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diagrams/layout2.xml" ContentType="application/vnd.openxmlformats-officedocument.drawingml.diagramLayout+xml"/>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257" r:id="rId3"/>
    <p:sldId id="258" r:id="rId4"/>
    <p:sldId id="281" r:id="rId5"/>
    <p:sldId id="259" r:id="rId6"/>
    <p:sldId id="261" r:id="rId7"/>
    <p:sldId id="262" r:id="rId8"/>
    <p:sldId id="263" r:id="rId9"/>
    <p:sldId id="282" r:id="rId10"/>
    <p:sldId id="283" r:id="rId11"/>
    <p:sldId id="284" r:id="rId12"/>
    <p:sldId id="285" r:id="rId13"/>
    <p:sldId id="299" r:id="rId14"/>
    <p:sldId id="300" r:id="rId15"/>
    <p:sldId id="322" r:id="rId16"/>
    <p:sldId id="286" r:id="rId17"/>
    <p:sldId id="287" r:id="rId18"/>
    <p:sldId id="288" r:id="rId19"/>
    <p:sldId id="291" r:id="rId20"/>
    <p:sldId id="292" r:id="rId21"/>
    <p:sldId id="324" r:id="rId22"/>
    <p:sldId id="325" r:id="rId23"/>
    <p:sldId id="323" r:id="rId24"/>
    <p:sldId id="307" r:id="rId25"/>
    <p:sldId id="295" r:id="rId26"/>
    <p:sldId id="296" r:id="rId27"/>
    <p:sldId id="297" r:id="rId28"/>
    <p:sldId id="298" r:id="rId29"/>
    <p:sldId id="301" r:id="rId30"/>
    <p:sldId id="302" r:id="rId31"/>
    <p:sldId id="308" r:id="rId32"/>
    <p:sldId id="303" r:id="rId33"/>
    <p:sldId id="316" r:id="rId34"/>
    <p:sldId id="306" r:id="rId35"/>
    <p:sldId id="328" r:id="rId36"/>
    <p:sldId id="309" r:id="rId37"/>
    <p:sldId id="310" r:id="rId38"/>
    <p:sldId id="327" r:id="rId39"/>
    <p:sldId id="305" r:id="rId40"/>
    <p:sldId id="312" r:id="rId41"/>
    <p:sldId id="313" r:id="rId42"/>
    <p:sldId id="317" r:id="rId43"/>
    <p:sldId id="318" r:id="rId44"/>
    <p:sldId id="320" r:id="rId45"/>
    <p:sldId id="329" r:id="rId46"/>
    <p:sldId id="326"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C51"/>
    <a:srgbClr val="D98427"/>
    <a:srgbClr val="576C4C"/>
    <a:srgbClr val="88B1BE"/>
    <a:srgbClr val="92B8C4"/>
    <a:srgbClr val="85B0BD"/>
    <a:srgbClr val="107E98"/>
    <a:srgbClr val="2BBE12"/>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590" autoAdjust="0"/>
  </p:normalViewPr>
  <p:slideViewPr>
    <p:cSldViewPr>
      <p:cViewPr>
        <p:scale>
          <a:sx n="66" d="100"/>
          <a:sy n="66" d="100"/>
        </p:scale>
        <p:origin x="-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0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Proyecto%20Aplicado\Delitos%20Gr&#225;ficos.xls" TargetMode="External"/></Relationships>
</file>

<file path=ppt/charts/_rels/char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oleObject" Target="file:///E:\Proyecto%20Aplicado\Tabulac%20Encuesta.xlsx" TargetMode="External"/><Relationship Id="rId5" Type="http://schemas.openxmlformats.org/officeDocument/2006/relationships/image" Target="../media/image7.jpeg"/><Relationship Id="rId4" Type="http://schemas.openxmlformats.org/officeDocument/2006/relationships/image" Target="../media/image6.jpeg"/></Relationships>
</file>

<file path=ppt/charts/_rels/char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oleObject" Target="file:///E:\Proyecto%20Aplicado\Tabulac%20Encuesta.xlsx" TargetMode="External"/></Relationships>
</file>

<file path=ppt/charts/_rels/char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oleObject" Target="file:///E:\Proyecto%20Aplicado\Tabulac%20Encuesta.xlsx" TargetMode="External"/></Relationships>
</file>

<file path=ppt/charts/_rels/char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oleObject" Target="file:///E:\Proyecto%20Aplicado\Tabulac%20Encuesta.xlsx" TargetMode="External"/></Relationships>
</file>

<file path=ppt/charts/_rels/char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oleObject" Target="file:///E:\Proyecto%20Aplicado\Tabulac%20Encuesta.xlsx" TargetMode="External"/><Relationship Id="rId5" Type="http://schemas.openxmlformats.org/officeDocument/2006/relationships/image" Target="../media/image7.jpeg"/><Relationship Id="rId4" Type="http://schemas.openxmlformats.org/officeDocument/2006/relationships/image" Target="../media/image6.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sz="1600">
                <a:solidFill>
                  <a:srgbClr val="FFFF00"/>
                </a:solidFill>
              </a:defRPr>
            </a:pPr>
            <a:r>
              <a:rPr lang="es-ES" sz="1600" dirty="0" smtClean="0">
                <a:solidFill>
                  <a:srgbClr val="FFFF00"/>
                </a:solidFill>
              </a:rPr>
              <a:t>DELITOS CONTRA LAS</a:t>
            </a:r>
            <a:r>
              <a:rPr lang="es-ES" sz="1600" baseline="0" dirty="0" smtClean="0">
                <a:solidFill>
                  <a:srgbClr val="FFFF00"/>
                </a:solidFill>
              </a:rPr>
              <a:t> </a:t>
            </a:r>
            <a:r>
              <a:rPr lang="es-ES" sz="1600" dirty="0" smtClean="0">
                <a:solidFill>
                  <a:srgbClr val="FFFF00"/>
                </a:solidFill>
              </a:rPr>
              <a:t>PERSONAS</a:t>
            </a:r>
            <a:endParaRPr lang="es-ES" sz="1600" dirty="0">
              <a:solidFill>
                <a:srgbClr val="FFFF00"/>
              </a:solidFill>
            </a:endParaRPr>
          </a:p>
        </c:rich>
      </c:tx>
      <c:layout>
        <c:manualLayout>
          <c:xMode val="edge"/>
          <c:yMode val="edge"/>
          <c:x val="0.34245133420822432"/>
          <c:y val="3.4482758620689696E-2"/>
        </c:manualLayout>
      </c:layout>
      <c:spPr>
        <a:noFill/>
        <a:ln w="25400">
          <a:noFill/>
        </a:ln>
      </c:spPr>
    </c:title>
    <c:plotArea>
      <c:layout>
        <c:manualLayout>
          <c:layoutTarget val="inner"/>
          <c:xMode val="edge"/>
          <c:yMode val="edge"/>
          <c:x val="0.17379083440260651"/>
          <c:y val="9.6121398322287693E-2"/>
          <c:w val="0.7936904248308011"/>
          <c:h val="0.49021913144366547"/>
        </c:manualLayout>
      </c:layout>
      <c:lineChart>
        <c:grouping val="standard"/>
        <c:ser>
          <c:idx val="0"/>
          <c:order val="0"/>
          <c:tx>
            <c:strRef>
              <c:f>'junio 2009'!$B$46</c:f>
              <c:strCache>
                <c:ptCount val="1"/>
                <c:pt idx="0">
                  <c:v>Homicidio</c:v>
                </c:pt>
              </c:strCache>
            </c:strRef>
          </c:tx>
          <c:cat>
            <c:numRef>
              <c:f>'junio 2009'!$C$44:$R$44</c:f>
              <c:numCache>
                <c:formatCode>mmm\-yy</c:formatCode>
                <c:ptCount val="16"/>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40391</c:v>
                </c:pt>
              </c:numCache>
            </c:numRef>
          </c:cat>
          <c:val>
            <c:numRef>
              <c:f>'junio 2009'!$C$46:$R$46</c:f>
              <c:numCache>
                <c:formatCode>General</c:formatCode>
                <c:ptCount val="16"/>
                <c:pt idx="0">
                  <c:v>65</c:v>
                </c:pt>
                <c:pt idx="1">
                  <c:v>41</c:v>
                </c:pt>
                <c:pt idx="2">
                  <c:v>39</c:v>
                </c:pt>
                <c:pt idx="3">
                  <c:v>44</c:v>
                </c:pt>
                <c:pt idx="4">
                  <c:v>35</c:v>
                </c:pt>
                <c:pt idx="5">
                  <c:v>34</c:v>
                </c:pt>
                <c:pt idx="6">
                  <c:v>36</c:v>
                </c:pt>
                <c:pt idx="7">
                  <c:v>59</c:v>
                </c:pt>
                <c:pt idx="8">
                  <c:v>53</c:v>
                </c:pt>
                <c:pt idx="9">
                  <c:v>45</c:v>
                </c:pt>
                <c:pt idx="10">
                  <c:v>60</c:v>
                </c:pt>
                <c:pt idx="11">
                  <c:v>57</c:v>
                </c:pt>
                <c:pt idx="12">
                  <c:v>56</c:v>
                </c:pt>
                <c:pt idx="13">
                  <c:v>44</c:v>
                </c:pt>
                <c:pt idx="14">
                  <c:v>32</c:v>
                </c:pt>
                <c:pt idx="15">
                  <c:v>34</c:v>
                </c:pt>
              </c:numCache>
            </c:numRef>
          </c:val>
        </c:ser>
        <c:ser>
          <c:idx val="1"/>
          <c:order val="1"/>
          <c:tx>
            <c:strRef>
              <c:f>'junio 2009'!$B$47</c:f>
              <c:strCache>
                <c:ptCount val="1"/>
                <c:pt idx="0">
                  <c:v>Plagio</c:v>
                </c:pt>
              </c:strCache>
            </c:strRef>
          </c:tx>
          <c:marker>
            <c:symbol val="square"/>
            <c:size val="5"/>
          </c:marker>
          <c:cat>
            <c:numRef>
              <c:f>'junio 2009'!$C$44:$R$44</c:f>
              <c:numCache>
                <c:formatCode>mmm\-yy</c:formatCode>
                <c:ptCount val="16"/>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40391</c:v>
                </c:pt>
              </c:numCache>
            </c:numRef>
          </c:cat>
          <c:val>
            <c:numRef>
              <c:f>'junio 2009'!$C$47:$R$47</c:f>
              <c:numCache>
                <c:formatCode>General</c:formatCode>
                <c:ptCount val="16"/>
                <c:pt idx="0">
                  <c:v>68</c:v>
                </c:pt>
                <c:pt idx="1">
                  <c:v>87</c:v>
                </c:pt>
                <c:pt idx="2">
                  <c:v>70</c:v>
                </c:pt>
                <c:pt idx="3">
                  <c:v>75</c:v>
                </c:pt>
                <c:pt idx="4">
                  <c:v>50</c:v>
                </c:pt>
                <c:pt idx="5">
                  <c:v>50</c:v>
                </c:pt>
                <c:pt idx="6">
                  <c:v>46</c:v>
                </c:pt>
                <c:pt idx="7">
                  <c:v>55</c:v>
                </c:pt>
                <c:pt idx="8">
                  <c:v>36</c:v>
                </c:pt>
                <c:pt idx="9">
                  <c:v>34</c:v>
                </c:pt>
                <c:pt idx="10">
                  <c:v>34</c:v>
                </c:pt>
                <c:pt idx="11">
                  <c:v>35</c:v>
                </c:pt>
                <c:pt idx="12">
                  <c:v>41</c:v>
                </c:pt>
                <c:pt idx="13">
                  <c:v>28</c:v>
                </c:pt>
                <c:pt idx="14">
                  <c:v>37</c:v>
                </c:pt>
                <c:pt idx="15">
                  <c:v>40</c:v>
                </c:pt>
              </c:numCache>
            </c:numRef>
          </c:val>
        </c:ser>
        <c:ser>
          <c:idx val="2"/>
          <c:order val="2"/>
          <c:tx>
            <c:strRef>
              <c:f>'junio 2009'!$B$48</c:f>
              <c:strCache>
                <c:ptCount val="1"/>
                <c:pt idx="0">
                  <c:v>Robo Agravado</c:v>
                </c:pt>
              </c:strCache>
            </c:strRef>
          </c:tx>
          <c:spPr>
            <a:ln w="31750">
              <a:solidFill>
                <a:schemeClr val="tx1"/>
              </a:solidFill>
            </a:ln>
          </c:spPr>
          <c:marker>
            <c:symbol val="circle"/>
            <c:size val="8"/>
            <c:spPr>
              <a:solidFill>
                <a:schemeClr val="tx1">
                  <a:lumMod val="85000"/>
                </a:schemeClr>
              </a:solidFill>
            </c:spPr>
          </c:marker>
          <c:cat>
            <c:numRef>
              <c:f>'junio 2009'!$C$44:$R$44</c:f>
              <c:numCache>
                <c:formatCode>mmm\-yy</c:formatCode>
                <c:ptCount val="16"/>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40391</c:v>
                </c:pt>
              </c:numCache>
            </c:numRef>
          </c:cat>
          <c:val>
            <c:numRef>
              <c:f>'junio 2009'!$C$48:$R$48</c:f>
              <c:numCache>
                <c:formatCode>General</c:formatCode>
                <c:ptCount val="16"/>
                <c:pt idx="0">
                  <c:v>760</c:v>
                </c:pt>
                <c:pt idx="1">
                  <c:v>692</c:v>
                </c:pt>
                <c:pt idx="2">
                  <c:v>677</c:v>
                </c:pt>
                <c:pt idx="3">
                  <c:v>626</c:v>
                </c:pt>
                <c:pt idx="4">
                  <c:v>565</c:v>
                </c:pt>
                <c:pt idx="5">
                  <c:v>665</c:v>
                </c:pt>
                <c:pt idx="6">
                  <c:v>653</c:v>
                </c:pt>
                <c:pt idx="7">
                  <c:v>827</c:v>
                </c:pt>
                <c:pt idx="8">
                  <c:v>681</c:v>
                </c:pt>
                <c:pt idx="9">
                  <c:v>553</c:v>
                </c:pt>
                <c:pt idx="10">
                  <c:v>796</c:v>
                </c:pt>
                <c:pt idx="11">
                  <c:v>731</c:v>
                </c:pt>
                <c:pt idx="12">
                  <c:v>826</c:v>
                </c:pt>
                <c:pt idx="13">
                  <c:v>866</c:v>
                </c:pt>
                <c:pt idx="14">
                  <c:v>786</c:v>
                </c:pt>
                <c:pt idx="15">
                  <c:v>885</c:v>
                </c:pt>
              </c:numCache>
            </c:numRef>
          </c:val>
        </c:ser>
        <c:ser>
          <c:idx val="3"/>
          <c:order val="3"/>
          <c:tx>
            <c:strRef>
              <c:f>'junio 2009'!$B$49</c:f>
              <c:strCache>
                <c:ptCount val="1"/>
                <c:pt idx="0">
                  <c:v>S. Express</c:v>
                </c:pt>
              </c:strCache>
            </c:strRef>
          </c:tx>
          <c:spPr>
            <a:ln>
              <a:solidFill>
                <a:schemeClr val="tx1">
                  <a:lumMod val="95000"/>
                  <a:lumOff val="5000"/>
                </a:schemeClr>
              </a:solidFill>
            </a:ln>
          </c:spPr>
          <c:marker>
            <c:symbol val="x"/>
            <c:size val="6"/>
            <c:spPr>
              <a:solidFill>
                <a:schemeClr val="tx1">
                  <a:lumMod val="95000"/>
                  <a:lumOff val="5000"/>
                </a:schemeClr>
              </a:solidFill>
            </c:spPr>
          </c:marker>
          <c:cat>
            <c:numRef>
              <c:f>'junio 2009'!$C$44:$R$44</c:f>
              <c:numCache>
                <c:formatCode>mmm\-yy</c:formatCode>
                <c:ptCount val="16"/>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40391</c:v>
                </c:pt>
              </c:numCache>
            </c:numRef>
          </c:cat>
          <c:val>
            <c:numRef>
              <c:f>'junio 2009'!$C$49:$R$49</c:f>
              <c:numCache>
                <c:formatCode>General</c:formatCode>
                <c:ptCount val="16"/>
                <c:pt idx="0">
                  <c:v>27</c:v>
                </c:pt>
                <c:pt idx="1">
                  <c:v>27</c:v>
                </c:pt>
                <c:pt idx="2">
                  <c:v>15</c:v>
                </c:pt>
                <c:pt idx="3">
                  <c:v>28</c:v>
                </c:pt>
                <c:pt idx="4">
                  <c:v>21</c:v>
                </c:pt>
                <c:pt idx="5">
                  <c:v>17</c:v>
                </c:pt>
                <c:pt idx="6">
                  <c:v>25</c:v>
                </c:pt>
                <c:pt idx="7">
                  <c:v>37</c:v>
                </c:pt>
                <c:pt idx="8">
                  <c:v>27</c:v>
                </c:pt>
                <c:pt idx="9">
                  <c:v>34</c:v>
                </c:pt>
                <c:pt idx="10">
                  <c:v>28</c:v>
                </c:pt>
                <c:pt idx="11">
                  <c:v>19</c:v>
                </c:pt>
                <c:pt idx="12">
                  <c:v>18</c:v>
                </c:pt>
                <c:pt idx="13">
                  <c:v>37</c:v>
                </c:pt>
                <c:pt idx="14">
                  <c:v>31</c:v>
                </c:pt>
                <c:pt idx="15">
                  <c:v>34</c:v>
                </c:pt>
              </c:numCache>
            </c:numRef>
          </c:val>
        </c:ser>
        <c:ser>
          <c:idx val="4"/>
          <c:order val="4"/>
          <c:tx>
            <c:strRef>
              <c:f>'junio 2009'!$B$50</c:f>
              <c:strCache>
                <c:ptCount val="1"/>
                <c:pt idx="0">
                  <c:v>Violación</c:v>
                </c:pt>
              </c:strCache>
            </c:strRef>
          </c:tx>
          <c:spPr>
            <a:ln w="25400">
              <a:solidFill>
                <a:srgbClr val="FFFF00"/>
              </a:solidFill>
            </a:ln>
          </c:spPr>
          <c:marker>
            <c:symbol val="star"/>
            <c:size val="6"/>
            <c:spPr>
              <a:solidFill>
                <a:srgbClr val="FFFF00"/>
              </a:solidFill>
              <a:ln>
                <a:solidFill>
                  <a:srgbClr val="FFFF00"/>
                </a:solidFill>
              </a:ln>
            </c:spPr>
          </c:marker>
          <c:cat>
            <c:numRef>
              <c:f>'junio 2009'!$C$44:$R$44</c:f>
              <c:numCache>
                <c:formatCode>mmm\-yy</c:formatCode>
                <c:ptCount val="16"/>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40391</c:v>
                </c:pt>
              </c:numCache>
            </c:numRef>
          </c:cat>
          <c:val>
            <c:numRef>
              <c:f>'junio 2009'!$C$50:$R$50</c:f>
              <c:numCache>
                <c:formatCode>General</c:formatCode>
                <c:ptCount val="16"/>
                <c:pt idx="0">
                  <c:v>51</c:v>
                </c:pt>
                <c:pt idx="1">
                  <c:v>59</c:v>
                </c:pt>
                <c:pt idx="2">
                  <c:v>64</c:v>
                </c:pt>
                <c:pt idx="3">
                  <c:v>52</c:v>
                </c:pt>
                <c:pt idx="4">
                  <c:v>68</c:v>
                </c:pt>
                <c:pt idx="5">
                  <c:v>59</c:v>
                </c:pt>
                <c:pt idx="6">
                  <c:v>58</c:v>
                </c:pt>
                <c:pt idx="7">
                  <c:v>58</c:v>
                </c:pt>
                <c:pt idx="8">
                  <c:v>52</c:v>
                </c:pt>
                <c:pt idx="9">
                  <c:v>51</c:v>
                </c:pt>
                <c:pt idx="10">
                  <c:v>77</c:v>
                </c:pt>
                <c:pt idx="11">
                  <c:v>57</c:v>
                </c:pt>
                <c:pt idx="12">
                  <c:v>59</c:v>
                </c:pt>
                <c:pt idx="13">
                  <c:v>56</c:v>
                </c:pt>
                <c:pt idx="14">
                  <c:v>60</c:v>
                </c:pt>
                <c:pt idx="15">
                  <c:v>74</c:v>
                </c:pt>
              </c:numCache>
            </c:numRef>
          </c:val>
        </c:ser>
        <c:ser>
          <c:idx val="5"/>
          <c:order val="5"/>
          <c:tx>
            <c:strRef>
              <c:f>'junio 2009'!$B$51</c:f>
              <c:strCache>
                <c:ptCount val="1"/>
                <c:pt idx="0">
                  <c:v>Sacapintas</c:v>
                </c:pt>
              </c:strCache>
            </c:strRef>
          </c:tx>
          <c:marker>
            <c:symbol val="circle"/>
            <c:size val="6"/>
          </c:marker>
          <c:cat>
            <c:numRef>
              <c:f>'junio 2009'!$C$44:$R$44</c:f>
              <c:numCache>
                <c:formatCode>mmm\-yy</c:formatCode>
                <c:ptCount val="16"/>
                <c:pt idx="0">
                  <c:v>39934</c:v>
                </c:pt>
                <c:pt idx="1">
                  <c:v>39965</c:v>
                </c:pt>
                <c:pt idx="2">
                  <c:v>39995</c:v>
                </c:pt>
                <c:pt idx="3">
                  <c:v>40026</c:v>
                </c:pt>
                <c:pt idx="4">
                  <c:v>40057</c:v>
                </c:pt>
                <c:pt idx="5">
                  <c:v>40087</c:v>
                </c:pt>
                <c:pt idx="6">
                  <c:v>40118</c:v>
                </c:pt>
                <c:pt idx="7">
                  <c:v>40148</c:v>
                </c:pt>
                <c:pt idx="8">
                  <c:v>40179</c:v>
                </c:pt>
                <c:pt idx="9">
                  <c:v>40210</c:v>
                </c:pt>
                <c:pt idx="10">
                  <c:v>40238</c:v>
                </c:pt>
                <c:pt idx="11">
                  <c:v>40269</c:v>
                </c:pt>
                <c:pt idx="12">
                  <c:v>40299</c:v>
                </c:pt>
                <c:pt idx="13">
                  <c:v>40330</c:v>
                </c:pt>
                <c:pt idx="14">
                  <c:v>40360</c:v>
                </c:pt>
                <c:pt idx="15">
                  <c:v>40391</c:v>
                </c:pt>
              </c:numCache>
            </c:numRef>
          </c:cat>
          <c:val>
            <c:numRef>
              <c:f>'junio 2009'!$C$51:$R$51</c:f>
              <c:numCache>
                <c:formatCode>General</c:formatCode>
                <c:ptCount val="16"/>
                <c:pt idx="0">
                  <c:v>28</c:v>
                </c:pt>
                <c:pt idx="1">
                  <c:v>45</c:v>
                </c:pt>
                <c:pt idx="2">
                  <c:v>25</c:v>
                </c:pt>
                <c:pt idx="3">
                  <c:v>29</c:v>
                </c:pt>
                <c:pt idx="4">
                  <c:v>12</c:v>
                </c:pt>
                <c:pt idx="5">
                  <c:v>27</c:v>
                </c:pt>
                <c:pt idx="6">
                  <c:v>23</c:v>
                </c:pt>
                <c:pt idx="7">
                  <c:v>49</c:v>
                </c:pt>
                <c:pt idx="8">
                  <c:v>27</c:v>
                </c:pt>
                <c:pt idx="9">
                  <c:v>32</c:v>
                </c:pt>
                <c:pt idx="10">
                  <c:v>50</c:v>
                </c:pt>
                <c:pt idx="11">
                  <c:v>37</c:v>
                </c:pt>
                <c:pt idx="12">
                  <c:v>30</c:v>
                </c:pt>
                <c:pt idx="13">
                  <c:v>35</c:v>
                </c:pt>
                <c:pt idx="14">
                  <c:v>24</c:v>
                </c:pt>
                <c:pt idx="15">
                  <c:v>27</c:v>
                </c:pt>
              </c:numCache>
            </c:numRef>
          </c:val>
        </c:ser>
        <c:marker val="1"/>
        <c:axId val="86933888"/>
        <c:axId val="86935424"/>
      </c:lineChart>
      <c:dateAx>
        <c:axId val="86933888"/>
        <c:scaling>
          <c:orientation val="minMax"/>
        </c:scaling>
        <c:axPos val="b"/>
        <c:numFmt formatCode="mmm\-yy" sourceLinked="0"/>
        <c:majorTickMark val="none"/>
        <c:tickLblPos val="nextTo"/>
        <c:txPr>
          <a:bodyPr/>
          <a:lstStyle/>
          <a:p>
            <a:pPr>
              <a:defRPr lang="es-ES" sz="1000"/>
            </a:pPr>
            <a:endParaRPr lang="es-ES"/>
          </a:p>
        </c:txPr>
        <c:crossAx val="86935424"/>
        <c:crosses val="autoZero"/>
        <c:auto val="1"/>
        <c:lblOffset val="100"/>
      </c:dateAx>
      <c:valAx>
        <c:axId val="86935424"/>
        <c:scaling>
          <c:orientation val="minMax"/>
          <c:max val="900"/>
          <c:min val="0"/>
        </c:scaling>
        <c:axPos val="l"/>
        <c:majorGridlines/>
        <c:numFmt formatCode="General" sourceLinked="1"/>
        <c:majorTickMark val="none"/>
        <c:tickLblPos val="nextTo"/>
        <c:txPr>
          <a:bodyPr/>
          <a:lstStyle/>
          <a:p>
            <a:pPr>
              <a:defRPr lang="es-ES" sz="1000"/>
            </a:pPr>
            <a:endParaRPr lang="es-ES"/>
          </a:p>
        </c:txPr>
        <c:crossAx val="86933888"/>
        <c:crosses val="autoZero"/>
        <c:crossBetween val="between"/>
        <c:majorUnit val="150"/>
      </c:valAx>
      <c:dTable>
        <c:showHorzBorder val="1"/>
        <c:showVertBorder val="1"/>
        <c:showOutline val="1"/>
        <c:showKeys val="1"/>
        <c:txPr>
          <a:bodyPr/>
          <a:lstStyle/>
          <a:p>
            <a:pPr rtl="0">
              <a:defRPr lang="es-ES"/>
            </a:pPr>
            <a:endParaRPr lang="es-ES"/>
          </a:p>
        </c:txPr>
      </c:dTable>
    </c:plotArea>
    <c:plotVisOnly val="1"/>
    <c:dispBlanksAs val="gap"/>
  </c:chart>
  <c:txPr>
    <a:bodyPr/>
    <a:lstStyle/>
    <a:p>
      <a:pPr>
        <a:defRPr sz="1100" b="1">
          <a:latin typeface="Arial" pitchFamily="34" charset="0"/>
          <a:cs typeface="Arial" pitchFamily="34" charset="0"/>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sz="1400" b="1" i="1" u="sng" strike="noStrike" kern="1200" baseline="0">
                <a:solidFill>
                  <a:schemeClr val="bg2">
                    <a:lumMod val="10000"/>
                  </a:schemeClr>
                </a:solidFill>
                <a:latin typeface="+mn-lt"/>
                <a:ea typeface="+mn-ea"/>
                <a:cs typeface="+mn-cs"/>
              </a:rPr>
              <a:t>INGRESO PROMEDIO (en dólares)</a:t>
            </a:r>
          </a:p>
        </c:rich>
      </c:tx>
      <c:layout/>
    </c:title>
    <c:view3D>
      <c:rotX val="30"/>
      <c:perspective val="30"/>
    </c:view3D>
    <c:plotArea>
      <c:layout/>
      <c:pie3DChart>
        <c:varyColors val="1"/>
        <c:ser>
          <c:idx val="0"/>
          <c:order val="0"/>
          <c:tx>
            <c:strRef>
              <c:f>Hoja1!$D$151</c:f>
              <c:strCache>
                <c:ptCount val="1"/>
                <c:pt idx="0">
                  <c:v>Ing Prom</c:v>
                </c:pt>
              </c:strCache>
            </c:strRef>
          </c:tx>
          <c:dPt>
            <c:idx val="0"/>
            <c:spPr>
              <a:blipFill dpi="0" rotWithShape="1">
                <a:blip xmlns:r="http://schemas.openxmlformats.org/officeDocument/2006/relationships" r:embed="rId1">
                  <a:alphaModFix amt="85000"/>
                </a:blip>
                <a:srcRect/>
                <a:tile tx="0" ty="0" sx="100000" sy="100000" flip="none" algn="tl"/>
              </a:blipFill>
            </c:spPr>
          </c:dPt>
          <c:dPt>
            <c:idx val="1"/>
            <c:spPr>
              <a:blipFill dpi="0" rotWithShape="1">
                <a:blip xmlns:r="http://schemas.openxmlformats.org/officeDocument/2006/relationships" r:embed="rId2"/>
                <a:srcRect/>
                <a:tile tx="0" ty="0" sx="100000" sy="100000" flip="none" algn="tl"/>
              </a:blipFill>
            </c:spPr>
          </c:dPt>
          <c:dPt>
            <c:idx val="2"/>
            <c:spPr>
              <a:blipFill>
                <a:blip xmlns:r="http://schemas.openxmlformats.org/officeDocument/2006/relationships" r:embed="rId3"/>
                <a:tile tx="0" ty="0" sx="100000" sy="100000" flip="none" algn="tl"/>
              </a:blipFill>
            </c:spPr>
          </c:dPt>
          <c:dPt>
            <c:idx val="3"/>
            <c:spPr>
              <a:blipFill>
                <a:blip xmlns:r="http://schemas.openxmlformats.org/officeDocument/2006/relationships" r:embed="rId4"/>
                <a:tile tx="0" ty="0" sx="100000" sy="100000" flip="none" algn="tl"/>
              </a:blipFill>
            </c:spPr>
          </c:dPt>
          <c:dLbls>
            <c:dLbl>
              <c:idx val="0"/>
              <c:layout>
                <c:manualLayout>
                  <c:x val="-0.26348425196850522"/>
                  <c:y val="-0.10858996792067659"/>
                </c:manualLayout>
              </c:layout>
              <c:tx>
                <c:rich>
                  <a:bodyPr/>
                  <a:lstStyle/>
                  <a:p>
                    <a:r>
                      <a:rPr lang="en-US" sz="1200">
                        <a:solidFill>
                          <a:schemeClr val="bg1"/>
                        </a:solidFill>
                      </a:rPr>
                      <a:t>0 - 500
56%</a:t>
                    </a:r>
                  </a:p>
                </c:rich>
              </c:tx>
              <c:showCatName val="1"/>
              <c:showPercent val="1"/>
            </c:dLbl>
            <c:dLbl>
              <c:idx val="1"/>
              <c:layout>
                <c:manualLayout>
                  <c:x val="0.20377826915471184"/>
                  <c:y val="-3.7338145231846046E-2"/>
                </c:manualLayout>
              </c:layout>
              <c:tx>
                <c:rich>
                  <a:bodyPr/>
                  <a:lstStyle/>
                  <a:p>
                    <a:r>
                      <a:rPr lang="en-US" sz="1200">
                        <a:solidFill>
                          <a:schemeClr val="bg1"/>
                        </a:solidFill>
                      </a:rPr>
                      <a:t>501</a:t>
                    </a:r>
                    <a:r>
                      <a:rPr lang="en-US" sz="1200" baseline="0">
                        <a:solidFill>
                          <a:schemeClr val="bg1"/>
                        </a:solidFill>
                      </a:rPr>
                      <a:t> - 700</a:t>
                    </a:r>
                    <a:r>
                      <a:rPr lang="en-US" sz="1200">
                        <a:solidFill>
                          <a:schemeClr val="bg1"/>
                        </a:solidFill>
                      </a:rPr>
                      <a:t>
34%</a:t>
                    </a:r>
                  </a:p>
                </c:rich>
              </c:tx>
              <c:showCatName val="1"/>
              <c:showPercent val="1"/>
            </c:dLbl>
            <c:dLbl>
              <c:idx val="2"/>
              <c:layout>
                <c:manualLayout>
                  <c:x val="0.10422834645669363"/>
                  <c:y val="0.15098899095946453"/>
                </c:manualLayout>
              </c:layout>
              <c:tx>
                <c:rich>
                  <a:bodyPr/>
                  <a:lstStyle/>
                  <a:p>
                    <a:r>
                      <a:rPr lang="en-US" sz="1200">
                        <a:solidFill>
                          <a:schemeClr val="bg1"/>
                        </a:solidFill>
                      </a:rPr>
                      <a:t>701</a:t>
                    </a:r>
                    <a:r>
                      <a:rPr lang="en-US" sz="1200" baseline="0">
                        <a:solidFill>
                          <a:schemeClr val="bg1"/>
                        </a:solidFill>
                      </a:rPr>
                      <a:t> - 1000</a:t>
                    </a:r>
                    <a:r>
                      <a:rPr lang="en-US" sz="1200">
                        <a:solidFill>
                          <a:schemeClr val="bg1"/>
                        </a:solidFill>
                      </a:rPr>
                      <a:t>
9%</a:t>
                    </a:r>
                  </a:p>
                </c:rich>
              </c:tx>
              <c:showCatName val="1"/>
              <c:showPercent val="1"/>
            </c:dLbl>
            <c:dLbl>
              <c:idx val="3"/>
              <c:layout>
                <c:manualLayout>
                  <c:x val="-2.1324200913242008E-2"/>
                  <c:y val="7.1497312835895653E-3"/>
                </c:manualLayout>
              </c:layout>
              <c:tx>
                <c:rich>
                  <a:bodyPr/>
                  <a:lstStyle/>
                  <a:p>
                    <a:r>
                      <a:rPr lang="en-US" sz="1200">
                        <a:solidFill>
                          <a:schemeClr val="bg1"/>
                        </a:solidFill>
                      </a:rPr>
                      <a:t>&gt;</a:t>
                    </a:r>
                    <a:r>
                      <a:rPr lang="en-US" sz="1200" baseline="0">
                        <a:solidFill>
                          <a:schemeClr val="bg1"/>
                        </a:solidFill>
                      </a:rPr>
                      <a:t> 1000</a:t>
                    </a:r>
                    <a:r>
                      <a:rPr lang="en-US" sz="1200">
                        <a:solidFill>
                          <a:schemeClr val="bg1"/>
                        </a:solidFill>
                      </a:rPr>
                      <a:t>
1%</a:t>
                    </a:r>
                  </a:p>
                </c:rich>
              </c:tx>
              <c:showCatName val="1"/>
              <c:showPercent val="1"/>
            </c:dLbl>
            <c:txPr>
              <a:bodyPr/>
              <a:lstStyle/>
              <a:p>
                <a:pPr>
                  <a:defRPr lang="es-ES" sz="1200" b="1">
                    <a:solidFill>
                      <a:schemeClr val="bg1"/>
                    </a:solidFill>
                  </a:defRPr>
                </a:pPr>
                <a:endParaRPr lang="es-ES"/>
              </a:p>
            </c:txPr>
            <c:showCatName val="1"/>
            <c:showPercent val="1"/>
            <c:showLeaderLines val="1"/>
          </c:dLbls>
          <c:val>
            <c:numRef>
              <c:f>Hoja1!$D$152:$D$155</c:f>
              <c:numCache>
                <c:formatCode>0.00%</c:formatCode>
                <c:ptCount val="4"/>
                <c:pt idx="0">
                  <c:v>0.56428571428571461</c:v>
                </c:pt>
                <c:pt idx="1">
                  <c:v>0.33571428571428785</c:v>
                </c:pt>
                <c:pt idx="2">
                  <c:v>8.5714285714285743E-2</c:v>
                </c:pt>
                <c:pt idx="3">
                  <c:v>1.4285714285714301E-2</c:v>
                </c:pt>
              </c:numCache>
            </c:numRef>
          </c:val>
        </c:ser>
        <c:dLbls>
          <c:showCatName val="1"/>
          <c:showPercent val="1"/>
        </c:dLbls>
      </c:pie3DChart>
    </c:plotArea>
    <c:plotVisOnly val="1"/>
  </c:chart>
  <c:spPr>
    <a:blipFill dpi="0" rotWithShape="1">
      <a:blip xmlns:r="http://schemas.openxmlformats.org/officeDocument/2006/relationships" r:embed="rId5">
        <a:alphaModFix amt="70000"/>
      </a:blip>
      <a:srcRect/>
      <a:tile tx="0" ty="0" sx="100000" sy="100000" flip="none" algn="tl"/>
    </a:blipFill>
    <a:ln w="12700">
      <a:solidFill>
        <a:schemeClr val="tx2">
          <a:lumMod val="50000"/>
        </a:schemeClr>
      </a:solidFill>
    </a:ln>
  </c:spPr>
  <c:externalData r:id="rId6"/>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sz="1400" b="1" i="1" u="sng" strike="noStrike" kern="1200" baseline="0">
                <a:solidFill>
                  <a:schemeClr val="bg2">
                    <a:lumMod val="10000"/>
                  </a:schemeClr>
                </a:solidFill>
                <a:latin typeface="+mn-lt"/>
                <a:ea typeface="+mn-ea"/>
                <a:cs typeface="+mn-cs"/>
              </a:defRPr>
            </a:pPr>
            <a:r>
              <a:rPr lang="en-US" sz="1400" b="1" i="1" u="sng" strike="noStrike" kern="1200" baseline="0">
                <a:solidFill>
                  <a:schemeClr val="bg2">
                    <a:lumMod val="10000"/>
                  </a:schemeClr>
                </a:solidFill>
                <a:latin typeface="+mn-lt"/>
                <a:ea typeface="+mn-ea"/>
                <a:cs typeface="+mn-cs"/>
              </a:rPr>
              <a:t>¿HA AUMENTADO LA DELINCUENCIA?</a:t>
            </a:r>
          </a:p>
        </c:rich>
      </c:tx>
      <c:layout/>
    </c:title>
    <c:view3D>
      <c:rotX val="30"/>
      <c:perspective val="30"/>
    </c:view3D>
    <c:plotArea>
      <c:layout/>
      <c:pie3DChart>
        <c:varyColors val="1"/>
        <c:ser>
          <c:idx val="0"/>
          <c:order val="0"/>
          <c:tx>
            <c:strRef>
              <c:f>Hoja1!$G$151</c:f>
              <c:strCache>
                <c:ptCount val="1"/>
                <c:pt idx="0">
                  <c:v>Aument del</c:v>
                </c:pt>
              </c:strCache>
            </c:strRef>
          </c:tx>
          <c:dPt>
            <c:idx val="0"/>
            <c:spPr>
              <a:blipFill dpi="0" rotWithShape="1">
                <a:blip xmlns:r="http://schemas.openxmlformats.org/officeDocument/2006/relationships" r:embed="rId1">
                  <a:alphaModFix amt="85000"/>
                </a:blip>
                <a:srcRect/>
                <a:tile tx="0" ty="0" sx="100000" sy="100000" flip="none" algn="tl"/>
              </a:blipFill>
            </c:spPr>
          </c:dPt>
          <c:dPt>
            <c:idx val="1"/>
            <c:spPr>
              <a:blipFill dpi="0" rotWithShape="1">
                <a:blip xmlns:r="http://schemas.openxmlformats.org/officeDocument/2006/relationships" r:embed="rId2"/>
                <a:srcRect/>
                <a:tile tx="0" ty="0" sx="100000" sy="100000" flip="none" algn="tl"/>
              </a:blipFill>
            </c:spPr>
          </c:dPt>
          <c:dLbls>
            <c:dLbl>
              <c:idx val="0"/>
              <c:layout>
                <c:manualLayout>
                  <c:x val="-0.21392519685039535"/>
                  <c:y val="-0.27942876932050492"/>
                </c:manualLayout>
              </c:layout>
              <c:tx>
                <c:rich>
                  <a:bodyPr/>
                  <a:lstStyle/>
                  <a:p>
                    <a:r>
                      <a:rPr lang="en-US" sz="1200">
                        <a:solidFill>
                          <a:schemeClr val="bg1"/>
                        </a:solidFill>
                      </a:rPr>
                      <a:t>Sí
84%</a:t>
                    </a:r>
                  </a:p>
                </c:rich>
              </c:tx>
              <c:showCatName val="1"/>
              <c:showPercent val="1"/>
            </c:dLbl>
            <c:dLbl>
              <c:idx val="1"/>
              <c:layout>
                <c:manualLayout>
                  <c:x val="8.6114829396325504E-2"/>
                  <c:y val="0.10910360163312985"/>
                </c:manualLayout>
              </c:layout>
              <c:tx>
                <c:rich>
                  <a:bodyPr/>
                  <a:lstStyle/>
                  <a:p>
                    <a:r>
                      <a:rPr lang="en-US" sz="1200">
                        <a:solidFill>
                          <a:schemeClr val="bg1"/>
                        </a:solidFill>
                      </a:rPr>
                      <a:t>No
16%</a:t>
                    </a:r>
                  </a:p>
                </c:rich>
              </c:tx>
              <c:showCatName val="1"/>
              <c:showPercent val="1"/>
            </c:dLbl>
            <c:txPr>
              <a:bodyPr/>
              <a:lstStyle/>
              <a:p>
                <a:pPr>
                  <a:defRPr lang="es-ES" sz="1200" b="1">
                    <a:solidFill>
                      <a:schemeClr val="bg1"/>
                    </a:solidFill>
                  </a:defRPr>
                </a:pPr>
                <a:endParaRPr lang="es-ES"/>
              </a:p>
            </c:txPr>
            <c:showCatName val="1"/>
            <c:showPercent val="1"/>
            <c:showLeaderLines val="1"/>
          </c:dLbls>
          <c:val>
            <c:numRef>
              <c:f>Hoja1!$G$152:$G$153</c:f>
              <c:numCache>
                <c:formatCode>0.00%</c:formatCode>
                <c:ptCount val="2"/>
                <c:pt idx="0">
                  <c:v>0.83571428571428552</c:v>
                </c:pt>
                <c:pt idx="1">
                  <c:v>0.16428571428571417</c:v>
                </c:pt>
              </c:numCache>
            </c:numRef>
          </c:val>
        </c:ser>
        <c:dLbls>
          <c:showCatName val="1"/>
          <c:showPercent val="1"/>
        </c:dLbls>
      </c:pie3DChart>
    </c:plotArea>
    <c:plotVisOnly val="1"/>
  </c:chart>
  <c:spPr>
    <a:blipFill dpi="0" rotWithShape="1">
      <a:blip xmlns:r="http://schemas.openxmlformats.org/officeDocument/2006/relationships" r:embed="rId3">
        <a:alphaModFix amt="70000"/>
      </a:blip>
      <a:srcRect/>
      <a:tile tx="0" ty="0" sx="100000" sy="100000" flip="none" algn="tl"/>
    </a:blipFill>
    <a:ln w="12700">
      <a:solidFill>
        <a:schemeClr val="tx2">
          <a:lumMod val="50000"/>
        </a:schemeClr>
      </a:solidFill>
    </a:ln>
  </c:spPr>
  <c:externalData r:id="rId4"/>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sz="1400" b="1" i="1" u="sng" strike="noStrike" kern="1200" baseline="0">
                <a:solidFill>
                  <a:schemeClr val="bg2">
                    <a:lumMod val="10000"/>
                  </a:schemeClr>
                </a:solidFill>
                <a:latin typeface="+mn-lt"/>
                <a:ea typeface="+mn-ea"/>
                <a:cs typeface="+mn-cs"/>
              </a:rPr>
              <a:t>¿HA SIDO VICTIMA DE LA DELINCUENCIA?</a:t>
            </a:r>
          </a:p>
        </c:rich>
      </c:tx>
      <c:layout/>
    </c:title>
    <c:view3D>
      <c:rotX val="30"/>
      <c:perspective val="30"/>
    </c:view3D>
    <c:plotArea>
      <c:layout/>
      <c:pie3DChart>
        <c:varyColors val="1"/>
        <c:ser>
          <c:idx val="0"/>
          <c:order val="0"/>
          <c:tx>
            <c:strRef>
              <c:f>Hoja1!$H$151</c:f>
              <c:strCache>
                <c:ptCount val="1"/>
                <c:pt idx="0">
                  <c:v>Victima</c:v>
                </c:pt>
              </c:strCache>
            </c:strRef>
          </c:tx>
          <c:dPt>
            <c:idx val="0"/>
            <c:spPr>
              <a:blipFill dpi="0" rotWithShape="1">
                <a:blip xmlns:r="http://schemas.openxmlformats.org/officeDocument/2006/relationships" r:embed="rId1">
                  <a:alphaModFix amt="85000"/>
                </a:blip>
                <a:srcRect/>
                <a:tile tx="0" ty="0" sx="100000" sy="100000" flip="none" algn="tl"/>
              </a:blipFill>
            </c:spPr>
          </c:dPt>
          <c:dPt>
            <c:idx val="1"/>
            <c:spPr>
              <a:blipFill dpi="0" rotWithShape="1">
                <a:blip xmlns:r="http://schemas.openxmlformats.org/officeDocument/2006/relationships" r:embed="rId2"/>
                <a:srcRect/>
                <a:tile tx="0" ty="0" sx="100000" sy="100000" flip="none" algn="tl"/>
              </a:blipFill>
            </c:spPr>
          </c:dPt>
          <c:dLbls>
            <c:dLbl>
              <c:idx val="0"/>
              <c:layout>
                <c:manualLayout>
                  <c:x val="-0.22843263342082326"/>
                  <c:y val="-9.2731116943715289E-2"/>
                </c:manualLayout>
              </c:layout>
              <c:tx>
                <c:rich>
                  <a:bodyPr/>
                  <a:lstStyle/>
                  <a:p>
                    <a:r>
                      <a:rPr lang="en-US" sz="1200">
                        <a:solidFill>
                          <a:schemeClr val="bg1"/>
                        </a:solidFill>
                      </a:rPr>
                      <a:t>Sí
51%</a:t>
                    </a:r>
                  </a:p>
                </c:rich>
              </c:tx>
              <c:showCatName val="1"/>
              <c:showPercent val="1"/>
            </c:dLbl>
            <c:dLbl>
              <c:idx val="1"/>
              <c:layout>
                <c:manualLayout>
                  <c:x val="0.2389225721784777"/>
                  <c:y val="2.8079250510352882E-2"/>
                </c:manualLayout>
              </c:layout>
              <c:tx>
                <c:rich>
                  <a:bodyPr/>
                  <a:lstStyle/>
                  <a:p>
                    <a:r>
                      <a:rPr lang="en-US" sz="1200">
                        <a:solidFill>
                          <a:schemeClr val="bg1"/>
                        </a:solidFill>
                      </a:rPr>
                      <a:t>No
49%</a:t>
                    </a:r>
                  </a:p>
                </c:rich>
              </c:tx>
              <c:showCatName val="1"/>
              <c:showPercent val="1"/>
            </c:dLbl>
            <c:txPr>
              <a:bodyPr/>
              <a:lstStyle/>
              <a:p>
                <a:pPr>
                  <a:defRPr lang="es-ES" sz="1200" b="1">
                    <a:solidFill>
                      <a:schemeClr val="bg1"/>
                    </a:solidFill>
                  </a:defRPr>
                </a:pPr>
                <a:endParaRPr lang="es-ES"/>
              </a:p>
            </c:txPr>
            <c:showCatName val="1"/>
            <c:showPercent val="1"/>
            <c:showLeaderLines val="1"/>
          </c:dLbls>
          <c:val>
            <c:numRef>
              <c:f>Hoja1!$H$152:$H$153</c:f>
              <c:numCache>
                <c:formatCode>0.00%</c:formatCode>
                <c:ptCount val="2"/>
                <c:pt idx="0">
                  <c:v>0.51428571428571423</c:v>
                </c:pt>
                <c:pt idx="1">
                  <c:v>0.48571428571428737</c:v>
                </c:pt>
              </c:numCache>
            </c:numRef>
          </c:val>
        </c:ser>
        <c:dLbls>
          <c:showCatName val="1"/>
          <c:showPercent val="1"/>
        </c:dLbls>
      </c:pie3DChart>
    </c:plotArea>
    <c:plotVisOnly val="1"/>
  </c:chart>
  <c:spPr>
    <a:blipFill dpi="0" rotWithShape="1">
      <a:blip xmlns:r="http://schemas.openxmlformats.org/officeDocument/2006/relationships" r:embed="rId3">
        <a:alphaModFix amt="70000"/>
      </a:blip>
      <a:srcRect/>
      <a:tile tx="0" ty="0" sx="100000" sy="100000" flip="none" algn="tl"/>
    </a:blipFill>
    <a:ln w="12700">
      <a:solidFill>
        <a:schemeClr val="tx2">
          <a:lumMod val="50000"/>
        </a:schemeClr>
      </a:solidFill>
    </a:ln>
  </c:spPr>
  <c:externalData r:id="rId4"/>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sz="1400" b="1" i="1" u="sng" strike="noStrike" kern="1200" baseline="0">
                <a:solidFill>
                  <a:schemeClr val="bg2">
                    <a:lumMod val="10000"/>
                  </a:schemeClr>
                </a:solidFill>
                <a:latin typeface="+mn-lt"/>
                <a:ea typeface="+mn-ea"/>
                <a:cs typeface="+mn-cs"/>
              </a:rPr>
              <a:t>¿ACEPTA UN NUEVO SERVICIO DE SEGURIDAD?</a:t>
            </a:r>
          </a:p>
        </c:rich>
      </c:tx>
      <c:layout/>
    </c:title>
    <c:view3D>
      <c:rotX val="30"/>
      <c:perspective val="30"/>
    </c:view3D>
    <c:plotArea>
      <c:layout/>
      <c:pie3DChart>
        <c:varyColors val="1"/>
        <c:ser>
          <c:idx val="0"/>
          <c:order val="0"/>
          <c:tx>
            <c:strRef>
              <c:f>Hoja1!$J$151</c:f>
              <c:strCache>
                <c:ptCount val="1"/>
                <c:pt idx="0">
                  <c:v>Gusta prod</c:v>
                </c:pt>
              </c:strCache>
            </c:strRef>
          </c:tx>
          <c:dPt>
            <c:idx val="0"/>
            <c:spPr>
              <a:blipFill dpi="0" rotWithShape="1">
                <a:blip xmlns:r="http://schemas.openxmlformats.org/officeDocument/2006/relationships" r:embed="rId1">
                  <a:alphaModFix amt="85000"/>
                </a:blip>
                <a:srcRect/>
                <a:tile tx="0" ty="0" sx="100000" sy="100000" flip="none" algn="tl"/>
              </a:blipFill>
            </c:spPr>
          </c:dPt>
          <c:dPt>
            <c:idx val="1"/>
            <c:spPr>
              <a:blipFill dpi="0" rotWithShape="1">
                <a:blip xmlns:r="http://schemas.openxmlformats.org/officeDocument/2006/relationships" r:embed="rId2"/>
                <a:srcRect/>
                <a:tile tx="0" ty="0" sx="100000" sy="100000" flip="none" algn="tl"/>
              </a:blipFill>
            </c:spPr>
          </c:dPt>
          <c:dLbls>
            <c:dLbl>
              <c:idx val="0"/>
              <c:layout>
                <c:manualLayout>
                  <c:x val="-0.23829286964129559"/>
                  <c:y val="-0.25379593175852871"/>
                </c:manualLayout>
              </c:layout>
              <c:tx>
                <c:rich>
                  <a:bodyPr/>
                  <a:lstStyle/>
                  <a:p>
                    <a:r>
                      <a:rPr lang="en-US" sz="1200">
                        <a:solidFill>
                          <a:schemeClr val="bg1"/>
                        </a:solidFill>
                      </a:rPr>
                      <a:t>Sí
79%</a:t>
                    </a:r>
                  </a:p>
                </c:rich>
              </c:tx>
              <c:showCatName val="1"/>
              <c:showPercent val="1"/>
            </c:dLbl>
            <c:dLbl>
              <c:idx val="1"/>
              <c:layout>
                <c:manualLayout>
                  <c:x val="0.1675375544836217"/>
                  <c:y val="0.10695602074131003"/>
                </c:manualLayout>
              </c:layout>
              <c:tx>
                <c:rich>
                  <a:bodyPr/>
                  <a:lstStyle/>
                  <a:p>
                    <a:r>
                      <a:rPr lang="en-US" sz="1200">
                        <a:solidFill>
                          <a:schemeClr val="bg1"/>
                        </a:solidFill>
                      </a:rPr>
                      <a:t>No
21%</a:t>
                    </a:r>
                  </a:p>
                </c:rich>
              </c:tx>
              <c:showCatName val="1"/>
              <c:showPercent val="1"/>
            </c:dLbl>
            <c:txPr>
              <a:bodyPr/>
              <a:lstStyle/>
              <a:p>
                <a:pPr>
                  <a:defRPr lang="es-ES" sz="1200" b="1">
                    <a:solidFill>
                      <a:schemeClr val="bg1"/>
                    </a:solidFill>
                  </a:defRPr>
                </a:pPr>
                <a:endParaRPr lang="es-ES"/>
              </a:p>
            </c:txPr>
            <c:showCatName val="1"/>
            <c:showPercent val="1"/>
            <c:showLeaderLines val="1"/>
          </c:dLbls>
          <c:val>
            <c:numRef>
              <c:f>Hoja1!$J$152:$J$153</c:f>
              <c:numCache>
                <c:formatCode>0.00%</c:formatCode>
                <c:ptCount val="2"/>
                <c:pt idx="0">
                  <c:v>0.79285714285714259</c:v>
                </c:pt>
                <c:pt idx="1">
                  <c:v>0.20714285714285721</c:v>
                </c:pt>
              </c:numCache>
            </c:numRef>
          </c:val>
        </c:ser>
        <c:dLbls>
          <c:showCatName val="1"/>
          <c:showPercent val="1"/>
        </c:dLbls>
      </c:pie3DChart>
    </c:plotArea>
    <c:plotVisOnly val="1"/>
  </c:chart>
  <c:spPr>
    <a:blipFill dpi="0" rotWithShape="1">
      <a:blip xmlns:r="http://schemas.openxmlformats.org/officeDocument/2006/relationships" r:embed="rId3">
        <a:alphaModFix amt="70000"/>
      </a:blip>
      <a:srcRect/>
      <a:tile tx="0" ty="0" sx="100000" sy="100000" flip="none" algn="tl"/>
    </a:blipFill>
    <a:ln w="12700">
      <a:solidFill>
        <a:schemeClr val="tx2">
          <a:lumMod val="50000"/>
        </a:schemeClr>
      </a:solidFill>
    </a:ln>
  </c:spPr>
  <c:externalData r:id="rId4"/>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n-US" sz="1400" b="1" i="1" u="sng" strike="noStrike" kern="1200" baseline="0">
                <a:solidFill>
                  <a:schemeClr val="bg2">
                    <a:lumMod val="10000"/>
                  </a:schemeClr>
                </a:solidFill>
                <a:latin typeface="+mn-lt"/>
                <a:ea typeface="+mn-ea"/>
                <a:cs typeface="+mn-cs"/>
              </a:defRPr>
            </a:pPr>
            <a:r>
              <a:rPr lang="en-US" sz="1400" b="1" i="1" u="sng" strike="noStrike" kern="1200" baseline="0">
                <a:solidFill>
                  <a:schemeClr val="bg2">
                    <a:lumMod val="10000"/>
                  </a:schemeClr>
                </a:solidFill>
                <a:latin typeface="+mn-lt"/>
                <a:ea typeface="+mn-ea"/>
                <a:cs typeface="+mn-cs"/>
              </a:rPr>
              <a:t>¿CUANTO CANCELARIA POR EL? (en dólares)</a:t>
            </a:r>
          </a:p>
        </c:rich>
      </c:tx>
      <c:layout/>
    </c:title>
    <c:view3D>
      <c:rotX val="30"/>
      <c:perspective val="30"/>
    </c:view3D>
    <c:plotArea>
      <c:layout/>
      <c:pie3DChart>
        <c:varyColors val="1"/>
        <c:ser>
          <c:idx val="0"/>
          <c:order val="0"/>
          <c:tx>
            <c:strRef>
              <c:f>Hoja1!$K$151</c:f>
              <c:strCache>
                <c:ptCount val="1"/>
                <c:pt idx="0">
                  <c:v>$ a pagar</c:v>
                </c:pt>
              </c:strCache>
            </c:strRef>
          </c:tx>
          <c:dPt>
            <c:idx val="0"/>
            <c:spPr>
              <a:blipFill dpi="0" rotWithShape="1">
                <a:blip xmlns:r="http://schemas.openxmlformats.org/officeDocument/2006/relationships" r:embed="rId1">
                  <a:alphaModFix amt="85000"/>
                </a:blip>
                <a:srcRect/>
                <a:tile tx="0" ty="0" sx="100000" sy="100000" flip="none" algn="tl"/>
              </a:blipFill>
            </c:spPr>
          </c:dPt>
          <c:dPt>
            <c:idx val="1"/>
            <c:spPr>
              <a:blipFill dpi="0" rotWithShape="1">
                <a:blip xmlns:r="http://schemas.openxmlformats.org/officeDocument/2006/relationships" r:embed="rId2"/>
                <a:srcRect/>
                <a:tile tx="0" ty="0" sx="100000" sy="100000" flip="none" algn="tl"/>
              </a:blipFill>
            </c:spPr>
          </c:dPt>
          <c:dPt>
            <c:idx val="2"/>
            <c:spPr>
              <a:blipFill>
                <a:blip xmlns:r="http://schemas.openxmlformats.org/officeDocument/2006/relationships" r:embed="rId3"/>
                <a:tile tx="0" ty="0" sx="100000" sy="100000" flip="none" algn="tl"/>
              </a:blipFill>
            </c:spPr>
          </c:dPt>
          <c:dPt>
            <c:idx val="3"/>
            <c:spPr>
              <a:blipFill>
                <a:blip xmlns:r="http://schemas.openxmlformats.org/officeDocument/2006/relationships" r:embed="rId4"/>
                <a:tile tx="0" ty="0" sx="100000" sy="100000" flip="none" algn="tl"/>
              </a:blipFill>
            </c:spPr>
          </c:dPt>
          <c:dLbls>
            <c:dLbl>
              <c:idx val="0"/>
              <c:layout>
                <c:manualLayout>
                  <c:x val="-0.12987593021460528"/>
                  <c:y val="0.11501246719160108"/>
                </c:manualLayout>
              </c:layout>
              <c:tx>
                <c:rich>
                  <a:bodyPr/>
                  <a:lstStyle/>
                  <a:p>
                    <a:r>
                      <a:rPr lang="en-US" sz="1200">
                        <a:solidFill>
                          <a:schemeClr val="bg1"/>
                        </a:solidFill>
                      </a:rPr>
                      <a:t>No</a:t>
                    </a:r>
                    <a:r>
                      <a:rPr lang="en-US" sz="1200" baseline="0">
                        <a:solidFill>
                          <a:schemeClr val="bg1"/>
                        </a:solidFill>
                      </a:rPr>
                      <a:t> desea</a:t>
                    </a:r>
                    <a:r>
                      <a:rPr lang="en-US" sz="1200">
                        <a:solidFill>
                          <a:schemeClr val="bg1"/>
                        </a:solidFill>
                      </a:rPr>
                      <a:t>
13%</a:t>
                    </a:r>
                  </a:p>
                </c:rich>
              </c:tx>
              <c:showCatName val="1"/>
              <c:showPercent val="1"/>
            </c:dLbl>
            <c:dLbl>
              <c:idx val="1"/>
              <c:layout>
                <c:manualLayout>
                  <c:x val="-0.22695986439195101"/>
                  <c:y val="-0.11598461650627009"/>
                </c:manualLayout>
              </c:layout>
              <c:tx>
                <c:rich>
                  <a:bodyPr/>
                  <a:lstStyle/>
                  <a:p>
                    <a:r>
                      <a:rPr lang="en-US" sz="1200">
                        <a:solidFill>
                          <a:schemeClr val="bg1"/>
                        </a:solidFill>
                      </a:rPr>
                      <a:t>5</a:t>
                    </a:r>
                    <a:r>
                      <a:rPr lang="en-US" sz="1200" baseline="0">
                        <a:solidFill>
                          <a:schemeClr val="bg1"/>
                        </a:solidFill>
                      </a:rPr>
                      <a:t> - 10</a:t>
                    </a:r>
                    <a:r>
                      <a:rPr lang="en-US" sz="1200">
                        <a:solidFill>
                          <a:schemeClr val="bg1"/>
                        </a:solidFill>
                      </a:rPr>
                      <a:t>
34%</a:t>
                    </a:r>
                  </a:p>
                </c:rich>
              </c:tx>
              <c:showCatName val="1"/>
              <c:showPercent val="1"/>
            </c:dLbl>
            <c:dLbl>
              <c:idx val="2"/>
              <c:layout>
                <c:manualLayout>
                  <c:x val="0.2252370953630797"/>
                  <c:y val="-8.7238626421697288E-2"/>
                </c:manualLayout>
              </c:layout>
              <c:tx>
                <c:rich>
                  <a:bodyPr/>
                  <a:lstStyle/>
                  <a:p>
                    <a:r>
                      <a:rPr lang="en-US" sz="1200">
                        <a:solidFill>
                          <a:schemeClr val="bg1"/>
                        </a:solidFill>
                      </a:rPr>
                      <a:t>11 - 30
47%</a:t>
                    </a:r>
                  </a:p>
                </c:rich>
              </c:tx>
              <c:showCatName val="1"/>
              <c:showPercent val="1"/>
            </c:dLbl>
            <c:dLbl>
              <c:idx val="3"/>
              <c:layout>
                <c:manualLayout>
                  <c:x val="5.7596019247594325E-2"/>
                  <c:y val="0.13714895013123451"/>
                </c:manualLayout>
              </c:layout>
              <c:tx>
                <c:rich>
                  <a:bodyPr/>
                  <a:lstStyle/>
                  <a:p>
                    <a:r>
                      <a:rPr lang="en-US" sz="1200">
                        <a:solidFill>
                          <a:schemeClr val="bg1"/>
                        </a:solidFill>
                      </a:rPr>
                      <a:t>&gt; 31
6%</a:t>
                    </a:r>
                  </a:p>
                </c:rich>
              </c:tx>
              <c:showCatName val="1"/>
              <c:showPercent val="1"/>
            </c:dLbl>
            <c:txPr>
              <a:bodyPr/>
              <a:lstStyle/>
              <a:p>
                <a:pPr>
                  <a:defRPr lang="es-ES" sz="1200" b="1">
                    <a:solidFill>
                      <a:schemeClr val="bg1"/>
                    </a:solidFill>
                  </a:defRPr>
                </a:pPr>
                <a:endParaRPr lang="es-ES"/>
              </a:p>
            </c:txPr>
            <c:showCatName val="1"/>
            <c:showPercent val="1"/>
            <c:showLeaderLines val="1"/>
          </c:dLbls>
          <c:val>
            <c:numRef>
              <c:f>Hoja1!$K$152:$K$155</c:f>
              <c:numCache>
                <c:formatCode>0.00%</c:formatCode>
                <c:ptCount val="4"/>
                <c:pt idx="0">
                  <c:v>0.12857142857142906</c:v>
                </c:pt>
                <c:pt idx="1">
                  <c:v>0.34285714285714286</c:v>
                </c:pt>
                <c:pt idx="2">
                  <c:v>0.47142857142857286</c:v>
                </c:pt>
                <c:pt idx="3">
                  <c:v>5.7142857142857141E-2</c:v>
                </c:pt>
              </c:numCache>
            </c:numRef>
          </c:val>
        </c:ser>
        <c:dLbls>
          <c:showCatName val="1"/>
          <c:showPercent val="1"/>
        </c:dLbls>
      </c:pie3DChart>
    </c:plotArea>
    <c:plotVisOnly val="1"/>
  </c:chart>
  <c:spPr>
    <a:blipFill>
      <a:blip xmlns:r="http://schemas.openxmlformats.org/officeDocument/2006/relationships" r:embed="rId5">
        <a:alphaModFix amt="70000"/>
      </a:blip>
      <a:tile tx="0" ty="0" sx="100000" sy="100000" flip="none" algn="tl"/>
    </a:blipFill>
    <a:ln w="12700">
      <a:solidFill>
        <a:schemeClr val="tx2">
          <a:lumMod val="50000"/>
        </a:schemeClr>
      </a:solidFill>
    </a:ln>
  </c:spPr>
  <c:externalData r:id="rId6"/>
</c:chartSpace>
</file>

<file path=ppt/diagrams/_rels/data2.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583B4-F287-4206-BB8F-141F736D32A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C"/>
        </a:p>
      </dgm:t>
    </dgm:pt>
    <dgm:pt modelId="{BC24E121-56EB-489F-BCAD-2CA6C13EE26D}">
      <dgm:prSet phldrT="[Texto]" custT="1"/>
      <dgm:spPr>
        <a:solidFill>
          <a:srgbClr val="107E98">
            <a:alpha val="94902"/>
          </a:srgbClr>
        </a:solidFill>
        <a:scene3d>
          <a:camera prst="orthographicFront"/>
          <a:lightRig rig="threePt" dir="t"/>
        </a:scene3d>
        <a:sp3d>
          <a:bevelT prst="angle"/>
        </a:sp3d>
      </dgm:spPr>
      <dgm:t>
        <a:bodyPr/>
        <a:lstStyle/>
        <a:p>
          <a:r>
            <a:rPr lang="es-EC" sz="2000" b="1" i="1" dirty="0" smtClean="0">
              <a:effectLst>
                <a:outerShdw blurRad="38100" dist="38100" dir="2700000" algn="tl">
                  <a:srgbClr val="000000">
                    <a:alpha val="43137"/>
                  </a:srgbClr>
                </a:outerShdw>
              </a:effectLst>
              <a:latin typeface="Bell MT" pitchFamily="18" charset="0"/>
            </a:rPr>
            <a:t>Fortalezas</a:t>
          </a:r>
          <a:endParaRPr lang="es-EC" sz="2000" b="1" i="1" dirty="0">
            <a:effectLst>
              <a:outerShdw blurRad="38100" dist="38100" dir="2700000" algn="tl">
                <a:srgbClr val="000000">
                  <a:alpha val="43137"/>
                </a:srgbClr>
              </a:outerShdw>
            </a:effectLst>
            <a:latin typeface="Bell MT" pitchFamily="18" charset="0"/>
          </a:endParaRPr>
        </a:p>
      </dgm:t>
    </dgm:pt>
    <dgm:pt modelId="{1A588282-3D5F-4134-BF1F-1E256B2722DF}" type="parTrans" cxnId="{1A82278C-795B-4819-B249-7925A75E9765}">
      <dgm:prSet/>
      <dgm:spPr/>
      <dgm:t>
        <a:bodyPr/>
        <a:lstStyle/>
        <a:p>
          <a:endParaRPr lang="es-EC"/>
        </a:p>
      </dgm:t>
    </dgm:pt>
    <dgm:pt modelId="{36460127-0DF0-4986-B62A-13657BCF4AC2}" type="sibTrans" cxnId="{1A82278C-795B-4819-B249-7925A75E9765}">
      <dgm:prSet/>
      <dgm:spPr/>
      <dgm:t>
        <a:bodyPr/>
        <a:lstStyle/>
        <a:p>
          <a:endParaRPr lang="es-EC"/>
        </a:p>
      </dgm:t>
    </dgm:pt>
    <dgm:pt modelId="{B68D4FE1-1985-4779-83E3-37E3ADB3648C}">
      <dgm:prSet phldrT="[Texto]" custT="1"/>
      <dgm:spPr>
        <a:solidFill>
          <a:schemeClr val="accent3">
            <a:lumMod val="75000"/>
          </a:schemeClr>
        </a:solidFill>
        <a:scene3d>
          <a:camera prst="orthographicFront"/>
          <a:lightRig rig="threePt" dir="t"/>
        </a:scene3d>
        <a:sp3d>
          <a:bevelT prst="angle"/>
        </a:sp3d>
      </dgm:spPr>
      <dgm:t>
        <a:bodyPr/>
        <a:lstStyle/>
        <a:p>
          <a:r>
            <a:rPr lang="es-EC" sz="1800" b="1" i="1" dirty="0" smtClean="0">
              <a:effectLst>
                <a:outerShdw blurRad="38100" dist="38100" dir="2700000" algn="tl">
                  <a:srgbClr val="000000">
                    <a:alpha val="43137"/>
                  </a:srgbClr>
                </a:outerShdw>
              </a:effectLst>
              <a:latin typeface="Bell MT" pitchFamily="18" charset="0"/>
            </a:rPr>
            <a:t>Oportunidades</a:t>
          </a:r>
          <a:endParaRPr lang="es-EC" sz="1800" b="1" i="1" dirty="0">
            <a:effectLst>
              <a:outerShdw blurRad="38100" dist="38100" dir="2700000" algn="tl">
                <a:srgbClr val="000000">
                  <a:alpha val="43137"/>
                </a:srgbClr>
              </a:outerShdw>
            </a:effectLst>
            <a:latin typeface="Bell MT" pitchFamily="18" charset="0"/>
          </a:endParaRPr>
        </a:p>
      </dgm:t>
    </dgm:pt>
    <dgm:pt modelId="{5F9560F1-D442-44F1-BB68-177EE0FD30F2}" type="parTrans" cxnId="{AD9BE581-178B-41E2-B69B-CB182F997CF4}">
      <dgm:prSet/>
      <dgm:spPr/>
      <dgm:t>
        <a:bodyPr/>
        <a:lstStyle/>
        <a:p>
          <a:endParaRPr lang="es-EC"/>
        </a:p>
      </dgm:t>
    </dgm:pt>
    <dgm:pt modelId="{A2789CB1-E7BD-4D24-90EC-633A142CFD68}" type="sibTrans" cxnId="{AD9BE581-178B-41E2-B69B-CB182F997CF4}">
      <dgm:prSet/>
      <dgm:spPr/>
      <dgm:t>
        <a:bodyPr/>
        <a:lstStyle/>
        <a:p>
          <a:endParaRPr lang="es-EC"/>
        </a:p>
      </dgm:t>
    </dgm:pt>
    <dgm:pt modelId="{E507CA9E-6769-4CC3-BADC-83CE108AFF3E}">
      <dgm:prSet phldrT="[Texto]" custT="1"/>
      <dgm:spPr>
        <a:solidFill>
          <a:srgbClr val="576C4C"/>
        </a:solidFill>
        <a:scene3d>
          <a:camera prst="orthographicFront"/>
          <a:lightRig rig="threePt" dir="t"/>
        </a:scene3d>
        <a:sp3d>
          <a:bevelT prst="angle"/>
        </a:sp3d>
      </dgm:spPr>
      <dgm:t>
        <a:bodyPr/>
        <a:lstStyle/>
        <a:p>
          <a:r>
            <a:rPr lang="es-EC" sz="2000" b="1" i="1" dirty="0" smtClean="0">
              <a:effectLst>
                <a:outerShdw blurRad="38100" dist="38100" dir="2700000" algn="tl">
                  <a:srgbClr val="000000">
                    <a:alpha val="43137"/>
                  </a:srgbClr>
                </a:outerShdw>
              </a:effectLst>
              <a:latin typeface="Bell MT" pitchFamily="18" charset="0"/>
            </a:rPr>
            <a:t>Debilidades</a:t>
          </a:r>
          <a:endParaRPr lang="es-EC" sz="2000" b="1" i="1" dirty="0">
            <a:effectLst>
              <a:outerShdw blurRad="38100" dist="38100" dir="2700000" algn="tl">
                <a:srgbClr val="000000">
                  <a:alpha val="43137"/>
                </a:srgbClr>
              </a:outerShdw>
            </a:effectLst>
            <a:latin typeface="Bell MT" pitchFamily="18" charset="0"/>
          </a:endParaRPr>
        </a:p>
      </dgm:t>
    </dgm:pt>
    <dgm:pt modelId="{0DAF7655-7687-4236-AE3C-495741C45E84}" type="parTrans" cxnId="{CA2B8552-2203-4B84-926B-9282595D43F9}">
      <dgm:prSet/>
      <dgm:spPr/>
      <dgm:t>
        <a:bodyPr/>
        <a:lstStyle/>
        <a:p>
          <a:endParaRPr lang="es-EC"/>
        </a:p>
      </dgm:t>
    </dgm:pt>
    <dgm:pt modelId="{5442C2DD-AD31-4F6F-A59C-AFE24B43EA8B}" type="sibTrans" cxnId="{CA2B8552-2203-4B84-926B-9282595D43F9}">
      <dgm:prSet/>
      <dgm:spPr/>
      <dgm:t>
        <a:bodyPr/>
        <a:lstStyle/>
        <a:p>
          <a:endParaRPr lang="es-EC"/>
        </a:p>
      </dgm:t>
    </dgm:pt>
    <dgm:pt modelId="{3F0AEBFE-90E4-49AB-90CD-8FCCA51822C1}">
      <dgm:prSet phldrT="[Texto]" custT="1"/>
      <dgm:spPr>
        <a:solidFill>
          <a:srgbClr val="E19C51"/>
        </a:solidFill>
        <a:scene3d>
          <a:camera prst="orthographicFront"/>
          <a:lightRig rig="threePt" dir="t"/>
        </a:scene3d>
        <a:sp3d>
          <a:bevelT prst="angle"/>
        </a:sp3d>
      </dgm:spPr>
      <dgm:t>
        <a:bodyPr/>
        <a:lstStyle/>
        <a:p>
          <a:r>
            <a:rPr lang="es-EC" sz="2000" b="1" i="1" dirty="0" smtClean="0">
              <a:effectLst>
                <a:outerShdw blurRad="38100" dist="38100" dir="2700000" algn="tl">
                  <a:srgbClr val="000000">
                    <a:alpha val="43137"/>
                  </a:srgbClr>
                </a:outerShdw>
              </a:effectLst>
              <a:latin typeface="Bell MT" pitchFamily="18" charset="0"/>
            </a:rPr>
            <a:t>Amenazas</a:t>
          </a:r>
          <a:endParaRPr lang="es-EC" sz="2000" b="1" i="1" dirty="0">
            <a:effectLst>
              <a:outerShdw blurRad="38100" dist="38100" dir="2700000" algn="tl">
                <a:srgbClr val="000000">
                  <a:alpha val="43137"/>
                </a:srgbClr>
              </a:outerShdw>
            </a:effectLst>
            <a:latin typeface="Bell MT" pitchFamily="18" charset="0"/>
          </a:endParaRPr>
        </a:p>
      </dgm:t>
    </dgm:pt>
    <dgm:pt modelId="{448AD3B7-1244-4161-8104-8EC799466BB1}" type="parTrans" cxnId="{9608CC69-A08E-4DFB-8382-19F2C93D84B4}">
      <dgm:prSet/>
      <dgm:spPr/>
      <dgm:t>
        <a:bodyPr/>
        <a:lstStyle/>
        <a:p>
          <a:endParaRPr lang="es-EC"/>
        </a:p>
      </dgm:t>
    </dgm:pt>
    <dgm:pt modelId="{7A731C99-450C-4479-86DE-D527D6719A77}" type="sibTrans" cxnId="{9608CC69-A08E-4DFB-8382-19F2C93D84B4}">
      <dgm:prSet/>
      <dgm:spPr/>
      <dgm:t>
        <a:bodyPr/>
        <a:lstStyle/>
        <a:p>
          <a:endParaRPr lang="es-EC"/>
        </a:p>
      </dgm:t>
    </dgm:pt>
    <dgm:pt modelId="{C12B40EF-6F9B-4616-83EC-E02256C44FB5}" type="pres">
      <dgm:prSet presAssocID="{9D9583B4-F287-4206-BB8F-141F736D32AE}" presName="matrix" presStyleCnt="0">
        <dgm:presLayoutVars>
          <dgm:chMax val="1"/>
          <dgm:dir/>
          <dgm:resizeHandles val="exact"/>
        </dgm:presLayoutVars>
      </dgm:prSet>
      <dgm:spPr/>
      <dgm:t>
        <a:bodyPr/>
        <a:lstStyle/>
        <a:p>
          <a:endParaRPr lang="es-EC"/>
        </a:p>
      </dgm:t>
    </dgm:pt>
    <dgm:pt modelId="{CD69C911-59D7-44E4-B68C-CD5BFE9173AE}" type="pres">
      <dgm:prSet presAssocID="{9D9583B4-F287-4206-BB8F-141F736D32AE}" presName="diamond" presStyleLbl="bgShp" presStyleIdx="0" presStyleCnt="1" custScaleX="131250"/>
      <dgm:spPr/>
    </dgm:pt>
    <dgm:pt modelId="{C56E2C3F-1273-4716-B00E-7ABC23A7F0EC}" type="pres">
      <dgm:prSet presAssocID="{9D9583B4-F287-4206-BB8F-141F736D32AE}" presName="quad1" presStyleLbl="node1" presStyleIdx="0" presStyleCnt="4">
        <dgm:presLayoutVars>
          <dgm:chMax val="0"/>
          <dgm:chPref val="0"/>
          <dgm:bulletEnabled val="1"/>
        </dgm:presLayoutVars>
      </dgm:prSet>
      <dgm:spPr/>
      <dgm:t>
        <a:bodyPr/>
        <a:lstStyle/>
        <a:p>
          <a:endParaRPr lang="es-EC"/>
        </a:p>
      </dgm:t>
    </dgm:pt>
    <dgm:pt modelId="{001A61A4-520F-4FCC-90FC-6F25558049BE}" type="pres">
      <dgm:prSet presAssocID="{9D9583B4-F287-4206-BB8F-141F736D32AE}" presName="quad2" presStyleLbl="node1" presStyleIdx="1" presStyleCnt="4" custScaleX="98493">
        <dgm:presLayoutVars>
          <dgm:chMax val="0"/>
          <dgm:chPref val="0"/>
          <dgm:bulletEnabled val="1"/>
        </dgm:presLayoutVars>
      </dgm:prSet>
      <dgm:spPr/>
      <dgm:t>
        <a:bodyPr/>
        <a:lstStyle/>
        <a:p>
          <a:endParaRPr lang="es-EC"/>
        </a:p>
      </dgm:t>
    </dgm:pt>
    <dgm:pt modelId="{7C5B4C96-29C6-4ED5-8BC4-9FD386D91828}" type="pres">
      <dgm:prSet presAssocID="{9D9583B4-F287-4206-BB8F-141F736D32AE}" presName="quad3" presStyleLbl="node1" presStyleIdx="2" presStyleCnt="4">
        <dgm:presLayoutVars>
          <dgm:chMax val="0"/>
          <dgm:chPref val="0"/>
          <dgm:bulletEnabled val="1"/>
        </dgm:presLayoutVars>
      </dgm:prSet>
      <dgm:spPr/>
      <dgm:t>
        <a:bodyPr/>
        <a:lstStyle/>
        <a:p>
          <a:endParaRPr lang="es-EC"/>
        </a:p>
      </dgm:t>
    </dgm:pt>
    <dgm:pt modelId="{749DB265-9261-44F2-97F1-303F81FF7C2A}" type="pres">
      <dgm:prSet presAssocID="{9D9583B4-F287-4206-BB8F-141F736D32AE}" presName="quad4" presStyleLbl="node1" presStyleIdx="3" presStyleCnt="4">
        <dgm:presLayoutVars>
          <dgm:chMax val="0"/>
          <dgm:chPref val="0"/>
          <dgm:bulletEnabled val="1"/>
        </dgm:presLayoutVars>
      </dgm:prSet>
      <dgm:spPr/>
      <dgm:t>
        <a:bodyPr/>
        <a:lstStyle/>
        <a:p>
          <a:endParaRPr lang="es-EC"/>
        </a:p>
      </dgm:t>
    </dgm:pt>
  </dgm:ptLst>
  <dgm:cxnLst>
    <dgm:cxn modelId="{EFE34A5E-FF1E-4D01-B900-9F9D12EC0656}" type="presOf" srcId="{E507CA9E-6769-4CC3-BADC-83CE108AFF3E}" destId="{7C5B4C96-29C6-4ED5-8BC4-9FD386D91828}" srcOrd="0" destOrd="0" presId="urn:microsoft.com/office/officeart/2005/8/layout/matrix3"/>
    <dgm:cxn modelId="{BCF92B66-B933-4C35-B19D-B6C940926F1F}" type="presOf" srcId="{BC24E121-56EB-489F-BCAD-2CA6C13EE26D}" destId="{C56E2C3F-1273-4716-B00E-7ABC23A7F0EC}" srcOrd="0" destOrd="0" presId="urn:microsoft.com/office/officeart/2005/8/layout/matrix3"/>
    <dgm:cxn modelId="{AD9BE581-178B-41E2-B69B-CB182F997CF4}" srcId="{9D9583B4-F287-4206-BB8F-141F736D32AE}" destId="{B68D4FE1-1985-4779-83E3-37E3ADB3648C}" srcOrd="1" destOrd="0" parTransId="{5F9560F1-D442-44F1-BB68-177EE0FD30F2}" sibTransId="{A2789CB1-E7BD-4D24-90EC-633A142CFD68}"/>
    <dgm:cxn modelId="{6E6843E0-2039-449A-9966-4ACE0CF691BE}" type="presOf" srcId="{3F0AEBFE-90E4-49AB-90CD-8FCCA51822C1}" destId="{749DB265-9261-44F2-97F1-303F81FF7C2A}" srcOrd="0" destOrd="0" presId="urn:microsoft.com/office/officeart/2005/8/layout/matrix3"/>
    <dgm:cxn modelId="{9608CC69-A08E-4DFB-8382-19F2C93D84B4}" srcId="{9D9583B4-F287-4206-BB8F-141F736D32AE}" destId="{3F0AEBFE-90E4-49AB-90CD-8FCCA51822C1}" srcOrd="3" destOrd="0" parTransId="{448AD3B7-1244-4161-8104-8EC799466BB1}" sibTransId="{7A731C99-450C-4479-86DE-D527D6719A77}"/>
    <dgm:cxn modelId="{1A82278C-795B-4819-B249-7925A75E9765}" srcId="{9D9583B4-F287-4206-BB8F-141F736D32AE}" destId="{BC24E121-56EB-489F-BCAD-2CA6C13EE26D}" srcOrd="0" destOrd="0" parTransId="{1A588282-3D5F-4134-BF1F-1E256B2722DF}" sibTransId="{36460127-0DF0-4986-B62A-13657BCF4AC2}"/>
    <dgm:cxn modelId="{CA2B8552-2203-4B84-926B-9282595D43F9}" srcId="{9D9583B4-F287-4206-BB8F-141F736D32AE}" destId="{E507CA9E-6769-4CC3-BADC-83CE108AFF3E}" srcOrd="2" destOrd="0" parTransId="{0DAF7655-7687-4236-AE3C-495741C45E84}" sibTransId="{5442C2DD-AD31-4F6F-A59C-AFE24B43EA8B}"/>
    <dgm:cxn modelId="{B7ED44AB-ED15-4BF9-A3EC-1E52EF8C650F}" type="presOf" srcId="{B68D4FE1-1985-4779-83E3-37E3ADB3648C}" destId="{001A61A4-520F-4FCC-90FC-6F25558049BE}" srcOrd="0" destOrd="0" presId="urn:microsoft.com/office/officeart/2005/8/layout/matrix3"/>
    <dgm:cxn modelId="{21B90085-47D3-4601-976C-8C70D337211F}" type="presOf" srcId="{9D9583B4-F287-4206-BB8F-141F736D32AE}" destId="{C12B40EF-6F9B-4616-83EC-E02256C44FB5}" srcOrd="0" destOrd="0" presId="urn:microsoft.com/office/officeart/2005/8/layout/matrix3"/>
    <dgm:cxn modelId="{079962B4-301A-4E44-8B77-B9E448744A06}" type="presParOf" srcId="{C12B40EF-6F9B-4616-83EC-E02256C44FB5}" destId="{CD69C911-59D7-44E4-B68C-CD5BFE9173AE}" srcOrd="0" destOrd="0" presId="urn:microsoft.com/office/officeart/2005/8/layout/matrix3"/>
    <dgm:cxn modelId="{707FA31E-8C3C-4505-9E40-DB8B6DAAB00F}" type="presParOf" srcId="{C12B40EF-6F9B-4616-83EC-E02256C44FB5}" destId="{C56E2C3F-1273-4716-B00E-7ABC23A7F0EC}" srcOrd="1" destOrd="0" presId="urn:microsoft.com/office/officeart/2005/8/layout/matrix3"/>
    <dgm:cxn modelId="{F035864F-5F02-42EE-B5DD-7EBFAABA88B5}" type="presParOf" srcId="{C12B40EF-6F9B-4616-83EC-E02256C44FB5}" destId="{001A61A4-520F-4FCC-90FC-6F25558049BE}" srcOrd="2" destOrd="0" presId="urn:microsoft.com/office/officeart/2005/8/layout/matrix3"/>
    <dgm:cxn modelId="{1B4771C3-4A33-4E2C-B622-E4F3A0076AE1}" type="presParOf" srcId="{C12B40EF-6F9B-4616-83EC-E02256C44FB5}" destId="{7C5B4C96-29C6-4ED5-8BC4-9FD386D91828}" srcOrd="3" destOrd="0" presId="urn:microsoft.com/office/officeart/2005/8/layout/matrix3"/>
    <dgm:cxn modelId="{77D2FC92-1EDE-4F60-9F75-B97E74AC38C3}" type="presParOf" srcId="{C12B40EF-6F9B-4616-83EC-E02256C44FB5}" destId="{749DB265-9261-44F2-97F1-303F81FF7C2A}" srcOrd="4" destOrd="0" presId="urn:microsoft.com/office/officeart/2005/8/layout/matrix3"/>
  </dgm:cxnLst>
  <dgm:bg/>
  <dgm:whole/>
</dgm:dataModel>
</file>

<file path=ppt/diagrams/data2.xml><?xml version="1.0" encoding="utf-8"?>
<dgm:dataModel xmlns:dgm="http://schemas.openxmlformats.org/drawingml/2006/diagram" xmlns:a="http://schemas.openxmlformats.org/drawingml/2006/main">
  <dgm:ptLst>
    <dgm:pt modelId="{C2642E1B-D6F5-41E1-970C-A3F90EDE88A7}" type="doc">
      <dgm:prSet loTypeId="urn:microsoft.com/office/officeart/2005/8/layout/orgChart1" loCatId="hierarchy" qsTypeId="urn:microsoft.com/office/officeart/2005/8/quickstyle/3d4" qsCatId="3D" csTypeId="urn:microsoft.com/office/officeart/2005/8/colors/accent1_1" csCatId="accent1" phldr="1"/>
      <dgm:spPr/>
      <dgm:t>
        <a:bodyPr/>
        <a:lstStyle/>
        <a:p>
          <a:endParaRPr lang="es-ES"/>
        </a:p>
      </dgm:t>
    </dgm:pt>
    <dgm:pt modelId="{35282FC1-CA5A-4403-9731-744EE2CD757E}">
      <dgm:prSet phldrT="[Texto]" custT="1"/>
      <dgm:spPr>
        <a:blipFill rotWithShape="0">
          <a:blip xmlns:r="http://schemas.openxmlformats.org/officeDocument/2006/relationships" r:embed="rId1"/>
          <a:tile tx="0" ty="0" sx="100000" sy="100000" flip="none" algn="tl"/>
        </a:blipFill>
      </dgm:spPr>
      <dgm:t>
        <a:bodyPr/>
        <a:lstStyle/>
        <a:p>
          <a:r>
            <a:rPr lang="es-ES" sz="1600" b="1" dirty="0" smtClean="0">
              <a:solidFill>
                <a:schemeClr val="tx2">
                  <a:lumMod val="25000"/>
                </a:schemeClr>
              </a:solidFill>
            </a:rPr>
            <a:t>Gerente General</a:t>
          </a:r>
          <a:endParaRPr lang="es-ES" sz="1600" b="1" dirty="0">
            <a:solidFill>
              <a:schemeClr val="tx2">
                <a:lumMod val="25000"/>
              </a:schemeClr>
            </a:solidFill>
          </a:endParaRPr>
        </a:p>
      </dgm:t>
    </dgm:pt>
    <dgm:pt modelId="{9FB28A51-A1D0-44B4-8A75-2DA1F106EF40}" type="parTrans" cxnId="{E4AD03B0-F396-4423-945A-7C9EE26901BE}">
      <dgm:prSet/>
      <dgm:spPr/>
      <dgm:t>
        <a:bodyPr/>
        <a:lstStyle/>
        <a:p>
          <a:endParaRPr lang="es-ES" sz="1600" b="1">
            <a:solidFill>
              <a:schemeClr val="tx2">
                <a:lumMod val="25000"/>
              </a:schemeClr>
            </a:solidFill>
          </a:endParaRPr>
        </a:p>
      </dgm:t>
    </dgm:pt>
    <dgm:pt modelId="{58FAE504-CFA9-452F-B7B8-392BEB2BACAF}" type="sibTrans" cxnId="{E4AD03B0-F396-4423-945A-7C9EE26901BE}">
      <dgm:prSet/>
      <dgm:spPr/>
      <dgm:t>
        <a:bodyPr/>
        <a:lstStyle/>
        <a:p>
          <a:endParaRPr lang="es-ES" sz="1600" b="1">
            <a:solidFill>
              <a:schemeClr val="tx2">
                <a:lumMod val="25000"/>
              </a:schemeClr>
            </a:solidFill>
          </a:endParaRPr>
        </a:p>
      </dgm:t>
    </dgm:pt>
    <dgm:pt modelId="{99E1F272-C3F1-46A4-9172-90712CD65FB4}">
      <dgm:prSet phldrT="[Texto]" custT="1"/>
      <dgm:spPr>
        <a:blipFill rotWithShape="0">
          <a:blip xmlns:r="http://schemas.openxmlformats.org/officeDocument/2006/relationships" r:embed="rId1"/>
          <a:tile tx="0" ty="0" sx="100000" sy="100000" flip="none" algn="tl"/>
        </a:blipFill>
      </dgm:spPr>
      <dgm:t>
        <a:bodyPr/>
        <a:lstStyle/>
        <a:p>
          <a:r>
            <a:rPr lang="es-ES" sz="1600" b="1" smtClean="0">
              <a:solidFill>
                <a:schemeClr val="tx2">
                  <a:lumMod val="25000"/>
                </a:schemeClr>
              </a:solidFill>
            </a:rPr>
            <a:t>Jefe de Instalación y Mantenimiento</a:t>
          </a:r>
          <a:endParaRPr lang="es-ES" sz="1600" b="1">
            <a:solidFill>
              <a:schemeClr val="tx2">
                <a:lumMod val="25000"/>
              </a:schemeClr>
            </a:solidFill>
          </a:endParaRPr>
        </a:p>
      </dgm:t>
    </dgm:pt>
    <dgm:pt modelId="{132A0633-8C5A-418C-A07A-CDA44F413652}" type="parTrans" cxnId="{9E8ED997-E2D3-4D11-A4DC-35C8000BB041}">
      <dgm:prSet/>
      <dgm:spPr/>
      <dgm:t>
        <a:bodyPr/>
        <a:lstStyle/>
        <a:p>
          <a:endParaRPr lang="es-ES" sz="1600" b="1">
            <a:solidFill>
              <a:schemeClr val="tx2">
                <a:lumMod val="25000"/>
              </a:schemeClr>
            </a:solidFill>
          </a:endParaRPr>
        </a:p>
      </dgm:t>
    </dgm:pt>
    <dgm:pt modelId="{FFB7F446-F607-48F1-A2D8-585DCF9446CE}" type="sibTrans" cxnId="{9E8ED997-E2D3-4D11-A4DC-35C8000BB041}">
      <dgm:prSet/>
      <dgm:spPr/>
      <dgm:t>
        <a:bodyPr/>
        <a:lstStyle/>
        <a:p>
          <a:endParaRPr lang="es-ES" sz="1600" b="1">
            <a:solidFill>
              <a:schemeClr val="tx2">
                <a:lumMod val="25000"/>
              </a:schemeClr>
            </a:solidFill>
          </a:endParaRPr>
        </a:p>
      </dgm:t>
    </dgm:pt>
    <dgm:pt modelId="{72CFA9FA-F42E-47CB-AFEB-AD93A0133212}">
      <dgm:prSet phldrT="[Texto]" custT="1"/>
      <dgm:spPr>
        <a:blipFill rotWithShape="0">
          <a:blip xmlns:r="http://schemas.openxmlformats.org/officeDocument/2006/relationships" r:embed="rId1"/>
          <a:tile tx="0" ty="0" sx="100000" sy="100000" flip="none" algn="tl"/>
        </a:blipFill>
      </dgm:spPr>
      <dgm:t>
        <a:bodyPr/>
        <a:lstStyle/>
        <a:p>
          <a:r>
            <a:rPr lang="es-ES" sz="1600" b="1" smtClean="0">
              <a:solidFill>
                <a:schemeClr val="tx2">
                  <a:lumMod val="25000"/>
                </a:schemeClr>
              </a:solidFill>
            </a:rPr>
            <a:t>Secretaria</a:t>
          </a:r>
          <a:endParaRPr lang="es-ES" sz="1600" b="1">
            <a:solidFill>
              <a:schemeClr val="tx2">
                <a:lumMod val="25000"/>
              </a:schemeClr>
            </a:solidFill>
          </a:endParaRPr>
        </a:p>
      </dgm:t>
    </dgm:pt>
    <dgm:pt modelId="{C2586AAF-F1E8-4AA4-BB8F-2DE396046910}" type="parTrans" cxnId="{4C941A6D-B1AF-4912-A246-389EF8543B7C}">
      <dgm:prSet/>
      <dgm:spPr/>
      <dgm:t>
        <a:bodyPr/>
        <a:lstStyle/>
        <a:p>
          <a:endParaRPr lang="es-ES" sz="1600" b="1">
            <a:solidFill>
              <a:schemeClr val="tx2">
                <a:lumMod val="25000"/>
              </a:schemeClr>
            </a:solidFill>
          </a:endParaRPr>
        </a:p>
      </dgm:t>
    </dgm:pt>
    <dgm:pt modelId="{D3CA7482-8BB4-4CDA-9F86-4D03A24862CD}" type="sibTrans" cxnId="{4C941A6D-B1AF-4912-A246-389EF8543B7C}">
      <dgm:prSet/>
      <dgm:spPr/>
      <dgm:t>
        <a:bodyPr/>
        <a:lstStyle/>
        <a:p>
          <a:endParaRPr lang="es-ES" sz="1600" b="1">
            <a:solidFill>
              <a:schemeClr val="tx2">
                <a:lumMod val="25000"/>
              </a:schemeClr>
            </a:solidFill>
          </a:endParaRPr>
        </a:p>
      </dgm:t>
    </dgm:pt>
    <dgm:pt modelId="{36FB9713-09EB-4309-B104-12FACF1FAC2F}" type="asst">
      <dgm:prSet custT="1"/>
      <dgm:spPr>
        <a:blipFill rotWithShape="0">
          <a:blip xmlns:r="http://schemas.openxmlformats.org/officeDocument/2006/relationships" r:embed="rId1"/>
          <a:tile tx="0" ty="0" sx="100000" sy="100000" flip="none" algn="tl"/>
        </a:blipFill>
      </dgm:spPr>
      <dgm:t>
        <a:bodyPr/>
        <a:lstStyle/>
        <a:p>
          <a:r>
            <a:rPr lang="es-ES" sz="1600" b="1" smtClean="0">
              <a:solidFill>
                <a:schemeClr val="tx2">
                  <a:lumMod val="25000"/>
                </a:schemeClr>
              </a:solidFill>
            </a:rPr>
            <a:t>Contador Externo</a:t>
          </a:r>
          <a:endParaRPr lang="es-ES" sz="1600" b="1" dirty="0">
            <a:solidFill>
              <a:schemeClr val="tx2">
                <a:lumMod val="25000"/>
              </a:schemeClr>
            </a:solidFill>
          </a:endParaRPr>
        </a:p>
      </dgm:t>
    </dgm:pt>
    <dgm:pt modelId="{81C83327-502B-4343-AA35-ED5D9CD755C5}" type="parTrans" cxnId="{DB40FB33-2FBD-4AA1-AE6E-16EBCE2B0DB9}">
      <dgm:prSet/>
      <dgm:spPr/>
      <dgm:t>
        <a:bodyPr/>
        <a:lstStyle/>
        <a:p>
          <a:endParaRPr lang="es-ES" sz="1600" b="1">
            <a:solidFill>
              <a:schemeClr val="tx2">
                <a:lumMod val="25000"/>
              </a:schemeClr>
            </a:solidFill>
          </a:endParaRPr>
        </a:p>
      </dgm:t>
    </dgm:pt>
    <dgm:pt modelId="{56C73EA9-9B6A-4C3D-9D9E-EA20EE17AF4A}" type="sibTrans" cxnId="{DB40FB33-2FBD-4AA1-AE6E-16EBCE2B0DB9}">
      <dgm:prSet/>
      <dgm:spPr/>
      <dgm:t>
        <a:bodyPr/>
        <a:lstStyle/>
        <a:p>
          <a:endParaRPr lang="es-ES" sz="1600" b="1">
            <a:solidFill>
              <a:schemeClr val="tx2">
                <a:lumMod val="25000"/>
              </a:schemeClr>
            </a:solidFill>
          </a:endParaRPr>
        </a:p>
      </dgm:t>
    </dgm:pt>
    <dgm:pt modelId="{0919D9F2-E2A1-47B7-8A13-9E24280E684A}">
      <dgm:prSet custT="1"/>
      <dgm:spPr>
        <a:blipFill rotWithShape="0">
          <a:blip xmlns:r="http://schemas.openxmlformats.org/officeDocument/2006/relationships" r:embed="rId1"/>
          <a:tile tx="0" ty="0" sx="100000" sy="100000" flip="none" algn="tl"/>
        </a:blipFill>
      </dgm:spPr>
      <dgm:t>
        <a:bodyPr/>
        <a:lstStyle/>
        <a:p>
          <a:r>
            <a:rPr lang="es-ES" sz="1600" b="1" smtClean="0">
              <a:solidFill>
                <a:schemeClr val="tx2">
                  <a:lumMod val="25000"/>
                </a:schemeClr>
              </a:solidFill>
            </a:rPr>
            <a:t>Técnico</a:t>
          </a:r>
          <a:endParaRPr lang="es-ES" sz="1600" b="1">
            <a:solidFill>
              <a:schemeClr val="tx2">
                <a:lumMod val="25000"/>
              </a:schemeClr>
            </a:solidFill>
          </a:endParaRPr>
        </a:p>
      </dgm:t>
    </dgm:pt>
    <dgm:pt modelId="{9F4CE9DF-F5C6-428B-83D1-71BD016B9955}" type="parTrans" cxnId="{416D0B3B-A883-48DC-A02D-A30158CD4C52}">
      <dgm:prSet/>
      <dgm:spPr/>
      <dgm:t>
        <a:bodyPr/>
        <a:lstStyle/>
        <a:p>
          <a:endParaRPr lang="es-ES" sz="1600" b="1">
            <a:solidFill>
              <a:schemeClr val="tx2">
                <a:lumMod val="25000"/>
              </a:schemeClr>
            </a:solidFill>
          </a:endParaRPr>
        </a:p>
      </dgm:t>
    </dgm:pt>
    <dgm:pt modelId="{FA9FC6CF-9522-402C-A961-1500D9A620B5}" type="sibTrans" cxnId="{416D0B3B-A883-48DC-A02D-A30158CD4C52}">
      <dgm:prSet/>
      <dgm:spPr/>
      <dgm:t>
        <a:bodyPr/>
        <a:lstStyle/>
        <a:p>
          <a:endParaRPr lang="es-ES" sz="1600" b="1">
            <a:solidFill>
              <a:schemeClr val="tx2">
                <a:lumMod val="25000"/>
              </a:schemeClr>
            </a:solidFill>
          </a:endParaRPr>
        </a:p>
      </dgm:t>
    </dgm:pt>
    <dgm:pt modelId="{BF15C8F3-B9D9-4FD0-9E00-204AAA0BC783}">
      <dgm:prSet custT="1"/>
      <dgm:spPr>
        <a:blipFill rotWithShape="0">
          <a:blip xmlns:r="http://schemas.openxmlformats.org/officeDocument/2006/relationships" r:embed="rId1"/>
          <a:tile tx="0" ty="0" sx="100000" sy="100000" flip="none" algn="tl"/>
        </a:blipFill>
      </dgm:spPr>
      <dgm:t>
        <a:bodyPr/>
        <a:lstStyle/>
        <a:p>
          <a:r>
            <a:rPr lang="es-ES" sz="1600" b="1" smtClean="0">
              <a:solidFill>
                <a:schemeClr val="tx2">
                  <a:lumMod val="25000"/>
                </a:schemeClr>
              </a:solidFill>
            </a:rPr>
            <a:t>Vendedores</a:t>
          </a:r>
          <a:endParaRPr lang="es-ES" sz="1600" b="1">
            <a:solidFill>
              <a:schemeClr val="tx2">
                <a:lumMod val="25000"/>
              </a:schemeClr>
            </a:solidFill>
          </a:endParaRPr>
        </a:p>
      </dgm:t>
    </dgm:pt>
    <dgm:pt modelId="{B59196B2-C661-4059-8B77-338057D0864E}" type="parTrans" cxnId="{5F6A6094-A95D-4E5A-9438-C78E0B7C2EAC}">
      <dgm:prSet/>
      <dgm:spPr/>
      <dgm:t>
        <a:bodyPr/>
        <a:lstStyle/>
        <a:p>
          <a:endParaRPr lang="es-ES" sz="1600" b="1">
            <a:solidFill>
              <a:schemeClr val="tx2">
                <a:lumMod val="25000"/>
              </a:schemeClr>
            </a:solidFill>
          </a:endParaRPr>
        </a:p>
      </dgm:t>
    </dgm:pt>
    <dgm:pt modelId="{08C7FCBF-97C0-4C21-8A88-92E7D83EE96D}" type="sibTrans" cxnId="{5F6A6094-A95D-4E5A-9438-C78E0B7C2EAC}">
      <dgm:prSet/>
      <dgm:spPr/>
      <dgm:t>
        <a:bodyPr/>
        <a:lstStyle/>
        <a:p>
          <a:endParaRPr lang="es-ES" sz="1600" b="1">
            <a:solidFill>
              <a:schemeClr val="tx2">
                <a:lumMod val="25000"/>
              </a:schemeClr>
            </a:solidFill>
          </a:endParaRPr>
        </a:p>
      </dgm:t>
    </dgm:pt>
    <dgm:pt modelId="{6B3177AA-25A0-4844-8626-5FF813A00168}">
      <dgm:prSet custT="1"/>
      <dgm:spPr>
        <a:blipFill rotWithShape="0">
          <a:blip xmlns:r="http://schemas.openxmlformats.org/officeDocument/2006/relationships" r:embed="rId1"/>
          <a:tile tx="0" ty="0" sx="100000" sy="100000" flip="none" algn="tl"/>
        </a:blipFill>
      </dgm:spPr>
      <dgm:t>
        <a:bodyPr/>
        <a:lstStyle/>
        <a:p>
          <a:r>
            <a:rPr lang="es-ES" sz="1600" b="1" smtClean="0">
              <a:solidFill>
                <a:schemeClr val="tx2">
                  <a:lumMod val="25000"/>
                </a:schemeClr>
              </a:solidFill>
            </a:rPr>
            <a:t>Policía Nacional</a:t>
          </a:r>
          <a:endParaRPr lang="es-ES" sz="1600" b="1">
            <a:solidFill>
              <a:schemeClr val="tx2">
                <a:lumMod val="25000"/>
              </a:schemeClr>
            </a:solidFill>
          </a:endParaRPr>
        </a:p>
      </dgm:t>
    </dgm:pt>
    <dgm:pt modelId="{70724F0D-1D2D-4E27-AE11-90EB24326E64}" type="parTrans" cxnId="{756AF911-EB12-447B-BA59-1FA31FF25119}">
      <dgm:prSet/>
      <dgm:spPr/>
      <dgm:t>
        <a:bodyPr/>
        <a:lstStyle/>
        <a:p>
          <a:endParaRPr lang="es-ES" sz="1600" b="1">
            <a:solidFill>
              <a:schemeClr val="tx2">
                <a:lumMod val="25000"/>
              </a:schemeClr>
            </a:solidFill>
          </a:endParaRPr>
        </a:p>
      </dgm:t>
    </dgm:pt>
    <dgm:pt modelId="{AB415047-946A-4A39-A6BC-C567224E6A0E}" type="sibTrans" cxnId="{756AF911-EB12-447B-BA59-1FA31FF25119}">
      <dgm:prSet/>
      <dgm:spPr/>
      <dgm:t>
        <a:bodyPr/>
        <a:lstStyle/>
        <a:p>
          <a:endParaRPr lang="es-ES" sz="1600" b="1">
            <a:solidFill>
              <a:schemeClr val="tx2">
                <a:lumMod val="25000"/>
              </a:schemeClr>
            </a:solidFill>
          </a:endParaRPr>
        </a:p>
      </dgm:t>
    </dgm:pt>
    <dgm:pt modelId="{0D7C98A9-C93A-4E69-98F2-D6621E28516C}" type="pres">
      <dgm:prSet presAssocID="{C2642E1B-D6F5-41E1-970C-A3F90EDE88A7}" presName="hierChild1" presStyleCnt="0">
        <dgm:presLayoutVars>
          <dgm:orgChart val="1"/>
          <dgm:chPref val="1"/>
          <dgm:dir val="rev"/>
          <dgm:animOne val="branch"/>
          <dgm:animLvl val="lvl"/>
          <dgm:resizeHandles/>
        </dgm:presLayoutVars>
      </dgm:prSet>
      <dgm:spPr/>
      <dgm:t>
        <a:bodyPr/>
        <a:lstStyle/>
        <a:p>
          <a:endParaRPr lang="es-ES"/>
        </a:p>
      </dgm:t>
    </dgm:pt>
    <dgm:pt modelId="{C9D8CC9B-33CF-4FB4-A738-C2B46220C4F9}" type="pres">
      <dgm:prSet presAssocID="{35282FC1-CA5A-4403-9731-744EE2CD757E}" presName="hierRoot1" presStyleCnt="0">
        <dgm:presLayoutVars>
          <dgm:hierBranch val="hang"/>
        </dgm:presLayoutVars>
      </dgm:prSet>
      <dgm:spPr/>
      <dgm:t>
        <a:bodyPr/>
        <a:lstStyle/>
        <a:p>
          <a:endParaRPr lang="es-ES"/>
        </a:p>
      </dgm:t>
    </dgm:pt>
    <dgm:pt modelId="{FC5729B1-99D4-4E0C-A3A2-93EB529A3163}" type="pres">
      <dgm:prSet presAssocID="{35282FC1-CA5A-4403-9731-744EE2CD757E}" presName="rootComposite1" presStyleCnt="0"/>
      <dgm:spPr/>
      <dgm:t>
        <a:bodyPr/>
        <a:lstStyle/>
        <a:p>
          <a:endParaRPr lang="es-ES"/>
        </a:p>
      </dgm:t>
    </dgm:pt>
    <dgm:pt modelId="{550056F9-ED14-4FF5-913C-EE5C47B7E7CE}" type="pres">
      <dgm:prSet presAssocID="{35282FC1-CA5A-4403-9731-744EE2CD757E}" presName="rootText1" presStyleLbl="node0" presStyleIdx="0" presStyleCnt="1" custScaleX="94114" custScaleY="86048">
        <dgm:presLayoutVars>
          <dgm:chPref val="3"/>
        </dgm:presLayoutVars>
      </dgm:prSet>
      <dgm:spPr/>
      <dgm:t>
        <a:bodyPr/>
        <a:lstStyle/>
        <a:p>
          <a:endParaRPr lang="es-ES"/>
        </a:p>
      </dgm:t>
    </dgm:pt>
    <dgm:pt modelId="{63288372-813B-4515-A63F-77DB03429E1A}" type="pres">
      <dgm:prSet presAssocID="{35282FC1-CA5A-4403-9731-744EE2CD757E}" presName="rootConnector1" presStyleLbl="node1" presStyleIdx="0" presStyleCnt="0"/>
      <dgm:spPr/>
      <dgm:t>
        <a:bodyPr/>
        <a:lstStyle/>
        <a:p>
          <a:endParaRPr lang="es-ES"/>
        </a:p>
      </dgm:t>
    </dgm:pt>
    <dgm:pt modelId="{60943550-7CA7-492C-A713-B8D94EA6834B}" type="pres">
      <dgm:prSet presAssocID="{35282FC1-CA5A-4403-9731-744EE2CD757E}" presName="hierChild2" presStyleCnt="0"/>
      <dgm:spPr/>
      <dgm:t>
        <a:bodyPr/>
        <a:lstStyle/>
        <a:p>
          <a:endParaRPr lang="es-ES"/>
        </a:p>
      </dgm:t>
    </dgm:pt>
    <dgm:pt modelId="{B4E18E9B-21AF-49D2-80E6-ABAFA53EFACA}" type="pres">
      <dgm:prSet presAssocID="{132A0633-8C5A-418C-A07A-CDA44F413652}" presName="Name48" presStyleLbl="parChTrans1D2" presStyleIdx="0" presStyleCnt="6"/>
      <dgm:spPr/>
      <dgm:t>
        <a:bodyPr/>
        <a:lstStyle/>
        <a:p>
          <a:endParaRPr lang="es-ES"/>
        </a:p>
      </dgm:t>
    </dgm:pt>
    <dgm:pt modelId="{8F0E4E2F-374C-4C27-9757-B060F6741455}" type="pres">
      <dgm:prSet presAssocID="{99E1F272-C3F1-46A4-9172-90712CD65FB4}" presName="hierRoot2" presStyleCnt="0">
        <dgm:presLayoutVars>
          <dgm:hierBranch val="init"/>
        </dgm:presLayoutVars>
      </dgm:prSet>
      <dgm:spPr/>
      <dgm:t>
        <a:bodyPr/>
        <a:lstStyle/>
        <a:p>
          <a:endParaRPr lang="es-ES"/>
        </a:p>
      </dgm:t>
    </dgm:pt>
    <dgm:pt modelId="{16F1AF26-D4A7-4F4A-9DCF-376EE09AA72F}" type="pres">
      <dgm:prSet presAssocID="{99E1F272-C3F1-46A4-9172-90712CD65FB4}" presName="rootComposite" presStyleCnt="0"/>
      <dgm:spPr/>
      <dgm:t>
        <a:bodyPr/>
        <a:lstStyle/>
        <a:p>
          <a:endParaRPr lang="es-ES"/>
        </a:p>
      </dgm:t>
    </dgm:pt>
    <dgm:pt modelId="{5FDC547F-1128-44D2-A81C-645E2898FF7F}" type="pres">
      <dgm:prSet presAssocID="{99E1F272-C3F1-46A4-9172-90712CD65FB4}" presName="rootText" presStyleLbl="node2" presStyleIdx="0" presStyleCnt="5" custLinFactNeighborX="17988">
        <dgm:presLayoutVars>
          <dgm:chPref val="3"/>
        </dgm:presLayoutVars>
      </dgm:prSet>
      <dgm:spPr/>
      <dgm:t>
        <a:bodyPr/>
        <a:lstStyle/>
        <a:p>
          <a:endParaRPr lang="es-ES"/>
        </a:p>
      </dgm:t>
    </dgm:pt>
    <dgm:pt modelId="{6C957CA3-2DF5-4259-8D89-66B6161BBF1B}" type="pres">
      <dgm:prSet presAssocID="{99E1F272-C3F1-46A4-9172-90712CD65FB4}" presName="rootConnector" presStyleLbl="node2" presStyleIdx="0" presStyleCnt="5"/>
      <dgm:spPr/>
      <dgm:t>
        <a:bodyPr/>
        <a:lstStyle/>
        <a:p>
          <a:endParaRPr lang="es-ES"/>
        </a:p>
      </dgm:t>
    </dgm:pt>
    <dgm:pt modelId="{0E7E2842-2791-4A17-A039-5BB589463BF1}" type="pres">
      <dgm:prSet presAssocID="{99E1F272-C3F1-46A4-9172-90712CD65FB4}" presName="hierChild4" presStyleCnt="0"/>
      <dgm:spPr/>
      <dgm:t>
        <a:bodyPr/>
        <a:lstStyle/>
        <a:p>
          <a:endParaRPr lang="es-ES"/>
        </a:p>
      </dgm:t>
    </dgm:pt>
    <dgm:pt modelId="{FCB831E7-663D-4303-BDE7-BEC55D94F3AC}" type="pres">
      <dgm:prSet presAssocID="{99E1F272-C3F1-46A4-9172-90712CD65FB4}" presName="hierChild5" presStyleCnt="0"/>
      <dgm:spPr/>
      <dgm:t>
        <a:bodyPr/>
        <a:lstStyle/>
        <a:p>
          <a:endParaRPr lang="es-ES"/>
        </a:p>
      </dgm:t>
    </dgm:pt>
    <dgm:pt modelId="{5843FEF9-D0B9-4115-8E1B-B280B5564950}" type="pres">
      <dgm:prSet presAssocID="{C2586AAF-F1E8-4AA4-BB8F-2DE396046910}" presName="Name48" presStyleLbl="parChTrans1D2" presStyleIdx="1" presStyleCnt="6"/>
      <dgm:spPr/>
      <dgm:t>
        <a:bodyPr/>
        <a:lstStyle/>
        <a:p>
          <a:endParaRPr lang="es-ES"/>
        </a:p>
      </dgm:t>
    </dgm:pt>
    <dgm:pt modelId="{FC18D1E9-DE77-4768-A28C-A39E484A81B5}" type="pres">
      <dgm:prSet presAssocID="{72CFA9FA-F42E-47CB-AFEB-AD93A0133212}" presName="hierRoot2" presStyleCnt="0">
        <dgm:presLayoutVars>
          <dgm:hierBranch val="init"/>
        </dgm:presLayoutVars>
      </dgm:prSet>
      <dgm:spPr/>
      <dgm:t>
        <a:bodyPr/>
        <a:lstStyle/>
        <a:p>
          <a:endParaRPr lang="es-ES"/>
        </a:p>
      </dgm:t>
    </dgm:pt>
    <dgm:pt modelId="{5970728C-A8BA-45B3-9736-62702E65FC83}" type="pres">
      <dgm:prSet presAssocID="{72CFA9FA-F42E-47CB-AFEB-AD93A0133212}" presName="rootComposite" presStyleCnt="0"/>
      <dgm:spPr/>
      <dgm:t>
        <a:bodyPr/>
        <a:lstStyle/>
        <a:p>
          <a:endParaRPr lang="es-ES"/>
        </a:p>
      </dgm:t>
    </dgm:pt>
    <dgm:pt modelId="{DC546F40-6599-4F0C-B9D0-21FD62119291}" type="pres">
      <dgm:prSet presAssocID="{72CFA9FA-F42E-47CB-AFEB-AD93A0133212}" presName="rootText" presStyleLbl="node2" presStyleIdx="1" presStyleCnt="5" custLinFactY="-39241" custLinFactNeighborX="-13129" custLinFactNeighborY="-100000">
        <dgm:presLayoutVars>
          <dgm:chPref val="3"/>
        </dgm:presLayoutVars>
      </dgm:prSet>
      <dgm:spPr/>
      <dgm:t>
        <a:bodyPr/>
        <a:lstStyle/>
        <a:p>
          <a:endParaRPr lang="es-ES"/>
        </a:p>
      </dgm:t>
    </dgm:pt>
    <dgm:pt modelId="{286FC562-C95E-4F10-BED9-3F130D291A23}" type="pres">
      <dgm:prSet presAssocID="{72CFA9FA-F42E-47CB-AFEB-AD93A0133212}" presName="rootConnector" presStyleLbl="node2" presStyleIdx="1" presStyleCnt="5"/>
      <dgm:spPr/>
      <dgm:t>
        <a:bodyPr/>
        <a:lstStyle/>
        <a:p>
          <a:endParaRPr lang="es-ES"/>
        </a:p>
      </dgm:t>
    </dgm:pt>
    <dgm:pt modelId="{E03461FB-024D-4B37-B83E-3942B4D65A05}" type="pres">
      <dgm:prSet presAssocID="{72CFA9FA-F42E-47CB-AFEB-AD93A0133212}" presName="hierChild4" presStyleCnt="0"/>
      <dgm:spPr/>
      <dgm:t>
        <a:bodyPr/>
        <a:lstStyle/>
        <a:p>
          <a:endParaRPr lang="es-ES"/>
        </a:p>
      </dgm:t>
    </dgm:pt>
    <dgm:pt modelId="{227C983F-D460-4046-8CE9-104B375ADCBB}" type="pres">
      <dgm:prSet presAssocID="{72CFA9FA-F42E-47CB-AFEB-AD93A0133212}" presName="hierChild5" presStyleCnt="0"/>
      <dgm:spPr/>
      <dgm:t>
        <a:bodyPr/>
        <a:lstStyle/>
        <a:p>
          <a:endParaRPr lang="es-ES"/>
        </a:p>
      </dgm:t>
    </dgm:pt>
    <dgm:pt modelId="{95BC798F-2F6B-486A-A46E-33EDC1EAA1B8}" type="pres">
      <dgm:prSet presAssocID="{9F4CE9DF-F5C6-428B-83D1-71BD016B9955}" presName="Name48" presStyleLbl="parChTrans1D2" presStyleIdx="2" presStyleCnt="6"/>
      <dgm:spPr/>
      <dgm:t>
        <a:bodyPr/>
        <a:lstStyle/>
        <a:p>
          <a:endParaRPr lang="es-ES"/>
        </a:p>
      </dgm:t>
    </dgm:pt>
    <dgm:pt modelId="{F9F4B5C6-BA25-4241-9E57-512412A23419}" type="pres">
      <dgm:prSet presAssocID="{0919D9F2-E2A1-47B7-8A13-9E24280E684A}" presName="hierRoot2" presStyleCnt="0">
        <dgm:presLayoutVars>
          <dgm:hierBranch val="init"/>
        </dgm:presLayoutVars>
      </dgm:prSet>
      <dgm:spPr/>
      <dgm:t>
        <a:bodyPr/>
        <a:lstStyle/>
        <a:p>
          <a:endParaRPr lang="es-ES"/>
        </a:p>
      </dgm:t>
    </dgm:pt>
    <dgm:pt modelId="{C8E03DEF-C5F9-4FEC-973F-C2B6F1FFE38C}" type="pres">
      <dgm:prSet presAssocID="{0919D9F2-E2A1-47B7-8A13-9E24280E684A}" presName="rootComposite" presStyleCnt="0"/>
      <dgm:spPr/>
      <dgm:t>
        <a:bodyPr/>
        <a:lstStyle/>
        <a:p>
          <a:endParaRPr lang="es-ES"/>
        </a:p>
      </dgm:t>
    </dgm:pt>
    <dgm:pt modelId="{F6BB0120-B617-462A-B6AD-D74990116C21}" type="pres">
      <dgm:prSet presAssocID="{0919D9F2-E2A1-47B7-8A13-9E24280E684A}" presName="rootText" presStyleLbl="node2" presStyleIdx="2" presStyleCnt="5" custLinFactNeighborX="17988">
        <dgm:presLayoutVars>
          <dgm:chPref val="3"/>
        </dgm:presLayoutVars>
      </dgm:prSet>
      <dgm:spPr/>
      <dgm:t>
        <a:bodyPr/>
        <a:lstStyle/>
        <a:p>
          <a:endParaRPr lang="es-ES"/>
        </a:p>
      </dgm:t>
    </dgm:pt>
    <dgm:pt modelId="{8F419A89-C818-4B05-AFB8-DCDB0BDD69D5}" type="pres">
      <dgm:prSet presAssocID="{0919D9F2-E2A1-47B7-8A13-9E24280E684A}" presName="rootConnector" presStyleLbl="node2" presStyleIdx="2" presStyleCnt="5"/>
      <dgm:spPr/>
      <dgm:t>
        <a:bodyPr/>
        <a:lstStyle/>
        <a:p>
          <a:endParaRPr lang="es-ES"/>
        </a:p>
      </dgm:t>
    </dgm:pt>
    <dgm:pt modelId="{DB6A15F2-7047-43F5-90F3-43223D2617B2}" type="pres">
      <dgm:prSet presAssocID="{0919D9F2-E2A1-47B7-8A13-9E24280E684A}" presName="hierChild4" presStyleCnt="0"/>
      <dgm:spPr/>
      <dgm:t>
        <a:bodyPr/>
        <a:lstStyle/>
        <a:p>
          <a:endParaRPr lang="es-ES"/>
        </a:p>
      </dgm:t>
    </dgm:pt>
    <dgm:pt modelId="{0B544474-9758-4140-A2A0-C135B5116582}" type="pres">
      <dgm:prSet presAssocID="{0919D9F2-E2A1-47B7-8A13-9E24280E684A}" presName="hierChild5" presStyleCnt="0"/>
      <dgm:spPr/>
      <dgm:t>
        <a:bodyPr/>
        <a:lstStyle/>
        <a:p>
          <a:endParaRPr lang="es-ES"/>
        </a:p>
      </dgm:t>
    </dgm:pt>
    <dgm:pt modelId="{CC469C1B-5BE8-4013-B44C-AA074AE490BC}" type="pres">
      <dgm:prSet presAssocID="{B59196B2-C661-4059-8B77-338057D0864E}" presName="Name48" presStyleLbl="parChTrans1D2" presStyleIdx="3" presStyleCnt="6"/>
      <dgm:spPr/>
      <dgm:t>
        <a:bodyPr/>
        <a:lstStyle/>
        <a:p>
          <a:endParaRPr lang="es-ES"/>
        </a:p>
      </dgm:t>
    </dgm:pt>
    <dgm:pt modelId="{675572B4-2097-487D-B04C-4DCF61F2200C}" type="pres">
      <dgm:prSet presAssocID="{BF15C8F3-B9D9-4FD0-9E00-204AAA0BC783}" presName="hierRoot2" presStyleCnt="0">
        <dgm:presLayoutVars>
          <dgm:hierBranch val="init"/>
        </dgm:presLayoutVars>
      </dgm:prSet>
      <dgm:spPr/>
      <dgm:t>
        <a:bodyPr/>
        <a:lstStyle/>
        <a:p>
          <a:endParaRPr lang="es-ES"/>
        </a:p>
      </dgm:t>
    </dgm:pt>
    <dgm:pt modelId="{447ECEC9-1BAA-40E6-85F3-D4B9A79FC3D1}" type="pres">
      <dgm:prSet presAssocID="{BF15C8F3-B9D9-4FD0-9E00-204AAA0BC783}" presName="rootComposite" presStyleCnt="0"/>
      <dgm:spPr/>
      <dgm:t>
        <a:bodyPr/>
        <a:lstStyle/>
        <a:p>
          <a:endParaRPr lang="es-ES"/>
        </a:p>
      </dgm:t>
    </dgm:pt>
    <dgm:pt modelId="{560F7F87-1556-41EF-AB00-D26BFFB99111}" type="pres">
      <dgm:prSet presAssocID="{BF15C8F3-B9D9-4FD0-9E00-204AAA0BC783}" presName="rootText" presStyleLbl="node2" presStyleIdx="3" presStyleCnt="5" custLinFactY="-42158" custLinFactNeighborX="-16993" custLinFactNeighborY="-100000">
        <dgm:presLayoutVars>
          <dgm:chPref val="3"/>
        </dgm:presLayoutVars>
      </dgm:prSet>
      <dgm:spPr/>
      <dgm:t>
        <a:bodyPr/>
        <a:lstStyle/>
        <a:p>
          <a:endParaRPr lang="es-ES"/>
        </a:p>
      </dgm:t>
    </dgm:pt>
    <dgm:pt modelId="{FF1D18F6-6180-49B4-9D44-D34B26F3BB31}" type="pres">
      <dgm:prSet presAssocID="{BF15C8F3-B9D9-4FD0-9E00-204AAA0BC783}" presName="rootConnector" presStyleLbl="node2" presStyleIdx="3" presStyleCnt="5"/>
      <dgm:spPr/>
      <dgm:t>
        <a:bodyPr/>
        <a:lstStyle/>
        <a:p>
          <a:endParaRPr lang="es-ES"/>
        </a:p>
      </dgm:t>
    </dgm:pt>
    <dgm:pt modelId="{42C06230-4382-4CD1-9261-393C2AEBEC9A}" type="pres">
      <dgm:prSet presAssocID="{BF15C8F3-B9D9-4FD0-9E00-204AAA0BC783}" presName="hierChild4" presStyleCnt="0"/>
      <dgm:spPr/>
      <dgm:t>
        <a:bodyPr/>
        <a:lstStyle/>
        <a:p>
          <a:endParaRPr lang="es-ES"/>
        </a:p>
      </dgm:t>
    </dgm:pt>
    <dgm:pt modelId="{255A4999-8190-4662-A891-099C35F8EC4B}" type="pres">
      <dgm:prSet presAssocID="{BF15C8F3-B9D9-4FD0-9E00-204AAA0BC783}" presName="hierChild5" presStyleCnt="0"/>
      <dgm:spPr/>
      <dgm:t>
        <a:bodyPr/>
        <a:lstStyle/>
        <a:p>
          <a:endParaRPr lang="es-ES"/>
        </a:p>
      </dgm:t>
    </dgm:pt>
    <dgm:pt modelId="{0AA56D01-BAA9-4820-A51D-1F60001EBA78}" type="pres">
      <dgm:prSet presAssocID="{70724F0D-1D2D-4E27-AE11-90EB24326E64}" presName="Name48" presStyleLbl="parChTrans1D2" presStyleIdx="4" presStyleCnt="6"/>
      <dgm:spPr/>
      <dgm:t>
        <a:bodyPr/>
        <a:lstStyle/>
        <a:p>
          <a:endParaRPr lang="es-ES"/>
        </a:p>
      </dgm:t>
    </dgm:pt>
    <dgm:pt modelId="{706F8F5B-39F0-438A-BB49-D64389FE72B4}" type="pres">
      <dgm:prSet presAssocID="{6B3177AA-25A0-4844-8626-5FF813A00168}" presName="hierRoot2" presStyleCnt="0">
        <dgm:presLayoutVars>
          <dgm:hierBranch val="init"/>
        </dgm:presLayoutVars>
      </dgm:prSet>
      <dgm:spPr/>
      <dgm:t>
        <a:bodyPr/>
        <a:lstStyle/>
        <a:p>
          <a:endParaRPr lang="es-ES"/>
        </a:p>
      </dgm:t>
    </dgm:pt>
    <dgm:pt modelId="{54E83BEB-4DE5-46FB-9F23-DBE9279C1018}" type="pres">
      <dgm:prSet presAssocID="{6B3177AA-25A0-4844-8626-5FF813A00168}" presName="rootComposite" presStyleCnt="0"/>
      <dgm:spPr/>
      <dgm:t>
        <a:bodyPr/>
        <a:lstStyle/>
        <a:p>
          <a:endParaRPr lang="es-ES"/>
        </a:p>
      </dgm:t>
    </dgm:pt>
    <dgm:pt modelId="{B085A413-8334-4152-BE61-B3434B4DA22D}" type="pres">
      <dgm:prSet presAssocID="{6B3177AA-25A0-4844-8626-5FF813A00168}" presName="rootText" presStyleLbl="node2" presStyleIdx="4" presStyleCnt="5" custScaleY="70107">
        <dgm:presLayoutVars>
          <dgm:chPref val="3"/>
        </dgm:presLayoutVars>
      </dgm:prSet>
      <dgm:spPr/>
      <dgm:t>
        <a:bodyPr/>
        <a:lstStyle/>
        <a:p>
          <a:endParaRPr lang="es-ES"/>
        </a:p>
      </dgm:t>
    </dgm:pt>
    <dgm:pt modelId="{CEC02DDD-3617-46B9-B54B-773DA2956878}" type="pres">
      <dgm:prSet presAssocID="{6B3177AA-25A0-4844-8626-5FF813A00168}" presName="rootConnector" presStyleLbl="node2" presStyleIdx="4" presStyleCnt="5"/>
      <dgm:spPr/>
      <dgm:t>
        <a:bodyPr/>
        <a:lstStyle/>
        <a:p>
          <a:endParaRPr lang="es-ES"/>
        </a:p>
      </dgm:t>
    </dgm:pt>
    <dgm:pt modelId="{34529955-B036-4BEA-A490-5FC3A4658AA8}" type="pres">
      <dgm:prSet presAssocID="{6B3177AA-25A0-4844-8626-5FF813A00168}" presName="hierChild4" presStyleCnt="0"/>
      <dgm:spPr/>
      <dgm:t>
        <a:bodyPr/>
        <a:lstStyle/>
        <a:p>
          <a:endParaRPr lang="es-ES"/>
        </a:p>
      </dgm:t>
    </dgm:pt>
    <dgm:pt modelId="{FF29949A-C5F6-4636-B9F0-3AA4B6D6E472}" type="pres">
      <dgm:prSet presAssocID="{6B3177AA-25A0-4844-8626-5FF813A00168}" presName="hierChild5" presStyleCnt="0"/>
      <dgm:spPr/>
      <dgm:t>
        <a:bodyPr/>
        <a:lstStyle/>
        <a:p>
          <a:endParaRPr lang="es-ES"/>
        </a:p>
      </dgm:t>
    </dgm:pt>
    <dgm:pt modelId="{CB8B33F1-C0A6-478F-92F4-8438BD67A5FF}" type="pres">
      <dgm:prSet presAssocID="{35282FC1-CA5A-4403-9731-744EE2CD757E}" presName="hierChild3" presStyleCnt="0"/>
      <dgm:spPr/>
      <dgm:t>
        <a:bodyPr/>
        <a:lstStyle/>
        <a:p>
          <a:endParaRPr lang="es-ES"/>
        </a:p>
      </dgm:t>
    </dgm:pt>
    <dgm:pt modelId="{7BCFDA5D-9F0F-4B44-874B-48C8AFD5C080}" type="pres">
      <dgm:prSet presAssocID="{81C83327-502B-4343-AA35-ED5D9CD755C5}" presName="Name111" presStyleLbl="parChTrans1D2" presStyleIdx="5" presStyleCnt="6"/>
      <dgm:spPr/>
      <dgm:t>
        <a:bodyPr/>
        <a:lstStyle/>
        <a:p>
          <a:endParaRPr lang="es-ES"/>
        </a:p>
      </dgm:t>
    </dgm:pt>
    <dgm:pt modelId="{8A7A01D2-6352-42D4-BBED-B766CAD39082}" type="pres">
      <dgm:prSet presAssocID="{36FB9713-09EB-4309-B104-12FACF1FAC2F}" presName="hierRoot3" presStyleCnt="0">
        <dgm:presLayoutVars>
          <dgm:hierBranch val="init"/>
        </dgm:presLayoutVars>
      </dgm:prSet>
      <dgm:spPr/>
      <dgm:t>
        <a:bodyPr/>
        <a:lstStyle/>
        <a:p>
          <a:endParaRPr lang="es-ES"/>
        </a:p>
      </dgm:t>
    </dgm:pt>
    <dgm:pt modelId="{3F25158E-09E0-47F9-8919-DF0DEC06CCCE}" type="pres">
      <dgm:prSet presAssocID="{36FB9713-09EB-4309-B104-12FACF1FAC2F}" presName="rootComposite3" presStyleCnt="0"/>
      <dgm:spPr/>
      <dgm:t>
        <a:bodyPr/>
        <a:lstStyle/>
        <a:p>
          <a:endParaRPr lang="es-ES"/>
        </a:p>
      </dgm:t>
    </dgm:pt>
    <dgm:pt modelId="{3A9DD2D7-C003-4D32-BBAC-E23443DABAD8}" type="pres">
      <dgm:prSet presAssocID="{36FB9713-09EB-4309-B104-12FACF1FAC2F}" presName="rootText3" presStyleLbl="asst1" presStyleIdx="0" presStyleCnt="1" custLinFactNeighborX="16544" custLinFactNeighborY="2759">
        <dgm:presLayoutVars>
          <dgm:chPref val="3"/>
        </dgm:presLayoutVars>
      </dgm:prSet>
      <dgm:spPr/>
      <dgm:t>
        <a:bodyPr/>
        <a:lstStyle/>
        <a:p>
          <a:endParaRPr lang="es-ES"/>
        </a:p>
      </dgm:t>
    </dgm:pt>
    <dgm:pt modelId="{A9B9A2D7-186B-4407-A008-1AF2B397344C}" type="pres">
      <dgm:prSet presAssocID="{36FB9713-09EB-4309-B104-12FACF1FAC2F}" presName="rootConnector3" presStyleLbl="asst1" presStyleIdx="0" presStyleCnt="1"/>
      <dgm:spPr/>
      <dgm:t>
        <a:bodyPr/>
        <a:lstStyle/>
        <a:p>
          <a:endParaRPr lang="es-ES"/>
        </a:p>
      </dgm:t>
    </dgm:pt>
    <dgm:pt modelId="{D173F48D-9E19-4665-A2AA-BD2E64D47F94}" type="pres">
      <dgm:prSet presAssocID="{36FB9713-09EB-4309-B104-12FACF1FAC2F}" presName="hierChild6" presStyleCnt="0"/>
      <dgm:spPr/>
      <dgm:t>
        <a:bodyPr/>
        <a:lstStyle/>
        <a:p>
          <a:endParaRPr lang="es-ES"/>
        </a:p>
      </dgm:t>
    </dgm:pt>
    <dgm:pt modelId="{1599A9F1-1BC2-4288-8C5E-390D16B8920B}" type="pres">
      <dgm:prSet presAssocID="{36FB9713-09EB-4309-B104-12FACF1FAC2F}" presName="hierChild7" presStyleCnt="0"/>
      <dgm:spPr/>
      <dgm:t>
        <a:bodyPr/>
        <a:lstStyle/>
        <a:p>
          <a:endParaRPr lang="es-ES"/>
        </a:p>
      </dgm:t>
    </dgm:pt>
  </dgm:ptLst>
  <dgm:cxnLst>
    <dgm:cxn modelId="{4F22F49A-B7F4-4287-9ACD-F10F21611A5E}" type="presOf" srcId="{6B3177AA-25A0-4844-8626-5FF813A00168}" destId="{B085A413-8334-4152-BE61-B3434B4DA22D}" srcOrd="0" destOrd="0" presId="urn:microsoft.com/office/officeart/2005/8/layout/orgChart1"/>
    <dgm:cxn modelId="{E4AD03B0-F396-4423-945A-7C9EE26901BE}" srcId="{C2642E1B-D6F5-41E1-970C-A3F90EDE88A7}" destId="{35282FC1-CA5A-4403-9731-744EE2CD757E}" srcOrd="0" destOrd="0" parTransId="{9FB28A51-A1D0-44B4-8A75-2DA1F106EF40}" sibTransId="{58FAE504-CFA9-452F-B7B8-392BEB2BACAF}"/>
    <dgm:cxn modelId="{F2197896-D127-44DD-AE21-046A11F805B9}" type="presOf" srcId="{81C83327-502B-4343-AA35-ED5D9CD755C5}" destId="{7BCFDA5D-9F0F-4B44-874B-48C8AFD5C080}" srcOrd="0" destOrd="0" presId="urn:microsoft.com/office/officeart/2005/8/layout/orgChart1"/>
    <dgm:cxn modelId="{2B286A74-2EF3-4C40-A64F-BF433ECF9B99}" type="presOf" srcId="{9F4CE9DF-F5C6-428B-83D1-71BD016B9955}" destId="{95BC798F-2F6B-486A-A46E-33EDC1EAA1B8}" srcOrd="0" destOrd="0" presId="urn:microsoft.com/office/officeart/2005/8/layout/orgChart1"/>
    <dgm:cxn modelId="{98AFF88B-F734-4E96-8851-B65943C0D3D0}" type="presOf" srcId="{70724F0D-1D2D-4E27-AE11-90EB24326E64}" destId="{0AA56D01-BAA9-4820-A51D-1F60001EBA78}" srcOrd="0" destOrd="0" presId="urn:microsoft.com/office/officeart/2005/8/layout/orgChart1"/>
    <dgm:cxn modelId="{EC762A87-9FB6-40CD-BD7A-D3B6F5217060}" type="presOf" srcId="{35282FC1-CA5A-4403-9731-744EE2CD757E}" destId="{550056F9-ED14-4FF5-913C-EE5C47B7E7CE}" srcOrd="0" destOrd="0" presId="urn:microsoft.com/office/officeart/2005/8/layout/orgChart1"/>
    <dgm:cxn modelId="{2A8F0DF3-86F9-4551-87F7-1620934564EF}" type="presOf" srcId="{99E1F272-C3F1-46A4-9172-90712CD65FB4}" destId="{6C957CA3-2DF5-4259-8D89-66B6161BBF1B}" srcOrd="1" destOrd="0" presId="urn:microsoft.com/office/officeart/2005/8/layout/orgChart1"/>
    <dgm:cxn modelId="{8850BC7C-68B2-42CA-BC8A-FE815978C59A}" type="presOf" srcId="{BF15C8F3-B9D9-4FD0-9E00-204AAA0BC783}" destId="{560F7F87-1556-41EF-AB00-D26BFFB99111}" srcOrd="0" destOrd="0" presId="urn:microsoft.com/office/officeart/2005/8/layout/orgChart1"/>
    <dgm:cxn modelId="{28E38FD2-E17E-4B7A-A8E6-B3221A74B93F}" type="presOf" srcId="{6B3177AA-25A0-4844-8626-5FF813A00168}" destId="{CEC02DDD-3617-46B9-B54B-773DA2956878}" srcOrd="1" destOrd="0" presId="urn:microsoft.com/office/officeart/2005/8/layout/orgChart1"/>
    <dgm:cxn modelId="{C2F6C7D6-C298-43FF-A47D-DD64EC517E74}" type="presOf" srcId="{132A0633-8C5A-418C-A07A-CDA44F413652}" destId="{B4E18E9B-21AF-49D2-80E6-ABAFA53EFACA}" srcOrd="0" destOrd="0" presId="urn:microsoft.com/office/officeart/2005/8/layout/orgChart1"/>
    <dgm:cxn modelId="{8481A217-E137-4912-A74D-14BD417270E5}" type="presOf" srcId="{36FB9713-09EB-4309-B104-12FACF1FAC2F}" destId="{A9B9A2D7-186B-4407-A008-1AF2B397344C}" srcOrd="1" destOrd="0" presId="urn:microsoft.com/office/officeart/2005/8/layout/orgChart1"/>
    <dgm:cxn modelId="{DF7BE186-6943-45A1-AA8E-47302C95B31F}" type="presOf" srcId="{C2586AAF-F1E8-4AA4-BB8F-2DE396046910}" destId="{5843FEF9-D0B9-4115-8E1B-B280B5564950}" srcOrd="0" destOrd="0" presId="urn:microsoft.com/office/officeart/2005/8/layout/orgChart1"/>
    <dgm:cxn modelId="{4C941A6D-B1AF-4912-A246-389EF8543B7C}" srcId="{35282FC1-CA5A-4403-9731-744EE2CD757E}" destId="{72CFA9FA-F42E-47CB-AFEB-AD93A0133212}" srcOrd="1" destOrd="0" parTransId="{C2586AAF-F1E8-4AA4-BB8F-2DE396046910}" sibTransId="{D3CA7482-8BB4-4CDA-9F86-4D03A24862CD}"/>
    <dgm:cxn modelId="{55FB6A56-2682-4D05-825B-89DD5DAB6883}" type="presOf" srcId="{36FB9713-09EB-4309-B104-12FACF1FAC2F}" destId="{3A9DD2D7-C003-4D32-BBAC-E23443DABAD8}" srcOrd="0" destOrd="0" presId="urn:microsoft.com/office/officeart/2005/8/layout/orgChart1"/>
    <dgm:cxn modelId="{5F6A6094-A95D-4E5A-9438-C78E0B7C2EAC}" srcId="{35282FC1-CA5A-4403-9731-744EE2CD757E}" destId="{BF15C8F3-B9D9-4FD0-9E00-204AAA0BC783}" srcOrd="4" destOrd="0" parTransId="{B59196B2-C661-4059-8B77-338057D0864E}" sibTransId="{08C7FCBF-97C0-4C21-8A88-92E7D83EE96D}"/>
    <dgm:cxn modelId="{E40F1609-B54C-4EED-8BEC-B698BBF286FF}" type="presOf" srcId="{72CFA9FA-F42E-47CB-AFEB-AD93A0133212}" destId="{286FC562-C95E-4F10-BED9-3F130D291A23}" srcOrd="1" destOrd="0" presId="urn:microsoft.com/office/officeart/2005/8/layout/orgChart1"/>
    <dgm:cxn modelId="{DB40FB33-2FBD-4AA1-AE6E-16EBCE2B0DB9}" srcId="{35282FC1-CA5A-4403-9731-744EE2CD757E}" destId="{36FB9713-09EB-4309-B104-12FACF1FAC2F}" srcOrd="2" destOrd="0" parTransId="{81C83327-502B-4343-AA35-ED5D9CD755C5}" sibTransId="{56C73EA9-9B6A-4C3D-9D9E-EA20EE17AF4A}"/>
    <dgm:cxn modelId="{2F70AE70-550C-4B92-8B4F-A8E6092611E4}" type="presOf" srcId="{BF15C8F3-B9D9-4FD0-9E00-204AAA0BC783}" destId="{FF1D18F6-6180-49B4-9D44-D34B26F3BB31}" srcOrd="1" destOrd="0" presId="urn:microsoft.com/office/officeart/2005/8/layout/orgChart1"/>
    <dgm:cxn modelId="{756AF911-EB12-447B-BA59-1FA31FF25119}" srcId="{35282FC1-CA5A-4403-9731-744EE2CD757E}" destId="{6B3177AA-25A0-4844-8626-5FF813A00168}" srcOrd="5" destOrd="0" parTransId="{70724F0D-1D2D-4E27-AE11-90EB24326E64}" sibTransId="{AB415047-946A-4A39-A6BC-C567224E6A0E}"/>
    <dgm:cxn modelId="{BC972A4D-C33D-46F4-BE7E-A0C391161D36}" type="presOf" srcId="{72CFA9FA-F42E-47CB-AFEB-AD93A0133212}" destId="{DC546F40-6599-4F0C-B9D0-21FD62119291}" srcOrd="0" destOrd="0" presId="urn:microsoft.com/office/officeart/2005/8/layout/orgChart1"/>
    <dgm:cxn modelId="{79756FE4-7F98-480E-8057-9D0F7562A68F}" type="presOf" srcId="{0919D9F2-E2A1-47B7-8A13-9E24280E684A}" destId="{8F419A89-C818-4B05-AFB8-DCDB0BDD69D5}" srcOrd="1" destOrd="0" presId="urn:microsoft.com/office/officeart/2005/8/layout/orgChart1"/>
    <dgm:cxn modelId="{C97DB7FD-348F-4769-A25C-EDF9DE02CDFD}" type="presOf" srcId="{B59196B2-C661-4059-8B77-338057D0864E}" destId="{CC469C1B-5BE8-4013-B44C-AA074AE490BC}" srcOrd="0" destOrd="0" presId="urn:microsoft.com/office/officeart/2005/8/layout/orgChart1"/>
    <dgm:cxn modelId="{EB09182C-54D0-48F8-978D-E710CD00EEEF}" type="presOf" srcId="{0919D9F2-E2A1-47B7-8A13-9E24280E684A}" destId="{F6BB0120-B617-462A-B6AD-D74990116C21}" srcOrd="0" destOrd="0" presId="urn:microsoft.com/office/officeart/2005/8/layout/orgChart1"/>
    <dgm:cxn modelId="{064404AF-1EC2-4CF2-81A1-746C172B3229}" type="presOf" srcId="{99E1F272-C3F1-46A4-9172-90712CD65FB4}" destId="{5FDC547F-1128-44D2-A81C-645E2898FF7F}" srcOrd="0" destOrd="0" presId="urn:microsoft.com/office/officeart/2005/8/layout/orgChart1"/>
    <dgm:cxn modelId="{7859A991-8EF4-410D-892A-655099EA7EFE}" type="presOf" srcId="{35282FC1-CA5A-4403-9731-744EE2CD757E}" destId="{63288372-813B-4515-A63F-77DB03429E1A}" srcOrd="1" destOrd="0" presId="urn:microsoft.com/office/officeart/2005/8/layout/orgChart1"/>
    <dgm:cxn modelId="{416D0B3B-A883-48DC-A02D-A30158CD4C52}" srcId="{35282FC1-CA5A-4403-9731-744EE2CD757E}" destId="{0919D9F2-E2A1-47B7-8A13-9E24280E684A}" srcOrd="3" destOrd="0" parTransId="{9F4CE9DF-F5C6-428B-83D1-71BD016B9955}" sibTransId="{FA9FC6CF-9522-402C-A961-1500D9A620B5}"/>
    <dgm:cxn modelId="{A3EA06A9-39C4-4436-8D01-27D930C59E69}" type="presOf" srcId="{C2642E1B-D6F5-41E1-970C-A3F90EDE88A7}" destId="{0D7C98A9-C93A-4E69-98F2-D6621E28516C}" srcOrd="0" destOrd="0" presId="urn:microsoft.com/office/officeart/2005/8/layout/orgChart1"/>
    <dgm:cxn modelId="{9E8ED997-E2D3-4D11-A4DC-35C8000BB041}" srcId="{35282FC1-CA5A-4403-9731-744EE2CD757E}" destId="{99E1F272-C3F1-46A4-9172-90712CD65FB4}" srcOrd="0" destOrd="0" parTransId="{132A0633-8C5A-418C-A07A-CDA44F413652}" sibTransId="{FFB7F446-F607-48F1-A2D8-585DCF9446CE}"/>
    <dgm:cxn modelId="{60D99627-1E33-415B-B8D0-E58B9C2798ED}" type="presParOf" srcId="{0D7C98A9-C93A-4E69-98F2-D6621E28516C}" destId="{C9D8CC9B-33CF-4FB4-A738-C2B46220C4F9}" srcOrd="0" destOrd="0" presId="urn:microsoft.com/office/officeart/2005/8/layout/orgChart1"/>
    <dgm:cxn modelId="{B1A726B8-9B7D-4281-A8A8-3F4AF0AFDE1B}" type="presParOf" srcId="{C9D8CC9B-33CF-4FB4-A738-C2B46220C4F9}" destId="{FC5729B1-99D4-4E0C-A3A2-93EB529A3163}" srcOrd="0" destOrd="0" presId="urn:microsoft.com/office/officeart/2005/8/layout/orgChart1"/>
    <dgm:cxn modelId="{21A3F8FC-92CE-422C-934D-D4501C1A1C8A}" type="presParOf" srcId="{FC5729B1-99D4-4E0C-A3A2-93EB529A3163}" destId="{550056F9-ED14-4FF5-913C-EE5C47B7E7CE}" srcOrd="0" destOrd="0" presId="urn:microsoft.com/office/officeart/2005/8/layout/orgChart1"/>
    <dgm:cxn modelId="{888E7626-AE17-41E7-9EC5-78A222968A63}" type="presParOf" srcId="{FC5729B1-99D4-4E0C-A3A2-93EB529A3163}" destId="{63288372-813B-4515-A63F-77DB03429E1A}" srcOrd="1" destOrd="0" presId="urn:microsoft.com/office/officeart/2005/8/layout/orgChart1"/>
    <dgm:cxn modelId="{085786FE-41A9-420F-9917-D73FB4626EF6}" type="presParOf" srcId="{C9D8CC9B-33CF-4FB4-A738-C2B46220C4F9}" destId="{60943550-7CA7-492C-A713-B8D94EA6834B}" srcOrd="1" destOrd="0" presId="urn:microsoft.com/office/officeart/2005/8/layout/orgChart1"/>
    <dgm:cxn modelId="{480A5624-B132-43BE-9327-93F45624D633}" type="presParOf" srcId="{60943550-7CA7-492C-A713-B8D94EA6834B}" destId="{B4E18E9B-21AF-49D2-80E6-ABAFA53EFACA}" srcOrd="0" destOrd="0" presId="urn:microsoft.com/office/officeart/2005/8/layout/orgChart1"/>
    <dgm:cxn modelId="{562A380A-4B0A-45C7-8460-0567C7E19019}" type="presParOf" srcId="{60943550-7CA7-492C-A713-B8D94EA6834B}" destId="{8F0E4E2F-374C-4C27-9757-B060F6741455}" srcOrd="1" destOrd="0" presId="urn:microsoft.com/office/officeart/2005/8/layout/orgChart1"/>
    <dgm:cxn modelId="{84006B80-FAC3-458C-9E35-26FF24E00A8C}" type="presParOf" srcId="{8F0E4E2F-374C-4C27-9757-B060F6741455}" destId="{16F1AF26-D4A7-4F4A-9DCF-376EE09AA72F}" srcOrd="0" destOrd="0" presId="urn:microsoft.com/office/officeart/2005/8/layout/orgChart1"/>
    <dgm:cxn modelId="{CEC9A427-CD11-4826-AA83-6BBD15227647}" type="presParOf" srcId="{16F1AF26-D4A7-4F4A-9DCF-376EE09AA72F}" destId="{5FDC547F-1128-44D2-A81C-645E2898FF7F}" srcOrd="0" destOrd="0" presId="urn:microsoft.com/office/officeart/2005/8/layout/orgChart1"/>
    <dgm:cxn modelId="{93284F5C-20CC-4B2B-AB12-5C34BF0853B0}" type="presParOf" srcId="{16F1AF26-D4A7-4F4A-9DCF-376EE09AA72F}" destId="{6C957CA3-2DF5-4259-8D89-66B6161BBF1B}" srcOrd="1" destOrd="0" presId="urn:microsoft.com/office/officeart/2005/8/layout/orgChart1"/>
    <dgm:cxn modelId="{BBBDA23A-E598-48C3-A3D5-91693387D7EB}" type="presParOf" srcId="{8F0E4E2F-374C-4C27-9757-B060F6741455}" destId="{0E7E2842-2791-4A17-A039-5BB589463BF1}" srcOrd="1" destOrd="0" presId="urn:microsoft.com/office/officeart/2005/8/layout/orgChart1"/>
    <dgm:cxn modelId="{CE89EB2B-3A10-4193-B97C-7CF463C647CC}" type="presParOf" srcId="{8F0E4E2F-374C-4C27-9757-B060F6741455}" destId="{FCB831E7-663D-4303-BDE7-BEC55D94F3AC}" srcOrd="2" destOrd="0" presId="urn:microsoft.com/office/officeart/2005/8/layout/orgChart1"/>
    <dgm:cxn modelId="{A538DAD7-19AF-48A4-9D1D-2A5A658EB4F0}" type="presParOf" srcId="{60943550-7CA7-492C-A713-B8D94EA6834B}" destId="{5843FEF9-D0B9-4115-8E1B-B280B5564950}" srcOrd="2" destOrd="0" presId="urn:microsoft.com/office/officeart/2005/8/layout/orgChart1"/>
    <dgm:cxn modelId="{D6E08A37-ECEC-433B-BC63-E60C805DF224}" type="presParOf" srcId="{60943550-7CA7-492C-A713-B8D94EA6834B}" destId="{FC18D1E9-DE77-4768-A28C-A39E484A81B5}" srcOrd="3" destOrd="0" presId="urn:microsoft.com/office/officeart/2005/8/layout/orgChart1"/>
    <dgm:cxn modelId="{714DF933-33FC-42FB-974E-5C7AB2CEE9A6}" type="presParOf" srcId="{FC18D1E9-DE77-4768-A28C-A39E484A81B5}" destId="{5970728C-A8BA-45B3-9736-62702E65FC83}" srcOrd="0" destOrd="0" presId="urn:microsoft.com/office/officeart/2005/8/layout/orgChart1"/>
    <dgm:cxn modelId="{9E9B9694-F0AF-46E5-9398-2B7D6B9C66D0}" type="presParOf" srcId="{5970728C-A8BA-45B3-9736-62702E65FC83}" destId="{DC546F40-6599-4F0C-B9D0-21FD62119291}" srcOrd="0" destOrd="0" presId="urn:microsoft.com/office/officeart/2005/8/layout/orgChart1"/>
    <dgm:cxn modelId="{9E433DF9-71D0-43EB-9840-2D070EA85263}" type="presParOf" srcId="{5970728C-A8BA-45B3-9736-62702E65FC83}" destId="{286FC562-C95E-4F10-BED9-3F130D291A23}" srcOrd="1" destOrd="0" presId="urn:microsoft.com/office/officeart/2005/8/layout/orgChart1"/>
    <dgm:cxn modelId="{CA61B4B7-12D9-49E1-ACFE-7E7A029328AE}" type="presParOf" srcId="{FC18D1E9-DE77-4768-A28C-A39E484A81B5}" destId="{E03461FB-024D-4B37-B83E-3942B4D65A05}" srcOrd="1" destOrd="0" presId="urn:microsoft.com/office/officeart/2005/8/layout/orgChart1"/>
    <dgm:cxn modelId="{E2097B80-C3AF-4D04-9C16-628FD23268A5}" type="presParOf" srcId="{FC18D1E9-DE77-4768-A28C-A39E484A81B5}" destId="{227C983F-D460-4046-8CE9-104B375ADCBB}" srcOrd="2" destOrd="0" presId="urn:microsoft.com/office/officeart/2005/8/layout/orgChart1"/>
    <dgm:cxn modelId="{0D5A6A57-8D42-4E76-A6F6-578420F3DAF5}" type="presParOf" srcId="{60943550-7CA7-492C-A713-B8D94EA6834B}" destId="{95BC798F-2F6B-486A-A46E-33EDC1EAA1B8}" srcOrd="4" destOrd="0" presId="urn:microsoft.com/office/officeart/2005/8/layout/orgChart1"/>
    <dgm:cxn modelId="{7E659DA7-3A73-4609-9C30-8EA2A2058626}" type="presParOf" srcId="{60943550-7CA7-492C-A713-B8D94EA6834B}" destId="{F9F4B5C6-BA25-4241-9E57-512412A23419}" srcOrd="5" destOrd="0" presId="urn:microsoft.com/office/officeart/2005/8/layout/orgChart1"/>
    <dgm:cxn modelId="{AD34E1DC-29DB-4E1C-B4D7-0D1C5D28F3FE}" type="presParOf" srcId="{F9F4B5C6-BA25-4241-9E57-512412A23419}" destId="{C8E03DEF-C5F9-4FEC-973F-C2B6F1FFE38C}" srcOrd="0" destOrd="0" presId="urn:microsoft.com/office/officeart/2005/8/layout/orgChart1"/>
    <dgm:cxn modelId="{9410B462-D753-4DE1-8034-E00DF29F7956}" type="presParOf" srcId="{C8E03DEF-C5F9-4FEC-973F-C2B6F1FFE38C}" destId="{F6BB0120-B617-462A-B6AD-D74990116C21}" srcOrd="0" destOrd="0" presId="urn:microsoft.com/office/officeart/2005/8/layout/orgChart1"/>
    <dgm:cxn modelId="{5B1421B5-EF58-41FE-8AD7-6A6C980EA8A1}" type="presParOf" srcId="{C8E03DEF-C5F9-4FEC-973F-C2B6F1FFE38C}" destId="{8F419A89-C818-4B05-AFB8-DCDB0BDD69D5}" srcOrd="1" destOrd="0" presId="urn:microsoft.com/office/officeart/2005/8/layout/orgChart1"/>
    <dgm:cxn modelId="{87B2FDDF-293A-4B6F-A799-450A551CAA41}" type="presParOf" srcId="{F9F4B5C6-BA25-4241-9E57-512412A23419}" destId="{DB6A15F2-7047-43F5-90F3-43223D2617B2}" srcOrd="1" destOrd="0" presId="urn:microsoft.com/office/officeart/2005/8/layout/orgChart1"/>
    <dgm:cxn modelId="{504F23AE-0BDF-480A-9811-A274C6477226}" type="presParOf" srcId="{F9F4B5C6-BA25-4241-9E57-512412A23419}" destId="{0B544474-9758-4140-A2A0-C135B5116582}" srcOrd="2" destOrd="0" presId="urn:microsoft.com/office/officeart/2005/8/layout/orgChart1"/>
    <dgm:cxn modelId="{88857606-AA0E-4A07-8344-99662E1C1A06}" type="presParOf" srcId="{60943550-7CA7-492C-A713-B8D94EA6834B}" destId="{CC469C1B-5BE8-4013-B44C-AA074AE490BC}" srcOrd="6" destOrd="0" presId="urn:microsoft.com/office/officeart/2005/8/layout/orgChart1"/>
    <dgm:cxn modelId="{55133EE2-B01A-4F65-B402-5B6F924ABB1E}" type="presParOf" srcId="{60943550-7CA7-492C-A713-B8D94EA6834B}" destId="{675572B4-2097-487D-B04C-4DCF61F2200C}" srcOrd="7" destOrd="0" presId="urn:microsoft.com/office/officeart/2005/8/layout/orgChart1"/>
    <dgm:cxn modelId="{E161EF22-B609-4BFA-AAB0-657D54719045}" type="presParOf" srcId="{675572B4-2097-487D-B04C-4DCF61F2200C}" destId="{447ECEC9-1BAA-40E6-85F3-D4B9A79FC3D1}" srcOrd="0" destOrd="0" presId="urn:microsoft.com/office/officeart/2005/8/layout/orgChart1"/>
    <dgm:cxn modelId="{5F371596-9930-4EC8-9440-BF799C551316}" type="presParOf" srcId="{447ECEC9-1BAA-40E6-85F3-D4B9A79FC3D1}" destId="{560F7F87-1556-41EF-AB00-D26BFFB99111}" srcOrd="0" destOrd="0" presId="urn:microsoft.com/office/officeart/2005/8/layout/orgChart1"/>
    <dgm:cxn modelId="{BD1BA91A-3565-4610-9B44-9F352AA9EF84}" type="presParOf" srcId="{447ECEC9-1BAA-40E6-85F3-D4B9A79FC3D1}" destId="{FF1D18F6-6180-49B4-9D44-D34B26F3BB31}" srcOrd="1" destOrd="0" presId="urn:microsoft.com/office/officeart/2005/8/layout/orgChart1"/>
    <dgm:cxn modelId="{95A04D3D-D3BA-4904-B179-228423E27E76}" type="presParOf" srcId="{675572B4-2097-487D-B04C-4DCF61F2200C}" destId="{42C06230-4382-4CD1-9261-393C2AEBEC9A}" srcOrd="1" destOrd="0" presId="urn:microsoft.com/office/officeart/2005/8/layout/orgChart1"/>
    <dgm:cxn modelId="{A2E11665-41E3-485D-82ED-A046DA83644B}" type="presParOf" srcId="{675572B4-2097-487D-B04C-4DCF61F2200C}" destId="{255A4999-8190-4662-A891-099C35F8EC4B}" srcOrd="2" destOrd="0" presId="urn:microsoft.com/office/officeart/2005/8/layout/orgChart1"/>
    <dgm:cxn modelId="{F781ECDD-EFA5-4174-B200-8C883259390C}" type="presParOf" srcId="{60943550-7CA7-492C-A713-B8D94EA6834B}" destId="{0AA56D01-BAA9-4820-A51D-1F60001EBA78}" srcOrd="8" destOrd="0" presId="urn:microsoft.com/office/officeart/2005/8/layout/orgChart1"/>
    <dgm:cxn modelId="{88AFF096-5E4C-41FD-B0C0-ABE36A5262DC}" type="presParOf" srcId="{60943550-7CA7-492C-A713-B8D94EA6834B}" destId="{706F8F5B-39F0-438A-BB49-D64389FE72B4}" srcOrd="9" destOrd="0" presId="urn:microsoft.com/office/officeart/2005/8/layout/orgChart1"/>
    <dgm:cxn modelId="{B46B435E-90B2-40CB-937B-18A13F85F58D}" type="presParOf" srcId="{706F8F5B-39F0-438A-BB49-D64389FE72B4}" destId="{54E83BEB-4DE5-46FB-9F23-DBE9279C1018}" srcOrd="0" destOrd="0" presId="urn:microsoft.com/office/officeart/2005/8/layout/orgChart1"/>
    <dgm:cxn modelId="{2298F47F-9BDC-42AB-B1E9-9A13282E595B}" type="presParOf" srcId="{54E83BEB-4DE5-46FB-9F23-DBE9279C1018}" destId="{B085A413-8334-4152-BE61-B3434B4DA22D}" srcOrd="0" destOrd="0" presId="urn:microsoft.com/office/officeart/2005/8/layout/orgChart1"/>
    <dgm:cxn modelId="{C18C48A8-955F-40CB-ACA0-A56C9D08591A}" type="presParOf" srcId="{54E83BEB-4DE5-46FB-9F23-DBE9279C1018}" destId="{CEC02DDD-3617-46B9-B54B-773DA2956878}" srcOrd="1" destOrd="0" presId="urn:microsoft.com/office/officeart/2005/8/layout/orgChart1"/>
    <dgm:cxn modelId="{CE7553AD-F391-4A67-822F-E4523417828C}" type="presParOf" srcId="{706F8F5B-39F0-438A-BB49-D64389FE72B4}" destId="{34529955-B036-4BEA-A490-5FC3A4658AA8}" srcOrd="1" destOrd="0" presId="urn:microsoft.com/office/officeart/2005/8/layout/orgChart1"/>
    <dgm:cxn modelId="{8F877897-8DA0-4519-AD37-C783C9847CB9}" type="presParOf" srcId="{706F8F5B-39F0-438A-BB49-D64389FE72B4}" destId="{FF29949A-C5F6-4636-B9F0-3AA4B6D6E472}" srcOrd="2" destOrd="0" presId="urn:microsoft.com/office/officeart/2005/8/layout/orgChart1"/>
    <dgm:cxn modelId="{E8B21572-BF42-43B8-B688-D4156DBCBF04}" type="presParOf" srcId="{C9D8CC9B-33CF-4FB4-A738-C2B46220C4F9}" destId="{CB8B33F1-C0A6-478F-92F4-8438BD67A5FF}" srcOrd="2" destOrd="0" presId="urn:microsoft.com/office/officeart/2005/8/layout/orgChart1"/>
    <dgm:cxn modelId="{F90E6E7A-C69F-4E88-9652-D78643B34307}" type="presParOf" srcId="{CB8B33F1-C0A6-478F-92F4-8438BD67A5FF}" destId="{7BCFDA5D-9F0F-4B44-874B-48C8AFD5C080}" srcOrd="0" destOrd="0" presId="urn:microsoft.com/office/officeart/2005/8/layout/orgChart1"/>
    <dgm:cxn modelId="{76CE83F8-4CCF-4041-B1D3-104811AC6593}" type="presParOf" srcId="{CB8B33F1-C0A6-478F-92F4-8438BD67A5FF}" destId="{8A7A01D2-6352-42D4-BBED-B766CAD39082}" srcOrd="1" destOrd="0" presId="urn:microsoft.com/office/officeart/2005/8/layout/orgChart1"/>
    <dgm:cxn modelId="{E64BF762-39E6-485A-A27F-C30330E84567}" type="presParOf" srcId="{8A7A01D2-6352-42D4-BBED-B766CAD39082}" destId="{3F25158E-09E0-47F9-8919-DF0DEC06CCCE}" srcOrd="0" destOrd="0" presId="urn:microsoft.com/office/officeart/2005/8/layout/orgChart1"/>
    <dgm:cxn modelId="{EF930FC5-361A-4B82-916F-F4B000DCA8D1}" type="presParOf" srcId="{3F25158E-09E0-47F9-8919-DF0DEC06CCCE}" destId="{3A9DD2D7-C003-4D32-BBAC-E23443DABAD8}" srcOrd="0" destOrd="0" presId="urn:microsoft.com/office/officeart/2005/8/layout/orgChart1"/>
    <dgm:cxn modelId="{FAD1EB2E-94CA-45AC-8109-568D429D162C}" type="presParOf" srcId="{3F25158E-09E0-47F9-8919-DF0DEC06CCCE}" destId="{A9B9A2D7-186B-4407-A008-1AF2B397344C}" srcOrd="1" destOrd="0" presId="urn:microsoft.com/office/officeart/2005/8/layout/orgChart1"/>
    <dgm:cxn modelId="{37B6E5C0-585C-494E-9546-94A9ED3ED0E5}" type="presParOf" srcId="{8A7A01D2-6352-42D4-BBED-B766CAD39082}" destId="{D173F48D-9E19-4665-A2AA-BD2E64D47F94}" srcOrd="1" destOrd="0" presId="urn:microsoft.com/office/officeart/2005/8/layout/orgChart1"/>
    <dgm:cxn modelId="{EF16275E-DF25-4324-B3FD-4A7B3B449F68}" type="presParOf" srcId="{8A7A01D2-6352-42D4-BBED-B766CAD39082}" destId="{1599A9F1-1BC2-4288-8C5E-390D16B8920B}" srcOrd="2" destOrd="0" presId="urn:microsoft.com/office/officeart/2005/8/layout/orgChart1"/>
  </dgm:cxnLst>
  <dgm:bg>
    <a:noFill/>
  </dgm:bg>
  <dgm:whole>
    <a:ln w="9525" cap="flat" cmpd="sng" algn="ctr">
      <a:noFill/>
      <a:prstDash val="solid"/>
      <a:round/>
      <a:headEnd type="none" w="med" len="med"/>
      <a:tailEnd type="none" w="med" len="med"/>
    </a:ln>
  </dgm:whole>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CD7C9B-F241-4255-870B-478A6BF84A77}" type="datetimeFigureOut">
              <a:rPr lang="es-ES" smtClean="0"/>
              <a:pPr/>
              <a:t>21/09/2010</a:t>
            </a:fld>
            <a:endParaRPr lang="es-ES_tradn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D18563-DC30-4668-997B-498D30733177}" type="slidenum">
              <a:rPr lang="es-ES_tradnl" smtClean="0"/>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34BC8-D01F-4063-B8E5-A7DD158FB3B9}" type="datetimeFigureOut">
              <a:rPr lang="es-ES" smtClean="0"/>
              <a:pPr/>
              <a:t>21/09/2010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ABC41-4380-4D1F-96D2-2DAD4CB1EB9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67ABC41-4380-4D1F-96D2-2DAD4CB1EB9A}"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167ABC41-4380-4D1F-96D2-2DAD4CB1EB9A}" type="slidenum">
              <a:rPr lang="es-ES" smtClean="0"/>
              <a:pPr/>
              <a:t>42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167ABC41-4380-4D1F-96D2-2DAD4CB1EB9A}" type="slidenum">
              <a:rPr lang="es-ES" smtClean="0"/>
              <a:pPr/>
              <a:t>43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a:p>
        </p:txBody>
      </p:sp>
      <p:sp>
        <p:nvSpPr>
          <p:cNvPr id="4" name="3 Marcador de número de diapositiva"/>
          <p:cNvSpPr>
            <a:spLocks noGrp="1"/>
          </p:cNvSpPr>
          <p:nvPr>
            <p:ph type="sldNum" sz="quarter" idx="10"/>
          </p:nvPr>
        </p:nvSpPr>
        <p:spPr/>
        <p:txBody>
          <a:bodyPr/>
          <a:lstStyle/>
          <a:p>
            <a:fld id="{167ABC41-4380-4D1F-96D2-2DAD4CB1EB9A}" type="slidenum">
              <a:rPr lang="es-ES" smtClean="0"/>
              <a:pPr/>
              <a:t>44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19" name="18 Marcador de pie de página"/>
          <p:cNvSpPr>
            <a:spLocks noGrp="1"/>
          </p:cNvSpPr>
          <p:nvPr>
            <p:ph type="ftr" sz="quarter" idx="11"/>
          </p:nvPr>
        </p:nvSpPr>
        <p:spPr/>
        <p:txBody>
          <a:bodyPr/>
          <a:lstStyle/>
          <a:p>
            <a:endParaRPr lang="es-ES_tradnl"/>
          </a:p>
        </p:txBody>
      </p:sp>
      <p:sp>
        <p:nvSpPr>
          <p:cNvPr id="27" name="26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8" name="7 Marcador de número de diapositiva"/>
          <p:cNvSpPr>
            <a:spLocks noGrp="1"/>
          </p:cNvSpPr>
          <p:nvPr>
            <p:ph type="sldNum" sz="quarter" idx="11"/>
          </p:nvPr>
        </p:nvSpPr>
        <p:spPr/>
        <p:txBody>
          <a:bodyPr/>
          <a:lstStyle/>
          <a:p>
            <a:fld id="{E5FB7AD3-CB56-48AA-BB86-7AE57D6713A4}" type="slidenum">
              <a:rPr lang="es-ES_tradnl" smtClean="0"/>
              <a:pPr/>
              <a:t>‹Nº›</a:t>
            </a:fld>
            <a:endParaRPr lang="es-ES_tradnl"/>
          </a:p>
        </p:txBody>
      </p:sp>
      <p:sp>
        <p:nvSpPr>
          <p:cNvPr id="9" name="8 Marcador de pie de página"/>
          <p:cNvSpPr>
            <a:spLocks noGrp="1"/>
          </p:cNvSpPr>
          <p:nvPr>
            <p:ph type="ftr" sz="quarter" idx="12"/>
          </p:nvPr>
        </p:nvSpPr>
        <p:spPr/>
        <p:txBody>
          <a:bodyPr/>
          <a:lstStyle/>
          <a:p>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7204100-E0BF-43E5-8801-2B9B82E879C5}" type="datetimeFigureOut">
              <a:rPr lang="es-ES" smtClean="0"/>
              <a:pPr/>
              <a:t>21/09/2010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a:xfrm>
            <a:off x="8156448" y="6422064"/>
            <a:ext cx="762000" cy="365125"/>
          </a:xfrm>
        </p:spPr>
        <p:txBody>
          <a:bodyPr/>
          <a:lstStyle/>
          <a:p>
            <a:fld id="{E5FB7AD3-CB56-48AA-BB86-7AE57D6713A4}"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57204100-E0BF-43E5-8801-2B9B82E879C5}" type="datetimeFigureOut">
              <a:rPr lang="es-ES" smtClean="0"/>
              <a:pPr/>
              <a:t>21/09/2010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E5FB7AD3-CB56-48AA-BB86-7AE57D6713A4}"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7204100-E0BF-43E5-8801-2B9B82E879C5}" type="datetimeFigureOut">
              <a:rPr lang="es-ES" smtClean="0"/>
              <a:pPr/>
              <a:t>21/09/2010</a:t>
            </a:fld>
            <a:endParaRPr lang="es-ES_tradnl"/>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_tradnl"/>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5FB7AD3-CB56-48AA-BB86-7AE57D6713A4}" type="slidenum">
              <a:rPr lang="es-ES_tradnl" smtClean="0"/>
              <a:pPr/>
              <a:t>‹Nº›</a:t>
            </a:fld>
            <a:endParaRPr lang="es-ES_trad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ctrTitle"/>
          </p:nvPr>
        </p:nvSpPr>
        <p:spPr>
          <a:xfrm>
            <a:off x="762000" y="1904999"/>
            <a:ext cx="7772400" cy="2438401"/>
          </a:xfrm>
        </p:spPr>
        <p:txBody>
          <a:bodyPr>
            <a:noAutofit/>
          </a:bodyPr>
          <a:lstStyle/>
          <a:p>
            <a:pPr algn="ctr"/>
            <a:r>
              <a:rPr lang="es-ES_tradnl" sz="3000" dirty="0" smtClean="0">
                <a:latin typeface="Bell MT" pitchFamily="18" charset="0"/>
              </a:rPr>
              <a:t>SUMINISTRO E INSTALACION DE UN NUEVO SERVICIO DE SEGURIDAD PARA SECTORES DE LA CIUDAD QUE CUENTEN CON UN PUESTO DE AUXILIO INMEDIATO (P.A.I.)</a:t>
            </a:r>
            <a:endParaRPr lang="es-ES_tradnl" sz="3000" dirty="0">
              <a:latin typeface="Bell MT" pitchFamily="18" charset="0"/>
            </a:endParaRPr>
          </a:p>
        </p:txBody>
      </p:sp>
      <p:sp>
        <p:nvSpPr>
          <p:cNvPr id="5" name="4 Rectángulo"/>
          <p:cNvSpPr/>
          <p:nvPr/>
        </p:nvSpPr>
        <p:spPr>
          <a:xfrm>
            <a:off x="5791200" y="5791200"/>
            <a:ext cx="2971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accent4">
                    <a:lumMod val="40000"/>
                    <a:lumOff val="60000"/>
                  </a:schemeClr>
                </a:solidFill>
                <a:latin typeface="Book Antiqua" pitchFamily="18" charset="0"/>
              </a:rPr>
              <a:t>Cabrera Osejo Fabiola</a:t>
            </a:r>
          </a:p>
          <a:p>
            <a:pPr algn="ctr"/>
            <a:r>
              <a:rPr lang="es-ES" b="1" i="1" dirty="0" smtClean="0">
                <a:solidFill>
                  <a:schemeClr val="accent4">
                    <a:lumMod val="40000"/>
                    <a:lumOff val="60000"/>
                  </a:schemeClr>
                </a:solidFill>
                <a:latin typeface="Book Antiqua" pitchFamily="18" charset="0"/>
              </a:rPr>
              <a:t>Carrión Rodríguez Victor</a:t>
            </a:r>
          </a:p>
          <a:p>
            <a:pPr algn="ctr"/>
            <a:r>
              <a:rPr lang="es-ES" b="1" i="1" dirty="0" smtClean="0">
                <a:solidFill>
                  <a:schemeClr val="accent4">
                    <a:lumMod val="40000"/>
                    <a:lumOff val="60000"/>
                  </a:schemeClr>
                </a:solidFill>
                <a:latin typeface="Book Antiqua" pitchFamily="18" charset="0"/>
              </a:rPr>
              <a:t>Zamora Alvarado Juan</a:t>
            </a:r>
            <a:endParaRPr lang="es-ES" b="1" i="1" dirty="0">
              <a:solidFill>
                <a:schemeClr val="accent4">
                  <a:lumMod val="40000"/>
                  <a:lumOff val="60000"/>
                </a:schemeClr>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5" name="4 Marcador de contenido"/>
          <p:cNvGraphicFramePr>
            <a:graphicFrameLocks noChangeAspect="1"/>
          </p:cNvGraphicFramePr>
          <p:nvPr>
            <p:ph idx="1"/>
          </p:nvPr>
        </p:nvGraphicFramePr>
        <p:xfrm>
          <a:off x="2819400" y="777875"/>
          <a:ext cx="3694113" cy="1949450"/>
        </p:xfrm>
        <a:graphic>
          <a:graphicData uri="http://schemas.openxmlformats.org/presentationml/2006/ole">
            <p:oleObj spid="_x0000_s16386" name="Ecuación" r:id="rId4" imgW="1612800" imgH="850680" progId="Equation.3">
              <p:embed/>
            </p:oleObj>
          </a:graphicData>
        </a:graphic>
      </p:graphicFrame>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8" name="2 Marcador de contenido"/>
          <p:cNvSpPr txBox="1">
            <a:spLocks/>
          </p:cNvSpPr>
          <p:nvPr/>
        </p:nvSpPr>
        <p:spPr>
          <a:xfrm>
            <a:off x="838200" y="3094037"/>
            <a:ext cx="7848600" cy="3230563"/>
          </a:xfrm>
          <a:prstGeom prst="rect">
            <a:avLst/>
          </a:prstGeom>
        </p:spPr>
        <p:txBody>
          <a:bodyPr vert="horz">
            <a:normAutofit/>
          </a:bodyPr>
          <a:lstStyle/>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_tradnl" sz="3000" b="0" i="1" u="none" strike="noStrike" kern="1200" cap="none" spc="0" normalizeH="0" baseline="0" noProof="0" dirty="0" smtClean="0">
                <a:ln>
                  <a:noFill/>
                </a:ln>
                <a:solidFill>
                  <a:schemeClr val="tx1"/>
                </a:solidFill>
                <a:effectLst/>
                <a:uLnTx/>
                <a:uFillTx/>
                <a:latin typeface="Bell MT" pitchFamily="18" charset="0"/>
              </a:rPr>
              <a:t>2.576 = nivel de confianza 99%.</a:t>
            </a: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s-ES_tradnl" sz="3000" i="1" dirty="0" smtClean="0">
                <a:latin typeface="Bell MT" pitchFamily="18" charset="0"/>
              </a:rPr>
              <a:t>0.033 = probabilidad población objetivo.</a:t>
            </a: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s-ES_tradnl" sz="3000" i="1" dirty="0" smtClean="0">
                <a:latin typeface="Bell MT" pitchFamily="18" charset="0"/>
              </a:rPr>
              <a:t>0.967 = (1-0.033).</a:t>
            </a: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_tradnl" sz="3000" b="0" i="1" u="none" strike="noStrike" kern="1200" cap="none" spc="0" normalizeH="0" baseline="0" noProof="0" dirty="0" smtClean="0">
                <a:ln>
                  <a:noFill/>
                </a:ln>
                <a:solidFill>
                  <a:schemeClr val="tx1"/>
                </a:solidFill>
                <a:effectLst/>
                <a:uLnTx/>
                <a:uFillTx/>
                <a:latin typeface="Bell MT" pitchFamily="18" charset="0"/>
              </a:rPr>
              <a:t>0.04</a:t>
            </a:r>
            <a:r>
              <a:rPr kumimoji="0" lang="es-ES_tradnl" sz="3000" b="0" i="1" u="none" strike="noStrike" kern="1200" cap="none" spc="0" normalizeH="0" noProof="0" dirty="0" smtClean="0">
                <a:ln>
                  <a:noFill/>
                </a:ln>
                <a:solidFill>
                  <a:schemeClr val="tx1"/>
                </a:solidFill>
                <a:effectLst/>
                <a:uLnTx/>
                <a:uFillTx/>
                <a:latin typeface="Bell MT" pitchFamily="18" charset="0"/>
              </a:rPr>
              <a:t> = error estándar.</a:t>
            </a:r>
            <a:endParaRPr kumimoji="0" lang="es-ES_tradnl" sz="3000" b="0" i="1" u="none" strike="noStrike" kern="1200" cap="none" spc="0" normalizeH="0" baseline="0" noProof="0" dirty="0">
              <a:ln>
                <a:noFill/>
              </a:ln>
              <a:solidFill>
                <a:schemeClr val="tx1"/>
              </a:solidFill>
              <a:effectLst/>
              <a:uLnTx/>
              <a:uFillTx/>
              <a:latin typeface="Bell MT" pitchFamily="18" charset="0"/>
            </a:endParaRPr>
          </a:p>
        </p:txBody>
      </p:sp>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linds(vertic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linds(vertical)">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linds(vertical)">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blinds(vertical)">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74638"/>
            <a:ext cx="7467600" cy="1143000"/>
          </a:xfrm>
        </p:spPr>
        <p:txBody>
          <a:bodyPr>
            <a:normAutofit/>
          </a:bodyPr>
          <a:lstStyle/>
          <a:p>
            <a:r>
              <a:rPr lang="es-ES_tradnl" sz="4000" b="1" dirty="0" smtClean="0"/>
              <a:t>La Encuesta</a:t>
            </a:r>
            <a:endParaRPr lang="es-ES_tradnl" sz="4000" b="1" dirty="0"/>
          </a:p>
        </p:txBody>
      </p:sp>
      <p:sp>
        <p:nvSpPr>
          <p:cNvPr id="3" name="2 Marcador de contenido"/>
          <p:cNvSpPr>
            <a:spLocks noGrp="1"/>
          </p:cNvSpPr>
          <p:nvPr>
            <p:ph idx="1"/>
          </p:nvPr>
        </p:nvSpPr>
        <p:spPr>
          <a:xfrm>
            <a:off x="609600" y="1600200"/>
            <a:ext cx="7848600" cy="4525963"/>
          </a:xfrm>
        </p:spPr>
        <p:txBody>
          <a:bodyPr/>
          <a:lstStyle/>
          <a:p>
            <a:pPr algn="just"/>
            <a:r>
              <a:rPr lang="es-ES_tradnl" i="1" dirty="0" smtClean="0">
                <a:latin typeface="Bell MT" pitchFamily="18" charset="0"/>
              </a:rPr>
              <a:t>La herramienta principal para realizar la encuesta ha sido el cuestionario y los resultados fueron: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28600"/>
            <a:ext cx="7467600" cy="1143000"/>
          </a:xfrm>
        </p:spPr>
        <p:txBody>
          <a:bodyPr>
            <a:normAutofit/>
          </a:bodyPr>
          <a:lstStyle/>
          <a:p>
            <a:r>
              <a:rPr lang="es-ES_tradnl" sz="4000" b="1" dirty="0" smtClean="0"/>
              <a:t>Resultados de las encuestas</a:t>
            </a:r>
            <a:endParaRPr lang="es-ES_tradnl" sz="4000" b="1" dirty="0"/>
          </a:p>
        </p:txBody>
      </p:sp>
      <p:sp>
        <p:nvSpPr>
          <p:cNvPr id="3" name="2 Marcador de contenido"/>
          <p:cNvSpPr>
            <a:spLocks noGrp="1"/>
          </p:cNvSpPr>
          <p:nvPr>
            <p:ph idx="1"/>
          </p:nvPr>
        </p:nvSpPr>
        <p:spPr>
          <a:xfrm>
            <a:off x="609600" y="1371600"/>
            <a:ext cx="7848600" cy="1096963"/>
          </a:xfrm>
        </p:spPr>
        <p:txBody>
          <a:bodyPr/>
          <a:lstStyle/>
          <a:p>
            <a:r>
              <a:rPr lang="es-ES_tradnl" i="1" dirty="0" smtClean="0">
                <a:latin typeface="Bell MT" pitchFamily="18" charset="0"/>
              </a:rPr>
              <a:t>Ingreso promedio de los encuestados</a:t>
            </a:r>
            <a:endParaRPr lang="es-ES_tradnl" i="1" dirty="0">
              <a:latin typeface="Bell MT" pitchFamily="18" charset="0"/>
            </a:endParaRPr>
          </a:p>
        </p:txBody>
      </p:sp>
      <p:graphicFrame>
        <p:nvGraphicFramePr>
          <p:cNvPr id="7" name="6 Gráfico"/>
          <p:cNvGraphicFramePr/>
          <p:nvPr/>
        </p:nvGraphicFramePr>
        <p:xfrm>
          <a:off x="1857214" y="2393197"/>
          <a:ext cx="5562600"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28600"/>
            <a:ext cx="7467600" cy="1143000"/>
          </a:xfrm>
        </p:spPr>
        <p:txBody>
          <a:bodyPr>
            <a:normAutofit/>
          </a:bodyPr>
          <a:lstStyle/>
          <a:p>
            <a:r>
              <a:rPr lang="es-ES_tradnl" sz="4000" b="1" dirty="0" smtClean="0"/>
              <a:t>Resultados de las encuestas</a:t>
            </a:r>
            <a:endParaRPr lang="es-ES_tradnl" sz="4000" b="1" dirty="0"/>
          </a:p>
        </p:txBody>
      </p:sp>
      <p:sp>
        <p:nvSpPr>
          <p:cNvPr id="3" name="2 Marcador de contenido"/>
          <p:cNvSpPr>
            <a:spLocks noGrp="1"/>
          </p:cNvSpPr>
          <p:nvPr>
            <p:ph idx="1"/>
          </p:nvPr>
        </p:nvSpPr>
        <p:spPr>
          <a:xfrm>
            <a:off x="0" y="1371600"/>
            <a:ext cx="4800600" cy="1096963"/>
          </a:xfrm>
        </p:spPr>
        <p:txBody>
          <a:bodyPr>
            <a:noAutofit/>
          </a:bodyPr>
          <a:lstStyle/>
          <a:p>
            <a:pPr algn="ctr"/>
            <a:r>
              <a:rPr lang="es-ES_tradnl" sz="2900" i="1" dirty="0" smtClean="0">
                <a:latin typeface="Bell MT" pitchFamily="18" charset="0"/>
              </a:rPr>
              <a:t>Ha aumentado la delincuencia en la ciudadela</a:t>
            </a:r>
            <a:endParaRPr lang="es-ES_tradnl" sz="2900" i="1" dirty="0">
              <a:latin typeface="Bell MT" pitchFamily="18" charset="0"/>
            </a:endParaRPr>
          </a:p>
        </p:txBody>
      </p:sp>
      <p:sp>
        <p:nvSpPr>
          <p:cNvPr id="5" name="2 Marcador de contenido"/>
          <p:cNvSpPr txBox="1">
            <a:spLocks/>
          </p:cNvSpPr>
          <p:nvPr/>
        </p:nvSpPr>
        <p:spPr>
          <a:xfrm>
            <a:off x="4572000" y="1371600"/>
            <a:ext cx="4648200" cy="1096963"/>
          </a:xfrm>
          <a:prstGeom prst="rect">
            <a:avLst/>
          </a:prstGeom>
        </p:spPr>
        <p:txBody>
          <a:bodyPr vert="horz">
            <a:normAutofit/>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_tradnl" sz="2900" b="0" i="1" u="none" strike="noStrike" kern="1200" cap="none" spc="0" normalizeH="0" baseline="0" noProof="0" dirty="0" smtClean="0">
                <a:ln>
                  <a:noFill/>
                </a:ln>
                <a:solidFill>
                  <a:schemeClr val="tx1"/>
                </a:solidFill>
                <a:effectLst/>
                <a:uLnTx/>
                <a:uFillTx/>
                <a:latin typeface="Bell MT" pitchFamily="18" charset="0"/>
                <a:ea typeface="+mn-ea"/>
                <a:cs typeface="+mn-cs"/>
              </a:rPr>
              <a:t>Ha sido victima</a:t>
            </a:r>
            <a:r>
              <a:rPr kumimoji="0" lang="es-ES_tradnl" sz="2900" b="0" i="1" u="none" strike="noStrike" kern="1200" cap="none" spc="0" normalizeH="0" noProof="0" dirty="0" smtClean="0">
                <a:ln>
                  <a:noFill/>
                </a:ln>
                <a:solidFill>
                  <a:schemeClr val="tx1"/>
                </a:solidFill>
                <a:effectLst/>
                <a:uLnTx/>
                <a:uFillTx/>
                <a:latin typeface="Bell MT" pitchFamily="18" charset="0"/>
                <a:ea typeface="+mn-ea"/>
                <a:cs typeface="+mn-cs"/>
              </a:rPr>
              <a:t> de </a:t>
            </a:r>
            <a:r>
              <a:rPr kumimoji="0" lang="es-ES_tradnl" sz="2900" b="0" i="1" u="none" strike="noStrike" kern="1200" cap="none" spc="0" normalizeH="0" baseline="0" noProof="0" dirty="0" smtClean="0">
                <a:ln>
                  <a:noFill/>
                </a:ln>
                <a:solidFill>
                  <a:schemeClr val="tx1"/>
                </a:solidFill>
                <a:effectLst/>
                <a:uLnTx/>
                <a:uFillTx/>
                <a:latin typeface="Bell MT" pitchFamily="18" charset="0"/>
                <a:ea typeface="+mn-ea"/>
                <a:cs typeface="+mn-cs"/>
              </a:rPr>
              <a:t>la delincuencia</a:t>
            </a:r>
            <a:endParaRPr kumimoji="0" lang="es-ES_tradnl" sz="2900" b="0" i="1" u="none" strike="noStrike" kern="1200" cap="none" spc="0" normalizeH="0" baseline="0" noProof="0" dirty="0">
              <a:ln>
                <a:noFill/>
              </a:ln>
              <a:solidFill>
                <a:schemeClr val="tx1"/>
              </a:solidFill>
              <a:effectLst/>
              <a:uLnTx/>
              <a:uFillTx/>
              <a:latin typeface="Bell MT" pitchFamily="18" charset="0"/>
              <a:ea typeface="+mn-ea"/>
              <a:cs typeface="+mn-cs"/>
            </a:endParaRPr>
          </a:p>
        </p:txBody>
      </p:sp>
      <p:graphicFrame>
        <p:nvGraphicFramePr>
          <p:cNvPr id="6" name="5 Gráfico"/>
          <p:cNvGraphicFramePr/>
          <p:nvPr/>
        </p:nvGraphicFramePr>
        <p:xfrm>
          <a:off x="457200" y="2590800"/>
          <a:ext cx="4038599"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nvGraphicFramePr>
        <p:xfrm>
          <a:off x="4876800" y="2590800"/>
          <a:ext cx="4038600" cy="32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28600"/>
            <a:ext cx="7467600" cy="1143000"/>
          </a:xfrm>
        </p:spPr>
        <p:txBody>
          <a:bodyPr>
            <a:normAutofit/>
          </a:bodyPr>
          <a:lstStyle/>
          <a:p>
            <a:r>
              <a:rPr lang="es-ES_tradnl" sz="4000" b="1" dirty="0" smtClean="0"/>
              <a:t>Resultados de las encuestas</a:t>
            </a:r>
            <a:endParaRPr lang="es-ES_tradnl" sz="4000" b="1" dirty="0"/>
          </a:p>
        </p:txBody>
      </p:sp>
      <p:sp>
        <p:nvSpPr>
          <p:cNvPr id="3" name="2 Marcador de contenido"/>
          <p:cNvSpPr>
            <a:spLocks noGrp="1"/>
          </p:cNvSpPr>
          <p:nvPr>
            <p:ph idx="1"/>
          </p:nvPr>
        </p:nvSpPr>
        <p:spPr>
          <a:xfrm>
            <a:off x="0" y="1371600"/>
            <a:ext cx="4648200" cy="1096963"/>
          </a:xfrm>
        </p:spPr>
        <p:txBody>
          <a:bodyPr>
            <a:noAutofit/>
          </a:bodyPr>
          <a:lstStyle/>
          <a:p>
            <a:pPr algn="ctr"/>
            <a:r>
              <a:rPr lang="es-ES_tradnl" sz="2900" i="1" dirty="0" smtClean="0">
                <a:latin typeface="Bell MT" pitchFamily="18" charset="0"/>
              </a:rPr>
              <a:t>Aceptaría un nuevo servicio de seguridad </a:t>
            </a:r>
            <a:endParaRPr lang="es-ES_tradnl" sz="2900" i="1" dirty="0">
              <a:latin typeface="Bell MT" pitchFamily="18" charset="0"/>
            </a:endParaRPr>
          </a:p>
        </p:txBody>
      </p:sp>
      <p:sp>
        <p:nvSpPr>
          <p:cNvPr id="5" name="2 Marcador de contenido"/>
          <p:cNvSpPr txBox="1">
            <a:spLocks/>
          </p:cNvSpPr>
          <p:nvPr/>
        </p:nvSpPr>
        <p:spPr>
          <a:xfrm>
            <a:off x="4419600" y="1371600"/>
            <a:ext cx="4648200" cy="1096963"/>
          </a:xfrm>
          <a:prstGeom prst="rect">
            <a:avLst/>
          </a:prstGeom>
        </p:spPr>
        <p:txBody>
          <a:bodyPr vert="horz">
            <a:normAutofit/>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s-ES_tradnl" sz="2900" i="1" dirty="0" smtClean="0">
                <a:latin typeface="Bell MT" pitchFamily="18" charset="0"/>
              </a:rPr>
              <a:t>Invertiría en el nuevo servicio (precio)</a:t>
            </a:r>
            <a:endParaRPr kumimoji="0" lang="es-ES_tradnl" sz="2900" b="0" i="1" u="none" strike="noStrike" kern="1200" cap="none" spc="0" normalizeH="0" baseline="0" noProof="0" dirty="0">
              <a:ln>
                <a:noFill/>
              </a:ln>
              <a:solidFill>
                <a:schemeClr val="tx1"/>
              </a:solidFill>
              <a:effectLst/>
              <a:uLnTx/>
              <a:uFillTx/>
              <a:latin typeface="Bell MT" pitchFamily="18" charset="0"/>
              <a:ea typeface="+mn-ea"/>
              <a:cs typeface="+mn-cs"/>
            </a:endParaRPr>
          </a:p>
        </p:txBody>
      </p:sp>
      <p:graphicFrame>
        <p:nvGraphicFramePr>
          <p:cNvPr id="7" name="6 Gráfico"/>
          <p:cNvGraphicFramePr/>
          <p:nvPr/>
        </p:nvGraphicFramePr>
        <p:xfrm>
          <a:off x="381000" y="2667000"/>
          <a:ext cx="4038599"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nvGraphicFramePr>
        <p:xfrm>
          <a:off x="4724400" y="2667000"/>
          <a:ext cx="4048125" cy="32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Graphic spid="7" grpId="0">
        <p:bldAsOne/>
      </p:bldGraphic>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6" name="1 Título"/>
          <p:cNvSpPr txBox="1">
            <a:spLocks/>
          </p:cNvSpPr>
          <p:nvPr/>
        </p:nvSpPr>
        <p:spPr>
          <a:xfrm>
            <a:off x="914400" y="228600"/>
            <a:ext cx="7467600" cy="10668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sz="4000" b="1" noProof="0" dirty="0" smtClean="0">
                <a:latin typeface="+mj-lt"/>
                <a:ea typeface="+mj-ea"/>
                <a:cs typeface="+mj-cs"/>
              </a:rPr>
              <a:t>Nuestra Empresa</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45058" name="Picture 2" descr="F:\Proyecto Aplicado\Copia de Nuevo Logo.bmp"/>
          <p:cNvPicPr>
            <a:picLocks noChangeAspect="1" noChangeArrowheads="1"/>
          </p:cNvPicPr>
          <p:nvPr/>
        </p:nvPicPr>
        <p:blipFill>
          <a:blip r:embed="rId3">
            <a:lum bright="1000" contrast="29000"/>
          </a:blip>
          <a:srcRect/>
          <a:stretch>
            <a:fillRect/>
          </a:stretch>
        </p:blipFill>
        <p:spPr bwMode="auto">
          <a:xfrm>
            <a:off x="2590800" y="1828800"/>
            <a:ext cx="3962400" cy="3886200"/>
          </a:xfrm>
          <a:prstGeom prst="rect">
            <a:avLst/>
          </a:prstGeom>
          <a:solidFill>
            <a:schemeClr val="accent1"/>
          </a:solidFill>
          <a:ln cap="flat" cmpd="dbl">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prstDash val="solid"/>
          </a:ln>
          <a:effectLst>
            <a:innerShdw blurRad="114300">
              <a:prstClr val="black"/>
            </a:innerShdw>
          </a:effectLst>
          <a:scene3d>
            <a:camera prst="perspectiveContrastingRightFacing" fov="4200000">
              <a:rot lat="0" lon="19800000" rev="0"/>
            </a:camera>
            <a:lightRig rig="threePt" dir="t"/>
          </a:scene3d>
          <a:sp3d z="25400" extrusionH="76200" contourW="12700" prstMaterial="softEdge">
            <a:bevelT w="152400" h="139700" prst="divot"/>
            <a:bevelB w="114300" prst="hardEdge"/>
            <a:extrusionClr>
              <a:srgbClr val="C0C0C0"/>
            </a:extrusionClr>
            <a:contourClr>
              <a:schemeClr val="tx1">
                <a:lumMod val="85000"/>
              </a:schemeClr>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wipe(left)">
                                      <p:cBhvr>
                                        <p:cTn id="12" dur="500"/>
                                        <p:tgtEl>
                                          <p:spTgt spid="45058"/>
                                        </p:tgtEl>
                                      </p:cBhvr>
                                    </p:animEffect>
                                  </p:childTnLst>
                                </p:cTn>
                              </p:par>
                              <p:par>
                                <p:cTn id="13" presetID="8" presetClass="emph" presetSubtype="0" fill="hold" nodeType="withEffect">
                                  <p:stCondLst>
                                    <p:cond delay="0"/>
                                  </p:stCondLst>
                                  <p:childTnLst>
                                    <p:animRot by="21600000">
                                      <p:cBhvr>
                                        <p:cTn id="14" dur="2000" fill="hold"/>
                                        <p:tgtEl>
                                          <p:spTgt spid="45058"/>
                                        </p:tgtEl>
                                        <p:attrNameLst>
                                          <p:attrName>r</p:attrName>
                                        </p:attrNameLst>
                                      </p:cBhvr>
                                    </p:animRot>
                                  </p:childTnLst>
                                </p:cTn>
                              </p:par>
                              <p:par>
                                <p:cTn id="15" presetID="6" presetClass="emph" presetSubtype="0" fill="hold" nodeType="withEffect">
                                  <p:stCondLst>
                                    <p:cond delay="0"/>
                                  </p:stCondLst>
                                  <p:childTnLst>
                                    <p:animScale>
                                      <p:cBhvr>
                                        <p:cTn id="16" dur="2000" fill="hold"/>
                                        <p:tgtEl>
                                          <p:spTgt spid="45058"/>
                                        </p:tgtEl>
                                      </p:cBhvr>
                                      <p:by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2 Marcador de contenido"/>
          <p:cNvSpPr>
            <a:spLocks noGrp="1"/>
          </p:cNvSpPr>
          <p:nvPr>
            <p:ph idx="1"/>
          </p:nvPr>
        </p:nvSpPr>
        <p:spPr>
          <a:xfrm>
            <a:off x="1066800" y="1295400"/>
            <a:ext cx="7010400" cy="5257801"/>
          </a:xfrm>
        </p:spPr>
        <p:txBody>
          <a:bodyPr>
            <a:normAutofit/>
          </a:bodyPr>
          <a:lstStyle/>
          <a:p>
            <a:r>
              <a:rPr lang="es-ES_tradnl" i="1" dirty="0" smtClean="0">
                <a:latin typeface="Bell MT" pitchFamily="18" charset="0"/>
              </a:rPr>
              <a:t>Precio</a:t>
            </a:r>
          </a:p>
          <a:p>
            <a:r>
              <a:rPr lang="es-ES_tradnl" i="1" dirty="0" smtClean="0">
                <a:latin typeface="Bell MT" pitchFamily="18" charset="0"/>
              </a:rPr>
              <a:t>Producto</a:t>
            </a:r>
          </a:p>
          <a:p>
            <a:r>
              <a:rPr lang="es-ES_tradnl" i="1" dirty="0" smtClean="0">
                <a:latin typeface="Bell MT" pitchFamily="18" charset="0"/>
              </a:rPr>
              <a:t>Plaza</a:t>
            </a:r>
          </a:p>
          <a:p>
            <a:endParaRPr lang="es-ES_tradnl" i="1" dirty="0" smtClean="0">
              <a:latin typeface="Bell MT" pitchFamily="18" charset="0"/>
            </a:endParaRPr>
          </a:p>
          <a:p>
            <a:pPr>
              <a:buNone/>
            </a:pPr>
            <a:endParaRPr lang="es-ES_tradnl" i="1" dirty="0" smtClean="0">
              <a:latin typeface="Bell MT" pitchFamily="18" charset="0"/>
            </a:endParaRPr>
          </a:p>
          <a:p>
            <a:pPr>
              <a:buNone/>
            </a:pPr>
            <a:endParaRPr lang="es-ES_tradnl" i="1" dirty="0" smtClean="0">
              <a:latin typeface="Bell MT" pitchFamily="18" charset="0"/>
            </a:endParaRPr>
          </a:p>
          <a:p>
            <a:pPr>
              <a:buNone/>
            </a:pPr>
            <a:endParaRPr lang="es-ES_tradnl" i="1" dirty="0" smtClean="0">
              <a:latin typeface="Bell MT" pitchFamily="18" charset="0"/>
            </a:endParaRPr>
          </a:p>
          <a:p>
            <a:r>
              <a:rPr lang="es-ES_tradnl" i="1" dirty="0" smtClean="0">
                <a:latin typeface="Bell MT" pitchFamily="18" charset="0"/>
              </a:rPr>
              <a:t>Promoción</a:t>
            </a:r>
          </a:p>
          <a:p>
            <a:pPr marL="852488" indent="-382588">
              <a:buFont typeface="Wingdings" pitchFamily="2" charset="2"/>
              <a:buChar char="Ø"/>
            </a:pPr>
            <a:r>
              <a:rPr lang="es-ES_tradnl" i="1" dirty="0" smtClean="0">
                <a:latin typeface="Bell MT" pitchFamily="18" charset="0"/>
              </a:rPr>
              <a:t>Publicidad</a:t>
            </a:r>
          </a:p>
          <a:p>
            <a:endParaRPr lang="es-ES_tradnl" i="1" dirty="0">
              <a:latin typeface="Bell MT" pitchFamily="18" charset="0"/>
            </a:endParaRPr>
          </a:p>
        </p:txBody>
      </p:sp>
      <p:sp>
        <p:nvSpPr>
          <p:cNvPr id="6" name="1 Título"/>
          <p:cNvSpPr txBox="1">
            <a:spLocks/>
          </p:cNvSpPr>
          <p:nvPr/>
        </p:nvSpPr>
        <p:spPr>
          <a:xfrm>
            <a:off x="914400" y="304800"/>
            <a:ext cx="7467600" cy="9144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000" b="1" i="0" u="none" strike="noStrike" kern="1200" cap="none" spc="0" normalizeH="0" baseline="0" noProof="0" dirty="0" smtClean="0">
                <a:ln>
                  <a:noFill/>
                </a:ln>
                <a:solidFill>
                  <a:schemeClr val="tx1"/>
                </a:solidFill>
                <a:effectLst/>
                <a:uLnTx/>
                <a:uFillTx/>
                <a:latin typeface="+mj-lt"/>
                <a:ea typeface="+mj-ea"/>
                <a:cs typeface="+mj-cs"/>
              </a:rPr>
              <a:t>Plan de</a:t>
            </a:r>
            <a:r>
              <a:rPr kumimoji="0" lang="es-ES_tradnl" sz="4000" b="1" i="0" u="none" strike="noStrike" kern="1200" cap="none" spc="0" normalizeH="0" noProof="0" dirty="0" smtClean="0">
                <a:ln>
                  <a:noFill/>
                </a:ln>
                <a:solidFill>
                  <a:schemeClr val="tx1"/>
                </a:solidFill>
                <a:effectLst/>
                <a:uLnTx/>
                <a:uFillTx/>
                <a:latin typeface="+mj-lt"/>
                <a:ea typeface="+mj-ea"/>
                <a:cs typeface="+mj-cs"/>
              </a:rPr>
              <a:t> Marketing (4P)</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7 Imagen"/>
          <p:cNvPicPr/>
          <p:nvPr/>
        </p:nvPicPr>
        <p:blipFill>
          <a:blip r:embed="rId3" cstate="print"/>
          <a:srcRect/>
          <a:stretch>
            <a:fillRect/>
          </a:stretch>
        </p:blipFill>
        <p:spPr bwMode="auto">
          <a:xfrm>
            <a:off x="1676400" y="3048000"/>
            <a:ext cx="4038600" cy="1905000"/>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4114800" y="5105400"/>
            <a:ext cx="42672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457200"/>
            <a:ext cx="7467600" cy="838200"/>
          </a:xfrm>
        </p:spPr>
        <p:txBody>
          <a:bodyPr>
            <a:normAutofit/>
          </a:bodyPr>
          <a:lstStyle/>
          <a:p>
            <a:r>
              <a:rPr lang="es-ES_tradnl" sz="4000" b="1" dirty="0" smtClean="0"/>
              <a:t>Análisis F.O.D.A. </a:t>
            </a:r>
            <a:endParaRPr lang="es-ES_tradnl" sz="4000" b="1" dirty="0"/>
          </a:p>
        </p:txBody>
      </p:sp>
      <p:graphicFrame>
        <p:nvGraphicFramePr>
          <p:cNvPr id="6" name="5 Diagrama"/>
          <p:cNvGraphicFramePr/>
          <p:nvPr/>
        </p:nvGraphicFramePr>
        <p:xfrm>
          <a:off x="1524000" y="1397000"/>
          <a:ext cx="6096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2 Marcador de contenido"/>
          <p:cNvSpPr>
            <a:spLocks noGrp="1"/>
          </p:cNvSpPr>
          <p:nvPr>
            <p:ph idx="1"/>
          </p:nvPr>
        </p:nvSpPr>
        <p:spPr>
          <a:xfrm>
            <a:off x="609600" y="1600200"/>
            <a:ext cx="7848600" cy="4525963"/>
          </a:xfrm>
        </p:spPr>
        <p:txBody>
          <a:bodyPr/>
          <a:lstStyle/>
          <a:p>
            <a:pPr algn="just"/>
            <a:r>
              <a:rPr lang="es-ES_tradnl" b="1" i="1" dirty="0" smtClean="0">
                <a:latin typeface="Bell MT" pitchFamily="18" charset="0"/>
              </a:rPr>
              <a:t>Misión: </a:t>
            </a:r>
            <a:r>
              <a:rPr lang="es-ES_tradnl" i="1" dirty="0" smtClean="0">
                <a:latin typeface="Bell MT" pitchFamily="18" charset="0"/>
              </a:rPr>
              <a:t>Ser una empresa comprometida con la satisfacción de las necesidades en brindar servicios y asesoría estratégica, con el apoyo de la Policía Nacional, garantizando protección a la vida y bienes de nuestros clientes de forma ágil y personalizada.</a:t>
            </a:r>
          </a:p>
          <a:p>
            <a:pPr algn="just"/>
            <a:endParaRPr lang="es-ES_tradnl" i="1" dirty="0" smtClean="0">
              <a:latin typeface="Bell MT" pitchFamily="18" charset="0"/>
            </a:endParaRPr>
          </a:p>
          <a:p>
            <a:pPr algn="just"/>
            <a:r>
              <a:rPr lang="es-ES_tradnl" b="1" i="1" dirty="0" smtClean="0">
                <a:latin typeface="Bell MT" pitchFamily="18" charset="0"/>
              </a:rPr>
              <a:t>Visión: </a:t>
            </a:r>
            <a:r>
              <a:rPr lang="es-ES_tradnl" i="1" dirty="0" smtClean="0">
                <a:latin typeface="Bell MT" pitchFamily="18" charset="0"/>
              </a:rPr>
              <a:t>Ser una empresa líder a nivel nacional brindando seguridad y protección.</a:t>
            </a:r>
            <a:endParaRPr lang="es-ES_tradnl" i="1" dirty="0">
              <a:latin typeface="Bell MT" pitchFamily="18" charset="0"/>
            </a:endParaRPr>
          </a:p>
        </p:txBody>
      </p:sp>
      <p:sp>
        <p:nvSpPr>
          <p:cNvPr id="5" name="1 Título"/>
          <p:cNvSpPr txBox="1">
            <a:spLocks/>
          </p:cNvSpPr>
          <p:nvPr/>
        </p:nvSpPr>
        <p:spPr>
          <a:xfrm>
            <a:off x="457200" y="274638"/>
            <a:ext cx="8229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3600" b="1" i="0" u="none" strike="noStrike" kern="1200" cap="none" spc="0" normalizeH="0" baseline="0" noProof="0" dirty="0" smtClean="0">
                <a:ln>
                  <a:noFill/>
                </a:ln>
                <a:solidFill>
                  <a:schemeClr val="tx1"/>
                </a:solidFill>
                <a:effectLst/>
                <a:uLnTx/>
                <a:uFillTx/>
                <a:latin typeface="+mj-lt"/>
                <a:ea typeface="+mj-ea"/>
                <a:cs typeface="+mj-cs"/>
              </a:rPr>
              <a:t>Estructura Organizacional-Administrativa</a:t>
            </a:r>
            <a:endParaRPr kumimoji="0" lang="es-ES_tradnl"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6" name="5 Diagrama"/>
          <p:cNvGraphicFramePr/>
          <p:nvPr/>
        </p:nvGraphicFramePr>
        <p:xfrm>
          <a:off x="2971800" y="533400"/>
          <a:ext cx="5791200" cy="616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Título"/>
          <p:cNvSpPr>
            <a:spLocks noGrp="1"/>
          </p:cNvSpPr>
          <p:nvPr>
            <p:ph type="title"/>
          </p:nvPr>
        </p:nvSpPr>
        <p:spPr>
          <a:xfrm>
            <a:off x="914400" y="274638"/>
            <a:ext cx="7467600" cy="1143000"/>
          </a:xfrm>
        </p:spPr>
        <p:txBody>
          <a:bodyPr>
            <a:normAutofit/>
          </a:bodyPr>
          <a:lstStyle/>
          <a:p>
            <a:r>
              <a:rPr lang="es-ES_tradnl" sz="4000" b="1" dirty="0" smtClean="0"/>
              <a:t>Organigrama</a:t>
            </a:r>
            <a:endParaRPr lang="es-ES_tradnl"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2 Marcador de contenido"/>
          <p:cNvSpPr>
            <a:spLocks noGrp="1"/>
          </p:cNvSpPr>
          <p:nvPr>
            <p:ph idx="1"/>
          </p:nvPr>
        </p:nvSpPr>
        <p:spPr>
          <a:xfrm>
            <a:off x="685800" y="1341437"/>
            <a:ext cx="7696200" cy="4525963"/>
          </a:xfrm>
        </p:spPr>
        <p:txBody>
          <a:bodyPr>
            <a:normAutofit/>
          </a:bodyPr>
          <a:lstStyle/>
          <a:p>
            <a:pPr algn="just"/>
            <a:r>
              <a:rPr lang="es-ES_tradnl" i="1" dirty="0" smtClean="0">
                <a:latin typeface="Bell MT" pitchFamily="18" charset="0"/>
              </a:rPr>
              <a:t>Conociendo las opiniones de los guayaquileños en materia de seguridad, nos hemos enfocado en brindar nuevos y modernos servicios de instalación de alarmas de seguridad contra robos, además de un sistema de tele-vigilancia, en donde sus habitantes sientan la necesidad de adquirirlos debido al índice elevado de delincuencia actual.</a:t>
            </a:r>
            <a:endParaRPr lang="es-ES_tradnl" i="1" dirty="0">
              <a:latin typeface="Bell MT" pitchFamily="18" charset="0"/>
            </a:endParaRPr>
          </a:p>
        </p:txBody>
      </p:sp>
      <p:sp>
        <p:nvSpPr>
          <p:cNvPr id="4" name="1 Título"/>
          <p:cNvSpPr>
            <a:spLocks noGrp="1"/>
          </p:cNvSpPr>
          <p:nvPr>
            <p:ph type="title"/>
          </p:nvPr>
        </p:nvSpPr>
        <p:spPr>
          <a:xfrm>
            <a:off x="914400" y="274638"/>
            <a:ext cx="7467600" cy="1143000"/>
          </a:xfrm>
        </p:spPr>
        <p:txBody>
          <a:bodyPr>
            <a:normAutofit/>
          </a:bodyPr>
          <a:lstStyle/>
          <a:p>
            <a:r>
              <a:rPr lang="es-ES_tradnl" sz="4000" b="1" dirty="0" smtClean="0"/>
              <a:t>Definición del proyecto</a:t>
            </a:r>
            <a:endParaRPr lang="es-ES_tradnl"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74638"/>
            <a:ext cx="7467600" cy="1143000"/>
          </a:xfrm>
        </p:spPr>
        <p:txBody>
          <a:bodyPr>
            <a:normAutofit/>
          </a:bodyPr>
          <a:lstStyle/>
          <a:p>
            <a:r>
              <a:rPr lang="es-ES_tradnl" sz="4000" b="1" dirty="0" smtClean="0"/>
              <a:t>Análisis de las Fuerzas de Porter</a:t>
            </a:r>
            <a:endParaRPr lang="es-ES_tradnl" sz="4000" b="1" dirty="0"/>
          </a:p>
        </p:txBody>
      </p:sp>
      <p:pic>
        <p:nvPicPr>
          <p:cNvPr id="26626" name="Picture 2"/>
          <p:cNvPicPr>
            <a:picLocks noChangeAspect="1" noChangeArrowheads="1"/>
          </p:cNvPicPr>
          <p:nvPr/>
        </p:nvPicPr>
        <p:blipFill>
          <a:blip r:embed="rId3"/>
          <a:srcRect l="39413" t="44797" r="39289" b="29142"/>
          <a:stretch>
            <a:fillRect/>
          </a:stretch>
        </p:blipFill>
        <p:spPr bwMode="auto">
          <a:xfrm>
            <a:off x="3581400" y="3124200"/>
            <a:ext cx="2133600" cy="1752600"/>
          </a:xfrm>
          <a:prstGeom prst="rect">
            <a:avLst/>
          </a:prstGeom>
          <a:noFill/>
          <a:ln w="9525">
            <a:noFill/>
            <a:miter lim="800000"/>
            <a:headEnd/>
            <a:tailEnd/>
          </a:ln>
        </p:spPr>
      </p:pic>
      <p:pic>
        <p:nvPicPr>
          <p:cNvPr id="6" name="Picture 2"/>
          <p:cNvPicPr>
            <a:picLocks noChangeAspect="1" noChangeArrowheads="1"/>
          </p:cNvPicPr>
          <p:nvPr/>
        </p:nvPicPr>
        <p:blipFill>
          <a:blip r:embed="rId3"/>
          <a:srcRect l="37130" t="18735" r="37007" b="55203"/>
          <a:stretch>
            <a:fillRect/>
          </a:stretch>
        </p:blipFill>
        <p:spPr bwMode="auto">
          <a:xfrm>
            <a:off x="3352800" y="1371600"/>
            <a:ext cx="2590800" cy="1752600"/>
          </a:xfrm>
          <a:prstGeom prst="rect">
            <a:avLst/>
          </a:prstGeom>
          <a:noFill/>
          <a:ln w="9525">
            <a:noFill/>
            <a:miter lim="800000"/>
            <a:headEnd/>
            <a:tailEnd/>
          </a:ln>
        </p:spPr>
      </p:pic>
      <p:pic>
        <p:nvPicPr>
          <p:cNvPr id="7" name="Picture 2"/>
          <p:cNvPicPr>
            <a:picLocks noChangeAspect="1" noChangeArrowheads="1"/>
          </p:cNvPicPr>
          <p:nvPr/>
        </p:nvPicPr>
        <p:blipFill>
          <a:blip r:embed="rId3"/>
          <a:srcRect l="37131" t="70858" r="37007" b="3081"/>
          <a:stretch>
            <a:fillRect/>
          </a:stretch>
        </p:blipFill>
        <p:spPr bwMode="auto">
          <a:xfrm>
            <a:off x="3352800" y="4876800"/>
            <a:ext cx="2590800" cy="1752600"/>
          </a:xfrm>
          <a:prstGeom prst="rect">
            <a:avLst/>
          </a:prstGeom>
          <a:noFill/>
          <a:ln w="9525">
            <a:noFill/>
            <a:miter lim="800000"/>
            <a:headEnd/>
            <a:tailEnd/>
          </a:ln>
        </p:spPr>
      </p:pic>
      <p:pic>
        <p:nvPicPr>
          <p:cNvPr id="8" name="Picture 2"/>
          <p:cNvPicPr>
            <a:picLocks noChangeAspect="1" noChangeArrowheads="1"/>
          </p:cNvPicPr>
          <p:nvPr/>
        </p:nvPicPr>
        <p:blipFill>
          <a:blip r:embed="rId3"/>
          <a:srcRect l="15834" t="45930" r="60587" b="29142"/>
          <a:stretch>
            <a:fillRect/>
          </a:stretch>
        </p:blipFill>
        <p:spPr bwMode="auto">
          <a:xfrm>
            <a:off x="1219200" y="3200400"/>
            <a:ext cx="2362200" cy="1676400"/>
          </a:xfrm>
          <a:prstGeom prst="rect">
            <a:avLst/>
          </a:prstGeom>
          <a:noFill/>
          <a:ln w="9525">
            <a:noFill/>
            <a:miter lim="800000"/>
            <a:headEnd/>
            <a:tailEnd/>
          </a:ln>
        </p:spPr>
      </p:pic>
      <p:pic>
        <p:nvPicPr>
          <p:cNvPr id="9" name="Picture 2"/>
          <p:cNvPicPr>
            <a:picLocks noChangeAspect="1" noChangeArrowheads="1"/>
          </p:cNvPicPr>
          <p:nvPr/>
        </p:nvPicPr>
        <p:blipFill>
          <a:blip r:embed="rId3"/>
          <a:srcRect l="60711" t="45930" r="15709" b="29142"/>
          <a:stretch>
            <a:fillRect/>
          </a:stretch>
        </p:blipFill>
        <p:spPr bwMode="auto">
          <a:xfrm>
            <a:off x="5715000" y="3200400"/>
            <a:ext cx="23622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dissolve">
                                      <p:cBhvr>
                                        <p:cTn id="12" dur="5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2 Marcador de contenido"/>
          <p:cNvSpPr>
            <a:spLocks noGrp="1"/>
          </p:cNvSpPr>
          <p:nvPr>
            <p:ph idx="1"/>
          </p:nvPr>
        </p:nvSpPr>
        <p:spPr>
          <a:xfrm>
            <a:off x="762000" y="1828800"/>
            <a:ext cx="7086600" cy="4297363"/>
          </a:xfrm>
        </p:spPr>
        <p:txBody>
          <a:bodyPr>
            <a:normAutofit lnSpcReduction="10000"/>
          </a:bodyPr>
          <a:lstStyle/>
          <a:p>
            <a:pPr algn="just"/>
            <a:r>
              <a:rPr lang="es-ES_tradnl" i="1" dirty="0" smtClean="0">
                <a:latin typeface="Bell MT" pitchFamily="18" charset="0"/>
              </a:rPr>
              <a:t>Monitores y Cámaras</a:t>
            </a:r>
          </a:p>
          <a:p>
            <a:pPr algn="just">
              <a:buNone/>
            </a:pPr>
            <a:endParaRPr lang="es-ES_tradnl" i="1" dirty="0" smtClean="0">
              <a:latin typeface="Bell MT" pitchFamily="18" charset="0"/>
            </a:endParaRPr>
          </a:p>
          <a:p>
            <a:pPr algn="just">
              <a:buNone/>
            </a:pPr>
            <a:endParaRPr lang="es-ES_tradnl" i="1" dirty="0" smtClean="0">
              <a:latin typeface="Bell MT" pitchFamily="18" charset="0"/>
            </a:endParaRPr>
          </a:p>
          <a:p>
            <a:pPr algn="just"/>
            <a:r>
              <a:rPr lang="es-ES_tradnl" i="1" dirty="0" smtClean="0">
                <a:latin typeface="Bell MT" pitchFamily="18" charset="0"/>
              </a:rPr>
              <a:t>Central de alarmas</a:t>
            </a:r>
          </a:p>
          <a:p>
            <a:pPr algn="just"/>
            <a:endParaRPr lang="es-ES_tradnl" i="1" dirty="0" smtClean="0">
              <a:latin typeface="Bell MT" pitchFamily="18" charset="0"/>
            </a:endParaRPr>
          </a:p>
          <a:p>
            <a:pPr algn="just"/>
            <a:endParaRPr lang="es-ES_tradnl" i="1" dirty="0" smtClean="0">
              <a:latin typeface="Bell MT" pitchFamily="18" charset="0"/>
            </a:endParaRPr>
          </a:p>
          <a:p>
            <a:pPr algn="just"/>
            <a:r>
              <a:rPr lang="es-ES_tradnl" i="1" dirty="0" smtClean="0">
                <a:latin typeface="Bell MT" pitchFamily="18" charset="0"/>
              </a:rPr>
              <a:t>Transmisor y receptor</a:t>
            </a:r>
          </a:p>
          <a:p>
            <a:pPr algn="just"/>
            <a:r>
              <a:rPr lang="es-ES_tradnl" i="1" dirty="0" smtClean="0">
                <a:latin typeface="Bell MT" pitchFamily="18" charset="0"/>
              </a:rPr>
              <a:t>Respaldo telefónico </a:t>
            </a:r>
            <a:endParaRPr lang="es-ES_tradnl" i="1" dirty="0">
              <a:latin typeface="Bell MT" pitchFamily="18" charset="0"/>
            </a:endParaRPr>
          </a:p>
        </p:txBody>
      </p:sp>
      <p:sp>
        <p:nvSpPr>
          <p:cNvPr id="5" name="1 Título"/>
          <p:cNvSpPr txBox="1">
            <a:spLocks/>
          </p:cNvSpPr>
          <p:nvPr/>
        </p:nvSpPr>
        <p:spPr>
          <a:xfrm>
            <a:off x="914400" y="274638"/>
            <a:ext cx="7467600" cy="1143000"/>
          </a:xfrm>
          <a:prstGeom prst="rect">
            <a:avLst/>
          </a:prstGeom>
        </p:spPr>
        <p:txBody>
          <a:bodyPr vert="horz" lIns="45720" rIns="4572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sz="4000" b="1" dirty="0" smtClean="0">
                <a:latin typeface="+mj-lt"/>
                <a:ea typeface="+mj-ea"/>
                <a:cs typeface="+mj-cs"/>
              </a:rPr>
              <a:t>Análisis técnico – Implementos a utilizar en la seguridad electrónica </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descr="a"/>
          <p:cNvPicPr/>
          <p:nvPr/>
        </p:nvPicPr>
        <p:blipFill>
          <a:blip r:embed="rId3" cstate="print"/>
          <a:srcRect/>
          <a:stretch>
            <a:fillRect/>
          </a:stretch>
        </p:blipFill>
        <p:spPr bwMode="auto">
          <a:xfrm>
            <a:off x="2438400" y="2438400"/>
            <a:ext cx="4419600" cy="914400"/>
          </a:xfrm>
          <a:prstGeom prst="rect">
            <a:avLst/>
          </a:prstGeom>
          <a:noFill/>
          <a:ln w="9525">
            <a:noFill/>
            <a:miter lim="800000"/>
            <a:headEnd/>
            <a:tailEnd/>
          </a:ln>
        </p:spPr>
      </p:pic>
      <p:pic>
        <p:nvPicPr>
          <p:cNvPr id="7" name="6 Imagen" descr="c"/>
          <p:cNvPicPr/>
          <p:nvPr/>
        </p:nvPicPr>
        <p:blipFill>
          <a:blip r:embed="rId4" cstate="print"/>
          <a:srcRect/>
          <a:stretch>
            <a:fillRect/>
          </a:stretch>
        </p:blipFill>
        <p:spPr bwMode="auto">
          <a:xfrm>
            <a:off x="2438400" y="3810000"/>
            <a:ext cx="4495800" cy="914400"/>
          </a:xfrm>
          <a:prstGeom prst="rect">
            <a:avLst/>
          </a:prstGeom>
          <a:noFill/>
          <a:ln w="9525">
            <a:noFill/>
            <a:miter lim="800000"/>
            <a:headEnd/>
            <a:tailEnd/>
          </a:ln>
        </p:spPr>
      </p:pic>
      <p:pic>
        <p:nvPicPr>
          <p:cNvPr id="8" name="7 Imagen" descr="d"/>
          <p:cNvPicPr/>
          <p:nvPr/>
        </p:nvPicPr>
        <p:blipFill>
          <a:blip r:embed="rId5" cstate="print"/>
          <a:srcRect/>
          <a:stretch>
            <a:fillRect/>
          </a:stretch>
        </p:blipFill>
        <p:spPr bwMode="auto">
          <a:xfrm>
            <a:off x="4724400" y="5029200"/>
            <a:ext cx="1190625"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2 Marcador de contenido"/>
          <p:cNvSpPr>
            <a:spLocks noGrp="1"/>
          </p:cNvSpPr>
          <p:nvPr>
            <p:ph idx="1"/>
          </p:nvPr>
        </p:nvSpPr>
        <p:spPr>
          <a:xfrm>
            <a:off x="2895600" y="1447800"/>
            <a:ext cx="4953000" cy="4678363"/>
          </a:xfrm>
        </p:spPr>
        <p:txBody>
          <a:bodyPr>
            <a:normAutofit lnSpcReduction="10000"/>
          </a:bodyPr>
          <a:lstStyle/>
          <a:p>
            <a:pPr algn="just"/>
            <a:r>
              <a:rPr lang="es-ES_tradnl" i="1" dirty="0" smtClean="0">
                <a:latin typeface="Bell MT" pitchFamily="18" charset="0"/>
              </a:rPr>
              <a:t>Su periodo de vida útil es superior a 25 años.</a:t>
            </a:r>
          </a:p>
          <a:p>
            <a:pPr algn="just"/>
            <a:r>
              <a:rPr lang="es-ES_tradnl" i="1" dirty="0" smtClean="0">
                <a:latin typeface="Bell MT" pitchFamily="18" charset="0"/>
              </a:rPr>
              <a:t>La  electricidad se genera a partir de la radiación solar no del calor.</a:t>
            </a:r>
            <a:endParaRPr lang="es-ES_tradnl" i="1" dirty="0" smtClean="0">
              <a:solidFill>
                <a:srgbClr val="FFFF00"/>
              </a:solidFill>
              <a:latin typeface="Bell MT" pitchFamily="18" charset="0"/>
            </a:endParaRPr>
          </a:p>
          <a:p>
            <a:pPr algn="just"/>
            <a:r>
              <a:rPr lang="es-ES_tradnl" i="1" dirty="0" smtClean="0">
                <a:latin typeface="Bell MT" pitchFamily="18" charset="0"/>
              </a:rPr>
              <a:t>Sistema sencillo y de fácil instalación.</a:t>
            </a:r>
          </a:p>
          <a:p>
            <a:pPr algn="just"/>
            <a:r>
              <a:rPr lang="es-ES_tradnl" i="1" dirty="0" smtClean="0">
                <a:latin typeface="Bell MT" pitchFamily="18" charset="0"/>
              </a:rPr>
              <a:t>Beneficio social.</a:t>
            </a:r>
          </a:p>
          <a:p>
            <a:pPr algn="just"/>
            <a:r>
              <a:rPr lang="es-ES_tradnl" i="1" dirty="0" smtClean="0">
                <a:latin typeface="Bell MT" pitchFamily="18" charset="0"/>
              </a:rPr>
              <a:t>Mantenimiento y riesgo de avería muy bajo.</a:t>
            </a:r>
            <a:endParaRPr lang="es-ES_tradnl" i="1" dirty="0">
              <a:latin typeface="Bell MT" pitchFamily="18" charset="0"/>
            </a:endParaRPr>
          </a:p>
        </p:txBody>
      </p:sp>
      <p:sp>
        <p:nvSpPr>
          <p:cNvPr id="5" name="1 Título"/>
          <p:cNvSpPr txBox="1">
            <a:spLocks/>
          </p:cNvSpPr>
          <p:nvPr/>
        </p:nvSpPr>
        <p:spPr>
          <a:xfrm>
            <a:off x="914400" y="274638"/>
            <a:ext cx="7467600" cy="1143000"/>
          </a:xfrm>
          <a:prstGeom prst="rect">
            <a:avLst/>
          </a:prstGeom>
        </p:spPr>
        <p:txBody>
          <a:bodyPr vert="horz" lIns="45720" rIns="4572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_tradnl" sz="4000" b="1" dirty="0" smtClean="0">
                <a:latin typeface="+mj-lt"/>
                <a:ea typeface="+mj-ea"/>
                <a:cs typeface="+mj-cs"/>
              </a:rPr>
              <a:t>Generación de electricidad fotovoltaica para suministro de energía al sistema de tele-vigilancia </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10" name="9 Imagen" descr="C:\Documents and Settings\NOTEBOOK\Mis documentos\Profremar\rapidcam wind solar cctv system.jpg"/>
          <p:cNvPicPr/>
          <p:nvPr/>
        </p:nvPicPr>
        <p:blipFill>
          <a:blip r:embed="rId3"/>
          <a:srcRect/>
          <a:stretch>
            <a:fillRect/>
          </a:stretch>
        </p:blipFill>
        <p:spPr bwMode="auto">
          <a:xfrm>
            <a:off x="990600" y="1524000"/>
            <a:ext cx="165735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pic>
        <p:nvPicPr>
          <p:cNvPr id="44034" name="Picture 2" descr="F:\Proyecto Aplicado\Vigilancia IP.bmp"/>
          <p:cNvPicPr>
            <a:picLocks noChangeAspect="1" noChangeArrowheads="1"/>
          </p:cNvPicPr>
          <p:nvPr/>
        </p:nvPicPr>
        <p:blipFill>
          <a:blip r:embed="rId3"/>
          <a:srcRect/>
          <a:stretch>
            <a:fillRect/>
          </a:stretch>
        </p:blipFill>
        <p:spPr bwMode="auto">
          <a:xfrm>
            <a:off x="638175" y="1475087"/>
            <a:ext cx="7896225" cy="5001914"/>
          </a:xfrm>
          <a:prstGeom prst="rect">
            <a:avLst/>
          </a:prstGeom>
          <a:noFill/>
        </p:spPr>
      </p:pic>
      <p:sp>
        <p:nvSpPr>
          <p:cNvPr id="8" name="1 Título"/>
          <p:cNvSpPr>
            <a:spLocks noGrp="1"/>
          </p:cNvSpPr>
          <p:nvPr>
            <p:ph type="title"/>
          </p:nvPr>
        </p:nvSpPr>
        <p:spPr>
          <a:xfrm>
            <a:off x="914400" y="274638"/>
            <a:ext cx="7467600" cy="1143000"/>
          </a:xfrm>
        </p:spPr>
        <p:txBody>
          <a:bodyPr>
            <a:normAutofit fontScale="90000"/>
          </a:bodyPr>
          <a:lstStyle/>
          <a:p>
            <a:pPr algn="ctr"/>
            <a:r>
              <a:rPr lang="es-ES_tradnl" sz="4000" b="1" dirty="0" smtClean="0"/>
              <a:t>Análisis Técnico - Vigilancia IP inalámbrica</a:t>
            </a:r>
            <a:endParaRPr lang="es-ES_tradnl" sz="4000" b="1" dirty="0"/>
          </a:p>
        </p:txBody>
      </p:sp>
      <p:sp>
        <p:nvSpPr>
          <p:cNvPr id="9" name="8 Cheurón"/>
          <p:cNvSpPr/>
          <p:nvPr/>
        </p:nvSpPr>
        <p:spPr>
          <a:xfrm>
            <a:off x="2133600" y="3886200"/>
            <a:ext cx="457200" cy="152400"/>
          </a:xfrm>
          <a:prstGeom prst="chevron">
            <a:avLst/>
          </a:prstGeom>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a:solidFill>
                <a:schemeClr val="tx1"/>
              </a:solidFill>
            </a:endParaRPr>
          </a:p>
        </p:txBody>
      </p:sp>
      <p:sp>
        <p:nvSpPr>
          <p:cNvPr id="10" name="9 Rectángulo"/>
          <p:cNvSpPr/>
          <p:nvPr/>
        </p:nvSpPr>
        <p:spPr>
          <a:xfrm>
            <a:off x="3048000" y="3352800"/>
            <a:ext cx="914400" cy="381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b="1" dirty="0" smtClean="0">
                <a:solidFill>
                  <a:schemeClr val="bg1"/>
                </a:solidFill>
              </a:rPr>
              <a:t>Receptor  Impermeable</a:t>
            </a:r>
            <a:endParaRPr lang="es-ES_tradnl" sz="900" b="1" dirty="0">
              <a:solidFill>
                <a:schemeClr val="bg1"/>
              </a:solidFill>
            </a:endParaRPr>
          </a:p>
        </p:txBody>
      </p:sp>
      <p:sp>
        <p:nvSpPr>
          <p:cNvPr id="11" name="10 Rectángulo"/>
          <p:cNvSpPr/>
          <p:nvPr/>
        </p:nvSpPr>
        <p:spPr>
          <a:xfrm>
            <a:off x="3048000" y="5257800"/>
            <a:ext cx="914400" cy="381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b="1" dirty="0" smtClean="0">
                <a:solidFill>
                  <a:schemeClr val="bg1"/>
                </a:solidFill>
              </a:rPr>
              <a:t>Antena de Alto Alcance</a:t>
            </a:r>
            <a:endParaRPr lang="es-ES_tradnl" sz="900" b="1" dirty="0">
              <a:solidFill>
                <a:schemeClr val="bg1"/>
              </a:solidFill>
            </a:endParaRPr>
          </a:p>
        </p:txBody>
      </p:sp>
      <p:sp>
        <p:nvSpPr>
          <p:cNvPr id="12" name="11 Rectángulo"/>
          <p:cNvSpPr/>
          <p:nvPr/>
        </p:nvSpPr>
        <p:spPr>
          <a:xfrm>
            <a:off x="7010400" y="1524000"/>
            <a:ext cx="914400" cy="381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b="1" dirty="0" smtClean="0">
                <a:solidFill>
                  <a:schemeClr val="bg1"/>
                </a:solidFill>
              </a:rPr>
              <a:t>Estación de Monitoreo</a:t>
            </a:r>
            <a:endParaRPr lang="es-ES_tradnl" sz="900" b="1" dirty="0">
              <a:solidFill>
                <a:schemeClr val="bg1"/>
              </a:solidFill>
            </a:endParaRPr>
          </a:p>
        </p:txBody>
      </p:sp>
      <p:sp>
        <p:nvSpPr>
          <p:cNvPr id="13" name="12 Rectángulo"/>
          <p:cNvSpPr/>
          <p:nvPr/>
        </p:nvSpPr>
        <p:spPr>
          <a:xfrm>
            <a:off x="6019800" y="5638800"/>
            <a:ext cx="914400" cy="5334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b="1" dirty="0" smtClean="0">
                <a:solidFill>
                  <a:schemeClr val="bg1"/>
                </a:solidFill>
              </a:rPr>
              <a:t>Computador conectado a Red Local</a:t>
            </a:r>
            <a:endParaRPr lang="es-ES_tradnl" sz="900" b="1" dirty="0">
              <a:solidFill>
                <a:schemeClr val="bg1"/>
              </a:solidFill>
            </a:endParaRPr>
          </a:p>
        </p:txBody>
      </p:sp>
      <p:sp>
        <p:nvSpPr>
          <p:cNvPr id="14" name="13 Rectángulo"/>
          <p:cNvSpPr/>
          <p:nvPr/>
        </p:nvSpPr>
        <p:spPr>
          <a:xfrm>
            <a:off x="1066800" y="2590800"/>
            <a:ext cx="914400" cy="381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b="1" dirty="0" smtClean="0">
                <a:solidFill>
                  <a:schemeClr val="bg1"/>
                </a:solidFill>
              </a:rPr>
              <a:t>Antena 2km. de alcance</a:t>
            </a:r>
            <a:endParaRPr lang="es-ES_tradnl" sz="900" b="1" dirty="0">
              <a:solidFill>
                <a:schemeClr val="bg1"/>
              </a:solidFill>
            </a:endParaRPr>
          </a:p>
        </p:txBody>
      </p:sp>
      <p:sp>
        <p:nvSpPr>
          <p:cNvPr id="15" name="14 Rectángulo"/>
          <p:cNvSpPr/>
          <p:nvPr/>
        </p:nvSpPr>
        <p:spPr>
          <a:xfrm>
            <a:off x="4114800" y="3352800"/>
            <a:ext cx="914400" cy="381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b="1" dirty="0" smtClean="0">
                <a:solidFill>
                  <a:schemeClr val="bg1"/>
                </a:solidFill>
              </a:rPr>
              <a:t>Codificador</a:t>
            </a:r>
            <a:endParaRPr lang="es-ES_tradnl" sz="900" b="1" dirty="0">
              <a:solidFill>
                <a:schemeClr val="bg1"/>
              </a:solidFill>
            </a:endParaRPr>
          </a:p>
        </p:txBody>
      </p:sp>
      <p:sp>
        <p:nvSpPr>
          <p:cNvPr id="16" name="15 Rectángulo"/>
          <p:cNvSpPr/>
          <p:nvPr/>
        </p:nvSpPr>
        <p:spPr>
          <a:xfrm>
            <a:off x="5562600" y="3200400"/>
            <a:ext cx="762000" cy="381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00" b="1" dirty="0" smtClean="0">
                <a:solidFill>
                  <a:schemeClr val="bg1"/>
                </a:solidFill>
              </a:rPr>
              <a:t>Modem Banda Ancha</a:t>
            </a:r>
            <a:endParaRPr lang="es-ES_tradnl" sz="900" b="1" dirty="0">
              <a:solidFill>
                <a:schemeClr val="bg1"/>
              </a:solidFill>
            </a:endParaRPr>
          </a:p>
        </p:txBody>
      </p:sp>
      <p:sp>
        <p:nvSpPr>
          <p:cNvPr id="17" name="16 Botón de acción: Volver">
            <a:hlinkClick r:id="" action="ppaction://hlinkshowjump?jump=lastslide" highlightClick="1"/>
          </p:cNvPr>
          <p:cNvSpPr/>
          <p:nvPr/>
        </p:nvSpPr>
        <p:spPr>
          <a:xfrm>
            <a:off x="609600" y="5867400"/>
            <a:ext cx="685800" cy="609600"/>
          </a:xfrm>
          <a:prstGeom prst="actionButtonReturn">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wipe(left)">
                                      <p:cBhvr>
                                        <p:cTn id="12" dur="1000"/>
                                        <p:tgtEl>
                                          <p:spTgt spid="4403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000"/>
                                        <p:tgtEl>
                                          <p:spTgt spid="1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74638"/>
            <a:ext cx="7467600" cy="1143000"/>
          </a:xfrm>
        </p:spPr>
        <p:txBody>
          <a:bodyPr>
            <a:normAutofit fontScale="90000"/>
          </a:bodyPr>
          <a:lstStyle/>
          <a:p>
            <a:pPr algn="ctr"/>
            <a:r>
              <a:rPr lang="es-ES_tradnl" sz="4000" b="1" dirty="0" smtClean="0"/>
              <a:t>Análisis Técnico - Vigilancia IP inalámbrica</a:t>
            </a:r>
            <a:endParaRPr lang="es-ES_tradnl" sz="4000" b="1" dirty="0"/>
          </a:p>
        </p:txBody>
      </p:sp>
      <p:pic>
        <p:nvPicPr>
          <p:cNvPr id="7" name="6 Imagen" descr="E:\Profremar\wimax.gif"/>
          <p:cNvPicPr/>
          <p:nvPr/>
        </p:nvPicPr>
        <p:blipFill>
          <a:blip r:embed="rId3" cstate="print"/>
          <a:stretch>
            <a:fillRect/>
          </a:stretch>
        </p:blipFill>
        <p:spPr bwMode="auto">
          <a:xfrm>
            <a:off x="457200" y="1524000"/>
            <a:ext cx="8305800" cy="4800600"/>
          </a:xfrm>
          <a:prstGeom prst="rect">
            <a:avLst/>
          </a:prstGeom>
          <a:noFill/>
          <a:ln w="9525">
            <a:noFill/>
            <a:miter lim="800000"/>
            <a:headEnd/>
            <a:tailEnd/>
          </a:ln>
        </p:spPr>
      </p:pic>
      <p:cxnSp>
        <p:nvCxnSpPr>
          <p:cNvPr id="37" name="36 Conector curvado"/>
          <p:cNvCxnSpPr/>
          <p:nvPr/>
        </p:nvCxnSpPr>
        <p:spPr>
          <a:xfrm rot="5400000">
            <a:off x="6629400" y="3810000"/>
            <a:ext cx="1143000" cy="228600"/>
          </a:xfrm>
          <a:prstGeom prst="curvedConnector3">
            <a:avLst>
              <a:gd name="adj1" fmla="val 41724"/>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curvado"/>
          <p:cNvCxnSpPr/>
          <p:nvPr/>
        </p:nvCxnSpPr>
        <p:spPr>
          <a:xfrm rot="5400000">
            <a:off x="4953000" y="3276600"/>
            <a:ext cx="2362200" cy="2057400"/>
          </a:xfrm>
          <a:prstGeom prst="curvedConnector3">
            <a:avLst>
              <a:gd name="adj1" fmla="val 50667"/>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45 Forma libre"/>
          <p:cNvSpPr/>
          <p:nvPr/>
        </p:nvSpPr>
        <p:spPr>
          <a:xfrm>
            <a:off x="1529255" y="3058510"/>
            <a:ext cx="5628290" cy="1161394"/>
          </a:xfrm>
          <a:custGeom>
            <a:avLst/>
            <a:gdLst>
              <a:gd name="connsiteX0" fmla="*/ 0 w 5628290"/>
              <a:gd name="connsiteY0" fmla="*/ 945931 h 1161394"/>
              <a:gd name="connsiteX1" fmla="*/ 520262 w 5628290"/>
              <a:gd name="connsiteY1" fmla="*/ 898635 h 1161394"/>
              <a:gd name="connsiteX2" fmla="*/ 1087821 w 5628290"/>
              <a:gd name="connsiteY2" fmla="*/ 1008993 h 1161394"/>
              <a:gd name="connsiteX3" fmla="*/ 2081048 w 5628290"/>
              <a:gd name="connsiteY3" fmla="*/ 1135118 h 1161394"/>
              <a:gd name="connsiteX4" fmla="*/ 3090042 w 5628290"/>
              <a:gd name="connsiteY4" fmla="*/ 851338 h 1161394"/>
              <a:gd name="connsiteX5" fmla="*/ 3720662 w 5628290"/>
              <a:gd name="connsiteY5" fmla="*/ 882869 h 1161394"/>
              <a:gd name="connsiteX6" fmla="*/ 4240924 w 5628290"/>
              <a:gd name="connsiteY6" fmla="*/ 914400 h 1161394"/>
              <a:gd name="connsiteX7" fmla="*/ 4682359 w 5628290"/>
              <a:gd name="connsiteY7" fmla="*/ 819807 h 1161394"/>
              <a:gd name="connsiteX8" fmla="*/ 5044966 w 5628290"/>
              <a:gd name="connsiteY8" fmla="*/ 646387 h 1161394"/>
              <a:gd name="connsiteX9" fmla="*/ 5391807 w 5628290"/>
              <a:gd name="connsiteY9" fmla="*/ 331076 h 1161394"/>
              <a:gd name="connsiteX10" fmla="*/ 5628290 w 5628290"/>
              <a:gd name="connsiteY10" fmla="*/ 0 h 116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8290" h="1161394">
                <a:moveTo>
                  <a:pt x="0" y="945931"/>
                </a:moveTo>
                <a:cubicBezTo>
                  <a:pt x="169479" y="917028"/>
                  <a:pt x="338959" y="888125"/>
                  <a:pt x="520262" y="898635"/>
                </a:cubicBezTo>
                <a:cubicBezTo>
                  <a:pt x="701566" y="909145"/>
                  <a:pt x="827690" y="969579"/>
                  <a:pt x="1087821" y="1008993"/>
                </a:cubicBezTo>
                <a:cubicBezTo>
                  <a:pt x="1347952" y="1048407"/>
                  <a:pt x="1747345" y="1161394"/>
                  <a:pt x="2081048" y="1135118"/>
                </a:cubicBezTo>
                <a:cubicBezTo>
                  <a:pt x="2414751" y="1108842"/>
                  <a:pt x="2816773" y="893380"/>
                  <a:pt x="3090042" y="851338"/>
                </a:cubicBezTo>
                <a:cubicBezTo>
                  <a:pt x="3363311" y="809297"/>
                  <a:pt x="3720662" y="882869"/>
                  <a:pt x="3720662" y="882869"/>
                </a:cubicBezTo>
                <a:cubicBezTo>
                  <a:pt x="3912476" y="893379"/>
                  <a:pt x="4080641" y="924910"/>
                  <a:pt x="4240924" y="914400"/>
                </a:cubicBezTo>
                <a:cubicBezTo>
                  <a:pt x="4401207" y="903890"/>
                  <a:pt x="4548352" y="864476"/>
                  <a:pt x="4682359" y="819807"/>
                </a:cubicBezTo>
                <a:cubicBezTo>
                  <a:pt x="4816366" y="775138"/>
                  <a:pt x="4926725" y="727842"/>
                  <a:pt x="5044966" y="646387"/>
                </a:cubicBezTo>
                <a:cubicBezTo>
                  <a:pt x="5163207" y="564932"/>
                  <a:pt x="5294586" y="438807"/>
                  <a:pt x="5391807" y="331076"/>
                </a:cubicBezTo>
                <a:cubicBezTo>
                  <a:pt x="5489028" y="223345"/>
                  <a:pt x="5558659" y="111672"/>
                  <a:pt x="5628290" y="0"/>
                </a:cubicBezTo>
              </a:path>
            </a:pathLst>
          </a:custGeom>
          <a:ln w="508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48" name="47 Forma libre"/>
          <p:cNvSpPr/>
          <p:nvPr/>
        </p:nvSpPr>
        <p:spPr>
          <a:xfrm>
            <a:off x="4146331" y="1941786"/>
            <a:ext cx="3074276" cy="1106214"/>
          </a:xfrm>
          <a:custGeom>
            <a:avLst/>
            <a:gdLst>
              <a:gd name="connsiteX0" fmla="*/ 0 w 3074276"/>
              <a:gd name="connsiteY0" fmla="*/ 91966 h 1106214"/>
              <a:gd name="connsiteX1" fmla="*/ 394138 w 3074276"/>
              <a:gd name="connsiteY1" fmla="*/ 76200 h 1106214"/>
              <a:gd name="connsiteX2" fmla="*/ 1261241 w 3074276"/>
              <a:gd name="connsiteY2" fmla="*/ 549166 h 1106214"/>
              <a:gd name="connsiteX3" fmla="*/ 1923393 w 3074276"/>
              <a:gd name="connsiteY3" fmla="*/ 943304 h 1106214"/>
              <a:gd name="connsiteX4" fmla="*/ 2506717 w 3074276"/>
              <a:gd name="connsiteY4" fmla="*/ 1100959 h 1106214"/>
              <a:gd name="connsiteX5" fmla="*/ 3074276 w 3074276"/>
              <a:gd name="connsiteY5" fmla="*/ 911773 h 110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4276" h="1106214">
                <a:moveTo>
                  <a:pt x="0" y="91966"/>
                </a:moveTo>
                <a:cubicBezTo>
                  <a:pt x="91965" y="45983"/>
                  <a:pt x="183931" y="0"/>
                  <a:pt x="394138" y="76200"/>
                </a:cubicBezTo>
                <a:cubicBezTo>
                  <a:pt x="604345" y="152400"/>
                  <a:pt x="1006365" y="404649"/>
                  <a:pt x="1261241" y="549166"/>
                </a:cubicBezTo>
                <a:cubicBezTo>
                  <a:pt x="1516117" y="693683"/>
                  <a:pt x="1715814" y="851339"/>
                  <a:pt x="1923393" y="943304"/>
                </a:cubicBezTo>
                <a:cubicBezTo>
                  <a:pt x="2130972" y="1035270"/>
                  <a:pt x="2314903" y="1106214"/>
                  <a:pt x="2506717" y="1100959"/>
                </a:cubicBezTo>
                <a:cubicBezTo>
                  <a:pt x="2698531" y="1095704"/>
                  <a:pt x="2886403" y="1003738"/>
                  <a:pt x="3074276" y="911773"/>
                </a:cubicBezTo>
              </a:path>
            </a:pathLst>
          </a:custGeom>
          <a:ln w="508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0"/>
                                        <p:tgtEl>
                                          <p:spTgt spid="37"/>
                                        </p:tgtEl>
                                      </p:cBhvr>
                                    </p:animEffect>
                                  </p:childTnLst>
                                </p:cTn>
                              </p:par>
                              <p:par>
                                <p:cTn id="18" presetID="22" presetClass="entr" presetSubtype="2"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0"/>
                                        <p:tgtEl>
                                          <p:spTgt spid="4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0"/>
                                        <p:tgtEl>
                                          <p:spTgt spid="4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right)">
                                      <p:cBhvr>
                                        <p:cTn id="26" dur="5000"/>
                                        <p:tgtEl>
                                          <p:spTgt spid="48"/>
                                        </p:tgtEl>
                                      </p:cBhvr>
                                    </p:animEffect>
                                  </p:childTnLst>
                                </p:cTn>
                              </p:par>
                            </p:childTnLst>
                          </p:cTn>
                        </p:par>
                        <p:par>
                          <p:cTn id="27" fill="hold">
                            <p:stCondLst>
                              <p:cond delay="5000"/>
                            </p:stCondLst>
                            <p:childTnLst>
                              <p:par>
                                <p:cTn id="28" presetID="1" presetClass="exit" presetSubtype="0" fill="hold" nodeType="afterEffect">
                                  <p:stCondLst>
                                    <p:cond delay="0"/>
                                  </p:stCondLst>
                                  <p:childTnLst>
                                    <p:set>
                                      <p:cBhvr>
                                        <p:cTn id="29" dur="1" fill="hold">
                                          <p:stCondLst>
                                            <p:cond delay="0"/>
                                          </p:stCondLst>
                                        </p:cTn>
                                        <p:tgtEl>
                                          <p:spTgt spid="37"/>
                                        </p:tgtEl>
                                        <p:attrNameLst>
                                          <p:attrName>style.visibility</p:attrName>
                                        </p:attrNameLst>
                                      </p:cBhvr>
                                      <p:to>
                                        <p:strVal val="hidden"/>
                                      </p:to>
                                    </p:set>
                                  </p:childTnLst>
                                </p:cTn>
                              </p:par>
                            </p:childTnLst>
                          </p:cTn>
                        </p:par>
                        <p:par>
                          <p:cTn id="30" fill="hold">
                            <p:stCondLst>
                              <p:cond delay="5000"/>
                            </p:stCondLst>
                            <p:childTnLst>
                              <p:par>
                                <p:cTn id="31" presetID="1" presetClass="exit" presetSubtype="0" fill="hold" nodeType="afterEffect">
                                  <p:stCondLst>
                                    <p:cond delay="0"/>
                                  </p:stCondLst>
                                  <p:childTnLst>
                                    <p:set>
                                      <p:cBhvr>
                                        <p:cTn id="32" dur="1" fill="hold">
                                          <p:stCondLst>
                                            <p:cond delay="0"/>
                                          </p:stCondLst>
                                        </p:cTn>
                                        <p:tgtEl>
                                          <p:spTgt spid="40"/>
                                        </p:tgtEl>
                                        <p:attrNameLst>
                                          <p:attrName>style.visibility</p:attrName>
                                        </p:attrNameLst>
                                      </p:cBhvr>
                                      <p:to>
                                        <p:strVal val="hidden"/>
                                      </p:to>
                                    </p:set>
                                  </p:childTnLst>
                                </p:cTn>
                              </p:par>
                            </p:childTnLst>
                          </p:cTn>
                        </p:par>
                        <p:par>
                          <p:cTn id="33" fill="hold">
                            <p:stCondLst>
                              <p:cond delay="5000"/>
                            </p:stCondLst>
                            <p:childTnLst>
                              <p:par>
                                <p:cTn id="34" presetID="1" presetClass="exit" presetSubtype="0" fill="hold" grpId="1" nodeType="afterEffect">
                                  <p:stCondLst>
                                    <p:cond delay="0"/>
                                  </p:stCondLst>
                                  <p:childTnLst>
                                    <p:set>
                                      <p:cBhvr>
                                        <p:cTn id="35" dur="1" fill="hold">
                                          <p:stCondLst>
                                            <p:cond delay="0"/>
                                          </p:stCondLst>
                                        </p:cTn>
                                        <p:tgtEl>
                                          <p:spTgt spid="46"/>
                                        </p:tgtEl>
                                        <p:attrNameLst>
                                          <p:attrName>style.visibility</p:attrName>
                                        </p:attrNameLst>
                                      </p:cBhvr>
                                      <p:to>
                                        <p:strVal val="hidden"/>
                                      </p:to>
                                    </p:set>
                                  </p:childTnLst>
                                </p:cTn>
                              </p:par>
                            </p:childTnLst>
                          </p:cTn>
                        </p:par>
                        <p:par>
                          <p:cTn id="36" fill="hold">
                            <p:stCondLst>
                              <p:cond delay="5000"/>
                            </p:stCondLst>
                            <p:childTnLst>
                              <p:par>
                                <p:cTn id="37" presetID="1" presetClass="exit" presetSubtype="0" fill="hold" grpId="1" nodeType="afterEffect">
                                  <p:stCondLst>
                                    <p:cond delay="0"/>
                                  </p:stCondLst>
                                  <p:childTnLst>
                                    <p:set>
                                      <p:cBhvr>
                                        <p:cTn id="38"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6" grpId="1" animBg="1"/>
      <p:bldP spid="48" grpId="0" animBg="1"/>
      <p:bldP spid="4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74638"/>
            <a:ext cx="7467600" cy="1143000"/>
          </a:xfrm>
        </p:spPr>
        <p:txBody>
          <a:bodyPr>
            <a:normAutofit/>
          </a:bodyPr>
          <a:lstStyle/>
          <a:p>
            <a:pPr algn="ctr"/>
            <a:r>
              <a:rPr lang="es-ES_tradnl" sz="4000" b="1" dirty="0" smtClean="0"/>
              <a:t>Análisis Financiero</a:t>
            </a:r>
            <a:endParaRPr lang="es-ES_tradnl" sz="4000" b="1" dirty="0"/>
          </a:p>
        </p:txBody>
      </p:sp>
      <p:sp>
        <p:nvSpPr>
          <p:cNvPr id="3" name="2 Marcador de contenido"/>
          <p:cNvSpPr>
            <a:spLocks noGrp="1"/>
          </p:cNvSpPr>
          <p:nvPr>
            <p:ph idx="1"/>
          </p:nvPr>
        </p:nvSpPr>
        <p:spPr>
          <a:xfrm>
            <a:off x="609600" y="1143000"/>
            <a:ext cx="7848600" cy="4525963"/>
          </a:xfrm>
        </p:spPr>
        <p:txBody>
          <a:bodyPr/>
          <a:lstStyle/>
          <a:p>
            <a:r>
              <a:rPr lang="es-ES_tradnl" i="1" dirty="0" smtClean="0">
                <a:latin typeface="Bell MT" pitchFamily="18" charset="0"/>
              </a:rPr>
              <a:t>Inversiones</a:t>
            </a:r>
            <a:endParaRPr lang="es-ES_tradnl" i="1" dirty="0">
              <a:latin typeface="Bell MT" pitchFamily="18" charset="0"/>
            </a:endParaRPr>
          </a:p>
        </p:txBody>
      </p:sp>
      <p:graphicFrame>
        <p:nvGraphicFramePr>
          <p:cNvPr id="4" name="3 Tabla"/>
          <p:cNvGraphicFramePr>
            <a:graphicFrameLocks noGrp="1"/>
          </p:cNvGraphicFramePr>
          <p:nvPr/>
        </p:nvGraphicFramePr>
        <p:xfrm>
          <a:off x="609600" y="1905000"/>
          <a:ext cx="8077201" cy="4419602"/>
        </p:xfrm>
        <a:graphic>
          <a:graphicData uri="http://schemas.openxmlformats.org/drawingml/2006/table">
            <a:tbl>
              <a:tblPr/>
              <a:tblGrid>
                <a:gridCol w="1562157"/>
                <a:gridCol w="3336235"/>
                <a:gridCol w="1545204"/>
                <a:gridCol w="1633605"/>
              </a:tblGrid>
              <a:tr h="960782">
                <a:tc>
                  <a:txBody>
                    <a:bodyPr/>
                    <a:lstStyle/>
                    <a:p>
                      <a:pPr marL="457200" algn="ctr">
                        <a:lnSpc>
                          <a:spcPct val="115000"/>
                        </a:lnSpc>
                        <a:spcAft>
                          <a:spcPts val="0"/>
                        </a:spcAft>
                      </a:pPr>
                      <a:r>
                        <a:rPr lang="es-ES" sz="1700" b="1" dirty="0" smtClean="0">
                          <a:solidFill>
                            <a:schemeClr val="bg1"/>
                          </a:solidFill>
                          <a:latin typeface="Arial"/>
                          <a:ea typeface="Calibri"/>
                          <a:cs typeface="Times New Roman"/>
                        </a:rPr>
                        <a:t>Q.</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Activo Fijo</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a:solidFill>
                            <a:schemeClr val="bg1"/>
                          </a:solidFill>
                          <a:latin typeface="Arial"/>
                          <a:ea typeface="Calibri"/>
                          <a:cs typeface="Times New Roman"/>
                        </a:rPr>
                        <a:t>Costo Unitario</a:t>
                      </a:r>
                      <a:endParaRPr lang="es-ES" sz="1700" b="1">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a:solidFill>
                            <a:schemeClr val="bg1"/>
                          </a:solidFill>
                          <a:latin typeface="Arial"/>
                          <a:ea typeface="Calibri"/>
                          <a:cs typeface="Times New Roman"/>
                        </a:rPr>
                        <a:t>Costo Total</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76470">
                <a:tc>
                  <a:txBody>
                    <a:bodyPr/>
                    <a:lstStyle/>
                    <a:p>
                      <a:pPr marL="457200" algn="ctr">
                        <a:lnSpc>
                          <a:spcPct val="115000"/>
                        </a:lnSpc>
                        <a:spcAft>
                          <a:spcPts val="0"/>
                        </a:spcAft>
                      </a:pPr>
                      <a:r>
                        <a:rPr lang="es-ES" sz="1700" b="1">
                          <a:solidFill>
                            <a:schemeClr val="bg1"/>
                          </a:solidFill>
                          <a:latin typeface="Arial"/>
                          <a:ea typeface="Calibri"/>
                          <a:cs typeface="Times New Roman"/>
                        </a:rPr>
                        <a:t>3</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l">
                        <a:lnSpc>
                          <a:spcPct val="115000"/>
                        </a:lnSpc>
                        <a:spcAft>
                          <a:spcPts val="0"/>
                        </a:spcAft>
                      </a:pPr>
                      <a:r>
                        <a:rPr lang="es-ES" sz="1700" b="1" dirty="0">
                          <a:solidFill>
                            <a:schemeClr val="bg1"/>
                          </a:solidFill>
                          <a:latin typeface="Arial"/>
                          <a:ea typeface="Calibri"/>
                          <a:cs typeface="Times New Roman"/>
                        </a:rPr>
                        <a:t>Computadoras</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$ 700.00</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a:solidFill>
                            <a:schemeClr val="bg1"/>
                          </a:solidFill>
                          <a:latin typeface="Arial"/>
                          <a:ea typeface="Calibri"/>
                          <a:cs typeface="Times New Roman"/>
                        </a:rPr>
                        <a:t>$ 2100.00</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76470">
                <a:tc>
                  <a:txBody>
                    <a:bodyPr/>
                    <a:lstStyle/>
                    <a:p>
                      <a:pPr marL="457200" algn="ctr">
                        <a:lnSpc>
                          <a:spcPct val="115000"/>
                        </a:lnSpc>
                        <a:spcAft>
                          <a:spcPts val="0"/>
                        </a:spcAft>
                      </a:pPr>
                      <a:r>
                        <a:rPr lang="es-ES" sz="1700" b="1">
                          <a:solidFill>
                            <a:schemeClr val="bg1"/>
                          </a:solidFill>
                          <a:latin typeface="Arial"/>
                          <a:ea typeface="Calibri"/>
                          <a:cs typeface="Times New Roman"/>
                        </a:rPr>
                        <a:t>1</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l">
                        <a:lnSpc>
                          <a:spcPct val="115000"/>
                        </a:lnSpc>
                        <a:spcAft>
                          <a:spcPts val="0"/>
                        </a:spcAft>
                      </a:pPr>
                      <a:r>
                        <a:rPr lang="es-ES" sz="1700" b="1" dirty="0">
                          <a:solidFill>
                            <a:schemeClr val="bg1"/>
                          </a:solidFill>
                          <a:latin typeface="Arial"/>
                          <a:ea typeface="Calibri"/>
                          <a:cs typeface="Times New Roman"/>
                        </a:rPr>
                        <a:t>Aire acondicionado</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$ 860.00</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a:solidFill>
                            <a:schemeClr val="bg1"/>
                          </a:solidFill>
                          <a:latin typeface="Arial"/>
                          <a:ea typeface="Calibri"/>
                          <a:cs typeface="Times New Roman"/>
                        </a:rPr>
                        <a:t>$ 860.00</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76470">
                <a:tc>
                  <a:txBody>
                    <a:bodyPr/>
                    <a:lstStyle/>
                    <a:p>
                      <a:pPr marL="457200" algn="ctr">
                        <a:lnSpc>
                          <a:spcPct val="115000"/>
                        </a:lnSpc>
                        <a:spcAft>
                          <a:spcPts val="0"/>
                        </a:spcAft>
                      </a:pPr>
                      <a:r>
                        <a:rPr lang="es-ES" sz="1700" b="1">
                          <a:solidFill>
                            <a:schemeClr val="bg1"/>
                          </a:solidFill>
                          <a:latin typeface="Arial"/>
                          <a:ea typeface="Calibri"/>
                          <a:cs typeface="Times New Roman"/>
                        </a:rPr>
                        <a:t>1</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l">
                        <a:lnSpc>
                          <a:spcPct val="115000"/>
                        </a:lnSpc>
                        <a:spcAft>
                          <a:spcPts val="0"/>
                        </a:spcAft>
                      </a:pPr>
                      <a:r>
                        <a:rPr lang="es-ES" sz="1700" b="1">
                          <a:solidFill>
                            <a:schemeClr val="bg1"/>
                          </a:solidFill>
                          <a:latin typeface="Arial"/>
                          <a:ea typeface="Calibri"/>
                          <a:cs typeface="Times New Roman"/>
                        </a:rPr>
                        <a:t>Muebles de Oficina</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$ 600.00</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$ 600.00</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76470">
                <a:tc>
                  <a:txBody>
                    <a:bodyPr/>
                    <a:lstStyle/>
                    <a:p>
                      <a:pPr marL="457200" algn="ctr">
                        <a:lnSpc>
                          <a:spcPct val="115000"/>
                        </a:lnSpc>
                        <a:spcAft>
                          <a:spcPts val="0"/>
                        </a:spcAft>
                      </a:pPr>
                      <a:r>
                        <a:rPr lang="es-ES" sz="1700" b="1">
                          <a:solidFill>
                            <a:schemeClr val="bg1"/>
                          </a:solidFill>
                          <a:latin typeface="Arial"/>
                          <a:ea typeface="Calibri"/>
                          <a:cs typeface="Times New Roman"/>
                        </a:rPr>
                        <a:t>1</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l">
                        <a:lnSpc>
                          <a:spcPct val="115000"/>
                        </a:lnSpc>
                        <a:spcAft>
                          <a:spcPts val="0"/>
                        </a:spcAft>
                      </a:pPr>
                      <a:r>
                        <a:rPr lang="es-ES" sz="1700" b="1">
                          <a:solidFill>
                            <a:schemeClr val="bg1"/>
                          </a:solidFill>
                          <a:latin typeface="Arial"/>
                          <a:ea typeface="Calibri"/>
                          <a:cs typeface="Times New Roman"/>
                        </a:rPr>
                        <a:t>Suministros de Oficina</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$ 150.00</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$ 150.00</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76470">
                <a:tc>
                  <a:txBody>
                    <a:bodyPr/>
                    <a:lstStyle/>
                    <a:p>
                      <a:pPr marL="457200" algn="ctr">
                        <a:lnSpc>
                          <a:spcPct val="115000"/>
                        </a:lnSpc>
                        <a:spcAft>
                          <a:spcPts val="0"/>
                        </a:spcAft>
                      </a:pPr>
                      <a:r>
                        <a:rPr lang="es-ES" sz="1700" b="1">
                          <a:solidFill>
                            <a:schemeClr val="bg1"/>
                          </a:solidFill>
                          <a:latin typeface="Arial"/>
                          <a:ea typeface="Calibri"/>
                          <a:cs typeface="Times New Roman"/>
                        </a:rPr>
                        <a:t>1</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l">
                        <a:lnSpc>
                          <a:spcPct val="115000"/>
                        </a:lnSpc>
                        <a:spcAft>
                          <a:spcPts val="0"/>
                        </a:spcAft>
                      </a:pPr>
                      <a:r>
                        <a:rPr lang="es-ES" sz="1700" b="1">
                          <a:solidFill>
                            <a:schemeClr val="bg1"/>
                          </a:solidFill>
                          <a:latin typeface="Arial"/>
                          <a:ea typeface="Calibri"/>
                          <a:cs typeface="Times New Roman"/>
                        </a:rPr>
                        <a:t>Herramientas</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a:solidFill>
                            <a:schemeClr val="bg1"/>
                          </a:solidFill>
                          <a:latin typeface="Arial"/>
                          <a:ea typeface="Calibri"/>
                          <a:cs typeface="Times New Roman"/>
                        </a:rPr>
                        <a:t>$ 800.00</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$ 800.00</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76470">
                <a:tc gridSpan="3">
                  <a:txBody>
                    <a:bodyPr/>
                    <a:lstStyle/>
                    <a:p>
                      <a:pPr marL="457200" algn="ctr">
                        <a:lnSpc>
                          <a:spcPct val="115000"/>
                        </a:lnSpc>
                        <a:spcAft>
                          <a:spcPts val="0"/>
                        </a:spcAft>
                      </a:pPr>
                      <a:r>
                        <a:rPr lang="es-ES" sz="1700" b="1">
                          <a:solidFill>
                            <a:schemeClr val="bg1"/>
                          </a:solidFill>
                          <a:latin typeface="Arial"/>
                          <a:ea typeface="Calibri"/>
                          <a:cs typeface="Times New Roman"/>
                        </a:rPr>
                        <a:t>TOTAL INVERSIONES</a:t>
                      </a:r>
                      <a:endParaRPr lang="es-ES" sz="1700" b="1">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a:txBody>
                    <a:bodyPr/>
                    <a:lstStyle/>
                    <a:p>
                      <a:pPr marL="457200" algn="ctr">
                        <a:lnSpc>
                          <a:spcPct val="115000"/>
                        </a:lnSpc>
                        <a:spcAft>
                          <a:spcPts val="0"/>
                        </a:spcAft>
                      </a:pPr>
                      <a:r>
                        <a:rPr lang="es-ES" sz="1700" b="1" dirty="0">
                          <a:solidFill>
                            <a:schemeClr val="bg1"/>
                          </a:solidFill>
                          <a:latin typeface="Arial"/>
                          <a:ea typeface="Calibri"/>
                          <a:cs typeface="Times New Roman"/>
                        </a:rPr>
                        <a:t>$ 4510.00</a:t>
                      </a:r>
                      <a:endParaRPr lang="es-ES" sz="1700" b="1" dirty="0">
                        <a:solidFill>
                          <a:schemeClr val="bg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2 Marcador de contenido"/>
          <p:cNvSpPr>
            <a:spLocks noGrp="1"/>
          </p:cNvSpPr>
          <p:nvPr>
            <p:ph idx="1"/>
          </p:nvPr>
        </p:nvSpPr>
        <p:spPr>
          <a:xfrm>
            <a:off x="609600" y="350837"/>
            <a:ext cx="7848600" cy="4525963"/>
          </a:xfrm>
        </p:spPr>
        <p:txBody>
          <a:bodyPr/>
          <a:lstStyle/>
          <a:p>
            <a:r>
              <a:rPr lang="es-ES_tradnl" i="1" dirty="0" smtClean="0">
                <a:latin typeface="Bell MT" pitchFamily="18" charset="0"/>
              </a:rPr>
              <a:t>Inversiones en equipo</a:t>
            </a:r>
            <a:endParaRPr lang="es-ES_tradnl" i="1" dirty="0">
              <a:latin typeface="Bell MT" pitchFamily="18" charset="0"/>
            </a:endParaRPr>
          </a:p>
        </p:txBody>
      </p:sp>
      <p:graphicFrame>
        <p:nvGraphicFramePr>
          <p:cNvPr id="5" name="4 Tabla"/>
          <p:cNvGraphicFramePr>
            <a:graphicFrameLocks noGrp="1"/>
          </p:cNvGraphicFramePr>
          <p:nvPr/>
        </p:nvGraphicFramePr>
        <p:xfrm>
          <a:off x="381000" y="990600"/>
          <a:ext cx="8534400" cy="5410194"/>
        </p:xfrm>
        <a:graphic>
          <a:graphicData uri="http://schemas.openxmlformats.org/drawingml/2006/table">
            <a:tbl>
              <a:tblPr/>
              <a:tblGrid>
                <a:gridCol w="868754"/>
                <a:gridCol w="5788281"/>
                <a:gridCol w="1012695"/>
                <a:gridCol w="864670"/>
              </a:tblGrid>
              <a:tr h="396721">
                <a:tc gridSpan="4">
                  <a:txBody>
                    <a:bodyPr/>
                    <a:lstStyle/>
                    <a:p>
                      <a:pPr algn="ctr">
                        <a:spcAft>
                          <a:spcPts val="0"/>
                        </a:spcAft>
                      </a:pPr>
                      <a:r>
                        <a:rPr lang="es-ES" sz="1300" b="1" dirty="0">
                          <a:solidFill>
                            <a:schemeClr val="bg1"/>
                          </a:solidFill>
                          <a:latin typeface="Arial"/>
                          <a:ea typeface="Calibri"/>
                          <a:cs typeface="Times New Roman"/>
                        </a:rPr>
                        <a:t>Materiales para anclaje y sujeción de los equipos de generación, comunicación y vigilancia</a:t>
                      </a:r>
                      <a:endParaRPr lang="es-ES" sz="1300" b="1" dirty="0">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415520">
                <a:tc>
                  <a:txBody>
                    <a:bodyPr/>
                    <a:lstStyle/>
                    <a:p>
                      <a:pPr algn="ctr">
                        <a:spcAft>
                          <a:spcPts val="0"/>
                        </a:spcAft>
                      </a:pPr>
                      <a:r>
                        <a:rPr lang="es-ES" sz="1300" b="1" dirty="0" smtClean="0">
                          <a:solidFill>
                            <a:schemeClr val="bg1"/>
                          </a:solidFill>
                          <a:latin typeface="Arial"/>
                          <a:ea typeface="Calibri"/>
                          <a:cs typeface="Times New Roman"/>
                        </a:rPr>
                        <a:t>Q.</a:t>
                      </a:r>
                      <a:endParaRPr lang="es-ES" sz="1300" b="1" dirty="0">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Articulo</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Precio Unitario</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Valor Total</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3</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Cajas de Paso 4x4 con tapa</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0.75</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2,25</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3</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Cajas de Paso 5x5 con tapa</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0.75</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2,25</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6</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Tubos de media 1/2 Mt</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3.00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18,00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12</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Grapas de 1/2 Emt</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0.10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1,20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1</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Rollo de Acero Inoxidable 100 mt Nº 6</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35.00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35,00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50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Tacos con tornillo F6 3/4x8</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0.04</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2,00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2</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Cajas dobles Categoría 5E</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15.30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30,60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10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Rollo de Cable Utp Cat 5E para (voz, datos, alarma)</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10,00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520">
                <a:tc>
                  <a:txBody>
                    <a:bodyPr/>
                    <a:lstStyle/>
                    <a:p>
                      <a:pPr algn="ctr">
                        <a:spcAft>
                          <a:spcPts val="0"/>
                        </a:spcAft>
                      </a:pPr>
                      <a:r>
                        <a:rPr lang="es-ES" sz="1300" b="1">
                          <a:solidFill>
                            <a:schemeClr val="bg1"/>
                          </a:solidFill>
                          <a:latin typeface="Arial"/>
                          <a:ea typeface="Calibri"/>
                          <a:cs typeface="Times New Roman"/>
                        </a:rPr>
                        <a:t>1</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Caja de metal galvanizado 40cmx30cmx70cm con cubierta plástica antioxidante con cerradura.</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80.45</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80,45</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1</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Mástil de Acero Galvanizado 2”con pívot de </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460.00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460,00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96721">
                <a:tc>
                  <a:txBody>
                    <a:bodyPr/>
                    <a:lstStyle/>
                    <a:p>
                      <a:pPr algn="ctr">
                        <a:spcAft>
                          <a:spcPts val="0"/>
                        </a:spcAft>
                      </a:pPr>
                      <a:r>
                        <a:rPr lang="es-ES" sz="1300" b="1">
                          <a:solidFill>
                            <a:schemeClr val="bg1"/>
                          </a:solidFill>
                          <a:latin typeface="Arial"/>
                          <a:ea typeface="Calibri"/>
                          <a:cs typeface="Times New Roman"/>
                        </a:rPr>
                        <a:t>1</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Equipos de anclaje para sujeción de equipos y cajas protectoras</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25.00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25,00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1</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Levantamiento de Mástil</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55.10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55,10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3</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Templadores de acero inoxidable</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5.00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15,00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2</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Soporte de sujeción para los paneles Solares</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45.50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91,00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520">
                <a:tc>
                  <a:txBody>
                    <a:bodyPr/>
                    <a:lstStyle/>
                    <a:p>
                      <a:pPr algn="ctr">
                        <a:spcAft>
                          <a:spcPts val="0"/>
                        </a:spcAft>
                      </a:pPr>
                      <a:r>
                        <a:rPr lang="es-ES" sz="1300" b="1">
                          <a:solidFill>
                            <a:schemeClr val="bg1"/>
                          </a:solidFill>
                          <a:latin typeface="Arial"/>
                          <a:ea typeface="Calibri"/>
                          <a:cs typeface="Times New Roman"/>
                        </a:rPr>
                        <a:t>1</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Base de montaje para colocación del mástil (base de encofrado con soporte de sujeción)</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125.70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125,70</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r>
                        <a:rPr lang="es-ES" sz="1300" b="1">
                          <a:solidFill>
                            <a:schemeClr val="bg1"/>
                          </a:solidFill>
                          <a:latin typeface="Arial"/>
                          <a:ea typeface="Calibri"/>
                          <a:cs typeface="Times New Roman"/>
                        </a:rPr>
                        <a:t>3</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300" b="1">
                          <a:solidFill>
                            <a:schemeClr val="bg1"/>
                          </a:solidFill>
                          <a:latin typeface="Arial"/>
                          <a:ea typeface="Calibri"/>
                          <a:cs typeface="Times New Roman"/>
                        </a:rPr>
                        <a:t>Tortas de anclaje.</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12.15</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36,45</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40728">
                <a:tc>
                  <a:txBody>
                    <a:bodyPr/>
                    <a:lstStyle/>
                    <a:p>
                      <a:pPr algn="ctr">
                        <a:spcAft>
                          <a:spcPts val="0"/>
                        </a:spcAft>
                      </a:pP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300" b="1">
                          <a:solidFill>
                            <a:schemeClr val="bg1"/>
                          </a:solidFill>
                          <a:latin typeface="Arial"/>
                          <a:ea typeface="Calibri"/>
                          <a:cs typeface="Times New Roman"/>
                        </a:rPr>
                        <a:t>Total</a:t>
                      </a:r>
                      <a:endParaRPr lang="es-ES" sz="1300" b="1">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400" b="1" dirty="0" smtClean="0">
                          <a:solidFill>
                            <a:schemeClr val="bg1"/>
                          </a:solidFill>
                          <a:latin typeface="+mn-lt"/>
                          <a:ea typeface="Calibri"/>
                          <a:cs typeface="Times New Roman"/>
                        </a:rPr>
                        <a:t>$ </a:t>
                      </a:r>
                      <a:r>
                        <a:rPr lang="es-ES" sz="1300" b="1" dirty="0" smtClean="0">
                          <a:solidFill>
                            <a:schemeClr val="bg1"/>
                          </a:solidFill>
                          <a:latin typeface="Arial"/>
                          <a:ea typeface="Calibri"/>
                          <a:cs typeface="Times New Roman"/>
                        </a:rPr>
                        <a:t>990,00</a:t>
                      </a:r>
                      <a:endParaRPr lang="es-ES" sz="1300" b="1" dirty="0">
                        <a:solidFill>
                          <a:schemeClr val="bg1"/>
                        </a:solidFill>
                        <a:latin typeface="Calibri"/>
                        <a:ea typeface="Calibri"/>
                        <a:cs typeface="Times New Roman"/>
                      </a:endParaRPr>
                    </a:p>
                  </a:txBody>
                  <a:tcPr marL="43012" marR="43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6" name="5 Tabla"/>
          <p:cNvGraphicFramePr>
            <a:graphicFrameLocks noGrp="1"/>
          </p:cNvGraphicFramePr>
          <p:nvPr/>
        </p:nvGraphicFramePr>
        <p:xfrm>
          <a:off x="381000" y="381001"/>
          <a:ext cx="8458200" cy="6095999"/>
        </p:xfrm>
        <a:graphic>
          <a:graphicData uri="http://schemas.openxmlformats.org/drawingml/2006/table">
            <a:tbl>
              <a:tblPr/>
              <a:tblGrid>
                <a:gridCol w="815467"/>
                <a:gridCol w="5709285"/>
                <a:gridCol w="1004664"/>
                <a:gridCol w="928784"/>
              </a:tblGrid>
              <a:tr h="342472">
                <a:tc gridSpan="4">
                  <a:txBody>
                    <a:bodyPr/>
                    <a:lstStyle/>
                    <a:p>
                      <a:pPr algn="ctr">
                        <a:lnSpc>
                          <a:spcPct val="115000"/>
                        </a:lnSpc>
                        <a:spcAft>
                          <a:spcPts val="0"/>
                        </a:spcAft>
                      </a:pPr>
                      <a:r>
                        <a:rPr lang="es-ES" sz="1400" b="1" dirty="0">
                          <a:solidFill>
                            <a:schemeClr val="bg1"/>
                          </a:solidFill>
                          <a:latin typeface="Arial"/>
                          <a:ea typeface="Calibri"/>
                          <a:cs typeface="Times New Roman"/>
                        </a:rPr>
                        <a:t>Equipos para generación de energía solar</a:t>
                      </a:r>
                      <a:endParaRPr lang="es-ES" sz="14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630148">
                <a:tc>
                  <a:txBody>
                    <a:bodyPr/>
                    <a:lstStyle/>
                    <a:p>
                      <a:pPr algn="ctr">
                        <a:lnSpc>
                          <a:spcPct val="115000"/>
                        </a:lnSpc>
                        <a:spcAft>
                          <a:spcPts val="0"/>
                        </a:spcAft>
                      </a:pPr>
                      <a:r>
                        <a:rPr lang="es-ES" sz="1400" b="1" dirty="0" smtClean="0">
                          <a:solidFill>
                            <a:schemeClr val="bg1"/>
                          </a:solidFill>
                          <a:latin typeface="Arial"/>
                          <a:ea typeface="Calibri"/>
                          <a:cs typeface="Times New Roman"/>
                        </a:rPr>
                        <a:t>Q.</a:t>
                      </a:r>
                      <a:endParaRPr lang="es-ES" sz="14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b="1" dirty="0">
                          <a:solidFill>
                            <a:schemeClr val="bg1"/>
                          </a:solidFill>
                          <a:latin typeface="Arial"/>
                          <a:ea typeface="Calibri"/>
                          <a:cs typeface="Times New Roman"/>
                        </a:rPr>
                        <a:t>Articulo</a:t>
                      </a:r>
                      <a:endParaRPr lang="es-ES" sz="14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b="1">
                          <a:solidFill>
                            <a:schemeClr val="bg1"/>
                          </a:solidFill>
                          <a:latin typeface="Arial"/>
                          <a:ea typeface="Calibri"/>
                          <a:cs typeface="Times New Roman"/>
                        </a:rPr>
                        <a:t>Precio Unitario</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b="1">
                          <a:solidFill>
                            <a:schemeClr val="bg1"/>
                          </a:solidFill>
                          <a:latin typeface="Arial"/>
                          <a:ea typeface="Calibri"/>
                          <a:cs typeface="Times New Roman"/>
                        </a:rPr>
                        <a:t>Valor Total</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42472">
                <a:tc>
                  <a:txBody>
                    <a:bodyPr/>
                    <a:lstStyle/>
                    <a:p>
                      <a:pPr algn="ctr">
                        <a:lnSpc>
                          <a:spcPct val="115000"/>
                        </a:lnSpc>
                        <a:spcAft>
                          <a:spcPts val="0"/>
                        </a:spcAft>
                      </a:pPr>
                      <a:r>
                        <a:rPr lang="es-ES" sz="1400">
                          <a:solidFill>
                            <a:schemeClr val="bg1"/>
                          </a:solidFill>
                          <a:latin typeface="Arial"/>
                          <a:ea typeface="Calibri"/>
                          <a:cs typeface="Times New Roman"/>
                        </a:rPr>
                        <a:t>2</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400" dirty="0">
                          <a:solidFill>
                            <a:schemeClr val="bg1"/>
                          </a:solidFill>
                          <a:latin typeface="Arial"/>
                          <a:ea typeface="Calibri"/>
                          <a:cs typeface="Times New Roman"/>
                        </a:rPr>
                        <a:t>Panel Solar de 180w 12v 1130x670x35mm Si-Poli cristalino</a:t>
                      </a:r>
                      <a:endParaRPr lang="es-ES" sz="14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860,15</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1.720,30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520593">
                <a:tc>
                  <a:txBody>
                    <a:bodyPr/>
                    <a:lstStyle/>
                    <a:p>
                      <a:pPr algn="ctr">
                        <a:lnSpc>
                          <a:spcPct val="115000"/>
                        </a:lnSpc>
                        <a:spcAft>
                          <a:spcPts val="0"/>
                        </a:spcAft>
                      </a:pPr>
                      <a:r>
                        <a:rPr lang="es-ES" sz="1400">
                          <a:solidFill>
                            <a:schemeClr val="bg1"/>
                          </a:solidFill>
                          <a:latin typeface="Arial"/>
                          <a:ea typeface="Calibri"/>
                          <a:cs typeface="Times New Roman"/>
                        </a:rPr>
                        <a:t>1</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400">
                          <a:solidFill>
                            <a:schemeClr val="bg1"/>
                          </a:solidFill>
                          <a:latin typeface="Arial"/>
                          <a:ea typeface="Calibri"/>
                          <a:cs typeface="Times New Roman"/>
                        </a:rPr>
                        <a:t>Controlador de MORNINGSTAR! Con tecnología MPPT (Maximum Power Point Tracking) que maneja los paneles solares en el punto de su potencia máxima. Por eso este controlador saca mucha más energía de sus paneles fotovoltaicos que tradicionales con tecnología PWM. El Tristar MPPT-60 tiene incorporado diferentes interfaces de comunicación por las cuales se puede monitorear al controlador y hasta recibir mensajes de notificación.</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799,00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799,00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945222">
                <a:tc>
                  <a:txBody>
                    <a:bodyPr/>
                    <a:lstStyle/>
                    <a:p>
                      <a:pPr algn="ctr">
                        <a:lnSpc>
                          <a:spcPct val="115000"/>
                        </a:lnSpc>
                        <a:spcAft>
                          <a:spcPts val="0"/>
                        </a:spcAft>
                      </a:pPr>
                      <a:r>
                        <a:rPr lang="es-ES" sz="1400">
                          <a:solidFill>
                            <a:schemeClr val="bg1"/>
                          </a:solidFill>
                          <a:latin typeface="Arial"/>
                          <a:ea typeface="Calibri"/>
                          <a:cs typeface="Times New Roman"/>
                        </a:rPr>
                        <a:t>1</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400">
                          <a:solidFill>
                            <a:schemeClr val="bg1"/>
                          </a:solidFill>
                          <a:latin typeface="Arial"/>
                          <a:ea typeface="Calibri"/>
                          <a:cs typeface="Times New Roman"/>
                        </a:rPr>
                        <a:t>Inversor de sinodal pura para pequeñas cargas para alimentación de equipos de comunicación y cámara IP, con recarga de baterías a través de la red. Autoconsumo de 10W</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455,00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455,00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630148">
                <a:tc>
                  <a:txBody>
                    <a:bodyPr/>
                    <a:lstStyle/>
                    <a:p>
                      <a:pPr algn="ctr">
                        <a:lnSpc>
                          <a:spcPct val="115000"/>
                        </a:lnSpc>
                        <a:spcAft>
                          <a:spcPts val="0"/>
                        </a:spcAft>
                      </a:pPr>
                      <a:r>
                        <a:rPr lang="es-ES" sz="1400">
                          <a:solidFill>
                            <a:schemeClr val="bg1"/>
                          </a:solidFill>
                          <a:latin typeface="Arial"/>
                          <a:ea typeface="Calibri"/>
                          <a:cs typeface="Times New Roman"/>
                        </a:rPr>
                        <a:t>2</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400">
                          <a:solidFill>
                            <a:schemeClr val="bg1"/>
                          </a:solidFill>
                          <a:latin typeface="Arial"/>
                          <a:ea typeface="Calibri"/>
                          <a:cs typeface="Times New Roman"/>
                        </a:rPr>
                        <a:t>Batería de ciclo profundo y "dual purpose" tipo Plomo Ácido Sellado, de libre mantenimiento.</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270,00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540,00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42472">
                <a:tc>
                  <a:txBody>
                    <a:bodyPr/>
                    <a:lstStyle/>
                    <a:p>
                      <a:pPr algn="ctr">
                        <a:lnSpc>
                          <a:spcPct val="115000"/>
                        </a:lnSpc>
                        <a:spcAft>
                          <a:spcPts val="0"/>
                        </a:spcAft>
                      </a:pPr>
                      <a:r>
                        <a:rPr lang="es-ES" sz="1400">
                          <a:solidFill>
                            <a:schemeClr val="bg1"/>
                          </a:solidFill>
                          <a:latin typeface="Arial"/>
                          <a:ea typeface="Calibri"/>
                          <a:cs typeface="Times New Roman"/>
                        </a:rPr>
                        <a:t>1</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400">
                          <a:solidFill>
                            <a:schemeClr val="bg1"/>
                          </a:solidFill>
                          <a:latin typeface="Arial"/>
                          <a:ea typeface="Calibri"/>
                          <a:cs typeface="Times New Roman"/>
                        </a:rPr>
                        <a:t>Materiales Varios</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75,00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a:solidFill>
                            <a:schemeClr val="bg1"/>
                          </a:solidFill>
                          <a:latin typeface="Arial"/>
                          <a:ea typeface="Calibri"/>
                          <a:cs typeface="Times New Roman"/>
                        </a:rPr>
                        <a:t>75,00</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42472">
                <a:tc>
                  <a:txBody>
                    <a:bodyPr/>
                    <a:lstStyle/>
                    <a:p>
                      <a:pPr algn="ctr">
                        <a:lnSpc>
                          <a:spcPct val="115000"/>
                        </a:lnSpc>
                        <a:spcAft>
                          <a:spcPts val="0"/>
                        </a:spcAft>
                      </a:pPr>
                      <a:endParaRPr lang="es-ES" sz="140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endParaRPr lang="es-ES" sz="140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b="1">
                          <a:solidFill>
                            <a:schemeClr val="bg1"/>
                          </a:solidFill>
                          <a:latin typeface="Arial"/>
                          <a:ea typeface="Calibri"/>
                          <a:cs typeface="Times New Roman"/>
                        </a:rPr>
                        <a:t>Total</a:t>
                      </a:r>
                      <a:endParaRPr lang="es-ES" sz="14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400" b="1" dirty="0" smtClean="0">
                          <a:solidFill>
                            <a:schemeClr val="bg1"/>
                          </a:solidFill>
                          <a:latin typeface="+mn-lt"/>
                          <a:ea typeface="Calibri"/>
                          <a:cs typeface="Times New Roman"/>
                        </a:rPr>
                        <a:t>$ </a:t>
                      </a:r>
                      <a:r>
                        <a:rPr lang="es-ES" sz="1400" b="1" dirty="0" smtClean="0">
                          <a:solidFill>
                            <a:schemeClr val="bg1"/>
                          </a:solidFill>
                          <a:latin typeface="Arial"/>
                          <a:ea typeface="Calibri"/>
                          <a:cs typeface="Times New Roman"/>
                        </a:rPr>
                        <a:t>3.589,30</a:t>
                      </a:r>
                      <a:endParaRPr lang="es-ES" sz="14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8" name="7 Tabla"/>
          <p:cNvGraphicFramePr>
            <a:graphicFrameLocks noGrp="1"/>
          </p:cNvGraphicFramePr>
          <p:nvPr/>
        </p:nvGraphicFramePr>
        <p:xfrm>
          <a:off x="685800" y="1143002"/>
          <a:ext cx="7924800" cy="4648198"/>
        </p:xfrm>
        <a:graphic>
          <a:graphicData uri="http://schemas.openxmlformats.org/drawingml/2006/table">
            <a:tbl>
              <a:tblPr/>
              <a:tblGrid>
                <a:gridCol w="749209"/>
                <a:gridCol w="5356893"/>
                <a:gridCol w="937220"/>
                <a:gridCol w="881478"/>
              </a:tblGrid>
              <a:tr h="476489">
                <a:tc gridSpan="4">
                  <a:txBody>
                    <a:bodyPr/>
                    <a:lstStyle/>
                    <a:p>
                      <a:pPr algn="ctr">
                        <a:lnSpc>
                          <a:spcPct val="115000"/>
                        </a:lnSpc>
                        <a:spcAft>
                          <a:spcPts val="0"/>
                        </a:spcAft>
                      </a:pPr>
                      <a:r>
                        <a:rPr lang="es-ES" sz="1600" b="1" dirty="0">
                          <a:solidFill>
                            <a:schemeClr val="bg1"/>
                          </a:solidFill>
                          <a:latin typeface="Arial"/>
                          <a:ea typeface="Calibri"/>
                          <a:cs typeface="Times New Roman"/>
                        </a:rPr>
                        <a:t>Equipos  de protección eléctrica Sistema puesta a tierra</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894632">
                <a:tc>
                  <a:txBody>
                    <a:bodyPr/>
                    <a:lstStyle/>
                    <a:p>
                      <a:pPr algn="ctr">
                        <a:lnSpc>
                          <a:spcPct val="115000"/>
                        </a:lnSpc>
                        <a:spcAft>
                          <a:spcPts val="0"/>
                        </a:spcAft>
                      </a:pPr>
                      <a:r>
                        <a:rPr lang="es-ES" sz="1600" dirty="0" smtClean="0">
                          <a:solidFill>
                            <a:schemeClr val="bg1"/>
                          </a:solidFill>
                          <a:latin typeface="Calibri"/>
                          <a:ea typeface="Calibri"/>
                          <a:cs typeface="Times New Roman"/>
                        </a:rPr>
                        <a:t>Q.</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Articulo</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Precio Unitario</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Valor Total</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894632">
                <a:tc>
                  <a:txBody>
                    <a:bodyPr/>
                    <a:lstStyle/>
                    <a:p>
                      <a:pPr algn="ctr">
                        <a:lnSpc>
                          <a:spcPct val="115000"/>
                        </a:lnSpc>
                        <a:spcAft>
                          <a:spcPts val="0"/>
                        </a:spcAft>
                      </a:pPr>
                      <a:r>
                        <a:rPr lang="es-ES" sz="1600">
                          <a:solidFill>
                            <a:schemeClr val="bg1"/>
                          </a:solidFill>
                          <a:latin typeface="Arial"/>
                          <a:ea typeface="Calibri"/>
                          <a:cs typeface="Times New Roman"/>
                        </a:rPr>
                        <a:t>1</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dirty="0">
                          <a:solidFill>
                            <a:schemeClr val="bg1"/>
                          </a:solidFill>
                          <a:latin typeface="Arial"/>
                          <a:ea typeface="Calibri"/>
                          <a:cs typeface="Times New Roman"/>
                        </a:rPr>
                        <a:t>Pararrayos tipo ionizante radio de cobertura 50cmmínimo para nivel 1</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56,30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56,30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76489">
                <a:tc>
                  <a:txBody>
                    <a:bodyPr/>
                    <a:lstStyle/>
                    <a:p>
                      <a:pPr algn="ctr">
                        <a:lnSpc>
                          <a:spcPct val="115000"/>
                        </a:lnSpc>
                        <a:spcAft>
                          <a:spcPts val="0"/>
                        </a:spcAft>
                      </a:pPr>
                      <a:r>
                        <a:rPr lang="es-ES" sz="1600">
                          <a:solidFill>
                            <a:schemeClr val="bg1"/>
                          </a:solidFill>
                          <a:latin typeface="Arial"/>
                          <a:ea typeface="Calibri"/>
                          <a:cs typeface="Times New Roman"/>
                        </a:rPr>
                        <a:t>1</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n-US" sz="1600">
                          <a:solidFill>
                            <a:schemeClr val="bg1"/>
                          </a:solidFill>
                          <a:latin typeface="Arial"/>
                          <a:ea typeface="Calibri"/>
                          <a:cs typeface="Times New Roman"/>
                        </a:rPr>
                        <a:t>Conduct. TTU No. 2/0 AWG, 19 hilos</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35,00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35,00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76489">
                <a:tc>
                  <a:txBody>
                    <a:bodyPr/>
                    <a:lstStyle/>
                    <a:p>
                      <a:pPr algn="ctr">
                        <a:lnSpc>
                          <a:spcPct val="115000"/>
                        </a:lnSpc>
                        <a:spcAft>
                          <a:spcPts val="0"/>
                        </a:spcAft>
                      </a:pPr>
                      <a:r>
                        <a:rPr lang="es-ES" sz="1600">
                          <a:solidFill>
                            <a:schemeClr val="bg1"/>
                          </a:solidFill>
                          <a:latin typeface="Arial"/>
                          <a:ea typeface="Calibri"/>
                          <a:cs typeface="Times New Roman"/>
                        </a:rPr>
                        <a:t>1</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a:solidFill>
                            <a:schemeClr val="bg1"/>
                          </a:solidFill>
                          <a:latin typeface="Arial"/>
                          <a:ea typeface="Calibri"/>
                          <a:cs typeface="Times New Roman"/>
                        </a:rPr>
                        <a:t>Excavación y reposición de piso, 20X50cm</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20,00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20,00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76489">
                <a:tc>
                  <a:txBody>
                    <a:bodyPr/>
                    <a:lstStyle/>
                    <a:p>
                      <a:pPr algn="ctr">
                        <a:lnSpc>
                          <a:spcPct val="115000"/>
                        </a:lnSpc>
                        <a:spcAft>
                          <a:spcPts val="0"/>
                        </a:spcAft>
                      </a:pPr>
                      <a:r>
                        <a:rPr lang="es-ES" sz="1600">
                          <a:solidFill>
                            <a:schemeClr val="bg1"/>
                          </a:solidFill>
                          <a:latin typeface="Arial"/>
                          <a:ea typeface="Calibri"/>
                          <a:cs typeface="Times New Roman"/>
                        </a:rPr>
                        <a:t>1</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a:solidFill>
                            <a:schemeClr val="bg1"/>
                          </a:solidFill>
                          <a:latin typeface="Arial"/>
                          <a:ea typeface="Calibri"/>
                          <a:cs typeface="Times New Roman"/>
                        </a:rPr>
                        <a:t>Bobina de aislamiento.</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25,00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25,00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76489">
                <a:tc>
                  <a:txBody>
                    <a:bodyPr/>
                    <a:lstStyle/>
                    <a:p>
                      <a:pPr algn="ctr">
                        <a:lnSpc>
                          <a:spcPct val="115000"/>
                        </a:lnSpc>
                        <a:spcAft>
                          <a:spcPts val="0"/>
                        </a:spcAft>
                      </a:pPr>
                      <a:r>
                        <a:rPr lang="es-ES" sz="1600">
                          <a:solidFill>
                            <a:schemeClr val="bg1"/>
                          </a:solidFill>
                          <a:latin typeface="Arial"/>
                          <a:ea typeface="Calibri"/>
                          <a:cs typeface="Times New Roman"/>
                        </a:rPr>
                        <a:t>1</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a:solidFill>
                            <a:schemeClr val="bg1"/>
                          </a:solidFill>
                          <a:latin typeface="Arial"/>
                          <a:ea typeface="Calibri"/>
                          <a:cs typeface="Times New Roman"/>
                        </a:rPr>
                        <a:t>Varilla COPPERWELD 1,8m x 5/8", Alta camada.</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10,00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a:solidFill>
                            <a:schemeClr val="bg1"/>
                          </a:solidFill>
                          <a:latin typeface="Arial"/>
                          <a:ea typeface="Calibri"/>
                          <a:cs typeface="Times New Roman"/>
                        </a:rPr>
                        <a:t>10,00</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76489">
                <a:tc>
                  <a:txBody>
                    <a:bodyPr/>
                    <a:lstStyle/>
                    <a:p>
                      <a:pPr algn="ctr">
                        <a:lnSpc>
                          <a:spcPct val="115000"/>
                        </a:lnSpc>
                        <a:spcAft>
                          <a:spcPts val="0"/>
                        </a:spcAft>
                      </a:pPr>
                      <a:endParaRPr lang="es-ES" sz="1600"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Total</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smtClean="0">
                          <a:solidFill>
                            <a:schemeClr val="bg1"/>
                          </a:solidFill>
                          <a:latin typeface="+mn-lt"/>
                          <a:ea typeface="Calibri"/>
                          <a:cs typeface="Times New Roman"/>
                        </a:rPr>
                        <a:t>$ </a:t>
                      </a:r>
                      <a:r>
                        <a:rPr lang="es-ES" sz="1600" b="1" dirty="0" smtClean="0">
                          <a:solidFill>
                            <a:schemeClr val="bg1"/>
                          </a:solidFill>
                          <a:latin typeface="Arial"/>
                          <a:ea typeface="Calibri"/>
                          <a:cs typeface="Times New Roman"/>
                        </a:rPr>
                        <a:t>146,30</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9" name="8 Tabla"/>
          <p:cNvGraphicFramePr>
            <a:graphicFrameLocks noGrp="1"/>
          </p:cNvGraphicFramePr>
          <p:nvPr/>
        </p:nvGraphicFramePr>
        <p:xfrm>
          <a:off x="457200" y="762000"/>
          <a:ext cx="8305801" cy="5257800"/>
        </p:xfrm>
        <a:graphic>
          <a:graphicData uri="http://schemas.openxmlformats.org/drawingml/2006/table">
            <a:tbl>
              <a:tblPr/>
              <a:tblGrid>
                <a:gridCol w="816353"/>
                <a:gridCol w="5432047"/>
                <a:gridCol w="990600"/>
                <a:gridCol w="1066801"/>
              </a:tblGrid>
              <a:tr h="424391">
                <a:tc gridSpan="4">
                  <a:txBody>
                    <a:bodyPr/>
                    <a:lstStyle/>
                    <a:p>
                      <a:pPr algn="ctr">
                        <a:lnSpc>
                          <a:spcPct val="115000"/>
                        </a:lnSpc>
                        <a:spcAft>
                          <a:spcPts val="0"/>
                        </a:spcAft>
                      </a:pPr>
                      <a:r>
                        <a:rPr lang="es-ES" sz="1600" b="1" dirty="0">
                          <a:solidFill>
                            <a:schemeClr val="bg1"/>
                          </a:solidFill>
                          <a:latin typeface="Arial"/>
                          <a:ea typeface="Calibri"/>
                          <a:cs typeface="Times New Roman"/>
                        </a:rPr>
                        <a:t>Sistema de Tele-vigilancia y comunicación inalámbrica para los puntos de control</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712047">
                <a:tc>
                  <a:txBody>
                    <a:bodyPr/>
                    <a:lstStyle/>
                    <a:p>
                      <a:pPr algn="ctr">
                        <a:lnSpc>
                          <a:spcPct val="115000"/>
                        </a:lnSpc>
                        <a:spcAft>
                          <a:spcPts val="0"/>
                        </a:spcAft>
                      </a:pPr>
                      <a:r>
                        <a:rPr lang="es-ES" sz="1600" b="1" dirty="0" smtClean="0">
                          <a:solidFill>
                            <a:schemeClr val="bg1"/>
                          </a:solidFill>
                          <a:latin typeface="Arial"/>
                          <a:ea typeface="Calibri"/>
                          <a:cs typeface="Times New Roman"/>
                        </a:rPr>
                        <a:t>Q.</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Articulo</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Precio Unitario</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Valor Total</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136142">
                <a:tc>
                  <a:txBody>
                    <a:bodyPr/>
                    <a:lstStyle/>
                    <a:p>
                      <a:pPr algn="ctr">
                        <a:lnSpc>
                          <a:spcPct val="115000"/>
                        </a:lnSpc>
                        <a:spcAft>
                          <a:spcPts val="0"/>
                        </a:spcAft>
                      </a:pPr>
                      <a:r>
                        <a:rPr lang="es-ES" sz="1600" b="1">
                          <a:solidFill>
                            <a:schemeClr val="bg1"/>
                          </a:solidFill>
                          <a:latin typeface="Arial"/>
                          <a:ea typeface="Calibri"/>
                          <a:cs typeface="Times New Roman"/>
                        </a:rPr>
                        <a:t>1</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b="1" dirty="0">
                          <a:solidFill>
                            <a:schemeClr val="bg1"/>
                          </a:solidFill>
                          <a:latin typeface="Arial"/>
                          <a:ea typeface="Calibri"/>
                          <a:cs typeface="Times New Roman"/>
                        </a:rPr>
                        <a:t>Cámara IP Domo, Día Noche, Zoom 35X, WDR (Mejora de video en contraluz) Rango Horizontal 360° de rotación continua, Rango Vertical 0° ~ 90°, Compresión: MJPEG &amp; MPEG-4, MPEG-4: Up </a:t>
                      </a:r>
                      <a:r>
                        <a:rPr lang="es-ES" sz="1600" b="1" dirty="0" err="1">
                          <a:solidFill>
                            <a:schemeClr val="bg1"/>
                          </a:solidFill>
                          <a:latin typeface="Arial"/>
                          <a:ea typeface="Calibri"/>
                          <a:cs typeface="Times New Roman"/>
                        </a:rPr>
                        <a:t>to</a:t>
                      </a:r>
                      <a:r>
                        <a:rPr lang="es-ES" sz="1600" b="1" dirty="0">
                          <a:solidFill>
                            <a:schemeClr val="bg1"/>
                          </a:solidFill>
                          <a:latin typeface="Arial"/>
                          <a:ea typeface="Calibri"/>
                          <a:cs typeface="Times New Roman"/>
                        </a:rPr>
                        <a:t> 30/25 </a:t>
                      </a:r>
                      <a:r>
                        <a:rPr lang="es-ES" sz="1600" b="1" dirty="0" err="1">
                          <a:solidFill>
                            <a:schemeClr val="bg1"/>
                          </a:solidFill>
                          <a:latin typeface="Arial"/>
                          <a:ea typeface="Calibri"/>
                          <a:cs typeface="Times New Roman"/>
                        </a:rPr>
                        <a:t>fps</a:t>
                      </a:r>
                      <a:r>
                        <a:rPr lang="es-ES" sz="1600" b="1" dirty="0">
                          <a:solidFill>
                            <a:schemeClr val="bg1"/>
                          </a:solidFill>
                          <a:latin typeface="Arial"/>
                          <a:ea typeface="Calibri"/>
                          <a:cs typeface="Times New Roman"/>
                        </a:rPr>
                        <a:t> at 640x480, 10/100 Mbps Ethernet, RJ-45, SO: Microsoft Windows 2000/XP/Vista, Navegadores: </a:t>
                      </a:r>
                      <a:r>
                        <a:rPr lang="es-ES" sz="1600" b="1" dirty="0" err="1">
                          <a:solidFill>
                            <a:schemeClr val="bg1"/>
                          </a:solidFill>
                          <a:latin typeface="Arial"/>
                          <a:ea typeface="Calibri"/>
                          <a:cs typeface="Times New Roman"/>
                        </a:rPr>
                        <a:t>Mozilla</a:t>
                      </a:r>
                      <a:r>
                        <a:rPr lang="es-ES" sz="1600" b="1" dirty="0">
                          <a:solidFill>
                            <a:schemeClr val="bg1"/>
                          </a:solidFill>
                          <a:latin typeface="Arial"/>
                          <a:ea typeface="Calibri"/>
                          <a:cs typeface="Times New Roman"/>
                        </a:rPr>
                        <a:t> </a:t>
                      </a:r>
                      <a:r>
                        <a:rPr lang="es-ES" sz="1600" b="1" dirty="0" err="1">
                          <a:solidFill>
                            <a:schemeClr val="bg1"/>
                          </a:solidFill>
                          <a:latin typeface="Arial"/>
                          <a:ea typeface="Calibri"/>
                          <a:cs typeface="Times New Roman"/>
                        </a:rPr>
                        <a:t>Firefox</a:t>
                      </a:r>
                      <a:r>
                        <a:rPr lang="es-ES" sz="1600" b="1" dirty="0">
                          <a:solidFill>
                            <a:schemeClr val="bg1"/>
                          </a:solidFill>
                          <a:latin typeface="Arial"/>
                          <a:ea typeface="Calibri"/>
                          <a:cs typeface="Times New Roman"/>
                        </a:rPr>
                        <a:t>, Internet Explorer 6.x o superior.</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2.466,60</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2.466,60</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712047">
                <a:tc>
                  <a:txBody>
                    <a:bodyPr/>
                    <a:lstStyle/>
                    <a:p>
                      <a:pPr algn="ctr">
                        <a:lnSpc>
                          <a:spcPct val="115000"/>
                        </a:lnSpc>
                        <a:spcAft>
                          <a:spcPts val="0"/>
                        </a:spcAft>
                      </a:pPr>
                      <a:r>
                        <a:rPr lang="es-ES" sz="1600" b="1">
                          <a:solidFill>
                            <a:schemeClr val="bg1"/>
                          </a:solidFill>
                          <a:latin typeface="Arial"/>
                          <a:ea typeface="Calibri"/>
                          <a:cs typeface="Times New Roman"/>
                        </a:rPr>
                        <a:t>1</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b="1">
                          <a:solidFill>
                            <a:schemeClr val="bg1"/>
                          </a:solidFill>
                          <a:latin typeface="Arial"/>
                          <a:ea typeface="Calibri"/>
                          <a:cs typeface="Times New Roman"/>
                        </a:rPr>
                        <a:t>Radio  comunicador wireless  Hi power 5Ghz con antena integra de 16dbi Air Max M5</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309,22</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309,22</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24391">
                <a:tc>
                  <a:txBody>
                    <a:bodyPr/>
                    <a:lstStyle/>
                    <a:p>
                      <a:pPr algn="ctr">
                        <a:lnSpc>
                          <a:spcPct val="115000"/>
                        </a:lnSpc>
                        <a:spcAft>
                          <a:spcPts val="0"/>
                        </a:spcAft>
                      </a:pPr>
                      <a:r>
                        <a:rPr lang="es-ES" sz="1600" b="1">
                          <a:solidFill>
                            <a:schemeClr val="bg1"/>
                          </a:solidFill>
                          <a:latin typeface="Arial"/>
                          <a:ea typeface="Calibri"/>
                          <a:cs typeface="Times New Roman"/>
                        </a:rPr>
                        <a:t>1</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b="1">
                          <a:solidFill>
                            <a:schemeClr val="bg1"/>
                          </a:solidFill>
                          <a:latin typeface="Arial"/>
                          <a:ea typeface="Calibri"/>
                          <a:cs typeface="Times New Roman"/>
                        </a:rPr>
                        <a:t>CONVERTIDOR POE PARA CAMARA IP</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55,46</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55,46</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24391">
                <a:tc>
                  <a:txBody>
                    <a:bodyPr/>
                    <a:lstStyle/>
                    <a:p>
                      <a:pPr algn="ctr">
                        <a:lnSpc>
                          <a:spcPct val="115000"/>
                        </a:lnSpc>
                        <a:spcAft>
                          <a:spcPts val="0"/>
                        </a:spcAft>
                      </a:pPr>
                      <a:r>
                        <a:rPr lang="es-ES" sz="1600" b="1">
                          <a:solidFill>
                            <a:schemeClr val="bg1"/>
                          </a:solidFill>
                          <a:latin typeface="Arial"/>
                          <a:ea typeface="Calibri"/>
                          <a:cs typeface="Times New Roman"/>
                        </a:rPr>
                        <a:t>2</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n-US" sz="1600" b="1">
                          <a:solidFill>
                            <a:schemeClr val="bg1"/>
                          </a:solidFill>
                          <a:latin typeface="Arial"/>
                          <a:ea typeface="Calibri"/>
                          <a:cs typeface="Times New Roman"/>
                        </a:rPr>
                        <a:t>Patch Cord Utp cat 5e Teckdata </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2,50</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5,00</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24391">
                <a:tc>
                  <a:txBody>
                    <a:bodyPr/>
                    <a:lstStyle/>
                    <a:p>
                      <a:pPr algn="just">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Total</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smtClean="0">
                          <a:solidFill>
                            <a:schemeClr val="bg1"/>
                          </a:solidFill>
                          <a:latin typeface="+mn-lt"/>
                          <a:ea typeface="Calibri"/>
                          <a:cs typeface="Times New Roman"/>
                        </a:rPr>
                        <a:t>$ </a:t>
                      </a:r>
                      <a:r>
                        <a:rPr lang="es-ES" sz="1600" b="1" dirty="0" smtClean="0">
                          <a:solidFill>
                            <a:schemeClr val="bg1"/>
                          </a:solidFill>
                          <a:latin typeface="Arial"/>
                          <a:ea typeface="Calibri"/>
                          <a:cs typeface="Times New Roman"/>
                        </a:rPr>
                        <a:t>2.836,28</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1026" name="Rectangle 2"/>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dirty="0"/>
          </a:p>
        </p:txBody>
      </p:sp>
      <p:sp>
        <p:nvSpPr>
          <p:cNvPr id="4" name="3 Rectángulo"/>
          <p:cNvSpPr/>
          <p:nvPr/>
        </p:nvSpPr>
        <p:spPr>
          <a:xfrm>
            <a:off x="76200" y="6477000"/>
            <a:ext cx="891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350" b="1" dirty="0" smtClean="0">
                <a:solidFill>
                  <a:schemeClr val="tx1"/>
                </a:solidFill>
              </a:rPr>
              <a:t>Fuentes: Centro de estudios e Investigaciones Estadísticas ICM - ESPOL, Ministerio Fiscal en la ciudad de Guayaquil.</a:t>
            </a:r>
            <a:endParaRPr lang="es-ES" sz="1350" b="1" dirty="0" smtClean="0">
              <a:solidFill>
                <a:schemeClr val="tx1"/>
              </a:solidFill>
            </a:endParaRPr>
          </a:p>
          <a:p>
            <a:pPr algn="ctr"/>
            <a:endParaRPr lang="es-ES_tradnl" sz="1300" dirty="0">
              <a:solidFill>
                <a:schemeClr val="tx1"/>
              </a:solidFill>
            </a:endParaRPr>
          </a:p>
        </p:txBody>
      </p:sp>
      <p:graphicFrame>
        <p:nvGraphicFramePr>
          <p:cNvPr id="5" name="3 Gráfico"/>
          <p:cNvGraphicFramePr>
            <a:graphicFrameLocks/>
          </p:cNvGraphicFramePr>
          <p:nvPr/>
        </p:nvGraphicFramePr>
        <p:xfrm>
          <a:off x="0" y="0"/>
          <a:ext cx="9144000" cy="662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9" name="8 Tabla"/>
          <p:cNvGraphicFramePr>
            <a:graphicFrameLocks noGrp="1"/>
          </p:cNvGraphicFramePr>
          <p:nvPr/>
        </p:nvGraphicFramePr>
        <p:xfrm>
          <a:off x="381000" y="533400"/>
          <a:ext cx="8382000" cy="5867400"/>
        </p:xfrm>
        <a:graphic>
          <a:graphicData uri="http://schemas.openxmlformats.org/drawingml/2006/table">
            <a:tbl>
              <a:tblPr/>
              <a:tblGrid>
                <a:gridCol w="845971"/>
                <a:gridCol w="5402429"/>
                <a:gridCol w="990600"/>
                <a:gridCol w="1143000"/>
              </a:tblGrid>
              <a:tr h="353338">
                <a:tc gridSpan="4">
                  <a:txBody>
                    <a:bodyPr/>
                    <a:lstStyle/>
                    <a:p>
                      <a:pPr algn="ctr">
                        <a:lnSpc>
                          <a:spcPct val="115000"/>
                        </a:lnSpc>
                        <a:spcAft>
                          <a:spcPts val="0"/>
                        </a:spcAft>
                      </a:pPr>
                      <a:r>
                        <a:rPr lang="es-ES" sz="1600" b="1" dirty="0">
                          <a:solidFill>
                            <a:schemeClr val="bg1"/>
                          </a:solidFill>
                          <a:latin typeface="Arial"/>
                          <a:ea typeface="Calibri"/>
                          <a:cs typeface="Times New Roman"/>
                        </a:rPr>
                        <a:t>Equipos de Comunicación y Grabación para la estación Central</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686769">
                <a:tc>
                  <a:txBody>
                    <a:bodyPr/>
                    <a:lstStyle/>
                    <a:p>
                      <a:pPr algn="ctr">
                        <a:lnSpc>
                          <a:spcPct val="115000"/>
                        </a:lnSpc>
                        <a:spcAft>
                          <a:spcPts val="0"/>
                        </a:spcAft>
                      </a:pPr>
                      <a:r>
                        <a:rPr lang="es-ES" sz="1600" b="1" dirty="0" smtClean="0">
                          <a:solidFill>
                            <a:schemeClr val="bg1"/>
                          </a:solidFill>
                          <a:latin typeface="Arial"/>
                          <a:ea typeface="Calibri"/>
                          <a:cs typeface="Times New Roman"/>
                        </a:rPr>
                        <a:t>Q.</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Descripción del articulo</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Precio  Unitario</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Valor total</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373539">
                <a:tc>
                  <a:txBody>
                    <a:bodyPr/>
                    <a:lstStyle/>
                    <a:p>
                      <a:pPr algn="ctr">
                        <a:lnSpc>
                          <a:spcPct val="115000"/>
                        </a:lnSpc>
                        <a:spcAft>
                          <a:spcPts val="0"/>
                        </a:spcAft>
                      </a:pPr>
                      <a:r>
                        <a:rPr lang="es-ES" sz="1600" b="1">
                          <a:solidFill>
                            <a:schemeClr val="bg1"/>
                          </a:solidFill>
                          <a:latin typeface="Arial"/>
                          <a:ea typeface="Calibri"/>
                          <a:cs typeface="Times New Roman"/>
                        </a:rPr>
                        <a:t>1</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n-US" sz="1600" b="1" dirty="0" err="1">
                          <a:solidFill>
                            <a:schemeClr val="bg1"/>
                          </a:solidFill>
                          <a:latin typeface="Arial"/>
                          <a:ea typeface="Calibri"/>
                          <a:cs typeface="Times New Roman"/>
                        </a:rPr>
                        <a:t>Wavion</a:t>
                      </a:r>
                      <a:r>
                        <a:rPr lang="en-US" sz="1600" b="1" dirty="0">
                          <a:solidFill>
                            <a:schemeClr val="bg1"/>
                          </a:solidFill>
                          <a:latin typeface="Arial"/>
                          <a:ea typeface="Calibri"/>
                          <a:cs typeface="Times New Roman"/>
                        </a:rPr>
                        <a:t> Base Stations 2.4 5.8 GHz Spatially adaptive, multi-radio Wi-Fi Base station, with an array of 6 Omni antennas, 2.4 5.8 GHz self backhaul, </a:t>
                      </a:r>
                      <a:r>
                        <a:rPr lang="en-US" sz="1600" b="1" dirty="0" err="1">
                          <a:solidFill>
                            <a:schemeClr val="bg1"/>
                          </a:solidFill>
                          <a:latin typeface="Arial"/>
                          <a:ea typeface="Calibri"/>
                          <a:cs typeface="Times New Roman"/>
                        </a:rPr>
                        <a:t>PoE</a:t>
                      </a:r>
                      <a:r>
                        <a:rPr lang="en-US" sz="1600" b="1" dirty="0">
                          <a:solidFill>
                            <a:schemeClr val="bg1"/>
                          </a:solidFill>
                          <a:latin typeface="Arial"/>
                          <a:ea typeface="Calibri"/>
                          <a:cs typeface="Times New Roman"/>
                        </a:rPr>
                        <a:t> Input, Pole mount kit, FCC/TUV compliant.</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2.460,60</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2.460,60</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373539">
                <a:tc>
                  <a:txBody>
                    <a:bodyPr/>
                    <a:lstStyle/>
                    <a:p>
                      <a:pPr algn="ctr">
                        <a:lnSpc>
                          <a:spcPct val="115000"/>
                        </a:lnSpc>
                        <a:spcAft>
                          <a:spcPts val="0"/>
                        </a:spcAft>
                      </a:pPr>
                      <a:r>
                        <a:rPr lang="es-ES" sz="1600" b="1">
                          <a:solidFill>
                            <a:schemeClr val="bg1"/>
                          </a:solidFill>
                          <a:latin typeface="Arial"/>
                          <a:ea typeface="Calibri"/>
                          <a:cs typeface="Times New Roman"/>
                        </a:rPr>
                        <a:t>1</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n-US" sz="1600" b="1">
                          <a:solidFill>
                            <a:schemeClr val="bg1"/>
                          </a:solidFill>
                          <a:latin typeface="Arial"/>
                          <a:ea typeface="Calibri"/>
                          <a:cs typeface="Times New Roman"/>
                        </a:rPr>
                        <a:t>Power Options and Accessories Power over Ethernet Injector kit, Input 90-264VAC, Out 55 VDC, max 55Watt, indoor environment only: 0º-, Power cable, Works only WBS-2400HW  revision AE, Product Code: 27002213</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75,66</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75,66</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373539">
                <a:tc>
                  <a:txBody>
                    <a:bodyPr/>
                    <a:lstStyle/>
                    <a:p>
                      <a:pPr algn="ctr">
                        <a:lnSpc>
                          <a:spcPct val="115000"/>
                        </a:lnSpc>
                        <a:spcAft>
                          <a:spcPts val="0"/>
                        </a:spcAft>
                      </a:pPr>
                      <a:r>
                        <a:rPr lang="es-ES" sz="1600" b="1">
                          <a:solidFill>
                            <a:schemeClr val="bg1"/>
                          </a:solidFill>
                          <a:latin typeface="Arial"/>
                          <a:ea typeface="Calibri"/>
                          <a:cs typeface="Times New Roman"/>
                        </a:rPr>
                        <a:t>1</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n-US" sz="1600" b="1">
                          <a:solidFill>
                            <a:schemeClr val="bg1"/>
                          </a:solidFill>
                          <a:latin typeface="Arial"/>
                          <a:ea typeface="Calibri"/>
                          <a:cs typeface="Times New Roman"/>
                        </a:rPr>
                        <a:t>NVR 20CH P/CAMARAS IP VIVOTEK, AXIS, D-LINK, TREDNET. </a:t>
                      </a:r>
                      <a:r>
                        <a:rPr lang="es-ES" sz="1600" b="1">
                          <a:solidFill>
                            <a:schemeClr val="bg1"/>
                          </a:solidFill>
                          <a:latin typeface="Arial"/>
                          <a:ea typeface="Calibri"/>
                          <a:cs typeface="Times New Roman"/>
                        </a:rPr>
                        <a:t>SOPORTA 5 HDD (HASTA 7.5TB) - 110V. INCLUYE SOFTWARE DE MONITOREO REMOTO DE HASTA 120 CAMARAS.</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2.555,80</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2.555,80</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53338">
                <a:tc>
                  <a:txBody>
                    <a:bodyPr/>
                    <a:lstStyle/>
                    <a:p>
                      <a:pPr algn="ctr">
                        <a:lnSpc>
                          <a:spcPct val="115000"/>
                        </a:lnSpc>
                        <a:spcAft>
                          <a:spcPts val="0"/>
                        </a:spcAft>
                      </a:pPr>
                      <a:r>
                        <a:rPr lang="es-ES" sz="1600" b="1">
                          <a:solidFill>
                            <a:schemeClr val="bg1"/>
                          </a:solidFill>
                          <a:latin typeface="Arial"/>
                          <a:ea typeface="Calibri"/>
                          <a:cs typeface="Times New Roman"/>
                        </a:rPr>
                        <a:t>1</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n-US" sz="1600" b="1">
                          <a:solidFill>
                            <a:schemeClr val="bg1"/>
                          </a:solidFill>
                          <a:latin typeface="Arial"/>
                          <a:ea typeface="Calibri"/>
                          <a:cs typeface="Times New Roman"/>
                        </a:rPr>
                        <a:t>Monitor LCD Full HD Samsung 24" SyncMasterB2430</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265,00</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265,00</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53338">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Total</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smtClean="0">
                          <a:solidFill>
                            <a:schemeClr val="bg1"/>
                          </a:solidFill>
                          <a:latin typeface="+mn-lt"/>
                          <a:ea typeface="Calibri"/>
                          <a:cs typeface="Times New Roman"/>
                        </a:rPr>
                        <a:t>$ 5.357,06</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4" name="3 Tabla"/>
          <p:cNvGraphicFramePr>
            <a:graphicFrameLocks noGrp="1"/>
          </p:cNvGraphicFramePr>
          <p:nvPr/>
        </p:nvGraphicFramePr>
        <p:xfrm>
          <a:off x="762000" y="1828800"/>
          <a:ext cx="7924800" cy="2819400"/>
        </p:xfrm>
        <a:graphic>
          <a:graphicData uri="http://schemas.openxmlformats.org/drawingml/2006/table">
            <a:tbl>
              <a:tblPr/>
              <a:tblGrid>
                <a:gridCol w="778905"/>
                <a:gridCol w="4478895"/>
                <a:gridCol w="1295400"/>
                <a:gridCol w="1371600"/>
              </a:tblGrid>
              <a:tr h="469900">
                <a:tc gridSpan="4">
                  <a:txBody>
                    <a:bodyPr/>
                    <a:lstStyle/>
                    <a:p>
                      <a:pPr algn="ctr">
                        <a:lnSpc>
                          <a:spcPct val="115000"/>
                        </a:lnSpc>
                        <a:spcAft>
                          <a:spcPts val="0"/>
                        </a:spcAft>
                      </a:pPr>
                      <a:r>
                        <a:rPr lang="es-ES" sz="1700" b="1" dirty="0">
                          <a:solidFill>
                            <a:schemeClr val="bg1"/>
                          </a:solidFill>
                          <a:latin typeface="Arial"/>
                          <a:ea typeface="Calibri"/>
                          <a:cs typeface="Times New Roman"/>
                        </a:rPr>
                        <a:t>Equipos para Inventario Inicial</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939800">
                <a:tc>
                  <a:txBody>
                    <a:bodyPr/>
                    <a:lstStyle/>
                    <a:p>
                      <a:pPr algn="ctr">
                        <a:lnSpc>
                          <a:spcPct val="115000"/>
                        </a:lnSpc>
                        <a:spcAft>
                          <a:spcPts val="0"/>
                        </a:spcAft>
                      </a:pPr>
                      <a:r>
                        <a:rPr lang="es-ES" sz="1700" b="1">
                          <a:solidFill>
                            <a:schemeClr val="bg1"/>
                          </a:solidFill>
                          <a:latin typeface="Arial"/>
                          <a:ea typeface="Calibri"/>
                          <a:cs typeface="Times New Roman"/>
                        </a:rPr>
                        <a:t>Q.</a:t>
                      </a:r>
                      <a:endParaRPr lang="es-ES_tradnl" sz="17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b="1" dirty="0">
                          <a:solidFill>
                            <a:schemeClr val="bg1"/>
                          </a:solidFill>
                          <a:latin typeface="Arial"/>
                          <a:ea typeface="Calibri"/>
                          <a:cs typeface="Times New Roman"/>
                        </a:rPr>
                        <a:t>Articulo</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b="1" dirty="0">
                          <a:solidFill>
                            <a:schemeClr val="bg1"/>
                          </a:solidFill>
                          <a:latin typeface="Arial"/>
                          <a:ea typeface="Calibri"/>
                          <a:cs typeface="Times New Roman"/>
                        </a:rPr>
                        <a:t>Precio Unitario</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b="1">
                          <a:solidFill>
                            <a:schemeClr val="bg1"/>
                          </a:solidFill>
                          <a:latin typeface="Arial"/>
                          <a:ea typeface="Calibri"/>
                          <a:cs typeface="Times New Roman"/>
                        </a:rPr>
                        <a:t>Valor Total</a:t>
                      </a:r>
                      <a:endParaRPr lang="es-ES_tradnl" sz="17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939800">
                <a:tc>
                  <a:txBody>
                    <a:bodyPr/>
                    <a:lstStyle/>
                    <a:p>
                      <a:pPr algn="ctr">
                        <a:lnSpc>
                          <a:spcPct val="115000"/>
                        </a:lnSpc>
                        <a:spcAft>
                          <a:spcPts val="0"/>
                        </a:spcAft>
                      </a:pPr>
                      <a:r>
                        <a:rPr lang="es-ES" sz="1700">
                          <a:solidFill>
                            <a:schemeClr val="bg1"/>
                          </a:solidFill>
                          <a:latin typeface="Arial"/>
                          <a:ea typeface="Calibri"/>
                          <a:cs typeface="Times New Roman"/>
                        </a:rPr>
                        <a:t>106</a:t>
                      </a:r>
                      <a:endParaRPr lang="es-ES_tradnl" sz="17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700">
                          <a:solidFill>
                            <a:schemeClr val="bg1"/>
                          </a:solidFill>
                          <a:latin typeface="Arial"/>
                          <a:ea typeface="Calibri"/>
                          <a:cs typeface="Times New Roman"/>
                        </a:rPr>
                        <a:t>Kits Mini Cámara inalámbrica infrarroja Color Audio Seguridad Gtía </a:t>
                      </a:r>
                      <a:endParaRPr lang="es-ES_tradnl" sz="17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dirty="0">
                          <a:solidFill>
                            <a:schemeClr val="bg1"/>
                          </a:solidFill>
                          <a:latin typeface="Arial"/>
                          <a:ea typeface="Calibri"/>
                          <a:cs typeface="Times New Roman"/>
                        </a:rPr>
                        <a:t>120,00</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a:solidFill>
                            <a:schemeClr val="bg1"/>
                          </a:solidFill>
                          <a:latin typeface="Arial"/>
                          <a:ea typeface="Calibri"/>
                          <a:cs typeface="Times New Roman"/>
                        </a:rPr>
                        <a:t>12720,00</a:t>
                      </a:r>
                      <a:endParaRPr lang="es-ES_tradnl" sz="17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69900">
                <a:tc>
                  <a:txBody>
                    <a:bodyPr/>
                    <a:lstStyle/>
                    <a:p>
                      <a:pPr algn="just">
                        <a:lnSpc>
                          <a:spcPct val="115000"/>
                        </a:lnSpc>
                        <a:spcAft>
                          <a:spcPts val="0"/>
                        </a:spcAft>
                      </a:pPr>
                      <a:endParaRPr lang="es-ES" sz="170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endParaRPr lang="es-ES" sz="170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b="1" dirty="0">
                          <a:solidFill>
                            <a:schemeClr val="bg1"/>
                          </a:solidFill>
                          <a:latin typeface="Arial"/>
                          <a:ea typeface="Calibri"/>
                          <a:cs typeface="Times New Roman"/>
                        </a:rPr>
                        <a:t>Total</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b="1" dirty="0" smtClean="0">
                          <a:solidFill>
                            <a:schemeClr val="bg1"/>
                          </a:solidFill>
                          <a:latin typeface="+mn-lt"/>
                          <a:ea typeface="Calibri"/>
                          <a:cs typeface="Times New Roman"/>
                        </a:rPr>
                        <a:t>$ </a:t>
                      </a:r>
                      <a:r>
                        <a:rPr lang="es-ES" sz="1700" b="1" dirty="0" smtClean="0">
                          <a:solidFill>
                            <a:schemeClr val="bg1"/>
                          </a:solidFill>
                          <a:latin typeface="Arial"/>
                          <a:ea typeface="Calibri"/>
                          <a:cs typeface="Times New Roman"/>
                        </a:rPr>
                        <a:t>12.720,00</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9" name="8 Tabla"/>
          <p:cNvGraphicFramePr>
            <a:graphicFrameLocks noGrp="1"/>
          </p:cNvGraphicFramePr>
          <p:nvPr/>
        </p:nvGraphicFramePr>
        <p:xfrm>
          <a:off x="685800" y="762000"/>
          <a:ext cx="8001000" cy="5787729"/>
        </p:xfrm>
        <a:graphic>
          <a:graphicData uri="http://schemas.openxmlformats.org/drawingml/2006/table">
            <a:tbl>
              <a:tblPr/>
              <a:tblGrid>
                <a:gridCol w="685800"/>
                <a:gridCol w="5029200"/>
                <a:gridCol w="914400"/>
                <a:gridCol w="1371600"/>
              </a:tblGrid>
              <a:tr h="401235">
                <a:tc gridSpan="4">
                  <a:txBody>
                    <a:bodyPr/>
                    <a:lstStyle/>
                    <a:p>
                      <a:pPr algn="ctr">
                        <a:lnSpc>
                          <a:spcPct val="115000"/>
                        </a:lnSpc>
                        <a:spcAft>
                          <a:spcPts val="0"/>
                        </a:spcAft>
                      </a:pPr>
                      <a:r>
                        <a:rPr lang="es-ES" sz="1600" b="1" dirty="0">
                          <a:solidFill>
                            <a:schemeClr val="bg1"/>
                          </a:solidFill>
                          <a:latin typeface="Arial"/>
                          <a:ea typeface="Calibri"/>
                          <a:cs typeface="Times New Roman"/>
                        </a:rPr>
                        <a:t>PRESUPUESTO GENERAL PARA FVJ S.A.</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779865">
                <a:tc>
                  <a:txBody>
                    <a:bodyPr/>
                    <a:lstStyle/>
                    <a:p>
                      <a:pPr algn="ctr">
                        <a:lnSpc>
                          <a:spcPct val="115000"/>
                        </a:lnSpc>
                        <a:spcAft>
                          <a:spcPts val="0"/>
                        </a:spcAft>
                      </a:pPr>
                      <a:r>
                        <a:rPr lang="es-ES" sz="1600" b="1" dirty="0" smtClean="0">
                          <a:solidFill>
                            <a:schemeClr val="bg1"/>
                          </a:solidFill>
                          <a:latin typeface="Arial"/>
                          <a:ea typeface="Calibri"/>
                          <a:cs typeface="Times New Roman"/>
                        </a:rPr>
                        <a:t>Q.</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Descripción del articulo</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Precio  Unitario</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a:solidFill>
                            <a:schemeClr val="bg1"/>
                          </a:solidFill>
                          <a:latin typeface="Arial"/>
                          <a:ea typeface="Calibri"/>
                          <a:cs typeface="Times New Roman"/>
                        </a:rPr>
                        <a:t>Valor total</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42900">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kumimoji="0" lang="es-ES" sz="1600" b="1" kern="1200" dirty="0" smtClean="0">
                          <a:solidFill>
                            <a:schemeClr val="bg1"/>
                          </a:solidFill>
                          <a:latin typeface="Arial"/>
                          <a:ea typeface="Calibri"/>
                          <a:cs typeface="Times New Roman"/>
                        </a:rPr>
                        <a:t>Activos Fijos</a:t>
                      </a:r>
                      <a:endParaRPr kumimoji="0" lang="es-ES" sz="1600" b="1" kern="1200"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0" algn="ctr" rtl="0" eaLnBrk="1" latinLnBrk="0" hangingPunct="1">
                        <a:lnSpc>
                          <a:spcPct val="115000"/>
                        </a:lnSpc>
                        <a:spcAft>
                          <a:spcPts val="0"/>
                        </a:spcAft>
                      </a:pPr>
                      <a:r>
                        <a:rPr kumimoji="0" lang="es-ES" sz="1600" b="1" kern="1200" dirty="0" smtClean="0">
                          <a:solidFill>
                            <a:schemeClr val="bg1"/>
                          </a:solidFill>
                          <a:latin typeface="Arial"/>
                          <a:ea typeface="Calibri"/>
                          <a:cs typeface="Times New Roman"/>
                        </a:rPr>
                        <a:t>4510.00</a:t>
                      </a:r>
                      <a:endParaRPr kumimoji="0" lang="es-ES" sz="1600" b="1" kern="1200"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42900">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0" algn="just" rtl="0" eaLnBrk="1" latinLnBrk="0" hangingPunct="1">
                        <a:lnSpc>
                          <a:spcPct val="115000"/>
                        </a:lnSpc>
                        <a:spcAft>
                          <a:spcPts val="0"/>
                        </a:spcAft>
                      </a:pPr>
                      <a:r>
                        <a:rPr kumimoji="0" lang="es-ES_tradnl" sz="1600" b="1" kern="1200" dirty="0" smtClean="0">
                          <a:solidFill>
                            <a:schemeClr val="bg1"/>
                          </a:solidFill>
                          <a:latin typeface="Arial"/>
                          <a:ea typeface="Calibri"/>
                          <a:cs typeface="Times New Roman"/>
                        </a:rPr>
                        <a:t>Kits Mini Cámara inalámbrica infrarroja Color Audio Seguridad Gtía </a:t>
                      </a:r>
                      <a:endParaRPr kumimoji="0" lang="es-ES" sz="1600" b="1" kern="1200"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0" algn="ctr" rtl="0" eaLnBrk="1" latinLnBrk="0" hangingPunct="1">
                        <a:lnSpc>
                          <a:spcPct val="115000"/>
                        </a:lnSpc>
                        <a:spcAft>
                          <a:spcPts val="0"/>
                        </a:spcAft>
                      </a:pPr>
                      <a:r>
                        <a:rPr kumimoji="0" lang="es-ES" sz="1600" b="1" kern="1200" dirty="0" smtClean="0">
                          <a:solidFill>
                            <a:schemeClr val="bg1"/>
                          </a:solidFill>
                          <a:latin typeface="Arial"/>
                          <a:ea typeface="Calibri"/>
                          <a:cs typeface="Times New Roman"/>
                        </a:rPr>
                        <a:t>12720.00</a:t>
                      </a:r>
                      <a:endParaRPr kumimoji="0" lang="es-ES" sz="1600" b="1" kern="1200"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779865">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b="1" dirty="0">
                          <a:solidFill>
                            <a:schemeClr val="bg1"/>
                          </a:solidFill>
                          <a:latin typeface="Arial"/>
                          <a:ea typeface="Calibri"/>
                          <a:cs typeface="Times New Roman"/>
                        </a:rPr>
                        <a:t>Materiales para anclaje y sujeción de los equipos de generación comunicación y vigilancia</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990.00</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01235">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b="1" dirty="0">
                          <a:solidFill>
                            <a:schemeClr val="bg1"/>
                          </a:solidFill>
                          <a:latin typeface="Arial"/>
                          <a:ea typeface="Calibri"/>
                          <a:cs typeface="Times New Roman"/>
                        </a:rPr>
                        <a:t>Equipos para generación de energía solar.</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3589.30</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01235">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b="1">
                          <a:solidFill>
                            <a:schemeClr val="bg1"/>
                          </a:solidFill>
                          <a:latin typeface="Arial"/>
                          <a:ea typeface="Calibri"/>
                          <a:cs typeface="Times New Roman"/>
                        </a:rPr>
                        <a:t>Equipos  de protección eléctrica Sistema puesta a tierra</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146.30</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779865">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b="1">
                          <a:solidFill>
                            <a:schemeClr val="bg1"/>
                          </a:solidFill>
                          <a:latin typeface="Arial"/>
                          <a:ea typeface="Calibri"/>
                          <a:cs typeface="Times New Roman"/>
                        </a:rPr>
                        <a:t>Sistema de Video vigilancia y comunicación inalámbrica para los puntos de control</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2836.28</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779865">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lnSpc>
                          <a:spcPct val="115000"/>
                        </a:lnSpc>
                        <a:spcAft>
                          <a:spcPts val="0"/>
                        </a:spcAft>
                      </a:pPr>
                      <a:r>
                        <a:rPr lang="es-ES" sz="1600" b="1">
                          <a:solidFill>
                            <a:schemeClr val="bg1"/>
                          </a:solidFill>
                          <a:latin typeface="Arial"/>
                          <a:ea typeface="Calibri"/>
                          <a:cs typeface="Times New Roman"/>
                        </a:rPr>
                        <a:t>Sistema de Video vigilancia y comunicación inalámbrica para los puntos de control</a:t>
                      </a:r>
                      <a:endParaRPr lang="es-ES" sz="1600" b="1">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dirty="0">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5357.06</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01235">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endParaRPr lang="es-ES" sz="1600" b="1">
                        <a:solidFill>
                          <a:schemeClr val="bg1"/>
                        </a:solidFill>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600" b="1" dirty="0">
                          <a:solidFill>
                            <a:schemeClr val="bg1"/>
                          </a:solidFill>
                          <a:latin typeface="Arial"/>
                          <a:ea typeface="Calibri"/>
                          <a:cs typeface="Times New Roman"/>
                        </a:rPr>
                        <a:t>Total</a:t>
                      </a:r>
                      <a:endParaRPr lang="es-ES" sz="16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900" b="1" u="sng" dirty="0" smtClean="0">
                          <a:solidFill>
                            <a:schemeClr val="bg1"/>
                          </a:solidFill>
                          <a:latin typeface="Arial"/>
                          <a:ea typeface="Calibri"/>
                          <a:cs typeface="Times New Roman"/>
                        </a:rPr>
                        <a:t>$ 30.148,94</a:t>
                      </a:r>
                      <a:endParaRPr lang="es-ES" sz="1900" b="1"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3" name="2 Tabla"/>
          <p:cNvGraphicFramePr>
            <a:graphicFrameLocks noGrp="1"/>
          </p:cNvGraphicFramePr>
          <p:nvPr/>
        </p:nvGraphicFramePr>
        <p:xfrm>
          <a:off x="1142999" y="2057401"/>
          <a:ext cx="6934201" cy="3047999"/>
        </p:xfrm>
        <a:graphic>
          <a:graphicData uri="http://schemas.openxmlformats.org/drawingml/2006/table">
            <a:tbl>
              <a:tblPr/>
              <a:tblGrid>
                <a:gridCol w="2897308"/>
                <a:gridCol w="2365502"/>
                <a:gridCol w="1671391"/>
              </a:tblGrid>
              <a:tr h="512815">
                <a:tc gridSpan="3">
                  <a:txBody>
                    <a:bodyPr/>
                    <a:lstStyle/>
                    <a:p>
                      <a:pPr algn="ctr">
                        <a:lnSpc>
                          <a:spcPct val="115000"/>
                        </a:lnSpc>
                        <a:spcAft>
                          <a:spcPts val="0"/>
                        </a:spcAft>
                      </a:pPr>
                      <a:r>
                        <a:rPr lang="es-ES" sz="1700" b="1" dirty="0">
                          <a:solidFill>
                            <a:schemeClr val="bg1"/>
                          </a:solidFill>
                          <a:latin typeface="Arial"/>
                          <a:ea typeface="Calibri"/>
                          <a:cs typeface="Times New Roman"/>
                        </a:rPr>
                        <a:t>ESTRUCTURA DE FINANCIAMIENTO</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r>
              <a:tr h="996739">
                <a:tc>
                  <a:txBody>
                    <a:bodyPr/>
                    <a:lstStyle/>
                    <a:p>
                      <a:pPr algn="ctr">
                        <a:lnSpc>
                          <a:spcPct val="115000"/>
                        </a:lnSpc>
                        <a:spcAft>
                          <a:spcPts val="0"/>
                        </a:spcAft>
                      </a:pPr>
                      <a:r>
                        <a:rPr lang="es-ES" sz="1700" b="1" dirty="0">
                          <a:solidFill>
                            <a:schemeClr val="bg1"/>
                          </a:solidFill>
                          <a:latin typeface="Arial"/>
                          <a:ea typeface="Calibri"/>
                          <a:cs typeface="Times New Roman"/>
                        </a:rPr>
                        <a:t>Organismo/Personas</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b="1" dirty="0">
                          <a:solidFill>
                            <a:schemeClr val="bg1"/>
                          </a:solidFill>
                          <a:latin typeface="Arial"/>
                          <a:ea typeface="Calibri"/>
                          <a:cs typeface="Times New Roman"/>
                        </a:rPr>
                        <a:t>Porcentajes de participación</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b="1" dirty="0">
                          <a:solidFill>
                            <a:schemeClr val="bg1"/>
                          </a:solidFill>
                          <a:latin typeface="Arial"/>
                          <a:ea typeface="Calibri"/>
                          <a:cs typeface="Times New Roman"/>
                        </a:rPr>
                        <a:t>Valor en $ de inversión</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12815">
                <a:tc>
                  <a:txBody>
                    <a:bodyPr/>
                    <a:lstStyle/>
                    <a:p>
                      <a:pPr algn="ctr">
                        <a:lnSpc>
                          <a:spcPct val="115000"/>
                        </a:lnSpc>
                        <a:spcAft>
                          <a:spcPts val="0"/>
                        </a:spcAft>
                      </a:pPr>
                      <a:r>
                        <a:rPr lang="es-ES" sz="1700">
                          <a:solidFill>
                            <a:schemeClr val="bg1"/>
                          </a:solidFill>
                          <a:latin typeface="Arial"/>
                          <a:ea typeface="Calibri"/>
                          <a:cs typeface="Times New Roman"/>
                        </a:rPr>
                        <a:t>CFN</a:t>
                      </a:r>
                      <a:endParaRPr lang="es-ES_tradnl" sz="17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dirty="0">
                          <a:solidFill>
                            <a:schemeClr val="bg1"/>
                          </a:solidFill>
                          <a:latin typeface="Arial"/>
                          <a:ea typeface="Calibri"/>
                          <a:cs typeface="Times New Roman"/>
                        </a:rPr>
                        <a:t>60%</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a:solidFill>
                            <a:schemeClr val="bg1"/>
                          </a:solidFill>
                          <a:latin typeface="Arial"/>
                          <a:ea typeface="Calibri"/>
                          <a:cs typeface="Times New Roman"/>
                        </a:rPr>
                        <a:t>$ 18089.36</a:t>
                      </a:r>
                      <a:endParaRPr lang="es-ES_tradnl" sz="17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12815">
                <a:tc>
                  <a:txBody>
                    <a:bodyPr/>
                    <a:lstStyle/>
                    <a:p>
                      <a:pPr algn="ctr">
                        <a:lnSpc>
                          <a:spcPct val="115000"/>
                        </a:lnSpc>
                        <a:spcAft>
                          <a:spcPts val="0"/>
                        </a:spcAft>
                      </a:pPr>
                      <a:r>
                        <a:rPr lang="es-ES" sz="1700" dirty="0">
                          <a:solidFill>
                            <a:schemeClr val="bg1"/>
                          </a:solidFill>
                          <a:latin typeface="Arial"/>
                          <a:ea typeface="Calibri"/>
                          <a:cs typeface="Times New Roman"/>
                        </a:rPr>
                        <a:t>Autores de proyecto</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dirty="0">
                          <a:solidFill>
                            <a:schemeClr val="bg1"/>
                          </a:solidFill>
                          <a:latin typeface="Arial"/>
                          <a:ea typeface="Calibri"/>
                          <a:cs typeface="Times New Roman"/>
                        </a:rPr>
                        <a:t>40%</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dirty="0">
                          <a:solidFill>
                            <a:schemeClr val="bg1"/>
                          </a:solidFill>
                          <a:latin typeface="Arial"/>
                          <a:ea typeface="Calibri"/>
                          <a:cs typeface="Times New Roman"/>
                        </a:rPr>
                        <a:t>$ 12059.58</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512815">
                <a:tc>
                  <a:txBody>
                    <a:bodyPr/>
                    <a:lstStyle/>
                    <a:p>
                      <a:pPr algn="ctr">
                        <a:lnSpc>
                          <a:spcPct val="115000"/>
                        </a:lnSpc>
                        <a:spcAft>
                          <a:spcPts val="0"/>
                        </a:spcAft>
                      </a:pPr>
                      <a:r>
                        <a:rPr lang="es-ES" sz="1700" b="1">
                          <a:solidFill>
                            <a:schemeClr val="bg1"/>
                          </a:solidFill>
                          <a:latin typeface="Arial"/>
                          <a:ea typeface="Calibri"/>
                          <a:cs typeface="Times New Roman"/>
                        </a:rPr>
                        <a:t>TOTAL</a:t>
                      </a:r>
                      <a:endParaRPr lang="es-ES_tradnl" sz="17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700" b="1" dirty="0">
                          <a:solidFill>
                            <a:schemeClr val="bg1"/>
                          </a:solidFill>
                          <a:latin typeface="Arial"/>
                          <a:ea typeface="Calibri"/>
                          <a:cs typeface="Times New Roman"/>
                        </a:rPr>
                        <a:t>100%</a:t>
                      </a:r>
                      <a:endParaRPr lang="es-ES_tradnl" sz="17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lnSpc>
                          <a:spcPct val="115000"/>
                        </a:lnSpc>
                        <a:spcAft>
                          <a:spcPts val="0"/>
                        </a:spcAft>
                      </a:pPr>
                      <a:r>
                        <a:rPr lang="es-ES" sz="1900" b="1" dirty="0">
                          <a:solidFill>
                            <a:schemeClr val="bg1"/>
                          </a:solidFill>
                          <a:latin typeface="Arial"/>
                          <a:ea typeface="Calibri"/>
                          <a:cs typeface="Times New Roman"/>
                        </a:rPr>
                        <a:t>$ </a:t>
                      </a:r>
                      <a:r>
                        <a:rPr lang="es-ES" sz="1900" b="1" dirty="0" smtClean="0">
                          <a:solidFill>
                            <a:schemeClr val="bg1"/>
                          </a:solidFill>
                          <a:latin typeface="Arial"/>
                          <a:ea typeface="Calibri"/>
                          <a:cs typeface="Times New Roman"/>
                        </a:rPr>
                        <a:t>30.148,94</a:t>
                      </a:r>
                      <a:endParaRPr lang="es-ES_tradnl" sz="19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609600" y="304800"/>
            <a:ext cx="7467600" cy="1143000"/>
          </a:xfrm>
        </p:spPr>
        <p:txBody>
          <a:bodyPr>
            <a:normAutofit/>
          </a:bodyPr>
          <a:lstStyle/>
          <a:p>
            <a:r>
              <a:rPr lang="es-ES_tradnl" sz="4000" dirty="0" smtClean="0"/>
              <a:t>Costos y Gastos</a:t>
            </a:r>
            <a:endParaRPr lang="es-ES_tradnl" sz="4000" dirty="0"/>
          </a:p>
        </p:txBody>
      </p:sp>
      <p:graphicFrame>
        <p:nvGraphicFramePr>
          <p:cNvPr id="6" name="5 Tabla"/>
          <p:cNvGraphicFramePr>
            <a:graphicFrameLocks noGrp="1"/>
          </p:cNvGraphicFramePr>
          <p:nvPr/>
        </p:nvGraphicFramePr>
        <p:xfrm>
          <a:off x="533402" y="1371599"/>
          <a:ext cx="8153396" cy="4571996"/>
        </p:xfrm>
        <a:graphic>
          <a:graphicData uri="http://schemas.openxmlformats.org/drawingml/2006/table">
            <a:tbl>
              <a:tblPr/>
              <a:tblGrid>
                <a:gridCol w="1543838"/>
                <a:gridCol w="884492"/>
                <a:gridCol w="1145817"/>
                <a:gridCol w="1145817"/>
                <a:gridCol w="1145817"/>
                <a:gridCol w="1145817"/>
                <a:gridCol w="1141798"/>
              </a:tblGrid>
              <a:tr h="415636">
                <a:tc gridSpan="7">
                  <a:txBody>
                    <a:bodyPr/>
                    <a:lstStyle/>
                    <a:p>
                      <a:pPr algn="ctr">
                        <a:spcAft>
                          <a:spcPts val="0"/>
                        </a:spcAft>
                      </a:pPr>
                      <a:r>
                        <a:rPr lang="es-ES" sz="1600" b="1" dirty="0">
                          <a:solidFill>
                            <a:schemeClr val="bg1"/>
                          </a:solidFill>
                          <a:latin typeface="Arial"/>
                          <a:ea typeface="Times New Roman"/>
                          <a:cs typeface="Times New Roman"/>
                        </a:rPr>
                        <a:t>Detalle de Costos y Gastos</a:t>
                      </a:r>
                      <a:endParaRPr lang="es-ES_tradnl"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415636">
                <a:tc>
                  <a:txBody>
                    <a:bodyPr/>
                    <a:lstStyle/>
                    <a:p>
                      <a:pPr algn="ctr">
                        <a:spcAft>
                          <a:spcPts val="0"/>
                        </a:spcAft>
                      </a:pPr>
                      <a:r>
                        <a:rPr lang="es-ES" sz="1600" b="1">
                          <a:solidFill>
                            <a:schemeClr val="bg1"/>
                          </a:solidFill>
                          <a:latin typeface="Arial"/>
                          <a:ea typeface="Times New Roman"/>
                          <a:cs typeface="Times New Roman"/>
                        </a:rPr>
                        <a:t>Ítem</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Al mes</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Año 1</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Año 2</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Año 3</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Año 4</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Año 5</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a:txBody>
                    <a:bodyPr/>
                    <a:lstStyle/>
                    <a:p>
                      <a:pPr algn="ctr">
                        <a:spcAft>
                          <a:spcPts val="0"/>
                        </a:spcAft>
                      </a:pPr>
                      <a:r>
                        <a:rPr lang="es-ES" sz="1600">
                          <a:solidFill>
                            <a:schemeClr val="bg1"/>
                          </a:solidFill>
                          <a:latin typeface="Arial"/>
                          <a:ea typeface="Times New Roman"/>
                          <a:cs typeface="Times New Roman"/>
                        </a:rPr>
                        <a:t>Agua</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a:solidFill>
                            <a:schemeClr val="bg1"/>
                          </a:solidFill>
                          <a:latin typeface="Arial"/>
                          <a:ea typeface="Times New Roman"/>
                          <a:cs typeface="Times New Roman"/>
                        </a:rPr>
                        <a:t>10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a:txBody>
                    <a:bodyPr/>
                    <a:lstStyle/>
                    <a:p>
                      <a:pPr algn="ctr">
                        <a:spcAft>
                          <a:spcPts val="0"/>
                        </a:spcAft>
                      </a:pPr>
                      <a:r>
                        <a:rPr lang="es-ES" sz="1600">
                          <a:solidFill>
                            <a:schemeClr val="bg1"/>
                          </a:solidFill>
                          <a:latin typeface="Arial"/>
                          <a:ea typeface="Times New Roman"/>
                          <a:cs typeface="Times New Roman"/>
                        </a:rPr>
                        <a:t>Luz</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a:solidFill>
                            <a:schemeClr val="bg1"/>
                          </a:solidFill>
                          <a:latin typeface="Arial"/>
                          <a:ea typeface="Times New Roman"/>
                          <a:cs typeface="Times New Roman"/>
                        </a:rPr>
                        <a:t>25</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a:txBody>
                    <a:bodyPr/>
                    <a:lstStyle/>
                    <a:p>
                      <a:pPr algn="ctr">
                        <a:spcAft>
                          <a:spcPts val="0"/>
                        </a:spcAft>
                      </a:pPr>
                      <a:r>
                        <a:rPr lang="es-ES" sz="1600">
                          <a:solidFill>
                            <a:schemeClr val="bg1"/>
                          </a:solidFill>
                          <a:latin typeface="Arial"/>
                          <a:ea typeface="Times New Roman"/>
                          <a:cs typeface="Times New Roman"/>
                        </a:rPr>
                        <a:t>Teléfono</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a:solidFill>
                            <a:schemeClr val="bg1"/>
                          </a:solidFill>
                          <a:latin typeface="Arial"/>
                          <a:ea typeface="Times New Roman"/>
                          <a:cs typeface="Times New Roman"/>
                        </a:rPr>
                        <a:t>25</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$ 300.00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a:txBody>
                    <a:bodyPr/>
                    <a:lstStyle/>
                    <a:p>
                      <a:pPr algn="ctr">
                        <a:spcAft>
                          <a:spcPts val="0"/>
                        </a:spcAft>
                      </a:pPr>
                      <a:r>
                        <a:rPr lang="es-ES" sz="1600">
                          <a:solidFill>
                            <a:schemeClr val="bg1"/>
                          </a:solidFill>
                          <a:latin typeface="Arial"/>
                          <a:ea typeface="Times New Roman"/>
                          <a:cs typeface="Times New Roman"/>
                        </a:rPr>
                        <a:t>Arriendo</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a:solidFill>
                            <a:schemeClr val="bg1"/>
                          </a:solidFill>
                          <a:latin typeface="Arial"/>
                          <a:ea typeface="Times New Roman"/>
                          <a:cs typeface="Times New Roman"/>
                        </a:rPr>
                        <a:t>150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$ 1,800.00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a:txBody>
                    <a:bodyPr/>
                    <a:lstStyle/>
                    <a:p>
                      <a:pPr algn="ctr">
                        <a:spcAft>
                          <a:spcPts val="0"/>
                        </a:spcAft>
                      </a:pPr>
                      <a:r>
                        <a:rPr lang="es-ES" sz="1600">
                          <a:solidFill>
                            <a:schemeClr val="bg1"/>
                          </a:solidFill>
                          <a:latin typeface="Arial"/>
                          <a:ea typeface="Times New Roman"/>
                          <a:cs typeface="Times New Roman"/>
                        </a:rPr>
                        <a:t>Internet</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a:solidFill>
                            <a:schemeClr val="bg1"/>
                          </a:solidFill>
                          <a:latin typeface="Arial"/>
                          <a:ea typeface="Times New Roman"/>
                          <a:cs typeface="Times New Roman"/>
                        </a:rPr>
                        <a:t>20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$ 240.00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$ 240.00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$ 240.00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$ 240.00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$ 240.00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a:txBody>
                    <a:bodyPr/>
                    <a:lstStyle/>
                    <a:p>
                      <a:pPr algn="ctr">
                        <a:spcAft>
                          <a:spcPts val="0"/>
                        </a:spcAft>
                      </a:pPr>
                      <a:r>
                        <a:rPr lang="es-ES" sz="1600">
                          <a:solidFill>
                            <a:schemeClr val="bg1"/>
                          </a:solidFill>
                          <a:latin typeface="Arial"/>
                          <a:ea typeface="Times New Roman"/>
                          <a:cs typeface="Times New Roman"/>
                        </a:rPr>
                        <a:t>Mantenimiento</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a:solidFill>
                            <a:schemeClr val="bg1"/>
                          </a:solidFill>
                          <a:latin typeface="Arial"/>
                          <a:ea typeface="Times New Roman"/>
                          <a:cs typeface="Times New Roman"/>
                        </a:rPr>
                        <a:t>100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a:txBody>
                    <a:bodyPr/>
                    <a:lstStyle/>
                    <a:p>
                      <a:pPr algn="ctr">
                        <a:spcAft>
                          <a:spcPts val="0"/>
                        </a:spcAft>
                      </a:pPr>
                      <a:r>
                        <a:rPr lang="es-ES" sz="1600">
                          <a:solidFill>
                            <a:schemeClr val="bg1"/>
                          </a:solidFill>
                          <a:latin typeface="Arial"/>
                          <a:ea typeface="Times New Roman"/>
                          <a:cs typeface="Times New Roman"/>
                        </a:rPr>
                        <a:t>Publicidad</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a:solidFill>
                            <a:schemeClr val="bg1"/>
                          </a:solidFill>
                          <a:latin typeface="Arial"/>
                          <a:ea typeface="Times New Roman"/>
                          <a:cs typeface="Times New Roman"/>
                        </a:rPr>
                        <a:t>400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$ 4,800.00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a:txBody>
                    <a:bodyPr/>
                    <a:lstStyle/>
                    <a:p>
                      <a:pPr algn="ctr">
                        <a:spcAft>
                          <a:spcPts val="0"/>
                        </a:spcAft>
                      </a:pPr>
                      <a:r>
                        <a:rPr lang="es-ES" sz="1600">
                          <a:solidFill>
                            <a:schemeClr val="bg1"/>
                          </a:solidFill>
                          <a:latin typeface="Arial"/>
                          <a:ea typeface="Times New Roman"/>
                          <a:cs typeface="Times New Roman"/>
                        </a:rPr>
                        <a:t>Otros Gastos</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a:solidFill>
                            <a:schemeClr val="bg1"/>
                          </a:solidFill>
                          <a:latin typeface="Arial"/>
                          <a:ea typeface="Times New Roman"/>
                          <a:cs typeface="Times New Roman"/>
                        </a:rPr>
                        <a:t>60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$ 720.00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$ 720.00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$ 720.00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$ 720.00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600">
                          <a:solidFill>
                            <a:schemeClr val="bg1"/>
                          </a:solidFill>
                          <a:latin typeface="Arial"/>
                          <a:ea typeface="Times New Roman"/>
                          <a:cs typeface="Times New Roman"/>
                        </a:rPr>
                        <a:t>$ 720.00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415636">
                <a:tc gridSpan="2">
                  <a:txBody>
                    <a:bodyPr/>
                    <a:lstStyle/>
                    <a:p>
                      <a:pPr algn="ctr">
                        <a:spcAft>
                          <a:spcPts val="0"/>
                        </a:spcAft>
                      </a:pPr>
                      <a:r>
                        <a:rPr lang="es-ES" sz="1600" b="1">
                          <a:solidFill>
                            <a:schemeClr val="bg1"/>
                          </a:solidFill>
                          <a:latin typeface="Arial"/>
                          <a:ea typeface="Times New Roman"/>
                          <a:cs typeface="Times New Roman"/>
                        </a:rPr>
                        <a:t>TOTAL</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a:txBody>
                    <a:bodyPr/>
                    <a:lstStyle/>
                    <a:p>
                      <a:pPr algn="ctr">
                        <a:spcAft>
                          <a:spcPts val="0"/>
                        </a:spcAft>
                      </a:pPr>
                      <a:r>
                        <a:rPr lang="es-ES" sz="1600" b="1">
                          <a:solidFill>
                            <a:schemeClr val="bg1"/>
                          </a:solidFill>
                          <a:latin typeface="Arial"/>
                          <a:ea typeface="Times New Roman"/>
                          <a:cs typeface="Times New Roman"/>
                        </a:rPr>
                        <a:t>$ 8,680.00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$ 8,680.00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$ 8,680.00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a:solidFill>
                            <a:schemeClr val="bg1"/>
                          </a:solidFill>
                          <a:latin typeface="Arial"/>
                          <a:ea typeface="Times New Roman"/>
                          <a:cs typeface="Times New Roman"/>
                        </a:rPr>
                        <a:t>$ 8,680.00</a:t>
                      </a:r>
                      <a:endParaRPr lang="es-ES_tradnl"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600" b="1" dirty="0">
                          <a:solidFill>
                            <a:schemeClr val="bg1"/>
                          </a:solidFill>
                          <a:latin typeface="Arial"/>
                          <a:ea typeface="Times New Roman"/>
                          <a:cs typeface="Times New Roman"/>
                        </a:rPr>
                        <a:t>$ 8,680.00</a:t>
                      </a:r>
                      <a:endParaRPr lang="es-ES_tradnl"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74638"/>
            <a:ext cx="7467600" cy="1143000"/>
          </a:xfrm>
        </p:spPr>
        <p:txBody>
          <a:bodyPr>
            <a:normAutofit fontScale="90000"/>
          </a:bodyPr>
          <a:lstStyle/>
          <a:p>
            <a:pPr algn="ctr"/>
            <a:r>
              <a:rPr lang="es-ES_tradnl" sz="4000" b="1" dirty="0" smtClean="0"/>
              <a:t>Los Estados Financieros proyectados</a:t>
            </a:r>
            <a:endParaRPr lang="es-ES_tradnl" sz="4000" b="1" dirty="0"/>
          </a:p>
        </p:txBody>
      </p:sp>
      <p:sp>
        <p:nvSpPr>
          <p:cNvPr id="3" name="2 Marcador de contenido"/>
          <p:cNvSpPr>
            <a:spLocks noGrp="1"/>
          </p:cNvSpPr>
          <p:nvPr>
            <p:ph idx="1"/>
          </p:nvPr>
        </p:nvSpPr>
        <p:spPr>
          <a:xfrm>
            <a:off x="609600" y="1371600"/>
            <a:ext cx="7848600" cy="2667000"/>
          </a:xfrm>
        </p:spPr>
        <p:txBody>
          <a:bodyPr/>
          <a:lstStyle/>
          <a:p>
            <a:r>
              <a:rPr lang="es-ES_tradnl" i="1" dirty="0" smtClean="0">
                <a:latin typeface="Bell MT" pitchFamily="18" charset="0"/>
              </a:rPr>
              <a:t>Reflejan todo el conjunto de operaciones y funcionamientos de la empresa.</a:t>
            </a:r>
          </a:p>
          <a:p>
            <a:r>
              <a:rPr lang="es-ES_tradnl" i="1" dirty="0" smtClean="0">
                <a:latin typeface="Bell MT" pitchFamily="18" charset="0"/>
              </a:rPr>
              <a:t>Los costos por lo general los primeros años son elevados, pero se cubren con el crecimiento de las ventas durante el ejercicio económico.</a:t>
            </a:r>
          </a:p>
          <a:p>
            <a:endParaRPr lang="es-ES_tradnl" i="1" dirty="0" smtClean="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3" name="2 Tabla"/>
          <p:cNvGraphicFramePr>
            <a:graphicFrameLocks noGrp="1"/>
          </p:cNvGraphicFramePr>
          <p:nvPr/>
        </p:nvGraphicFramePr>
        <p:xfrm>
          <a:off x="1142998" y="457186"/>
          <a:ext cx="6400802" cy="6400814"/>
        </p:xfrm>
        <a:graphic>
          <a:graphicData uri="http://schemas.openxmlformats.org/drawingml/2006/table">
            <a:tbl>
              <a:tblPr/>
              <a:tblGrid>
                <a:gridCol w="166349"/>
                <a:gridCol w="2203755"/>
                <a:gridCol w="824511"/>
                <a:gridCol w="765926"/>
                <a:gridCol w="824511"/>
                <a:gridCol w="812938"/>
                <a:gridCol w="802812"/>
              </a:tblGrid>
              <a:tr h="179842">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chemeClr val="bg2">
                              <a:lumMod val="50000"/>
                            </a:schemeClr>
                          </a:solidFill>
                          <a:latin typeface="Calibri"/>
                          <a:ea typeface="Times New Roman"/>
                          <a:cs typeface="Times New Roman"/>
                        </a:rPr>
                        <a:t>Año 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chemeClr val="bg2">
                              <a:lumMod val="50000"/>
                            </a:schemeClr>
                          </a:solidFill>
                          <a:latin typeface="Calibri"/>
                          <a:ea typeface="Times New Roman"/>
                          <a:cs typeface="Times New Roman"/>
                        </a:rPr>
                        <a:t>Año 2</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chemeClr val="bg2">
                              <a:lumMod val="50000"/>
                            </a:schemeClr>
                          </a:solidFill>
                          <a:latin typeface="Calibri"/>
                          <a:ea typeface="Times New Roman"/>
                          <a:cs typeface="Times New Roman"/>
                        </a:rPr>
                        <a:t>Año 3</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chemeClr val="bg2">
                              <a:lumMod val="50000"/>
                            </a:schemeClr>
                          </a:solidFill>
                          <a:latin typeface="Calibri"/>
                          <a:ea typeface="Times New Roman"/>
                          <a:cs typeface="Times New Roman"/>
                        </a:rPr>
                        <a:t>Año 4</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chemeClr val="bg2">
                              <a:lumMod val="50000"/>
                            </a:schemeClr>
                          </a:solidFill>
                          <a:latin typeface="Calibri"/>
                          <a:ea typeface="Times New Roman"/>
                          <a:cs typeface="Times New Roman"/>
                        </a:rPr>
                        <a:t>Año 5</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INGRESOS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Ingresos por Prestación de Servicios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$ 25,328.71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$ 34,193.76</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$ 45,591.68</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$ 60,181.01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$ 78,782.42</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Ingresos por Equipos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$ 15,830.44</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$ 18,996.53</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$ 22,795.84</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$ 27,355.01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$ 32,826.01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Costo de Ventas Equipos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$ 12,664.35</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$ 15,197.23</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$ 18,236.67</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$ 21,884.00</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$ 26,260.81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1658">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UTILIDAD BRUTA EN VENTAS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$ 28,494.80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$ 37,993.06</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$ 50,150.84</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$ 65,652.01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$ 85,347.62</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r>
              <a:tr h="191658">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r>
              <a:tr h="179842">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GASTOS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Alquiler de local</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Publicidad</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$ 4,800.00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Sueldo Vendedores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$ 8,640.00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$ 8,640.00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$ 8,640.00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$ 8,640.00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$ 8,640.00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Comisiones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$ 823.18</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$ 1,063.81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$ 1,367.75</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$ 1,750.72</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$ 2,232.17</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Otros Gastos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$ 720.00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$ 720.00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$ 720.00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$ 720.00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$ 720.00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Servicios Básicos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$ 960.00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$ 960.00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$ 960.00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$ 960.00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$ 960.00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Total Gastos de Ventas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$ 17,743.18</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$ 17,983.81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$ 18,287.75</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$ 18,670.72</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$ 19,152.17</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Sueldo Administrativos y Operativos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Total Gastos de Administración</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$ 20,160.00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79842">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r>
              <a:tr h="191658">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UTILIDAD (PERDIDA) OPERACIONAL</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dirty="0">
                          <a:solidFill>
                            <a:srgbClr val="FF0000"/>
                          </a:solidFill>
                          <a:latin typeface="Calibri"/>
                          <a:ea typeface="Calibri"/>
                          <a:cs typeface="Times New Roman"/>
                        </a:rPr>
                        <a:t>$ 9,408.39</a:t>
                      </a:r>
                      <a:endParaRPr lang="es-ES_tradnl" sz="1000" dirty="0">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rgbClr val="FF0000"/>
                          </a:solidFill>
                          <a:latin typeface="Calibri"/>
                          <a:ea typeface="Calibri"/>
                          <a:cs typeface="Times New Roman"/>
                        </a:rPr>
                        <a:t>$ 150.74</a:t>
                      </a:r>
                      <a:endParaRPr lang="es-ES_tradnl" sz="1000" dirty="0">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$ 11,703.09</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$ 26,821.29</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$ 46,035.45</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r>
              <a:tr h="191658">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Depreciaciones y Amortizaciones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$ 4,609.81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$ 4,609.81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$ 4,609.81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$ 4,609.81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$ 4,609.81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Total Gastos Deprec. y Amortizac.</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$ 4,609.81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$ 4,609.81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$ 4,609.81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$ 4,609.81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$ 4,609.81</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79842">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(Gastos Financieros) Préstamo</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$ 1,655.18</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$ 1,324.14</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$ 993.11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$ 662.07</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$ 331.04</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Total Gastos Financieros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$ 1,655.18</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$ 1,324.14</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$ 993.11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$ 662.07</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chemeClr val="bg2">
                              <a:lumMod val="50000"/>
                            </a:schemeClr>
                          </a:solidFill>
                          <a:latin typeface="Calibri"/>
                          <a:ea typeface="Calibri"/>
                          <a:cs typeface="Times New Roman"/>
                        </a:rPr>
                        <a:t>$ 331.04</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79842">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r>
              <a:tr h="191658">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dirty="0">
                          <a:solidFill>
                            <a:schemeClr val="bg2">
                              <a:lumMod val="50000"/>
                            </a:schemeClr>
                          </a:solidFill>
                          <a:latin typeface="Calibri"/>
                          <a:ea typeface="Times New Roman"/>
                          <a:cs typeface="Times New Roman"/>
                        </a:rPr>
                        <a:t>UTILIDAD (PERDIDA) ANTES DE UTILID</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$ 15,673.37</a:t>
                      </a:r>
                      <a:endParaRPr lang="es-ES_tradnl" sz="1000">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$ 6,084.69</a:t>
                      </a:r>
                      <a:endParaRPr lang="es-ES_tradnl" sz="1000">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$ 6,100.18</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$ 21,549.42</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$ 41,094.61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r>
              <a:tr h="191658">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15% Participación. Utilidades</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$ 2,351.01</a:t>
                      </a:r>
                      <a:endParaRPr lang="es-ES_tradnl" sz="1000">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$ 912.70</a:t>
                      </a:r>
                      <a:endParaRPr lang="es-ES_tradnl" sz="1000">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$ 915.03</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$ 3,232.41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$ 6,164.19</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Impuesto Ajustado 15%</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$ 0.00</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$ 0.00</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$ 915.03</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$ 3,232.41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$ 6,164.19</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91658">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a:solidFill>
                            <a:schemeClr val="bg2">
                              <a:lumMod val="50000"/>
                            </a:schemeClr>
                          </a:solidFill>
                          <a:latin typeface="Calibri"/>
                          <a:ea typeface="Times New Roman"/>
                          <a:cs typeface="Times New Roman"/>
                        </a:rPr>
                        <a:t>UTILIDAD (PERDIDA) ANTES DE I.R.</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$ 15,673.37</a:t>
                      </a:r>
                      <a:endParaRPr lang="es-ES_tradnl" sz="1000">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$ 6,084.69</a:t>
                      </a:r>
                      <a:endParaRPr lang="es-ES_tradnl" sz="1000">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$ 5,185.15</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$ 18,317.00</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$ 34,930.42</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r>
              <a:tr h="191658">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just"/>
                      <a:endParaRPr lang="es-ES_tradnl" sz="1000">
                        <a:solidFill>
                          <a:schemeClr val="tx1"/>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tx1"/>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solidFill>
                          <a:schemeClr val="bg2">
                            <a:lumMod val="50000"/>
                          </a:schemeClr>
                        </a:solidFill>
                        <a:latin typeface="Calibri"/>
                        <a:ea typeface="Times New Roman"/>
                      </a:endParaRPr>
                    </a:p>
                  </a:txBody>
                  <a:tcPr marL="29171" marR="29171"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r>
              <a:tr h="179842">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Impuesto a la Renta (25%)</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$ 3,918.34</a:t>
                      </a:r>
                      <a:endParaRPr lang="es-ES_tradnl" sz="1000">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$ 1,521.17</a:t>
                      </a:r>
                      <a:endParaRPr lang="es-ES_tradnl" sz="1000">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$ 1,296.29</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chemeClr val="bg2">
                              <a:lumMod val="50000"/>
                            </a:schemeClr>
                          </a:solidFill>
                          <a:latin typeface="Calibri"/>
                          <a:ea typeface="Calibri"/>
                          <a:cs typeface="Times New Roman"/>
                        </a:rPr>
                        <a:t>$ 4,579.25</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$ 8,732.60</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79842">
                <a:tc>
                  <a:txBody>
                    <a:bodyPr/>
                    <a:lstStyle/>
                    <a:p>
                      <a:pPr algn="just"/>
                      <a:endParaRPr lang="es-ES_tradnl" sz="1000">
                        <a:solidFill>
                          <a:schemeClr val="bg2">
                            <a:lumMod val="50000"/>
                          </a:schemeClr>
                        </a:solidFill>
                        <a:latin typeface="Calibri"/>
                        <a:ea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a:solidFill>
                            <a:schemeClr val="bg2">
                              <a:lumMod val="50000"/>
                            </a:schemeClr>
                          </a:solidFill>
                          <a:latin typeface="Calibri"/>
                          <a:ea typeface="Times New Roman"/>
                          <a:cs typeface="Times New Roman"/>
                        </a:rPr>
                        <a:t>Impuesto Ajustado 25%</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$ 0.00</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$ 0.00</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$ 1,296.29</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$ 4,579.25</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chemeClr val="bg2">
                              <a:lumMod val="50000"/>
                            </a:schemeClr>
                          </a:solidFill>
                          <a:latin typeface="Calibri"/>
                          <a:ea typeface="Calibri"/>
                          <a:cs typeface="Times New Roman"/>
                        </a:rPr>
                        <a:t>$ 8,732.60</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r>
              <a:tr h="191658">
                <a:tc>
                  <a:txBody>
                    <a:bodyPr/>
                    <a:lstStyle/>
                    <a:p>
                      <a:pPr algn="ctr">
                        <a:spcAft>
                          <a:spcPts val="0"/>
                        </a:spcAft>
                      </a:pPr>
                      <a:r>
                        <a:rPr lang="es-ES" sz="1000" b="1">
                          <a:solidFill>
                            <a:schemeClr val="bg2">
                              <a:lumMod val="50000"/>
                            </a:schemeClr>
                          </a:solidFill>
                          <a:latin typeface="Calibri"/>
                          <a:ea typeface="Times New Roman"/>
                          <a:cs typeface="Times New Roman"/>
                        </a:rPr>
                        <a:t>=</a:t>
                      </a:r>
                      <a:endParaRPr lang="es-ES_tradnl" sz="100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l">
                        <a:spcAft>
                          <a:spcPts val="0"/>
                        </a:spcAft>
                      </a:pPr>
                      <a:r>
                        <a:rPr lang="es-ES" sz="1000" b="1" dirty="0">
                          <a:solidFill>
                            <a:schemeClr val="bg2">
                              <a:lumMod val="50000"/>
                            </a:schemeClr>
                          </a:solidFill>
                          <a:latin typeface="Calibri"/>
                          <a:ea typeface="Times New Roman"/>
                          <a:cs typeface="Times New Roman"/>
                        </a:rPr>
                        <a:t>UTILIDAD (PERDIDA) NETA</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b="1">
                          <a:solidFill>
                            <a:srgbClr val="FF0000"/>
                          </a:solidFill>
                          <a:latin typeface="Calibri"/>
                          <a:ea typeface="Calibri"/>
                          <a:cs typeface="Times New Roman"/>
                        </a:rPr>
                        <a:t>$ 15,673.37</a:t>
                      </a:r>
                      <a:endParaRPr lang="es-ES_tradnl" sz="1000">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FF0000"/>
                          </a:solidFill>
                          <a:latin typeface="Calibri"/>
                          <a:ea typeface="Calibri"/>
                          <a:cs typeface="Times New Roman"/>
                        </a:rPr>
                        <a:t>$ 6,084.69</a:t>
                      </a:r>
                      <a:endParaRPr lang="es-ES_tradnl" sz="1000">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$ 3,888.86</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$ 13,737.75</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chemeClr val="bg2">
                              <a:lumMod val="50000"/>
                            </a:schemeClr>
                          </a:solidFill>
                          <a:latin typeface="Calibri"/>
                          <a:ea typeface="Calibri"/>
                          <a:cs typeface="Times New Roman"/>
                        </a:rPr>
                        <a:t>$ 26,197.81</a:t>
                      </a:r>
                      <a:endParaRPr lang="es-ES_tradnl" sz="1000" dirty="0">
                        <a:solidFill>
                          <a:schemeClr val="bg2">
                            <a:lumMod val="50000"/>
                          </a:schemeClr>
                        </a:solidFill>
                        <a:latin typeface="Calibri"/>
                        <a:ea typeface="Calibri"/>
                        <a:cs typeface="Times New Roman"/>
                      </a:endParaRPr>
                    </a:p>
                  </a:txBody>
                  <a:tcPr marL="29171" marR="29171" marT="0" marB="0" anchor="ctr">
                    <a:lnL>
                      <a:noFill/>
                    </a:lnL>
                    <a:lnR>
                      <a:noFill/>
                    </a:lnR>
                    <a:lnT>
                      <a:noFill/>
                    </a:lnT>
                    <a:lnB w="28575" cap="flat" cmpd="dbl"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
        <p:nvSpPr>
          <p:cNvPr id="4" name="1 Título"/>
          <p:cNvSpPr>
            <a:spLocks noGrp="1"/>
          </p:cNvSpPr>
          <p:nvPr>
            <p:ph type="title"/>
          </p:nvPr>
        </p:nvSpPr>
        <p:spPr>
          <a:xfrm>
            <a:off x="152400" y="0"/>
            <a:ext cx="8686800" cy="533400"/>
          </a:xfrm>
        </p:spPr>
        <p:txBody>
          <a:bodyPr>
            <a:normAutofit/>
          </a:bodyPr>
          <a:lstStyle/>
          <a:p>
            <a:pPr algn="ctr"/>
            <a:r>
              <a:rPr lang="es-ES_tradnl" sz="2700" dirty="0" smtClean="0"/>
              <a:t>Estado de Pérdidas y Ganancias estimado para el Proyecto</a:t>
            </a:r>
            <a:endParaRPr lang="es-ES_tradnl"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3" name="2 Tabla"/>
          <p:cNvGraphicFramePr>
            <a:graphicFrameLocks noGrp="1"/>
          </p:cNvGraphicFramePr>
          <p:nvPr/>
        </p:nvGraphicFramePr>
        <p:xfrm>
          <a:off x="76200" y="2057400"/>
          <a:ext cx="8915401" cy="2099320"/>
        </p:xfrm>
        <a:graphic>
          <a:graphicData uri="http://schemas.openxmlformats.org/drawingml/2006/table">
            <a:tbl>
              <a:tblPr/>
              <a:tblGrid>
                <a:gridCol w="1617366"/>
                <a:gridCol w="610719"/>
                <a:gridCol w="599093"/>
                <a:gridCol w="646823"/>
                <a:gridCol w="599093"/>
                <a:gridCol w="599093"/>
                <a:gridCol w="599093"/>
                <a:gridCol w="599093"/>
                <a:gridCol w="610719"/>
                <a:gridCol w="610719"/>
                <a:gridCol w="610719"/>
                <a:gridCol w="610719"/>
                <a:gridCol w="602152"/>
              </a:tblGrid>
              <a:tr h="350476">
                <a:tc gridSpan="13">
                  <a:txBody>
                    <a:bodyPr/>
                    <a:lstStyle/>
                    <a:p>
                      <a:pPr algn="ctr">
                        <a:spcAft>
                          <a:spcPts val="0"/>
                        </a:spcAft>
                      </a:pPr>
                      <a:r>
                        <a:rPr lang="es-ES" sz="900" b="1" dirty="0">
                          <a:solidFill>
                            <a:schemeClr val="bg2">
                              <a:lumMod val="50000"/>
                            </a:schemeClr>
                          </a:solidFill>
                          <a:latin typeface="Arial"/>
                          <a:ea typeface="Calibri"/>
                          <a:cs typeface="Times New Roman"/>
                        </a:rPr>
                        <a:t>Políticas implementadas por FVJ S.A. </a:t>
                      </a:r>
                      <a:endParaRPr lang="es-ES_tradnl" sz="900" dirty="0">
                        <a:solidFill>
                          <a:schemeClr val="bg2">
                            <a:lumMod val="50000"/>
                          </a:schemeClr>
                        </a:solidFill>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03800">
                <a:tc>
                  <a:txBody>
                    <a:bodyPr/>
                    <a:lstStyle/>
                    <a:p>
                      <a:pPr algn="ctr">
                        <a:spcAft>
                          <a:spcPts val="0"/>
                        </a:spcAft>
                      </a:pPr>
                      <a:r>
                        <a:rPr lang="es-ES" sz="900" b="1" dirty="0">
                          <a:solidFill>
                            <a:srgbClr val="000000"/>
                          </a:solidFill>
                          <a:latin typeface="Calibri"/>
                          <a:ea typeface="Calibri"/>
                          <a:cs typeface="Times New Roman"/>
                        </a:rPr>
                        <a:t>Presupuesto Cuentas por Cobrar</a:t>
                      </a:r>
                      <a:endParaRPr lang="es-ES_tradnl" sz="900" dirty="0">
                        <a:latin typeface="Calibri"/>
                        <a:ea typeface="Calibri"/>
                        <a:cs typeface="Times New Roman"/>
                      </a:endParaRPr>
                    </a:p>
                  </a:txBody>
                  <a:tcPr marL="28712" marR="287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Mes 3</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7</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8</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9</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03800">
                <a:tc>
                  <a:txBody>
                    <a:bodyPr/>
                    <a:lstStyle/>
                    <a:p>
                      <a:pPr algn="just">
                        <a:spcAft>
                          <a:spcPts val="0"/>
                        </a:spcAft>
                      </a:pPr>
                      <a:r>
                        <a:rPr lang="es-ES" sz="900">
                          <a:solidFill>
                            <a:srgbClr val="000000"/>
                          </a:solidFill>
                          <a:latin typeface="Calibri"/>
                          <a:ea typeface="Calibri"/>
                          <a:cs typeface="Times New Roman"/>
                        </a:rPr>
                        <a:t>Servicio al contado 40%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$ 144.00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$ 240.00</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$ 240.00</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$ 276.00</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$ 317.40</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$ 365.01</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$ 419.76</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$ 482.73</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$ 555.13</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$ 638.40</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$ 734.17</a:t>
                      </a: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$ 844.29</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r>
              <a:tr h="203800">
                <a:tc>
                  <a:txBody>
                    <a:bodyPr/>
                    <a:lstStyle/>
                    <a:p>
                      <a:pPr algn="just">
                        <a:spcAft>
                          <a:spcPts val="0"/>
                        </a:spcAft>
                      </a:pPr>
                      <a:r>
                        <a:rPr lang="es-ES" sz="900">
                          <a:solidFill>
                            <a:srgbClr val="000000"/>
                          </a:solidFill>
                          <a:latin typeface="Calibri"/>
                          <a:ea typeface="Calibri"/>
                          <a:cs typeface="Times New Roman"/>
                        </a:rPr>
                        <a:t>Ventas a crédito 30 días 60%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$ 216.00</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$ 360.00</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$ 360.00</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$ 414.00</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$ 476.10</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$ 547.52</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$ 629.64</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$ 724.09</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$ 832.70</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$ 957.61</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$ 1,101.25</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r>
              <a:tr h="203800">
                <a:tc>
                  <a:txBody>
                    <a:bodyPr/>
                    <a:lstStyle/>
                    <a:p>
                      <a:pPr algn="just">
                        <a:spcAft>
                          <a:spcPts val="0"/>
                        </a:spcAft>
                      </a:pPr>
                      <a:r>
                        <a:rPr lang="es-ES" sz="900" b="1">
                          <a:solidFill>
                            <a:srgbClr val="000000"/>
                          </a:solidFill>
                          <a:latin typeface="Calibri"/>
                          <a:ea typeface="Calibri"/>
                          <a:cs typeface="Times New Roman"/>
                        </a:rPr>
                        <a:t>TOTAL</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$ 144.00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$ 456.00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$ 600.00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$ 636.00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$ 731.40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$ 841.11</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$ 967.28</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$ 1,112.37</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$ 1,279.22</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$ 1,471.11</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$ 1,691.77</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$ 1,945.54</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203800">
                <a:tc>
                  <a:txBody>
                    <a:bodyPr/>
                    <a:lstStyle/>
                    <a:p>
                      <a:pPr algn="just">
                        <a:spcAft>
                          <a:spcPts val="0"/>
                        </a:spcAft>
                      </a:pPr>
                      <a:r>
                        <a:rPr lang="es-ES" sz="900" b="1">
                          <a:solidFill>
                            <a:srgbClr val="000000"/>
                          </a:solidFill>
                          <a:latin typeface="Calibri"/>
                          <a:ea typeface="Calibri"/>
                          <a:cs typeface="Times New Roman"/>
                        </a:rPr>
                        <a:t>Prestación de Servicios</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$ 360.00</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$ 600.00</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$ 600.00</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$ 690.00</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$ 793.50</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$ 912.53</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$ 1,049.40</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$ 1,206.81</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$ 1,387.84</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$ 1,596.01</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$ 1,835.41</a:t>
                      </a:r>
                      <a:endParaRPr lang="es-ES_tradnl" sz="900" dirty="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000000"/>
                          </a:solidFill>
                          <a:latin typeface="Calibri"/>
                          <a:ea typeface="Calibri"/>
                          <a:cs typeface="Times New Roman"/>
                        </a:rPr>
                        <a:t>$ 2,110.73</a:t>
                      </a:r>
                      <a:endParaRPr lang="es-ES_tradnl" sz="900" dirty="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03800">
                <a:tc>
                  <a:txBody>
                    <a:bodyPr/>
                    <a:lstStyle/>
                    <a:p>
                      <a:pPr algn="just">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r>
              <a:tr h="175348">
                <a:tc>
                  <a:txBody>
                    <a:bodyPr/>
                    <a:lstStyle/>
                    <a:p>
                      <a:pPr algn="just">
                        <a:spcAft>
                          <a:spcPts val="0"/>
                        </a:spcAft>
                      </a:pPr>
                      <a:r>
                        <a:rPr lang="es-ES" sz="900" b="1">
                          <a:solidFill>
                            <a:srgbClr val="000000"/>
                          </a:solidFill>
                          <a:latin typeface="Calibri"/>
                          <a:ea typeface="Calibri"/>
                          <a:cs typeface="Times New Roman"/>
                        </a:rPr>
                        <a:t>Presupuesto CXC implemento</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2</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3</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4</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5</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6</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7</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8</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9</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10</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11</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12</a:t>
                      </a:r>
                      <a:endParaRPr lang="es-ES_tradnl" sz="900">
                        <a:latin typeface="Calibri"/>
                        <a:ea typeface="Calibri"/>
                        <a:cs typeface="Times New Roman"/>
                      </a:endParaRPr>
                    </a:p>
                  </a:txBody>
                  <a:tcPr marL="28712" marR="28712" marT="0" marB="0" anchor="ctr">
                    <a:lnL>
                      <a:noFill/>
                    </a:lnL>
                    <a:lnR>
                      <a:noFill/>
                    </a:lnR>
                    <a:lnT>
                      <a:noFill/>
                    </a:lnT>
                    <a:lnB>
                      <a:noFill/>
                    </a:lnB>
                    <a:blipFill>
                      <a:blip r:embed="rId3"/>
                      <a:tile tx="0" ty="0" sx="100000" sy="100000" flip="none" algn="tl"/>
                    </a:blipFill>
                  </a:tcPr>
                </a:tc>
              </a:tr>
              <a:tr h="175348">
                <a:tc>
                  <a:txBody>
                    <a:bodyPr/>
                    <a:lstStyle/>
                    <a:p>
                      <a:pPr algn="just">
                        <a:spcAft>
                          <a:spcPts val="0"/>
                        </a:spcAft>
                      </a:pPr>
                      <a:r>
                        <a:rPr lang="es-ES" sz="900">
                          <a:solidFill>
                            <a:srgbClr val="000000"/>
                          </a:solidFill>
                          <a:latin typeface="Calibri"/>
                          <a:ea typeface="Calibri"/>
                          <a:cs typeface="Times New Roman"/>
                        </a:rPr>
                        <a:t>Crédito Implemento</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$ 325.00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$ 375.00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$ 375.00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$ 431.25</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$ 495.94</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$ 570.33</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$ 655.88</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$ 754.26</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$ 867.40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$ 997.51</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$ 1,147.13</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$ 1,319.20</a:t>
                      </a:r>
                      <a:endParaRPr lang="es-ES_tradnl" sz="900">
                        <a:latin typeface="Calibri"/>
                        <a:ea typeface="Calibri"/>
                        <a:cs typeface="Times New Roman"/>
                      </a:endParaRPr>
                    </a:p>
                  </a:txBody>
                  <a:tcPr marL="28712" marR="2871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175348">
                <a:tc>
                  <a:txBody>
                    <a:bodyPr/>
                    <a:lstStyle/>
                    <a:p>
                      <a:pPr algn="just">
                        <a:spcAft>
                          <a:spcPts val="0"/>
                        </a:spcAft>
                      </a:pPr>
                      <a:endParaRPr lang="es-ES" sz="900" dirty="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spcAft>
                          <a:spcPts val="0"/>
                        </a:spcAft>
                      </a:pPr>
                      <a:endParaRPr lang="es-ES" sz="900" dirty="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r>
            </a:tbl>
          </a:graphicData>
        </a:graphic>
      </p:graphicFrame>
      <p:sp>
        <p:nvSpPr>
          <p:cNvPr id="4" name="1 Título"/>
          <p:cNvSpPr>
            <a:spLocks noGrp="1"/>
          </p:cNvSpPr>
          <p:nvPr>
            <p:ph type="title"/>
          </p:nvPr>
        </p:nvSpPr>
        <p:spPr>
          <a:xfrm>
            <a:off x="685800" y="533400"/>
            <a:ext cx="7467600" cy="1066800"/>
          </a:xfrm>
        </p:spPr>
        <p:txBody>
          <a:bodyPr>
            <a:noAutofit/>
          </a:bodyPr>
          <a:lstStyle/>
          <a:p>
            <a:pPr algn="ctr"/>
            <a:r>
              <a:rPr lang="es-ES_tradnl" sz="3600" b="1" dirty="0" smtClean="0"/>
              <a:t>Política Implementada por FVJ S.A.</a:t>
            </a:r>
            <a:endParaRPr lang="es-ES_tradnl"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1 Título"/>
          <p:cNvSpPr>
            <a:spLocks noGrp="1"/>
          </p:cNvSpPr>
          <p:nvPr>
            <p:ph type="title"/>
          </p:nvPr>
        </p:nvSpPr>
        <p:spPr>
          <a:xfrm>
            <a:off x="152400" y="304800"/>
            <a:ext cx="8686800" cy="762000"/>
          </a:xfrm>
        </p:spPr>
        <p:txBody>
          <a:bodyPr>
            <a:noAutofit/>
          </a:bodyPr>
          <a:lstStyle/>
          <a:p>
            <a:pPr algn="ctr"/>
            <a:r>
              <a:rPr lang="es-ES_tradnl" sz="3600" b="1" dirty="0" smtClean="0"/>
              <a:t>Flujo de Caja proyectado mensualmente</a:t>
            </a:r>
            <a:endParaRPr lang="es-ES_tradnl" sz="3600" b="1" dirty="0"/>
          </a:p>
        </p:txBody>
      </p:sp>
      <p:graphicFrame>
        <p:nvGraphicFramePr>
          <p:cNvPr id="4" name="3 Tabla"/>
          <p:cNvGraphicFramePr>
            <a:graphicFrameLocks noGrp="1"/>
          </p:cNvGraphicFramePr>
          <p:nvPr/>
        </p:nvGraphicFramePr>
        <p:xfrm>
          <a:off x="3" y="1371590"/>
          <a:ext cx="9143994" cy="4267217"/>
        </p:xfrm>
        <a:graphic>
          <a:graphicData uri="http://schemas.openxmlformats.org/drawingml/2006/table">
            <a:tbl>
              <a:tblPr/>
              <a:tblGrid>
                <a:gridCol w="180271"/>
                <a:gridCol w="1626133"/>
                <a:gridCol w="614029"/>
                <a:gridCol w="602340"/>
                <a:gridCol w="650329"/>
                <a:gridCol w="602340"/>
                <a:gridCol w="602340"/>
                <a:gridCol w="602340"/>
                <a:gridCol w="602340"/>
                <a:gridCol w="614029"/>
                <a:gridCol w="614029"/>
                <a:gridCol w="614029"/>
                <a:gridCol w="614029"/>
                <a:gridCol w="605416"/>
              </a:tblGrid>
              <a:tr h="196818">
                <a:tc>
                  <a:txBody>
                    <a:bodyPr/>
                    <a:lstStyle/>
                    <a:p>
                      <a:pPr algn="just">
                        <a:spcAft>
                          <a:spcPts val="0"/>
                        </a:spcAft>
                      </a:pPr>
                      <a:endParaRPr lang="es-ES" sz="900" dirty="0">
                        <a:solidFill>
                          <a:srgbClr val="000000"/>
                        </a:solidFill>
                        <a:latin typeface="Calibri"/>
                        <a:ea typeface="Calibri"/>
                        <a:cs typeface="Times New Roman"/>
                      </a:endParaRPr>
                    </a:p>
                  </a:txBody>
                  <a:tcPr marL="28712" marR="28712"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7</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8</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9</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Mes 11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Servicio de Seguridad (familias)</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 </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30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30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30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35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40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dirty="0">
                          <a:solidFill>
                            <a:srgbClr val="000000"/>
                          </a:solidFill>
                          <a:latin typeface="Calibri"/>
                          <a:ea typeface="Calibri"/>
                          <a:cs typeface="Times New Roman"/>
                        </a:rPr>
                        <a:t>46</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52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60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69</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80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92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Precio Servicio</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 </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$ 12.00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dirty="0">
                          <a:solidFill>
                            <a:srgbClr val="000000"/>
                          </a:solidFill>
                          <a:latin typeface="Calibri"/>
                          <a:ea typeface="Calibri"/>
                          <a:cs typeface="Times New Roman"/>
                        </a:rPr>
                        <a:t>$ 20.00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b="1">
                          <a:solidFill>
                            <a:srgbClr val="000000"/>
                          </a:solidFill>
                          <a:latin typeface="Calibri"/>
                          <a:ea typeface="Calibri"/>
                          <a:cs typeface="Times New Roman"/>
                        </a:rPr>
                        <a:t>Crédito por Implemento</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900" b="1">
                          <a:solidFill>
                            <a:srgbClr val="000000"/>
                          </a:solidFill>
                          <a:latin typeface="Calibri"/>
                          <a:ea typeface="Calibri"/>
                          <a:cs typeface="Times New Roman"/>
                        </a:rPr>
                        <a:t> </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$ 325.00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$ 375.00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$ 375.00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$ 431.25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$ 495.94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$ 570.33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rgbClr val="000000"/>
                          </a:solidFill>
                          <a:latin typeface="Calibri"/>
                          <a:ea typeface="Calibri"/>
                          <a:cs typeface="Times New Roman"/>
                        </a:rPr>
                        <a:t>$ 655.88</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$ 754.26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$ 867.40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$ 997.51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$ 1,147.13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b="1">
                          <a:solidFill>
                            <a:srgbClr val="000000"/>
                          </a:solidFill>
                          <a:latin typeface="Calibri"/>
                          <a:ea typeface="Calibri"/>
                          <a:cs typeface="Times New Roman"/>
                        </a:rPr>
                        <a:t>Cuentas por Cobrar</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 </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$ 144.00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$ 456.00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$ 600.00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$ 636.00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$ 731.40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$ 841.11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$ 967.28</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$ 1,112.37</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$ 1,279.22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$ 1,471.11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a:solidFill>
                            <a:srgbClr val="000000"/>
                          </a:solidFill>
                          <a:latin typeface="Calibri"/>
                          <a:ea typeface="Calibri"/>
                          <a:cs typeface="Times New Roman"/>
                        </a:rPr>
                        <a:t>$ 1,691.77</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Arriendo</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dirty="0">
                          <a:solidFill>
                            <a:srgbClr val="000000"/>
                          </a:solidFill>
                          <a:latin typeface="Calibri"/>
                          <a:ea typeface="Calibri"/>
                          <a:cs typeface="Times New Roman"/>
                        </a:rPr>
                        <a:t>$ 150.00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$ 150.00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Gastos Generales (agua, luz, etc.)</a:t>
                      </a:r>
                      <a:endParaRPr lang="es-ES_tradnl" sz="900">
                        <a:latin typeface="Calibri"/>
                        <a:ea typeface="Calibri"/>
                        <a:cs typeface="Times New Roman"/>
                      </a:endParaRPr>
                    </a:p>
                  </a:txBody>
                  <a:tcPr marL="28712" marR="287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Mantenimiento Equipo</a:t>
                      </a:r>
                      <a:endParaRPr lang="es-ES_tradnl" sz="900">
                        <a:latin typeface="Calibri"/>
                        <a:ea typeface="Calibri"/>
                        <a:cs typeface="Times New Roman"/>
                      </a:endParaRPr>
                    </a:p>
                  </a:txBody>
                  <a:tcPr marL="28712" marR="287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dirty="0">
                          <a:solidFill>
                            <a:srgbClr val="000000"/>
                          </a:solidFill>
                          <a:latin typeface="Calibri"/>
                          <a:ea typeface="Calibri"/>
                          <a:cs typeface="Times New Roman"/>
                        </a:rPr>
                        <a:t>$ 100.00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Gastos de Publicidad</a:t>
                      </a:r>
                      <a:endParaRPr lang="es-ES_tradnl" sz="900">
                        <a:latin typeface="Calibri"/>
                        <a:ea typeface="Calibri"/>
                        <a:cs typeface="Times New Roman"/>
                      </a:endParaRPr>
                    </a:p>
                  </a:txBody>
                  <a:tcPr marL="28712" marR="287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Gastos de Comisiones 2%</a:t>
                      </a:r>
                      <a:endParaRPr lang="es-ES_tradnl" sz="900">
                        <a:latin typeface="Calibri"/>
                        <a:ea typeface="Calibri"/>
                        <a:cs typeface="Times New Roman"/>
                      </a:endParaRPr>
                    </a:p>
                  </a:txBody>
                  <a:tcPr marL="28712" marR="287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$ 8.64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$ 27.36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$ 36.00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$ 38.16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$ 43.88</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$ 50.47</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$ 58.04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$ 66.74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$ 76.75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$ 88.27</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$ 101.51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$ 116.73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Otros Gastos</a:t>
                      </a:r>
                      <a:endParaRPr lang="es-ES_tradnl" sz="900">
                        <a:latin typeface="Calibri"/>
                        <a:ea typeface="Calibri"/>
                        <a:cs typeface="Times New Roman"/>
                      </a:endParaRPr>
                    </a:p>
                  </a:txBody>
                  <a:tcPr marL="28712" marR="2871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$ 60.00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393636">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Sueldo Administrativos y Operativos</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dirty="0">
                          <a:solidFill>
                            <a:srgbClr val="000000"/>
                          </a:solidFill>
                          <a:latin typeface="Calibri"/>
                          <a:ea typeface="Calibri"/>
                          <a:cs typeface="Times New Roman"/>
                        </a:rPr>
                        <a:t>$ 2,400.00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000000"/>
                          </a:solidFill>
                          <a:latin typeface="Calibri"/>
                          <a:ea typeface="Calibri"/>
                          <a:cs typeface="Times New Roman"/>
                        </a:rPr>
                        <a:t>$ 2,400.00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dirty="0">
                          <a:solidFill>
                            <a:srgbClr val="000000"/>
                          </a:solidFill>
                          <a:latin typeface="Calibri"/>
                          <a:ea typeface="Calibri"/>
                          <a:cs typeface="Times New Roman"/>
                        </a:rPr>
                        <a:t>$ 2,400.00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b="1">
                          <a:solidFill>
                            <a:srgbClr val="000000"/>
                          </a:solidFill>
                          <a:latin typeface="Calibri"/>
                          <a:ea typeface="Calibri"/>
                          <a:cs typeface="Times New Roman"/>
                        </a:rPr>
                        <a:t>Utilidad Antes Impuestos</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$ 2,629.64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$ 2,286.36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$ 2,251.00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$ 2,060.91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$ 1,906.55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$ 1,829.03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$ 1,524.88</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$ 1,290.12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$ 1,120.13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$ 709.65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$ 352.60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a:solidFill>
                            <a:srgbClr val="FF0000"/>
                          </a:solidFill>
                          <a:latin typeface="Calibri"/>
                          <a:ea typeface="Calibri"/>
                          <a:cs typeface="Times New Roman"/>
                        </a:rPr>
                        <a:t>$ 41.99</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Impuestos 15%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$ 394.45</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$ 342.95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$ 337.65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$ 309.14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$ 285.98</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$ 274.35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$ 228.73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$ 193.52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$ 168.02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$ 106.45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$ 52.89</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$ 6.30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54706">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Impuesto Acumulado</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$ 394.45</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$ 737.40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$ 1,075.05</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$ 1,384.19</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$ 1,670.17</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$ 1,944.52</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$ 2,173.26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$ 2,366.77</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$ 2,534.79</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$ 2,641.24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$ 2,694.13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$ 2,700.43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54706">
                <a:tc>
                  <a:txBody>
                    <a:bodyPr/>
                    <a:lstStyle/>
                    <a:p>
                      <a:pPr algn="ctr">
                        <a:spcAft>
                          <a:spcPts val="0"/>
                        </a:spcAft>
                      </a:pP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a:solidFill>
                            <a:srgbClr val="000000"/>
                          </a:solidFill>
                          <a:latin typeface="Calibri"/>
                          <a:ea typeface="Calibri"/>
                          <a:cs typeface="Times New Roman"/>
                        </a:rPr>
                        <a:t>Impuestos Ajustados (15%)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000000"/>
                          </a:solidFill>
                          <a:latin typeface="Calibri"/>
                          <a:ea typeface="Calibri"/>
                          <a:cs typeface="Times New Roman"/>
                        </a:rPr>
                        <a:t>$ 0.00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000000"/>
                          </a:solidFill>
                          <a:latin typeface="Calibri"/>
                          <a:ea typeface="Calibri"/>
                          <a:cs typeface="Times New Roman"/>
                        </a:rPr>
                        <a:t>$ 0.00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000000"/>
                          </a:solidFill>
                          <a:latin typeface="Calibri"/>
                          <a:ea typeface="Calibri"/>
                          <a:cs typeface="Times New Roman"/>
                        </a:rPr>
                        <a:t>$ 0.00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000000"/>
                          </a:solidFill>
                          <a:latin typeface="Calibri"/>
                          <a:ea typeface="Calibri"/>
                          <a:cs typeface="Times New Roman"/>
                        </a:rPr>
                        <a:t>$ 0.00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b="1">
                          <a:solidFill>
                            <a:srgbClr val="000000"/>
                          </a:solidFill>
                          <a:latin typeface="Calibri"/>
                          <a:ea typeface="Calibri"/>
                          <a:cs typeface="Times New Roman"/>
                        </a:rPr>
                        <a:t>Utilidad Después Impuesto</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$ 2,629.64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$ 2,286.36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$ 2,251.00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$ 2,060.91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$ 1,906.55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$ 1,829.03</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$ 1,524.88</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$ 1,290.12</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$ 1,120.13</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$ 709.65</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dirty="0">
                          <a:solidFill>
                            <a:srgbClr val="FF0000"/>
                          </a:solidFill>
                          <a:latin typeface="Calibri"/>
                          <a:ea typeface="Calibri"/>
                          <a:cs typeface="Times New Roman"/>
                        </a:rPr>
                        <a:t>$ 352.60</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a:solidFill>
                            <a:srgbClr val="FF0000"/>
                          </a:solidFill>
                          <a:latin typeface="Calibri"/>
                          <a:ea typeface="Calibri"/>
                          <a:cs typeface="Times New Roman"/>
                        </a:rPr>
                        <a:t>$ 41.99</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818">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900" dirty="0">
                        <a:solidFill>
                          <a:srgbClr val="000000"/>
                        </a:solidFill>
                        <a:latin typeface="Calibri"/>
                        <a:ea typeface="Calibri"/>
                        <a:cs typeface="Times New Roman"/>
                      </a:endParaRPr>
                    </a:p>
                  </a:txBody>
                  <a:tcPr marL="28712" marR="2871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15081">
                <a:tc>
                  <a:txBody>
                    <a:bodyPr/>
                    <a:lstStyle/>
                    <a:p>
                      <a:pPr algn="ctr">
                        <a:spcAft>
                          <a:spcPts val="0"/>
                        </a:spcAft>
                      </a:pPr>
                      <a:r>
                        <a:rPr lang="es-ES" sz="900" b="1">
                          <a:solidFill>
                            <a:srgbClr val="000000"/>
                          </a:solidFill>
                          <a:latin typeface="Calibri"/>
                          <a:ea typeface="Calibri"/>
                          <a:cs typeface="Times New Roman"/>
                        </a:rPr>
                        <a:t>=</a:t>
                      </a:r>
                      <a:endParaRPr lang="es-ES_tradnl" sz="900">
                        <a:latin typeface="Calibri"/>
                        <a:ea typeface="Calibri"/>
                        <a:cs typeface="Times New Roman"/>
                      </a:endParaRPr>
                    </a:p>
                  </a:txBody>
                  <a:tcPr marL="28712" marR="28712"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ctr">
                        <a:spcAft>
                          <a:spcPts val="0"/>
                        </a:spcAft>
                      </a:pPr>
                      <a:r>
                        <a:rPr lang="es-ES" sz="900" b="1">
                          <a:solidFill>
                            <a:srgbClr val="000000"/>
                          </a:solidFill>
                          <a:latin typeface="Calibri"/>
                          <a:ea typeface="Calibri"/>
                          <a:cs typeface="Times New Roman"/>
                        </a:rPr>
                        <a:t>Flujo Neto</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FF0000"/>
                          </a:solidFill>
                          <a:latin typeface="Calibri"/>
                          <a:ea typeface="Calibri"/>
                          <a:cs typeface="Times New Roman"/>
                        </a:rPr>
                        <a:t>$ 2,629.64</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FF0000"/>
                          </a:solidFill>
                          <a:latin typeface="Calibri"/>
                          <a:ea typeface="Calibri"/>
                          <a:cs typeface="Times New Roman"/>
                        </a:rPr>
                        <a:t>$ 2,286.36</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FF0000"/>
                          </a:solidFill>
                          <a:latin typeface="Calibri"/>
                          <a:ea typeface="Calibri"/>
                          <a:cs typeface="Times New Roman"/>
                        </a:rPr>
                        <a:t>$ 2,251.00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FF0000"/>
                          </a:solidFill>
                          <a:latin typeface="Calibri"/>
                          <a:ea typeface="Calibri"/>
                          <a:cs typeface="Times New Roman"/>
                        </a:rPr>
                        <a:t>$ 2,060.91</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FF0000"/>
                          </a:solidFill>
                          <a:latin typeface="Calibri"/>
                          <a:ea typeface="Calibri"/>
                          <a:cs typeface="Times New Roman"/>
                        </a:rPr>
                        <a:t>$ 1,906.55</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FF0000"/>
                          </a:solidFill>
                          <a:latin typeface="Calibri"/>
                          <a:ea typeface="Calibri"/>
                          <a:cs typeface="Times New Roman"/>
                        </a:rPr>
                        <a:t>$ 1,829.03</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FF0000"/>
                          </a:solidFill>
                          <a:latin typeface="Calibri"/>
                          <a:ea typeface="Calibri"/>
                          <a:cs typeface="Times New Roman"/>
                        </a:rPr>
                        <a:t>$ 1,524.88</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FF0000"/>
                          </a:solidFill>
                          <a:latin typeface="Calibri"/>
                          <a:ea typeface="Calibri"/>
                          <a:cs typeface="Times New Roman"/>
                        </a:rPr>
                        <a:t>$ 1,290.12</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FF0000"/>
                          </a:solidFill>
                          <a:latin typeface="Calibri"/>
                          <a:ea typeface="Calibri"/>
                          <a:cs typeface="Times New Roman"/>
                        </a:rPr>
                        <a:t>$ 1,120.13</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FF0000"/>
                          </a:solidFill>
                          <a:latin typeface="Calibri"/>
                          <a:ea typeface="Calibri"/>
                          <a:cs typeface="Times New Roman"/>
                        </a:rPr>
                        <a:t>$ 709.65</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a:solidFill>
                            <a:srgbClr val="FF0000"/>
                          </a:solidFill>
                          <a:latin typeface="Calibri"/>
                          <a:ea typeface="Calibri"/>
                          <a:cs typeface="Times New Roman"/>
                        </a:rPr>
                        <a:t>$ 352.60</a:t>
                      </a:r>
                      <a:endParaRPr lang="es-ES_tradnl" sz="90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900" b="1" dirty="0">
                          <a:solidFill>
                            <a:srgbClr val="FF0000"/>
                          </a:solidFill>
                          <a:latin typeface="Calibri"/>
                          <a:ea typeface="Calibri"/>
                          <a:cs typeface="Times New Roman"/>
                        </a:rPr>
                        <a:t>$ 41.99</a:t>
                      </a:r>
                      <a:endParaRPr lang="es-ES_tradnl" sz="900" dirty="0">
                        <a:latin typeface="Calibri"/>
                        <a:ea typeface="Calibri"/>
                        <a:cs typeface="Times New Roman"/>
                      </a:endParaRPr>
                    </a:p>
                  </a:txBody>
                  <a:tcPr marL="28712" marR="287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
        <p:nvSpPr>
          <p:cNvPr id="5" name="4 Llamada con línea 2"/>
          <p:cNvSpPr/>
          <p:nvPr/>
        </p:nvSpPr>
        <p:spPr>
          <a:xfrm>
            <a:off x="5867400" y="990600"/>
            <a:ext cx="1066800" cy="304800"/>
          </a:xfrm>
          <a:prstGeom prst="borderCallout2">
            <a:avLst>
              <a:gd name="adj1" fmla="val 48155"/>
              <a:gd name="adj2" fmla="val -7439"/>
              <a:gd name="adj3" fmla="val 207410"/>
              <a:gd name="adj4" fmla="val -15477"/>
              <a:gd name="adj5" fmla="val 219524"/>
              <a:gd name="adj6" fmla="val -3420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tx1"/>
                </a:solidFill>
              </a:rPr>
              <a:t>Incremento: </a:t>
            </a:r>
            <a:r>
              <a:rPr lang="es-EC" sz="1000" b="1" dirty="0" smtClean="0">
                <a:solidFill>
                  <a:schemeClr val="tx1"/>
                </a:solidFill>
              </a:rPr>
              <a:t>1.5</a:t>
            </a:r>
            <a:r>
              <a:rPr lang="es-EC" sz="1000" b="1" dirty="0" smtClean="0">
                <a:solidFill>
                  <a:schemeClr val="tx1"/>
                </a:solidFill>
              </a:rPr>
              <a:t>%</a:t>
            </a:r>
            <a:endParaRPr lang="es-EC" sz="1000" b="1" dirty="0">
              <a:solidFill>
                <a:schemeClr val="tx1"/>
              </a:solidFill>
            </a:endParaRPr>
          </a:p>
        </p:txBody>
      </p:sp>
      <p:sp>
        <p:nvSpPr>
          <p:cNvPr id="6" name="5 Llamada con línea 2"/>
          <p:cNvSpPr/>
          <p:nvPr/>
        </p:nvSpPr>
        <p:spPr>
          <a:xfrm>
            <a:off x="3429000" y="990600"/>
            <a:ext cx="1600200" cy="304800"/>
          </a:xfrm>
          <a:prstGeom prst="borderCallout2">
            <a:avLst>
              <a:gd name="adj1" fmla="val 48155"/>
              <a:gd name="adj2" fmla="val -7439"/>
              <a:gd name="adj3" fmla="val 344910"/>
              <a:gd name="adj4" fmla="val -15477"/>
              <a:gd name="adj5" fmla="val 347649"/>
              <a:gd name="adj6" fmla="val -2349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tx1"/>
                </a:solidFill>
              </a:rPr>
              <a:t>Servicio + Pago de Implemento</a:t>
            </a:r>
            <a:endParaRPr lang="es-EC" sz="1000" b="1" dirty="0">
              <a:solidFill>
                <a:schemeClr val="tx1"/>
              </a:solidFill>
            </a:endParaRPr>
          </a:p>
        </p:txBody>
      </p:sp>
      <p:sp>
        <p:nvSpPr>
          <p:cNvPr id="7" name="6 Llamada con línea 2"/>
          <p:cNvSpPr/>
          <p:nvPr/>
        </p:nvSpPr>
        <p:spPr>
          <a:xfrm>
            <a:off x="3429000" y="990600"/>
            <a:ext cx="1066800" cy="304800"/>
          </a:xfrm>
          <a:prstGeom prst="borderCallout2">
            <a:avLst>
              <a:gd name="adj1" fmla="val 48155"/>
              <a:gd name="adj2" fmla="val -7439"/>
              <a:gd name="adj3" fmla="val 423035"/>
              <a:gd name="adj4" fmla="val -19941"/>
              <a:gd name="adj5" fmla="val 419524"/>
              <a:gd name="adj6" fmla="val -3599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tx1"/>
                </a:solidFill>
              </a:rPr>
              <a:t>60% crédito, 40% contado</a:t>
            </a:r>
            <a:endParaRPr lang="es-EC" sz="1000" b="1" dirty="0">
              <a:solidFill>
                <a:schemeClr val="tx1"/>
              </a:solidFill>
            </a:endParaRPr>
          </a:p>
        </p:txBody>
      </p:sp>
      <p:sp>
        <p:nvSpPr>
          <p:cNvPr id="8" name="7 Llamada con línea 2"/>
          <p:cNvSpPr/>
          <p:nvPr/>
        </p:nvSpPr>
        <p:spPr>
          <a:xfrm>
            <a:off x="2667000" y="4114800"/>
            <a:ext cx="1447800" cy="228600"/>
          </a:xfrm>
          <a:prstGeom prst="borderCallout2">
            <a:avLst>
              <a:gd name="adj1" fmla="val 48155"/>
              <a:gd name="adj2" fmla="val -7439"/>
              <a:gd name="adj3" fmla="val 333452"/>
              <a:gd name="adj4" fmla="val -8380"/>
              <a:gd name="adj5" fmla="val 348691"/>
              <a:gd name="adj6" fmla="val -180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bg1"/>
                </a:solidFill>
              </a:rPr>
              <a:t>SI(I.A.&lt;0;0;I. 15%)</a:t>
            </a:r>
            <a:endParaRPr lang="es-EC" sz="1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animBg="1"/>
      <p:bldP spid="6" grpId="1" animBg="1"/>
      <p:bldP spid="7" grpId="0" animBg="1"/>
      <p:bldP spid="7" grpId="1" animBg="1"/>
      <p:bldP spid="8" grpId="0" animBg="1"/>
      <p:bldP spid="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11" name="1 Título"/>
          <p:cNvSpPr>
            <a:spLocks noGrp="1"/>
          </p:cNvSpPr>
          <p:nvPr>
            <p:ph type="title"/>
          </p:nvPr>
        </p:nvSpPr>
        <p:spPr>
          <a:xfrm>
            <a:off x="152400" y="609600"/>
            <a:ext cx="8686800" cy="762000"/>
          </a:xfrm>
        </p:spPr>
        <p:txBody>
          <a:bodyPr>
            <a:normAutofit fontScale="90000"/>
          </a:bodyPr>
          <a:lstStyle/>
          <a:p>
            <a:pPr algn="ctr"/>
            <a:r>
              <a:rPr lang="es-ES" sz="2800" b="1" dirty="0" smtClean="0"/>
              <a:t>Método de Déficit Acumulado Máximo para el cálculo del Capital de Trabajo</a:t>
            </a:r>
            <a:endParaRPr lang="es-ES_tradnl" sz="2700" dirty="0"/>
          </a:p>
        </p:txBody>
      </p:sp>
      <p:graphicFrame>
        <p:nvGraphicFramePr>
          <p:cNvPr id="12" name="11 Tabla"/>
          <p:cNvGraphicFramePr>
            <a:graphicFrameLocks noGrp="1"/>
          </p:cNvGraphicFramePr>
          <p:nvPr/>
        </p:nvGraphicFramePr>
        <p:xfrm>
          <a:off x="76198" y="1829103"/>
          <a:ext cx="8991602" cy="3504897"/>
        </p:xfrm>
        <a:graphic>
          <a:graphicData uri="http://schemas.openxmlformats.org/drawingml/2006/table">
            <a:tbl>
              <a:tblPr/>
              <a:tblGrid>
                <a:gridCol w="1524002"/>
                <a:gridCol w="609600"/>
                <a:gridCol w="609600"/>
                <a:gridCol w="609600"/>
                <a:gridCol w="609600"/>
                <a:gridCol w="609600"/>
                <a:gridCol w="739048"/>
                <a:gridCol w="605478"/>
                <a:gridCol w="617399"/>
                <a:gridCol w="617399"/>
                <a:gridCol w="617399"/>
                <a:gridCol w="617399"/>
                <a:gridCol w="605478"/>
              </a:tblGrid>
              <a:tr h="209747">
                <a:tc>
                  <a:txBody>
                    <a:bodyPr/>
                    <a:lstStyle/>
                    <a:p>
                      <a:pPr algn="just"/>
                      <a:endParaRPr lang="es-ES_tradnl" sz="1000" dirty="0">
                        <a:latin typeface="Calibri"/>
                        <a:ea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dirty="0">
                          <a:solidFill>
                            <a:srgbClr val="000000"/>
                          </a:solidFill>
                          <a:latin typeface="Calibri"/>
                          <a:ea typeface="Calibri"/>
                          <a:cs typeface="Times New Roman"/>
                        </a:rPr>
                        <a:t>Mes 1</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2</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3</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4</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5</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6</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7</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8</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9</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10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11</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Mes 12</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Crédito por Implemento</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$ 325.00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$ 375.00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$ 375.00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$ 431.25</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$ 495.94</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$ 570.33</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$ 655.88</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$ 754.26</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$ 867.40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$ 997.51</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$ 1,147.13</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$ 1,319.20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Cuentas por Cobrar</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$ 144.00</a:t>
                      </a:r>
                      <a:endParaRPr lang="es-ES_tradnl" sz="1000" dirty="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$ 456.00</a:t>
                      </a:r>
                      <a:endParaRPr lang="es-ES_tradnl" sz="1000" dirty="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$ 636.00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$ 731.40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$ 841.11</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$ 967.28</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$ 1,112.37</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$ 1,279.22</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$ 1,471.11</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$ 1,691.77</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$ 1,945.54</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Total Ingresos</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$ 469.00</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$ 831.00</a:t>
                      </a:r>
                      <a:endParaRPr lang="es-ES_tradnl" sz="1000" dirty="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$ 975.00</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$ 1,067.25</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$ 1,227.34</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$ 1,411.44</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$ 1,623.15</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$ 1,866.63</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$ 2,146.62</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$ 2,468.61</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$ 2,838.91</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$ 3,264.74</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r>
              <a:tr h="209747">
                <a:tc>
                  <a:txBody>
                    <a:bodyPr/>
                    <a:lstStyle/>
                    <a:p>
                      <a:pPr algn="just"/>
                      <a:endParaRPr lang="es-ES_tradnl" sz="1000">
                        <a:latin typeface="Calibri"/>
                        <a:ea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dirty="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Arriendo</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$ 150.00</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$ 150.00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Gtos. Generales (agua, luz, etc.)</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$ 80.00</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Mantenimiento Equipo</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$ 0.00</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$ 100.00</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Gastos de Publicidad</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$ 400.00</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$ 400.00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Gastos de Comisiones 2%</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$ 8.64</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$ 27.36</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$ 36.00</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$ 38.16</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$ 43.88</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$ 50.47</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$ 58.04</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$ 66.74</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$ 76.75</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$ 88.27</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$ 101.51</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$ 116.73</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Otros Gastos</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$ 60.00</a:t>
                      </a:r>
                      <a:endParaRPr lang="es-ES_tradnl" sz="1000" dirty="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$ 60.00</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r>
              <a:tr h="190649">
                <a:tc>
                  <a:txBody>
                    <a:bodyPr/>
                    <a:lstStyle/>
                    <a:p>
                      <a:pPr algn="l">
                        <a:spcAft>
                          <a:spcPts val="0"/>
                        </a:spcAft>
                      </a:pPr>
                      <a:r>
                        <a:rPr lang="es-ES" sz="1000" b="1">
                          <a:solidFill>
                            <a:srgbClr val="000000"/>
                          </a:solidFill>
                          <a:latin typeface="Calibri"/>
                          <a:ea typeface="Times New Roman"/>
                          <a:cs typeface="Times New Roman"/>
                        </a:rPr>
                        <a:t>Sueldo Adminstr. y Operativos</a:t>
                      </a:r>
                      <a:endParaRPr lang="es-ES_tradnl" sz="1000">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$ 2,400.00</a:t>
                      </a:r>
                      <a:endParaRPr lang="es-ES_tradnl" sz="1000" dirty="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$ 2,400.00</a:t>
                      </a:r>
                      <a:endParaRPr lang="es-ES_tradnl" sz="1000">
                        <a:latin typeface="Calibri"/>
                        <a:ea typeface="Calibri"/>
                        <a:cs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0649">
                <a:tc>
                  <a:txBody>
                    <a:bodyPr/>
                    <a:lstStyle/>
                    <a:p>
                      <a:pPr algn="l">
                        <a:spcAft>
                          <a:spcPts val="0"/>
                        </a:spcAft>
                      </a:pPr>
                      <a:r>
                        <a:rPr lang="es-ES" sz="1000" b="1">
                          <a:solidFill>
                            <a:schemeClr val="bg2">
                              <a:lumMod val="50000"/>
                            </a:schemeClr>
                          </a:solidFill>
                          <a:latin typeface="Calibri"/>
                          <a:ea typeface="Times New Roman"/>
                          <a:cs typeface="Times New Roman"/>
                        </a:rPr>
                        <a:t>Total Egresos</a:t>
                      </a:r>
                      <a:endParaRPr lang="es-ES_tradnl" sz="1000">
                        <a:solidFill>
                          <a:schemeClr val="bg2">
                            <a:lumMod val="50000"/>
                          </a:schemeClr>
                        </a:solidFill>
                        <a:latin typeface="Calibri"/>
                        <a:ea typeface="Calibri"/>
                        <a:cs typeface="Times New Roman"/>
                      </a:endParaRPr>
                    </a:p>
                  </a:txBody>
                  <a:tcPr marL="28282" marR="28282" marT="0" marB="0" anchor="ctr">
                    <a:lnL>
                      <a:noFill/>
                    </a:lnL>
                    <a:lnR>
                      <a:noFill/>
                    </a:lnR>
                    <a:lnT>
                      <a:noFill/>
                    </a:lnT>
                    <a:lnB>
                      <a:noFill/>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$ 3,098.64</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$ 3,117.36</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$ 3,226.00</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$ 3,128.16</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$ 3,133.88</a:t>
                      </a:r>
                      <a:endParaRPr lang="es-ES_tradnl" sz="1000" dirty="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$ 3,240.47</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$ 3,148.04</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$ 3,156.74</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$ 3,266.75</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$ 3,178.27</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$ 3,191.51</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$ 3,306.73</a:t>
                      </a:r>
                      <a:endParaRPr lang="es-ES_tradnl" sz="1000">
                        <a:latin typeface="Calibri"/>
                        <a:ea typeface="Calibri"/>
                        <a:cs typeface="Times New Roman"/>
                      </a:endParaRPr>
                    </a:p>
                  </a:txBody>
                  <a:tcPr marL="28282" marR="28282"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blipFill>
                      <a:blip r:embed="rId3"/>
                      <a:tile tx="0" ty="0" sx="100000" sy="100000" flip="none" algn="tl"/>
                    </a:blipFill>
                  </a:tcPr>
                </a:tc>
              </a:tr>
              <a:tr h="209747">
                <a:tc>
                  <a:txBody>
                    <a:bodyPr/>
                    <a:lstStyle/>
                    <a:p>
                      <a:pPr algn="just"/>
                      <a:endParaRPr lang="es-ES_tradnl" sz="1000">
                        <a:solidFill>
                          <a:schemeClr val="bg2">
                            <a:lumMod val="50000"/>
                          </a:schemeClr>
                        </a:solidFill>
                        <a:latin typeface="Calibri"/>
                        <a:ea typeface="Times New Roman"/>
                      </a:endParaRPr>
                    </a:p>
                  </a:txBody>
                  <a:tcPr marL="28282" marR="28282" marT="0" marB="0" anchor="ctr">
                    <a:lnL>
                      <a:noFill/>
                    </a:lnL>
                    <a:lnR>
                      <a:noFill/>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dirty="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endParaRPr lang="es-ES_tradnl" sz="1000">
                        <a:latin typeface="Calibri"/>
                        <a:ea typeface="Times New Roman"/>
                      </a:endParaRPr>
                    </a:p>
                  </a:txBody>
                  <a:tcPr marL="28282" marR="2828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0649">
                <a:tc>
                  <a:txBody>
                    <a:bodyPr/>
                    <a:lstStyle/>
                    <a:p>
                      <a:pPr algn="l">
                        <a:spcAft>
                          <a:spcPts val="0"/>
                        </a:spcAft>
                      </a:pPr>
                      <a:r>
                        <a:rPr lang="es-ES" sz="1000" b="1">
                          <a:solidFill>
                            <a:schemeClr val="bg2">
                              <a:lumMod val="50000"/>
                            </a:schemeClr>
                          </a:solidFill>
                          <a:latin typeface="Calibri"/>
                          <a:ea typeface="Times New Roman"/>
                          <a:cs typeface="Times New Roman"/>
                        </a:rPr>
                        <a:t>Ingresos - Egresos</a:t>
                      </a:r>
                      <a:endParaRPr lang="es-ES_tradnl" sz="1000">
                        <a:solidFill>
                          <a:schemeClr val="bg2">
                            <a:lumMod val="50000"/>
                          </a:schemeClr>
                        </a:solidFill>
                        <a:latin typeface="Calibri"/>
                        <a:ea typeface="Calibri"/>
                        <a:cs typeface="Times New Roman"/>
                      </a:endParaRPr>
                    </a:p>
                  </a:txBody>
                  <a:tcPr marL="28282" marR="28282"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$ 2,629.64</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$ 2,286.36</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$ 2,251.00</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$ 2,060.91</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FF0000"/>
                          </a:solidFill>
                          <a:latin typeface="Calibri"/>
                          <a:ea typeface="Calibri"/>
                          <a:cs typeface="Times New Roman"/>
                        </a:rPr>
                        <a:t>$ 1,906.55</a:t>
                      </a:r>
                      <a:endParaRPr lang="es-ES_tradnl" sz="10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$ 1,829.03</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$ 1,524.88</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$ 1,290.12</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$ 1,120.13</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$ 709.65</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$ 352.60</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$ 41.99</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a:blip r:embed="rId3"/>
                      <a:tile tx="0" ty="0" sx="100000" sy="100000" flip="none" algn="tl"/>
                    </a:blipFill>
                  </a:tcPr>
                </a:tc>
              </a:tr>
              <a:tr h="359566">
                <a:tc>
                  <a:txBody>
                    <a:bodyPr/>
                    <a:lstStyle/>
                    <a:p>
                      <a:pPr algn="l">
                        <a:spcAft>
                          <a:spcPts val="0"/>
                        </a:spcAft>
                      </a:pPr>
                      <a:r>
                        <a:rPr lang="es-ES" sz="1000" b="1" dirty="0">
                          <a:solidFill>
                            <a:schemeClr val="bg2">
                              <a:lumMod val="50000"/>
                            </a:schemeClr>
                          </a:solidFill>
                          <a:latin typeface="Calibri"/>
                          <a:ea typeface="Calibri"/>
                          <a:cs typeface="Times New Roman"/>
                        </a:rPr>
                        <a:t>Ing. - Egresos Acumulados</a:t>
                      </a:r>
                      <a:endParaRPr lang="es-ES_tradnl" sz="1000" dirty="0">
                        <a:solidFill>
                          <a:schemeClr val="bg2">
                            <a:lumMod val="50000"/>
                          </a:schemeClr>
                        </a:solidFill>
                        <a:latin typeface="Calibri"/>
                        <a:ea typeface="Calibri"/>
                        <a:cs typeface="Times New Roman"/>
                      </a:endParaRPr>
                    </a:p>
                  </a:txBody>
                  <a:tcPr marL="28282" marR="28282"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FF0000"/>
                          </a:solidFill>
                          <a:latin typeface="Calibri"/>
                          <a:ea typeface="Calibri"/>
                          <a:cs typeface="Times New Roman"/>
                        </a:rPr>
                        <a:t>$ 2,629.64</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FF0000"/>
                          </a:solidFill>
                          <a:latin typeface="Calibri"/>
                          <a:ea typeface="Calibri"/>
                          <a:cs typeface="Times New Roman"/>
                        </a:rPr>
                        <a:t>$ 4,916.00</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FF0000"/>
                          </a:solidFill>
                          <a:latin typeface="Calibri"/>
                          <a:ea typeface="Calibri"/>
                          <a:cs typeface="Times New Roman"/>
                        </a:rPr>
                        <a:t>$ 7,167.00</a:t>
                      </a:r>
                      <a:endParaRPr lang="es-ES_tradnl" sz="100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dirty="0">
                          <a:solidFill>
                            <a:srgbClr val="FF0000"/>
                          </a:solidFill>
                          <a:latin typeface="Calibri"/>
                          <a:ea typeface="Calibri"/>
                          <a:cs typeface="Times New Roman"/>
                        </a:rPr>
                        <a:t>$ 9,227.91</a:t>
                      </a:r>
                      <a:endParaRPr lang="es-ES_tradnl" sz="10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rgbClr val="FF0000"/>
                          </a:solidFill>
                          <a:latin typeface="Calibri"/>
                          <a:ea typeface="Calibri"/>
                          <a:cs typeface="Times New Roman"/>
                        </a:rPr>
                        <a:t>$ 11,134.46</a:t>
                      </a:r>
                      <a:endParaRPr lang="es-ES_tradnl" sz="9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rgbClr val="FF0000"/>
                          </a:solidFill>
                          <a:latin typeface="Calibri"/>
                          <a:ea typeface="Calibri"/>
                          <a:cs typeface="Times New Roman"/>
                        </a:rPr>
                        <a:t>$ 12,963.48</a:t>
                      </a:r>
                      <a:endParaRPr lang="es-ES_tradnl" sz="9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rgbClr val="FF0000"/>
                          </a:solidFill>
                          <a:latin typeface="Calibri"/>
                          <a:ea typeface="Calibri"/>
                          <a:cs typeface="Times New Roman"/>
                        </a:rPr>
                        <a:t>$ 14,488.37</a:t>
                      </a:r>
                      <a:endParaRPr lang="es-ES_tradnl" sz="9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rgbClr val="FF0000"/>
                          </a:solidFill>
                          <a:latin typeface="Calibri"/>
                          <a:ea typeface="Calibri"/>
                          <a:cs typeface="Times New Roman"/>
                        </a:rPr>
                        <a:t>$ 15,778.48</a:t>
                      </a:r>
                      <a:endParaRPr lang="es-ES_tradnl" sz="9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rgbClr val="FF0000"/>
                          </a:solidFill>
                          <a:latin typeface="Calibri"/>
                          <a:ea typeface="Calibri"/>
                          <a:cs typeface="Times New Roman"/>
                        </a:rPr>
                        <a:t>$ 16,898.62</a:t>
                      </a:r>
                      <a:endParaRPr lang="es-ES_tradnl" sz="9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rgbClr val="FF0000"/>
                          </a:solidFill>
                          <a:latin typeface="Calibri"/>
                          <a:ea typeface="Calibri"/>
                          <a:cs typeface="Times New Roman"/>
                        </a:rPr>
                        <a:t>$ 17,608.27</a:t>
                      </a:r>
                      <a:endParaRPr lang="es-ES_tradnl" sz="9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rgbClr val="FF0000"/>
                          </a:solidFill>
                          <a:latin typeface="Calibri"/>
                          <a:ea typeface="Calibri"/>
                          <a:cs typeface="Times New Roman"/>
                        </a:rPr>
                        <a:t>$ 17,960.87</a:t>
                      </a:r>
                      <a:endParaRPr lang="es-ES_tradnl" sz="900" dirty="0">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900" b="1" dirty="0">
                          <a:solidFill>
                            <a:schemeClr val="tx1"/>
                          </a:solidFill>
                          <a:latin typeface="Calibri"/>
                          <a:ea typeface="Calibri"/>
                          <a:cs typeface="Times New Roman"/>
                        </a:rPr>
                        <a:t>$ 18,002.86</a:t>
                      </a:r>
                      <a:endParaRPr lang="es-ES_tradnl" sz="900" dirty="0">
                        <a:solidFill>
                          <a:schemeClr val="tx1"/>
                        </a:solidFill>
                        <a:latin typeface="Calibri"/>
                        <a:ea typeface="Calibri"/>
                        <a:cs typeface="Times New Roman"/>
                      </a:endParaRPr>
                    </a:p>
                  </a:txBody>
                  <a:tcPr marL="28282" marR="28282"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74638"/>
            <a:ext cx="7467600" cy="1143000"/>
          </a:xfrm>
        </p:spPr>
        <p:txBody>
          <a:bodyPr>
            <a:normAutofit/>
          </a:bodyPr>
          <a:lstStyle/>
          <a:p>
            <a:r>
              <a:rPr lang="es-ES_tradnl" sz="4000" b="1" dirty="0" smtClean="0"/>
              <a:t>Localización</a:t>
            </a:r>
            <a:endParaRPr lang="es-ES_tradnl" sz="4000" b="1" dirty="0"/>
          </a:p>
        </p:txBody>
      </p:sp>
      <p:sp>
        <p:nvSpPr>
          <p:cNvPr id="3" name="2 Marcador de contenido"/>
          <p:cNvSpPr>
            <a:spLocks noGrp="1"/>
          </p:cNvSpPr>
          <p:nvPr>
            <p:ph idx="1"/>
          </p:nvPr>
        </p:nvSpPr>
        <p:spPr>
          <a:xfrm>
            <a:off x="685800" y="1600200"/>
            <a:ext cx="7696200" cy="4525963"/>
          </a:xfrm>
        </p:spPr>
        <p:txBody>
          <a:bodyPr/>
          <a:lstStyle/>
          <a:p>
            <a:pPr algn="just"/>
            <a:r>
              <a:rPr lang="es-ES_tradnl" i="1" dirty="0" smtClean="0">
                <a:latin typeface="Bell MT" pitchFamily="18" charset="0"/>
              </a:rPr>
              <a:t>La provincia del Guayas, particularmente su capital Guayaquil se constituye en nuestra principal macro-localización, y debido a su extensión geográfica, tomaremos como micro-localización la ciudadela Los Esteros.</a:t>
            </a:r>
            <a:endParaRPr lang="es-ES_tradnl" i="1"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3" name="2 Tabla"/>
          <p:cNvGraphicFramePr>
            <a:graphicFrameLocks noGrp="1"/>
          </p:cNvGraphicFramePr>
          <p:nvPr/>
        </p:nvGraphicFramePr>
        <p:xfrm>
          <a:off x="761999" y="609605"/>
          <a:ext cx="7772404" cy="6095995"/>
        </p:xfrm>
        <a:graphic>
          <a:graphicData uri="http://schemas.openxmlformats.org/drawingml/2006/table">
            <a:tbl>
              <a:tblPr/>
              <a:tblGrid>
                <a:gridCol w="225004"/>
                <a:gridCol w="2178792"/>
                <a:gridCol w="873767"/>
                <a:gridCol w="930018"/>
                <a:gridCol w="825018"/>
                <a:gridCol w="930018"/>
                <a:gridCol w="825018"/>
                <a:gridCol w="984769"/>
              </a:tblGrid>
              <a:tr h="196645">
                <a:tc>
                  <a:txBody>
                    <a:bodyPr/>
                    <a:lstStyle/>
                    <a:p>
                      <a:pPr algn="just">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Año 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Año 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Año 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Año 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Año 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Año 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Servicio seguridad (familias)</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a:solidFill>
                            <a:srgbClr val="000000"/>
                          </a:solidFill>
                          <a:latin typeface="Calibri"/>
                          <a:ea typeface="Calibri"/>
                          <a:cs typeface="Times New Roman"/>
                        </a:rPr>
                        <a:t>106</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a:solidFill>
                            <a:srgbClr val="000000"/>
                          </a:solidFill>
                          <a:latin typeface="Calibri"/>
                          <a:ea typeface="Calibri"/>
                          <a:cs typeface="Times New Roman"/>
                        </a:rPr>
                        <a:t>127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a:solidFill>
                            <a:srgbClr val="000000"/>
                          </a:solidFill>
                          <a:latin typeface="Calibri"/>
                          <a:ea typeface="Calibri"/>
                          <a:cs typeface="Times New Roman"/>
                        </a:rPr>
                        <a:t>152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a:solidFill>
                            <a:srgbClr val="000000"/>
                          </a:solidFill>
                          <a:latin typeface="Calibri"/>
                          <a:ea typeface="Calibri"/>
                          <a:cs typeface="Times New Roman"/>
                        </a:rPr>
                        <a:t>182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a:solidFill>
                            <a:srgbClr val="000000"/>
                          </a:solidFill>
                          <a:latin typeface="Calibri"/>
                          <a:ea typeface="Calibri"/>
                          <a:cs typeface="Times New Roman"/>
                        </a:rPr>
                        <a:t>219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Precio Servicio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$240.00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$270.00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$330.00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$360.00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Precio Implemento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$15,830.44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$3,166.09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$3,799.31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$4,559.17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$5,471.00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b="1">
                          <a:solidFill>
                            <a:srgbClr val="000000"/>
                          </a:solidFill>
                          <a:latin typeface="Calibri"/>
                          <a:ea typeface="Calibri"/>
                          <a:cs typeface="Times New Roman"/>
                        </a:rPr>
                        <a:t>Prestación de Servicios</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000000"/>
                          </a:solidFill>
                          <a:latin typeface="Calibri"/>
                          <a:ea typeface="Calibri"/>
                          <a:cs typeface="Times New Roman"/>
                        </a:rPr>
                        <a:t>$25,328.71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000000"/>
                          </a:solidFill>
                          <a:latin typeface="Calibri"/>
                          <a:ea typeface="Calibri"/>
                          <a:cs typeface="Times New Roman"/>
                        </a:rPr>
                        <a:t>$34,193.76</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000000"/>
                          </a:solidFill>
                          <a:latin typeface="Calibri"/>
                          <a:ea typeface="Calibri"/>
                          <a:cs typeface="Times New Roman"/>
                        </a:rPr>
                        <a:t>$45,591.68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000000"/>
                          </a:solidFill>
                          <a:latin typeface="Calibri"/>
                          <a:ea typeface="Calibri"/>
                          <a:cs typeface="Times New Roman"/>
                        </a:rPr>
                        <a:t>$60,181.01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b="1">
                          <a:solidFill>
                            <a:srgbClr val="000000"/>
                          </a:solidFill>
                          <a:latin typeface="Calibri"/>
                          <a:ea typeface="Calibri"/>
                          <a:cs typeface="Times New Roman"/>
                        </a:rPr>
                        <a:t>$78,782.42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Arriendo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Mantenimiento de equipo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Gastos Generales (agua, luz, etc.)</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$960.00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$960.00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$960.00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$960.00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$960.00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Gastos de Publicidad</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Gastos Comisiones 2%</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$823.18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$747.20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$987.82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$1,294.80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$1,685.07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Otros Gastos</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$720.00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$720.00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$720.00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$720.00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$720.00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Sueldo Administrativos y Operativos</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$28,800.00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$28,800.00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$28,800.00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$28,800.00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$28,800.00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dirty="0">
                          <a:solidFill>
                            <a:srgbClr val="000000"/>
                          </a:solidFill>
                          <a:latin typeface="Calibri"/>
                          <a:ea typeface="Calibri"/>
                          <a:cs typeface="Times New Roman"/>
                        </a:rPr>
                        <a:t>Depreciación Computadora</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Aire Acondicionado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Eq. Energía Solar</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Eq. Protección Tierra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Sist. Tele-vigilancia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Eq. Estación Central</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de Salv. Aire Acondicionado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Aire Acondicionado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$430.00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de Salv. Equipo Energía Solar</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$1,076.79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Eq. Energía Solar</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$2,871.44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de Salv. Eq. Protección Tierra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Eq. Protección de Tierra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$73.15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de Salv.  Sistema Tele-vigilancia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Sistema Tele-vigilancia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$2,269.02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de Salv. Eq. Estación Central</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Eq. Estación Central</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 </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$4,285.65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Intereses del Préstamo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$1,655.18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$1,324.14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$993.11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$662.07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$331.04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6645">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b="1">
                          <a:solidFill>
                            <a:srgbClr val="000000"/>
                          </a:solidFill>
                          <a:latin typeface="Calibri"/>
                          <a:ea typeface="Calibri"/>
                          <a:cs typeface="Times New Roman"/>
                        </a:rPr>
                        <a:t>Utilidad Antes Impuestos</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$1,864.03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$1,859.29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$9,931.23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$24,973.44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$38,521.28</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
        <p:nvSpPr>
          <p:cNvPr id="4" name="1 Título"/>
          <p:cNvSpPr>
            <a:spLocks noGrp="1"/>
          </p:cNvSpPr>
          <p:nvPr>
            <p:ph type="title"/>
          </p:nvPr>
        </p:nvSpPr>
        <p:spPr>
          <a:xfrm>
            <a:off x="152400" y="0"/>
            <a:ext cx="8686800" cy="533400"/>
          </a:xfrm>
        </p:spPr>
        <p:txBody>
          <a:bodyPr>
            <a:normAutofit/>
          </a:bodyPr>
          <a:lstStyle/>
          <a:p>
            <a:pPr algn="ctr"/>
            <a:r>
              <a:rPr lang="es-ES_tradnl" sz="2700" dirty="0" smtClean="0"/>
              <a:t>Flujo de Caja Anual con financiamiento</a:t>
            </a:r>
            <a:endParaRPr lang="es-ES_tradnl" sz="2700" dirty="0"/>
          </a:p>
        </p:txBody>
      </p:sp>
      <p:sp>
        <p:nvSpPr>
          <p:cNvPr id="5" name="4 Llamada con línea 2"/>
          <p:cNvSpPr/>
          <p:nvPr/>
        </p:nvSpPr>
        <p:spPr>
          <a:xfrm>
            <a:off x="7696200" y="228600"/>
            <a:ext cx="1066800" cy="304800"/>
          </a:xfrm>
          <a:prstGeom prst="borderCallout2">
            <a:avLst>
              <a:gd name="adj1" fmla="val 48155"/>
              <a:gd name="adj2" fmla="val -7439"/>
              <a:gd name="adj3" fmla="val 207410"/>
              <a:gd name="adj4" fmla="val -15477"/>
              <a:gd name="adj5" fmla="val 214762"/>
              <a:gd name="adj6" fmla="val -24373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chemeClr val="tx1"/>
                </a:solidFill>
              </a:rPr>
              <a:t>Incremento: </a:t>
            </a:r>
            <a:r>
              <a:rPr lang="es-EC" sz="1000" b="1" dirty="0" smtClean="0">
                <a:solidFill>
                  <a:schemeClr val="tx1"/>
                </a:solidFill>
              </a:rPr>
              <a:t>2</a:t>
            </a:r>
            <a:r>
              <a:rPr lang="es-EC" sz="1000" b="1" dirty="0" smtClean="0">
                <a:solidFill>
                  <a:schemeClr val="tx1"/>
                </a:solidFill>
              </a:rPr>
              <a:t>%</a:t>
            </a:r>
            <a:endParaRPr lang="es-EC" sz="1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3" name="2 Tabla"/>
          <p:cNvGraphicFramePr>
            <a:graphicFrameLocks noGrp="1"/>
          </p:cNvGraphicFramePr>
          <p:nvPr/>
        </p:nvGraphicFramePr>
        <p:xfrm>
          <a:off x="762000" y="609600"/>
          <a:ext cx="7772404" cy="5992757"/>
        </p:xfrm>
        <a:graphic>
          <a:graphicData uri="http://schemas.openxmlformats.org/drawingml/2006/table">
            <a:tbl>
              <a:tblPr/>
              <a:tblGrid>
                <a:gridCol w="225004"/>
                <a:gridCol w="2178792"/>
                <a:gridCol w="873767"/>
                <a:gridCol w="930018"/>
                <a:gridCol w="825018"/>
                <a:gridCol w="930018"/>
                <a:gridCol w="825018"/>
                <a:gridCol w="984769"/>
              </a:tblGrid>
              <a:tr h="199103">
                <a:tc>
                  <a:txBody>
                    <a:bodyPr/>
                    <a:lstStyle/>
                    <a:p>
                      <a:pPr algn="ctr">
                        <a:spcAft>
                          <a:spcPts val="0"/>
                        </a:spcAft>
                      </a:pPr>
                      <a:r>
                        <a:rPr lang="es-ES" sz="1000" b="1" dirty="0">
                          <a:solidFill>
                            <a:srgbClr val="000000"/>
                          </a:solidFill>
                          <a:latin typeface="Calibri"/>
                          <a:ea typeface="Calibri"/>
                          <a:cs typeface="Times New Roman"/>
                        </a:rPr>
                        <a:t>=</a:t>
                      </a:r>
                      <a:endParaRPr lang="es-ES_tradnl" sz="1000" dirty="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b="1">
                          <a:solidFill>
                            <a:srgbClr val="000000"/>
                          </a:solidFill>
                          <a:latin typeface="Calibri"/>
                          <a:ea typeface="Calibri"/>
                          <a:cs typeface="Times New Roman"/>
                        </a:rPr>
                        <a:t>Utilidad Antes Impuestos</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$1,864.03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$1,859.29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$9,931.23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$24,973.44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$38,521.28</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Impuestos 15%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$279.61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$278.89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$1,489.68</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$3,746.02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$5,778.19</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Impuesto Acumulado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$279.61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$278.89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$1,210.79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$3,746.02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$5,778.19</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Impuestos Ajustados (15%)</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$279.61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$0.00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$1,210.79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$3,746.02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$5,778.19</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b="1">
                          <a:solidFill>
                            <a:srgbClr val="000000"/>
                          </a:solidFill>
                          <a:latin typeface="Calibri"/>
                          <a:ea typeface="Calibri"/>
                          <a:cs typeface="Times New Roman"/>
                        </a:rPr>
                        <a:t>Utilidad Después Impuesto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$1,584.43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FF0000"/>
                          </a:solidFill>
                          <a:latin typeface="Calibri"/>
                          <a:ea typeface="Calibri"/>
                          <a:cs typeface="Times New Roman"/>
                        </a:rPr>
                        <a:t>$1,859.29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$8,720.44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$21,227.43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$32,743.09</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Computadora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$420.00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$420.00</a:t>
                      </a:r>
                      <a:endParaRPr lang="es-ES_tradnl" sz="1000" dirty="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Aire Acondicionado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$86.00</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Equipo Energía Solar</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$143.57</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$143.57</a:t>
                      </a:r>
                      <a:endParaRPr lang="es-ES_tradnl" sz="1000" dirty="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218770">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900" dirty="0">
                          <a:solidFill>
                            <a:srgbClr val="000000"/>
                          </a:solidFill>
                          <a:latin typeface="Calibri"/>
                          <a:ea typeface="Calibri"/>
                          <a:cs typeface="Times New Roman"/>
                        </a:rPr>
                        <a:t>Depreciación Equipo Protección de Tierra</a:t>
                      </a:r>
                      <a:endParaRPr lang="es-ES_tradnl" sz="9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$14.63</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$14.63</a:t>
                      </a:r>
                      <a:endParaRPr lang="es-ES_tradnl" sz="1000" dirty="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Sistema Tele-vigilancia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$113.45</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$113.45</a:t>
                      </a:r>
                      <a:endParaRPr lang="es-ES_tradnl" sz="1000" dirty="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Depreciación Equipo Estación Central</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$214.28</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$214.28</a:t>
                      </a:r>
                      <a:endParaRPr lang="es-ES_tradnl" sz="1000" dirty="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Inversión Maquinarias</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$30,148.94</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Inversión Costo Capital</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$18,002.86</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Aire Acondicionado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$430.00</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Eq. Energía Solar</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$2,871.44</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Eq. Protección de Tierra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$73.15</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Sistema Tele-vigilancia</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$2,269.02</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Valor en Libros Equipo Estación Central</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$4,285.65</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Recuperación Capital de Trabajo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$18,002.86</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Préstamo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a:solidFill>
                            <a:srgbClr val="000000"/>
                          </a:solidFill>
                          <a:latin typeface="Calibri"/>
                          <a:ea typeface="Calibri"/>
                          <a:cs typeface="Times New Roman"/>
                        </a:rPr>
                        <a:t>$18,089.36</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just">
                        <a:spcAft>
                          <a:spcPts val="0"/>
                        </a:spcAft>
                      </a:pPr>
                      <a:r>
                        <a:rPr lang="es-ES" sz="1000">
                          <a:solidFill>
                            <a:srgbClr val="000000"/>
                          </a:solidFill>
                          <a:latin typeface="Calibri"/>
                          <a:ea typeface="Calibri"/>
                          <a:cs typeface="Times New Roman"/>
                        </a:rPr>
                        <a:t>Amortización</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$3,617.87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$3,617.87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$3,617.87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a:solidFill>
                            <a:srgbClr val="000000"/>
                          </a:solidFill>
                          <a:latin typeface="Calibri"/>
                          <a:ea typeface="Calibri"/>
                          <a:cs typeface="Times New Roman"/>
                        </a:rPr>
                        <a:t>$3,617.87</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es-ES" sz="1000" dirty="0">
                          <a:solidFill>
                            <a:srgbClr val="000000"/>
                          </a:solidFill>
                          <a:latin typeface="Calibri"/>
                          <a:ea typeface="Calibri"/>
                          <a:cs typeface="Times New Roman"/>
                        </a:rPr>
                        <a:t>$3,617.87</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ctr">
                        <a:spcAft>
                          <a:spcPts val="0"/>
                        </a:spcAft>
                      </a:pPr>
                      <a:r>
                        <a:rPr lang="es-ES" sz="1000" b="1">
                          <a:solidFill>
                            <a:srgbClr val="000000"/>
                          </a:solidFill>
                          <a:latin typeface="Calibri"/>
                          <a:ea typeface="Calibri"/>
                          <a:cs typeface="Times New Roman"/>
                        </a:rPr>
                        <a:t>=</a:t>
                      </a:r>
                      <a:endParaRPr lang="es-ES_tradnl" sz="1000">
                        <a:latin typeface="Calibri"/>
                        <a:ea typeface="Calibri"/>
                        <a:cs typeface="Times New Roman"/>
                      </a:endParaRPr>
                    </a:p>
                  </a:txBody>
                  <a:tcPr marL="24716" marR="24716" marT="0" marB="0" anchor="ctr">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Flujo Neto</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FF0000"/>
                          </a:solidFill>
                          <a:latin typeface="Calibri"/>
                          <a:ea typeface="Calibri"/>
                          <a:cs typeface="Times New Roman"/>
                        </a:rPr>
                        <a:t>$30,062.43</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FF0000"/>
                          </a:solidFill>
                          <a:latin typeface="Calibri"/>
                          <a:ea typeface="Calibri"/>
                          <a:cs typeface="Times New Roman"/>
                        </a:rPr>
                        <a:t>$1,041.51</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FF0000"/>
                          </a:solidFill>
                          <a:latin typeface="Calibri"/>
                          <a:ea typeface="Calibri"/>
                          <a:cs typeface="Times New Roman"/>
                        </a:rPr>
                        <a:t>$4,485.22</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$6,094.50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$18,601.49</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dirty="0">
                          <a:solidFill>
                            <a:srgbClr val="000000"/>
                          </a:solidFill>
                          <a:latin typeface="Calibri"/>
                          <a:ea typeface="Calibri"/>
                          <a:cs typeface="Times New Roman"/>
                        </a:rPr>
                        <a:t>$58,049.27</a:t>
                      </a:r>
                      <a:endParaRPr lang="es-ES_tradnl" sz="1000" dirty="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r>
              <a:tr h="199103">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VAN</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$20.480.30</a:t>
                      </a:r>
                      <a:endParaRPr lang="es-ES_tradnl" sz="1000">
                        <a:latin typeface="Calibri"/>
                        <a:ea typeface="Calibri"/>
                        <a:cs typeface="Times New Roman"/>
                      </a:endParaRPr>
                    </a:p>
                  </a:txBody>
                  <a:tcPr marL="24716" marR="24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w="12700" cap="flat" cmpd="sng" algn="ctr">
                      <a:solidFill>
                        <a:srgbClr val="000000"/>
                      </a:solidFill>
                      <a:prstDash val="solid"/>
                      <a:round/>
                      <a:headEnd type="none" w="med" len="med"/>
                      <a:tailEnd type="none" w="med" len="med"/>
                    </a:lnT>
                    <a:lnB>
                      <a:noFill/>
                    </a:lnB>
                    <a:blipFill>
                      <a:blip r:embed="rId3"/>
                      <a:tile tx="0" ty="0" sx="100000" sy="100000" flip="none" algn="tl"/>
                    </a:blipFill>
                  </a:tcPr>
                </a:tc>
              </a:tr>
              <a:tr h="199103">
                <a:tc>
                  <a:txBody>
                    <a:bodyPr/>
                    <a:lstStyle/>
                    <a:p>
                      <a:pPr algn="just">
                        <a:spcAft>
                          <a:spcPts val="0"/>
                        </a:spcAft>
                      </a:pPr>
                      <a:endParaRPr lang="es-ES" sz="1000">
                        <a:solidFill>
                          <a:srgbClr val="000000"/>
                        </a:solidFill>
                        <a:latin typeface="Calibri"/>
                        <a:ea typeface="Calibri"/>
                        <a:cs typeface="Times New Roman"/>
                      </a:endParaRPr>
                    </a:p>
                  </a:txBody>
                  <a:tcPr marL="24716" marR="24716" marT="0" marB="0" anchor="b">
                    <a:lnL>
                      <a:noFill/>
                    </a:lnL>
                    <a:lnR w="12700" cap="flat" cmpd="sng" algn="ctr">
                      <a:solidFill>
                        <a:srgbClr val="000000"/>
                      </a:solidFill>
                      <a:prstDash val="solid"/>
                      <a:round/>
                      <a:headEnd type="none" w="med" len="med"/>
                      <a:tailEnd type="none" w="med" len="med"/>
                    </a:lnR>
                    <a:lnT>
                      <a:noFill/>
                    </a:lnT>
                    <a:lnB>
                      <a:noFill/>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TIR</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r>
                        <a:rPr lang="es-ES" sz="1000" b="1">
                          <a:solidFill>
                            <a:srgbClr val="000000"/>
                          </a:solidFill>
                          <a:latin typeface="Calibri"/>
                          <a:ea typeface="Calibri"/>
                          <a:cs typeface="Times New Roman"/>
                        </a:rPr>
                        <a:t>21%</a:t>
                      </a:r>
                      <a:endParaRPr lang="es-ES_tradnl" sz="1000">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w="12700" cap="flat" cmpd="sng" algn="ctr">
                      <a:solidFill>
                        <a:srgbClr val="000000"/>
                      </a:solidFill>
                      <a:prstDash val="solid"/>
                      <a:round/>
                      <a:headEnd type="none" w="med" len="med"/>
                      <a:tailEnd type="none" w="med" len="med"/>
                    </a:lnL>
                    <a:lnR>
                      <a:noFill/>
                    </a:lnR>
                    <a:lnT>
                      <a:noFill/>
                    </a:lnT>
                    <a:lnB>
                      <a:noFill/>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ctr">
                        <a:spcAft>
                          <a:spcPts val="0"/>
                        </a:spcAft>
                      </a:pPr>
                      <a:endParaRPr lang="es-ES" sz="100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c>
                  <a:txBody>
                    <a:bodyPr/>
                    <a:lstStyle/>
                    <a:p>
                      <a:pPr algn="ctr">
                        <a:spcAft>
                          <a:spcPts val="0"/>
                        </a:spcAft>
                      </a:pPr>
                      <a:endParaRPr lang="es-ES" sz="1000" dirty="0">
                        <a:solidFill>
                          <a:srgbClr val="000000"/>
                        </a:solidFill>
                        <a:latin typeface="Calibri"/>
                        <a:ea typeface="Calibri"/>
                        <a:cs typeface="Times New Roman"/>
                      </a:endParaRPr>
                    </a:p>
                  </a:txBody>
                  <a:tcPr marL="24716" marR="24716" marT="0" marB="0" anchor="b">
                    <a:lnL>
                      <a:noFill/>
                    </a:lnL>
                    <a:lnR>
                      <a:noFill/>
                    </a:lnR>
                    <a:lnT>
                      <a:noFill/>
                    </a:lnT>
                    <a:lnB>
                      <a:noFill/>
                    </a:lnB>
                    <a:blipFill>
                      <a:blip r:embed="rId3"/>
                      <a:tile tx="0" ty="0" sx="100000" sy="100000" flip="none" algn="tl"/>
                    </a:blipFill>
                  </a:tcPr>
                </a:tc>
              </a:tr>
            </a:tbl>
          </a:graphicData>
        </a:graphic>
      </p:graphicFrame>
      <p:sp>
        <p:nvSpPr>
          <p:cNvPr id="4" name="1 Título"/>
          <p:cNvSpPr>
            <a:spLocks noGrp="1"/>
          </p:cNvSpPr>
          <p:nvPr>
            <p:ph type="title"/>
          </p:nvPr>
        </p:nvSpPr>
        <p:spPr>
          <a:xfrm>
            <a:off x="152400" y="0"/>
            <a:ext cx="8686800" cy="533400"/>
          </a:xfrm>
        </p:spPr>
        <p:txBody>
          <a:bodyPr>
            <a:normAutofit/>
          </a:bodyPr>
          <a:lstStyle/>
          <a:p>
            <a:pPr algn="ctr"/>
            <a:r>
              <a:rPr lang="es-ES_tradnl" sz="2700" dirty="0" smtClean="0"/>
              <a:t>Flujo de Caja Anual con financiamiento</a:t>
            </a:r>
            <a:endParaRPr lang="es-ES_tradnl"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l="88281" b="9375"/>
          <a:stretch>
            <a:fillRect/>
          </a:stretch>
        </p:blipFill>
        <p:spPr bwMode="auto">
          <a:xfrm>
            <a:off x="7848600" y="0"/>
            <a:ext cx="1295400" cy="6858000"/>
          </a:xfrm>
          <a:prstGeom prst="rect">
            <a:avLst/>
          </a:prstGeom>
          <a:noFill/>
          <a:ln w="9525">
            <a:noFill/>
            <a:miter lim="800000"/>
            <a:headEnd/>
            <a:tailEnd/>
          </a:ln>
          <a:effectLst/>
        </p:spPr>
      </p:pic>
      <p:graphicFrame>
        <p:nvGraphicFramePr>
          <p:cNvPr id="6" name="5 Marcador de contenido"/>
          <p:cNvGraphicFramePr>
            <a:graphicFrameLocks noGrp="1"/>
          </p:cNvGraphicFramePr>
          <p:nvPr>
            <p:ph idx="1"/>
          </p:nvPr>
        </p:nvGraphicFramePr>
        <p:xfrm>
          <a:off x="2819400" y="1828800"/>
          <a:ext cx="3429000" cy="1524000"/>
        </p:xfrm>
        <a:graphic>
          <a:graphicData uri="http://schemas.openxmlformats.org/drawingml/2006/table">
            <a:tbl>
              <a:tblPr/>
              <a:tblGrid>
                <a:gridCol w="1714500"/>
                <a:gridCol w="1714500"/>
              </a:tblGrid>
              <a:tr h="508000">
                <a:tc>
                  <a:txBody>
                    <a:bodyPr/>
                    <a:lstStyle/>
                    <a:p>
                      <a:pPr algn="ctr">
                        <a:lnSpc>
                          <a:spcPct val="150000"/>
                        </a:lnSpc>
                        <a:spcAft>
                          <a:spcPts val="0"/>
                        </a:spcAft>
                      </a:pPr>
                      <a:r>
                        <a:rPr lang="es-ES" sz="1600" b="1" dirty="0">
                          <a:solidFill>
                            <a:schemeClr val="bg1"/>
                          </a:solidFill>
                          <a:latin typeface="Arial"/>
                          <a:ea typeface="Times New Roman"/>
                          <a:cs typeface="Times New Roman"/>
                        </a:rPr>
                        <a:t>TMAR</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ct val="150000"/>
                        </a:lnSpc>
                        <a:spcAft>
                          <a:spcPts val="0"/>
                        </a:spcAft>
                      </a:pPr>
                      <a:r>
                        <a:rPr lang="es-ES" sz="1600" dirty="0">
                          <a:solidFill>
                            <a:schemeClr val="bg1"/>
                          </a:solidFill>
                          <a:latin typeface="Arial"/>
                          <a:ea typeface="Times New Roman"/>
                          <a:cs typeface="Times New Roman"/>
                        </a:rPr>
                        <a:t>9.15%</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r>
              <a:tr h="508000">
                <a:tc>
                  <a:txBody>
                    <a:bodyPr/>
                    <a:lstStyle/>
                    <a:p>
                      <a:pPr algn="ctr">
                        <a:lnSpc>
                          <a:spcPct val="150000"/>
                        </a:lnSpc>
                        <a:spcAft>
                          <a:spcPts val="0"/>
                        </a:spcAft>
                      </a:pPr>
                      <a:r>
                        <a:rPr lang="es-ES" sz="1600" b="1" dirty="0">
                          <a:solidFill>
                            <a:schemeClr val="bg1"/>
                          </a:solidFill>
                          <a:latin typeface="Arial"/>
                          <a:ea typeface="Times New Roman"/>
                          <a:cs typeface="Times New Roman"/>
                        </a:rPr>
                        <a:t>VAN</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ct val="150000"/>
                        </a:lnSpc>
                        <a:spcAft>
                          <a:spcPts val="0"/>
                        </a:spcAft>
                      </a:pPr>
                      <a:r>
                        <a:rPr lang="es-ES" sz="1600" dirty="0">
                          <a:solidFill>
                            <a:schemeClr val="bg1"/>
                          </a:solidFill>
                          <a:latin typeface="Arial"/>
                          <a:ea typeface="Times New Roman"/>
                          <a:cs typeface="Times New Roman"/>
                        </a:rPr>
                        <a:t>$ 20.480,30</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r>
              <a:tr h="508000">
                <a:tc>
                  <a:txBody>
                    <a:bodyPr/>
                    <a:lstStyle/>
                    <a:p>
                      <a:pPr algn="ctr">
                        <a:lnSpc>
                          <a:spcPct val="150000"/>
                        </a:lnSpc>
                        <a:spcAft>
                          <a:spcPts val="0"/>
                        </a:spcAft>
                      </a:pPr>
                      <a:r>
                        <a:rPr lang="es-ES" sz="1600" b="1">
                          <a:solidFill>
                            <a:schemeClr val="bg1"/>
                          </a:solidFill>
                          <a:latin typeface="Arial"/>
                          <a:ea typeface="Times New Roman"/>
                          <a:cs typeface="Times New Roman"/>
                        </a:rPr>
                        <a:t>TIR</a:t>
                      </a:r>
                      <a:endParaRPr lang="es-ES" sz="160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ct val="150000"/>
                        </a:lnSpc>
                        <a:spcAft>
                          <a:spcPts val="0"/>
                        </a:spcAft>
                      </a:pPr>
                      <a:r>
                        <a:rPr lang="es-ES" sz="1600" dirty="0">
                          <a:solidFill>
                            <a:schemeClr val="bg1"/>
                          </a:solidFill>
                          <a:latin typeface="Arial"/>
                          <a:ea typeface="Times New Roman"/>
                          <a:cs typeface="Times New Roman"/>
                        </a:rPr>
                        <a:t>21%</a:t>
                      </a:r>
                      <a:endParaRPr lang="es-ES" sz="1600" dirty="0">
                        <a:solidFill>
                          <a:schemeClr val="bg1"/>
                        </a:solidFill>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
        <p:nvSpPr>
          <p:cNvPr id="5" name="1 Título"/>
          <p:cNvSpPr txBox="1">
            <a:spLocks/>
          </p:cNvSpPr>
          <p:nvPr/>
        </p:nvSpPr>
        <p:spPr>
          <a:xfrm>
            <a:off x="914400" y="274638"/>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000" b="1" i="0" u="none" strike="noStrike" kern="1200" cap="none" spc="0" normalizeH="0" baseline="0" noProof="0" dirty="0" smtClean="0">
                <a:ln>
                  <a:noFill/>
                </a:ln>
                <a:solidFill>
                  <a:schemeClr val="tx1"/>
                </a:solidFill>
                <a:effectLst/>
                <a:uLnTx/>
                <a:uFillTx/>
                <a:latin typeface="+mj-lt"/>
                <a:ea typeface="+mj-ea"/>
                <a:cs typeface="+mj-cs"/>
              </a:rPr>
              <a:t>Análisis</a:t>
            </a:r>
            <a:r>
              <a:rPr kumimoji="0" lang="es-ES_tradnl" sz="4000" b="1" i="0" u="none" strike="noStrike" kern="1200" cap="none" spc="0" normalizeH="0" noProof="0" dirty="0" smtClean="0">
                <a:ln>
                  <a:noFill/>
                </a:ln>
                <a:solidFill>
                  <a:schemeClr val="tx1"/>
                </a:solidFill>
                <a:effectLst/>
                <a:uLnTx/>
                <a:uFillTx/>
                <a:latin typeface="+mj-lt"/>
                <a:ea typeface="+mj-ea"/>
                <a:cs typeface="+mj-cs"/>
              </a:rPr>
              <a:t> del flujo de caja</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2 Marcador de contenido"/>
          <p:cNvSpPr txBox="1">
            <a:spLocks/>
          </p:cNvSpPr>
          <p:nvPr/>
        </p:nvSpPr>
        <p:spPr>
          <a:xfrm>
            <a:off x="685800" y="3810000"/>
            <a:ext cx="6858000" cy="2209800"/>
          </a:xfrm>
          <a:prstGeom prst="rect">
            <a:avLst/>
          </a:prstGeom>
        </p:spPr>
        <p:txBody>
          <a:bodyPr vert="horz">
            <a:normAutofit/>
          </a:bodyPr>
          <a:lstStyle/>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_tradnl" sz="3000" b="0" i="1" u="none" strike="noStrike" kern="1200" cap="none" spc="0" normalizeH="0" baseline="0" noProof="0" dirty="0" smtClean="0">
                <a:ln>
                  <a:noFill/>
                </a:ln>
                <a:solidFill>
                  <a:schemeClr val="tx1"/>
                </a:solidFill>
                <a:effectLst/>
                <a:uLnTx/>
                <a:uFillTx/>
                <a:latin typeface="Bell MT" pitchFamily="18" charset="0"/>
                <a:ea typeface="+mn-ea"/>
                <a:cs typeface="+mn-cs"/>
              </a:rPr>
              <a:t>El</a:t>
            </a:r>
            <a:r>
              <a:rPr kumimoji="0" lang="es-ES_tradnl" sz="3000" b="0" i="1" u="none" strike="noStrike" kern="1200" cap="none" spc="0" normalizeH="0" noProof="0" dirty="0" smtClean="0">
                <a:ln>
                  <a:noFill/>
                </a:ln>
                <a:solidFill>
                  <a:schemeClr val="tx1"/>
                </a:solidFill>
                <a:effectLst/>
                <a:uLnTx/>
                <a:uFillTx/>
                <a:latin typeface="Bell MT" pitchFamily="18" charset="0"/>
                <a:ea typeface="+mn-ea"/>
                <a:cs typeface="+mn-cs"/>
              </a:rPr>
              <a:t> proyecto es aceptado debido a que presenta un VAN mayor a cero y la TIR es mayor que la TMAR.</a:t>
            </a:r>
            <a:endParaRPr kumimoji="0" lang="es-ES_tradnl" sz="3000" b="0" i="1" u="none" strike="noStrike" kern="1200" cap="none" spc="0" normalizeH="0" baseline="0" noProof="0" dirty="0">
              <a:ln>
                <a:noFill/>
              </a:ln>
              <a:solidFill>
                <a:schemeClr val="tx1"/>
              </a:solidFill>
              <a:effectLst/>
              <a:uLnTx/>
              <a:uFillTx/>
              <a:latin typeface="Bell MT"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l="88281" b="9375"/>
          <a:stretch>
            <a:fillRect/>
          </a:stretch>
        </p:blipFill>
        <p:spPr bwMode="auto">
          <a:xfrm>
            <a:off x="7848600" y="0"/>
            <a:ext cx="1295400" cy="6858000"/>
          </a:xfrm>
          <a:prstGeom prst="rect">
            <a:avLst/>
          </a:prstGeom>
          <a:noFill/>
          <a:ln w="9525">
            <a:noFill/>
            <a:miter lim="800000"/>
            <a:headEnd/>
            <a:tailEnd/>
          </a:ln>
          <a:effectLst/>
        </p:spPr>
      </p:pic>
      <p:sp>
        <p:nvSpPr>
          <p:cNvPr id="5" name="1 Título"/>
          <p:cNvSpPr txBox="1">
            <a:spLocks/>
          </p:cNvSpPr>
          <p:nvPr/>
        </p:nvSpPr>
        <p:spPr>
          <a:xfrm>
            <a:off x="914400" y="274638"/>
            <a:ext cx="7467600" cy="715962"/>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000" b="1" i="0" u="none" strike="noStrike" kern="1200" cap="none" spc="0" normalizeH="0" baseline="0" noProof="0" dirty="0" smtClean="0">
                <a:ln>
                  <a:noFill/>
                </a:ln>
                <a:solidFill>
                  <a:schemeClr val="tx1"/>
                </a:solidFill>
                <a:effectLst/>
                <a:uLnTx/>
                <a:uFillTx/>
                <a:latin typeface="+mj-lt"/>
                <a:ea typeface="+mj-ea"/>
                <a:cs typeface="+mj-cs"/>
              </a:rPr>
              <a:t>Análisis</a:t>
            </a:r>
            <a:r>
              <a:rPr kumimoji="0" lang="es-ES_tradnl" sz="4000" b="1" i="0" u="none" strike="noStrike" kern="1200" cap="none" spc="0" normalizeH="0" noProof="0" dirty="0" smtClean="0">
                <a:ln>
                  <a:noFill/>
                </a:ln>
                <a:solidFill>
                  <a:schemeClr val="tx1"/>
                </a:solidFill>
                <a:effectLst/>
                <a:uLnTx/>
                <a:uFillTx/>
                <a:latin typeface="+mj-lt"/>
                <a:ea typeface="+mj-ea"/>
                <a:cs typeface="+mj-cs"/>
              </a:rPr>
              <a:t> de Sensibilidad</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2 Marcador de contenido"/>
          <p:cNvSpPr txBox="1">
            <a:spLocks/>
          </p:cNvSpPr>
          <p:nvPr/>
        </p:nvSpPr>
        <p:spPr>
          <a:xfrm>
            <a:off x="685800" y="3810000"/>
            <a:ext cx="6858000" cy="2209800"/>
          </a:xfrm>
          <a:prstGeom prst="rect">
            <a:avLst/>
          </a:prstGeom>
        </p:spPr>
        <p:txBody>
          <a:bodyPr vert="horz">
            <a:normAutofit/>
          </a:bodyPr>
          <a:lstStyle/>
          <a:p>
            <a:pPr marL="420624" marR="0" lvl="0" indent="-384048" algn="just" defTabSz="914400" rtl="0" eaLnBrk="1" fontAlgn="auto" latinLnBrk="0" hangingPunct="1">
              <a:lnSpc>
                <a:spcPct val="100000"/>
              </a:lnSpc>
              <a:spcBef>
                <a:spcPct val="20000"/>
              </a:spcBef>
              <a:spcAft>
                <a:spcPts val="0"/>
              </a:spcAft>
              <a:buClr>
                <a:schemeClr val="accent1"/>
              </a:buClr>
              <a:buSzPct val="80000"/>
              <a:tabLst/>
              <a:defRPr/>
            </a:pPr>
            <a:endParaRPr kumimoji="0" lang="es-ES_tradnl" sz="3000" b="0" i="1" u="none" strike="noStrike" kern="1200" cap="none" spc="0" normalizeH="0" baseline="0" noProof="0" dirty="0">
              <a:ln>
                <a:noFill/>
              </a:ln>
              <a:solidFill>
                <a:schemeClr val="tx1"/>
              </a:solidFill>
              <a:effectLst/>
              <a:uLnTx/>
              <a:uFillTx/>
              <a:latin typeface="Bell MT" pitchFamily="18" charset="0"/>
              <a:ea typeface="+mn-ea"/>
              <a:cs typeface="+mn-cs"/>
            </a:endParaRPr>
          </a:p>
        </p:txBody>
      </p:sp>
      <p:sp>
        <p:nvSpPr>
          <p:cNvPr id="7" name="6 Marcador de contenido"/>
          <p:cNvSpPr>
            <a:spLocks noGrp="1"/>
          </p:cNvSpPr>
          <p:nvPr>
            <p:ph idx="1"/>
          </p:nvPr>
        </p:nvSpPr>
        <p:spPr>
          <a:xfrm>
            <a:off x="457200" y="1066801"/>
            <a:ext cx="7620000" cy="685799"/>
          </a:xfrm>
        </p:spPr>
        <p:txBody>
          <a:bodyPr>
            <a:normAutofit/>
          </a:bodyPr>
          <a:lstStyle/>
          <a:p>
            <a:r>
              <a:rPr lang="es-ES_tradnl" i="1" dirty="0" smtClean="0">
                <a:latin typeface="Bell MT" pitchFamily="18" charset="0"/>
              </a:rPr>
              <a:t>Ante una variación en el Precio tenemos:</a:t>
            </a:r>
            <a:endParaRPr lang="es-ES_tradnl" i="1" dirty="0">
              <a:latin typeface="Bell MT" pitchFamily="18" charset="0"/>
            </a:endParaRPr>
          </a:p>
        </p:txBody>
      </p:sp>
      <p:graphicFrame>
        <p:nvGraphicFramePr>
          <p:cNvPr id="9" name="8 Tabla"/>
          <p:cNvGraphicFramePr>
            <a:graphicFrameLocks noGrp="1"/>
          </p:cNvGraphicFramePr>
          <p:nvPr/>
        </p:nvGraphicFramePr>
        <p:xfrm>
          <a:off x="1066800" y="1697992"/>
          <a:ext cx="6324601" cy="3559805"/>
        </p:xfrm>
        <a:graphic>
          <a:graphicData uri="http://schemas.openxmlformats.org/drawingml/2006/table">
            <a:tbl>
              <a:tblPr/>
              <a:tblGrid>
                <a:gridCol w="1732914"/>
                <a:gridCol w="1777145"/>
                <a:gridCol w="1448775"/>
                <a:gridCol w="117811"/>
                <a:gridCol w="1247956"/>
              </a:tblGrid>
              <a:tr h="270439">
                <a:tc gridSpan="2">
                  <a:txBody>
                    <a:bodyPr/>
                    <a:lstStyle/>
                    <a:p>
                      <a:pPr algn="l">
                        <a:spcAft>
                          <a:spcPts val="0"/>
                        </a:spcAft>
                      </a:pPr>
                      <a:r>
                        <a:rPr lang="es-ES" sz="1600" b="1" dirty="0" smtClean="0">
                          <a:solidFill>
                            <a:schemeClr val="bg1"/>
                          </a:solidFill>
                          <a:latin typeface="Calibri"/>
                          <a:ea typeface="Calibri"/>
                          <a:cs typeface="Times New Roman"/>
                        </a:rPr>
                        <a:t>Celda Objetivo</a:t>
                      </a:r>
                      <a:endParaRPr lang="es-ES" sz="1600" b="1" dirty="0">
                        <a:solidFill>
                          <a:schemeClr val="bg1"/>
                        </a:solidFill>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pPr algn="ctr">
                        <a:spcAft>
                          <a:spcPts val="0"/>
                        </a:spcAft>
                      </a:pPr>
                      <a:endParaRPr lang="es-ES" sz="14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70439">
                <a:tc>
                  <a:txBody>
                    <a:bodyPr/>
                    <a:lstStyle/>
                    <a:p>
                      <a:pPr algn="ctr">
                        <a:spcAft>
                          <a:spcPts val="0"/>
                        </a:spcAft>
                      </a:pPr>
                      <a:r>
                        <a:rPr lang="es-ES" sz="1600" b="1" dirty="0">
                          <a:solidFill>
                            <a:srgbClr val="000080"/>
                          </a:solidFill>
                          <a:latin typeface="Calibri"/>
                          <a:ea typeface="Times New Roman"/>
                          <a:cs typeface="Times New Roman"/>
                        </a:rPr>
                        <a:t>Nombre</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b="1" dirty="0">
                          <a:solidFill>
                            <a:srgbClr val="000080"/>
                          </a:solidFill>
                          <a:latin typeface="Calibri"/>
                          <a:ea typeface="Times New Roman"/>
                          <a:cs typeface="Times New Roman"/>
                        </a:rPr>
                        <a:t>Valor original</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b="1">
                          <a:solidFill>
                            <a:srgbClr val="000080"/>
                          </a:solidFill>
                          <a:latin typeface="Calibri"/>
                          <a:ea typeface="Times New Roman"/>
                          <a:cs typeface="Times New Roman"/>
                        </a:rPr>
                        <a:t>Valor final</a:t>
                      </a: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70439">
                <a:tc>
                  <a:txBody>
                    <a:bodyPr/>
                    <a:lstStyle/>
                    <a:p>
                      <a:pPr algn="ctr">
                        <a:spcAft>
                          <a:spcPts val="0"/>
                        </a:spcAft>
                      </a:pPr>
                      <a:r>
                        <a:rPr lang="es-ES" sz="1600">
                          <a:solidFill>
                            <a:srgbClr val="000000"/>
                          </a:solidFill>
                          <a:latin typeface="Calibri"/>
                          <a:ea typeface="Times New Roman"/>
                          <a:cs typeface="Times New Roman"/>
                        </a:rPr>
                        <a:t>VAN Año 0</a:t>
                      </a: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dirty="0">
                          <a:solidFill>
                            <a:srgbClr val="000000"/>
                          </a:solidFill>
                          <a:latin typeface="Calibri"/>
                          <a:ea typeface="Times New Roman"/>
                          <a:cs typeface="Times New Roman"/>
                        </a:rPr>
                        <a:t>$20.480,30</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a:solidFill>
                            <a:srgbClr val="000000"/>
                          </a:solidFill>
                          <a:latin typeface="Calibri"/>
                          <a:ea typeface="Times New Roman"/>
                          <a:cs typeface="Times New Roman"/>
                        </a:rPr>
                        <a:t>$0,00</a:t>
                      </a: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70439">
                <a:tc>
                  <a:txBody>
                    <a:bodyPr/>
                    <a:lstStyle/>
                    <a:p>
                      <a:pPr algn="just"/>
                      <a:endParaRPr lang="es-ES" sz="1600" dirty="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70439">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70439">
                <a:tc gridSpan="2">
                  <a:txBody>
                    <a:bodyPr/>
                    <a:lstStyle/>
                    <a:p>
                      <a:pPr algn="l">
                        <a:spcAft>
                          <a:spcPts val="0"/>
                        </a:spcAft>
                      </a:pPr>
                      <a:r>
                        <a:rPr lang="es-ES" sz="1600" b="1" dirty="0" smtClean="0">
                          <a:solidFill>
                            <a:schemeClr val="bg1"/>
                          </a:solidFill>
                          <a:latin typeface="Calibri"/>
                          <a:ea typeface="Calibri"/>
                          <a:cs typeface="Times New Roman"/>
                        </a:rPr>
                        <a:t>Celdas Cambiantes</a:t>
                      </a:r>
                      <a:endParaRPr lang="es-ES" sz="1600" b="1" dirty="0">
                        <a:solidFill>
                          <a:schemeClr val="bg1"/>
                        </a:solidFill>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hMerge="1">
                  <a:txBody>
                    <a:bodyPr/>
                    <a:lstStyle/>
                    <a:p>
                      <a:pPr algn="ctr">
                        <a:spcAft>
                          <a:spcPts val="0"/>
                        </a:spcAft>
                      </a:pPr>
                      <a:endParaRPr lang="es-ES" sz="14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gridSpan="2">
                  <a:txBody>
                    <a:bodyPr/>
                    <a:lstStyle/>
                    <a:p>
                      <a:pPr algn="ctr">
                        <a:spcAft>
                          <a:spcPts val="0"/>
                        </a:spcAft>
                      </a:pP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r>
              <a:tr h="270439">
                <a:tc>
                  <a:txBody>
                    <a:bodyPr/>
                    <a:lstStyle/>
                    <a:p>
                      <a:pPr algn="ctr">
                        <a:spcAft>
                          <a:spcPts val="0"/>
                        </a:spcAft>
                      </a:pPr>
                      <a:r>
                        <a:rPr lang="es-ES" sz="1600" b="1" dirty="0">
                          <a:solidFill>
                            <a:srgbClr val="000080"/>
                          </a:solidFill>
                          <a:latin typeface="Calibri"/>
                          <a:ea typeface="Times New Roman"/>
                          <a:cs typeface="Times New Roman"/>
                        </a:rPr>
                        <a:t>Nombre</a:t>
                      </a: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b="1">
                          <a:solidFill>
                            <a:srgbClr val="000080"/>
                          </a:solidFill>
                          <a:latin typeface="Calibri"/>
                          <a:ea typeface="Times New Roman"/>
                          <a:cs typeface="Times New Roman"/>
                        </a:rPr>
                        <a:t>Valor original</a:t>
                      </a:r>
                      <a:endParaRPr lang="es-ES" sz="160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ctr">
                        <a:spcAft>
                          <a:spcPts val="0"/>
                        </a:spcAft>
                      </a:pPr>
                      <a:r>
                        <a:rPr lang="es-ES" sz="1600" b="1" dirty="0">
                          <a:solidFill>
                            <a:srgbClr val="000080"/>
                          </a:solidFill>
                          <a:latin typeface="Calibri"/>
                          <a:ea typeface="Times New Roman"/>
                          <a:cs typeface="Times New Roman"/>
                        </a:rPr>
                        <a:t>Valor final</a:t>
                      </a: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r>
              <a:tr h="314537">
                <a:tc>
                  <a:txBody>
                    <a:bodyPr/>
                    <a:lstStyle/>
                    <a:p>
                      <a:pPr algn="ctr">
                        <a:spcAft>
                          <a:spcPts val="0"/>
                        </a:spcAft>
                      </a:pPr>
                      <a:r>
                        <a:rPr lang="es-ES" sz="1600" dirty="0">
                          <a:solidFill>
                            <a:srgbClr val="000000"/>
                          </a:solidFill>
                          <a:latin typeface="Calibri"/>
                          <a:ea typeface="Times New Roman"/>
                          <a:cs typeface="Times New Roman"/>
                        </a:rPr>
                        <a:t>Precio Cambio</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a:solidFill>
                            <a:srgbClr val="000000"/>
                          </a:solidFill>
                          <a:latin typeface="Calibri"/>
                          <a:ea typeface="Times New Roman"/>
                          <a:cs typeface="Times New Roman"/>
                        </a:rPr>
                        <a:t>0</a:t>
                      </a: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ctr">
                        <a:spcAft>
                          <a:spcPts val="0"/>
                        </a:spcAft>
                      </a:pPr>
                      <a:r>
                        <a:rPr lang="es-ES" sz="1600" dirty="0">
                          <a:solidFill>
                            <a:srgbClr val="000000"/>
                          </a:solidFill>
                          <a:latin typeface="Calibri"/>
                          <a:ea typeface="Calibri"/>
                          <a:cs typeface="Times New Roman"/>
                        </a:rPr>
                        <a:t>-0.167883827</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r>
              <a:tr h="270439">
                <a:tc>
                  <a:txBody>
                    <a:bodyPr/>
                    <a:lstStyle/>
                    <a:p>
                      <a:pPr algn="just"/>
                      <a:endParaRPr lang="es-ES" sz="1600" dirty="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hMerge="1">
                  <a:txBody>
                    <a:bodyPr/>
                    <a:lstStyle/>
                    <a:p>
                      <a:endParaRPr lang="es-ES_tradnl"/>
                    </a:p>
                  </a:txBody>
                  <a:tcPr/>
                </a:tc>
              </a:tr>
              <a:tr h="270439">
                <a:tc>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70439">
                <a:tc gridSpan="2">
                  <a:txBody>
                    <a:bodyPr/>
                    <a:lstStyle/>
                    <a:p>
                      <a:pPr algn="l">
                        <a:spcAft>
                          <a:spcPts val="0"/>
                        </a:spcAft>
                      </a:pPr>
                      <a:r>
                        <a:rPr lang="es-ES" sz="1600" b="1" dirty="0" smtClean="0">
                          <a:solidFill>
                            <a:schemeClr val="bg1"/>
                          </a:solidFill>
                          <a:latin typeface="Calibri"/>
                          <a:ea typeface="Calibri"/>
                          <a:cs typeface="Times New Roman"/>
                        </a:rPr>
                        <a:t>Restricciones</a:t>
                      </a:r>
                      <a:endParaRPr lang="es-ES" sz="1600" b="1" dirty="0">
                        <a:solidFill>
                          <a:schemeClr val="bg1"/>
                        </a:solidFill>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hMerge="1">
                  <a:txBody>
                    <a:bodyPr/>
                    <a:lstStyle/>
                    <a:p>
                      <a:pPr algn="ctr">
                        <a:spcAft>
                          <a:spcPts val="0"/>
                        </a:spcAft>
                      </a:pPr>
                      <a:endParaRPr lang="es-ES" sz="14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a:txBody>
                    <a:bodyPr/>
                    <a:lstStyle/>
                    <a:p>
                      <a:pPr algn="ctr">
                        <a:spcAft>
                          <a:spcPts val="0"/>
                        </a:spcAft>
                      </a:pP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gridSpan="2">
                  <a:txBody>
                    <a:bodyPr/>
                    <a:lstStyle/>
                    <a:p>
                      <a:pPr algn="ctr">
                        <a:spcAft>
                          <a:spcPts val="0"/>
                        </a:spcAft>
                      </a:pP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r>
              <a:tr h="270439">
                <a:tc>
                  <a:txBody>
                    <a:bodyPr/>
                    <a:lstStyle/>
                    <a:p>
                      <a:pPr algn="ctr">
                        <a:spcAft>
                          <a:spcPts val="0"/>
                        </a:spcAft>
                      </a:pPr>
                      <a:r>
                        <a:rPr lang="es-ES" sz="1600" b="1">
                          <a:solidFill>
                            <a:srgbClr val="000080"/>
                          </a:solidFill>
                          <a:latin typeface="Calibri"/>
                          <a:ea typeface="Times New Roman"/>
                          <a:cs typeface="Times New Roman"/>
                        </a:rPr>
                        <a:t>Nombre</a:t>
                      </a:r>
                      <a:endParaRPr lang="es-ES" sz="160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b="1" dirty="0">
                          <a:solidFill>
                            <a:srgbClr val="000080"/>
                          </a:solidFill>
                          <a:latin typeface="Calibri"/>
                          <a:ea typeface="Times New Roman"/>
                          <a:cs typeface="Times New Roman"/>
                        </a:rPr>
                        <a:t>Valor de la celda</a:t>
                      </a: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kumimoji="0" lang="es-ES" sz="1600" b="1" kern="1200" dirty="0">
                          <a:solidFill>
                            <a:srgbClr val="000080"/>
                          </a:solidFill>
                          <a:latin typeface="Calibri"/>
                          <a:ea typeface="Times New Roman"/>
                          <a:cs typeface="Times New Roman"/>
                        </a:rPr>
                        <a:t>Estado</a:t>
                      </a: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r>
                        <a:rPr kumimoji="0" lang="es-ES_tradnl" sz="1600" b="1" kern="1200" dirty="0" smtClean="0">
                          <a:solidFill>
                            <a:srgbClr val="000080"/>
                          </a:solidFill>
                          <a:latin typeface="Calibri"/>
                          <a:ea typeface="Times New Roman"/>
                          <a:cs typeface="Times New Roman"/>
                        </a:rPr>
                        <a:t>Divergencia</a:t>
                      </a:r>
                      <a:endParaRPr kumimoji="0" lang="es-ES_tradnl" sz="1600" b="1" kern="1200" dirty="0">
                        <a:solidFill>
                          <a:srgbClr val="000080"/>
                        </a:solidFill>
                        <a:latin typeface="Calibri"/>
                        <a:ea typeface="Times New Roman"/>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r>
              <a:tr h="270439">
                <a:tc>
                  <a:txBody>
                    <a:bodyPr/>
                    <a:lstStyle/>
                    <a:p>
                      <a:pPr algn="ctr">
                        <a:spcAft>
                          <a:spcPts val="0"/>
                        </a:spcAft>
                      </a:pPr>
                      <a:r>
                        <a:rPr lang="es-ES" sz="1600">
                          <a:solidFill>
                            <a:srgbClr val="000000"/>
                          </a:solidFill>
                          <a:latin typeface="Calibri"/>
                          <a:ea typeface="Times New Roman"/>
                          <a:cs typeface="Times New Roman"/>
                        </a:rPr>
                        <a:t>VAN Año 0</a:t>
                      </a: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a:solidFill>
                            <a:srgbClr val="000000"/>
                          </a:solidFill>
                          <a:latin typeface="Calibri"/>
                          <a:ea typeface="Times New Roman"/>
                          <a:cs typeface="Times New Roman"/>
                        </a:rPr>
                        <a:t>$0,00</a:t>
                      </a: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dirty="0">
                          <a:solidFill>
                            <a:srgbClr val="000000"/>
                          </a:solidFill>
                          <a:latin typeface="Calibri"/>
                          <a:ea typeface="Times New Roman"/>
                          <a:cs typeface="Times New Roman"/>
                        </a:rPr>
                        <a:t>Opcional</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ctr"/>
                      <a:r>
                        <a:rPr kumimoji="0" lang="es-ES_tradnl" sz="1600" kern="1200" dirty="0" smtClean="0">
                          <a:solidFill>
                            <a:srgbClr val="000000"/>
                          </a:solidFill>
                          <a:latin typeface="Calibri"/>
                          <a:ea typeface="Times New Roman"/>
                          <a:cs typeface="Times New Roman"/>
                        </a:rPr>
                        <a:t>0</a:t>
                      </a:r>
                      <a:endParaRPr kumimoji="0" lang="es-ES_tradnl" sz="1600" kern="1200" dirty="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endParaRPr lang="es-ES_tradnl" dirty="0"/>
                    </a:p>
                  </a:txBody>
                  <a:tcPr/>
                </a:tc>
              </a:tr>
            </a:tbl>
          </a:graphicData>
        </a:graphic>
      </p:graphicFrame>
      <p:graphicFrame>
        <p:nvGraphicFramePr>
          <p:cNvPr id="10" name="9 Tabla"/>
          <p:cNvGraphicFramePr>
            <a:graphicFrameLocks noGrp="1"/>
          </p:cNvGraphicFramePr>
          <p:nvPr/>
        </p:nvGraphicFramePr>
        <p:xfrm>
          <a:off x="1066799" y="5486400"/>
          <a:ext cx="6400803" cy="762000"/>
        </p:xfrm>
        <a:graphic>
          <a:graphicData uri="http://schemas.openxmlformats.org/drawingml/2006/table">
            <a:tbl>
              <a:tblPr/>
              <a:tblGrid>
                <a:gridCol w="1777023"/>
                <a:gridCol w="770630"/>
                <a:gridCol w="770630"/>
                <a:gridCol w="770630"/>
                <a:gridCol w="770630"/>
                <a:gridCol w="770630"/>
                <a:gridCol w="770630"/>
              </a:tblGrid>
              <a:tr h="428941">
                <a:tc>
                  <a:txBody>
                    <a:bodyPr/>
                    <a:lstStyle/>
                    <a:p>
                      <a:pPr algn="just"/>
                      <a:endParaRPr lang="es-ES" sz="1200" dirty="0">
                        <a:latin typeface="Calibri"/>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0</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1</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2</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3</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4</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5</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r>
              <a:tr h="333059">
                <a:tc>
                  <a:txBody>
                    <a:bodyPr/>
                    <a:lstStyle/>
                    <a:p>
                      <a:pPr algn="ctr">
                        <a:spcAft>
                          <a:spcPts val="0"/>
                        </a:spcAft>
                      </a:pPr>
                      <a:r>
                        <a:rPr lang="es-ES" sz="1200">
                          <a:solidFill>
                            <a:srgbClr val="000000"/>
                          </a:solidFill>
                          <a:latin typeface="Arial"/>
                          <a:ea typeface="Times New Roman"/>
                          <a:cs typeface="Times New Roman"/>
                        </a:rPr>
                        <a:t>Precio Servicio</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just"/>
                      <a:endParaRPr lang="es-ES" sz="12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dirty="0">
                          <a:solidFill>
                            <a:srgbClr val="000000"/>
                          </a:solidFill>
                          <a:latin typeface="Arial"/>
                          <a:ea typeface="Times New Roman"/>
                          <a:cs typeface="Times New Roman"/>
                        </a:rPr>
                        <a:t>$199.97</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a:solidFill>
                            <a:srgbClr val="000000"/>
                          </a:solidFill>
                          <a:latin typeface="Arial"/>
                          <a:ea typeface="Times New Roman"/>
                          <a:cs typeface="Times New Roman"/>
                        </a:rPr>
                        <a:t>$229.97</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a:solidFill>
                            <a:srgbClr val="000000"/>
                          </a:solidFill>
                          <a:latin typeface="Arial"/>
                          <a:ea typeface="Times New Roman"/>
                          <a:cs typeface="Times New Roman"/>
                        </a:rPr>
                        <a:t>$259.97</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a:solidFill>
                            <a:srgbClr val="000000"/>
                          </a:solidFill>
                          <a:latin typeface="Arial"/>
                          <a:ea typeface="Times New Roman"/>
                          <a:cs typeface="Times New Roman"/>
                        </a:rPr>
                        <a:t>$289.97</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dirty="0">
                          <a:solidFill>
                            <a:srgbClr val="000000"/>
                          </a:solidFill>
                          <a:latin typeface="Arial"/>
                          <a:ea typeface="Times New Roman"/>
                          <a:cs typeface="Times New Roman"/>
                        </a:rPr>
                        <a:t>$319.97</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l="88281" b="9375"/>
          <a:stretch>
            <a:fillRect/>
          </a:stretch>
        </p:blipFill>
        <p:spPr bwMode="auto">
          <a:xfrm>
            <a:off x="7848600" y="0"/>
            <a:ext cx="1295400" cy="6858000"/>
          </a:xfrm>
          <a:prstGeom prst="rect">
            <a:avLst/>
          </a:prstGeom>
          <a:noFill/>
          <a:ln w="9525">
            <a:noFill/>
            <a:miter lim="800000"/>
            <a:headEnd/>
            <a:tailEnd/>
          </a:ln>
          <a:effectLst/>
        </p:spPr>
      </p:pic>
      <p:sp>
        <p:nvSpPr>
          <p:cNvPr id="5" name="1 Título"/>
          <p:cNvSpPr txBox="1">
            <a:spLocks/>
          </p:cNvSpPr>
          <p:nvPr/>
        </p:nvSpPr>
        <p:spPr>
          <a:xfrm>
            <a:off x="914400" y="274638"/>
            <a:ext cx="7467600" cy="792162"/>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000" b="1" i="0" u="none" strike="noStrike" kern="1200" cap="none" spc="0" normalizeH="0" baseline="0" noProof="0" dirty="0" smtClean="0">
                <a:ln>
                  <a:noFill/>
                </a:ln>
                <a:solidFill>
                  <a:schemeClr val="tx1"/>
                </a:solidFill>
                <a:effectLst/>
                <a:uLnTx/>
                <a:uFillTx/>
                <a:latin typeface="+mj-lt"/>
                <a:ea typeface="+mj-ea"/>
                <a:cs typeface="+mj-cs"/>
              </a:rPr>
              <a:t>Análisis</a:t>
            </a:r>
            <a:r>
              <a:rPr kumimoji="0" lang="es-ES_tradnl" sz="4000" b="1" i="0" u="none" strike="noStrike" kern="1200" cap="none" spc="0" normalizeH="0" noProof="0" dirty="0" smtClean="0">
                <a:ln>
                  <a:noFill/>
                </a:ln>
                <a:solidFill>
                  <a:schemeClr val="tx1"/>
                </a:solidFill>
                <a:effectLst/>
                <a:uLnTx/>
                <a:uFillTx/>
                <a:latin typeface="+mj-lt"/>
                <a:ea typeface="+mj-ea"/>
                <a:cs typeface="+mj-cs"/>
              </a:rPr>
              <a:t> de Sensibilidad</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2 Marcador de contenido"/>
          <p:cNvSpPr txBox="1">
            <a:spLocks/>
          </p:cNvSpPr>
          <p:nvPr/>
        </p:nvSpPr>
        <p:spPr>
          <a:xfrm>
            <a:off x="685800" y="3810000"/>
            <a:ext cx="6858000" cy="2209800"/>
          </a:xfrm>
          <a:prstGeom prst="rect">
            <a:avLst/>
          </a:prstGeom>
        </p:spPr>
        <p:txBody>
          <a:bodyPr vert="horz">
            <a:normAutofit/>
          </a:bodyPr>
          <a:lstStyle/>
          <a:p>
            <a:pPr marL="420624" marR="0" lvl="0" indent="-384048" algn="just" defTabSz="914400" rtl="0" eaLnBrk="1" fontAlgn="auto" latinLnBrk="0" hangingPunct="1">
              <a:lnSpc>
                <a:spcPct val="100000"/>
              </a:lnSpc>
              <a:spcBef>
                <a:spcPct val="20000"/>
              </a:spcBef>
              <a:spcAft>
                <a:spcPts val="0"/>
              </a:spcAft>
              <a:buClr>
                <a:schemeClr val="accent1"/>
              </a:buClr>
              <a:buSzPct val="80000"/>
              <a:tabLst/>
              <a:defRPr/>
            </a:pPr>
            <a:endParaRPr kumimoji="0" lang="es-ES_tradnl" sz="3000" b="0" i="1" u="none" strike="noStrike" kern="1200" cap="none" spc="0" normalizeH="0" baseline="0" noProof="0" dirty="0">
              <a:ln>
                <a:noFill/>
              </a:ln>
              <a:solidFill>
                <a:schemeClr val="tx1"/>
              </a:solidFill>
              <a:effectLst/>
              <a:uLnTx/>
              <a:uFillTx/>
              <a:latin typeface="Bell MT" pitchFamily="18" charset="0"/>
              <a:ea typeface="+mn-ea"/>
              <a:cs typeface="+mn-cs"/>
            </a:endParaRPr>
          </a:p>
        </p:txBody>
      </p:sp>
      <p:sp>
        <p:nvSpPr>
          <p:cNvPr id="7" name="6 Marcador de contenido"/>
          <p:cNvSpPr>
            <a:spLocks noGrp="1"/>
          </p:cNvSpPr>
          <p:nvPr>
            <p:ph idx="1"/>
          </p:nvPr>
        </p:nvSpPr>
        <p:spPr>
          <a:xfrm>
            <a:off x="457200" y="1219200"/>
            <a:ext cx="7620000" cy="533400"/>
          </a:xfrm>
        </p:spPr>
        <p:txBody>
          <a:bodyPr>
            <a:normAutofit lnSpcReduction="10000"/>
          </a:bodyPr>
          <a:lstStyle/>
          <a:p>
            <a:r>
              <a:rPr lang="es-ES_tradnl" i="1" dirty="0" smtClean="0">
                <a:latin typeface="Bell MT" pitchFamily="18" charset="0"/>
              </a:rPr>
              <a:t>Ante una variación en la cantidad tenemos:</a:t>
            </a:r>
            <a:endParaRPr lang="es-ES_tradnl" i="1" dirty="0">
              <a:latin typeface="Bell MT" pitchFamily="18" charset="0"/>
            </a:endParaRPr>
          </a:p>
        </p:txBody>
      </p:sp>
      <p:graphicFrame>
        <p:nvGraphicFramePr>
          <p:cNvPr id="9" name="8 Tabla"/>
          <p:cNvGraphicFramePr>
            <a:graphicFrameLocks noGrp="1"/>
          </p:cNvGraphicFramePr>
          <p:nvPr/>
        </p:nvGraphicFramePr>
        <p:xfrm>
          <a:off x="990600" y="1780927"/>
          <a:ext cx="6553200" cy="3324472"/>
        </p:xfrm>
        <a:graphic>
          <a:graphicData uri="http://schemas.openxmlformats.org/drawingml/2006/table">
            <a:tbl>
              <a:tblPr/>
              <a:tblGrid>
                <a:gridCol w="1795549"/>
                <a:gridCol w="1841378"/>
                <a:gridCol w="1501141"/>
                <a:gridCol w="122068"/>
                <a:gridCol w="1293064"/>
              </a:tblGrid>
              <a:tr h="255555">
                <a:tc gridSpan="2">
                  <a:txBody>
                    <a:bodyPr/>
                    <a:lstStyle/>
                    <a:p>
                      <a:pPr algn="l">
                        <a:spcAft>
                          <a:spcPts val="0"/>
                        </a:spcAft>
                      </a:pPr>
                      <a:r>
                        <a:rPr lang="es-ES" sz="1600" b="1" dirty="0" smtClean="0">
                          <a:solidFill>
                            <a:schemeClr val="bg1"/>
                          </a:solidFill>
                          <a:latin typeface="Calibri"/>
                          <a:ea typeface="Calibri"/>
                          <a:cs typeface="Times New Roman"/>
                        </a:rPr>
                        <a:t>Celda Objetivo</a:t>
                      </a:r>
                      <a:endParaRPr lang="es-ES" sz="1600" b="1" dirty="0">
                        <a:solidFill>
                          <a:schemeClr val="bg1"/>
                        </a:solidFill>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pPr algn="ctr">
                        <a:spcAft>
                          <a:spcPts val="0"/>
                        </a:spcAft>
                      </a:pPr>
                      <a:endParaRPr lang="es-ES" sz="14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55555">
                <a:tc>
                  <a:txBody>
                    <a:bodyPr/>
                    <a:lstStyle/>
                    <a:p>
                      <a:pPr algn="ctr">
                        <a:spcAft>
                          <a:spcPts val="0"/>
                        </a:spcAft>
                      </a:pPr>
                      <a:r>
                        <a:rPr lang="es-ES" sz="1600" b="1" dirty="0">
                          <a:solidFill>
                            <a:srgbClr val="000080"/>
                          </a:solidFill>
                          <a:latin typeface="Calibri"/>
                          <a:ea typeface="Times New Roman"/>
                          <a:cs typeface="Times New Roman"/>
                        </a:rPr>
                        <a:t>Nombre</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b="1" dirty="0">
                          <a:solidFill>
                            <a:srgbClr val="000080"/>
                          </a:solidFill>
                          <a:latin typeface="Calibri"/>
                          <a:ea typeface="Times New Roman"/>
                          <a:cs typeface="Times New Roman"/>
                        </a:rPr>
                        <a:t>Valor original</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b="1" dirty="0">
                          <a:solidFill>
                            <a:srgbClr val="000080"/>
                          </a:solidFill>
                          <a:latin typeface="Calibri"/>
                          <a:ea typeface="Times New Roman"/>
                          <a:cs typeface="Times New Roman"/>
                        </a:rPr>
                        <a:t>Valor final</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55555">
                <a:tc>
                  <a:txBody>
                    <a:bodyPr/>
                    <a:lstStyle/>
                    <a:p>
                      <a:pPr algn="ctr">
                        <a:spcAft>
                          <a:spcPts val="0"/>
                        </a:spcAft>
                      </a:pPr>
                      <a:r>
                        <a:rPr lang="es-ES" sz="1600">
                          <a:solidFill>
                            <a:srgbClr val="000000"/>
                          </a:solidFill>
                          <a:latin typeface="Calibri"/>
                          <a:ea typeface="Times New Roman"/>
                          <a:cs typeface="Times New Roman"/>
                        </a:rPr>
                        <a:t>VAN Año 0</a:t>
                      </a: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dirty="0">
                          <a:solidFill>
                            <a:srgbClr val="000000"/>
                          </a:solidFill>
                          <a:latin typeface="Calibri"/>
                          <a:ea typeface="Times New Roman"/>
                          <a:cs typeface="Times New Roman"/>
                        </a:rPr>
                        <a:t>$20.480,30</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a:solidFill>
                            <a:srgbClr val="000000"/>
                          </a:solidFill>
                          <a:latin typeface="Calibri"/>
                          <a:ea typeface="Times New Roman"/>
                          <a:cs typeface="Times New Roman"/>
                        </a:rPr>
                        <a:t>$0,00</a:t>
                      </a:r>
                      <a:endParaRPr lang="es-ES" sz="160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55555">
                <a:tc>
                  <a:txBody>
                    <a:bodyPr/>
                    <a:lstStyle/>
                    <a:p>
                      <a:pPr algn="just"/>
                      <a:endParaRPr lang="es-ES" sz="1600" dirty="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55555">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55555">
                <a:tc gridSpan="2">
                  <a:txBody>
                    <a:bodyPr/>
                    <a:lstStyle/>
                    <a:p>
                      <a:pPr algn="l">
                        <a:spcAft>
                          <a:spcPts val="0"/>
                        </a:spcAft>
                      </a:pPr>
                      <a:r>
                        <a:rPr lang="es-ES" sz="1600" b="1" dirty="0" smtClean="0">
                          <a:solidFill>
                            <a:schemeClr val="bg1"/>
                          </a:solidFill>
                          <a:latin typeface="Calibri"/>
                          <a:ea typeface="Calibri"/>
                          <a:cs typeface="Times New Roman"/>
                        </a:rPr>
                        <a:t>Celdas Cambiantes</a:t>
                      </a:r>
                      <a:endParaRPr lang="es-ES" sz="1600" b="1" dirty="0">
                        <a:solidFill>
                          <a:schemeClr val="bg1"/>
                        </a:solidFill>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hMerge="1">
                  <a:txBody>
                    <a:bodyPr/>
                    <a:lstStyle/>
                    <a:p>
                      <a:pPr algn="ctr">
                        <a:spcAft>
                          <a:spcPts val="0"/>
                        </a:spcAft>
                      </a:pPr>
                      <a:endParaRPr lang="es-ES" sz="14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gridSpan="2">
                  <a:txBody>
                    <a:bodyPr/>
                    <a:lstStyle/>
                    <a:p>
                      <a:pPr algn="ctr">
                        <a:spcAft>
                          <a:spcPts val="0"/>
                        </a:spcAft>
                      </a:pP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r>
              <a:tr h="255555">
                <a:tc>
                  <a:txBody>
                    <a:bodyPr/>
                    <a:lstStyle/>
                    <a:p>
                      <a:pPr algn="ctr">
                        <a:spcAft>
                          <a:spcPts val="0"/>
                        </a:spcAft>
                      </a:pPr>
                      <a:r>
                        <a:rPr lang="es-ES" sz="1600" b="1" dirty="0">
                          <a:solidFill>
                            <a:srgbClr val="000080"/>
                          </a:solidFill>
                          <a:latin typeface="Calibri"/>
                          <a:ea typeface="Times New Roman"/>
                          <a:cs typeface="Times New Roman"/>
                        </a:rPr>
                        <a:t>Nombre</a:t>
                      </a: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b="1" dirty="0">
                          <a:solidFill>
                            <a:srgbClr val="000080"/>
                          </a:solidFill>
                          <a:latin typeface="Calibri"/>
                          <a:ea typeface="Times New Roman"/>
                          <a:cs typeface="Times New Roman"/>
                        </a:rPr>
                        <a:t>Valor original</a:t>
                      </a: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ctr">
                        <a:spcAft>
                          <a:spcPts val="0"/>
                        </a:spcAft>
                      </a:pPr>
                      <a:r>
                        <a:rPr lang="es-ES" sz="1600" b="1" dirty="0">
                          <a:solidFill>
                            <a:srgbClr val="000080"/>
                          </a:solidFill>
                          <a:latin typeface="Calibri"/>
                          <a:ea typeface="Times New Roman"/>
                          <a:cs typeface="Times New Roman"/>
                        </a:rPr>
                        <a:t>Valor final</a:t>
                      </a: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r>
              <a:tr h="257812">
                <a:tc>
                  <a:txBody>
                    <a:bodyPr/>
                    <a:lstStyle/>
                    <a:p>
                      <a:pPr algn="ctr">
                        <a:spcAft>
                          <a:spcPts val="0"/>
                        </a:spcAft>
                      </a:pPr>
                      <a:r>
                        <a:rPr lang="es-ES" sz="1600" dirty="0" smtClean="0">
                          <a:solidFill>
                            <a:srgbClr val="000000"/>
                          </a:solidFill>
                          <a:latin typeface="Calibri"/>
                          <a:ea typeface="Times New Roman"/>
                          <a:cs typeface="Times New Roman"/>
                        </a:rPr>
                        <a:t> Cantidad</a:t>
                      </a:r>
                      <a:r>
                        <a:rPr lang="es-ES" sz="1600" baseline="0" dirty="0" smtClean="0">
                          <a:solidFill>
                            <a:srgbClr val="000000"/>
                          </a:solidFill>
                          <a:latin typeface="Calibri"/>
                          <a:ea typeface="Times New Roman"/>
                          <a:cs typeface="Times New Roman"/>
                        </a:rPr>
                        <a:t> de cambio</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dirty="0">
                          <a:solidFill>
                            <a:srgbClr val="000000"/>
                          </a:solidFill>
                          <a:latin typeface="Calibri"/>
                          <a:ea typeface="Times New Roman"/>
                          <a:cs typeface="Times New Roman"/>
                        </a:rPr>
                        <a:t>0</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ctr">
                        <a:spcAft>
                          <a:spcPts val="0"/>
                        </a:spcAft>
                      </a:pPr>
                      <a:r>
                        <a:rPr kumimoji="0" lang="es-ES" sz="1400" kern="1200" dirty="0" smtClean="0">
                          <a:solidFill>
                            <a:schemeClr val="bg1"/>
                          </a:solidFill>
                          <a:latin typeface="+mn-lt"/>
                          <a:ea typeface="+mn-ea"/>
                          <a:cs typeface="+mn-cs"/>
                        </a:rPr>
                        <a:t>-0.118027793</a:t>
                      </a:r>
                      <a:endParaRPr lang="es-ES" sz="1400" dirty="0">
                        <a:solidFill>
                          <a:schemeClr val="bg1"/>
                        </a:solidFill>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c>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r>
              <a:tr h="255555">
                <a:tc>
                  <a:txBody>
                    <a:bodyPr/>
                    <a:lstStyle/>
                    <a:p>
                      <a:pPr algn="just"/>
                      <a:endParaRPr lang="es-ES" sz="1600" dirty="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a:noFill/>
                    </a:lnB>
                    <a:blipFill>
                      <a:blip r:embed="rId4"/>
                      <a:tile tx="0" ty="0" sx="100000" sy="100000" flip="none" algn="tl"/>
                    </a:blipFill>
                  </a:tcPr>
                </a:tc>
                <a:tc hMerge="1">
                  <a:txBody>
                    <a:bodyPr/>
                    <a:lstStyle/>
                    <a:p>
                      <a:endParaRPr lang="es-ES_tradnl"/>
                    </a:p>
                  </a:txBody>
                  <a:tcPr/>
                </a:tc>
              </a:tr>
              <a:tr h="255555">
                <a:tc>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a:txBody>
                    <a:bodyPr/>
                    <a:lstStyle/>
                    <a:p>
                      <a:pPr algn="just"/>
                      <a:endParaRPr lang="es-ES" sz="160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gridSpan="2">
                  <a:txBody>
                    <a:bodyPr/>
                    <a:lstStyle/>
                    <a:p>
                      <a:pPr algn="just"/>
                      <a:endParaRPr lang="es-ES" sz="1600" dirty="0">
                        <a:latin typeface="Calibri"/>
                        <a:ea typeface="Times New Roman"/>
                      </a:endParaRPr>
                    </a:p>
                  </a:txBody>
                  <a:tcPr marL="44450" marR="44450" marT="0" marB="0" anchor="b">
                    <a:lnL>
                      <a:noFill/>
                    </a:lnL>
                    <a:lnR>
                      <a:noFill/>
                    </a:lnR>
                    <a:lnT>
                      <a:noFill/>
                    </a:lnT>
                    <a:lnB>
                      <a:noFill/>
                    </a:lnB>
                    <a:blipFill>
                      <a:blip r:embed="rId4"/>
                      <a:tile tx="0" ty="0" sx="100000" sy="100000" flip="none" algn="tl"/>
                    </a:blipFill>
                  </a:tcPr>
                </a:tc>
                <a:tc hMerge="1">
                  <a:txBody>
                    <a:bodyPr/>
                    <a:lstStyle/>
                    <a:p>
                      <a:endParaRPr lang="es-ES_tradnl"/>
                    </a:p>
                  </a:txBody>
                  <a:tcPr/>
                </a:tc>
              </a:tr>
              <a:tr h="255555">
                <a:tc gridSpan="2">
                  <a:txBody>
                    <a:bodyPr/>
                    <a:lstStyle/>
                    <a:p>
                      <a:pPr algn="l">
                        <a:spcAft>
                          <a:spcPts val="0"/>
                        </a:spcAft>
                      </a:pPr>
                      <a:r>
                        <a:rPr lang="es-ES" sz="1600" b="1" dirty="0" smtClean="0">
                          <a:solidFill>
                            <a:schemeClr val="bg1"/>
                          </a:solidFill>
                          <a:latin typeface="Calibri"/>
                          <a:ea typeface="Calibri"/>
                          <a:cs typeface="Times New Roman"/>
                        </a:rPr>
                        <a:t>Restricciones</a:t>
                      </a:r>
                      <a:endParaRPr lang="es-ES" sz="1600" b="1" dirty="0">
                        <a:solidFill>
                          <a:schemeClr val="bg1"/>
                        </a:solidFill>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hMerge="1">
                  <a:txBody>
                    <a:bodyPr/>
                    <a:lstStyle/>
                    <a:p>
                      <a:pPr algn="ctr">
                        <a:spcAft>
                          <a:spcPts val="0"/>
                        </a:spcAft>
                      </a:pPr>
                      <a:endParaRPr lang="es-ES" sz="14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a:txBody>
                    <a:bodyPr/>
                    <a:lstStyle/>
                    <a:p>
                      <a:pPr algn="ctr">
                        <a:spcAft>
                          <a:spcPts val="0"/>
                        </a:spcAft>
                      </a:pP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gridSpan="2">
                  <a:txBody>
                    <a:bodyPr/>
                    <a:lstStyle/>
                    <a:p>
                      <a:pPr algn="ctr">
                        <a:spcAft>
                          <a:spcPts val="0"/>
                        </a:spcAft>
                      </a:pPr>
                      <a:endParaRPr lang="es-ES" sz="16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r>
              <a:tr h="255555">
                <a:tc>
                  <a:txBody>
                    <a:bodyPr/>
                    <a:lstStyle/>
                    <a:p>
                      <a:pPr algn="ctr">
                        <a:spcAft>
                          <a:spcPts val="0"/>
                        </a:spcAft>
                      </a:pPr>
                      <a:r>
                        <a:rPr lang="es-ES" sz="1600" b="1">
                          <a:solidFill>
                            <a:srgbClr val="000080"/>
                          </a:solidFill>
                          <a:latin typeface="Calibri"/>
                          <a:ea typeface="Times New Roman"/>
                          <a:cs typeface="Times New Roman"/>
                        </a:rPr>
                        <a:t>Nombre</a:t>
                      </a:r>
                      <a:endParaRPr lang="es-ES" sz="160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b="1">
                          <a:solidFill>
                            <a:srgbClr val="000080"/>
                          </a:solidFill>
                          <a:latin typeface="Calibri"/>
                          <a:ea typeface="Times New Roman"/>
                          <a:cs typeface="Times New Roman"/>
                        </a:rPr>
                        <a:t>Valor de la celda</a:t>
                      </a:r>
                      <a:endParaRPr lang="es-ES" sz="160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kumimoji="0" lang="es-ES" sz="1600" b="1" kern="1200" dirty="0">
                          <a:solidFill>
                            <a:srgbClr val="000080"/>
                          </a:solidFill>
                          <a:latin typeface="Calibri"/>
                          <a:ea typeface="Times New Roman"/>
                          <a:cs typeface="Times New Roman"/>
                        </a:rPr>
                        <a:t>Estado</a:t>
                      </a: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r>
                        <a:rPr kumimoji="0" lang="es-ES_tradnl" sz="1600" b="1" kern="1200" dirty="0" smtClean="0">
                          <a:solidFill>
                            <a:srgbClr val="000080"/>
                          </a:solidFill>
                          <a:latin typeface="Calibri"/>
                          <a:ea typeface="Times New Roman"/>
                          <a:cs typeface="Times New Roman"/>
                        </a:rPr>
                        <a:t>Divergencia</a:t>
                      </a:r>
                      <a:endParaRPr kumimoji="0" lang="es-ES_tradnl" sz="1600" b="1" kern="1200" dirty="0">
                        <a:solidFill>
                          <a:srgbClr val="000080"/>
                        </a:solidFill>
                        <a:latin typeface="Calibri"/>
                        <a:ea typeface="Times New Roman"/>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endParaRPr lang="es-ES_tradnl"/>
                    </a:p>
                  </a:txBody>
                  <a:tcPr/>
                </a:tc>
              </a:tr>
              <a:tr h="255555">
                <a:tc>
                  <a:txBody>
                    <a:bodyPr/>
                    <a:lstStyle/>
                    <a:p>
                      <a:pPr algn="ctr">
                        <a:spcAft>
                          <a:spcPts val="0"/>
                        </a:spcAft>
                      </a:pPr>
                      <a:r>
                        <a:rPr lang="es-ES" sz="1600" dirty="0">
                          <a:solidFill>
                            <a:srgbClr val="000000"/>
                          </a:solidFill>
                          <a:latin typeface="Calibri"/>
                          <a:ea typeface="Times New Roman"/>
                          <a:cs typeface="Times New Roman"/>
                        </a:rPr>
                        <a:t>VAN Año 0</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dirty="0">
                          <a:solidFill>
                            <a:srgbClr val="000000"/>
                          </a:solidFill>
                          <a:latin typeface="Calibri"/>
                          <a:ea typeface="Times New Roman"/>
                          <a:cs typeface="Times New Roman"/>
                        </a:rPr>
                        <a:t>$0,00</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600" dirty="0">
                          <a:solidFill>
                            <a:srgbClr val="000000"/>
                          </a:solidFill>
                          <a:latin typeface="Calibri"/>
                          <a:ea typeface="Times New Roman"/>
                          <a:cs typeface="Times New Roman"/>
                        </a:rPr>
                        <a:t>Opcional</a:t>
                      </a:r>
                      <a:endParaRPr lang="es-ES" sz="1600" dirty="0">
                        <a:latin typeface="Calibri"/>
                        <a:ea typeface="Calibri"/>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gridSpan="2">
                  <a:txBody>
                    <a:bodyPr/>
                    <a:lstStyle/>
                    <a:p>
                      <a:pPr algn="ctr"/>
                      <a:r>
                        <a:rPr kumimoji="0" lang="es-ES_tradnl" sz="1600" kern="1200" dirty="0" smtClean="0">
                          <a:solidFill>
                            <a:srgbClr val="000000"/>
                          </a:solidFill>
                          <a:latin typeface="Calibri"/>
                          <a:ea typeface="Times New Roman"/>
                          <a:cs typeface="Times New Roman"/>
                        </a:rPr>
                        <a:t>0</a:t>
                      </a:r>
                      <a:endParaRPr kumimoji="0" lang="es-ES_tradnl" sz="1600" kern="1200" dirty="0">
                        <a:solidFill>
                          <a:srgbClr val="000000"/>
                        </a:solidFill>
                        <a:latin typeface="Calibri"/>
                        <a:ea typeface="Times New Roman"/>
                        <a:cs typeface="Times New Roman"/>
                      </a:endParaRPr>
                    </a:p>
                  </a:txBody>
                  <a:tcPr marL="44450" marR="44450" marT="0"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blipFill>
                      <a:blip r:embed="rId4"/>
                      <a:tile tx="0" ty="0" sx="100000" sy="100000" flip="none" algn="tl"/>
                    </a:blipFill>
                  </a:tcPr>
                </a:tc>
                <a:tc hMerge="1">
                  <a:txBody>
                    <a:bodyPr/>
                    <a:lstStyle/>
                    <a:p>
                      <a:endParaRPr lang="es-ES_tradnl" dirty="0"/>
                    </a:p>
                  </a:txBody>
                  <a:tcPr/>
                </a:tc>
              </a:tr>
            </a:tbl>
          </a:graphicData>
        </a:graphic>
      </p:graphicFrame>
      <p:graphicFrame>
        <p:nvGraphicFramePr>
          <p:cNvPr id="10" name="9 Tabla"/>
          <p:cNvGraphicFramePr>
            <a:graphicFrameLocks noGrp="1"/>
          </p:cNvGraphicFramePr>
          <p:nvPr/>
        </p:nvGraphicFramePr>
        <p:xfrm>
          <a:off x="1066803" y="5410200"/>
          <a:ext cx="6400794" cy="762000"/>
        </p:xfrm>
        <a:graphic>
          <a:graphicData uri="http://schemas.openxmlformats.org/drawingml/2006/table">
            <a:tbl>
              <a:tblPr/>
              <a:tblGrid>
                <a:gridCol w="1776474"/>
                <a:gridCol w="770720"/>
                <a:gridCol w="770720"/>
                <a:gridCol w="770720"/>
                <a:gridCol w="770720"/>
                <a:gridCol w="770720"/>
                <a:gridCol w="770720"/>
              </a:tblGrid>
              <a:tr h="344466">
                <a:tc>
                  <a:txBody>
                    <a:bodyPr/>
                    <a:lstStyle/>
                    <a:p>
                      <a:pPr algn="just"/>
                      <a:endParaRPr lang="es-ES" sz="1200" dirty="0">
                        <a:latin typeface="Calibri"/>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0</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1</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2</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3</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4</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b="1" dirty="0">
                          <a:solidFill>
                            <a:srgbClr val="000000"/>
                          </a:solidFill>
                          <a:latin typeface="Arial"/>
                          <a:ea typeface="Times New Roman"/>
                          <a:cs typeface="Times New Roman"/>
                        </a:rPr>
                        <a:t>Año 5</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r>
              <a:tr h="417534">
                <a:tc>
                  <a:txBody>
                    <a:bodyPr/>
                    <a:lstStyle/>
                    <a:p>
                      <a:pPr algn="ctr">
                        <a:spcAft>
                          <a:spcPts val="0"/>
                        </a:spcAft>
                      </a:pPr>
                      <a:r>
                        <a:rPr lang="es-ES" sz="1200" dirty="0">
                          <a:solidFill>
                            <a:srgbClr val="000000"/>
                          </a:solidFill>
                          <a:latin typeface="Arial"/>
                          <a:ea typeface="Times New Roman"/>
                          <a:cs typeface="Times New Roman"/>
                        </a:rPr>
                        <a:t>Servicio seguridad</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just"/>
                      <a:endParaRPr lang="es-ES" sz="120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a:solidFill>
                            <a:srgbClr val="000000"/>
                          </a:solidFill>
                          <a:latin typeface="Arial"/>
                          <a:ea typeface="Times New Roman"/>
                          <a:cs typeface="Times New Roman"/>
                        </a:rPr>
                        <a:t>94</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a:solidFill>
                            <a:srgbClr val="000000"/>
                          </a:solidFill>
                          <a:latin typeface="Arial"/>
                          <a:ea typeface="Times New Roman"/>
                          <a:cs typeface="Times New Roman"/>
                        </a:rPr>
                        <a:t>112</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a:solidFill>
                            <a:srgbClr val="000000"/>
                          </a:solidFill>
                          <a:latin typeface="Arial"/>
                          <a:ea typeface="Times New Roman"/>
                          <a:cs typeface="Times New Roman"/>
                        </a:rPr>
                        <a:t>135</a:t>
                      </a:r>
                      <a:endParaRPr lang="es-ES" sz="12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dirty="0">
                          <a:solidFill>
                            <a:srgbClr val="000000"/>
                          </a:solidFill>
                          <a:latin typeface="Arial"/>
                          <a:ea typeface="Times New Roman"/>
                          <a:cs typeface="Times New Roman"/>
                        </a:rPr>
                        <a:t>162</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spcAft>
                          <a:spcPts val="0"/>
                        </a:spcAft>
                      </a:pPr>
                      <a:r>
                        <a:rPr lang="es-ES" sz="1200" dirty="0">
                          <a:solidFill>
                            <a:srgbClr val="000000"/>
                          </a:solidFill>
                          <a:latin typeface="Arial"/>
                          <a:ea typeface="Times New Roman"/>
                          <a:cs typeface="Times New Roman"/>
                        </a:rPr>
                        <a:t>194</a:t>
                      </a:r>
                      <a:endParaRPr lang="es-ES" sz="12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p:cNvSpPr>
          <p:nvPr>
            <p:ph type="ctrTitle"/>
          </p:nvPr>
        </p:nvSpPr>
        <p:spPr>
          <a:xfrm>
            <a:off x="1258888" y="2349500"/>
            <a:ext cx="5254625" cy="2908300"/>
          </a:xfrm>
        </p:spPr>
        <p:txBody>
          <a:bodyPr/>
          <a:lstStyle/>
          <a:p>
            <a:pPr algn="ctr" eaLnBrk="1" hangingPunct="1"/>
            <a:r>
              <a:rPr lang="es-EC" sz="6600" dirty="0" smtClean="0"/>
              <a:t>GRACIAS</a:t>
            </a:r>
            <a:r>
              <a:rPr lang="es-EC" sz="6600" dirty="0" smtClean="0"/>
              <a:t/>
            </a:r>
            <a:br>
              <a:rPr lang="es-EC" sz="6600" dirty="0" smtClean="0"/>
            </a:br>
            <a:r>
              <a:rPr lang="es-EC" sz="6600" dirty="0" smtClean="0"/>
              <a:t/>
            </a:r>
            <a:br>
              <a:rPr lang="es-EC" sz="6600" dirty="0" smtClean="0"/>
            </a:br>
            <a:endParaRPr lang="es-ES" sz="4000" dirty="0" smtClean="0"/>
          </a:p>
        </p:txBody>
      </p:sp>
      <p:pic>
        <p:nvPicPr>
          <p:cNvPr id="32770" name="Picture 8" descr="Clapping"/>
          <p:cNvPicPr>
            <a:picLocks noChangeAspect="1" noChangeArrowheads="1" noCrop="1"/>
          </p:cNvPicPr>
          <p:nvPr/>
        </p:nvPicPr>
        <p:blipFill>
          <a:blip r:embed="rId2"/>
          <a:srcRect/>
          <a:stretch>
            <a:fillRect/>
          </a:stretch>
        </p:blipFill>
        <p:spPr bwMode="auto">
          <a:xfrm>
            <a:off x="5795963" y="3500438"/>
            <a:ext cx="2447925"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74638"/>
            <a:ext cx="7467600" cy="1143000"/>
          </a:xfrm>
        </p:spPr>
        <p:txBody>
          <a:bodyPr>
            <a:normAutofit fontScale="90000"/>
          </a:bodyPr>
          <a:lstStyle/>
          <a:p>
            <a:pPr algn="ctr"/>
            <a:r>
              <a:rPr lang="es-ES_tradnl" sz="4000" b="1" dirty="0" smtClean="0"/>
              <a:t>Análisis Técnico - Vigilancia IP inalámbrica</a:t>
            </a:r>
            <a:endParaRPr lang="es-ES_tradnl" sz="4000" b="1" dirty="0"/>
          </a:p>
        </p:txBody>
      </p:sp>
      <p:pic>
        <p:nvPicPr>
          <p:cNvPr id="44034" name="Picture 2" descr="F:\Profremar\2415955248_e27f2eee11.jpg"/>
          <p:cNvPicPr>
            <a:picLocks noChangeAspect="1" noChangeArrowheads="1"/>
          </p:cNvPicPr>
          <p:nvPr/>
        </p:nvPicPr>
        <p:blipFill>
          <a:blip r:embed="rId3"/>
          <a:srcRect/>
          <a:stretch>
            <a:fillRect/>
          </a:stretch>
        </p:blipFill>
        <p:spPr bwMode="auto">
          <a:xfrm>
            <a:off x="2895600" y="1752600"/>
            <a:ext cx="3371850" cy="4495800"/>
          </a:xfrm>
          <a:prstGeom prst="rect">
            <a:avLst/>
          </a:prstGeom>
          <a:noFill/>
        </p:spPr>
      </p:pic>
      <p:sp>
        <p:nvSpPr>
          <p:cNvPr id="5" name="4 Botón de acción: Volver">
            <a:hlinkClick r:id="rId4" action="ppaction://hlinksldjump" highlightClick="1"/>
          </p:cNvPr>
          <p:cNvSpPr/>
          <p:nvPr/>
        </p:nvSpPr>
        <p:spPr>
          <a:xfrm>
            <a:off x="2895600" y="5638800"/>
            <a:ext cx="685800" cy="609600"/>
          </a:xfrm>
          <a:prstGeom prst="actionButtonReturn">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2" name="1 Título"/>
          <p:cNvSpPr>
            <a:spLocks noGrp="1"/>
          </p:cNvSpPr>
          <p:nvPr>
            <p:ph type="title"/>
          </p:nvPr>
        </p:nvSpPr>
        <p:spPr>
          <a:xfrm>
            <a:off x="914400" y="274638"/>
            <a:ext cx="7467600" cy="1143000"/>
          </a:xfrm>
        </p:spPr>
        <p:txBody>
          <a:bodyPr/>
          <a:lstStyle/>
          <a:p>
            <a:r>
              <a:rPr lang="es-ES_tradnl" sz="4000" b="1" dirty="0" smtClean="0"/>
              <a:t>Fases</a:t>
            </a:r>
            <a:endParaRPr lang="es-ES_tradnl" sz="4000" b="1" dirty="0"/>
          </a:p>
        </p:txBody>
      </p:sp>
      <p:sp>
        <p:nvSpPr>
          <p:cNvPr id="3" name="2 Marcador de contenido"/>
          <p:cNvSpPr>
            <a:spLocks noGrp="1"/>
          </p:cNvSpPr>
          <p:nvPr>
            <p:ph idx="1"/>
          </p:nvPr>
        </p:nvSpPr>
        <p:spPr>
          <a:xfrm>
            <a:off x="838200" y="1600200"/>
            <a:ext cx="7467600" cy="4525963"/>
          </a:xfrm>
        </p:spPr>
        <p:txBody>
          <a:bodyPr/>
          <a:lstStyle/>
          <a:p>
            <a:pPr algn="just"/>
            <a:r>
              <a:rPr lang="es-ES_tradnl" i="1" dirty="0" smtClean="0">
                <a:latin typeface="Bell MT" pitchFamily="18" charset="0"/>
              </a:rPr>
              <a:t>Central de Monitoreo en P.A.I. o U.P.C.</a:t>
            </a:r>
          </a:p>
          <a:p>
            <a:pPr algn="just"/>
            <a:r>
              <a:rPr lang="es-ES_tradnl" i="1" dirty="0" smtClean="0">
                <a:latin typeface="Bell MT" pitchFamily="18" charset="0"/>
              </a:rPr>
              <a:t>Instalación del servicio en ciudadela</a:t>
            </a:r>
          </a:p>
          <a:p>
            <a:pPr algn="just"/>
            <a:r>
              <a:rPr lang="es-ES_tradnl" i="1" dirty="0" smtClean="0">
                <a:latin typeface="Bell MT" pitchFamily="18" charset="0"/>
              </a:rPr>
              <a:t>Alarma inalámbrica, tele-vigilancia</a:t>
            </a:r>
          </a:p>
          <a:p>
            <a:pPr algn="just"/>
            <a:r>
              <a:rPr lang="es-ES_tradnl" i="1" dirty="0" smtClean="0">
                <a:latin typeface="Bell MT" pitchFamily="18" charset="0"/>
              </a:rPr>
              <a:t>Protección y vigilancia las 24 horas</a:t>
            </a:r>
            <a:endParaRPr lang="es-ES_tradnl" i="1"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7" name="2 Marcador de contenido"/>
          <p:cNvSpPr txBox="1">
            <a:spLocks/>
          </p:cNvSpPr>
          <p:nvPr/>
        </p:nvSpPr>
        <p:spPr>
          <a:xfrm>
            <a:off x="838200" y="1600200"/>
            <a:ext cx="7467600" cy="4525963"/>
          </a:xfrm>
          <a:prstGeom prst="rect">
            <a:avLst/>
          </a:prstGeom>
        </p:spPr>
        <p:txBody>
          <a:bodyPr vert="horz">
            <a:normAutofit/>
          </a:bodyPr>
          <a:lstStyle/>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s-ES_tradnl" sz="3000" i="1" dirty="0" smtClean="0">
                <a:latin typeface="Bell MT" pitchFamily="18" charset="0"/>
              </a:rPr>
              <a:t>Brindar un servicio de ayuda a la comunidad con la implementación de nuevos y modernos sistemas de seguridad para contribuir a reducir los niveles de inseguridad en la ciudad.</a:t>
            </a:r>
            <a:endParaRPr kumimoji="0" lang="es-ES_tradnl" sz="3000" b="0" i="1" u="none" strike="noStrike" kern="1200" cap="none" spc="0" normalizeH="0" baseline="0" noProof="0" dirty="0" smtClean="0">
              <a:ln>
                <a:noFill/>
              </a:ln>
              <a:solidFill>
                <a:schemeClr val="tx1"/>
              </a:solidFill>
              <a:effectLst/>
              <a:uLnTx/>
              <a:uFillTx/>
              <a:latin typeface="Bell MT" pitchFamily="18" charset="0"/>
              <a:ea typeface="+mn-ea"/>
              <a:cs typeface="+mn-cs"/>
            </a:endParaRPr>
          </a:p>
        </p:txBody>
      </p:sp>
      <p:sp>
        <p:nvSpPr>
          <p:cNvPr id="9" name="1 Título"/>
          <p:cNvSpPr>
            <a:spLocks noGrp="1"/>
          </p:cNvSpPr>
          <p:nvPr>
            <p:ph type="title"/>
          </p:nvPr>
        </p:nvSpPr>
        <p:spPr>
          <a:xfrm>
            <a:off x="914400" y="274638"/>
            <a:ext cx="7467600" cy="1143000"/>
          </a:xfrm>
        </p:spPr>
        <p:txBody>
          <a:bodyPr/>
          <a:lstStyle/>
          <a:p>
            <a:r>
              <a:rPr lang="es-ES_tradnl" sz="4000" b="1" dirty="0" smtClean="0"/>
              <a:t>Objetivo General</a:t>
            </a:r>
            <a:endParaRPr lang="es-ES_tradnl"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6" name="1 Título"/>
          <p:cNvSpPr>
            <a:spLocks noGrp="1"/>
          </p:cNvSpPr>
          <p:nvPr>
            <p:ph type="title"/>
          </p:nvPr>
        </p:nvSpPr>
        <p:spPr>
          <a:xfrm>
            <a:off x="914400" y="274638"/>
            <a:ext cx="7467600" cy="1143000"/>
          </a:xfrm>
        </p:spPr>
        <p:txBody>
          <a:bodyPr/>
          <a:lstStyle/>
          <a:p>
            <a:r>
              <a:rPr lang="es-ES_tradnl" sz="4000" b="1" dirty="0" smtClean="0"/>
              <a:t>Objetivos Específicos</a:t>
            </a:r>
            <a:endParaRPr lang="es-ES_tradnl" sz="4000" b="1" dirty="0"/>
          </a:p>
        </p:txBody>
      </p:sp>
      <p:sp>
        <p:nvSpPr>
          <p:cNvPr id="7" name="2 Marcador de contenido"/>
          <p:cNvSpPr txBox="1">
            <a:spLocks/>
          </p:cNvSpPr>
          <p:nvPr/>
        </p:nvSpPr>
        <p:spPr>
          <a:xfrm>
            <a:off x="838200" y="1600200"/>
            <a:ext cx="7467600" cy="4525963"/>
          </a:xfrm>
          <a:prstGeom prst="rect">
            <a:avLst/>
          </a:prstGeom>
        </p:spPr>
        <p:txBody>
          <a:bodyPr vert="horz">
            <a:normAutofit fontScale="92500"/>
          </a:bodyPr>
          <a:lstStyle/>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_tradnl" sz="3000" b="0" i="1" u="none" strike="noStrike" kern="1200" cap="none" spc="0" normalizeH="0" baseline="0" noProof="0" dirty="0" smtClean="0">
                <a:ln>
                  <a:noFill/>
                </a:ln>
                <a:solidFill>
                  <a:schemeClr val="tx1"/>
                </a:solidFill>
                <a:effectLst/>
                <a:uLnTx/>
                <a:uFillTx/>
                <a:latin typeface="Bell MT" pitchFamily="18" charset="0"/>
                <a:ea typeface="+mn-ea"/>
                <a:cs typeface="+mn-cs"/>
              </a:rPr>
              <a:t>Instalar nuevos servicios</a:t>
            </a:r>
            <a:r>
              <a:rPr kumimoji="0" lang="es-ES_tradnl" sz="3000" b="0" i="1" u="none" strike="noStrike" kern="1200" cap="none" spc="0" normalizeH="0" noProof="0" dirty="0" smtClean="0">
                <a:ln>
                  <a:noFill/>
                </a:ln>
                <a:solidFill>
                  <a:schemeClr val="tx1"/>
                </a:solidFill>
                <a:effectLst/>
                <a:uLnTx/>
                <a:uFillTx/>
                <a:latin typeface="Bell MT" pitchFamily="18" charset="0"/>
                <a:ea typeface="+mn-ea"/>
                <a:cs typeface="+mn-cs"/>
              </a:rPr>
              <a:t> de seguridad por sectores y extendernos a otros</a:t>
            </a:r>
            <a:endParaRPr kumimoji="0" lang="es-ES_tradnl" sz="3000" b="0" i="1" u="none" strike="noStrike" kern="1200" cap="none" spc="0" normalizeH="0" baseline="0" noProof="0" dirty="0" smtClean="0">
              <a:ln>
                <a:noFill/>
              </a:ln>
              <a:solidFill>
                <a:schemeClr val="tx1"/>
              </a:solidFill>
              <a:effectLst/>
              <a:uLnTx/>
              <a:uFillTx/>
              <a:latin typeface="Bell MT" pitchFamily="18" charset="0"/>
              <a:ea typeface="+mn-ea"/>
              <a:cs typeface="+mn-cs"/>
            </a:endParaRP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_tradnl" sz="3000" b="0" i="1" u="none" strike="noStrike" kern="1200" cap="none" spc="0" normalizeH="0" baseline="0" noProof="0" dirty="0" smtClean="0">
                <a:ln>
                  <a:noFill/>
                </a:ln>
                <a:solidFill>
                  <a:schemeClr val="tx1"/>
                </a:solidFill>
                <a:effectLst/>
                <a:uLnTx/>
                <a:uFillTx/>
                <a:latin typeface="Bell MT" pitchFamily="18" charset="0"/>
                <a:ea typeface="+mn-ea"/>
                <a:cs typeface="+mn-cs"/>
              </a:rPr>
              <a:t>Fortalecer los vínculos de cooperación con la comunidad y la Policía</a:t>
            </a: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s-ES_tradnl" sz="3000" i="1" dirty="0" smtClean="0">
                <a:latin typeface="Bell MT" pitchFamily="18" charset="0"/>
              </a:rPr>
              <a:t>Ayudar a la Policía Judicial a disminuir los niveles de inseguridad y aumentar su credibilidad</a:t>
            </a:r>
            <a:endParaRPr kumimoji="0" lang="es-ES_tradnl" sz="3000" b="0" i="1" u="none" strike="noStrike" kern="1200" cap="none" spc="0" normalizeH="0" baseline="0" noProof="0" dirty="0" smtClean="0">
              <a:ln>
                <a:noFill/>
              </a:ln>
              <a:solidFill>
                <a:schemeClr val="tx1"/>
              </a:solidFill>
              <a:effectLst/>
              <a:uLnTx/>
              <a:uFillTx/>
              <a:latin typeface="Bell MT" pitchFamily="18" charset="0"/>
              <a:ea typeface="+mn-ea"/>
              <a:cs typeface="+mn-cs"/>
            </a:endParaRP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s-ES_tradnl" sz="3000" i="1" dirty="0" smtClean="0">
                <a:latin typeface="Bell MT" pitchFamily="18" charset="0"/>
              </a:rPr>
              <a:t>Dar capacitación permanente a los habitantes del sector</a:t>
            </a:r>
          </a:p>
          <a:p>
            <a:pPr marL="420624" marR="0" lvl="0" indent="-384048" algn="just"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ES_tradnl" sz="3000" b="0" i="1" u="none" strike="noStrike" kern="1200" cap="none" spc="0" normalizeH="0" baseline="0" noProof="0" dirty="0" smtClean="0">
                <a:ln>
                  <a:noFill/>
                </a:ln>
                <a:solidFill>
                  <a:schemeClr val="tx1"/>
                </a:solidFill>
                <a:effectLst/>
                <a:uLnTx/>
                <a:uFillTx/>
                <a:latin typeface="Bell MT" pitchFamily="18" charset="0"/>
                <a:ea typeface="+mn-ea"/>
                <a:cs typeface="+mn-cs"/>
              </a:rPr>
              <a:t>Obtener</a:t>
            </a:r>
            <a:r>
              <a:rPr kumimoji="0" lang="es-ES_tradnl" sz="3000" b="0" i="1" u="none" strike="noStrike" kern="1200" cap="none" spc="0" normalizeH="0" noProof="0" dirty="0" smtClean="0">
                <a:ln>
                  <a:noFill/>
                </a:ln>
                <a:solidFill>
                  <a:schemeClr val="tx1"/>
                </a:solidFill>
                <a:effectLst/>
                <a:uLnTx/>
                <a:uFillTx/>
                <a:latin typeface="Bell MT" pitchFamily="18" charset="0"/>
                <a:ea typeface="+mn-ea"/>
                <a:cs typeface="+mn-cs"/>
              </a:rPr>
              <a:t> una rentabilidad con el proyecto</a:t>
            </a:r>
            <a:endParaRPr kumimoji="0" lang="es-ES_tradnl" sz="3000" b="0" i="1" u="none" strike="noStrike" kern="1200" cap="none" spc="0" normalizeH="0" baseline="0" noProof="0" dirty="0">
              <a:ln>
                <a:noFill/>
              </a:ln>
              <a:solidFill>
                <a:schemeClr val="tx1"/>
              </a:solidFill>
              <a:effectLst/>
              <a:uLnTx/>
              <a:uFillTx/>
              <a:latin typeface="Bell MT"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linds(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2 Marcador de contenido"/>
          <p:cNvSpPr>
            <a:spLocks noGrp="1"/>
          </p:cNvSpPr>
          <p:nvPr>
            <p:ph idx="1"/>
          </p:nvPr>
        </p:nvSpPr>
        <p:spPr>
          <a:xfrm>
            <a:off x="609600" y="1600200"/>
            <a:ext cx="7848600" cy="4525963"/>
          </a:xfrm>
        </p:spPr>
        <p:txBody>
          <a:bodyPr/>
          <a:lstStyle/>
          <a:p>
            <a:r>
              <a:rPr lang="es-ES_tradnl" i="1" dirty="0" smtClean="0">
                <a:latin typeface="Bell MT" pitchFamily="18" charset="0"/>
              </a:rPr>
              <a:t>Para poder realizar un adecuado plan de muestreo es necesario determinar :</a:t>
            </a:r>
          </a:p>
          <a:p>
            <a:endParaRPr lang="es-ES_tradnl" i="1" dirty="0" smtClean="0">
              <a:latin typeface="Bell MT" pitchFamily="18" charset="0"/>
            </a:endParaRPr>
          </a:p>
          <a:p>
            <a:pPr marL="852488" indent="-382588">
              <a:buSzPct val="70000"/>
              <a:buFont typeface="Wingdings" pitchFamily="2" charset="2"/>
              <a:buChar char="Ø"/>
            </a:pPr>
            <a:r>
              <a:rPr lang="es-ES_tradnl" i="1" dirty="0" smtClean="0">
                <a:latin typeface="Bell MT" pitchFamily="18" charset="0"/>
              </a:rPr>
              <a:t>La unidad de muestreo.</a:t>
            </a:r>
          </a:p>
          <a:p>
            <a:pPr marL="852488" indent="-382588">
              <a:buSzPct val="70000"/>
              <a:buFont typeface="Wingdings" pitchFamily="2" charset="2"/>
              <a:buChar char="Ø"/>
            </a:pPr>
            <a:r>
              <a:rPr lang="es-ES_tradnl" i="1" dirty="0" smtClean="0">
                <a:latin typeface="Bell MT" pitchFamily="18" charset="0"/>
              </a:rPr>
              <a:t>El tamaño de la muestra.</a:t>
            </a:r>
          </a:p>
          <a:p>
            <a:pPr marL="852488" indent="-382588">
              <a:buSzPct val="70000"/>
              <a:buFont typeface="Wingdings" pitchFamily="2" charset="2"/>
              <a:buChar char="Ø"/>
            </a:pPr>
            <a:r>
              <a:rPr lang="es-ES_tradnl" i="1" dirty="0" smtClean="0">
                <a:latin typeface="Bell MT" pitchFamily="18" charset="0"/>
              </a:rPr>
              <a:t>El medio de muestreo.</a:t>
            </a:r>
            <a:endParaRPr lang="es-ES_tradnl" i="1" dirty="0">
              <a:latin typeface="Bell MT" pitchFamily="18" charset="0"/>
            </a:endParaRPr>
          </a:p>
        </p:txBody>
      </p:sp>
      <p:sp>
        <p:nvSpPr>
          <p:cNvPr id="6" name="1 Título"/>
          <p:cNvSpPr txBox="1">
            <a:spLocks/>
          </p:cNvSpPr>
          <p:nvPr/>
        </p:nvSpPr>
        <p:spPr>
          <a:xfrm>
            <a:off x="914400" y="274638"/>
            <a:ext cx="7467600" cy="11430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000" b="1" i="0" u="none" strike="noStrike" kern="1200" cap="none" spc="0" normalizeH="0" baseline="0" noProof="0" dirty="0" smtClean="0">
                <a:ln>
                  <a:noFill/>
                </a:ln>
                <a:solidFill>
                  <a:schemeClr val="tx1"/>
                </a:solidFill>
                <a:effectLst/>
                <a:uLnTx/>
                <a:uFillTx/>
                <a:latin typeface="+mj-lt"/>
                <a:ea typeface="+mj-ea"/>
                <a:cs typeface="+mj-cs"/>
              </a:rPr>
              <a:t>La Investigación de</a:t>
            </a:r>
            <a:r>
              <a:rPr kumimoji="0" lang="es-ES_tradnl" sz="4000" b="1" i="0" u="none" strike="noStrike" kern="1200" cap="none" spc="0" normalizeH="0" noProof="0" dirty="0" smtClean="0">
                <a:ln>
                  <a:noFill/>
                </a:ln>
                <a:solidFill>
                  <a:schemeClr val="tx1"/>
                </a:solidFill>
                <a:effectLst/>
                <a:uLnTx/>
                <a:uFillTx/>
                <a:latin typeface="+mj-lt"/>
                <a:ea typeface="+mj-ea"/>
                <a:cs typeface="+mj-cs"/>
              </a:rPr>
              <a:t> Mercados</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dow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88281" b="9375"/>
          <a:stretch>
            <a:fillRect/>
          </a:stretch>
        </p:blipFill>
        <p:spPr bwMode="auto">
          <a:xfrm>
            <a:off x="7848600" y="0"/>
            <a:ext cx="1295400" cy="6858000"/>
          </a:xfrm>
          <a:prstGeom prst="rect">
            <a:avLst/>
          </a:prstGeom>
          <a:noFill/>
          <a:ln w="9525">
            <a:noFill/>
            <a:miter lim="800000"/>
            <a:headEnd/>
            <a:tailEnd/>
          </a:ln>
          <a:effectLst/>
        </p:spPr>
      </p:pic>
      <p:sp>
        <p:nvSpPr>
          <p:cNvPr id="3" name="2 Marcador de contenido"/>
          <p:cNvSpPr>
            <a:spLocks noGrp="1"/>
          </p:cNvSpPr>
          <p:nvPr>
            <p:ph idx="1"/>
          </p:nvPr>
        </p:nvSpPr>
        <p:spPr>
          <a:xfrm>
            <a:off x="762000" y="1600200"/>
            <a:ext cx="7696200" cy="4525963"/>
          </a:xfrm>
        </p:spPr>
        <p:txBody>
          <a:bodyPr/>
          <a:lstStyle/>
          <a:p>
            <a:pPr marL="550926" indent="-514350" algn="just">
              <a:buFont typeface="+mj-lt"/>
              <a:buAutoNum type="arabicPeriod"/>
            </a:pPr>
            <a:r>
              <a:rPr lang="es-ES_tradnl" i="1" dirty="0" smtClean="0">
                <a:latin typeface="Bell MT" pitchFamily="18" charset="0"/>
              </a:rPr>
              <a:t>Población estimada de Guayaquil 2010: 2’489.119 (tasa promedio anual de crecimiento: 2.6%).</a:t>
            </a:r>
          </a:p>
          <a:p>
            <a:pPr marL="550926" indent="-514350" algn="just">
              <a:buFont typeface="+mj-lt"/>
              <a:buAutoNum type="arabicPeriod"/>
            </a:pPr>
            <a:r>
              <a:rPr lang="es-ES_tradnl" i="1" dirty="0" smtClean="0">
                <a:latin typeface="Bell MT" pitchFamily="18" charset="0"/>
              </a:rPr>
              <a:t> Población estimada Parroquia Ximena: 569.288 (25.20%  de la población total).</a:t>
            </a:r>
          </a:p>
          <a:p>
            <a:pPr marL="550926" indent="-514350" algn="just">
              <a:buFont typeface="+mj-lt"/>
              <a:buAutoNum type="arabicPeriod"/>
            </a:pPr>
            <a:r>
              <a:rPr lang="es-ES_tradnl" i="1" dirty="0" smtClean="0">
                <a:latin typeface="Bell MT" pitchFamily="18" charset="0"/>
              </a:rPr>
              <a:t>Población estimada Cdla. Los Esteros: 18.787</a:t>
            </a:r>
            <a:r>
              <a:rPr lang="es-ES_tradnl" i="1" u="sng" dirty="0" smtClean="0">
                <a:latin typeface="Bell MT" pitchFamily="18" charset="0"/>
              </a:rPr>
              <a:t> hab</a:t>
            </a:r>
            <a:r>
              <a:rPr lang="es-ES_tradnl" i="1" dirty="0" smtClean="0">
                <a:latin typeface="Bell MT" pitchFamily="18" charset="0"/>
              </a:rPr>
              <a:t>. (3.30% de la población de la Parroquia).</a:t>
            </a:r>
          </a:p>
          <a:p>
            <a:pPr marL="550926" indent="-514350" algn="just">
              <a:buFont typeface="+mj-lt"/>
              <a:buAutoNum type="arabicPeriod"/>
            </a:pPr>
            <a:r>
              <a:rPr lang="es-ES_tradnl" i="1" dirty="0" smtClean="0">
                <a:latin typeface="Bell MT" pitchFamily="18" charset="0"/>
              </a:rPr>
              <a:t>Familias estimadas dentro de la ciudadela: </a:t>
            </a:r>
            <a:r>
              <a:rPr lang="es-ES_tradnl" i="1" u="sng" dirty="0" smtClean="0">
                <a:latin typeface="Bell MT" pitchFamily="18" charset="0"/>
              </a:rPr>
              <a:t>3.515</a:t>
            </a:r>
            <a:r>
              <a:rPr lang="es-ES_tradnl" i="1" dirty="0" smtClean="0">
                <a:latin typeface="Bell MT" pitchFamily="18" charset="0"/>
              </a:rPr>
              <a:t> familias</a:t>
            </a:r>
          </a:p>
        </p:txBody>
      </p:sp>
      <p:sp>
        <p:nvSpPr>
          <p:cNvPr id="5" name="1 Título"/>
          <p:cNvSpPr txBox="1">
            <a:spLocks/>
          </p:cNvSpPr>
          <p:nvPr/>
        </p:nvSpPr>
        <p:spPr>
          <a:xfrm>
            <a:off x="914400" y="274638"/>
            <a:ext cx="7467600" cy="11430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4000" b="1" i="0" u="none" strike="noStrike" kern="1200" cap="none" spc="0" normalizeH="0" baseline="0" noProof="0" dirty="0" smtClean="0">
                <a:ln>
                  <a:noFill/>
                </a:ln>
                <a:solidFill>
                  <a:schemeClr val="tx1"/>
                </a:solidFill>
                <a:effectLst/>
                <a:uLnTx/>
                <a:uFillTx/>
                <a:latin typeface="+mj-lt"/>
                <a:ea typeface="+mj-ea"/>
                <a:cs typeface="+mj-cs"/>
              </a:rPr>
              <a:t>Población</a:t>
            </a:r>
            <a:r>
              <a:rPr kumimoji="0" lang="es-ES_tradnl" sz="4000" b="1" i="0" u="none" strike="noStrike" kern="1200" cap="none" spc="0" normalizeH="0" noProof="0" dirty="0" smtClean="0">
                <a:ln>
                  <a:noFill/>
                </a:ln>
                <a:solidFill>
                  <a:schemeClr val="tx1"/>
                </a:solidFill>
                <a:effectLst/>
                <a:uLnTx/>
                <a:uFillTx/>
                <a:latin typeface="+mj-lt"/>
                <a:ea typeface="+mj-ea"/>
                <a:cs typeface="+mj-cs"/>
              </a:rPr>
              <a:t> Objetivo</a:t>
            </a:r>
            <a:endParaRPr kumimoji="0" lang="es-ES_tradnl"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1638</TotalTime>
  <Words>4106</Words>
  <Application>Microsoft Office PowerPoint</Application>
  <PresentationFormat>Presentación en pantalla (4:3)</PresentationFormat>
  <Paragraphs>1589</Paragraphs>
  <Slides>46</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48" baseType="lpstr">
      <vt:lpstr>Técnico</vt:lpstr>
      <vt:lpstr>Ecuación</vt:lpstr>
      <vt:lpstr>SUMINISTRO E INSTALACION DE UN NUEVO SERVICIO DE SEGURIDAD PARA SECTORES DE LA CIUDAD QUE CUENTEN CON UN PUESTO DE AUXILIO INMEDIATO (P.A.I.)</vt:lpstr>
      <vt:lpstr>Definición del proyecto</vt:lpstr>
      <vt:lpstr>Diapositiva 3</vt:lpstr>
      <vt:lpstr>Localización</vt:lpstr>
      <vt:lpstr>Fases</vt:lpstr>
      <vt:lpstr>Objetivo General</vt:lpstr>
      <vt:lpstr>Objetivos Específicos</vt:lpstr>
      <vt:lpstr>Diapositiva 8</vt:lpstr>
      <vt:lpstr>Diapositiva 9</vt:lpstr>
      <vt:lpstr>Diapositiva 10</vt:lpstr>
      <vt:lpstr>La Encuesta</vt:lpstr>
      <vt:lpstr>Resultados de las encuestas</vt:lpstr>
      <vt:lpstr>Resultados de las encuestas</vt:lpstr>
      <vt:lpstr>Resultados de las encuestas</vt:lpstr>
      <vt:lpstr>Diapositiva 15</vt:lpstr>
      <vt:lpstr>Diapositiva 16</vt:lpstr>
      <vt:lpstr>Análisis F.O.D.A. </vt:lpstr>
      <vt:lpstr>Diapositiva 18</vt:lpstr>
      <vt:lpstr>Organigrama</vt:lpstr>
      <vt:lpstr>Análisis de las Fuerzas de Porter</vt:lpstr>
      <vt:lpstr>Diapositiva 21</vt:lpstr>
      <vt:lpstr>Diapositiva 22</vt:lpstr>
      <vt:lpstr>Análisis Técnico - Vigilancia IP inalámbrica</vt:lpstr>
      <vt:lpstr>Análisis Técnico - Vigilancia IP inalámbrica</vt:lpstr>
      <vt:lpstr>Análisis Financiero</vt:lpstr>
      <vt:lpstr>Diapositiva 26</vt:lpstr>
      <vt:lpstr>Diapositiva 27</vt:lpstr>
      <vt:lpstr>Diapositiva 28</vt:lpstr>
      <vt:lpstr>Diapositiva 29</vt:lpstr>
      <vt:lpstr>Diapositiva 30</vt:lpstr>
      <vt:lpstr>Diapositiva 31</vt:lpstr>
      <vt:lpstr>Diapositiva 32</vt:lpstr>
      <vt:lpstr>Diapositiva 33</vt:lpstr>
      <vt:lpstr>Costos y Gastos</vt:lpstr>
      <vt:lpstr>Los Estados Financieros proyectados</vt:lpstr>
      <vt:lpstr>Estado de Pérdidas y Ganancias estimado para el Proyecto</vt:lpstr>
      <vt:lpstr>Política Implementada por FVJ S.A.</vt:lpstr>
      <vt:lpstr>Flujo de Caja proyectado mensualmente</vt:lpstr>
      <vt:lpstr>Método de Déficit Acumulado Máximo para el cálculo del Capital de Trabajo</vt:lpstr>
      <vt:lpstr>Flujo de Caja Anual con financiamiento</vt:lpstr>
      <vt:lpstr>Flujo de Caja Anual con financiamiento</vt:lpstr>
      <vt:lpstr>Diapositiva 42</vt:lpstr>
      <vt:lpstr>Diapositiva 43</vt:lpstr>
      <vt:lpstr>Diapositiva 44</vt:lpstr>
      <vt:lpstr>GRACIAS  </vt:lpstr>
      <vt:lpstr>Análisis Técnico - Vigilancia IP inalámbrica</vt:lpstr>
    </vt:vector>
  </TitlesOfParts>
  <Company>FAMILIA LOPEZ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SUMINISTRO E INSTALACION DE UN NUEVO SERVICIO DE SEGURIDAD PARA SECTORES DE LA CIUDAD QUE CUENTEN CON UN PUESTO DE AUXILIO INMEDIATO (P.A.I.)</dc:title>
  <dc:creator>LUIS LOPEZ</dc:creator>
  <cp:lastModifiedBy>LUIS LOPEZ</cp:lastModifiedBy>
  <cp:revision>128</cp:revision>
  <dcterms:created xsi:type="dcterms:W3CDTF">2010-09-05T16:17:33Z</dcterms:created>
  <dcterms:modified xsi:type="dcterms:W3CDTF">2010-09-21T22:13:29Z</dcterms:modified>
</cp:coreProperties>
</file>