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Lst>
  <p:notesMasterIdLst>
    <p:notesMasterId r:id="rId30"/>
  </p:notesMasterIdLst>
  <p:sldIdLst>
    <p:sldId id="263" r:id="rId2"/>
    <p:sldId id="284" r:id="rId3"/>
    <p:sldId id="285" r:id="rId4"/>
    <p:sldId id="286" r:id="rId5"/>
    <p:sldId id="288" r:id="rId6"/>
    <p:sldId id="289" r:id="rId7"/>
    <p:sldId id="290" r:id="rId8"/>
    <p:sldId id="291" r:id="rId9"/>
    <p:sldId id="292" r:id="rId10"/>
    <p:sldId id="303" r:id="rId11"/>
    <p:sldId id="293" r:id="rId12"/>
    <p:sldId id="294" r:id="rId13"/>
    <p:sldId id="295" r:id="rId14"/>
    <p:sldId id="296" r:id="rId15"/>
    <p:sldId id="297" r:id="rId16"/>
    <p:sldId id="298" r:id="rId17"/>
    <p:sldId id="299" r:id="rId18"/>
    <p:sldId id="300" r:id="rId19"/>
    <p:sldId id="301" r:id="rId20"/>
    <p:sldId id="308" r:id="rId21"/>
    <p:sldId id="305" r:id="rId22"/>
    <p:sldId id="307" r:id="rId23"/>
    <p:sldId id="306" r:id="rId24"/>
    <p:sldId id="309" r:id="rId25"/>
    <p:sldId id="310" r:id="rId26"/>
    <p:sldId id="302" r:id="rId27"/>
    <p:sldId id="311" r:id="rId28"/>
    <p:sldId id="304" r:id="rId29"/>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1" autoAdjust="0"/>
    <p:restoredTop sz="94654"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C238408C-6839-46EE-8131-EDA75C487F2E}" type="datetimeFigureOut">
              <a:rPr/>
              <a:pPr/>
              <a:t>30/6/2006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87D77045-401A-4D5E-BFE3-54C21A8A6634}" type="slidenum">
              <a:rPr/>
              <a:pPr/>
              <a:t>‹Nº›</a:t>
            </a:fld>
            <a:endParaRPr lang="es-ES"/>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26</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43653DA-8BF4-4869-96FE-9BCF43372D46}" type="datetimeFigureOut">
              <a:rPr lang="es-EC" smtClean="0"/>
              <a:pPr/>
              <a:t>03/12/2009</a:t>
            </a:fld>
            <a:endParaRPr kumimoji="0" lang="es-EC"/>
          </a:p>
        </p:txBody>
      </p:sp>
      <p:sp>
        <p:nvSpPr>
          <p:cNvPr id="19" name="18 Marcador de pie de página"/>
          <p:cNvSpPr>
            <a:spLocks noGrp="1"/>
          </p:cNvSpPr>
          <p:nvPr>
            <p:ph type="ftr" sz="quarter" idx="11"/>
          </p:nvPr>
        </p:nvSpPr>
        <p:spPr/>
        <p:txBody>
          <a:bodyPr/>
          <a:lstStyle/>
          <a:p>
            <a:endParaRPr kumimoji="0" lang="es-ES"/>
          </a:p>
        </p:txBody>
      </p:sp>
      <p:sp>
        <p:nvSpPr>
          <p:cNvPr id="27" name="26 Marcador de número de diapositiva"/>
          <p:cNvSpPr>
            <a:spLocks noGrp="1"/>
          </p:cNvSpPr>
          <p:nvPr>
            <p:ph type="sldNum" sz="quarter" idx="12"/>
          </p:nvPr>
        </p:nvSpPr>
        <p:spPr/>
        <p:txBody>
          <a:bodyPr/>
          <a:lstStyle/>
          <a:p>
            <a:fld id="{72AC53DF-4216-466D-99A7-94400E6C2A25}" type="slidenum">
              <a:rPr lang="es-EC" smtClean="0"/>
              <a:pPr/>
              <a:t>‹Nº›</a:t>
            </a:fld>
            <a:endParaRPr kumimoji="0"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D3816DF-213E-421B-92D3-C068DBB023D6}" type="datetimeFigureOut">
              <a:rPr kumimoji="0" lang="es-ES" smtClean="0">
                <a:solidFill>
                  <a:schemeClr val="tx2"/>
                </a:solidFill>
              </a:rPr>
              <a:pPr/>
              <a:t>03/12/2009</a:t>
            </a:fld>
            <a:endParaRPr kumimoji="0" lang="es-ES" sz="1100">
              <a:solidFill>
                <a:schemeClr val="tx2"/>
              </a:solidFill>
            </a:endParaRPr>
          </a:p>
        </p:txBody>
      </p:sp>
      <p:sp>
        <p:nvSpPr>
          <p:cNvPr id="5" name="4 Marcador de pie de página"/>
          <p:cNvSpPr>
            <a:spLocks noGrp="1"/>
          </p:cNvSpPr>
          <p:nvPr>
            <p:ph type="ftr" sz="quarter" idx="11"/>
          </p:nvPr>
        </p:nvSpPr>
        <p:spPr/>
        <p:txBody>
          <a:bodyPr/>
          <a:lstStyle/>
          <a:p>
            <a:pPr algn="r"/>
            <a:endParaRPr kumimoji="0" lang="es-ES" sz="1100">
              <a:solidFill>
                <a:schemeClr val="tx2"/>
              </a:solidFill>
            </a:endParaRPr>
          </a:p>
        </p:txBody>
      </p:sp>
      <p:sp>
        <p:nvSpPr>
          <p:cNvPr id="6" name="5 Marcador de número de diapositiva"/>
          <p:cNvSpPr>
            <a:spLocks noGrp="1"/>
          </p:cNvSpPr>
          <p:nvPr>
            <p:ph type="sldNum" sz="quarter" idx="12"/>
          </p:nvPr>
        </p:nvSpPr>
        <p:spPr/>
        <p:txBody>
          <a:bodyPr/>
          <a:lstStyle/>
          <a:p>
            <a:pPr algn="l"/>
            <a:fld id="{72AC53DF-4216-466D-99A7-94400E6C2A25}" type="slidenum">
              <a:rPr kumimoji="0" lang="es-ES" sz="1200" smtClean="0">
                <a:solidFill>
                  <a:schemeClr val="tx2"/>
                </a:solidFill>
              </a:rPr>
              <a:pPr algn="l"/>
              <a:t>‹Nº›</a:t>
            </a:fld>
            <a:endParaRPr kumimoji="0" lang="es-E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D3816DF-213E-421B-92D3-C068DBB023D6}" type="datetimeFigureOut">
              <a:rPr kumimoji="0" lang="es-ES" smtClean="0">
                <a:solidFill>
                  <a:schemeClr val="tx2"/>
                </a:solidFill>
              </a:rPr>
              <a:pPr/>
              <a:t>03/12/2009</a:t>
            </a:fld>
            <a:endParaRPr kumimoji="0" lang="es-ES" sz="1100">
              <a:solidFill>
                <a:schemeClr val="tx2"/>
              </a:solidFill>
            </a:endParaRPr>
          </a:p>
        </p:txBody>
      </p:sp>
      <p:sp>
        <p:nvSpPr>
          <p:cNvPr id="5" name="4 Marcador de pie de página"/>
          <p:cNvSpPr>
            <a:spLocks noGrp="1"/>
          </p:cNvSpPr>
          <p:nvPr>
            <p:ph type="ftr" sz="quarter" idx="11"/>
          </p:nvPr>
        </p:nvSpPr>
        <p:spPr/>
        <p:txBody>
          <a:bodyPr/>
          <a:lstStyle/>
          <a:p>
            <a:pPr algn="r"/>
            <a:endParaRPr kumimoji="0" lang="es-ES" sz="1100">
              <a:solidFill>
                <a:schemeClr val="tx2"/>
              </a:solidFill>
            </a:endParaRPr>
          </a:p>
        </p:txBody>
      </p:sp>
      <p:sp>
        <p:nvSpPr>
          <p:cNvPr id="6" name="5 Marcador de número de diapositiva"/>
          <p:cNvSpPr>
            <a:spLocks noGrp="1"/>
          </p:cNvSpPr>
          <p:nvPr>
            <p:ph type="sldNum" sz="quarter" idx="12"/>
          </p:nvPr>
        </p:nvSpPr>
        <p:spPr/>
        <p:txBody>
          <a:bodyPr/>
          <a:lstStyle/>
          <a:p>
            <a:pPr algn="l"/>
            <a:fld id="{72AC53DF-4216-466D-99A7-94400E6C2A25}" type="slidenum">
              <a:rPr kumimoji="0" lang="es-ES" sz="1200" smtClean="0">
                <a:solidFill>
                  <a:schemeClr val="tx2"/>
                </a:solidFill>
              </a:rPr>
              <a:pPr algn="l"/>
              <a:t>‹Nº›</a:t>
            </a:fld>
            <a:endParaRPr kumimoji="0" lang="es-E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129108-AC8D-4212-9283-60D9E99BF07A}" type="datetimeFigureOut">
              <a:rPr lang="es-EC" smtClean="0"/>
              <a:pPr/>
              <a:t>03/12/2009</a:t>
            </a:fld>
            <a:endParaRPr kumimoji="0" lang="es-EC"/>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1AD93096-5B34-4342-9326-69289CEAE4C2}" type="slidenum">
              <a:rPr lang="es-EC" smtClean="0"/>
              <a:pPr/>
              <a:t>‹Nº›</a:t>
            </a:fld>
            <a:endParaRPr kumimoji="0"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6DED3D3-6235-4F4C-B439-DF277FB555A7}" type="datetimeFigureOut">
              <a:rPr lang="es-EC" smtClean="0"/>
              <a:pPr/>
              <a:t>03/12/2009</a:t>
            </a:fld>
            <a:endParaRPr kumimoji="0" lang="es-EC"/>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1AD93096-5B34-4342-9326-69289CEAE4C2}" type="slidenum">
              <a:rPr lang="es-EC" smtClean="0"/>
              <a:pPr/>
              <a:t>‹Nº›</a:t>
            </a:fld>
            <a:endParaRPr kumimoji="0"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B5F1E3E-4B2F-4895-B65E-28B2E64F39F6}" type="datetimeFigureOut">
              <a:rPr lang="es-EC" smtClean="0"/>
              <a:pPr/>
              <a:t>03/12/2009</a:t>
            </a:fld>
            <a:endParaRPr kumimoji="0" lang="es-EC"/>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p:txBody>
          <a:bodyPr/>
          <a:lstStyle/>
          <a:p>
            <a:fld id="{1AD93096-5B34-4342-9326-69289CEAE4C2}" type="slidenum">
              <a:rPr lang="es-EC" smtClean="0"/>
              <a:pPr/>
              <a:t>‹Nº›</a:t>
            </a:fld>
            <a:endParaRPr kumimoji="0"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3085435-8225-4333-BFFA-0096413F0D76}" type="datetimeFigureOut">
              <a:rPr lang="es-EC" smtClean="0"/>
              <a:pPr/>
              <a:t>03/12/2009</a:t>
            </a:fld>
            <a:endParaRPr kumimoji="0" lang="es-EC"/>
          </a:p>
        </p:txBody>
      </p:sp>
      <p:sp>
        <p:nvSpPr>
          <p:cNvPr id="8" name="7 Marcador de pie de página"/>
          <p:cNvSpPr>
            <a:spLocks noGrp="1"/>
          </p:cNvSpPr>
          <p:nvPr>
            <p:ph type="ftr" sz="quarter" idx="11"/>
          </p:nvPr>
        </p:nvSpPr>
        <p:spPr/>
        <p:txBody>
          <a:bodyPr/>
          <a:lstStyle/>
          <a:p>
            <a:endParaRPr kumimoji="0" lang="es-ES"/>
          </a:p>
        </p:txBody>
      </p:sp>
      <p:sp>
        <p:nvSpPr>
          <p:cNvPr id="9" name="8 Marcador de número de diapositiva"/>
          <p:cNvSpPr>
            <a:spLocks noGrp="1"/>
          </p:cNvSpPr>
          <p:nvPr>
            <p:ph type="sldNum" sz="quarter" idx="12"/>
          </p:nvPr>
        </p:nvSpPr>
        <p:spPr/>
        <p:txBody>
          <a:bodyPr/>
          <a:lstStyle/>
          <a:p>
            <a:fld id="{1AD93096-5B34-4342-9326-69289CEAE4C2}" type="slidenum">
              <a:rPr lang="es-EC" smtClean="0"/>
              <a:pPr/>
              <a:t>‹Nº›</a:t>
            </a:fld>
            <a:endParaRPr kumimoji="0"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783C494-2A87-468C-A21B-CB14FB9ABB00}" type="datetimeFigureOut">
              <a:rPr lang="es-EC" smtClean="0"/>
              <a:pPr/>
              <a:t>03/12/2009</a:t>
            </a:fld>
            <a:endParaRPr kumimoji="0" lang="es-EC"/>
          </a:p>
        </p:txBody>
      </p:sp>
      <p:sp>
        <p:nvSpPr>
          <p:cNvPr id="8" name="7 Marcador de número de diapositiva"/>
          <p:cNvSpPr>
            <a:spLocks noGrp="1"/>
          </p:cNvSpPr>
          <p:nvPr>
            <p:ph type="sldNum" sz="quarter" idx="11"/>
          </p:nvPr>
        </p:nvSpPr>
        <p:spPr/>
        <p:txBody>
          <a:bodyPr/>
          <a:lstStyle/>
          <a:p>
            <a:fld id="{1AD93096-5B34-4342-9326-69289CEAE4C2}" type="slidenum">
              <a:rPr lang="es-EC" smtClean="0"/>
              <a:pPr/>
              <a:t>‹Nº›</a:t>
            </a:fld>
            <a:endParaRPr kumimoji="0" lang="es-EC"/>
          </a:p>
        </p:txBody>
      </p:sp>
      <p:sp>
        <p:nvSpPr>
          <p:cNvPr id="9" name="8 Marcador de pie de página"/>
          <p:cNvSpPr>
            <a:spLocks noGrp="1"/>
          </p:cNvSpPr>
          <p:nvPr>
            <p:ph type="ftr" sz="quarter" idx="12"/>
          </p:nvPr>
        </p:nvSpPr>
        <p:spPr/>
        <p:txBody>
          <a:bodyPr/>
          <a:lstStyle/>
          <a:p>
            <a:endParaRPr kumimoji="0"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180FA0-5B31-4864-A2BB-719EA5A679C6}" type="datetimeFigureOut">
              <a:rPr lang="es-EC" smtClean="0"/>
              <a:pPr/>
              <a:t>03/12/2009</a:t>
            </a:fld>
            <a:endParaRPr kumimoji="0" lang="es-EC"/>
          </a:p>
        </p:txBody>
      </p:sp>
      <p:sp>
        <p:nvSpPr>
          <p:cNvPr id="3" name="2 Marcador de pie de página"/>
          <p:cNvSpPr>
            <a:spLocks noGrp="1"/>
          </p:cNvSpPr>
          <p:nvPr>
            <p:ph type="ftr" sz="quarter" idx="11"/>
          </p:nvPr>
        </p:nvSpPr>
        <p:spPr/>
        <p:txBody>
          <a:bodyPr/>
          <a:lstStyle/>
          <a:p>
            <a:endParaRPr kumimoji="0" lang="es-ES"/>
          </a:p>
        </p:txBody>
      </p:sp>
      <p:sp>
        <p:nvSpPr>
          <p:cNvPr id="4" name="3 Marcador de número de diapositiva"/>
          <p:cNvSpPr>
            <a:spLocks noGrp="1"/>
          </p:cNvSpPr>
          <p:nvPr>
            <p:ph type="sldNum" sz="quarter" idx="12"/>
          </p:nvPr>
        </p:nvSpPr>
        <p:spPr/>
        <p:txBody>
          <a:bodyPr/>
          <a:lstStyle/>
          <a:p>
            <a:fld id="{1AD93096-5B34-4342-9326-69289CEAE4C2}" type="slidenum">
              <a:rPr lang="es-EC" smtClean="0"/>
              <a:pPr/>
              <a:t>‹Nº›</a:t>
            </a:fld>
            <a:endParaRPr kumimoji="0"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BECC0C8-36B8-442A-833D-B6AACE86BB77}" type="datetimeFigureOut">
              <a:rPr lang="es-EC" smtClean="0"/>
              <a:pPr/>
              <a:t>03/12/2009</a:t>
            </a:fld>
            <a:endParaRPr kumimoji="0" lang="es-EC"/>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1AD93096-5B34-4342-9326-69289CEAE4C2}" type="slidenum">
              <a:rPr lang="es-EC" smtClean="0"/>
              <a:pPr/>
              <a:t>‹Nº›</a:t>
            </a:fld>
            <a:endParaRPr kumimoji="0"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51E20EC5-AC53-4169-941E-EDF10CD23748}" type="datetimeFigureOut">
              <a:rPr lang="es-EC" smtClean="0"/>
              <a:pPr/>
              <a:t>03/12/2009</a:t>
            </a:fld>
            <a:endParaRPr kumimoji="0" lang="es-EC"/>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p:txBody>
          <a:bodyPr/>
          <a:lstStyle/>
          <a:p>
            <a:fld id="{1AD93096-5B34-4342-9326-69289CEAE4C2}" type="slidenum">
              <a:rPr lang="es-EC" smtClean="0"/>
              <a:pPr/>
              <a:t>‹Nº›</a:t>
            </a:fld>
            <a:endParaRPr kumimoji="0"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D3816DF-213E-421B-92D3-C068DBB023D6}" type="datetimeFigureOut">
              <a:rPr kumimoji="0" lang="es-ES" smtClean="0">
                <a:solidFill>
                  <a:schemeClr val="tx2"/>
                </a:solidFill>
              </a:rPr>
              <a:pPr/>
              <a:t>03/12/2009</a:t>
            </a:fld>
            <a:endParaRPr kumimoji="0" lang="es-ES" sz="1100">
              <a:solidFill>
                <a:schemeClr val="tx2"/>
              </a:solidFill>
            </a:endParaRPr>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r"/>
            <a:endParaRPr kumimoji="0" lang="es-ES" sz="1100">
              <a:solidFill>
                <a:schemeClr val="tx2"/>
              </a:solidFill>
            </a:endParaRPr>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lgn="l"/>
            <a:fld id="{72AC53DF-4216-466D-99A7-94400E6C2A25}" type="slidenum">
              <a:rPr kumimoji="0" lang="es-ES" sz="1200" smtClean="0">
                <a:solidFill>
                  <a:schemeClr val="tx2"/>
                </a:solidFill>
              </a:rPr>
              <a:pPr algn="l"/>
              <a:t>‹Nº›</a:t>
            </a:fld>
            <a:endParaRPr kumimoji="0" lang="es-E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tif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1.png"/><Relationship Id="rId7"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notesSlide" Target="../notesSlides/notesSlide13.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gi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jpeg"/><Relationship Id="rId5" Type="http://schemas.openxmlformats.org/officeDocument/2006/relationships/oleObject" Target="../embeddings/oleObject6.bin"/><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notesSlide" Target="../notesSlides/notesSlide16.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gi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jpeg"/><Relationship Id="rId5" Type="http://schemas.openxmlformats.org/officeDocument/2006/relationships/image" Target="../media/image24.png"/><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gi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jpeg"/><Relationship Id="rId5" Type="http://schemas.openxmlformats.org/officeDocument/2006/relationships/image" Target="../media/image27.png"/><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gi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642910" y="2643182"/>
            <a:ext cx="8153400" cy="1964364"/>
          </a:xfrm>
        </p:spPr>
        <p:txBody>
          <a:bodyPr/>
          <a:lstStyle>
            <a:extLst/>
          </a:lstStyle>
          <a:p>
            <a:pPr algn="ctr"/>
            <a:r>
              <a:rPr lang="es-ES" sz="2800" dirty="0" smtClean="0"/>
              <a:t>Diseño e Implementación de un Sistema de Control de Focos Incandescentes en los Hogares por Medio de un Control Remoto Universal</a:t>
            </a:r>
            <a:endParaRPr lang="es-ES" sz="2800" dirty="0"/>
          </a:p>
        </p:txBody>
      </p:sp>
      <p:sp>
        <p:nvSpPr>
          <p:cNvPr id="4" name="3 Subtítulo"/>
          <p:cNvSpPr>
            <a:spLocks noGrp="1"/>
          </p:cNvSpPr>
          <p:nvPr>
            <p:ph type="subTitle" idx="1"/>
          </p:nvPr>
        </p:nvSpPr>
        <p:spPr>
          <a:xfrm>
            <a:off x="5786446" y="4929198"/>
            <a:ext cx="3071834" cy="457200"/>
          </a:xfrm>
        </p:spPr>
        <p:txBody>
          <a:bodyPr>
            <a:normAutofit/>
          </a:bodyPr>
          <a:lstStyle/>
          <a:p>
            <a:pPr algn="l"/>
            <a:r>
              <a:rPr lang="es-ES" sz="1600" dirty="0" smtClean="0"/>
              <a:t>Por: Juan Carlos Asencio Mera</a:t>
            </a:r>
          </a:p>
        </p:txBody>
      </p:sp>
      <p:pic>
        <p:nvPicPr>
          <p:cNvPr id="28674"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91138"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
        <p:nvSpPr>
          <p:cNvPr id="12" name="3 Subtítulo"/>
          <p:cNvSpPr txBox="1">
            <a:spLocks/>
          </p:cNvSpPr>
          <p:nvPr/>
        </p:nvSpPr>
        <p:spPr>
          <a:xfrm>
            <a:off x="6205930" y="5222954"/>
            <a:ext cx="2071702" cy="457200"/>
          </a:xfrm>
          <a:prstGeom prst="rect">
            <a:avLst/>
          </a:prstGeom>
        </p:spPr>
        <p:txBody>
          <a:bodyPr vert="horz" tIns="0" rIns="45720" bIns="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Joffre Yagual Castro</a:t>
            </a: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714480" y="-24"/>
            <a:ext cx="5899012" cy="928694"/>
          </a:xfrm>
        </p:spPr>
        <p:txBody>
          <a:bodyPr/>
          <a:lstStyle>
            <a:extLst/>
          </a:lstStyle>
          <a:p>
            <a:pPr algn="ctr"/>
            <a:r>
              <a:rPr lang="es-ES" sz="3200" dirty="0" smtClean="0"/>
              <a:t>Esquemático del Sistema</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7"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pic>
        <p:nvPicPr>
          <p:cNvPr id="89089" name="Picture 1" descr="D:\Tesis\Documentos de Tesis\ISIS Professional - D--Tesis-Documentos de Tesis-CONTROL DE LUCES_2.TIF"/>
          <p:cNvPicPr>
            <a:picLocks noChangeAspect="1" noChangeArrowheads="1"/>
          </p:cNvPicPr>
          <p:nvPr/>
        </p:nvPicPr>
        <p:blipFill>
          <a:blip r:embed="rId5"/>
          <a:srcRect/>
          <a:stretch>
            <a:fillRect/>
          </a:stretch>
        </p:blipFill>
        <p:spPr bwMode="auto">
          <a:xfrm>
            <a:off x="571504" y="1004832"/>
            <a:ext cx="8001024" cy="56563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643042" y="71414"/>
            <a:ext cx="5643602" cy="785818"/>
          </a:xfrm>
        </p:spPr>
        <p:txBody>
          <a:bodyPr/>
          <a:lstStyle>
            <a:extLst/>
          </a:lstStyle>
          <a:p>
            <a:pPr algn="ctr"/>
            <a:r>
              <a:rPr lang="es-ES" sz="3200" dirty="0" smtClean="0"/>
              <a:t>Detector de Cruce por  Cero</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3" cstate="print"/>
          <a:srcRect/>
          <a:stretch>
            <a:fillRect/>
          </a:stretch>
        </p:blipFill>
        <p:spPr bwMode="auto">
          <a:xfrm>
            <a:off x="2071670" y="1214422"/>
            <a:ext cx="4786346" cy="1571636"/>
          </a:xfrm>
          <a:prstGeom prst="rect">
            <a:avLst/>
          </a:prstGeom>
          <a:noFill/>
          <a:ln w="9525">
            <a:noFill/>
            <a:miter lim="800000"/>
            <a:headEnd/>
            <a:tailEnd/>
          </a:ln>
        </p:spPr>
      </p:pic>
      <p:pic>
        <p:nvPicPr>
          <p:cNvPr id="67587" name="Picture 3"/>
          <p:cNvPicPr>
            <a:picLocks noChangeAspect="1" noChangeArrowheads="1"/>
          </p:cNvPicPr>
          <p:nvPr/>
        </p:nvPicPr>
        <p:blipFill>
          <a:blip r:embed="rId4" cstate="print"/>
          <a:srcRect/>
          <a:stretch>
            <a:fillRect/>
          </a:stretch>
        </p:blipFill>
        <p:spPr bwMode="auto">
          <a:xfrm>
            <a:off x="6286512" y="3857628"/>
            <a:ext cx="2124075" cy="619125"/>
          </a:xfrm>
          <a:prstGeom prst="rect">
            <a:avLst/>
          </a:prstGeom>
          <a:noFill/>
          <a:ln w="9525">
            <a:noFill/>
            <a:miter lim="800000"/>
            <a:headEnd/>
            <a:tailEnd/>
          </a:ln>
          <a:effectLst/>
        </p:spPr>
      </p:pic>
      <p:pic>
        <p:nvPicPr>
          <p:cNvPr id="67588" name="Picture 4"/>
          <p:cNvPicPr>
            <a:picLocks noChangeAspect="1" noChangeArrowheads="1"/>
          </p:cNvPicPr>
          <p:nvPr/>
        </p:nvPicPr>
        <p:blipFill>
          <a:blip r:embed="rId5" cstate="print"/>
          <a:srcRect/>
          <a:stretch>
            <a:fillRect/>
          </a:stretch>
        </p:blipFill>
        <p:spPr bwMode="auto">
          <a:xfrm>
            <a:off x="6286512" y="4667264"/>
            <a:ext cx="1924050" cy="762000"/>
          </a:xfrm>
          <a:prstGeom prst="rect">
            <a:avLst/>
          </a:prstGeom>
          <a:noFill/>
          <a:ln w="9525">
            <a:noFill/>
            <a:miter lim="800000"/>
            <a:headEnd/>
            <a:tailEnd/>
          </a:ln>
          <a:effectLst/>
        </p:spPr>
      </p:pic>
      <p:pic>
        <p:nvPicPr>
          <p:cNvPr id="11" name="10 Imagen"/>
          <p:cNvPicPr/>
          <p:nvPr/>
        </p:nvPicPr>
        <p:blipFill>
          <a:blip r:embed="rId6" cstate="print"/>
          <a:srcRect/>
          <a:stretch>
            <a:fillRect/>
          </a:stretch>
        </p:blipFill>
        <p:spPr bwMode="auto">
          <a:xfrm>
            <a:off x="1571604" y="3500438"/>
            <a:ext cx="4467225" cy="2390775"/>
          </a:xfrm>
          <a:prstGeom prst="rect">
            <a:avLst/>
          </a:prstGeom>
          <a:noFill/>
          <a:ln w="9525">
            <a:noFill/>
            <a:miter lim="800000"/>
            <a:headEnd/>
            <a:tailEnd/>
          </a:ln>
        </p:spPr>
      </p:pic>
      <p:pic>
        <p:nvPicPr>
          <p:cNvPr id="10" name="Picture 2" descr="http://www.msia.espol.edu.ec/images/logo_fiec.jpg"/>
          <p:cNvPicPr>
            <a:picLocks noChangeAspect="1" noChangeArrowheads="1"/>
          </p:cNvPicPr>
          <p:nvPr/>
        </p:nvPicPr>
        <p:blipFill>
          <a:blip r:embed="rId7" cstate="print"/>
          <a:srcRect/>
          <a:stretch>
            <a:fillRect/>
          </a:stretch>
        </p:blipFill>
        <p:spPr bwMode="auto">
          <a:xfrm>
            <a:off x="8001024" y="243734"/>
            <a:ext cx="928694" cy="480141"/>
          </a:xfrm>
          <a:prstGeom prst="rect">
            <a:avLst/>
          </a:prstGeom>
          <a:noFill/>
        </p:spPr>
      </p:pic>
      <p:pic>
        <p:nvPicPr>
          <p:cNvPr id="12" name="Picture 2" descr="C:\Documents and Settings\cltsmalc\Escritorio\logo2.gif"/>
          <p:cNvPicPr>
            <a:picLocks noChangeAspect="1" noChangeArrowheads="1"/>
          </p:cNvPicPr>
          <p:nvPr/>
        </p:nvPicPr>
        <p:blipFill>
          <a:blip r:embed="rId8"/>
          <a:srcRect/>
          <a:stretch>
            <a:fillRect/>
          </a:stretch>
        </p:blipFill>
        <p:spPr bwMode="auto">
          <a:xfrm>
            <a:off x="186199" y="142852"/>
            <a:ext cx="671025" cy="642942"/>
          </a:xfrm>
          <a:prstGeom prst="rect">
            <a:avLst/>
          </a:prstGeom>
          <a:noFill/>
        </p:spPr>
      </p:pic>
      <p:sp>
        <p:nvSpPr>
          <p:cNvPr id="13" name="12 CuadroTexto"/>
          <p:cNvSpPr txBox="1"/>
          <p:nvPr/>
        </p:nvSpPr>
        <p:spPr>
          <a:xfrm>
            <a:off x="2928926" y="2824459"/>
            <a:ext cx="3071834" cy="461665"/>
          </a:xfrm>
          <a:prstGeom prst="rect">
            <a:avLst/>
          </a:prstGeom>
          <a:noFill/>
        </p:spPr>
        <p:txBody>
          <a:bodyPr wrap="square" rtlCol="0">
            <a:spAutoFit/>
          </a:bodyPr>
          <a:lstStyle/>
          <a:p>
            <a:pPr algn="ctr"/>
            <a:r>
              <a:rPr sz="1200" b="1" smtClean="0"/>
              <a:t>Esquemático de la fuente de poder y detector de cruce por cero</a:t>
            </a:r>
            <a:endParaRPr lang="es-ES" sz="1200" b="1" dirty="0"/>
          </a:p>
        </p:txBody>
      </p:sp>
      <p:sp>
        <p:nvSpPr>
          <p:cNvPr id="14" name="13 CuadroTexto"/>
          <p:cNvSpPr txBox="1"/>
          <p:nvPr/>
        </p:nvSpPr>
        <p:spPr>
          <a:xfrm>
            <a:off x="2214546" y="6039169"/>
            <a:ext cx="3214678" cy="461665"/>
          </a:xfrm>
          <a:prstGeom prst="rect">
            <a:avLst/>
          </a:prstGeom>
          <a:noFill/>
        </p:spPr>
        <p:txBody>
          <a:bodyPr wrap="square" rtlCol="0">
            <a:spAutoFit/>
          </a:bodyPr>
          <a:lstStyle/>
          <a:p>
            <a:pPr algn="ctr"/>
            <a:r>
              <a:rPr sz="1200" b="1" smtClean="0"/>
              <a:t>Formas de Onda del cruce por cero y de la onda rectificada de la fuente de poder</a:t>
            </a:r>
            <a:endParaRPr lang="es-E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Object 1"/>
          <p:cNvGraphicFramePr>
            <a:graphicFrameLocks noChangeAspect="1"/>
          </p:cNvGraphicFramePr>
          <p:nvPr/>
        </p:nvGraphicFramePr>
        <p:xfrm>
          <a:off x="922135" y="1000108"/>
          <a:ext cx="7150327" cy="3571900"/>
        </p:xfrm>
        <a:graphic>
          <a:graphicData uri="http://schemas.openxmlformats.org/presentationml/2006/ole">
            <p:oleObj spid="_x0000_s69633" name="Visio" r:id="rId4" imgW="9754560" imgH="5254565" progId="Visio.Drawing.11">
              <p:embed/>
            </p:oleObj>
          </a:graphicData>
        </a:graphic>
      </p:graphicFrame>
      <p:sp>
        <p:nvSpPr>
          <p:cNvPr id="2" name="Rectangle 1"/>
          <p:cNvSpPr>
            <a:spLocks noGrp="1"/>
          </p:cNvSpPr>
          <p:nvPr>
            <p:ph type="title"/>
          </p:nvPr>
        </p:nvSpPr>
        <p:spPr>
          <a:xfrm>
            <a:off x="1928794" y="71414"/>
            <a:ext cx="5184632" cy="785810"/>
          </a:xfrm>
        </p:spPr>
        <p:txBody>
          <a:bodyPr/>
          <a:lstStyle>
            <a:extLst/>
          </a:lstStyle>
          <a:p>
            <a:pPr algn="ctr"/>
            <a:r>
              <a:rPr lang="es-ES" sz="3200" dirty="0" smtClean="0"/>
              <a:t>Control de Operación</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23 Marcador de texto"/>
          <p:cNvSpPr txBox="1">
            <a:spLocks/>
          </p:cNvSpPr>
          <p:nvPr/>
        </p:nvSpPr>
        <p:spPr>
          <a:xfrm>
            <a:off x="1500166" y="3571876"/>
            <a:ext cx="2428892" cy="425472"/>
          </a:xfrm>
          <a:prstGeom prst="rect">
            <a:avLst/>
          </a:prstGeom>
        </p:spPr>
        <p:txBody>
          <a:bodyPr>
            <a:normAutofit/>
          </a:bodyPr>
          <a:lstStyle/>
          <a:p>
            <a:pPr algn="ctr"/>
            <a:r>
              <a:rPr lang="es-ES" sz="1600" dirty="0" smtClean="0"/>
              <a:t>Árbol de comandos</a:t>
            </a:r>
            <a:endParaRPr lang="es-ES" sz="1600" b="1" dirty="0"/>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11 CuadroTexto"/>
          <p:cNvSpPr txBox="1"/>
          <p:nvPr/>
        </p:nvSpPr>
        <p:spPr>
          <a:xfrm>
            <a:off x="1071538" y="4809192"/>
            <a:ext cx="3714776" cy="1477328"/>
          </a:xfrm>
          <a:prstGeom prst="rect">
            <a:avLst/>
          </a:prstGeom>
          <a:noFill/>
        </p:spPr>
        <p:txBody>
          <a:bodyPr wrap="square" rtlCol="0">
            <a:spAutoFit/>
          </a:bodyPr>
          <a:lstStyle/>
          <a:p>
            <a:r>
              <a:rPr lang="es-ES" dirty="0" smtClean="0"/>
              <a:t>1: Encender/Apagar foco</a:t>
            </a:r>
          </a:p>
          <a:p>
            <a:r>
              <a:rPr lang="es-ES" dirty="0" smtClean="0"/>
              <a:t>2: Cambio de intensidad</a:t>
            </a:r>
          </a:p>
          <a:p>
            <a:r>
              <a:rPr lang="es-ES" dirty="0" smtClean="0"/>
              <a:t>3: Activación de grupo o escena</a:t>
            </a:r>
          </a:p>
          <a:p>
            <a:r>
              <a:rPr lang="es-ES" dirty="0" smtClean="0"/>
              <a:t>4: Encender/Apagar todas las luces</a:t>
            </a:r>
          </a:p>
        </p:txBody>
      </p:sp>
      <p:sp>
        <p:nvSpPr>
          <p:cNvPr id="13" name="12 CuadroTexto"/>
          <p:cNvSpPr txBox="1"/>
          <p:nvPr/>
        </p:nvSpPr>
        <p:spPr>
          <a:xfrm>
            <a:off x="4714876" y="4817946"/>
            <a:ext cx="3857652" cy="1754326"/>
          </a:xfrm>
          <a:prstGeom prst="rect">
            <a:avLst/>
          </a:prstGeom>
          <a:noFill/>
        </p:spPr>
        <p:txBody>
          <a:bodyPr wrap="square" rtlCol="0">
            <a:spAutoFit/>
          </a:bodyPr>
          <a:lstStyle/>
          <a:p>
            <a:r>
              <a:rPr lang="es-ES" dirty="0" smtClean="0"/>
              <a:t>5: Cambiar dirección</a:t>
            </a:r>
          </a:p>
          <a:p>
            <a:r>
              <a:rPr lang="es-ES" dirty="0" smtClean="0"/>
              <a:t>6: Crear un nuevo grupo con todos los focos</a:t>
            </a:r>
          </a:p>
          <a:p>
            <a:r>
              <a:rPr lang="es-ES" dirty="0" smtClean="0"/>
              <a:t>7: Agregar un foco a un grupo</a:t>
            </a:r>
          </a:p>
          <a:p>
            <a:r>
              <a:rPr lang="es-ES" dirty="0" smtClean="0"/>
              <a:t>8: Quitar  foco de un grupo existente</a:t>
            </a:r>
          </a:p>
          <a:p>
            <a:endParaRPr lang="es-ES" dirty="0" smtClean="0"/>
          </a:p>
        </p:txBody>
      </p:sp>
      <p:pic>
        <p:nvPicPr>
          <p:cNvPr id="9" name="Picture 2" descr="http://www.msia.espol.edu.ec/images/logo_fiec.jpg"/>
          <p:cNvPicPr>
            <a:picLocks noChangeAspect="1" noChangeArrowheads="1"/>
          </p:cNvPicPr>
          <p:nvPr/>
        </p:nvPicPr>
        <p:blipFill>
          <a:blip r:embed="rId5" cstate="print"/>
          <a:srcRect/>
          <a:stretch>
            <a:fillRect/>
          </a:stretch>
        </p:blipFill>
        <p:spPr bwMode="auto">
          <a:xfrm>
            <a:off x="8001024" y="243734"/>
            <a:ext cx="928694" cy="480141"/>
          </a:xfrm>
          <a:prstGeom prst="rect">
            <a:avLst/>
          </a:prstGeom>
          <a:noFill/>
        </p:spPr>
      </p:pic>
      <p:pic>
        <p:nvPicPr>
          <p:cNvPr id="10" name="Picture 2" descr="C:\Documents and Settings\cltsmalc\Escritorio\logo2.gif"/>
          <p:cNvPicPr>
            <a:picLocks noChangeAspect="1" noChangeArrowheads="1"/>
          </p:cNvPicPr>
          <p:nvPr/>
        </p:nvPicPr>
        <p:blipFill>
          <a:blip r:embed="rId6"/>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644780" y="71414"/>
            <a:ext cx="5427550" cy="845840"/>
          </a:xfrm>
        </p:spPr>
        <p:txBody>
          <a:bodyPr/>
          <a:lstStyle>
            <a:extLst/>
          </a:lstStyle>
          <a:p>
            <a:pPr algn="ctr"/>
            <a:r>
              <a:rPr lang="es-ES" sz="3200" dirty="0" smtClean="0"/>
              <a:t>Programa Principal</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1683" name="Object 3">
            <a:hlinkClick r:id="rId4" action="ppaction://hlinksldjump"/>
          </p:cNvPr>
          <p:cNvGraphicFramePr>
            <a:graphicFrameLocks noChangeAspect="1"/>
          </p:cNvGraphicFramePr>
          <p:nvPr/>
        </p:nvGraphicFramePr>
        <p:xfrm>
          <a:off x="142845" y="2214554"/>
          <a:ext cx="3439730" cy="2928958"/>
        </p:xfrm>
        <a:graphic>
          <a:graphicData uri="http://schemas.openxmlformats.org/presentationml/2006/ole">
            <p:oleObj spid="_x0000_s71683" name="Visio" r:id="rId5" imgW="4103190" imgH="3490733" progId="Visio.Drawing.11">
              <p:embed/>
            </p:oleObj>
          </a:graphicData>
        </a:graphic>
      </p:graphicFrame>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1685" name="Object 5"/>
          <p:cNvGraphicFramePr>
            <a:graphicFrameLocks noChangeAspect="1"/>
          </p:cNvGraphicFramePr>
          <p:nvPr/>
        </p:nvGraphicFramePr>
        <p:xfrm>
          <a:off x="3495816" y="1010960"/>
          <a:ext cx="5535140" cy="5418435"/>
        </p:xfrm>
        <a:graphic>
          <a:graphicData uri="http://schemas.openxmlformats.org/presentationml/2006/ole">
            <p:oleObj spid="_x0000_s71685" name="Visio" r:id="rId6" imgW="7522740" imgH="7342697" progId="Visio.Drawing.11">
              <p:embed/>
            </p:oleObj>
          </a:graphicData>
        </a:graphic>
      </p:graphicFrame>
      <p:pic>
        <p:nvPicPr>
          <p:cNvPr id="9" name="Picture 2" descr="http://www.msia.espol.edu.ec/images/logo_fiec.jpg"/>
          <p:cNvPicPr>
            <a:picLocks noChangeAspect="1" noChangeArrowheads="1"/>
          </p:cNvPicPr>
          <p:nvPr/>
        </p:nvPicPr>
        <p:blipFill>
          <a:blip r:embed="rId7" cstate="print"/>
          <a:srcRect/>
          <a:stretch>
            <a:fillRect/>
          </a:stretch>
        </p:blipFill>
        <p:spPr bwMode="auto">
          <a:xfrm>
            <a:off x="8001024" y="243734"/>
            <a:ext cx="928694" cy="480141"/>
          </a:xfrm>
          <a:prstGeom prst="rect">
            <a:avLst/>
          </a:prstGeom>
          <a:noFill/>
        </p:spPr>
      </p:pic>
      <p:pic>
        <p:nvPicPr>
          <p:cNvPr id="10" name="Picture 2" descr="C:\Documents and Settings\cltsmalc\Escritorio\logo2.gif"/>
          <p:cNvPicPr>
            <a:picLocks noChangeAspect="1" noChangeArrowheads="1"/>
          </p:cNvPicPr>
          <p:nvPr/>
        </p:nvPicPr>
        <p:blipFill>
          <a:blip r:embed="rId8"/>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00166" y="71414"/>
            <a:ext cx="5784740" cy="917278"/>
          </a:xfrm>
        </p:spPr>
        <p:txBody>
          <a:bodyPr/>
          <a:lstStyle>
            <a:extLst/>
          </a:lstStyle>
          <a:p>
            <a:pPr algn="ctr"/>
            <a:r>
              <a:rPr lang="es-ES" sz="3200" dirty="0" smtClean="0"/>
              <a:t>Programa Principal</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3732" name="Object 4"/>
          <p:cNvGraphicFramePr>
            <a:graphicFrameLocks noChangeAspect="1"/>
          </p:cNvGraphicFramePr>
          <p:nvPr/>
        </p:nvGraphicFramePr>
        <p:xfrm>
          <a:off x="214282" y="957995"/>
          <a:ext cx="9929882" cy="10186309"/>
        </p:xfrm>
        <a:graphic>
          <a:graphicData uri="http://schemas.openxmlformats.org/presentationml/2006/ole">
            <p:oleObj spid="_x0000_s73732" name="Visio" r:id="rId4" imgW="11606022" imgH="11662791" progId="Visio.Drawing.11">
              <p:embed/>
            </p:oleObj>
          </a:graphicData>
        </a:graphic>
      </p:graphicFrame>
      <p:pic>
        <p:nvPicPr>
          <p:cNvPr id="9" name="Picture 2" descr="http://www.msia.espol.edu.ec/images/logo_fiec.jpg"/>
          <p:cNvPicPr>
            <a:picLocks noChangeAspect="1" noChangeArrowheads="1"/>
          </p:cNvPicPr>
          <p:nvPr/>
        </p:nvPicPr>
        <p:blipFill>
          <a:blip r:embed="rId5" cstate="print"/>
          <a:srcRect/>
          <a:stretch>
            <a:fillRect/>
          </a:stretch>
        </p:blipFill>
        <p:spPr bwMode="auto">
          <a:xfrm>
            <a:off x="8001024" y="243734"/>
            <a:ext cx="928694" cy="480141"/>
          </a:xfrm>
          <a:prstGeom prst="rect">
            <a:avLst/>
          </a:prstGeom>
          <a:noFill/>
        </p:spPr>
      </p:pic>
      <p:pic>
        <p:nvPicPr>
          <p:cNvPr id="10" name="Picture 2" descr="C:\Documents and Settings\cltsmalc\Escritorio\logo2.gif"/>
          <p:cNvPicPr>
            <a:picLocks noChangeAspect="1" noChangeArrowheads="1"/>
          </p:cNvPicPr>
          <p:nvPr/>
        </p:nvPicPr>
        <p:blipFill>
          <a:blip r:embed="rId6"/>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73342" y="11392"/>
            <a:ext cx="5927616" cy="988716"/>
          </a:xfrm>
        </p:spPr>
        <p:txBody>
          <a:bodyPr/>
          <a:lstStyle>
            <a:extLst/>
          </a:lstStyle>
          <a:p>
            <a:pPr algn="ctr"/>
            <a:r>
              <a:rPr lang="es-ES" sz="3200" dirty="0" smtClean="0"/>
              <a:t>Control de Interrupción</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5779" name="Object 3">
            <a:hlinkClick r:id="rId4" action="ppaction://hlinksldjump"/>
          </p:cNvPr>
          <p:cNvGraphicFramePr>
            <a:graphicFrameLocks noChangeAspect="1"/>
          </p:cNvGraphicFramePr>
          <p:nvPr/>
        </p:nvGraphicFramePr>
        <p:xfrm>
          <a:off x="785786" y="857232"/>
          <a:ext cx="7429552" cy="5895997"/>
        </p:xfrm>
        <a:graphic>
          <a:graphicData uri="http://schemas.openxmlformats.org/presentationml/2006/ole">
            <p:oleObj spid="_x0000_s75779" name="Visio" r:id="rId5" imgW="5974842" imgH="4750689" progId="Visio.Drawing.11">
              <p:embed/>
            </p:oleObj>
          </a:graphicData>
        </a:graphic>
      </p:graphicFrame>
      <p:pic>
        <p:nvPicPr>
          <p:cNvPr id="10" name="Picture 2" descr="http://www.msia.espol.edu.ec/images/logo_fiec.jpg"/>
          <p:cNvPicPr>
            <a:picLocks noChangeAspect="1" noChangeArrowheads="1"/>
          </p:cNvPicPr>
          <p:nvPr/>
        </p:nvPicPr>
        <p:blipFill>
          <a:blip r:embed="rId6" cstate="print"/>
          <a:srcRect/>
          <a:stretch>
            <a:fillRect/>
          </a:stretch>
        </p:blipFill>
        <p:spPr bwMode="auto">
          <a:xfrm>
            <a:off x="8001024" y="243734"/>
            <a:ext cx="928694" cy="480141"/>
          </a:xfrm>
          <a:prstGeom prst="rect">
            <a:avLst/>
          </a:prstGeom>
          <a:noFill/>
        </p:spPr>
      </p:pic>
      <p:pic>
        <p:nvPicPr>
          <p:cNvPr id="11" name="Picture 2" descr="C:\Documents and Settings\cltsmalc\Escritorio\logo2.gif"/>
          <p:cNvPicPr>
            <a:picLocks noChangeAspect="1" noChangeArrowheads="1"/>
          </p:cNvPicPr>
          <p:nvPr/>
        </p:nvPicPr>
        <p:blipFill>
          <a:blip r:embed="rId7"/>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643174" y="142852"/>
            <a:ext cx="3714776" cy="642942"/>
          </a:xfrm>
        </p:spPr>
        <p:txBody>
          <a:bodyPr/>
          <a:lstStyle>
            <a:extLst/>
          </a:lstStyle>
          <a:p>
            <a:pPr algn="ctr"/>
            <a:r>
              <a:rPr lang="es-ES" sz="3200" dirty="0" smtClean="0"/>
              <a:t>PWM</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 name="9 Imagen"/>
          <p:cNvPicPr/>
          <p:nvPr/>
        </p:nvPicPr>
        <p:blipFill>
          <a:blip r:embed="rId4" cstate="print"/>
          <a:srcRect/>
          <a:stretch>
            <a:fillRect/>
          </a:stretch>
        </p:blipFill>
        <p:spPr bwMode="auto">
          <a:xfrm>
            <a:off x="5429256" y="3000372"/>
            <a:ext cx="2786082" cy="3457185"/>
          </a:xfrm>
          <a:prstGeom prst="rect">
            <a:avLst/>
          </a:prstGeom>
          <a:noFill/>
          <a:ln w="9525">
            <a:noFill/>
            <a:miter lim="800000"/>
            <a:headEnd/>
            <a:tailEnd/>
          </a:ln>
        </p:spPr>
      </p:pic>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7829" name="Picture 5"/>
          <p:cNvPicPr>
            <a:picLocks noChangeAspect="1" noChangeArrowheads="1"/>
          </p:cNvPicPr>
          <p:nvPr/>
        </p:nvPicPr>
        <p:blipFill>
          <a:blip r:embed="rId5" cstate="print"/>
          <a:srcRect/>
          <a:stretch>
            <a:fillRect/>
          </a:stretch>
        </p:blipFill>
        <p:spPr bwMode="auto">
          <a:xfrm>
            <a:off x="5429256" y="857232"/>
            <a:ext cx="2806074" cy="1643074"/>
          </a:xfrm>
          <a:prstGeom prst="rect">
            <a:avLst/>
          </a:prstGeom>
          <a:noFill/>
          <a:ln w="9525">
            <a:noFill/>
            <a:miter lim="800000"/>
            <a:headEnd/>
            <a:tailEnd/>
          </a:ln>
          <a:effectLst/>
        </p:spPr>
      </p:pic>
      <p:sp>
        <p:nvSpPr>
          <p:cNvPr id="15" name="23 Marcador de texto"/>
          <p:cNvSpPr txBox="1">
            <a:spLocks/>
          </p:cNvSpPr>
          <p:nvPr/>
        </p:nvSpPr>
        <p:spPr>
          <a:xfrm>
            <a:off x="5214942" y="2530832"/>
            <a:ext cx="3214710" cy="425472"/>
          </a:xfrm>
          <a:prstGeom prst="rect">
            <a:avLst/>
          </a:prstGeom>
        </p:spPr>
        <p:txBody>
          <a:bodyPr>
            <a:noAutofit/>
          </a:bodyPr>
          <a:lstStyle/>
          <a:p>
            <a:pPr algn="ctr"/>
            <a:r>
              <a:rPr lang="es-ES" sz="1200" b="1" dirty="0" smtClean="0"/>
              <a:t>Diagrama de bloques del módulo comparador del TMR1</a:t>
            </a:r>
            <a:endParaRPr lang="es-ES" sz="1200" b="1" dirty="0"/>
          </a:p>
        </p:txBody>
      </p:sp>
      <p:sp>
        <p:nvSpPr>
          <p:cNvPr id="17" name="23 Marcador de texto"/>
          <p:cNvSpPr txBox="1">
            <a:spLocks/>
          </p:cNvSpPr>
          <p:nvPr/>
        </p:nvSpPr>
        <p:spPr>
          <a:xfrm>
            <a:off x="1071538" y="6041966"/>
            <a:ext cx="3214710" cy="425472"/>
          </a:xfrm>
          <a:prstGeom prst="rect">
            <a:avLst/>
          </a:prstGeom>
        </p:spPr>
        <p:txBody>
          <a:bodyPr>
            <a:normAutofit lnSpcReduction="10000"/>
          </a:bodyPr>
          <a:lstStyle/>
          <a:p>
            <a:pPr algn="ctr"/>
            <a:r>
              <a:rPr lang="es-ES" sz="1200" b="1" dirty="0" smtClean="0"/>
              <a:t>Algoritmo de aumento o disminución de un paso</a:t>
            </a:r>
            <a:endParaRPr lang="es-ES" sz="1600" b="1" dirty="0"/>
          </a:p>
        </p:txBody>
      </p:sp>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7830" name="Object 6"/>
          <p:cNvGraphicFramePr>
            <a:graphicFrameLocks noChangeAspect="1"/>
          </p:cNvGraphicFramePr>
          <p:nvPr/>
        </p:nvGraphicFramePr>
        <p:xfrm>
          <a:off x="1076321" y="969873"/>
          <a:ext cx="3281365" cy="4959457"/>
        </p:xfrm>
        <a:graphic>
          <a:graphicData uri="http://schemas.openxmlformats.org/presentationml/2006/ole">
            <p:oleObj spid="_x0000_s77830" name="Visio" r:id="rId6" imgW="2914650" imgH="4426699" progId="Visio.Drawing.11">
              <p:embed/>
            </p:oleObj>
          </a:graphicData>
        </a:graphic>
      </p:graphicFrame>
      <p:sp>
        <p:nvSpPr>
          <p:cNvPr id="20" name="23 Marcador de texto"/>
          <p:cNvSpPr txBox="1">
            <a:spLocks/>
          </p:cNvSpPr>
          <p:nvPr/>
        </p:nvSpPr>
        <p:spPr>
          <a:xfrm>
            <a:off x="5214942" y="6497212"/>
            <a:ext cx="3214710" cy="289374"/>
          </a:xfrm>
          <a:prstGeom prst="rect">
            <a:avLst/>
          </a:prstGeom>
        </p:spPr>
        <p:txBody>
          <a:bodyPr>
            <a:normAutofit/>
          </a:bodyPr>
          <a:lstStyle/>
          <a:p>
            <a:pPr algn="ctr"/>
            <a:r>
              <a:rPr lang="es-ES" sz="1200" b="1" dirty="0" smtClean="0"/>
              <a:t>Forma de onda de una señal PWM</a:t>
            </a:r>
            <a:endParaRPr lang="es-ES" sz="1600" b="1" dirty="0"/>
          </a:p>
        </p:txBody>
      </p:sp>
      <p:pic>
        <p:nvPicPr>
          <p:cNvPr id="18" name="Picture 2" descr="http://www.msia.espol.edu.ec/images/logo_fiec.jpg"/>
          <p:cNvPicPr>
            <a:picLocks noChangeAspect="1" noChangeArrowheads="1"/>
          </p:cNvPicPr>
          <p:nvPr/>
        </p:nvPicPr>
        <p:blipFill>
          <a:blip r:embed="rId7" cstate="print"/>
          <a:srcRect/>
          <a:stretch>
            <a:fillRect/>
          </a:stretch>
        </p:blipFill>
        <p:spPr bwMode="auto">
          <a:xfrm>
            <a:off x="8001024" y="243734"/>
            <a:ext cx="928694" cy="480141"/>
          </a:xfrm>
          <a:prstGeom prst="rect">
            <a:avLst/>
          </a:prstGeom>
          <a:noFill/>
        </p:spPr>
      </p:pic>
      <p:pic>
        <p:nvPicPr>
          <p:cNvPr id="19" name="Picture 2" descr="C:\Documents and Settings\cltsmalc\Escritorio\logo2.gif"/>
          <p:cNvPicPr>
            <a:picLocks noChangeAspect="1" noChangeArrowheads="1"/>
          </p:cNvPicPr>
          <p:nvPr/>
        </p:nvPicPr>
        <p:blipFill>
          <a:blip r:embed="rId8"/>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2976" y="71414"/>
            <a:ext cx="6686568" cy="642942"/>
          </a:xfrm>
        </p:spPr>
        <p:txBody>
          <a:bodyPr>
            <a:normAutofit/>
          </a:bodyPr>
          <a:lstStyle>
            <a:extLst/>
          </a:lstStyle>
          <a:p>
            <a:pPr algn="ctr"/>
            <a:r>
              <a:rPr lang="es-ES" sz="3200" dirty="0" smtClean="0"/>
              <a:t>Decodificador del protocolo SONY IR</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9878" name="Object 6"/>
          <p:cNvGraphicFramePr>
            <a:graphicFrameLocks noChangeAspect="1"/>
          </p:cNvGraphicFramePr>
          <p:nvPr/>
        </p:nvGraphicFramePr>
        <p:xfrm>
          <a:off x="318975" y="846649"/>
          <a:ext cx="8195663" cy="5868499"/>
        </p:xfrm>
        <a:graphic>
          <a:graphicData uri="http://schemas.openxmlformats.org/presentationml/2006/ole">
            <p:oleObj spid="_x0000_s79878" name="Visio" r:id="rId4" imgW="11104560" imgH="7954633" progId="Visio.Drawing.11">
              <p:embed/>
            </p:oleObj>
          </a:graphicData>
        </a:graphic>
      </p:graphicFrame>
      <p:pic>
        <p:nvPicPr>
          <p:cNvPr id="79880" name="Picture 8"/>
          <p:cNvPicPr>
            <a:picLocks noChangeAspect="1" noChangeArrowheads="1"/>
          </p:cNvPicPr>
          <p:nvPr/>
        </p:nvPicPr>
        <p:blipFill>
          <a:blip r:embed="rId5" cstate="print"/>
          <a:srcRect/>
          <a:stretch>
            <a:fillRect/>
          </a:stretch>
        </p:blipFill>
        <p:spPr bwMode="auto">
          <a:xfrm>
            <a:off x="6506382" y="5572140"/>
            <a:ext cx="2637618" cy="1295398"/>
          </a:xfrm>
          <a:prstGeom prst="rect">
            <a:avLst/>
          </a:prstGeom>
          <a:noFill/>
          <a:ln w="9525">
            <a:noFill/>
            <a:miter lim="800000"/>
            <a:headEnd/>
            <a:tailEnd/>
          </a:ln>
          <a:effectLst/>
        </p:spPr>
      </p:pic>
      <p:pic>
        <p:nvPicPr>
          <p:cNvPr id="15" name="Picture 2" descr="http://www.msia.espol.edu.ec/images/logo_fiec.jpg"/>
          <p:cNvPicPr>
            <a:picLocks noChangeAspect="1" noChangeArrowheads="1"/>
          </p:cNvPicPr>
          <p:nvPr/>
        </p:nvPicPr>
        <p:blipFill>
          <a:blip r:embed="rId6" cstate="print"/>
          <a:srcRect/>
          <a:stretch>
            <a:fillRect/>
          </a:stretch>
        </p:blipFill>
        <p:spPr bwMode="auto">
          <a:xfrm>
            <a:off x="8001024" y="243734"/>
            <a:ext cx="928694" cy="480141"/>
          </a:xfrm>
          <a:prstGeom prst="rect">
            <a:avLst/>
          </a:prstGeom>
          <a:noFill/>
        </p:spPr>
      </p:pic>
      <p:pic>
        <p:nvPicPr>
          <p:cNvPr id="16" name="Picture 2" descr="C:\Documents and Settings\cltsmalc\Escritorio\logo2.gif"/>
          <p:cNvPicPr>
            <a:picLocks noChangeAspect="1" noChangeArrowheads="1"/>
          </p:cNvPicPr>
          <p:nvPr/>
        </p:nvPicPr>
        <p:blipFill>
          <a:blip r:embed="rId7"/>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57290" y="142852"/>
            <a:ext cx="6115064" cy="642942"/>
          </a:xfrm>
        </p:spPr>
        <p:txBody>
          <a:bodyPr/>
          <a:lstStyle>
            <a:extLst/>
          </a:lstStyle>
          <a:p>
            <a:pPr algn="ctr"/>
            <a:r>
              <a:rPr lang="es-ES" sz="3200" dirty="0" smtClean="0"/>
              <a:t>Encendido/Apagado de una Luz</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1925" name="Object 5"/>
          <p:cNvGraphicFramePr>
            <a:graphicFrameLocks noChangeAspect="1"/>
          </p:cNvGraphicFramePr>
          <p:nvPr/>
        </p:nvGraphicFramePr>
        <p:xfrm>
          <a:off x="2214546" y="928669"/>
          <a:ext cx="4510390" cy="5762601"/>
        </p:xfrm>
        <a:graphic>
          <a:graphicData uri="http://schemas.openxmlformats.org/presentationml/2006/ole">
            <p:oleObj spid="_x0000_s81925" name="Visio" r:id="rId4" imgW="3656070" imgH="4678752" progId="Visio.Drawing.11">
              <p:embed/>
            </p:oleObj>
          </a:graphicData>
        </a:graphic>
      </p:graphicFrame>
      <p:pic>
        <p:nvPicPr>
          <p:cNvPr id="16" name="Picture 2" descr="http://www.msia.espol.edu.ec/images/logo_fiec.jpg"/>
          <p:cNvPicPr>
            <a:picLocks noChangeAspect="1" noChangeArrowheads="1"/>
          </p:cNvPicPr>
          <p:nvPr/>
        </p:nvPicPr>
        <p:blipFill>
          <a:blip r:embed="rId5" cstate="print"/>
          <a:srcRect/>
          <a:stretch>
            <a:fillRect/>
          </a:stretch>
        </p:blipFill>
        <p:spPr bwMode="auto">
          <a:xfrm>
            <a:off x="8001024" y="243734"/>
            <a:ext cx="928694" cy="480141"/>
          </a:xfrm>
          <a:prstGeom prst="rect">
            <a:avLst/>
          </a:prstGeom>
          <a:noFill/>
        </p:spPr>
      </p:pic>
      <p:pic>
        <p:nvPicPr>
          <p:cNvPr id="17" name="Picture 2" descr="C:\Documents and Settings\cltsmalc\Escritorio\logo2.gif"/>
          <p:cNvPicPr>
            <a:picLocks noChangeAspect="1" noChangeArrowheads="1"/>
          </p:cNvPicPr>
          <p:nvPr/>
        </p:nvPicPr>
        <p:blipFill>
          <a:blip r:embed="rId6"/>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14400" y="71414"/>
            <a:ext cx="7772400" cy="642942"/>
          </a:xfrm>
        </p:spPr>
        <p:txBody>
          <a:bodyPr/>
          <a:lstStyle>
            <a:extLst/>
          </a:lstStyle>
          <a:p>
            <a:pPr algn="ctr"/>
            <a:r>
              <a:rPr lang="es-ES" sz="3200" dirty="0" smtClean="0"/>
              <a:t>Activación de Escena</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3971" name="Object 3"/>
          <p:cNvGraphicFramePr>
            <a:graphicFrameLocks noChangeAspect="1"/>
          </p:cNvGraphicFramePr>
          <p:nvPr/>
        </p:nvGraphicFramePr>
        <p:xfrm>
          <a:off x="-500098" y="714356"/>
          <a:ext cx="7643866" cy="8957715"/>
        </p:xfrm>
        <a:graphic>
          <a:graphicData uri="http://schemas.openxmlformats.org/presentationml/2006/ole">
            <p:oleObj spid="_x0000_s83971" name="Visio" r:id="rId4" imgW="9166230" imgH="10726678" progId="Visio.Drawing.11">
              <p:embed/>
            </p:oleObj>
          </a:graphicData>
        </a:graphic>
      </p:graphicFrame>
      <p:pic>
        <p:nvPicPr>
          <p:cNvPr id="83973" name="Picture 5"/>
          <p:cNvPicPr>
            <a:picLocks noChangeAspect="1" noChangeArrowheads="1"/>
          </p:cNvPicPr>
          <p:nvPr/>
        </p:nvPicPr>
        <p:blipFill>
          <a:blip r:embed="rId5" cstate="print"/>
          <a:srcRect/>
          <a:stretch>
            <a:fillRect/>
          </a:stretch>
        </p:blipFill>
        <p:spPr bwMode="auto">
          <a:xfrm>
            <a:off x="6506973" y="3000372"/>
            <a:ext cx="2565556" cy="2000264"/>
          </a:xfrm>
          <a:prstGeom prst="rect">
            <a:avLst/>
          </a:prstGeom>
          <a:noFill/>
          <a:ln w="9525">
            <a:noFill/>
            <a:miter lim="800000"/>
            <a:headEnd/>
            <a:tailEnd/>
          </a:ln>
          <a:effectLst/>
        </p:spPr>
      </p:pic>
      <p:sp>
        <p:nvSpPr>
          <p:cNvPr id="20" name="23 Marcador de texto"/>
          <p:cNvSpPr txBox="1">
            <a:spLocks/>
          </p:cNvSpPr>
          <p:nvPr/>
        </p:nvSpPr>
        <p:spPr>
          <a:xfrm>
            <a:off x="1928794" y="6500834"/>
            <a:ext cx="3214710" cy="357190"/>
          </a:xfrm>
          <a:prstGeom prst="rect">
            <a:avLst/>
          </a:prstGeom>
        </p:spPr>
        <p:txBody>
          <a:bodyPr>
            <a:normAutofit/>
          </a:bodyPr>
          <a:lstStyle/>
          <a:p>
            <a:pPr algn="ctr"/>
            <a:r>
              <a:rPr lang="es-ES" sz="1200" b="1" dirty="0" smtClean="0"/>
              <a:t>Algoritmo de  activación de escena</a:t>
            </a:r>
            <a:endParaRPr lang="es-ES" sz="1600" b="1" dirty="0"/>
          </a:p>
        </p:txBody>
      </p:sp>
      <p:sp>
        <p:nvSpPr>
          <p:cNvPr id="21" name="23 Marcador de texto"/>
          <p:cNvSpPr txBox="1">
            <a:spLocks/>
          </p:cNvSpPr>
          <p:nvPr/>
        </p:nvSpPr>
        <p:spPr>
          <a:xfrm>
            <a:off x="6500826" y="5072074"/>
            <a:ext cx="2643174" cy="500066"/>
          </a:xfrm>
          <a:prstGeom prst="rect">
            <a:avLst/>
          </a:prstGeom>
        </p:spPr>
        <p:txBody>
          <a:bodyPr>
            <a:normAutofit/>
          </a:bodyPr>
          <a:lstStyle/>
          <a:p>
            <a:pPr algn="ctr"/>
            <a:r>
              <a:rPr lang="es-ES" sz="1200" b="1" dirty="0" smtClean="0"/>
              <a:t>Distribución de la memoria EEPROM del </a:t>
            </a:r>
            <a:r>
              <a:rPr lang="es-ES" sz="1200" b="1" dirty="0" err="1" smtClean="0"/>
              <a:t>microcontrolador</a:t>
            </a:r>
            <a:endParaRPr lang="es-ES" sz="1600" b="1" dirty="0"/>
          </a:p>
        </p:txBody>
      </p:sp>
      <p:pic>
        <p:nvPicPr>
          <p:cNvPr id="22" name="Picture 2" descr="http://www.msia.espol.edu.ec/images/logo_fiec.jpg"/>
          <p:cNvPicPr>
            <a:picLocks noChangeAspect="1" noChangeArrowheads="1"/>
          </p:cNvPicPr>
          <p:nvPr/>
        </p:nvPicPr>
        <p:blipFill>
          <a:blip r:embed="rId6" cstate="print"/>
          <a:srcRect/>
          <a:stretch>
            <a:fillRect/>
          </a:stretch>
        </p:blipFill>
        <p:spPr bwMode="auto">
          <a:xfrm>
            <a:off x="8001024" y="243734"/>
            <a:ext cx="928694" cy="480141"/>
          </a:xfrm>
          <a:prstGeom prst="rect">
            <a:avLst/>
          </a:prstGeom>
          <a:noFill/>
        </p:spPr>
      </p:pic>
      <p:pic>
        <p:nvPicPr>
          <p:cNvPr id="23" name="Picture 2" descr="C:\Documents and Settings\cltsmalc\Escritorio\logo2.gif"/>
          <p:cNvPicPr>
            <a:picLocks noChangeAspect="1" noChangeArrowheads="1"/>
          </p:cNvPicPr>
          <p:nvPr/>
        </p:nvPicPr>
        <p:blipFill>
          <a:blip r:embed="rId7"/>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28662" y="2786058"/>
            <a:ext cx="7772400" cy="1402555"/>
          </a:xfrm>
        </p:spPr>
        <p:txBody>
          <a:bodyPr/>
          <a:lstStyle>
            <a:extLst/>
          </a:lstStyle>
          <a:p>
            <a:pPr algn="ctr"/>
            <a:r>
              <a:rPr lang="es-ES" sz="3200" dirty="0" smtClean="0"/>
              <a:t>CONSIDERACIONES DE LA TECNOLOGÍA</a:t>
            </a:r>
            <a:br>
              <a:rPr lang="es-ES" sz="3200" dirty="0" smtClean="0"/>
            </a:br>
            <a:r>
              <a:rPr lang="es-ES" sz="3200" dirty="0" smtClean="0"/>
              <a:t>MODERNA PARA LA ILUMINACIÓN</a:t>
            </a:r>
            <a:endParaRPr lang="es-ES" sz="3200" dirty="0"/>
          </a:p>
        </p:txBody>
      </p:sp>
      <p:pic>
        <p:nvPicPr>
          <p:cNvPr id="5"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6"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57252" y="2955139"/>
            <a:ext cx="7772400" cy="688175"/>
          </a:xfrm>
        </p:spPr>
        <p:txBody>
          <a:bodyPr>
            <a:normAutofit fontScale="90000"/>
          </a:bodyPr>
          <a:lstStyle>
            <a:extLst/>
          </a:lstStyle>
          <a:p>
            <a:pPr algn="ctr"/>
            <a:r>
              <a:rPr lang="es-ES" sz="3200" dirty="0" smtClean="0"/>
              <a:t>PLAN DE PRUEBAS Y RESULTADOS OBTENIDOS</a:t>
            </a:r>
            <a:endParaRPr lang="es-ES" sz="3200" dirty="0"/>
          </a:p>
        </p:txBody>
      </p:sp>
      <p:pic>
        <p:nvPicPr>
          <p:cNvPr id="3"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4"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24"/>
            <a:ext cx="5398946" cy="940102"/>
          </a:xfrm>
        </p:spPr>
        <p:txBody>
          <a:bodyPr>
            <a:normAutofit/>
          </a:bodyPr>
          <a:lstStyle/>
          <a:p>
            <a:r>
              <a:rPr lang="es-EC" sz="3200" dirty="0" smtClean="0"/>
              <a:t>Trama del Protocolo SONY IR</a:t>
            </a:r>
            <a:endParaRPr lang="es-EC" sz="3200" dirty="0"/>
          </a:p>
        </p:txBody>
      </p:sp>
      <p:pic>
        <p:nvPicPr>
          <p:cNvPr id="3" name="2 Imagen" descr="H:\Nueva carpeta\señales_control\completa.jpg"/>
          <p:cNvPicPr/>
          <p:nvPr/>
        </p:nvPicPr>
        <p:blipFill>
          <a:blip r:embed="rId2" cstate="print"/>
          <a:srcRect/>
          <a:stretch>
            <a:fillRect/>
          </a:stretch>
        </p:blipFill>
        <p:spPr bwMode="auto">
          <a:xfrm>
            <a:off x="285720" y="2000240"/>
            <a:ext cx="3914775" cy="2936081"/>
          </a:xfrm>
          <a:prstGeom prst="rect">
            <a:avLst/>
          </a:prstGeom>
          <a:noFill/>
          <a:ln w="9525">
            <a:noFill/>
            <a:miter lim="800000"/>
            <a:headEnd/>
            <a:tailEnd/>
          </a:ln>
        </p:spPr>
      </p:pic>
      <p:pic>
        <p:nvPicPr>
          <p:cNvPr id="4" name="3 Imagen" descr="H:\Nueva carpeta\señales_receptor\power.jpg"/>
          <p:cNvPicPr/>
          <p:nvPr/>
        </p:nvPicPr>
        <p:blipFill>
          <a:blip r:embed="rId3" cstate="print"/>
          <a:srcRect/>
          <a:stretch>
            <a:fillRect/>
          </a:stretch>
        </p:blipFill>
        <p:spPr bwMode="auto">
          <a:xfrm>
            <a:off x="4714876" y="2000240"/>
            <a:ext cx="3924300" cy="2943225"/>
          </a:xfrm>
          <a:prstGeom prst="rect">
            <a:avLst/>
          </a:prstGeom>
          <a:noFill/>
          <a:ln w="9525">
            <a:noFill/>
            <a:miter lim="800000"/>
            <a:headEnd/>
            <a:tailEnd/>
          </a:ln>
        </p:spPr>
      </p:pic>
      <p:sp>
        <p:nvSpPr>
          <p:cNvPr id="5" name="23 Marcador de texto"/>
          <p:cNvSpPr txBox="1">
            <a:spLocks/>
          </p:cNvSpPr>
          <p:nvPr/>
        </p:nvSpPr>
        <p:spPr>
          <a:xfrm>
            <a:off x="642910" y="5072074"/>
            <a:ext cx="3214710" cy="425472"/>
          </a:xfrm>
          <a:prstGeom prst="rect">
            <a:avLst/>
          </a:prstGeom>
        </p:spPr>
        <p:txBody>
          <a:bodyPr>
            <a:normAutofit/>
          </a:bodyPr>
          <a:lstStyle/>
          <a:p>
            <a:pPr algn="ctr"/>
            <a:r>
              <a:rPr lang="es-ES" sz="1200" b="1" dirty="0" smtClean="0"/>
              <a:t>Señal generada por el control remoto</a:t>
            </a:r>
            <a:endParaRPr lang="es-ES" sz="1600" b="1" dirty="0"/>
          </a:p>
        </p:txBody>
      </p:sp>
      <p:sp>
        <p:nvSpPr>
          <p:cNvPr id="6" name="23 Marcador de texto"/>
          <p:cNvSpPr txBox="1">
            <a:spLocks/>
          </p:cNvSpPr>
          <p:nvPr/>
        </p:nvSpPr>
        <p:spPr>
          <a:xfrm>
            <a:off x="5143504" y="5072074"/>
            <a:ext cx="3214710" cy="425472"/>
          </a:xfrm>
          <a:prstGeom prst="rect">
            <a:avLst/>
          </a:prstGeom>
        </p:spPr>
        <p:txBody>
          <a:bodyPr>
            <a:normAutofit/>
          </a:bodyPr>
          <a:lstStyle/>
          <a:p>
            <a:pPr algn="ctr"/>
            <a:r>
              <a:rPr lang="es-ES" sz="1200" b="1" dirty="0" smtClean="0"/>
              <a:t>Señal </a:t>
            </a:r>
            <a:r>
              <a:rPr lang="es-ES" sz="1200" b="1" dirty="0" err="1" smtClean="0"/>
              <a:t>demodulada</a:t>
            </a:r>
            <a:r>
              <a:rPr lang="es-ES" sz="1200" b="1" dirty="0" smtClean="0"/>
              <a:t>, salida del receptor IR</a:t>
            </a:r>
            <a:endParaRPr lang="es-ES" sz="1600" b="1" dirty="0"/>
          </a:p>
        </p:txBody>
      </p:sp>
      <p:pic>
        <p:nvPicPr>
          <p:cNvPr id="7" name="Picture 2" descr="http://www.msia.espol.edu.ec/images/logo_fiec.jpg"/>
          <p:cNvPicPr>
            <a:picLocks noChangeAspect="1" noChangeArrowheads="1"/>
          </p:cNvPicPr>
          <p:nvPr/>
        </p:nvPicPr>
        <p:blipFill>
          <a:blip r:embed="rId4" cstate="print"/>
          <a:srcRect/>
          <a:stretch>
            <a:fillRect/>
          </a:stretch>
        </p:blipFill>
        <p:spPr bwMode="auto">
          <a:xfrm>
            <a:off x="8001024" y="243734"/>
            <a:ext cx="928694" cy="480141"/>
          </a:xfrm>
          <a:prstGeom prst="rect">
            <a:avLst/>
          </a:prstGeom>
          <a:noFill/>
        </p:spPr>
      </p:pic>
      <p:pic>
        <p:nvPicPr>
          <p:cNvPr id="8" name="Picture 2" descr="C:\Documents and Settings\cltsmalc\Escritorio\logo2.gif"/>
          <p:cNvPicPr>
            <a:picLocks noChangeAspect="1" noChangeArrowheads="1"/>
          </p:cNvPicPr>
          <p:nvPr/>
        </p:nvPicPr>
        <p:blipFill>
          <a:blip r:embed="rId5"/>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1880" y="-24"/>
            <a:ext cx="6470516" cy="857256"/>
          </a:xfrm>
        </p:spPr>
        <p:txBody>
          <a:bodyPr>
            <a:normAutofit/>
          </a:bodyPr>
          <a:lstStyle/>
          <a:p>
            <a:pPr algn="ctr"/>
            <a:r>
              <a:rPr lang="es-EC" sz="3200" dirty="0" smtClean="0"/>
              <a:t>PWM a Diferentes Ciclos de Trabajo</a:t>
            </a:r>
            <a:endParaRPr lang="es-EC" sz="3200" dirty="0"/>
          </a:p>
        </p:txBody>
      </p:sp>
      <p:pic>
        <p:nvPicPr>
          <p:cNvPr id="3" name="2 Imagen" descr="H:\Nueva carpeta\otras señales\disminucion_angulo2.jpg"/>
          <p:cNvPicPr/>
          <p:nvPr/>
        </p:nvPicPr>
        <p:blipFill>
          <a:blip r:embed="rId2" cstate="print"/>
          <a:srcRect/>
          <a:stretch>
            <a:fillRect/>
          </a:stretch>
        </p:blipFill>
        <p:spPr bwMode="auto">
          <a:xfrm>
            <a:off x="5286380" y="1071546"/>
            <a:ext cx="3143272" cy="2428892"/>
          </a:xfrm>
          <a:prstGeom prst="rect">
            <a:avLst/>
          </a:prstGeom>
          <a:noFill/>
          <a:ln w="9525">
            <a:noFill/>
            <a:miter lim="800000"/>
            <a:headEnd/>
            <a:tailEnd/>
          </a:ln>
        </p:spPr>
      </p:pic>
      <p:pic>
        <p:nvPicPr>
          <p:cNvPr id="4" name="3 Imagen" descr="H:\Nueva carpeta\otras señales\disminucion_angulo1.jpg"/>
          <p:cNvPicPr/>
          <p:nvPr/>
        </p:nvPicPr>
        <p:blipFill>
          <a:blip r:embed="rId3" cstate="print"/>
          <a:srcRect/>
          <a:stretch>
            <a:fillRect/>
          </a:stretch>
        </p:blipFill>
        <p:spPr bwMode="auto">
          <a:xfrm>
            <a:off x="500034" y="1071546"/>
            <a:ext cx="3214710" cy="2443159"/>
          </a:xfrm>
          <a:prstGeom prst="rect">
            <a:avLst/>
          </a:prstGeom>
          <a:noFill/>
          <a:ln w="9525">
            <a:noFill/>
            <a:miter lim="800000"/>
            <a:headEnd/>
            <a:tailEnd/>
          </a:ln>
        </p:spPr>
      </p:pic>
      <p:pic>
        <p:nvPicPr>
          <p:cNvPr id="5" name="4 Imagen" descr="H:\Nueva carpeta\otras señales\foco_encendido1.jpg"/>
          <p:cNvPicPr/>
          <p:nvPr/>
        </p:nvPicPr>
        <p:blipFill>
          <a:blip r:embed="rId4" cstate="print"/>
          <a:srcRect/>
          <a:stretch>
            <a:fillRect/>
          </a:stretch>
        </p:blipFill>
        <p:spPr bwMode="auto">
          <a:xfrm>
            <a:off x="2928926" y="3857628"/>
            <a:ext cx="3143272" cy="2452685"/>
          </a:xfrm>
          <a:prstGeom prst="rect">
            <a:avLst/>
          </a:prstGeom>
          <a:noFill/>
          <a:ln w="9525">
            <a:noFill/>
            <a:miter lim="800000"/>
            <a:headEnd/>
            <a:tailEnd/>
          </a:ln>
        </p:spPr>
      </p:pic>
      <p:sp>
        <p:nvSpPr>
          <p:cNvPr id="6" name="23 Marcador de texto"/>
          <p:cNvSpPr txBox="1">
            <a:spLocks/>
          </p:cNvSpPr>
          <p:nvPr/>
        </p:nvSpPr>
        <p:spPr>
          <a:xfrm>
            <a:off x="500034" y="3571876"/>
            <a:ext cx="3214710" cy="425472"/>
          </a:xfrm>
          <a:prstGeom prst="rect">
            <a:avLst/>
          </a:prstGeom>
        </p:spPr>
        <p:txBody>
          <a:bodyPr>
            <a:normAutofit/>
          </a:bodyPr>
          <a:lstStyle/>
          <a:p>
            <a:pPr algn="ctr"/>
            <a:r>
              <a:rPr lang="es-ES" sz="1200" b="1" dirty="0" smtClean="0"/>
              <a:t>Ciclo de trabajo del 25%</a:t>
            </a:r>
            <a:endParaRPr lang="es-ES" sz="1600" b="1" dirty="0"/>
          </a:p>
        </p:txBody>
      </p:sp>
      <p:sp>
        <p:nvSpPr>
          <p:cNvPr id="7" name="23 Marcador de texto"/>
          <p:cNvSpPr txBox="1">
            <a:spLocks/>
          </p:cNvSpPr>
          <p:nvPr/>
        </p:nvSpPr>
        <p:spPr>
          <a:xfrm>
            <a:off x="5286380" y="3571876"/>
            <a:ext cx="3214710" cy="425472"/>
          </a:xfrm>
          <a:prstGeom prst="rect">
            <a:avLst/>
          </a:prstGeom>
        </p:spPr>
        <p:txBody>
          <a:bodyPr>
            <a:normAutofit/>
          </a:bodyPr>
          <a:lstStyle/>
          <a:p>
            <a:pPr algn="ctr"/>
            <a:r>
              <a:rPr lang="es-ES" sz="1200" b="1" dirty="0" smtClean="0"/>
              <a:t>Ciclo de trabajo del 70%</a:t>
            </a:r>
            <a:endParaRPr lang="es-ES" sz="1600" b="1" dirty="0"/>
          </a:p>
        </p:txBody>
      </p:sp>
      <p:sp>
        <p:nvSpPr>
          <p:cNvPr id="8" name="23 Marcador de texto"/>
          <p:cNvSpPr txBox="1">
            <a:spLocks/>
          </p:cNvSpPr>
          <p:nvPr/>
        </p:nvSpPr>
        <p:spPr>
          <a:xfrm>
            <a:off x="2928926" y="6357958"/>
            <a:ext cx="3214710" cy="425472"/>
          </a:xfrm>
          <a:prstGeom prst="rect">
            <a:avLst/>
          </a:prstGeom>
        </p:spPr>
        <p:txBody>
          <a:bodyPr>
            <a:normAutofit/>
          </a:bodyPr>
          <a:lstStyle/>
          <a:p>
            <a:pPr algn="ctr"/>
            <a:r>
              <a:rPr lang="es-ES" sz="1200" b="1" dirty="0" smtClean="0"/>
              <a:t>Ciclo de trabajo del 100%</a:t>
            </a:r>
            <a:endParaRPr lang="es-ES" sz="1600" b="1" dirty="0"/>
          </a:p>
        </p:txBody>
      </p:sp>
      <p:pic>
        <p:nvPicPr>
          <p:cNvPr id="9" name="Picture 2" descr="http://www.msia.espol.edu.ec/images/logo_fiec.jpg"/>
          <p:cNvPicPr>
            <a:picLocks noChangeAspect="1" noChangeArrowheads="1"/>
          </p:cNvPicPr>
          <p:nvPr/>
        </p:nvPicPr>
        <p:blipFill>
          <a:blip r:embed="rId5" cstate="print"/>
          <a:srcRect/>
          <a:stretch>
            <a:fillRect/>
          </a:stretch>
        </p:blipFill>
        <p:spPr bwMode="auto">
          <a:xfrm>
            <a:off x="8001024" y="243734"/>
            <a:ext cx="928694" cy="480141"/>
          </a:xfrm>
          <a:prstGeom prst="rect">
            <a:avLst/>
          </a:prstGeom>
          <a:noFill/>
        </p:spPr>
      </p:pic>
      <p:pic>
        <p:nvPicPr>
          <p:cNvPr id="10" name="Picture 2" descr="C:\Documents and Settings\cltsmalc\Escritorio\logo2.gif"/>
          <p:cNvPicPr>
            <a:picLocks noChangeAspect="1" noChangeArrowheads="1"/>
          </p:cNvPicPr>
          <p:nvPr/>
        </p:nvPicPr>
        <p:blipFill>
          <a:blip r:embed="rId6"/>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71422"/>
            <a:ext cx="6643734" cy="1143000"/>
          </a:xfrm>
        </p:spPr>
        <p:txBody>
          <a:bodyPr>
            <a:normAutofit/>
          </a:bodyPr>
          <a:lstStyle/>
          <a:p>
            <a:pPr algn="ctr"/>
            <a:r>
              <a:rPr lang="es-EC" sz="3200" dirty="0" smtClean="0"/>
              <a:t>Respuesta del Voltaje en la Carga vs Ángulo de Disparo </a:t>
            </a:r>
            <a:endParaRPr lang="es-EC" sz="3200" dirty="0"/>
          </a:p>
        </p:txBody>
      </p:sp>
      <p:pic>
        <p:nvPicPr>
          <p:cNvPr id="3" name="2 Imagen"/>
          <p:cNvPicPr/>
          <p:nvPr/>
        </p:nvPicPr>
        <p:blipFill>
          <a:blip r:embed="rId2" cstate="print"/>
          <a:srcRect/>
          <a:stretch>
            <a:fillRect/>
          </a:stretch>
        </p:blipFill>
        <p:spPr bwMode="auto">
          <a:xfrm>
            <a:off x="428596" y="2071679"/>
            <a:ext cx="4714908" cy="3500462"/>
          </a:xfrm>
          <a:prstGeom prst="rect">
            <a:avLst/>
          </a:prstGeom>
          <a:noFill/>
          <a:ln w="9525">
            <a:noFill/>
            <a:miter lim="800000"/>
            <a:headEnd/>
            <a:tailEnd/>
          </a:ln>
        </p:spPr>
      </p:pic>
      <p:pic>
        <p:nvPicPr>
          <p:cNvPr id="104450" name="Picture 2"/>
          <p:cNvPicPr>
            <a:picLocks noChangeAspect="1" noChangeArrowheads="1"/>
          </p:cNvPicPr>
          <p:nvPr/>
        </p:nvPicPr>
        <p:blipFill>
          <a:blip r:embed="rId3"/>
          <a:srcRect/>
          <a:stretch>
            <a:fillRect/>
          </a:stretch>
        </p:blipFill>
        <p:spPr bwMode="auto">
          <a:xfrm>
            <a:off x="5500694" y="2071678"/>
            <a:ext cx="3390900" cy="3533775"/>
          </a:xfrm>
          <a:prstGeom prst="rect">
            <a:avLst/>
          </a:prstGeom>
          <a:noFill/>
          <a:ln w="9525">
            <a:noFill/>
            <a:miter lim="800000"/>
            <a:headEnd/>
            <a:tailEnd/>
          </a:ln>
          <a:effectLst/>
        </p:spPr>
      </p:pic>
      <p:sp>
        <p:nvSpPr>
          <p:cNvPr id="5" name="23 Marcador de texto"/>
          <p:cNvSpPr txBox="1">
            <a:spLocks/>
          </p:cNvSpPr>
          <p:nvPr/>
        </p:nvSpPr>
        <p:spPr>
          <a:xfrm>
            <a:off x="1214414" y="5715016"/>
            <a:ext cx="3214710" cy="425472"/>
          </a:xfrm>
          <a:prstGeom prst="rect">
            <a:avLst/>
          </a:prstGeom>
        </p:spPr>
        <p:txBody>
          <a:bodyPr>
            <a:normAutofit/>
          </a:bodyPr>
          <a:lstStyle/>
          <a:p>
            <a:pPr algn="ctr"/>
            <a:r>
              <a:rPr lang="es-ES" sz="1200" b="1" dirty="0" smtClean="0"/>
              <a:t>Gráfico </a:t>
            </a:r>
            <a:r>
              <a:rPr lang="es-ES" sz="1200" b="1" dirty="0" err="1" smtClean="0"/>
              <a:t>Vrms</a:t>
            </a:r>
            <a:r>
              <a:rPr lang="es-ES" sz="1200" b="1" dirty="0" smtClean="0"/>
              <a:t> vs Ángulo de Disparo</a:t>
            </a:r>
            <a:endParaRPr lang="es-ES" sz="1600" b="1" dirty="0"/>
          </a:p>
        </p:txBody>
      </p:sp>
      <p:sp>
        <p:nvSpPr>
          <p:cNvPr id="6" name="23 Marcador de texto"/>
          <p:cNvSpPr txBox="1">
            <a:spLocks/>
          </p:cNvSpPr>
          <p:nvPr/>
        </p:nvSpPr>
        <p:spPr>
          <a:xfrm>
            <a:off x="5715008" y="5715016"/>
            <a:ext cx="3214710" cy="425472"/>
          </a:xfrm>
          <a:prstGeom prst="rect">
            <a:avLst/>
          </a:prstGeom>
        </p:spPr>
        <p:txBody>
          <a:bodyPr>
            <a:noAutofit/>
          </a:bodyPr>
          <a:lstStyle/>
          <a:p>
            <a:pPr algn="ctr"/>
            <a:r>
              <a:rPr lang="es-ES" sz="1200" b="1" dirty="0" smtClean="0"/>
              <a:t>Valores Discretos </a:t>
            </a:r>
            <a:r>
              <a:rPr sz="1200" b="1" smtClean="0"/>
              <a:t>Vrms vs Ángulo de Disparo</a:t>
            </a:r>
            <a:endParaRPr lang="es-ES" sz="1200" b="1" dirty="0"/>
          </a:p>
        </p:txBody>
      </p:sp>
      <p:pic>
        <p:nvPicPr>
          <p:cNvPr id="7" name="Picture 2" descr="http://www.msia.espol.edu.ec/images/logo_fiec.jpg"/>
          <p:cNvPicPr>
            <a:picLocks noChangeAspect="1" noChangeArrowheads="1"/>
          </p:cNvPicPr>
          <p:nvPr/>
        </p:nvPicPr>
        <p:blipFill>
          <a:blip r:embed="rId4" cstate="print"/>
          <a:srcRect/>
          <a:stretch>
            <a:fillRect/>
          </a:stretch>
        </p:blipFill>
        <p:spPr bwMode="auto">
          <a:xfrm>
            <a:off x="8001024" y="243734"/>
            <a:ext cx="928694" cy="480141"/>
          </a:xfrm>
          <a:prstGeom prst="rect">
            <a:avLst/>
          </a:prstGeom>
          <a:noFill/>
        </p:spPr>
      </p:pic>
      <p:pic>
        <p:nvPicPr>
          <p:cNvPr id="8" name="Picture 2" descr="C:\Documents and Settings\cltsmalc\Escritorio\logo2.gif"/>
          <p:cNvPicPr>
            <a:picLocks noChangeAspect="1" noChangeArrowheads="1"/>
          </p:cNvPicPr>
          <p:nvPr/>
        </p:nvPicPr>
        <p:blipFill>
          <a:blip r:embed="rId5"/>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7632" y="71414"/>
            <a:ext cx="6041888" cy="797226"/>
          </a:xfrm>
        </p:spPr>
        <p:txBody>
          <a:bodyPr>
            <a:normAutofit/>
          </a:bodyPr>
          <a:lstStyle/>
          <a:p>
            <a:pPr algn="ctr"/>
            <a:r>
              <a:rPr lang="es-EC" sz="3200" dirty="0" smtClean="0"/>
              <a:t>Imágenes del Producto Final</a:t>
            </a:r>
            <a:endParaRPr lang="es-EC" sz="3200" dirty="0"/>
          </a:p>
        </p:txBody>
      </p:sp>
      <p:pic>
        <p:nvPicPr>
          <p:cNvPr id="105474" name="Imagen 3" descr="Imagen000"/>
          <p:cNvPicPr>
            <a:picLocks noChangeAspect="1" noChangeArrowheads="1"/>
          </p:cNvPicPr>
          <p:nvPr/>
        </p:nvPicPr>
        <p:blipFill>
          <a:blip r:embed="rId2"/>
          <a:srcRect/>
          <a:stretch>
            <a:fillRect/>
          </a:stretch>
        </p:blipFill>
        <p:spPr bwMode="auto">
          <a:xfrm>
            <a:off x="3324233" y="1899667"/>
            <a:ext cx="2390775" cy="3200400"/>
          </a:xfrm>
          <a:prstGeom prst="rect">
            <a:avLst/>
          </a:prstGeom>
          <a:noFill/>
        </p:spPr>
      </p:pic>
      <p:sp>
        <p:nvSpPr>
          <p:cNvPr id="1054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5 Imagen" descr="C:\Users\Joffre\Desktop\Aj\Imagen003.jpg"/>
          <p:cNvPicPr/>
          <p:nvPr/>
        </p:nvPicPr>
        <p:blipFill>
          <a:blip r:embed="rId3" cstate="print"/>
          <a:srcRect/>
          <a:stretch>
            <a:fillRect/>
          </a:stretch>
        </p:blipFill>
        <p:spPr bwMode="auto">
          <a:xfrm>
            <a:off x="642910" y="1928802"/>
            <a:ext cx="2390775" cy="3187700"/>
          </a:xfrm>
          <a:prstGeom prst="rect">
            <a:avLst/>
          </a:prstGeom>
          <a:noFill/>
          <a:ln w="9525">
            <a:noFill/>
            <a:miter lim="800000"/>
            <a:headEnd/>
            <a:tailEnd/>
          </a:ln>
        </p:spPr>
      </p:pic>
      <p:pic>
        <p:nvPicPr>
          <p:cNvPr id="7" name="6 Imagen" descr="C:\Users\Joffre\Desktop\Aj\Imagen001.jpg"/>
          <p:cNvPicPr/>
          <p:nvPr/>
        </p:nvPicPr>
        <p:blipFill>
          <a:blip r:embed="rId4" cstate="print"/>
          <a:srcRect/>
          <a:stretch>
            <a:fillRect/>
          </a:stretch>
        </p:blipFill>
        <p:spPr bwMode="auto">
          <a:xfrm>
            <a:off x="6072198" y="1919471"/>
            <a:ext cx="2390775" cy="3187700"/>
          </a:xfrm>
          <a:prstGeom prst="rect">
            <a:avLst/>
          </a:prstGeom>
          <a:noFill/>
          <a:ln w="9525">
            <a:noFill/>
            <a:miter lim="800000"/>
            <a:headEnd/>
            <a:tailEnd/>
          </a:ln>
        </p:spPr>
      </p:pic>
      <p:pic>
        <p:nvPicPr>
          <p:cNvPr id="8" name="Picture 2" descr="http://www.msia.espol.edu.ec/images/logo_fiec.jpg"/>
          <p:cNvPicPr>
            <a:picLocks noChangeAspect="1" noChangeArrowheads="1"/>
          </p:cNvPicPr>
          <p:nvPr/>
        </p:nvPicPr>
        <p:blipFill>
          <a:blip r:embed="rId5" cstate="print"/>
          <a:srcRect/>
          <a:stretch>
            <a:fillRect/>
          </a:stretch>
        </p:blipFill>
        <p:spPr bwMode="auto">
          <a:xfrm>
            <a:off x="8001024" y="243734"/>
            <a:ext cx="928694" cy="480141"/>
          </a:xfrm>
          <a:prstGeom prst="rect">
            <a:avLst/>
          </a:prstGeom>
          <a:noFill/>
        </p:spPr>
      </p:pic>
      <p:pic>
        <p:nvPicPr>
          <p:cNvPr id="9" name="Picture 2" descr="C:\Documents and Settings\cltsmalc\Escritorio\logo2.gif"/>
          <p:cNvPicPr>
            <a:picLocks noChangeAspect="1" noChangeArrowheads="1"/>
          </p:cNvPicPr>
          <p:nvPr/>
        </p:nvPicPr>
        <p:blipFill>
          <a:blip r:embed="rId6"/>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70" y="60006"/>
            <a:ext cx="5256070" cy="868664"/>
          </a:xfrm>
        </p:spPr>
        <p:txBody>
          <a:bodyPr>
            <a:normAutofit/>
          </a:bodyPr>
          <a:lstStyle/>
          <a:p>
            <a:r>
              <a:rPr lang="es-EC" sz="3200" dirty="0" smtClean="0"/>
              <a:t>Módulo en Funcionamiento</a:t>
            </a:r>
            <a:endParaRPr lang="es-EC" sz="3200" dirty="0"/>
          </a:p>
        </p:txBody>
      </p:sp>
      <p:pic>
        <p:nvPicPr>
          <p:cNvPr id="3" name="2 Imagen" descr="C:\Users\Joffre\Desktop\Aj\Imagen006.jpg"/>
          <p:cNvPicPr/>
          <p:nvPr/>
        </p:nvPicPr>
        <p:blipFill>
          <a:blip r:embed="rId2" cstate="print"/>
          <a:srcRect/>
          <a:stretch>
            <a:fillRect/>
          </a:stretch>
        </p:blipFill>
        <p:spPr bwMode="auto">
          <a:xfrm>
            <a:off x="1571604" y="1643050"/>
            <a:ext cx="5857916" cy="4214842"/>
          </a:xfrm>
          <a:prstGeom prst="rect">
            <a:avLst/>
          </a:prstGeom>
          <a:noFill/>
          <a:ln w="9525">
            <a:noFill/>
            <a:miter lim="800000"/>
            <a:headEnd/>
            <a:tailEnd/>
          </a:ln>
        </p:spPr>
      </p:pic>
      <p:pic>
        <p:nvPicPr>
          <p:cNvPr id="4"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5"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14400" y="214290"/>
            <a:ext cx="7772400" cy="683413"/>
          </a:xfrm>
        </p:spPr>
        <p:txBody>
          <a:bodyPr/>
          <a:lstStyle>
            <a:extLst/>
          </a:lstStyle>
          <a:p>
            <a:pPr algn="ctr"/>
            <a:r>
              <a:rPr lang="es-ES" sz="3200" dirty="0" smtClean="0"/>
              <a:t>Conclusiones</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 name="24 CuadroTexto"/>
          <p:cNvSpPr txBox="1"/>
          <p:nvPr/>
        </p:nvSpPr>
        <p:spPr>
          <a:xfrm>
            <a:off x="857224" y="1723803"/>
            <a:ext cx="7429552" cy="4062651"/>
          </a:xfrm>
          <a:prstGeom prst="rect">
            <a:avLst/>
          </a:prstGeom>
          <a:noFill/>
        </p:spPr>
        <p:txBody>
          <a:bodyPr wrap="square" rtlCol="0">
            <a:spAutoFit/>
          </a:bodyPr>
          <a:lstStyle/>
          <a:p>
            <a:pPr marL="342900" indent="-342900" algn="just">
              <a:buFont typeface="Arial" pitchFamily="34" charset="0"/>
              <a:buChar char="•"/>
            </a:pPr>
            <a:r>
              <a:rPr lang="es-ES" sz="2400" dirty="0" smtClean="0"/>
              <a:t>El desarrollo de este proyecto ha aportado con una solución que ofrezca comodidad y  confort en lo que respecta al manejo y control de luminarias en las casas.</a:t>
            </a:r>
          </a:p>
          <a:p>
            <a:pPr marL="342900" indent="-342900">
              <a:buFont typeface="Arial" pitchFamily="34" charset="0"/>
              <a:buChar char="•"/>
            </a:pPr>
            <a:endParaRPr lang="es-ES" sz="2400" dirty="0" smtClean="0"/>
          </a:p>
          <a:p>
            <a:pPr marL="342900" indent="-342900" algn="just">
              <a:buFont typeface="Arial" pitchFamily="34" charset="0"/>
              <a:buChar char="•"/>
            </a:pPr>
            <a:r>
              <a:rPr lang="es-ES" sz="2400" dirty="0" smtClean="0"/>
              <a:t>El uso del control remoto universal para controlar las luces del hogar constituye un manejo eficiente de esta unidad reusando su capacidad para controlar dispositivos VCR en el presente sistema de control de luminarias.</a:t>
            </a:r>
          </a:p>
          <a:p>
            <a:pPr marL="342900" indent="-342900">
              <a:buFont typeface="Arial" pitchFamily="34" charset="0"/>
              <a:buChar char="•"/>
            </a:pPr>
            <a:endParaRPr lang="es-ES" dirty="0" smtClean="0"/>
          </a:p>
        </p:txBody>
      </p:sp>
      <p:pic>
        <p:nvPicPr>
          <p:cNvPr id="17"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18"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914400" y="214290"/>
            <a:ext cx="7772400" cy="683413"/>
          </a:xfrm>
        </p:spPr>
        <p:txBody>
          <a:bodyPr/>
          <a:lstStyle>
            <a:extLst/>
          </a:lstStyle>
          <a:p>
            <a:pPr algn="ctr"/>
            <a:r>
              <a:rPr lang="es-ES" sz="3200" dirty="0" smtClean="0"/>
              <a:t>Conclusiones</a:t>
            </a:r>
            <a:endParaRPr lang="es-ES" sz="3200" dirty="0"/>
          </a:p>
        </p:txBody>
      </p:sp>
      <p:sp>
        <p:nvSpPr>
          <p:cNvPr id="5" name="4 CuadroTexto"/>
          <p:cNvSpPr txBox="1"/>
          <p:nvPr/>
        </p:nvSpPr>
        <p:spPr>
          <a:xfrm>
            <a:off x="857224" y="1509489"/>
            <a:ext cx="7429552" cy="4062651"/>
          </a:xfrm>
          <a:prstGeom prst="rect">
            <a:avLst/>
          </a:prstGeom>
          <a:noFill/>
        </p:spPr>
        <p:txBody>
          <a:bodyPr wrap="square" rtlCol="0">
            <a:spAutoFit/>
          </a:bodyPr>
          <a:lstStyle/>
          <a:p>
            <a:pPr marL="342900" indent="-342900"/>
            <a:endParaRPr lang="es-ES" dirty="0" smtClean="0"/>
          </a:p>
          <a:p>
            <a:pPr marL="342900" indent="-342900" algn="just">
              <a:buFont typeface="Arial" pitchFamily="34" charset="0"/>
              <a:buChar char="•"/>
            </a:pPr>
            <a:r>
              <a:rPr lang="es-ES" sz="2400" dirty="0" smtClean="0"/>
              <a:t>El proyecto abre la posibilidad de adaptarse al uso de nuevas tecnologías en luminarias.</a:t>
            </a:r>
          </a:p>
          <a:p>
            <a:pPr marL="342900" indent="-342900" algn="just">
              <a:buFont typeface="Arial" pitchFamily="34" charset="0"/>
              <a:buChar char="•"/>
            </a:pPr>
            <a:endParaRPr lang="es-ES" sz="2400" dirty="0" smtClean="0"/>
          </a:p>
          <a:p>
            <a:pPr marL="342900" indent="-342900" algn="just">
              <a:buFont typeface="Arial" pitchFamily="34" charset="0"/>
              <a:buChar char="•"/>
            </a:pPr>
            <a:r>
              <a:rPr lang="es-ES" sz="2400" dirty="0" smtClean="0"/>
              <a:t>Se desarrolló un sistema económicamente asequible al mercado de los hogares ecuatorianos.</a:t>
            </a:r>
          </a:p>
          <a:p>
            <a:pPr marL="342900" indent="-342900">
              <a:buFont typeface="Arial" pitchFamily="34" charset="0"/>
              <a:buChar char="•"/>
            </a:pPr>
            <a:endParaRPr lang="es-ES" sz="2400" dirty="0" smtClean="0"/>
          </a:p>
          <a:p>
            <a:pPr marL="342900" indent="-342900" algn="just">
              <a:buFont typeface="Arial" pitchFamily="34" charset="0"/>
              <a:buChar char="•"/>
            </a:pPr>
            <a:r>
              <a:rPr lang="es-ES" sz="2400" dirty="0" smtClean="0"/>
              <a:t>El uso del protocolo SONY para el proyecto constituyó un método simple de comunicación, de fácil decodificación y mantenimiento.</a:t>
            </a:r>
            <a:endParaRPr lang="es-ES" sz="2400" dirty="0"/>
          </a:p>
        </p:txBody>
      </p:sp>
      <p:pic>
        <p:nvPicPr>
          <p:cNvPr id="6" name="Picture 2" descr="http://www.msia.espol.edu.ec/images/logo_fiec.jpg"/>
          <p:cNvPicPr>
            <a:picLocks noChangeAspect="1" noChangeArrowheads="1"/>
          </p:cNvPicPr>
          <p:nvPr/>
        </p:nvPicPr>
        <p:blipFill>
          <a:blip r:embed="rId2" cstate="print"/>
          <a:srcRect/>
          <a:stretch>
            <a:fillRect/>
          </a:stretch>
        </p:blipFill>
        <p:spPr bwMode="auto">
          <a:xfrm>
            <a:off x="8001024" y="243734"/>
            <a:ext cx="928694" cy="480141"/>
          </a:xfrm>
          <a:prstGeom prst="rect">
            <a:avLst/>
          </a:prstGeom>
          <a:noFill/>
        </p:spPr>
      </p:pic>
      <p:pic>
        <p:nvPicPr>
          <p:cNvPr id="7" name="Picture 2" descr="C:\Documents and Settings\cltsmalc\Escritorio\logo2.gif"/>
          <p:cNvPicPr>
            <a:picLocks noChangeAspect="1" noChangeArrowheads="1"/>
          </p:cNvPicPr>
          <p:nvPr/>
        </p:nvPicPr>
        <p:blipFill>
          <a:blip r:embed="rId3"/>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14414" y="2643182"/>
            <a:ext cx="6786610" cy="857256"/>
          </a:xfrm>
        </p:spPr>
        <p:txBody>
          <a:bodyPr/>
          <a:lstStyle>
            <a:extLst/>
          </a:lstStyle>
          <a:p>
            <a:pPr algn="ctr"/>
            <a:r>
              <a:rPr lang="es-ES" sz="3200" dirty="0" smtClean="0"/>
              <a:t>GRACIAS POR SU </a:t>
            </a:r>
            <a:r>
              <a:rPr lang="es-ES" sz="3200" dirty="0" smtClean="0"/>
              <a:t>ATENCIÓN</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78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6"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17"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428736"/>
            <a:ext cx="7543824" cy="3905266"/>
          </a:xfrm>
        </p:spPr>
        <p:txBody>
          <a:bodyPr>
            <a:normAutofit/>
          </a:bodyPr>
          <a:lstStyle/>
          <a:p>
            <a:pPr>
              <a:buFont typeface="Arial" pitchFamily="34" charset="0"/>
              <a:buChar char="•"/>
            </a:pPr>
            <a:r>
              <a:rPr lang="es-ES" sz="3200" dirty="0" smtClean="0">
                <a:latin typeface="Arial" pitchFamily="34" charset="0"/>
                <a:cs typeface="Arial" pitchFamily="34" charset="0"/>
              </a:rPr>
              <a:t> </a:t>
            </a:r>
            <a:r>
              <a:rPr lang="es-ES" sz="3200" dirty="0" smtClean="0">
                <a:latin typeface="Franklin Gothic Book" pitchFamily="34" charset="0"/>
                <a:cs typeface="Arial" pitchFamily="34" charset="0"/>
              </a:rPr>
              <a:t>Antecedentes y necesidades actuales</a:t>
            </a:r>
          </a:p>
          <a:p>
            <a:pPr lvl="2">
              <a:buFont typeface="Arial" pitchFamily="34" charset="0"/>
              <a:buChar char="•"/>
            </a:pPr>
            <a:r>
              <a:rPr lang="es-ES" dirty="0" smtClean="0">
                <a:latin typeface="Arial" pitchFamily="34" charset="0"/>
                <a:cs typeface="Arial" pitchFamily="34" charset="0"/>
              </a:rPr>
              <a:t>Encendido y apagado de una bombilla</a:t>
            </a:r>
          </a:p>
          <a:p>
            <a:pPr lvl="2">
              <a:buFont typeface="Arial" pitchFamily="34" charset="0"/>
              <a:buChar char="•"/>
            </a:pPr>
            <a:r>
              <a:rPr lang="es-ES" dirty="0" smtClean="0">
                <a:latin typeface="Arial" pitchFamily="34" charset="0"/>
                <a:cs typeface="Arial" pitchFamily="34" charset="0"/>
              </a:rPr>
              <a:t>Aparición del control remoto</a:t>
            </a:r>
          </a:p>
          <a:p>
            <a:pPr lvl="2">
              <a:buFont typeface="Arial" pitchFamily="34" charset="0"/>
              <a:buChar char="•"/>
            </a:pPr>
            <a:r>
              <a:rPr lang="es-ES" dirty="0" smtClean="0">
                <a:latin typeface="Arial" pitchFamily="34" charset="0"/>
                <a:cs typeface="Arial" pitchFamily="34" charset="0"/>
              </a:rPr>
              <a:t>Necesidad de aplicar esta tecnología al control de </a:t>
            </a:r>
            <a:r>
              <a:rPr lang="es-ES" smtClean="0">
                <a:latin typeface="Arial" pitchFamily="34" charset="0"/>
                <a:cs typeface="Arial" pitchFamily="34" charset="0"/>
              </a:rPr>
              <a:t>las bombillas</a:t>
            </a:r>
            <a:endParaRPr lang="es-ES" dirty="0" smtClean="0">
              <a:latin typeface="Arial" pitchFamily="34" charset="0"/>
              <a:cs typeface="Arial" pitchFamily="34" charset="0"/>
            </a:endParaRPr>
          </a:p>
          <a:p>
            <a:pPr lvl="2">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sz="3200" dirty="0" smtClean="0">
                <a:latin typeface="Arial" pitchFamily="34" charset="0"/>
                <a:cs typeface="Arial" pitchFamily="34" charset="0"/>
              </a:rPr>
              <a:t> </a:t>
            </a:r>
            <a:r>
              <a:rPr lang="es-ES" sz="3200" dirty="0" smtClean="0">
                <a:latin typeface="Franklin Gothic Book" pitchFamily="34" charset="0"/>
                <a:cs typeface="Arial" pitchFamily="34" charset="0"/>
              </a:rPr>
              <a:t>Soluciones existentes</a:t>
            </a:r>
          </a:p>
          <a:p>
            <a:pPr lvl="2">
              <a:buFont typeface="Arial" pitchFamily="34" charset="0"/>
              <a:buChar char="•"/>
            </a:pPr>
            <a:r>
              <a:rPr lang="es-ES" dirty="0" smtClean="0">
                <a:latin typeface="Arial" pitchFamily="34" charset="0"/>
                <a:cs typeface="Arial" pitchFamily="34" charset="0"/>
              </a:rPr>
              <a:t>DALI</a:t>
            </a:r>
          </a:p>
          <a:p>
            <a:pPr lvl="2">
              <a:buFont typeface="Arial" pitchFamily="34" charset="0"/>
              <a:buChar char="•"/>
            </a:pPr>
            <a:r>
              <a:rPr lang="es-ES" dirty="0" smtClean="0">
                <a:latin typeface="Arial" pitchFamily="34" charset="0"/>
                <a:cs typeface="Arial" pitchFamily="34" charset="0"/>
              </a:rPr>
              <a:t>X-10</a:t>
            </a:r>
          </a:p>
          <a:p>
            <a:pPr lvl="2">
              <a:buFont typeface="Arial" pitchFamily="34" charset="0"/>
              <a:buChar char="•"/>
            </a:pPr>
            <a:r>
              <a:rPr lang="es-ES" dirty="0" smtClean="0">
                <a:latin typeface="Arial" pitchFamily="34" charset="0"/>
                <a:cs typeface="Arial" pitchFamily="34" charset="0"/>
              </a:rPr>
              <a:t>Productos caseros</a:t>
            </a:r>
          </a:p>
        </p:txBody>
      </p:sp>
      <p:pic>
        <p:nvPicPr>
          <p:cNvPr id="6"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8"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500174"/>
            <a:ext cx="7543824" cy="4143404"/>
          </a:xfrm>
        </p:spPr>
        <p:txBody>
          <a:bodyPr>
            <a:normAutofit fontScale="77500" lnSpcReduction="20000"/>
          </a:bodyPr>
          <a:lstStyle/>
          <a:p>
            <a:pPr>
              <a:buFont typeface="Arial" pitchFamily="34" charset="0"/>
              <a:buChar char="•"/>
            </a:pPr>
            <a:r>
              <a:rPr lang="es-ES" sz="4100" dirty="0" smtClean="0">
                <a:latin typeface="Franklin Gothic Book" pitchFamily="34" charset="0"/>
                <a:cs typeface="Arial" pitchFamily="34" charset="0"/>
              </a:rPr>
              <a:t> Descripción y justificación de la presente solución</a:t>
            </a:r>
          </a:p>
          <a:p>
            <a:pPr lvl="1">
              <a:buFont typeface="Arial" pitchFamily="34" charset="0"/>
              <a:buChar char="•"/>
            </a:pPr>
            <a:r>
              <a:rPr lang="es-ES" dirty="0" smtClean="0">
                <a:latin typeface="Arial" pitchFamily="34" charset="0"/>
                <a:cs typeface="Arial" pitchFamily="34" charset="0"/>
              </a:rPr>
              <a:t>Control de focos incandescentes</a:t>
            </a:r>
          </a:p>
          <a:p>
            <a:pPr lvl="1">
              <a:buFont typeface="Arial" pitchFamily="34" charset="0"/>
              <a:buChar char="•"/>
            </a:pPr>
            <a:r>
              <a:rPr lang="es-ES" dirty="0" smtClean="0">
                <a:latin typeface="Arial" pitchFamily="34" charset="0"/>
                <a:cs typeface="Arial" pitchFamily="34" charset="0"/>
              </a:rPr>
              <a:t>Encendido/Apagado progresivo</a:t>
            </a:r>
          </a:p>
          <a:p>
            <a:pPr lvl="1">
              <a:buFont typeface="Arial" pitchFamily="34" charset="0"/>
              <a:buChar char="•"/>
            </a:pPr>
            <a:r>
              <a:rPr lang="es-ES" dirty="0" smtClean="0">
                <a:latin typeface="Arial" pitchFamily="34" charset="0"/>
                <a:cs typeface="Arial" pitchFamily="34" charset="0"/>
              </a:rPr>
              <a:t>Control de intensidad</a:t>
            </a:r>
          </a:p>
          <a:p>
            <a:pPr lvl="1">
              <a:buFont typeface="Arial" pitchFamily="34" charset="0"/>
              <a:buChar char="•"/>
            </a:pPr>
            <a:r>
              <a:rPr lang="es-ES" dirty="0" smtClean="0">
                <a:latin typeface="Arial" pitchFamily="34" charset="0"/>
                <a:cs typeface="Arial" pitchFamily="34" charset="0"/>
              </a:rPr>
              <a:t>Programación de escenas</a:t>
            </a:r>
          </a:p>
          <a:p>
            <a:pPr lvl="1">
              <a:buFont typeface="Arial" pitchFamily="34" charset="0"/>
              <a:buChar char="•"/>
            </a:pPr>
            <a:r>
              <a:rPr lang="es-ES" dirty="0" smtClean="0">
                <a:latin typeface="Arial" pitchFamily="34" charset="0"/>
                <a:cs typeface="Arial" pitchFamily="34" charset="0"/>
              </a:rPr>
              <a:t>De fácil aprendizaje</a:t>
            </a:r>
          </a:p>
          <a:p>
            <a:pPr lvl="1">
              <a:buFont typeface="Arial" pitchFamily="34" charset="0"/>
              <a:buChar char="•"/>
            </a:pPr>
            <a:r>
              <a:rPr lang="es-ES" dirty="0" smtClean="0">
                <a:latin typeface="Arial" pitchFamily="34" charset="0"/>
                <a:cs typeface="Arial" pitchFamily="34" charset="0"/>
              </a:rPr>
              <a:t>Asequible económicamente al mercado de los hogares</a:t>
            </a:r>
          </a:p>
          <a:p>
            <a:pPr lvl="1">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sz="4100" dirty="0" smtClean="0">
                <a:latin typeface="Franklin Gothic Book" pitchFamily="34" charset="0"/>
                <a:cs typeface="Arial" pitchFamily="34" charset="0"/>
              </a:rPr>
              <a:t> Perspectivas hacia nuevas tecnologías</a:t>
            </a:r>
          </a:p>
          <a:p>
            <a:pPr lvl="1">
              <a:buFont typeface="Arial" pitchFamily="34" charset="0"/>
              <a:buChar char="•"/>
            </a:pPr>
            <a:r>
              <a:rPr lang="es-ES" dirty="0" smtClean="0">
                <a:latin typeface="Arial" pitchFamily="34" charset="0"/>
                <a:cs typeface="Arial" pitchFamily="34" charset="0"/>
              </a:rPr>
              <a:t>Lámparas fluorescentes compactas</a:t>
            </a:r>
          </a:p>
          <a:p>
            <a:pPr lvl="1">
              <a:buFont typeface="Arial" pitchFamily="34" charset="0"/>
              <a:buChar char="•"/>
            </a:pPr>
            <a:r>
              <a:rPr lang="es-ES" dirty="0" smtClean="0">
                <a:latin typeface="Arial" pitchFamily="34" charset="0"/>
                <a:cs typeface="Arial" pitchFamily="34" charset="0"/>
              </a:rPr>
              <a:t>Lámparas halógenas</a:t>
            </a:r>
          </a:p>
          <a:p>
            <a:pPr lvl="1">
              <a:buFont typeface="Arial" pitchFamily="34" charset="0"/>
              <a:buChar char="•"/>
            </a:pPr>
            <a:r>
              <a:rPr lang="es-ES" dirty="0" smtClean="0">
                <a:latin typeface="Arial" pitchFamily="34" charset="0"/>
                <a:cs typeface="Arial" pitchFamily="34" charset="0"/>
              </a:rPr>
              <a:t>Lámparas LED</a:t>
            </a:r>
          </a:p>
        </p:txBody>
      </p:sp>
      <p:pic>
        <p:nvPicPr>
          <p:cNvPr id="6"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8"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28662" y="2812263"/>
            <a:ext cx="7772400" cy="902489"/>
          </a:xfrm>
        </p:spPr>
        <p:txBody>
          <a:bodyPr/>
          <a:lstStyle>
            <a:extLst/>
          </a:lstStyle>
          <a:p>
            <a:pPr algn="ctr"/>
            <a:r>
              <a:rPr lang="es-ES" sz="3200" dirty="0" smtClean="0"/>
              <a:t>BASES TÉCNICAS DEL PROYECTO</a:t>
            </a:r>
            <a:endParaRPr lang="es-ES" sz="3200" dirty="0"/>
          </a:p>
        </p:txBody>
      </p:sp>
      <p:pic>
        <p:nvPicPr>
          <p:cNvPr id="5"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6"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809750"/>
            <a:ext cx="7543824" cy="3619514"/>
          </a:xfrm>
        </p:spPr>
        <p:txBody>
          <a:bodyPr>
            <a:normAutofit fontScale="92500" lnSpcReduction="20000"/>
          </a:bodyPr>
          <a:lstStyle/>
          <a:p>
            <a:pPr>
              <a:buFont typeface="Arial" pitchFamily="34" charset="0"/>
              <a:buChar char="•"/>
            </a:pPr>
            <a:r>
              <a:rPr lang="es-ES" dirty="0" smtClean="0">
                <a:latin typeface="Arial" pitchFamily="34" charset="0"/>
                <a:cs typeface="Arial" pitchFamily="34" charset="0"/>
              </a:rPr>
              <a:t> Bandas de operación</a:t>
            </a:r>
          </a:p>
          <a:p>
            <a:pPr lvl="1">
              <a:buFont typeface="Arial" pitchFamily="34" charset="0"/>
              <a:buChar char="•"/>
            </a:pPr>
            <a:r>
              <a:rPr lang="es-ES" dirty="0" smtClean="0">
                <a:latin typeface="Arial" pitchFamily="34" charset="0"/>
                <a:cs typeface="Arial" pitchFamily="34" charset="0"/>
              </a:rPr>
              <a:t>IR-A: 700 nm–1400 </a:t>
            </a:r>
            <a:r>
              <a:rPr lang="es-ES" dirty="0" err="1" smtClean="0">
                <a:latin typeface="Arial" pitchFamily="34" charset="0"/>
                <a:cs typeface="Arial" pitchFamily="34" charset="0"/>
              </a:rPr>
              <a:t>nm</a:t>
            </a:r>
            <a:endParaRPr lang="es-ES" sz="1600" dirty="0" smtClean="0">
              <a:latin typeface="Arial" pitchFamily="34" charset="0"/>
              <a:cs typeface="Arial" pitchFamily="34" charset="0"/>
            </a:endParaRPr>
          </a:p>
          <a:p>
            <a:pPr lvl="1">
              <a:buFont typeface="Arial" pitchFamily="34" charset="0"/>
              <a:buChar char="•"/>
            </a:pPr>
            <a:r>
              <a:rPr lang="es-ES" dirty="0" smtClean="0">
                <a:latin typeface="Arial" pitchFamily="34" charset="0"/>
                <a:cs typeface="Arial" pitchFamily="34" charset="0"/>
              </a:rPr>
              <a:t>IR-B: 1400 nm–3000 </a:t>
            </a:r>
            <a:r>
              <a:rPr lang="es-ES" dirty="0" err="1" smtClean="0">
                <a:latin typeface="Arial" pitchFamily="34" charset="0"/>
                <a:cs typeface="Arial" pitchFamily="34" charset="0"/>
              </a:rPr>
              <a:t>nm</a:t>
            </a:r>
            <a:endParaRPr lang="es-ES" dirty="0" smtClean="0">
              <a:latin typeface="Arial" pitchFamily="34" charset="0"/>
              <a:cs typeface="Arial" pitchFamily="34" charset="0"/>
            </a:endParaRPr>
          </a:p>
          <a:p>
            <a:pPr lvl="1">
              <a:buFont typeface="Arial" pitchFamily="34" charset="0"/>
              <a:buChar char="•"/>
            </a:pPr>
            <a:r>
              <a:rPr lang="es-ES" dirty="0" smtClean="0">
                <a:latin typeface="Arial" pitchFamily="34" charset="0"/>
                <a:cs typeface="Arial" pitchFamily="34" charset="0"/>
              </a:rPr>
              <a:t>IR-C: 3000 nm–1 mm</a:t>
            </a:r>
          </a:p>
          <a:p>
            <a:pPr lvl="1">
              <a:buFont typeface="Arial" pitchFamily="34" charset="0"/>
              <a:buChar char="•"/>
            </a:pPr>
            <a:endParaRPr lang="es-ES" dirty="0" smtClean="0">
              <a:latin typeface="Arial" pitchFamily="34" charset="0"/>
              <a:cs typeface="Arial" pitchFamily="34" charset="0"/>
            </a:endParaRPr>
          </a:p>
          <a:p>
            <a:pPr>
              <a:buFont typeface="Arial" pitchFamily="34" charset="0"/>
              <a:buChar char="•"/>
            </a:pPr>
            <a:r>
              <a:rPr lang="es-ES" dirty="0" smtClean="0">
                <a:latin typeface="Arial" pitchFamily="34" charset="0"/>
                <a:cs typeface="Arial" pitchFamily="34" charset="0"/>
              </a:rPr>
              <a:t> Diversidad de protocolos</a:t>
            </a:r>
          </a:p>
          <a:p>
            <a:pPr lvl="1">
              <a:buFont typeface="Arial" pitchFamily="34" charset="0"/>
              <a:buChar char="•"/>
            </a:pPr>
            <a:r>
              <a:rPr lang="es-ES" dirty="0" smtClean="0">
                <a:latin typeface="Arial" pitchFamily="34" charset="0"/>
                <a:cs typeface="Arial" pitchFamily="34" charset="0"/>
              </a:rPr>
              <a:t>Modulación de Amplitud</a:t>
            </a:r>
          </a:p>
          <a:p>
            <a:pPr lvl="2">
              <a:buFont typeface="Arial" pitchFamily="34" charset="0"/>
              <a:buChar char="•"/>
            </a:pPr>
            <a:r>
              <a:rPr lang="es-ES" dirty="0" smtClean="0">
                <a:latin typeface="Arial" pitchFamily="34" charset="0"/>
                <a:cs typeface="Arial" pitchFamily="34" charset="0"/>
              </a:rPr>
              <a:t>Distancia entre pulsos</a:t>
            </a:r>
          </a:p>
          <a:p>
            <a:pPr lvl="2">
              <a:buFont typeface="Arial" pitchFamily="34" charset="0"/>
              <a:buChar char="•"/>
            </a:pPr>
            <a:r>
              <a:rPr lang="es-ES" u="sng" dirty="0" smtClean="0">
                <a:latin typeface="Arial" pitchFamily="34" charset="0"/>
                <a:cs typeface="Arial" pitchFamily="34" charset="0"/>
              </a:rPr>
              <a:t>Ancho de pulsos</a:t>
            </a:r>
          </a:p>
          <a:p>
            <a:pPr lvl="2">
              <a:buFont typeface="Arial" pitchFamily="34" charset="0"/>
              <a:buChar char="•"/>
            </a:pPr>
            <a:r>
              <a:rPr lang="es-ES" dirty="0" smtClean="0">
                <a:latin typeface="Arial" pitchFamily="34" charset="0"/>
                <a:cs typeface="Arial" pitchFamily="34" charset="0"/>
              </a:rPr>
              <a:t>Manchester</a:t>
            </a:r>
          </a:p>
          <a:p>
            <a:pPr lvl="1">
              <a:buFont typeface="Arial" pitchFamily="34" charset="0"/>
              <a:buChar char="•"/>
            </a:pPr>
            <a:r>
              <a:rPr lang="es-ES" dirty="0" smtClean="0">
                <a:latin typeface="Arial" pitchFamily="34" charset="0"/>
                <a:cs typeface="Arial" pitchFamily="34" charset="0"/>
              </a:rPr>
              <a:t>Modulación en Frecuencia</a:t>
            </a:r>
          </a:p>
          <a:p>
            <a:pPr lvl="1">
              <a:buFont typeface="Arial" pitchFamily="34" charset="0"/>
              <a:buChar char="•"/>
            </a:pPr>
            <a:r>
              <a:rPr lang="es-ES" dirty="0" smtClean="0">
                <a:latin typeface="Arial" pitchFamily="34" charset="0"/>
                <a:cs typeface="Arial" pitchFamily="34" charset="0"/>
              </a:rPr>
              <a:t>Banda Base</a:t>
            </a:r>
          </a:p>
          <a:p>
            <a:pPr lvl="2">
              <a:buFont typeface="Arial" pitchFamily="34" charset="0"/>
              <a:buChar char="•"/>
            </a:pPr>
            <a:endParaRPr lang="es-ES" dirty="0" smtClean="0">
              <a:latin typeface="Arial" pitchFamily="34" charset="0"/>
              <a:cs typeface="Arial" pitchFamily="34" charset="0"/>
            </a:endParaRPr>
          </a:p>
          <a:p>
            <a:pPr>
              <a:buFont typeface="Arial" pitchFamily="34" charset="0"/>
              <a:buChar char="•"/>
            </a:pPr>
            <a:endParaRPr lang="es-ES" dirty="0" smtClean="0">
              <a:latin typeface="Arial" pitchFamily="34" charset="0"/>
              <a:cs typeface="Arial" pitchFamily="34" charset="0"/>
            </a:endParaRPr>
          </a:p>
          <a:p>
            <a:pPr lvl="1"/>
            <a:endParaRPr lang="es-ES" dirty="0" smtClean="0">
              <a:latin typeface="Arial" pitchFamily="34" charset="0"/>
              <a:cs typeface="Arial" pitchFamily="34" charset="0"/>
            </a:endParaRPr>
          </a:p>
        </p:txBody>
      </p:sp>
      <p:pic>
        <p:nvPicPr>
          <p:cNvPr id="5" name="4 Imagen"/>
          <p:cNvPicPr/>
          <p:nvPr/>
        </p:nvPicPr>
        <p:blipFill>
          <a:blip r:embed="rId3" cstate="print"/>
          <a:srcRect/>
          <a:stretch>
            <a:fillRect/>
          </a:stretch>
        </p:blipFill>
        <p:spPr bwMode="auto">
          <a:xfrm>
            <a:off x="4786314" y="4071942"/>
            <a:ext cx="3857652" cy="656568"/>
          </a:xfrm>
          <a:prstGeom prst="rect">
            <a:avLst/>
          </a:prstGeom>
          <a:noFill/>
          <a:ln w="9525">
            <a:noFill/>
            <a:miter lim="800000"/>
            <a:headEnd/>
            <a:tailEnd/>
          </a:ln>
        </p:spPr>
      </p:pic>
      <p:sp>
        <p:nvSpPr>
          <p:cNvPr id="6" name="5 Flecha derecha"/>
          <p:cNvSpPr/>
          <p:nvPr/>
        </p:nvSpPr>
        <p:spPr>
          <a:xfrm>
            <a:off x="3714744" y="4230252"/>
            <a:ext cx="829886"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Nube"/>
          <p:cNvSpPr/>
          <p:nvPr/>
        </p:nvSpPr>
        <p:spPr>
          <a:xfrm>
            <a:off x="5214942" y="1428736"/>
            <a:ext cx="3000396" cy="17145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smtClean="0">
              <a:latin typeface="Arial" pitchFamily="34" charset="0"/>
              <a:cs typeface="Arial" pitchFamily="34" charset="0"/>
            </a:endParaRPr>
          </a:p>
          <a:p>
            <a:pPr algn="ctr"/>
            <a:r>
              <a:rPr lang="es-ES" sz="1400" dirty="0" smtClean="0">
                <a:latin typeface="Arial" pitchFamily="34" charset="0"/>
                <a:cs typeface="Arial" pitchFamily="34" charset="0"/>
              </a:rPr>
              <a:t>La luz infrarroja de las unidades de control remoto se encuentra entre los 850 y 980nm </a:t>
            </a:r>
          </a:p>
          <a:p>
            <a:pPr algn="ctr"/>
            <a:endParaRPr lang="es-ES" dirty="0"/>
          </a:p>
        </p:txBody>
      </p:sp>
      <p:pic>
        <p:nvPicPr>
          <p:cNvPr id="10" name="Picture 2" descr="http://www.msia.espol.edu.ec/images/logo_fiec.jpg"/>
          <p:cNvPicPr>
            <a:picLocks noChangeAspect="1" noChangeArrowheads="1"/>
          </p:cNvPicPr>
          <p:nvPr/>
        </p:nvPicPr>
        <p:blipFill>
          <a:blip r:embed="rId4" cstate="print"/>
          <a:srcRect/>
          <a:stretch>
            <a:fillRect/>
          </a:stretch>
        </p:blipFill>
        <p:spPr bwMode="auto">
          <a:xfrm>
            <a:off x="8001024" y="243734"/>
            <a:ext cx="928694" cy="480141"/>
          </a:xfrm>
          <a:prstGeom prst="rect">
            <a:avLst/>
          </a:prstGeom>
          <a:noFill/>
        </p:spPr>
      </p:pic>
      <p:pic>
        <p:nvPicPr>
          <p:cNvPr id="11" name="Picture 2" descr="C:\Documents and Settings\cltsmalc\Escritorio\logo2.gif"/>
          <p:cNvPicPr>
            <a:picLocks noChangeAspect="1" noChangeArrowheads="1"/>
          </p:cNvPicPr>
          <p:nvPr/>
        </p:nvPicPr>
        <p:blipFill>
          <a:blip r:embed="rId5"/>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Título"/>
          <p:cNvSpPr>
            <a:spLocks noGrp="1"/>
          </p:cNvSpPr>
          <p:nvPr>
            <p:ph type="title"/>
          </p:nvPr>
        </p:nvSpPr>
        <p:spPr>
          <a:xfrm>
            <a:off x="2786050" y="142852"/>
            <a:ext cx="3714776" cy="700086"/>
          </a:xfrm>
        </p:spPr>
        <p:txBody>
          <a:bodyPr>
            <a:normAutofit/>
          </a:bodyPr>
          <a:lstStyle/>
          <a:p>
            <a:r>
              <a:rPr lang="es-ES" sz="3200" dirty="0" smtClean="0"/>
              <a:t>Protocolo SONY IR</a:t>
            </a:r>
            <a:endParaRPr lang="es-ES" sz="3200" dirty="0"/>
          </a:p>
        </p:txBody>
      </p:sp>
      <p:sp>
        <p:nvSpPr>
          <p:cNvPr id="24" name="23 Marcador de texto"/>
          <p:cNvSpPr>
            <a:spLocks noGrp="1"/>
          </p:cNvSpPr>
          <p:nvPr>
            <p:ph type="body" idx="1"/>
          </p:nvPr>
        </p:nvSpPr>
        <p:spPr>
          <a:xfrm>
            <a:off x="214283" y="3082827"/>
            <a:ext cx="2571768" cy="639762"/>
          </a:xfrm>
        </p:spPr>
        <p:txBody>
          <a:bodyPr>
            <a:normAutofit/>
          </a:bodyPr>
          <a:lstStyle/>
          <a:p>
            <a:r>
              <a:rPr lang="es-ES" sz="2200" b="0" dirty="0" smtClean="0">
                <a:solidFill>
                  <a:schemeClr val="tx1"/>
                </a:solidFill>
              </a:rPr>
              <a:t>Codificación de bit</a:t>
            </a:r>
            <a:endParaRPr lang="es-ES" sz="2200" b="0" dirty="0">
              <a:solidFill>
                <a:schemeClr val="tx1"/>
              </a:solidFill>
            </a:endParaRPr>
          </a:p>
        </p:txBody>
      </p:sp>
      <p:sp>
        <p:nvSpPr>
          <p:cNvPr id="32" name="23 Marcador de texto"/>
          <p:cNvSpPr>
            <a:spLocks noGrp="1"/>
          </p:cNvSpPr>
          <p:nvPr>
            <p:ph type="body" sz="half" idx="3"/>
          </p:nvPr>
        </p:nvSpPr>
        <p:spPr>
          <a:xfrm>
            <a:off x="236316" y="5883106"/>
            <a:ext cx="2357453" cy="639762"/>
          </a:xfrm>
        </p:spPr>
        <p:txBody>
          <a:bodyPr>
            <a:normAutofit fontScale="85000" lnSpcReduction="20000"/>
          </a:bodyPr>
          <a:lstStyle/>
          <a:p>
            <a:r>
              <a:rPr lang="es-ES" b="0" dirty="0" smtClean="0">
                <a:solidFill>
                  <a:schemeClr val="tx1"/>
                </a:solidFill>
              </a:rPr>
              <a:t>Secuencia de </a:t>
            </a:r>
            <a:r>
              <a:rPr lang="es-ES" b="0" dirty="0" err="1" smtClean="0">
                <a:solidFill>
                  <a:schemeClr val="tx1"/>
                </a:solidFill>
              </a:rPr>
              <a:t>autorepetición</a:t>
            </a:r>
            <a:endParaRPr lang="es-ES" b="0" dirty="0">
              <a:solidFill>
                <a:schemeClr val="tx1"/>
              </a:solidFill>
            </a:endParaRPr>
          </a:p>
        </p:txBody>
      </p:sp>
      <p:pic>
        <p:nvPicPr>
          <p:cNvPr id="53250" name="Picture 2"/>
          <p:cNvPicPr>
            <a:picLocks noGrp="1" noChangeAspect="1" noChangeArrowheads="1"/>
          </p:cNvPicPr>
          <p:nvPr>
            <p:ph sz="quarter" idx="2"/>
          </p:nvPr>
        </p:nvPicPr>
        <p:blipFill>
          <a:blip r:embed="rId3" cstate="print"/>
          <a:srcRect/>
          <a:stretch>
            <a:fillRect/>
          </a:stretch>
        </p:blipFill>
        <p:spPr bwMode="auto">
          <a:xfrm>
            <a:off x="2857487" y="1500174"/>
            <a:ext cx="3369903" cy="857256"/>
          </a:xfrm>
          <a:prstGeom prst="rect">
            <a:avLst/>
          </a:prstGeom>
          <a:noFill/>
          <a:ln w="9525">
            <a:noFill/>
            <a:miter lim="800000"/>
            <a:headEnd/>
            <a:tailEnd/>
          </a:ln>
          <a:effectLst/>
        </p:spPr>
      </p:pic>
      <p:sp>
        <p:nvSpPr>
          <p:cNvPr id="33" name="23 Marcador de texto"/>
          <p:cNvSpPr>
            <a:spLocks noGrp="1"/>
          </p:cNvSpPr>
          <p:nvPr>
            <p:ph sz="quarter" idx="4"/>
          </p:nvPr>
        </p:nvSpPr>
        <p:spPr>
          <a:xfrm>
            <a:off x="214282" y="1533225"/>
            <a:ext cx="2562244" cy="785818"/>
          </a:xfrm>
        </p:spPr>
        <p:txBody>
          <a:bodyPr>
            <a:noAutofit/>
          </a:bodyPr>
          <a:lstStyle/>
          <a:p>
            <a:pPr>
              <a:buNone/>
            </a:pPr>
            <a:r>
              <a:rPr lang="es-ES" sz="2200" dirty="0" smtClean="0"/>
              <a:t>Versión de trama de 12 bits</a:t>
            </a:r>
            <a:endParaRPr lang="es-ES" sz="2200" dirty="0"/>
          </a:p>
        </p:txBody>
      </p:sp>
      <p:sp>
        <p:nvSpPr>
          <p:cNvPr id="31" name="23 Marcador de texto"/>
          <p:cNvSpPr>
            <a:spLocks noGrp="1"/>
          </p:cNvSpPr>
          <p:nvPr>
            <p:ph type="body" sz="half" idx="4294967295"/>
          </p:nvPr>
        </p:nvSpPr>
        <p:spPr>
          <a:xfrm>
            <a:off x="203281" y="4525783"/>
            <a:ext cx="2357438" cy="639763"/>
          </a:xfrm>
        </p:spPr>
        <p:txBody>
          <a:bodyPr>
            <a:normAutofit/>
          </a:bodyPr>
          <a:lstStyle/>
          <a:p>
            <a:pPr>
              <a:buNone/>
            </a:pPr>
            <a:r>
              <a:rPr lang="es-ES" sz="2200" dirty="0" smtClean="0"/>
              <a:t>Trama de datos</a:t>
            </a:r>
            <a:endParaRPr lang="es-ES" sz="2200" dirty="0"/>
          </a:p>
        </p:txBody>
      </p:sp>
      <p:pic>
        <p:nvPicPr>
          <p:cNvPr id="28" name="27 Imagen"/>
          <p:cNvPicPr/>
          <p:nvPr/>
        </p:nvPicPr>
        <p:blipFill>
          <a:blip r:embed="rId4" cstate="print"/>
          <a:srcRect/>
          <a:stretch>
            <a:fillRect/>
          </a:stretch>
        </p:blipFill>
        <p:spPr bwMode="auto">
          <a:xfrm>
            <a:off x="2857489" y="2857496"/>
            <a:ext cx="3357585" cy="865894"/>
          </a:xfrm>
          <a:prstGeom prst="rect">
            <a:avLst/>
          </a:prstGeom>
          <a:noFill/>
          <a:ln w="9525">
            <a:noFill/>
            <a:miter lim="800000"/>
            <a:headEnd/>
            <a:tailEnd/>
          </a:ln>
        </p:spPr>
      </p:pic>
      <p:pic>
        <p:nvPicPr>
          <p:cNvPr id="29" name="28 Imagen"/>
          <p:cNvPicPr/>
          <p:nvPr/>
        </p:nvPicPr>
        <p:blipFill>
          <a:blip r:embed="rId5" cstate="print"/>
          <a:srcRect/>
          <a:stretch>
            <a:fillRect/>
          </a:stretch>
        </p:blipFill>
        <p:spPr bwMode="auto">
          <a:xfrm>
            <a:off x="2857488" y="4143380"/>
            <a:ext cx="3357586" cy="1258157"/>
          </a:xfrm>
          <a:prstGeom prst="rect">
            <a:avLst/>
          </a:prstGeom>
          <a:noFill/>
          <a:ln w="9525">
            <a:noFill/>
            <a:miter lim="800000"/>
            <a:headEnd/>
            <a:tailEnd/>
          </a:ln>
        </p:spPr>
      </p:pic>
      <p:pic>
        <p:nvPicPr>
          <p:cNvPr id="30" name="29 Imagen"/>
          <p:cNvPicPr/>
          <p:nvPr/>
        </p:nvPicPr>
        <p:blipFill>
          <a:blip r:embed="rId6" cstate="print"/>
          <a:srcRect/>
          <a:stretch>
            <a:fillRect/>
          </a:stretch>
        </p:blipFill>
        <p:spPr bwMode="auto">
          <a:xfrm>
            <a:off x="2862281" y="5786454"/>
            <a:ext cx="3352793" cy="770053"/>
          </a:xfrm>
          <a:prstGeom prst="rect">
            <a:avLst/>
          </a:prstGeom>
          <a:noFill/>
          <a:ln w="9525">
            <a:noFill/>
            <a:miter lim="800000"/>
            <a:headEnd/>
            <a:tailEnd/>
          </a:ln>
        </p:spPr>
      </p:pic>
      <p:pic>
        <p:nvPicPr>
          <p:cNvPr id="53251" name="Picture 3"/>
          <p:cNvPicPr>
            <a:picLocks noChangeAspect="1" noChangeArrowheads="1"/>
          </p:cNvPicPr>
          <p:nvPr/>
        </p:nvPicPr>
        <p:blipFill>
          <a:blip r:embed="rId7" cstate="print"/>
          <a:srcRect/>
          <a:stretch>
            <a:fillRect/>
          </a:stretch>
        </p:blipFill>
        <p:spPr bwMode="auto">
          <a:xfrm>
            <a:off x="6429388" y="1503354"/>
            <a:ext cx="2267285" cy="3071806"/>
          </a:xfrm>
          <a:prstGeom prst="rect">
            <a:avLst/>
          </a:prstGeom>
          <a:noFill/>
          <a:ln w="9525">
            <a:noFill/>
            <a:miter lim="800000"/>
            <a:headEnd/>
            <a:tailEnd/>
          </a:ln>
          <a:effectLst/>
        </p:spPr>
      </p:pic>
      <p:pic>
        <p:nvPicPr>
          <p:cNvPr id="13" name="Picture 2" descr="http://www.msia.espol.edu.ec/images/logo_fiec.jpg"/>
          <p:cNvPicPr>
            <a:picLocks noChangeAspect="1" noChangeArrowheads="1"/>
          </p:cNvPicPr>
          <p:nvPr/>
        </p:nvPicPr>
        <p:blipFill>
          <a:blip r:embed="rId8" cstate="print"/>
          <a:srcRect/>
          <a:stretch>
            <a:fillRect/>
          </a:stretch>
        </p:blipFill>
        <p:spPr bwMode="auto">
          <a:xfrm>
            <a:off x="8001024" y="243734"/>
            <a:ext cx="928694" cy="480141"/>
          </a:xfrm>
          <a:prstGeom prst="rect">
            <a:avLst/>
          </a:prstGeom>
          <a:noFill/>
        </p:spPr>
      </p:pic>
      <p:pic>
        <p:nvPicPr>
          <p:cNvPr id="14" name="Picture 2" descr="C:\Documents and Settings\cltsmalc\Escritorio\logo2.gif"/>
          <p:cNvPicPr>
            <a:picLocks noChangeAspect="1" noChangeArrowheads="1"/>
          </p:cNvPicPr>
          <p:nvPr/>
        </p:nvPicPr>
        <p:blipFill>
          <a:blip r:embed="rId9"/>
          <a:srcRect/>
          <a:stretch>
            <a:fillRect/>
          </a:stretch>
        </p:blipFill>
        <p:spPr bwMode="auto">
          <a:xfrm>
            <a:off x="186199" y="142852"/>
            <a:ext cx="671025" cy="642942"/>
          </a:xfrm>
          <a:prstGeom prst="rect">
            <a:avLst/>
          </a:prstGeom>
          <a:noFill/>
        </p:spPr>
      </p:pic>
      <p:sp>
        <p:nvSpPr>
          <p:cNvPr id="15" name="14 CuadroTexto"/>
          <p:cNvSpPr txBox="1"/>
          <p:nvPr/>
        </p:nvSpPr>
        <p:spPr>
          <a:xfrm>
            <a:off x="6440405" y="4648782"/>
            <a:ext cx="2214578" cy="584775"/>
          </a:xfrm>
          <a:prstGeom prst="rect">
            <a:avLst/>
          </a:prstGeom>
          <a:noFill/>
        </p:spPr>
        <p:txBody>
          <a:bodyPr wrap="square" rtlCol="0">
            <a:spAutoFit/>
          </a:bodyPr>
          <a:lstStyle/>
          <a:p>
            <a:pPr algn="ctr"/>
            <a:r>
              <a:rPr sz="1600" smtClean="0"/>
              <a:t>Comandos del protocolo SONY IR</a:t>
            </a:r>
            <a:endParaRPr lang="es-E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28662" y="2740825"/>
            <a:ext cx="7772400" cy="973927"/>
          </a:xfrm>
        </p:spPr>
        <p:txBody>
          <a:bodyPr/>
          <a:lstStyle>
            <a:extLst/>
          </a:lstStyle>
          <a:p>
            <a:pPr algn="ctr"/>
            <a:r>
              <a:rPr lang="es-ES" sz="3200" dirty="0" smtClean="0"/>
              <a:t>DISEÑO DEL SISTEMA</a:t>
            </a:r>
            <a:endParaRPr lang="es-ES" sz="3200" dirty="0"/>
          </a:p>
        </p:txBody>
      </p:sp>
      <p:pic>
        <p:nvPicPr>
          <p:cNvPr id="3" name="Picture 2" descr="http://www.msia.espol.edu.ec/images/logo_fiec.jpg"/>
          <p:cNvPicPr>
            <a:picLocks noChangeAspect="1" noChangeArrowheads="1"/>
          </p:cNvPicPr>
          <p:nvPr/>
        </p:nvPicPr>
        <p:blipFill>
          <a:blip r:embed="rId3" cstate="print"/>
          <a:srcRect/>
          <a:stretch>
            <a:fillRect/>
          </a:stretch>
        </p:blipFill>
        <p:spPr bwMode="auto">
          <a:xfrm>
            <a:off x="8001024" y="243734"/>
            <a:ext cx="928694" cy="480141"/>
          </a:xfrm>
          <a:prstGeom prst="rect">
            <a:avLst/>
          </a:prstGeom>
          <a:noFill/>
        </p:spPr>
      </p:pic>
      <p:pic>
        <p:nvPicPr>
          <p:cNvPr id="4" name="Picture 2" descr="C:\Documents and Settings\cltsmalc\Escritorio\logo2.gif"/>
          <p:cNvPicPr>
            <a:picLocks noChangeAspect="1" noChangeArrowheads="1"/>
          </p:cNvPicPr>
          <p:nvPr/>
        </p:nvPicPr>
        <p:blipFill>
          <a:blip r:embed="rId4"/>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357290" y="-24"/>
            <a:ext cx="6284806" cy="917278"/>
          </a:xfrm>
        </p:spPr>
        <p:txBody>
          <a:bodyPr/>
          <a:lstStyle>
            <a:extLst/>
          </a:lstStyle>
          <a:p>
            <a:pPr algn="ctr"/>
            <a:r>
              <a:rPr lang="es-ES" sz="3200" dirty="0" smtClean="0"/>
              <a:t>Diagrama de Bloques General</a:t>
            </a:r>
            <a:endParaRPr lang="es-ES" sz="32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5297" name="Object 1"/>
          <p:cNvGraphicFramePr>
            <a:graphicFrameLocks noChangeAspect="1"/>
          </p:cNvGraphicFramePr>
          <p:nvPr/>
        </p:nvGraphicFramePr>
        <p:xfrm>
          <a:off x="1607044" y="794005"/>
          <a:ext cx="6036790" cy="5921143"/>
        </p:xfrm>
        <a:graphic>
          <a:graphicData uri="http://schemas.openxmlformats.org/presentationml/2006/ole">
            <p:oleObj spid="_x0000_s55297" name="Visio" r:id="rId4" imgW="7252740" imgH="7140515" progId="Visio.Drawing.11">
              <p:embed/>
            </p:oleObj>
          </a:graphicData>
        </a:graphic>
      </p:graphicFrame>
      <p:pic>
        <p:nvPicPr>
          <p:cNvPr id="5" name="Picture 2" descr="http://www.msia.espol.edu.ec/images/logo_fiec.jpg"/>
          <p:cNvPicPr>
            <a:picLocks noChangeAspect="1" noChangeArrowheads="1"/>
          </p:cNvPicPr>
          <p:nvPr/>
        </p:nvPicPr>
        <p:blipFill>
          <a:blip r:embed="rId5" cstate="print"/>
          <a:srcRect/>
          <a:stretch>
            <a:fillRect/>
          </a:stretch>
        </p:blipFill>
        <p:spPr bwMode="auto">
          <a:xfrm>
            <a:off x="8001024" y="243734"/>
            <a:ext cx="928694" cy="480141"/>
          </a:xfrm>
          <a:prstGeom prst="rect">
            <a:avLst/>
          </a:prstGeom>
          <a:noFill/>
        </p:spPr>
      </p:pic>
      <p:pic>
        <p:nvPicPr>
          <p:cNvPr id="6" name="Picture 2" descr="C:\Documents and Settings\cltsmalc\Escritorio\logo2.gif"/>
          <p:cNvPicPr>
            <a:picLocks noChangeAspect="1" noChangeArrowheads="1"/>
          </p:cNvPicPr>
          <p:nvPr/>
        </p:nvPicPr>
        <p:blipFill>
          <a:blip r:embed="rId6"/>
          <a:srcRect/>
          <a:stretch>
            <a:fillRect/>
          </a:stretch>
        </p:blipFill>
        <p:spPr bwMode="auto">
          <a:xfrm>
            <a:off x="186199" y="142852"/>
            <a:ext cx="671025" cy="64294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534</Words>
  <Application>Microsoft Office PowerPoint</Application>
  <PresentationFormat>Presentación en pantalla (4:3)</PresentationFormat>
  <Paragraphs>122</Paragraphs>
  <Slides>28</Slides>
  <Notes>22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28</vt:i4>
      </vt:variant>
    </vt:vector>
  </HeadingPairs>
  <TitlesOfParts>
    <vt:vector size="31" baseType="lpstr">
      <vt:lpstr>Técnico</vt:lpstr>
      <vt:lpstr>Visio</vt:lpstr>
      <vt:lpstr>Dibujo de Microsoft Office Visio</vt:lpstr>
      <vt:lpstr>Diseño e Implementación de un Sistema de Control de Focos Incandescentes en los Hogares por Medio de un Control Remoto Universal</vt:lpstr>
      <vt:lpstr>CONSIDERACIONES DE LA TECNOLOGÍA MODERNA PARA LA ILUMINACIÓN</vt:lpstr>
      <vt:lpstr>Diapositiva 3</vt:lpstr>
      <vt:lpstr>Diapositiva 4</vt:lpstr>
      <vt:lpstr>BASES TÉCNICAS DEL PROYECTO</vt:lpstr>
      <vt:lpstr>Diapositiva 6</vt:lpstr>
      <vt:lpstr>Protocolo SONY IR</vt:lpstr>
      <vt:lpstr>DISEÑO DEL SISTEMA</vt:lpstr>
      <vt:lpstr>Diagrama de Bloques General</vt:lpstr>
      <vt:lpstr>Esquemático del Sistema</vt:lpstr>
      <vt:lpstr>Detector de Cruce por  Cero</vt:lpstr>
      <vt:lpstr>Control de Operación</vt:lpstr>
      <vt:lpstr>Programa Principal</vt:lpstr>
      <vt:lpstr>Programa Principal</vt:lpstr>
      <vt:lpstr>Control de Interrupción</vt:lpstr>
      <vt:lpstr>PWM</vt:lpstr>
      <vt:lpstr>Decodificador del protocolo SONY IR</vt:lpstr>
      <vt:lpstr>Encendido/Apagado de una Luz</vt:lpstr>
      <vt:lpstr>Activación de Escena</vt:lpstr>
      <vt:lpstr>PLAN DE PRUEBAS Y RESULTADOS OBTENIDOS</vt:lpstr>
      <vt:lpstr>Trama del Protocolo SONY IR</vt:lpstr>
      <vt:lpstr>PWM a Diferentes Ciclos de Trabajo</vt:lpstr>
      <vt:lpstr>Respuesta del Voltaje en la Carga vs Ángulo de Disparo </vt:lpstr>
      <vt:lpstr>Imágenes del Producto Final</vt:lpstr>
      <vt:lpstr>Módulo en Funcionamiento</vt:lpstr>
      <vt:lpstr>Conclusiones</vt:lpstr>
      <vt:lpstr>Conclusiones</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2009-11-28T20:09:50Z</dcterms:created>
  <dcterms:modified xsi:type="dcterms:W3CDTF">2009-12-04T01:01:15Z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