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theme/themeOverride39.xml" ContentType="application/vnd.openxmlformats-officedocument.themeOverride+xml"/>
  <Override PartName="/ppt/diagrams/colors8.xml" ContentType="application/vnd.openxmlformats-officedocument.drawingml.diagramColors+xml"/>
  <Override PartName="/ppt/theme/themeOverride17.xml" ContentType="application/vnd.openxmlformats-officedocument.themeOverride+xml"/>
  <Override PartName="/ppt/theme/themeOverride28.xml" ContentType="application/vnd.openxmlformats-officedocument.themeOverride+xml"/>
  <Override PartName="/ppt/charts/chart7.xml" ContentType="application/vnd.openxmlformats-officedocument.drawingml.chart+xml"/>
  <Override PartName="/ppt/theme/themeOverride46.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Override PartName="/ppt/theme/themeOverride24.xml" ContentType="application/vnd.openxmlformats-officedocument.themeOverride+xml"/>
  <Override PartName="/ppt/charts/chart3.xml" ContentType="application/vnd.openxmlformats-officedocument.drawingml.chart+xml"/>
  <Override PartName="/ppt/theme/themeOverride35.xml" ContentType="application/vnd.openxmlformats-officedocument.themeOverride+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theme/themeOverride13.xml" ContentType="application/vnd.openxmlformats-officedocument.themeOverride+xml"/>
  <Override PartName="/ppt/theme/themeOverride42.xml" ContentType="application/vnd.openxmlformats-officedocument.themeOverrid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heme/themeOverride2.xml" ContentType="application/vnd.openxmlformats-officedocument.themeOverr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theme/themeOverride29.xml" ContentType="application/vnd.openxmlformats-officedocument.themeOverr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theme/themeOverride18.xml" ContentType="application/vnd.openxmlformats-officedocument.themeOverride+xml"/>
  <Override PartName="/ppt/theme/themeOverride36.xml" ContentType="application/vnd.openxmlformats-officedocument.themeOverr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theme/themeOverride25.xml" ContentType="application/vnd.openxmlformats-officedocument.themeOverride+xml"/>
  <Override PartName="/ppt/charts/chart4.xml" ContentType="application/vnd.openxmlformats-officedocument.drawingml.chart+xml"/>
  <Override PartName="/ppt/theme/themeOverride43.xml" ContentType="application/vnd.openxmlformats-officedocument.themeOverride+xml"/>
  <Override PartName="/ppt/diagrams/drawing11.xml" ContentType="application/vnd.ms-office.drawingml.diagramDrawing+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32.xml" ContentType="application/vnd.openxmlformats-officedocument.themeOverr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7.xml" ContentType="application/vnd.openxmlformats-officedocument.themeOverride+xml"/>
  <Override PartName="/ppt/diagrams/layout10.xml" ContentType="application/vnd.openxmlformats-officedocument.drawingml.diagramLayout+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charts/chart9.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theme/themeOverride37.xml" ContentType="application/vnd.openxmlformats-officedocument.themeOverr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theme/themeOverride15.xml" ContentType="application/vnd.openxmlformats-officedocument.themeOverride+xml"/>
  <Override PartName="/ppt/theme/themeOverride26.xml" ContentType="application/vnd.openxmlformats-officedocument.themeOverride+xml"/>
  <Override PartName="/ppt/charts/chart5.xml" ContentType="application/vnd.openxmlformats-officedocument.drawingml.chart+xml"/>
  <Override PartName="/ppt/theme/themeOverride44.xml" ContentType="application/vnd.openxmlformats-officedocument.themeOverr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theme/themeOverride22.xml" ContentType="application/vnd.openxmlformats-officedocument.themeOverride+xml"/>
  <Override PartName="/ppt/charts/chart1.xml" ContentType="application/vnd.openxmlformats-officedocument.drawingml.chart+xml"/>
  <Override PartName="/ppt/notesSlides/notesSlide5.xml" ContentType="application/vnd.openxmlformats-officedocument.presentationml.notesSlide+xml"/>
  <Override PartName="/ppt/theme/themeOverride33.xml" ContentType="application/vnd.openxmlformats-officedocument.themeOverr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theme/themeOverride38.xml" ContentType="application/vnd.openxmlformats-officedocument.themeOverride+xml"/>
  <Override PartName="/ppt/diagrams/data5.xml" ContentType="application/vnd.openxmlformats-officedocument.drawingml.diagramData+xml"/>
  <Override PartName="/ppt/diagrams/colors7.xml" ContentType="application/vnd.openxmlformats-officedocument.drawingml.diagramColors+xml"/>
  <Override PartName="/ppt/theme/themeOverride27.xml" ContentType="application/vnd.openxmlformats-officedocument.themeOverride+xml"/>
  <Override PartName="/ppt/diagrams/quickStyle12.xml" ContentType="application/vnd.openxmlformats-officedocument.drawingml.diagramStyle+xml"/>
  <Override PartName="/ppt/charts/chart6.xml" ContentType="application/vnd.openxmlformats-officedocument.drawingml.chart+xml"/>
  <Override PartName="/ppt/theme/themeOverride45.xml" ContentType="application/vnd.openxmlformats-officedocument.themeOverride+xml"/>
  <Override PartName="/ppt/theme/themeOverride16.xml" ContentType="application/vnd.openxmlformats-officedocument.themeOverride+xml"/>
  <Override PartName="/ppt/theme/themeOverride34.xml" ContentType="application/vnd.openxmlformats-officedocument.themeOverr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heme/themeOverride9.xml" ContentType="application/vnd.openxmlformats-officedocument.themeOverride+xml"/>
  <Override PartName="/ppt/theme/themeOverride23.xml" ContentType="application/vnd.openxmlformats-officedocument.themeOverride+xml"/>
  <Override PartName="/ppt/charts/chart2.xml" ContentType="application/vnd.openxmlformats-officedocument.drawingml.chart+xml"/>
  <Override PartName="/ppt/diagrams/layout12.xml" ContentType="application/vnd.openxmlformats-officedocument.drawingml.diagramLayout+xml"/>
  <Override PartName="/ppt/theme/themeOverride4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2" r:id="rId6"/>
    <p:sldId id="263" r:id="rId7"/>
    <p:sldId id="264" r:id="rId8"/>
    <p:sldId id="278" r:id="rId9"/>
    <p:sldId id="277" r:id="rId10"/>
    <p:sldId id="276" r:id="rId11"/>
    <p:sldId id="275" r:id="rId12"/>
    <p:sldId id="274" r:id="rId13"/>
    <p:sldId id="273" r:id="rId14"/>
    <p:sldId id="272" r:id="rId15"/>
    <p:sldId id="271" r:id="rId16"/>
    <p:sldId id="270" r:id="rId17"/>
    <p:sldId id="299" r:id="rId18"/>
    <p:sldId id="269" r:id="rId19"/>
    <p:sldId id="289" r:id="rId20"/>
    <p:sldId id="268" r:id="rId21"/>
    <p:sldId id="300" r:id="rId22"/>
    <p:sldId id="301" r:id="rId23"/>
    <p:sldId id="267" r:id="rId24"/>
    <p:sldId id="266" r:id="rId25"/>
    <p:sldId id="265" r:id="rId26"/>
    <p:sldId id="279" r:id="rId27"/>
    <p:sldId id="282" r:id="rId28"/>
    <p:sldId id="281" r:id="rId29"/>
    <p:sldId id="280" r:id="rId30"/>
    <p:sldId id="283" r:id="rId31"/>
    <p:sldId id="298" r:id="rId32"/>
    <p:sldId id="286" r:id="rId33"/>
    <p:sldId id="287" r:id="rId34"/>
    <p:sldId id="288"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9"/>
    <a:srgbClr val="028029"/>
    <a:srgbClr val="006600"/>
    <a:srgbClr val="7F9E40"/>
  </p:clrMru>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70" autoAdjust="0"/>
    <p:restoredTop sz="94660"/>
  </p:normalViewPr>
  <p:slideViewPr>
    <p:cSldViewPr>
      <p:cViewPr varScale="1">
        <p:scale>
          <a:sx n="87" d="100"/>
          <a:sy n="87" d="100"/>
        </p:scale>
        <p:origin x="-12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29.xml"/></Relationships>
</file>

<file path=ppt/charts/_rels/chart2.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30.xml"/></Relationships>
</file>

<file path=ppt/charts/_rels/chart3.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32.xml"/></Relationships>
</file>

<file path=ppt/charts/_rels/chart4.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33.xml"/></Relationships>
</file>

<file path=ppt/charts/_rels/chart5.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35.xml"/></Relationships>
</file>

<file path=ppt/charts/_rels/chart6.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41.xml"/></Relationships>
</file>

<file path=ppt/charts/_rels/chart7.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42.xml"/></Relationships>
</file>

<file path=ppt/charts/_rels/chart8.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44.xml"/></Relationships>
</file>

<file path=ppt/charts/_rels/chart9.xml.rels><?xml version="1.0" encoding="UTF-8" standalone="yes"?>
<Relationships xmlns="http://schemas.openxmlformats.org/package/2006/relationships"><Relationship Id="rId2" Type="http://schemas.openxmlformats.org/officeDocument/2006/relationships/oleObject" Target="file:///D:\Universidad\Proyecto%20Aplicado\Proyecto\Proyecto%20de%20Hacienda\PROYECCION%20CANTONAL%20DAULE%202001-2010.xls" TargetMode="External"/><Relationship Id="rId1" Type="http://schemas.openxmlformats.org/officeDocument/2006/relationships/themeOverride" Target="../theme/themeOverride4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500"/>
            </a:pPr>
            <a:r>
              <a:rPr lang="es-ES" sz="1500" dirty="0"/>
              <a:t>Demanda estimada de </a:t>
            </a:r>
            <a:r>
              <a:rPr lang="es-ES" sz="1500" smtClean="0"/>
              <a:t>visitantes (familias</a:t>
            </a:r>
            <a:r>
              <a:rPr lang="es-ES" sz="1500" dirty="0" smtClean="0"/>
              <a:t>)</a:t>
            </a:r>
            <a:endParaRPr lang="es-ES" sz="1500" dirty="0"/>
          </a:p>
        </c:rich>
      </c:tx>
      <c:layout/>
    </c:title>
    <c:view3D>
      <c:rAngAx val="1"/>
    </c:view3D>
    <c:plotArea>
      <c:layout>
        <c:manualLayout>
          <c:layoutTarget val="inner"/>
          <c:xMode val="edge"/>
          <c:yMode val="edge"/>
          <c:x val="0.11966885389326352"/>
          <c:y val="0.16702573636628801"/>
          <c:w val="0.85810892388451465"/>
          <c:h val="0.66717734943765516"/>
        </c:manualLayout>
      </c:layout>
      <c:bar3DChart>
        <c:barDir val="col"/>
        <c:grouping val="clustered"/>
        <c:ser>
          <c:idx val="0"/>
          <c:order val="0"/>
          <c:tx>
            <c:strRef>
              <c:f>'Datos de demanda'!$B$59</c:f>
              <c:strCache>
                <c:ptCount val="1"/>
                <c:pt idx="0">
                  <c:v>D. Anual (familias)</c:v>
                </c:pt>
              </c:strCache>
            </c:strRef>
          </c:tx>
          <c:dPt>
            <c:idx val="0"/>
            <c:spPr>
              <a:solidFill>
                <a:schemeClr val="accent2">
                  <a:lumMod val="75000"/>
                </a:schemeClr>
              </a:solidFill>
            </c:spPr>
          </c:dPt>
          <c:dPt>
            <c:idx val="2"/>
            <c:spPr>
              <a:solidFill>
                <a:schemeClr val="accent4">
                  <a:lumMod val="75000"/>
                </a:schemeClr>
              </a:solidFill>
            </c:spPr>
          </c:dPt>
          <c:dPt>
            <c:idx val="3"/>
            <c:spPr>
              <a:solidFill>
                <a:schemeClr val="accent3">
                  <a:lumMod val="75000"/>
                </a:schemeClr>
              </a:solidFill>
            </c:spPr>
          </c:dPt>
          <c:dPt>
            <c:idx val="4"/>
            <c:spPr>
              <a:solidFill>
                <a:srgbClr val="F79646">
                  <a:lumMod val="75000"/>
                </a:srgbClr>
              </a:solidFill>
            </c:spPr>
          </c:dPt>
          <c:cat>
            <c:numRef>
              <c:f>'Datos de demanda'!$A$60:$A$64</c:f>
              <c:numCache>
                <c:formatCode>General</c:formatCode>
                <c:ptCount val="5"/>
                <c:pt idx="0">
                  <c:v>2011</c:v>
                </c:pt>
                <c:pt idx="1">
                  <c:v>2012</c:v>
                </c:pt>
                <c:pt idx="2">
                  <c:v>2013</c:v>
                </c:pt>
                <c:pt idx="3">
                  <c:v>2014</c:v>
                </c:pt>
                <c:pt idx="4">
                  <c:v>2015</c:v>
                </c:pt>
              </c:numCache>
            </c:numRef>
          </c:cat>
          <c:val>
            <c:numRef>
              <c:f>'Datos de demanda'!$B$60:$B$64</c:f>
              <c:numCache>
                <c:formatCode>#,##0</c:formatCode>
                <c:ptCount val="5"/>
                <c:pt idx="0">
                  <c:v>9397.710180451355</c:v>
                </c:pt>
                <c:pt idx="1">
                  <c:v>9503.1625182616772</c:v>
                </c:pt>
                <c:pt idx="2">
                  <c:v>9609.7981438453753</c:v>
                </c:pt>
                <c:pt idx="3">
                  <c:v>9717.6303349541231</c:v>
                </c:pt>
                <c:pt idx="4">
                  <c:v>9826.6725183301769</c:v>
                </c:pt>
              </c:numCache>
            </c:numRef>
          </c:val>
        </c:ser>
        <c:shape val="box"/>
        <c:axId val="74397184"/>
        <c:axId val="74398720"/>
        <c:axId val="0"/>
      </c:bar3DChart>
      <c:catAx>
        <c:axId val="74397184"/>
        <c:scaling>
          <c:orientation val="minMax"/>
        </c:scaling>
        <c:axPos val="b"/>
        <c:numFmt formatCode="General" sourceLinked="1"/>
        <c:tickLblPos val="nextTo"/>
        <c:crossAx val="74398720"/>
        <c:crosses val="autoZero"/>
        <c:auto val="1"/>
        <c:lblAlgn val="ctr"/>
        <c:lblOffset val="100"/>
      </c:catAx>
      <c:valAx>
        <c:axId val="74398720"/>
        <c:scaling>
          <c:orientation val="minMax"/>
        </c:scaling>
        <c:axPos val="l"/>
        <c:majorGridlines/>
        <c:numFmt formatCode="#,##0" sourceLinked="1"/>
        <c:tickLblPos val="nextTo"/>
        <c:crossAx val="74397184"/>
        <c:crosses val="autoZero"/>
        <c:crossBetween val="between"/>
      </c:valAx>
    </c:plotArea>
    <c:plotVisOnly val="1"/>
  </c:chart>
  <c:txPr>
    <a:bodyPr/>
    <a:lstStyle/>
    <a:p>
      <a:pPr>
        <a:defRPr sz="1500"/>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18"/>
  <c:clrMapOvr bg1="lt1" tx1="dk1" bg2="lt2" tx2="dk2" accent1="accent1" accent2="accent2" accent3="accent3" accent4="accent4" accent5="accent5" accent6="accent6" hlink="hlink" folHlink="folHlink"/>
  <c:chart>
    <c:title>
      <c:tx>
        <c:rich>
          <a:bodyPr/>
          <a:lstStyle/>
          <a:p>
            <a:pPr>
              <a:defRPr sz="1600"/>
            </a:pPr>
            <a:r>
              <a:rPr lang="es-ES" sz="1600"/>
              <a:t>Demanda proyectada por servicios</a:t>
            </a:r>
          </a:p>
        </c:rich>
      </c:tx>
      <c:layout>
        <c:manualLayout>
          <c:xMode val="edge"/>
          <c:yMode val="edge"/>
          <c:x val="0.13830511667755127"/>
          <c:y val="1.0819390778840818E-2"/>
        </c:manualLayout>
      </c:layout>
    </c:title>
    <c:view3D>
      <c:rAngAx val="1"/>
    </c:view3D>
    <c:plotArea>
      <c:layout>
        <c:manualLayout>
          <c:layoutTarget val="inner"/>
          <c:xMode val="edge"/>
          <c:yMode val="edge"/>
          <c:x val="0.19960333657010002"/>
          <c:y val="0.12302509402092272"/>
          <c:w val="0.76584455764120274"/>
          <c:h val="0.60172239486609991"/>
        </c:manualLayout>
      </c:layout>
      <c:bar3DChart>
        <c:barDir val="col"/>
        <c:grouping val="standard"/>
        <c:ser>
          <c:idx val="2"/>
          <c:order val="0"/>
          <c:tx>
            <c:strRef>
              <c:f>'Datos de demanda'!$D$87</c:f>
              <c:strCache>
                <c:ptCount val="1"/>
                <c:pt idx="0">
                  <c:v>Bicicleta Acuática*</c:v>
                </c:pt>
              </c:strCache>
            </c:strRef>
          </c:tx>
          <c:cat>
            <c:numRef>
              <c:f>'Datos de demanda'!$A$88:$A$92</c:f>
              <c:numCache>
                <c:formatCode>General</c:formatCode>
                <c:ptCount val="5"/>
                <c:pt idx="0">
                  <c:v>2011</c:v>
                </c:pt>
                <c:pt idx="1">
                  <c:v>2012</c:v>
                </c:pt>
                <c:pt idx="2">
                  <c:v>2013</c:v>
                </c:pt>
                <c:pt idx="3">
                  <c:v>2014</c:v>
                </c:pt>
                <c:pt idx="4">
                  <c:v>2015</c:v>
                </c:pt>
              </c:numCache>
            </c:numRef>
          </c:cat>
          <c:val>
            <c:numRef>
              <c:f>'Datos de demanda'!$D$88:$D$92</c:f>
              <c:numCache>
                <c:formatCode>#,##0</c:formatCode>
                <c:ptCount val="5"/>
                <c:pt idx="0">
                  <c:v>3853.0611739850674</c:v>
                </c:pt>
                <c:pt idx="1">
                  <c:v>3896.2966324872873</c:v>
                </c:pt>
                <c:pt idx="2">
                  <c:v>3940.0172389766062</c:v>
                </c:pt>
                <c:pt idx="3">
                  <c:v>3984.2284373311932</c:v>
                </c:pt>
                <c:pt idx="4">
                  <c:v>4028.9357325153874</c:v>
                </c:pt>
              </c:numCache>
            </c:numRef>
          </c:val>
        </c:ser>
        <c:ser>
          <c:idx val="3"/>
          <c:order val="1"/>
          <c:tx>
            <c:strRef>
              <c:f>'Datos de demanda'!$E$87</c:f>
              <c:strCache>
                <c:ptCount val="1"/>
                <c:pt idx="0">
                  <c:v>Bicicleta*</c:v>
                </c:pt>
              </c:strCache>
            </c:strRef>
          </c:tx>
          <c:cat>
            <c:numRef>
              <c:f>'Datos de demanda'!$A$88:$A$92</c:f>
              <c:numCache>
                <c:formatCode>General</c:formatCode>
                <c:ptCount val="5"/>
                <c:pt idx="0">
                  <c:v>2011</c:v>
                </c:pt>
                <c:pt idx="1">
                  <c:v>2012</c:v>
                </c:pt>
                <c:pt idx="2">
                  <c:v>2013</c:v>
                </c:pt>
                <c:pt idx="3">
                  <c:v>2014</c:v>
                </c:pt>
                <c:pt idx="4">
                  <c:v>2015</c:v>
                </c:pt>
              </c:numCache>
            </c:numRef>
          </c:cat>
          <c:val>
            <c:numRef>
              <c:f>'Datos de demanda'!$E$88:$E$92</c:f>
              <c:numCache>
                <c:formatCode>#,##0</c:formatCode>
                <c:ptCount val="5"/>
                <c:pt idx="0">
                  <c:v>3853.0611739850674</c:v>
                </c:pt>
                <c:pt idx="1">
                  <c:v>3896.2966324872873</c:v>
                </c:pt>
                <c:pt idx="2">
                  <c:v>3940.0172389766062</c:v>
                </c:pt>
                <c:pt idx="3">
                  <c:v>3984.2284373311932</c:v>
                </c:pt>
                <c:pt idx="4">
                  <c:v>4028.9357325153874</c:v>
                </c:pt>
              </c:numCache>
            </c:numRef>
          </c:val>
        </c:ser>
        <c:ser>
          <c:idx val="0"/>
          <c:order val="2"/>
          <c:tx>
            <c:strRef>
              <c:f>'Datos de demanda'!$B$87</c:f>
              <c:strCache>
                <c:ptCount val="1"/>
                <c:pt idx="0">
                  <c:v>Cabalgatas*</c:v>
                </c:pt>
              </c:strCache>
            </c:strRef>
          </c:tx>
          <c:cat>
            <c:numRef>
              <c:f>'Datos de demanda'!$A$88:$A$92</c:f>
              <c:numCache>
                <c:formatCode>General</c:formatCode>
                <c:ptCount val="5"/>
                <c:pt idx="0">
                  <c:v>2011</c:v>
                </c:pt>
                <c:pt idx="1">
                  <c:v>2012</c:v>
                </c:pt>
                <c:pt idx="2">
                  <c:v>2013</c:v>
                </c:pt>
                <c:pt idx="3">
                  <c:v>2014</c:v>
                </c:pt>
                <c:pt idx="4">
                  <c:v>2015</c:v>
                </c:pt>
              </c:numCache>
            </c:numRef>
          </c:cat>
          <c:val>
            <c:numRef>
              <c:f>'Datos de demanda'!$B$88:$B$92</c:f>
              <c:numCache>
                <c:formatCode>#,##0</c:formatCode>
                <c:ptCount val="5"/>
                <c:pt idx="0">
                  <c:v>5826.5803118798412</c:v>
                </c:pt>
                <c:pt idx="1">
                  <c:v>5891.9607613222397</c:v>
                </c:pt>
                <c:pt idx="2">
                  <c:v>5958.0748491841305</c:v>
                </c:pt>
                <c:pt idx="3">
                  <c:v>6024.9308076715606</c:v>
                </c:pt>
                <c:pt idx="4">
                  <c:v>6092.5369613647044</c:v>
                </c:pt>
              </c:numCache>
            </c:numRef>
          </c:val>
        </c:ser>
        <c:ser>
          <c:idx val="1"/>
          <c:order val="3"/>
          <c:tx>
            <c:strRef>
              <c:f>'Datos de demanda'!$C$87</c:f>
              <c:strCache>
                <c:ptCount val="1"/>
                <c:pt idx="0">
                  <c:v>Botes*</c:v>
                </c:pt>
              </c:strCache>
            </c:strRef>
          </c:tx>
          <c:cat>
            <c:numRef>
              <c:f>'Datos de demanda'!$A$88:$A$92</c:f>
              <c:numCache>
                <c:formatCode>General</c:formatCode>
                <c:ptCount val="5"/>
                <c:pt idx="0">
                  <c:v>2011</c:v>
                </c:pt>
                <c:pt idx="1">
                  <c:v>2012</c:v>
                </c:pt>
                <c:pt idx="2">
                  <c:v>2013</c:v>
                </c:pt>
                <c:pt idx="3">
                  <c:v>2014</c:v>
                </c:pt>
                <c:pt idx="4">
                  <c:v>2015</c:v>
                </c:pt>
              </c:numCache>
            </c:numRef>
          </c:cat>
          <c:val>
            <c:numRef>
              <c:f>'Datos de demanda'!$C$88:$C$92</c:f>
              <c:numCache>
                <c:formatCode>#,##0</c:formatCode>
                <c:ptCount val="5"/>
                <c:pt idx="0">
                  <c:v>6014.5345154888682</c:v>
                </c:pt>
                <c:pt idx="1">
                  <c:v>6082.0240116874947</c:v>
                </c:pt>
                <c:pt idx="2">
                  <c:v>6150.2708120610405</c:v>
                </c:pt>
                <c:pt idx="3">
                  <c:v>6219.2834143706405</c:v>
                </c:pt>
                <c:pt idx="4">
                  <c:v>6289.0704117313035</c:v>
                </c:pt>
              </c:numCache>
            </c:numRef>
          </c:val>
        </c:ser>
        <c:ser>
          <c:idx val="4"/>
          <c:order val="4"/>
          <c:tx>
            <c:strRef>
              <c:f>'Datos de demanda'!$F$87</c:f>
              <c:strCache>
                <c:ptCount val="1"/>
                <c:pt idx="0">
                  <c:v>Plato de Comida'</c:v>
                </c:pt>
              </c:strCache>
            </c:strRef>
          </c:tx>
          <c:cat>
            <c:numRef>
              <c:f>'Datos de demanda'!$A$88:$A$92</c:f>
              <c:numCache>
                <c:formatCode>General</c:formatCode>
                <c:ptCount val="5"/>
                <c:pt idx="0">
                  <c:v>2011</c:v>
                </c:pt>
                <c:pt idx="1">
                  <c:v>2012</c:v>
                </c:pt>
                <c:pt idx="2">
                  <c:v>2013</c:v>
                </c:pt>
                <c:pt idx="3">
                  <c:v>2014</c:v>
                </c:pt>
                <c:pt idx="4">
                  <c:v>2015</c:v>
                </c:pt>
              </c:numCache>
            </c:numRef>
          </c:cat>
          <c:val>
            <c:numRef>
              <c:f>'Datos de demanda'!$F$88:$F$92</c:f>
              <c:numCache>
                <c:formatCode>#,##0</c:formatCode>
                <c:ptCount val="5"/>
                <c:pt idx="0">
                  <c:v>13720.656863458938</c:v>
                </c:pt>
                <c:pt idx="1">
                  <c:v>13874.617276662048</c:v>
                </c:pt>
                <c:pt idx="2">
                  <c:v>14030.305290014247</c:v>
                </c:pt>
                <c:pt idx="3">
                  <c:v>14187.74028903303</c:v>
                </c:pt>
                <c:pt idx="4">
                  <c:v>14346.941876762037</c:v>
                </c:pt>
              </c:numCache>
            </c:numRef>
          </c:val>
        </c:ser>
        <c:shape val="box"/>
        <c:axId val="74438528"/>
        <c:axId val="74440064"/>
        <c:axId val="74179904"/>
      </c:bar3DChart>
      <c:catAx>
        <c:axId val="74438528"/>
        <c:scaling>
          <c:orientation val="minMax"/>
        </c:scaling>
        <c:axPos val="b"/>
        <c:numFmt formatCode="General" sourceLinked="1"/>
        <c:majorTickMark val="none"/>
        <c:tickLblPos val="nextTo"/>
        <c:txPr>
          <a:bodyPr/>
          <a:lstStyle/>
          <a:p>
            <a:pPr>
              <a:defRPr sz="1400"/>
            </a:pPr>
            <a:endParaRPr lang="es-ES"/>
          </a:p>
        </c:txPr>
        <c:crossAx val="74440064"/>
        <c:crosses val="autoZero"/>
        <c:auto val="1"/>
        <c:lblAlgn val="ctr"/>
        <c:lblOffset val="100"/>
      </c:catAx>
      <c:valAx>
        <c:axId val="74440064"/>
        <c:scaling>
          <c:orientation val="minMax"/>
        </c:scaling>
        <c:axPos val="l"/>
        <c:majorGridlines/>
        <c:numFmt formatCode="#,##0" sourceLinked="1"/>
        <c:majorTickMark val="none"/>
        <c:tickLblPos val="nextTo"/>
        <c:txPr>
          <a:bodyPr/>
          <a:lstStyle/>
          <a:p>
            <a:pPr>
              <a:defRPr sz="1400"/>
            </a:pPr>
            <a:endParaRPr lang="es-ES"/>
          </a:p>
        </c:txPr>
        <c:crossAx val="74438528"/>
        <c:crosses val="autoZero"/>
        <c:crossBetween val="between"/>
      </c:valAx>
      <c:serAx>
        <c:axId val="74179904"/>
        <c:scaling>
          <c:orientation val="minMax"/>
        </c:scaling>
        <c:delete val="1"/>
        <c:axPos val="b"/>
        <c:tickLblPos val="none"/>
        <c:crossAx val="74440064"/>
        <c:crosses val="autoZero"/>
      </c:serAx>
    </c:plotArea>
    <c:legend>
      <c:legendPos val="b"/>
      <c:layout>
        <c:manualLayout>
          <c:xMode val="edge"/>
          <c:yMode val="edge"/>
          <c:x val="0"/>
          <c:y val="0.8668505090661367"/>
          <c:w val="0.99755572615291721"/>
          <c:h val="0.11995078871811177"/>
        </c:manualLayout>
      </c:layout>
      <c:txPr>
        <a:bodyPr/>
        <a:lstStyle/>
        <a:p>
          <a:pPr>
            <a:defRPr sz="1200"/>
          </a:pPr>
          <a:endParaRPr lang="es-ES"/>
        </a:p>
      </c:txPr>
    </c:legend>
    <c:plotVisOnly val="1"/>
  </c:chart>
  <c:txPr>
    <a:bodyPr/>
    <a:lstStyle/>
    <a:p>
      <a:pPr>
        <a:defRPr sz="1600"/>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a:pPr>
            <a:r>
              <a:rPr lang="es-ES" dirty="0" smtClean="0"/>
              <a:t>Distribución</a:t>
            </a:r>
            <a:r>
              <a:rPr lang="es-ES" baseline="0" dirty="0" smtClean="0"/>
              <a:t> </a:t>
            </a:r>
            <a:r>
              <a:rPr lang="es-ES" dirty="0" smtClean="0"/>
              <a:t>de los Ingresos</a:t>
            </a:r>
            <a:endParaRPr lang="es-ES" dirty="0"/>
          </a:p>
        </c:rich>
      </c:tx>
      <c:layout/>
      <c:spPr>
        <a:ln w="9525"/>
        <a:effectLst>
          <a:outerShdw blurRad="63500" sx="102000" sy="102000" algn="ctr" rotWithShape="0">
            <a:schemeClr val="accent3">
              <a:lumMod val="60000"/>
              <a:lumOff val="40000"/>
              <a:alpha val="40000"/>
            </a:schemeClr>
          </a:outerShdw>
        </a:effectLst>
        <a:scene3d>
          <a:camera prst="orthographicFront"/>
          <a:lightRig rig="threePt" dir="t"/>
        </a:scene3d>
        <a:sp3d>
          <a:bevelT w="6350"/>
        </a:sp3d>
      </c:spPr>
    </c:title>
    <c:view3D>
      <c:rotX val="30"/>
      <c:perspective val="30"/>
    </c:view3D>
    <c:plotArea>
      <c:layout>
        <c:manualLayout>
          <c:layoutTarget val="inner"/>
          <c:xMode val="edge"/>
          <c:yMode val="edge"/>
          <c:x val="1.7163584888967796E-4"/>
          <c:y val="0.17673855985393144"/>
          <c:w val="0.99982836415111032"/>
          <c:h val="0.52271679478800326"/>
        </c:manualLayout>
      </c:layout>
      <c:pie3DChart>
        <c:varyColors val="1"/>
        <c:ser>
          <c:idx val="0"/>
          <c:order val="0"/>
          <c:dPt>
            <c:idx val="4"/>
            <c:spPr>
              <a:solidFill>
                <a:schemeClr val="bg1">
                  <a:lumMod val="65000"/>
                </a:schemeClr>
              </a:solidFill>
            </c:spPr>
          </c:dPt>
          <c:dPt>
            <c:idx val="6"/>
            <c:spPr>
              <a:solidFill>
                <a:schemeClr val="accent5">
                  <a:lumMod val="60000"/>
                  <a:lumOff val="40000"/>
                </a:schemeClr>
              </a:solidFill>
            </c:spPr>
          </c:dPt>
          <c:dLbls>
            <c:txPr>
              <a:bodyPr/>
              <a:lstStyle/>
              <a:p>
                <a:pPr>
                  <a:defRPr b="1">
                    <a:effectLst/>
                  </a:defRPr>
                </a:pPr>
                <a:endParaRPr lang="es-ES"/>
              </a:p>
            </c:txPr>
            <c:showPercent val="1"/>
            <c:showLeaderLines val="1"/>
          </c:dLbls>
          <c:cat>
            <c:strRef>
              <c:f>'Flujo de Caja con financiamient'!$A$20:$A$26</c:f>
              <c:strCache>
                <c:ptCount val="7"/>
                <c:pt idx="0">
                  <c:v>Venta de Entradas</c:v>
                </c:pt>
                <c:pt idx="1">
                  <c:v>Cabalgatas</c:v>
                </c:pt>
                <c:pt idx="2">
                  <c:v>Botes</c:v>
                </c:pt>
                <c:pt idx="3">
                  <c:v>Biclicleta Acuática</c:v>
                </c:pt>
                <c:pt idx="4">
                  <c:v>Bicicleta</c:v>
                </c:pt>
                <c:pt idx="5">
                  <c:v>Comida</c:v>
                </c:pt>
                <c:pt idx="6">
                  <c:v>Alquiler</c:v>
                </c:pt>
              </c:strCache>
            </c:strRef>
          </c:cat>
          <c:val>
            <c:numRef>
              <c:f>'Flujo de Caja con financiamient'!$D$20:$D$26</c:f>
              <c:numCache>
                <c:formatCode>_([$$-300A]\ * #,##0.00_);_([$$-300A]\ * \(#,##0.00\);_([$$-300A]\ * "-"??_);_(@_)</c:formatCode>
                <c:ptCount val="7"/>
                <c:pt idx="0">
                  <c:v>65783.971263159372</c:v>
                </c:pt>
                <c:pt idx="1">
                  <c:v>40786.062183158887</c:v>
                </c:pt>
                <c:pt idx="2">
                  <c:v>24058.138061955397</c:v>
                </c:pt>
                <c:pt idx="3">
                  <c:v>13485.714108947695</c:v>
                </c:pt>
                <c:pt idx="4">
                  <c:v>9632.6529349625835</c:v>
                </c:pt>
                <c:pt idx="5">
                  <c:v>54882.627453835717</c:v>
                </c:pt>
                <c:pt idx="6">
                  <c:v>14400</c:v>
                </c:pt>
              </c:numCache>
            </c:numRef>
          </c:val>
        </c:ser>
        <c:dLbls>
          <c:showPercent val="1"/>
        </c:dLbls>
      </c:pie3DChart>
    </c:plotArea>
    <c:legend>
      <c:legendPos val="b"/>
      <c:layout>
        <c:manualLayout>
          <c:xMode val="edge"/>
          <c:yMode val="edge"/>
          <c:x val="0"/>
          <c:y val="0.77629942260649087"/>
          <c:w val="1"/>
          <c:h val="0.20055250311289591"/>
        </c:manualLayout>
      </c:layout>
      <c:txPr>
        <a:bodyPr/>
        <a:lstStyle/>
        <a:p>
          <a:pPr rtl="0">
            <a:defRPr sz="1200"/>
          </a:pPr>
          <a:endParaRPr lang="es-ES"/>
        </a:p>
      </c:txPr>
    </c:legend>
    <c:plotVisOnly val="1"/>
  </c:chart>
  <c:txPr>
    <a:bodyPr/>
    <a:lstStyle/>
    <a:p>
      <a:pPr>
        <a:defRPr sz="1400"/>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3"/>
  <c:clrMapOvr bg1="lt1" tx1="dk1" bg2="lt2" tx2="dk2" accent1="accent1" accent2="accent2" accent3="accent3" accent4="accent4" accent5="accent5" accent6="accent6" hlink="hlink" folHlink="folHlink"/>
  <c:chart>
    <c:title>
      <c:tx>
        <c:rich>
          <a:bodyPr/>
          <a:lstStyle/>
          <a:p>
            <a:pPr>
              <a:defRPr>
                <a:solidFill>
                  <a:schemeClr val="accent3">
                    <a:lumMod val="50000"/>
                  </a:schemeClr>
                </a:solidFill>
              </a:defRPr>
            </a:pPr>
            <a:r>
              <a:rPr lang="es-ES">
                <a:solidFill>
                  <a:schemeClr val="accent3">
                    <a:lumMod val="50000"/>
                  </a:schemeClr>
                </a:solidFill>
              </a:rPr>
              <a:t>Evolución</a:t>
            </a:r>
            <a:r>
              <a:rPr lang="es-ES" baseline="0">
                <a:solidFill>
                  <a:schemeClr val="accent3">
                    <a:lumMod val="50000"/>
                  </a:schemeClr>
                </a:solidFill>
              </a:rPr>
              <a:t> de los Ingresos</a:t>
            </a:r>
            <a:endParaRPr lang="es-ES">
              <a:solidFill>
                <a:schemeClr val="accent3">
                  <a:lumMod val="50000"/>
                </a:schemeClr>
              </a:solidFill>
            </a:endParaRPr>
          </a:p>
        </c:rich>
      </c:tx>
      <c:layout/>
    </c:title>
    <c:view3D>
      <c:rAngAx val="1"/>
    </c:view3D>
    <c:plotArea>
      <c:layout>
        <c:manualLayout>
          <c:layoutTarget val="inner"/>
          <c:xMode val="edge"/>
          <c:yMode val="edge"/>
          <c:x val="3.0476192138320573E-2"/>
          <c:y val="0.15381767008945976"/>
          <c:w val="0.93904761572335904"/>
          <c:h val="0.70475037175513389"/>
        </c:manualLayout>
      </c:layout>
      <c:bar3DChart>
        <c:barDir val="col"/>
        <c:grouping val="clustered"/>
        <c:ser>
          <c:idx val="0"/>
          <c:order val="0"/>
          <c:dLbls>
            <c:dLbl>
              <c:idx val="0"/>
              <c:layout>
                <c:manualLayout>
                  <c:x val="-2.2164503373323981E-2"/>
                  <c:y val="-4.9658587436064569E-3"/>
                </c:manualLayout>
              </c:layout>
              <c:showVal val="1"/>
            </c:dLbl>
            <c:dLbl>
              <c:idx val="1"/>
              <c:layout>
                <c:manualLayout>
                  <c:x val="-1.385281460832755E-2"/>
                  <c:y val="-1.4897576230819413E-2"/>
                </c:manualLayout>
              </c:layout>
              <c:showVal val="1"/>
            </c:dLbl>
            <c:dLbl>
              <c:idx val="3"/>
              <c:layout>
                <c:manualLayout>
                  <c:x val="1.9393940451658476E-2"/>
                  <c:y val="0"/>
                </c:manualLayout>
              </c:layout>
              <c:showVal val="1"/>
            </c:dLbl>
            <c:dLbl>
              <c:idx val="4"/>
              <c:layout>
                <c:manualLayout>
                  <c:x val="2.7705629216655071E-2"/>
                  <c:y val="-9.9317174872129137E-3"/>
                </c:manualLayout>
              </c:layout>
              <c:showVal val="1"/>
            </c:dLbl>
            <c:txPr>
              <a:bodyPr/>
              <a:lstStyle/>
              <a:p>
                <a:pPr>
                  <a:defRPr sz="1100" b="1"/>
                </a:pPr>
                <a:endParaRPr lang="es-ES"/>
              </a:p>
            </c:txPr>
            <c:showVal val="1"/>
          </c:dLbls>
          <c:cat>
            <c:numRef>
              <c:f>'Flujo de Caja con financiamient'!$C$3:$H$3</c:f>
              <c:numCache>
                <c:formatCode>General</c:formatCode>
                <c:ptCount val="6"/>
                <c:pt idx="0">
                  <c:v>2010</c:v>
                </c:pt>
                <c:pt idx="1">
                  <c:v>2011</c:v>
                </c:pt>
                <c:pt idx="2">
                  <c:v>2012</c:v>
                </c:pt>
                <c:pt idx="3">
                  <c:v>2013</c:v>
                </c:pt>
                <c:pt idx="4">
                  <c:v>2014</c:v>
                </c:pt>
                <c:pt idx="5">
                  <c:v>2015</c:v>
                </c:pt>
              </c:numCache>
            </c:numRef>
          </c:cat>
          <c:val>
            <c:numRef>
              <c:f>'Flujo de Caja con financiamient'!$D$28:$H$28</c:f>
              <c:numCache>
                <c:formatCode>_([$$-300A]\ * #,##0.00_);_([$$-300A]\ * \(#,##0.00\);_([$$-300A]\ * "-"??_);_(@_)</c:formatCode>
                <c:ptCount val="5"/>
                <c:pt idx="0">
                  <c:v>223029.16600601998</c:v>
                </c:pt>
                <c:pt idx="1">
                  <c:v>250102.63982332408</c:v>
                </c:pt>
                <c:pt idx="2">
                  <c:v>277703.57006944058</c:v>
                </c:pt>
                <c:pt idx="3">
                  <c:v>305840.68729740789</c:v>
                </c:pt>
                <c:pt idx="4">
                  <c:v>334522.85157923325</c:v>
                </c:pt>
              </c:numCache>
            </c:numRef>
          </c:val>
        </c:ser>
        <c:dLbls>
          <c:showVal val="1"/>
        </c:dLbls>
        <c:shape val="box"/>
        <c:axId val="75356800"/>
        <c:axId val="75030912"/>
        <c:axId val="0"/>
      </c:bar3DChart>
      <c:catAx>
        <c:axId val="75356800"/>
        <c:scaling>
          <c:orientation val="minMax"/>
        </c:scaling>
        <c:axPos val="b"/>
        <c:numFmt formatCode="General" sourceLinked="1"/>
        <c:majorTickMark val="none"/>
        <c:tickLblPos val="nextTo"/>
        <c:txPr>
          <a:bodyPr/>
          <a:lstStyle/>
          <a:p>
            <a:pPr>
              <a:defRPr sz="1200" b="1"/>
            </a:pPr>
            <a:endParaRPr lang="es-ES"/>
          </a:p>
        </c:txPr>
        <c:crossAx val="75030912"/>
        <c:crosses val="autoZero"/>
        <c:auto val="1"/>
        <c:lblAlgn val="ctr"/>
        <c:lblOffset val="100"/>
      </c:catAx>
      <c:valAx>
        <c:axId val="75030912"/>
        <c:scaling>
          <c:orientation val="minMax"/>
        </c:scaling>
        <c:delete val="1"/>
        <c:axPos val="l"/>
        <c:numFmt formatCode="_([$$-300A]\ * #,##0.00_);_([$$-300A]\ * \(#,##0.00\);_([$$-300A]\ * &quot;-&quot;??_);_(@_)" sourceLinked="1"/>
        <c:tickLblPos val="none"/>
        <c:crossAx val="75356800"/>
        <c:crosses val="autoZero"/>
        <c:crossBetween val="between"/>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700"/>
            </a:pPr>
            <a:r>
              <a:rPr lang="es-ES" sz="1700"/>
              <a:t>Financiamiento de la Inversión</a:t>
            </a:r>
          </a:p>
        </c:rich>
      </c:tx>
      <c:layout/>
    </c:title>
    <c:view3D>
      <c:rotX val="30"/>
      <c:perspective val="30"/>
    </c:view3D>
    <c:plotArea>
      <c:layout>
        <c:manualLayout>
          <c:layoutTarget val="inner"/>
          <c:xMode val="edge"/>
          <c:yMode val="edge"/>
          <c:x val="3.1944444444444442E-2"/>
          <c:y val="0.26905912802566345"/>
          <c:w val="0.95138888888888884"/>
          <c:h val="0.70289078448527265"/>
        </c:manualLayout>
      </c:layout>
      <c:pie3DChart>
        <c:varyColors val="1"/>
        <c:ser>
          <c:idx val="0"/>
          <c:order val="0"/>
          <c:explosion val="25"/>
          <c:dLbls>
            <c:dLbl>
              <c:idx val="0"/>
              <c:layout>
                <c:manualLayout>
                  <c:x val="-0.25006482623407122"/>
                  <c:y val="-0.19822806959256728"/>
                </c:manualLayout>
              </c:layout>
              <c:spPr/>
              <c:txPr>
                <a:bodyPr/>
                <a:lstStyle/>
                <a:p>
                  <a:pPr>
                    <a:defRPr sz="1100" b="1"/>
                  </a:pPr>
                  <a:endParaRPr lang="es-ES"/>
                </a:p>
              </c:txPr>
              <c:showVal val="1"/>
              <c:showPercent val="1"/>
            </c:dLbl>
            <c:dLbl>
              <c:idx val="1"/>
              <c:layout>
                <c:manualLayout>
                  <c:x val="0.20420348958381976"/>
                  <c:y val="0.10733251799515217"/>
                </c:manualLayout>
              </c:layout>
              <c:spPr/>
              <c:txPr>
                <a:bodyPr/>
                <a:lstStyle/>
                <a:p>
                  <a:pPr>
                    <a:defRPr sz="1300" b="1"/>
                  </a:pPr>
                  <a:endParaRPr lang="es-ES"/>
                </a:p>
              </c:txPr>
              <c:showVal val="1"/>
              <c:showPercent val="1"/>
            </c:dLbl>
            <c:txPr>
              <a:bodyPr/>
              <a:lstStyle/>
              <a:p>
                <a:pPr>
                  <a:defRPr sz="1400" b="1"/>
                </a:pPr>
                <a:endParaRPr lang="es-ES"/>
              </a:p>
            </c:txPr>
            <c:showVal val="1"/>
            <c:showPercent val="1"/>
            <c:showLeaderLines val="1"/>
          </c:dLbls>
          <c:cat>
            <c:strRef>
              <c:f>('Flujo de Caja con financiamient'!$D$117,'Flujo de Caja con financiamient'!$F$117)</c:f>
              <c:strCache>
                <c:ptCount val="2"/>
                <c:pt idx="0">
                  <c:v>Préstamo Bancario</c:v>
                </c:pt>
                <c:pt idx="1">
                  <c:v>Capital del Propietario</c:v>
                </c:pt>
              </c:strCache>
            </c:strRef>
          </c:cat>
          <c:val>
            <c:numRef>
              <c:f>('Flujo de Caja con financiamient'!$D$122,'Flujo de Caja con financiamient'!$F$122)</c:f>
              <c:numCache>
                <c:formatCode>#,##0.00</c:formatCode>
                <c:ptCount val="2"/>
                <c:pt idx="0">
                  <c:v>280520.15082172456</c:v>
                </c:pt>
                <c:pt idx="1">
                  <c:v>93506.716940574493</c:v>
                </c:pt>
              </c:numCache>
            </c:numRef>
          </c:val>
        </c:ser>
        <c:dLbls>
          <c:showPercent val="1"/>
        </c:dLbls>
      </c:pie3DChart>
    </c:plotArea>
    <c:legend>
      <c:legendPos val="t"/>
      <c:layout/>
      <c:txPr>
        <a:bodyPr/>
        <a:lstStyle/>
        <a:p>
          <a:pPr>
            <a:defRPr sz="1400"/>
          </a:pPr>
          <a:endParaRPr lang="es-ES"/>
        </a:p>
      </c:txPr>
    </c:legend>
    <c:plotVisOnly val="1"/>
  </c:chart>
  <c:txPr>
    <a:bodyPr/>
    <a:lstStyle/>
    <a:p>
      <a:pPr>
        <a:defRPr sz="1200"/>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600"/>
            </a:pPr>
            <a:r>
              <a:rPr lang="en-US" sz="1600" dirty="0"/>
              <a:t>% </a:t>
            </a:r>
            <a:r>
              <a:rPr lang="en-US" sz="1600" dirty="0" err="1"/>
              <a:t>variación</a:t>
            </a:r>
            <a:r>
              <a:rPr lang="en-US" sz="1600" dirty="0"/>
              <a:t> de </a:t>
            </a:r>
            <a:r>
              <a:rPr lang="en-US" sz="1600" dirty="0" err="1"/>
              <a:t>precios</a:t>
            </a:r>
            <a:r>
              <a:rPr lang="en-US" sz="1600" dirty="0"/>
              <a:t> vs. VAN</a:t>
            </a:r>
          </a:p>
        </c:rich>
      </c:tx>
      <c:layout/>
    </c:title>
    <c:plotArea>
      <c:layout/>
      <c:scatterChart>
        <c:scatterStyle val="lineMarker"/>
        <c:ser>
          <c:idx val="0"/>
          <c:order val="0"/>
          <c:tx>
            <c:strRef>
              <c:f>'Escenario c. fina. Var. Precios'!$B$16:$C$16</c:f>
              <c:strCache>
                <c:ptCount val="1"/>
                <c:pt idx="0">
                  <c:v>% variación de precios</c:v>
                </c:pt>
              </c:strCache>
            </c:strRef>
          </c:tx>
          <c:trendline>
            <c:trendlineType val="linear"/>
            <c:backward val="0.05"/>
            <c:dispRSqr val="1"/>
            <c:dispEq val="1"/>
            <c:trendlineLbl>
              <c:layout>
                <c:manualLayout>
                  <c:x val="-0.44315266841644796"/>
                  <c:y val="-1.6848571011956952E-2"/>
                </c:manualLayout>
              </c:layout>
              <c:numFmt formatCode="General" sourceLinked="0"/>
            </c:trendlineLbl>
          </c:trendline>
          <c:xVal>
            <c:numRef>
              <c:f>'Escenario c. fina. Var. Precios'!$D$16:$H$16</c:f>
              <c:numCache>
                <c:formatCode>0.00%</c:formatCode>
                <c:ptCount val="5"/>
                <c:pt idx="0">
                  <c:v>0</c:v>
                </c:pt>
                <c:pt idx="1">
                  <c:v>-0.2</c:v>
                </c:pt>
                <c:pt idx="2">
                  <c:v>-0.1</c:v>
                </c:pt>
                <c:pt idx="3">
                  <c:v>0.1</c:v>
                </c:pt>
                <c:pt idx="4">
                  <c:v>0.2</c:v>
                </c:pt>
              </c:numCache>
            </c:numRef>
          </c:xVal>
          <c:yVal>
            <c:numRef>
              <c:f>'Escenario c. fina. Var. Precios'!$D$14:$H$14</c:f>
              <c:numCache>
                <c:formatCode>[$$-300A]\ #,##0.00_ ;[Red]\-[$$-300A]\ #,##0.00\ </c:formatCode>
                <c:ptCount val="5"/>
                <c:pt idx="0">
                  <c:v>72581.037941872157</c:v>
                </c:pt>
                <c:pt idx="1">
                  <c:v>-575.24485527610864</c:v>
                </c:pt>
                <c:pt idx="2">
                  <c:v>36002.89654329831</c:v>
                </c:pt>
                <c:pt idx="3">
                  <c:v>109159.17934044739</c:v>
                </c:pt>
                <c:pt idx="4">
                  <c:v>145737.32073902068</c:v>
                </c:pt>
              </c:numCache>
            </c:numRef>
          </c:yVal>
        </c:ser>
        <c:axId val="80692352"/>
        <c:axId val="80693888"/>
      </c:scatterChart>
      <c:valAx>
        <c:axId val="80692352"/>
        <c:scaling>
          <c:orientation val="minMax"/>
        </c:scaling>
        <c:axPos val="b"/>
        <c:numFmt formatCode="0%" sourceLinked="0"/>
        <c:tickLblPos val="nextTo"/>
        <c:txPr>
          <a:bodyPr rot="0" vert="horz"/>
          <a:lstStyle/>
          <a:p>
            <a:pPr>
              <a:defRPr/>
            </a:pPr>
            <a:endParaRPr lang="es-ES"/>
          </a:p>
        </c:txPr>
        <c:crossAx val="80693888"/>
        <c:crosses val="autoZero"/>
        <c:crossBetween val="midCat"/>
      </c:valAx>
      <c:valAx>
        <c:axId val="80693888"/>
        <c:scaling>
          <c:orientation val="minMax"/>
        </c:scaling>
        <c:axPos val="l"/>
        <c:majorGridlines/>
        <c:numFmt formatCode="#,##0\ [$$-300A];[Red]\-#,##0\ [$$-300A]" sourceLinked="0"/>
        <c:tickLblPos val="nextTo"/>
        <c:crossAx val="80692352"/>
        <c:crosses val="autoZero"/>
        <c:crossBetween val="midCat"/>
      </c:valAx>
    </c:plotArea>
    <c:legend>
      <c:legendPos val="b"/>
      <c:layout/>
    </c:legend>
    <c:plotVisOnly val="1"/>
    <c:dispBlanksAs val="gap"/>
  </c:chart>
  <c:txPr>
    <a:bodyPr/>
    <a:lstStyle/>
    <a:p>
      <a:pPr>
        <a:defRPr sz="1200"/>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5"/>
  <c:clrMapOvr bg1="lt1" tx1="dk1" bg2="lt2" tx2="dk2" accent1="accent1" accent2="accent2" accent3="accent3" accent4="accent4" accent5="accent5" accent6="accent6" hlink="hlink" folHlink="folHlink"/>
  <c:chart>
    <c:title>
      <c:tx>
        <c:rich>
          <a:bodyPr/>
          <a:lstStyle/>
          <a:p>
            <a:pPr>
              <a:defRPr sz="1600"/>
            </a:pPr>
            <a:r>
              <a:rPr lang="en-US" sz="1600" dirty="0"/>
              <a:t>% </a:t>
            </a:r>
            <a:r>
              <a:rPr lang="en-US" sz="1600" dirty="0" err="1"/>
              <a:t>variación</a:t>
            </a:r>
            <a:r>
              <a:rPr lang="en-US" sz="1600" dirty="0"/>
              <a:t> de </a:t>
            </a:r>
            <a:r>
              <a:rPr lang="en-US" sz="1600" dirty="0" err="1"/>
              <a:t>precios</a:t>
            </a:r>
            <a:r>
              <a:rPr lang="en-US" sz="1600" dirty="0"/>
              <a:t> vs. TIR</a:t>
            </a:r>
          </a:p>
        </c:rich>
      </c:tx>
      <c:layout/>
    </c:title>
    <c:plotArea>
      <c:layout/>
      <c:scatterChart>
        <c:scatterStyle val="lineMarker"/>
        <c:ser>
          <c:idx val="0"/>
          <c:order val="0"/>
          <c:tx>
            <c:strRef>
              <c:f>'Escenario c. fina. Var. Precios'!$B$16:$C$16</c:f>
              <c:strCache>
                <c:ptCount val="1"/>
                <c:pt idx="0">
                  <c:v>% variación de precios</c:v>
                </c:pt>
              </c:strCache>
            </c:strRef>
          </c:tx>
          <c:trendline>
            <c:trendlineType val="linear"/>
            <c:backward val="0.2"/>
            <c:dispRSqr val="1"/>
            <c:dispEq val="1"/>
            <c:trendlineLbl>
              <c:layout>
                <c:manualLayout>
                  <c:x val="-0.41920647419072632"/>
                  <c:y val="-9.6183289588801339E-3"/>
                </c:manualLayout>
              </c:layout>
              <c:numFmt formatCode="General" sourceLinked="0"/>
            </c:trendlineLbl>
          </c:trendline>
          <c:xVal>
            <c:numRef>
              <c:f>'Escenario c. fina. Var. Precios'!$D$16:$H$16</c:f>
              <c:numCache>
                <c:formatCode>0.00%</c:formatCode>
                <c:ptCount val="5"/>
                <c:pt idx="0">
                  <c:v>0</c:v>
                </c:pt>
                <c:pt idx="1">
                  <c:v>-0.2</c:v>
                </c:pt>
                <c:pt idx="2">
                  <c:v>-0.1</c:v>
                </c:pt>
                <c:pt idx="3">
                  <c:v>0.1</c:v>
                </c:pt>
                <c:pt idx="4">
                  <c:v>0.2</c:v>
                </c:pt>
              </c:numCache>
            </c:numRef>
          </c:xVal>
          <c:yVal>
            <c:numRef>
              <c:f>'Escenario c. fina. Var. Precios'!$D$15:$H$15</c:f>
              <c:numCache>
                <c:formatCode>0.00%</c:formatCode>
                <c:ptCount val="5"/>
                <c:pt idx="0">
                  <c:v>0.34118015469038693</c:v>
                </c:pt>
                <c:pt idx="1">
                  <c:v>0.17939122966368387</c:v>
                </c:pt>
                <c:pt idx="2">
                  <c:v>0.25824324528875076</c:v>
                </c:pt>
                <c:pt idx="3">
                  <c:v>0.42819347848252493</c:v>
                </c:pt>
                <c:pt idx="4">
                  <c:v>0.51917874577624901</c:v>
                </c:pt>
              </c:numCache>
            </c:numRef>
          </c:yVal>
        </c:ser>
        <c:axId val="80710656"/>
        <c:axId val="81093376"/>
      </c:scatterChart>
      <c:valAx>
        <c:axId val="80710656"/>
        <c:scaling>
          <c:orientation val="minMax"/>
        </c:scaling>
        <c:axPos val="b"/>
        <c:numFmt formatCode="0%" sourceLinked="0"/>
        <c:tickLblPos val="nextTo"/>
        <c:txPr>
          <a:bodyPr rot="0" vert="horz"/>
          <a:lstStyle/>
          <a:p>
            <a:pPr>
              <a:defRPr/>
            </a:pPr>
            <a:endParaRPr lang="es-ES"/>
          </a:p>
        </c:txPr>
        <c:crossAx val="81093376"/>
        <c:crosses val="autoZero"/>
        <c:crossBetween val="midCat"/>
      </c:valAx>
      <c:valAx>
        <c:axId val="81093376"/>
        <c:scaling>
          <c:orientation val="minMax"/>
        </c:scaling>
        <c:axPos val="l"/>
        <c:majorGridlines/>
        <c:numFmt formatCode="0%" sourceLinked="0"/>
        <c:tickLblPos val="nextTo"/>
        <c:crossAx val="80710656"/>
        <c:crosses val="autoZero"/>
        <c:crossBetween val="midCat"/>
      </c:valAx>
    </c:plotArea>
    <c:legend>
      <c:legendPos val="b"/>
      <c:layout/>
    </c:legend>
    <c:plotVisOnly val="1"/>
    <c:dispBlanksAs val="gap"/>
  </c:chart>
  <c:txPr>
    <a:bodyPr/>
    <a:lstStyle/>
    <a:p>
      <a:pPr>
        <a:defRPr sz="1200"/>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700"/>
            </a:pPr>
            <a:r>
              <a:rPr lang="en-US" sz="1700"/>
              <a:t>% segmentación de demanda vs. TIR</a:t>
            </a:r>
          </a:p>
        </c:rich>
      </c:tx>
      <c:layout/>
    </c:title>
    <c:plotArea>
      <c:layout/>
      <c:scatterChart>
        <c:scatterStyle val="lineMarker"/>
        <c:ser>
          <c:idx val="0"/>
          <c:order val="0"/>
          <c:tx>
            <c:v>Tasa de segmentación</c:v>
          </c:tx>
          <c:trendline>
            <c:trendlineType val="linear"/>
            <c:backward val="3.500000000000001E-2"/>
            <c:dispRSqr val="1"/>
            <c:dispEq val="1"/>
            <c:trendlineLbl>
              <c:layout>
                <c:manualLayout>
                  <c:x val="-0.18175119378983229"/>
                  <c:y val="-2.3671603986564749E-2"/>
                </c:manualLayout>
              </c:layout>
              <c:numFmt formatCode="General" sourceLinked="0"/>
            </c:trendlineLbl>
          </c:trendline>
          <c:xVal>
            <c:numRef>
              <c:f>'Escenario c. finan. Var. Demand'!$D$6:$H$6</c:f>
              <c:numCache>
                <c:formatCode>0%</c:formatCode>
                <c:ptCount val="5"/>
                <c:pt idx="0">
                  <c:v>8.0000000000000043E-2</c:v>
                </c:pt>
                <c:pt idx="1">
                  <c:v>6.0000000000000032E-2</c:v>
                </c:pt>
                <c:pt idx="2">
                  <c:v>7.0000000000000021E-2</c:v>
                </c:pt>
                <c:pt idx="3">
                  <c:v>9.0000000000000024E-2</c:v>
                </c:pt>
                <c:pt idx="4">
                  <c:v>0.1</c:v>
                </c:pt>
              </c:numCache>
            </c:numRef>
          </c:xVal>
          <c:yVal>
            <c:numRef>
              <c:f>'Escenario c. finan. Var. Demand'!$D$10:$H$10</c:f>
              <c:numCache>
                <c:formatCode>0.00%</c:formatCode>
                <c:ptCount val="5"/>
                <c:pt idx="0">
                  <c:v>0.34118015469038693</c:v>
                </c:pt>
                <c:pt idx="1">
                  <c:v>0.33757539224497657</c:v>
                </c:pt>
                <c:pt idx="2">
                  <c:v>0.33937729739748201</c:v>
                </c:pt>
                <c:pt idx="3">
                  <c:v>0.34298396319831598</c:v>
                </c:pt>
                <c:pt idx="4">
                  <c:v>0.34478872198831773</c:v>
                </c:pt>
              </c:numCache>
            </c:numRef>
          </c:yVal>
        </c:ser>
        <c:axId val="80791424"/>
        <c:axId val="80792960"/>
      </c:scatterChart>
      <c:valAx>
        <c:axId val="80791424"/>
        <c:scaling>
          <c:orientation val="minMax"/>
        </c:scaling>
        <c:axPos val="b"/>
        <c:numFmt formatCode="0%" sourceLinked="0"/>
        <c:tickLblPos val="nextTo"/>
        <c:txPr>
          <a:bodyPr rot="0" vert="horz"/>
          <a:lstStyle/>
          <a:p>
            <a:pPr>
              <a:defRPr/>
            </a:pPr>
            <a:endParaRPr lang="es-ES"/>
          </a:p>
        </c:txPr>
        <c:crossAx val="80792960"/>
        <c:crosses val="autoZero"/>
        <c:crossBetween val="midCat"/>
      </c:valAx>
      <c:valAx>
        <c:axId val="80792960"/>
        <c:scaling>
          <c:orientation val="minMax"/>
        </c:scaling>
        <c:axPos val="l"/>
        <c:majorGridlines/>
        <c:numFmt formatCode="0.00%" sourceLinked="0"/>
        <c:tickLblPos val="nextTo"/>
        <c:crossAx val="80791424"/>
        <c:crosses val="autoZero"/>
        <c:crossBetween val="midCat"/>
      </c:valAx>
    </c:plotArea>
    <c:legend>
      <c:legendPos val="b"/>
      <c:layout/>
    </c:legend>
    <c:plotVisOnly val="1"/>
    <c:dispBlanksAs val="gap"/>
  </c:chart>
  <c:txPr>
    <a:bodyPr/>
    <a:lstStyle/>
    <a:p>
      <a:pPr>
        <a:defRPr sz="1200"/>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sz="1700"/>
            </a:pPr>
            <a:r>
              <a:rPr lang="en-US" sz="1700"/>
              <a:t>% segmentación de demanda vs. VAN</a:t>
            </a:r>
          </a:p>
        </c:rich>
      </c:tx>
      <c:layout/>
    </c:title>
    <c:plotArea>
      <c:layout/>
      <c:scatterChart>
        <c:scatterStyle val="lineMarker"/>
        <c:ser>
          <c:idx val="0"/>
          <c:order val="0"/>
          <c:tx>
            <c:v>Tasa de Segmentación</c:v>
          </c:tx>
          <c:trendline>
            <c:trendlineType val="linear"/>
            <c:backward val="2.0000000000000011E-2"/>
            <c:dispRSqr val="1"/>
            <c:dispEq val="1"/>
            <c:trendlineLbl>
              <c:layout>
                <c:manualLayout>
                  <c:x val="-8.6383639545056859E-2"/>
                  <c:y val="-2.8136847477398755E-2"/>
                </c:manualLayout>
              </c:layout>
              <c:numFmt formatCode="General" sourceLinked="0"/>
            </c:trendlineLbl>
          </c:trendline>
          <c:xVal>
            <c:numRef>
              <c:f>'Escenario c. finan. Var. Demand'!$D$6:$H$6</c:f>
              <c:numCache>
                <c:formatCode>0%</c:formatCode>
                <c:ptCount val="5"/>
                <c:pt idx="0">
                  <c:v>8.0000000000000043E-2</c:v>
                </c:pt>
                <c:pt idx="1">
                  <c:v>6.0000000000000032E-2</c:v>
                </c:pt>
                <c:pt idx="2">
                  <c:v>7.0000000000000021E-2</c:v>
                </c:pt>
                <c:pt idx="3">
                  <c:v>9.0000000000000024E-2</c:v>
                </c:pt>
                <c:pt idx="4">
                  <c:v>0.1</c:v>
                </c:pt>
              </c:numCache>
            </c:numRef>
          </c:xVal>
          <c:yVal>
            <c:numRef>
              <c:f>'Escenario c. finan. Var. Demand'!$D$9:$H$9</c:f>
              <c:numCache>
                <c:formatCode>[$$-300A]\ #,##0.00_ ;[Red]\-[$$-300A]\ #,##0.00\ </c:formatCode>
                <c:ptCount val="5"/>
                <c:pt idx="0">
                  <c:v>72581.037941872215</c:v>
                </c:pt>
                <c:pt idx="1">
                  <c:v>70991.033334752079</c:v>
                </c:pt>
                <c:pt idx="2">
                  <c:v>71786.0356383123</c:v>
                </c:pt>
                <c:pt idx="3">
                  <c:v>73376.040245432378</c:v>
                </c:pt>
                <c:pt idx="4">
                  <c:v>74171.042548992336</c:v>
                </c:pt>
              </c:numCache>
            </c:numRef>
          </c:yVal>
        </c:ser>
        <c:axId val="81179008"/>
        <c:axId val="81180544"/>
      </c:scatterChart>
      <c:valAx>
        <c:axId val="81179008"/>
        <c:scaling>
          <c:orientation val="minMax"/>
        </c:scaling>
        <c:axPos val="b"/>
        <c:numFmt formatCode="0%" sourceLinked="0"/>
        <c:tickLblPos val="nextTo"/>
        <c:txPr>
          <a:bodyPr rot="0" vert="horz"/>
          <a:lstStyle/>
          <a:p>
            <a:pPr>
              <a:defRPr/>
            </a:pPr>
            <a:endParaRPr lang="es-ES"/>
          </a:p>
        </c:txPr>
        <c:crossAx val="81180544"/>
        <c:crosses val="autoZero"/>
        <c:crossBetween val="midCat"/>
      </c:valAx>
      <c:valAx>
        <c:axId val="81180544"/>
        <c:scaling>
          <c:orientation val="minMax"/>
        </c:scaling>
        <c:axPos val="l"/>
        <c:majorGridlines/>
        <c:numFmt formatCode="#,##0\ [$$-300A];[Red]\-#,##0\ [$$-300A]" sourceLinked="0"/>
        <c:tickLblPos val="nextTo"/>
        <c:crossAx val="81179008"/>
        <c:crosses val="autoZero"/>
        <c:crossBetween val="midCat"/>
      </c:valAx>
    </c:plotArea>
    <c:legend>
      <c:legendPos val="b"/>
      <c:layout/>
    </c:legend>
    <c:plotVisOnly val="1"/>
    <c:dispBlanksAs val="gap"/>
  </c:chart>
  <c:txPr>
    <a:bodyPr/>
    <a:lstStyle/>
    <a:p>
      <a:pPr>
        <a:defRPr sz="1200"/>
      </a:pPr>
      <a:endParaRPr lang="es-ES"/>
    </a:p>
  </c:txPr>
  <c:externalData r:id="rId2"/>
</c:chartSpace>
</file>

<file path=ppt/diagrams/_rels/data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wmf"/></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image" Target="../media/image461.wmf"/></Relationships>
</file>

<file path=ppt/diagrams/_rels/drawing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image" Target="../media/image121.png"/><Relationship Id="rId6" Type="http://schemas.openxmlformats.org/officeDocument/2006/relationships/image" Target="../media/image171.png"/><Relationship Id="rId5" Type="http://schemas.openxmlformats.org/officeDocument/2006/relationships/image" Target="../media/image161.png"/><Relationship Id="rId4" Type="http://schemas.openxmlformats.org/officeDocument/2006/relationships/image" Target="../media/image151.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7F531-0EDE-4A73-9293-CB1C4C7417B2}" type="doc">
      <dgm:prSet loTypeId="urn:microsoft.com/office/officeart/2005/8/layout/vList2" loCatId="list" qsTypeId="urn:microsoft.com/office/officeart/2005/8/quickstyle/simple3" qsCatId="simple" csTypeId="urn:microsoft.com/office/officeart/2005/8/colors/accent3_5" csCatId="accent3" phldr="1"/>
      <dgm:spPr/>
      <dgm:t>
        <a:bodyPr/>
        <a:lstStyle/>
        <a:p>
          <a:endParaRPr lang="es-ES"/>
        </a:p>
      </dgm:t>
    </dgm:pt>
    <dgm:pt modelId="{82D85646-397F-421E-8A81-80ED7F6FF63C}">
      <dgm:prSet/>
      <dgm:spPr/>
      <dgm:t>
        <a:bodyPr/>
        <a:lstStyle/>
        <a:p>
          <a:pPr rtl="0"/>
          <a:r>
            <a:rPr lang="es-ES" b="1" dirty="0" smtClean="0"/>
            <a:t>Poder ofrecer un espacio de manifestación turística.</a:t>
          </a:r>
          <a:endParaRPr lang="es-ES" dirty="0"/>
        </a:p>
      </dgm:t>
    </dgm:pt>
    <dgm:pt modelId="{E82D5E68-3FD8-458A-8AFB-5C001B3271EA}" type="parTrans" cxnId="{AF1240E7-E871-43D7-8CDA-3AEE26A43414}">
      <dgm:prSet/>
      <dgm:spPr/>
      <dgm:t>
        <a:bodyPr/>
        <a:lstStyle/>
        <a:p>
          <a:endParaRPr lang="es-ES"/>
        </a:p>
      </dgm:t>
    </dgm:pt>
    <dgm:pt modelId="{99FC209E-6C2B-433D-9594-0844DA29F8AA}" type="sibTrans" cxnId="{AF1240E7-E871-43D7-8CDA-3AEE26A43414}">
      <dgm:prSet/>
      <dgm:spPr/>
      <dgm:t>
        <a:bodyPr/>
        <a:lstStyle/>
        <a:p>
          <a:endParaRPr lang="es-ES"/>
        </a:p>
      </dgm:t>
    </dgm:pt>
    <dgm:pt modelId="{406FB3DC-58DB-420A-A00C-0011285A9C1D}">
      <dgm:prSet/>
      <dgm:spPr/>
      <dgm:t>
        <a:bodyPr/>
        <a:lstStyle/>
        <a:p>
          <a:pPr rtl="0"/>
          <a:r>
            <a:rPr lang="fr-CA" b="1" dirty="0" err="1" smtClean="0"/>
            <a:t>Oportunidad</a:t>
          </a:r>
          <a:r>
            <a:rPr lang="fr-CA" b="1" dirty="0" smtClean="0"/>
            <a:t> para turistas y </a:t>
          </a:r>
          <a:r>
            <a:rPr lang="fr-CA" b="1" dirty="0" err="1" smtClean="0"/>
            <a:t>extranjeros</a:t>
          </a:r>
          <a:r>
            <a:rPr lang="fr-CA" b="1" dirty="0" smtClean="0"/>
            <a:t> de </a:t>
          </a:r>
          <a:r>
            <a:rPr lang="fr-CA" b="1" dirty="0" err="1" smtClean="0"/>
            <a:t>poder</a:t>
          </a:r>
          <a:r>
            <a:rPr lang="fr-CA" b="1" dirty="0" smtClean="0"/>
            <a:t> </a:t>
          </a:r>
          <a:r>
            <a:rPr lang="es-ES" b="1" dirty="0" smtClean="0"/>
            <a:t>remontarse a los tiempos coloniales.</a:t>
          </a:r>
          <a:endParaRPr lang="fr-CA" b="1" dirty="0"/>
        </a:p>
      </dgm:t>
    </dgm:pt>
    <dgm:pt modelId="{3257227B-BCA5-4DD4-A79C-77DE0087B917}" type="parTrans" cxnId="{DEE65125-46F2-4373-897E-AC5CDDAB8D0D}">
      <dgm:prSet/>
      <dgm:spPr/>
      <dgm:t>
        <a:bodyPr/>
        <a:lstStyle/>
        <a:p>
          <a:endParaRPr lang="es-ES"/>
        </a:p>
      </dgm:t>
    </dgm:pt>
    <dgm:pt modelId="{4E6DB2B7-3587-49FE-AFC8-7DC646BA103D}" type="sibTrans" cxnId="{DEE65125-46F2-4373-897E-AC5CDDAB8D0D}">
      <dgm:prSet/>
      <dgm:spPr/>
      <dgm:t>
        <a:bodyPr/>
        <a:lstStyle/>
        <a:p>
          <a:endParaRPr lang="es-ES"/>
        </a:p>
      </dgm:t>
    </dgm:pt>
    <dgm:pt modelId="{E914BE19-D4CC-4B93-BF4F-7E2F6CB7E138}" type="pres">
      <dgm:prSet presAssocID="{1E47F531-0EDE-4A73-9293-CB1C4C7417B2}" presName="linear" presStyleCnt="0">
        <dgm:presLayoutVars>
          <dgm:animLvl val="lvl"/>
          <dgm:resizeHandles val="exact"/>
        </dgm:presLayoutVars>
      </dgm:prSet>
      <dgm:spPr/>
      <dgm:t>
        <a:bodyPr/>
        <a:lstStyle/>
        <a:p>
          <a:endParaRPr lang="es-ES"/>
        </a:p>
      </dgm:t>
    </dgm:pt>
    <dgm:pt modelId="{54198A4F-E09F-4D67-86CE-A4CAA4F5E0F3}" type="pres">
      <dgm:prSet presAssocID="{82D85646-397F-421E-8A81-80ED7F6FF63C}" presName="parentText" presStyleLbl="node1" presStyleIdx="0" presStyleCnt="2" custScaleY="18889" custLinFactY="-2126" custLinFactNeighborX="0" custLinFactNeighborY="-100000">
        <dgm:presLayoutVars>
          <dgm:chMax val="0"/>
          <dgm:bulletEnabled val="1"/>
        </dgm:presLayoutVars>
      </dgm:prSet>
      <dgm:spPr/>
      <dgm:t>
        <a:bodyPr/>
        <a:lstStyle/>
        <a:p>
          <a:endParaRPr lang="es-ES"/>
        </a:p>
      </dgm:t>
    </dgm:pt>
    <dgm:pt modelId="{F2EB62F8-C65B-43DF-B225-6089B46C64D3}" type="pres">
      <dgm:prSet presAssocID="{99FC209E-6C2B-433D-9594-0844DA29F8AA}" presName="spacer" presStyleCnt="0"/>
      <dgm:spPr/>
    </dgm:pt>
    <dgm:pt modelId="{956E8F82-FFAA-4001-BDF7-D275853E4E45}" type="pres">
      <dgm:prSet presAssocID="{406FB3DC-58DB-420A-A00C-0011285A9C1D}" presName="parentText" presStyleLbl="node1" presStyleIdx="1" presStyleCnt="2" custScaleY="22586" custLinFactNeighborY="-71177">
        <dgm:presLayoutVars>
          <dgm:chMax val="0"/>
          <dgm:bulletEnabled val="1"/>
        </dgm:presLayoutVars>
      </dgm:prSet>
      <dgm:spPr/>
      <dgm:t>
        <a:bodyPr/>
        <a:lstStyle/>
        <a:p>
          <a:endParaRPr lang="es-ES"/>
        </a:p>
      </dgm:t>
    </dgm:pt>
  </dgm:ptLst>
  <dgm:cxnLst>
    <dgm:cxn modelId="{DEE65125-46F2-4373-897E-AC5CDDAB8D0D}" srcId="{1E47F531-0EDE-4A73-9293-CB1C4C7417B2}" destId="{406FB3DC-58DB-420A-A00C-0011285A9C1D}" srcOrd="1" destOrd="0" parTransId="{3257227B-BCA5-4DD4-A79C-77DE0087B917}" sibTransId="{4E6DB2B7-3587-49FE-AFC8-7DC646BA103D}"/>
    <dgm:cxn modelId="{0D09C85D-DB0B-45D2-957C-9F9D917CE771}" type="presOf" srcId="{406FB3DC-58DB-420A-A00C-0011285A9C1D}" destId="{956E8F82-FFAA-4001-BDF7-D275853E4E45}" srcOrd="0" destOrd="0" presId="urn:microsoft.com/office/officeart/2005/8/layout/vList2"/>
    <dgm:cxn modelId="{FECD8822-8B81-4C2F-B2F8-8DEB93CE3E69}" type="presOf" srcId="{1E47F531-0EDE-4A73-9293-CB1C4C7417B2}" destId="{E914BE19-D4CC-4B93-BF4F-7E2F6CB7E138}" srcOrd="0" destOrd="0" presId="urn:microsoft.com/office/officeart/2005/8/layout/vList2"/>
    <dgm:cxn modelId="{AF1240E7-E871-43D7-8CDA-3AEE26A43414}" srcId="{1E47F531-0EDE-4A73-9293-CB1C4C7417B2}" destId="{82D85646-397F-421E-8A81-80ED7F6FF63C}" srcOrd="0" destOrd="0" parTransId="{E82D5E68-3FD8-458A-8AFB-5C001B3271EA}" sibTransId="{99FC209E-6C2B-433D-9594-0844DA29F8AA}"/>
    <dgm:cxn modelId="{5D87C994-E604-45F6-9B1E-D175096FB69B}" type="presOf" srcId="{82D85646-397F-421E-8A81-80ED7F6FF63C}" destId="{54198A4F-E09F-4D67-86CE-A4CAA4F5E0F3}" srcOrd="0" destOrd="0" presId="urn:microsoft.com/office/officeart/2005/8/layout/vList2"/>
    <dgm:cxn modelId="{04564302-7437-4A59-92AE-63001CA36D25}" type="presParOf" srcId="{E914BE19-D4CC-4B93-BF4F-7E2F6CB7E138}" destId="{54198A4F-E09F-4D67-86CE-A4CAA4F5E0F3}" srcOrd="0" destOrd="0" presId="urn:microsoft.com/office/officeart/2005/8/layout/vList2"/>
    <dgm:cxn modelId="{08F2ECEA-59DC-49CB-BECA-7A94510C56A6}" type="presParOf" srcId="{E914BE19-D4CC-4B93-BF4F-7E2F6CB7E138}" destId="{F2EB62F8-C65B-43DF-B225-6089B46C64D3}" srcOrd="1" destOrd="0" presId="urn:microsoft.com/office/officeart/2005/8/layout/vList2"/>
    <dgm:cxn modelId="{ADABEA60-9F90-450C-B791-CB953899BBB1}" type="presParOf" srcId="{E914BE19-D4CC-4B93-BF4F-7E2F6CB7E138}" destId="{956E8F82-FFAA-4001-BDF7-D275853E4E45}" srcOrd="2" destOrd="0" presId="urn:microsoft.com/office/officeart/2005/8/layout/vList2"/>
  </dgm:cxnLst>
  <dgm:bg>
    <a:noFill/>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5E2211-C08C-4D2F-B683-E33C36A0A163}"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s-ES"/>
        </a:p>
      </dgm:t>
    </dgm:pt>
    <dgm:pt modelId="{D13D5BB8-867C-4971-980F-04DECF9AE8AA}">
      <dgm:prSet custT="1"/>
      <dgm:spPr/>
      <dgm:t>
        <a:bodyPr/>
        <a:lstStyle/>
        <a:p>
          <a:pPr rtl="0"/>
          <a:r>
            <a:rPr lang="es-ES" sz="2200" dirty="0" smtClean="0"/>
            <a:t>Los servicios más deseados son el paseo en botes 64,3%, restaurant 63% y cabalgatas 62%</a:t>
          </a:r>
          <a:endParaRPr lang="es-ES" sz="2200" dirty="0"/>
        </a:p>
      </dgm:t>
    </dgm:pt>
    <dgm:pt modelId="{02438BD7-44F7-42C1-8C0B-9E9285BDAE35}" type="parTrans" cxnId="{87010FC2-D600-4C08-AAA6-4C694D2CDA34}">
      <dgm:prSet/>
      <dgm:spPr/>
      <dgm:t>
        <a:bodyPr/>
        <a:lstStyle/>
        <a:p>
          <a:endParaRPr lang="es-ES" sz="2200"/>
        </a:p>
      </dgm:t>
    </dgm:pt>
    <dgm:pt modelId="{DFD395AA-1F16-4C2E-8E25-A2827186472E}" type="sibTrans" cxnId="{87010FC2-D600-4C08-AAA6-4C694D2CDA34}">
      <dgm:prSet/>
      <dgm:spPr/>
      <dgm:t>
        <a:bodyPr/>
        <a:lstStyle/>
        <a:p>
          <a:endParaRPr lang="es-ES" sz="2200"/>
        </a:p>
      </dgm:t>
    </dgm:pt>
    <dgm:pt modelId="{B35CAE1A-893F-4C9B-9783-0C0A8CFDEBFC}">
      <dgm:prSet custT="1"/>
      <dgm:spPr/>
      <dgm:t>
        <a:bodyPr/>
        <a:lstStyle/>
        <a:p>
          <a:pPr rtl="0"/>
          <a:r>
            <a:rPr lang="es-ES" sz="2200" dirty="0" smtClean="0"/>
            <a:t>Las personas que visitan la hacienda están dispuestos a efectuar gastos en el interior, pero no necesariamente todas están dispuestas a alquilar para eventos sociales.</a:t>
          </a:r>
          <a:endParaRPr lang="es-ES" sz="2200" dirty="0"/>
        </a:p>
      </dgm:t>
    </dgm:pt>
    <dgm:pt modelId="{F94E891A-7D1C-4114-BE31-4B689B088635}" type="parTrans" cxnId="{F687A668-A9B0-4D10-A731-837FA1115735}">
      <dgm:prSet/>
      <dgm:spPr/>
      <dgm:t>
        <a:bodyPr/>
        <a:lstStyle/>
        <a:p>
          <a:endParaRPr lang="es-ES" sz="2200"/>
        </a:p>
      </dgm:t>
    </dgm:pt>
    <dgm:pt modelId="{06DE6A59-D9D5-4DD2-9BD6-533127FA7CE4}" type="sibTrans" cxnId="{F687A668-A9B0-4D10-A731-837FA1115735}">
      <dgm:prSet/>
      <dgm:spPr/>
      <dgm:t>
        <a:bodyPr/>
        <a:lstStyle/>
        <a:p>
          <a:endParaRPr lang="es-ES" sz="2200"/>
        </a:p>
      </dgm:t>
    </dgm:pt>
    <dgm:pt modelId="{6A37F1CC-DD49-4C56-9713-9AAA77BC381C}">
      <dgm:prSet custT="1"/>
      <dgm:spPr/>
      <dgm:t>
        <a:bodyPr/>
        <a:lstStyle/>
        <a:p>
          <a:pPr rtl="0"/>
          <a:r>
            <a:rPr lang="es-ES" sz="2200" dirty="0" smtClean="0"/>
            <a:t>El sexo de las personas influye en el proyecto, las mujeres son quienes especialmente se interesan en este tipo de servicio</a:t>
          </a:r>
          <a:endParaRPr lang="es-ES" sz="2200" dirty="0"/>
        </a:p>
      </dgm:t>
    </dgm:pt>
    <dgm:pt modelId="{4540806F-452F-450D-8D79-F7565292A566}" type="parTrans" cxnId="{487D791F-C604-4ED1-BF5C-C0A98E2875FA}">
      <dgm:prSet/>
      <dgm:spPr/>
      <dgm:t>
        <a:bodyPr/>
        <a:lstStyle/>
        <a:p>
          <a:endParaRPr lang="es-ES" sz="2200"/>
        </a:p>
      </dgm:t>
    </dgm:pt>
    <dgm:pt modelId="{957C1EA6-3B91-43C4-AB0A-3CD6C66213E6}" type="sibTrans" cxnId="{487D791F-C604-4ED1-BF5C-C0A98E2875FA}">
      <dgm:prSet/>
      <dgm:spPr/>
      <dgm:t>
        <a:bodyPr/>
        <a:lstStyle/>
        <a:p>
          <a:endParaRPr lang="es-ES" sz="2200"/>
        </a:p>
      </dgm:t>
    </dgm:pt>
    <dgm:pt modelId="{22EA7F92-34B5-4D21-9470-B16F973312F7}" type="pres">
      <dgm:prSet presAssocID="{4E5E2211-C08C-4D2F-B683-E33C36A0A163}" presName="linear" presStyleCnt="0">
        <dgm:presLayoutVars>
          <dgm:animLvl val="lvl"/>
          <dgm:resizeHandles val="exact"/>
        </dgm:presLayoutVars>
      </dgm:prSet>
      <dgm:spPr/>
      <dgm:t>
        <a:bodyPr/>
        <a:lstStyle/>
        <a:p>
          <a:endParaRPr lang="es-ES"/>
        </a:p>
      </dgm:t>
    </dgm:pt>
    <dgm:pt modelId="{101084E7-B522-484A-B4EF-315F656BF7DC}" type="pres">
      <dgm:prSet presAssocID="{D13D5BB8-867C-4971-980F-04DECF9AE8AA}" presName="parentText" presStyleLbl="node1" presStyleIdx="0" presStyleCnt="3">
        <dgm:presLayoutVars>
          <dgm:chMax val="0"/>
          <dgm:bulletEnabled val="1"/>
        </dgm:presLayoutVars>
      </dgm:prSet>
      <dgm:spPr/>
      <dgm:t>
        <a:bodyPr/>
        <a:lstStyle/>
        <a:p>
          <a:endParaRPr lang="es-ES"/>
        </a:p>
      </dgm:t>
    </dgm:pt>
    <dgm:pt modelId="{8922631A-C5D7-4E0C-BDF4-7EADE58770C7}" type="pres">
      <dgm:prSet presAssocID="{DFD395AA-1F16-4C2E-8E25-A2827186472E}" presName="spacer" presStyleCnt="0"/>
      <dgm:spPr/>
    </dgm:pt>
    <dgm:pt modelId="{E1FFF284-514F-4770-A214-BF13A3CE70D4}" type="pres">
      <dgm:prSet presAssocID="{B35CAE1A-893F-4C9B-9783-0C0A8CFDEBFC}" presName="parentText" presStyleLbl="node1" presStyleIdx="1" presStyleCnt="3">
        <dgm:presLayoutVars>
          <dgm:chMax val="0"/>
          <dgm:bulletEnabled val="1"/>
        </dgm:presLayoutVars>
      </dgm:prSet>
      <dgm:spPr/>
      <dgm:t>
        <a:bodyPr/>
        <a:lstStyle/>
        <a:p>
          <a:endParaRPr lang="es-ES"/>
        </a:p>
      </dgm:t>
    </dgm:pt>
    <dgm:pt modelId="{20AC59F1-D090-46EA-A39E-114DD2E01555}" type="pres">
      <dgm:prSet presAssocID="{06DE6A59-D9D5-4DD2-9BD6-533127FA7CE4}" presName="spacer" presStyleCnt="0"/>
      <dgm:spPr/>
    </dgm:pt>
    <dgm:pt modelId="{C50EAF1A-5E1F-4424-A162-C9760314D14D}" type="pres">
      <dgm:prSet presAssocID="{6A37F1CC-DD49-4C56-9713-9AAA77BC381C}" presName="parentText" presStyleLbl="node1" presStyleIdx="2" presStyleCnt="3">
        <dgm:presLayoutVars>
          <dgm:chMax val="0"/>
          <dgm:bulletEnabled val="1"/>
        </dgm:presLayoutVars>
      </dgm:prSet>
      <dgm:spPr/>
      <dgm:t>
        <a:bodyPr/>
        <a:lstStyle/>
        <a:p>
          <a:endParaRPr lang="es-ES"/>
        </a:p>
      </dgm:t>
    </dgm:pt>
  </dgm:ptLst>
  <dgm:cxnLst>
    <dgm:cxn modelId="{7E17005E-A277-4958-82A9-239B0AEF1141}" type="presOf" srcId="{4E5E2211-C08C-4D2F-B683-E33C36A0A163}" destId="{22EA7F92-34B5-4D21-9470-B16F973312F7}" srcOrd="0" destOrd="0" presId="urn:microsoft.com/office/officeart/2005/8/layout/vList2"/>
    <dgm:cxn modelId="{E70A3711-82ED-45F5-B49B-2486BFDE182B}" type="presOf" srcId="{6A37F1CC-DD49-4C56-9713-9AAA77BC381C}" destId="{C50EAF1A-5E1F-4424-A162-C9760314D14D}" srcOrd="0" destOrd="0" presId="urn:microsoft.com/office/officeart/2005/8/layout/vList2"/>
    <dgm:cxn modelId="{87010FC2-D600-4C08-AAA6-4C694D2CDA34}" srcId="{4E5E2211-C08C-4D2F-B683-E33C36A0A163}" destId="{D13D5BB8-867C-4971-980F-04DECF9AE8AA}" srcOrd="0" destOrd="0" parTransId="{02438BD7-44F7-42C1-8C0B-9E9285BDAE35}" sibTransId="{DFD395AA-1F16-4C2E-8E25-A2827186472E}"/>
    <dgm:cxn modelId="{0C26A753-B92C-418C-A715-0F2D0CE66273}" type="presOf" srcId="{D13D5BB8-867C-4971-980F-04DECF9AE8AA}" destId="{101084E7-B522-484A-B4EF-315F656BF7DC}" srcOrd="0" destOrd="0" presId="urn:microsoft.com/office/officeart/2005/8/layout/vList2"/>
    <dgm:cxn modelId="{487D791F-C604-4ED1-BF5C-C0A98E2875FA}" srcId="{4E5E2211-C08C-4D2F-B683-E33C36A0A163}" destId="{6A37F1CC-DD49-4C56-9713-9AAA77BC381C}" srcOrd="2" destOrd="0" parTransId="{4540806F-452F-450D-8D79-F7565292A566}" sibTransId="{957C1EA6-3B91-43C4-AB0A-3CD6C66213E6}"/>
    <dgm:cxn modelId="{15BDD3DB-597D-4A65-90CA-7BA3661C9787}" type="presOf" srcId="{B35CAE1A-893F-4C9B-9783-0C0A8CFDEBFC}" destId="{E1FFF284-514F-4770-A214-BF13A3CE70D4}" srcOrd="0" destOrd="0" presId="urn:microsoft.com/office/officeart/2005/8/layout/vList2"/>
    <dgm:cxn modelId="{F687A668-A9B0-4D10-A731-837FA1115735}" srcId="{4E5E2211-C08C-4D2F-B683-E33C36A0A163}" destId="{B35CAE1A-893F-4C9B-9783-0C0A8CFDEBFC}" srcOrd="1" destOrd="0" parTransId="{F94E891A-7D1C-4114-BE31-4B689B088635}" sibTransId="{06DE6A59-D9D5-4DD2-9BD6-533127FA7CE4}"/>
    <dgm:cxn modelId="{E0351747-1E9D-4CD4-96F0-4D14BE0B70BB}" type="presParOf" srcId="{22EA7F92-34B5-4D21-9470-B16F973312F7}" destId="{101084E7-B522-484A-B4EF-315F656BF7DC}" srcOrd="0" destOrd="0" presId="urn:microsoft.com/office/officeart/2005/8/layout/vList2"/>
    <dgm:cxn modelId="{AE62454B-4CBF-43D5-B3EB-629C9A51BC25}" type="presParOf" srcId="{22EA7F92-34B5-4D21-9470-B16F973312F7}" destId="{8922631A-C5D7-4E0C-BDF4-7EADE58770C7}" srcOrd="1" destOrd="0" presId="urn:microsoft.com/office/officeart/2005/8/layout/vList2"/>
    <dgm:cxn modelId="{22864C58-07EE-4123-A80B-17CBB75E5281}" type="presParOf" srcId="{22EA7F92-34B5-4D21-9470-B16F973312F7}" destId="{E1FFF284-514F-4770-A214-BF13A3CE70D4}" srcOrd="2" destOrd="0" presId="urn:microsoft.com/office/officeart/2005/8/layout/vList2"/>
    <dgm:cxn modelId="{857A867B-92E5-41E7-AE74-B56A3D0537A1}" type="presParOf" srcId="{22EA7F92-34B5-4D21-9470-B16F973312F7}" destId="{20AC59F1-D090-46EA-A39E-114DD2E01555}" srcOrd="3" destOrd="0" presId="urn:microsoft.com/office/officeart/2005/8/layout/vList2"/>
    <dgm:cxn modelId="{D7C40D1D-88D4-4E2F-8DA0-0FD3413D89C8}" type="presParOf" srcId="{22EA7F92-34B5-4D21-9470-B16F973312F7}" destId="{C50EAF1A-5E1F-4424-A162-C9760314D14D}" srcOrd="4"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310537-8238-41D2-B267-56EB18A97BCF}"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3F4879EC-1E7B-4F48-B94F-2F87C7ACB284}">
      <dgm:prSet custT="1"/>
      <dgm:spPr/>
      <dgm:t>
        <a:bodyPr/>
        <a:lstStyle/>
        <a:p>
          <a:pPr rtl="0"/>
          <a:r>
            <a:rPr lang="es-ES" sz="2200" b="1" dirty="0" smtClean="0">
              <a:effectLst>
                <a:outerShdw blurRad="38100" dist="38100" dir="2700000" algn="tl">
                  <a:srgbClr val="000000">
                    <a:alpha val="43137"/>
                  </a:srgbClr>
                </a:outerShdw>
              </a:effectLst>
            </a:rPr>
            <a:t>PRODUCTO</a:t>
          </a:r>
          <a:endParaRPr lang="es-ES" sz="2200" b="1" dirty="0">
            <a:effectLst>
              <a:outerShdw blurRad="38100" dist="38100" dir="2700000" algn="tl">
                <a:srgbClr val="000000">
                  <a:alpha val="43137"/>
                </a:srgbClr>
              </a:outerShdw>
            </a:effectLst>
          </a:endParaRPr>
        </a:p>
      </dgm:t>
    </dgm:pt>
    <dgm:pt modelId="{1428A4BD-95EA-499D-BB12-5BBFD63B3C1E}" type="parTrans" cxnId="{B28379B4-FCF8-4E1A-A823-4E4F5A47D3E1}">
      <dgm:prSet/>
      <dgm:spPr/>
      <dgm:t>
        <a:bodyPr/>
        <a:lstStyle/>
        <a:p>
          <a:endParaRPr lang="es-ES" sz="2200" b="1">
            <a:effectLst>
              <a:outerShdw blurRad="38100" dist="38100" dir="2700000" algn="tl">
                <a:srgbClr val="000000">
                  <a:alpha val="43137"/>
                </a:srgbClr>
              </a:outerShdw>
            </a:effectLst>
          </a:endParaRPr>
        </a:p>
      </dgm:t>
    </dgm:pt>
    <dgm:pt modelId="{1D341084-08DD-4B27-A1A5-DF6AE5C4126C}" type="sibTrans" cxnId="{B28379B4-FCF8-4E1A-A823-4E4F5A47D3E1}">
      <dgm:prSet custT="1"/>
      <dgm:spPr/>
      <dgm:t>
        <a:bodyPr/>
        <a:lstStyle/>
        <a:p>
          <a:endParaRPr lang="es-ES" sz="2200" b="1">
            <a:effectLst>
              <a:outerShdw blurRad="38100" dist="38100" dir="2700000" algn="tl">
                <a:srgbClr val="000000">
                  <a:alpha val="43137"/>
                </a:srgbClr>
              </a:outerShdw>
            </a:effectLst>
          </a:endParaRPr>
        </a:p>
      </dgm:t>
    </dgm:pt>
    <dgm:pt modelId="{9879AA05-3487-45FB-AB3F-7D5FFF1D0E53}">
      <dgm:prSet custT="1"/>
      <dgm:spPr/>
      <dgm:t>
        <a:bodyPr/>
        <a:lstStyle/>
        <a:p>
          <a:pPr rtl="0"/>
          <a:r>
            <a:rPr lang="es-ES" sz="2200" b="1" dirty="0" smtClean="0">
              <a:effectLst>
                <a:outerShdw blurRad="38100" dist="38100" dir="2700000" algn="tl">
                  <a:srgbClr val="000000">
                    <a:alpha val="43137"/>
                  </a:srgbClr>
                </a:outerShdw>
              </a:effectLst>
            </a:rPr>
            <a:t>PRECIO</a:t>
          </a:r>
          <a:endParaRPr lang="es-ES" sz="2200" b="1" dirty="0">
            <a:effectLst>
              <a:outerShdw blurRad="38100" dist="38100" dir="2700000" algn="tl">
                <a:srgbClr val="000000">
                  <a:alpha val="43137"/>
                </a:srgbClr>
              </a:outerShdw>
            </a:effectLst>
          </a:endParaRPr>
        </a:p>
      </dgm:t>
    </dgm:pt>
    <dgm:pt modelId="{98899B88-A903-4912-BE25-0B9A0982EFA9}" type="parTrans" cxnId="{F2680C13-35C3-4E82-B546-BC92470084D6}">
      <dgm:prSet/>
      <dgm:spPr/>
      <dgm:t>
        <a:bodyPr/>
        <a:lstStyle/>
        <a:p>
          <a:endParaRPr lang="es-ES" sz="2200" b="1">
            <a:effectLst>
              <a:outerShdw blurRad="38100" dist="38100" dir="2700000" algn="tl">
                <a:srgbClr val="000000">
                  <a:alpha val="43137"/>
                </a:srgbClr>
              </a:outerShdw>
            </a:effectLst>
          </a:endParaRPr>
        </a:p>
      </dgm:t>
    </dgm:pt>
    <dgm:pt modelId="{9BACE66E-947B-4BF4-8838-D8C630260671}" type="sibTrans" cxnId="{F2680C13-35C3-4E82-B546-BC92470084D6}">
      <dgm:prSet custT="1"/>
      <dgm:spPr/>
      <dgm:t>
        <a:bodyPr/>
        <a:lstStyle/>
        <a:p>
          <a:endParaRPr lang="es-ES" sz="2200" b="1">
            <a:effectLst>
              <a:outerShdw blurRad="38100" dist="38100" dir="2700000" algn="tl">
                <a:srgbClr val="000000">
                  <a:alpha val="43137"/>
                </a:srgbClr>
              </a:outerShdw>
            </a:effectLst>
          </a:endParaRPr>
        </a:p>
      </dgm:t>
    </dgm:pt>
    <dgm:pt modelId="{4CF30131-B705-4C0C-B67A-B48EF3656969}">
      <dgm:prSet custT="1"/>
      <dgm:spPr/>
      <dgm:t>
        <a:bodyPr/>
        <a:lstStyle/>
        <a:p>
          <a:pPr rtl="0"/>
          <a:r>
            <a:rPr lang="es-ES" sz="2200" b="1" dirty="0" smtClean="0">
              <a:effectLst>
                <a:outerShdw blurRad="38100" dist="38100" dir="2700000" algn="tl">
                  <a:srgbClr val="000000">
                    <a:alpha val="43137"/>
                  </a:srgbClr>
                </a:outerShdw>
              </a:effectLst>
            </a:rPr>
            <a:t>PLAZA</a:t>
          </a:r>
          <a:endParaRPr lang="es-ES" sz="2200" b="1" dirty="0">
            <a:effectLst>
              <a:outerShdw blurRad="38100" dist="38100" dir="2700000" algn="tl">
                <a:srgbClr val="000000">
                  <a:alpha val="43137"/>
                </a:srgbClr>
              </a:outerShdw>
            </a:effectLst>
          </a:endParaRPr>
        </a:p>
      </dgm:t>
    </dgm:pt>
    <dgm:pt modelId="{313553DC-8ED7-4F0B-BD71-E789DD21B0FC}" type="parTrans" cxnId="{56A148D1-53AF-45EF-A97A-D76C708ECD4E}">
      <dgm:prSet/>
      <dgm:spPr/>
      <dgm:t>
        <a:bodyPr/>
        <a:lstStyle/>
        <a:p>
          <a:endParaRPr lang="es-ES" sz="2200" b="1">
            <a:effectLst>
              <a:outerShdw blurRad="38100" dist="38100" dir="2700000" algn="tl">
                <a:srgbClr val="000000">
                  <a:alpha val="43137"/>
                </a:srgbClr>
              </a:outerShdw>
            </a:effectLst>
          </a:endParaRPr>
        </a:p>
      </dgm:t>
    </dgm:pt>
    <dgm:pt modelId="{A0A6F0F6-12E4-4DBA-B905-E25C6B9F4ED0}" type="sibTrans" cxnId="{56A148D1-53AF-45EF-A97A-D76C708ECD4E}">
      <dgm:prSet custT="1"/>
      <dgm:spPr/>
      <dgm:t>
        <a:bodyPr/>
        <a:lstStyle/>
        <a:p>
          <a:endParaRPr lang="es-ES" sz="2200" b="1">
            <a:effectLst>
              <a:outerShdw blurRad="38100" dist="38100" dir="2700000" algn="tl">
                <a:srgbClr val="000000">
                  <a:alpha val="43137"/>
                </a:srgbClr>
              </a:outerShdw>
            </a:effectLst>
          </a:endParaRPr>
        </a:p>
      </dgm:t>
    </dgm:pt>
    <dgm:pt modelId="{0054D65C-1BB5-4029-8C54-FA2E9C51F8F6}">
      <dgm:prSet custT="1"/>
      <dgm:spPr/>
      <dgm:t>
        <a:bodyPr/>
        <a:lstStyle/>
        <a:p>
          <a:pPr rtl="0"/>
          <a:r>
            <a:rPr lang="es-ES" sz="2200" b="1" dirty="0" smtClean="0">
              <a:effectLst>
                <a:outerShdw blurRad="38100" dist="38100" dir="2700000" algn="tl">
                  <a:srgbClr val="000000">
                    <a:alpha val="43137"/>
                  </a:srgbClr>
                </a:outerShdw>
              </a:effectLst>
            </a:rPr>
            <a:t>PROMOCIÓN Y PUBLICIDAD</a:t>
          </a:r>
          <a:endParaRPr lang="es-ES" sz="2200" b="1" dirty="0">
            <a:effectLst>
              <a:outerShdw blurRad="38100" dist="38100" dir="2700000" algn="tl">
                <a:srgbClr val="000000">
                  <a:alpha val="43137"/>
                </a:srgbClr>
              </a:outerShdw>
            </a:effectLst>
          </a:endParaRPr>
        </a:p>
      </dgm:t>
    </dgm:pt>
    <dgm:pt modelId="{22CE445F-999C-4A17-9722-06D7D80F0B8A}" type="sibTrans" cxnId="{3412F18B-1737-4F6C-B2AF-D6D41501E197}">
      <dgm:prSet custT="1"/>
      <dgm:spPr/>
      <dgm:t>
        <a:bodyPr/>
        <a:lstStyle/>
        <a:p>
          <a:endParaRPr lang="es-ES" sz="2200" b="1">
            <a:effectLst>
              <a:outerShdw blurRad="38100" dist="38100" dir="2700000" algn="tl">
                <a:srgbClr val="000000">
                  <a:alpha val="43137"/>
                </a:srgbClr>
              </a:outerShdw>
            </a:effectLst>
          </a:endParaRPr>
        </a:p>
      </dgm:t>
    </dgm:pt>
    <dgm:pt modelId="{447CD5CC-9A9B-4BAF-8F7B-E3AD008DDA67}" type="parTrans" cxnId="{3412F18B-1737-4F6C-B2AF-D6D41501E197}">
      <dgm:prSet/>
      <dgm:spPr/>
      <dgm:t>
        <a:bodyPr/>
        <a:lstStyle/>
        <a:p>
          <a:endParaRPr lang="es-ES" sz="2200" b="1">
            <a:effectLst>
              <a:outerShdw blurRad="38100" dist="38100" dir="2700000" algn="tl">
                <a:srgbClr val="000000">
                  <a:alpha val="43137"/>
                </a:srgbClr>
              </a:outerShdw>
            </a:effectLst>
          </a:endParaRPr>
        </a:p>
      </dgm:t>
    </dgm:pt>
    <dgm:pt modelId="{B1D0FAC9-1F57-48F2-9A03-37BC1F3C8462}" type="pres">
      <dgm:prSet presAssocID="{1B310537-8238-41D2-B267-56EB18A97BCF}" presName="cycle" presStyleCnt="0">
        <dgm:presLayoutVars>
          <dgm:dir/>
          <dgm:resizeHandles val="exact"/>
        </dgm:presLayoutVars>
      </dgm:prSet>
      <dgm:spPr/>
      <dgm:t>
        <a:bodyPr/>
        <a:lstStyle/>
        <a:p>
          <a:endParaRPr lang="es-ES"/>
        </a:p>
      </dgm:t>
    </dgm:pt>
    <dgm:pt modelId="{52A1EBD1-0A09-417B-9060-1C0FF63EF68F}" type="pres">
      <dgm:prSet presAssocID="{3F4879EC-1E7B-4F48-B94F-2F87C7ACB284}" presName="node" presStyleLbl="node1" presStyleIdx="0" presStyleCnt="4" custScaleX="121031" custScaleY="95512">
        <dgm:presLayoutVars>
          <dgm:bulletEnabled val="1"/>
        </dgm:presLayoutVars>
      </dgm:prSet>
      <dgm:spPr/>
      <dgm:t>
        <a:bodyPr/>
        <a:lstStyle/>
        <a:p>
          <a:endParaRPr lang="es-ES"/>
        </a:p>
      </dgm:t>
    </dgm:pt>
    <dgm:pt modelId="{2382B43F-509B-4226-95E1-5308A9679742}" type="pres">
      <dgm:prSet presAssocID="{1D341084-08DD-4B27-A1A5-DF6AE5C4126C}" presName="sibTrans" presStyleLbl="sibTrans2D1" presStyleIdx="0" presStyleCnt="4"/>
      <dgm:spPr/>
      <dgm:t>
        <a:bodyPr/>
        <a:lstStyle/>
        <a:p>
          <a:endParaRPr lang="es-ES"/>
        </a:p>
      </dgm:t>
    </dgm:pt>
    <dgm:pt modelId="{5D081E29-CFBF-40CA-A90C-6FA5596A6A2D}" type="pres">
      <dgm:prSet presAssocID="{1D341084-08DD-4B27-A1A5-DF6AE5C4126C}" presName="connectorText" presStyleLbl="sibTrans2D1" presStyleIdx="0" presStyleCnt="4"/>
      <dgm:spPr/>
      <dgm:t>
        <a:bodyPr/>
        <a:lstStyle/>
        <a:p>
          <a:endParaRPr lang="es-ES"/>
        </a:p>
      </dgm:t>
    </dgm:pt>
    <dgm:pt modelId="{41CCEAC7-95F8-405C-89FA-2575A4874A9A}" type="pres">
      <dgm:prSet presAssocID="{9879AA05-3487-45FB-AB3F-7D5FFF1D0E53}" presName="node" presStyleLbl="node1" presStyleIdx="1" presStyleCnt="4" custScaleX="121031" custScaleY="95512">
        <dgm:presLayoutVars>
          <dgm:bulletEnabled val="1"/>
        </dgm:presLayoutVars>
      </dgm:prSet>
      <dgm:spPr/>
      <dgm:t>
        <a:bodyPr/>
        <a:lstStyle/>
        <a:p>
          <a:endParaRPr lang="es-ES"/>
        </a:p>
      </dgm:t>
    </dgm:pt>
    <dgm:pt modelId="{DA60103B-CF15-4A7E-B1AC-D32B25D87870}" type="pres">
      <dgm:prSet presAssocID="{9BACE66E-947B-4BF4-8838-D8C630260671}" presName="sibTrans" presStyleLbl="sibTrans2D1" presStyleIdx="1" presStyleCnt="4"/>
      <dgm:spPr/>
      <dgm:t>
        <a:bodyPr/>
        <a:lstStyle/>
        <a:p>
          <a:endParaRPr lang="es-ES"/>
        </a:p>
      </dgm:t>
    </dgm:pt>
    <dgm:pt modelId="{2381E006-0DCD-4B21-B0BE-0E91A645DDC9}" type="pres">
      <dgm:prSet presAssocID="{9BACE66E-947B-4BF4-8838-D8C630260671}" presName="connectorText" presStyleLbl="sibTrans2D1" presStyleIdx="1" presStyleCnt="4"/>
      <dgm:spPr/>
      <dgm:t>
        <a:bodyPr/>
        <a:lstStyle/>
        <a:p>
          <a:endParaRPr lang="es-ES"/>
        </a:p>
      </dgm:t>
    </dgm:pt>
    <dgm:pt modelId="{78B7A08B-72EB-40A1-A3F5-1D36965E3E86}" type="pres">
      <dgm:prSet presAssocID="{4CF30131-B705-4C0C-B67A-B48EF3656969}" presName="node" presStyleLbl="node1" presStyleIdx="2" presStyleCnt="4" custScaleX="121031" custScaleY="95512">
        <dgm:presLayoutVars>
          <dgm:bulletEnabled val="1"/>
        </dgm:presLayoutVars>
      </dgm:prSet>
      <dgm:spPr/>
      <dgm:t>
        <a:bodyPr/>
        <a:lstStyle/>
        <a:p>
          <a:endParaRPr lang="es-ES"/>
        </a:p>
      </dgm:t>
    </dgm:pt>
    <dgm:pt modelId="{8C8DEFEE-BC5A-4F3E-983A-C2340F6A6E05}" type="pres">
      <dgm:prSet presAssocID="{A0A6F0F6-12E4-4DBA-B905-E25C6B9F4ED0}" presName="sibTrans" presStyleLbl="sibTrans2D1" presStyleIdx="2" presStyleCnt="4"/>
      <dgm:spPr/>
      <dgm:t>
        <a:bodyPr/>
        <a:lstStyle/>
        <a:p>
          <a:endParaRPr lang="es-ES"/>
        </a:p>
      </dgm:t>
    </dgm:pt>
    <dgm:pt modelId="{2903EF8D-9D72-409A-9066-BC6C135968BD}" type="pres">
      <dgm:prSet presAssocID="{A0A6F0F6-12E4-4DBA-B905-E25C6B9F4ED0}" presName="connectorText" presStyleLbl="sibTrans2D1" presStyleIdx="2" presStyleCnt="4"/>
      <dgm:spPr/>
      <dgm:t>
        <a:bodyPr/>
        <a:lstStyle/>
        <a:p>
          <a:endParaRPr lang="es-ES"/>
        </a:p>
      </dgm:t>
    </dgm:pt>
    <dgm:pt modelId="{C8943DE0-F3E2-44AE-8BFF-4A115C334870}" type="pres">
      <dgm:prSet presAssocID="{0054D65C-1BB5-4029-8C54-FA2E9C51F8F6}" presName="node" presStyleLbl="node1" presStyleIdx="3" presStyleCnt="4" custScaleX="145765" custScaleY="95512">
        <dgm:presLayoutVars>
          <dgm:bulletEnabled val="1"/>
        </dgm:presLayoutVars>
      </dgm:prSet>
      <dgm:spPr/>
      <dgm:t>
        <a:bodyPr/>
        <a:lstStyle/>
        <a:p>
          <a:endParaRPr lang="es-ES"/>
        </a:p>
      </dgm:t>
    </dgm:pt>
    <dgm:pt modelId="{8DE6F00F-87E4-4FA1-BAE6-70596F19E489}" type="pres">
      <dgm:prSet presAssocID="{22CE445F-999C-4A17-9722-06D7D80F0B8A}" presName="sibTrans" presStyleLbl="sibTrans2D1" presStyleIdx="3" presStyleCnt="4"/>
      <dgm:spPr/>
      <dgm:t>
        <a:bodyPr/>
        <a:lstStyle/>
        <a:p>
          <a:endParaRPr lang="es-ES"/>
        </a:p>
      </dgm:t>
    </dgm:pt>
    <dgm:pt modelId="{42C18381-FB16-4AB3-A1C8-C23541D4F9CD}" type="pres">
      <dgm:prSet presAssocID="{22CE445F-999C-4A17-9722-06D7D80F0B8A}" presName="connectorText" presStyleLbl="sibTrans2D1" presStyleIdx="3" presStyleCnt="4"/>
      <dgm:spPr/>
      <dgm:t>
        <a:bodyPr/>
        <a:lstStyle/>
        <a:p>
          <a:endParaRPr lang="es-ES"/>
        </a:p>
      </dgm:t>
    </dgm:pt>
  </dgm:ptLst>
  <dgm:cxnLst>
    <dgm:cxn modelId="{11F2E661-A73D-49A0-A370-9D04F0EBEE1F}" type="presOf" srcId="{1B310537-8238-41D2-B267-56EB18A97BCF}" destId="{B1D0FAC9-1F57-48F2-9A03-37BC1F3C8462}" srcOrd="0" destOrd="0" presId="urn:microsoft.com/office/officeart/2005/8/layout/cycle2"/>
    <dgm:cxn modelId="{B28379B4-FCF8-4E1A-A823-4E4F5A47D3E1}" srcId="{1B310537-8238-41D2-B267-56EB18A97BCF}" destId="{3F4879EC-1E7B-4F48-B94F-2F87C7ACB284}" srcOrd="0" destOrd="0" parTransId="{1428A4BD-95EA-499D-BB12-5BBFD63B3C1E}" sibTransId="{1D341084-08DD-4B27-A1A5-DF6AE5C4126C}"/>
    <dgm:cxn modelId="{A4645873-AB5E-4637-85ED-414A24E95F9E}" type="presOf" srcId="{0054D65C-1BB5-4029-8C54-FA2E9C51F8F6}" destId="{C8943DE0-F3E2-44AE-8BFF-4A115C334870}" srcOrd="0" destOrd="0" presId="urn:microsoft.com/office/officeart/2005/8/layout/cycle2"/>
    <dgm:cxn modelId="{F2680C13-35C3-4E82-B546-BC92470084D6}" srcId="{1B310537-8238-41D2-B267-56EB18A97BCF}" destId="{9879AA05-3487-45FB-AB3F-7D5FFF1D0E53}" srcOrd="1" destOrd="0" parTransId="{98899B88-A903-4912-BE25-0B9A0982EFA9}" sibTransId="{9BACE66E-947B-4BF4-8838-D8C630260671}"/>
    <dgm:cxn modelId="{E5A798F7-4F2F-4625-BD5D-DA98CDB61A7F}" type="presOf" srcId="{1D341084-08DD-4B27-A1A5-DF6AE5C4126C}" destId="{5D081E29-CFBF-40CA-A90C-6FA5596A6A2D}" srcOrd="1" destOrd="0" presId="urn:microsoft.com/office/officeart/2005/8/layout/cycle2"/>
    <dgm:cxn modelId="{565E4A86-9B5D-466A-86E0-09FC35EB30BE}" type="presOf" srcId="{22CE445F-999C-4A17-9722-06D7D80F0B8A}" destId="{8DE6F00F-87E4-4FA1-BAE6-70596F19E489}" srcOrd="0" destOrd="0" presId="urn:microsoft.com/office/officeart/2005/8/layout/cycle2"/>
    <dgm:cxn modelId="{0D42FB87-7F49-4205-964C-0D54CB76D0B4}" type="presOf" srcId="{A0A6F0F6-12E4-4DBA-B905-E25C6B9F4ED0}" destId="{2903EF8D-9D72-409A-9066-BC6C135968BD}" srcOrd="1" destOrd="0" presId="urn:microsoft.com/office/officeart/2005/8/layout/cycle2"/>
    <dgm:cxn modelId="{CB2256AE-75C9-4B76-B730-ED161A1E660C}" type="presOf" srcId="{4CF30131-B705-4C0C-B67A-B48EF3656969}" destId="{78B7A08B-72EB-40A1-A3F5-1D36965E3E86}" srcOrd="0" destOrd="0" presId="urn:microsoft.com/office/officeart/2005/8/layout/cycle2"/>
    <dgm:cxn modelId="{02A8FCA8-9FC9-44F5-9B2E-F315D4A63154}" type="presOf" srcId="{22CE445F-999C-4A17-9722-06D7D80F0B8A}" destId="{42C18381-FB16-4AB3-A1C8-C23541D4F9CD}" srcOrd="1" destOrd="0" presId="urn:microsoft.com/office/officeart/2005/8/layout/cycle2"/>
    <dgm:cxn modelId="{75D2DBA4-747D-4218-ADCB-66F349880084}" type="presOf" srcId="{9BACE66E-947B-4BF4-8838-D8C630260671}" destId="{DA60103B-CF15-4A7E-B1AC-D32B25D87870}" srcOrd="0" destOrd="0" presId="urn:microsoft.com/office/officeart/2005/8/layout/cycle2"/>
    <dgm:cxn modelId="{3412F18B-1737-4F6C-B2AF-D6D41501E197}" srcId="{1B310537-8238-41D2-B267-56EB18A97BCF}" destId="{0054D65C-1BB5-4029-8C54-FA2E9C51F8F6}" srcOrd="3" destOrd="0" parTransId="{447CD5CC-9A9B-4BAF-8F7B-E3AD008DDA67}" sibTransId="{22CE445F-999C-4A17-9722-06D7D80F0B8A}"/>
    <dgm:cxn modelId="{8C97E1C2-38DF-4FBC-82F4-73A78862DF8F}" type="presOf" srcId="{9BACE66E-947B-4BF4-8838-D8C630260671}" destId="{2381E006-0DCD-4B21-B0BE-0E91A645DDC9}" srcOrd="1" destOrd="0" presId="urn:microsoft.com/office/officeart/2005/8/layout/cycle2"/>
    <dgm:cxn modelId="{D0E08043-2331-4D3F-A4A6-D1D0EA03BC56}" type="presOf" srcId="{9879AA05-3487-45FB-AB3F-7D5FFF1D0E53}" destId="{41CCEAC7-95F8-405C-89FA-2575A4874A9A}" srcOrd="0" destOrd="0" presId="urn:microsoft.com/office/officeart/2005/8/layout/cycle2"/>
    <dgm:cxn modelId="{C8564174-BE8A-456E-A413-497384C0BD80}" type="presOf" srcId="{A0A6F0F6-12E4-4DBA-B905-E25C6B9F4ED0}" destId="{8C8DEFEE-BC5A-4F3E-983A-C2340F6A6E05}" srcOrd="0" destOrd="0" presId="urn:microsoft.com/office/officeart/2005/8/layout/cycle2"/>
    <dgm:cxn modelId="{65DDF05A-0F50-48E5-9882-0E947EE7DDC5}" type="presOf" srcId="{3F4879EC-1E7B-4F48-B94F-2F87C7ACB284}" destId="{52A1EBD1-0A09-417B-9060-1C0FF63EF68F}" srcOrd="0" destOrd="0" presId="urn:microsoft.com/office/officeart/2005/8/layout/cycle2"/>
    <dgm:cxn modelId="{56A148D1-53AF-45EF-A97A-D76C708ECD4E}" srcId="{1B310537-8238-41D2-B267-56EB18A97BCF}" destId="{4CF30131-B705-4C0C-B67A-B48EF3656969}" srcOrd="2" destOrd="0" parTransId="{313553DC-8ED7-4F0B-BD71-E789DD21B0FC}" sibTransId="{A0A6F0F6-12E4-4DBA-B905-E25C6B9F4ED0}"/>
    <dgm:cxn modelId="{83378A73-44EF-462B-A44D-F6CFFE8CAA19}" type="presOf" srcId="{1D341084-08DD-4B27-A1A5-DF6AE5C4126C}" destId="{2382B43F-509B-4226-95E1-5308A9679742}" srcOrd="0" destOrd="0" presId="urn:microsoft.com/office/officeart/2005/8/layout/cycle2"/>
    <dgm:cxn modelId="{A1897D07-A520-4410-8782-D954EDE3630B}" type="presParOf" srcId="{B1D0FAC9-1F57-48F2-9A03-37BC1F3C8462}" destId="{52A1EBD1-0A09-417B-9060-1C0FF63EF68F}" srcOrd="0" destOrd="0" presId="urn:microsoft.com/office/officeart/2005/8/layout/cycle2"/>
    <dgm:cxn modelId="{780CD281-5341-4640-9F8D-D5BFAA79DD63}" type="presParOf" srcId="{B1D0FAC9-1F57-48F2-9A03-37BC1F3C8462}" destId="{2382B43F-509B-4226-95E1-5308A9679742}" srcOrd="1" destOrd="0" presId="urn:microsoft.com/office/officeart/2005/8/layout/cycle2"/>
    <dgm:cxn modelId="{F160E12F-1BCA-465D-8919-7081DE3AA244}" type="presParOf" srcId="{2382B43F-509B-4226-95E1-5308A9679742}" destId="{5D081E29-CFBF-40CA-A90C-6FA5596A6A2D}" srcOrd="0" destOrd="0" presId="urn:microsoft.com/office/officeart/2005/8/layout/cycle2"/>
    <dgm:cxn modelId="{2F9B9825-BCE5-496F-83CB-385E1A6737F7}" type="presParOf" srcId="{B1D0FAC9-1F57-48F2-9A03-37BC1F3C8462}" destId="{41CCEAC7-95F8-405C-89FA-2575A4874A9A}" srcOrd="2" destOrd="0" presId="urn:microsoft.com/office/officeart/2005/8/layout/cycle2"/>
    <dgm:cxn modelId="{7B8E1506-2237-410D-90F8-FE38A542C134}" type="presParOf" srcId="{B1D0FAC9-1F57-48F2-9A03-37BC1F3C8462}" destId="{DA60103B-CF15-4A7E-B1AC-D32B25D87870}" srcOrd="3" destOrd="0" presId="urn:microsoft.com/office/officeart/2005/8/layout/cycle2"/>
    <dgm:cxn modelId="{3AB6FBBC-CDC3-45AC-8205-C42CC34BBCC4}" type="presParOf" srcId="{DA60103B-CF15-4A7E-B1AC-D32B25D87870}" destId="{2381E006-0DCD-4B21-B0BE-0E91A645DDC9}" srcOrd="0" destOrd="0" presId="urn:microsoft.com/office/officeart/2005/8/layout/cycle2"/>
    <dgm:cxn modelId="{0A8D4D00-9268-4936-BFB7-7D477B4E6659}" type="presParOf" srcId="{B1D0FAC9-1F57-48F2-9A03-37BC1F3C8462}" destId="{78B7A08B-72EB-40A1-A3F5-1D36965E3E86}" srcOrd="4" destOrd="0" presId="urn:microsoft.com/office/officeart/2005/8/layout/cycle2"/>
    <dgm:cxn modelId="{C7983A54-23DB-4E46-A11E-2084A08CA734}" type="presParOf" srcId="{B1D0FAC9-1F57-48F2-9A03-37BC1F3C8462}" destId="{8C8DEFEE-BC5A-4F3E-983A-C2340F6A6E05}" srcOrd="5" destOrd="0" presId="urn:microsoft.com/office/officeart/2005/8/layout/cycle2"/>
    <dgm:cxn modelId="{1D5FC5C4-95FA-43FC-9987-467F8D3C3D81}" type="presParOf" srcId="{8C8DEFEE-BC5A-4F3E-983A-C2340F6A6E05}" destId="{2903EF8D-9D72-409A-9066-BC6C135968BD}" srcOrd="0" destOrd="0" presId="urn:microsoft.com/office/officeart/2005/8/layout/cycle2"/>
    <dgm:cxn modelId="{D4117600-669E-44BC-9134-A595A95AD1D4}" type="presParOf" srcId="{B1D0FAC9-1F57-48F2-9A03-37BC1F3C8462}" destId="{C8943DE0-F3E2-44AE-8BFF-4A115C334870}" srcOrd="6" destOrd="0" presId="urn:microsoft.com/office/officeart/2005/8/layout/cycle2"/>
    <dgm:cxn modelId="{D8CBB1E2-C941-4F4C-BA3E-A340341CAD0B}" type="presParOf" srcId="{B1D0FAC9-1F57-48F2-9A03-37BC1F3C8462}" destId="{8DE6F00F-87E4-4FA1-BAE6-70596F19E489}" srcOrd="7" destOrd="0" presId="urn:microsoft.com/office/officeart/2005/8/layout/cycle2"/>
    <dgm:cxn modelId="{63646AE4-8310-45B6-8B03-8796CFBE657C}" type="presParOf" srcId="{8DE6F00F-87E4-4FA1-BAE6-70596F19E489}" destId="{42C18381-FB16-4AB3-A1C8-C23541D4F9CD}" srcOrd="0" destOrd="0" presId="urn:microsoft.com/office/officeart/2005/8/layout/cycle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FB5268-07E2-4894-9084-05BAC9DA8767}" type="doc">
      <dgm:prSet loTypeId="urn:microsoft.com/office/officeart/2005/8/layout/vList3" loCatId="list" qsTypeId="urn:microsoft.com/office/officeart/2005/8/quickstyle/simple1" qsCatId="simple" csTypeId="urn:microsoft.com/office/officeart/2005/8/colors/accent3_2" csCatId="accent3" phldr="1"/>
      <dgm:spPr/>
    </dgm:pt>
    <dgm:pt modelId="{E196BA6B-1968-431E-B3C3-3A7423844F1F}">
      <dgm:prSet phldrT="[Texto]" custT="1"/>
      <dgm:spPr/>
      <dgm:t>
        <a:bodyPr/>
        <a:lstStyle/>
        <a:p>
          <a:r>
            <a:rPr lang="es-ES" sz="1900" dirty="0" smtClean="0"/>
            <a:t>Tasa de interés = 9,92%</a:t>
          </a:r>
          <a:endParaRPr lang="es-ES" sz="1900" dirty="0"/>
        </a:p>
      </dgm:t>
    </dgm:pt>
    <dgm:pt modelId="{955FB972-B3F7-4BFD-A639-01A24E288E5C}" type="parTrans" cxnId="{68E38DAC-787E-4656-A1B6-754F5542B352}">
      <dgm:prSet/>
      <dgm:spPr/>
      <dgm:t>
        <a:bodyPr/>
        <a:lstStyle/>
        <a:p>
          <a:endParaRPr lang="es-ES" sz="1900"/>
        </a:p>
      </dgm:t>
    </dgm:pt>
    <dgm:pt modelId="{EA20EF78-03E7-4DDC-9BD3-41368EB5CDE0}" type="sibTrans" cxnId="{68E38DAC-787E-4656-A1B6-754F5542B352}">
      <dgm:prSet/>
      <dgm:spPr/>
      <dgm:t>
        <a:bodyPr/>
        <a:lstStyle/>
        <a:p>
          <a:endParaRPr lang="es-ES" sz="1900"/>
        </a:p>
      </dgm:t>
    </dgm:pt>
    <dgm:pt modelId="{5F2A3291-036C-4A28-92B3-2BB806BBCD12}">
      <dgm:prSet phldrT="[Texto]" custT="1"/>
      <dgm:spPr/>
      <dgm:t>
        <a:bodyPr/>
        <a:lstStyle/>
        <a:p>
          <a:r>
            <a:rPr lang="es-ES" sz="1900" dirty="0" smtClean="0"/>
            <a:t>Duración de la Deuda = 5 años</a:t>
          </a:r>
          <a:endParaRPr lang="es-ES" sz="1900" dirty="0"/>
        </a:p>
      </dgm:t>
    </dgm:pt>
    <dgm:pt modelId="{CDF76500-0DC3-4BE2-B326-15CA02575F31}" type="parTrans" cxnId="{598326F8-0749-4CF0-8310-D1B6B7A4177E}">
      <dgm:prSet/>
      <dgm:spPr/>
      <dgm:t>
        <a:bodyPr/>
        <a:lstStyle/>
        <a:p>
          <a:endParaRPr lang="es-ES" sz="1900"/>
        </a:p>
      </dgm:t>
    </dgm:pt>
    <dgm:pt modelId="{FE77405A-7FA0-49D7-A14B-15E87691E250}" type="sibTrans" cxnId="{598326F8-0749-4CF0-8310-D1B6B7A4177E}">
      <dgm:prSet/>
      <dgm:spPr/>
      <dgm:t>
        <a:bodyPr/>
        <a:lstStyle/>
        <a:p>
          <a:endParaRPr lang="es-ES" sz="1900"/>
        </a:p>
      </dgm:t>
    </dgm:pt>
    <dgm:pt modelId="{9A20A7D0-4EF0-4FA1-AE37-30227FEF1ECF}" type="pres">
      <dgm:prSet presAssocID="{4EFB5268-07E2-4894-9084-05BAC9DA8767}" presName="linearFlow" presStyleCnt="0">
        <dgm:presLayoutVars>
          <dgm:dir/>
          <dgm:resizeHandles val="exact"/>
        </dgm:presLayoutVars>
      </dgm:prSet>
      <dgm:spPr/>
    </dgm:pt>
    <dgm:pt modelId="{9BFF993A-9BC5-4905-86A8-D4F1343B5BBF}" type="pres">
      <dgm:prSet presAssocID="{E196BA6B-1968-431E-B3C3-3A7423844F1F}" presName="composite" presStyleCnt="0"/>
      <dgm:spPr/>
    </dgm:pt>
    <dgm:pt modelId="{A50CF0F1-FD73-4510-AC45-1FC5D0571A0E}" type="pres">
      <dgm:prSet presAssocID="{E196BA6B-1968-431E-B3C3-3A7423844F1F}" presName="imgShp" presStyleLbl="fgImgPlace1" presStyleIdx="0" presStyleCnt="2" custScaleX="133283" custLinFactNeighborX="-74164"/>
      <dgm:spPr>
        <a:blipFill rotWithShape="0">
          <a:blip xmlns:r="http://schemas.openxmlformats.org/officeDocument/2006/relationships" r:embed="rId1"/>
          <a:stretch>
            <a:fillRect/>
          </a:stretch>
        </a:blipFill>
      </dgm:spPr>
    </dgm:pt>
    <dgm:pt modelId="{C87CA7AE-66E4-440D-A885-95ECDFECBB02}" type="pres">
      <dgm:prSet presAssocID="{E196BA6B-1968-431E-B3C3-3A7423844F1F}" presName="txShp" presStyleLbl="node1" presStyleIdx="0" presStyleCnt="2" custScaleX="133283" custLinFactNeighborX="8547">
        <dgm:presLayoutVars>
          <dgm:bulletEnabled val="1"/>
        </dgm:presLayoutVars>
      </dgm:prSet>
      <dgm:spPr/>
      <dgm:t>
        <a:bodyPr/>
        <a:lstStyle/>
        <a:p>
          <a:endParaRPr lang="es-ES"/>
        </a:p>
      </dgm:t>
    </dgm:pt>
    <dgm:pt modelId="{6982DE43-5AF3-426A-9A8E-2012F96342DB}" type="pres">
      <dgm:prSet presAssocID="{EA20EF78-03E7-4DDC-9BD3-41368EB5CDE0}" presName="spacing" presStyleCnt="0"/>
      <dgm:spPr/>
    </dgm:pt>
    <dgm:pt modelId="{06A13D73-1222-4318-9B29-500E99091684}" type="pres">
      <dgm:prSet presAssocID="{5F2A3291-036C-4A28-92B3-2BB806BBCD12}" presName="composite" presStyleCnt="0"/>
      <dgm:spPr/>
    </dgm:pt>
    <dgm:pt modelId="{1BC51D7E-78FF-41EE-9183-FB3C8611C3C8}" type="pres">
      <dgm:prSet presAssocID="{5F2A3291-036C-4A28-92B3-2BB806BBCD12}" presName="imgShp" presStyleLbl="fgImgPlace1" presStyleIdx="1" presStyleCnt="2" custScaleX="133283" custLinFactNeighborX="-74164"/>
      <dgm:spPr>
        <a:blipFill rotWithShape="0">
          <a:blip xmlns:r="http://schemas.openxmlformats.org/officeDocument/2006/relationships" r:embed="rId2"/>
          <a:stretch>
            <a:fillRect/>
          </a:stretch>
        </a:blipFill>
      </dgm:spPr>
    </dgm:pt>
    <dgm:pt modelId="{5BAAD327-A9BE-41B3-92AA-656D39A34C09}" type="pres">
      <dgm:prSet presAssocID="{5F2A3291-036C-4A28-92B3-2BB806BBCD12}" presName="txShp" presStyleLbl="node1" presStyleIdx="1" presStyleCnt="2" custScaleX="133283" custLinFactNeighborX="8547">
        <dgm:presLayoutVars>
          <dgm:bulletEnabled val="1"/>
        </dgm:presLayoutVars>
      </dgm:prSet>
      <dgm:spPr/>
      <dgm:t>
        <a:bodyPr/>
        <a:lstStyle/>
        <a:p>
          <a:endParaRPr lang="es-ES"/>
        </a:p>
      </dgm:t>
    </dgm:pt>
  </dgm:ptLst>
  <dgm:cxnLst>
    <dgm:cxn modelId="{E31620F8-1135-48D5-8BBE-B492EF3D958A}" type="presOf" srcId="{4EFB5268-07E2-4894-9084-05BAC9DA8767}" destId="{9A20A7D0-4EF0-4FA1-AE37-30227FEF1ECF}" srcOrd="0" destOrd="0" presId="urn:microsoft.com/office/officeart/2005/8/layout/vList3"/>
    <dgm:cxn modelId="{FEB717EF-5C55-4DE6-BDF6-B5CA89A421D4}" type="presOf" srcId="{5F2A3291-036C-4A28-92B3-2BB806BBCD12}" destId="{5BAAD327-A9BE-41B3-92AA-656D39A34C09}" srcOrd="0" destOrd="0" presId="urn:microsoft.com/office/officeart/2005/8/layout/vList3"/>
    <dgm:cxn modelId="{817FEA25-D887-4CAD-8BCE-F81A7DEC96C8}" type="presOf" srcId="{E196BA6B-1968-431E-B3C3-3A7423844F1F}" destId="{C87CA7AE-66E4-440D-A885-95ECDFECBB02}" srcOrd="0" destOrd="0" presId="urn:microsoft.com/office/officeart/2005/8/layout/vList3"/>
    <dgm:cxn modelId="{598326F8-0749-4CF0-8310-D1B6B7A4177E}" srcId="{4EFB5268-07E2-4894-9084-05BAC9DA8767}" destId="{5F2A3291-036C-4A28-92B3-2BB806BBCD12}" srcOrd="1" destOrd="0" parTransId="{CDF76500-0DC3-4BE2-B326-15CA02575F31}" sibTransId="{FE77405A-7FA0-49D7-A14B-15E87691E250}"/>
    <dgm:cxn modelId="{68E38DAC-787E-4656-A1B6-754F5542B352}" srcId="{4EFB5268-07E2-4894-9084-05BAC9DA8767}" destId="{E196BA6B-1968-431E-B3C3-3A7423844F1F}" srcOrd="0" destOrd="0" parTransId="{955FB972-B3F7-4BFD-A639-01A24E288E5C}" sibTransId="{EA20EF78-03E7-4DDC-9BD3-41368EB5CDE0}"/>
    <dgm:cxn modelId="{0A0108E5-9A29-43D4-A1D2-29D3E2686681}" type="presParOf" srcId="{9A20A7D0-4EF0-4FA1-AE37-30227FEF1ECF}" destId="{9BFF993A-9BC5-4905-86A8-D4F1343B5BBF}" srcOrd="0" destOrd="0" presId="urn:microsoft.com/office/officeart/2005/8/layout/vList3"/>
    <dgm:cxn modelId="{AEE0FBB3-45B2-43A4-9AE3-B398445B9737}" type="presParOf" srcId="{9BFF993A-9BC5-4905-86A8-D4F1343B5BBF}" destId="{A50CF0F1-FD73-4510-AC45-1FC5D0571A0E}" srcOrd="0" destOrd="0" presId="urn:microsoft.com/office/officeart/2005/8/layout/vList3"/>
    <dgm:cxn modelId="{03ADCE48-D1E5-4C6C-BE6A-C5019830C375}" type="presParOf" srcId="{9BFF993A-9BC5-4905-86A8-D4F1343B5BBF}" destId="{C87CA7AE-66E4-440D-A885-95ECDFECBB02}" srcOrd="1" destOrd="0" presId="urn:microsoft.com/office/officeart/2005/8/layout/vList3"/>
    <dgm:cxn modelId="{4AA9B029-1DEB-4C32-B161-09ABCBBABF0D}" type="presParOf" srcId="{9A20A7D0-4EF0-4FA1-AE37-30227FEF1ECF}" destId="{6982DE43-5AF3-426A-9A8E-2012F96342DB}" srcOrd="1" destOrd="0" presId="urn:microsoft.com/office/officeart/2005/8/layout/vList3"/>
    <dgm:cxn modelId="{6FEBF448-228B-486B-A338-71B37395127F}" type="presParOf" srcId="{9A20A7D0-4EF0-4FA1-AE37-30227FEF1ECF}" destId="{06A13D73-1222-4318-9B29-500E99091684}" srcOrd="2" destOrd="0" presId="urn:microsoft.com/office/officeart/2005/8/layout/vList3"/>
    <dgm:cxn modelId="{C5DF0993-6189-46CF-A913-828363237C4A}" type="presParOf" srcId="{06A13D73-1222-4318-9B29-500E99091684}" destId="{1BC51D7E-78FF-41EE-9183-FB3C8611C3C8}" srcOrd="0" destOrd="0" presId="urn:microsoft.com/office/officeart/2005/8/layout/vList3"/>
    <dgm:cxn modelId="{1455E18D-0C67-4160-A43B-B9FA4B4D0CA5}" type="presParOf" srcId="{06A13D73-1222-4318-9B29-500E99091684}" destId="{5BAAD327-A9BE-41B3-92AA-656D39A34C09}" srcOrd="1" destOrd="0" presId="urn:microsoft.com/office/officeart/2005/8/layout/vList3"/>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5A9B77-3806-487B-A4FD-316C2CFF636C}"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s-ES"/>
        </a:p>
      </dgm:t>
    </dgm:pt>
    <dgm:pt modelId="{1989BBBD-75ED-409B-8B88-7CAF38188F1B}">
      <dgm:prSet custT="1"/>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dgm:spPr>
      <dgm:t>
        <a:bodyPr/>
        <a:lstStyle/>
        <a:p>
          <a:pPr rtl="0"/>
          <a:r>
            <a:rPr lang="es-EC" sz="1600" b="1" cap="none" spc="0" dirty="0" smtClean="0">
              <a:ln w="1905"/>
              <a:solidFill>
                <a:schemeClr val="accent3">
                  <a:lumMod val="50000"/>
                </a:schemeClr>
              </a:solidFill>
              <a:effectLst>
                <a:innerShdw blurRad="69850" dist="43180" dir="5400000">
                  <a:srgbClr val="000000">
                    <a:alpha val="65000"/>
                  </a:srgbClr>
                </a:innerShdw>
              </a:effectLst>
            </a:rPr>
            <a:t>Convertirse en un referente de la actividad turística de calidad en Daule.</a:t>
          </a:r>
          <a:endParaRPr lang="es-ES" sz="1600" b="1" cap="none" spc="0" dirty="0">
            <a:ln w="1905"/>
            <a:solidFill>
              <a:schemeClr val="accent3">
                <a:lumMod val="50000"/>
              </a:schemeClr>
            </a:solidFill>
            <a:effectLst>
              <a:innerShdw blurRad="69850" dist="43180" dir="5400000">
                <a:srgbClr val="000000">
                  <a:alpha val="65000"/>
                </a:srgbClr>
              </a:innerShdw>
            </a:effectLst>
          </a:endParaRPr>
        </a:p>
      </dgm:t>
    </dgm:pt>
    <dgm:pt modelId="{6D61F6A5-7A16-45AC-B07C-C61734E23EFE}" type="parTrans" cxnId="{60BA8C47-ED4A-4F2C-ACE9-B4C098B6A05B}">
      <dgm:prSet/>
      <dgm:spPr/>
      <dgm:t>
        <a:bodyPr/>
        <a:lstStyle/>
        <a:p>
          <a:endParaRPr lang="es-ES" sz="1600"/>
        </a:p>
      </dgm:t>
    </dgm:pt>
    <dgm:pt modelId="{2DE43802-4502-4037-B7BF-E17E8644E624}" type="sibTrans" cxnId="{60BA8C47-ED4A-4F2C-ACE9-B4C098B6A05B}">
      <dgm:prSet/>
      <dgm:spPr/>
      <dgm:t>
        <a:bodyPr/>
        <a:lstStyle/>
        <a:p>
          <a:endParaRPr lang="es-ES" sz="1600"/>
        </a:p>
      </dgm:t>
    </dgm:pt>
    <dgm:pt modelId="{9CF66F08-1507-41F0-B40E-8C6ED214B890}">
      <dgm:prSet custT="1"/>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dgm:spPr>
      <dgm:t>
        <a:bodyPr/>
        <a:lstStyle/>
        <a:p>
          <a:pPr rtl="0"/>
          <a:r>
            <a:rPr lang="es-EC" sz="1600" b="1" cap="none" spc="0" dirty="0" smtClean="0">
              <a:ln w="1905"/>
              <a:solidFill>
                <a:schemeClr val="accent3">
                  <a:lumMod val="50000"/>
                </a:schemeClr>
              </a:solidFill>
              <a:effectLst>
                <a:innerShdw blurRad="69850" dist="43180" dir="5400000">
                  <a:srgbClr val="000000">
                    <a:alpha val="65000"/>
                  </a:srgbClr>
                </a:innerShdw>
              </a:effectLst>
            </a:rPr>
            <a:t>Estimular a los diferentes turistas nacionales y extranjeros para que visiten con mayor frecuencia la hacienda. </a:t>
          </a:r>
          <a:endParaRPr lang="es-ES" sz="1600" b="1" cap="none" spc="0" dirty="0">
            <a:ln w="1905"/>
            <a:solidFill>
              <a:schemeClr val="accent3">
                <a:lumMod val="50000"/>
              </a:schemeClr>
            </a:solidFill>
            <a:effectLst>
              <a:innerShdw blurRad="69850" dist="43180" dir="5400000">
                <a:srgbClr val="000000">
                  <a:alpha val="65000"/>
                </a:srgbClr>
              </a:innerShdw>
            </a:effectLst>
          </a:endParaRPr>
        </a:p>
      </dgm:t>
    </dgm:pt>
    <dgm:pt modelId="{BB2B6477-9CAA-419D-BE2C-25BD229EA8C5}" type="parTrans" cxnId="{77C30EE0-1658-4107-9DC4-5E3B1F70ECC9}">
      <dgm:prSet/>
      <dgm:spPr/>
      <dgm:t>
        <a:bodyPr/>
        <a:lstStyle/>
        <a:p>
          <a:endParaRPr lang="es-ES" sz="1600"/>
        </a:p>
      </dgm:t>
    </dgm:pt>
    <dgm:pt modelId="{6E2CAB4C-0E8C-4A52-936B-7D5F31D53251}" type="sibTrans" cxnId="{77C30EE0-1658-4107-9DC4-5E3B1F70ECC9}">
      <dgm:prSet/>
      <dgm:spPr/>
      <dgm:t>
        <a:bodyPr/>
        <a:lstStyle/>
        <a:p>
          <a:endParaRPr lang="es-ES" sz="1600"/>
        </a:p>
      </dgm:t>
    </dgm:pt>
    <dgm:pt modelId="{3FD56EA7-3649-4E64-83FF-DD027D49CD6C}">
      <dgm:prSet custT="1"/>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dgm:spPr>
      <dgm:t>
        <a:bodyPr/>
        <a:lstStyle/>
        <a:p>
          <a:pPr rtl="0"/>
          <a:r>
            <a:rPr lang="es-ES" sz="1600" b="1" cap="none" spc="0" dirty="0" smtClean="0">
              <a:ln w="1905"/>
              <a:solidFill>
                <a:schemeClr val="accent3">
                  <a:lumMod val="50000"/>
                </a:schemeClr>
              </a:solidFill>
              <a:effectLst>
                <a:innerShdw blurRad="69850" dist="43180" dir="5400000">
                  <a:srgbClr val="000000">
                    <a:alpha val="65000"/>
                  </a:srgbClr>
                </a:innerShdw>
              </a:effectLst>
            </a:rPr>
            <a:t>Desarrollar estrategias de marketing para posicionarnos entre los lugares turísticos más visitados.</a:t>
          </a:r>
          <a:endParaRPr lang="es-ES" sz="1600" b="1" cap="none" spc="0" dirty="0">
            <a:ln w="1905"/>
            <a:solidFill>
              <a:schemeClr val="accent3">
                <a:lumMod val="50000"/>
              </a:schemeClr>
            </a:solidFill>
            <a:effectLst>
              <a:innerShdw blurRad="69850" dist="43180" dir="5400000">
                <a:srgbClr val="000000">
                  <a:alpha val="65000"/>
                </a:srgbClr>
              </a:innerShdw>
            </a:effectLst>
          </a:endParaRPr>
        </a:p>
      </dgm:t>
    </dgm:pt>
    <dgm:pt modelId="{B63A0FA2-7978-4CDD-9C42-271F5A087093}" type="parTrans" cxnId="{0B1496B1-AB5E-4538-BE48-738ECB8C482C}">
      <dgm:prSet/>
      <dgm:spPr/>
      <dgm:t>
        <a:bodyPr/>
        <a:lstStyle/>
        <a:p>
          <a:endParaRPr lang="es-ES" sz="1600"/>
        </a:p>
      </dgm:t>
    </dgm:pt>
    <dgm:pt modelId="{4835E680-95BC-47A8-86F9-3E688704FB8C}" type="sibTrans" cxnId="{0B1496B1-AB5E-4538-BE48-738ECB8C482C}">
      <dgm:prSet/>
      <dgm:spPr/>
      <dgm:t>
        <a:bodyPr/>
        <a:lstStyle/>
        <a:p>
          <a:endParaRPr lang="es-ES" sz="1600"/>
        </a:p>
      </dgm:t>
    </dgm:pt>
    <dgm:pt modelId="{B1EF284C-37FE-4B9C-AD80-BD3D3C881B1E}">
      <dgm:prSet custT="1"/>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dgm:spPr>
      <dgm:t>
        <a:bodyPr/>
        <a:lstStyle/>
        <a:p>
          <a:pPr rtl="0"/>
          <a:r>
            <a:rPr lang="es-ES" sz="1600" b="1" cap="none" spc="0" dirty="0" smtClean="0">
              <a:ln w="1905"/>
              <a:solidFill>
                <a:schemeClr val="accent3">
                  <a:lumMod val="50000"/>
                </a:schemeClr>
              </a:solidFill>
              <a:effectLst>
                <a:innerShdw blurRad="69850" dist="43180" dir="5400000">
                  <a:srgbClr val="000000">
                    <a:alpha val="65000"/>
                  </a:srgbClr>
                </a:innerShdw>
              </a:effectLst>
            </a:rPr>
            <a:t>Determinar el monto de la inversión aproximado, así como los costes de producción, y gastos que incurra este proyecto. </a:t>
          </a:r>
          <a:endParaRPr lang="es-ES" sz="1600" b="1" cap="none" spc="0" dirty="0">
            <a:ln w="1905"/>
            <a:solidFill>
              <a:schemeClr val="accent3">
                <a:lumMod val="50000"/>
              </a:schemeClr>
            </a:solidFill>
            <a:effectLst>
              <a:innerShdw blurRad="69850" dist="43180" dir="5400000">
                <a:srgbClr val="000000">
                  <a:alpha val="65000"/>
                </a:srgbClr>
              </a:innerShdw>
            </a:effectLst>
          </a:endParaRPr>
        </a:p>
      </dgm:t>
    </dgm:pt>
    <dgm:pt modelId="{604AEDD3-967D-4558-803F-171CAB39AA52}" type="parTrans" cxnId="{B13BBB07-9B3C-4359-9A52-B007570CBCC5}">
      <dgm:prSet/>
      <dgm:spPr/>
      <dgm:t>
        <a:bodyPr/>
        <a:lstStyle/>
        <a:p>
          <a:endParaRPr lang="es-ES" sz="1600"/>
        </a:p>
      </dgm:t>
    </dgm:pt>
    <dgm:pt modelId="{BCD9C90D-8354-4B9F-914B-23384FD5C978}" type="sibTrans" cxnId="{B13BBB07-9B3C-4359-9A52-B007570CBCC5}">
      <dgm:prSet/>
      <dgm:spPr/>
      <dgm:t>
        <a:bodyPr/>
        <a:lstStyle/>
        <a:p>
          <a:endParaRPr lang="es-ES" sz="1600"/>
        </a:p>
      </dgm:t>
    </dgm:pt>
    <dgm:pt modelId="{03DA608F-054A-463F-BFEC-137119095BAB}">
      <dgm:prSet custT="1"/>
      <dgm:spPr>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dgm:spPr>
      <dgm:t>
        <a:bodyPr/>
        <a:lstStyle/>
        <a:p>
          <a:pPr rtl="0"/>
          <a:r>
            <a:rPr lang="es-ES" sz="1600" b="1" cap="none" spc="0" dirty="0" smtClean="0">
              <a:ln w="1905"/>
              <a:solidFill>
                <a:schemeClr val="accent3">
                  <a:lumMod val="50000"/>
                </a:schemeClr>
              </a:solidFill>
              <a:effectLst>
                <a:innerShdw blurRad="69850" dist="43180" dir="5400000">
                  <a:srgbClr val="000000">
                    <a:alpha val="65000"/>
                  </a:srgbClr>
                </a:innerShdw>
              </a:effectLst>
            </a:rPr>
            <a:t>Investigar y concretar  la rentabilidad del proyecto ajustándose a las medidas económicas del país.</a:t>
          </a:r>
          <a:endParaRPr lang="es-ES" sz="1600" b="1" cap="none" spc="0" dirty="0">
            <a:ln w="1905"/>
            <a:solidFill>
              <a:schemeClr val="accent3">
                <a:lumMod val="50000"/>
              </a:schemeClr>
            </a:solidFill>
            <a:effectLst>
              <a:innerShdw blurRad="69850" dist="43180" dir="5400000">
                <a:srgbClr val="000000">
                  <a:alpha val="65000"/>
                </a:srgbClr>
              </a:innerShdw>
            </a:effectLst>
          </a:endParaRPr>
        </a:p>
      </dgm:t>
    </dgm:pt>
    <dgm:pt modelId="{36ED0B58-EE31-4E14-A659-10A18760D400}" type="parTrans" cxnId="{18D46937-0902-44C6-8784-8F2D01D7B1B3}">
      <dgm:prSet/>
      <dgm:spPr/>
      <dgm:t>
        <a:bodyPr/>
        <a:lstStyle/>
        <a:p>
          <a:endParaRPr lang="es-ES" sz="1600"/>
        </a:p>
      </dgm:t>
    </dgm:pt>
    <dgm:pt modelId="{C450F842-3818-4CB6-A500-E8EE282D747F}" type="sibTrans" cxnId="{18D46937-0902-44C6-8784-8F2D01D7B1B3}">
      <dgm:prSet/>
      <dgm:spPr/>
      <dgm:t>
        <a:bodyPr/>
        <a:lstStyle/>
        <a:p>
          <a:endParaRPr lang="es-ES" sz="1600"/>
        </a:p>
      </dgm:t>
    </dgm:pt>
    <dgm:pt modelId="{10BCBD3F-E412-4CFF-81B0-1474F9224B8B}" type="pres">
      <dgm:prSet presAssocID="{675A9B77-3806-487B-A4FD-316C2CFF636C}" presName="linear" presStyleCnt="0">
        <dgm:presLayoutVars>
          <dgm:dir/>
          <dgm:animLvl val="lvl"/>
          <dgm:resizeHandles val="exact"/>
        </dgm:presLayoutVars>
      </dgm:prSet>
      <dgm:spPr/>
      <dgm:t>
        <a:bodyPr/>
        <a:lstStyle/>
        <a:p>
          <a:endParaRPr lang="es-ES"/>
        </a:p>
      </dgm:t>
    </dgm:pt>
    <dgm:pt modelId="{344AA607-E66C-4876-9ADD-2DE32F4119F1}" type="pres">
      <dgm:prSet presAssocID="{1989BBBD-75ED-409B-8B88-7CAF38188F1B}" presName="parentLin" presStyleCnt="0"/>
      <dgm:spPr/>
    </dgm:pt>
    <dgm:pt modelId="{12A3DDF3-4FEE-47BE-B229-021D06DB475E}" type="pres">
      <dgm:prSet presAssocID="{1989BBBD-75ED-409B-8B88-7CAF38188F1B}" presName="parentLeftMargin" presStyleLbl="node1" presStyleIdx="0" presStyleCnt="5"/>
      <dgm:spPr/>
      <dgm:t>
        <a:bodyPr/>
        <a:lstStyle/>
        <a:p>
          <a:endParaRPr lang="es-ES"/>
        </a:p>
      </dgm:t>
    </dgm:pt>
    <dgm:pt modelId="{F9D381EB-1B51-40C9-B928-B96075618362}" type="pres">
      <dgm:prSet presAssocID="{1989BBBD-75ED-409B-8B88-7CAF38188F1B}" presName="parentText" presStyleLbl="node1" presStyleIdx="0" presStyleCnt="5" custScaleX="132193">
        <dgm:presLayoutVars>
          <dgm:chMax val="0"/>
          <dgm:bulletEnabled val="1"/>
        </dgm:presLayoutVars>
      </dgm:prSet>
      <dgm:spPr/>
      <dgm:t>
        <a:bodyPr/>
        <a:lstStyle/>
        <a:p>
          <a:endParaRPr lang="es-ES"/>
        </a:p>
      </dgm:t>
    </dgm:pt>
    <dgm:pt modelId="{E9C177AF-C452-4670-9DF8-8B5ACBB1ADBE}" type="pres">
      <dgm:prSet presAssocID="{1989BBBD-75ED-409B-8B88-7CAF38188F1B}" presName="negativeSpace" presStyleCnt="0"/>
      <dgm:spPr/>
    </dgm:pt>
    <dgm:pt modelId="{0AEB3FE0-8FA7-45B9-B153-98841C6318DF}" type="pres">
      <dgm:prSet presAssocID="{1989BBBD-75ED-409B-8B88-7CAF38188F1B}" presName="childText" presStyleLbl="conFgAcc1" presStyleIdx="0" presStyleCnt="5">
        <dgm:presLayoutVars>
          <dgm:bulletEnabled val="1"/>
        </dgm:presLayoutVars>
      </dgm:prSet>
      <dgm:spPr/>
    </dgm:pt>
    <dgm:pt modelId="{B0AE39A3-7AB3-4E8D-9B50-8ADDCDA00BA4}" type="pres">
      <dgm:prSet presAssocID="{2DE43802-4502-4037-B7BF-E17E8644E624}" presName="spaceBetweenRectangles" presStyleCnt="0"/>
      <dgm:spPr/>
    </dgm:pt>
    <dgm:pt modelId="{59426B71-55F5-4203-8954-91FDCE4A8E55}" type="pres">
      <dgm:prSet presAssocID="{9CF66F08-1507-41F0-B40E-8C6ED214B890}" presName="parentLin" presStyleCnt="0"/>
      <dgm:spPr/>
    </dgm:pt>
    <dgm:pt modelId="{57D5C713-AD8D-4CBB-98CE-3C718308C9B0}" type="pres">
      <dgm:prSet presAssocID="{9CF66F08-1507-41F0-B40E-8C6ED214B890}" presName="parentLeftMargin" presStyleLbl="node1" presStyleIdx="0" presStyleCnt="5"/>
      <dgm:spPr/>
      <dgm:t>
        <a:bodyPr/>
        <a:lstStyle/>
        <a:p>
          <a:endParaRPr lang="es-ES"/>
        </a:p>
      </dgm:t>
    </dgm:pt>
    <dgm:pt modelId="{1DC7DE2F-7B1E-4036-8AEB-754BBD0CE98E}" type="pres">
      <dgm:prSet presAssocID="{9CF66F08-1507-41F0-B40E-8C6ED214B890}" presName="parentText" presStyleLbl="node1" presStyleIdx="1" presStyleCnt="5" custScaleX="132193">
        <dgm:presLayoutVars>
          <dgm:chMax val="0"/>
          <dgm:bulletEnabled val="1"/>
        </dgm:presLayoutVars>
      </dgm:prSet>
      <dgm:spPr/>
      <dgm:t>
        <a:bodyPr/>
        <a:lstStyle/>
        <a:p>
          <a:endParaRPr lang="es-ES"/>
        </a:p>
      </dgm:t>
    </dgm:pt>
    <dgm:pt modelId="{66224D55-3FF6-4BBF-9B13-7FED8E8BB8A8}" type="pres">
      <dgm:prSet presAssocID="{9CF66F08-1507-41F0-B40E-8C6ED214B890}" presName="negativeSpace" presStyleCnt="0"/>
      <dgm:spPr/>
    </dgm:pt>
    <dgm:pt modelId="{D3CDF9E4-520A-4AAB-A66E-65CD6995C4D5}" type="pres">
      <dgm:prSet presAssocID="{9CF66F08-1507-41F0-B40E-8C6ED214B890}" presName="childText" presStyleLbl="conFgAcc1" presStyleIdx="1" presStyleCnt="5">
        <dgm:presLayoutVars>
          <dgm:bulletEnabled val="1"/>
        </dgm:presLayoutVars>
      </dgm:prSet>
      <dgm:spPr/>
    </dgm:pt>
    <dgm:pt modelId="{19E5D358-FA99-4AFB-AD56-B2BA8DAD1D58}" type="pres">
      <dgm:prSet presAssocID="{6E2CAB4C-0E8C-4A52-936B-7D5F31D53251}" presName="spaceBetweenRectangles" presStyleCnt="0"/>
      <dgm:spPr/>
    </dgm:pt>
    <dgm:pt modelId="{47312E3A-EA41-4B86-AB83-34D3A916C0B2}" type="pres">
      <dgm:prSet presAssocID="{3FD56EA7-3649-4E64-83FF-DD027D49CD6C}" presName="parentLin" presStyleCnt="0"/>
      <dgm:spPr/>
    </dgm:pt>
    <dgm:pt modelId="{FA0E98D7-E62C-4967-A821-CE8029F2E1E3}" type="pres">
      <dgm:prSet presAssocID="{3FD56EA7-3649-4E64-83FF-DD027D49CD6C}" presName="parentLeftMargin" presStyleLbl="node1" presStyleIdx="1" presStyleCnt="5"/>
      <dgm:spPr/>
      <dgm:t>
        <a:bodyPr/>
        <a:lstStyle/>
        <a:p>
          <a:endParaRPr lang="es-ES"/>
        </a:p>
      </dgm:t>
    </dgm:pt>
    <dgm:pt modelId="{959109D0-3D90-4A59-8908-7B71C0838C74}" type="pres">
      <dgm:prSet presAssocID="{3FD56EA7-3649-4E64-83FF-DD027D49CD6C}" presName="parentText" presStyleLbl="node1" presStyleIdx="2" presStyleCnt="5" custScaleX="132193">
        <dgm:presLayoutVars>
          <dgm:chMax val="0"/>
          <dgm:bulletEnabled val="1"/>
        </dgm:presLayoutVars>
      </dgm:prSet>
      <dgm:spPr/>
      <dgm:t>
        <a:bodyPr/>
        <a:lstStyle/>
        <a:p>
          <a:endParaRPr lang="es-ES"/>
        </a:p>
      </dgm:t>
    </dgm:pt>
    <dgm:pt modelId="{001986E2-79B9-4456-8672-F7C0296853CB}" type="pres">
      <dgm:prSet presAssocID="{3FD56EA7-3649-4E64-83FF-DD027D49CD6C}" presName="negativeSpace" presStyleCnt="0"/>
      <dgm:spPr/>
    </dgm:pt>
    <dgm:pt modelId="{F210F08B-1585-43F2-80FA-EC0DB261B47F}" type="pres">
      <dgm:prSet presAssocID="{3FD56EA7-3649-4E64-83FF-DD027D49CD6C}" presName="childText" presStyleLbl="conFgAcc1" presStyleIdx="2" presStyleCnt="5">
        <dgm:presLayoutVars>
          <dgm:bulletEnabled val="1"/>
        </dgm:presLayoutVars>
      </dgm:prSet>
      <dgm:spPr/>
    </dgm:pt>
    <dgm:pt modelId="{B1289382-3724-42A7-B273-34F5955903CA}" type="pres">
      <dgm:prSet presAssocID="{4835E680-95BC-47A8-86F9-3E688704FB8C}" presName="spaceBetweenRectangles" presStyleCnt="0"/>
      <dgm:spPr/>
    </dgm:pt>
    <dgm:pt modelId="{EC1AED3E-8335-4E68-90FD-0C92088A91C2}" type="pres">
      <dgm:prSet presAssocID="{B1EF284C-37FE-4B9C-AD80-BD3D3C881B1E}" presName="parentLin" presStyleCnt="0"/>
      <dgm:spPr/>
    </dgm:pt>
    <dgm:pt modelId="{1119254A-D443-4608-A268-54A29A20E4A2}" type="pres">
      <dgm:prSet presAssocID="{B1EF284C-37FE-4B9C-AD80-BD3D3C881B1E}" presName="parentLeftMargin" presStyleLbl="node1" presStyleIdx="2" presStyleCnt="5"/>
      <dgm:spPr/>
      <dgm:t>
        <a:bodyPr/>
        <a:lstStyle/>
        <a:p>
          <a:endParaRPr lang="es-ES"/>
        </a:p>
      </dgm:t>
    </dgm:pt>
    <dgm:pt modelId="{30F2CF00-77E9-45F1-9022-53CC4089D9CB}" type="pres">
      <dgm:prSet presAssocID="{B1EF284C-37FE-4B9C-AD80-BD3D3C881B1E}" presName="parentText" presStyleLbl="node1" presStyleIdx="3" presStyleCnt="5" custScaleX="132193">
        <dgm:presLayoutVars>
          <dgm:chMax val="0"/>
          <dgm:bulletEnabled val="1"/>
        </dgm:presLayoutVars>
      </dgm:prSet>
      <dgm:spPr/>
      <dgm:t>
        <a:bodyPr/>
        <a:lstStyle/>
        <a:p>
          <a:endParaRPr lang="es-ES"/>
        </a:p>
      </dgm:t>
    </dgm:pt>
    <dgm:pt modelId="{F5B7E0C8-8CA1-4086-BA75-FADBE24B5A46}" type="pres">
      <dgm:prSet presAssocID="{B1EF284C-37FE-4B9C-AD80-BD3D3C881B1E}" presName="negativeSpace" presStyleCnt="0"/>
      <dgm:spPr/>
    </dgm:pt>
    <dgm:pt modelId="{5582E069-6536-4EE7-B2A1-3D677C08904C}" type="pres">
      <dgm:prSet presAssocID="{B1EF284C-37FE-4B9C-AD80-BD3D3C881B1E}" presName="childText" presStyleLbl="conFgAcc1" presStyleIdx="3" presStyleCnt="5">
        <dgm:presLayoutVars>
          <dgm:bulletEnabled val="1"/>
        </dgm:presLayoutVars>
      </dgm:prSet>
      <dgm:spPr/>
    </dgm:pt>
    <dgm:pt modelId="{0EB73878-655D-4AE4-8535-3C1A597C377D}" type="pres">
      <dgm:prSet presAssocID="{BCD9C90D-8354-4B9F-914B-23384FD5C978}" presName="spaceBetweenRectangles" presStyleCnt="0"/>
      <dgm:spPr/>
    </dgm:pt>
    <dgm:pt modelId="{0DA60266-2C0E-4FDE-AEB5-5AEC979462C2}" type="pres">
      <dgm:prSet presAssocID="{03DA608F-054A-463F-BFEC-137119095BAB}" presName="parentLin" presStyleCnt="0"/>
      <dgm:spPr/>
    </dgm:pt>
    <dgm:pt modelId="{25F5F9F1-5466-4884-9648-589C22801377}" type="pres">
      <dgm:prSet presAssocID="{03DA608F-054A-463F-BFEC-137119095BAB}" presName="parentLeftMargin" presStyleLbl="node1" presStyleIdx="3" presStyleCnt="5"/>
      <dgm:spPr/>
      <dgm:t>
        <a:bodyPr/>
        <a:lstStyle/>
        <a:p>
          <a:endParaRPr lang="es-ES"/>
        </a:p>
      </dgm:t>
    </dgm:pt>
    <dgm:pt modelId="{1F495542-4AD1-4E0C-99E4-51E0150C29DF}" type="pres">
      <dgm:prSet presAssocID="{03DA608F-054A-463F-BFEC-137119095BAB}" presName="parentText" presStyleLbl="node1" presStyleIdx="4" presStyleCnt="5" custScaleX="132193">
        <dgm:presLayoutVars>
          <dgm:chMax val="0"/>
          <dgm:bulletEnabled val="1"/>
        </dgm:presLayoutVars>
      </dgm:prSet>
      <dgm:spPr/>
      <dgm:t>
        <a:bodyPr/>
        <a:lstStyle/>
        <a:p>
          <a:endParaRPr lang="es-ES"/>
        </a:p>
      </dgm:t>
    </dgm:pt>
    <dgm:pt modelId="{29B3A0FD-6E65-48DD-A759-EEE0F739896C}" type="pres">
      <dgm:prSet presAssocID="{03DA608F-054A-463F-BFEC-137119095BAB}" presName="negativeSpace" presStyleCnt="0"/>
      <dgm:spPr/>
    </dgm:pt>
    <dgm:pt modelId="{4559F929-F72C-4C84-A1F1-3C3CEC0C8A23}" type="pres">
      <dgm:prSet presAssocID="{03DA608F-054A-463F-BFEC-137119095BAB}" presName="childText" presStyleLbl="conFgAcc1" presStyleIdx="4" presStyleCnt="5">
        <dgm:presLayoutVars>
          <dgm:bulletEnabled val="1"/>
        </dgm:presLayoutVars>
      </dgm:prSet>
      <dgm:spPr/>
    </dgm:pt>
  </dgm:ptLst>
  <dgm:cxnLst>
    <dgm:cxn modelId="{60BA8C47-ED4A-4F2C-ACE9-B4C098B6A05B}" srcId="{675A9B77-3806-487B-A4FD-316C2CFF636C}" destId="{1989BBBD-75ED-409B-8B88-7CAF38188F1B}" srcOrd="0" destOrd="0" parTransId="{6D61F6A5-7A16-45AC-B07C-C61734E23EFE}" sibTransId="{2DE43802-4502-4037-B7BF-E17E8644E624}"/>
    <dgm:cxn modelId="{3AB78D1E-A127-4B6B-B5E2-836F787DC616}" type="presOf" srcId="{B1EF284C-37FE-4B9C-AD80-BD3D3C881B1E}" destId="{30F2CF00-77E9-45F1-9022-53CC4089D9CB}" srcOrd="1" destOrd="0" presId="urn:microsoft.com/office/officeart/2005/8/layout/list1"/>
    <dgm:cxn modelId="{26117AD2-C735-4FB9-984B-D9221D90B1A6}" type="presOf" srcId="{675A9B77-3806-487B-A4FD-316C2CFF636C}" destId="{10BCBD3F-E412-4CFF-81B0-1474F9224B8B}" srcOrd="0" destOrd="0" presId="urn:microsoft.com/office/officeart/2005/8/layout/list1"/>
    <dgm:cxn modelId="{CE154F64-0722-455D-98DC-8CC349C6739A}" type="presOf" srcId="{1989BBBD-75ED-409B-8B88-7CAF38188F1B}" destId="{12A3DDF3-4FEE-47BE-B229-021D06DB475E}" srcOrd="0" destOrd="0" presId="urn:microsoft.com/office/officeart/2005/8/layout/list1"/>
    <dgm:cxn modelId="{64D2C57F-06F6-4AB7-950A-A800439F758C}" type="presOf" srcId="{9CF66F08-1507-41F0-B40E-8C6ED214B890}" destId="{57D5C713-AD8D-4CBB-98CE-3C718308C9B0}" srcOrd="0" destOrd="0" presId="urn:microsoft.com/office/officeart/2005/8/layout/list1"/>
    <dgm:cxn modelId="{18D46937-0902-44C6-8784-8F2D01D7B1B3}" srcId="{675A9B77-3806-487B-A4FD-316C2CFF636C}" destId="{03DA608F-054A-463F-BFEC-137119095BAB}" srcOrd="4" destOrd="0" parTransId="{36ED0B58-EE31-4E14-A659-10A18760D400}" sibTransId="{C450F842-3818-4CB6-A500-E8EE282D747F}"/>
    <dgm:cxn modelId="{0052516E-49DD-40B3-9477-B3D0C5522B2D}" type="presOf" srcId="{B1EF284C-37FE-4B9C-AD80-BD3D3C881B1E}" destId="{1119254A-D443-4608-A268-54A29A20E4A2}" srcOrd="0" destOrd="0" presId="urn:microsoft.com/office/officeart/2005/8/layout/list1"/>
    <dgm:cxn modelId="{A7E3CBFC-B5E0-4BF3-A163-DC1337DA348A}" type="presOf" srcId="{9CF66F08-1507-41F0-B40E-8C6ED214B890}" destId="{1DC7DE2F-7B1E-4036-8AEB-754BBD0CE98E}" srcOrd="1" destOrd="0" presId="urn:microsoft.com/office/officeart/2005/8/layout/list1"/>
    <dgm:cxn modelId="{E4E5E29F-AB6D-4919-A63F-9E4F3D37DFD8}" type="presOf" srcId="{3FD56EA7-3649-4E64-83FF-DD027D49CD6C}" destId="{959109D0-3D90-4A59-8908-7B71C0838C74}" srcOrd="1" destOrd="0" presId="urn:microsoft.com/office/officeart/2005/8/layout/list1"/>
    <dgm:cxn modelId="{7C681FA6-1CD1-43AD-80D5-F689ECF96A3B}" type="presOf" srcId="{03DA608F-054A-463F-BFEC-137119095BAB}" destId="{25F5F9F1-5466-4884-9648-589C22801377}" srcOrd="0" destOrd="0" presId="urn:microsoft.com/office/officeart/2005/8/layout/list1"/>
    <dgm:cxn modelId="{5C3AB83E-46A9-4699-BA98-33F8D00D88AE}" type="presOf" srcId="{3FD56EA7-3649-4E64-83FF-DD027D49CD6C}" destId="{FA0E98D7-E62C-4967-A821-CE8029F2E1E3}" srcOrd="0" destOrd="0" presId="urn:microsoft.com/office/officeart/2005/8/layout/list1"/>
    <dgm:cxn modelId="{B13BBB07-9B3C-4359-9A52-B007570CBCC5}" srcId="{675A9B77-3806-487B-A4FD-316C2CFF636C}" destId="{B1EF284C-37FE-4B9C-AD80-BD3D3C881B1E}" srcOrd="3" destOrd="0" parTransId="{604AEDD3-967D-4558-803F-171CAB39AA52}" sibTransId="{BCD9C90D-8354-4B9F-914B-23384FD5C978}"/>
    <dgm:cxn modelId="{F51DDB55-E4F2-4B1A-9AAD-B91C09433D99}" type="presOf" srcId="{1989BBBD-75ED-409B-8B88-7CAF38188F1B}" destId="{F9D381EB-1B51-40C9-B928-B96075618362}" srcOrd="1" destOrd="0" presId="urn:microsoft.com/office/officeart/2005/8/layout/list1"/>
    <dgm:cxn modelId="{F6DE2A06-50DA-4CC4-98F7-B57B812808DD}" type="presOf" srcId="{03DA608F-054A-463F-BFEC-137119095BAB}" destId="{1F495542-4AD1-4E0C-99E4-51E0150C29DF}" srcOrd="1" destOrd="0" presId="urn:microsoft.com/office/officeart/2005/8/layout/list1"/>
    <dgm:cxn modelId="{77C30EE0-1658-4107-9DC4-5E3B1F70ECC9}" srcId="{675A9B77-3806-487B-A4FD-316C2CFF636C}" destId="{9CF66F08-1507-41F0-B40E-8C6ED214B890}" srcOrd="1" destOrd="0" parTransId="{BB2B6477-9CAA-419D-BE2C-25BD229EA8C5}" sibTransId="{6E2CAB4C-0E8C-4A52-936B-7D5F31D53251}"/>
    <dgm:cxn modelId="{0B1496B1-AB5E-4538-BE48-738ECB8C482C}" srcId="{675A9B77-3806-487B-A4FD-316C2CFF636C}" destId="{3FD56EA7-3649-4E64-83FF-DD027D49CD6C}" srcOrd="2" destOrd="0" parTransId="{B63A0FA2-7978-4CDD-9C42-271F5A087093}" sibTransId="{4835E680-95BC-47A8-86F9-3E688704FB8C}"/>
    <dgm:cxn modelId="{FB06F1AF-1327-4E8F-AEFF-DD3650F44449}" type="presParOf" srcId="{10BCBD3F-E412-4CFF-81B0-1474F9224B8B}" destId="{344AA607-E66C-4876-9ADD-2DE32F4119F1}" srcOrd="0" destOrd="0" presId="urn:microsoft.com/office/officeart/2005/8/layout/list1"/>
    <dgm:cxn modelId="{53D21D47-8F92-4DB0-8894-E53A88BE6BFD}" type="presParOf" srcId="{344AA607-E66C-4876-9ADD-2DE32F4119F1}" destId="{12A3DDF3-4FEE-47BE-B229-021D06DB475E}" srcOrd="0" destOrd="0" presId="urn:microsoft.com/office/officeart/2005/8/layout/list1"/>
    <dgm:cxn modelId="{16156323-06AF-4AB0-B618-1BFE13F2D38E}" type="presParOf" srcId="{344AA607-E66C-4876-9ADD-2DE32F4119F1}" destId="{F9D381EB-1B51-40C9-B928-B96075618362}" srcOrd="1" destOrd="0" presId="urn:microsoft.com/office/officeart/2005/8/layout/list1"/>
    <dgm:cxn modelId="{E4F930DE-1DF1-4F98-AD66-6C8E12D612E2}" type="presParOf" srcId="{10BCBD3F-E412-4CFF-81B0-1474F9224B8B}" destId="{E9C177AF-C452-4670-9DF8-8B5ACBB1ADBE}" srcOrd="1" destOrd="0" presId="urn:microsoft.com/office/officeart/2005/8/layout/list1"/>
    <dgm:cxn modelId="{D685F878-5E8E-40F1-88A0-5A7E8DEBCA7A}" type="presParOf" srcId="{10BCBD3F-E412-4CFF-81B0-1474F9224B8B}" destId="{0AEB3FE0-8FA7-45B9-B153-98841C6318DF}" srcOrd="2" destOrd="0" presId="urn:microsoft.com/office/officeart/2005/8/layout/list1"/>
    <dgm:cxn modelId="{CED817E1-C878-4333-A1D2-AC3BE862F9D7}" type="presParOf" srcId="{10BCBD3F-E412-4CFF-81B0-1474F9224B8B}" destId="{B0AE39A3-7AB3-4E8D-9B50-8ADDCDA00BA4}" srcOrd="3" destOrd="0" presId="urn:microsoft.com/office/officeart/2005/8/layout/list1"/>
    <dgm:cxn modelId="{47BAB78B-A34C-4936-BF81-6FDD09390C2E}" type="presParOf" srcId="{10BCBD3F-E412-4CFF-81B0-1474F9224B8B}" destId="{59426B71-55F5-4203-8954-91FDCE4A8E55}" srcOrd="4" destOrd="0" presId="urn:microsoft.com/office/officeart/2005/8/layout/list1"/>
    <dgm:cxn modelId="{8816CAC8-DA47-4050-AC1A-012A0E39A7F6}" type="presParOf" srcId="{59426B71-55F5-4203-8954-91FDCE4A8E55}" destId="{57D5C713-AD8D-4CBB-98CE-3C718308C9B0}" srcOrd="0" destOrd="0" presId="urn:microsoft.com/office/officeart/2005/8/layout/list1"/>
    <dgm:cxn modelId="{79BD8EAB-6E0C-4EAC-ACC4-B620D92E45B5}" type="presParOf" srcId="{59426B71-55F5-4203-8954-91FDCE4A8E55}" destId="{1DC7DE2F-7B1E-4036-8AEB-754BBD0CE98E}" srcOrd="1" destOrd="0" presId="urn:microsoft.com/office/officeart/2005/8/layout/list1"/>
    <dgm:cxn modelId="{E0462EE4-4EB3-4D57-A5AB-74E896CF1641}" type="presParOf" srcId="{10BCBD3F-E412-4CFF-81B0-1474F9224B8B}" destId="{66224D55-3FF6-4BBF-9B13-7FED8E8BB8A8}" srcOrd="5" destOrd="0" presId="urn:microsoft.com/office/officeart/2005/8/layout/list1"/>
    <dgm:cxn modelId="{D161B7AB-1C32-45AE-854B-D79186B82774}" type="presParOf" srcId="{10BCBD3F-E412-4CFF-81B0-1474F9224B8B}" destId="{D3CDF9E4-520A-4AAB-A66E-65CD6995C4D5}" srcOrd="6" destOrd="0" presId="urn:microsoft.com/office/officeart/2005/8/layout/list1"/>
    <dgm:cxn modelId="{EB9B5CF3-F3D0-4092-A08F-2C7D53452D78}" type="presParOf" srcId="{10BCBD3F-E412-4CFF-81B0-1474F9224B8B}" destId="{19E5D358-FA99-4AFB-AD56-B2BA8DAD1D58}" srcOrd="7" destOrd="0" presId="urn:microsoft.com/office/officeart/2005/8/layout/list1"/>
    <dgm:cxn modelId="{9A42385A-D2A6-4220-943A-AF1C013C55D5}" type="presParOf" srcId="{10BCBD3F-E412-4CFF-81B0-1474F9224B8B}" destId="{47312E3A-EA41-4B86-AB83-34D3A916C0B2}" srcOrd="8" destOrd="0" presId="urn:microsoft.com/office/officeart/2005/8/layout/list1"/>
    <dgm:cxn modelId="{956CCD89-F763-4A51-9EBC-4E0158E3F37A}" type="presParOf" srcId="{47312E3A-EA41-4B86-AB83-34D3A916C0B2}" destId="{FA0E98D7-E62C-4967-A821-CE8029F2E1E3}" srcOrd="0" destOrd="0" presId="urn:microsoft.com/office/officeart/2005/8/layout/list1"/>
    <dgm:cxn modelId="{B9DACB43-9C5D-4800-8E40-0874ED291D83}" type="presParOf" srcId="{47312E3A-EA41-4B86-AB83-34D3A916C0B2}" destId="{959109D0-3D90-4A59-8908-7B71C0838C74}" srcOrd="1" destOrd="0" presId="urn:microsoft.com/office/officeart/2005/8/layout/list1"/>
    <dgm:cxn modelId="{51DBA543-69C9-448A-A4C4-B96399ABB6E8}" type="presParOf" srcId="{10BCBD3F-E412-4CFF-81B0-1474F9224B8B}" destId="{001986E2-79B9-4456-8672-F7C0296853CB}" srcOrd="9" destOrd="0" presId="urn:microsoft.com/office/officeart/2005/8/layout/list1"/>
    <dgm:cxn modelId="{7E6CCE38-11F5-4360-A57D-3679723BA4A4}" type="presParOf" srcId="{10BCBD3F-E412-4CFF-81B0-1474F9224B8B}" destId="{F210F08B-1585-43F2-80FA-EC0DB261B47F}" srcOrd="10" destOrd="0" presId="urn:microsoft.com/office/officeart/2005/8/layout/list1"/>
    <dgm:cxn modelId="{D218D0D1-059F-43A7-8445-85950505CA43}" type="presParOf" srcId="{10BCBD3F-E412-4CFF-81B0-1474F9224B8B}" destId="{B1289382-3724-42A7-B273-34F5955903CA}" srcOrd="11" destOrd="0" presId="urn:microsoft.com/office/officeart/2005/8/layout/list1"/>
    <dgm:cxn modelId="{F5B76602-9558-486C-840E-B52126EDCBE7}" type="presParOf" srcId="{10BCBD3F-E412-4CFF-81B0-1474F9224B8B}" destId="{EC1AED3E-8335-4E68-90FD-0C92088A91C2}" srcOrd="12" destOrd="0" presId="urn:microsoft.com/office/officeart/2005/8/layout/list1"/>
    <dgm:cxn modelId="{97406566-567A-4FE1-9733-C6166CACB68D}" type="presParOf" srcId="{EC1AED3E-8335-4E68-90FD-0C92088A91C2}" destId="{1119254A-D443-4608-A268-54A29A20E4A2}" srcOrd="0" destOrd="0" presId="urn:microsoft.com/office/officeart/2005/8/layout/list1"/>
    <dgm:cxn modelId="{5B6B020E-138E-448A-8B27-217D6FF1D861}" type="presParOf" srcId="{EC1AED3E-8335-4E68-90FD-0C92088A91C2}" destId="{30F2CF00-77E9-45F1-9022-53CC4089D9CB}" srcOrd="1" destOrd="0" presId="urn:microsoft.com/office/officeart/2005/8/layout/list1"/>
    <dgm:cxn modelId="{88BD0016-47C5-4881-9C5C-3A3BB9DB05C3}" type="presParOf" srcId="{10BCBD3F-E412-4CFF-81B0-1474F9224B8B}" destId="{F5B7E0C8-8CA1-4086-BA75-FADBE24B5A46}" srcOrd="13" destOrd="0" presId="urn:microsoft.com/office/officeart/2005/8/layout/list1"/>
    <dgm:cxn modelId="{85CB48C2-DE44-4BAA-9C25-A9092814ACFB}" type="presParOf" srcId="{10BCBD3F-E412-4CFF-81B0-1474F9224B8B}" destId="{5582E069-6536-4EE7-B2A1-3D677C08904C}" srcOrd="14" destOrd="0" presId="urn:microsoft.com/office/officeart/2005/8/layout/list1"/>
    <dgm:cxn modelId="{0FFD9DA7-F757-4E6D-B860-ADB8D62CF35C}" type="presParOf" srcId="{10BCBD3F-E412-4CFF-81B0-1474F9224B8B}" destId="{0EB73878-655D-4AE4-8535-3C1A597C377D}" srcOrd="15" destOrd="0" presId="urn:microsoft.com/office/officeart/2005/8/layout/list1"/>
    <dgm:cxn modelId="{34952817-4FCF-4526-A609-09DA9F4226B0}" type="presParOf" srcId="{10BCBD3F-E412-4CFF-81B0-1474F9224B8B}" destId="{0DA60266-2C0E-4FDE-AEB5-5AEC979462C2}" srcOrd="16" destOrd="0" presId="urn:microsoft.com/office/officeart/2005/8/layout/list1"/>
    <dgm:cxn modelId="{EF2E3B4A-0AC9-434C-8885-F20260BF49A6}" type="presParOf" srcId="{0DA60266-2C0E-4FDE-AEB5-5AEC979462C2}" destId="{25F5F9F1-5466-4884-9648-589C22801377}" srcOrd="0" destOrd="0" presId="urn:microsoft.com/office/officeart/2005/8/layout/list1"/>
    <dgm:cxn modelId="{C54BBC6A-3A2F-4B1E-948A-F5C029C110B7}" type="presParOf" srcId="{0DA60266-2C0E-4FDE-AEB5-5AEC979462C2}" destId="{1F495542-4AD1-4E0C-99E4-51E0150C29DF}" srcOrd="1" destOrd="0" presId="urn:microsoft.com/office/officeart/2005/8/layout/list1"/>
    <dgm:cxn modelId="{1432D51B-0456-440C-BA61-BC9C204F73E5}" type="presParOf" srcId="{10BCBD3F-E412-4CFF-81B0-1474F9224B8B}" destId="{29B3A0FD-6E65-48DD-A759-EEE0F739896C}" srcOrd="17" destOrd="0" presId="urn:microsoft.com/office/officeart/2005/8/layout/list1"/>
    <dgm:cxn modelId="{2709B267-7424-46A0-AD75-12D2A5D50E8E}" type="presParOf" srcId="{10BCBD3F-E412-4CFF-81B0-1474F9224B8B}" destId="{4559F929-F72C-4C84-A1F1-3C3CEC0C8A23}" srcOrd="18" destOrd="0" presId="urn:microsoft.com/office/officeart/2005/8/layout/list1"/>
  </dgm:cxnLst>
  <dgm:bg>
    <a:solidFill>
      <a:schemeClr val="lt1"/>
    </a:solidFill>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6ED57-098F-4E34-9BC1-F94E500AE7F5}"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s-ES"/>
        </a:p>
      </dgm:t>
    </dgm:pt>
    <dgm:pt modelId="{CF7CA482-0BC4-42F8-8052-92129DBE4D1C}">
      <dgm:prSet/>
      <dgm:spPr/>
      <dgm:t>
        <a:bodyPr/>
        <a:lstStyle/>
        <a:p>
          <a:pPr rtl="0"/>
          <a:r>
            <a:rPr lang="es-ES" dirty="0" smtClean="0"/>
            <a:t>Cabalgatas</a:t>
          </a:r>
          <a:endParaRPr lang="es-ES" dirty="0"/>
        </a:p>
      </dgm:t>
    </dgm:pt>
    <dgm:pt modelId="{037071F1-7FE0-4B74-B22E-7BEE59D8CFBB}" type="parTrans" cxnId="{9936D8B1-6BD1-45F6-AB88-791FE46FE926}">
      <dgm:prSet/>
      <dgm:spPr/>
      <dgm:t>
        <a:bodyPr/>
        <a:lstStyle/>
        <a:p>
          <a:endParaRPr lang="es-ES"/>
        </a:p>
      </dgm:t>
    </dgm:pt>
    <dgm:pt modelId="{6C2966C4-9DFA-4AB5-AB22-E5313F38E134}" type="sibTrans" cxnId="{9936D8B1-6BD1-45F6-AB88-791FE46FE926}">
      <dgm:prSet/>
      <dgm:spPr/>
      <dgm:t>
        <a:bodyPr/>
        <a:lstStyle/>
        <a:p>
          <a:endParaRPr lang="es-ES"/>
        </a:p>
      </dgm:t>
    </dgm:pt>
    <dgm:pt modelId="{9A173576-ADA4-46F2-AD46-B88D1C516FF1}">
      <dgm:prSet/>
      <dgm:spPr/>
      <dgm:t>
        <a:bodyPr/>
        <a:lstStyle/>
        <a:p>
          <a:pPr rtl="0"/>
          <a:r>
            <a:rPr lang="es-ES" dirty="0" smtClean="0"/>
            <a:t>Paseos en Botes</a:t>
          </a:r>
          <a:endParaRPr lang="es-ES" dirty="0"/>
        </a:p>
      </dgm:t>
    </dgm:pt>
    <dgm:pt modelId="{CFDDA506-A68B-436C-BC9B-053175C9D8B9}" type="parTrans" cxnId="{88077D05-8FF6-4875-8E50-DF0D77CCAD50}">
      <dgm:prSet/>
      <dgm:spPr/>
      <dgm:t>
        <a:bodyPr/>
        <a:lstStyle/>
        <a:p>
          <a:endParaRPr lang="es-ES"/>
        </a:p>
      </dgm:t>
    </dgm:pt>
    <dgm:pt modelId="{59EFAFD4-BF5A-4B3E-B59F-0B51BA4EF5D6}" type="sibTrans" cxnId="{88077D05-8FF6-4875-8E50-DF0D77CCAD50}">
      <dgm:prSet/>
      <dgm:spPr/>
      <dgm:t>
        <a:bodyPr/>
        <a:lstStyle/>
        <a:p>
          <a:endParaRPr lang="es-ES"/>
        </a:p>
      </dgm:t>
    </dgm:pt>
    <dgm:pt modelId="{CC29E70A-D7A6-4BCB-B6D4-FD2D73680B9A}">
      <dgm:prSet/>
      <dgm:spPr/>
      <dgm:t>
        <a:bodyPr/>
        <a:lstStyle/>
        <a:p>
          <a:pPr rtl="0"/>
          <a:r>
            <a:rPr lang="es-ES" dirty="0" smtClean="0"/>
            <a:t>Área de eventos sociales</a:t>
          </a:r>
          <a:endParaRPr lang="es-ES" dirty="0"/>
        </a:p>
      </dgm:t>
    </dgm:pt>
    <dgm:pt modelId="{0DA3CF0E-860C-472B-99F6-D9123B47B529}" type="parTrans" cxnId="{4E4034CC-852D-4295-BBA4-175AE9C91348}">
      <dgm:prSet/>
      <dgm:spPr/>
      <dgm:t>
        <a:bodyPr/>
        <a:lstStyle/>
        <a:p>
          <a:endParaRPr lang="es-ES"/>
        </a:p>
      </dgm:t>
    </dgm:pt>
    <dgm:pt modelId="{00803F5E-A802-48BB-83A9-C13FC03AEAE9}" type="sibTrans" cxnId="{4E4034CC-852D-4295-BBA4-175AE9C91348}">
      <dgm:prSet/>
      <dgm:spPr/>
      <dgm:t>
        <a:bodyPr/>
        <a:lstStyle/>
        <a:p>
          <a:endParaRPr lang="es-ES"/>
        </a:p>
      </dgm:t>
    </dgm:pt>
    <dgm:pt modelId="{51001CE2-1414-4E06-8BAD-6677225177D5}">
      <dgm:prSet/>
      <dgm:spPr/>
      <dgm:t>
        <a:bodyPr/>
        <a:lstStyle/>
        <a:p>
          <a:pPr rtl="0"/>
          <a:r>
            <a:rPr lang="es-ES" dirty="0" smtClean="0"/>
            <a:t>Restaurant </a:t>
          </a:r>
          <a:endParaRPr lang="es-ES" dirty="0"/>
        </a:p>
      </dgm:t>
    </dgm:pt>
    <dgm:pt modelId="{DDB4232B-ECAF-4468-B40A-D0BE583C220C}" type="parTrans" cxnId="{A330BBDC-F5FF-4208-A46E-AC795D9C1C64}">
      <dgm:prSet/>
      <dgm:spPr/>
      <dgm:t>
        <a:bodyPr/>
        <a:lstStyle/>
        <a:p>
          <a:endParaRPr lang="es-ES"/>
        </a:p>
      </dgm:t>
    </dgm:pt>
    <dgm:pt modelId="{0CFC7DDB-DFF3-4200-9B91-484AE088417E}" type="sibTrans" cxnId="{A330BBDC-F5FF-4208-A46E-AC795D9C1C64}">
      <dgm:prSet/>
      <dgm:spPr/>
      <dgm:t>
        <a:bodyPr/>
        <a:lstStyle/>
        <a:p>
          <a:endParaRPr lang="es-ES"/>
        </a:p>
      </dgm:t>
    </dgm:pt>
    <dgm:pt modelId="{60D49797-CF43-4CEE-98CE-8BF47B6C9C73}">
      <dgm:prSet/>
      <dgm:spPr/>
      <dgm:t>
        <a:bodyPr/>
        <a:lstStyle/>
        <a:p>
          <a:pPr rtl="0"/>
          <a:r>
            <a:rPr lang="es-ES" smtClean="0"/>
            <a:t>Ciclismo</a:t>
          </a:r>
          <a:endParaRPr lang="es-ES" dirty="0"/>
        </a:p>
      </dgm:t>
    </dgm:pt>
    <dgm:pt modelId="{70F57D3A-A6B2-4033-B31A-420105EB446D}" type="parTrans" cxnId="{5D1FB2FF-C51E-4386-AF4C-C5580ACB6BA5}">
      <dgm:prSet/>
      <dgm:spPr/>
      <dgm:t>
        <a:bodyPr/>
        <a:lstStyle/>
        <a:p>
          <a:endParaRPr lang="es-ES"/>
        </a:p>
      </dgm:t>
    </dgm:pt>
    <dgm:pt modelId="{CB8FC3DF-BF48-432B-9495-66A5213AB920}" type="sibTrans" cxnId="{5D1FB2FF-C51E-4386-AF4C-C5580ACB6BA5}">
      <dgm:prSet/>
      <dgm:spPr/>
      <dgm:t>
        <a:bodyPr/>
        <a:lstStyle/>
        <a:p>
          <a:endParaRPr lang="es-ES"/>
        </a:p>
      </dgm:t>
    </dgm:pt>
    <dgm:pt modelId="{ACABA8EB-4BCD-47E7-93FD-29171B6CF2EF}">
      <dgm:prSet/>
      <dgm:spPr/>
      <dgm:t>
        <a:bodyPr/>
        <a:lstStyle/>
        <a:p>
          <a:pPr rtl="0"/>
          <a:r>
            <a:rPr lang="es-ES" dirty="0" smtClean="0"/>
            <a:t>Bicicletas acuáticas</a:t>
          </a:r>
          <a:endParaRPr lang="es-ES" dirty="0"/>
        </a:p>
      </dgm:t>
    </dgm:pt>
    <dgm:pt modelId="{92A7B57B-C192-4A98-A90D-B4456EB3B3A9}" type="parTrans" cxnId="{2EA81A6E-2AD0-43E6-A4EA-6359C51EB2E9}">
      <dgm:prSet/>
      <dgm:spPr/>
      <dgm:t>
        <a:bodyPr/>
        <a:lstStyle/>
        <a:p>
          <a:endParaRPr lang="es-ES"/>
        </a:p>
      </dgm:t>
    </dgm:pt>
    <dgm:pt modelId="{2B2AF434-F29C-4CC2-8A7B-D2F227E2E7B9}" type="sibTrans" cxnId="{2EA81A6E-2AD0-43E6-A4EA-6359C51EB2E9}">
      <dgm:prSet/>
      <dgm:spPr/>
      <dgm:t>
        <a:bodyPr/>
        <a:lstStyle/>
        <a:p>
          <a:endParaRPr lang="es-ES"/>
        </a:p>
      </dgm:t>
    </dgm:pt>
    <dgm:pt modelId="{D6565418-03F0-4388-99E1-347C50BAC7CF}" type="pres">
      <dgm:prSet presAssocID="{CB16ED57-098F-4E34-9BC1-F94E500AE7F5}" presName="linearFlow" presStyleCnt="0">
        <dgm:presLayoutVars>
          <dgm:dir/>
          <dgm:resizeHandles val="exact"/>
        </dgm:presLayoutVars>
      </dgm:prSet>
      <dgm:spPr/>
      <dgm:t>
        <a:bodyPr/>
        <a:lstStyle/>
        <a:p>
          <a:endParaRPr lang="es-ES"/>
        </a:p>
      </dgm:t>
    </dgm:pt>
    <dgm:pt modelId="{7827EFFB-59EC-40DB-B5B7-14C38E6E4CE0}" type="pres">
      <dgm:prSet presAssocID="{CF7CA482-0BC4-42F8-8052-92129DBE4D1C}" presName="composite" presStyleCnt="0"/>
      <dgm:spPr/>
    </dgm:pt>
    <dgm:pt modelId="{B4C74118-C88D-4879-92E3-8018656B2886}" type="pres">
      <dgm:prSet presAssocID="{CF7CA482-0BC4-42F8-8052-92129DBE4D1C}" presName="imgShp" presStyleLbl="fgImgPlace1" presStyleIdx="0" presStyleCnt="6" custLinFactNeighborX="-91624"/>
      <dgm:spPr>
        <a:blipFill rotWithShape="0">
          <a:blip xmlns:r="http://schemas.openxmlformats.org/officeDocument/2006/relationships" r:embed="rId1"/>
          <a:stretch>
            <a:fillRect/>
          </a:stretch>
        </a:blipFill>
      </dgm:spPr>
    </dgm:pt>
    <dgm:pt modelId="{48CB5F00-B792-4598-BA13-B7AAD268F8D5}" type="pres">
      <dgm:prSet presAssocID="{CF7CA482-0BC4-42F8-8052-92129DBE4D1C}" presName="txShp" presStyleLbl="node1" presStyleIdx="0" presStyleCnt="6" custScaleX="121747" custLinFactNeighborX="5858">
        <dgm:presLayoutVars>
          <dgm:bulletEnabled val="1"/>
        </dgm:presLayoutVars>
      </dgm:prSet>
      <dgm:spPr/>
      <dgm:t>
        <a:bodyPr/>
        <a:lstStyle/>
        <a:p>
          <a:endParaRPr lang="es-ES"/>
        </a:p>
      </dgm:t>
    </dgm:pt>
    <dgm:pt modelId="{6E59E48C-DFEF-4300-8135-C39F92564A9A}" type="pres">
      <dgm:prSet presAssocID="{6C2966C4-9DFA-4AB5-AB22-E5313F38E134}" presName="spacing" presStyleCnt="0"/>
      <dgm:spPr/>
    </dgm:pt>
    <dgm:pt modelId="{C403EC48-DD03-45BC-B27C-66A31F18FE26}" type="pres">
      <dgm:prSet presAssocID="{9A173576-ADA4-46F2-AD46-B88D1C516FF1}" presName="composite" presStyleCnt="0"/>
      <dgm:spPr/>
    </dgm:pt>
    <dgm:pt modelId="{4AF98258-CF8A-46F2-90BD-021C9EED0596}" type="pres">
      <dgm:prSet presAssocID="{9A173576-ADA4-46F2-AD46-B88D1C516FF1}" presName="imgShp" presStyleLbl="fgImgPlace1" presStyleIdx="1" presStyleCnt="6" custLinFactNeighborX="-91624"/>
      <dgm:spPr>
        <a:blipFill rotWithShape="0">
          <a:blip xmlns:r="http://schemas.openxmlformats.org/officeDocument/2006/relationships" r:embed="rId2"/>
          <a:stretch>
            <a:fillRect/>
          </a:stretch>
        </a:blipFill>
      </dgm:spPr>
    </dgm:pt>
    <dgm:pt modelId="{14EC9AD1-21C5-4613-A048-21C2BCAF4970}" type="pres">
      <dgm:prSet presAssocID="{9A173576-ADA4-46F2-AD46-B88D1C516FF1}" presName="txShp" presStyleLbl="node1" presStyleIdx="1" presStyleCnt="6" custScaleX="121747" custLinFactNeighborX="5858">
        <dgm:presLayoutVars>
          <dgm:bulletEnabled val="1"/>
        </dgm:presLayoutVars>
      </dgm:prSet>
      <dgm:spPr/>
      <dgm:t>
        <a:bodyPr/>
        <a:lstStyle/>
        <a:p>
          <a:endParaRPr lang="es-ES"/>
        </a:p>
      </dgm:t>
    </dgm:pt>
    <dgm:pt modelId="{2EB46CC3-ACF5-49DD-9155-E88004D43ECD}" type="pres">
      <dgm:prSet presAssocID="{59EFAFD4-BF5A-4B3E-B59F-0B51BA4EF5D6}" presName="spacing" presStyleCnt="0"/>
      <dgm:spPr/>
    </dgm:pt>
    <dgm:pt modelId="{095FA6C2-ED2A-4B41-9C87-4CFC1EB916F1}" type="pres">
      <dgm:prSet presAssocID="{ACABA8EB-4BCD-47E7-93FD-29171B6CF2EF}" presName="composite" presStyleCnt="0"/>
      <dgm:spPr/>
    </dgm:pt>
    <dgm:pt modelId="{1A34DD77-E3D7-4CF5-B624-D261FBE3E4DE}" type="pres">
      <dgm:prSet presAssocID="{ACABA8EB-4BCD-47E7-93FD-29171B6CF2EF}" presName="imgShp" presStyleLbl="fgImgPlace1" presStyleIdx="2" presStyleCnt="6" custLinFactNeighborX="-91624"/>
      <dgm:spPr>
        <a:blipFill rotWithShape="0">
          <a:blip xmlns:r="http://schemas.openxmlformats.org/officeDocument/2006/relationships" r:embed="rId3"/>
          <a:stretch>
            <a:fillRect/>
          </a:stretch>
        </a:blipFill>
      </dgm:spPr>
    </dgm:pt>
    <dgm:pt modelId="{A7D29014-E03A-496C-AE01-3620E5FB35A7}" type="pres">
      <dgm:prSet presAssocID="{ACABA8EB-4BCD-47E7-93FD-29171B6CF2EF}" presName="txShp" presStyleLbl="node1" presStyleIdx="2" presStyleCnt="6" custScaleX="121747" custLinFactNeighborX="5858">
        <dgm:presLayoutVars>
          <dgm:bulletEnabled val="1"/>
        </dgm:presLayoutVars>
      </dgm:prSet>
      <dgm:spPr/>
      <dgm:t>
        <a:bodyPr/>
        <a:lstStyle/>
        <a:p>
          <a:endParaRPr lang="es-ES"/>
        </a:p>
      </dgm:t>
    </dgm:pt>
    <dgm:pt modelId="{697E878D-9ABE-423F-A277-2ACB0338830D}" type="pres">
      <dgm:prSet presAssocID="{2B2AF434-F29C-4CC2-8A7B-D2F227E2E7B9}" presName="spacing" presStyleCnt="0"/>
      <dgm:spPr/>
    </dgm:pt>
    <dgm:pt modelId="{1C52C819-CBEE-4DCE-8F24-86D6BDA40529}" type="pres">
      <dgm:prSet presAssocID="{60D49797-CF43-4CEE-98CE-8BF47B6C9C73}" presName="composite" presStyleCnt="0"/>
      <dgm:spPr/>
    </dgm:pt>
    <dgm:pt modelId="{A4C2F0BE-A3ED-4745-A4A1-E2CCCC4F2C19}" type="pres">
      <dgm:prSet presAssocID="{60D49797-CF43-4CEE-98CE-8BF47B6C9C73}" presName="imgShp" presStyleLbl="fgImgPlace1" presStyleIdx="3" presStyleCnt="6" custLinFactNeighborX="-91624"/>
      <dgm:spPr>
        <a:blipFill rotWithShape="0">
          <a:blip xmlns:r="http://schemas.openxmlformats.org/officeDocument/2006/relationships" r:embed="rId4"/>
          <a:stretch>
            <a:fillRect/>
          </a:stretch>
        </a:blipFill>
      </dgm:spPr>
    </dgm:pt>
    <dgm:pt modelId="{986FEEB0-2427-4407-88F0-1A70ADBD8A78}" type="pres">
      <dgm:prSet presAssocID="{60D49797-CF43-4CEE-98CE-8BF47B6C9C73}" presName="txShp" presStyleLbl="node1" presStyleIdx="3" presStyleCnt="6" custScaleX="121747" custLinFactNeighborX="5858">
        <dgm:presLayoutVars>
          <dgm:bulletEnabled val="1"/>
        </dgm:presLayoutVars>
      </dgm:prSet>
      <dgm:spPr/>
      <dgm:t>
        <a:bodyPr/>
        <a:lstStyle/>
        <a:p>
          <a:endParaRPr lang="es-ES"/>
        </a:p>
      </dgm:t>
    </dgm:pt>
    <dgm:pt modelId="{EBC5BF6A-344D-475F-A706-5D803D357F75}" type="pres">
      <dgm:prSet presAssocID="{CB8FC3DF-BF48-432B-9495-66A5213AB920}" presName="spacing" presStyleCnt="0"/>
      <dgm:spPr/>
    </dgm:pt>
    <dgm:pt modelId="{349C8019-0A81-4E58-9E5C-3E1E45DB6D32}" type="pres">
      <dgm:prSet presAssocID="{CC29E70A-D7A6-4BCB-B6D4-FD2D73680B9A}" presName="composite" presStyleCnt="0"/>
      <dgm:spPr/>
    </dgm:pt>
    <dgm:pt modelId="{00E8853A-B118-4D2D-80C7-D840A7F4451D}" type="pres">
      <dgm:prSet presAssocID="{CC29E70A-D7A6-4BCB-B6D4-FD2D73680B9A}" presName="imgShp" presStyleLbl="fgImgPlace1" presStyleIdx="4" presStyleCnt="6" custLinFactNeighborX="-91624"/>
      <dgm:spPr>
        <a:blipFill rotWithShape="0">
          <a:blip xmlns:r="http://schemas.openxmlformats.org/officeDocument/2006/relationships" r:embed="rId5"/>
          <a:stretch>
            <a:fillRect/>
          </a:stretch>
        </a:blipFill>
      </dgm:spPr>
    </dgm:pt>
    <dgm:pt modelId="{BD02B4A1-53EB-40DD-B73A-6556E718675D}" type="pres">
      <dgm:prSet presAssocID="{CC29E70A-D7A6-4BCB-B6D4-FD2D73680B9A}" presName="txShp" presStyleLbl="node1" presStyleIdx="4" presStyleCnt="6" custScaleX="121747" custLinFactNeighborX="5858">
        <dgm:presLayoutVars>
          <dgm:bulletEnabled val="1"/>
        </dgm:presLayoutVars>
      </dgm:prSet>
      <dgm:spPr/>
      <dgm:t>
        <a:bodyPr/>
        <a:lstStyle/>
        <a:p>
          <a:endParaRPr lang="es-ES"/>
        </a:p>
      </dgm:t>
    </dgm:pt>
    <dgm:pt modelId="{F54EE452-A5C0-4283-88FC-2A23BB5307B8}" type="pres">
      <dgm:prSet presAssocID="{00803F5E-A802-48BB-83A9-C13FC03AEAE9}" presName="spacing" presStyleCnt="0"/>
      <dgm:spPr/>
    </dgm:pt>
    <dgm:pt modelId="{F46065B2-99DC-4895-9EF0-E3EFCDECB676}" type="pres">
      <dgm:prSet presAssocID="{51001CE2-1414-4E06-8BAD-6677225177D5}" presName="composite" presStyleCnt="0"/>
      <dgm:spPr/>
    </dgm:pt>
    <dgm:pt modelId="{6C9EFDC8-81E5-4BAA-AD8A-2202E8F21080}" type="pres">
      <dgm:prSet presAssocID="{51001CE2-1414-4E06-8BAD-6677225177D5}" presName="imgShp" presStyleLbl="fgImgPlace1" presStyleIdx="5" presStyleCnt="6" custLinFactNeighborX="-91624"/>
      <dgm:spPr>
        <a:blipFill rotWithShape="0">
          <a:blip xmlns:r="http://schemas.openxmlformats.org/officeDocument/2006/relationships" r:embed="rId6"/>
          <a:stretch>
            <a:fillRect/>
          </a:stretch>
        </a:blipFill>
      </dgm:spPr>
    </dgm:pt>
    <dgm:pt modelId="{79789212-69B1-43BB-8501-12D4CAC2D446}" type="pres">
      <dgm:prSet presAssocID="{51001CE2-1414-4E06-8BAD-6677225177D5}" presName="txShp" presStyleLbl="node1" presStyleIdx="5" presStyleCnt="6" custScaleX="121747" custLinFactNeighborX="5858">
        <dgm:presLayoutVars>
          <dgm:bulletEnabled val="1"/>
        </dgm:presLayoutVars>
      </dgm:prSet>
      <dgm:spPr/>
      <dgm:t>
        <a:bodyPr/>
        <a:lstStyle/>
        <a:p>
          <a:endParaRPr lang="es-ES"/>
        </a:p>
      </dgm:t>
    </dgm:pt>
  </dgm:ptLst>
  <dgm:cxnLst>
    <dgm:cxn modelId="{1801B530-895D-48AF-A0AE-F900C889CDDF}" type="presOf" srcId="{CB16ED57-098F-4E34-9BC1-F94E500AE7F5}" destId="{D6565418-03F0-4388-99E1-347C50BAC7CF}" srcOrd="0" destOrd="0" presId="urn:microsoft.com/office/officeart/2005/8/layout/vList3"/>
    <dgm:cxn modelId="{F9921ABC-4FAD-4035-99A3-F1BC435EEBE1}" type="presOf" srcId="{CC29E70A-D7A6-4BCB-B6D4-FD2D73680B9A}" destId="{BD02B4A1-53EB-40DD-B73A-6556E718675D}" srcOrd="0" destOrd="0" presId="urn:microsoft.com/office/officeart/2005/8/layout/vList3"/>
    <dgm:cxn modelId="{4E4034CC-852D-4295-BBA4-175AE9C91348}" srcId="{CB16ED57-098F-4E34-9BC1-F94E500AE7F5}" destId="{CC29E70A-D7A6-4BCB-B6D4-FD2D73680B9A}" srcOrd="4" destOrd="0" parTransId="{0DA3CF0E-860C-472B-99F6-D9123B47B529}" sibTransId="{00803F5E-A802-48BB-83A9-C13FC03AEAE9}"/>
    <dgm:cxn modelId="{529263F8-4A67-4A7B-8089-FF64DAB42680}" type="presOf" srcId="{60D49797-CF43-4CEE-98CE-8BF47B6C9C73}" destId="{986FEEB0-2427-4407-88F0-1A70ADBD8A78}" srcOrd="0" destOrd="0" presId="urn:microsoft.com/office/officeart/2005/8/layout/vList3"/>
    <dgm:cxn modelId="{62DB674C-2E1B-4545-B082-6D5135ECB200}" type="presOf" srcId="{CF7CA482-0BC4-42F8-8052-92129DBE4D1C}" destId="{48CB5F00-B792-4598-BA13-B7AAD268F8D5}" srcOrd="0" destOrd="0" presId="urn:microsoft.com/office/officeart/2005/8/layout/vList3"/>
    <dgm:cxn modelId="{9936D8B1-6BD1-45F6-AB88-791FE46FE926}" srcId="{CB16ED57-098F-4E34-9BC1-F94E500AE7F5}" destId="{CF7CA482-0BC4-42F8-8052-92129DBE4D1C}" srcOrd="0" destOrd="0" parTransId="{037071F1-7FE0-4B74-B22E-7BEE59D8CFBB}" sibTransId="{6C2966C4-9DFA-4AB5-AB22-E5313F38E134}"/>
    <dgm:cxn modelId="{5D1FB2FF-C51E-4386-AF4C-C5580ACB6BA5}" srcId="{CB16ED57-098F-4E34-9BC1-F94E500AE7F5}" destId="{60D49797-CF43-4CEE-98CE-8BF47B6C9C73}" srcOrd="3" destOrd="0" parTransId="{70F57D3A-A6B2-4033-B31A-420105EB446D}" sibTransId="{CB8FC3DF-BF48-432B-9495-66A5213AB920}"/>
    <dgm:cxn modelId="{A330BBDC-F5FF-4208-A46E-AC795D9C1C64}" srcId="{CB16ED57-098F-4E34-9BC1-F94E500AE7F5}" destId="{51001CE2-1414-4E06-8BAD-6677225177D5}" srcOrd="5" destOrd="0" parTransId="{DDB4232B-ECAF-4468-B40A-D0BE583C220C}" sibTransId="{0CFC7DDB-DFF3-4200-9B91-484AE088417E}"/>
    <dgm:cxn modelId="{2EA81A6E-2AD0-43E6-A4EA-6359C51EB2E9}" srcId="{CB16ED57-098F-4E34-9BC1-F94E500AE7F5}" destId="{ACABA8EB-4BCD-47E7-93FD-29171B6CF2EF}" srcOrd="2" destOrd="0" parTransId="{92A7B57B-C192-4A98-A90D-B4456EB3B3A9}" sibTransId="{2B2AF434-F29C-4CC2-8A7B-D2F227E2E7B9}"/>
    <dgm:cxn modelId="{88077D05-8FF6-4875-8E50-DF0D77CCAD50}" srcId="{CB16ED57-098F-4E34-9BC1-F94E500AE7F5}" destId="{9A173576-ADA4-46F2-AD46-B88D1C516FF1}" srcOrd="1" destOrd="0" parTransId="{CFDDA506-A68B-436C-BC9B-053175C9D8B9}" sibTransId="{59EFAFD4-BF5A-4B3E-B59F-0B51BA4EF5D6}"/>
    <dgm:cxn modelId="{35DEA163-1DB2-4E36-AE8C-59C13A8F1CBF}" type="presOf" srcId="{51001CE2-1414-4E06-8BAD-6677225177D5}" destId="{79789212-69B1-43BB-8501-12D4CAC2D446}" srcOrd="0" destOrd="0" presId="urn:microsoft.com/office/officeart/2005/8/layout/vList3"/>
    <dgm:cxn modelId="{C770B241-DCBF-4774-8C06-CB1F7C10A497}" type="presOf" srcId="{9A173576-ADA4-46F2-AD46-B88D1C516FF1}" destId="{14EC9AD1-21C5-4613-A048-21C2BCAF4970}" srcOrd="0" destOrd="0" presId="urn:microsoft.com/office/officeart/2005/8/layout/vList3"/>
    <dgm:cxn modelId="{86EAD6BF-B796-4A0E-A94F-350B914EF3C4}" type="presOf" srcId="{ACABA8EB-4BCD-47E7-93FD-29171B6CF2EF}" destId="{A7D29014-E03A-496C-AE01-3620E5FB35A7}" srcOrd="0" destOrd="0" presId="urn:microsoft.com/office/officeart/2005/8/layout/vList3"/>
    <dgm:cxn modelId="{14173B80-B884-4F85-A4BF-CE47FA5B1FCB}" type="presParOf" srcId="{D6565418-03F0-4388-99E1-347C50BAC7CF}" destId="{7827EFFB-59EC-40DB-B5B7-14C38E6E4CE0}" srcOrd="0" destOrd="0" presId="urn:microsoft.com/office/officeart/2005/8/layout/vList3"/>
    <dgm:cxn modelId="{A4AC6CF4-B964-464B-B9B3-B236A61E7E21}" type="presParOf" srcId="{7827EFFB-59EC-40DB-B5B7-14C38E6E4CE0}" destId="{B4C74118-C88D-4879-92E3-8018656B2886}" srcOrd="0" destOrd="0" presId="urn:microsoft.com/office/officeart/2005/8/layout/vList3"/>
    <dgm:cxn modelId="{2EC92BB9-9157-4686-A432-C6E5C5C27CF1}" type="presParOf" srcId="{7827EFFB-59EC-40DB-B5B7-14C38E6E4CE0}" destId="{48CB5F00-B792-4598-BA13-B7AAD268F8D5}" srcOrd="1" destOrd="0" presId="urn:microsoft.com/office/officeart/2005/8/layout/vList3"/>
    <dgm:cxn modelId="{FE5E87C4-0340-4911-9FCD-EA7BECFC1F07}" type="presParOf" srcId="{D6565418-03F0-4388-99E1-347C50BAC7CF}" destId="{6E59E48C-DFEF-4300-8135-C39F92564A9A}" srcOrd="1" destOrd="0" presId="urn:microsoft.com/office/officeart/2005/8/layout/vList3"/>
    <dgm:cxn modelId="{825F202D-C9D7-41CF-9134-17DB62C86903}" type="presParOf" srcId="{D6565418-03F0-4388-99E1-347C50BAC7CF}" destId="{C403EC48-DD03-45BC-B27C-66A31F18FE26}" srcOrd="2" destOrd="0" presId="urn:microsoft.com/office/officeart/2005/8/layout/vList3"/>
    <dgm:cxn modelId="{CAA50125-1BEA-4376-8DB3-70B8C7C859A1}" type="presParOf" srcId="{C403EC48-DD03-45BC-B27C-66A31F18FE26}" destId="{4AF98258-CF8A-46F2-90BD-021C9EED0596}" srcOrd="0" destOrd="0" presId="urn:microsoft.com/office/officeart/2005/8/layout/vList3"/>
    <dgm:cxn modelId="{E21DDC09-D56E-4DD5-A961-CBBBF6EF4FC6}" type="presParOf" srcId="{C403EC48-DD03-45BC-B27C-66A31F18FE26}" destId="{14EC9AD1-21C5-4613-A048-21C2BCAF4970}" srcOrd="1" destOrd="0" presId="urn:microsoft.com/office/officeart/2005/8/layout/vList3"/>
    <dgm:cxn modelId="{2E3BC1F7-0454-4FFA-AE2A-724B663F3AC7}" type="presParOf" srcId="{D6565418-03F0-4388-99E1-347C50BAC7CF}" destId="{2EB46CC3-ACF5-49DD-9155-E88004D43ECD}" srcOrd="3" destOrd="0" presId="urn:microsoft.com/office/officeart/2005/8/layout/vList3"/>
    <dgm:cxn modelId="{5ABC97F9-1FDB-44F9-A1DE-06700C661BFF}" type="presParOf" srcId="{D6565418-03F0-4388-99E1-347C50BAC7CF}" destId="{095FA6C2-ED2A-4B41-9C87-4CFC1EB916F1}" srcOrd="4" destOrd="0" presId="urn:microsoft.com/office/officeart/2005/8/layout/vList3"/>
    <dgm:cxn modelId="{0CB36C29-9611-4102-8811-5FA1EB5869D1}" type="presParOf" srcId="{095FA6C2-ED2A-4B41-9C87-4CFC1EB916F1}" destId="{1A34DD77-E3D7-4CF5-B624-D261FBE3E4DE}" srcOrd="0" destOrd="0" presId="urn:microsoft.com/office/officeart/2005/8/layout/vList3"/>
    <dgm:cxn modelId="{4B3A8230-FD2E-4B40-932A-AEF733D4A288}" type="presParOf" srcId="{095FA6C2-ED2A-4B41-9C87-4CFC1EB916F1}" destId="{A7D29014-E03A-496C-AE01-3620E5FB35A7}" srcOrd="1" destOrd="0" presId="urn:microsoft.com/office/officeart/2005/8/layout/vList3"/>
    <dgm:cxn modelId="{70B11C00-9A2D-4A05-9DB5-63BF80E8D70A}" type="presParOf" srcId="{D6565418-03F0-4388-99E1-347C50BAC7CF}" destId="{697E878D-9ABE-423F-A277-2ACB0338830D}" srcOrd="5" destOrd="0" presId="urn:microsoft.com/office/officeart/2005/8/layout/vList3"/>
    <dgm:cxn modelId="{17B7ED83-AA4C-4278-8172-3D7B6791359D}" type="presParOf" srcId="{D6565418-03F0-4388-99E1-347C50BAC7CF}" destId="{1C52C819-CBEE-4DCE-8F24-86D6BDA40529}" srcOrd="6" destOrd="0" presId="urn:microsoft.com/office/officeart/2005/8/layout/vList3"/>
    <dgm:cxn modelId="{56B040DE-72CE-483A-A5A6-DFE3121D0DED}" type="presParOf" srcId="{1C52C819-CBEE-4DCE-8F24-86D6BDA40529}" destId="{A4C2F0BE-A3ED-4745-A4A1-E2CCCC4F2C19}" srcOrd="0" destOrd="0" presId="urn:microsoft.com/office/officeart/2005/8/layout/vList3"/>
    <dgm:cxn modelId="{7D294266-C908-4C7F-A089-149334ED4226}" type="presParOf" srcId="{1C52C819-CBEE-4DCE-8F24-86D6BDA40529}" destId="{986FEEB0-2427-4407-88F0-1A70ADBD8A78}" srcOrd="1" destOrd="0" presId="urn:microsoft.com/office/officeart/2005/8/layout/vList3"/>
    <dgm:cxn modelId="{B2D38EE8-19AA-407B-BB2A-B552486B5781}" type="presParOf" srcId="{D6565418-03F0-4388-99E1-347C50BAC7CF}" destId="{EBC5BF6A-344D-475F-A706-5D803D357F75}" srcOrd="7" destOrd="0" presId="urn:microsoft.com/office/officeart/2005/8/layout/vList3"/>
    <dgm:cxn modelId="{54013D67-C338-4639-9900-C15FCA4DC503}" type="presParOf" srcId="{D6565418-03F0-4388-99E1-347C50BAC7CF}" destId="{349C8019-0A81-4E58-9E5C-3E1E45DB6D32}" srcOrd="8" destOrd="0" presId="urn:microsoft.com/office/officeart/2005/8/layout/vList3"/>
    <dgm:cxn modelId="{26C58A65-5718-4773-B730-14C939B0428F}" type="presParOf" srcId="{349C8019-0A81-4E58-9E5C-3E1E45DB6D32}" destId="{00E8853A-B118-4D2D-80C7-D840A7F4451D}" srcOrd="0" destOrd="0" presId="urn:microsoft.com/office/officeart/2005/8/layout/vList3"/>
    <dgm:cxn modelId="{88DAD2CE-F189-4FF1-985D-CA2CC8651492}" type="presParOf" srcId="{349C8019-0A81-4E58-9E5C-3E1E45DB6D32}" destId="{BD02B4A1-53EB-40DD-B73A-6556E718675D}" srcOrd="1" destOrd="0" presId="urn:microsoft.com/office/officeart/2005/8/layout/vList3"/>
    <dgm:cxn modelId="{EE090B13-8A3C-4659-8F9E-72421FEBD050}" type="presParOf" srcId="{D6565418-03F0-4388-99E1-347C50BAC7CF}" destId="{F54EE452-A5C0-4283-88FC-2A23BB5307B8}" srcOrd="9" destOrd="0" presId="urn:microsoft.com/office/officeart/2005/8/layout/vList3"/>
    <dgm:cxn modelId="{AB683493-2337-4A39-B4FE-E02CF31759A2}" type="presParOf" srcId="{D6565418-03F0-4388-99E1-347C50BAC7CF}" destId="{F46065B2-99DC-4895-9EF0-E3EFCDECB676}" srcOrd="10" destOrd="0" presId="urn:microsoft.com/office/officeart/2005/8/layout/vList3"/>
    <dgm:cxn modelId="{5678CBB3-46A2-4ADB-8DD3-7A5E71B32A84}" type="presParOf" srcId="{F46065B2-99DC-4895-9EF0-E3EFCDECB676}" destId="{6C9EFDC8-81E5-4BAA-AD8A-2202E8F21080}" srcOrd="0" destOrd="0" presId="urn:microsoft.com/office/officeart/2005/8/layout/vList3"/>
    <dgm:cxn modelId="{CD86CF2C-595B-4775-B586-004AABA2C4D4}" type="presParOf" srcId="{F46065B2-99DC-4895-9EF0-E3EFCDECB676}" destId="{79789212-69B1-43BB-8501-12D4CAC2D446}" srcOrd="1" destOrd="0" presId="urn:microsoft.com/office/officeart/2005/8/layout/vList3"/>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426499-F71A-41FF-B4B2-51B27ABD94BC}"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s-ES"/>
        </a:p>
      </dgm:t>
    </dgm:pt>
    <dgm:pt modelId="{4C546CB8-31CC-42C8-A6D0-14049FCDDED4}">
      <dgm:prSet phldrT="[Texto]" custT="1"/>
      <dgm:spPr/>
      <dgm:t>
        <a:bodyPr/>
        <a:lstStyle/>
        <a:p>
          <a:r>
            <a:rPr lang="es-ES" sz="1500" b="1" dirty="0" smtClean="0">
              <a:latin typeface="+mj-lt"/>
            </a:rPr>
            <a:t>COMPETIDORES DEL SECTOR .-</a:t>
          </a:r>
          <a:r>
            <a:rPr lang="es-ES" sz="1500" dirty="0" smtClean="0">
              <a:latin typeface="+mj-lt"/>
            </a:rPr>
            <a:t>   </a:t>
          </a:r>
        </a:p>
        <a:p>
          <a:r>
            <a:rPr lang="es-ES" sz="1500" dirty="0" smtClean="0">
              <a:latin typeface="+mj-lt"/>
            </a:rPr>
            <a:t>- Mercado no Fragmentado.  </a:t>
          </a:r>
        </a:p>
        <a:p>
          <a:r>
            <a:rPr lang="es-ES" sz="1500" dirty="0" smtClean="0">
              <a:latin typeface="+mj-lt"/>
            </a:rPr>
            <a:t>- Competencia no Agresiva e Indirecta.</a:t>
          </a:r>
          <a:endParaRPr lang="es-ES" sz="1500" dirty="0">
            <a:latin typeface="+mj-lt"/>
          </a:endParaRPr>
        </a:p>
      </dgm:t>
    </dgm:pt>
    <dgm:pt modelId="{7C68EBAE-9C64-4F7E-8BF7-CBCC237D0112}" type="parTrans" cxnId="{9CF28460-155B-4B4D-8FA3-F3CEA828EDE1}">
      <dgm:prSet/>
      <dgm:spPr/>
      <dgm:t>
        <a:bodyPr/>
        <a:lstStyle/>
        <a:p>
          <a:endParaRPr lang="es-ES" sz="1500">
            <a:latin typeface="+mj-lt"/>
          </a:endParaRPr>
        </a:p>
      </dgm:t>
    </dgm:pt>
    <dgm:pt modelId="{7B21643E-6F42-4152-9F9A-59A2A6A79F4E}" type="sibTrans" cxnId="{9CF28460-155B-4B4D-8FA3-F3CEA828EDE1}">
      <dgm:prSet/>
      <dgm:spPr/>
      <dgm:t>
        <a:bodyPr/>
        <a:lstStyle/>
        <a:p>
          <a:endParaRPr lang="es-ES" sz="1500">
            <a:latin typeface="+mj-lt"/>
          </a:endParaRPr>
        </a:p>
      </dgm:t>
    </dgm:pt>
    <dgm:pt modelId="{586B2780-C663-4858-8333-FC09E63ED771}">
      <dgm:prSet phldrT="[Texto]" custT="1"/>
      <dgm:spPr/>
      <dgm:t>
        <a:bodyPr/>
        <a:lstStyle/>
        <a:p>
          <a:r>
            <a:rPr lang="es-ES" sz="1500" b="1" dirty="0" smtClean="0">
              <a:latin typeface="+mj-lt"/>
            </a:rPr>
            <a:t>PROVEEDORES.-</a:t>
          </a:r>
          <a:r>
            <a:rPr lang="es-ES" sz="1500" dirty="0" smtClean="0">
              <a:latin typeface="+mj-lt"/>
            </a:rPr>
            <a:t> </a:t>
          </a:r>
        </a:p>
        <a:p>
          <a:r>
            <a:rPr lang="es-ES" sz="1500" dirty="0" smtClean="0">
              <a:latin typeface="+mj-lt"/>
            </a:rPr>
            <a:t>- No tienen poder de Negociación</a:t>
          </a:r>
          <a:endParaRPr lang="es-ES" sz="1500" dirty="0">
            <a:latin typeface="+mj-lt"/>
          </a:endParaRPr>
        </a:p>
      </dgm:t>
    </dgm:pt>
    <dgm:pt modelId="{FC5D9A3E-F566-45A9-ACC6-446BE532B01B}" type="parTrans" cxnId="{454B0778-7FF9-402A-A64B-2605BC1BA0C2}">
      <dgm:prSet/>
      <dgm:spPr/>
      <dgm:t>
        <a:bodyPr/>
        <a:lstStyle/>
        <a:p>
          <a:endParaRPr lang="es-ES" sz="1500">
            <a:latin typeface="+mj-lt"/>
          </a:endParaRPr>
        </a:p>
      </dgm:t>
    </dgm:pt>
    <dgm:pt modelId="{F12E0E12-E669-47C5-AC0F-B52E320ED9F4}" type="sibTrans" cxnId="{454B0778-7FF9-402A-A64B-2605BC1BA0C2}">
      <dgm:prSet/>
      <dgm:spPr/>
      <dgm:t>
        <a:bodyPr/>
        <a:lstStyle/>
        <a:p>
          <a:endParaRPr lang="es-ES" sz="1500">
            <a:latin typeface="+mj-lt"/>
          </a:endParaRPr>
        </a:p>
      </dgm:t>
    </dgm:pt>
    <dgm:pt modelId="{3F31EEB6-AC2F-477C-898A-6592BD353C88}">
      <dgm:prSet phldrT="[Texto]" custT="1"/>
      <dgm:spPr/>
      <dgm:t>
        <a:bodyPr/>
        <a:lstStyle/>
        <a:p>
          <a:r>
            <a:rPr lang="es-ES" sz="1500" b="1" dirty="0" smtClean="0">
              <a:latin typeface="+mj-lt"/>
            </a:rPr>
            <a:t>COMPETIDORES POTENCIALES.-</a:t>
          </a:r>
          <a:r>
            <a:rPr lang="es-ES" sz="1500" dirty="0" smtClean="0">
              <a:latin typeface="+mj-lt"/>
            </a:rPr>
            <a:t> </a:t>
          </a:r>
        </a:p>
        <a:p>
          <a:r>
            <a:rPr lang="es-ES" sz="1500" dirty="0" smtClean="0">
              <a:latin typeface="+mj-lt"/>
            </a:rPr>
            <a:t>- Amenaza media nuevos competidores.</a:t>
          </a:r>
          <a:endParaRPr lang="es-ES" sz="1500" dirty="0">
            <a:latin typeface="+mj-lt"/>
          </a:endParaRPr>
        </a:p>
      </dgm:t>
    </dgm:pt>
    <dgm:pt modelId="{ED42C39F-329F-4120-8531-4F553151DA0A}" type="parTrans" cxnId="{F638C3E4-22F0-47E2-8D34-3943DE416D53}">
      <dgm:prSet/>
      <dgm:spPr/>
      <dgm:t>
        <a:bodyPr/>
        <a:lstStyle/>
        <a:p>
          <a:endParaRPr lang="es-ES" sz="1500">
            <a:latin typeface="+mj-lt"/>
          </a:endParaRPr>
        </a:p>
      </dgm:t>
    </dgm:pt>
    <dgm:pt modelId="{F8FF26CF-FCCF-4A28-AE01-5CA00F636B54}" type="sibTrans" cxnId="{F638C3E4-22F0-47E2-8D34-3943DE416D53}">
      <dgm:prSet/>
      <dgm:spPr/>
      <dgm:t>
        <a:bodyPr/>
        <a:lstStyle/>
        <a:p>
          <a:endParaRPr lang="es-ES" sz="1500">
            <a:latin typeface="+mj-lt"/>
          </a:endParaRPr>
        </a:p>
      </dgm:t>
    </dgm:pt>
    <dgm:pt modelId="{1D6EE01E-F28C-4C54-A43A-11E651444719}">
      <dgm:prSet phldrT="[Texto]" custT="1"/>
      <dgm:spPr/>
      <dgm:t>
        <a:bodyPr/>
        <a:lstStyle/>
        <a:p>
          <a:r>
            <a:rPr lang="es-ES" sz="1500" b="1" dirty="0" smtClean="0">
              <a:latin typeface="+mj-lt"/>
            </a:rPr>
            <a:t>CLIENTES.- </a:t>
          </a:r>
        </a:p>
        <a:p>
          <a:r>
            <a:rPr lang="es-ES" sz="1500" dirty="0" smtClean="0">
              <a:latin typeface="+mj-lt"/>
            </a:rPr>
            <a:t>- Poder de Negociación medio.</a:t>
          </a:r>
          <a:endParaRPr lang="es-ES" sz="1500" dirty="0">
            <a:latin typeface="+mj-lt"/>
          </a:endParaRPr>
        </a:p>
      </dgm:t>
    </dgm:pt>
    <dgm:pt modelId="{78D3CA90-CE15-476D-B0C0-3E21092F7A10}" type="parTrans" cxnId="{B8521436-5EE5-44DA-9B0C-D733307D0807}">
      <dgm:prSet/>
      <dgm:spPr/>
      <dgm:t>
        <a:bodyPr/>
        <a:lstStyle/>
        <a:p>
          <a:endParaRPr lang="es-ES" sz="1500">
            <a:latin typeface="+mj-lt"/>
          </a:endParaRPr>
        </a:p>
      </dgm:t>
    </dgm:pt>
    <dgm:pt modelId="{04426073-3889-4DB1-9C13-DEAE2D236EB2}" type="sibTrans" cxnId="{B8521436-5EE5-44DA-9B0C-D733307D0807}">
      <dgm:prSet/>
      <dgm:spPr/>
      <dgm:t>
        <a:bodyPr/>
        <a:lstStyle/>
        <a:p>
          <a:endParaRPr lang="es-ES" sz="1500">
            <a:latin typeface="+mj-lt"/>
          </a:endParaRPr>
        </a:p>
      </dgm:t>
    </dgm:pt>
    <dgm:pt modelId="{99923025-0DD6-45B4-A8EC-2EA2035CA4FD}">
      <dgm:prSet phldrT="[Texto]" custT="1"/>
      <dgm:spPr/>
      <dgm:t>
        <a:bodyPr/>
        <a:lstStyle/>
        <a:p>
          <a:pPr>
            <a:lnSpc>
              <a:spcPct val="100000"/>
            </a:lnSpc>
            <a:spcAft>
              <a:spcPts val="0"/>
            </a:spcAft>
          </a:pPr>
          <a:r>
            <a:rPr lang="es-ES" sz="1500" b="1" dirty="0" smtClean="0">
              <a:latin typeface="+mj-lt"/>
            </a:rPr>
            <a:t>SUSTITUTOS.- </a:t>
          </a:r>
        </a:p>
        <a:p>
          <a:pPr>
            <a:lnSpc>
              <a:spcPct val="100000"/>
            </a:lnSpc>
            <a:spcAft>
              <a:spcPts val="0"/>
            </a:spcAft>
          </a:pPr>
          <a:r>
            <a:rPr lang="es-ES" sz="1500" dirty="0" smtClean="0">
              <a:latin typeface="+mj-lt"/>
            </a:rPr>
            <a:t>- Museos </a:t>
          </a:r>
        </a:p>
        <a:p>
          <a:pPr>
            <a:lnSpc>
              <a:spcPct val="100000"/>
            </a:lnSpc>
            <a:spcAft>
              <a:spcPts val="0"/>
            </a:spcAft>
          </a:pPr>
          <a:r>
            <a:rPr lang="es-ES" sz="1500" dirty="0" smtClean="0">
              <a:latin typeface="+mj-lt"/>
            </a:rPr>
            <a:t>- Balnearios </a:t>
          </a:r>
        </a:p>
        <a:p>
          <a:pPr>
            <a:lnSpc>
              <a:spcPct val="100000"/>
            </a:lnSpc>
            <a:spcAft>
              <a:spcPts val="0"/>
            </a:spcAft>
          </a:pPr>
          <a:r>
            <a:rPr lang="es-ES" sz="1500" dirty="0" smtClean="0">
              <a:latin typeface="+mj-lt"/>
            </a:rPr>
            <a:t>- Hoteles </a:t>
          </a:r>
        </a:p>
        <a:p>
          <a:pPr>
            <a:lnSpc>
              <a:spcPct val="100000"/>
            </a:lnSpc>
            <a:spcAft>
              <a:spcPts val="0"/>
            </a:spcAft>
          </a:pPr>
          <a:r>
            <a:rPr lang="es-ES" sz="1500" dirty="0" smtClean="0">
              <a:latin typeface="+mj-lt"/>
            </a:rPr>
            <a:t>- Clubes</a:t>
          </a:r>
          <a:endParaRPr lang="es-ES" sz="1500" dirty="0">
            <a:latin typeface="+mj-lt"/>
          </a:endParaRPr>
        </a:p>
      </dgm:t>
    </dgm:pt>
    <dgm:pt modelId="{60D98220-9B18-4691-B17A-95BC44CE97C0}" type="parTrans" cxnId="{A057CEC8-362E-4AA4-A470-48672FE762B8}">
      <dgm:prSet/>
      <dgm:spPr/>
      <dgm:t>
        <a:bodyPr/>
        <a:lstStyle/>
        <a:p>
          <a:endParaRPr lang="es-ES" sz="1500">
            <a:latin typeface="+mj-lt"/>
          </a:endParaRPr>
        </a:p>
      </dgm:t>
    </dgm:pt>
    <dgm:pt modelId="{DB910AFB-027B-4B46-928A-428999D91A15}" type="sibTrans" cxnId="{A057CEC8-362E-4AA4-A470-48672FE762B8}">
      <dgm:prSet/>
      <dgm:spPr/>
      <dgm:t>
        <a:bodyPr/>
        <a:lstStyle/>
        <a:p>
          <a:endParaRPr lang="es-ES" sz="1500">
            <a:latin typeface="+mj-lt"/>
          </a:endParaRPr>
        </a:p>
      </dgm:t>
    </dgm:pt>
    <dgm:pt modelId="{35D9B736-F138-4017-B2F7-5D40157C4D42}" type="pres">
      <dgm:prSet presAssocID="{74426499-F71A-41FF-B4B2-51B27ABD94BC}" presName="cycle" presStyleCnt="0">
        <dgm:presLayoutVars>
          <dgm:chMax val="1"/>
          <dgm:dir/>
          <dgm:animLvl val="ctr"/>
          <dgm:resizeHandles val="exact"/>
        </dgm:presLayoutVars>
      </dgm:prSet>
      <dgm:spPr/>
      <dgm:t>
        <a:bodyPr/>
        <a:lstStyle/>
        <a:p>
          <a:endParaRPr lang="es-ES"/>
        </a:p>
      </dgm:t>
    </dgm:pt>
    <dgm:pt modelId="{7FAC5058-1D1B-44C1-8B0F-9121F4A83CD3}" type="pres">
      <dgm:prSet presAssocID="{4C546CB8-31CC-42C8-A6D0-14049FCDDED4}" presName="centerShape" presStyleLbl="node0" presStyleIdx="0" presStyleCnt="1" custScaleX="125698" custScaleY="78967" custLinFactNeighborX="1967" custLinFactNeighborY="-19883"/>
      <dgm:spPr/>
      <dgm:t>
        <a:bodyPr/>
        <a:lstStyle/>
        <a:p>
          <a:endParaRPr lang="es-ES"/>
        </a:p>
      </dgm:t>
    </dgm:pt>
    <dgm:pt modelId="{CF4A8DDB-1F5F-4EAB-B9E3-EBAA6519E167}" type="pres">
      <dgm:prSet presAssocID="{FC5D9A3E-F566-45A9-ACC6-446BE532B01B}" presName="parTrans" presStyleLbl="bgSibTrans2D1" presStyleIdx="0" presStyleCnt="4" custAng="3223"/>
      <dgm:spPr/>
      <dgm:t>
        <a:bodyPr/>
        <a:lstStyle/>
        <a:p>
          <a:endParaRPr lang="es-ES"/>
        </a:p>
      </dgm:t>
    </dgm:pt>
    <dgm:pt modelId="{F0D8E895-EDA8-4EDC-AA5C-21F46134CFD4}" type="pres">
      <dgm:prSet presAssocID="{586B2780-C663-4858-8333-FC09E63ED771}" presName="node" presStyleLbl="node1" presStyleIdx="0" presStyleCnt="4" custScaleX="100249" custScaleY="76389" custRadScaleRad="109646" custRadScaleInc="15138">
        <dgm:presLayoutVars>
          <dgm:bulletEnabled val="1"/>
        </dgm:presLayoutVars>
      </dgm:prSet>
      <dgm:spPr/>
      <dgm:t>
        <a:bodyPr/>
        <a:lstStyle/>
        <a:p>
          <a:endParaRPr lang="es-ES"/>
        </a:p>
      </dgm:t>
    </dgm:pt>
    <dgm:pt modelId="{C9BB5613-6CC2-4E70-A0E7-D34E3D6FA50F}" type="pres">
      <dgm:prSet presAssocID="{ED42C39F-329F-4120-8531-4F553151DA0A}" presName="parTrans" presStyleLbl="bgSibTrans2D1" presStyleIdx="1" presStyleCnt="4" custLinFactNeighborX="2" custLinFactNeighborY="19554" custRadScaleRad="280641" custRadScaleInc="-2147483648"/>
      <dgm:spPr/>
      <dgm:t>
        <a:bodyPr/>
        <a:lstStyle/>
        <a:p>
          <a:endParaRPr lang="es-ES"/>
        </a:p>
      </dgm:t>
    </dgm:pt>
    <dgm:pt modelId="{0B5AF571-4C6F-4854-AAE5-43C2E144D86D}" type="pres">
      <dgm:prSet presAssocID="{3F31EEB6-AC2F-477C-898A-6592BD353C88}" presName="node" presStyleLbl="node1" presStyleIdx="1" presStyleCnt="4" custScaleX="121177" custScaleY="65348" custRadScaleRad="109725" custRadScaleInc="60939">
        <dgm:presLayoutVars>
          <dgm:bulletEnabled val="1"/>
        </dgm:presLayoutVars>
      </dgm:prSet>
      <dgm:spPr/>
      <dgm:t>
        <a:bodyPr/>
        <a:lstStyle/>
        <a:p>
          <a:endParaRPr lang="es-ES"/>
        </a:p>
      </dgm:t>
    </dgm:pt>
    <dgm:pt modelId="{804DBB41-3346-4E93-AB88-32EE976F8963}" type="pres">
      <dgm:prSet presAssocID="{78D3CA90-CE15-476D-B0C0-3E21092F7A10}" presName="parTrans" presStyleLbl="bgSibTrans2D1" presStyleIdx="2" presStyleCnt="4" custAng="102848" custLinFactNeighborX="-5758"/>
      <dgm:spPr/>
      <dgm:t>
        <a:bodyPr/>
        <a:lstStyle/>
        <a:p>
          <a:endParaRPr lang="es-ES"/>
        </a:p>
      </dgm:t>
    </dgm:pt>
    <dgm:pt modelId="{291EA8E5-5619-481A-9496-A86FD27726DC}" type="pres">
      <dgm:prSet presAssocID="{1D6EE01E-F28C-4C54-A43A-11E651444719}" presName="node" presStyleLbl="node1" presStyleIdx="2" presStyleCnt="4" custScaleX="84711" custScaleY="75010" custRadScaleRad="109621" custRadScaleInc="96880">
        <dgm:presLayoutVars>
          <dgm:bulletEnabled val="1"/>
        </dgm:presLayoutVars>
      </dgm:prSet>
      <dgm:spPr/>
      <dgm:t>
        <a:bodyPr/>
        <a:lstStyle/>
        <a:p>
          <a:endParaRPr lang="es-ES"/>
        </a:p>
      </dgm:t>
    </dgm:pt>
    <dgm:pt modelId="{E9C33689-B03C-40B2-B6FF-E886678C16B4}" type="pres">
      <dgm:prSet presAssocID="{60D98220-9B18-4691-B17A-95BC44CE97C0}" presName="parTrans" presStyleLbl="bgSibTrans2D1" presStyleIdx="3" presStyleCnt="4" custAng="37151" custLinFactNeighborY="-17651"/>
      <dgm:spPr/>
      <dgm:t>
        <a:bodyPr/>
        <a:lstStyle/>
        <a:p>
          <a:endParaRPr lang="es-ES"/>
        </a:p>
      </dgm:t>
    </dgm:pt>
    <dgm:pt modelId="{F6CEFDA2-9F32-4F66-BE6E-FFF45F85193C}" type="pres">
      <dgm:prSet presAssocID="{99923025-0DD6-45B4-A8EC-2EA2035CA4FD}" presName="node" presStyleLbl="node1" presStyleIdx="3" presStyleCnt="4" custAng="0" custScaleX="115823" custScaleY="62231" custRadScaleRad="36876" custRadScaleInc="220292">
        <dgm:presLayoutVars>
          <dgm:bulletEnabled val="1"/>
        </dgm:presLayoutVars>
      </dgm:prSet>
      <dgm:spPr/>
      <dgm:t>
        <a:bodyPr/>
        <a:lstStyle/>
        <a:p>
          <a:endParaRPr lang="es-ES"/>
        </a:p>
      </dgm:t>
    </dgm:pt>
  </dgm:ptLst>
  <dgm:cxnLst>
    <dgm:cxn modelId="{A81EBF8D-B991-4741-9D4F-F09F154B0241}" type="presOf" srcId="{3F31EEB6-AC2F-477C-898A-6592BD353C88}" destId="{0B5AF571-4C6F-4854-AAE5-43C2E144D86D}" srcOrd="0" destOrd="0" presId="urn:microsoft.com/office/officeart/2005/8/layout/radial4"/>
    <dgm:cxn modelId="{F638C3E4-22F0-47E2-8D34-3943DE416D53}" srcId="{4C546CB8-31CC-42C8-A6D0-14049FCDDED4}" destId="{3F31EEB6-AC2F-477C-898A-6592BD353C88}" srcOrd="1" destOrd="0" parTransId="{ED42C39F-329F-4120-8531-4F553151DA0A}" sibTransId="{F8FF26CF-FCCF-4A28-AE01-5CA00F636B54}"/>
    <dgm:cxn modelId="{B8521436-5EE5-44DA-9B0C-D733307D0807}" srcId="{4C546CB8-31CC-42C8-A6D0-14049FCDDED4}" destId="{1D6EE01E-F28C-4C54-A43A-11E651444719}" srcOrd="2" destOrd="0" parTransId="{78D3CA90-CE15-476D-B0C0-3E21092F7A10}" sibTransId="{04426073-3889-4DB1-9C13-DEAE2D236EB2}"/>
    <dgm:cxn modelId="{7F5C7738-5466-4FDF-8A8E-FC591EC880B3}" type="presOf" srcId="{FC5D9A3E-F566-45A9-ACC6-446BE532B01B}" destId="{CF4A8DDB-1F5F-4EAB-B9E3-EBAA6519E167}" srcOrd="0" destOrd="0" presId="urn:microsoft.com/office/officeart/2005/8/layout/radial4"/>
    <dgm:cxn modelId="{9C88BD01-98FF-43A0-AC44-6B7DCF874C16}" type="presOf" srcId="{99923025-0DD6-45B4-A8EC-2EA2035CA4FD}" destId="{F6CEFDA2-9F32-4F66-BE6E-FFF45F85193C}" srcOrd="0" destOrd="0" presId="urn:microsoft.com/office/officeart/2005/8/layout/radial4"/>
    <dgm:cxn modelId="{72E56AE4-9706-4DE3-A4F1-904A529E5218}" type="presOf" srcId="{1D6EE01E-F28C-4C54-A43A-11E651444719}" destId="{291EA8E5-5619-481A-9496-A86FD27726DC}" srcOrd="0" destOrd="0" presId="urn:microsoft.com/office/officeart/2005/8/layout/radial4"/>
    <dgm:cxn modelId="{9CF28460-155B-4B4D-8FA3-F3CEA828EDE1}" srcId="{74426499-F71A-41FF-B4B2-51B27ABD94BC}" destId="{4C546CB8-31CC-42C8-A6D0-14049FCDDED4}" srcOrd="0" destOrd="0" parTransId="{7C68EBAE-9C64-4F7E-8BF7-CBCC237D0112}" sibTransId="{7B21643E-6F42-4152-9F9A-59A2A6A79F4E}"/>
    <dgm:cxn modelId="{A057CEC8-362E-4AA4-A470-48672FE762B8}" srcId="{4C546CB8-31CC-42C8-A6D0-14049FCDDED4}" destId="{99923025-0DD6-45B4-A8EC-2EA2035CA4FD}" srcOrd="3" destOrd="0" parTransId="{60D98220-9B18-4691-B17A-95BC44CE97C0}" sibTransId="{DB910AFB-027B-4B46-928A-428999D91A15}"/>
    <dgm:cxn modelId="{454B0778-7FF9-402A-A64B-2605BC1BA0C2}" srcId="{4C546CB8-31CC-42C8-A6D0-14049FCDDED4}" destId="{586B2780-C663-4858-8333-FC09E63ED771}" srcOrd="0" destOrd="0" parTransId="{FC5D9A3E-F566-45A9-ACC6-446BE532B01B}" sibTransId="{F12E0E12-E669-47C5-AC0F-B52E320ED9F4}"/>
    <dgm:cxn modelId="{2AFC63B1-94C5-4792-8188-FB0D090C20D5}" type="presOf" srcId="{586B2780-C663-4858-8333-FC09E63ED771}" destId="{F0D8E895-EDA8-4EDC-AA5C-21F46134CFD4}" srcOrd="0" destOrd="0" presId="urn:microsoft.com/office/officeart/2005/8/layout/radial4"/>
    <dgm:cxn modelId="{72536740-D890-4B06-994F-C5C4AA1696DC}" type="presOf" srcId="{78D3CA90-CE15-476D-B0C0-3E21092F7A10}" destId="{804DBB41-3346-4E93-AB88-32EE976F8963}" srcOrd="0" destOrd="0" presId="urn:microsoft.com/office/officeart/2005/8/layout/radial4"/>
    <dgm:cxn modelId="{21DE2CBE-48B4-4370-B0CC-37B874FC0333}" type="presOf" srcId="{60D98220-9B18-4691-B17A-95BC44CE97C0}" destId="{E9C33689-B03C-40B2-B6FF-E886678C16B4}" srcOrd="0" destOrd="0" presId="urn:microsoft.com/office/officeart/2005/8/layout/radial4"/>
    <dgm:cxn modelId="{63097C84-BACD-4EC0-815E-B2F3C6B946C9}" type="presOf" srcId="{4C546CB8-31CC-42C8-A6D0-14049FCDDED4}" destId="{7FAC5058-1D1B-44C1-8B0F-9121F4A83CD3}" srcOrd="0" destOrd="0" presId="urn:microsoft.com/office/officeart/2005/8/layout/radial4"/>
    <dgm:cxn modelId="{79B17C62-4B51-4C40-831C-9509A17A0893}" type="presOf" srcId="{74426499-F71A-41FF-B4B2-51B27ABD94BC}" destId="{35D9B736-F138-4017-B2F7-5D40157C4D42}" srcOrd="0" destOrd="0" presId="urn:microsoft.com/office/officeart/2005/8/layout/radial4"/>
    <dgm:cxn modelId="{328C1621-12AD-40B1-A76C-0935095D2DF3}" type="presOf" srcId="{ED42C39F-329F-4120-8531-4F553151DA0A}" destId="{C9BB5613-6CC2-4E70-A0E7-D34E3D6FA50F}" srcOrd="0" destOrd="0" presId="urn:microsoft.com/office/officeart/2005/8/layout/radial4"/>
    <dgm:cxn modelId="{C11519E0-29F6-4A22-BF59-ECADC8DC9C5E}" type="presParOf" srcId="{35D9B736-F138-4017-B2F7-5D40157C4D42}" destId="{7FAC5058-1D1B-44C1-8B0F-9121F4A83CD3}" srcOrd="0" destOrd="0" presId="urn:microsoft.com/office/officeart/2005/8/layout/radial4"/>
    <dgm:cxn modelId="{E4B8B2BE-CE5D-4B6B-89E5-42874F031890}" type="presParOf" srcId="{35D9B736-F138-4017-B2F7-5D40157C4D42}" destId="{CF4A8DDB-1F5F-4EAB-B9E3-EBAA6519E167}" srcOrd="1" destOrd="0" presId="urn:microsoft.com/office/officeart/2005/8/layout/radial4"/>
    <dgm:cxn modelId="{F1CC6A43-86AB-4705-AD4F-A2BF0D3E7F71}" type="presParOf" srcId="{35D9B736-F138-4017-B2F7-5D40157C4D42}" destId="{F0D8E895-EDA8-4EDC-AA5C-21F46134CFD4}" srcOrd="2" destOrd="0" presId="urn:microsoft.com/office/officeart/2005/8/layout/radial4"/>
    <dgm:cxn modelId="{D0949227-7386-4E5E-BB3D-B537397D0EF0}" type="presParOf" srcId="{35D9B736-F138-4017-B2F7-5D40157C4D42}" destId="{C9BB5613-6CC2-4E70-A0E7-D34E3D6FA50F}" srcOrd="3" destOrd="0" presId="urn:microsoft.com/office/officeart/2005/8/layout/radial4"/>
    <dgm:cxn modelId="{7116E574-2918-4EE9-B90A-A0CB6C4D02F9}" type="presParOf" srcId="{35D9B736-F138-4017-B2F7-5D40157C4D42}" destId="{0B5AF571-4C6F-4854-AAE5-43C2E144D86D}" srcOrd="4" destOrd="0" presId="urn:microsoft.com/office/officeart/2005/8/layout/radial4"/>
    <dgm:cxn modelId="{1F047530-A1DE-40B3-86E6-D3960ECF1BA8}" type="presParOf" srcId="{35D9B736-F138-4017-B2F7-5D40157C4D42}" destId="{804DBB41-3346-4E93-AB88-32EE976F8963}" srcOrd="5" destOrd="0" presId="urn:microsoft.com/office/officeart/2005/8/layout/radial4"/>
    <dgm:cxn modelId="{9F862DF4-5451-480F-9677-288E75F95DF3}" type="presParOf" srcId="{35D9B736-F138-4017-B2F7-5D40157C4D42}" destId="{291EA8E5-5619-481A-9496-A86FD27726DC}" srcOrd="6" destOrd="0" presId="urn:microsoft.com/office/officeart/2005/8/layout/radial4"/>
    <dgm:cxn modelId="{8FA0F32A-FA5E-4ABB-AA55-0039235B66FA}" type="presParOf" srcId="{35D9B736-F138-4017-B2F7-5D40157C4D42}" destId="{E9C33689-B03C-40B2-B6FF-E886678C16B4}" srcOrd="7" destOrd="0" presId="urn:microsoft.com/office/officeart/2005/8/layout/radial4"/>
    <dgm:cxn modelId="{F15A08D1-C886-449F-A46F-892732D8B5BA}" type="presParOf" srcId="{35D9B736-F138-4017-B2F7-5D40157C4D42}" destId="{F6CEFDA2-9F32-4F66-BE6E-FFF45F85193C}" srcOrd="8" destOrd="0" presId="urn:microsoft.com/office/officeart/2005/8/layout/radial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8D58F8-ADA6-48C1-BAAE-75F3159402FD}" type="doc">
      <dgm:prSet loTypeId="urn:microsoft.com/office/officeart/2005/8/layout/radial6" loCatId="relationship" qsTypeId="urn:microsoft.com/office/officeart/2005/8/quickstyle/3d2" qsCatId="3D" csTypeId="urn:microsoft.com/office/officeart/2005/8/colors/colorful2" csCatId="colorful" phldr="1"/>
      <dgm:spPr/>
      <dgm:t>
        <a:bodyPr/>
        <a:lstStyle/>
        <a:p>
          <a:endParaRPr lang="es-ES"/>
        </a:p>
      </dgm:t>
    </dgm:pt>
    <dgm:pt modelId="{FD6FF4AE-3DB5-42B6-85E2-092C5629F55B}">
      <dgm:prSet custT="1"/>
      <dgm:spPr/>
      <dgm:t>
        <a:bodyPr/>
        <a:lstStyle/>
        <a:p>
          <a:pPr rtl="0"/>
          <a:r>
            <a:rPr lang="es-ES" sz="2000" b="1" dirty="0" smtClean="0">
              <a:effectLst>
                <a:outerShdw blurRad="38100" dist="38100" dir="2700000" algn="tl">
                  <a:srgbClr val="000000">
                    <a:alpha val="43137"/>
                  </a:srgbClr>
                </a:outerShdw>
              </a:effectLst>
            </a:rPr>
            <a:t>Fortalezas</a:t>
          </a:r>
          <a:endParaRPr lang="es-ES" sz="2000" b="1" dirty="0">
            <a:effectLst>
              <a:outerShdw blurRad="38100" dist="38100" dir="2700000" algn="tl">
                <a:srgbClr val="000000">
                  <a:alpha val="43137"/>
                </a:srgbClr>
              </a:outerShdw>
            </a:effectLst>
          </a:endParaRPr>
        </a:p>
      </dgm:t>
    </dgm:pt>
    <dgm:pt modelId="{92C8C43A-09A6-4CE8-AB72-714C44444343}" type="parTrans" cxnId="{343DC4E1-28C3-48DA-88F1-4568B9458CAC}">
      <dgm:prSet/>
      <dgm:spPr/>
      <dgm:t>
        <a:bodyPr/>
        <a:lstStyle/>
        <a:p>
          <a:endParaRPr lang="es-ES" sz="1400"/>
        </a:p>
      </dgm:t>
    </dgm:pt>
    <dgm:pt modelId="{79C00EA5-A55C-4636-8357-403A2AD9FAE8}" type="sibTrans" cxnId="{343DC4E1-28C3-48DA-88F1-4568B9458CAC}">
      <dgm:prSet/>
      <dgm:spPr/>
      <dgm:t>
        <a:bodyPr/>
        <a:lstStyle/>
        <a:p>
          <a:endParaRPr lang="es-ES" sz="1400"/>
        </a:p>
      </dgm:t>
    </dgm:pt>
    <dgm:pt modelId="{7F3CCA81-FC0A-48E0-9379-80D3E1F040C2}">
      <dgm:prSet custT="1"/>
      <dgm:spPr/>
      <dgm:t>
        <a:bodyPr/>
        <a:lstStyle/>
        <a:p>
          <a:pPr rtl="0"/>
          <a:r>
            <a:rPr lang="es-ES" sz="1600" dirty="0" smtClean="0"/>
            <a:t>El clima que existe hace agradable la estadía de los turistas.</a:t>
          </a:r>
          <a:endParaRPr lang="es-ES" sz="1600" dirty="0"/>
        </a:p>
      </dgm:t>
    </dgm:pt>
    <dgm:pt modelId="{5397CFAF-180E-46FE-BFF6-D49A8BDF6E6A}" type="parTrans" cxnId="{8E290D67-CB9E-45C2-BECC-496BB06BB088}">
      <dgm:prSet/>
      <dgm:spPr/>
      <dgm:t>
        <a:bodyPr/>
        <a:lstStyle/>
        <a:p>
          <a:endParaRPr lang="es-ES" sz="1400"/>
        </a:p>
      </dgm:t>
    </dgm:pt>
    <dgm:pt modelId="{19BEC005-A7F6-4CCA-B049-586B8223A906}" type="sibTrans" cxnId="{8E290D67-CB9E-45C2-BECC-496BB06BB088}">
      <dgm:prSet/>
      <dgm:spPr/>
      <dgm:t>
        <a:bodyPr/>
        <a:lstStyle/>
        <a:p>
          <a:endParaRPr lang="es-ES" sz="1400"/>
        </a:p>
      </dgm:t>
    </dgm:pt>
    <dgm:pt modelId="{3D816875-485C-4C62-929F-74E566D56C5A}">
      <dgm:prSet custT="1"/>
      <dgm:spPr/>
      <dgm:t>
        <a:bodyPr/>
        <a:lstStyle/>
        <a:p>
          <a:pPr rtl="0"/>
          <a:r>
            <a:rPr lang="es-ES" sz="1500" dirty="0" smtClean="0"/>
            <a:t>Sitio único en la localidad que cuenta con objetos de la época colonial.</a:t>
          </a:r>
          <a:endParaRPr lang="es-ES" sz="1500" dirty="0"/>
        </a:p>
      </dgm:t>
    </dgm:pt>
    <dgm:pt modelId="{F202A5C7-CBBE-45BA-8904-467238F573B2}" type="parTrans" cxnId="{6189B1DE-F037-4BA9-BBD8-FA13B6D75A3D}">
      <dgm:prSet/>
      <dgm:spPr/>
      <dgm:t>
        <a:bodyPr/>
        <a:lstStyle/>
        <a:p>
          <a:endParaRPr lang="es-ES" sz="1400"/>
        </a:p>
      </dgm:t>
    </dgm:pt>
    <dgm:pt modelId="{8E6DECFE-9109-4E73-8503-DA16CC72ECFB}" type="sibTrans" cxnId="{6189B1DE-F037-4BA9-BBD8-FA13B6D75A3D}">
      <dgm:prSet/>
      <dgm:spPr/>
      <dgm:t>
        <a:bodyPr/>
        <a:lstStyle/>
        <a:p>
          <a:endParaRPr lang="es-ES" sz="1400"/>
        </a:p>
      </dgm:t>
    </dgm:pt>
    <dgm:pt modelId="{8500CE20-096B-48EF-88E2-8B9B1A01A16E}">
      <dgm:prSet custT="1"/>
      <dgm:spPr/>
      <dgm:t>
        <a:bodyPr/>
        <a:lstStyle/>
        <a:p>
          <a:pPr rtl="0"/>
          <a:r>
            <a:rPr lang="es-ES" sz="1450" dirty="0" smtClean="0"/>
            <a:t>Los requerimientos de fuerza laboral, recursos agrícolas y ganaderos son fáciles de conseguir y preservar en la Hacienda.</a:t>
          </a:r>
          <a:endParaRPr lang="es-ES" sz="1450" dirty="0"/>
        </a:p>
      </dgm:t>
    </dgm:pt>
    <dgm:pt modelId="{2FDC0DD1-C937-4562-AEF5-D548C75D9AC9}" type="parTrans" cxnId="{8AEAB02E-66B6-4B97-B0DF-5A560D613E15}">
      <dgm:prSet/>
      <dgm:spPr/>
      <dgm:t>
        <a:bodyPr/>
        <a:lstStyle/>
        <a:p>
          <a:endParaRPr lang="es-ES" sz="1400"/>
        </a:p>
      </dgm:t>
    </dgm:pt>
    <dgm:pt modelId="{65B2582F-F63D-4002-AC04-5A6B2C533838}" type="sibTrans" cxnId="{8AEAB02E-66B6-4B97-B0DF-5A560D613E15}">
      <dgm:prSet/>
      <dgm:spPr/>
      <dgm:t>
        <a:bodyPr/>
        <a:lstStyle/>
        <a:p>
          <a:endParaRPr lang="es-ES" sz="1400"/>
        </a:p>
      </dgm:t>
    </dgm:pt>
    <dgm:pt modelId="{25AF76D4-4EF3-46F6-88BA-D971E1D95F85}">
      <dgm:prSet custT="1"/>
      <dgm:spPr/>
      <dgm:t>
        <a:bodyPr/>
        <a:lstStyle/>
        <a:p>
          <a:r>
            <a:rPr lang="es-ES" sz="1450" dirty="0" smtClean="0"/>
            <a:t>El ecosistema natural del sitio es adecuado y atractivo para los visitantes que aprecian la naturaleza.</a:t>
          </a:r>
          <a:endParaRPr lang="es-ES" sz="1450" dirty="0"/>
        </a:p>
      </dgm:t>
    </dgm:pt>
    <dgm:pt modelId="{913150E9-6199-4983-A80A-1C49B582C249}" type="parTrans" cxnId="{BD2AB57F-4458-43A6-9112-2C6B45C44639}">
      <dgm:prSet/>
      <dgm:spPr/>
      <dgm:t>
        <a:bodyPr/>
        <a:lstStyle/>
        <a:p>
          <a:endParaRPr lang="es-ES" sz="1400"/>
        </a:p>
      </dgm:t>
    </dgm:pt>
    <dgm:pt modelId="{2506C67D-9102-48D0-81BA-654717601DDA}" type="sibTrans" cxnId="{BD2AB57F-4458-43A6-9112-2C6B45C44639}">
      <dgm:prSet/>
      <dgm:spPr/>
      <dgm:t>
        <a:bodyPr/>
        <a:lstStyle/>
        <a:p>
          <a:endParaRPr lang="es-ES" sz="1400"/>
        </a:p>
      </dgm:t>
    </dgm:pt>
    <dgm:pt modelId="{BB0F8273-6946-4C3D-BB09-C5D27500CA0A}" type="pres">
      <dgm:prSet presAssocID="{A18D58F8-ADA6-48C1-BAAE-75F3159402FD}" presName="Name0" presStyleCnt="0">
        <dgm:presLayoutVars>
          <dgm:chMax val="1"/>
          <dgm:dir/>
          <dgm:animLvl val="ctr"/>
          <dgm:resizeHandles val="exact"/>
        </dgm:presLayoutVars>
      </dgm:prSet>
      <dgm:spPr/>
      <dgm:t>
        <a:bodyPr/>
        <a:lstStyle/>
        <a:p>
          <a:endParaRPr lang="es-ES"/>
        </a:p>
      </dgm:t>
    </dgm:pt>
    <dgm:pt modelId="{9C0B2C2F-A7A9-48C2-9BA3-00D25E8FB74E}" type="pres">
      <dgm:prSet presAssocID="{FD6FF4AE-3DB5-42B6-85E2-092C5629F55B}" presName="centerShape" presStyleLbl="node0" presStyleIdx="0" presStyleCnt="1" custScaleX="90214" custScaleY="70598"/>
      <dgm:spPr/>
      <dgm:t>
        <a:bodyPr/>
        <a:lstStyle/>
        <a:p>
          <a:endParaRPr lang="es-ES"/>
        </a:p>
      </dgm:t>
    </dgm:pt>
    <dgm:pt modelId="{96BCD4ED-0152-403D-A0FE-DFAA353FC0C9}" type="pres">
      <dgm:prSet presAssocID="{7F3CCA81-FC0A-48E0-9379-80D3E1F040C2}" presName="node" presStyleLbl="node1" presStyleIdx="0" presStyleCnt="4" custScaleX="162495" custScaleY="135034" custRadScaleRad="99630">
        <dgm:presLayoutVars>
          <dgm:bulletEnabled val="1"/>
        </dgm:presLayoutVars>
      </dgm:prSet>
      <dgm:spPr/>
      <dgm:t>
        <a:bodyPr/>
        <a:lstStyle/>
        <a:p>
          <a:endParaRPr lang="es-ES"/>
        </a:p>
      </dgm:t>
    </dgm:pt>
    <dgm:pt modelId="{96859C77-CF25-4171-BA73-593B15BA007A}" type="pres">
      <dgm:prSet presAssocID="{7F3CCA81-FC0A-48E0-9379-80D3E1F040C2}" presName="dummy" presStyleCnt="0"/>
      <dgm:spPr/>
    </dgm:pt>
    <dgm:pt modelId="{072879F1-7B3E-40E1-B151-EABF47335513}" type="pres">
      <dgm:prSet presAssocID="{19BEC005-A7F6-4CCA-B049-586B8223A906}" presName="sibTrans" presStyleLbl="sibTrans2D1" presStyleIdx="0" presStyleCnt="4"/>
      <dgm:spPr/>
      <dgm:t>
        <a:bodyPr/>
        <a:lstStyle/>
        <a:p>
          <a:endParaRPr lang="es-ES"/>
        </a:p>
      </dgm:t>
    </dgm:pt>
    <dgm:pt modelId="{A9822E9A-509C-4DEE-B498-3D0E3174361C}" type="pres">
      <dgm:prSet presAssocID="{3D816875-485C-4C62-929F-74E566D56C5A}" presName="node" presStyleLbl="node1" presStyleIdx="1" presStyleCnt="4" custScaleX="162495" custScaleY="135034" custRadScaleRad="100461" custRadScaleInc="-18301">
        <dgm:presLayoutVars>
          <dgm:bulletEnabled val="1"/>
        </dgm:presLayoutVars>
      </dgm:prSet>
      <dgm:spPr/>
      <dgm:t>
        <a:bodyPr/>
        <a:lstStyle/>
        <a:p>
          <a:endParaRPr lang="es-ES"/>
        </a:p>
      </dgm:t>
    </dgm:pt>
    <dgm:pt modelId="{2E677FDA-752F-47BB-A71B-21A42CAB185D}" type="pres">
      <dgm:prSet presAssocID="{3D816875-485C-4C62-929F-74E566D56C5A}" presName="dummy" presStyleCnt="0"/>
      <dgm:spPr/>
    </dgm:pt>
    <dgm:pt modelId="{4B4F9E66-4A21-48DC-B366-A23AB88DCDFD}" type="pres">
      <dgm:prSet presAssocID="{8E6DECFE-9109-4E73-8503-DA16CC72ECFB}" presName="sibTrans" presStyleLbl="sibTrans2D1" presStyleIdx="1" presStyleCnt="4"/>
      <dgm:spPr/>
      <dgm:t>
        <a:bodyPr/>
        <a:lstStyle/>
        <a:p>
          <a:endParaRPr lang="es-ES"/>
        </a:p>
      </dgm:t>
    </dgm:pt>
    <dgm:pt modelId="{1FFD7B45-7768-4EB2-9935-C343451251C1}" type="pres">
      <dgm:prSet presAssocID="{8500CE20-096B-48EF-88E2-8B9B1A01A16E}" presName="node" presStyleLbl="node1" presStyleIdx="2" presStyleCnt="4" custScaleX="184908" custScaleY="135034" custRadScaleRad="90389">
        <dgm:presLayoutVars>
          <dgm:bulletEnabled val="1"/>
        </dgm:presLayoutVars>
      </dgm:prSet>
      <dgm:spPr/>
      <dgm:t>
        <a:bodyPr/>
        <a:lstStyle/>
        <a:p>
          <a:endParaRPr lang="es-ES"/>
        </a:p>
      </dgm:t>
    </dgm:pt>
    <dgm:pt modelId="{93732189-0968-407B-A788-495F29B72930}" type="pres">
      <dgm:prSet presAssocID="{8500CE20-096B-48EF-88E2-8B9B1A01A16E}" presName="dummy" presStyleCnt="0"/>
      <dgm:spPr/>
    </dgm:pt>
    <dgm:pt modelId="{366EFF56-99E5-40ED-809D-4946312AB519}" type="pres">
      <dgm:prSet presAssocID="{65B2582F-F63D-4002-AC04-5A6B2C533838}" presName="sibTrans" presStyleLbl="sibTrans2D1" presStyleIdx="2" presStyleCnt="4"/>
      <dgm:spPr/>
      <dgm:t>
        <a:bodyPr/>
        <a:lstStyle/>
        <a:p>
          <a:endParaRPr lang="es-ES"/>
        </a:p>
      </dgm:t>
    </dgm:pt>
    <dgm:pt modelId="{B8F2B424-2FFF-420A-90C3-54BC330ED931}" type="pres">
      <dgm:prSet presAssocID="{25AF76D4-4EF3-46F6-88BA-D971E1D95F85}" presName="node" presStyleLbl="node1" presStyleIdx="3" presStyleCnt="4" custScaleX="162495" custScaleY="135034" custRadScaleRad="100461" custRadScaleInc="18301">
        <dgm:presLayoutVars>
          <dgm:bulletEnabled val="1"/>
        </dgm:presLayoutVars>
      </dgm:prSet>
      <dgm:spPr/>
      <dgm:t>
        <a:bodyPr/>
        <a:lstStyle/>
        <a:p>
          <a:endParaRPr lang="es-ES"/>
        </a:p>
      </dgm:t>
    </dgm:pt>
    <dgm:pt modelId="{1116447B-2188-405B-8F0A-C7221C997D27}" type="pres">
      <dgm:prSet presAssocID="{25AF76D4-4EF3-46F6-88BA-D971E1D95F85}" presName="dummy" presStyleCnt="0"/>
      <dgm:spPr/>
    </dgm:pt>
    <dgm:pt modelId="{64C79D51-944F-4088-9857-6ADFE3D04381}" type="pres">
      <dgm:prSet presAssocID="{2506C67D-9102-48D0-81BA-654717601DDA}" presName="sibTrans" presStyleLbl="sibTrans2D1" presStyleIdx="3" presStyleCnt="4"/>
      <dgm:spPr/>
      <dgm:t>
        <a:bodyPr/>
        <a:lstStyle/>
        <a:p>
          <a:endParaRPr lang="es-ES"/>
        </a:p>
      </dgm:t>
    </dgm:pt>
  </dgm:ptLst>
  <dgm:cxnLst>
    <dgm:cxn modelId="{8E290D67-CB9E-45C2-BECC-496BB06BB088}" srcId="{FD6FF4AE-3DB5-42B6-85E2-092C5629F55B}" destId="{7F3CCA81-FC0A-48E0-9379-80D3E1F040C2}" srcOrd="0" destOrd="0" parTransId="{5397CFAF-180E-46FE-BFF6-D49A8BDF6E6A}" sibTransId="{19BEC005-A7F6-4CCA-B049-586B8223A906}"/>
    <dgm:cxn modelId="{C1CB6EF1-75E8-4052-94AF-8C612800E285}" type="presOf" srcId="{3D816875-485C-4C62-929F-74E566D56C5A}" destId="{A9822E9A-509C-4DEE-B498-3D0E3174361C}" srcOrd="0" destOrd="0" presId="urn:microsoft.com/office/officeart/2005/8/layout/radial6"/>
    <dgm:cxn modelId="{CD5D115A-24B5-489F-A0C1-3DFE07852E1B}" type="presOf" srcId="{A18D58F8-ADA6-48C1-BAAE-75F3159402FD}" destId="{BB0F8273-6946-4C3D-BB09-C5D27500CA0A}" srcOrd="0" destOrd="0" presId="urn:microsoft.com/office/officeart/2005/8/layout/radial6"/>
    <dgm:cxn modelId="{BC314C71-7121-4722-A3AB-5A340D9DCA7B}" type="presOf" srcId="{19BEC005-A7F6-4CCA-B049-586B8223A906}" destId="{072879F1-7B3E-40E1-B151-EABF47335513}" srcOrd="0" destOrd="0" presId="urn:microsoft.com/office/officeart/2005/8/layout/radial6"/>
    <dgm:cxn modelId="{343DC4E1-28C3-48DA-88F1-4568B9458CAC}" srcId="{A18D58F8-ADA6-48C1-BAAE-75F3159402FD}" destId="{FD6FF4AE-3DB5-42B6-85E2-092C5629F55B}" srcOrd="0" destOrd="0" parTransId="{92C8C43A-09A6-4CE8-AB72-714C44444343}" sibTransId="{79C00EA5-A55C-4636-8357-403A2AD9FAE8}"/>
    <dgm:cxn modelId="{D6753473-9306-4E2B-8902-984C27B6A7B7}" type="presOf" srcId="{8E6DECFE-9109-4E73-8503-DA16CC72ECFB}" destId="{4B4F9E66-4A21-48DC-B366-A23AB88DCDFD}" srcOrd="0" destOrd="0" presId="urn:microsoft.com/office/officeart/2005/8/layout/radial6"/>
    <dgm:cxn modelId="{B45D9AC5-E7EF-4E95-AED4-8122E7EF4982}" type="presOf" srcId="{8500CE20-096B-48EF-88E2-8B9B1A01A16E}" destId="{1FFD7B45-7768-4EB2-9935-C343451251C1}" srcOrd="0" destOrd="0" presId="urn:microsoft.com/office/officeart/2005/8/layout/radial6"/>
    <dgm:cxn modelId="{BD2AB57F-4458-43A6-9112-2C6B45C44639}" srcId="{FD6FF4AE-3DB5-42B6-85E2-092C5629F55B}" destId="{25AF76D4-4EF3-46F6-88BA-D971E1D95F85}" srcOrd="3" destOrd="0" parTransId="{913150E9-6199-4983-A80A-1C49B582C249}" sibTransId="{2506C67D-9102-48D0-81BA-654717601DDA}"/>
    <dgm:cxn modelId="{49FFFC42-6D08-4CC7-BBAF-B7941DE4A0FF}" type="presOf" srcId="{FD6FF4AE-3DB5-42B6-85E2-092C5629F55B}" destId="{9C0B2C2F-A7A9-48C2-9BA3-00D25E8FB74E}" srcOrd="0" destOrd="0" presId="urn:microsoft.com/office/officeart/2005/8/layout/radial6"/>
    <dgm:cxn modelId="{EA2157B8-0520-47A6-B446-DD932B0A40F6}" type="presOf" srcId="{65B2582F-F63D-4002-AC04-5A6B2C533838}" destId="{366EFF56-99E5-40ED-809D-4946312AB519}" srcOrd="0" destOrd="0" presId="urn:microsoft.com/office/officeart/2005/8/layout/radial6"/>
    <dgm:cxn modelId="{6189B1DE-F037-4BA9-BBD8-FA13B6D75A3D}" srcId="{FD6FF4AE-3DB5-42B6-85E2-092C5629F55B}" destId="{3D816875-485C-4C62-929F-74E566D56C5A}" srcOrd="1" destOrd="0" parTransId="{F202A5C7-CBBE-45BA-8904-467238F573B2}" sibTransId="{8E6DECFE-9109-4E73-8503-DA16CC72ECFB}"/>
    <dgm:cxn modelId="{8AEAB02E-66B6-4B97-B0DF-5A560D613E15}" srcId="{FD6FF4AE-3DB5-42B6-85E2-092C5629F55B}" destId="{8500CE20-096B-48EF-88E2-8B9B1A01A16E}" srcOrd="2" destOrd="0" parTransId="{2FDC0DD1-C937-4562-AEF5-D548C75D9AC9}" sibTransId="{65B2582F-F63D-4002-AC04-5A6B2C533838}"/>
    <dgm:cxn modelId="{CB40A3E8-5E5B-4EF4-AA36-56B9ECDF6CEF}" type="presOf" srcId="{25AF76D4-4EF3-46F6-88BA-D971E1D95F85}" destId="{B8F2B424-2FFF-420A-90C3-54BC330ED931}" srcOrd="0" destOrd="0" presId="urn:microsoft.com/office/officeart/2005/8/layout/radial6"/>
    <dgm:cxn modelId="{585F5031-E792-46D3-997A-AC368524A7CF}" type="presOf" srcId="{2506C67D-9102-48D0-81BA-654717601DDA}" destId="{64C79D51-944F-4088-9857-6ADFE3D04381}" srcOrd="0" destOrd="0" presId="urn:microsoft.com/office/officeart/2005/8/layout/radial6"/>
    <dgm:cxn modelId="{BEE40A07-9084-48D5-9519-CA9AF00140BA}" type="presOf" srcId="{7F3CCA81-FC0A-48E0-9379-80D3E1F040C2}" destId="{96BCD4ED-0152-403D-A0FE-DFAA353FC0C9}" srcOrd="0" destOrd="0" presId="urn:microsoft.com/office/officeart/2005/8/layout/radial6"/>
    <dgm:cxn modelId="{FC965457-7C08-4589-9195-C8E6FB8F944E}" type="presParOf" srcId="{BB0F8273-6946-4C3D-BB09-C5D27500CA0A}" destId="{9C0B2C2F-A7A9-48C2-9BA3-00D25E8FB74E}" srcOrd="0" destOrd="0" presId="urn:microsoft.com/office/officeart/2005/8/layout/radial6"/>
    <dgm:cxn modelId="{9A66AE9C-E8FB-491E-8A2A-DBCEFA19E87A}" type="presParOf" srcId="{BB0F8273-6946-4C3D-BB09-C5D27500CA0A}" destId="{96BCD4ED-0152-403D-A0FE-DFAA353FC0C9}" srcOrd="1" destOrd="0" presId="urn:microsoft.com/office/officeart/2005/8/layout/radial6"/>
    <dgm:cxn modelId="{1206F6D7-93F5-4C7D-BDDB-CC325C97ED4E}" type="presParOf" srcId="{BB0F8273-6946-4C3D-BB09-C5D27500CA0A}" destId="{96859C77-CF25-4171-BA73-593B15BA007A}" srcOrd="2" destOrd="0" presId="urn:microsoft.com/office/officeart/2005/8/layout/radial6"/>
    <dgm:cxn modelId="{FBC4B633-AFC6-466C-AE95-117E71A1EF54}" type="presParOf" srcId="{BB0F8273-6946-4C3D-BB09-C5D27500CA0A}" destId="{072879F1-7B3E-40E1-B151-EABF47335513}" srcOrd="3" destOrd="0" presId="urn:microsoft.com/office/officeart/2005/8/layout/radial6"/>
    <dgm:cxn modelId="{5B0B682D-06F0-40C2-9C43-365AD6B354CC}" type="presParOf" srcId="{BB0F8273-6946-4C3D-BB09-C5D27500CA0A}" destId="{A9822E9A-509C-4DEE-B498-3D0E3174361C}" srcOrd="4" destOrd="0" presId="urn:microsoft.com/office/officeart/2005/8/layout/radial6"/>
    <dgm:cxn modelId="{4BE31EA1-7AAF-4097-90C5-2DDB79ED2CBF}" type="presParOf" srcId="{BB0F8273-6946-4C3D-BB09-C5D27500CA0A}" destId="{2E677FDA-752F-47BB-A71B-21A42CAB185D}" srcOrd="5" destOrd="0" presId="urn:microsoft.com/office/officeart/2005/8/layout/radial6"/>
    <dgm:cxn modelId="{605AD2A2-1682-44AD-9F29-401FDE0E34B6}" type="presParOf" srcId="{BB0F8273-6946-4C3D-BB09-C5D27500CA0A}" destId="{4B4F9E66-4A21-48DC-B366-A23AB88DCDFD}" srcOrd="6" destOrd="0" presId="urn:microsoft.com/office/officeart/2005/8/layout/radial6"/>
    <dgm:cxn modelId="{9CBC8AAF-5EEC-4897-9DD7-FBC0BF25F09C}" type="presParOf" srcId="{BB0F8273-6946-4C3D-BB09-C5D27500CA0A}" destId="{1FFD7B45-7768-4EB2-9935-C343451251C1}" srcOrd="7" destOrd="0" presId="urn:microsoft.com/office/officeart/2005/8/layout/radial6"/>
    <dgm:cxn modelId="{27545191-6E11-4ABE-AF6F-8AD75B0DBF3C}" type="presParOf" srcId="{BB0F8273-6946-4C3D-BB09-C5D27500CA0A}" destId="{93732189-0968-407B-A788-495F29B72930}" srcOrd="8" destOrd="0" presId="urn:microsoft.com/office/officeart/2005/8/layout/radial6"/>
    <dgm:cxn modelId="{E3308770-1284-4C4C-8288-1A7B4F213DAA}" type="presParOf" srcId="{BB0F8273-6946-4C3D-BB09-C5D27500CA0A}" destId="{366EFF56-99E5-40ED-809D-4946312AB519}" srcOrd="9" destOrd="0" presId="urn:microsoft.com/office/officeart/2005/8/layout/radial6"/>
    <dgm:cxn modelId="{0EC99F08-D001-4D41-A422-33C9E50E2D70}" type="presParOf" srcId="{BB0F8273-6946-4C3D-BB09-C5D27500CA0A}" destId="{B8F2B424-2FFF-420A-90C3-54BC330ED931}" srcOrd="10" destOrd="0" presId="urn:microsoft.com/office/officeart/2005/8/layout/radial6"/>
    <dgm:cxn modelId="{08284182-74BA-405D-9AFA-4E285F6A0FBC}" type="presParOf" srcId="{BB0F8273-6946-4C3D-BB09-C5D27500CA0A}" destId="{1116447B-2188-405B-8F0A-C7221C997D27}" srcOrd="11" destOrd="0" presId="urn:microsoft.com/office/officeart/2005/8/layout/radial6"/>
    <dgm:cxn modelId="{45C34BD9-A9D7-49CF-B2F8-9B21E747863C}" type="presParOf" srcId="{BB0F8273-6946-4C3D-BB09-C5D27500CA0A}" destId="{64C79D51-944F-4088-9857-6ADFE3D04381}" srcOrd="12" destOrd="0" presId="urn:microsoft.com/office/officeart/2005/8/layout/radial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4C60E9-3067-4281-81E2-551BB0D5AD0F}"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s-ES"/>
        </a:p>
      </dgm:t>
    </dgm:pt>
    <dgm:pt modelId="{BFA154DB-3572-4E75-92C3-83DB46371B0D}">
      <dgm:prSet custT="1"/>
      <dgm:spPr/>
      <dgm:t>
        <a:bodyPr/>
        <a:lstStyle/>
        <a:p>
          <a:pPr rtl="0"/>
          <a:r>
            <a:rPr lang="es-ES" sz="1800" dirty="0" smtClean="0"/>
            <a:t>Sin reconocimiento en la localidad, ni mucho menos por visitas.</a:t>
          </a:r>
          <a:endParaRPr lang="es-ES" sz="1800" dirty="0"/>
        </a:p>
      </dgm:t>
    </dgm:pt>
    <dgm:pt modelId="{6D44C958-879F-47A0-A15F-FE1D4EFB805D}" type="parTrans" cxnId="{933325F2-4250-4287-9849-B95202B4B103}">
      <dgm:prSet/>
      <dgm:spPr/>
      <dgm:t>
        <a:bodyPr/>
        <a:lstStyle/>
        <a:p>
          <a:endParaRPr lang="es-ES" sz="1800"/>
        </a:p>
      </dgm:t>
    </dgm:pt>
    <dgm:pt modelId="{B370CBE3-F050-474E-9F0B-F228325892BC}" type="sibTrans" cxnId="{933325F2-4250-4287-9849-B95202B4B103}">
      <dgm:prSet/>
      <dgm:spPr/>
      <dgm:t>
        <a:bodyPr/>
        <a:lstStyle/>
        <a:p>
          <a:endParaRPr lang="es-ES" sz="1800"/>
        </a:p>
      </dgm:t>
    </dgm:pt>
    <dgm:pt modelId="{C7FB7267-A86A-4B2F-84EF-7287A3923C49}">
      <dgm:prSet custT="1"/>
      <dgm:spPr/>
      <dgm:t>
        <a:bodyPr/>
        <a:lstStyle/>
        <a:p>
          <a:pPr rtl="0"/>
          <a:r>
            <a:rPr lang="es-ES" sz="1800" dirty="0" smtClean="0"/>
            <a:t>Poca publicidad </a:t>
          </a:r>
          <a:r>
            <a:rPr lang="es-ES" sz="1800" dirty="0" smtClean="0"/>
            <a:t>del </a:t>
          </a:r>
          <a:r>
            <a:rPr lang="es-ES" sz="1800" dirty="0" smtClean="0"/>
            <a:t>cantón de los atractivos que posee, debido a la falta de impulso turístico. </a:t>
          </a:r>
          <a:endParaRPr lang="es-ES" sz="1800" dirty="0"/>
        </a:p>
      </dgm:t>
    </dgm:pt>
    <dgm:pt modelId="{925E6093-DD6D-4478-A2B3-2396F15630F8}" type="parTrans" cxnId="{FD361CDB-1319-4312-BDAA-BC243E9FB108}">
      <dgm:prSet/>
      <dgm:spPr/>
      <dgm:t>
        <a:bodyPr/>
        <a:lstStyle/>
        <a:p>
          <a:endParaRPr lang="es-ES" sz="1800"/>
        </a:p>
      </dgm:t>
    </dgm:pt>
    <dgm:pt modelId="{4A2624AC-AAE4-49F9-9AC5-AA08D841CCDA}" type="sibTrans" cxnId="{FD361CDB-1319-4312-BDAA-BC243E9FB108}">
      <dgm:prSet/>
      <dgm:spPr/>
      <dgm:t>
        <a:bodyPr/>
        <a:lstStyle/>
        <a:p>
          <a:endParaRPr lang="es-ES" sz="1800"/>
        </a:p>
      </dgm:t>
    </dgm:pt>
    <dgm:pt modelId="{7C26782B-38DD-4115-8D9E-254650439C31}">
      <dgm:prSet custT="1"/>
      <dgm:spPr/>
      <dgm:t>
        <a:bodyPr/>
        <a:lstStyle/>
        <a:p>
          <a:pPr rtl="0"/>
          <a:r>
            <a:rPr lang="es-ES" sz="1800" dirty="0" smtClean="0"/>
            <a:t>Baja participación con respecto al turismo local de la provincia del Guayas y con el crecimiento del sector turístico en el Ecuador.</a:t>
          </a:r>
          <a:endParaRPr lang="es-ES" sz="1800" dirty="0"/>
        </a:p>
      </dgm:t>
    </dgm:pt>
    <dgm:pt modelId="{60EC7F31-710C-4E5C-B214-1E32C75D7667}" type="parTrans" cxnId="{8B9D5406-7451-42B5-83F6-D772CDC8D7A4}">
      <dgm:prSet/>
      <dgm:spPr/>
      <dgm:t>
        <a:bodyPr/>
        <a:lstStyle/>
        <a:p>
          <a:endParaRPr lang="es-ES" sz="1800"/>
        </a:p>
      </dgm:t>
    </dgm:pt>
    <dgm:pt modelId="{D8117D17-FAC6-41AC-B4A6-A4BF28ABF742}" type="sibTrans" cxnId="{8B9D5406-7451-42B5-83F6-D772CDC8D7A4}">
      <dgm:prSet/>
      <dgm:spPr/>
      <dgm:t>
        <a:bodyPr/>
        <a:lstStyle/>
        <a:p>
          <a:endParaRPr lang="es-ES" sz="1800"/>
        </a:p>
      </dgm:t>
    </dgm:pt>
    <dgm:pt modelId="{562D074B-2DCA-4ACF-B067-F144CAAAE6BB}" type="pres">
      <dgm:prSet presAssocID="{C54C60E9-3067-4281-81E2-551BB0D5AD0F}" presName="diagram" presStyleCnt="0">
        <dgm:presLayoutVars>
          <dgm:dir/>
          <dgm:resizeHandles val="exact"/>
        </dgm:presLayoutVars>
      </dgm:prSet>
      <dgm:spPr/>
      <dgm:t>
        <a:bodyPr/>
        <a:lstStyle/>
        <a:p>
          <a:endParaRPr lang="es-ES"/>
        </a:p>
      </dgm:t>
    </dgm:pt>
    <dgm:pt modelId="{8047156D-A2DD-4877-A4D7-DB677F789C85}" type="pres">
      <dgm:prSet presAssocID="{BFA154DB-3572-4E75-92C3-83DB46371B0D}" presName="node" presStyleLbl="node1" presStyleIdx="0" presStyleCnt="3">
        <dgm:presLayoutVars>
          <dgm:bulletEnabled val="1"/>
        </dgm:presLayoutVars>
      </dgm:prSet>
      <dgm:spPr/>
      <dgm:t>
        <a:bodyPr/>
        <a:lstStyle/>
        <a:p>
          <a:endParaRPr lang="es-ES"/>
        </a:p>
      </dgm:t>
    </dgm:pt>
    <dgm:pt modelId="{F8AE4D64-3C78-41FB-8F27-9F3F8929E12D}" type="pres">
      <dgm:prSet presAssocID="{B370CBE3-F050-474E-9F0B-F228325892BC}" presName="sibTrans" presStyleCnt="0"/>
      <dgm:spPr/>
    </dgm:pt>
    <dgm:pt modelId="{8EDEE969-BF85-461B-A727-9A500A4741F0}" type="pres">
      <dgm:prSet presAssocID="{C7FB7267-A86A-4B2F-84EF-7287A3923C49}" presName="node" presStyleLbl="node1" presStyleIdx="1" presStyleCnt="3">
        <dgm:presLayoutVars>
          <dgm:bulletEnabled val="1"/>
        </dgm:presLayoutVars>
      </dgm:prSet>
      <dgm:spPr/>
      <dgm:t>
        <a:bodyPr/>
        <a:lstStyle/>
        <a:p>
          <a:endParaRPr lang="es-ES"/>
        </a:p>
      </dgm:t>
    </dgm:pt>
    <dgm:pt modelId="{EE8CBF83-52E8-4591-AFC3-CB5C3A4233F4}" type="pres">
      <dgm:prSet presAssocID="{4A2624AC-AAE4-49F9-9AC5-AA08D841CCDA}" presName="sibTrans" presStyleCnt="0"/>
      <dgm:spPr/>
    </dgm:pt>
    <dgm:pt modelId="{B6DE8C3B-071D-43C3-A02D-14E175F7A7B1}" type="pres">
      <dgm:prSet presAssocID="{7C26782B-38DD-4115-8D9E-254650439C31}" presName="node" presStyleLbl="node1" presStyleIdx="2" presStyleCnt="3" custScaleX="111888" custScaleY="117994">
        <dgm:presLayoutVars>
          <dgm:bulletEnabled val="1"/>
        </dgm:presLayoutVars>
      </dgm:prSet>
      <dgm:spPr/>
      <dgm:t>
        <a:bodyPr/>
        <a:lstStyle/>
        <a:p>
          <a:endParaRPr lang="es-ES"/>
        </a:p>
      </dgm:t>
    </dgm:pt>
  </dgm:ptLst>
  <dgm:cxnLst>
    <dgm:cxn modelId="{F13A66A8-3976-4B02-A281-1E854CEAEA5C}" type="presOf" srcId="{BFA154DB-3572-4E75-92C3-83DB46371B0D}" destId="{8047156D-A2DD-4877-A4D7-DB677F789C85}" srcOrd="0" destOrd="0" presId="urn:microsoft.com/office/officeart/2005/8/layout/default"/>
    <dgm:cxn modelId="{FD361CDB-1319-4312-BDAA-BC243E9FB108}" srcId="{C54C60E9-3067-4281-81E2-551BB0D5AD0F}" destId="{C7FB7267-A86A-4B2F-84EF-7287A3923C49}" srcOrd="1" destOrd="0" parTransId="{925E6093-DD6D-4478-A2B3-2396F15630F8}" sibTransId="{4A2624AC-AAE4-49F9-9AC5-AA08D841CCDA}"/>
    <dgm:cxn modelId="{77D1CAC4-4EC6-48DF-BE1F-A79E6E7AC8D7}" type="presOf" srcId="{C7FB7267-A86A-4B2F-84EF-7287A3923C49}" destId="{8EDEE969-BF85-461B-A727-9A500A4741F0}" srcOrd="0" destOrd="0" presId="urn:microsoft.com/office/officeart/2005/8/layout/default"/>
    <dgm:cxn modelId="{78939E93-6320-4D2E-BD03-8CE87C510730}" type="presOf" srcId="{C54C60E9-3067-4281-81E2-551BB0D5AD0F}" destId="{562D074B-2DCA-4ACF-B067-F144CAAAE6BB}" srcOrd="0" destOrd="0" presId="urn:microsoft.com/office/officeart/2005/8/layout/default"/>
    <dgm:cxn modelId="{7DEF3929-7944-444A-9514-ECFA85C607FB}" type="presOf" srcId="{7C26782B-38DD-4115-8D9E-254650439C31}" destId="{B6DE8C3B-071D-43C3-A02D-14E175F7A7B1}" srcOrd="0" destOrd="0" presId="urn:microsoft.com/office/officeart/2005/8/layout/default"/>
    <dgm:cxn modelId="{8B9D5406-7451-42B5-83F6-D772CDC8D7A4}" srcId="{C54C60E9-3067-4281-81E2-551BB0D5AD0F}" destId="{7C26782B-38DD-4115-8D9E-254650439C31}" srcOrd="2" destOrd="0" parTransId="{60EC7F31-710C-4E5C-B214-1E32C75D7667}" sibTransId="{D8117D17-FAC6-41AC-B4A6-A4BF28ABF742}"/>
    <dgm:cxn modelId="{933325F2-4250-4287-9849-B95202B4B103}" srcId="{C54C60E9-3067-4281-81E2-551BB0D5AD0F}" destId="{BFA154DB-3572-4E75-92C3-83DB46371B0D}" srcOrd="0" destOrd="0" parTransId="{6D44C958-879F-47A0-A15F-FE1D4EFB805D}" sibTransId="{B370CBE3-F050-474E-9F0B-F228325892BC}"/>
    <dgm:cxn modelId="{2E096DCE-8DE1-48B3-B2E3-6D05CAF81C34}" type="presParOf" srcId="{562D074B-2DCA-4ACF-B067-F144CAAAE6BB}" destId="{8047156D-A2DD-4877-A4D7-DB677F789C85}" srcOrd="0" destOrd="0" presId="urn:microsoft.com/office/officeart/2005/8/layout/default"/>
    <dgm:cxn modelId="{6274553E-CADB-457F-842D-F6C3CCBC2F48}" type="presParOf" srcId="{562D074B-2DCA-4ACF-B067-F144CAAAE6BB}" destId="{F8AE4D64-3C78-41FB-8F27-9F3F8929E12D}" srcOrd="1" destOrd="0" presId="urn:microsoft.com/office/officeart/2005/8/layout/default"/>
    <dgm:cxn modelId="{7DA51CDE-FA84-4CA1-83AD-6F52F5E9662E}" type="presParOf" srcId="{562D074B-2DCA-4ACF-B067-F144CAAAE6BB}" destId="{8EDEE969-BF85-461B-A727-9A500A4741F0}" srcOrd="2" destOrd="0" presId="urn:microsoft.com/office/officeart/2005/8/layout/default"/>
    <dgm:cxn modelId="{8D8B0D54-3608-4574-837D-3FBADB81C300}" type="presParOf" srcId="{562D074B-2DCA-4ACF-B067-F144CAAAE6BB}" destId="{EE8CBF83-52E8-4591-AFC3-CB5C3A4233F4}" srcOrd="3" destOrd="0" presId="urn:microsoft.com/office/officeart/2005/8/layout/default"/>
    <dgm:cxn modelId="{73E3910A-7C6D-4328-9177-E73D992DC88A}" type="presParOf" srcId="{562D074B-2DCA-4ACF-B067-F144CAAAE6BB}" destId="{B6DE8C3B-071D-43C3-A02D-14E175F7A7B1}" srcOrd="4" destOrd="0" presId="urn:microsoft.com/office/officeart/2005/8/layout/default"/>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72919B-7B46-4A5B-9BCD-F57B2B8215DC}"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s-ES"/>
        </a:p>
      </dgm:t>
    </dgm:pt>
    <dgm:pt modelId="{1B4D26CA-63F7-4295-AE9C-1C23BAFD76C4}">
      <dgm:prSet custT="1"/>
      <dgm:spPr/>
      <dgm:t>
        <a:bodyPr/>
        <a:lstStyle/>
        <a:p>
          <a:pPr rtl="0"/>
          <a:r>
            <a:rPr lang="es-ES" sz="2200" dirty="0" smtClean="0"/>
            <a:t>Expandir los servicios acorde con las necesidades y requerimientos.</a:t>
          </a:r>
          <a:endParaRPr lang="es-ES" sz="2200" dirty="0"/>
        </a:p>
      </dgm:t>
    </dgm:pt>
    <dgm:pt modelId="{1FBEE634-9983-49B0-854E-1BFBE1F2FB28}" type="parTrans" cxnId="{D83FB6BD-55A0-47B0-8E67-9AE4A5D81520}">
      <dgm:prSet/>
      <dgm:spPr/>
      <dgm:t>
        <a:bodyPr/>
        <a:lstStyle/>
        <a:p>
          <a:endParaRPr lang="es-ES" sz="2200"/>
        </a:p>
      </dgm:t>
    </dgm:pt>
    <dgm:pt modelId="{80E05E55-BA7C-4E9A-ADB7-C08CF4255418}" type="sibTrans" cxnId="{D83FB6BD-55A0-47B0-8E67-9AE4A5D81520}">
      <dgm:prSet/>
      <dgm:spPr/>
      <dgm:t>
        <a:bodyPr/>
        <a:lstStyle/>
        <a:p>
          <a:endParaRPr lang="es-ES" sz="2200"/>
        </a:p>
      </dgm:t>
    </dgm:pt>
    <dgm:pt modelId="{4EA2F36E-5CD3-4966-AC84-1892E7186834}">
      <dgm:prSet custT="1"/>
      <dgm:spPr/>
      <dgm:t>
        <a:bodyPr/>
        <a:lstStyle/>
        <a:p>
          <a:pPr rtl="0"/>
          <a:r>
            <a:rPr lang="es-ES" sz="2200" dirty="0" smtClean="0"/>
            <a:t>Innovar las instalaciones o el servicio, de acuerdo al ritmo de los avances tecnológicos que aporten en la mejora de esta industria.</a:t>
          </a:r>
          <a:endParaRPr lang="es-ES" sz="2200" dirty="0"/>
        </a:p>
      </dgm:t>
    </dgm:pt>
    <dgm:pt modelId="{DE68DA83-08B3-4995-999E-C93A96311E91}" type="parTrans" cxnId="{245EC502-A025-486C-9E5C-2E393CA39C87}">
      <dgm:prSet/>
      <dgm:spPr/>
      <dgm:t>
        <a:bodyPr/>
        <a:lstStyle/>
        <a:p>
          <a:endParaRPr lang="es-ES" sz="2200"/>
        </a:p>
      </dgm:t>
    </dgm:pt>
    <dgm:pt modelId="{7B53289C-C26B-4BDA-A385-7843E696178C}" type="sibTrans" cxnId="{245EC502-A025-486C-9E5C-2E393CA39C87}">
      <dgm:prSet/>
      <dgm:spPr/>
      <dgm:t>
        <a:bodyPr/>
        <a:lstStyle/>
        <a:p>
          <a:endParaRPr lang="es-ES" sz="2200"/>
        </a:p>
      </dgm:t>
    </dgm:pt>
    <dgm:pt modelId="{C351AA03-44D1-4D19-B1D0-592BB42F5AFF}">
      <dgm:prSet custT="1"/>
      <dgm:spPr/>
      <dgm:t>
        <a:bodyPr/>
        <a:lstStyle/>
        <a:p>
          <a:pPr rtl="0"/>
          <a:r>
            <a:rPr lang="es-ES" sz="2200" dirty="0" smtClean="0"/>
            <a:t>Se cuenta con un espacio físico que puede ser utilizado para nuevos proyectos que fortalezcan la </a:t>
          </a:r>
          <a:r>
            <a:rPr lang="es-ES" sz="2200" dirty="0" err="1" smtClean="0"/>
            <a:t>funcionabilidad</a:t>
          </a:r>
          <a:r>
            <a:rPr lang="es-ES" sz="2200" dirty="0" smtClean="0"/>
            <a:t> de la hacienda.</a:t>
          </a:r>
          <a:endParaRPr lang="es-ES" sz="2200" dirty="0"/>
        </a:p>
      </dgm:t>
    </dgm:pt>
    <dgm:pt modelId="{D0F96480-8100-4622-87B7-0A865D283B25}" type="parTrans" cxnId="{59E2BA87-5F79-4C23-894B-CFE60D94F50D}">
      <dgm:prSet/>
      <dgm:spPr/>
      <dgm:t>
        <a:bodyPr/>
        <a:lstStyle/>
        <a:p>
          <a:endParaRPr lang="es-ES" sz="2200"/>
        </a:p>
      </dgm:t>
    </dgm:pt>
    <dgm:pt modelId="{70A4F207-BAC1-4155-B7F8-BE891C5110ED}" type="sibTrans" cxnId="{59E2BA87-5F79-4C23-894B-CFE60D94F50D}">
      <dgm:prSet/>
      <dgm:spPr/>
      <dgm:t>
        <a:bodyPr/>
        <a:lstStyle/>
        <a:p>
          <a:endParaRPr lang="es-ES" sz="2200"/>
        </a:p>
      </dgm:t>
    </dgm:pt>
    <dgm:pt modelId="{C2467DD7-013A-49C4-B957-3902B9EA23C6}">
      <dgm:prSet custT="1"/>
      <dgm:spPr/>
      <dgm:t>
        <a:bodyPr/>
        <a:lstStyle/>
        <a:p>
          <a:pPr rtl="0"/>
          <a:r>
            <a:rPr lang="es-ES" sz="2200" dirty="0" smtClean="0"/>
            <a:t>Realizar alianzas estratégicas con partes relacionadas o interesadas a la industria turística.</a:t>
          </a:r>
          <a:endParaRPr lang="es-ES" sz="2200" dirty="0"/>
        </a:p>
      </dgm:t>
    </dgm:pt>
    <dgm:pt modelId="{03AB4961-B5A8-46A1-A579-1AF3CF77759D}" type="parTrans" cxnId="{E94B365D-16A7-4373-B7B4-C2B9D54DD1D5}">
      <dgm:prSet/>
      <dgm:spPr/>
      <dgm:t>
        <a:bodyPr/>
        <a:lstStyle/>
        <a:p>
          <a:endParaRPr lang="es-ES" sz="2200"/>
        </a:p>
      </dgm:t>
    </dgm:pt>
    <dgm:pt modelId="{9D125F2C-6606-4CDD-9A53-D00A80DC15AB}" type="sibTrans" cxnId="{E94B365D-16A7-4373-B7B4-C2B9D54DD1D5}">
      <dgm:prSet/>
      <dgm:spPr/>
      <dgm:t>
        <a:bodyPr/>
        <a:lstStyle/>
        <a:p>
          <a:endParaRPr lang="es-ES" sz="2200"/>
        </a:p>
      </dgm:t>
    </dgm:pt>
    <dgm:pt modelId="{8D40E57C-8F55-412D-9E1D-E6E77FFDCD32}" type="pres">
      <dgm:prSet presAssocID="{7972919B-7B46-4A5B-9BCD-F57B2B8215DC}" presName="linear" presStyleCnt="0">
        <dgm:presLayoutVars>
          <dgm:animLvl val="lvl"/>
          <dgm:resizeHandles val="exact"/>
        </dgm:presLayoutVars>
      </dgm:prSet>
      <dgm:spPr/>
      <dgm:t>
        <a:bodyPr/>
        <a:lstStyle/>
        <a:p>
          <a:endParaRPr lang="es-ES"/>
        </a:p>
      </dgm:t>
    </dgm:pt>
    <dgm:pt modelId="{0DFAE599-547B-4AF7-9053-1CD75A2489C2}" type="pres">
      <dgm:prSet presAssocID="{1B4D26CA-63F7-4295-AE9C-1C23BAFD76C4}" presName="parentText" presStyleLbl="node1" presStyleIdx="0" presStyleCnt="4">
        <dgm:presLayoutVars>
          <dgm:chMax val="0"/>
          <dgm:bulletEnabled val="1"/>
        </dgm:presLayoutVars>
      </dgm:prSet>
      <dgm:spPr/>
      <dgm:t>
        <a:bodyPr/>
        <a:lstStyle/>
        <a:p>
          <a:endParaRPr lang="es-ES"/>
        </a:p>
      </dgm:t>
    </dgm:pt>
    <dgm:pt modelId="{D4A38C49-B731-442A-9DB3-2DDD6598171E}" type="pres">
      <dgm:prSet presAssocID="{80E05E55-BA7C-4E9A-ADB7-C08CF4255418}" presName="spacer" presStyleCnt="0"/>
      <dgm:spPr/>
    </dgm:pt>
    <dgm:pt modelId="{A83B1545-8159-4A12-9C1D-7C8EE0A22F8B}" type="pres">
      <dgm:prSet presAssocID="{4EA2F36E-5CD3-4966-AC84-1892E7186834}" presName="parentText" presStyleLbl="node1" presStyleIdx="1" presStyleCnt="4">
        <dgm:presLayoutVars>
          <dgm:chMax val="0"/>
          <dgm:bulletEnabled val="1"/>
        </dgm:presLayoutVars>
      </dgm:prSet>
      <dgm:spPr/>
      <dgm:t>
        <a:bodyPr/>
        <a:lstStyle/>
        <a:p>
          <a:endParaRPr lang="es-ES"/>
        </a:p>
      </dgm:t>
    </dgm:pt>
    <dgm:pt modelId="{B5F3F8A9-0221-477F-A4F0-DEE09EC4B594}" type="pres">
      <dgm:prSet presAssocID="{7B53289C-C26B-4BDA-A385-7843E696178C}" presName="spacer" presStyleCnt="0"/>
      <dgm:spPr/>
    </dgm:pt>
    <dgm:pt modelId="{D69C0F17-840C-462D-80C9-4B457007D18F}" type="pres">
      <dgm:prSet presAssocID="{C351AA03-44D1-4D19-B1D0-592BB42F5AFF}" presName="parentText" presStyleLbl="node1" presStyleIdx="2" presStyleCnt="4">
        <dgm:presLayoutVars>
          <dgm:chMax val="0"/>
          <dgm:bulletEnabled val="1"/>
        </dgm:presLayoutVars>
      </dgm:prSet>
      <dgm:spPr/>
      <dgm:t>
        <a:bodyPr/>
        <a:lstStyle/>
        <a:p>
          <a:endParaRPr lang="es-ES"/>
        </a:p>
      </dgm:t>
    </dgm:pt>
    <dgm:pt modelId="{FEB723E7-31F4-4EE6-A13B-87E4101335C4}" type="pres">
      <dgm:prSet presAssocID="{70A4F207-BAC1-4155-B7F8-BE891C5110ED}" presName="spacer" presStyleCnt="0"/>
      <dgm:spPr/>
    </dgm:pt>
    <dgm:pt modelId="{7D840DD8-C36B-4D39-B40F-A2B79C7653DA}" type="pres">
      <dgm:prSet presAssocID="{C2467DD7-013A-49C4-B957-3902B9EA23C6}" presName="parentText" presStyleLbl="node1" presStyleIdx="3" presStyleCnt="4">
        <dgm:presLayoutVars>
          <dgm:chMax val="0"/>
          <dgm:bulletEnabled val="1"/>
        </dgm:presLayoutVars>
      </dgm:prSet>
      <dgm:spPr/>
      <dgm:t>
        <a:bodyPr/>
        <a:lstStyle/>
        <a:p>
          <a:endParaRPr lang="es-ES"/>
        </a:p>
      </dgm:t>
    </dgm:pt>
  </dgm:ptLst>
  <dgm:cxnLst>
    <dgm:cxn modelId="{5A9FDF01-F4E7-42EB-B1A6-1FFBA4A1E5FB}" type="presOf" srcId="{7972919B-7B46-4A5B-9BCD-F57B2B8215DC}" destId="{8D40E57C-8F55-412D-9E1D-E6E77FFDCD32}" srcOrd="0" destOrd="0" presId="urn:microsoft.com/office/officeart/2005/8/layout/vList2"/>
    <dgm:cxn modelId="{59E2BA87-5F79-4C23-894B-CFE60D94F50D}" srcId="{7972919B-7B46-4A5B-9BCD-F57B2B8215DC}" destId="{C351AA03-44D1-4D19-B1D0-592BB42F5AFF}" srcOrd="2" destOrd="0" parTransId="{D0F96480-8100-4622-87B7-0A865D283B25}" sibTransId="{70A4F207-BAC1-4155-B7F8-BE891C5110ED}"/>
    <dgm:cxn modelId="{274EF24A-1552-4947-99BE-49FD9E29BBDF}" type="presOf" srcId="{1B4D26CA-63F7-4295-AE9C-1C23BAFD76C4}" destId="{0DFAE599-547B-4AF7-9053-1CD75A2489C2}" srcOrd="0" destOrd="0" presId="urn:microsoft.com/office/officeart/2005/8/layout/vList2"/>
    <dgm:cxn modelId="{D83FB6BD-55A0-47B0-8E67-9AE4A5D81520}" srcId="{7972919B-7B46-4A5B-9BCD-F57B2B8215DC}" destId="{1B4D26CA-63F7-4295-AE9C-1C23BAFD76C4}" srcOrd="0" destOrd="0" parTransId="{1FBEE634-9983-49B0-854E-1BFBE1F2FB28}" sibTransId="{80E05E55-BA7C-4E9A-ADB7-C08CF4255418}"/>
    <dgm:cxn modelId="{057B5649-D2C8-40EC-B139-F09C1B5E6747}" type="presOf" srcId="{4EA2F36E-5CD3-4966-AC84-1892E7186834}" destId="{A83B1545-8159-4A12-9C1D-7C8EE0A22F8B}" srcOrd="0" destOrd="0" presId="urn:microsoft.com/office/officeart/2005/8/layout/vList2"/>
    <dgm:cxn modelId="{7A8AF326-3E30-4F14-8F05-0A2D8491BD6E}" type="presOf" srcId="{C351AA03-44D1-4D19-B1D0-592BB42F5AFF}" destId="{D69C0F17-840C-462D-80C9-4B457007D18F}" srcOrd="0" destOrd="0" presId="urn:microsoft.com/office/officeart/2005/8/layout/vList2"/>
    <dgm:cxn modelId="{5EE63662-FA2D-4B67-8DD1-D88F7BB18521}" type="presOf" srcId="{C2467DD7-013A-49C4-B957-3902B9EA23C6}" destId="{7D840DD8-C36B-4D39-B40F-A2B79C7653DA}" srcOrd="0" destOrd="0" presId="urn:microsoft.com/office/officeart/2005/8/layout/vList2"/>
    <dgm:cxn modelId="{245EC502-A025-486C-9E5C-2E393CA39C87}" srcId="{7972919B-7B46-4A5B-9BCD-F57B2B8215DC}" destId="{4EA2F36E-5CD3-4966-AC84-1892E7186834}" srcOrd="1" destOrd="0" parTransId="{DE68DA83-08B3-4995-999E-C93A96311E91}" sibTransId="{7B53289C-C26B-4BDA-A385-7843E696178C}"/>
    <dgm:cxn modelId="{E94B365D-16A7-4373-B7B4-C2B9D54DD1D5}" srcId="{7972919B-7B46-4A5B-9BCD-F57B2B8215DC}" destId="{C2467DD7-013A-49C4-B957-3902B9EA23C6}" srcOrd="3" destOrd="0" parTransId="{03AB4961-B5A8-46A1-A579-1AF3CF77759D}" sibTransId="{9D125F2C-6606-4CDD-9A53-D00A80DC15AB}"/>
    <dgm:cxn modelId="{887439DF-32EE-43AC-BD39-71900F560880}" type="presParOf" srcId="{8D40E57C-8F55-412D-9E1D-E6E77FFDCD32}" destId="{0DFAE599-547B-4AF7-9053-1CD75A2489C2}" srcOrd="0" destOrd="0" presId="urn:microsoft.com/office/officeart/2005/8/layout/vList2"/>
    <dgm:cxn modelId="{75BFC641-1A09-404D-BEB6-7E2F6032C396}" type="presParOf" srcId="{8D40E57C-8F55-412D-9E1D-E6E77FFDCD32}" destId="{D4A38C49-B731-442A-9DB3-2DDD6598171E}" srcOrd="1" destOrd="0" presId="urn:microsoft.com/office/officeart/2005/8/layout/vList2"/>
    <dgm:cxn modelId="{ECBC9454-5AE8-4E66-AC3D-58EE30873CF8}" type="presParOf" srcId="{8D40E57C-8F55-412D-9E1D-E6E77FFDCD32}" destId="{A83B1545-8159-4A12-9C1D-7C8EE0A22F8B}" srcOrd="2" destOrd="0" presId="urn:microsoft.com/office/officeart/2005/8/layout/vList2"/>
    <dgm:cxn modelId="{14145E51-83BE-48A7-9A55-F21DA180F22B}" type="presParOf" srcId="{8D40E57C-8F55-412D-9E1D-E6E77FFDCD32}" destId="{B5F3F8A9-0221-477F-A4F0-DEE09EC4B594}" srcOrd="3" destOrd="0" presId="urn:microsoft.com/office/officeart/2005/8/layout/vList2"/>
    <dgm:cxn modelId="{7C8222CA-4583-4AEC-B5B3-3246E8C72865}" type="presParOf" srcId="{8D40E57C-8F55-412D-9E1D-E6E77FFDCD32}" destId="{D69C0F17-840C-462D-80C9-4B457007D18F}" srcOrd="4" destOrd="0" presId="urn:microsoft.com/office/officeart/2005/8/layout/vList2"/>
    <dgm:cxn modelId="{2871B621-6795-4571-9C66-D9E093D41979}" type="presParOf" srcId="{8D40E57C-8F55-412D-9E1D-E6E77FFDCD32}" destId="{FEB723E7-31F4-4EE6-A13B-87E4101335C4}" srcOrd="5" destOrd="0" presId="urn:microsoft.com/office/officeart/2005/8/layout/vList2"/>
    <dgm:cxn modelId="{DE445904-9643-40BD-9234-CE819AD0A317}" type="presParOf" srcId="{8D40E57C-8F55-412D-9E1D-E6E77FFDCD32}" destId="{7D840DD8-C36B-4D39-B40F-A2B79C7653DA}" srcOrd="6"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69058F-36E9-41F1-BF20-FA4B937B1BC9}"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s-ES"/>
        </a:p>
      </dgm:t>
    </dgm:pt>
    <dgm:pt modelId="{EF6571AE-C2D3-4641-A48D-AE3AB12185A0}">
      <dgm:prSet custT="1"/>
      <dgm:spPr/>
      <dgm:t>
        <a:bodyPr/>
        <a:lstStyle/>
        <a:p>
          <a:pPr rtl="0">
            <a:lnSpc>
              <a:spcPct val="100000"/>
            </a:lnSpc>
            <a:spcAft>
              <a:spcPts val="0"/>
            </a:spcAft>
          </a:pPr>
          <a:r>
            <a:rPr lang="es-ES" sz="1800" dirty="0" smtClean="0"/>
            <a:t>Posible expansión del Turismo de otros cantones debido a las estrategias publicitarias que están implementando y al aporte al sector que estos mantienen.</a:t>
          </a:r>
          <a:endParaRPr lang="es-ES" sz="1800" dirty="0"/>
        </a:p>
      </dgm:t>
    </dgm:pt>
    <dgm:pt modelId="{C1A83307-876F-4C93-BFF2-E823F91840CE}" type="parTrans" cxnId="{DDD045C5-7CE2-4128-AB04-89E049214D81}">
      <dgm:prSet/>
      <dgm:spPr/>
      <dgm:t>
        <a:bodyPr/>
        <a:lstStyle/>
        <a:p>
          <a:endParaRPr lang="es-ES" sz="1800"/>
        </a:p>
      </dgm:t>
    </dgm:pt>
    <dgm:pt modelId="{5DAAE31E-F6E9-4CD6-A5F2-08F5828136FC}" type="sibTrans" cxnId="{DDD045C5-7CE2-4128-AB04-89E049214D81}">
      <dgm:prSet custT="1"/>
      <dgm:spPr/>
      <dgm:t>
        <a:bodyPr/>
        <a:lstStyle/>
        <a:p>
          <a:endParaRPr lang="es-ES" sz="1800"/>
        </a:p>
      </dgm:t>
    </dgm:pt>
    <dgm:pt modelId="{3F3167FD-D061-4C11-AF9D-C61B5177DF59}">
      <dgm:prSet custT="1"/>
      <dgm:spPr/>
      <dgm:t>
        <a:bodyPr/>
        <a:lstStyle/>
        <a:p>
          <a:pPr rtl="0">
            <a:lnSpc>
              <a:spcPct val="100000"/>
            </a:lnSpc>
            <a:spcAft>
              <a:spcPts val="0"/>
            </a:spcAft>
          </a:pPr>
          <a:r>
            <a:rPr lang="es-ES" sz="2000" dirty="0" smtClean="0"/>
            <a:t>Alta dependencia con el acceso </a:t>
          </a:r>
          <a:r>
            <a:rPr lang="es-ES" sz="2000" dirty="0" smtClean="0"/>
            <a:t>terrestre y fluvial.</a:t>
          </a:r>
          <a:endParaRPr lang="es-ES" sz="2000" dirty="0"/>
        </a:p>
      </dgm:t>
    </dgm:pt>
    <dgm:pt modelId="{866E9694-C07E-4CF8-91AA-38884A5DE018}" type="parTrans" cxnId="{FDA972A7-1540-4D09-AA4F-8391C0AC8743}">
      <dgm:prSet/>
      <dgm:spPr/>
      <dgm:t>
        <a:bodyPr/>
        <a:lstStyle/>
        <a:p>
          <a:endParaRPr lang="es-ES" sz="1800"/>
        </a:p>
      </dgm:t>
    </dgm:pt>
    <dgm:pt modelId="{4D633599-8A51-4B88-88B5-37B0300EA170}" type="sibTrans" cxnId="{FDA972A7-1540-4D09-AA4F-8391C0AC8743}">
      <dgm:prSet custT="1"/>
      <dgm:spPr/>
      <dgm:t>
        <a:bodyPr/>
        <a:lstStyle/>
        <a:p>
          <a:endParaRPr lang="es-ES" sz="1800"/>
        </a:p>
      </dgm:t>
    </dgm:pt>
    <dgm:pt modelId="{48AB56F0-ECF0-469F-A3F7-82CF1FA0F2D9}">
      <dgm:prSet custT="1"/>
      <dgm:spPr/>
      <dgm:t>
        <a:bodyPr/>
        <a:lstStyle/>
        <a:p>
          <a:pPr rtl="0">
            <a:lnSpc>
              <a:spcPct val="100000"/>
            </a:lnSpc>
            <a:spcAft>
              <a:spcPts val="0"/>
            </a:spcAft>
          </a:pPr>
          <a:r>
            <a:rPr lang="es-ES" sz="1700" dirty="0" smtClean="0"/>
            <a:t>Incertidumbre económica debido a la actual crisis financiera mundial e incertidumbre política del actual gobierno.</a:t>
          </a:r>
          <a:endParaRPr lang="es-ES" sz="1700" dirty="0"/>
        </a:p>
      </dgm:t>
    </dgm:pt>
    <dgm:pt modelId="{13A0A396-B2A7-4281-9A04-6D4612506752}" type="parTrans" cxnId="{86C10855-9A9C-420C-AE98-CD8A7863B0EB}">
      <dgm:prSet/>
      <dgm:spPr/>
      <dgm:t>
        <a:bodyPr/>
        <a:lstStyle/>
        <a:p>
          <a:endParaRPr lang="es-ES" sz="1800"/>
        </a:p>
      </dgm:t>
    </dgm:pt>
    <dgm:pt modelId="{A7B85858-8814-4EF6-93CF-C8169FA3FE7B}" type="sibTrans" cxnId="{86C10855-9A9C-420C-AE98-CD8A7863B0EB}">
      <dgm:prSet custT="1"/>
      <dgm:spPr/>
      <dgm:t>
        <a:bodyPr/>
        <a:lstStyle/>
        <a:p>
          <a:endParaRPr lang="es-ES" sz="1800"/>
        </a:p>
      </dgm:t>
    </dgm:pt>
    <dgm:pt modelId="{3B722C7B-321B-47A1-A29C-4C42479CA9EB}">
      <dgm:prSet custT="1"/>
      <dgm:spPr/>
      <dgm:t>
        <a:bodyPr/>
        <a:lstStyle/>
        <a:p>
          <a:pPr rtl="0">
            <a:lnSpc>
              <a:spcPct val="100000"/>
            </a:lnSpc>
            <a:spcAft>
              <a:spcPts val="0"/>
            </a:spcAft>
          </a:pPr>
          <a:r>
            <a:rPr lang="es-ES" sz="2000" dirty="0" smtClean="0"/>
            <a:t>Los fenómenos naturales.</a:t>
          </a:r>
          <a:endParaRPr lang="es-ES" sz="2000" dirty="0"/>
        </a:p>
      </dgm:t>
    </dgm:pt>
    <dgm:pt modelId="{FD39F42E-182C-4E3E-A67C-FF7D9D9CAA97}" type="parTrans" cxnId="{11AD7A82-344B-420B-AEE2-42537C781EB6}">
      <dgm:prSet/>
      <dgm:spPr/>
      <dgm:t>
        <a:bodyPr/>
        <a:lstStyle/>
        <a:p>
          <a:endParaRPr lang="es-ES" sz="1800"/>
        </a:p>
      </dgm:t>
    </dgm:pt>
    <dgm:pt modelId="{81A0EA74-6BD0-49D0-866F-7250EF75D54A}" type="sibTrans" cxnId="{11AD7A82-344B-420B-AEE2-42537C781EB6}">
      <dgm:prSet/>
      <dgm:spPr/>
      <dgm:t>
        <a:bodyPr/>
        <a:lstStyle/>
        <a:p>
          <a:endParaRPr lang="es-ES" sz="1800"/>
        </a:p>
      </dgm:t>
    </dgm:pt>
    <dgm:pt modelId="{A155D4F5-C1F7-4138-97DD-450CE0088E01}" type="pres">
      <dgm:prSet presAssocID="{7C69058F-36E9-41F1-BF20-FA4B937B1BC9}" presName="outerComposite" presStyleCnt="0">
        <dgm:presLayoutVars>
          <dgm:chMax val="5"/>
          <dgm:dir/>
          <dgm:resizeHandles val="exact"/>
        </dgm:presLayoutVars>
      </dgm:prSet>
      <dgm:spPr/>
      <dgm:t>
        <a:bodyPr/>
        <a:lstStyle/>
        <a:p>
          <a:endParaRPr lang="es-ES"/>
        </a:p>
      </dgm:t>
    </dgm:pt>
    <dgm:pt modelId="{41E4A799-8B24-4327-BDAF-7A9AB7D5DA5B}" type="pres">
      <dgm:prSet presAssocID="{7C69058F-36E9-41F1-BF20-FA4B937B1BC9}" presName="dummyMaxCanvas" presStyleCnt="0">
        <dgm:presLayoutVars/>
      </dgm:prSet>
      <dgm:spPr/>
    </dgm:pt>
    <dgm:pt modelId="{9980AA1C-643D-4A31-817A-1BFD58A14B24}" type="pres">
      <dgm:prSet presAssocID="{7C69058F-36E9-41F1-BF20-FA4B937B1BC9}" presName="FourNodes_1" presStyleLbl="node1" presStyleIdx="0" presStyleCnt="4" custScaleY="128698" custLinFactNeighborY="9722">
        <dgm:presLayoutVars>
          <dgm:bulletEnabled val="1"/>
        </dgm:presLayoutVars>
      </dgm:prSet>
      <dgm:spPr/>
      <dgm:t>
        <a:bodyPr/>
        <a:lstStyle/>
        <a:p>
          <a:endParaRPr lang="es-ES"/>
        </a:p>
      </dgm:t>
    </dgm:pt>
    <dgm:pt modelId="{7BF88A4A-E339-4254-B964-5292A01E1DA3}" type="pres">
      <dgm:prSet presAssocID="{7C69058F-36E9-41F1-BF20-FA4B937B1BC9}" presName="FourNodes_2" presStyleLbl="node1" presStyleIdx="1" presStyleCnt="4" custScaleY="84857" custLinFactNeighborY="21524">
        <dgm:presLayoutVars>
          <dgm:bulletEnabled val="1"/>
        </dgm:presLayoutVars>
      </dgm:prSet>
      <dgm:spPr/>
      <dgm:t>
        <a:bodyPr/>
        <a:lstStyle/>
        <a:p>
          <a:endParaRPr lang="es-ES"/>
        </a:p>
      </dgm:t>
    </dgm:pt>
    <dgm:pt modelId="{1FB4A3C1-EA4C-468B-B33A-9C3BF104660D}" type="pres">
      <dgm:prSet presAssocID="{7C69058F-36E9-41F1-BF20-FA4B937B1BC9}" presName="FourNodes_3" presStyleLbl="node1" presStyleIdx="2" presStyleCnt="4" custLinFactNeighborY="10563">
        <dgm:presLayoutVars>
          <dgm:bulletEnabled val="1"/>
        </dgm:presLayoutVars>
      </dgm:prSet>
      <dgm:spPr/>
      <dgm:t>
        <a:bodyPr/>
        <a:lstStyle/>
        <a:p>
          <a:endParaRPr lang="es-ES"/>
        </a:p>
      </dgm:t>
    </dgm:pt>
    <dgm:pt modelId="{92F4C1EF-0652-4FE1-9533-689880EA8685}" type="pres">
      <dgm:prSet presAssocID="{7C69058F-36E9-41F1-BF20-FA4B937B1BC9}" presName="FourNodes_4" presStyleLbl="node1" presStyleIdx="3" presStyleCnt="4" custScaleY="71302">
        <dgm:presLayoutVars>
          <dgm:bulletEnabled val="1"/>
        </dgm:presLayoutVars>
      </dgm:prSet>
      <dgm:spPr/>
      <dgm:t>
        <a:bodyPr/>
        <a:lstStyle/>
        <a:p>
          <a:endParaRPr lang="es-ES"/>
        </a:p>
      </dgm:t>
    </dgm:pt>
    <dgm:pt modelId="{B7F4EE3A-95C8-430E-A659-4D4A375E90A8}" type="pres">
      <dgm:prSet presAssocID="{7C69058F-36E9-41F1-BF20-FA4B937B1BC9}" presName="FourConn_1-2" presStyleLbl="fgAccFollowNode1" presStyleIdx="0" presStyleCnt="3">
        <dgm:presLayoutVars>
          <dgm:bulletEnabled val="1"/>
        </dgm:presLayoutVars>
      </dgm:prSet>
      <dgm:spPr/>
      <dgm:t>
        <a:bodyPr/>
        <a:lstStyle/>
        <a:p>
          <a:endParaRPr lang="es-ES"/>
        </a:p>
      </dgm:t>
    </dgm:pt>
    <dgm:pt modelId="{7A0528BF-A2A7-41D2-B5B9-8910EA5475A4}" type="pres">
      <dgm:prSet presAssocID="{7C69058F-36E9-41F1-BF20-FA4B937B1BC9}" presName="FourConn_2-3" presStyleLbl="fgAccFollowNode1" presStyleIdx="1" presStyleCnt="3" custLinFactNeighborY="23706">
        <dgm:presLayoutVars>
          <dgm:bulletEnabled val="1"/>
        </dgm:presLayoutVars>
      </dgm:prSet>
      <dgm:spPr/>
      <dgm:t>
        <a:bodyPr/>
        <a:lstStyle/>
        <a:p>
          <a:endParaRPr lang="es-ES"/>
        </a:p>
      </dgm:t>
    </dgm:pt>
    <dgm:pt modelId="{B316BADF-6C9B-468E-A586-72491F11A63F}" type="pres">
      <dgm:prSet presAssocID="{7C69058F-36E9-41F1-BF20-FA4B937B1BC9}" presName="FourConn_3-4" presStyleLbl="fgAccFollowNode1" presStyleIdx="2" presStyleCnt="3">
        <dgm:presLayoutVars>
          <dgm:bulletEnabled val="1"/>
        </dgm:presLayoutVars>
      </dgm:prSet>
      <dgm:spPr/>
      <dgm:t>
        <a:bodyPr/>
        <a:lstStyle/>
        <a:p>
          <a:endParaRPr lang="es-ES"/>
        </a:p>
      </dgm:t>
    </dgm:pt>
    <dgm:pt modelId="{856FEF37-A2A7-45E0-B2F0-1D97378338ED}" type="pres">
      <dgm:prSet presAssocID="{7C69058F-36E9-41F1-BF20-FA4B937B1BC9}" presName="FourNodes_1_text" presStyleLbl="node1" presStyleIdx="3" presStyleCnt="4">
        <dgm:presLayoutVars>
          <dgm:bulletEnabled val="1"/>
        </dgm:presLayoutVars>
      </dgm:prSet>
      <dgm:spPr/>
      <dgm:t>
        <a:bodyPr/>
        <a:lstStyle/>
        <a:p>
          <a:endParaRPr lang="es-ES"/>
        </a:p>
      </dgm:t>
    </dgm:pt>
    <dgm:pt modelId="{01DF784D-77DE-47B5-9C51-D2C917BC87AD}" type="pres">
      <dgm:prSet presAssocID="{7C69058F-36E9-41F1-BF20-FA4B937B1BC9}" presName="FourNodes_2_text" presStyleLbl="node1" presStyleIdx="3" presStyleCnt="4">
        <dgm:presLayoutVars>
          <dgm:bulletEnabled val="1"/>
        </dgm:presLayoutVars>
      </dgm:prSet>
      <dgm:spPr/>
      <dgm:t>
        <a:bodyPr/>
        <a:lstStyle/>
        <a:p>
          <a:endParaRPr lang="es-ES"/>
        </a:p>
      </dgm:t>
    </dgm:pt>
    <dgm:pt modelId="{685654B2-A63D-41EB-837A-AF242F0E5F79}" type="pres">
      <dgm:prSet presAssocID="{7C69058F-36E9-41F1-BF20-FA4B937B1BC9}" presName="FourNodes_3_text" presStyleLbl="node1" presStyleIdx="3" presStyleCnt="4">
        <dgm:presLayoutVars>
          <dgm:bulletEnabled val="1"/>
        </dgm:presLayoutVars>
      </dgm:prSet>
      <dgm:spPr/>
      <dgm:t>
        <a:bodyPr/>
        <a:lstStyle/>
        <a:p>
          <a:endParaRPr lang="es-ES"/>
        </a:p>
      </dgm:t>
    </dgm:pt>
    <dgm:pt modelId="{0BAA4494-CF52-40C6-A3F0-CBDB08C3BD01}" type="pres">
      <dgm:prSet presAssocID="{7C69058F-36E9-41F1-BF20-FA4B937B1BC9}" presName="FourNodes_4_text" presStyleLbl="node1" presStyleIdx="3" presStyleCnt="4">
        <dgm:presLayoutVars>
          <dgm:bulletEnabled val="1"/>
        </dgm:presLayoutVars>
      </dgm:prSet>
      <dgm:spPr/>
      <dgm:t>
        <a:bodyPr/>
        <a:lstStyle/>
        <a:p>
          <a:endParaRPr lang="es-ES"/>
        </a:p>
      </dgm:t>
    </dgm:pt>
  </dgm:ptLst>
  <dgm:cxnLst>
    <dgm:cxn modelId="{95EA40EB-858D-4B81-B093-74BAE89CFBCA}" type="presOf" srcId="{A7B85858-8814-4EF6-93CF-C8169FA3FE7B}" destId="{B316BADF-6C9B-468E-A586-72491F11A63F}" srcOrd="0" destOrd="0" presId="urn:microsoft.com/office/officeart/2005/8/layout/vProcess5"/>
    <dgm:cxn modelId="{F568C27F-917D-400A-B654-DA2380FE6103}" type="presOf" srcId="{5DAAE31E-F6E9-4CD6-A5F2-08F5828136FC}" destId="{B7F4EE3A-95C8-430E-A659-4D4A375E90A8}" srcOrd="0" destOrd="0" presId="urn:microsoft.com/office/officeart/2005/8/layout/vProcess5"/>
    <dgm:cxn modelId="{11AD7A82-344B-420B-AEE2-42537C781EB6}" srcId="{7C69058F-36E9-41F1-BF20-FA4B937B1BC9}" destId="{3B722C7B-321B-47A1-A29C-4C42479CA9EB}" srcOrd="3" destOrd="0" parTransId="{FD39F42E-182C-4E3E-A67C-FF7D9D9CAA97}" sibTransId="{81A0EA74-6BD0-49D0-866F-7250EF75D54A}"/>
    <dgm:cxn modelId="{FDA972A7-1540-4D09-AA4F-8391C0AC8743}" srcId="{7C69058F-36E9-41F1-BF20-FA4B937B1BC9}" destId="{3F3167FD-D061-4C11-AF9D-C61B5177DF59}" srcOrd="1" destOrd="0" parTransId="{866E9694-C07E-4CF8-91AA-38884A5DE018}" sibTransId="{4D633599-8A51-4B88-88B5-37B0300EA170}"/>
    <dgm:cxn modelId="{5FD8D469-E922-4432-B459-E5678C774F30}" type="presOf" srcId="{3B722C7B-321B-47A1-A29C-4C42479CA9EB}" destId="{0BAA4494-CF52-40C6-A3F0-CBDB08C3BD01}" srcOrd="1" destOrd="0" presId="urn:microsoft.com/office/officeart/2005/8/layout/vProcess5"/>
    <dgm:cxn modelId="{240FCED6-42C8-4C3F-9EE7-F61869348211}" type="presOf" srcId="{7C69058F-36E9-41F1-BF20-FA4B937B1BC9}" destId="{A155D4F5-C1F7-4138-97DD-450CE0088E01}" srcOrd="0" destOrd="0" presId="urn:microsoft.com/office/officeart/2005/8/layout/vProcess5"/>
    <dgm:cxn modelId="{FEBA2E20-2426-4215-934E-0DC10B640573}" type="presOf" srcId="{3F3167FD-D061-4C11-AF9D-C61B5177DF59}" destId="{7BF88A4A-E339-4254-B964-5292A01E1DA3}" srcOrd="0" destOrd="0" presId="urn:microsoft.com/office/officeart/2005/8/layout/vProcess5"/>
    <dgm:cxn modelId="{3C290C1E-77C3-4384-AC9E-14BAA56F7110}" type="presOf" srcId="{48AB56F0-ECF0-469F-A3F7-82CF1FA0F2D9}" destId="{1FB4A3C1-EA4C-468B-B33A-9C3BF104660D}" srcOrd="0" destOrd="0" presId="urn:microsoft.com/office/officeart/2005/8/layout/vProcess5"/>
    <dgm:cxn modelId="{DDD045C5-7CE2-4128-AB04-89E049214D81}" srcId="{7C69058F-36E9-41F1-BF20-FA4B937B1BC9}" destId="{EF6571AE-C2D3-4641-A48D-AE3AB12185A0}" srcOrd="0" destOrd="0" parTransId="{C1A83307-876F-4C93-BFF2-E823F91840CE}" sibTransId="{5DAAE31E-F6E9-4CD6-A5F2-08F5828136FC}"/>
    <dgm:cxn modelId="{D2E30F1C-6DC8-41D8-B278-58E344BCC24F}" type="presOf" srcId="{48AB56F0-ECF0-469F-A3F7-82CF1FA0F2D9}" destId="{685654B2-A63D-41EB-837A-AF242F0E5F79}" srcOrd="1" destOrd="0" presId="urn:microsoft.com/office/officeart/2005/8/layout/vProcess5"/>
    <dgm:cxn modelId="{02F6EFF7-64E4-409E-90C8-6336CCE89A0B}" type="presOf" srcId="{4D633599-8A51-4B88-88B5-37B0300EA170}" destId="{7A0528BF-A2A7-41D2-B5B9-8910EA5475A4}" srcOrd="0" destOrd="0" presId="urn:microsoft.com/office/officeart/2005/8/layout/vProcess5"/>
    <dgm:cxn modelId="{86C10855-9A9C-420C-AE98-CD8A7863B0EB}" srcId="{7C69058F-36E9-41F1-BF20-FA4B937B1BC9}" destId="{48AB56F0-ECF0-469F-A3F7-82CF1FA0F2D9}" srcOrd="2" destOrd="0" parTransId="{13A0A396-B2A7-4281-9A04-6D4612506752}" sibTransId="{A7B85858-8814-4EF6-93CF-C8169FA3FE7B}"/>
    <dgm:cxn modelId="{FBDDDEF5-1D03-40C5-9344-711434996239}" type="presOf" srcId="{3F3167FD-D061-4C11-AF9D-C61B5177DF59}" destId="{01DF784D-77DE-47B5-9C51-D2C917BC87AD}" srcOrd="1" destOrd="0" presId="urn:microsoft.com/office/officeart/2005/8/layout/vProcess5"/>
    <dgm:cxn modelId="{E5E57BED-E2BC-4535-A485-A18C92A05E0A}" type="presOf" srcId="{EF6571AE-C2D3-4641-A48D-AE3AB12185A0}" destId="{9980AA1C-643D-4A31-817A-1BFD58A14B24}" srcOrd="0" destOrd="0" presId="urn:microsoft.com/office/officeart/2005/8/layout/vProcess5"/>
    <dgm:cxn modelId="{D3B6E786-72A4-4B46-B2FB-618CB3F64EAF}" type="presOf" srcId="{EF6571AE-C2D3-4641-A48D-AE3AB12185A0}" destId="{856FEF37-A2A7-45E0-B2F0-1D97378338ED}" srcOrd="1" destOrd="0" presId="urn:microsoft.com/office/officeart/2005/8/layout/vProcess5"/>
    <dgm:cxn modelId="{AC15902D-2131-4DF3-A332-AD2284832EE9}" type="presOf" srcId="{3B722C7B-321B-47A1-A29C-4C42479CA9EB}" destId="{92F4C1EF-0652-4FE1-9533-689880EA8685}" srcOrd="0" destOrd="0" presId="urn:microsoft.com/office/officeart/2005/8/layout/vProcess5"/>
    <dgm:cxn modelId="{4CA23FEA-45CB-4882-B244-07007D36F86C}" type="presParOf" srcId="{A155D4F5-C1F7-4138-97DD-450CE0088E01}" destId="{41E4A799-8B24-4327-BDAF-7A9AB7D5DA5B}" srcOrd="0" destOrd="0" presId="urn:microsoft.com/office/officeart/2005/8/layout/vProcess5"/>
    <dgm:cxn modelId="{9B13FC2F-13D5-415F-82CE-C3B8AACA2A24}" type="presParOf" srcId="{A155D4F5-C1F7-4138-97DD-450CE0088E01}" destId="{9980AA1C-643D-4A31-817A-1BFD58A14B24}" srcOrd="1" destOrd="0" presId="urn:microsoft.com/office/officeart/2005/8/layout/vProcess5"/>
    <dgm:cxn modelId="{812F0804-0487-49BE-9707-B52B33F44DB0}" type="presParOf" srcId="{A155D4F5-C1F7-4138-97DD-450CE0088E01}" destId="{7BF88A4A-E339-4254-B964-5292A01E1DA3}" srcOrd="2" destOrd="0" presId="urn:microsoft.com/office/officeart/2005/8/layout/vProcess5"/>
    <dgm:cxn modelId="{4E9D7B98-7210-4668-A55A-02B3625A642A}" type="presParOf" srcId="{A155D4F5-C1F7-4138-97DD-450CE0088E01}" destId="{1FB4A3C1-EA4C-468B-B33A-9C3BF104660D}" srcOrd="3" destOrd="0" presId="urn:microsoft.com/office/officeart/2005/8/layout/vProcess5"/>
    <dgm:cxn modelId="{F1442E66-9E09-455A-90F1-DB7B08D28A8F}" type="presParOf" srcId="{A155D4F5-C1F7-4138-97DD-450CE0088E01}" destId="{92F4C1EF-0652-4FE1-9533-689880EA8685}" srcOrd="4" destOrd="0" presId="urn:microsoft.com/office/officeart/2005/8/layout/vProcess5"/>
    <dgm:cxn modelId="{A3CB4829-892C-482D-BDF1-36394EDFB701}" type="presParOf" srcId="{A155D4F5-C1F7-4138-97DD-450CE0088E01}" destId="{B7F4EE3A-95C8-430E-A659-4D4A375E90A8}" srcOrd="5" destOrd="0" presId="urn:microsoft.com/office/officeart/2005/8/layout/vProcess5"/>
    <dgm:cxn modelId="{2971322E-A7F2-49D7-9C33-10E25AD11DDF}" type="presParOf" srcId="{A155D4F5-C1F7-4138-97DD-450CE0088E01}" destId="{7A0528BF-A2A7-41D2-B5B9-8910EA5475A4}" srcOrd="6" destOrd="0" presId="urn:microsoft.com/office/officeart/2005/8/layout/vProcess5"/>
    <dgm:cxn modelId="{ACA07884-B4DC-41E1-B9EC-8B55A4E0BF2F}" type="presParOf" srcId="{A155D4F5-C1F7-4138-97DD-450CE0088E01}" destId="{B316BADF-6C9B-468E-A586-72491F11A63F}" srcOrd="7" destOrd="0" presId="urn:microsoft.com/office/officeart/2005/8/layout/vProcess5"/>
    <dgm:cxn modelId="{3603CA40-4C2A-4003-B28D-1E213D459920}" type="presParOf" srcId="{A155D4F5-C1F7-4138-97DD-450CE0088E01}" destId="{856FEF37-A2A7-45E0-B2F0-1D97378338ED}" srcOrd="8" destOrd="0" presId="urn:microsoft.com/office/officeart/2005/8/layout/vProcess5"/>
    <dgm:cxn modelId="{3262E3E2-8F4C-4B1F-BA85-AD5E1F571F42}" type="presParOf" srcId="{A155D4F5-C1F7-4138-97DD-450CE0088E01}" destId="{01DF784D-77DE-47B5-9C51-D2C917BC87AD}" srcOrd="9" destOrd="0" presId="urn:microsoft.com/office/officeart/2005/8/layout/vProcess5"/>
    <dgm:cxn modelId="{790FFEB5-D830-4024-9CF2-DC3E0914DD24}" type="presParOf" srcId="{A155D4F5-C1F7-4138-97DD-450CE0088E01}" destId="{685654B2-A63D-41EB-837A-AF242F0E5F79}" srcOrd="10" destOrd="0" presId="urn:microsoft.com/office/officeart/2005/8/layout/vProcess5"/>
    <dgm:cxn modelId="{9C8C6AC0-2B1E-416A-A315-185E5A10534E}" type="presParOf" srcId="{A155D4F5-C1F7-4138-97DD-450CE0088E01}" destId="{0BAA4494-CF52-40C6-A3F0-CBDB08C3BD01}" srcOrd="11" destOrd="0" presId="urn:microsoft.com/office/officeart/2005/8/layout/vProcess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983CCB-4D59-43CC-8EAD-81A889AC82EB}"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s-ES"/>
        </a:p>
      </dgm:t>
    </dgm:pt>
    <dgm:pt modelId="{1B11FBE7-A587-4C1C-997B-2291491C0C2A}">
      <dgm:prSet custT="1"/>
      <dgm:spPr/>
      <dgm:t>
        <a:bodyPr/>
        <a:lstStyle/>
        <a:p>
          <a:pPr rtl="0"/>
          <a:r>
            <a:rPr lang="es-ES" sz="1600" dirty="0" smtClean="0"/>
            <a:t>Las épocas de más visitas de las personas a lugares recreacionales son en los feriados.</a:t>
          </a:r>
          <a:endParaRPr lang="es-ES" sz="1600" dirty="0"/>
        </a:p>
      </dgm:t>
    </dgm:pt>
    <dgm:pt modelId="{43E061A4-DA88-4E51-A5B9-7631F48F3BCA}" type="parTrans" cxnId="{25D1BB97-C797-4727-BBB5-BD4E91B2E0D9}">
      <dgm:prSet/>
      <dgm:spPr/>
      <dgm:t>
        <a:bodyPr/>
        <a:lstStyle/>
        <a:p>
          <a:endParaRPr lang="es-ES" sz="1600"/>
        </a:p>
      </dgm:t>
    </dgm:pt>
    <dgm:pt modelId="{756AE051-2653-4FF1-A2C5-DCF626DC7869}" type="sibTrans" cxnId="{25D1BB97-C797-4727-BBB5-BD4E91B2E0D9}">
      <dgm:prSet/>
      <dgm:spPr/>
      <dgm:t>
        <a:bodyPr/>
        <a:lstStyle/>
        <a:p>
          <a:endParaRPr lang="es-ES" sz="1600"/>
        </a:p>
      </dgm:t>
    </dgm:pt>
    <dgm:pt modelId="{FE7007FA-B33E-4FCA-950E-192D8A0F162D}">
      <dgm:prSet custT="1"/>
      <dgm:spPr/>
      <dgm:t>
        <a:bodyPr/>
        <a:lstStyle/>
        <a:p>
          <a:pPr rtl="0"/>
          <a:r>
            <a:rPr lang="es-ES" sz="1600" dirty="0" smtClean="0"/>
            <a:t>El sector económico más atractivo es el de clase media a </a:t>
          </a:r>
          <a:r>
            <a:rPr lang="es-ES" sz="1600" dirty="0" smtClean="0"/>
            <a:t>alta</a:t>
          </a:r>
          <a:endParaRPr lang="es-ES" sz="1600" dirty="0"/>
        </a:p>
      </dgm:t>
    </dgm:pt>
    <dgm:pt modelId="{4EA00FFB-18FC-42CC-8845-20DEB963401C}" type="parTrans" cxnId="{C839EC53-FE15-4E0C-B17A-635065C8AC83}">
      <dgm:prSet/>
      <dgm:spPr/>
      <dgm:t>
        <a:bodyPr/>
        <a:lstStyle/>
        <a:p>
          <a:endParaRPr lang="es-ES" sz="1600"/>
        </a:p>
      </dgm:t>
    </dgm:pt>
    <dgm:pt modelId="{0577FDEF-8675-4019-8294-FCAB662C6F93}" type="sibTrans" cxnId="{C839EC53-FE15-4E0C-B17A-635065C8AC83}">
      <dgm:prSet/>
      <dgm:spPr/>
      <dgm:t>
        <a:bodyPr/>
        <a:lstStyle/>
        <a:p>
          <a:endParaRPr lang="es-ES" sz="1600"/>
        </a:p>
      </dgm:t>
    </dgm:pt>
    <dgm:pt modelId="{E60ABF35-C1BD-4310-8033-C8446998C244}">
      <dgm:prSet custT="1"/>
      <dgm:spPr/>
      <dgm:t>
        <a:bodyPr/>
        <a:lstStyle/>
        <a:p>
          <a:pPr rtl="0"/>
          <a:r>
            <a:rPr lang="es-ES" sz="1600" dirty="0" smtClean="0"/>
            <a:t>El principal motivo de ir a una hacienda es el 54,50% por descanso </a:t>
          </a:r>
          <a:endParaRPr lang="es-ES" sz="1600" dirty="0"/>
        </a:p>
      </dgm:t>
    </dgm:pt>
    <dgm:pt modelId="{675BCD4D-E02E-413D-A323-E43E289D56CE}" type="parTrans" cxnId="{9F64EC75-1B1E-4D52-9DF4-C616CFF0C058}">
      <dgm:prSet/>
      <dgm:spPr/>
      <dgm:t>
        <a:bodyPr/>
        <a:lstStyle/>
        <a:p>
          <a:endParaRPr lang="es-ES" sz="1600"/>
        </a:p>
      </dgm:t>
    </dgm:pt>
    <dgm:pt modelId="{3BC5197A-747B-4BEC-A238-217395EEF2A1}" type="sibTrans" cxnId="{9F64EC75-1B1E-4D52-9DF4-C616CFF0C058}">
      <dgm:prSet/>
      <dgm:spPr/>
      <dgm:t>
        <a:bodyPr/>
        <a:lstStyle/>
        <a:p>
          <a:endParaRPr lang="es-ES" sz="1600"/>
        </a:p>
      </dgm:t>
    </dgm:pt>
    <dgm:pt modelId="{63ACAEBB-9E96-4DB2-A36D-2A31B944AAAD}" type="pres">
      <dgm:prSet presAssocID="{CF983CCB-4D59-43CC-8EAD-81A889AC82EB}" presName="linear" presStyleCnt="0">
        <dgm:presLayoutVars>
          <dgm:dir/>
          <dgm:animLvl val="lvl"/>
          <dgm:resizeHandles val="exact"/>
        </dgm:presLayoutVars>
      </dgm:prSet>
      <dgm:spPr/>
      <dgm:t>
        <a:bodyPr/>
        <a:lstStyle/>
        <a:p>
          <a:endParaRPr lang="es-ES"/>
        </a:p>
      </dgm:t>
    </dgm:pt>
    <dgm:pt modelId="{7A3BFBB1-1CA8-4DCC-BCC1-2507B2C6DAF7}" type="pres">
      <dgm:prSet presAssocID="{1B11FBE7-A587-4C1C-997B-2291491C0C2A}" presName="parentLin" presStyleCnt="0"/>
      <dgm:spPr/>
    </dgm:pt>
    <dgm:pt modelId="{82F5FCA8-815D-4CC7-9853-7C8524517D6D}" type="pres">
      <dgm:prSet presAssocID="{1B11FBE7-A587-4C1C-997B-2291491C0C2A}" presName="parentLeftMargin" presStyleLbl="node1" presStyleIdx="0" presStyleCnt="3"/>
      <dgm:spPr/>
      <dgm:t>
        <a:bodyPr/>
        <a:lstStyle/>
        <a:p>
          <a:endParaRPr lang="es-ES"/>
        </a:p>
      </dgm:t>
    </dgm:pt>
    <dgm:pt modelId="{2DE491F1-C10F-48A4-A893-430AF333A43A}" type="pres">
      <dgm:prSet presAssocID="{1B11FBE7-A587-4C1C-997B-2291491C0C2A}" presName="parentText" presStyleLbl="node1" presStyleIdx="0" presStyleCnt="3" custScaleX="141528" custScaleY="32333" custLinFactNeighborX="-27322" custLinFactNeighborY="-93567">
        <dgm:presLayoutVars>
          <dgm:chMax val="0"/>
          <dgm:bulletEnabled val="1"/>
        </dgm:presLayoutVars>
      </dgm:prSet>
      <dgm:spPr/>
      <dgm:t>
        <a:bodyPr/>
        <a:lstStyle/>
        <a:p>
          <a:endParaRPr lang="es-ES"/>
        </a:p>
      </dgm:t>
    </dgm:pt>
    <dgm:pt modelId="{515D7349-E19F-44ED-910C-6A54CCAA609F}" type="pres">
      <dgm:prSet presAssocID="{1B11FBE7-A587-4C1C-997B-2291491C0C2A}" presName="negativeSpace" presStyleCnt="0"/>
      <dgm:spPr/>
    </dgm:pt>
    <dgm:pt modelId="{AF378815-6304-4E8B-AE70-9FF721007F46}" type="pres">
      <dgm:prSet presAssocID="{1B11FBE7-A587-4C1C-997B-2291491C0C2A}" presName="childText" presStyleLbl="conFgAcc1" presStyleIdx="0" presStyleCnt="3" custScaleY="33133" custLinFactY="-67483" custLinFactNeighborY="-100000">
        <dgm:presLayoutVars>
          <dgm:bulletEnabled val="1"/>
        </dgm:presLayoutVars>
      </dgm:prSet>
      <dgm:spPr/>
    </dgm:pt>
    <dgm:pt modelId="{A2F66904-3A1E-4A84-A024-877C42F0E526}" type="pres">
      <dgm:prSet presAssocID="{756AE051-2653-4FF1-A2C5-DCF626DC7869}" presName="spaceBetweenRectangles" presStyleCnt="0"/>
      <dgm:spPr/>
    </dgm:pt>
    <dgm:pt modelId="{8045FE27-6D78-4C9B-A375-CAD758F55633}" type="pres">
      <dgm:prSet presAssocID="{FE7007FA-B33E-4FCA-950E-192D8A0F162D}" presName="parentLin" presStyleCnt="0"/>
      <dgm:spPr/>
    </dgm:pt>
    <dgm:pt modelId="{BB464D1C-06D8-46B4-ADEA-79898E9EDA41}" type="pres">
      <dgm:prSet presAssocID="{FE7007FA-B33E-4FCA-950E-192D8A0F162D}" presName="parentLeftMargin" presStyleLbl="node1" presStyleIdx="0" presStyleCnt="3"/>
      <dgm:spPr/>
      <dgm:t>
        <a:bodyPr/>
        <a:lstStyle/>
        <a:p>
          <a:endParaRPr lang="es-ES"/>
        </a:p>
      </dgm:t>
    </dgm:pt>
    <dgm:pt modelId="{B32DFF02-76BA-41A9-86B9-026339895B6A}" type="pres">
      <dgm:prSet presAssocID="{FE7007FA-B33E-4FCA-950E-192D8A0F162D}" presName="parentText" presStyleLbl="node1" presStyleIdx="1" presStyleCnt="3" custScaleX="141528" custScaleY="35183" custLinFactNeighborX="-16320" custLinFactNeighborY="62358">
        <dgm:presLayoutVars>
          <dgm:chMax val="0"/>
          <dgm:bulletEnabled val="1"/>
        </dgm:presLayoutVars>
      </dgm:prSet>
      <dgm:spPr/>
      <dgm:t>
        <a:bodyPr/>
        <a:lstStyle/>
        <a:p>
          <a:endParaRPr lang="es-ES"/>
        </a:p>
      </dgm:t>
    </dgm:pt>
    <dgm:pt modelId="{BEC814FA-A220-46CA-8C5A-EA112086877B}" type="pres">
      <dgm:prSet presAssocID="{FE7007FA-B33E-4FCA-950E-192D8A0F162D}" presName="negativeSpace" presStyleCnt="0"/>
      <dgm:spPr/>
    </dgm:pt>
    <dgm:pt modelId="{EA7608FB-1B36-4BB4-8A7B-4C04F66A4C42}" type="pres">
      <dgm:prSet presAssocID="{FE7007FA-B33E-4FCA-950E-192D8A0F162D}" presName="childText" presStyleLbl="conFgAcc1" presStyleIdx="1" presStyleCnt="3" custScaleY="36937" custLinFactY="66930" custLinFactNeighborY="100000">
        <dgm:presLayoutVars>
          <dgm:bulletEnabled val="1"/>
        </dgm:presLayoutVars>
      </dgm:prSet>
      <dgm:spPr/>
    </dgm:pt>
    <dgm:pt modelId="{08E5FB84-559A-4FAB-A0BB-B99F58BC2FEB}" type="pres">
      <dgm:prSet presAssocID="{0577FDEF-8675-4019-8294-FCAB662C6F93}" presName="spaceBetweenRectangles" presStyleCnt="0"/>
      <dgm:spPr/>
    </dgm:pt>
    <dgm:pt modelId="{15BFD7F3-FBA6-4CD6-8A46-4B77BF3A158D}" type="pres">
      <dgm:prSet presAssocID="{E60ABF35-C1BD-4310-8033-C8446998C244}" presName="parentLin" presStyleCnt="0"/>
      <dgm:spPr/>
    </dgm:pt>
    <dgm:pt modelId="{DA68518B-19DA-4EF9-9B04-005239A5C6AB}" type="pres">
      <dgm:prSet presAssocID="{E60ABF35-C1BD-4310-8033-C8446998C244}" presName="parentLeftMargin" presStyleLbl="node1" presStyleIdx="1" presStyleCnt="3"/>
      <dgm:spPr/>
      <dgm:t>
        <a:bodyPr/>
        <a:lstStyle/>
        <a:p>
          <a:endParaRPr lang="es-ES"/>
        </a:p>
      </dgm:t>
    </dgm:pt>
    <dgm:pt modelId="{8C6ED39F-4282-4131-9AD4-C3A76EF87682}" type="pres">
      <dgm:prSet presAssocID="{E60ABF35-C1BD-4310-8033-C8446998C244}" presName="parentText" presStyleLbl="node1" presStyleIdx="2" presStyleCnt="3" custScaleX="141528" custScaleY="32039" custLinFactNeighborX="-16320" custLinFactNeighborY="66987">
        <dgm:presLayoutVars>
          <dgm:chMax val="0"/>
          <dgm:bulletEnabled val="1"/>
        </dgm:presLayoutVars>
      </dgm:prSet>
      <dgm:spPr/>
      <dgm:t>
        <a:bodyPr/>
        <a:lstStyle/>
        <a:p>
          <a:endParaRPr lang="es-ES"/>
        </a:p>
      </dgm:t>
    </dgm:pt>
    <dgm:pt modelId="{ACD07BA2-5609-41C1-8C45-8C88336BD7F5}" type="pres">
      <dgm:prSet presAssocID="{E60ABF35-C1BD-4310-8033-C8446998C244}" presName="negativeSpace" presStyleCnt="0"/>
      <dgm:spPr/>
    </dgm:pt>
    <dgm:pt modelId="{65054BC4-441C-4F28-A32C-E688CB7CA0DB}" type="pres">
      <dgm:prSet presAssocID="{E60ABF35-C1BD-4310-8033-C8446998C244}" presName="childText" presStyleLbl="conFgAcc1" presStyleIdx="2" presStyleCnt="3" custScaleY="36034" custLinFactY="43207" custLinFactNeighborY="100000">
        <dgm:presLayoutVars>
          <dgm:bulletEnabled val="1"/>
        </dgm:presLayoutVars>
      </dgm:prSet>
      <dgm:spPr/>
      <dgm:t>
        <a:bodyPr/>
        <a:lstStyle/>
        <a:p>
          <a:endParaRPr lang="es-ES"/>
        </a:p>
      </dgm:t>
    </dgm:pt>
  </dgm:ptLst>
  <dgm:cxnLst>
    <dgm:cxn modelId="{8B73B48B-C9B0-49A7-B845-A91B124ACF95}" type="presOf" srcId="{FE7007FA-B33E-4FCA-950E-192D8A0F162D}" destId="{BB464D1C-06D8-46B4-ADEA-79898E9EDA41}" srcOrd="0" destOrd="0" presId="urn:microsoft.com/office/officeart/2005/8/layout/list1"/>
    <dgm:cxn modelId="{D8EDB3A8-C579-4A23-96C8-B508957E3EC4}" type="presOf" srcId="{1B11FBE7-A587-4C1C-997B-2291491C0C2A}" destId="{2DE491F1-C10F-48A4-A893-430AF333A43A}" srcOrd="1" destOrd="0" presId="urn:microsoft.com/office/officeart/2005/8/layout/list1"/>
    <dgm:cxn modelId="{797F870F-46EC-4B38-81FD-DD58856B2809}" type="presOf" srcId="{E60ABF35-C1BD-4310-8033-C8446998C244}" destId="{DA68518B-19DA-4EF9-9B04-005239A5C6AB}" srcOrd="0" destOrd="0" presId="urn:microsoft.com/office/officeart/2005/8/layout/list1"/>
    <dgm:cxn modelId="{9F64EC75-1B1E-4D52-9DF4-C616CFF0C058}" srcId="{CF983CCB-4D59-43CC-8EAD-81A889AC82EB}" destId="{E60ABF35-C1BD-4310-8033-C8446998C244}" srcOrd="2" destOrd="0" parTransId="{675BCD4D-E02E-413D-A323-E43E289D56CE}" sibTransId="{3BC5197A-747B-4BEC-A238-217395EEF2A1}"/>
    <dgm:cxn modelId="{05B8FFE3-96A7-4F5A-B76E-88ED799810A4}" type="presOf" srcId="{E60ABF35-C1BD-4310-8033-C8446998C244}" destId="{8C6ED39F-4282-4131-9AD4-C3A76EF87682}" srcOrd="1" destOrd="0" presId="urn:microsoft.com/office/officeart/2005/8/layout/list1"/>
    <dgm:cxn modelId="{25D1BB97-C797-4727-BBB5-BD4E91B2E0D9}" srcId="{CF983CCB-4D59-43CC-8EAD-81A889AC82EB}" destId="{1B11FBE7-A587-4C1C-997B-2291491C0C2A}" srcOrd="0" destOrd="0" parTransId="{43E061A4-DA88-4E51-A5B9-7631F48F3BCA}" sibTransId="{756AE051-2653-4FF1-A2C5-DCF626DC7869}"/>
    <dgm:cxn modelId="{C839EC53-FE15-4E0C-B17A-635065C8AC83}" srcId="{CF983CCB-4D59-43CC-8EAD-81A889AC82EB}" destId="{FE7007FA-B33E-4FCA-950E-192D8A0F162D}" srcOrd="1" destOrd="0" parTransId="{4EA00FFB-18FC-42CC-8845-20DEB963401C}" sibTransId="{0577FDEF-8675-4019-8294-FCAB662C6F93}"/>
    <dgm:cxn modelId="{C5380CDB-E848-4657-849B-E0EF21D33E52}" type="presOf" srcId="{1B11FBE7-A587-4C1C-997B-2291491C0C2A}" destId="{82F5FCA8-815D-4CC7-9853-7C8524517D6D}" srcOrd="0" destOrd="0" presId="urn:microsoft.com/office/officeart/2005/8/layout/list1"/>
    <dgm:cxn modelId="{7BC62C04-816C-4D9A-9C24-EDE7F19A9EBF}" type="presOf" srcId="{CF983CCB-4D59-43CC-8EAD-81A889AC82EB}" destId="{63ACAEBB-9E96-4DB2-A36D-2A31B944AAAD}" srcOrd="0" destOrd="0" presId="urn:microsoft.com/office/officeart/2005/8/layout/list1"/>
    <dgm:cxn modelId="{43FD7E9E-E99B-4CD2-AC98-A173DAD71363}" type="presOf" srcId="{FE7007FA-B33E-4FCA-950E-192D8A0F162D}" destId="{B32DFF02-76BA-41A9-86B9-026339895B6A}" srcOrd="1" destOrd="0" presId="urn:microsoft.com/office/officeart/2005/8/layout/list1"/>
    <dgm:cxn modelId="{DD8D50ED-68E7-429A-96F0-2ED4FA3FF107}" type="presParOf" srcId="{63ACAEBB-9E96-4DB2-A36D-2A31B944AAAD}" destId="{7A3BFBB1-1CA8-4DCC-BCC1-2507B2C6DAF7}" srcOrd="0" destOrd="0" presId="urn:microsoft.com/office/officeart/2005/8/layout/list1"/>
    <dgm:cxn modelId="{5FDA7994-E703-4C0B-BC34-AD85C7E6A450}" type="presParOf" srcId="{7A3BFBB1-1CA8-4DCC-BCC1-2507B2C6DAF7}" destId="{82F5FCA8-815D-4CC7-9853-7C8524517D6D}" srcOrd="0" destOrd="0" presId="urn:microsoft.com/office/officeart/2005/8/layout/list1"/>
    <dgm:cxn modelId="{D6A95E9A-31E9-4A62-9DF5-B78C68144881}" type="presParOf" srcId="{7A3BFBB1-1CA8-4DCC-BCC1-2507B2C6DAF7}" destId="{2DE491F1-C10F-48A4-A893-430AF333A43A}" srcOrd="1" destOrd="0" presId="urn:microsoft.com/office/officeart/2005/8/layout/list1"/>
    <dgm:cxn modelId="{8392DBBF-8A4A-4E7F-B926-03092FCCAC1A}" type="presParOf" srcId="{63ACAEBB-9E96-4DB2-A36D-2A31B944AAAD}" destId="{515D7349-E19F-44ED-910C-6A54CCAA609F}" srcOrd="1" destOrd="0" presId="urn:microsoft.com/office/officeart/2005/8/layout/list1"/>
    <dgm:cxn modelId="{CBAAA10E-EBA6-448D-93AE-C856F8EECD8C}" type="presParOf" srcId="{63ACAEBB-9E96-4DB2-A36D-2A31B944AAAD}" destId="{AF378815-6304-4E8B-AE70-9FF721007F46}" srcOrd="2" destOrd="0" presId="urn:microsoft.com/office/officeart/2005/8/layout/list1"/>
    <dgm:cxn modelId="{A1A04E75-A6F2-4C66-AC4F-85D672BE09C8}" type="presParOf" srcId="{63ACAEBB-9E96-4DB2-A36D-2A31B944AAAD}" destId="{A2F66904-3A1E-4A84-A024-877C42F0E526}" srcOrd="3" destOrd="0" presId="urn:microsoft.com/office/officeart/2005/8/layout/list1"/>
    <dgm:cxn modelId="{60AA6A8F-43C9-4473-BE3D-1907D7AD6BC9}" type="presParOf" srcId="{63ACAEBB-9E96-4DB2-A36D-2A31B944AAAD}" destId="{8045FE27-6D78-4C9B-A375-CAD758F55633}" srcOrd="4" destOrd="0" presId="urn:microsoft.com/office/officeart/2005/8/layout/list1"/>
    <dgm:cxn modelId="{FA8BEA67-4A12-4C38-A4F9-07A0BB789EA6}" type="presParOf" srcId="{8045FE27-6D78-4C9B-A375-CAD758F55633}" destId="{BB464D1C-06D8-46B4-ADEA-79898E9EDA41}" srcOrd="0" destOrd="0" presId="urn:microsoft.com/office/officeart/2005/8/layout/list1"/>
    <dgm:cxn modelId="{799232B7-758E-476F-9B88-D761FF9D47E1}" type="presParOf" srcId="{8045FE27-6D78-4C9B-A375-CAD758F55633}" destId="{B32DFF02-76BA-41A9-86B9-026339895B6A}" srcOrd="1" destOrd="0" presId="urn:microsoft.com/office/officeart/2005/8/layout/list1"/>
    <dgm:cxn modelId="{03ADE759-37EB-4DE9-B39A-A370CE525634}" type="presParOf" srcId="{63ACAEBB-9E96-4DB2-A36D-2A31B944AAAD}" destId="{BEC814FA-A220-46CA-8C5A-EA112086877B}" srcOrd="5" destOrd="0" presId="urn:microsoft.com/office/officeart/2005/8/layout/list1"/>
    <dgm:cxn modelId="{0C66F0B5-D280-4D69-9DF1-2D14892A22DF}" type="presParOf" srcId="{63ACAEBB-9E96-4DB2-A36D-2A31B944AAAD}" destId="{EA7608FB-1B36-4BB4-8A7B-4C04F66A4C42}" srcOrd="6" destOrd="0" presId="urn:microsoft.com/office/officeart/2005/8/layout/list1"/>
    <dgm:cxn modelId="{453BD43D-20F3-4B25-9CC6-8A63F32F0500}" type="presParOf" srcId="{63ACAEBB-9E96-4DB2-A36D-2A31B944AAAD}" destId="{08E5FB84-559A-4FAB-A0BB-B99F58BC2FEB}" srcOrd="7" destOrd="0" presId="urn:microsoft.com/office/officeart/2005/8/layout/list1"/>
    <dgm:cxn modelId="{51C314E6-CF4B-4D4A-A17A-0519DBD92603}" type="presParOf" srcId="{63ACAEBB-9E96-4DB2-A36D-2A31B944AAAD}" destId="{15BFD7F3-FBA6-4CD6-8A46-4B77BF3A158D}" srcOrd="8" destOrd="0" presId="urn:microsoft.com/office/officeart/2005/8/layout/list1"/>
    <dgm:cxn modelId="{5223CA46-31BF-4864-AD17-670922CD9E76}" type="presParOf" srcId="{15BFD7F3-FBA6-4CD6-8A46-4B77BF3A158D}" destId="{DA68518B-19DA-4EF9-9B04-005239A5C6AB}" srcOrd="0" destOrd="0" presId="urn:microsoft.com/office/officeart/2005/8/layout/list1"/>
    <dgm:cxn modelId="{447851C7-2BFE-468A-80FF-14078CC38C93}" type="presParOf" srcId="{15BFD7F3-FBA6-4CD6-8A46-4B77BF3A158D}" destId="{8C6ED39F-4282-4131-9AD4-C3A76EF87682}" srcOrd="1" destOrd="0" presId="urn:microsoft.com/office/officeart/2005/8/layout/list1"/>
    <dgm:cxn modelId="{9E669FE4-BDD2-4AC7-A76F-CD0D71E96BDE}" type="presParOf" srcId="{63ACAEBB-9E96-4DB2-A36D-2A31B944AAAD}" destId="{ACD07BA2-5609-41C1-8C45-8C88336BD7F5}" srcOrd="9" destOrd="0" presId="urn:microsoft.com/office/officeart/2005/8/layout/list1"/>
    <dgm:cxn modelId="{E985E8D6-519E-41AC-B2B3-902278E2D3F0}" type="presParOf" srcId="{63ACAEBB-9E96-4DB2-A36D-2A31B944AAAD}" destId="{65054BC4-441C-4F28-A32C-E688CB7CA0DB}" srcOrd="10" destOrd="0" presId="urn:microsoft.com/office/officeart/2005/8/layout/list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198A4F-E09F-4D67-86CE-A4CAA4F5E0F3}">
      <dsp:nvSpPr>
        <dsp:cNvPr id="0" name=""/>
        <dsp:cNvSpPr/>
      </dsp:nvSpPr>
      <dsp:spPr>
        <a:xfrm>
          <a:off x="0" y="0"/>
          <a:ext cx="6000792" cy="1402032"/>
        </a:xfrm>
        <a:prstGeom prst="round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b="1" kern="1200" dirty="0" smtClean="0"/>
            <a:t>Poder ofrecer un espacio de manifestación turística.</a:t>
          </a:r>
          <a:endParaRPr lang="es-ES" sz="3000" kern="1200" dirty="0"/>
        </a:p>
      </dsp:txBody>
      <dsp:txXfrm>
        <a:off x="0" y="0"/>
        <a:ext cx="6000792" cy="1402032"/>
      </dsp:txXfrm>
    </dsp:sp>
    <dsp:sp modelId="{956E8F82-FFAA-4001-BDF7-D275853E4E45}">
      <dsp:nvSpPr>
        <dsp:cNvPr id="0" name=""/>
        <dsp:cNvSpPr/>
      </dsp:nvSpPr>
      <dsp:spPr>
        <a:xfrm>
          <a:off x="0" y="1752583"/>
          <a:ext cx="6000792" cy="1676441"/>
        </a:xfrm>
        <a:prstGeom prst="round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fr-CA" sz="3000" b="1" kern="1200" dirty="0" err="1" smtClean="0"/>
            <a:t>Oportunidad</a:t>
          </a:r>
          <a:r>
            <a:rPr lang="fr-CA" sz="3000" b="1" kern="1200" dirty="0" smtClean="0"/>
            <a:t> para turistas y </a:t>
          </a:r>
          <a:r>
            <a:rPr lang="fr-CA" sz="3000" b="1" kern="1200" dirty="0" err="1" smtClean="0"/>
            <a:t>extranjeros</a:t>
          </a:r>
          <a:r>
            <a:rPr lang="fr-CA" sz="3000" b="1" kern="1200" dirty="0" smtClean="0"/>
            <a:t> de </a:t>
          </a:r>
          <a:r>
            <a:rPr lang="fr-CA" sz="3000" b="1" kern="1200" dirty="0" err="1" smtClean="0"/>
            <a:t>poder</a:t>
          </a:r>
          <a:r>
            <a:rPr lang="fr-CA" sz="3000" b="1" kern="1200" dirty="0" smtClean="0"/>
            <a:t> </a:t>
          </a:r>
          <a:r>
            <a:rPr lang="es-ES" sz="3000" b="1" kern="1200" dirty="0" smtClean="0"/>
            <a:t>remontarse a los tiempos coloniales.</a:t>
          </a:r>
          <a:endParaRPr lang="fr-CA" sz="3000" b="1" kern="1200" dirty="0"/>
        </a:p>
      </dsp:txBody>
      <dsp:txXfrm>
        <a:off x="0" y="1752583"/>
        <a:ext cx="6000792" cy="167644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084E7-B522-484A-B4EF-315F656BF7DC}">
      <dsp:nvSpPr>
        <dsp:cNvPr id="0" name=""/>
        <dsp:cNvSpPr/>
      </dsp:nvSpPr>
      <dsp:spPr>
        <a:xfrm>
          <a:off x="0" y="202166"/>
          <a:ext cx="8229599" cy="1216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Los servicios más deseados son el paseo en botes 64,3%, restaurant 63% y cabalgatas 62%</a:t>
          </a:r>
          <a:endParaRPr lang="es-ES" sz="2200" kern="1200" dirty="0"/>
        </a:p>
      </dsp:txBody>
      <dsp:txXfrm>
        <a:off x="0" y="202166"/>
        <a:ext cx="8229599" cy="1216800"/>
      </dsp:txXfrm>
    </dsp:sp>
    <dsp:sp modelId="{E1FFF284-514F-4770-A214-BF13A3CE70D4}">
      <dsp:nvSpPr>
        <dsp:cNvPr id="0" name=""/>
        <dsp:cNvSpPr/>
      </dsp:nvSpPr>
      <dsp:spPr>
        <a:xfrm>
          <a:off x="0" y="1606166"/>
          <a:ext cx="8229599" cy="121680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Las personas que visitan la hacienda están dispuestos a efectuar gastos en el interior, pero no necesariamente todas están dispuestas a alquilar para eventos sociales.</a:t>
          </a:r>
          <a:endParaRPr lang="es-ES" sz="2200" kern="1200" dirty="0"/>
        </a:p>
      </dsp:txBody>
      <dsp:txXfrm>
        <a:off x="0" y="1606166"/>
        <a:ext cx="8229599" cy="1216800"/>
      </dsp:txXfrm>
    </dsp:sp>
    <dsp:sp modelId="{C50EAF1A-5E1F-4424-A162-C9760314D14D}">
      <dsp:nvSpPr>
        <dsp:cNvPr id="0" name=""/>
        <dsp:cNvSpPr/>
      </dsp:nvSpPr>
      <dsp:spPr>
        <a:xfrm>
          <a:off x="0" y="3010167"/>
          <a:ext cx="8229599" cy="12168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El sexo de las personas influye en el proyecto, las mujeres son quienes especialmente se interesan en este tipo de servicio</a:t>
          </a:r>
          <a:endParaRPr lang="es-ES" sz="2200" kern="1200" dirty="0"/>
        </a:p>
      </dsp:txBody>
      <dsp:txXfrm>
        <a:off x="0" y="3010167"/>
        <a:ext cx="8229599" cy="12168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A1EBD1-0A09-417B-9060-1C0FF63EF68F}">
      <dsp:nvSpPr>
        <dsp:cNvPr id="0" name=""/>
        <dsp:cNvSpPr/>
      </dsp:nvSpPr>
      <dsp:spPr>
        <a:xfrm>
          <a:off x="3220757" y="56932"/>
          <a:ext cx="1991587" cy="157166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PRODUCTO</a:t>
          </a:r>
          <a:endParaRPr lang="es-ES" sz="2200" b="1" kern="1200" dirty="0">
            <a:effectLst>
              <a:outerShdw blurRad="38100" dist="38100" dir="2700000" algn="tl">
                <a:srgbClr val="000000">
                  <a:alpha val="43137"/>
                </a:srgbClr>
              </a:outerShdw>
            </a:effectLst>
          </a:endParaRPr>
        </a:p>
      </dsp:txBody>
      <dsp:txXfrm>
        <a:off x="3220757" y="56932"/>
        <a:ext cx="1991587" cy="1571667"/>
      </dsp:txXfrm>
    </dsp:sp>
    <dsp:sp modelId="{2382B43F-509B-4226-95E1-5308A9679742}">
      <dsp:nvSpPr>
        <dsp:cNvPr id="0" name=""/>
        <dsp:cNvSpPr/>
      </dsp:nvSpPr>
      <dsp:spPr>
        <a:xfrm rot="2700000">
          <a:off x="4890059" y="1431106"/>
          <a:ext cx="385024" cy="55536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b="1" kern="1200">
            <a:effectLst>
              <a:outerShdw blurRad="38100" dist="38100" dir="2700000" algn="tl">
                <a:srgbClr val="000000">
                  <a:alpha val="43137"/>
                </a:srgbClr>
              </a:outerShdw>
            </a:effectLst>
          </a:endParaRPr>
        </a:p>
      </dsp:txBody>
      <dsp:txXfrm rot="2700000">
        <a:off x="4890059" y="1431106"/>
        <a:ext cx="385024" cy="555362"/>
      </dsp:txXfrm>
    </dsp:sp>
    <dsp:sp modelId="{41CCEAC7-95F8-405C-89FA-2575A4874A9A}">
      <dsp:nvSpPr>
        <dsp:cNvPr id="0" name=""/>
        <dsp:cNvSpPr/>
      </dsp:nvSpPr>
      <dsp:spPr>
        <a:xfrm>
          <a:off x="4968209" y="1804385"/>
          <a:ext cx="1991587" cy="157166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PRECIO</a:t>
          </a:r>
          <a:endParaRPr lang="es-ES" sz="2200" b="1" kern="1200" dirty="0">
            <a:effectLst>
              <a:outerShdw blurRad="38100" dist="38100" dir="2700000" algn="tl">
                <a:srgbClr val="000000">
                  <a:alpha val="43137"/>
                </a:srgbClr>
              </a:outerShdw>
            </a:effectLst>
          </a:endParaRPr>
        </a:p>
      </dsp:txBody>
      <dsp:txXfrm>
        <a:off x="4968209" y="1804385"/>
        <a:ext cx="1991587" cy="1571667"/>
      </dsp:txXfrm>
    </dsp:sp>
    <dsp:sp modelId="{DA60103B-CF15-4A7E-B1AC-D32B25D87870}">
      <dsp:nvSpPr>
        <dsp:cNvPr id="0" name=""/>
        <dsp:cNvSpPr/>
      </dsp:nvSpPr>
      <dsp:spPr>
        <a:xfrm rot="8100000">
          <a:off x="4905469" y="3178558"/>
          <a:ext cx="385024" cy="555362"/>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b="1" kern="1200">
            <a:effectLst>
              <a:outerShdw blurRad="38100" dist="38100" dir="2700000" algn="tl">
                <a:srgbClr val="000000">
                  <a:alpha val="43137"/>
                </a:srgbClr>
              </a:outerShdw>
            </a:effectLst>
          </a:endParaRPr>
        </a:p>
      </dsp:txBody>
      <dsp:txXfrm rot="8100000">
        <a:off x="4905469" y="3178558"/>
        <a:ext cx="385024" cy="555362"/>
      </dsp:txXfrm>
    </dsp:sp>
    <dsp:sp modelId="{78B7A08B-72EB-40A1-A3F5-1D36965E3E86}">
      <dsp:nvSpPr>
        <dsp:cNvPr id="0" name=""/>
        <dsp:cNvSpPr/>
      </dsp:nvSpPr>
      <dsp:spPr>
        <a:xfrm>
          <a:off x="3220757" y="3551837"/>
          <a:ext cx="1991587" cy="157166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PLAZA</a:t>
          </a:r>
          <a:endParaRPr lang="es-ES" sz="2200" b="1" kern="1200" dirty="0">
            <a:effectLst>
              <a:outerShdw blurRad="38100" dist="38100" dir="2700000" algn="tl">
                <a:srgbClr val="000000">
                  <a:alpha val="43137"/>
                </a:srgbClr>
              </a:outerShdw>
            </a:effectLst>
          </a:endParaRPr>
        </a:p>
      </dsp:txBody>
      <dsp:txXfrm>
        <a:off x="3220757" y="3551837"/>
        <a:ext cx="1991587" cy="1571667"/>
      </dsp:txXfrm>
    </dsp:sp>
    <dsp:sp modelId="{8C8DEFEE-BC5A-4F3E-983A-C2340F6A6E05}">
      <dsp:nvSpPr>
        <dsp:cNvPr id="0" name=""/>
        <dsp:cNvSpPr/>
      </dsp:nvSpPr>
      <dsp:spPr>
        <a:xfrm rot="13500000">
          <a:off x="3192763" y="3213569"/>
          <a:ext cx="354732" cy="555362"/>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b="1" kern="1200">
            <a:effectLst>
              <a:outerShdw blurRad="38100" dist="38100" dir="2700000" algn="tl">
                <a:srgbClr val="000000">
                  <a:alpha val="43137"/>
                </a:srgbClr>
              </a:outerShdw>
            </a:effectLst>
          </a:endParaRPr>
        </a:p>
      </dsp:txBody>
      <dsp:txXfrm rot="13500000">
        <a:off x="3192763" y="3213569"/>
        <a:ext cx="354732" cy="555362"/>
      </dsp:txXfrm>
    </dsp:sp>
    <dsp:sp modelId="{C8943DE0-F3E2-44AE-8BFF-4A115C334870}">
      <dsp:nvSpPr>
        <dsp:cNvPr id="0" name=""/>
        <dsp:cNvSpPr/>
      </dsp:nvSpPr>
      <dsp:spPr>
        <a:xfrm>
          <a:off x="1269803" y="1804385"/>
          <a:ext cx="2398589" cy="157166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PROMOCIÓN Y PUBLICIDAD</a:t>
          </a:r>
          <a:endParaRPr lang="es-ES" sz="2200" b="1" kern="1200" dirty="0">
            <a:effectLst>
              <a:outerShdw blurRad="38100" dist="38100" dir="2700000" algn="tl">
                <a:srgbClr val="000000">
                  <a:alpha val="43137"/>
                </a:srgbClr>
              </a:outerShdw>
            </a:effectLst>
          </a:endParaRPr>
        </a:p>
      </dsp:txBody>
      <dsp:txXfrm>
        <a:off x="1269803" y="1804385"/>
        <a:ext cx="2398589" cy="1571667"/>
      </dsp:txXfrm>
    </dsp:sp>
    <dsp:sp modelId="{8DE6F00F-87E4-4FA1-BAE6-70596F19E489}">
      <dsp:nvSpPr>
        <dsp:cNvPr id="0" name=""/>
        <dsp:cNvSpPr/>
      </dsp:nvSpPr>
      <dsp:spPr>
        <a:xfrm rot="18900000">
          <a:off x="3178565" y="1425703"/>
          <a:ext cx="354732" cy="55536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 sz="2200" b="1" kern="1200">
            <a:effectLst>
              <a:outerShdw blurRad="38100" dist="38100" dir="2700000" algn="tl">
                <a:srgbClr val="000000">
                  <a:alpha val="43137"/>
                </a:srgbClr>
              </a:outerShdw>
            </a:effectLst>
          </a:endParaRPr>
        </a:p>
      </dsp:txBody>
      <dsp:txXfrm rot="18900000">
        <a:off x="3178565" y="1425703"/>
        <a:ext cx="354732" cy="55536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7CA7AE-66E4-440D-A885-95ECDFECBB02}">
      <dsp:nvSpPr>
        <dsp:cNvPr id="0" name=""/>
        <dsp:cNvSpPr/>
      </dsp:nvSpPr>
      <dsp:spPr>
        <a:xfrm rot="10800000">
          <a:off x="460146" y="160"/>
          <a:ext cx="3588017" cy="58546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174"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Tasa de interés = 9,92%</a:t>
          </a:r>
          <a:endParaRPr lang="es-ES" sz="1900" kern="1200" dirty="0"/>
        </a:p>
      </dsp:txBody>
      <dsp:txXfrm rot="10800000">
        <a:off x="460146" y="160"/>
        <a:ext cx="3588017" cy="585465"/>
      </dsp:txXfrm>
    </dsp:sp>
    <dsp:sp modelId="{A50CF0F1-FD73-4510-AC45-1FC5D0571A0E}">
      <dsp:nvSpPr>
        <dsp:cNvPr id="0" name=""/>
        <dsp:cNvSpPr/>
      </dsp:nvSpPr>
      <dsp:spPr>
        <a:xfrm>
          <a:off x="0" y="160"/>
          <a:ext cx="780326" cy="58546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AD327-A9BE-41B3-92AA-656D39A34C09}">
      <dsp:nvSpPr>
        <dsp:cNvPr id="0" name=""/>
        <dsp:cNvSpPr/>
      </dsp:nvSpPr>
      <dsp:spPr>
        <a:xfrm rot="10800000">
          <a:off x="460146" y="731993"/>
          <a:ext cx="3588017" cy="58546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174" tIns="72390" rIns="135128" bIns="72390" numCol="1" spcCol="1270" anchor="ctr" anchorCtr="0">
          <a:noAutofit/>
        </a:bodyPr>
        <a:lstStyle/>
        <a:p>
          <a:pPr lvl="0" algn="ctr" defTabSz="844550">
            <a:lnSpc>
              <a:spcPct val="90000"/>
            </a:lnSpc>
            <a:spcBef>
              <a:spcPct val="0"/>
            </a:spcBef>
            <a:spcAft>
              <a:spcPct val="35000"/>
            </a:spcAft>
          </a:pPr>
          <a:r>
            <a:rPr lang="es-ES" sz="1900" kern="1200" dirty="0" smtClean="0"/>
            <a:t>Duración de la Deuda = 5 años</a:t>
          </a:r>
          <a:endParaRPr lang="es-ES" sz="1900" kern="1200" dirty="0"/>
        </a:p>
      </dsp:txBody>
      <dsp:txXfrm rot="10800000">
        <a:off x="460146" y="731993"/>
        <a:ext cx="3588017" cy="585465"/>
      </dsp:txXfrm>
    </dsp:sp>
    <dsp:sp modelId="{1BC51D7E-78FF-41EE-9183-FB3C8611C3C8}">
      <dsp:nvSpPr>
        <dsp:cNvPr id="0" name=""/>
        <dsp:cNvSpPr/>
      </dsp:nvSpPr>
      <dsp:spPr>
        <a:xfrm>
          <a:off x="0" y="731993"/>
          <a:ext cx="780326" cy="58546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EB3FE0-8FA7-45B9-B153-98841C6318DF}">
      <dsp:nvSpPr>
        <dsp:cNvPr id="0" name=""/>
        <dsp:cNvSpPr/>
      </dsp:nvSpPr>
      <dsp:spPr>
        <a:xfrm>
          <a:off x="0" y="342701"/>
          <a:ext cx="5929354"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9D381EB-1B51-40C9-B928-B96075618362}">
      <dsp:nvSpPr>
        <dsp:cNvPr id="0" name=""/>
        <dsp:cNvSpPr/>
      </dsp:nvSpPr>
      <dsp:spPr>
        <a:xfrm>
          <a:off x="296467" y="32741"/>
          <a:ext cx="5486733" cy="619920"/>
        </a:xfrm>
        <a:prstGeom prst="round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lvl="0" algn="l" defTabSz="711200" rtl="0">
            <a:lnSpc>
              <a:spcPct val="90000"/>
            </a:lnSpc>
            <a:spcBef>
              <a:spcPct val="0"/>
            </a:spcBef>
            <a:spcAft>
              <a:spcPct val="35000"/>
            </a:spcAft>
          </a:pPr>
          <a:r>
            <a:rPr lang="es-EC" sz="1600" b="1" kern="1200" cap="none" spc="0" dirty="0" smtClean="0">
              <a:ln w="1905"/>
              <a:solidFill>
                <a:schemeClr val="accent3">
                  <a:lumMod val="50000"/>
                </a:schemeClr>
              </a:solidFill>
              <a:effectLst>
                <a:innerShdw blurRad="69850" dist="43180" dir="5400000">
                  <a:srgbClr val="000000">
                    <a:alpha val="65000"/>
                  </a:srgbClr>
                </a:innerShdw>
              </a:effectLst>
            </a:rPr>
            <a:t>Convertirse en un referente de la actividad turística de calidad en Daule.</a:t>
          </a:r>
          <a:endParaRPr lang="es-ES" sz="1600" b="1" kern="1200" cap="none" spc="0" dirty="0">
            <a:ln w="1905"/>
            <a:solidFill>
              <a:schemeClr val="accent3">
                <a:lumMod val="50000"/>
              </a:schemeClr>
            </a:solidFill>
            <a:effectLst>
              <a:innerShdw blurRad="69850" dist="43180" dir="5400000">
                <a:srgbClr val="000000">
                  <a:alpha val="65000"/>
                </a:srgbClr>
              </a:innerShdw>
            </a:effectLst>
          </a:endParaRPr>
        </a:p>
      </dsp:txBody>
      <dsp:txXfrm>
        <a:off x="296467" y="32741"/>
        <a:ext cx="5486733" cy="619920"/>
      </dsp:txXfrm>
    </dsp:sp>
    <dsp:sp modelId="{D3CDF9E4-520A-4AAB-A66E-65CD6995C4D5}">
      <dsp:nvSpPr>
        <dsp:cNvPr id="0" name=""/>
        <dsp:cNvSpPr/>
      </dsp:nvSpPr>
      <dsp:spPr>
        <a:xfrm>
          <a:off x="0" y="1295261"/>
          <a:ext cx="5929354"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DC7DE2F-7B1E-4036-8AEB-754BBD0CE98E}">
      <dsp:nvSpPr>
        <dsp:cNvPr id="0" name=""/>
        <dsp:cNvSpPr/>
      </dsp:nvSpPr>
      <dsp:spPr>
        <a:xfrm>
          <a:off x="296467" y="985301"/>
          <a:ext cx="5486733" cy="619920"/>
        </a:xfrm>
        <a:prstGeom prst="round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lvl="0" algn="l" defTabSz="711200" rtl="0">
            <a:lnSpc>
              <a:spcPct val="90000"/>
            </a:lnSpc>
            <a:spcBef>
              <a:spcPct val="0"/>
            </a:spcBef>
            <a:spcAft>
              <a:spcPct val="35000"/>
            </a:spcAft>
          </a:pPr>
          <a:r>
            <a:rPr lang="es-EC" sz="1600" b="1" kern="1200" cap="none" spc="0" dirty="0" smtClean="0">
              <a:ln w="1905"/>
              <a:solidFill>
                <a:schemeClr val="accent3">
                  <a:lumMod val="50000"/>
                </a:schemeClr>
              </a:solidFill>
              <a:effectLst>
                <a:innerShdw blurRad="69850" dist="43180" dir="5400000">
                  <a:srgbClr val="000000">
                    <a:alpha val="65000"/>
                  </a:srgbClr>
                </a:innerShdw>
              </a:effectLst>
            </a:rPr>
            <a:t>Estimular a los diferentes turistas nacionales y extranjeros para que visiten con mayor frecuencia la hacienda. </a:t>
          </a:r>
          <a:endParaRPr lang="es-ES" sz="1600" b="1" kern="1200" cap="none" spc="0" dirty="0">
            <a:ln w="1905"/>
            <a:solidFill>
              <a:schemeClr val="accent3">
                <a:lumMod val="50000"/>
              </a:schemeClr>
            </a:solidFill>
            <a:effectLst>
              <a:innerShdw blurRad="69850" dist="43180" dir="5400000">
                <a:srgbClr val="000000">
                  <a:alpha val="65000"/>
                </a:srgbClr>
              </a:innerShdw>
            </a:effectLst>
          </a:endParaRPr>
        </a:p>
      </dsp:txBody>
      <dsp:txXfrm>
        <a:off x="296467" y="985301"/>
        <a:ext cx="5486733" cy="619920"/>
      </dsp:txXfrm>
    </dsp:sp>
    <dsp:sp modelId="{F210F08B-1585-43F2-80FA-EC0DB261B47F}">
      <dsp:nvSpPr>
        <dsp:cNvPr id="0" name=""/>
        <dsp:cNvSpPr/>
      </dsp:nvSpPr>
      <dsp:spPr>
        <a:xfrm>
          <a:off x="0" y="2247822"/>
          <a:ext cx="5929354"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59109D0-3D90-4A59-8908-7B71C0838C74}">
      <dsp:nvSpPr>
        <dsp:cNvPr id="0" name=""/>
        <dsp:cNvSpPr/>
      </dsp:nvSpPr>
      <dsp:spPr>
        <a:xfrm>
          <a:off x="296467" y="1937861"/>
          <a:ext cx="5486733" cy="619920"/>
        </a:xfrm>
        <a:prstGeom prst="round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lvl="0" algn="l" defTabSz="711200" rtl="0">
            <a:lnSpc>
              <a:spcPct val="90000"/>
            </a:lnSpc>
            <a:spcBef>
              <a:spcPct val="0"/>
            </a:spcBef>
            <a:spcAft>
              <a:spcPct val="35000"/>
            </a:spcAft>
          </a:pPr>
          <a:r>
            <a:rPr lang="es-ES" sz="1600" b="1" kern="1200" cap="none" spc="0" dirty="0" smtClean="0">
              <a:ln w="1905"/>
              <a:solidFill>
                <a:schemeClr val="accent3">
                  <a:lumMod val="50000"/>
                </a:schemeClr>
              </a:solidFill>
              <a:effectLst>
                <a:innerShdw blurRad="69850" dist="43180" dir="5400000">
                  <a:srgbClr val="000000">
                    <a:alpha val="65000"/>
                  </a:srgbClr>
                </a:innerShdw>
              </a:effectLst>
            </a:rPr>
            <a:t>Desarrollar estrategias de marketing para posicionarnos entre los lugares turísticos más visitados.</a:t>
          </a:r>
          <a:endParaRPr lang="es-ES" sz="1600" b="1" kern="1200" cap="none" spc="0" dirty="0">
            <a:ln w="1905"/>
            <a:solidFill>
              <a:schemeClr val="accent3">
                <a:lumMod val="50000"/>
              </a:schemeClr>
            </a:solidFill>
            <a:effectLst>
              <a:innerShdw blurRad="69850" dist="43180" dir="5400000">
                <a:srgbClr val="000000">
                  <a:alpha val="65000"/>
                </a:srgbClr>
              </a:innerShdw>
            </a:effectLst>
          </a:endParaRPr>
        </a:p>
      </dsp:txBody>
      <dsp:txXfrm>
        <a:off x="296467" y="1937861"/>
        <a:ext cx="5486733" cy="619920"/>
      </dsp:txXfrm>
    </dsp:sp>
    <dsp:sp modelId="{5582E069-6536-4EE7-B2A1-3D677C08904C}">
      <dsp:nvSpPr>
        <dsp:cNvPr id="0" name=""/>
        <dsp:cNvSpPr/>
      </dsp:nvSpPr>
      <dsp:spPr>
        <a:xfrm>
          <a:off x="0" y="3200382"/>
          <a:ext cx="5929354"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0F2CF00-77E9-45F1-9022-53CC4089D9CB}">
      <dsp:nvSpPr>
        <dsp:cNvPr id="0" name=""/>
        <dsp:cNvSpPr/>
      </dsp:nvSpPr>
      <dsp:spPr>
        <a:xfrm>
          <a:off x="296467" y="2890422"/>
          <a:ext cx="5486733" cy="619920"/>
        </a:xfrm>
        <a:prstGeom prst="round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lvl="0" algn="l" defTabSz="711200" rtl="0">
            <a:lnSpc>
              <a:spcPct val="90000"/>
            </a:lnSpc>
            <a:spcBef>
              <a:spcPct val="0"/>
            </a:spcBef>
            <a:spcAft>
              <a:spcPct val="35000"/>
            </a:spcAft>
          </a:pPr>
          <a:r>
            <a:rPr lang="es-ES" sz="1600" b="1" kern="1200" cap="none" spc="0" dirty="0" smtClean="0">
              <a:ln w="1905"/>
              <a:solidFill>
                <a:schemeClr val="accent3">
                  <a:lumMod val="50000"/>
                </a:schemeClr>
              </a:solidFill>
              <a:effectLst>
                <a:innerShdw blurRad="69850" dist="43180" dir="5400000">
                  <a:srgbClr val="000000">
                    <a:alpha val="65000"/>
                  </a:srgbClr>
                </a:innerShdw>
              </a:effectLst>
            </a:rPr>
            <a:t>Determinar el monto de la inversión aproximado, así como los costes de producción, y gastos que incurra este proyecto. </a:t>
          </a:r>
          <a:endParaRPr lang="es-ES" sz="1600" b="1" kern="1200" cap="none" spc="0" dirty="0">
            <a:ln w="1905"/>
            <a:solidFill>
              <a:schemeClr val="accent3">
                <a:lumMod val="50000"/>
              </a:schemeClr>
            </a:solidFill>
            <a:effectLst>
              <a:innerShdw blurRad="69850" dist="43180" dir="5400000">
                <a:srgbClr val="000000">
                  <a:alpha val="65000"/>
                </a:srgbClr>
              </a:innerShdw>
            </a:effectLst>
          </a:endParaRPr>
        </a:p>
      </dsp:txBody>
      <dsp:txXfrm>
        <a:off x="296467" y="2890422"/>
        <a:ext cx="5486733" cy="619920"/>
      </dsp:txXfrm>
    </dsp:sp>
    <dsp:sp modelId="{4559F929-F72C-4C84-A1F1-3C3CEC0C8A23}">
      <dsp:nvSpPr>
        <dsp:cNvPr id="0" name=""/>
        <dsp:cNvSpPr/>
      </dsp:nvSpPr>
      <dsp:spPr>
        <a:xfrm>
          <a:off x="0" y="4152942"/>
          <a:ext cx="5929354"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F495542-4AD1-4E0C-99E4-51E0150C29DF}">
      <dsp:nvSpPr>
        <dsp:cNvPr id="0" name=""/>
        <dsp:cNvSpPr/>
      </dsp:nvSpPr>
      <dsp:spPr>
        <a:xfrm>
          <a:off x="296467" y="3842982"/>
          <a:ext cx="5486733" cy="619920"/>
        </a:xfrm>
        <a:prstGeom prst="roundRect">
          <a:avLst/>
        </a:prstGeom>
        <a:gradFill flip="none" rotWithShape="0">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lvl="0" algn="l" defTabSz="711200" rtl="0">
            <a:lnSpc>
              <a:spcPct val="90000"/>
            </a:lnSpc>
            <a:spcBef>
              <a:spcPct val="0"/>
            </a:spcBef>
            <a:spcAft>
              <a:spcPct val="35000"/>
            </a:spcAft>
          </a:pPr>
          <a:r>
            <a:rPr lang="es-ES" sz="1600" b="1" kern="1200" cap="none" spc="0" dirty="0" smtClean="0">
              <a:ln w="1905"/>
              <a:solidFill>
                <a:schemeClr val="accent3">
                  <a:lumMod val="50000"/>
                </a:schemeClr>
              </a:solidFill>
              <a:effectLst>
                <a:innerShdw blurRad="69850" dist="43180" dir="5400000">
                  <a:srgbClr val="000000">
                    <a:alpha val="65000"/>
                  </a:srgbClr>
                </a:innerShdw>
              </a:effectLst>
            </a:rPr>
            <a:t>Investigar y concretar  la rentabilidad del proyecto ajustándose a las medidas económicas del país.</a:t>
          </a:r>
          <a:endParaRPr lang="es-ES" sz="1600" b="1" kern="1200" cap="none" spc="0" dirty="0">
            <a:ln w="1905"/>
            <a:solidFill>
              <a:schemeClr val="accent3">
                <a:lumMod val="50000"/>
              </a:schemeClr>
            </a:solidFill>
            <a:effectLst>
              <a:innerShdw blurRad="69850" dist="43180" dir="5400000">
                <a:srgbClr val="000000">
                  <a:alpha val="65000"/>
                </a:srgbClr>
              </a:innerShdw>
            </a:effectLst>
          </a:endParaRPr>
        </a:p>
      </dsp:txBody>
      <dsp:txXfrm>
        <a:off x="296467" y="3842982"/>
        <a:ext cx="5486733" cy="619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CB5F00-B792-4598-BA13-B7AAD268F8D5}">
      <dsp:nvSpPr>
        <dsp:cNvPr id="0" name=""/>
        <dsp:cNvSpPr/>
      </dsp:nvSpPr>
      <dsp:spPr>
        <a:xfrm rot="10800000">
          <a:off x="785819" y="3155"/>
          <a:ext cx="4742662" cy="599834"/>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dirty="0" smtClean="0"/>
            <a:t>Cabalgatas</a:t>
          </a:r>
          <a:endParaRPr lang="es-ES" sz="2700" kern="1200" dirty="0"/>
        </a:p>
      </dsp:txBody>
      <dsp:txXfrm rot="10800000">
        <a:off x="785819" y="3155"/>
        <a:ext cx="4742662" cy="599834"/>
      </dsp:txXfrm>
    </dsp:sp>
    <dsp:sp modelId="{B4C74118-C88D-4879-92E3-8018656B2886}">
      <dsp:nvSpPr>
        <dsp:cNvPr id="0" name=""/>
        <dsp:cNvSpPr/>
      </dsp:nvSpPr>
      <dsp:spPr>
        <a:xfrm>
          <a:off x="131689" y="3155"/>
          <a:ext cx="599834" cy="59983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4EC9AD1-21C5-4613-A048-21C2BCAF4970}">
      <dsp:nvSpPr>
        <dsp:cNvPr id="0" name=""/>
        <dsp:cNvSpPr/>
      </dsp:nvSpPr>
      <dsp:spPr>
        <a:xfrm rot="10800000">
          <a:off x="785819" y="782045"/>
          <a:ext cx="4742662" cy="599834"/>
        </a:xfrm>
        <a:prstGeom prst="homePlate">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dirty="0" smtClean="0"/>
            <a:t>Paseos en Botes</a:t>
          </a:r>
          <a:endParaRPr lang="es-ES" sz="2700" kern="1200" dirty="0"/>
        </a:p>
      </dsp:txBody>
      <dsp:txXfrm rot="10800000">
        <a:off x="785819" y="782045"/>
        <a:ext cx="4742662" cy="599834"/>
      </dsp:txXfrm>
    </dsp:sp>
    <dsp:sp modelId="{4AF98258-CF8A-46F2-90BD-021C9EED0596}">
      <dsp:nvSpPr>
        <dsp:cNvPr id="0" name=""/>
        <dsp:cNvSpPr/>
      </dsp:nvSpPr>
      <dsp:spPr>
        <a:xfrm>
          <a:off x="131689" y="782045"/>
          <a:ext cx="599834" cy="599834"/>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7D29014-E03A-496C-AE01-3620E5FB35A7}">
      <dsp:nvSpPr>
        <dsp:cNvPr id="0" name=""/>
        <dsp:cNvSpPr/>
      </dsp:nvSpPr>
      <dsp:spPr>
        <a:xfrm rot="10800000">
          <a:off x="785819" y="1560934"/>
          <a:ext cx="4742662" cy="599834"/>
        </a:xfrm>
        <a:prstGeom prst="homePlate">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dirty="0" smtClean="0"/>
            <a:t>Bicicletas acuáticas</a:t>
          </a:r>
          <a:endParaRPr lang="es-ES" sz="2700" kern="1200" dirty="0"/>
        </a:p>
      </dsp:txBody>
      <dsp:txXfrm rot="10800000">
        <a:off x="785819" y="1560934"/>
        <a:ext cx="4742662" cy="599834"/>
      </dsp:txXfrm>
    </dsp:sp>
    <dsp:sp modelId="{1A34DD77-E3D7-4CF5-B624-D261FBE3E4DE}">
      <dsp:nvSpPr>
        <dsp:cNvPr id="0" name=""/>
        <dsp:cNvSpPr/>
      </dsp:nvSpPr>
      <dsp:spPr>
        <a:xfrm>
          <a:off x="131689" y="1560934"/>
          <a:ext cx="599834" cy="599834"/>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86FEEB0-2427-4407-88F0-1A70ADBD8A78}">
      <dsp:nvSpPr>
        <dsp:cNvPr id="0" name=""/>
        <dsp:cNvSpPr/>
      </dsp:nvSpPr>
      <dsp:spPr>
        <a:xfrm rot="10800000">
          <a:off x="785819" y="2339824"/>
          <a:ext cx="4742662" cy="599834"/>
        </a:xfrm>
        <a:prstGeom prst="homePlate">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smtClean="0"/>
            <a:t>Ciclismo</a:t>
          </a:r>
          <a:endParaRPr lang="es-ES" sz="2700" kern="1200" dirty="0"/>
        </a:p>
      </dsp:txBody>
      <dsp:txXfrm rot="10800000">
        <a:off x="785819" y="2339824"/>
        <a:ext cx="4742662" cy="599834"/>
      </dsp:txXfrm>
    </dsp:sp>
    <dsp:sp modelId="{A4C2F0BE-A3ED-4745-A4A1-E2CCCC4F2C19}">
      <dsp:nvSpPr>
        <dsp:cNvPr id="0" name=""/>
        <dsp:cNvSpPr/>
      </dsp:nvSpPr>
      <dsp:spPr>
        <a:xfrm>
          <a:off x="131689" y="2339824"/>
          <a:ext cx="599834" cy="599834"/>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D02B4A1-53EB-40DD-B73A-6556E718675D}">
      <dsp:nvSpPr>
        <dsp:cNvPr id="0" name=""/>
        <dsp:cNvSpPr/>
      </dsp:nvSpPr>
      <dsp:spPr>
        <a:xfrm rot="10800000">
          <a:off x="785819" y="3118714"/>
          <a:ext cx="4742662" cy="599834"/>
        </a:xfrm>
        <a:prstGeom prst="homePlate">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dirty="0" smtClean="0"/>
            <a:t>Área de eventos sociales</a:t>
          </a:r>
          <a:endParaRPr lang="es-ES" sz="2700" kern="1200" dirty="0"/>
        </a:p>
      </dsp:txBody>
      <dsp:txXfrm rot="10800000">
        <a:off x="785819" y="3118714"/>
        <a:ext cx="4742662" cy="599834"/>
      </dsp:txXfrm>
    </dsp:sp>
    <dsp:sp modelId="{00E8853A-B118-4D2D-80C7-D840A7F4451D}">
      <dsp:nvSpPr>
        <dsp:cNvPr id="0" name=""/>
        <dsp:cNvSpPr/>
      </dsp:nvSpPr>
      <dsp:spPr>
        <a:xfrm>
          <a:off x="131689" y="3118714"/>
          <a:ext cx="599834" cy="599834"/>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9789212-69B1-43BB-8501-12D4CAC2D446}">
      <dsp:nvSpPr>
        <dsp:cNvPr id="0" name=""/>
        <dsp:cNvSpPr/>
      </dsp:nvSpPr>
      <dsp:spPr>
        <a:xfrm rot="10800000">
          <a:off x="785819" y="3897603"/>
          <a:ext cx="4742662" cy="599834"/>
        </a:xfrm>
        <a:prstGeom prst="homePlat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4510" tIns="102870" rIns="192024" bIns="102870" numCol="1" spcCol="1270" anchor="ctr" anchorCtr="0">
          <a:noAutofit/>
        </a:bodyPr>
        <a:lstStyle/>
        <a:p>
          <a:pPr lvl="0" algn="ctr" defTabSz="1200150" rtl="0">
            <a:lnSpc>
              <a:spcPct val="90000"/>
            </a:lnSpc>
            <a:spcBef>
              <a:spcPct val="0"/>
            </a:spcBef>
            <a:spcAft>
              <a:spcPct val="35000"/>
            </a:spcAft>
          </a:pPr>
          <a:r>
            <a:rPr lang="es-ES" sz="2700" kern="1200" dirty="0" smtClean="0"/>
            <a:t>Restaurant </a:t>
          </a:r>
          <a:endParaRPr lang="es-ES" sz="2700" kern="1200" dirty="0"/>
        </a:p>
      </dsp:txBody>
      <dsp:txXfrm rot="10800000">
        <a:off x="785819" y="3897603"/>
        <a:ext cx="4742662" cy="599834"/>
      </dsp:txXfrm>
    </dsp:sp>
    <dsp:sp modelId="{6C9EFDC8-81E5-4BAA-AD8A-2202E8F21080}">
      <dsp:nvSpPr>
        <dsp:cNvPr id="0" name=""/>
        <dsp:cNvSpPr/>
      </dsp:nvSpPr>
      <dsp:spPr>
        <a:xfrm>
          <a:off x="131689" y="3897603"/>
          <a:ext cx="599834" cy="599834"/>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C5058-1D1B-44C1-8B0F-9121F4A83CD3}">
      <dsp:nvSpPr>
        <dsp:cNvPr id="0" name=""/>
        <dsp:cNvSpPr/>
      </dsp:nvSpPr>
      <dsp:spPr>
        <a:xfrm>
          <a:off x="2947236" y="1691875"/>
          <a:ext cx="2982118" cy="18734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COMPETIDORES DEL SECTOR .-</a:t>
          </a:r>
          <a:r>
            <a:rPr lang="es-ES" sz="1500" kern="1200" dirty="0" smtClean="0">
              <a:latin typeface="+mj-lt"/>
            </a:rPr>
            <a:t>   </a:t>
          </a:r>
        </a:p>
        <a:p>
          <a:pPr lvl="0" algn="ctr" defTabSz="666750">
            <a:lnSpc>
              <a:spcPct val="90000"/>
            </a:lnSpc>
            <a:spcBef>
              <a:spcPct val="0"/>
            </a:spcBef>
            <a:spcAft>
              <a:spcPct val="35000"/>
            </a:spcAft>
          </a:pPr>
          <a:r>
            <a:rPr lang="es-ES" sz="1500" kern="1200" dirty="0" smtClean="0">
              <a:latin typeface="+mj-lt"/>
            </a:rPr>
            <a:t>- Mercado no Fragmentado.  </a:t>
          </a:r>
        </a:p>
        <a:p>
          <a:pPr lvl="0" algn="ctr" defTabSz="666750">
            <a:lnSpc>
              <a:spcPct val="90000"/>
            </a:lnSpc>
            <a:spcBef>
              <a:spcPct val="0"/>
            </a:spcBef>
            <a:spcAft>
              <a:spcPct val="35000"/>
            </a:spcAft>
          </a:pPr>
          <a:r>
            <a:rPr lang="es-ES" sz="1500" kern="1200" dirty="0" smtClean="0">
              <a:latin typeface="+mj-lt"/>
            </a:rPr>
            <a:t>- Competencia no Agresiva e Indirecta.</a:t>
          </a:r>
          <a:endParaRPr lang="es-ES" sz="1500" kern="1200" dirty="0">
            <a:latin typeface="+mj-lt"/>
          </a:endParaRPr>
        </a:p>
      </dsp:txBody>
      <dsp:txXfrm>
        <a:off x="2947236" y="1691875"/>
        <a:ext cx="2982118" cy="1873450"/>
      </dsp:txXfrm>
    </dsp:sp>
    <dsp:sp modelId="{CF4A8DDB-1F5F-4EAB-B9E3-EBAA6519E167}">
      <dsp:nvSpPr>
        <dsp:cNvPr id="0" name=""/>
        <dsp:cNvSpPr/>
      </dsp:nvSpPr>
      <dsp:spPr>
        <a:xfrm rot="10836547">
          <a:off x="1049174" y="2266367"/>
          <a:ext cx="1793881" cy="67614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D8E895-EDA8-4EDC-AA5C-21F46134CFD4}">
      <dsp:nvSpPr>
        <dsp:cNvPr id="0" name=""/>
        <dsp:cNvSpPr/>
      </dsp:nvSpPr>
      <dsp:spPr>
        <a:xfrm>
          <a:off x="-80501" y="1907077"/>
          <a:ext cx="2259436" cy="137733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PROVEEDORES.-</a:t>
          </a:r>
          <a:r>
            <a:rPr lang="es-ES" sz="1500" kern="1200" dirty="0" smtClean="0">
              <a:latin typeface="+mj-lt"/>
            </a:rPr>
            <a:t> </a:t>
          </a:r>
        </a:p>
        <a:p>
          <a:pPr lvl="0" algn="ctr" defTabSz="666750">
            <a:lnSpc>
              <a:spcPct val="90000"/>
            </a:lnSpc>
            <a:spcBef>
              <a:spcPct val="0"/>
            </a:spcBef>
            <a:spcAft>
              <a:spcPct val="35000"/>
            </a:spcAft>
          </a:pPr>
          <a:r>
            <a:rPr lang="es-ES" sz="1500" kern="1200" dirty="0" smtClean="0">
              <a:latin typeface="+mj-lt"/>
            </a:rPr>
            <a:t>- No tienen poder de Negociación</a:t>
          </a:r>
          <a:endParaRPr lang="es-ES" sz="1500" kern="1200" dirty="0">
            <a:latin typeface="+mj-lt"/>
          </a:endParaRPr>
        </a:p>
      </dsp:txBody>
      <dsp:txXfrm>
        <a:off x="-80501" y="1907077"/>
        <a:ext cx="2259436" cy="1377339"/>
      </dsp:txXfrm>
    </dsp:sp>
    <dsp:sp modelId="{C9BB5613-6CC2-4E70-A0E7-D34E3D6FA50F}">
      <dsp:nvSpPr>
        <dsp:cNvPr id="0" name=""/>
        <dsp:cNvSpPr/>
      </dsp:nvSpPr>
      <dsp:spPr>
        <a:xfrm rot="16240002">
          <a:off x="3934893" y="904329"/>
          <a:ext cx="1042186" cy="676147"/>
        </a:xfrm>
        <a:prstGeom prst="leftArrow">
          <a:avLst>
            <a:gd name="adj1" fmla="val 60000"/>
            <a:gd name="adj2" fmla="val 5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5AF571-4C6F-4854-AAE5-43C2E144D86D}">
      <dsp:nvSpPr>
        <dsp:cNvPr id="0" name=""/>
        <dsp:cNvSpPr/>
      </dsp:nvSpPr>
      <dsp:spPr>
        <a:xfrm>
          <a:off x="3096470" y="0"/>
          <a:ext cx="2731117" cy="1178263"/>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COMPETIDORES POTENCIALES.-</a:t>
          </a:r>
          <a:r>
            <a:rPr lang="es-ES" sz="1500" kern="1200" dirty="0" smtClean="0">
              <a:latin typeface="+mj-lt"/>
            </a:rPr>
            <a:t> </a:t>
          </a:r>
        </a:p>
        <a:p>
          <a:pPr lvl="0" algn="ctr" defTabSz="666750">
            <a:lnSpc>
              <a:spcPct val="90000"/>
            </a:lnSpc>
            <a:spcBef>
              <a:spcPct val="0"/>
            </a:spcBef>
            <a:spcAft>
              <a:spcPct val="35000"/>
            </a:spcAft>
          </a:pPr>
          <a:r>
            <a:rPr lang="es-ES" sz="1500" kern="1200" dirty="0" smtClean="0">
              <a:latin typeface="+mj-lt"/>
            </a:rPr>
            <a:t>- Amenaza media nuevos competidores.</a:t>
          </a:r>
          <a:endParaRPr lang="es-ES" sz="1500" kern="1200" dirty="0">
            <a:latin typeface="+mj-lt"/>
          </a:endParaRPr>
        </a:p>
      </dsp:txBody>
      <dsp:txXfrm>
        <a:off x="3096470" y="0"/>
        <a:ext cx="2731117" cy="1178263"/>
      </dsp:txXfrm>
    </dsp:sp>
    <dsp:sp modelId="{804DBB41-3346-4E93-AB88-32EE976F8963}">
      <dsp:nvSpPr>
        <dsp:cNvPr id="0" name=""/>
        <dsp:cNvSpPr/>
      </dsp:nvSpPr>
      <dsp:spPr>
        <a:xfrm rot="94465">
          <a:off x="5930408" y="2284553"/>
          <a:ext cx="1717179" cy="676147"/>
        </a:xfrm>
        <a:prstGeom prst="leftArrow">
          <a:avLst>
            <a:gd name="adj1" fmla="val 60000"/>
            <a:gd name="adj2" fmla="val 5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1EA8E5-5619-481A-9496-A86FD27726DC}">
      <dsp:nvSpPr>
        <dsp:cNvPr id="0" name=""/>
        <dsp:cNvSpPr/>
      </dsp:nvSpPr>
      <dsp:spPr>
        <a:xfrm>
          <a:off x="6791841" y="1944295"/>
          <a:ext cx="1909237" cy="1352475"/>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ES" sz="1500" b="1" kern="1200" dirty="0" smtClean="0">
              <a:latin typeface="+mj-lt"/>
            </a:rPr>
            <a:t>CLIENTES.- </a:t>
          </a:r>
        </a:p>
        <a:p>
          <a:pPr lvl="0" algn="ctr" defTabSz="666750">
            <a:lnSpc>
              <a:spcPct val="90000"/>
            </a:lnSpc>
            <a:spcBef>
              <a:spcPct val="0"/>
            </a:spcBef>
            <a:spcAft>
              <a:spcPct val="35000"/>
            </a:spcAft>
          </a:pPr>
          <a:r>
            <a:rPr lang="es-ES" sz="1500" kern="1200" dirty="0" smtClean="0">
              <a:latin typeface="+mj-lt"/>
            </a:rPr>
            <a:t>- Poder de Negociación medio.</a:t>
          </a:r>
          <a:endParaRPr lang="es-ES" sz="1500" kern="1200" dirty="0">
            <a:latin typeface="+mj-lt"/>
          </a:endParaRPr>
        </a:p>
      </dsp:txBody>
      <dsp:txXfrm>
        <a:off x="6791841" y="1944295"/>
        <a:ext cx="1909237" cy="1352475"/>
      </dsp:txXfrm>
    </dsp:sp>
    <dsp:sp modelId="{E9C33689-B03C-40B2-B6FF-E886678C16B4}">
      <dsp:nvSpPr>
        <dsp:cNvPr id="0" name=""/>
        <dsp:cNvSpPr/>
      </dsp:nvSpPr>
      <dsp:spPr>
        <a:xfrm rot="5446851">
          <a:off x="3953530" y="3644453"/>
          <a:ext cx="961217" cy="676147"/>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CEFDA2-9F32-4F66-BE6E-FFF45F85193C}">
      <dsp:nvSpPr>
        <dsp:cNvPr id="0" name=""/>
        <dsp:cNvSpPr/>
      </dsp:nvSpPr>
      <dsp:spPr>
        <a:xfrm>
          <a:off x="3127559" y="4021449"/>
          <a:ext cx="2610447" cy="112206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100000"/>
            </a:lnSpc>
            <a:spcBef>
              <a:spcPct val="0"/>
            </a:spcBef>
            <a:spcAft>
              <a:spcPts val="0"/>
            </a:spcAft>
          </a:pPr>
          <a:r>
            <a:rPr lang="es-ES" sz="1500" b="1" kern="1200" dirty="0" smtClean="0">
              <a:latin typeface="+mj-lt"/>
            </a:rPr>
            <a:t>SUSTITUTOS.- </a:t>
          </a:r>
        </a:p>
        <a:p>
          <a:pPr lvl="0" algn="ctr" defTabSz="666750">
            <a:lnSpc>
              <a:spcPct val="100000"/>
            </a:lnSpc>
            <a:spcBef>
              <a:spcPct val="0"/>
            </a:spcBef>
            <a:spcAft>
              <a:spcPts val="0"/>
            </a:spcAft>
          </a:pPr>
          <a:r>
            <a:rPr lang="es-ES" sz="1500" kern="1200" dirty="0" smtClean="0">
              <a:latin typeface="+mj-lt"/>
            </a:rPr>
            <a:t>- Museos </a:t>
          </a:r>
        </a:p>
        <a:p>
          <a:pPr lvl="0" algn="ctr" defTabSz="666750">
            <a:lnSpc>
              <a:spcPct val="100000"/>
            </a:lnSpc>
            <a:spcBef>
              <a:spcPct val="0"/>
            </a:spcBef>
            <a:spcAft>
              <a:spcPts val="0"/>
            </a:spcAft>
          </a:pPr>
          <a:r>
            <a:rPr lang="es-ES" sz="1500" kern="1200" dirty="0" smtClean="0">
              <a:latin typeface="+mj-lt"/>
            </a:rPr>
            <a:t>- Balnearios </a:t>
          </a:r>
        </a:p>
        <a:p>
          <a:pPr lvl="0" algn="ctr" defTabSz="666750">
            <a:lnSpc>
              <a:spcPct val="100000"/>
            </a:lnSpc>
            <a:spcBef>
              <a:spcPct val="0"/>
            </a:spcBef>
            <a:spcAft>
              <a:spcPts val="0"/>
            </a:spcAft>
          </a:pPr>
          <a:r>
            <a:rPr lang="es-ES" sz="1500" kern="1200" dirty="0" smtClean="0">
              <a:latin typeface="+mj-lt"/>
            </a:rPr>
            <a:t>- Hoteles </a:t>
          </a:r>
        </a:p>
        <a:p>
          <a:pPr lvl="0" algn="ctr" defTabSz="666750">
            <a:lnSpc>
              <a:spcPct val="100000"/>
            </a:lnSpc>
            <a:spcBef>
              <a:spcPct val="0"/>
            </a:spcBef>
            <a:spcAft>
              <a:spcPts val="0"/>
            </a:spcAft>
          </a:pPr>
          <a:r>
            <a:rPr lang="es-ES" sz="1500" kern="1200" dirty="0" smtClean="0">
              <a:latin typeface="+mj-lt"/>
            </a:rPr>
            <a:t>- Clubes</a:t>
          </a:r>
          <a:endParaRPr lang="es-ES" sz="1500" kern="1200" dirty="0">
            <a:latin typeface="+mj-lt"/>
          </a:endParaRPr>
        </a:p>
      </dsp:txBody>
      <dsp:txXfrm>
        <a:off x="3127559" y="4021449"/>
        <a:ext cx="2610447" cy="11220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C79D51-944F-4088-9857-6ADFE3D04381}">
      <dsp:nvSpPr>
        <dsp:cNvPr id="0" name=""/>
        <dsp:cNvSpPr/>
      </dsp:nvSpPr>
      <dsp:spPr>
        <a:xfrm>
          <a:off x="1833954" y="600581"/>
          <a:ext cx="3956600" cy="3956600"/>
        </a:xfrm>
        <a:prstGeom prst="blockArc">
          <a:avLst>
            <a:gd name="adj1" fmla="val 11143679"/>
            <a:gd name="adj2" fmla="val 16217169"/>
            <a:gd name="adj3" fmla="val 464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66EFF56-99E5-40ED-809D-4946312AB519}">
      <dsp:nvSpPr>
        <dsp:cNvPr id="0" name=""/>
        <dsp:cNvSpPr/>
      </dsp:nvSpPr>
      <dsp:spPr>
        <a:xfrm>
          <a:off x="1843603" y="407732"/>
          <a:ext cx="3956600" cy="3956600"/>
        </a:xfrm>
        <a:prstGeom prst="blockArc">
          <a:avLst>
            <a:gd name="adj1" fmla="val 5399996"/>
            <a:gd name="adj2" fmla="val 10800029"/>
            <a:gd name="adj3" fmla="val 464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B4F9E66-4A21-48DC-B366-A23AB88DCDFD}">
      <dsp:nvSpPr>
        <dsp:cNvPr id="0" name=""/>
        <dsp:cNvSpPr/>
      </dsp:nvSpPr>
      <dsp:spPr>
        <a:xfrm>
          <a:off x="1843608" y="407732"/>
          <a:ext cx="3956600" cy="3956600"/>
        </a:xfrm>
        <a:prstGeom prst="blockArc">
          <a:avLst>
            <a:gd name="adj1" fmla="val 21599971"/>
            <a:gd name="adj2" fmla="val 5400004"/>
            <a:gd name="adj3" fmla="val 464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2879F1-7B3E-40E1-B151-EABF47335513}">
      <dsp:nvSpPr>
        <dsp:cNvPr id="0" name=""/>
        <dsp:cNvSpPr/>
      </dsp:nvSpPr>
      <dsp:spPr>
        <a:xfrm>
          <a:off x="1853256" y="600581"/>
          <a:ext cx="3956600" cy="3956600"/>
        </a:xfrm>
        <a:prstGeom prst="blockArc">
          <a:avLst>
            <a:gd name="adj1" fmla="val 16182831"/>
            <a:gd name="adj2" fmla="val 21256321"/>
            <a:gd name="adj3" fmla="val 464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0B2C2F-A7A9-48C2-9BA3-00D25E8FB74E}">
      <dsp:nvSpPr>
        <dsp:cNvPr id="0" name=""/>
        <dsp:cNvSpPr/>
      </dsp:nvSpPr>
      <dsp:spPr>
        <a:xfrm>
          <a:off x="3000337" y="1928828"/>
          <a:ext cx="1643137" cy="12858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Fortalezas</a:t>
          </a:r>
          <a:endParaRPr lang="es-ES" sz="2000" b="1" kern="1200" dirty="0">
            <a:effectLst>
              <a:outerShdw blurRad="38100" dist="38100" dir="2700000" algn="tl">
                <a:srgbClr val="000000">
                  <a:alpha val="43137"/>
                </a:srgbClr>
              </a:outerShdw>
            </a:effectLst>
          </a:endParaRPr>
        </a:p>
      </dsp:txBody>
      <dsp:txXfrm>
        <a:off x="3000337" y="1928828"/>
        <a:ext cx="1643137" cy="1285855"/>
      </dsp:txXfrm>
    </dsp:sp>
    <dsp:sp modelId="{96BCD4ED-0152-403D-A0FE-DFAA353FC0C9}">
      <dsp:nvSpPr>
        <dsp:cNvPr id="0" name=""/>
        <dsp:cNvSpPr/>
      </dsp:nvSpPr>
      <dsp:spPr>
        <a:xfrm>
          <a:off x="2786029" y="-214312"/>
          <a:ext cx="2071752" cy="172163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 sz="1600" kern="1200" dirty="0" smtClean="0"/>
            <a:t>El clima que existe hace agradable la estadía de los turistas.</a:t>
          </a:r>
          <a:endParaRPr lang="es-ES" sz="1600" kern="1200" dirty="0"/>
        </a:p>
      </dsp:txBody>
      <dsp:txXfrm>
        <a:off x="2786029" y="-214312"/>
        <a:ext cx="2071752" cy="1721634"/>
      </dsp:txXfrm>
    </dsp:sp>
    <dsp:sp modelId="{A9822E9A-509C-4DEE-B498-3D0E3174361C}">
      <dsp:nvSpPr>
        <dsp:cNvPr id="0" name=""/>
        <dsp:cNvSpPr/>
      </dsp:nvSpPr>
      <dsp:spPr>
        <a:xfrm>
          <a:off x="4718433" y="1525199"/>
          <a:ext cx="2071752" cy="1721634"/>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kern="1200" dirty="0" smtClean="0"/>
            <a:t>Sitio único en la localidad que cuenta con objetos de la época colonial.</a:t>
          </a:r>
          <a:endParaRPr lang="es-ES" sz="1500" kern="1200" dirty="0"/>
        </a:p>
      </dsp:txBody>
      <dsp:txXfrm>
        <a:off x="4718433" y="1525199"/>
        <a:ext cx="2071752" cy="1721634"/>
      </dsp:txXfrm>
    </dsp:sp>
    <dsp:sp modelId="{1FFD7B45-7768-4EB2-9935-C343451251C1}">
      <dsp:nvSpPr>
        <dsp:cNvPr id="0" name=""/>
        <dsp:cNvSpPr/>
      </dsp:nvSpPr>
      <dsp:spPr>
        <a:xfrm>
          <a:off x="2643150" y="3457616"/>
          <a:ext cx="2357510" cy="1721634"/>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rtl="0">
            <a:lnSpc>
              <a:spcPct val="90000"/>
            </a:lnSpc>
            <a:spcBef>
              <a:spcPct val="0"/>
            </a:spcBef>
            <a:spcAft>
              <a:spcPct val="35000"/>
            </a:spcAft>
          </a:pPr>
          <a:r>
            <a:rPr lang="es-ES" sz="1450" kern="1200" dirty="0" smtClean="0"/>
            <a:t>Los requerimientos de fuerza laboral, recursos agrícolas y ganaderos son fáciles de conseguir y preservar en la Hacienda.</a:t>
          </a:r>
          <a:endParaRPr lang="es-ES" sz="1450" kern="1200" dirty="0"/>
        </a:p>
      </dsp:txBody>
      <dsp:txXfrm>
        <a:off x="2643150" y="3457616"/>
        <a:ext cx="2357510" cy="1721634"/>
      </dsp:txXfrm>
    </dsp:sp>
    <dsp:sp modelId="{B8F2B424-2FFF-420A-90C3-54BC330ED931}">
      <dsp:nvSpPr>
        <dsp:cNvPr id="0" name=""/>
        <dsp:cNvSpPr/>
      </dsp:nvSpPr>
      <dsp:spPr>
        <a:xfrm>
          <a:off x="853625" y="1525199"/>
          <a:ext cx="2071752" cy="172163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s-ES" sz="1450" kern="1200" dirty="0" smtClean="0"/>
            <a:t>El ecosistema natural del sitio es adecuado y atractivo para los visitantes que aprecian la naturaleza.</a:t>
          </a:r>
          <a:endParaRPr lang="es-ES" sz="1450" kern="1200" dirty="0"/>
        </a:p>
      </dsp:txBody>
      <dsp:txXfrm>
        <a:off x="853625" y="1525199"/>
        <a:ext cx="2071752" cy="172163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47156D-A2DD-4877-A4D7-DB677F789C85}">
      <dsp:nvSpPr>
        <dsp:cNvPr id="0" name=""/>
        <dsp:cNvSpPr/>
      </dsp:nvSpPr>
      <dsp:spPr>
        <a:xfrm>
          <a:off x="694" y="357189"/>
          <a:ext cx="2707160" cy="16242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Sin reconocimiento en la localidad, ni mucho menos por visitas.</a:t>
          </a:r>
          <a:endParaRPr lang="es-ES" sz="1800" kern="1200" dirty="0"/>
        </a:p>
      </dsp:txBody>
      <dsp:txXfrm>
        <a:off x="694" y="357189"/>
        <a:ext cx="2707160" cy="1624296"/>
      </dsp:txXfrm>
    </dsp:sp>
    <dsp:sp modelId="{8EDEE969-BF85-461B-A727-9A500A4741F0}">
      <dsp:nvSpPr>
        <dsp:cNvPr id="0" name=""/>
        <dsp:cNvSpPr/>
      </dsp:nvSpPr>
      <dsp:spPr>
        <a:xfrm>
          <a:off x="2978570" y="357189"/>
          <a:ext cx="2707160" cy="1624296"/>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Poca publicidad al cantón de los atractivos que posee, debido a la falta de impulso turístico. </a:t>
          </a:r>
          <a:endParaRPr lang="es-ES" sz="1800" kern="1200" dirty="0"/>
        </a:p>
      </dsp:txBody>
      <dsp:txXfrm>
        <a:off x="2978570" y="357189"/>
        <a:ext cx="2707160" cy="1624296"/>
      </dsp:txXfrm>
    </dsp:sp>
    <dsp:sp modelId="{B6DE8C3B-071D-43C3-A02D-14E175F7A7B1}">
      <dsp:nvSpPr>
        <dsp:cNvPr id="0" name=""/>
        <dsp:cNvSpPr/>
      </dsp:nvSpPr>
      <dsp:spPr>
        <a:xfrm>
          <a:off x="1328718" y="2252201"/>
          <a:ext cx="3028987" cy="1916572"/>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Baja participación con respecto al turismo local de la provincia del Guayas y con el crecimiento del sector turístico en el Ecuador.</a:t>
          </a:r>
          <a:endParaRPr lang="es-ES" sz="1800" kern="1200" dirty="0"/>
        </a:p>
      </dsp:txBody>
      <dsp:txXfrm>
        <a:off x="1328718" y="2252201"/>
        <a:ext cx="3028987" cy="191657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FAE599-547B-4AF7-9053-1CD75A2489C2}">
      <dsp:nvSpPr>
        <dsp:cNvPr id="0" name=""/>
        <dsp:cNvSpPr/>
      </dsp:nvSpPr>
      <dsp:spPr>
        <a:xfrm>
          <a:off x="0" y="2428"/>
          <a:ext cx="8143904" cy="917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Expandir los servicios acorde con las necesidades y requerimientos.</a:t>
          </a:r>
          <a:endParaRPr lang="es-ES" sz="2200" kern="1200" dirty="0"/>
        </a:p>
      </dsp:txBody>
      <dsp:txXfrm>
        <a:off x="0" y="2428"/>
        <a:ext cx="8143904" cy="917280"/>
      </dsp:txXfrm>
    </dsp:sp>
    <dsp:sp modelId="{A83B1545-8159-4A12-9C1D-7C8EE0A22F8B}">
      <dsp:nvSpPr>
        <dsp:cNvPr id="0" name=""/>
        <dsp:cNvSpPr/>
      </dsp:nvSpPr>
      <dsp:spPr>
        <a:xfrm>
          <a:off x="0" y="1060829"/>
          <a:ext cx="8143904" cy="91728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Innovar las instalaciones o el servicio, de acuerdo al ritmo de los avances tecnológicos que aporten en la mejora de esta industria.</a:t>
          </a:r>
          <a:endParaRPr lang="es-ES" sz="2200" kern="1200" dirty="0"/>
        </a:p>
      </dsp:txBody>
      <dsp:txXfrm>
        <a:off x="0" y="1060829"/>
        <a:ext cx="8143904" cy="917280"/>
      </dsp:txXfrm>
    </dsp:sp>
    <dsp:sp modelId="{D69C0F17-840C-462D-80C9-4B457007D18F}">
      <dsp:nvSpPr>
        <dsp:cNvPr id="0" name=""/>
        <dsp:cNvSpPr/>
      </dsp:nvSpPr>
      <dsp:spPr>
        <a:xfrm>
          <a:off x="0" y="2119229"/>
          <a:ext cx="8143904" cy="91728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Se cuenta con un espacio físico que puede ser utilizado para nuevos proyectos que fortalezcan la </a:t>
          </a:r>
          <a:r>
            <a:rPr lang="es-ES" sz="2200" kern="1200" dirty="0" err="1" smtClean="0"/>
            <a:t>funcionabilidad</a:t>
          </a:r>
          <a:r>
            <a:rPr lang="es-ES" sz="2200" kern="1200" dirty="0" smtClean="0"/>
            <a:t> de la hacienda.</a:t>
          </a:r>
          <a:endParaRPr lang="es-ES" sz="2200" kern="1200" dirty="0"/>
        </a:p>
      </dsp:txBody>
      <dsp:txXfrm>
        <a:off x="0" y="2119229"/>
        <a:ext cx="8143904" cy="917280"/>
      </dsp:txXfrm>
    </dsp:sp>
    <dsp:sp modelId="{7D840DD8-C36B-4D39-B40F-A2B79C7653DA}">
      <dsp:nvSpPr>
        <dsp:cNvPr id="0" name=""/>
        <dsp:cNvSpPr/>
      </dsp:nvSpPr>
      <dsp:spPr>
        <a:xfrm>
          <a:off x="0" y="3177629"/>
          <a:ext cx="8143904" cy="9172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Realizar alianzas estratégicas con partes relacionadas o interesadas a la industria turística.</a:t>
          </a:r>
          <a:endParaRPr lang="es-ES" sz="2200" kern="1200" dirty="0"/>
        </a:p>
      </dsp:txBody>
      <dsp:txXfrm>
        <a:off x="0" y="3177629"/>
        <a:ext cx="8143904" cy="9172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80AA1C-643D-4A31-817A-1BFD58A14B24}">
      <dsp:nvSpPr>
        <dsp:cNvPr id="0" name=""/>
        <dsp:cNvSpPr/>
      </dsp:nvSpPr>
      <dsp:spPr>
        <a:xfrm>
          <a:off x="0" y="25365"/>
          <a:ext cx="5200660" cy="128146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100000"/>
            </a:lnSpc>
            <a:spcBef>
              <a:spcPct val="0"/>
            </a:spcBef>
            <a:spcAft>
              <a:spcPts val="0"/>
            </a:spcAft>
          </a:pPr>
          <a:r>
            <a:rPr lang="es-ES" sz="1800" kern="1200" dirty="0" smtClean="0"/>
            <a:t>Posible expansión del Turismo de otros cantones debido a las estrategias publicitarias que están implementando y al aporte al sector que estos mantienen.</a:t>
          </a:r>
          <a:endParaRPr lang="es-ES" sz="1800" kern="1200" dirty="0"/>
        </a:p>
      </dsp:txBody>
      <dsp:txXfrm>
        <a:off x="0" y="25365"/>
        <a:ext cx="4100399" cy="1281461"/>
      </dsp:txXfrm>
    </dsp:sp>
    <dsp:sp modelId="{7BF88A4A-E339-4254-B964-5292A01E1DA3}">
      <dsp:nvSpPr>
        <dsp:cNvPr id="0" name=""/>
        <dsp:cNvSpPr/>
      </dsp:nvSpPr>
      <dsp:spPr>
        <a:xfrm>
          <a:off x="435555" y="1537895"/>
          <a:ext cx="5200660" cy="844931"/>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s-ES" sz="2000" kern="1200" dirty="0" smtClean="0"/>
            <a:t>Alta dependencia con el acceso terrestre.</a:t>
          </a:r>
          <a:endParaRPr lang="es-ES" sz="2000" kern="1200" dirty="0"/>
        </a:p>
      </dsp:txBody>
      <dsp:txXfrm>
        <a:off x="435555" y="1537895"/>
        <a:ext cx="4117892" cy="844931"/>
      </dsp:txXfrm>
    </dsp:sp>
    <dsp:sp modelId="{1FB4A3C1-EA4C-468B-B33A-9C3BF104660D}">
      <dsp:nvSpPr>
        <dsp:cNvPr id="0" name=""/>
        <dsp:cNvSpPr/>
      </dsp:nvSpPr>
      <dsp:spPr>
        <a:xfrm>
          <a:off x="864609" y="2530115"/>
          <a:ext cx="5200660" cy="995711"/>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100000"/>
            </a:lnSpc>
            <a:spcBef>
              <a:spcPct val="0"/>
            </a:spcBef>
            <a:spcAft>
              <a:spcPts val="0"/>
            </a:spcAft>
          </a:pPr>
          <a:r>
            <a:rPr lang="es-ES" sz="1700" kern="1200" dirty="0" smtClean="0"/>
            <a:t>Incertidumbre económica debido a la actual crisis financiera mundial e incertidumbre política del actual gobierno.</a:t>
          </a:r>
          <a:endParaRPr lang="es-ES" sz="1700" kern="1200" dirty="0"/>
        </a:p>
      </dsp:txBody>
      <dsp:txXfrm>
        <a:off x="864609" y="2530115"/>
        <a:ext cx="4124393" cy="995711"/>
      </dsp:txXfrm>
    </dsp:sp>
    <dsp:sp modelId="{92F4C1EF-0652-4FE1-9533-689880EA8685}">
      <dsp:nvSpPr>
        <dsp:cNvPr id="0" name=""/>
        <dsp:cNvSpPr/>
      </dsp:nvSpPr>
      <dsp:spPr>
        <a:xfrm>
          <a:off x="1300165" y="3744563"/>
          <a:ext cx="5200660" cy="70996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ts val="0"/>
            </a:spcAft>
          </a:pPr>
          <a:r>
            <a:rPr lang="es-ES" sz="2000" kern="1200" dirty="0" smtClean="0"/>
            <a:t>Los fenómenos naturales.</a:t>
          </a:r>
          <a:endParaRPr lang="es-ES" sz="2000" kern="1200" dirty="0"/>
        </a:p>
      </dsp:txBody>
      <dsp:txXfrm>
        <a:off x="1300165" y="3744563"/>
        <a:ext cx="4117892" cy="709962"/>
      </dsp:txXfrm>
    </dsp:sp>
    <dsp:sp modelId="{B7F4EE3A-95C8-430E-A659-4D4A375E90A8}">
      <dsp:nvSpPr>
        <dsp:cNvPr id="0" name=""/>
        <dsp:cNvSpPr/>
      </dsp:nvSpPr>
      <dsp:spPr>
        <a:xfrm>
          <a:off x="4553448" y="834062"/>
          <a:ext cx="647212" cy="6472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a:p>
      </dsp:txBody>
      <dsp:txXfrm>
        <a:off x="4553448" y="834062"/>
        <a:ext cx="647212" cy="647212"/>
      </dsp:txXfrm>
    </dsp:sp>
    <dsp:sp modelId="{7A0528BF-A2A7-41D2-B5B9-8910EA5475A4}">
      <dsp:nvSpPr>
        <dsp:cNvPr id="0" name=""/>
        <dsp:cNvSpPr/>
      </dsp:nvSpPr>
      <dsp:spPr>
        <a:xfrm>
          <a:off x="4989003" y="2164240"/>
          <a:ext cx="647212" cy="64721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a:p>
      </dsp:txBody>
      <dsp:txXfrm>
        <a:off x="4989003" y="2164240"/>
        <a:ext cx="647212" cy="647212"/>
      </dsp:txXfrm>
    </dsp:sp>
    <dsp:sp modelId="{B316BADF-6C9B-468E-A586-72491F11A63F}">
      <dsp:nvSpPr>
        <dsp:cNvPr id="0" name=""/>
        <dsp:cNvSpPr/>
      </dsp:nvSpPr>
      <dsp:spPr>
        <a:xfrm>
          <a:off x="5418057" y="3187562"/>
          <a:ext cx="647212" cy="64721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a:p>
      </dsp:txBody>
      <dsp:txXfrm>
        <a:off x="5418057" y="3187562"/>
        <a:ext cx="647212" cy="64721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378815-6304-4E8B-AE70-9FF721007F46}">
      <dsp:nvSpPr>
        <dsp:cNvPr id="0" name=""/>
        <dsp:cNvSpPr/>
      </dsp:nvSpPr>
      <dsp:spPr>
        <a:xfrm>
          <a:off x="0" y="0"/>
          <a:ext cx="6143668" cy="542718"/>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DE491F1-C10F-48A4-A893-430AF333A43A}">
      <dsp:nvSpPr>
        <dsp:cNvPr id="0" name=""/>
        <dsp:cNvSpPr/>
      </dsp:nvSpPr>
      <dsp:spPr>
        <a:xfrm>
          <a:off x="214315" y="0"/>
          <a:ext cx="5842809" cy="62040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551" tIns="0" rIns="162551" bIns="0" numCol="1" spcCol="1270" anchor="ctr" anchorCtr="0">
          <a:noAutofit/>
        </a:bodyPr>
        <a:lstStyle/>
        <a:p>
          <a:pPr lvl="0" algn="l" defTabSz="711200" rtl="0">
            <a:lnSpc>
              <a:spcPct val="90000"/>
            </a:lnSpc>
            <a:spcBef>
              <a:spcPct val="0"/>
            </a:spcBef>
            <a:spcAft>
              <a:spcPct val="35000"/>
            </a:spcAft>
          </a:pPr>
          <a:r>
            <a:rPr lang="es-ES" sz="1600" kern="1200" dirty="0" smtClean="0"/>
            <a:t>Las épocas de más visitas de las personas a lugares recreacionales son en los feriados.</a:t>
          </a:r>
          <a:endParaRPr lang="es-ES" sz="1600" kern="1200" dirty="0"/>
        </a:p>
      </dsp:txBody>
      <dsp:txXfrm>
        <a:off x="214315" y="0"/>
        <a:ext cx="5842809" cy="620405"/>
      </dsp:txXfrm>
    </dsp:sp>
    <dsp:sp modelId="{EA7608FB-1B36-4BB4-8A7B-4C04F66A4C42}">
      <dsp:nvSpPr>
        <dsp:cNvPr id="0" name=""/>
        <dsp:cNvSpPr/>
      </dsp:nvSpPr>
      <dsp:spPr>
        <a:xfrm>
          <a:off x="0" y="3584536"/>
          <a:ext cx="6143668" cy="798459"/>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2DFF02-76BA-41A9-86B9-026339895B6A}">
      <dsp:nvSpPr>
        <dsp:cNvPr id="0" name=""/>
        <dsp:cNvSpPr/>
      </dsp:nvSpPr>
      <dsp:spPr>
        <a:xfrm>
          <a:off x="246758" y="3611188"/>
          <a:ext cx="5842809" cy="81796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551" tIns="0" rIns="162551" bIns="0" numCol="1" spcCol="1270" anchor="ctr" anchorCtr="0">
          <a:noAutofit/>
        </a:bodyPr>
        <a:lstStyle/>
        <a:p>
          <a:pPr lvl="0" algn="l" defTabSz="711200" rtl="0">
            <a:lnSpc>
              <a:spcPct val="90000"/>
            </a:lnSpc>
            <a:spcBef>
              <a:spcPct val="0"/>
            </a:spcBef>
            <a:spcAft>
              <a:spcPct val="35000"/>
            </a:spcAft>
          </a:pPr>
          <a:r>
            <a:rPr lang="es-ES" sz="1600" kern="1200" dirty="0" smtClean="0"/>
            <a:t>El sector económico más atractivo es el de clase media a alta, lo que se relaciona con el sector donde habitan las personas que es el norte con un 57%</a:t>
          </a:r>
          <a:endParaRPr lang="es-ES" sz="1600" kern="1200" dirty="0"/>
        </a:p>
      </dsp:txBody>
      <dsp:txXfrm>
        <a:off x="246758" y="3611188"/>
        <a:ext cx="5842809" cy="817965"/>
      </dsp:txXfrm>
    </dsp:sp>
    <dsp:sp modelId="{65054BC4-441C-4F28-A32C-E688CB7CA0DB}">
      <dsp:nvSpPr>
        <dsp:cNvPr id="0" name=""/>
        <dsp:cNvSpPr/>
      </dsp:nvSpPr>
      <dsp:spPr>
        <a:xfrm>
          <a:off x="0" y="4609177"/>
          <a:ext cx="6143668" cy="590236"/>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C6ED39F-4282-4131-9AD4-C3A76EF87682}">
      <dsp:nvSpPr>
        <dsp:cNvPr id="0" name=""/>
        <dsp:cNvSpPr/>
      </dsp:nvSpPr>
      <dsp:spPr>
        <a:xfrm>
          <a:off x="246758" y="4500592"/>
          <a:ext cx="5842809" cy="614764"/>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2551" tIns="0" rIns="162551" bIns="0" numCol="1" spcCol="1270" anchor="ctr" anchorCtr="0">
          <a:noAutofit/>
        </a:bodyPr>
        <a:lstStyle/>
        <a:p>
          <a:pPr lvl="0" algn="l" defTabSz="711200" rtl="0">
            <a:lnSpc>
              <a:spcPct val="90000"/>
            </a:lnSpc>
            <a:spcBef>
              <a:spcPct val="0"/>
            </a:spcBef>
            <a:spcAft>
              <a:spcPct val="35000"/>
            </a:spcAft>
          </a:pPr>
          <a:r>
            <a:rPr lang="es-ES" sz="1600" kern="1200" dirty="0" smtClean="0"/>
            <a:t>El principal motivo de ir a una hacienda es el 54,50% por descanso </a:t>
          </a:r>
          <a:endParaRPr lang="es-ES" sz="1600" kern="1200" dirty="0"/>
        </a:p>
      </dsp:txBody>
      <dsp:txXfrm>
        <a:off x="246758" y="4500592"/>
        <a:ext cx="5842809" cy="6147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5C5559-C864-4B62-9B45-70C13250E03B}" type="datetimeFigureOut">
              <a:rPr lang="es-ES"/>
              <a:pPr>
                <a:defRPr/>
              </a:pPr>
              <a:t>04/03/2010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A17985-CA1D-462F-93E2-19D038CBE97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7A17985-CA1D-462F-93E2-19D038CBE976}" type="slidenum">
              <a:rPr lang="es-ES" smtClean="0"/>
              <a:pPr>
                <a:defRPr/>
              </a:pPr>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7A17985-CA1D-462F-93E2-19D038CBE976}" type="slidenum">
              <a:rPr lang="es-ES" smtClean="0"/>
              <a:pPr>
                <a:defRPr/>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241978-A070-4C68-983F-4ED4C6F375EE}" type="slidenum">
              <a:rPr lang="es-ES" smtClean="0"/>
              <a:pPr/>
              <a:t>20</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7A17985-CA1D-462F-93E2-19D038CBE976}" type="slidenum">
              <a:rPr lang="es-ES" smtClean="0"/>
              <a:pPr>
                <a:defRPr/>
              </a:pPr>
              <a:t>28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19D521-9600-4FAB-831D-8BC65A30FC60}" type="slidenum">
              <a:rPr lang="es-ES" smtClean="0"/>
              <a:pPr/>
              <a:t>33</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7A17985-CA1D-462F-93E2-19D038CBE976}" type="slidenum">
              <a:rPr lang="es-ES" smtClean="0"/>
              <a:pPr>
                <a:defRPr/>
              </a:pPr>
              <a:t>34</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7819B2-016D-4723-BE21-B3C52FA9C627}" type="slidenum">
              <a:rPr lang="es-ES" smtClean="0"/>
              <a:pPr/>
              <a:t>40</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fr-CA"/>
          </a:p>
        </p:txBody>
      </p:sp>
      <p:sp>
        <p:nvSpPr>
          <p:cNvPr id="4" name="Espace réservé de la date 3"/>
          <p:cNvSpPr>
            <a:spLocks noGrp="1"/>
          </p:cNvSpPr>
          <p:nvPr>
            <p:ph type="dt" sz="half" idx="10"/>
          </p:nvPr>
        </p:nvSpPr>
        <p:spPr/>
        <p:txBody>
          <a:bodyPr/>
          <a:lstStyle>
            <a:lvl1pPr>
              <a:defRPr/>
            </a:lvl1pPr>
          </a:lstStyle>
          <a:p>
            <a:pPr>
              <a:defRPr/>
            </a:pPr>
            <a:fld id="{3B85E96B-6844-4038-9E6E-6722DC8B6981}" type="datetimeFigureOut">
              <a:rPr lang="fr-FR"/>
              <a:pPr>
                <a:defRPr/>
              </a:pPr>
              <a:t>04/03/2010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D2F585D-1869-4F21-9073-661A199AAC64}" type="slidenum">
              <a:rPr lang="fr-CA"/>
              <a:pPr>
                <a:defRPr/>
              </a:pPr>
              <a:t>‹Nº›</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D22E44DA-E666-407A-A406-C59236771E69}" type="datetimeFigureOut">
              <a:rPr lang="fr-FR"/>
              <a:pPr>
                <a:defRPr/>
              </a:pPr>
              <a:t>04/03/2010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1C46718-69AF-4F7D-870C-104BFE6E1A5A}" type="slidenum">
              <a:rPr lang="fr-CA"/>
              <a:pPr>
                <a:defRPr/>
              </a:pPr>
              <a:t>‹Nº›</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28CC5DA5-D29D-48FD-8805-192C32DACCAB}" type="datetimeFigureOut">
              <a:rPr lang="fr-FR"/>
              <a:pPr>
                <a:defRPr/>
              </a:pPr>
              <a:t>04/03/2010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0CF685A-B72E-43ED-9627-284B731BF9C6}" type="slidenum">
              <a:rPr lang="fr-CA"/>
              <a:pPr>
                <a:defRPr/>
              </a:pPr>
              <a:t>‹Nº›</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e la date 3"/>
          <p:cNvSpPr>
            <a:spLocks noGrp="1"/>
          </p:cNvSpPr>
          <p:nvPr>
            <p:ph type="dt" sz="half" idx="10"/>
          </p:nvPr>
        </p:nvSpPr>
        <p:spPr/>
        <p:txBody>
          <a:bodyPr/>
          <a:lstStyle>
            <a:lvl1pPr>
              <a:defRPr/>
            </a:lvl1pPr>
          </a:lstStyle>
          <a:p>
            <a:pPr>
              <a:defRPr/>
            </a:pPr>
            <a:fld id="{351FF5D3-19ED-41E4-A939-5FCB82DB4AE6}" type="datetimeFigureOut">
              <a:rPr lang="fr-FR"/>
              <a:pPr>
                <a:defRPr/>
              </a:pPr>
              <a:t>04/03/2010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87AAB61-ACBD-4C25-B0E2-6564A8068E09}" type="slidenum">
              <a:rPr lang="fr-CA"/>
              <a:pPr>
                <a:defRPr/>
              </a:pPr>
              <a:t>‹Nº›</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Espace réservé de la date 3"/>
          <p:cNvSpPr>
            <a:spLocks noGrp="1"/>
          </p:cNvSpPr>
          <p:nvPr>
            <p:ph type="dt" sz="half" idx="10"/>
          </p:nvPr>
        </p:nvSpPr>
        <p:spPr/>
        <p:txBody>
          <a:bodyPr/>
          <a:lstStyle>
            <a:lvl1pPr>
              <a:defRPr/>
            </a:lvl1pPr>
          </a:lstStyle>
          <a:p>
            <a:pPr>
              <a:defRPr/>
            </a:pPr>
            <a:fld id="{6B1359BD-8355-4CDB-8202-1D3BC63DF6FE}" type="datetimeFigureOut">
              <a:rPr lang="fr-FR"/>
              <a:pPr>
                <a:defRPr/>
              </a:pPr>
              <a:t>04/03/2010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B3FFAC5-4535-4235-B408-B6A4E31F6DB4}" type="slidenum">
              <a:rPr lang="fr-CA"/>
              <a:pPr>
                <a:defRPr/>
              </a:pPr>
              <a:t>‹Nº›</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e la date 3"/>
          <p:cNvSpPr>
            <a:spLocks noGrp="1"/>
          </p:cNvSpPr>
          <p:nvPr>
            <p:ph type="dt" sz="half" idx="10"/>
          </p:nvPr>
        </p:nvSpPr>
        <p:spPr/>
        <p:txBody>
          <a:bodyPr/>
          <a:lstStyle>
            <a:lvl1pPr>
              <a:defRPr/>
            </a:lvl1pPr>
          </a:lstStyle>
          <a:p>
            <a:pPr>
              <a:defRPr/>
            </a:pPr>
            <a:fld id="{07822547-DCB2-4AF4-95D6-FA9377BDAD3B}" type="datetimeFigureOut">
              <a:rPr lang="fr-FR"/>
              <a:pPr>
                <a:defRPr/>
              </a:pPr>
              <a:t>04/03/2010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EBB8CA0-A3A5-4EDE-B608-927C49330976}" type="slidenum">
              <a:rPr lang="fr-CA"/>
              <a:pPr>
                <a:defRPr/>
              </a:pPr>
              <a:t>‹Nº›</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s-ES" smtClean="0"/>
              <a:t>Haga clic para modificar el estilo de título del patrón</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7" name="Espace réservé de la date 3"/>
          <p:cNvSpPr>
            <a:spLocks noGrp="1"/>
          </p:cNvSpPr>
          <p:nvPr>
            <p:ph type="dt" sz="half" idx="10"/>
          </p:nvPr>
        </p:nvSpPr>
        <p:spPr/>
        <p:txBody>
          <a:bodyPr/>
          <a:lstStyle>
            <a:lvl1pPr>
              <a:defRPr/>
            </a:lvl1pPr>
          </a:lstStyle>
          <a:p>
            <a:pPr>
              <a:defRPr/>
            </a:pPr>
            <a:fld id="{F587A8D7-01FA-4766-8A33-EEA18020CB71}" type="datetimeFigureOut">
              <a:rPr lang="fr-FR"/>
              <a:pPr>
                <a:defRPr/>
              </a:pPr>
              <a:t>04/03/2010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1B7ABA77-B924-4ECE-B591-6DAFC38A45C7}" type="slidenum">
              <a:rPr lang="fr-CA"/>
              <a:pPr>
                <a:defRPr/>
              </a:pPr>
              <a:t>‹Nº›</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ES" smtClean="0"/>
              <a:t>Haga clic para modificar el estilo de título del patrón</a:t>
            </a:r>
            <a:endParaRPr lang="fr-CA"/>
          </a:p>
        </p:txBody>
      </p:sp>
      <p:sp>
        <p:nvSpPr>
          <p:cNvPr id="3" name="Espace réservé de la date 3"/>
          <p:cNvSpPr>
            <a:spLocks noGrp="1"/>
          </p:cNvSpPr>
          <p:nvPr>
            <p:ph type="dt" sz="half" idx="10"/>
          </p:nvPr>
        </p:nvSpPr>
        <p:spPr/>
        <p:txBody>
          <a:bodyPr/>
          <a:lstStyle>
            <a:lvl1pPr>
              <a:defRPr/>
            </a:lvl1pPr>
          </a:lstStyle>
          <a:p>
            <a:pPr>
              <a:defRPr/>
            </a:pPr>
            <a:fld id="{CC226B43-8272-4383-98D0-1AC3FCF41520}" type="datetimeFigureOut">
              <a:rPr lang="fr-FR"/>
              <a:pPr>
                <a:defRPr/>
              </a:pPr>
              <a:t>04/03/2010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F7E8E839-A968-459B-B1D5-312C9ACA2C8B}" type="slidenum">
              <a:rPr lang="fr-CA"/>
              <a:pPr>
                <a:defRPr/>
              </a:pPr>
              <a:t>‹Nº›</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E0E2C83-811C-4833-8555-6DBB9B2A598A}" type="datetimeFigureOut">
              <a:rPr lang="fr-FR"/>
              <a:pPr>
                <a:defRPr/>
              </a:pPr>
              <a:t>04/03/2010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3C2832E-ACF6-43D0-93B4-F55E572DDBDF}" type="slidenum">
              <a:rPr lang="fr-CA"/>
              <a:pPr>
                <a:defRPr/>
              </a:pPr>
              <a:t>‹Nº›</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93F5FF5E-FBE8-485B-A878-4F886EB14E91}" type="datetimeFigureOut">
              <a:rPr lang="fr-FR"/>
              <a:pPr>
                <a:defRPr/>
              </a:pPr>
              <a:t>04/03/2010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16EC8F7-34F5-48B9-AC69-4A53727A6A87}" type="slidenum">
              <a:rPr lang="fr-CA"/>
              <a:pPr>
                <a:defRPr/>
              </a:pPr>
              <a:t>‹Nº›</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Espace réservé de la date 3"/>
          <p:cNvSpPr>
            <a:spLocks noGrp="1"/>
          </p:cNvSpPr>
          <p:nvPr>
            <p:ph type="dt" sz="half" idx="10"/>
          </p:nvPr>
        </p:nvSpPr>
        <p:spPr/>
        <p:txBody>
          <a:bodyPr/>
          <a:lstStyle>
            <a:lvl1pPr>
              <a:defRPr/>
            </a:lvl1pPr>
          </a:lstStyle>
          <a:p>
            <a:pPr>
              <a:defRPr/>
            </a:pPr>
            <a:fld id="{78AED7B4-4D7F-4D23-A3CD-5BA49BE2E4D8}" type="datetimeFigureOut">
              <a:rPr lang="fr-FR"/>
              <a:pPr>
                <a:defRPr/>
              </a:pPr>
              <a:t>04/03/2010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A44D7B8-5294-4325-A729-C0FCB6C4C3EF}" type="slidenum">
              <a:rPr lang="fr-CA"/>
              <a:pPr>
                <a:defRPr/>
              </a:pPr>
              <a:t>‹Nº›</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EB7F89-0979-4281-8316-6BA87B19D985}" type="datetimeFigureOut">
              <a:rPr lang="fr-FR"/>
              <a:pPr>
                <a:defRPr/>
              </a:pPr>
              <a:t>04/03/2010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65A3A01-905B-449F-B56E-57DC58729141}" type="slidenum">
              <a:rPr lang="fr-CA"/>
              <a:pPr>
                <a:defRPr/>
              </a:pPr>
              <a:t>‹Nº›</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http://www.monografias.com/trabajos61/matriz-crecimiento-participacion/Image27851.gif"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eg"/><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28.gif"/><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jpeg"/><Relationship Id="rId7" Type="http://schemas.openxmlformats.org/officeDocument/2006/relationships/diagramQuickStyle" Target="../diagrams/quickStyle9.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9.emf"/><Relationship Id="rId9" Type="http://schemas.microsoft.com/office/2007/relationships/diagramDrawing" Target="../diagrams/drawing9.xml"/></Relationships>
</file>

<file path=ppt/slides/_rels/slide1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4.jpeg"/><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microsoft.com/office/2007/relationships/diagramDrawing" Target="../diagrams/drawing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jpeg"/><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6.gi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1.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44.gif"/></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image" Target="../media/image45.png"/><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notesSlide" Target="../notesSlides/notesSlide6.xml"/><Relationship Id="rId7" Type="http://schemas.openxmlformats.org/officeDocument/2006/relationships/diagramLayout" Target="../diagrams/layout12.xml"/><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diagramData" Target="../diagrams/data12.xml"/><Relationship Id="rId5" Type="http://schemas.openxmlformats.org/officeDocument/2006/relationships/chart" Target="../charts/chart5.xml"/><Relationship Id="rId10" Type="http://schemas.microsoft.com/office/2007/relationships/diagramDrawing" Target="../diagrams/drawing12.xml"/><Relationship Id="rId4" Type="http://schemas.openxmlformats.org/officeDocument/2006/relationships/image" Target="../media/image4.jpeg"/><Relationship Id="rId9" Type="http://schemas.openxmlformats.org/officeDocument/2006/relationships/diagramColors" Target="../diagrams/colors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6.xml"/><Relationship Id="rId5" Type="http://schemas.openxmlformats.org/officeDocument/2006/relationships/image" Target="../media/image49.png"/><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44.gif"/></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0.xml"/><Relationship Id="rId5" Type="http://schemas.openxmlformats.org/officeDocument/2006/relationships/chart" Target="../charts/chart7.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4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2.xml"/><Relationship Id="rId4" Type="http://schemas.openxmlformats.org/officeDocument/2006/relationships/image" Target="../media/image7.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1.gif"/><Relationship Id="rId3" Type="http://schemas.openxmlformats.org/officeDocument/2006/relationships/notesSlide" Target="../notesSlides/notesSlide2.xml"/><Relationship Id="rId7" Type="http://schemas.openxmlformats.org/officeDocument/2006/relationships/diagramLayout" Target="../diagrams/layout3.xml"/><Relationship Id="rId12" Type="http://schemas.openxmlformats.org/officeDocument/2006/relationships/image" Target="../media/image20.gif"/><Relationship Id="rId2" Type="http://schemas.openxmlformats.org/officeDocument/2006/relationships/slideLayout" Target="../slideLayouts/slideLayout2.xml"/><Relationship Id="rId16" Type="http://schemas.microsoft.com/office/2007/relationships/diagramDrawing" Target="../diagrams/drawing3.xml"/><Relationship Id="rId1" Type="http://schemas.openxmlformats.org/officeDocument/2006/relationships/themeOverride" Target="../theme/themeOverride3.xml"/><Relationship Id="rId6" Type="http://schemas.openxmlformats.org/officeDocument/2006/relationships/diagramData" Target="../diagrams/data3.xml"/><Relationship Id="rId11" Type="http://schemas.openxmlformats.org/officeDocument/2006/relationships/image" Target="../media/image19.gif"/><Relationship Id="rId5" Type="http://schemas.openxmlformats.org/officeDocument/2006/relationships/image" Target="../media/image11.gif"/><Relationship Id="rId15" Type="http://schemas.openxmlformats.org/officeDocument/2006/relationships/image" Target="../media/image23.gif"/><Relationship Id="rId10" Type="http://schemas.openxmlformats.org/officeDocument/2006/relationships/image" Target="../media/image18.png"/><Relationship Id="rId4" Type="http://schemas.openxmlformats.org/officeDocument/2006/relationships/image" Target="../media/image4.jpeg"/><Relationship Id="rId9" Type="http://schemas.openxmlformats.org/officeDocument/2006/relationships/diagramColors" Target="../diagrams/colors3.xml"/><Relationship Id="rId1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5.gif"/><Relationship Id="rId5" Type="http://schemas.openxmlformats.org/officeDocument/2006/relationships/image" Target="http://media-cdn.tripadvisor.com/media/photo-s/01/06/4b/25/los-paseos-en-botes-y.jpg"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3857625" y="4143375"/>
            <a:ext cx="5072063" cy="1643063"/>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buFont typeface="Wingdings" pitchFamily="2" charset="2"/>
              <a:buChar char="v"/>
            </a:pPr>
            <a:r>
              <a:rPr lang="es-ES" sz="2400" b="1" cap="all" dirty="0" smtClean="0">
                <a:ln w="0">
                  <a:solidFill>
                    <a:schemeClr val="bg1"/>
                  </a:solidFill>
                </a:ln>
                <a:solidFill>
                  <a:schemeClr val="bg1"/>
                </a:solidFill>
                <a:effectLst>
                  <a:reflection blurRad="12700" stA="50000" endPos="50000" dist="5000" dir="5400000" sy="-100000" rotWithShape="0"/>
                </a:effectLst>
              </a:rPr>
              <a:t>Sandra Gabriela Carchi Avilés</a:t>
            </a:r>
            <a:endParaRPr lang="es-EC" sz="2400" b="1" cap="all" dirty="0" smtClean="0">
              <a:ln w="0">
                <a:solidFill>
                  <a:schemeClr val="bg1"/>
                </a:solidFill>
              </a:ln>
              <a:solidFill>
                <a:schemeClr val="bg1"/>
              </a:solidFill>
              <a:effectLst>
                <a:reflection blurRad="12700" stA="50000" endPos="50000" dist="5000" dir="5400000" sy="-100000" rotWithShape="0"/>
              </a:effectLst>
            </a:endParaRPr>
          </a:p>
          <a:p>
            <a:pPr eaLnBrk="1" hangingPunct="1">
              <a:buFont typeface="Wingdings" pitchFamily="2" charset="2"/>
              <a:buChar char="v"/>
            </a:pPr>
            <a:r>
              <a:rPr lang="es-ES" sz="2400" b="1" cap="all" dirty="0" smtClean="0">
                <a:ln w="0">
                  <a:solidFill>
                    <a:schemeClr val="bg1"/>
                  </a:solidFill>
                </a:ln>
                <a:solidFill>
                  <a:schemeClr val="bg1"/>
                </a:solidFill>
                <a:effectLst>
                  <a:reflection blurRad="12700" stA="50000" endPos="50000" dist="5000" dir="5400000" sy="-100000" rotWithShape="0"/>
                </a:effectLst>
              </a:rPr>
              <a:t>Ana Elena Jumbo </a:t>
            </a:r>
            <a:r>
              <a:rPr lang="es-ES" sz="2400" b="1" cap="all" dirty="0" err="1" smtClean="0">
                <a:ln w="0">
                  <a:solidFill>
                    <a:schemeClr val="bg1"/>
                  </a:solidFill>
                </a:ln>
                <a:solidFill>
                  <a:schemeClr val="bg1"/>
                </a:solidFill>
                <a:effectLst>
                  <a:reflection blurRad="12700" stA="50000" endPos="50000" dist="5000" dir="5400000" sy="-100000" rotWithShape="0"/>
                </a:effectLst>
              </a:rPr>
              <a:t>Martrus</a:t>
            </a:r>
            <a:endParaRPr lang="es-EC" sz="2400" b="1" cap="all" dirty="0" smtClean="0">
              <a:ln w="0">
                <a:solidFill>
                  <a:schemeClr val="bg1"/>
                </a:solidFill>
              </a:ln>
              <a:solidFill>
                <a:schemeClr val="bg1"/>
              </a:solidFill>
              <a:effectLst>
                <a:reflection blurRad="12700" stA="50000" endPos="50000" dist="5000" dir="5400000" sy="-100000" rotWithShape="0"/>
              </a:effectLst>
            </a:endParaRPr>
          </a:p>
          <a:p>
            <a:pPr eaLnBrk="1" hangingPunct="1">
              <a:buFont typeface="Wingdings" pitchFamily="2" charset="2"/>
              <a:buChar char="v"/>
            </a:pPr>
            <a:r>
              <a:rPr lang="es-ES" sz="2400" b="1" cap="all" dirty="0" smtClean="0">
                <a:ln w="0">
                  <a:solidFill>
                    <a:schemeClr val="bg1"/>
                  </a:solidFill>
                </a:ln>
                <a:solidFill>
                  <a:schemeClr val="bg1"/>
                </a:solidFill>
                <a:effectLst>
                  <a:reflection blurRad="12700" stA="50000" endPos="50000" dist="5000" dir="5400000" sy="-100000" rotWithShape="0"/>
                </a:effectLst>
              </a:rPr>
              <a:t>Gisella Denisse Ordoñez Lema</a:t>
            </a:r>
            <a:endParaRPr lang="fr-CA" sz="2400" b="1" cap="all" dirty="0" smtClean="0">
              <a:ln w="0">
                <a:solidFill>
                  <a:schemeClr val="bg1"/>
                </a:solidFill>
              </a:ln>
              <a:solidFill>
                <a:schemeClr val="bg1"/>
              </a:solidFill>
              <a:effectLst>
                <a:reflection blurRad="12700" stA="50000" endPos="50000" dist="5000" dir="5400000" sy="-100000" rotWithShape="0"/>
              </a:effectLst>
            </a:endParaRPr>
          </a:p>
        </p:txBody>
      </p:sp>
      <p:sp>
        <p:nvSpPr>
          <p:cNvPr id="4" name="1 Título"/>
          <p:cNvSpPr txBox="1">
            <a:spLocks/>
          </p:cNvSpPr>
          <p:nvPr/>
        </p:nvSpPr>
        <p:spPr bwMode="auto">
          <a:xfrm>
            <a:off x="2714625" y="571500"/>
            <a:ext cx="6215063" cy="2428875"/>
          </a:xfrm>
          <a:prstGeom prst="rect">
            <a:avLst/>
          </a:prstGeom>
          <a:noFill/>
          <a:ln w="9525">
            <a:noFill/>
            <a:miter lim="800000"/>
            <a:headEnd/>
            <a:tailEnd/>
          </a:ln>
        </p:spPr>
        <p:txBody>
          <a:bodyPr anchor="ctr"/>
          <a:lstStyle/>
          <a:p>
            <a:pPr algn="ctr">
              <a:defRPr/>
            </a:pPr>
            <a:r>
              <a:rPr lang="es-ES" sz="2800" b="1" dirty="0">
                <a:ln w="9525" cmpd="sng">
                  <a:solidFill>
                    <a:srgbClr val="FFDB69"/>
                  </a:solidFill>
                  <a:prstDash val="solid"/>
                </a:ln>
                <a:solidFill>
                  <a:schemeClr val="bg1"/>
                </a:solidFill>
                <a:effectLst>
                  <a:outerShdw blurRad="41275" dist="12700" dir="12000000" algn="tl" rotWithShape="0">
                    <a:srgbClr val="000000">
                      <a:alpha val="40000"/>
                    </a:srgbClr>
                  </a:outerShdw>
                </a:effectLst>
                <a:latin typeface="+mj-lt"/>
                <a:ea typeface="+mj-ea"/>
                <a:cs typeface="+mj-cs"/>
              </a:rPr>
              <a:t>“PROYECTO DE INVERSIÓN EN LA RESTAURACIÓN DE LA HACIENDA “VILLA GRACIELA” PARA CONSIDERARLA MEDIO DE DESARROLLO TURÍSTICO EN EL CANTÓN DAULE”</a:t>
            </a:r>
            <a:endParaRPr lang="es-EC" sz="2800" b="1" dirty="0">
              <a:ln w="9525" cmpd="sng">
                <a:solidFill>
                  <a:srgbClr val="FFDB69"/>
                </a:solidFill>
                <a:prstDash val="solid"/>
              </a:ln>
              <a:solidFill>
                <a:schemeClr val="bg1"/>
              </a:solidFill>
              <a:effectLst>
                <a:outerShdw blurRad="41275" dist="12700" dir="12000000" algn="tl" rotWithShape="0">
                  <a:srgbClr val="000000">
                    <a:alpha val="40000"/>
                  </a:srgbClr>
                </a:outerShdw>
              </a:effectLst>
              <a:latin typeface="+mj-lt"/>
              <a:ea typeface="+mj-ea"/>
              <a:cs typeface="+mj-cs"/>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4817" name="Imagen 2" descr="http://www.monografias.com/trabajos61/matriz-crecimiento-participacion/Image27851.gif"/>
          <p:cNvPicPr>
            <a:picLocks noChangeAspect="1" noChangeArrowheads="1"/>
          </p:cNvPicPr>
          <p:nvPr/>
        </p:nvPicPr>
        <p:blipFill>
          <a:blip r:embed="rId4" r:link="rId5" cstate="print">
            <a:lum contrast="10000"/>
          </a:blip>
          <a:srcRect/>
          <a:stretch>
            <a:fillRect/>
          </a:stretch>
        </p:blipFill>
        <p:spPr bwMode="auto">
          <a:xfrm>
            <a:off x="3000364" y="1714488"/>
            <a:ext cx="5992419" cy="4857784"/>
          </a:xfrm>
          <a:prstGeom prst="rect">
            <a:avLst/>
          </a:prstGeom>
          <a:ln>
            <a:noFill/>
          </a:ln>
          <a:effectLst>
            <a:softEdge rad="112500"/>
          </a:effectLst>
        </p:spPr>
      </p:pic>
      <p:sp>
        <p:nvSpPr>
          <p:cNvPr id="5" name="Titre 1"/>
          <p:cNvSpPr>
            <a:spLocks noGrp="1"/>
          </p:cNvSpPr>
          <p:nvPr>
            <p:ph type="title"/>
          </p:nvPr>
        </p:nvSpPr>
        <p:spPr>
          <a:xfrm>
            <a:off x="2436972" y="357166"/>
            <a:ext cx="6349870"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MATRIZ BCG</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928662" y="1714488"/>
          <a:ext cx="7643812" cy="514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re 1"/>
          <p:cNvSpPr>
            <a:spLocks noGrp="1"/>
          </p:cNvSpPr>
          <p:nvPr>
            <p:ph type="title"/>
          </p:nvPr>
        </p:nvSpPr>
        <p:spPr>
          <a:xfrm>
            <a:off x="1428728" y="357166"/>
            <a:ext cx="6500858"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ANÁLISIS FODA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3000375" y="1760557"/>
          <a:ext cx="5686425"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re 1"/>
          <p:cNvSpPr>
            <a:spLocks noGrp="1"/>
          </p:cNvSpPr>
          <p:nvPr>
            <p:ph type="title"/>
          </p:nvPr>
        </p:nvSpPr>
        <p:spPr>
          <a:xfrm>
            <a:off x="2436972" y="357166"/>
            <a:ext cx="6349870"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err="1"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Debilidades</a:t>
            </a:r>
            <a:endPar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graphicEl>
                                              <a:dgm id="{8047156D-A2DD-4877-A4D7-DB677F789C85}"/>
                                            </p:graphicEl>
                                          </p:spTgt>
                                        </p:tgtEl>
                                        <p:attrNameLst>
                                          <p:attrName>style.visibility</p:attrName>
                                        </p:attrNameLst>
                                      </p:cBhvr>
                                      <p:to>
                                        <p:strVal val="visible"/>
                                      </p:to>
                                    </p:set>
                                    <p:anim calcmode="lin" valueType="num">
                                      <p:cBhvr>
                                        <p:cTn id="7" dur="500" fill="hold"/>
                                        <p:tgtEl>
                                          <p:spTgt spid="6">
                                            <p:graphicEl>
                                              <a:dgm id="{8047156D-A2DD-4877-A4D7-DB677F789C85}"/>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8047156D-A2DD-4877-A4D7-DB677F789C85}"/>
                                            </p:graphicEl>
                                          </p:spTgt>
                                        </p:tgtEl>
                                        <p:attrNameLst>
                                          <p:attrName>ppt_h</p:attrName>
                                        </p:attrNameLst>
                                      </p:cBhvr>
                                      <p:tavLst>
                                        <p:tav tm="0">
                                          <p:val>
                                            <p:fltVal val="0"/>
                                          </p:val>
                                        </p:tav>
                                        <p:tav tm="100000">
                                          <p:val>
                                            <p:strVal val="#ppt_h"/>
                                          </p:val>
                                        </p:tav>
                                      </p:tavLst>
                                    </p:anim>
                                    <p:anim calcmode="lin" valueType="num">
                                      <p:cBhvr>
                                        <p:cTn id="9" dur="500" fill="hold"/>
                                        <p:tgtEl>
                                          <p:spTgt spid="6">
                                            <p:graphicEl>
                                              <a:dgm id="{8047156D-A2DD-4877-A4D7-DB677F789C85}"/>
                                            </p:graphicEl>
                                          </p:spTgt>
                                        </p:tgtEl>
                                        <p:attrNameLst>
                                          <p:attrName>style.rotation</p:attrName>
                                        </p:attrNameLst>
                                      </p:cBhvr>
                                      <p:tavLst>
                                        <p:tav tm="0">
                                          <p:val>
                                            <p:fltVal val="360"/>
                                          </p:val>
                                        </p:tav>
                                        <p:tav tm="100000">
                                          <p:val>
                                            <p:fltVal val="0"/>
                                          </p:val>
                                        </p:tav>
                                      </p:tavLst>
                                    </p:anim>
                                    <p:animEffect transition="in" filter="fade">
                                      <p:cBhvr>
                                        <p:cTn id="10" dur="500"/>
                                        <p:tgtEl>
                                          <p:spTgt spid="6">
                                            <p:graphicEl>
                                              <a:dgm id="{8047156D-A2DD-4877-A4D7-DB677F789C85}"/>
                                            </p:graphicEl>
                                          </p:spTgt>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6">
                                            <p:graphicEl>
                                              <a:dgm id="{8EDEE969-BF85-461B-A727-9A500A4741F0}"/>
                                            </p:graphicEl>
                                          </p:spTgt>
                                        </p:tgtEl>
                                        <p:attrNameLst>
                                          <p:attrName>style.visibility</p:attrName>
                                        </p:attrNameLst>
                                      </p:cBhvr>
                                      <p:to>
                                        <p:strVal val="visible"/>
                                      </p:to>
                                    </p:set>
                                    <p:anim calcmode="lin" valueType="num">
                                      <p:cBhvr>
                                        <p:cTn id="14" dur="500" fill="hold"/>
                                        <p:tgtEl>
                                          <p:spTgt spid="6">
                                            <p:graphicEl>
                                              <a:dgm id="{8EDEE969-BF85-461B-A727-9A500A4741F0}"/>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8EDEE969-BF85-461B-A727-9A500A4741F0}"/>
                                            </p:graphicEl>
                                          </p:spTgt>
                                        </p:tgtEl>
                                        <p:attrNameLst>
                                          <p:attrName>ppt_h</p:attrName>
                                        </p:attrNameLst>
                                      </p:cBhvr>
                                      <p:tavLst>
                                        <p:tav tm="0">
                                          <p:val>
                                            <p:fltVal val="0"/>
                                          </p:val>
                                        </p:tav>
                                        <p:tav tm="100000">
                                          <p:val>
                                            <p:strVal val="#ppt_h"/>
                                          </p:val>
                                        </p:tav>
                                      </p:tavLst>
                                    </p:anim>
                                    <p:anim calcmode="lin" valueType="num">
                                      <p:cBhvr>
                                        <p:cTn id="16" dur="500" fill="hold"/>
                                        <p:tgtEl>
                                          <p:spTgt spid="6">
                                            <p:graphicEl>
                                              <a:dgm id="{8EDEE969-BF85-461B-A727-9A500A4741F0}"/>
                                            </p:graphicEl>
                                          </p:spTgt>
                                        </p:tgtEl>
                                        <p:attrNameLst>
                                          <p:attrName>style.rotation</p:attrName>
                                        </p:attrNameLst>
                                      </p:cBhvr>
                                      <p:tavLst>
                                        <p:tav tm="0">
                                          <p:val>
                                            <p:fltVal val="360"/>
                                          </p:val>
                                        </p:tav>
                                        <p:tav tm="100000">
                                          <p:val>
                                            <p:fltVal val="0"/>
                                          </p:val>
                                        </p:tav>
                                      </p:tavLst>
                                    </p:anim>
                                    <p:animEffect transition="in" filter="fade">
                                      <p:cBhvr>
                                        <p:cTn id="17" dur="500"/>
                                        <p:tgtEl>
                                          <p:spTgt spid="6">
                                            <p:graphicEl>
                                              <a:dgm id="{8EDEE969-BF85-461B-A727-9A500A4741F0}"/>
                                            </p:graphicEl>
                                          </p:spTgt>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6">
                                            <p:graphicEl>
                                              <a:dgm id="{B6DE8C3B-071D-43C3-A02D-14E175F7A7B1}"/>
                                            </p:graphicEl>
                                          </p:spTgt>
                                        </p:tgtEl>
                                        <p:attrNameLst>
                                          <p:attrName>style.visibility</p:attrName>
                                        </p:attrNameLst>
                                      </p:cBhvr>
                                      <p:to>
                                        <p:strVal val="visible"/>
                                      </p:to>
                                    </p:set>
                                    <p:anim calcmode="lin" valueType="num">
                                      <p:cBhvr>
                                        <p:cTn id="21" dur="500" fill="hold"/>
                                        <p:tgtEl>
                                          <p:spTgt spid="6">
                                            <p:graphicEl>
                                              <a:dgm id="{B6DE8C3B-071D-43C3-A02D-14E175F7A7B1}"/>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B6DE8C3B-071D-43C3-A02D-14E175F7A7B1}"/>
                                            </p:graphicEl>
                                          </p:spTgt>
                                        </p:tgtEl>
                                        <p:attrNameLst>
                                          <p:attrName>ppt_h</p:attrName>
                                        </p:attrNameLst>
                                      </p:cBhvr>
                                      <p:tavLst>
                                        <p:tav tm="0">
                                          <p:val>
                                            <p:fltVal val="0"/>
                                          </p:val>
                                        </p:tav>
                                        <p:tav tm="100000">
                                          <p:val>
                                            <p:strVal val="#ppt_h"/>
                                          </p:val>
                                        </p:tav>
                                      </p:tavLst>
                                    </p:anim>
                                    <p:anim calcmode="lin" valueType="num">
                                      <p:cBhvr>
                                        <p:cTn id="23" dur="500" fill="hold"/>
                                        <p:tgtEl>
                                          <p:spTgt spid="6">
                                            <p:graphicEl>
                                              <a:dgm id="{B6DE8C3B-071D-43C3-A02D-14E175F7A7B1}"/>
                                            </p:graphicEl>
                                          </p:spTgt>
                                        </p:tgtEl>
                                        <p:attrNameLst>
                                          <p:attrName>style.rotation</p:attrName>
                                        </p:attrNameLst>
                                      </p:cBhvr>
                                      <p:tavLst>
                                        <p:tav tm="0">
                                          <p:val>
                                            <p:fltVal val="360"/>
                                          </p:val>
                                        </p:tav>
                                        <p:tav tm="100000">
                                          <p:val>
                                            <p:fltVal val="0"/>
                                          </p:val>
                                        </p:tav>
                                      </p:tavLst>
                                    </p:anim>
                                    <p:animEffect transition="in" filter="fade">
                                      <p:cBhvr>
                                        <p:cTn id="24" dur="500"/>
                                        <p:tgtEl>
                                          <p:spTgt spid="6">
                                            <p:graphicEl>
                                              <a:dgm id="{B6DE8C3B-071D-43C3-A02D-14E175F7A7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642910" y="2260620"/>
          <a:ext cx="8143905" cy="4097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re 1"/>
          <p:cNvSpPr>
            <a:spLocks noGrp="1"/>
          </p:cNvSpPr>
          <p:nvPr>
            <p:ph type="title"/>
          </p:nvPr>
        </p:nvSpPr>
        <p:spPr>
          <a:xfrm>
            <a:off x="1428728" y="357166"/>
            <a:ext cx="6500858"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Oportunidades</a:t>
            </a:r>
            <a:endPar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graphicEl>
                                              <a:dgm id="{0DFAE599-547B-4AF7-9053-1CD75A2489C2}"/>
                                            </p:graphicEl>
                                          </p:spTgt>
                                        </p:tgtEl>
                                        <p:attrNameLst>
                                          <p:attrName>style.visibility</p:attrName>
                                        </p:attrNameLst>
                                      </p:cBhvr>
                                      <p:to>
                                        <p:strVal val="visible"/>
                                      </p:to>
                                    </p:set>
                                    <p:anim calcmode="lin" valueType="num">
                                      <p:cBhvr>
                                        <p:cTn id="7" dur="1000" fill="hold"/>
                                        <p:tgtEl>
                                          <p:spTgt spid="7">
                                            <p:graphicEl>
                                              <a:dgm id="{0DFAE599-547B-4AF7-9053-1CD75A2489C2}"/>
                                            </p:graphicEl>
                                          </p:spTgt>
                                        </p:tgtEl>
                                        <p:attrNameLst>
                                          <p:attrName>ppt_w</p:attrName>
                                        </p:attrNameLst>
                                      </p:cBhvr>
                                      <p:tavLst>
                                        <p:tav tm="0">
                                          <p:val>
                                            <p:strVal val="#ppt_w+.3"/>
                                          </p:val>
                                        </p:tav>
                                        <p:tav tm="100000">
                                          <p:val>
                                            <p:strVal val="#ppt_w"/>
                                          </p:val>
                                        </p:tav>
                                      </p:tavLst>
                                    </p:anim>
                                    <p:anim calcmode="lin" valueType="num">
                                      <p:cBhvr>
                                        <p:cTn id="8" dur="1000" fill="hold"/>
                                        <p:tgtEl>
                                          <p:spTgt spid="7">
                                            <p:graphicEl>
                                              <a:dgm id="{0DFAE599-547B-4AF7-9053-1CD75A2489C2}"/>
                                            </p:graphicEl>
                                          </p:spTgt>
                                        </p:tgtEl>
                                        <p:attrNameLst>
                                          <p:attrName>ppt_h</p:attrName>
                                        </p:attrNameLst>
                                      </p:cBhvr>
                                      <p:tavLst>
                                        <p:tav tm="0">
                                          <p:val>
                                            <p:strVal val="#ppt_h"/>
                                          </p:val>
                                        </p:tav>
                                        <p:tav tm="100000">
                                          <p:val>
                                            <p:strVal val="#ppt_h"/>
                                          </p:val>
                                        </p:tav>
                                      </p:tavLst>
                                    </p:anim>
                                    <p:animEffect transition="in" filter="fade">
                                      <p:cBhvr>
                                        <p:cTn id="9" dur="1000"/>
                                        <p:tgtEl>
                                          <p:spTgt spid="7">
                                            <p:graphicEl>
                                              <a:dgm id="{0DFAE599-547B-4AF7-9053-1CD75A2489C2}"/>
                                            </p:graphic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graphicEl>
                                              <a:dgm id="{A83B1545-8159-4A12-9C1D-7C8EE0A22F8B}"/>
                                            </p:graphicEl>
                                          </p:spTgt>
                                        </p:tgtEl>
                                        <p:attrNameLst>
                                          <p:attrName>style.visibility</p:attrName>
                                        </p:attrNameLst>
                                      </p:cBhvr>
                                      <p:to>
                                        <p:strVal val="visible"/>
                                      </p:to>
                                    </p:set>
                                    <p:anim calcmode="lin" valueType="num">
                                      <p:cBhvr>
                                        <p:cTn id="13" dur="1000" fill="hold"/>
                                        <p:tgtEl>
                                          <p:spTgt spid="7">
                                            <p:graphicEl>
                                              <a:dgm id="{A83B1545-8159-4A12-9C1D-7C8EE0A22F8B}"/>
                                            </p:graphicEl>
                                          </p:spTgt>
                                        </p:tgtEl>
                                        <p:attrNameLst>
                                          <p:attrName>ppt_w</p:attrName>
                                        </p:attrNameLst>
                                      </p:cBhvr>
                                      <p:tavLst>
                                        <p:tav tm="0">
                                          <p:val>
                                            <p:strVal val="#ppt_w+.3"/>
                                          </p:val>
                                        </p:tav>
                                        <p:tav tm="100000">
                                          <p:val>
                                            <p:strVal val="#ppt_w"/>
                                          </p:val>
                                        </p:tav>
                                      </p:tavLst>
                                    </p:anim>
                                    <p:anim calcmode="lin" valueType="num">
                                      <p:cBhvr>
                                        <p:cTn id="14" dur="1000" fill="hold"/>
                                        <p:tgtEl>
                                          <p:spTgt spid="7">
                                            <p:graphicEl>
                                              <a:dgm id="{A83B1545-8159-4A12-9C1D-7C8EE0A22F8B}"/>
                                            </p:graphicEl>
                                          </p:spTgt>
                                        </p:tgtEl>
                                        <p:attrNameLst>
                                          <p:attrName>ppt_h</p:attrName>
                                        </p:attrNameLst>
                                      </p:cBhvr>
                                      <p:tavLst>
                                        <p:tav tm="0">
                                          <p:val>
                                            <p:strVal val="#ppt_h"/>
                                          </p:val>
                                        </p:tav>
                                        <p:tav tm="100000">
                                          <p:val>
                                            <p:strVal val="#ppt_h"/>
                                          </p:val>
                                        </p:tav>
                                      </p:tavLst>
                                    </p:anim>
                                    <p:animEffect transition="in" filter="fade">
                                      <p:cBhvr>
                                        <p:cTn id="15" dur="1000"/>
                                        <p:tgtEl>
                                          <p:spTgt spid="7">
                                            <p:graphicEl>
                                              <a:dgm id="{A83B1545-8159-4A12-9C1D-7C8EE0A22F8B}"/>
                                            </p:graphic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7">
                                            <p:graphicEl>
                                              <a:dgm id="{D69C0F17-840C-462D-80C9-4B457007D18F}"/>
                                            </p:graphicEl>
                                          </p:spTgt>
                                        </p:tgtEl>
                                        <p:attrNameLst>
                                          <p:attrName>style.visibility</p:attrName>
                                        </p:attrNameLst>
                                      </p:cBhvr>
                                      <p:to>
                                        <p:strVal val="visible"/>
                                      </p:to>
                                    </p:set>
                                    <p:anim calcmode="lin" valueType="num">
                                      <p:cBhvr>
                                        <p:cTn id="19" dur="1000" fill="hold"/>
                                        <p:tgtEl>
                                          <p:spTgt spid="7">
                                            <p:graphicEl>
                                              <a:dgm id="{D69C0F17-840C-462D-80C9-4B457007D18F}"/>
                                            </p:graphicEl>
                                          </p:spTgt>
                                        </p:tgtEl>
                                        <p:attrNameLst>
                                          <p:attrName>ppt_w</p:attrName>
                                        </p:attrNameLst>
                                      </p:cBhvr>
                                      <p:tavLst>
                                        <p:tav tm="0">
                                          <p:val>
                                            <p:strVal val="#ppt_w+.3"/>
                                          </p:val>
                                        </p:tav>
                                        <p:tav tm="100000">
                                          <p:val>
                                            <p:strVal val="#ppt_w"/>
                                          </p:val>
                                        </p:tav>
                                      </p:tavLst>
                                    </p:anim>
                                    <p:anim calcmode="lin" valueType="num">
                                      <p:cBhvr>
                                        <p:cTn id="20" dur="1000" fill="hold"/>
                                        <p:tgtEl>
                                          <p:spTgt spid="7">
                                            <p:graphicEl>
                                              <a:dgm id="{D69C0F17-840C-462D-80C9-4B457007D18F}"/>
                                            </p:graphicEl>
                                          </p:spTgt>
                                        </p:tgtEl>
                                        <p:attrNameLst>
                                          <p:attrName>ppt_h</p:attrName>
                                        </p:attrNameLst>
                                      </p:cBhvr>
                                      <p:tavLst>
                                        <p:tav tm="0">
                                          <p:val>
                                            <p:strVal val="#ppt_h"/>
                                          </p:val>
                                        </p:tav>
                                        <p:tav tm="100000">
                                          <p:val>
                                            <p:strVal val="#ppt_h"/>
                                          </p:val>
                                        </p:tav>
                                      </p:tavLst>
                                    </p:anim>
                                    <p:animEffect transition="in" filter="fade">
                                      <p:cBhvr>
                                        <p:cTn id="21" dur="1000"/>
                                        <p:tgtEl>
                                          <p:spTgt spid="7">
                                            <p:graphicEl>
                                              <a:dgm id="{D69C0F17-840C-462D-80C9-4B457007D18F}"/>
                                            </p:graphic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7">
                                            <p:graphicEl>
                                              <a:dgm id="{7D840DD8-C36B-4D39-B40F-A2B79C7653DA}"/>
                                            </p:graphicEl>
                                          </p:spTgt>
                                        </p:tgtEl>
                                        <p:attrNameLst>
                                          <p:attrName>style.visibility</p:attrName>
                                        </p:attrNameLst>
                                      </p:cBhvr>
                                      <p:to>
                                        <p:strVal val="visible"/>
                                      </p:to>
                                    </p:set>
                                    <p:anim calcmode="lin" valueType="num">
                                      <p:cBhvr>
                                        <p:cTn id="25" dur="1000" fill="hold"/>
                                        <p:tgtEl>
                                          <p:spTgt spid="7">
                                            <p:graphicEl>
                                              <a:dgm id="{7D840DD8-C36B-4D39-B40F-A2B79C7653DA}"/>
                                            </p:graphicEl>
                                          </p:spTgt>
                                        </p:tgtEl>
                                        <p:attrNameLst>
                                          <p:attrName>ppt_w</p:attrName>
                                        </p:attrNameLst>
                                      </p:cBhvr>
                                      <p:tavLst>
                                        <p:tav tm="0">
                                          <p:val>
                                            <p:strVal val="#ppt_w+.3"/>
                                          </p:val>
                                        </p:tav>
                                        <p:tav tm="100000">
                                          <p:val>
                                            <p:strVal val="#ppt_w"/>
                                          </p:val>
                                        </p:tav>
                                      </p:tavLst>
                                    </p:anim>
                                    <p:anim calcmode="lin" valueType="num">
                                      <p:cBhvr>
                                        <p:cTn id="26" dur="1000" fill="hold"/>
                                        <p:tgtEl>
                                          <p:spTgt spid="7">
                                            <p:graphicEl>
                                              <a:dgm id="{7D840DD8-C36B-4D39-B40F-A2B79C7653DA}"/>
                                            </p:graphicEl>
                                          </p:spTgt>
                                        </p:tgtEl>
                                        <p:attrNameLst>
                                          <p:attrName>ppt_h</p:attrName>
                                        </p:attrNameLst>
                                      </p:cBhvr>
                                      <p:tavLst>
                                        <p:tav tm="0">
                                          <p:val>
                                            <p:strVal val="#ppt_h"/>
                                          </p:val>
                                        </p:tav>
                                        <p:tav tm="100000">
                                          <p:val>
                                            <p:strVal val="#ppt_h"/>
                                          </p:val>
                                        </p:tav>
                                      </p:tavLst>
                                    </p:anim>
                                    <p:animEffect transition="in" filter="fade">
                                      <p:cBhvr>
                                        <p:cTn id="27" dur="1000"/>
                                        <p:tgtEl>
                                          <p:spTgt spid="7">
                                            <p:graphicEl>
                                              <a:dgm id="{7D840DD8-C36B-4D39-B40F-A2B79C7653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2428860" y="1831995"/>
          <a:ext cx="6500826"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re 1"/>
          <p:cNvSpPr>
            <a:spLocks noGrp="1"/>
          </p:cNvSpPr>
          <p:nvPr>
            <p:ph type="title"/>
          </p:nvPr>
        </p:nvSpPr>
        <p:spPr>
          <a:xfrm>
            <a:off x="2436972" y="357166"/>
            <a:ext cx="6349870"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err="1"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Amenazas</a:t>
            </a:r>
            <a:endPar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500063" y="1857375"/>
            <a:ext cx="8229600" cy="3071813"/>
          </a:xfrm>
        </p:spPr>
        <p:txBody>
          <a:bodyPr/>
          <a:lstStyle/>
          <a:p>
            <a:pPr marL="514350" indent="-514350" eaLnBrk="1" hangingPunct="1">
              <a:buFont typeface="Calibri" pitchFamily="34" charset="0"/>
              <a:buAutoNum type="arabicPeriod"/>
            </a:pPr>
            <a:r>
              <a:rPr lang="es-ES" sz="3000" b="1" dirty="0" smtClean="0">
                <a:ln w="1905"/>
                <a:solidFill>
                  <a:schemeClr val="accent3">
                    <a:lumMod val="50000"/>
                  </a:schemeClr>
                </a:solidFill>
                <a:effectLst>
                  <a:innerShdw blurRad="69850" dist="43180" dir="5400000">
                    <a:srgbClr val="000000">
                      <a:alpha val="65000"/>
                    </a:srgbClr>
                  </a:innerShdw>
                </a:effectLst>
              </a:rPr>
              <a:t>Objetivos</a:t>
            </a:r>
          </a:p>
          <a:p>
            <a:pPr marL="514350" indent="-514350" eaLnBrk="1" hangingPunct="1">
              <a:buFont typeface="Calibri" pitchFamily="34" charset="0"/>
              <a:buAutoNum type="arabicPeriod"/>
            </a:pPr>
            <a:r>
              <a:rPr lang="es-ES" sz="3000" b="1" dirty="0" smtClean="0">
                <a:ln w="1905"/>
                <a:solidFill>
                  <a:schemeClr val="accent3">
                    <a:lumMod val="50000"/>
                  </a:schemeClr>
                </a:solidFill>
                <a:effectLst>
                  <a:innerShdw blurRad="69850" dist="43180" dir="5400000">
                    <a:srgbClr val="000000">
                      <a:alpha val="65000"/>
                    </a:srgbClr>
                  </a:innerShdw>
                </a:effectLst>
              </a:rPr>
              <a:t>Plan de muestreo</a:t>
            </a:r>
          </a:p>
          <a:p>
            <a:pPr marL="914400" lvl="1" indent="-514350" eaLnBrk="1" hangingPunct="1">
              <a:buFont typeface="Calibri" pitchFamily="34" charset="0"/>
              <a:buAutoNum type="alphaLcPeriod"/>
            </a:pPr>
            <a:r>
              <a:rPr lang="es-ES" sz="2600" b="1" dirty="0" smtClean="0">
                <a:ln w="1905"/>
                <a:solidFill>
                  <a:schemeClr val="accent3">
                    <a:lumMod val="50000"/>
                  </a:schemeClr>
                </a:solidFill>
                <a:effectLst>
                  <a:innerShdw blurRad="69850" dist="43180" dir="5400000">
                    <a:srgbClr val="000000">
                      <a:alpha val="65000"/>
                    </a:srgbClr>
                  </a:innerShdw>
                </a:effectLst>
              </a:rPr>
              <a:t>Definición de la población</a:t>
            </a:r>
          </a:p>
          <a:p>
            <a:pPr marL="914400" lvl="1" indent="-514350" eaLnBrk="1" hangingPunct="1">
              <a:buFont typeface="Calibri" pitchFamily="34" charset="0"/>
              <a:buAutoNum type="alphaLcPeriod"/>
            </a:pPr>
            <a:r>
              <a:rPr lang="es-ES" sz="2600" b="1" dirty="0" smtClean="0">
                <a:ln w="1905"/>
                <a:solidFill>
                  <a:schemeClr val="accent3">
                    <a:lumMod val="50000"/>
                  </a:schemeClr>
                </a:solidFill>
                <a:effectLst>
                  <a:innerShdw blurRad="69850" dist="43180" dir="5400000">
                    <a:srgbClr val="000000">
                      <a:alpha val="65000"/>
                    </a:srgbClr>
                  </a:innerShdw>
                </a:effectLst>
              </a:rPr>
              <a:t>Definición de la muestra</a:t>
            </a:r>
            <a:endParaRPr lang="es-ES" b="1" dirty="0" smtClean="0">
              <a:ln w="1905"/>
              <a:solidFill>
                <a:schemeClr val="accent3">
                  <a:lumMod val="50000"/>
                </a:schemeClr>
              </a:solidFill>
              <a:effectLst>
                <a:innerShdw blurRad="69850" dist="43180" dir="5400000">
                  <a:srgbClr val="000000">
                    <a:alpha val="65000"/>
                  </a:srgbClr>
                </a:innerShdw>
              </a:effectLst>
            </a:endParaRPr>
          </a:p>
        </p:txBody>
      </p:sp>
      <p:pic>
        <p:nvPicPr>
          <p:cNvPr id="16388" name="Picture 6"/>
          <p:cNvPicPr>
            <a:picLocks noChangeAspect="1" noChangeArrowheads="1"/>
          </p:cNvPicPr>
          <p:nvPr/>
        </p:nvPicPr>
        <p:blipFill>
          <a:blip r:embed="rId4" cstate="print"/>
          <a:srcRect/>
          <a:stretch>
            <a:fillRect/>
          </a:stretch>
        </p:blipFill>
        <p:spPr bwMode="auto">
          <a:xfrm>
            <a:off x="2857500" y="4672024"/>
            <a:ext cx="1390650" cy="400050"/>
          </a:xfrm>
          <a:prstGeom prst="rect">
            <a:avLst/>
          </a:prstGeom>
          <a:noFill/>
          <a:ln w="9525">
            <a:noFill/>
            <a:miter lim="800000"/>
            <a:headEnd/>
            <a:tailEnd/>
          </a:ln>
        </p:spPr>
      </p:pic>
      <p:sp>
        <p:nvSpPr>
          <p:cNvPr id="16389" name="Rectangle 2"/>
          <p:cNvSpPr>
            <a:spLocks noChangeArrowheads="1"/>
          </p:cNvSpPr>
          <p:nvPr/>
        </p:nvSpPr>
        <p:spPr bwMode="auto">
          <a:xfrm>
            <a:off x="2000250" y="4000500"/>
            <a:ext cx="2928938" cy="523875"/>
          </a:xfrm>
          <a:prstGeom prst="rect">
            <a:avLst/>
          </a:prstGeom>
          <a:noFill/>
          <a:ln w="9525">
            <a:noFill/>
            <a:miter lim="800000"/>
            <a:headEnd/>
            <a:tailEnd/>
          </a:ln>
        </p:spPr>
        <p:txBody>
          <a:bodyPr anchor="ctr">
            <a:spAutoFit/>
          </a:bodyPr>
          <a:lstStyle/>
          <a:p>
            <a:pPr algn="ctr"/>
            <a:r>
              <a:rPr lang="es-ES" sz="2800" b="1" cap="all" dirty="0">
                <a:ln w="9000" cmpd="sng">
                  <a:solidFill>
                    <a:schemeClr val="accent3">
                      <a:lumMod val="75000"/>
                    </a:schemeClr>
                  </a:solidFill>
                  <a:prstDash val="solid"/>
                </a:ln>
                <a:solidFill>
                  <a:schemeClr val="accent3">
                    <a:lumMod val="50000"/>
                  </a:schemeClr>
                </a:solidFill>
                <a:effectLst>
                  <a:reflection blurRad="6350" stA="55000" endA="50" endPos="85000" dir="5400000" sy="-100000" algn="bl" rotWithShape="0"/>
                </a:effectLst>
                <a:ea typeface="Times New Roman" pitchFamily="18" charset="0"/>
                <a:cs typeface="Arial" charset="0"/>
              </a:rPr>
              <a:t>n = (</a:t>
            </a:r>
            <a:r>
              <a:rPr lang="es-ES" sz="2800" b="1" cap="all" dirty="0">
                <a:ln w="9000" cmpd="sng">
                  <a:solidFill>
                    <a:schemeClr val="accent3">
                      <a:lumMod val="75000"/>
                    </a:schemeClr>
                  </a:solidFill>
                  <a:prstDash val="solid"/>
                </a:ln>
                <a:solidFill>
                  <a:schemeClr val="accent3">
                    <a:lumMod val="50000"/>
                  </a:schemeClr>
                </a:solidFill>
                <a:effectLst>
                  <a:reflection blurRad="6350" stA="55000" endA="300" endPos="45500" dir="5400000" sy="-100000" algn="bl" rotWithShape="0"/>
                </a:effectLst>
                <a:ea typeface="Times New Roman" pitchFamily="18" charset="0"/>
                <a:cs typeface="Arial" charset="0"/>
              </a:rPr>
              <a:t>4.p.q</a:t>
            </a:r>
            <a:r>
              <a:rPr lang="es-ES" sz="2800" b="1" cap="all" dirty="0">
                <a:ln w="9000" cmpd="sng">
                  <a:solidFill>
                    <a:schemeClr val="accent3">
                      <a:lumMod val="75000"/>
                    </a:schemeClr>
                  </a:solidFill>
                  <a:prstDash val="solid"/>
                </a:ln>
                <a:solidFill>
                  <a:schemeClr val="accent3">
                    <a:lumMod val="50000"/>
                  </a:schemeClr>
                </a:solidFill>
                <a:effectLst>
                  <a:reflection blurRad="6350" stA="55000" endA="50" endPos="85000" dir="5400000" sy="-100000" algn="bl" rotWithShape="0"/>
                </a:effectLst>
                <a:ea typeface="Times New Roman" pitchFamily="18" charset="0"/>
                <a:cs typeface="Arial" charset="0"/>
              </a:rPr>
              <a:t>)/e</a:t>
            </a:r>
            <a:r>
              <a:rPr lang="es-ES" sz="2800" b="1" cap="all" baseline="30000" dirty="0">
                <a:ln w="9000" cmpd="sng">
                  <a:solidFill>
                    <a:schemeClr val="accent3">
                      <a:lumMod val="75000"/>
                    </a:schemeClr>
                  </a:solidFill>
                  <a:prstDash val="solid"/>
                </a:ln>
                <a:solidFill>
                  <a:schemeClr val="accent3">
                    <a:lumMod val="50000"/>
                  </a:schemeClr>
                </a:solidFill>
                <a:effectLst>
                  <a:reflection blurRad="6350" stA="55000" endA="50" endPos="85000" dir="5400000" sy="-100000" algn="bl" rotWithShape="0"/>
                </a:effectLst>
                <a:ea typeface="Times New Roman" pitchFamily="18" charset="0"/>
                <a:cs typeface="Arial" charset="0"/>
              </a:rPr>
              <a:t>2</a:t>
            </a:r>
            <a:endParaRPr lang="es-ES" sz="4000" b="1" cap="all" dirty="0">
              <a:ln w="9000" cmpd="sng">
                <a:solidFill>
                  <a:schemeClr val="accent3">
                    <a:lumMod val="75000"/>
                  </a:schemeClr>
                </a:solidFill>
                <a:prstDash val="solid"/>
              </a:ln>
              <a:solidFill>
                <a:schemeClr val="accent3">
                  <a:lumMod val="50000"/>
                </a:schemeClr>
              </a:solidFill>
              <a:effectLst>
                <a:reflection blurRad="6350" stA="55000" endA="50" endPos="85000" dir="5400000" sy="-100000" algn="bl" rotWithShape="0"/>
              </a:effectLst>
              <a:latin typeface="Calibri" pitchFamily="34" charset="0"/>
              <a:ea typeface="Times New Roman" pitchFamily="18" charset="0"/>
              <a:cs typeface="Arial" charset="0"/>
            </a:endParaRPr>
          </a:p>
        </p:txBody>
      </p:sp>
      <p:sp>
        <p:nvSpPr>
          <p:cNvPr id="16390" name="8 Rectángulo"/>
          <p:cNvSpPr>
            <a:spLocks noChangeArrowheads="1"/>
          </p:cNvSpPr>
          <p:nvPr/>
        </p:nvSpPr>
        <p:spPr bwMode="auto">
          <a:xfrm>
            <a:off x="357188" y="5357813"/>
            <a:ext cx="6286500" cy="1138237"/>
          </a:xfrm>
          <a:prstGeom prst="rect">
            <a:avLst/>
          </a:prstGeom>
          <a:noFill/>
          <a:ln w="9525">
            <a:noFill/>
            <a:miter lim="800000"/>
            <a:headEnd/>
            <a:tailEnd/>
          </a:ln>
        </p:spPr>
        <p:txBody>
          <a:bodyPr>
            <a:spAutoFit/>
          </a:bodyPr>
          <a:lstStyle/>
          <a:p>
            <a:pPr marL="914400" lvl="1" indent="-514350">
              <a:buFont typeface="Arial" charset="0"/>
              <a:buChar char="•"/>
            </a:pPr>
            <a:r>
              <a:rPr lang="es-ES" b="1" dirty="0">
                <a:ln w="1905"/>
                <a:solidFill>
                  <a:schemeClr val="accent3">
                    <a:lumMod val="50000"/>
                  </a:schemeClr>
                </a:solidFill>
                <a:effectLst>
                  <a:innerShdw blurRad="69850" dist="43180" dir="5400000">
                    <a:srgbClr val="000000">
                      <a:alpha val="65000"/>
                    </a:srgbClr>
                  </a:innerShdw>
                </a:effectLst>
              </a:rPr>
              <a:t>El método utilizado son:</a:t>
            </a:r>
          </a:p>
          <a:p>
            <a:pPr marL="2228850" lvl="4" indent="-514350"/>
            <a:r>
              <a:rPr lang="es-ES" sz="2400" b="1" dirty="0">
                <a:ln w="1905"/>
                <a:solidFill>
                  <a:schemeClr val="accent3">
                    <a:lumMod val="50000"/>
                  </a:schemeClr>
                </a:solidFill>
                <a:effectLst>
                  <a:innerShdw blurRad="69850" dist="43180" dir="5400000">
                    <a:srgbClr val="000000">
                      <a:alpha val="65000"/>
                    </a:srgbClr>
                  </a:innerShdw>
                </a:effectLst>
              </a:rPr>
              <a:t>Encuesta</a:t>
            </a:r>
          </a:p>
          <a:p>
            <a:pPr marL="2228850" lvl="4" indent="-514350"/>
            <a:r>
              <a:rPr lang="es-ES" sz="2400" b="1" dirty="0">
                <a:ln w="1905"/>
                <a:solidFill>
                  <a:schemeClr val="accent3">
                    <a:lumMod val="50000"/>
                  </a:schemeClr>
                </a:solidFill>
                <a:effectLst>
                  <a:innerShdw blurRad="69850" dist="43180" dir="5400000">
                    <a:srgbClr val="000000">
                      <a:alpha val="65000"/>
                    </a:srgbClr>
                  </a:innerShdw>
                </a:effectLst>
              </a:rPr>
              <a:t>Entrevista con un experto</a:t>
            </a:r>
            <a:endParaRPr lang="es-ES" b="1" dirty="0">
              <a:ln w="1905"/>
              <a:solidFill>
                <a:schemeClr val="accent3">
                  <a:lumMod val="50000"/>
                </a:schemeClr>
              </a:solidFill>
              <a:effectLst>
                <a:innerShdw blurRad="69850" dist="43180" dir="5400000">
                  <a:srgbClr val="000000">
                    <a:alpha val="65000"/>
                  </a:srgbClr>
                </a:innerShdw>
              </a:effectLst>
            </a:endParaRPr>
          </a:p>
        </p:txBody>
      </p:sp>
      <p:graphicFrame>
        <p:nvGraphicFramePr>
          <p:cNvPr id="10" name="9 Tabla"/>
          <p:cNvGraphicFramePr>
            <a:graphicFrameLocks noGrp="1"/>
          </p:cNvGraphicFramePr>
          <p:nvPr/>
        </p:nvGraphicFramePr>
        <p:xfrm>
          <a:off x="5295931" y="2571744"/>
          <a:ext cx="1778000" cy="2438400"/>
        </p:xfrm>
        <a:graphic>
          <a:graphicData uri="http://schemas.openxmlformats.org/drawingml/2006/table">
            <a:tbl>
              <a:tblPr>
                <a:effectLst>
                  <a:reflection blurRad="6350" stA="52000" endA="300" endPos="35000" dir="5400000" sy="-100000" algn="bl" rotWithShape="0"/>
                </a:effectLst>
              </a:tblPr>
              <a:tblGrid>
                <a:gridCol w="550545"/>
                <a:gridCol w="1227455"/>
              </a:tblGrid>
              <a:tr h="419100">
                <a:tc gridSpan="2">
                  <a:txBody>
                    <a:bodyPr/>
                    <a:lstStyle/>
                    <a:p>
                      <a:pPr algn="ctr">
                        <a:spcAft>
                          <a:spcPts val="0"/>
                        </a:spcAft>
                      </a:pPr>
                      <a:r>
                        <a:rPr lang="es-ES" sz="1050" b="1" dirty="0">
                          <a:latin typeface="Arial"/>
                          <a:ea typeface="Times New Roman"/>
                        </a:rPr>
                        <a:t>FAMILIAS DE GUAYAQUIL Nivel Social Medio-Alto</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S"/>
                    </a:p>
                  </a:txBody>
                  <a:tcPr/>
                </a:tc>
              </a:tr>
              <a:tr h="190500">
                <a:tc>
                  <a:txBody>
                    <a:bodyPr/>
                    <a:lstStyle/>
                    <a:p>
                      <a:pPr algn="ctr">
                        <a:spcAft>
                          <a:spcPts val="0"/>
                        </a:spcAft>
                      </a:pPr>
                      <a:r>
                        <a:rPr lang="es-ES" sz="1200" b="1" dirty="0">
                          <a:solidFill>
                            <a:srgbClr val="000000"/>
                          </a:solidFill>
                          <a:latin typeface="Arial"/>
                          <a:ea typeface="Times New Roman"/>
                        </a:rPr>
                        <a:t>AÑO</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URBANA</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dirty="0">
                          <a:solidFill>
                            <a:srgbClr val="000000"/>
                          </a:solidFill>
                          <a:latin typeface="Arial"/>
                          <a:ea typeface="Times New Roman"/>
                        </a:rPr>
                        <a:t>2001</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101.489</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2002</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103.344</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2003</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a:solidFill>
                            <a:srgbClr val="000000"/>
                          </a:solidFill>
                          <a:latin typeface="Arial"/>
                          <a:ea typeface="Times New Roman"/>
                        </a:rPr>
                        <a:t>104.502</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2004</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105.657</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2005</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106.957</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2006</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108.416</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2007</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109.722</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2008</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111.162</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2009</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112.699</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2010</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114.339</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graphicFrame>
        <p:nvGraphicFramePr>
          <p:cNvPr id="11" name="10 Tabla"/>
          <p:cNvGraphicFramePr>
            <a:graphicFrameLocks noGrp="1"/>
          </p:cNvGraphicFramePr>
          <p:nvPr/>
        </p:nvGraphicFramePr>
        <p:xfrm>
          <a:off x="7367618" y="2571744"/>
          <a:ext cx="1562100" cy="2438400"/>
        </p:xfrm>
        <a:graphic>
          <a:graphicData uri="http://schemas.openxmlformats.org/drawingml/2006/table">
            <a:tbl>
              <a:tblPr>
                <a:effectLst>
                  <a:reflection blurRad="6350" stA="50000" endA="300" endPos="55000" dir="5400000" sy="-100000" algn="bl" rotWithShape="0"/>
                </a:effectLst>
              </a:tblPr>
              <a:tblGrid>
                <a:gridCol w="533400"/>
                <a:gridCol w="1028700"/>
              </a:tblGrid>
              <a:tr h="419100">
                <a:tc gridSpan="2">
                  <a:txBody>
                    <a:bodyPr/>
                    <a:lstStyle/>
                    <a:p>
                      <a:pPr algn="ctr">
                        <a:spcAft>
                          <a:spcPts val="0"/>
                        </a:spcAft>
                      </a:pPr>
                      <a:r>
                        <a:rPr lang="es-ES" sz="1050" b="1" dirty="0">
                          <a:latin typeface="Arial"/>
                          <a:ea typeface="Times New Roman"/>
                        </a:rPr>
                        <a:t>FAMILIAS DE DAULE Nivel Social Medio-Alto</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ES"/>
                    </a:p>
                  </a:txBody>
                  <a:tcPr/>
                </a:tc>
              </a:tr>
              <a:tr h="190500">
                <a:tc>
                  <a:txBody>
                    <a:bodyPr/>
                    <a:lstStyle/>
                    <a:p>
                      <a:pPr algn="ctr">
                        <a:spcAft>
                          <a:spcPts val="0"/>
                        </a:spcAft>
                      </a:pPr>
                      <a:r>
                        <a:rPr lang="es-ES" sz="1200" b="1" dirty="0">
                          <a:solidFill>
                            <a:srgbClr val="000000"/>
                          </a:solidFill>
                          <a:latin typeface="Arial"/>
                          <a:ea typeface="Times New Roman"/>
                        </a:rPr>
                        <a:t>AÑO</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b="1">
                          <a:solidFill>
                            <a:srgbClr val="000000"/>
                          </a:solidFill>
                          <a:latin typeface="Arial"/>
                          <a:ea typeface="Times New Roman"/>
                        </a:rPr>
                        <a:t>URBANA</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2001</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a:solidFill>
                            <a:srgbClr val="000000"/>
                          </a:solidFill>
                          <a:latin typeface="Arial"/>
                          <a:ea typeface="Times New Roman"/>
                        </a:rPr>
                        <a:t>1.624</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2002</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1.653</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2003</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1.672</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2004</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a:solidFill>
                            <a:srgbClr val="000000"/>
                          </a:solidFill>
                          <a:latin typeface="Arial"/>
                          <a:ea typeface="Times New Roman"/>
                        </a:rPr>
                        <a:t>1.690</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2005</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1.711</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2006</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1.735</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2007</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1.755</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a:solidFill>
                            <a:srgbClr val="000000"/>
                          </a:solidFill>
                          <a:latin typeface="Arial"/>
                          <a:ea typeface="Times New Roman"/>
                        </a:rPr>
                        <a:t>2008</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1.778</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0975">
                <a:tc>
                  <a:txBody>
                    <a:bodyPr/>
                    <a:lstStyle/>
                    <a:p>
                      <a:pPr algn="ctr">
                        <a:spcAft>
                          <a:spcPts val="0"/>
                        </a:spcAft>
                      </a:pPr>
                      <a:r>
                        <a:rPr lang="es-ES" sz="1200">
                          <a:solidFill>
                            <a:srgbClr val="000000"/>
                          </a:solidFill>
                          <a:latin typeface="Arial"/>
                          <a:ea typeface="Times New Roman"/>
                        </a:rPr>
                        <a:t>2009</a:t>
                      </a:r>
                      <a:endParaRPr lang="es-ES" sz="140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c>
                  <a:txBody>
                    <a:bodyPr/>
                    <a:lstStyle/>
                    <a:p>
                      <a:pPr algn="ctr">
                        <a:spcAft>
                          <a:spcPts val="0"/>
                        </a:spcAft>
                      </a:pPr>
                      <a:r>
                        <a:rPr lang="es-ES" sz="1200" dirty="0">
                          <a:solidFill>
                            <a:srgbClr val="000000"/>
                          </a:solidFill>
                          <a:latin typeface="Arial"/>
                          <a:ea typeface="Times New Roman"/>
                        </a:rPr>
                        <a:t>1.803</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BEEF3"/>
                    </a:solidFill>
                  </a:tcPr>
                </a:tc>
              </a:tr>
              <a:tr h="180975">
                <a:tc>
                  <a:txBody>
                    <a:bodyPr/>
                    <a:lstStyle/>
                    <a:p>
                      <a:pPr algn="ctr">
                        <a:spcAft>
                          <a:spcPts val="0"/>
                        </a:spcAft>
                      </a:pPr>
                      <a:r>
                        <a:rPr lang="es-ES" sz="1200" dirty="0">
                          <a:solidFill>
                            <a:srgbClr val="000000"/>
                          </a:solidFill>
                          <a:latin typeface="Arial"/>
                          <a:ea typeface="Times New Roman"/>
                        </a:rPr>
                        <a:t>2010</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spcAft>
                          <a:spcPts val="0"/>
                        </a:spcAft>
                      </a:pPr>
                      <a:r>
                        <a:rPr lang="es-ES" sz="1200" dirty="0">
                          <a:solidFill>
                            <a:srgbClr val="000000"/>
                          </a:solidFill>
                          <a:latin typeface="Arial"/>
                          <a:ea typeface="Times New Roman"/>
                        </a:rPr>
                        <a:t>1.829</a:t>
                      </a:r>
                      <a:endParaRPr lang="es-ES" sz="1400" dirty="0">
                        <a:latin typeface="Times New Roman"/>
                        <a:ea typeface="Times New Roman"/>
                      </a:endParaRPr>
                    </a:p>
                  </a:txBody>
                  <a:tcPr marL="44450" marR="44450"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9" name="Titre 1"/>
          <p:cNvSpPr>
            <a:spLocks noGrp="1"/>
          </p:cNvSpPr>
          <p:nvPr>
            <p:ph type="title"/>
          </p:nvPr>
        </p:nvSpPr>
        <p:spPr>
          <a:xfrm>
            <a:off x="571504" y="285728"/>
            <a:ext cx="8286776"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Investigación</a:t>
            </a: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 de </a:t>
            </a:r>
            <a:r>
              <a:rPr lang="fr-CA" sz="54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Mercado</a:t>
            </a:r>
            <a:endPar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endParaRPr>
          </a:p>
        </p:txBody>
      </p:sp>
      <p:pic>
        <p:nvPicPr>
          <p:cNvPr id="12" name="Picture 6" descr="familia saludos"/>
          <p:cNvPicPr>
            <a:picLocks noChangeAspect="1" noChangeArrowheads="1" noCrop="1"/>
          </p:cNvPicPr>
          <p:nvPr/>
        </p:nvPicPr>
        <p:blipFill>
          <a:blip r:embed="rId5" cstate="print"/>
          <a:srcRect/>
          <a:stretch>
            <a:fillRect/>
          </a:stretch>
        </p:blipFill>
        <p:spPr bwMode="auto">
          <a:xfrm>
            <a:off x="6715140" y="5500702"/>
            <a:ext cx="1197831" cy="1000132"/>
          </a:xfrm>
          <a:prstGeom prst="rect">
            <a:avLst/>
          </a:prstGeom>
          <a:noFill/>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412" name="Imagen 2"/>
          <p:cNvPicPr>
            <a:picLocks noChangeAspect="1" noChangeArrowheads="1"/>
          </p:cNvPicPr>
          <p:nvPr/>
        </p:nvPicPr>
        <p:blipFill>
          <a:blip r:embed="rId4" cstate="print"/>
          <a:srcRect t="7098"/>
          <a:stretch>
            <a:fillRect/>
          </a:stretch>
        </p:blipFill>
        <p:spPr bwMode="auto">
          <a:xfrm>
            <a:off x="4143372" y="2214554"/>
            <a:ext cx="3904087" cy="2919133"/>
          </a:xfrm>
          <a:prstGeom prst="rect">
            <a:avLst/>
          </a:prstGeom>
          <a:noFill/>
          <a:ln w="28575">
            <a:noFill/>
            <a:miter lim="800000"/>
            <a:headEnd/>
            <a:tailEnd/>
          </a:ln>
        </p:spPr>
      </p:pic>
      <p:graphicFrame>
        <p:nvGraphicFramePr>
          <p:cNvPr id="6" name="5 Marcador de contenido"/>
          <p:cNvGraphicFramePr>
            <a:graphicFrameLocks noGrp="1"/>
          </p:cNvGraphicFramePr>
          <p:nvPr>
            <p:ph idx="1"/>
          </p:nvPr>
        </p:nvGraphicFramePr>
        <p:xfrm>
          <a:off x="2928926" y="1571612"/>
          <a:ext cx="6143668" cy="5286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re 1"/>
          <p:cNvSpPr>
            <a:spLocks noGrp="1"/>
          </p:cNvSpPr>
          <p:nvPr>
            <p:ph type="title"/>
          </p:nvPr>
        </p:nvSpPr>
        <p:spPr>
          <a:xfrm>
            <a:off x="2436972" y="214290"/>
            <a:ext cx="6349870"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4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CONCLUSIONES DEL ESTUDIO DE MERCADO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6" presetClass="entr" presetSubtype="16" fill="hold" nodeType="with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circle(in)">
                                      <p:cBhvr>
                                        <p:cTn id="12"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28625" y="2357430"/>
          <a:ext cx="8229600" cy="4429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re 1"/>
          <p:cNvSpPr>
            <a:spLocks noGrp="1"/>
          </p:cNvSpPr>
          <p:nvPr>
            <p:ph type="title"/>
          </p:nvPr>
        </p:nvSpPr>
        <p:spPr>
          <a:xfrm>
            <a:off x="571504" y="285728"/>
            <a:ext cx="8286776"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Conclusiones</a:t>
            </a: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 (</a:t>
            </a:r>
            <a:r>
              <a:rPr lang="fr-CA" sz="54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cont</a:t>
            </a: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t>
            </a:r>
          </a:p>
        </p:txBody>
      </p:sp>
      <p:pic>
        <p:nvPicPr>
          <p:cNvPr id="4" name="Picture 2" descr="bar_graph_percent_md_wht.gif (2378 bytes)"/>
          <p:cNvPicPr>
            <a:picLocks noChangeAspect="1" noChangeArrowheads="1" noCrop="1"/>
          </p:cNvPicPr>
          <p:nvPr/>
        </p:nvPicPr>
        <p:blipFill>
          <a:blip r:embed="rId8" cstate="print"/>
          <a:srcRect/>
          <a:stretch>
            <a:fillRect/>
          </a:stretch>
        </p:blipFill>
        <p:spPr bwMode="auto">
          <a:xfrm>
            <a:off x="4357686" y="1700204"/>
            <a:ext cx="857250" cy="657226"/>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graphicEl>
                                              <a:dgm id="{101084E7-B522-484A-B4EF-315F656BF7DC}"/>
                                            </p:graphicEl>
                                          </p:spTgt>
                                        </p:tgtEl>
                                        <p:attrNameLst>
                                          <p:attrName>style.visibility</p:attrName>
                                        </p:attrNameLst>
                                      </p:cBhvr>
                                      <p:to>
                                        <p:strVal val="visible"/>
                                      </p:to>
                                    </p:set>
                                    <p:animEffect transition="in" filter="wipe(down)">
                                      <p:cBhvr>
                                        <p:cTn id="7" dur="580">
                                          <p:stCondLst>
                                            <p:cond delay="0"/>
                                          </p:stCondLst>
                                        </p:cTn>
                                        <p:tgtEl>
                                          <p:spTgt spid="6">
                                            <p:graphicEl>
                                              <a:dgm id="{101084E7-B522-484A-B4EF-315F656BF7DC}"/>
                                            </p:graphicEl>
                                          </p:spTgt>
                                        </p:tgtEl>
                                      </p:cBhvr>
                                    </p:animEffect>
                                    <p:anim calcmode="lin" valueType="num">
                                      <p:cBhvr>
                                        <p:cTn id="8" dur="1822" tmFilter="0,0; 0.14,0.36; 0.43,0.73; 0.71,0.91; 1.0,1.0">
                                          <p:stCondLst>
                                            <p:cond delay="0"/>
                                          </p:stCondLst>
                                        </p:cTn>
                                        <p:tgtEl>
                                          <p:spTgt spid="6">
                                            <p:graphicEl>
                                              <a:dgm id="{101084E7-B522-484A-B4EF-315F656BF7DC}"/>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101084E7-B522-484A-B4EF-315F656BF7DC}"/>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101084E7-B522-484A-B4EF-315F656BF7DC}"/>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101084E7-B522-484A-B4EF-315F656BF7DC}"/>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101084E7-B522-484A-B4EF-315F656BF7DC}"/>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101084E7-B522-484A-B4EF-315F656BF7DC}"/>
                                            </p:graphicEl>
                                          </p:spTgt>
                                        </p:tgtEl>
                                      </p:cBhvr>
                                      <p:to x="100000" y="60000"/>
                                    </p:animScale>
                                    <p:animScale>
                                      <p:cBhvr>
                                        <p:cTn id="14" dur="166" decel="50000">
                                          <p:stCondLst>
                                            <p:cond delay="676"/>
                                          </p:stCondLst>
                                        </p:cTn>
                                        <p:tgtEl>
                                          <p:spTgt spid="6">
                                            <p:graphicEl>
                                              <a:dgm id="{101084E7-B522-484A-B4EF-315F656BF7DC}"/>
                                            </p:graphicEl>
                                          </p:spTgt>
                                        </p:tgtEl>
                                      </p:cBhvr>
                                      <p:to x="100000" y="100000"/>
                                    </p:animScale>
                                    <p:animScale>
                                      <p:cBhvr>
                                        <p:cTn id="15" dur="26">
                                          <p:stCondLst>
                                            <p:cond delay="1312"/>
                                          </p:stCondLst>
                                        </p:cTn>
                                        <p:tgtEl>
                                          <p:spTgt spid="6">
                                            <p:graphicEl>
                                              <a:dgm id="{101084E7-B522-484A-B4EF-315F656BF7DC}"/>
                                            </p:graphicEl>
                                          </p:spTgt>
                                        </p:tgtEl>
                                      </p:cBhvr>
                                      <p:to x="100000" y="80000"/>
                                    </p:animScale>
                                    <p:animScale>
                                      <p:cBhvr>
                                        <p:cTn id="16" dur="166" decel="50000">
                                          <p:stCondLst>
                                            <p:cond delay="1338"/>
                                          </p:stCondLst>
                                        </p:cTn>
                                        <p:tgtEl>
                                          <p:spTgt spid="6">
                                            <p:graphicEl>
                                              <a:dgm id="{101084E7-B522-484A-B4EF-315F656BF7DC}"/>
                                            </p:graphicEl>
                                          </p:spTgt>
                                        </p:tgtEl>
                                      </p:cBhvr>
                                      <p:to x="100000" y="100000"/>
                                    </p:animScale>
                                    <p:animScale>
                                      <p:cBhvr>
                                        <p:cTn id="17" dur="26">
                                          <p:stCondLst>
                                            <p:cond delay="1642"/>
                                          </p:stCondLst>
                                        </p:cTn>
                                        <p:tgtEl>
                                          <p:spTgt spid="6">
                                            <p:graphicEl>
                                              <a:dgm id="{101084E7-B522-484A-B4EF-315F656BF7DC}"/>
                                            </p:graphicEl>
                                          </p:spTgt>
                                        </p:tgtEl>
                                      </p:cBhvr>
                                      <p:to x="100000" y="90000"/>
                                    </p:animScale>
                                    <p:animScale>
                                      <p:cBhvr>
                                        <p:cTn id="18" dur="166" decel="50000">
                                          <p:stCondLst>
                                            <p:cond delay="1668"/>
                                          </p:stCondLst>
                                        </p:cTn>
                                        <p:tgtEl>
                                          <p:spTgt spid="6">
                                            <p:graphicEl>
                                              <a:dgm id="{101084E7-B522-484A-B4EF-315F656BF7DC}"/>
                                            </p:graphicEl>
                                          </p:spTgt>
                                        </p:tgtEl>
                                      </p:cBhvr>
                                      <p:to x="100000" y="100000"/>
                                    </p:animScale>
                                    <p:animScale>
                                      <p:cBhvr>
                                        <p:cTn id="19" dur="26">
                                          <p:stCondLst>
                                            <p:cond delay="1808"/>
                                          </p:stCondLst>
                                        </p:cTn>
                                        <p:tgtEl>
                                          <p:spTgt spid="6">
                                            <p:graphicEl>
                                              <a:dgm id="{101084E7-B522-484A-B4EF-315F656BF7DC}"/>
                                            </p:graphicEl>
                                          </p:spTgt>
                                        </p:tgtEl>
                                      </p:cBhvr>
                                      <p:to x="100000" y="95000"/>
                                    </p:animScale>
                                    <p:animScale>
                                      <p:cBhvr>
                                        <p:cTn id="20" dur="166" decel="50000">
                                          <p:stCondLst>
                                            <p:cond delay="1834"/>
                                          </p:stCondLst>
                                        </p:cTn>
                                        <p:tgtEl>
                                          <p:spTgt spid="6">
                                            <p:graphicEl>
                                              <a:dgm id="{101084E7-B522-484A-B4EF-315F656BF7DC}"/>
                                            </p:graphic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graphicEl>
                                              <a:dgm id="{E1FFF284-514F-4770-A214-BF13A3CE70D4}"/>
                                            </p:graphicEl>
                                          </p:spTgt>
                                        </p:tgtEl>
                                        <p:attrNameLst>
                                          <p:attrName>style.visibility</p:attrName>
                                        </p:attrNameLst>
                                      </p:cBhvr>
                                      <p:to>
                                        <p:strVal val="visible"/>
                                      </p:to>
                                    </p:set>
                                    <p:animEffect transition="in" filter="wipe(down)">
                                      <p:cBhvr>
                                        <p:cTn id="24" dur="580">
                                          <p:stCondLst>
                                            <p:cond delay="0"/>
                                          </p:stCondLst>
                                        </p:cTn>
                                        <p:tgtEl>
                                          <p:spTgt spid="6">
                                            <p:graphicEl>
                                              <a:dgm id="{E1FFF284-514F-4770-A214-BF13A3CE70D4}"/>
                                            </p:graphicEl>
                                          </p:spTgt>
                                        </p:tgtEl>
                                      </p:cBhvr>
                                    </p:animEffect>
                                    <p:anim calcmode="lin" valueType="num">
                                      <p:cBhvr>
                                        <p:cTn id="25" dur="1822" tmFilter="0,0; 0.14,0.36; 0.43,0.73; 0.71,0.91; 1.0,1.0">
                                          <p:stCondLst>
                                            <p:cond delay="0"/>
                                          </p:stCondLst>
                                        </p:cTn>
                                        <p:tgtEl>
                                          <p:spTgt spid="6">
                                            <p:graphicEl>
                                              <a:dgm id="{E1FFF284-514F-4770-A214-BF13A3CE70D4}"/>
                                            </p:graphic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graphicEl>
                                              <a:dgm id="{E1FFF284-514F-4770-A214-BF13A3CE70D4}"/>
                                            </p:graphic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graphicEl>
                                              <a:dgm id="{E1FFF284-514F-4770-A214-BF13A3CE70D4}"/>
                                            </p:graphic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graphicEl>
                                              <a:dgm id="{E1FFF284-514F-4770-A214-BF13A3CE70D4}"/>
                                            </p:graphic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graphicEl>
                                              <a:dgm id="{E1FFF284-514F-4770-A214-BF13A3CE70D4}"/>
                                            </p:graphic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graphicEl>
                                              <a:dgm id="{E1FFF284-514F-4770-A214-BF13A3CE70D4}"/>
                                            </p:graphicEl>
                                          </p:spTgt>
                                        </p:tgtEl>
                                      </p:cBhvr>
                                      <p:to x="100000" y="60000"/>
                                    </p:animScale>
                                    <p:animScale>
                                      <p:cBhvr>
                                        <p:cTn id="31" dur="166" decel="50000">
                                          <p:stCondLst>
                                            <p:cond delay="676"/>
                                          </p:stCondLst>
                                        </p:cTn>
                                        <p:tgtEl>
                                          <p:spTgt spid="6">
                                            <p:graphicEl>
                                              <a:dgm id="{E1FFF284-514F-4770-A214-BF13A3CE70D4}"/>
                                            </p:graphicEl>
                                          </p:spTgt>
                                        </p:tgtEl>
                                      </p:cBhvr>
                                      <p:to x="100000" y="100000"/>
                                    </p:animScale>
                                    <p:animScale>
                                      <p:cBhvr>
                                        <p:cTn id="32" dur="26">
                                          <p:stCondLst>
                                            <p:cond delay="1312"/>
                                          </p:stCondLst>
                                        </p:cTn>
                                        <p:tgtEl>
                                          <p:spTgt spid="6">
                                            <p:graphicEl>
                                              <a:dgm id="{E1FFF284-514F-4770-A214-BF13A3CE70D4}"/>
                                            </p:graphicEl>
                                          </p:spTgt>
                                        </p:tgtEl>
                                      </p:cBhvr>
                                      <p:to x="100000" y="80000"/>
                                    </p:animScale>
                                    <p:animScale>
                                      <p:cBhvr>
                                        <p:cTn id="33" dur="166" decel="50000">
                                          <p:stCondLst>
                                            <p:cond delay="1338"/>
                                          </p:stCondLst>
                                        </p:cTn>
                                        <p:tgtEl>
                                          <p:spTgt spid="6">
                                            <p:graphicEl>
                                              <a:dgm id="{E1FFF284-514F-4770-A214-BF13A3CE70D4}"/>
                                            </p:graphicEl>
                                          </p:spTgt>
                                        </p:tgtEl>
                                      </p:cBhvr>
                                      <p:to x="100000" y="100000"/>
                                    </p:animScale>
                                    <p:animScale>
                                      <p:cBhvr>
                                        <p:cTn id="34" dur="26">
                                          <p:stCondLst>
                                            <p:cond delay="1642"/>
                                          </p:stCondLst>
                                        </p:cTn>
                                        <p:tgtEl>
                                          <p:spTgt spid="6">
                                            <p:graphicEl>
                                              <a:dgm id="{E1FFF284-514F-4770-A214-BF13A3CE70D4}"/>
                                            </p:graphicEl>
                                          </p:spTgt>
                                        </p:tgtEl>
                                      </p:cBhvr>
                                      <p:to x="100000" y="90000"/>
                                    </p:animScale>
                                    <p:animScale>
                                      <p:cBhvr>
                                        <p:cTn id="35" dur="166" decel="50000">
                                          <p:stCondLst>
                                            <p:cond delay="1668"/>
                                          </p:stCondLst>
                                        </p:cTn>
                                        <p:tgtEl>
                                          <p:spTgt spid="6">
                                            <p:graphicEl>
                                              <a:dgm id="{E1FFF284-514F-4770-A214-BF13A3CE70D4}"/>
                                            </p:graphicEl>
                                          </p:spTgt>
                                        </p:tgtEl>
                                      </p:cBhvr>
                                      <p:to x="100000" y="100000"/>
                                    </p:animScale>
                                    <p:animScale>
                                      <p:cBhvr>
                                        <p:cTn id="36" dur="26">
                                          <p:stCondLst>
                                            <p:cond delay="1808"/>
                                          </p:stCondLst>
                                        </p:cTn>
                                        <p:tgtEl>
                                          <p:spTgt spid="6">
                                            <p:graphicEl>
                                              <a:dgm id="{E1FFF284-514F-4770-A214-BF13A3CE70D4}"/>
                                            </p:graphicEl>
                                          </p:spTgt>
                                        </p:tgtEl>
                                      </p:cBhvr>
                                      <p:to x="100000" y="95000"/>
                                    </p:animScale>
                                    <p:animScale>
                                      <p:cBhvr>
                                        <p:cTn id="37" dur="166" decel="50000">
                                          <p:stCondLst>
                                            <p:cond delay="1834"/>
                                          </p:stCondLst>
                                        </p:cTn>
                                        <p:tgtEl>
                                          <p:spTgt spid="6">
                                            <p:graphicEl>
                                              <a:dgm id="{E1FFF284-514F-4770-A214-BF13A3CE70D4}"/>
                                            </p:graphic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6">
                                            <p:graphicEl>
                                              <a:dgm id="{C50EAF1A-5E1F-4424-A162-C9760314D14D}"/>
                                            </p:graphicEl>
                                          </p:spTgt>
                                        </p:tgtEl>
                                        <p:attrNameLst>
                                          <p:attrName>style.visibility</p:attrName>
                                        </p:attrNameLst>
                                      </p:cBhvr>
                                      <p:to>
                                        <p:strVal val="visible"/>
                                      </p:to>
                                    </p:set>
                                    <p:animEffect transition="in" filter="wipe(down)">
                                      <p:cBhvr>
                                        <p:cTn id="41" dur="580">
                                          <p:stCondLst>
                                            <p:cond delay="0"/>
                                          </p:stCondLst>
                                        </p:cTn>
                                        <p:tgtEl>
                                          <p:spTgt spid="6">
                                            <p:graphicEl>
                                              <a:dgm id="{C50EAF1A-5E1F-4424-A162-C9760314D14D}"/>
                                            </p:graphicEl>
                                          </p:spTgt>
                                        </p:tgtEl>
                                      </p:cBhvr>
                                    </p:animEffect>
                                    <p:anim calcmode="lin" valueType="num">
                                      <p:cBhvr>
                                        <p:cTn id="42" dur="1822" tmFilter="0,0; 0.14,0.36; 0.43,0.73; 0.71,0.91; 1.0,1.0">
                                          <p:stCondLst>
                                            <p:cond delay="0"/>
                                          </p:stCondLst>
                                        </p:cTn>
                                        <p:tgtEl>
                                          <p:spTgt spid="6">
                                            <p:graphicEl>
                                              <a:dgm id="{C50EAF1A-5E1F-4424-A162-C9760314D14D}"/>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graphicEl>
                                              <a:dgm id="{C50EAF1A-5E1F-4424-A162-C9760314D14D}"/>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graphicEl>
                                              <a:dgm id="{C50EAF1A-5E1F-4424-A162-C9760314D14D}"/>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graphicEl>
                                              <a:dgm id="{C50EAF1A-5E1F-4424-A162-C9760314D14D}"/>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graphicEl>
                                              <a:dgm id="{C50EAF1A-5E1F-4424-A162-C9760314D14D}"/>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graphicEl>
                                              <a:dgm id="{C50EAF1A-5E1F-4424-A162-C9760314D14D}"/>
                                            </p:graphicEl>
                                          </p:spTgt>
                                        </p:tgtEl>
                                      </p:cBhvr>
                                      <p:to x="100000" y="60000"/>
                                    </p:animScale>
                                    <p:animScale>
                                      <p:cBhvr>
                                        <p:cTn id="48" dur="166" decel="50000">
                                          <p:stCondLst>
                                            <p:cond delay="676"/>
                                          </p:stCondLst>
                                        </p:cTn>
                                        <p:tgtEl>
                                          <p:spTgt spid="6">
                                            <p:graphicEl>
                                              <a:dgm id="{C50EAF1A-5E1F-4424-A162-C9760314D14D}"/>
                                            </p:graphicEl>
                                          </p:spTgt>
                                        </p:tgtEl>
                                      </p:cBhvr>
                                      <p:to x="100000" y="100000"/>
                                    </p:animScale>
                                    <p:animScale>
                                      <p:cBhvr>
                                        <p:cTn id="49" dur="26">
                                          <p:stCondLst>
                                            <p:cond delay="1312"/>
                                          </p:stCondLst>
                                        </p:cTn>
                                        <p:tgtEl>
                                          <p:spTgt spid="6">
                                            <p:graphicEl>
                                              <a:dgm id="{C50EAF1A-5E1F-4424-A162-C9760314D14D}"/>
                                            </p:graphicEl>
                                          </p:spTgt>
                                        </p:tgtEl>
                                      </p:cBhvr>
                                      <p:to x="100000" y="80000"/>
                                    </p:animScale>
                                    <p:animScale>
                                      <p:cBhvr>
                                        <p:cTn id="50" dur="166" decel="50000">
                                          <p:stCondLst>
                                            <p:cond delay="1338"/>
                                          </p:stCondLst>
                                        </p:cTn>
                                        <p:tgtEl>
                                          <p:spTgt spid="6">
                                            <p:graphicEl>
                                              <a:dgm id="{C50EAF1A-5E1F-4424-A162-C9760314D14D}"/>
                                            </p:graphicEl>
                                          </p:spTgt>
                                        </p:tgtEl>
                                      </p:cBhvr>
                                      <p:to x="100000" y="100000"/>
                                    </p:animScale>
                                    <p:animScale>
                                      <p:cBhvr>
                                        <p:cTn id="51" dur="26">
                                          <p:stCondLst>
                                            <p:cond delay="1642"/>
                                          </p:stCondLst>
                                        </p:cTn>
                                        <p:tgtEl>
                                          <p:spTgt spid="6">
                                            <p:graphicEl>
                                              <a:dgm id="{C50EAF1A-5E1F-4424-A162-C9760314D14D}"/>
                                            </p:graphicEl>
                                          </p:spTgt>
                                        </p:tgtEl>
                                      </p:cBhvr>
                                      <p:to x="100000" y="90000"/>
                                    </p:animScale>
                                    <p:animScale>
                                      <p:cBhvr>
                                        <p:cTn id="52" dur="166" decel="50000">
                                          <p:stCondLst>
                                            <p:cond delay="1668"/>
                                          </p:stCondLst>
                                        </p:cTn>
                                        <p:tgtEl>
                                          <p:spTgt spid="6">
                                            <p:graphicEl>
                                              <a:dgm id="{C50EAF1A-5E1F-4424-A162-C9760314D14D}"/>
                                            </p:graphicEl>
                                          </p:spTgt>
                                        </p:tgtEl>
                                      </p:cBhvr>
                                      <p:to x="100000" y="100000"/>
                                    </p:animScale>
                                    <p:animScale>
                                      <p:cBhvr>
                                        <p:cTn id="53" dur="26">
                                          <p:stCondLst>
                                            <p:cond delay="1808"/>
                                          </p:stCondLst>
                                        </p:cTn>
                                        <p:tgtEl>
                                          <p:spTgt spid="6">
                                            <p:graphicEl>
                                              <a:dgm id="{C50EAF1A-5E1F-4424-A162-C9760314D14D}"/>
                                            </p:graphicEl>
                                          </p:spTgt>
                                        </p:tgtEl>
                                      </p:cBhvr>
                                      <p:to x="100000" y="95000"/>
                                    </p:animScale>
                                    <p:animScale>
                                      <p:cBhvr>
                                        <p:cTn id="54" dur="166" decel="50000">
                                          <p:stCondLst>
                                            <p:cond delay="1834"/>
                                          </p:stCondLst>
                                        </p:cTn>
                                        <p:tgtEl>
                                          <p:spTgt spid="6">
                                            <p:graphicEl>
                                              <a:dgm id="{C50EAF1A-5E1F-4424-A162-C9760314D14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00034" y="1714488"/>
          <a:ext cx="8229600" cy="514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re 1"/>
          <p:cNvSpPr>
            <a:spLocks noGrp="1"/>
          </p:cNvSpPr>
          <p:nvPr>
            <p:ph type="title"/>
          </p:nvPr>
        </p:nvSpPr>
        <p:spPr>
          <a:xfrm>
            <a:off x="571504" y="285728"/>
            <a:ext cx="8286776"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Marketing Mix</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1 Título"/>
          <p:cNvSpPr>
            <a:spLocks noGrp="1"/>
          </p:cNvSpPr>
          <p:nvPr>
            <p:ph type="title"/>
          </p:nvPr>
        </p:nvSpPr>
        <p:spPr>
          <a:xfrm>
            <a:off x="1485936" y="274638"/>
            <a:ext cx="8229600" cy="1143000"/>
          </a:xfr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PRECIOS</a:t>
            </a:r>
          </a:p>
        </p:txBody>
      </p:sp>
      <p:pic>
        <p:nvPicPr>
          <p:cNvPr id="34819" name="Picture 4"/>
          <p:cNvPicPr>
            <a:picLocks noChangeAspect="1" noChangeArrowheads="1"/>
          </p:cNvPicPr>
          <p:nvPr/>
        </p:nvPicPr>
        <p:blipFill>
          <a:blip r:embed="rId4" cstate="print"/>
          <a:srcRect/>
          <a:stretch>
            <a:fillRect/>
          </a:stretch>
        </p:blipFill>
        <p:spPr bwMode="auto">
          <a:xfrm>
            <a:off x="3500426" y="1785938"/>
            <a:ext cx="1916112" cy="1773237"/>
          </a:xfrm>
          <a:prstGeom prst="rect">
            <a:avLst/>
          </a:prstGeom>
          <a:noFill/>
          <a:ln w="9525">
            <a:solidFill>
              <a:schemeClr val="tx2"/>
            </a:solidFill>
            <a:miter lim="800000"/>
            <a:headEnd/>
            <a:tailEnd/>
          </a:ln>
        </p:spPr>
      </p:pic>
      <p:pic>
        <p:nvPicPr>
          <p:cNvPr id="34820" name="Picture 5"/>
          <p:cNvPicPr>
            <a:picLocks noChangeAspect="1" noChangeArrowheads="1"/>
          </p:cNvPicPr>
          <p:nvPr/>
        </p:nvPicPr>
        <p:blipFill>
          <a:blip r:embed="rId5" cstate="print"/>
          <a:srcRect/>
          <a:stretch>
            <a:fillRect/>
          </a:stretch>
        </p:blipFill>
        <p:spPr bwMode="auto">
          <a:xfrm>
            <a:off x="6154726" y="1785938"/>
            <a:ext cx="1989137" cy="1703387"/>
          </a:xfrm>
          <a:prstGeom prst="rect">
            <a:avLst/>
          </a:prstGeom>
          <a:noFill/>
          <a:ln w="9525">
            <a:solidFill>
              <a:schemeClr val="tx2"/>
            </a:solidFill>
            <a:miter lim="800000"/>
            <a:headEnd/>
            <a:tailEnd/>
          </a:ln>
        </p:spPr>
      </p:pic>
      <p:pic>
        <p:nvPicPr>
          <p:cNvPr id="34821" name="Picture 6"/>
          <p:cNvPicPr>
            <a:picLocks noChangeAspect="1" noChangeArrowheads="1"/>
          </p:cNvPicPr>
          <p:nvPr/>
        </p:nvPicPr>
        <p:blipFill>
          <a:blip r:embed="rId6" cstate="print"/>
          <a:srcRect/>
          <a:stretch>
            <a:fillRect/>
          </a:stretch>
        </p:blipFill>
        <p:spPr bwMode="auto">
          <a:xfrm>
            <a:off x="2928926" y="3929063"/>
            <a:ext cx="5881687" cy="2082800"/>
          </a:xfrm>
          <a:prstGeom prst="rect">
            <a:avLst/>
          </a:prstGeom>
          <a:noFill/>
          <a:ln w="9525">
            <a:solidFill>
              <a:schemeClr val="tx2"/>
            </a:solidFill>
            <a:miter lim="800000"/>
            <a:headEnd/>
            <a:tailEnd/>
          </a:ln>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786063" y="1000125"/>
            <a:ext cx="6186487" cy="1143000"/>
          </a:xfrm>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INTRODUCCIÓN</a:t>
            </a:r>
          </a:p>
        </p:txBody>
      </p:sp>
      <p:pic>
        <p:nvPicPr>
          <p:cNvPr id="3076" name="Picture 4" descr="D:\Gaby\Universidad\Proyecto aplicado\Proyecto nosotras\Datos importantes\vallas_publicitarias.jpg"/>
          <p:cNvPicPr>
            <a:picLocks noChangeAspect="1" noChangeArrowheads="1"/>
          </p:cNvPicPr>
          <p:nvPr/>
        </p:nvPicPr>
        <p:blipFill>
          <a:blip r:embed="rId3" cstate="print"/>
          <a:srcRect l="28942" t="25144" r="594" b="26225"/>
          <a:stretch>
            <a:fillRect/>
          </a:stretch>
        </p:blipFill>
        <p:spPr bwMode="auto">
          <a:xfrm>
            <a:off x="3400417" y="2643182"/>
            <a:ext cx="5386425"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par>
                                <p:cTn id="8" presetID="17"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 calcmode="lin" valueType="num">
                                      <p:cBhvr>
                                        <p:cTn id="10" dur="500" fill="hold"/>
                                        <p:tgtEl>
                                          <p:spTgt spid="3076"/>
                                        </p:tgtEl>
                                        <p:attrNameLst>
                                          <p:attrName>ppt_w</p:attrName>
                                        </p:attrNameLst>
                                      </p:cBhvr>
                                      <p:tavLst>
                                        <p:tav tm="0">
                                          <p:val>
                                            <p:fltVal val="0"/>
                                          </p:val>
                                        </p:tav>
                                        <p:tav tm="100000">
                                          <p:val>
                                            <p:strVal val="#ppt_w"/>
                                          </p:val>
                                        </p:tav>
                                      </p:tavLst>
                                    </p:anim>
                                    <p:anim calcmode="lin" valueType="num">
                                      <p:cBhvr>
                                        <p:cTn id="11"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9460" name="Picture 4" descr="http://upload.wikimedia.org/wikipedia/commons/0/04/Daule_River.jpg"/>
          <p:cNvPicPr>
            <a:picLocks noChangeAspect="1" noChangeArrowheads="1"/>
          </p:cNvPicPr>
          <p:nvPr/>
        </p:nvPicPr>
        <p:blipFill>
          <a:blip r:embed="rId5" cstate="print"/>
          <a:srcRect b="20930"/>
          <a:stretch>
            <a:fillRect/>
          </a:stretch>
        </p:blipFill>
        <p:spPr bwMode="auto">
          <a:xfrm>
            <a:off x="4431926" y="3357562"/>
            <a:ext cx="3854850"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re 1"/>
          <p:cNvSpPr>
            <a:spLocks noGrp="1"/>
          </p:cNvSpPr>
          <p:nvPr>
            <p:ph type="title"/>
          </p:nvPr>
        </p:nvSpPr>
        <p:spPr>
          <a:xfrm>
            <a:off x="2294096" y="642918"/>
            <a:ext cx="6849936" cy="200026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6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ESTUDIO ORGANIZACIONAL</a:t>
            </a:r>
          </a:p>
        </p:txBody>
      </p:sp>
      <p:pic>
        <p:nvPicPr>
          <p:cNvPr id="8" name="Picture 28" descr="http://gifsanimados.espaciolatino.com/x_diana233.gif"/>
          <p:cNvPicPr>
            <a:picLocks noChangeAspect="1" noChangeArrowheads="1" noCrop="1"/>
          </p:cNvPicPr>
          <p:nvPr/>
        </p:nvPicPr>
        <p:blipFill>
          <a:blip r:embed="rId6" cstate="print"/>
          <a:srcRect/>
          <a:stretch>
            <a:fillRect/>
          </a:stretch>
        </p:blipFill>
        <p:spPr bwMode="auto">
          <a:xfrm>
            <a:off x="3000364" y="3929066"/>
            <a:ext cx="1143000" cy="1295401"/>
          </a:xfrm>
          <a:prstGeom prst="rect">
            <a:avLst/>
          </a:prstGeom>
          <a:noFill/>
          <a:scene3d>
            <a:camera prst="orthographicFront">
              <a:rot lat="0" lon="10800000" rev="0"/>
            </a:camera>
            <a:lightRig rig="threePt" dir="t"/>
          </a:scene3d>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500063" y="2071678"/>
            <a:ext cx="8229600" cy="4525963"/>
          </a:xfrm>
        </p:spPr>
        <p:txBody>
          <a:bodyPr/>
          <a:lstStyle/>
          <a:p>
            <a:pPr marL="0" indent="0" algn="ctr" eaLnBrk="1" hangingPunct="1">
              <a:buNone/>
            </a:pPr>
            <a:r>
              <a:rPr lang="es-ES" sz="3000" b="1" dirty="0" smtClean="0">
                <a:ln w="1905"/>
                <a:solidFill>
                  <a:schemeClr val="accent3">
                    <a:lumMod val="50000"/>
                  </a:schemeClr>
                </a:solidFill>
                <a:effectLst>
                  <a:innerShdw blurRad="69850" dist="43180" dir="5400000">
                    <a:srgbClr val="000000">
                      <a:alpha val="65000"/>
                    </a:srgbClr>
                  </a:innerShdw>
                </a:effectLst>
              </a:rPr>
              <a:t>Hacienda “Villa Hacienda” busca brindar a </a:t>
            </a:r>
            <a:r>
              <a:rPr lang="es-ES" sz="3000" b="1" dirty="0" err="1" smtClean="0">
                <a:ln w="1905"/>
                <a:solidFill>
                  <a:schemeClr val="accent3">
                    <a:lumMod val="50000"/>
                  </a:schemeClr>
                </a:solidFill>
                <a:effectLst>
                  <a:innerShdw blurRad="69850" dist="43180" dir="5400000">
                    <a:srgbClr val="000000">
                      <a:alpha val="65000"/>
                    </a:srgbClr>
                  </a:innerShdw>
                </a:effectLst>
              </a:rPr>
              <a:t>Dauleños</a:t>
            </a:r>
            <a:r>
              <a:rPr lang="es-ES" sz="3000" b="1" dirty="0" smtClean="0">
                <a:ln w="1905"/>
                <a:solidFill>
                  <a:schemeClr val="accent3">
                    <a:lumMod val="50000"/>
                  </a:schemeClr>
                </a:solidFill>
                <a:effectLst>
                  <a:innerShdw blurRad="69850" dist="43180" dir="5400000">
                    <a:srgbClr val="000000">
                      <a:alpha val="65000"/>
                    </a:srgbClr>
                  </a:innerShdw>
                </a:effectLst>
              </a:rPr>
              <a:t> y Guayaquileños momentos de confort mediante un ambiente natural, ofreciendo variedad de actividades para disfrutar en familia, con un talento humano experimentado en brindar excelentes servicios el cual es muy bien valorado, debido a que la satisfacción del visitante es nuestra prioridad asegurando una gran rentabilidad en el negocio. </a:t>
            </a:r>
          </a:p>
        </p:txBody>
      </p:sp>
      <p:sp>
        <p:nvSpPr>
          <p:cNvPr id="5" name="Titre 1"/>
          <p:cNvSpPr>
            <a:spLocks noGrp="1"/>
          </p:cNvSpPr>
          <p:nvPr>
            <p:ph type="title"/>
          </p:nvPr>
        </p:nvSpPr>
        <p:spPr>
          <a:xfrm>
            <a:off x="571504" y="285728"/>
            <a:ext cx="8286776"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MISION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500" fill="hold"/>
                                        <p:tgtEl>
                                          <p:spTgt spid="2150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150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150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150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3286116" y="2071678"/>
            <a:ext cx="5257800" cy="2643196"/>
          </a:xfrm>
        </p:spPr>
        <p:txBody>
          <a:bodyPr/>
          <a:lstStyle/>
          <a:p>
            <a:pPr marL="0" indent="0" algn="ctr" eaLnBrk="1" hangingPunct="1">
              <a:buNone/>
            </a:pPr>
            <a:r>
              <a:rPr lang="es-ES" sz="2800" b="1" dirty="0" smtClean="0">
                <a:ln w="1905">
                  <a:solidFill>
                    <a:schemeClr val="accent3">
                      <a:lumMod val="50000"/>
                    </a:schemeClr>
                  </a:solidFill>
                </a:ln>
                <a:solidFill>
                  <a:schemeClr val="accent3">
                    <a:lumMod val="50000"/>
                  </a:schemeClr>
                </a:solidFill>
                <a:effectLst>
                  <a:innerShdw blurRad="69850" dist="43180" dir="5400000">
                    <a:srgbClr val="000000">
                      <a:alpha val="65000"/>
                    </a:srgbClr>
                  </a:innerShdw>
                </a:effectLst>
              </a:rPr>
              <a:t>Ser la primera opción de destino turístico para ecuatorianos y extranjeros, reconocidos por nuestro excelente servicio y acogedor ambiente.</a:t>
            </a:r>
          </a:p>
        </p:txBody>
      </p:sp>
      <p:sp>
        <p:nvSpPr>
          <p:cNvPr id="6" name="Titre 1"/>
          <p:cNvSpPr>
            <a:spLocks noGrp="1"/>
          </p:cNvSpPr>
          <p:nvPr>
            <p:ph type="title"/>
          </p:nvPr>
        </p:nvSpPr>
        <p:spPr>
          <a:xfrm>
            <a:off x="2436972" y="428604"/>
            <a:ext cx="6349870"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VISION</a:t>
            </a:r>
          </a:p>
        </p:txBody>
      </p:sp>
      <p:pic>
        <p:nvPicPr>
          <p:cNvPr id="7" name="Picture 20" descr="jomanjob.gif (4905 bytes)"/>
          <p:cNvPicPr>
            <a:picLocks noChangeAspect="1" noChangeArrowheads="1" noCrop="1"/>
          </p:cNvPicPr>
          <p:nvPr/>
        </p:nvPicPr>
        <p:blipFill>
          <a:blip r:embed="rId4" cstate="print"/>
          <a:srcRect/>
          <a:stretch>
            <a:fillRect/>
          </a:stretch>
        </p:blipFill>
        <p:spPr bwMode="auto">
          <a:xfrm>
            <a:off x="5357818" y="4643446"/>
            <a:ext cx="1357322" cy="1818549"/>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53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53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53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4" cstate="print"/>
          <a:srcRect l="25772" t="28168" r="22910" b="18678"/>
          <a:stretch>
            <a:fillRect/>
          </a:stretch>
        </p:blipFill>
        <p:spPr bwMode="auto">
          <a:xfrm>
            <a:off x="-32" y="601682"/>
            <a:ext cx="9144032" cy="56848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1507" name="Picture 3" descr="Piedra de destilación 1"/>
          <p:cNvPicPr>
            <a:picLocks noChangeAspect="1" noChangeArrowheads="1"/>
          </p:cNvPicPr>
          <p:nvPr/>
        </p:nvPicPr>
        <p:blipFill>
          <a:blip r:embed="rId4" cstate="print"/>
          <a:srcRect/>
          <a:stretch>
            <a:fillRect/>
          </a:stretch>
        </p:blipFill>
        <p:spPr bwMode="auto">
          <a:xfrm>
            <a:off x="5429256" y="1785926"/>
            <a:ext cx="2000264" cy="2673542"/>
          </a:xfrm>
          <a:prstGeom prst="rect">
            <a:avLst/>
          </a:prstGeom>
          <a:ln>
            <a:noFill/>
          </a:ln>
          <a:effectLst>
            <a:softEdge rad="112500"/>
          </a:effectLst>
        </p:spPr>
      </p:pic>
      <p:pic>
        <p:nvPicPr>
          <p:cNvPr id="21508" name="Picture 4" descr="Imagen0308"/>
          <p:cNvPicPr>
            <a:picLocks noChangeAspect="1" noChangeArrowheads="1"/>
          </p:cNvPicPr>
          <p:nvPr/>
        </p:nvPicPr>
        <p:blipFill>
          <a:blip r:embed="rId5" cstate="print"/>
          <a:srcRect l="15295" t="6177" r="15295" b="17879"/>
          <a:stretch>
            <a:fillRect/>
          </a:stretch>
        </p:blipFill>
        <p:spPr bwMode="auto">
          <a:xfrm>
            <a:off x="3500430" y="3000372"/>
            <a:ext cx="1857388" cy="2707772"/>
          </a:xfrm>
          <a:prstGeom prst="rect">
            <a:avLst/>
          </a:prstGeom>
          <a:ln>
            <a:noFill/>
          </a:ln>
          <a:effectLst>
            <a:softEdge rad="112500"/>
          </a:effectLst>
        </p:spPr>
      </p:pic>
      <p:pic>
        <p:nvPicPr>
          <p:cNvPr id="21509" name="Picture 5" descr="MuBLES LUIS XV 2"/>
          <p:cNvPicPr>
            <a:picLocks noChangeAspect="1" noChangeArrowheads="1"/>
          </p:cNvPicPr>
          <p:nvPr/>
        </p:nvPicPr>
        <p:blipFill>
          <a:blip r:embed="rId6" cstate="print"/>
          <a:srcRect l="21521" t="19769" r="363" b="15646"/>
          <a:stretch>
            <a:fillRect/>
          </a:stretch>
        </p:blipFill>
        <p:spPr bwMode="auto">
          <a:xfrm>
            <a:off x="5429256" y="4500570"/>
            <a:ext cx="3143272" cy="1950716"/>
          </a:xfrm>
          <a:prstGeom prst="rect">
            <a:avLst/>
          </a:prstGeom>
          <a:ln>
            <a:noFill/>
          </a:ln>
          <a:effectLst>
            <a:softEdge rad="112500"/>
          </a:effectLst>
        </p:spPr>
      </p:pic>
      <p:sp>
        <p:nvSpPr>
          <p:cNvPr id="6" name="Titre 1"/>
          <p:cNvSpPr>
            <a:spLocks noGrp="1"/>
          </p:cNvSpPr>
          <p:nvPr>
            <p:ph type="title"/>
          </p:nvPr>
        </p:nvSpPr>
        <p:spPr>
          <a:xfrm>
            <a:off x="2294096" y="142852"/>
            <a:ext cx="6849936" cy="200026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6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ESTUDIO TÉCNICO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4" cstate="print"/>
          <a:srcRect/>
          <a:stretch>
            <a:fillRect/>
          </a:stretch>
        </p:blipFill>
        <p:spPr bwMode="auto">
          <a:xfrm>
            <a:off x="785786" y="1714488"/>
            <a:ext cx="6715172" cy="5000660"/>
          </a:xfrm>
          <a:prstGeom prst="rect">
            <a:avLst/>
          </a:prstGeom>
          <a:ln>
            <a:noFill/>
          </a:ln>
          <a:effectLst>
            <a:outerShdw blurRad="292100" dist="139700" dir="2700000" algn="tl" rotWithShape="0">
              <a:srgbClr val="333333">
                <a:alpha val="65000"/>
              </a:srgbClr>
            </a:outerShdw>
          </a:effectLst>
        </p:spPr>
      </p:pic>
      <p:pic>
        <p:nvPicPr>
          <p:cNvPr id="4" name="Picture 22" descr="http://gifsanimados.espaciolatino.com/x_disseyador1.gif"/>
          <p:cNvPicPr>
            <a:picLocks noChangeAspect="1" noChangeArrowheads="1" noCrop="1"/>
          </p:cNvPicPr>
          <p:nvPr/>
        </p:nvPicPr>
        <p:blipFill>
          <a:blip r:embed="rId5" cstate="print"/>
          <a:srcRect/>
          <a:stretch>
            <a:fillRect/>
          </a:stretch>
        </p:blipFill>
        <p:spPr bwMode="auto">
          <a:xfrm>
            <a:off x="7715272" y="2786058"/>
            <a:ext cx="1247775" cy="1409700"/>
          </a:xfrm>
          <a:prstGeom prst="rect">
            <a:avLst/>
          </a:prstGeom>
          <a:noFill/>
        </p:spPr>
      </p:pic>
      <p:sp>
        <p:nvSpPr>
          <p:cNvPr id="8" name="Titre 1"/>
          <p:cNvSpPr>
            <a:spLocks noGrp="1"/>
          </p:cNvSpPr>
          <p:nvPr>
            <p:ph type="title"/>
          </p:nvPr>
        </p:nvSpPr>
        <p:spPr>
          <a:xfrm>
            <a:off x="285720" y="285728"/>
            <a:ext cx="8572560"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BALANCE DE OBRAS FÍSICAS</a:t>
            </a:r>
          </a:p>
        </p:txBody>
      </p:sp>
      <p:pic>
        <p:nvPicPr>
          <p:cNvPr id="5" name="Picture 10" descr="Trabajando.gif"/>
          <p:cNvPicPr>
            <a:picLocks noChangeAspect="1" noChangeArrowheads="1" noCrop="1"/>
          </p:cNvPicPr>
          <p:nvPr/>
        </p:nvPicPr>
        <p:blipFill>
          <a:blip r:embed="rId6" cstate="print"/>
          <a:srcRect/>
          <a:stretch>
            <a:fillRect/>
          </a:stretch>
        </p:blipFill>
        <p:spPr bwMode="auto">
          <a:xfrm>
            <a:off x="7643866" y="4639002"/>
            <a:ext cx="1357290" cy="933138"/>
          </a:xfrm>
          <a:prstGeom prst="rect">
            <a:avLst/>
          </a:prstGeom>
          <a:noFill/>
        </p:spPr>
      </p:pic>
    </p:spTree>
  </p:cSld>
  <p:clrMapOvr>
    <a:overrideClrMapping bg1="lt1" tx1="dk1" bg2="lt2" tx2="dk2" accent1="accent1" accent2="accent2" accent3="accent3" accent4="accent4" accent5="accent5" accent6="accent6" hlink="hlink" folHlink="folHlink"/>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8" name="6 Marcador de contenido"/>
          <p:cNvGraphicFramePr>
            <a:graphicFrameLocks noGrp="1"/>
          </p:cNvGraphicFramePr>
          <p:nvPr>
            <p:ph idx="1"/>
          </p:nvPr>
        </p:nvGraphicFramePr>
        <p:xfrm>
          <a:off x="2786050" y="2214555"/>
          <a:ext cx="6215062" cy="4214842"/>
        </p:xfrm>
        <a:graphic>
          <a:graphicData uri="http://schemas.openxmlformats.org/drawingml/2006/table">
            <a:tbl>
              <a:tblPr>
                <a:effectLst>
                  <a:innerShdw blurRad="114300">
                    <a:prstClr val="black"/>
                  </a:innerShdw>
                </a:effectLst>
              </a:tblPr>
              <a:tblGrid>
                <a:gridCol w="3539368"/>
                <a:gridCol w="609652"/>
                <a:gridCol w="694326"/>
                <a:gridCol w="778999"/>
                <a:gridCol w="592717"/>
              </a:tblGrid>
              <a:tr h="282990">
                <a:tc gridSpan="5">
                  <a:txBody>
                    <a:bodyPr/>
                    <a:lstStyle/>
                    <a:p>
                      <a:pPr algn="ctr">
                        <a:spcAft>
                          <a:spcPts val="0"/>
                        </a:spcAft>
                      </a:pPr>
                      <a:r>
                        <a:rPr lang="es-ES" sz="1600" b="1" u="sng" dirty="0">
                          <a:solidFill>
                            <a:srgbClr val="FFFFFF"/>
                          </a:solidFill>
                          <a:latin typeface="Calibri"/>
                          <a:ea typeface="Times New Roman"/>
                          <a:cs typeface="Arial"/>
                        </a:rPr>
                        <a:t>MUEBLES DE OFICINA ADMINISTRACIÓN</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6377">
                <a:tc>
                  <a:txBody>
                    <a:bodyPr/>
                    <a:lstStyle/>
                    <a:p>
                      <a:pPr algn="ctr">
                        <a:spcAft>
                          <a:spcPts val="0"/>
                        </a:spcAft>
                      </a:pPr>
                      <a:r>
                        <a:rPr lang="es-ES" sz="1400" b="1" dirty="0">
                          <a:solidFill>
                            <a:srgbClr val="000000"/>
                          </a:solidFill>
                          <a:latin typeface="Calibri"/>
                          <a:ea typeface="Times New Roman"/>
                          <a:cs typeface="Arial"/>
                        </a:rPr>
                        <a:t>Muebles de Oficina</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Cantidad</a:t>
                      </a:r>
                      <a:endParaRPr lang="es-EC" sz="14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Precio </a:t>
                      </a:r>
                      <a:r>
                        <a:rPr lang="es-ES" sz="1400" b="1" dirty="0" err="1">
                          <a:solidFill>
                            <a:srgbClr val="000000"/>
                          </a:solidFill>
                          <a:latin typeface="Calibri"/>
                          <a:ea typeface="Times New Roman"/>
                          <a:cs typeface="Arial"/>
                        </a:rPr>
                        <a:t>Unit</a:t>
                      </a:r>
                      <a:r>
                        <a:rPr lang="es-ES" sz="1400" b="1" dirty="0">
                          <a:solidFill>
                            <a:srgbClr val="000000"/>
                          </a:solidFill>
                          <a:latin typeface="Calibri"/>
                          <a:ea typeface="Times New Roman"/>
                          <a:cs typeface="Arial"/>
                        </a:rPr>
                        <a:t>.</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Precio Total</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Vida Útil</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r>
              <a:tr h="253187">
                <a:tc>
                  <a:txBody>
                    <a:bodyPr/>
                    <a:lstStyle/>
                    <a:p>
                      <a:pPr>
                        <a:spcAft>
                          <a:spcPts val="0"/>
                        </a:spcAft>
                      </a:pPr>
                      <a:r>
                        <a:rPr lang="es-ES" sz="1400" b="1" u="sng" dirty="0">
                          <a:solidFill>
                            <a:srgbClr val="000000"/>
                          </a:solidFill>
                          <a:latin typeface="Calibri"/>
                          <a:ea typeface="Times New Roman"/>
                          <a:cs typeface="Arial"/>
                        </a:rPr>
                        <a:t>Gerencia General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38294">
                <a:tc>
                  <a:txBody>
                    <a:bodyPr/>
                    <a:lstStyle/>
                    <a:p>
                      <a:pPr>
                        <a:spcAft>
                          <a:spcPts val="0"/>
                        </a:spcAft>
                      </a:pPr>
                      <a:r>
                        <a:rPr lang="es-ES" sz="1400">
                          <a:solidFill>
                            <a:srgbClr val="000000"/>
                          </a:solidFill>
                          <a:latin typeface="Calibri"/>
                          <a:ea typeface="Times New Roman"/>
                          <a:cs typeface="Arial"/>
                        </a:rPr>
                        <a:t>Archivador aéreo</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2</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$ 55</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Escritorio Gerente</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Sillón Jefe</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Sillón visita</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División modular piso-techo 0,90 tela-vidrio</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3</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$ 215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$ 645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Puerta de vidrio</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$ 226</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$ 226</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b="1" u="sng" dirty="0">
                          <a:solidFill>
                            <a:srgbClr val="000000"/>
                          </a:solidFill>
                          <a:latin typeface="Calibri"/>
                          <a:ea typeface="Times New Roman"/>
                          <a:cs typeface="Arial"/>
                        </a:rPr>
                        <a:t>Contabilidad y Boletería</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53187">
                <a:tc>
                  <a:txBody>
                    <a:bodyPr/>
                    <a:lstStyle/>
                    <a:p>
                      <a:pPr>
                        <a:spcAft>
                          <a:spcPts val="0"/>
                        </a:spcAft>
                      </a:pPr>
                      <a:r>
                        <a:rPr lang="es-ES" sz="1400" dirty="0">
                          <a:solidFill>
                            <a:srgbClr val="000000"/>
                          </a:solidFill>
                          <a:latin typeface="Calibri"/>
                          <a:ea typeface="Times New Roman"/>
                          <a:cs typeface="Arial"/>
                        </a:rPr>
                        <a:t>Archivador aéreo</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$ 55</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$ 110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87">
                <a:tc>
                  <a:txBody>
                    <a:bodyPr/>
                    <a:lstStyle/>
                    <a:p>
                      <a:pPr>
                        <a:spcAft>
                          <a:spcPts val="0"/>
                        </a:spcAft>
                      </a:pPr>
                      <a:r>
                        <a:rPr lang="es-ES" sz="1400">
                          <a:solidFill>
                            <a:srgbClr val="000000"/>
                          </a:solidFill>
                          <a:latin typeface="Calibri"/>
                          <a:ea typeface="Times New Roman"/>
                          <a:cs typeface="Arial"/>
                        </a:rPr>
                        <a:t>Escritorio</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Counter</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$ 795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$ 795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294">
                <a:tc>
                  <a:txBody>
                    <a:bodyPr/>
                    <a:lstStyle/>
                    <a:p>
                      <a:pPr>
                        <a:spcAft>
                          <a:spcPts val="0"/>
                        </a:spcAft>
                      </a:pPr>
                      <a:r>
                        <a:rPr lang="es-ES" sz="1400">
                          <a:solidFill>
                            <a:srgbClr val="000000"/>
                          </a:solidFill>
                          <a:latin typeface="Calibri"/>
                          <a:ea typeface="Times New Roman"/>
                          <a:cs typeface="Arial"/>
                        </a:rPr>
                        <a:t>Sillas giratorias</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$ 30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87">
                <a:tc>
                  <a:txBody>
                    <a:bodyPr/>
                    <a:lstStyle/>
                    <a:p>
                      <a:pPr>
                        <a:spcAft>
                          <a:spcPts val="0"/>
                        </a:spcAft>
                      </a:pPr>
                      <a:r>
                        <a:rPr lang="es-ES" sz="1400">
                          <a:solidFill>
                            <a:srgbClr val="000000"/>
                          </a:solidFill>
                          <a:latin typeface="Calibri"/>
                          <a:ea typeface="Times New Roman"/>
                          <a:cs typeface="Arial"/>
                        </a:rPr>
                        <a:t>División modular piso-techo 0,90 tela-vidrio</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6</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$ 215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$ 1.290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68081">
                <a:tc gridSpan="3">
                  <a:txBody>
                    <a:bodyPr/>
                    <a:lstStyle/>
                    <a:p>
                      <a:pPr algn="ctr">
                        <a:spcAft>
                          <a:spcPts val="0"/>
                        </a:spcAft>
                      </a:pPr>
                      <a:r>
                        <a:rPr lang="es-ES" sz="1400" dirty="0">
                          <a:solidFill>
                            <a:srgbClr val="000000"/>
                          </a:solidFill>
                          <a:latin typeface="Calibri"/>
                          <a:ea typeface="Times New Roman"/>
                          <a:cs typeface="Arial"/>
                        </a:rPr>
                        <a:t>TOTAL</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S" sz="1400" b="1" u="sng">
                          <a:solidFill>
                            <a:srgbClr val="FF0000"/>
                          </a:solidFill>
                          <a:latin typeface="Calibri"/>
                          <a:ea typeface="Times New Roman"/>
                          <a:cs typeface="Arial"/>
                        </a:rPr>
                        <a:t>$ 3.456</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C" sz="1400" dirty="0">
                        <a:latin typeface="Calibri"/>
                      </a:endParaRPr>
                    </a:p>
                  </a:txBody>
                  <a:tcPr marL="44450" marR="44450" marT="0" marB="0" anchor="b">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r>
            </a:tbl>
          </a:graphicData>
        </a:graphic>
      </p:graphicFrame>
      <p:sp>
        <p:nvSpPr>
          <p:cNvPr id="6" name="Titre 1"/>
          <p:cNvSpPr>
            <a:spLocks noGrp="1"/>
          </p:cNvSpPr>
          <p:nvPr>
            <p:ph type="title"/>
          </p:nvPr>
        </p:nvSpPr>
        <p:spPr>
          <a:xfrm>
            <a:off x="2285984" y="71414"/>
            <a:ext cx="6715172" cy="128588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BALANCE DE EQUIPOS</a:t>
            </a:r>
          </a:p>
        </p:txBody>
      </p:sp>
      <p:sp>
        <p:nvSpPr>
          <p:cNvPr id="7" name="Titre 1"/>
          <p:cNvSpPr txBox="1">
            <a:spLocks/>
          </p:cNvSpPr>
          <p:nvPr/>
        </p:nvSpPr>
        <p:spPr bwMode="auto">
          <a:xfrm>
            <a:off x="2214546" y="1214422"/>
            <a:ext cx="6715172" cy="785818"/>
          </a:xfrm>
          <a:prstGeom prst="rect">
            <a:avLst/>
          </a:prstGeo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CA" sz="4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 </a:t>
            </a:r>
            <a:r>
              <a:rPr lang="fr-CA" sz="4000" b="1" dirty="0" err="1"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Administración</a:t>
            </a:r>
            <a:endParaRPr kumimoji="0" lang="fr-CA" sz="4000" b="1" i="0" u="none" strike="noStrike" kern="1200" cap="none" spc="0" normalizeH="0" baseline="0" noProof="0"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uLnTx/>
              <a:uFillTx/>
              <a:latin typeface="Bauhaus 93" pitchFamily="82" charset="0"/>
              <a:ea typeface="+mj-ea"/>
              <a:cs typeface="+mj-cs"/>
            </a:endParaRPr>
          </a:p>
        </p:txBody>
      </p:sp>
    </p:spTree>
  </p:cSld>
  <p:clrMapOvr>
    <a:overrideClrMapping bg1="lt1" tx1="dk1" bg2="lt2" tx2="dk2" accent1="accent1" accent2="accent2" accent3="accent3" accent4="accent4" accent5="accent5" accent6="accent6" hlink="hlink" folHlink="folHlink"/>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928661" y="2357430"/>
          <a:ext cx="7572429" cy="3214706"/>
        </p:xfrm>
        <a:graphic>
          <a:graphicData uri="http://schemas.openxmlformats.org/drawingml/2006/table">
            <a:tbl>
              <a:tblPr/>
              <a:tblGrid>
                <a:gridCol w="4657749"/>
                <a:gridCol w="664735"/>
                <a:gridCol w="757060"/>
                <a:gridCol w="849385"/>
                <a:gridCol w="643500"/>
              </a:tblGrid>
              <a:tr h="264423">
                <a:tc gridSpan="5">
                  <a:txBody>
                    <a:bodyPr/>
                    <a:lstStyle/>
                    <a:p>
                      <a:pPr algn="ctr">
                        <a:spcAft>
                          <a:spcPts val="0"/>
                        </a:spcAft>
                      </a:pPr>
                      <a:r>
                        <a:rPr lang="es-ES" sz="1500" b="1" u="sng" dirty="0">
                          <a:solidFill>
                            <a:srgbClr val="FFFFFF"/>
                          </a:solidFill>
                          <a:latin typeface="Calibri"/>
                          <a:ea typeface="Times New Roman"/>
                          <a:cs typeface="Arial"/>
                        </a:rPr>
                        <a:t>EQUIPOS DE COMPUTACIÓN ADMINISTRACIÓN</a:t>
                      </a:r>
                      <a:endParaRPr lang="es-EC" sz="15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5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9466">
                <a:tc>
                  <a:txBody>
                    <a:bodyPr/>
                    <a:lstStyle/>
                    <a:p>
                      <a:pPr algn="ctr">
                        <a:spcAft>
                          <a:spcPts val="0"/>
                        </a:spcAft>
                      </a:pPr>
                      <a:r>
                        <a:rPr lang="es-ES" sz="1500" b="1" dirty="0">
                          <a:solidFill>
                            <a:srgbClr val="000000"/>
                          </a:solidFill>
                          <a:latin typeface="Calibri"/>
                          <a:ea typeface="Times New Roman"/>
                          <a:cs typeface="Arial"/>
                        </a:rPr>
                        <a:t>Equipos de Computación</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500" b="1" dirty="0">
                          <a:solidFill>
                            <a:srgbClr val="000000"/>
                          </a:solidFill>
                          <a:latin typeface="Calibri"/>
                          <a:ea typeface="Times New Roman"/>
                          <a:cs typeface="Arial"/>
                        </a:rPr>
                        <a:t>Cantidad</a:t>
                      </a:r>
                      <a:endParaRPr lang="es-EC" sz="15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500" b="1" dirty="0">
                          <a:solidFill>
                            <a:srgbClr val="000000"/>
                          </a:solidFill>
                          <a:latin typeface="Calibri"/>
                          <a:ea typeface="Times New Roman"/>
                          <a:cs typeface="Arial"/>
                        </a:rPr>
                        <a:t>Precio </a:t>
                      </a:r>
                      <a:r>
                        <a:rPr lang="es-ES" sz="1500" b="1" dirty="0" err="1">
                          <a:solidFill>
                            <a:srgbClr val="000000"/>
                          </a:solidFill>
                          <a:latin typeface="Calibri"/>
                          <a:ea typeface="Times New Roman"/>
                          <a:cs typeface="Arial"/>
                        </a:rPr>
                        <a:t>Unit</a:t>
                      </a:r>
                      <a:r>
                        <a:rPr lang="es-ES" sz="1500" b="1" dirty="0">
                          <a:solidFill>
                            <a:srgbClr val="000000"/>
                          </a:solidFill>
                          <a:latin typeface="Calibri"/>
                          <a:ea typeface="Times New Roman"/>
                          <a:cs typeface="Arial"/>
                        </a:rPr>
                        <a:t>.</a:t>
                      </a:r>
                      <a:endParaRPr lang="es-EC" sz="15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500" b="1" dirty="0">
                          <a:solidFill>
                            <a:srgbClr val="000000"/>
                          </a:solidFill>
                          <a:latin typeface="Calibri"/>
                          <a:ea typeface="Times New Roman"/>
                          <a:cs typeface="Arial"/>
                        </a:rPr>
                        <a:t>Precio Total</a:t>
                      </a:r>
                      <a:endParaRPr lang="es-EC" sz="15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500" b="1" dirty="0">
                          <a:solidFill>
                            <a:srgbClr val="000000"/>
                          </a:solidFill>
                          <a:latin typeface="Calibri"/>
                          <a:ea typeface="Times New Roman"/>
                          <a:cs typeface="Arial"/>
                        </a:rPr>
                        <a:t>Vida Útil</a:t>
                      </a:r>
                      <a:endParaRPr lang="es-EC" sz="15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r>
              <a:tr h="272313">
                <a:tc>
                  <a:txBody>
                    <a:bodyPr/>
                    <a:lstStyle/>
                    <a:p>
                      <a:pPr>
                        <a:spcAft>
                          <a:spcPts val="0"/>
                        </a:spcAft>
                      </a:pPr>
                      <a:r>
                        <a:rPr lang="es-ES" sz="1500" b="1" u="sng" dirty="0">
                          <a:solidFill>
                            <a:srgbClr val="000000"/>
                          </a:solidFill>
                          <a:latin typeface="Calibri"/>
                          <a:ea typeface="Times New Roman"/>
                          <a:cs typeface="Arial"/>
                        </a:rPr>
                        <a:t>Gerencia, Contabilidad, Boletería</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500" dirty="0">
                          <a:solidFill>
                            <a:srgbClr val="000000"/>
                          </a:solidFill>
                          <a:latin typeface="Calibri"/>
                          <a:ea typeface="Times New Roman"/>
                          <a:cs typeface="Arial"/>
                        </a:rPr>
                        <a:t> </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72313">
                <a:tc>
                  <a:txBody>
                    <a:bodyPr/>
                    <a:lstStyle/>
                    <a:p>
                      <a:pPr>
                        <a:spcAft>
                          <a:spcPts val="0"/>
                        </a:spcAft>
                      </a:pPr>
                      <a:r>
                        <a:rPr lang="es-ES" sz="1500" dirty="0">
                          <a:solidFill>
                            <a:srgbClr val="000000"/>
                          </a:solidFill>
                          <a:latin typeface="Calibri"/>
                          <a:ea typeface="Times New Roman"/>
                          <a:cs typeface="Arial"/>
                        </a:rPr>
                        <a:t>Computadoras</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$ 496</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$ 1.488</a:t>
                      </a:r>
                      <a:endParaRPr lang="es-EC"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dirty="0">
                          <a:solidFill>
                            <a:srgbClr val="000000"/>
                          </a:solidFill>
                          <a:latin typeface="Calibri"/>
                          <a:ea typeface="Times New Roman"/>
                          <a:cs typeface="Arial"/>
                        </a:rPr>
                        <a:t>Impresora de Red Láser</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1</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$ 200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$ 200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dirty="0">
                          <a:solidFill>
                            <a:srgbClr val="000000"/>
                          </a:solidFill>
                          <a:latin typeface="Calibri"/>
                          <a:ea typeface="Times New Roman"/>
                          <a:cs typeface="Arial"/>
                        </a:rPr>
                        <a:t>Impresora de Red Multifunción</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1</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$ 300</a:t>
                      </a:r>
                      <a:endParaRPr lang="es-EC"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$ 300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dirty="0">
                          <a:solidFill>
                            <a:srgbClr val="000000"/>
                          </a:solidFill>
                          <a:latin typeface="Calibri"/>
                          <a:ea typeface="Times New Roman"/>
                          <a:cs typeface="Arial"/>
                        </a:rPr>
                        <a:t>Servidor para Sistema Operativo Correos y Aplicaciones</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1</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$ 4.000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$ 4.000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a:solidFill>
                            <a:srgbClr val="000000"/>
                          </a:solidFill>
                          <a:latin typeface="Calibri"/>
                          <a:ea typeface="Times New Roman"/>
                          <a:cs typeface="Arial"/>
                        </a:rPr>
                        <a:t>Software Administrativo y Financiero</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1</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$ 5.000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$ 5.000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a:solidFill>
                            <a:srgbClr val="000000"/>
                          </a:solidFill>
                          <a:latin typeface="Calibri"/>
                          <a:ea typeface="Times New Roman"/>
                          <a:cs typeface="Arial"/>
                        </a:rPr>
                        <a:t>Cableado</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1</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$ 800</a:t>
                      </a:r>
                      <a:endParaRPr lang="es-EC"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$ 800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3</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3">
                <a:tc>
                  <a:txBody>
                    <a:bodyPr/>
                    <a:lstStyle/>
                    <a:p>
                      <a:pPr>
                        <a:spcAft>
                          <a:spcPts val="0"/>
                        </a:spcAft>
                      </a:pPr>
                      <a:r>
                        <a:rPr lang="es-ES" sz="1500">
                          <a:solidFill>
                            <a:srgbClr val="000000"/>
                          </a:solidFill>
                          <a:latin typeface="Calibri"/>
                          <a:ea typeface="Times New Roman"/>
                          <a:cs typeface="Arial"/>
                        </a:rPr>
                        <a:t>Implementos de Red (swich, puntos, etc.)</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1</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500">
                          <a:solidFill>
                            <a:srgbClr val="000000"/>
                          </a:solidFill>
                          <a:latin typeface="Calibri"/>
                          <a:ea typeface="Times New Roman"/>
                          <a:cs typeface="Arial"/>
                        </a:rPr>
                        <a:t>$ 500</a:t>
                      </a:r>
                      <a:endParaRPr lang="es-EC" sz="15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$ 500</a:t>
                      </a:r>
                      <a:endParaRPr lang="es-EC"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500" dirty="0">
                          <a:solidFill>
                            <a:srgbClr val="000000"/>
                          </a:solidFill>
                          <a:latin typeface="Calibri"/>
                          <a:ea typeface="Times New Roman"/>
                          <a:cs typeface="Arial"/>
                        </a:rPr>
                        <a:t>3</a:t>
                      </a:r>
                      <a:endParaRPr lang="es-EC" sz="15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72313">
                <a:tc gridSpan="3">
                  <a:txBody>
                    <a:bodyPr/>
                    <a:lstStyle/>
                    <a:p>
                      <a:pPr algn="ctr">
                        <a:spcAft>
                          <a:spcPts val="0"/>
                        </a:spcAft>
                      </a:pPr>
                      <a:r>
                        <a:rPr lang="es-ES" sz="1500">
                          <a:solidFill>
                            <a:srgbClr val="000000"/>
                          </a:solidFill>
                          <a:latin typeface="Calibri"/>
                          <a:ea typeface="Times New Roman"/>
                          <a:cs typeface="Arial"/>
                        </a:rPr>
                        <a:t>TOTAL</a:t>
                      </a:r>
                      <a:endParaRPr lang="es-EC" sz="15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r">
                        <a:spcAft>
                          <a:spcPts val="0"/>
                        </a:spcAft>
                      </a:pPr>
                      <a:r>
                        <a:rPr lang="es-ES" sz="1500" b="1" u="sng" dirty="0">
                          <a:solidFill>
                            <a:srgbClr val="FF0000"/>
                          </a:solidFill>
                          <a:latin typeface="Calibri"/>
                          <a:ea typeface="Times New Roman"/>
                          <a:cs typeface="Arial"/>
                        </a:rPr>
                        <a:t>$ 12.288</a:t>
                      </a:r>
                      <a:endParaRPr lang="es-EC" sz="15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C" sz="1500" dirty="0">
                        <a:latin typeface="Calibri"/>
                      </a:endParaRPr>
                    </a:p>
                  </a:txBody>
                  <a:tcPr marL="44450" marR="44450" marT="0" marB="0" anchor="b">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r>
            </a:tbl>
          </a:graphicData>
        </a:graphic>
      </p:graphicFrame>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714611" y="2000239"/>
          <a:ext cx="6073814" cy="2743228"/>
        </p:xfrm>
        <a:graphic>
          <a:graphicData uri="http://schemas.openxmlformats.org/drawingml/2006/table">
            <a:tbl>
              <a:tblPr/>
              <a:tblGrid>
                <a:gridCol w="3000397"/>
                <a:gridCol w="857256"/>
                <a:gridCol w="642942"/>
                <a:gridCol w="857256"/>
                <a:gridCol w="715963"/>
              </a:tblGrid>
              <a:tr h="316526">
                <a:tc gridSpan="5">
                  <a:txBody>
                    <a:bodyPr/>
                    <a:lstStyle/>
                    <a:p>
                      <a:pPr algn="ctr">
                        <a:spcAft>
                          <a:spcPts val="0"/>
                        </a:spcAft>
                      </a:pPr>
                      <a:r>
                        <a:rPr lang="es-ES" sz="1600" b="1" u="sng" dirty="0">
                          <a:solidFill>
                            <a:srgbClr val="FFFFFF"/>
                          </a:solidFill>
                          <a:latin typeface="Calibri"/>
                          <a:ea typeface="Times New Roman"/>
                          <a:cs typeface="Arial"/>
                        </a:rPr>
                        <a:t>EQUIPOS DE OFICINA ADMINISTRACIÓN</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s-EC"/>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7882">
                <a:tc>
                  <a:txBody>
                    <a:bodyPr/>
                    <a:lstStyle/>
                    <a:p>
                      <a:pPr algn="ctr">
                        <a:spcAft>
                          <a:spcPts val="0"/>
                        </a:spcAft>
                      </a:pPr>
                      <a:r>
                        <a:rPr lang="es-ES" sz="1600" b="1" dirty="0">
                          <a:solidFill>
                            <a:srgbClr val="000000"/>
                          </a:solidFill>
                          <a:latin typeface="Calibri"/>
                          <a:ea typeface="Times New Roman"/>
                          <a:cs typeface="Arial"/>
                        </a:rPr>
                        <a:t>Equipos de Computación</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Cantidad</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Precio </a:t>
                      </a:r>
                      <a:r>
                        <a:rPr lang="es-ES" sz="1600" b="1" dirty="0" err="1">
                          <a:solidFill>
                            <a:srgbClr val="000000"/>
                          </a:solidFill>
                          <a:latin typeface="Calibri"/>
                          <a:ea typeface="Times New Roman"/>
                          <a:cs typeface="Arial"/>
                        </a:rPr>
                        <a:t>Unit</a:t>
                      </a:r>
                      <a:r>
                        <a:rPr lang="es-ES" sz="1600" b="1" dirty="0">
                          <a:solidFill>
                            <a:srgbClr val="000000"/>
                          </a:solidFill>
                          <a:latin typeface="Calibri"/>
                          <a:ea typeface="Times New Roman"/>
                          <a:cs typeface="Arial"/>
                        </a:rPr>
                        <a:t>.</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Precio Total</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Vida Útil</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r>
              <a:tr h="298942">
                <a:tc>
                  <a:txBody>
                    <a:bodyPr/>
                    <a:lstStyle/>
                    <a:p>
                      <a:pPr>
                        <a:spcAft>
                          <a:spcPts val="0"/>
                        </a:spcAft>
                      </a:pPr>
                      <a:r>
                        <a:rPr lang="es-ES" sz="1600" b="1" u="sng">
                          <a:solidFill>
                            <a:srgbClr val="000000"/>
                          </a:solidFill>
                          <a:latin typeface="Calibri"/>
                          <a:ea typeface="Times New Roman"/>
                          <a:cs typeface="Arial"/>
                        </a:rPr>
                        <a:t>Gerencia, Contabilidad, Boletería</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600" dirty="0">
                          <a:solidFill>
                            <a:srgbClr val="000000"/>
                          </a:solidFill>
                          <a:latin typeface="Calibri"/>
                          <a:ea typeface="Times New Roman"/>
                          <a:cs typeface="Arial"/>
                        </a:rPr>
                        <a:t> </a:t>
                      </a:r>
                      <a:endParaRPr lang="es-EC" sz="16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98942">
                <a:tc>
                  <a:txBody>
                    <a:bodyPr/>
                    <a:lstStyle/>
                    <a:p>
                      <a:pPr>
                        <a:spcAft>
                          <a:spcPts val="0"/>
                        </a:spcAft>
                      </a:pPr>
                      <a:r>
                        <a:rPr lang="es-ES" sz="1600">
                          <a:solidFill>
                            <a:srgbClr val="000000"/>
                          </a:solidFill>
                          <a:latin typeface="Calibri"/>
                          <a:ea typeface="Times New Roman"/>
                          <a:cs typeface="Arial"/>
                        </a:rPr>
                        <a:t>Teléfono</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dirty="0">
                          <a:solidFill>
                            <a:srgbClr val="000000"/>
                          </a:solidFill>
                          <a:latin typeface="Calibri"/>
                          <a:ea typeface="Times New Roman"/>
                          <a:cs typeface="Arial"/>
                        </a:rPr>
                        <a:t>2</a:t>
                      </a:r>
                      <a:endParaRPr lang="es-EC" sz="16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dirty="0">
                          <a:solidFill>
                            <a:srgbClr val="000000"/>
                          </a:solidFill>
                          <a:latin typeface="Calibri"/>
                          <a:ea typeface="Times New Roman"/>
                          <a:cs typeface="Arial"/>
                        </a:rPr>
                        <a:t>$ 159</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dirty="0">
                          <a:solidFill>
                            <a:srgbClr val="000000"/>
                          </a:solidFill>
                          <a:latin typeface="Calibri"/>
                          <a:ea typeface="Times New Roman"/>
                          <a:cs typeface="Arial"/>
                        </a:rPr>
                        <a:t>$ 318</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dirty="0">
                          <a:solidFill>
                            <a:srgbClr val="000000"/>
                          </a:solidFill>
                          <a:latin typeface="Calibri"/>
                          <a:ea typeface="Times New Roman"/>
                          <a:cs typeface="Arial"/>
                        </a:rPr>
                        <a:t>5</a:t>
                      </a:r>
                      <a:endParaRPr lang="es-EC"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42">
                <a:tc>
                  <a:txBody>
                    <a:bodyPr/>
                    <a:lstStyle/>
                    <a:p>
                      <a:pPr>
                        <a:spcAft>
                          <a:spcPts val="0"/>
                        </a:spcAft>
                      </a:pPr>
                      <a:r>
                        <a:rPr lang="es-ES" sz="1600">
                          <a:solidFill>
                            <a:srgbClr val="000000"/>
                          </a:solidFill>
                          <a:latin typeface="Calibri"/>
                          <a:ea typeface="Times New Roman"/>
                          <a:cs typeface="Arial"/>
                        </a:rPr>
                        <a:t>Diadema Telefónica</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$ 188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$ 188</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942">
                <a:tc>
                  <a:txBody>
                    <a:bodyPr/>
                    <a:lstStyle/>
                    <a:p>
                      <a:pPr>
                        <a:spcAft>
                          <a:spcPts val="0"/>
                        </a:spcAft>
                      </a:pPr>
                      <a:r>
                        <a:rPr lang="es-ES" sz="1600">
                          <a:solidFill>
                            <a:srgbClr val="000000"/>
                          </a:solidFill>
                          <a:latin typeface="Calibri"/>
                          <a:ea typeface="Times New Roman"/>
                          <a:cs typeface="Arial"/>
                        </a:rPr>
                        <a:t>Acondicionador de Aire</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2</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$ 576</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$ 1.152</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316526">
                <a:tc gridSpan="3">
                  <a:txBody>
                    <a:bodyPr/>
                    <a:lstStyle/>
                    <a:p>
                      <a:pPr algn="ctr">
                        <a:spcAft>
                          <a:spcPts val="0"/>
                        </a:spcAft>
                      </a:pPr>
                      <a:r>
                        <a:rPr lang="es-ES" sz="1600">
                          <a:solidFill>
                            <a:srgbClr val="000000"/>
                          </a:solidFill>
                          <a:latin typeface="Calibri"/>
                          <a:ea typeface="Times New Roman"/>
                          <a:cs typeface="Arial"/>
                        </a:rPr>
                        <a:t>TOTAL</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S"/>
                    </a:p>
                  </a:txBody>
                  <a:tcPr/>
                </a:tc>
                <a:tc>
                  <a:txBody>
                    <a:bodyPr/>
                    <a:lstStyle/>
                    <a:p>
                      <a:pPr algn="r">
                        <a:spcAft>
                          <a:spcPts val="0"/>
                        </a:spcAft>
                      </a:pPr>
                      <a:r>
                        <a:rPr lang="es-ES" sz="1600" b="1" u="sng">
                          <a:solidFill>
                            <a:srgbClr val="FF0000"/>
                          </a:solidFill>
                          <a:latin typeface="Calibri"/>
                          <a:ea typeface="Times New Roman"/>
                          <a:cs typeface="Arial"/>
                        </a:rPr>
                        <a:t>$ 1.658</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S" sz="1600" dirty="0"/>
                    </a:p>
                  </a:txBody>
                  <a:tcPr marL="44450" marR="44450" marT="0" marB="0" anchor="b">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r>
              <a:tr h="316526">
                <a:tc gridSpan="3">
                  <a:txBody>
                    <a:bodyPr/>
                    <a:lstStyle/>
                    <a:p>
                      <a:pPr algn="ctr">
                        <a:spcAft>
                          <a:spcPts val="0"/>
                        </a:spcAft>
                      </a:pPr>
                      <a:r>
                        <a:rPr lang="es-ES" sz="1600">
                          <a:solidFill>
                            <a:srgbClr val="000000"/>
                          </a:solidFill>
                          <a:latin typeface="Calibri"/>
                          <a:ea typeface="Times New Roman"/>
                          <a:cs typeface="Arial"/>
                        </a:rPr>
                        <a:t>TOTAL INVERSIÓN ADMINISTRACIÓN</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S"/>
                    </a:p>
                  </a:txBody>
                  <a:tcPr/>
                </a:tc>
                <a:tc>
                  <a:txBody>
                    <a:bodyPr/>
                    <a:lstStyle/>
                    <a:p>
                      <a:pPr algn="r">
                        <a:spcAft>
                          <a:spcPts val="0"/>
                        </a:spcAft>
                      </a:pPr>
                      <a:r>
                        <a:rPr lang="es-ES" sz="1600" b="1" u="sng">
                          <a:solidFill>
                            <a:srgbClr val="FF0000"/>
                          </a:solidFill>
                          <a:latin typeface="Calibri"/>
                          <a:ea typeface="Times New Roman"/>
                          <a:cs typeface="Arial"/>
                        </a:rPr>
                        <a:t>$ 17.402</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S" sz="1600" dirty="0"/>
                    </a:p>
                  </a:txBody>
                  <a:tcPr marL="44450" marR="44450" marT="0" marB="0" anchor="b">
                    <a:lnL w="28575"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nvPr>
        </p:nvGraphicFramePr>
        <p:xfrm>
          <a:off x="1857356" y="1682529"/>
          <a:ext cx="6215086" cy="4961181"/>
        </p:xfrm>
        <a:graphic>
          <a:graphicData uri="http://schemas.openxmlformats.org/drawingml/2006/table">
            <a:tbl>
              <a:tblPr/>
              <a:tblGrid>
                <a:gridCol w="3388588"/>
                <a:gridCol w="851161"/>
                <a:gridCol w="658446"/>
                <a:gridCol w="738744"/>
                <a:gridCol w="578147"/>
              </a:tblGrid>
              <a:tr h="205033">
                <a:tc gridSpan="5">
                  <a:txBody>
                    <a:bodyPr/>
                    <a:lstStyle/>
                    <a:p>
                      <a:pPr algn="ctr">
                        <a:spcAft>
                          <a:spcPts val="0"/>
                        </a:spcAft>
                      </a:pPr>
                      <a:r>
                        <a:rPr lang="es-ES" sz="1400" b="1" u="sng" dirty="0">
                          <a:solidFill>
                            <a:srgbClr val="FFFFFF"/>
                          </a:solidFill>
                          <a:latin typeface="Calibri"/>
                          <a:ea typeface="Times New Roman"/>
                          <a:cs typeface="Arial"/>
                        </a:rPr>
                        <a:t>MUEBLES Y ENSERES SERVICIOS</a:t>
                      </a:r>
                      <a:endParaRPr lang="es-EC" sz="14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0067">
                <a:tc>
                  <a:txBody>
                    <a:bodyPr/>
                    <a:lstStyle/>
                    <a:p>
                      <a:pPr algn="ctr">
                        <a:spcAft>
                          <a:spcPts val="0"/>
                        </a:spcAft>
                      </a:pPr>
                      <a:r>
                        <a:rPr lang="es-ES" sz="1400" b="1" dirty="0">
                          <a:solidFill>
                            <a:srgbClr val="000000"/>
                          </a:solidFill>
                          <a:latin typeface="Calibri"/>
                          <a:ea typeface="Times New Roman"/>
                          <a:cs typeface="Arial"/>
                        </a:rPr>
                        <a:t>Muebles y Enseres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Cantidad</a:t>
                      </a:r>
                      <a:endParaRPr lang="es-EC" sz="14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Precio </a:t>
                      </a:r>
                      <a:r>
                        <a:rPr lang="es-ES" sz="1400" b="1" dirty="0" err="1">
                          <a:solidFill>
                            <a:srgbClr val="000000"/>
                          </a:solidFill>
                          <a:latin typeface="Calibri"/>
                          <a:ea typeface="Times New Roman"/>
                          <a:cs typeface="Arial"/>
                        </a:rPr>
                        <a:t>Unit</a:t>
                      </a:r>
                      <a:r>
                        <a:rPr lang="es-ES" sz="1400" b="1" dirty="0">
                          <a:solidFill>
                            <a:srgbClr val="000000"/>
                          </a:solidFill>
                          <a:latin typeface="Calibri"/>
                          <a:ea typeface="Times New Roman"/>
                          <a:cs typeface="Arial"/>
                        </a:rPr>
                        <a:t>.</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Precio Total</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400" b="1" dirty="0">
                          <a:solidFill>
                            <a:srgbClr val="000000"/>
                          </a:solidFill>
                          <a:latin typeface="Calibri"/>
                          <a:ea typeface="Times New Roman"/>
                          <a:cs typeface="Arial"/>
                        </a:rPr>
                        <a:t>Vida Útil</a:t>
                      </a:r>
                      <a:endParaRPr lang="es-EC"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r>
              <a:tr h="205033">
                <a:tc>
                  <a:txBody>
                    <a:bodyPr/>
                    <a:lstStyle/>
                    <a:p>
                      <a:pPr>
                        <a:spcAft>
                          <a:spcPts val="0"/>
                        </a:spcAft>
                      </a:pPr>
                      <a:r>
                        <a:rPr lang="es-ES" sz="1400" b="1" u="sng" dirty="0">
                          <a:solidFill>
                            <a:srgbClr val="000000"/>
                          </a:solidFill>
                          <a:latin typeface="Calibri"/>
                          <a:ea typeface="Times New Roman"/>
                          <a:cs typeface="Arial"/>
                        </a:rPr>
                        <a:t>Cabalgatas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05033">
                <a:tc>
                  <a:txBody>
                    <a:bodyPr/>
                    <a:lstStyle/>
                    <a:p>
                      <a:pPr>
                        <a:spcAft>
                          <a:spcPts val="0"/>
                        </a:spcAft>
                      </a:pPr>
                      <a:r>
                        <a:rPr lang="es-ES" sz="1400">
                          <a:solidFill>
                            <a:srgbClr val="000000"/>
                          </a:solidFill>
                          <a:latin typeface="Calibri"/>
                          <a:ea typeface="Times New Roman"/>
                          <a:cs typeface="Arial"/>
                        </a:rPr>
                        <a:t>Set completo de accesorios </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5</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$ 235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$ 1.175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10</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Caballos</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5</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$ 800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$ 4.000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b="1" u="sng" dirty="0">
                          <a:solidFill>
                            <a:srgbClr val="000000"/>
                          </a:solidFill>
                          <a:latin typeface="Calibri"/>
                          <a:ea typeface="Times New Roman"/>
                          <a:cs typeface="Arial"/>
                        </a:rPr>
                        <a:t>Juego de niños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205033">
                <a:tc>
                  <a:txBody>
                    <a:bodyPr/>
                    <a:lstStyle/>
                    <a:p>
                      <a:pPr>
                        <a:spcAft>
                          <a:spcPts val="0"/>
                        </a:spcAft>
                      </a:pPr>
                      <a:r>
                        <a:rPr lang="es-ES" sz="1400" dirty="0">
                          <a:solidFill>
                            <a:srgbClr val="000000"/>
                          </a:solidFill>
                          <a:latin typeface="Calibri"/>
                          <a:ea typeface="Times New Roman"/>
                          <a:cs typeface="Arial"/>
                        </a:rPr>
                        <a:t>Columpios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6</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$ 1.500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dirty="0">
                          <a:solidFill>
                            <a:srgbClr val="000000"/>
                          </a:solidFill>
                          <a:latin typeface="Calibri"/>
                          <a:ea typeface="Times New Roman"/>
                          <a:cs typeface="Arial"/>
                        </a:rPr>
                        <a:t>Resbaladeras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$ 180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$ 360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dirty="0">
                          <a:solidFill>
                            <a:srgbClr val="000000"/>
                          </a:solidFill>
                          <a:latin typeface="Calibri"/>
                          <a:ea typeface="Times New Roman"/>
                          <a:cs typeface="Arial"/>
                        </a:rPr>
                        <a:t>Sube y Baja</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3</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$ 120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$ 360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dirty="0">
                          <a:solidFill>
                            <a:srgbClr val="000000"/>
                          </a:solidFill>
                          <a:latin typeface="Calibri"/>
                          <a:ea typeface="Times New Roman"/>
                          <a:cs typeface="Arial"/>
                        </a:rPr>
                        <a:t>Rueda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$ 140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$ 140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b="1" u="sng" dirty="0">
                          <a:solidFill>
                            <a:srgbClr val="000000"/>
                          </a:solidFill>
                          <a:latin typeface="Calibri"/>
                          <a:ea typeface="Times New Roman"/>
                          <a:cs typeface="Arial"/>
                        </a:rPr>
                        <a:t>Otros</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05033">
                <a:tc>
                  <a:txBody>
                    <a:bodyPr/>
                    <a:lstStyle/>
                    <a:p>
                      <a:pPr>
                        <a:spcAft>
                          <a:spcPts val="0"/>
                        </a:spcAft>
                      </a:pPr>
                      <a:r>
                        <a:rPr lang="es-ES" sz="1400">
                          <a:solidFill>
                            <a:srgbClr val="000000"/>
                          </a:solidFill>
                          <a:latin typeface="Calibri"/>
                          <a:ea typeface="Times New Roman"/>
                          <a:cs typeface="Arial"/>
                        </a:rPr>
                        <a:t>Bicicletas</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4</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Hamacas</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$ 600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Botes </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5</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$ 1.250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Bicicletas acuáticas</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5</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$ 180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$ 900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solidFill>
                            <a:srgbClr val="000000"/>
                          </a:solidFill>
                          <a:latin typeface="Calibri"/>
                          <a:ea typeface="Times New Roman"/>
                          <a:cs typeface="Arial"/>
                        </a:rPr>
                        <a:t> </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Silla guardianía</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Mesa guardianía</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Mesas comedor</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25</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$ 45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$ 1.125</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30">
                <a:tc>
                  <a:txBody>
                    <a:bodyPr/>
                    <a:lstStyle/>
                    <a:p>
                      <a:pPr>
                        <a:spcAft>
                          <a:spcPts val="0"/>
                        </a:spcAft>
                      </a:pPr>
                      <a:r>
                        <a:rPr lang="es-ES" sz="1400">
                          <a:solidFill>
                            <a:srgbClr val="000000"/>
                          </a:solidFill>
                          <a:latin typeface="Calibri"/>
                          <a:ea typeface="Times New Roman"/>
                          <a:cs typeface="Arial"/>
                        </a:rPr>
                        <a:t>Sillas comedor</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100</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$ 12</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$ 1.200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Indumentaria Cocina</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2</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$ 150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$ 300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033">
                <a:tc>
                  <a:txBody>
                    <a:bodyPr/>
                    <a:lstStyle/>
                    <a:p>
                      <a:pPr>
                        <a:spcAft>
                          <a:spcPts val="0"/>
                        </a:spcAft>
                      </a:pPr>
                      <a:r>
                        <a:rPr lang="es-ES" sz="1400">
                          <a:solidFill>
                            <a:srgbClr val="000000"/>
                          </a:solidFill>
                          <a:latin typeface="Calibri"/>
                          <a:ea typeface="Times New Roman"/>
                          <a:cs typeface="Arial"/>
                        </a:rPr>
                        <a:t>Utensilios para jardinería</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dirty="0">
                          <a:solidFill>
                            <a:srgbClr val="000000"/>
                          </a:solidFill>
                          <a:latin typeface="Calibri"/>
                          <a:ea typeface="Times New Roman"/>
                          <a:cs typeface="Arial"/>
                        </a:rPr>
                        <a:t>1</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$ 200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a:solidFill>
                            <a:srgbClr val="000000"/>
                          </a:solidFill>
                          <a:latin typeface="Calibri"/>
                          <a:ea typeface="Times New Roman"/>
                          <a:cs typeface="Arial"/>
                        </a:rPr>
                        <a:t>10</a:t>
                      </a:r>
                      <a:endParaRPr lang="es-EC"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67191">
                <a:tc>
                  <a:txBody>
                    <a:bodyPr/>
                    <a:lstStyle/>
                    <a:p>
                      <a:pPr algn="ctr">
                        <a:spcAft>
                          <a:spcPts val="0"/>
                        </a:spcAft>
                      </a:pPr>
                      <a:r>
                        <a:rPr lang="es-ES" sz="1400" dirty="0">
                          <a:solidFill>
                            <a:srgbClr val="000000"/>
                          </a:solidFill>
                          <a:latin typeface="Calibri"/>
                          <a:ea typeface="Times New Roman"/>
                          <a:cs typeface="Arial"/>
                        </a:rPr>
                        <a:t>TOTAL</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s-ES" sz="1400" dirty="0">
                          <a:solidFill>
                            <a:srgbClr val="000000"/>
                          </a:solidFill>
                          <a:latin typeface="Calibri"/>
                          <a:ea typeface="Times New Roman"/>
                          <a:cs typeface="Arial"/>
                        </a:rPr>
                        <a:t> </a:t>
                      </a:r>
                      <a:endParaRPr lang="es-EC" sz="14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es-ES" sz="1400">
                          <a:solidFill>
                            <a:srgbClr val="000000"/>
                          </a:solidFill>
                          <a:latin typeface="Calibri"/>
                          <a:ea typeface="Times New Roman"/>
                          <a:cs typeface="Arial"/>
                        </a:rPr>
                        <a:t> </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400" b="1" u="sng">
                          <a:solidFill>
                            <a:srgbClr val="FF0000"/>
                          </a:solidFill>
                          <a:latin typeface="Calibri"/>
                          <a:ea typeface="Times New Roman"/>
                          <a:cs typeface="Arial"/>
                        </a:rPr>
                        <a:t>$ 13.730</a:t>
                      </a:r>
                      <a:endParaRPr lang="es-EC" sz="14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C" sz="1400" dirty="0">
                        <a:latin typeface="Calibri"/>
                      </a:endParaRPr>
                    </a:p>
                  </a:txBody>
                  <a:tcPr marL="44450" marR="44450" marT="0" marB="0" anchor="b">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r>
            </a:tbl>
          </a:graphicData>
        </a:graphic>
      </p:graphicFrame>
      <p:sp>
        <p:nvSpPr>
          <p:cNvPr id="6" name="Titre 1"/>
          <p:cNvSpPr>
            <a:spLocks noGrp="1"/>
          </p:cNvSpPr>
          <p:nvPr>
            <p:ph type="title"/>
          </p:nvPr>
        </p:nvSpPr>
        <p:spPr>
          <a:xfrm>
            <a:off x="285720" y="285728"/>
            <a:ext cx="8572560"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40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b. </a:t>
            </a:r>
            <a:r>
              <a:rPr lang="fr-CA" sz="40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Servicio</a:t>
            </a:r>
            <a:r>
              <a:rPr lang="fr-CA" sz="40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 /</a:t>
            </a:r>
            <a:r>
              <a:rPr lang="fr-CA" sz="40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Actividades</a:t>
            </a:r>
            <a:r>
              <a:rPr lang="fr-CA" sz="40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 </a:t>
            </a:r>
            <a:r>
              <a:rPr lang="fr-CA" sz="4000" b="1" dirty="0" err="1"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Recreativas</a:t>
            </a:r>
            <a:endParaRPr lang="fr-CA" sz="40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endParaRPr>
          </a:p>
        </p:txBody>
      </p:sp>
    </p:spTree>
  </p:cSld>
  <p:clrMapOvr>
    <a:overrideClrMapping bg1="lt1" tx1="dk1" bg2="lt2" tx2="dk2" accent1="accent1" accent2="accent2" accent3="accent3" accent4="accent4" accent5="accent5" accent6="accent6" hlink="hlink" folHlink="folHlink"/>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Espace réservé du contenu 2"/>
          <p:cNvSpPr>
            <a:spLocks noGrp="1"/>
          </p:cNvSpPr>
          <p:nvPr>
            <p:ph idx="1"/>
          </p:nvPr>
        </p:nvSpPr>
        <p:spPr>
          <a:xfrm>
            <a:off x="4143372" y="3071810"/>
            <a:ext cx="4357691" cy="2286004"/>
          </a:xfrm>
        </p:spPr>
        <p:txBody>
          <a:bodyPr/>
          <a:lstStyle/>
          <a:p>
            <a:pPr marL="0" indent="0" algn="ctr" eaLnBrk="1" hangingPunct="1">
              <a:buNone/>
            </a:pPr>
            <a:r>
              <a:rPr lang="es-ES" sz="2800" b="1" dirty="0" smtClean="0">
                <a:ln w="1905"/>
                <a:effectLst>
                  <a:innerShdw blurRad="69850" dist="43180" dir="5400000">
                    <a:srgbClr val="000000">
                      <a:alpha val="65000"/>
                    </a:srgbClr>
                  </a:innerShdw>
                </a:effectLst>
              </a:rPr>
              <a:t>Carencia de lugares recreativos en el Cantón Daule que realcen el turismo de este.</a:t>
            </a:r>
          </a:p>
          <a:p>
            <a:pPr algn="ctr" eaLnBrk="1" hangingPunct="1">
              <a:buFont typeface="Arial" charset="0"/>
              <a:buNone/>
            </a:pPr>
            <a:r>
              <a:rPr lang="es-ES" sz="2800" b="1" dirty="0" smtClean="0">
                <a:ln w="1905"/>
                <a:effectLst>
                  <a:innerShdw blurRad="69850" dist="43180" dir="5400000">
                    <a:srgbClr val="000000">
                      <a:alpha val="65000"/>
                    </a:srgbClr>
                  </a:innerShdw>
                </a:effectLst>
              </a:rPr>
              <a:t> </a:t>
            </a:r>
            <a:endParaRPr lang="fr-CA" sz="2800" b="1" dirty="0" smtClean="0">
              <a:ln w="1905"/>
              <a:effectLst>
                <a:innerShdw blurRad="69850" dist="43180" dir="5400000">
                  <a:srgbClr val="000000">
                    <a:alpha val="65000"/>
                  </a:srgbClr>
                </a:innerShdw>
              </a:effectLst>
            </a:endParaRPr>
          </a:p>
          <a:p>
            <a:pPr algn="ctr" eaLnBrk="1" hangingPunct="1">
              <a:buFont typeface="Arial" charset="0"/>
              <a:buNone/>
            </a:pPr>
            <a:r>
              <a:rPr lang="fr-CA" sz="2800" b="1" dirty="0" smtClean="0">
                <a:ln w="1905"/>
                <a:effectLst>
                  <a:innerShdw blurRad="69850" dist="43180" dir="5400000">
                    <a:srgbClr val="000000">
                      <a:alpha val="65000"/>
                    </a:srgbClr>
                  </a:innerShdw>
                </a:effectLst>
              </a:rPr>
              <a:t> </a:t>
            </a:r>
          </a:p>
        </p:txBody>
      </p:sp>
      <p:pic>
        <p:nvPicPr>
          <p:cNvPr id="4100" name="Picture 12" descr="http://gifsanimados.espaciolatino.com/x_llegdiari.gif"/>
          <p:cNvPicPr>
            <a:picLocks noChangeAspect="1" noChangeArrowheads="1" noCrop="1"/>
          </p:cNvPicPr>
          <p:nvPr/>
        </p:nvPicPr>
        <p:blipFill>
          <a:blip r:embed="rId3" cstate="print"/>
          <a:srcRect/>
          <a:stretch>
            <a:fillRect/>
          </a:stretch>
        </p:blipFill>
        <p:spPr bwMode="auto">
          <a:xfrm>
            <a:off x="785786" y="2928933"/>
            <a:ext cx="1643074" cy="2446356"/>
          </a:xfrm>
          <a:prstGeom prst="rect">
            <a:avLst/>
          </a:prstGeom>
          <a:noFill/>
          <a:ln w="9525">
            <a:noFill/>
            <a:miter lim="800000"/>
            <a:headEnd/>
            <a:tailEnd/>
          </a:ln>
        </p:spPr>
      </p:pic>
      <p:sp>
        <p:nvSpPr>
          <p:cNvPr id="5" name="Titre 1"/>
          <p:cNvSpPr>
            <a:spLocks noGrp="1"/>
          </p:cNvSpPr>
          <p:nvPr>
            <p:ph type="title"/>
          </p:nvPr>
        </p:nvSpPr>
        <p:spPr>
          <a:xfrm>
            <a:off x="1857356" y="285728"/>
            <a:ext cx="5757859"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PROBLEMA</a:t>
            </a:r>
          </a:p>
        </p:txBody>
      </p:sp>
      <p:pic>
        <p:nvPicPr>
          <p:cNvPr id="6" name="Picture 22" descr="http://www.100pies.net/Gifs/Expresiones-animadas/Interrogantes/Interrogante-08.gif"/>
          <p:cNvPicPr>
            <a:picLocks noChangeAspect="1" noChangeArrowheads="1" noCrop="1"/>
          </p:cNvPicPr>
          <p:nvPr/>
        </p:nvPicPr>
        <p:blipFill>
          <a:blip r:embed="rId4" cstate="print"/>
          <a:srcRect/>
          <a:stretch>
            <a:fillRect/>
          </a:stretch>
        </p:blipFill>
        <p:spPr bwMode="auto">
          <a:xfrm>
            <a:off x="2714612" y="3000372"/>
            <a:ext cx="1571632" cy="71438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p:cTn id="7" dur="500" fill="hold"/>
                                        <p:tgtEl>
                                          <p:spTgt spid="40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8">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 calcmode="lin" valueType="num">
                                      <p:cBhvr>
                                        <p:cTn id="12" dur="500" fill="hold"/>
                                        <p:tgtEl>
                                          <p:spTgt spid="409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098">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098">
                                            <p:txEl>
                                              <p:pRg st="2" end="2"/>
                                            </p:txEl>
                                          </p:spTgt>
                                        </p:tgtEl>
                                        <p:attrNameLst>
                                          <p:attrName>style.visibility</p:attrName>
                                        </p:attrNameLst>
                                      </p:cBhvr>
                                      <p:to>
                                        <p:strVal val="visible"/>
                                      </p:to>
                                    </p:set>
                                    <p:anim calcmode="lin" valueType="num">
                                      <p:cBhvr>
                                        <p:cTn id="17" dur="500" fill="hold"/>
                                        <p:tgtEl>
                                          <p:spTgt spid="409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09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714625" y="1357298"/>
          <a:ext cx="6029350" cy="3857652"/>
        </p:xfrm>
        <a:graphic>
          <a:graphicData uri="http://schemas.openxmlformats.org/drawingml/2006/table">
            <a:tbl>
              <a:tblPr/>
              <a:tblGrid>
                <a:gridCol w="3287320"/>
                <a:gridCol w="641757"/>
                <a:gridCol w="714380"/>
                <a:gridCol w="825023"/>
                <a:gridCol w="560870"/>
              </a:tblGrid>
              <a:tr h="372077">
                <a:tc gridSpan="5">
                  <a:txBody>
                    <a:bodyPr/>
                    <a:lstStyle/>
                    <a:p>
                      <a:pPr algn="ctr">
                        <a:spcAft>
                          <a:spcPts val="0"/>
                        </a:spcAft>
                      </a:pPr>
                      <a:r>
                        <a:rPr lang="es-ES" sz="1600" b="1" u="sng" dirty="0">
                          <a:solidFill>
                            <a:srgbClr val="FFFFFF"/>
                          </a:solidFill>
                          <a:latin typeface="Calibri"/>
                          <a:ea typeface="Times New Roman"/>
                          <a:cs typeface="Arial"/>
                        </a:rPr>
                        <a:t>EQUIPOS SERVICIOS</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75000"/>
                      </a:schemeClr>
                    </a:solidFill>
                  </a:tcPr>
                </a:tc>
                <a:tc hMerge="1">
                  <a:txBody>
                    <a:bodyPr/>
                    <a:lstStyle/>
                    <a:p>
                      <a:endParaRPr lang="es-EC"/>
                    </a:p>
                  </a:txBody>
                  <a:tcPr/>
                </a:tc>
                <a:tc hMerge="1">
                  <a:txBody>
                    <a:bodyPr/>
                    <a:lstStyle/>
                    <a:p>
                      <a:endParaRPr lang="es-ES"/>
                    </a:p>
                  </a:txBody>
                  <a:tcPr/>
                </a:tc>
                <a:tc hMerge="1">
                  <a:txBody>
                    <a:bodyPr/>
                    <a:lstStyle/>
                    <a:p>
                      <a:endParaRPr lang="es-ES"/>
                    </a:p>
                  </a:txBody>
                  <a:tcPr/>
                </a:tc>
                <a:tc hMerge="1">
                  <a:txBody>
                    <a:bodyPr/>
                    <a:lstStyle/>
                    <a:p>
                      <a:endParaRPr lang="es-EC"/>
                    </a:p>
                  </a:txBody>
                  <a:tcPr/>
                </a:tc>
              </a:tr>
              <a:tr h="453438">
                <a:tc>
                  <a:txBody>
                    <a:bodyPr/>
                    <a:lstStyle/>
                    <a:p>
                      <a:pPr algn="ctr">
                        <a:spcAft>
                          <a:spcPts val="0"/>
                        </a:spcAft>
                      </a:pPr>
                      <a:r>
                        <a:rPr lang="es-ES" sz="1600" b="1" dirty="0">
                          <a:solidFill>
                            <a:srgbClr val="000000"/>
                          </a:solidFill>
                          <a:latin typeface="Calibri"/>
                          <a:ea typeface="Times New Roman"/>
                          <a:cs typeface="Arial"/>
                        </a:rPr>
                        <a:t>Equipos </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err="1" smtClean="0">
                          <a:solidFill>
                            <a:srgbClr val="000000"/>
                          </a:solidFill>
                          <a:latin typeface="Calibri"/>
                          <a:ea typeface="Times New Roman"/>
                          <a:cs typeface="Arial"/>
                        </a:rPr>
                        <a:t>Cant</a:t>
                      </a:r>
                      <a:r>
                        <a:rPr lang="es-ES" sz="1600" b="1" dirty="0" smtClean="0">
                          <a:solidFill>
                            <a:srgbClr val="000000"/>
                          </a:solidFill>
                          <a:latin typeface="Calibri"/>
                          <a:ea typeface="Times New Roman"/>
                          <a:cs typeface="Arial"/>
                        </a:rPr>
                        <a:t>.</a:t>
                      </a:r>
                      <a:endParaRPr lang="es-EC" sz="16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Precio </a:t>
                      </a:r>
                      <a:r>
                        <a:rPr lang="es-ES" sz="1600" b="1" dirty="0" err="1">
                          <a:solidFill>
                            <a:srgbClr val="000000"/>
                          </a:solidFill>
                          <a:latin typeface="Calibri"/>
                          <a:ea typeface="Times New Roman"/>
                          <a:cs typeface="Arial"/>
                        </a:rPr>
                        <a:t>Unit</a:t>
                      </a:r>
                      <a:r>
                        <a:rPr lang="es-ES" sz="1600" b="1" dirty="0">
                          <a:solidFill>
                            <a:srgbClr val="000000"/>
                          </a:solidFill>
                          <a:latin typeface="Calibri"/>
                          <a:ea typeface="Times New Roman"/>
                          <a:cs typeface="Arial"/>
                        </a:rPr>
                        <a:t>.</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Precio Total</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s-ES" sz="1600" b="1" dirty="0">
                          <a:solidFill>
                            <a:srgbClr val="000000"/>
                          </a:solidFill>
                          <a:latin typeface="Calibri"/>
                          <a:ea typeface="Times New Roman"/>
                          <a:cs typeface="Arial"/>
                        </a:rPr>
                        <a:t>Vida Útil</a:t>
                      </a:r>
                      <a:endParaRPr lang="es-EC"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accent3">
                        <a:lumMod val="60000"/>
                        <a:lumOff val="40000"/>
                      </a:schemeClr>
                    </a:solidFill>
                  </a:tcPr>
                </a:tc>
              </a:tr>
              <a:tr h="226719">
                <a:tc>
                  <a:txBody>
                    <a:bodyPr/>
                    <a:lstStyle/>
                    <a:p>
                      <a:pPr>
                        <a:spcAft>
                          <a:spcPts val="0"/>
                        </a:spcAft>
                      </a:pPr>
                      <a:r>
                        <a:rPr lang="es-ES" sz="1600" b="1" u="sng" dirty="0">
                          <a:solidFill>
                            <a:srgbClr val="000000"/>
                          </a:solidFill>
                          <a:latin typeface="Calibri"/>
                          <a:ea typeface="Times New Roman"/>
                          <a:cs typeface="Arial"/>
                        </a:rPr>
                        <a:t>Comedor</a:t>
                      </a:r>
                      <a:endParaRPr lang="es-EC" sz="16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algn="ctr">
                        <a:spcAft>
                          <a:spcPts val="0"/>
                        </a:spcAft>
                      </a:pPr>
                      <a:r>
                        <a:rPr lang="es-ES" sz="1600" dirty="0">
                          <a:solidFill>
                            <a:srgbClr val="000000"/>
                          </a:solidFill>
                          <a:latin typeface="Calibri"/>
                          <a:ea typeface="Times New Roman"/>
                          <a:cs typeface="Arial"/>
                        </a:rPr>
                        <a:t> </a:t>
                      </a:r>
                      <a:endParaRPr lang="es-EC" sz="16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C"/>
                    </a:p>
                  </a:txBody>
                  <a:tcPr/>
                </a:tc>
              </a:tr>
              <a:tr h="226719">
                <a:tc>
                  <a:txBody>
                    <a:bodyPr/>
                    <a:lstStyle/>
                    <a:p>
                      <a:pPr>
                        <a:spcAft>
                          <a:spcPts val="0"/>
                        </a:spcAft>
                      </a:pPr>
                      <a:r>
                        <a:rPr lang="es-ES" sz="1600">
                          <a:solidFill>
                            <a:srgbClr val="000000"/>
                          </a:solidFill>
                          <a:latin typeface="Calibri"/>
                          <a:ea typeface="Times New Roman"/>
                          <a:cs typeface="Arial"/>
                        </a:rPr>
                        <a:t>Cocina Industrial</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$ 110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$ 110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a:solidFill>
                            <a:srgbClr val="000000"/>
                          </a:solidFill>
                          <a:latin typeface="Calibri"/>
                          <a:ea typeface="Times New Roman"/>
                          <a:cs typeface="Arial"/>
                        </a:rPr>
                        <a:t>Refrigeradora Industrial</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$ 800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$ 800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a:solidFill>
                            <a:srgbClr val="000000"/>
                          </a:solidFill>
                          <a:latin typeface="Calibri"/>
                          <a:ea typeface="Times New Roman"/>
                          <a:cs typeface="Arial"/>
                        </a:rPr>
                        <a:t>Microondas</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$ 200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$ 200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03">
                <a:tc>
                  <a:txBody>
                    <a:bodyPr/>
                    <a:lstStyle/>
                    <a:p>
                      <a:pPr>
                        <a:spcAft>
                          <a:spcPts val="0"/>
                        </a:spcAft>
                      </a:pPr>
                      <a:r>
                        <a:rPr lang="es-ES" sz="1600">
                          <a:solidFill>
                            <a:srgbClr val="000000"/>
                          </a:solidFill>
                          <a:latin typeface="Calibri"/>
                          <a:ea typeface="Times New Roman"/>
                          <a:cs typeface="Arial"/>
                        </a:rPr>
                        <a:t>Licuadora</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3</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$ 40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$ 120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03">
                <a:tc>
                  <a:txBody>
                    <a:bodyPr/>
                    <a:lstStyle/>
                    <a:p>
                      <a:pPr>
                        <a:spcAft>
                          <a:spcPts val="0"/>
                        </a:spcAft>
                      </a:pPr>
                      <a:r>
                        <a:rPr lang="es-ES" sz="1600">
                          <a:solidFill>
                            <a:srgbClr val="000000"/>
                          </a:solidFill>
                          <a:latin typeface="Calibri"/>
                          <a:ea typeface="Times New Roman"/>
                          <a:cs typeface="Arial"/>
                        </a:rPr>
                        <a:t>Batidora</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2</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$ 30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$ 60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dirty="0">
                          <a:solidFill>
                            <a:srgbClr val="000000"/>
                          </a:solidFill>
                          <a:latin typeface="Calibri"/>
                          <a:ea typeface="Times New Roman"/>
                          <a:cs typeface="Arial"/>
                        </a:rPr>
                        <a:t>Extractor</a:t>
                      </a:r>
                      <a:endParaRPr lang="es-EC" sz="160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$ 150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a:solidFill>
                            <a:srgbClr val="000000"/>
                          </a:solidFill>
                          <a:latin typeface="Calibri"/>
                          <a:ea typeface="Times New Roman"/>
                          <a:cs typeface="Arial"/>
                        </a:rPr>
                        <a:t>Procesador de alimentos</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$ 70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a:solidFill>
                            <a:srgbClr val="000000"/>
                          </a:solidFill>
                          <a:latin typeface="Calibri"/>
                          <a:ea typeface="Times New Roman"/>
                          <a:cs typeface="Arial"/>
                        </a:rPr>
                        <a:t>Equipo de Sonido</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2</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$ 300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$ 600</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19">
                <a:tc>
                  <a:txBody>
                    <a:bodyPr/>
                    <a:lstStyle/>
                    <a:p>
                      <a:pPr>
                        <a:spcAft>
                          <a:spcPts val="0"/>
                        </a:spcAft>
                      </a:pPr>
                      <a:r>
                        <a:rPr lang="es-ES" sz="1600">
                          <a:solidFill>
                            <a:srgbClr val="000000"/>
                          </a:solidFill>
                          <a:latin typeface="Calibri"/>
                          <a:ea typeface="Times New Roman"/>
                          <a:cs typeface="Arial"/>
                        </a:rPr>
                        <a:t>Podadora de césped</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1</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$ 175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$ 175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600">
                          <a:solidFill>
                            <a:srgbClr val="000000"/>
                          </a:solidFill>
                          <a:latin typeface="Calibri"/>
                          <a:ea typeface="Times New Roman"/>
                          <a:cs typeface="Arial"/>
                        </a:rPr>
                        <a:t>5</a:t>
                      </a:r>
                      <a:endParaRPr lang="es-EC" sz="16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29203">
                <a:tc gridSpan="3">
                  <a:txBody>
                    <a:bodyPr/>
                    <a:lstStyle/>
                    <a:p>
                      <a:pPr algn="ctr">
                        <a:spcAft>
                          <a:spcPts val="0"/>
                        </a:spcAft>
                      </a:pPr>
                      <a:r>
                        <a:rPr lang="es-ES" sz="1600">
                          <a:solidFill>
                            <a:srgbClr val="000000"/>
                          </a:solidFill>
                          <a:latin typeface="Calibri"/>
                          <a:ea typeface="Times New Roman"/>
                          <a:cs typeface="Arial"/>
                        </a:rPr>
                        <a:t>TOTAL</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S"/>
                    </a:p>
                  </a:txBody>
                  <a:tcPr/>
                </a:tc>
                <a:tc>
                  <a:txBody>
                    <a:bodyPr/>
                    <a:lstStyle/>
                    <a:p>
                      <a:pPr algn="r">
                        <a:spcAft>
                          <a:spcPts val="0"/>
                        </a:spcAft>
                      </a:pPr>
                      <a:r>
                        <a:rPr lang="es-ES" sz="1600" b="1" u="sng">
                          <a:solidFill>
                            <a:srgbClr val="FF0000"/>
                          </a:solidFill>
                          <a:latin typeface="Calibri"/>
                          <a:ea typeface="Times New Roman"/>
                          <a:cs typeface="Arial"/>
                        </a:rPr>
                        <a:t>$ 2.285</a:t>
                      </a:r>
                      <a:endParaRPr lang="es-EC" sz="16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C" sz="1600">
                        <a:latin typeface="Calibri"/>
                      </a:endParaRPr>
                    </a:p>
                  </a:txBody>
                  <a:tcPr marL="44450" marR="44450" marT="0" marB="0" anchor="b">
                    <a:lnL w="28575" cap="flat" cmpd="dbl"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a:noFill/>
                    </a:lnB>
                  </a:tcPr>
                </a:tc>
              </a:tr>
              <a:tr h="315655">
                <a:tc gridSpan="3">
                  <a:txBody>
                    <a:bodyPr/>
                    <a:lstStyle/>
                    <a:p>
                      <a:pPr algn="ctr">
                        <a:spcAft>
                          <a:spcPts val="0"/>
                        </a:spcAft>
                      </a:pPr>
                      <a:r>
                        <a:rPr lang="es-ES" sz="1600" b="0" dirty="0">
                          <a:solidFill>
                            <a:srgbClr val="000000"/>
                          </a:solidFill>
                          <a:latin typeface="Calibri"/>
                          <a:ea typeface="Times New Roman"/>
                          <a:cs typeface="Arial"/>
                        </a:rPr>
                        <a:t>TOTAL INVERSIÓN SERVICIOS</a:t>
                      </a:r>
                      <a:endParaRPr lang="es-EC" sz="1600" b="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S"/>
                    </a:p>
                  </a:txBody>
                  <a:tcPr/>
                </a:tc>
                <a:tc>
                  <a:txBody>
                    <a:bodyPr/>
                    <a:lstStyle/>
                    <a:p>
                      <a:pPr algn="r">
                        <a:spcAft>
                          <a:spcPts val="0"/>
                        </a:spcAft>
                      </a:pPr>
                      <a:r>
                        <a:rPr lang="es-ES" sz="1600" b="0" u="sng" dirty="0">
                          <a:solidFill>
                            <a:srgbClr val="FF0000"/>
                          </a:solidFill>
                          <a:latin typeface="Calibri"/>
                          <a:ea typeface="Times New Roman"/>
                          <a:cs typeface="Arial"/>
                        </a:rPr>
                        <a:t>$ 16.015</a:t>
                      </a:r>
                      <a:endParaRPr lang="es-EC" sz="1600" b="0" dirty="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endParaRPr lang="es-EC" sz="1600" dirty="0">
                        <a:latin typeface="Calibri"/>
                      </a:endParaRPr>
                    </a:p>
                  </a:txBody>
                  <a:tcPr marL="44450" marR="44450" marT="0" marB="0" anchor="b">
                    <a:lnL w="28575" cap="flat" cmpd="dbl" algn="ctr">
                      <a:solidFill>
                        <a:srgbClr val="000000"/>
                      </a:solidFill>
                      <a:prstDash val="solid"/>
                      <a:round/>
                      <a:headEnd type="none" w="med" len="med"/>
                      <a:tailEnd type="none" w="med" len="med"/>
                    </a:lnL>
                    <a:lnR>
                      <a:noFill/>
                    </a:lnR>
                    <a:lnT>
                      <a:noFill/>
                    </a:lnT>
                    <a:lnB>
                      <a:noFill/>
                    </a:lnB>
                  </a:tcPr>
                </a:tc>
              </a:tr>
            </a:tbl>
          </a:graphicData>
        </a:graphic>
      </p:graphicFrame>
    </p:spTree>
  </p:cSld>
  <p:clrMapOvr>
    <a:overrideClrMapping bg1="lt1" tx1="dk1" bg2="lt2" tx2="dk2" accent1="accent1" accent2="accent2" accent3="accent3" accent4="accent4" accent5="accent5" accent6="accent6" hlink="hlink" folHlink="folHlink"/>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itre 1"/>
          <p:cNvSpPr>
            <a:spLocks noGrp="1"/>
          </p:cNvSpPr>
          <p:nvPr>
            <p:ph type="title"/>
          </p:nvPr>
        </p:nvSpPr>
        <p:spPr>
          <a:xfrm>
            <a:off x="1214414" y="1928802"/>
            <a:ext cx="6849936" cy="200026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6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ESTUDIO FINANCIERO</a:t>
            </a:r>
          </a:p>
        </p:txBody>
      </p:sp>
      <p:pic>
        <p:nvPicPr>
          <p:cNvPr id="4" name="Picture 18" descr="http://www.100pies.net/Gifs/Profesiones/Oficina/oficina-15.gif"/>
          <p:cNvPicPr>
            <a:picLocks noChangeAspect="1" noChangeArrowheads="1" noCrop="1"/>
          </p:cNvPicPr>
          <p:nvPr/>
        </p:nvPicPr>
        <p:blipFill>
          <a:blip r:embed="rId4" cstate="print"/>
          <a:srcRect/>
          <a:stretch>
            <a:fillRect/>
          </a:stretch>
        </p:blipFill>
        <p:spPr bwMode="auto">
          <a:xfrm>
            <a:off x="4071934" y="4214818"/>
            <a:ext cx="1571636" cy="2297006"/>
          </a:xfrm>
          <a:prstGeom prst="rect">
            <a:avLst/>
          </a:prstGeom>
          <a:noFill/>
        </p:spPr>
      </p:pic>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5" name="2 Gráfico"/>
          <p:cNvGraphicFramePr/>
          <p:nvPr/>
        </p:nvGraphicFramePr>
        <p:xfrm>
          <a:off x="428596" y="1500174"/>
          <a:ext cx="4400569" cy="3124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Gráfico"/>
          <p:cNvGraphicFramePr/>
          <p:nvPr/>
        </p:nvGraphicFramePr>
        <p:xfrm>
          <a:off x="5072034" y="1357298"/>
          <a:ext cx="4071966" cy="3214710"/>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4"/>
          <p:cNvGrpSpPr>
            <a:grpSpLocks/>
          </p:cNvGrpSpPr>
          <p:nvPr/>
        </p:nvGrpSpPr>
        <p:grpSpPr bwMode="auto">
          <a:xfrm>
            <a:off x="3286140" y="4572000"/>
            <a:ext cx="3500438" cy="2286000"/>
            <a:chOff x="701" y="1709"/>
            <a:chExt cx="2142" cy="1573"/>
          </a:xfrm>
        </p:grpSpPr>
        <p:pic>
          <p:nvPicPr>
            <p:cNvPr id="32774" name="Picture 5" descr="PPP_CGENE_CLP_ArrowChartUp_Blue"/>
            <p:cNvPicPr>
              <a:picLocks noChangeAspect="1" noChangeArrowheads="1"/>
            </p:cNvPicPr>
            <p:nvPr/>
          </p:nvPicPr>
          <p:blipFill>
            <a:blip r:embed="rId6" cstate="print"/>
            <a:srcRect/>
            <a:stretch>
              <a:fillRect/>
            </a:stretch>
          </p:blipFill>
          <p:spPr bwMode="auto">
            <a:xfrm>
              <a:off x="701" y="1709"/>
              <a:ext cx="2142" cy="1573"/>
            </a:xfrm>
            <a:prstGeom prst="rect">
              <a:avLst/>
            </a:prstGeom>
            <a:noFill/>
            <a:ln w="9525">
              <a:noFill/>
              <a:miter lim="800000"/>
              <a:headEnd/>
              <a:tailEnd/>
            </a:ln>
          </p:spPr>
        </p:pic>
        <p:sp>
          <p:nvSpPr>
            <p:cNvPr id="32775" name="Text Box 6"/>
            <p:cNvSpPr txBox="1">
              <a:spLocks noChangeArrowheads="1"/>
            </p:cNvSpPr>
            <p:nvPr/>
          </p:nvSpPr>
          <p:spPr bwMode="auto">
            <a:xfrm rot="-1669915">
              <a:off x="730" y="2292"/>
              <a:ext cx="1968" cy="215"/>
            </a:xfrm>
            <a:prstGeom prst="rect">
              <a:avLst/>
            </a:prstGeom>
            <a:noFill/>
            <a:ln w="9525">
              <a:noFill/>
              <a:miter lim="800000"/>
              <a:headEnd/>
              <a:tailEnd/>
            </a:ln>
          </p:spPr>
          <p:txBody>
            <a:bodyPr lIns="91436" tIns="45718" rIns="91436" bIns="45718">
              <a:spAutoFit/>
            </a:bodyPr>
            <a:lstStyle/>
            <a:p>
              <a:pPr algn="ctr">
                <a:spcBef>
                  <a:spcPct val="50000"/>
                </a:spcBef>
              </a:pPr>
              <a:r>
                <a:rPr lang="en-US" b="1" i="1">
                  <a:solidFill>
                    <a:schemeClr val="bg1"/>
                  </a:solidFill>
                  <a:cs typeface="Arial" charset="0"/>
                </a:rPr>
                <a:t>Incremento de 1,12% c/año</a:t>
              </a:r>
            </a:p>
          </p:txBody>
        </p:sp>
      </p:grpSp>
      <p:sp>
        <p:nvSpPr>
          <p:cNvPr id="9" name="Titre 1"/>
          <p:cNvSpPr>
            <a:spLocks noGrp="1"/>
          </p:cNvSpPr>
          <p:nvPr>
            <p:ph type="title"/>
          </p:nvPr>
        </p:nvSpPr>
        <p:spPr>
          <a:xfrm>
            <a:off x="2214546" y="142852"/>
            <a:ext cx="7000924" cy="107157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4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ESTIMACIÓN DE LA DEMANDA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700"/>
                                        <p:tgtEl>
                                          <p:spTgt spid="5">
                                            <p:graphicEl>
                                              <a:chart seriesIdx="-3" categoryIdx="-3" bldStep="gridLegend"/>
                                            </p:graphicEl>
                                          </p:spTgt>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fade">
                                      <p:cBhvr>
                                        <p:cTn id="11" dur="600"/>
                                        <p:tgtEl>
                                          <p:spTgt spid="5">
                                            <p:graphicEl>
                                              <a:chart seriesIdx="0" categoryIdx="0" bldStep="ptInSeries"/>
                                            </p:graphicEl>
                                          </p:spTgt>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fade">
                                      <p:cBhvr>
                                        <p:cTn id="15" dur="700"/>
                                        <p:tgtEl>
                                          <p:spTgt spid="5">
                                            <p:graphicEl>
                                              <a:chart seriesIdx="0" categoryIdx="1" bldStep="ptInSeries"/>
                                            </p:graphic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fade">
                                      <p:cBhvr>
                                        <p:cTn id="19" dur="700"/>
                                        <p:tgtEl>
                                          <p:spTgt spid="5">
                                            <p:graphicEl>
                                              <a:chart seriesIdx="0" categoryIdx="2" bldStep="ptInSeries"/>
                                            </p:graphicEl>
                                          </p:spTgt>
                                        </p:tgtEl>
                                      </p:cBhvr>
                                    </p:animEffect>
                                  </p:childTnLst>
                                </p:cTn>
                              </p:par>
                            </p:childTnLst>
                          </p:cTn>
                        </p:par>
                        <p:par>
                          <p:cTn id="20" fill="hold">
                            <p:stCondLst>
                              <p:cond delay="27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fade">
                                      <p:cBhvr>
                                        <p:cTn id="23" dur="700"/>
                                        <p:tgtEl>
                                          <p:spTgt spid="5">
                                            <p:graphicEl>
                                              <a:chart seriesIdx="0" categoryIdx="3" bldStep="ptInSeries"/>
                                            </p:graphicEl>
                                          </p:spTgt>
                                        </p:tgtEl>
                                      </p:cBhvr>
                                    </p:animEffect>
                                  </p:childTnLst>
                                </p:cTn>
                              </p:par>
                            </p:childTnLst>
                          </p:cTn>
                        </p:par>
                        <p:par>
                          <p:cTn id="24" fill="hold">
                            <p:stCondLst>
                              <p:cond delay="34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4" bldStep="ptInSeries"/>
                                            </p:graphicEl>
                                          </p:spTgt>
                                        </p:tgtEl>
                                        <p:attrNameLst>
                                          <p:attrName>style.visibility</p:attrName>
                                        </p:attrNameLst>
                                      </p:cBhvr>
                                      <p:to>
                                        <p:strVal val="visible"/>
                                      </p:to>
                                    </p:set>
                                    <p:animEffect transition="in" filter="fade">
                                      <p:cBhvr>
                                        <p:cTn id="27" dur="600"/>
                                        <p:tgtEl>
                                          <p:spTgt spid="5">
                                            <p:graphicEl>
                                              <a:chart seriesIdx="0" categoryIdx="4" bldStep="ptInSeries"/>
                                            </p:graphicEl>
                                          </p:spTgt>
                                        </p:tgtEl>
                                      </p:cBhvr>
                                    </p:animEffect>
                                  </p:childTnLst>
                                </p:cTn>
                              </p:par>
                            </p:childTnLst>
                          </p:cTn>
                        </p:par>
                        <p:par>
                          <p:cTn id="28" fill="hold">
                            <p:stCondLst>
                              <p:cond delay="4000"/>
                            </p:stCondLst>
                            <p:childTnLst>
                              <p:par>
                                <p:cTn id="29" presetID="17"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ppt_w/2"/>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17" presetClass="entr" presetSubtype="1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3794" name="1 Título"/>
          <p:cNvSpPr>
            <a:spLocks noGrp="1"/>
          </p:cNvSpPr>
          <p:nvPr>
            <p:ph type="title"/>
          </p:nvPr>
        </p:nvSpPr>
        <p:spPr>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INGRESOS</a:t>
            </a:r>
          </a:p>
        </p:txBody>
      </p:sp>
      <p:graphicFrame>
        <p:nvGraphicFramePr>
          <p:cNvPr id="6" name="3 Gráfico"/>
          <p:cNvGraphicFramePr/>
          <p:nvPr/>
        </p:nvGraphicFramePr>
        <p:xfrm>
          <a:off x="428596" y="2571744"/>
          <a:ext cx="3910028" cy="3133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4 Gráfico"/>
          <p:cNvGraphicFramePr/>
          <p:nvPr/>
        </p:nvGraphicFramePr>
        <p:xfrm>
          <a:off x="4071934" y="2714620"/>
          <a:ext cx="4583906" cy="2557463"/>
        </p:xfrm>
        <a:graphic>
          <a:graphicData uri="http://schemas.openxmlformats.org/drawingml/2006/chart">
            <c:chart xmlns:c="http://schemas.openxmlformats.org/drawingml/2006/chart" xmlns:r="http://schemas.openxmlformats.org/officeDocument/2006/relationships" r:id="rId6"/>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3"/>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5842" name="1 Título"/>
          <p:cNvSpPr>
            <a:spLocks noGrp="1"/>
          </p:cNvSpPr>
          <p:nvPr>
            <p:ph type="title"/>
          </p:nvPr>
        </p:nvSpPr>
        <p:spPr>
          <a:xfrm>
            <a:off x="457200" y="177800"/>
            <a:ext cx="8229600" cy="939800"/>
          </a:xfr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INVERSIÓN</a:t>
            </a:r>
          </a:p>
        </p:txBody>
      </p:sp>
      <p:graphicFrame>
        <p:nvGraphicFramePr>
          <p:cNvPr id="7" name="4 Marcador de contenido"/>
          <p:cNvGraphicFramePr>
            <a:graphicFrameLocks noGrp="1"/>
          </p:cNvGraphicFramePr>
          <p:nvPr>
            <p:ph idx="1"/>
          </p:nvPr>
        </p:nvGraphicFramePr>
        <p:xfrm>
          <a:off x="261657" y="3626174"/>
          <a:ext cx="8739499" cy="731520"/>
        </p:xfrm>
        <a:graphic>
          <a:graphicData uri="http://schemas.openxmlformats.org/drawingml/2006/table">
            <a:tbl>
              <a:tblPr>
                <a:effectLst>
                  <a:outerShdw blurRad="50800" dist="38100" dir="8100000" algn="tr" rotWithShape="0">
                    <a:prstClr val="black">
                      <a:alpha val="40000"/>
                    </a:prstClr>
                  </a:outerShdw>
                  <a:reflection blurRad="6350" stA="52000" endA="300" endPos="35000" dir="5400000" sy="-100000" algn="bl" rotWithShape="0"/>
                </a:effectLst>
                <a:tableStyleId>{0505E3EF-67EA-436B-97B2-0124C06EBD24}</a:tableStyleId>
              </a:tblPr>
              <a:tblGrid>
                <a:gridCol w="3116308"/>
                <a:gridCol w="979721"/>
                <a:gridCol w="928694"/>
                <a:gridCol w="928694"/>
                <a:gridCol w="928694"/>
                <a:gridCol w="1000131"/>
                <a:gridCol w="857257"/>
              </a:tblGrid>
              <a:tr h="190500">
                <a:tc>
                  <a:txBody>
                    <a:bodyPr/>
                    <a:lstStyle/>
                    <a:p>
                      <a:pPr algn="l"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Inversión en Capital de trabajo</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smtClean="0">
                          <a:ln w="1905"/>
                          <a:solidFill>
                            <a:schemeClr val="accent3">
                              <a:lumMod val="50000"/>
                            </a:schemeClr>
                          </a:solidFill>
                          <a:effectLst>
                            <a:innerShdw blurRad="69850" dist="43180" dir="5400000">
                              <a:srgbClr val="000000">
                                <a:alpha val="65000"/>
                              </a:srgbClr>
                            </a:innerShdw>
                          </a:effectLst>
                        </a:rPr>
                        <a:t>(2.548,62</a:t>
                      </a: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smtClean="0">
                          <a:ln w="1905"/>
                          <a:solidFill>
                            <a:schemeClr val="accent3">
                              <a:lumMod val="50000"/>
                            </a:schemeClr>
                          </a:solidFill>
                          <a:effectLst>
                            <a:innerShdw blurRad="69850" dist="43180" dir="5400000">
                              <a:srgbClr val="000000">
                                <a:alpha val="65000"/>
                              </a:srgbClr>
                            </a:innerShdw>
                          </a:effectLst>
                        </a:rPr>
                        <a:t>(2.634,70</a:t>
                      </a: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smtClean="0">
                          <a:ln w="1905"/>
                          <a:solidFill>
                            <a:schemeClr val="accent3">
                              <a:lumMod val="50000"/>
                            </a:schemeClr>
                          </a:solidFill>
                          <a:effectLst>
                            <a:innerShdw blurRad="69850" dist="43180" dir="5400000">
                              <a:srgbClr val="000000">
                                <a:alpha val="65000"/>
                              </a:srgbClr>
                            </a:innerShdw>
                          </a:effectLst>
                        </a:rPr>
                        <a:t>(2.732,05</a:t>
                      </a: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smtClean="0">
                          <a:ln w="1905"/>
                          <a:solidFill>
                            <a:schemeClr val="accent3">
                              <a:lumMod val="50000"/>
                            </a:schemeClr>
                          </a:solidFill>
                          <a:effectLst>
                            <a:innerShdw blurRad="69850" dist="43180" dir="5400000">
                              <a:srgbClr val="000000">
                                <a:alpha val="65000"/>
                              </a:srgbClr>
                            </a:innerShdw>
                          </a:effectLst>
                        </a:rPr>
                        <a:t>(2822,24</a:t>
                      </a: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smtClean="0">
                          <a:ln w="1905"/>
                          <a:solidFill>
                            <a:schemeClr val="accent3">
                              <a:lumMod val="50000"/>
                            </a:schemeClr>
                          </a:solidFill>
                          <a:effectLst>
                            <a:innerShdw blurRad="69850" dist="43180" dir="5400000">
                              <a:srgbClr val="000000">
                                <a:alpha val="65000"/>
                              </a:srgbClr>
                            </a:innerShdw>
                          </a:effectLst>
                        </a:rPr>
                        <a:t> (2.914,34</a:t>
                      </a: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smtClean="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r>
              <a:tr h="190500">
                <a:tc>
                  <a:txBody>
                    <a:bodyPr/>
                    <a:lstStyle/>
                    <a:p>
                      <a:pPr algn="l"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Recuperación de Capital de Trabajo</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a:ln w="1905"/>
                          <a:solidFill>
                            <a:schemeClr val="accent3">
                              <a:lumMod val="50000"/>
                            </a:schemeClr>
                          </a:solidFill>
                          <a:effectLst>
                            <a:innerShdw blurRad="69850" dist="43180" dir="5400000">
                              <a:srgbClr val="000000">
                                <a:alpha val="65000"/>
                              </a:srgbClr>
                            </a:innerShdw>
                          </a:effectLst>
                        </a:rPr>
                        <a:t>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c>
                  <a:txBody>
                    <a:bodyPr/>
                    <a:lstStyle/>
                    <a:p>
                      <a:pPr algn="ctr" fontAlgn="b">
                        <a:lnSpc>
                          <a:spcPct val="150000"/>
                        </a:lnSpc>
                      </a:pPr>
                      <a:r>
                        <a:rPr lang="es-ES" sz="1600" b="1" u="none" strike="noStrike" cap="none" spc="0" dirty="0" smtClean="0">
                          <a:ln w="1905"/>
                          <a:solidFill>
                            <a:schemeClr val="accent3">
                              <a:lumMod val="50000"/>
                            </a:schemeClr>
                          </a:solidFill>
                          <a:effectLst>
                            <a:innerShdw blurRad="69850" dist="43180" dir="5400000">
                              <a:srgbClr val="000000">
                                <a:alpha val="65000"/>
                              </a:srgbClr>
                            </a:innerShdw>
                          </a:effectLst>
                        </a:rPr>
                        <a:t>2.914,34 </a:t>
                      </a:r>
                      <a:endParaRPr lang="es-ES" sz="1600" b="1" i="0" u="none" strike="noStrike" cap="none" spc="0" dirty="0">
                        <a:ln w="1905"/>
                        <a:solidFill>
                          <a:schemeClr val="accent3">
                            <a:lumMod val="50000"/>
                          </a:schemeClr>
                        </a:solidFill>
                        <a:effectLst>
                          <a:innerShdw blurRad="69850" dist="43180" dir="5400000">
                            <a:srgbClr val="000000">
                              <a:alpha val="65000"/>
                            </a:srgbClr>
                          </a:innerShdw>
                        </a:effectLst>
                        <a:latin typeface="Calibri"/>
                      </a:endParaRPr>
                    </a:p>
                  </a:txBody>
                  <a:tcPr marL="0" marR="0" marT="0" marB="0">
                    <a:noFill/>
                  </a:tcPr>
                </a:tc>
              </a:tr>
            </a:tbl>
          </a:graphicData>
        </a:graphic>
      </p:graphicFrame>
      <p:graphicFrame>
        <p:nvGraphicFramePr>
          <p:cNvPr id="4" name="3 Tabla"/>
          <p:cNvGraphicFramePr>
            <a:graphicFrameLocks noGrp="1"/>
          </p:cNvGraphicFramePr>
          <p:nvPr/>
        </p:nvGraphicFramePr>
        <p:xfrm>
          <a:off x="2000232" y="1356360"/>
          <a:ext cx="5786478" cy="2072640"/>
        </p:xfrm>
        <a:graphic>
          <a:graphicData uri="http://schemas.openxmlformats.org/drawingml/2006/table">
            <a:tbl>
              <a:tblPr/>
              <a:tblGrid>
                <a:gridCol w="4000528"/>
                <a:gridCol w="1785950"/>
              </a:tblGrid>
              <a:tr h="190500">
                <a:tc>
                  <a:txBody>
                    <a:bodyPr/>
                    <a:lstStyle/>
                    <a:p>
                      <a:pPr algn="l" fontAlgn="b"/>
                      <a:r>
                        <a:rPr lang="es-ES" sz="1700" b="0" i="0" u="none" strike="noStrike" dirty="0">
                          <a:solidFill>
                            <a:srgbClr val="000000"/>
                          </a:solidFill>
                          <a:latin typeface="Calibri"/>
                        </a:rPr>
                        <a:t>Inversión en Infraestructura</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337.289,25</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dirty="0">
                          <a:solidFill>
                            <a:srgbClr val="000000"/>
                          </a:solidFill>
                          <a:latin typeface="Calibri"/>
                        </a:rPr>
                        <a:t>Inversión en Muebles y Enseres</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17.186,00</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dirty="0">
                          <a:solidFill>
                            <a:srgbClr val="000000"/>
                          </a:solidFill>
                          <a:latin typeface="Calibri"/>
                        </a:rPr>
                        <a:t>Inversión en Equipos de Computación</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12.288,00</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dirty="0">
                          <a:solidFill>
                            <a:srgbClr val="000000"/>
                          </a:solidFill>
                          <a:latin typeface="Calibri"/>
                        </a:rPr>
                        <a:t>Inversión de Equipos</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3.943,00</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a:solidFill>
                            <a:srgbClr val="000000"/>
                          </a:solidFill>
                          <a:latin typeface="Calibri"/>
                        </a:rPr>
                        <a:t>Inversión en Granja</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272,00</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dirty="0">
                          <a:solidFill>
                            <a:srgbClr val="000000"/>
                          </a:solidFill>
                          <a:latin typeface="Calibri"/>
                        </a:rPr>
                        <a:t>Inversión en Constitución Legal</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a:solidFill>
                            <a:srgbClr val="000000"/>
                          </a:solidFill>
                          <a:latin typeface="Calibri"/>
                        </a:rPr>
                        <a:t>              </a:t>
                      </a:r>
                      <a:r>
                        <a:rPr lang="es-ES" sz="1700" b="0" i="0" u="none" strike="noStrike" dirty="0" smtClean="0">
                          <a:solidFill>
                            <a:srgbClr val="000000"/>
                          </a:solidFill>
                          <a:latin typeface="Calibri"/>
                        </a:rPr>
                        <a:t>500,00</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190500">
                <a:tc>
                  <a:txBody>
                    <a:bodyPr/>
                    <a:lstStyle/>
                    <a:p>
                      <a:pPr algn="l" fontAlgn="b"/>
                      <a:r>
                        <a:rPr lang="es-ES" sz="1700" b="0" i="0" u="none" strike="noStrike" dirty="0">
                          <a:solidFill>
                            <a:srgbClr val="000000"/>
                          </a:solidFill>
                          <a:latin typeface="Calibri"/>
                        </a:rPr>
                        <a:t>Inversión en Capital de trabajo</a:t>
                      </a:r>
                    </a:p>
                  </a:txBody>
                  <a:tcPr marL="0" marR="0" marT="0" marB="0" anchor="b">
                    <a:lnL>
                      <a:noFill/>
                    </a:lnL>
                    <a:lnR>
                      <a:noFill/>
                    </a:lnR>
                    <a:lnT>
                      <a:noFill/>
                    </a:lnT>
                    <a:lnB>
                      <a:noFill/>
                    </a:lnB>
                    <a:solidFill>
                      <a:schemeClr val="bg1"/>
                    </a:solidFill>
                  </a:tcPr>
                </a:tc>
                <a:tc>
                  <a:txBody>
                    <a:bodyPr/>
                    <a:lstStyle/>
                    <a:p>
                      <a:pPr algn="l" fontAlgn="b"/>
                      <a:r>
                        <a:rPr lang="es-ES" sz="1700" b="0" i="0" u="none" strike="noStrike" dirty="0" smtClean="0">
                          <a:solidFill>
                            <a:srgbClr val="000000"/>
                          </a:solidFill>
                          <a:latin typeface="Calibri"/>
                        </a:rPr>
                        <a:t>          2.548,62</a:t>
                      </a:r>
                      <a:endParaRPr lang="es-ES" sz="1700" b="0" i="0" u="none" strike="noStrike" dirty="0">
                        <a:solidFill>
                          <a:srgbClr val="000000"/>
                        </a:solidFill>
                        <a:latin typeface="Calibri"/>
                      </a:endParaRPr>
                    </a:p>
                  </a:txBody>
                  <a:tcPr marL="0" marR="0" marT="0" marB="0" anchor="b">
                    <a:lnL>
                      <a:noFill/>
                    </a:lnL>
                    <a:lnR>
                      <a:noFill/>
                    </a:lnR>
                    <a:lnT>
                      <a:noFill/>
                    </a:lnT>
                    <a:lnB>
                      <a:noFill/>
                    </a:lnB>
                    <a:solidFill>
                      <a:schemeClr val="bg1"/>
                    </a:solidFill>
                  </a:tcPr>
                </a:tc>
              </a:tr>
              <a:tr h="200025">
                <a:tc>
                  <a:txBody>
                    <a:bodyPr/>
                    <a:lstStyle/>
                    <a:p>
                      <a:pPr algn="l" fontAlgn="b"/>
                      <a:r>
                        <a:rPr lang="es-ES" sz="1700" b="1" i="0" u="none" strike="noStrike" dirty="0" smtClean="0">
                          <a:solidFill>
                            <a:srgbClr val="FFFFFF"/>
                          </a:solidFill>
                          <a:latin typeface="Calibri"/>
                        </a:rPr>
                        <a:t>Total de Inversión</a:t>
                      </a:r>
                      <a:endParaRPr lang="es-ES" sz="1700" b="1" i="0" u="none" strike="noStrike" dirty="0">
                        <a:solidFill>
                          <a:srgbClr val="FFFFFF"/>
                        </a:solidFill>
                        <a:latin typeface="Calibri"/>
                      </a:endParaRPr>
                    </a:p>
                  </a:txBody>
                  <a:tcPr marL="0" marR="0" marT="0"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s-ES" sz="1700" b="1" i="0" u="none" strike="noStrike" dirty="0">
                          <a:solidFill>
                            <a:srgbClr val="FFFFFF"/>
                          </a:solidFill>
                          <a:latin typeface="Calibri"/>
                        </a:rPr>
                        <a:t> </a:t>
                      </a:r>
                      <a:r>
                        <a:rPr lang="es-ES" sz="1700" b="1" i="0" u="none" strike="noStrike" dirty="0" smtClean="0">
                          <a:solidFill>
                            <a:srgbClr val="FFFFFF"/>
                          </a:solidFill>
                          <a:latin typeface="Calibri"/>
                        </a:rPr>
                        <a:t>$   374.026,87</a:t>
                      </a:r>
                      <a:endParaRPr lang="es-ES" sz="1700" b="1" i="0" u="none" strike="noStrike" dirty="0">
                        <a:solidFill>
                          <a:srgbClr val="FFFFFF"/>
                        </a:solidFill>
                        <a:latin typeface="Calibri"/>
                      </a:endParaRPr>
                    </a:p>
                  </a:txBody>
                  <a:tcPr marL="0" marR="0" marT="0" marB="0" anchor="b">
                    <a:lnL>
                      <a:noFill/>
                    </a:lnL>
                    <a:lnR>
                      <a:noFill/>
                    </a:lnR>
                    <a:lnT w="6350" cap="flat" cmpd="sng" algn="ctr">
                      <a:no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graphicFrame>
        <p:nvGraphicFramePr>
          <p:cNvPr id="8" name="6 Gráfico"/>
          <p:cNvGraphicFramePr/>
          <p:nvPr/>
        </p:nvGraphicFramePr>
        <p:xfrm>
          <a:off x="642910" y="4429132"/>
          <a:ext cx="3929089" cy="24288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5 Diagrama"/>
          <p:cNvGraphicFramePr/>
          <p:nvPr/>
        </p:nvGraphicFramePr>
        <p:xfrm>
          <a:off x="4952992" y="5072074"/>
          <a:ext cx="4048164" cy="13176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6866" name="Picture 7"/>
          <p:cNvPicPr>
            <a:picLocks noChangeAspect="1" noChangeArrowheads="1"/>
          </p:cNvPicPr>
          <p:nvPr/>
        </p:nvPicPr>
        <p:blipFill>
          <a:blip r:embed="rId4" cstate="print"/>
          <a:srcRect b="6306"/>
          <a:stretch>
            <a:fillRect/>
          </a:stretch>
        </p:blipFill>
        <p:spPr bwMode="auto">
          <a:xfrm>
            <a:off x="285750" y="112713"/>
            <a:ext cx="8501063" cy="667385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20507" t="5729" r="74365" b="66927"/>
          <a:stretch>
            <a:fillRect/>
          </a:stretch>
        </p:blipFill>
        <p:spPr bwMode="auto">
          <a:xfrm>
            <a:off x="161894" y="714356"/>
            <a:ext cx="500098" cy="150019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4" cstate="print"/>
          <a:srcRect/>
          <a:stretch>
            <a:fillRect/>
          </a:stretch>
        </p:blipFill>
        <p:spPr bwMode="auto">
          <a:xfrm>
            <a:off x="571500" y="47625"/>
            <a:ext cx="7929563" cy="67151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1 Título"/>
          <p:cNvSpPr>
            <a:spLocks noGrp="1"/>
          </p:cNvSpPr>
          <p:nvPr>
            <p:ph type="title"/>
          </p:nvPr>
        </p:nvSpPr>
        <p:spPr>
          <a:xfrm>
            <a:off x="1557374" y="274638"/>
            <a:ext cx="8229600" cy="1143000"/>
          </a:xfr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48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Flujo con financiamiento</a:t>
            </a:r>
          </a:p>
        </p:txBody>
      </p:sp>
      <p:graphicFrame>
        <p:nvGraphicFramePr>
          <p:cNvPr id="4" name="3 Marcador de contenido"/>
          <p:cNvGraphicFramePr>
            <a:graphicFrameLocks noGrp="1"/>
          </p:cNvGraphicFramePr>
          <p:nvPr>
            <p:ph idx="1"/>
          </p:nvPr>
        </p:nvGraphicFramePr>
        <p:xfrm>
          <a:off x="785786" y="2071678"/>
          <a:ext cx="3286148" cy="1650959"/>
        </p:xfrm>
        <a:graphic>
          <a:graphicData uri="http://schemas.openxmlformats.org/drawingml/2006/table">
            <a:tbl>
              <a:tblPr>
                <a:tableStyleId>{306799F8-075E-4A3A-A7F6-7FBC6576F1A4}</a:tableStyleId>
              </a:tblPr>
              <a:tblGrid>
                <a:gridCol w="1214446"/>
                <a:gridCol w="2071702"/>
              </a:tblGrid>
              <a:tr h="541298">
                <a:tc>
                  <a:txBody>
                    <a:bodyPr/>
                    <a:lstStyle/>
                    <a:p>
                      <a:pPr algn="r" fontAlgn="b"/>
                      <a:r>
                        <a:rPr lang="es-ES" sz="2000" u="none" strike="noStrike" dirty="0" smtClean="0">
                          <a:effectLst>
                            <a:outerShdw blurRad="38100" dist="38100" dir="2700000" algn="tl">
                              <a:srgbClr val="000000">
                                <a:alpha val="43137"/>
                              </a:srgbClr>
                            </a:outerShdw>
                          </a:effectLst>
                        </a:rPr>
                        <a:t>TMAR =</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b"/>
                      <a:r>
                        <a:rPr lang="es-ES" sz="2000" u="none" strike="noStrike" dirty="0" smtClean="0">
                          <a:effectLst>
                            <a:outerShdw blurRad="38100" dist="38100" dir="2700000" algn="tl">
                              <a:srgbClr val="000000">
                                <a:alpha val="43137"/>
                              </a:srgbClr>
                            </a:outerShdw>
                          </a:effectLst>
                        </a:rPr>
                        <a:t>18,06%</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r>
              <a:tr h="541298">
                <a:tc>
                  <a:txBody>
                    <a:bodyPr/>
                    <a:lstStyle/>
                    <a:p>
                      <a:pPr algn="r" fontAlgn="b"/>
                      <a:r>
                        <a:rPr lang="es-ES" sz="2000" u="none" strike="noStrike" dirty="0" smtClean="0">
                          <a:effectLst>
                            <a:outerShdw blurRad="38100" dist="38100" dir="2700000" algn="tl">
                              <a:srgbClr val="000000">
                                <a:alpha val="43137"/>
                              </a:srgbClr>
                            </a:outerShdw>
                          </a:effectLst>
                        </a:rPr>
                        <a:t>VAN</a:t>
                      </a:r>
                      <a:r>
                        <a:rPr lang="es-ES" sz="2000" u="none" strike="noStrike" dirty="0">
                          <a:effectLst>
                            <a:outerShdw blurRad="38100" dist="38100" dir="2700000" algn="tl">
                              <a:srgbClr val="000000">
                                <a:alpha val="43137"/>
                              </a:srgbClr>
                            </a:outerShdw>
                          </a:effectLst>
                        </a:rPr>
                        <a:t>=</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b"/>
                      <a:r>
                        <a:rPr lang="es-ES" sz="2000" u="none" strike="noStrike" dirty="0">
                          <a:effectLst>
                            <a:outerShdw blurRad="38100" dist="38100" dir="2700000" algn="tl">
                              <a:srgbClr val="000000">
                                <a:alpha val="43137"/>
                              </a:srgbClr>
                            </a:outerShdw>
                          </a:effectLst>
                        </a:rPr>
                        <a:t>$ 72.581,04 </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r>
              <a:tr h="568363">
                <a:tc>
                  <a:txBody>
                    <a:bodyPr/>
                    <a:lstStyle/>
                    <a:p>
                      <a:pPr algn="r" fontAlgn="b"/>
                      <a:r>
                        <a:rPr lang="es-ES" sz="2000" u="none" strike="noStrike" dirty="0">
                          <a:effectLst>
                            <a:outerShdw blurRad="38100" dist="38100" dir="2700000" algn="tl">
                              <a:srgbClr val="000000">
                                <a:alpha val="43137"/>
                              </a:srgbClr>
                            </a:outerShdw>
                          </a:effectLst>
                        </a:rPr>
                        <a:t>TIR =</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c>
                  <a:txBody>
                    <a:bodyPr/>
                    <a:lstStyle/>
                    <a:p>
                      <a:pPr algn="ctr" fontAlgn="b"/>
                      <a:r>
                        <a:rPr lang="es-ES" sz="2000" u="none" strike="noStrike" dirty="0">
                          <a:effectLst>
                            <a:outerShdw blurRad="38100" dist="38100" dir="2700000" algn="tl">
                              <a:srgbClr val="000000">
                                <a:alpha val="43137"/>
                              </a:srgbClr>
                            </a:outerShdw>
                          </a:effectLst>
                        </a:rPr>
                        <a:t>34,12%</a:t>
                      </a:r>
                      <a:endParaRPr lang="es-ES" sz="2000" b="1" i="0" u="none" strike="noStrike" dirty="0">
                        <a:solidFill>
                          <a:srgbClr val="FFFFFF"/>
                        </a:solidFill>
                        <a:effectLst>
                          <a:outerShdw blurRad="38100" dist="38100" dir="2700000" algn="tl">
                            <a:srgbClr val="000000">
                              <a:alpha val="43137"/>
                            </a:srgbClr>
                          </a:outerShdw>
                        </a:effectLst>
                        <a:latin typeface="Calibri"/>
                      </a:endParaRPr>
                    </a:p>
                  </a:txBody>
                  <a:tcPr marL="0" marR="0" marT="0" marB="0" anchor="ctr"/>
                </a:tc>
              </a:tr>
            </a:tbl>
          </a:graphicData>
        </a:graphic>
      </p:graphicFrame>
      <p:graphicFrame>
        <p:nvGraphicFramePr>
          <p:cNvPr id="5" name="4 Tabla"/>
          <p:cNvGraphicFramePr>
            <a:graphicFrameLocks noGrp="1"/>
          </p:cNvGraphicFramePr>
          <p:nvPr/>
        </p:nvGraphicFramePr>
        <p:xfrm>
          <a:off x="214282" y="4857760"/>
          <a:ext cx="8858283" cy="1036320"/>
        </p:xfrm>
        <a:graphic>
          <a:graphicData uri="http://schemas.openxmlformats.org/drawingml/2006/table">
            <a:tbl>
              <a:tblPr>
                <a:effectLst>
                  <a:innerShdw blurRad="63500" dist="50800" dir="13500000">
                    <a:prstClr val="black">
                      <a:alpha val="50000"/>
                    </a:prstClr>
                  </a:innerShdw>
                </a:effectLst>
              </a:tblPr>
              <a:tblGrid>
                <a:gridCol w="2673552"/>
                <a:gridCol w="1046689"/>
                <a:gridCol w="992175"/>
                <a:gridCol w="992175"/>
                <a:gridCol w="992175"/>
                <a:gridCol w="992175"/>
                <a:gridCol w="1169342"/>
              </a:tblGrid>
              <a:tr h="403283">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PAYBACK FLUJO CON FINANCIAMIENTO</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c>
                  <a:txBody>
                    <a:bodyPr/>
                    <a:lstStyle/>
                    <a:p>
                      <a:pPr algn="ctr" fontAlgn="b"/>
                      <a:r>
                        <a:rPr lang="es-ES" sz="1700" b="1" i="0" u="none" strike="noStrike" dirty="0">
                          <a:solidFill>
                            <a:srgbClr val="FFFFFF"/>
                          </a:solidFill>
                          <a:effectLst>
                            <a:outerShdw blurRad="38100" dist="38100" dir="2700000" algn="tl">
                              <a:srgbClr val="000000">
                                <a:alpha val="43137"/>
                              </a:srgbClr>
                            </a:outerShdw>
                          </a:effectLst>
                          <a:latin typeface="Calibri"/>
                        </a:rPr>
                        <a:t>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tcPr>
                </a:tc>
              </a:tr>
              <a:tr h="192476">
                <a:tc>
                  <a:txBody>
                    <a:bodyPr/>
                    <a:lstStyle/>
                    <a:p>
                      <a:pPr algn="l" fontAlgn="b"/>
                      <a:r>
                        <a:rPr lang="es-ES" sz="1700" b="1" i="0" u="none" strike="noStrike" dirty="0">
                          <a:solidFill>
                            <a:schemeClr val="bg1"/>
                          </a:solidFill>
                          <a:latin typeface="Calibri"/>
                        </a:rPr>
                        <a:t>Flujo de Caja</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s-ES" sz="1700" b="0" i="0" u="none" strike="noStrike" dirty="0">
                          <a:solidFill>
                            <a:srgbClr val="000000"/>
                          </a:solidFill>
                          <a:latin typeface="Calibri"/>
                        </a:rPr>
                        <a:t>-93.506,72</a:t>
                      </a:r>
                    </a:p>
                  </a:txBody>
                  <a:tcPr marL="0" marR="0" marT="0" marB="0" anchor="b">
                    <a:lnL>
                      <a:noFill/>
                    </a:lnL>
                    <a:lnR>
                      <a:noFill/>
                    </a:lnR>
                    <a:lnT>
                      <a:noFill/>
                    </a:lnT>
                    <a:lnB>
                      <a:noFill/>
                    </a:lnB>
                  </a:tcPr>
                </a:tc>
                <a:tc>
                  <a:txBody>
                    <a:bodyPr/>
                    <a:lstStyle/>
                    <a:p>
                      <a:pPr algn="r" fontAlgn="b"/>
                      <a:r>
                        <a:rPr lang="es-ES" sz="1700" b="0" i="0" u="none" strike="noStrike">
                          <a:solidFill>
                            <a:srgbClr val="000000"/>
                          </a:solidFill>
                          <a:latin typeface="Calibri"/>
                        </a:rPr>
                        <a:t>1.268,42</a:t>
                      </a:r>
                    </a:p>
                  </a:txBody>
                  <a:tcPr marL="0" marR="0" marT="0" marB="0" anchor="b">
                    <a:lnL>
                      <a:noFill/>
                    </a:lnL>
                    <a:lnR>
                      <a:noFill/>
                    </a:lnR>
                    <a:lnT>
                      <a:noFill/>
                    </a:lnT>
                    <a:lnB>
                      <a:noFill/>
                    </a:lnB>
                  </a:tcPr>
                </a:tc>
                <a:tc>
                  <a:txBody>
                    <a:bodyPr/>
                    <a:lstStyle/>
                    <a:p>
                      <a:pPr algn="r" fontAlgn="b"/>
                      <a:r>
                        <a:rPr lang="es-ES" sz="1700" b="0" i="0" u="none" strike="noStrike" dirty="0">
                          <a:solidFill>
                            <a:srgbClr val="000000"/>
                          </a:solidFill>
                          <a:latin typeface="Calibri"/>
                        </a:rPr>
                        <a:t>14.141,37</a:t>
                      </a:r>
                    </a:p>
                  </a:txBody>
                  <a:tcPr marL="0" marR="0" marT="0" marB="0" anchor="b">
                    <a:lnL>
                      <a:noFill/>
                    </a:lnL>
                    <a:lnR>
                      <a:noFill/>
                    </a:lnR>
                    <a:lnT>
                      <a:noFill/>
                    </a:lnT>
                    <a:lnB>
                      <a:noFill/>
                    </a:lnB>
                  </a:tcPr>
                </a:tc>
                <a:tc>
                  <a:txBody>
                    <a:bodyPr/>
                    <a:lstStyle/>
                    <a:p>
                      <a:pPr algn="r" fontAlgn="b"/>
                      <a:r>
                        <a:rPr lang="es-ES" sz="1700" b="0" i="0" u="none" strike="noStrike" dirty="0">
                          <a:solidFill>
                            <a:srgbClr val="000000"/>
                          </a:solidFill>
                          <a:latin typeface="Calibri"/>
                        </a:rPr>
                        <a:t>14.656,38</a:t>
                      </a:r>
                    </a:p>
                  </a:txBody>
                  <a:tcPr marL="0" marR="0" marT="0" marB="0" anchor="b">
                    <a:lnL>
                      <a:noFill/>
                    </a:lnL>
                    <a:lnR>
                      <a:noFill/>
                    </a:lnR>
                    <a:lnT>
                      <a:noFill/>
                    </a:lnT>
                    <a:lnB>
                      <a:noFill/>
                    </a:lnB>
                  </a:tcPr>
                </a:tc>
                <a:tc>
                  <a:txBody>
                    <a:bodyPr/>
                    <a:lstStyle/>
                    <a:p>
                      <a:pPr algn="r" fontAlgn="b"/>
                      <a:r>
                        <a:rPr lang="es-ES" sz="1700" b="0" i="0" u="none" strike="noStrike" dirty="0">
                          <a:solidFill>
                            <a:srgbClr val="000000"/>
                          </a:solidFill>
                          <a:latin typeface="Calibri"/>
                        </a:rPr>
                        <a:t>39.934,52</a:t>
                      </a:r>
                    </a:p>
                  </a:txBody>
                  <a:tcPr marL="0" marR="0" marT="0" marB="0" anchor="b">
                    <a:lnL>
                      <a:noFill/>
                    </a:lnL>
                    <a:lnR>
                      <a:noFill/>
                    </a:lnR>
                    <a:lnT>
                      <a:noFill/>
                    </a:lnT>
                    <a:lnB>
                      <a:noFill/>
                    </a:lnB>
                  </a:tcPr>
                </a:tc>
                <a:tc>
                  <a:txBody>
                    <a:bodyPr/>
                    <a:lstStyle/>
                    <a:p>
                      <a:pPr algn="r" fontAlgn="b"/>
                      <a:r>
                        <a:rPr lang="es-ES" sz="1700" b="0" i="0" u="none" strike="noStrike" dirty="0">
                          <a:solidFill>
                            <a:srgbClr val="000000"/>
                          </a:solidFill>
                          <a:latin typeface="Calibri"/>
                        </a:rPr>
                        <a:t>287.626,19</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92476">
                <a:tc>
                  <a:txBody>
                    <a:bodyPr/>
                    <a:lstStyle/>
                    <a:p>
                      <a:pPr algn="l" fontAlgn="b"/>
                      <a:r>
                        <a:rPr lang="es-ES" sz="1700" b="1" i="0" u="none" strike="noStrike" dirty="0">
                          <a:solidFill>
                            <a:schemeClr val="bg1"/>
                          </a:solidFill>
                          <a:latin typeface="Calibri"/>
                        </a:rPr>
                        <a:t>Flujo Descontado Acumulado</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dirty="0">
                          <a:solidFill>
                            <a:srgbClr val="000000"/>
                          </a:solidFill>
                          <a:latin typeface="Calibri"/>
                        </a:rPr>
                        <a:t>-93.506,72</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dirty="0">
                          <a:solidFill>
                            <a:srgbClr val="000000"/>
                          </a:solidFill>
                          <a:latin typeface="Calibri"/>
                        </a:rPr>
                        <a:t>-92.238,29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dirty="0">
                          <a:solidFill>
                            <a:srgbClr val="000000"/>
                          </a:solidFill>
                          <a:latin typeface="Calibri"/>
                        </a:rPr>
                        <a:t>-78.096,93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a:solidFill>
                            <a:srgbClr val="000000"/>
                          </a:solidFill>
                          <a:latin typeface="Calibri"/>
                        </a:rPr>
                        <a:t>-63.440,55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a:solidFill>
                            <a:srgbClr val="000000"/>
                          </a:solidFill>
                          <a:latin typeface="Calibri"/>
                        </a:rPr>
                        <a:t>-23.506,03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s-ES" sz="1700" b="0" i="0" u="none" strike="noStrike" dirty="0">
                          <a:solidFill>
                            <a:srgbClr val="000000"/>
                          </a:solidFill>
                          <a:latin typeface="Calibri"/>
                        </a:rPr>
                        <a:t>264.120,16</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6" name="Picture 5" descr="PPP_IBUSI_CLP_Clock_B"/>
          <p:cNvPicPr>
            <a:picLocks noChangeAspect="1" noChangeArrowheads="1"/>
          </p:cNvPicPr>
          <p:nvPr/>
        </p:nvPicPr>
        <p:blipFill>
          <a:blip r:embed="rId4" cstate="print"/>
          <a:srcRect/>
          <a:stretch>
            <a:fillRect/>
          </a:stretch>
        </p:blipFill>
        <p:spPr bwMode="auto">
          <a:xfrm>
            <a:off x="4357688" y="1931993"/>
            <a:ext cx="2538412" cy="2211387"/>
          </a:xfrm>
          <a:prstGeom prst="rect">
            <a:avLst/>
          </a:prstGeom>
          <a:noFill/>
          <a:ln w="9525">
            <a:noFill/>
            <a:miter lim="800000"/>
            <a:headEnd/>
            <a:tailEnd/>
          </a:ln>
        </p:spPr>
      </p:pic>
      <p:sp>
        <p:nvSpPr>
          <p:cNvPr id="7" name="6 Estrella de 6 puntas"/>
          <p:cNvSpPr/>
          <p:nvPr/>
        </p:nvSpPr>
        <p:spPr>
          <a:xfrm>
            <a:off x="7000892" y="1928802"/>
            <a:ext cx="1714512" cy="1643074"/>
          </a:xfrm>
          <a:prstGeom prst="star6">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s-ES" b="1" dirty="0"/>
              <a:t>4 años,    1 mes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58" presetClass="entr" presetSubtype="0" accel="10000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2.5"/>
                                          </p:val>
                                        </p:tav>
                                        <p:tav tm="100000">
                                          <p:val>
                                            <p:strVal val="#ppt_w"/>
                                          </p:val>
                                        </p:tav>
                                      </p:tavLst>
                                    </p:anim>
                                    <p:anim calcmode="lin" valueType="num">
                                      <p:cBhvr>
                                        <p:cTn id="16" dur="500" fill="hold"/>
                                        <p:tgtEl>
                                          <p:spTgt spid="6"/>
                                        </p:tgtEl>
                                        <p:attrNameLst>
                                          <p:attrName>ppt_h</p:attrName>
                                        </p:attrNameLst>
                                      </p:cBhvr>
                                      <p:tavLst>
                                        <p:tav tm="0">
                                          <p:val>
                                            <p:strVal val="#ppt_h*0.01"/>
                                          </p:val>
                                        </p:tav>
                                        <p:tav tm="100000">
                                          <p:val>
                                            <p:strVal val="#ppt_h"/>
                                          </p:val>
                                        </p:tav>
                                      </p:tavLst>
                                    </p:anim>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h+1"/>
                                          </p:val>
                                        </p:tav>
                                        <p:tav tm="100000">
                                          <p:val>
                                            <p:strVal val="#ppt_y"/>
                                          </p:val>
                                        </p:tav>
                                      </p:tavLst>
                                    </p:anim>
                                    <p:animEffect transition="in" filter="fade">
                                      <p:cBhvr>
                                        <p:cTn id="19" dur="500"/>
                                        <p:tgtEl>
                                          <p:spTgt spid="6"/>
                                        </p:tgtEl>
                                      </p:cBhvr>
                                    </p:animEffect>
                                  </p:childTnLst>
                                </p:cTn>
                              </p:par>
                            </p:childTnLst>
                          </p:cTn>
                        </p:par>
                        <p:par>
                          <p:cTn id="20" fill="hold">
                            <p:stCondLst>
                              <p:cond delay="1000"/>
                            </p:stCondLst>
                            <p:childTnLst>
                              <p:par>
                                <p:cTn id="21" presetID="38" presetClass="entr" presetSubtype="0" accel="50000" fill="hold" grpId="0" nodeType="afterEffect">
                                  <p:stCondLst>
                                    <p:cond delay="0"/>
                                  </p:stCondLst>
                                  <p:iterate type="lt">
                                    <p:tmPct val="11111"/>
                                  </p:iterate>
                                  <p:childTnLst>
                                    <p:set>
                                      <p:cBhvr>
                                        <p:cTn id="22" dur="1" fill="hold">
                                          <p:stCondLst>
                                            <p:cond delay="0"/>
                                          </p:stCondLst>
                                        </p:cTn>
                                        <p:tgtEl>
                                          <p:spTgt spid="7"/>
                                        </p:tgtEl>
                                        <p:attrNameLst>
                                          <p:attrName>style.visibility</p:attrName>
                                        </p:attrNameLst>
                                      </p:cBhvr>
                                      <p:to>
                                        <p:strVal val="visible"/>
                                      </p:to>
                                    </p:set>
                                    <p:set>
                                      <p:cBhvr>
                                        <p:cTn id="23" dur="455" fill="hold">
                                          <p:stCondLst>
                                            <p:cond delay="0"/>
                                          </p:stCondLst>
                                        </p:cTn>
                                        <p:tgtEl>
                                          <p:spTgt spid="7"/>
                                        </p:tgtEl>
                                        <p:attrNameLst>
                                          <p:attrName>style.rotation</p:attrName>
                                        </p:attrNameLst>
                                      </p:cBhvr>
                                      <p:to>
                                        <p:strVal val="-45.0"/>
                                      </p:to>
                                    </p:set>
                                    <p:anim calcmode="lin" valueType="num">
                                      <p:cBhvr>
                                        <p:cTn id="24"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28" presetID="26"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38" name="1 Título"/>
          <p:cNvSpPr>
            <a:spLocks noGrp="1"/>
          </p:cNvSpPr>
          <p:nvPr>
            <p:ph type="title"/>
          </p:nvPr>
        </p:nvSpPr>
        <p:spPr>
          <a:xfrm>
            <a:off x="571500" y="2143116"/>
            <a:ext cx="8229600" cy="1785945"/>
          </a:xfr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6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ANÁLISIS DE SENSIBILIDAD</a:t>
            </a:r>
          </a:p>
        </p:txBody>
      </p:sp>
      <p:pic>
        <p:nvPicPr>
          <p:cNvPr id="4" name="Picture 18" descr="http://www.100pies.net/Gifs/Profesiones/Oficina/oficina-15.gif"/>
          <p:cNvPicPr>
            <a:picLocks noChangeAspect="1" noChangeArrowheads="1" noCrop="1"/>
          </p:cNvPicPr>
          <p:nvPr/>
        </p:nvPicPr>
        <p:blipFill>
          <a:blip r:embed="rId4" cstate="print"/>
          <a:srcRect/>
          <a:stretch>
            <a:fillRect/>
          </a:stretch>
        </p:blipFill>
        <p:spPr bwMode="auto">
          <a:xfrm>
            <a:off x="4071934" y="4214818"/>
            <a:ext cx="1571636" cy="2297006"/>
          </a:xfrm>
          <a:prstGeom prst="rect">
            <a:avLst/>
          </a:prstGeom>
          <a:noFill/>
        </p:spPr>
      </p:pic>
    </p:spTree>
  </p:cSld>
  <p:clrMapOvr>
    <a:overrideClrMapping bg1="lt1" tx1="dk1" bg2="lt2" tx2="dk2" accent1="accent1" accent2="accent2" accent3="accent3" accent4="accent4" accent5="accent5" accent6="accent6" hlink="hlink" folHlink="folHlink"/>
  </p:clrMapOvr>
  <p:transition>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62" name="1 Título"/>
          <p:cNvSpPr>
            <a:spLocks noGrp="1"/>
          </p:cNvSpPr>
          <p:nvPr>
            <p:ph type="title"/>
          </p:nvPr>
        </p:nvSpPr>
        <p:spPr>
          <a:xfrm>
            <a:off x="1628812" y="274638"/>
            <a:ext cx="8229600" cy="868362"/>
          </a:xfrm>
          <a:noFill/>
          <a:ln w="9525">
            <a:noFill/>
            <a:miter lim="800000"/>
            <a:headEnd/>
            <a:tailEnd/>
          </a:ln>
        </p:spPr>
        <p:style>
          <a:lnRef idx="0">
            <a:scrgbClr r="0" g="0" b="0"/>
          </a:lnRef>
          <a:fillRef idx="1001">
            <a:schemeClr val="lt1"/>
          </a:fillRef>
          <a:effectRef idx="0">
            <a:scrgbClr r="0" g="0" b="0"/>
          </a:effectRef>
          <a:fontRef idx="major"/>
        </p:style>
        <p:txBody>
          <a:bodyPr vert="horz" wrap="square" lIns="91440" tIns="45720" rIns="91440" bIns="45720" numCol="1"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es-ES" sz="48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VARIACIÓN DE PRECIOS</a:t>
            </a:r>
          </a:p>
        </p:txBody>
      </p:sp>
      <p:graphicFrame>
        <p:nvGraphicFramePr>
          <p:cNvPr id="4" name="1 Gráfico"/>
          <p:cNvGraphicFramePr>
            <a:graphicFrameLocks/>
          </p:cNvGraphicFramePr>
          <p:nvPr/>
        </p:nvGraphicFramePr>
        <p:xfrm>
          <a:off x="0" y="1357298"/>
          <a:ext cx="4714908" cy="285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2 Gráfico"/>
          <p:cNvGraphicFramePr>
            <a:graphicFrameLocks/>
          </p:cNvGraphicFramePr>
          <p:nvPr/>
        </p:nvGraphicFramePr>
        <p:xfrm>
          <a:off x="4286248" y="1357298"/>
          <a:ext cx="4857752" cy="32147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5 Tabla"/>
          <p:cNvGraphicFramePr>
            <a:graphicFrameLocks noGrp="1"/>
          </p:cNvGraphicFramePr>
          <p:nvPr/>
        </p:nvGraphicFramePr>
        <p:xfrm>
          <a:off x="285721" y="5357826"/>
          <a:ext cx="8572563" cy="822960"/>
        </p:xfrm>
        <a:graphic>
          <a:graphicData uri="http://schemas.openxmlformats.org/drawingml/2006/table">
            <a:tbl>
              <a:tblPr>
                <a:tableStyleId>{306799F8-075E-4A3A-A7F6-7FBC6576F1A4}</a:tableStyleId>
              </a:tblPr>
              <a:tblGrid>
                <a:gridCol w="2286015"/>
                <a:gridCol w="1285884"/>
                <a:gridCol w="1143009"/>
                <a:gridCol w="1199739"/>
                <a:gridCol w="1328958"/>
                <a:gridCol w="1328958"/>
              </a:tblGrid>
              <a:tr h="151509">
                <a:tc>
                  <a:txBody>
                    <a:bodyPr/>
                    <a:lstStyle/>
                    <a:p>
                      <a:pPr algn="ctr" fontAlgn="b"/>
                      <a:r>
                        <a:rPr lang="es-ES" sz="1800" u="none" strike="noStrike" dirty="0">
                          <a:effectLst>
                            <a:outerShdw blurRad="38100" dist="38100" dir="2700000" algn="tl">
                              <a:srgbClr val="000000">
                                <a:alpha val="43137"/>
                              </a:srgbClr>
                            </a:outerShdw>
                          </a:effectLst>
                        </a:rPr>
                        <a:t>VAN=</a:t>
                      </a:r>
                      <a:endParaRPr lang="es-ES" sz="1800" b="1" i="0" u="none" strike="noStrike" dirty="0">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$ 72.581,04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-$ 575,24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$ 36.002,90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$ 109.159,18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$ 145.737,32 </a:t>
                      </a:r>
                      <a:endParaRPr lang="es-ES" sz="1800" b="1" i="0" u="none" strike="noStrike">
                        <a:effectLst>
                          <a:outerShdw blurRad="38100" dist="38100" dir="2700000" algn="tl">
                            <a:srgbClr val="000000">
                              <a:alpha val="43137"/>
                            </a:srgbClr>
                          </a:outerShdw>
                        </a:effectLst>
                        <a:latin typeface="Arial"/>
                      </a:endParaRPr>
                    </a:p>
                  </a:txBody>
                  <a:tcPr marL="0" marR="0" marT="0" marB="0" anchor="b"/>
                </a:tc>
              </a:tr>
              <a:tr h="151509">
                <a:tc>
                  <a:txBody>
                    <a:bodyPr/>
                    <a:lstStyle/>
                    <a:p>
                      <a:pPr algn="ctr" fontAlgn="b"/>
                      <a:r>
                        <a:rPr lang="es-ES" sz="1800" u="none" strike="noStrike">
                          <a:effectLst>
                            <a:outerShdw blurRad="38100" dist="38100" dir="2700000" algn="tl">
                              <a:srgbClr val="000000">
                                <a:alpha val="43137"/>
                              </a:srgbClr>
                            </a:outerShdw>
                          </a:effectLst>
                        </a:rPr>
                        <a:t>TIR =</a:t>
                      </a:r>
                      <a:endParaRPr lang="es-ES" sz="1800" b="1" i="0" u="none" strike="noStrike">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34,12%</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17,94%</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25,82%</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42,82%</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51,92%</a:t>
                      </a:r>
                      <a:endParaRPr lang="es-ES" sz="1800" b="1" i="0" u="none" strike="noStrike">
                        <a:effectLst>
                          <a:outerShdw blurRad="38100" dist="38100" dir="2700000" algn="tl">
                            <a:srgbClr val="000000">
                              <a:alpha val="43137"/>
                            </a:srgbClr>
                          </a:outerShdw>
                        </a:effectLst>
                        <a:latin typeface="Arial"/>
                      </a:endParaRPr>
                    </a:p>
                  </a:txBody>
                  <a:tcPr marL="0" marR="0" marT="0" marB="0" anchor="b"/>
                </a:tc>
              </a:tr>
              <a:tr h="160421">
                <a:tc>
                  <a:txBody>
                    <a:bodyPr/>
                    <a:lstStyle/>
                    <a:p>
                      <a:pPr algn="ctr" fontAlgn="b"/>
                      <a:r>
                        <a:rPr lang="es-ES" sz="1800" u="none" strike="noStrike" dirty="0">
                          <a:effectLst>
                            <a:outerShdw blurRad="38100" dist="38100" dir="2700000" algn="tl">
                              <a:srgbClr val="000000">
                                <a:alpha val="43137"/>
                              </a:srgbClr>
                            </a:outerShdw>
                          </a:effectLst>
                        </a:rPr>
                        <a:t>% variación de precios</a:t>
                      </a:r>
                      <a:endParaRPr lang="es-ES" sz="1800" b="1" i="0" u="none" strike="noStrike" dirty="0">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dirty="0">
                          <a:effectLst>
                            <a:outerShdw blurRad="38100" dist="38100" dir="2700000" algn="tl">
                              <a:srgbClr val="000000">
                                <a:alpha val="43137"/>
                              </a:srgbClr>
                            </a:outerShdw>
                          </a:effectLst>
                        </a:rPr>
                        <a:t>0,00%</a:t>
                      </a:r>
                      <a:endParaRPr lang="es-ES" sz="1800" b="1" i="0" u="none" strike="noStrike" dirty="0">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-20,00%</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-10,00%</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10,00%</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dirty="0">
                          <a:effectLst>
                            <a:outerShdw blurRad="38100" dist="38100" dir="2700000" algn="tl">
                              <a:srgbClr val="000000">
                                <a:alpha val="43137"/>
                              </a:srgbClr>
                            </a:outerShdw>
                          </a:effectLst>
                        </a:rPr>
                        <a:t>20,00%</a:t>
                      </a:r>
                      <a:endParaRPr lang="es-ES" sz="1800" b="1" i="0" u="none" strike="noStrike" dirty="0">
                        <a:effectLst>
                          <a:outerShdw blurRad="38100" dist="38100" dir="2700000" algn="tl">
                            <a:srgbClr val="000000">
                              <a:alpha val="43137"/>
                            </a:srgbClr>
                          </a:outerShdw>
                        </a:effectLst>
                        <a:latin typeface="Arial"/>
                      </a:endParaRPr>
                    </a:p>
                  </a:txBody>
                  <a:tcPr marL="0" marR="0" marT="0" marB="0" anchor="b"/>
                </a:tc>
              </a:tr>
            </a:tbl>
          </a:graphicData>
        </a:graphic>
      </p:graphicFrame>
    </p:spTree>
  </p:cSld>
  <p:clrMapOvr>
    <a:overrideClrMapping bg1="lt1" tx1="dk1" bg2="lt2" tx2="dk2" accent1="accent1" accent2="accent2" accent3="accent3" accent4="accent4" accent5="accent5" accent6="accent6" hlink="hlink" folHlink="folHlink"/>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2928926" y="1928802"/>
          <a:ext cx="6000792" cy="3857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1"/>
          <p:cNvSpPr>
            <a:spLocks noGrp="1"/>
          </p:cNvSpPr>
          <p:nvPr>
            <p:ph type="title"/>
          </p:nvPr>
        </p:nvSpPr>
        <p:spPr>
          <a:xfrm>
            <a:off x="2357422" y="500042"/>
            <a:ext cx="6186487" cy="1143000"/>
          </a:xfrm>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JUSTIFICACIÓN</a:t>
            </a:r>
          </a:p>
        </p:txBody>
      </p:sp>
      <p:pic>
        <p:nvPicPr>
          <p:cNvPr id="5" name="Picture 24" descr="Crear una casa.gif"/>
          <p:cNvPicPr>
            <a:picLocks noChangeAspect="1" noChangeArrowheads="1" noCrop="1"/>
          </p:cNvPicPr>
          <p:nvPr/>
        </p:nvPicPr>
        <p:blipFill>
          <a:blip r:embed="rId7" cstate="print"/>
          <a:srcRect/>
          <a:stretch>
            <a:fillRect/>
          </a:stretch>
        </p:blipFill>
        <p:spPr bwMode="auto">
          <a:xfrm>
            <a:off x="5214942" y="5572140"/>
            <a:ext cx="1428750" cy="1038225"/>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pPr eaLnBrk="1" hangingPunct="1">
              <a:defRPr/>
            </a:pPr>
            <a:r>
              <a:rPr lang="es-ES" sz="48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VARIACIÓN DE LA DEMANDA</a:t>
            </a:r>
          </a:p>
        </p:txBody>
      </p:sp>
      <p:graphicFrame>
        <p:nvGraphicFramePr>
          <p:cNvPr id="4" name="2 Gráfico"/>
          <p:cNvGraphicFramePr>
            <a:graphicFrameLocks/>
          </p:cNvGraphicFramePr>
          <p:nvPr/>
        </p:nvGraphicFramePr>
        <p:xfrm>
          <a:off x="4762505" y="2147888"/>
          <a:ext cx="4310057" cy="34242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4 Tabla"/>
          <p:cNvGraphicFramePr>
            <a:graphicFrameLocks noGrp="1"/>
          </p:cNvGraphicFramePr>
          <p:nvPr/>
        </p:nvGraphicFramePr>
        <p:xfrm>
          <a:off x="642910" y="5601216"/>
          <a:ext cx="8001057" cy="828180"/>
        </p:xfrm>
        <a:graphic>
          <a:graphicData uri="http://schemas.openxmlformats.org/drawingml/2006/table">
            <a:tbl>
              <a:tblPr>
                <a:tableStyleId>{306799F8-075E-4A3A-A7F6-7FBC6576F1A4}</a:tableStyleId>
              </a:tblPr>
              <a:tblGrid>
                <a:gridCol w="2233157"/>
                <a:gridCol w="1153580"/>
                <a:gridCol w="1153580"/>
                <a:gridCol w="1153580"/>
                <a:gridCol w="1153580"/>
                <a:gridCol w="1153580"/>
              </a:tblGrid>
              <a:tr h="264010">
                <a:tc>
                  <a:txBody>
                    <a:bodyPr/>
                    <a:lstStyle/>
                    <a:p>
                      <a:pPr algn="l" fontAlgn="b"/>
                      <a:r>
                        <a:rPr lang="es-ES" sz="1800" u="none" strike="noStrike" dirty="0">
                          <a:effectLst>
                            <a:outerShdw blurRad="38100" dist="38100" dir="2700000" algn="tl">
                              <a:srgbClr val="000000">
                                <a:alpha val="43137"/>
                              </a:srgbClr>
                            </a:outerShdw>
                          </a:effectLst>
                        </a:rPr>
                        <a:t>Tasa de </a:t>
                      </a:r>
                      <a:r>
                        <a:rPr lang="es-ES" sz="1800" u="none" strike="noStrike" dirty="0" smtClean="0">
                          <a:effectLst>
                            <a:outerShdw blurRad="38100" dist="38100" dir="2700000" algn="tl">
                              <a:srgbClr val="000000">
                                <a:alpha val="43137"/>
                              </a:srgbClr>
                            </a:outerShdw>
                          </a:effectLst>
                        </a:rPr>
                        <a:t>Segmentación</a:t>
                      </a:r>
                      <a:endParaRPr lang="es-ES" sz="1800" b="1" i="0" u="none" strike="noStrike" dirty="0">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8%</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6%</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7%</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9%</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10%</a:t>
                      </a:r>
                      <a:endParaRPr lang="es-ES" sz="1800" b="1" i="0" u="none" strike="noStrike">
                        <a:effectLst>
                          <a:outerShdw blurRad="38100" dist="38100" dir="2700000" algn="tl">
                            <a:srgbClr val="000000">
                              <a:alpha val="43137"/>
                            </a:srgbClr>
                          </a:outerShdw>
                        </a:effectLst>
                        <a:latin typeface="Arial"/>
                      </a:endParaRPr>
                    </a:p>
                  </a:txBody>
                  <a:tcPr marL="0" marR="0" marT="0" marB="0" anchor="b"/>
                </a:tc>
              </a:tr>
              <a:tr h="264010">
                <a:tc>
                  <a:txBody>
                    <a:bodyPr/>
                    <a:lstStyle/>
                    <a:p>
                      <a:pPr algn="ctr" fontAlgn="b"/>
                      <a:r>
                        <a:rPr lang="es-ES" sz="1800" u="none" strike="noStrike" dirty="0">
                          <a:effectLst>
                            <a:outerShdw blurRad="38100" dist="38100" dir="2700000" algn="tl">
                              <a:srgbClr val="000000">
                                <a:alpha val="43137"/>
                              </a:srgbClr>
                            </a:outerShdw>
                          </a:effectLst>
                        </a:rPr>
                        <a:t>VAN =</a:t>
                      </a:r>
                      <a:endParaRPr lang="es-ES" sz="1800" b="1" i="0" u="none" strike="noStrike" dirty="0">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$ 72.581,04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$ 70.991,03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$ 71.786,04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$ 73.376,04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$ 74.171,04 </a:t>
                      </a:r>
                      <a:endParaRPr lang="es-ES" sz="1800" b="1" i="0" u="none" strike="noStrike">
                        <a:effectLst>
                          <a:outerShdw blurRad="38100" dist="38100" dir="2700000" algn="tl">
                            <a:srgbClr val="000000">
                              <a:alpha val="43137"/>
                            </a:srgbClr>
                          </a:outerShdw>
                        </a:effectLst>
                        <a:latin typeface="Arial"/>
                      </a:endParaRPr>
                    </a:p>
                  </a:txBody>
                  <a:tcPr marL="0" marR="0" marT="0" marB="0" anchor="b"/>
                </a:tc>
              </a:tr>
              <a:tr h="279540">
                <a:tc>
                  <a:txBody>
                    <a:bodyPr/>
                    <a:lstStyle/>
                    <a:p>
                      <a:pPr algn="ctr" fontAlgn="b"/>
                      <a:r>
                        <a:rPr lang="es-ES" sz="1800" u="none" strike="noStrike">
                          <a:effectLst>
                            <a:outerShdw blurRad="38100" dist="38100" dir="2700000" algn="tl">
                              <a:srgbClr val="000000">
                                <a:alpha val="43137"/>
                              </a:srgbClr>
                            </a:outerShdw>
                          </a:effectLst>
                        </a:rPr>
                        <a:t>TIR =</a:t>
                      </a:r>
                      <a:endParaRPr lang="es-ES" sz="1800" b="1" i="0" u="none" strike="noStrike">
                        <a:solidFill>
                          <a:srgbClr val="000000"/>
                        </a:solidFill>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34,12%</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33,76%</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33,94%</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a:effectLst>
                            <a:outerShdw blurRad="38100" dist="38100" dir="2700000" algn="tl">
                              <a:srgbClr val="000000">
                                <a:alpha val="43137"/>
                              </a:srgbClr>
                            </a:outerShdw>
                          </a:effectLst>
                        </a:rPr>
                        <a:t>34,30%</a:t>
                      </a:r>
                      <a:endParaRPr lang="es-ES" sz="1800" b="1" i="0" u="none" strike="noStrike">
                        <a:effectLst>
                          <a:outerShdw blurRad="38100" dist="38100" dir="2700000" algn="tl">
                            <a:srgbClr val="000000">
                              <a:alpha val="43137"/>
                            </a:srgbClr>
                          </a:outerShdw>
                        </a:effectLst>
                        <a:latin typeface="Arial"/>
                      </a:endParaRPr>
                    </a:p>
                  </a:txBody>
                  <a:tcPr marL="0" marR="0" marT="0" marB="0" anchor="b"/>
                </a:tc>
                <a:tc>
                  <a:txBody>
                    <a:bodyPr/>
                    <a:lstStyle/>
                    <a:p>
                      <a:pPr algn="r" fontAlgn="b"/>
                      <a:r>
                        <a:rPr lang="es-ES" sz="1800" u="none" strike="noStrike" dirty="0">
                          <a:effectLst>
                            <a:outerShdw blurRad="38100" dist="38100" dir="2700000" algn="tl">
                              <a:srgbClr val="000000">
                                <a:alpha val="43137"/>
                              </a:srgbClr>
                            </a:outerShdw>
                          </a:effectLst>
                        </a:rPr>
                        <a:t>34,48%</a:t>
                      </a:r>
                      <a:endParaRPr lang="es-ES" sz="1800" b="1" i="0" u="none" strike="noStrike" dirty="0">
                        <a:effectLst>
                          <a:outerShdw blurRad="38100" dist="38100" dir="2700000" algn="tl">
                            <a:srgbClr val="000000">
                              <a:alpha val="43137"/>
                            </a:srgbClr>
                          </a:outerShdw>
                        </a:effectLst>
                        <a:latin typeface="Arial"/>
                      </a:endParaRPr>
                    </a:p>
                  </a:txBody>
                  <a:tcPr marL="0" marR="0" marT="0" marB="0" anchor="b"/>
                </a:tc>
              </a:tr>
            </a:tbl>
          </a:graphicData>
        </a:graphic>
      </p:graphicFrame>
      <p:graphicFrame>
        <p:nvGraphicFramePr>
          <p:cNvPr id="6" name="1 Gráfico"/>
          <p:cNvGraphicFramePr>
            <a:graphicFrameLocks/>
          </p:cNvGraphicFramePr>
          <p:nvPr/>
        </p:nvGraphicFramePr>
        <p:xfrm>
          <a:off x="214282" y="2076450"/>
          <a:ext cx="4643438" cy="3214710"/>
        </p:xfrm>
        <a:graphic>
          <a:graphicData uri="http://schemas.openxmlformats.org/drawingml/2006/chart">
            <c:chart xmlns:c="http://schemas.openxmlformats.org/drawingml/2006/chart" xmlns:r="http://schemas.openxmlformats.org/officeDocument/2006/relationships" r:id="rId6"/>
          </a:graphicData>
        </a:graphic>
      </p:graphicFrame>
    </p:spTree>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3010" name="1 Título"/>
          <p:cNvSpPr>
            <a:spLocks noGrp="1"/>
          </p:cNvSpPr>
          <p:nvPr>
            <p:ph type="title"/>
          </p:nvPr>
        </p:nvSpPr>
        <p:spPr>
          <a:xfrm>
            <a:off x="700118" y="71438"/>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s-ES" sz="48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CONCLUSIONES</a:t>
            </a:r>
          </a:p>
        </p:txBody>
      </p:sp>
      <p:sp>
        <p:nvSpPr>
          <p:cNvPr id="4" name="Title 13"/>
          <p:cNvSpPr txBox="1">
            <a:spLocks/>
          </p:cNvSpPr>
          <p:nvPr/>
        </p:nvSpPr>
        <p:spPr bwMode="auto">
          <a:xfrm>
            <a:off x="1785938" y="1071563"/>
            <a:ext cx="7358062" cy="5786437"/>
          </a:xfrm>
          <a:prstGeom prst="rect">
            <a:avLst/>
          </a:prstGeom>
          <a:noFill/>
          <a:ln w="9525">
            <a:noFill/>
            <a:miter lim="800000"/>
            <a:headEnd/>
            <a:tailEnd/>
          </a:ln>
        </p:spPr>
        <p:txBody>
          <a:bodyPr lIns="100450" tIns="50217" rIns="100450" bIns="50217"/>
          <a:lstStyle/>
          <a:p>
            <a:r>
              <a:rPr lang="es-ES" sz="2000" b="1" dirty="0">
                <a:ln w="1905"/>
                <a:solidFill>
                  <a:schemeClr val="bg1"/>
                </a:solidFill>
                <a:effectLst>
                  <a:innerShdw blurRad="69850" dist="43180" dir="5400000">
                    <a:srgbClr val="000000">
                      <a:alpha val="65000"/>
                    </a:srgbClr>
                  </a:innerShdw>
                </a:effectLst>
                <a:cs typeface="Arial" charset="0"/>
              </a:rPr>
              <a:t>El crecimiento del la industria y los recursos naturales de Daule, aseguran el </a:t>
            </a:r>
            <a:r>
              <a:rPr lang="es-ES" sz="2000" b="1" dirty="0" smtClean="0">
                <a:ln w="1905"/>
                <a:solidFill>
                  <a:schemeClr val="bg1"/>
                </a:solidFill>
                <a:effectLst>
                  <a:innerShdw blurRad="69850" dist="43180" dir="5400000">
                    <a:srgbClr val="000000">
                      <a:alpha val="65000"/>
                    </a:srgbClr>
                  </a:innerShdw>
                </a:effectLst>
                <a:cs typeface="Arial" charset="0"/>
              </a:rPr>
              <a:t>progreso del negocio</a:t>
            </a:r>
            <a:r>
              <a:rPr lang="es-ES" sz="2000" b="1" dirty="0">
                <a:ln w="1905"/>
                <a:solidFill>
                  <a:schemeClr val="bg1"/>
                </a:solidFill>
                <a:effectLst>
                  <a:innerShdw blurRad="69850" dist="43180" dir="5400000">
                    <a:srgbClr val="000000">
                      <a:alpha val="65000"/>
                    </a:srgbClr>
                  </a:innerShdw>
                </a:effectLst>
                <a:cs typeface="Arial" charset="0"/>
              </a:rPr>
              <a:t>. </a:t>
            </a:r>
          </a:p>
          <a:p>
            <a:endParaRPr lang="es-ES" sz="1600" b="1" dirty="0">
              <a:ln w="1905"/>
              <a:solidFill>
                <a:schemeClr val="bg1"/>
              </a:solidFill>
              <a:effectLst>
                <a:innerShdw blurRad="69850" dist="43180" dir="5400000">
                  <a:srgbClr val="000000">
                    <a:alpha val="65000"/>
                  </a:srgbClr>
                </a:innerShdw>
              </a:effectLst>
              <a:cs typeface="Arial" charset="0"/>
            </a:endParaRPr>
          </a:p>
          <a:p>
            <a:r>
              <a:rPr lang="es-ES" sz="2000" b="1" dirty="0">
                <a:ln w="1905"/>
                <a:solidFill>
                  <a:schemeClr val="bg1"/>
                </a:solidFill>
                <a:effectLst>
                  <a:innerShdw blurRad="69850" dist="43180" dir="5400000">
                    <a:srgbClr val="000000">
                      <a:alpha val="65000"/>
                    </a:srgbClr>
                  </a:innerShdw>
                </a:effectLst>
                <a:cs typeface="Arial" charset="0"/>
              </a:rPr>
              <a:t>La aceptación de la población es muy favorable.</a:t>
            </a:r>
          </a:p>
          <a:p>
            <a:r>
              <a:rPr lang="es-ES" sz="2000" b="1" dirty="0">
                <a:ln w="1905"/>
                <a:solidFill>
                  <a:schemeClr val="bg1"/>
                </a:solidFill>
                <a:effectLst>
                  <a:innerShdw blurRad="69850" dist="43180" dir="5400000">
                    <a:srgbClr val="000000">
                      <a:alpha val="65000"/>
                    </a:srgbClr>
                  </a:innerShdw>
                </a:effectLst>
                <a:cs typeface="Arial" charset="0"/>
              </a:rPr>
              <a:t> </a:t>
            </a:r>
          </a:p>
          <a:p>
            <a:r>
              <a:rPr lang="es-ES" sz="2000" b="1" dirty="0">
                <a:ln w="1905"/>
                <a:solidFill>
                  <a:schemeClr val="bg1"/>
                </a:solidFill>
                <a:effectLst>
                  <a:innerShdw blurRad="69850" dist="43180" dir="5400000">
                    <a:srgbClr val="000000">
                      <a:alpha val="65000"/>
                    </a:srgbClr>
                  </a:innerShdw>
                </a:effectLst>
                <a:cs typeface="Arial" charset="0"/>
              </a:rPr>
              <a:t>El segmento clave a satisfacer son las familias de clase social media-alta a alta,</a:t>
            </a:r>
          </a:p>
          <a:p>
            <a:endParaRPr lang="es-ES" sz="1600" b="1" dirty="0">
              <a:ln w="1905"/>
              <a:solidFill>
                <a:schemeClr val="bg1"/>
              </a:solidFill>
              <a:effectLst>
                <a:innerShdw blurRad="69850" dist="43180" dir="5400000">
                  <a:srgbClr val="000000">
                    <a:alpha val="65000"/>
                  </a:srgbClr>
                </a:innerShdw>
              </a:effectLst>
              <a:cs typeface="Arial" charset="0"/>
            </a:endParaRPr>
          </a:p>
          <a:p>
            <a:r>
              <a:rPr lang="es-ES" sz="2000" b="1" dirty="0">
                <a:ln w="1905"/>
                <a:solidFill>
                  <a:schemeClr val="bg1"/>
                </a:solidFill>
                <a:effectLst>
                  <a:innerShdw blurRad="69850" dist="43180" dir="5400000">
                    <a:srgbClr val="000000">
                      <a:alpha val="65000"/>
                    </a:srgbClr>
                  </a:innerShdw>
                </a:effectLst>
                <a:cs typeface="Arial" charset="0"/>
              </a:rPr>
              <a:t>Los servicios que se </a:t>
            </a:r>
            <a:r>
              <a:rPr lang="es-ES" sz="2000" b="1" dirty="0" err="1" smtClean="0">
                <a:ln w="1905"/>
                <a:solidFill>
                  <a:schemeClr val="bg1"/>
                </a:solidFill>
                <a:effectLst>
                  <a:innerShdw blurRad="69850" dist="43180" dir="5400000">
                    <a:srgbClr val="000000">
                      <a:alpha val="65000"/>
                    </a:srgbClr>
                  </a:innerShdw>
                </a:effectLst>
                <a:cs typeface="Arial" charset="0"/>
              </a:rPr>
              <a:t>prevee</a:t>
            </a:r>
            <a:r>
              <a:rPr lang="es-ES" sz="2000" b="1" dirty="0" smtClean="0">
                <a:ln w="1905"/>
                <a:solidFill>
                  <a:schemeClr val="bg1"/>
                </a:solidFill>
                <a:effectLst>
                  <a:innerShdw blurRad="69850" dist="43180" dir="5400000">
                    <a:srgbClr val="000000">
                      <a:alpha val="65000"/>
                    </a:srgbClr>
                  </a:innerShdw>
                </a:effectLst>
                <a:cs typeface="Arial" charset="0"/>
              </a:rPr>
              <a:t> </a:t>
            </a:r>
            <a:r>
              <a:rPr lang="es-ES" sz="2000" b="1" dirty="0">
                <a:ln w="1905"/>
                <a:solidFill>
                  <a:schemeClr val="bg1"/>
                </a:solidFill>
                <a:effectLst>
                  <a:innerShdw blurRad="69850" dist="43180" dir="5400000">
                    <a:srgbClr val="000000">
                      <a:alpha val="65000"/>
                    </a:srgbClr>
                  </a:innerShdw>
                </a:effectLst>
                <a:cs typeface="Arial" charset="0"/>
              </a:rPr>
              <a:t>que los turistas mas consuman son: la venta de comidas, cabalgatas, y los paseos en bote.</a:t>
            </a:r>
          </a:p>
          <a:p>
            <a:r>
              <a:rPr lang="es-ES" sz="2000" b="1" dirty="0">
                <a:ln w="1905"/>
                <a:solidFill>
                  <a:schemeClr val="bg1"/>
                </a:solidFill>
                <a:effectLst>
                  <a:innerShdw blurRad="69850" dist="43180" dir="5400000">
                    <a:srgbClr val="000000">
                      <a:alpha val="65000"/>
                    </a:srgbClr>
                  </a:innerShdw>
                </a:effectLst>
                <a:cs typeface="Arial" charset="0"/>
              </a:rPr>
              <a:t> </a:t>
            </a:r>
          </a:p>
          <a:p>
            <a:r>
              <a:rPr lang="es-ES" sz="2000" b="1" dirty="0">
                <a:ln w="1905"/>
                <a:solidFill>
                  <a:schemeClr val="bg1"/>
                </a:solidFill>
                <a:effectLst>
                  <a:innerShdw blurRad="69850" dist="43180" dir="5400000">
                    <a:srgbClr val="000000">
                      <a:alpha val="65000"/>
                    </a:srgbClr>
                  </a:innerShdw>
                </a:effectLst>
                <a:cs typeface="Arial" charset="0"/>
              </a:rPr>
              <a:t>La demanda de este proyecto es atractiva para continuar en el negocio.</a:t>
            </a:r>
          </a:p>
          <a:p>
            <a:endParaRPr lang="es-ES" sz="1600" b="1" dirty="0">
              <a:ln w="1905"/>
              <a:solidFill>
                <a:schemeClr val="bg1"/>
              </a:solidFill>
              <a:effectLst>
                <a:innerShdw blurRad="69850" dist="43180" dir="5400000">
                  <a:srgbClr val="000000">
                    <a:alpha val="65000"/>
                  </a:srgbClr>
                </a:innerShdw>
              </a:effectLst>
              <a:cs typeface="Arial" charset="0"/>
            </a:endParaRPr>
          </a:p>
          <a:p>
            <a:r>
              <a:rPr lang="es-ES" sz="2000" b="1" dirty="0" smtClean="0">
                <a:ln w="1905"/>
                <a:solidFill>
                  <a:schemeClr val="bg1"/>
                </a:solidFill>
                <a:effectLst>
                  <a:innerShdw blurRad="69850" dist="43180" dir="5400000">
                    <a:srgbClr val="000000">
                      <a:alpha val="65000"/>
                    </a:srgbClr>
                  </a:innerShdw>
                </a:effectLst>
                <a:cs typeface="Arial" charset="0"/>
              </a:rPr>
              <a:t>Estrategia </a:t>
            </a:r>
            <a:r>
              <a:rPr lang="es-ES" sz="2000" b="1" dirty="0">
                <a:ln w="1905"/>
                <a:solidFill>
                  <a:schemeClr val="bg1"/>
                </a:solidFill>
                <a:effectLst>
                  <a:innerShdw blurRad="69850" dist="43180" dir="5400000">
                    <a:srgbClr val="000000">
                      <a:alpha val="65000"/>
                    </a:srgbClr>
                  </a:innerShdw>
                </a:effectLst>
                <a:cs typeface="Arial" charset="0"/>
              </a:rPr>
              <a:t>de diferenciación, mejor atención al cliente</a:t>
            </a:r>
          </a:p>
          <a:p>
            <a:endParaRPr lang="es-ES" sz="1600" b="1" dirty="0">
              <a:ln w="1905"/>
              <a:solidFill>
                <a:schemeClr val="bg1"/>
              </a:solidFill>
              <a:effectLst>
                <a:innerShdw blurRad="69850" dist="43180" dir="5400000">
                  <a:srgbClr val="000000">
                    <a:alpha val="65000"/>
                  </a:srgbClr>
                </a:innerShdw>
              </a:effectLst>
              <a:cs typeface="Arial" charset="0"/>
            </a:endParaRPr>
          </a:p>
          <a:p>
            <a:r>
              <a:rPr lang="es-ES" sz="2000" b="1" dirty="0">
                <a:ln w="1905"/>
                <a:solidFill>
                  <a:schemeClr val="bg1"/>
                </a:solidFill>
                <a:effectLst>
                  <a:innerShdw blurRad="69850" dist="43180" dir="5400000">
                    <a:srgbClr val="000000">
                      <a:alpha val="65000"/>
                    </a:srgbClr>
                  </a:innerShdw>
                </a:effectLst>
                <a:cs typeface="Arial" charset="0"/>
              </a:rPr>
              <a:t>Flujo con financiamiento,  TIR : 34,12%, </a:t>
            </a:r>
            <a:r>
              <a:rPr lang="es-ES" sz="2000" b="1" dirty="0" err="1">
                <a:ln w="1905"/>
                <a:solidFill>
                  <a:schemeClr val="bg1"/>
                </a:solidFill>
                <a:effectLst>
                  <a:innerShdw blurRad="69850" dist="43180" dir="5400000">
                    <a:srgbClr val="000000">
                      <a:alpha val="65000"/>
                    </a:srgbClr>
                  </a:innerShdw>
                </a:effectLst>
                <a:cs typeface="Arial" charset="0"/>
              </a:rPr>
              <a:t>Payback</a:t>
            </a:r>
            <a:r>
              <a:rPr lang="es-ES" sz="2000" b="1" dirty="0">
                <a:ln w="1905"/>
                <a:solidFill>
                  <a:schemeClr val="bg1"/>
                </a:solidFill>
                <a:effectLst>
                  <a:innerShdw blurRad="69850" dist="43180" dir="5400000">
                    <a:srgbClr val="000000">
                      <a:alpha val="65000"/>
                    </a:srgbClr>
                  </a:innerShdw>
                </a:effectLst>
                <a:cs typeface="Arial" charset="0"/>
              </a:rPr>
              <a:t>: 4 años 1 mes, VAN: $ 72.581,04;TMAR de 18,06%.</a:t>
            </a:r>
          </a:p>
          <a:p>
            <a:r>
              <a:rPr lang="es-ES" sz="2000" b="1" dirty="0">
                <a:ln w="1905"/>
                <a:solidFill>
                  <a:schemeClr val="bg1"/>
                </a:solidFill>
                <a:effectLst>
                  <a:innerShdw blurRad="69850" dist="43180" dir="5400000">
                    <a:srgbClr val="000000">
                      <a:alpha val="65000"/>
                    </a:srgbClr>
                  </a:innerShdw>
                </a:effectLst>
                <a:cs typeface="Arial" charset="0"/>
              </a:rPr>
              <a:t> </a:t>
            </a:r>
          </a:p>
        </p:txBody>
      </p:sp>
      <p:pic>
        <p:nvPicPr>
          <p:cNvPr id="5" name="Picture 9" descr="PPP_CSHAP_CLP_3DCheckMark01_Blue.png"/>
          <p:cNvPicPr>
            <a:picLocks noChangeAspect="1"/>
          </p:cNvPicPr>
          <p:nvPr/>
        </p:nvPicPr>
        <p:blipFill>
          <a:blip r:embed="rId4" cstate="print"/>
          <a:srcRect/>
          <a:stretch>
            <a:fillRect/>
          </a:stretch>
        </p:blipFill>
        <p:spPr bwMode="auto">
          <a:xfrm>
            <a:off x="514350" y="928688"/>
            <a:ext cx="1098550" cy="1219200"/>
          </a:xfrm>
          <a:prstGeom prst="rect">
            <a:avLst/>
          </a:prstGeom>
          <a:noFill/>
          <a:ln w="9525">
            <a:noFill/>
            <a:miter lim="800000"/>
            <a:headEnd/>
            <a:tailEnd/>
          </a:ln>
        </p:spPr>
      </p:pic>
      <p:pic>
        <p:nvPicPr>
          <p:cNvPr id="6" name="Picture 10" descr="PPP_CSHAP_CLP_3DCheckMark01_Blue.png"/>
          <p:cNvPicPr>
            <a:picLocks noChangeAspect="1"/>
          </p:cNvPicPr>
          <p:nvPr/>
        </p:nvPicPr>
        <p:blipFill>
          <a:blip r:embed="rId4" cstate="print"/>
          <a:srcRect/>
          <a:stretch>
            <a:fillRect/>
          </a:stretch>
        </p:blipFill>
        <p:spPr bwMode="auto">
          <a:xfrm>
            <a:off x="514350" y="1785926"/>
            <a:ext cx="1098550" cy="1219200"/>
          </a:xfrm>
          <a:prstGeom prst="rect">
            <a:avLst/>
          </a:prstGeom>
          <a:noFill/>
          <a:ln w="9525">
            <a:noFill/>
            <a:miter lim="800000"/>
            <a:headEnd/>
            <a:tailEnd/>
          </a:ln>
        </p:spPr>
      </p:pic>
      <p:pic>
        <p:nvPicPr>
          <p:cNvPr id="7" name="Picture 11" descr="PPP_CSHAP_CLP_3DCheckMark01_Blue.png"/>
          <p:cNvPicPr>
            <a:picLocks noChangeAspect="1"/>
          </p:cNvPicPr>
          <p:nvPr/>
        </p:nvPicPr>
        <p:blipFill>
          <a:blip r:embed="rId4" cstate="print"/>
          <a:srcRect/>
          <a:stretch>
            <a:fillRect/>
          </a:stretch>
        </p:blipFill>
        <p:spPr bwMode="auto">
          <a:xfrm>
            <a:off x="544513" y="3429000"/>
            <a:ext cx="1098550" cy="1216025"/>
          </a:xfrm>
          <a:prstGeom prst="rect">
            <a:avLst/>
          </a:prstGeom>
          <a:noFill/>
          <a:ln w="9525">
            <a:noFill/>
            <a:miter lim="800000"/>
            <a:headEnd/>
            <a:tailEnd/>
          </a:ln>
        </p:spPr>
      </p:pic>
      <p:pic>
        <p:nvPicPr>
          <p:cNvPr id="8" name="Picture 9" descr="PPP_CSHAP_CLP_3DCheckMark01_Blue.png"/>
          <p:cNvPicPr>
            <a:picLocks noChangeAspect="1"/>
          </p:cNvPicPr>
          <p:nvPr/>
        </p:nvPicPr>
        <p:blipFill>
          <a:blip r:embed="rId4" cstate="print"/>
          <a:srcRect/>
          <a:stretch>
            <a:fillRect/>
          </a:stretch>
        </p:blipFill>
        <p:spPr bwMode="auto">
          <a:xfrm>
            <a:off x="571500" y="4424363"/>
            <a:ext cx="1098550" cy="1219200"/>
          </a:xfrm>
          <a:prstGeom prst="rect">
            <a:avLst/>
          </a:prstGeom>
          <a:noFill/>
          <a:ln w="9525">
            <a:noFill/>
            <a:miter lim="800000"/>
            <a:headEnd/>
            <a:tailEnd/>
          </a:ln>
        </p:spPr>
      </p:pic>
      <p:pic>
        <p:nvPicPr>
          <p:cNvPr id="9" name="Picture 10" descr="PPP_CSHAP_CLP_3DCheckMark01_Blue.png"/>
          <p:cNvPicPr>
            <a:picLocks noChangeAspect="1"/>
          </p:cNvPicPr>
          <p:nvPr/>
        </p:nvPicPr>
        <p:blipFill>
          <a:blip r:embed="rId4" cstate="print"/>
          <a:srcRect/>
          <a:stretch>
            <a:fillRect/>
          </a:stretch>
        </p:blipFill>
        <p:spPr bwMode="auto">
          <a:xfrm>
            <a:off x="571500" y="5210175"/>
            <a:ext cx="1098550" cy="1219200"/>
          </a:xfrm>
          <a:prstGeom prst="rect">
            <a:avLst/>
          </a:prstGeom>
          <a:noFill/>
          <a:ln w="9525">
            <a:noFill/>
            <a:miter lim="800000"/>
            <a:headEnd/>
            <a:tailEnd/>
          </a:ln>
        </p:spPr>
      </p:pic>
      <p:pic>
        <p:nvPicPr>
          <p:cNvPr id="10" name="Picture 11" descr="PPP_CSHAP_CLP_3DCheckMark01_Blue.png"/>
          <p:cNvPicPr>
            <a:picLocks noChangeAspect="1"/>
          </p:cNvPicPr>
          <p:nvPr/>
        </p:nvPicPr>
        <p:blipFill>
          <a:blip r:embed="rId4" cstate="print"/>
          <a:srcRect/>
          <a:stretch>
            <a:fillRect/>
          </a:stretch>
        </p:blipFill>
        <p:spPr bwMode="auto">
          <a:xfrm>
            <a:off x="571500" y="5927725"/>
            <a:ext cx="1098550" cy="1216025"/>
          </a:xfrm>
          <a:prstGeom prst="rect">
            <a:avLst/>
          </a:prstGeom>
          <a:noFill/>
          <a:ln w="9525">
            <a:noFill/>
            <a:miter lim="800000"/>
            <a:headEnd/>
            <a:tailEnd/>
          </a:ln>
        </p:spPr>
      </p:pic>
      <p:pic>
        <p:nvPicPr>
          <p:cNvPr id="11" name="Picture 10" descr="PPP_CSHAP_CLP_3DCheckMark01_Blue.png"/>
          <p:cNvPicPr>
            <a:picLocks noChangeAspect="1"/>
          </p:cNvPicPr>
          <p:nvPr/>
        </p:nvPicPr>
        <p:blipFill>
          <a:blip r:embed="rId4" cstate="print"/>
          <a:srcRect/>
          <a:stretch>
            <a:fillRect/>
          </a:stretch>
        </p:blipFill>
        <p:spPr bwMode="auto">
          <a:xfrm>
            <a:off x="500063" y="2500306"/>
            <a:ext cx="1098550" cy="1219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500"/>
                                        <p:tgtEl>
                                          <p:spTgt spid="4">
                                            <p:txEl>
                                              <p:pRg st="7" end="7"/>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wipe(left)">
                                      <p:cBhvr>
                                        <p:cTn id="35" dur="500"/>
                                        <p:tgtEl>
                                          <p:spTgt spid="4">
                                            <p:txEl>
                                              <p:pRg st="10" end="10"/>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wipe(left)">
                                      <p:cBhvr>
                                        <p:cTn id="39" dur="500"/>
                                        <p:tgtEl>
                                          <p:spTgt spid="4">
                                            <p:txEl>
                                              <p:pRg st="12" end="12"/>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left)">
                                      <p:cBhvr>
                                        <p:cTn id="43" dur="500"/>
                                        <p:tgtEl>
                                          <p:spTgt spid="4">
                                            <p:txEl>
                                              <p:pRg st="13" end="13"/>
                                            </p:txEl>
                                          </p:spTgt>
                                        </p:tgtEl>
                                      </p:cBhvr>
                                    </p:animEffect>
                                  </p:childTnLst>
                                </p:cTn>
                              </p:par>
                              <p:par>
                                <p:cTn id="44" presetID="17" presetClass="entr" presetSubtype="1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childTnLst>
                          </p:cTn>
                        </p:par>
                        <p:par>
                          <p:cTn id="48" fill="hold">
                            <p:stCondLst>
                              <p:cond delay="5000"/>
                            </p:stCondLst>
                            <p:childTnLst>
                              <p:par>
                                <p:cTn id="49" presetID="17" presetClass="entr" presetSubtype="1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strVal val="#ppt_h"/>
                                          </p:val>
                                        </p:tav>
                                        <p:tav tm="100000">
                                          <p:val>
                                            <p:strVal val="#ppt_h"/>
                                          </p:val>
                                        </p:tav>
                                      </p:tavLst>
                                    </p:anim>
                                  </p:childTnLst>
                                </p:cTn>
                              </p:par>
                            </p:childTnLst>
                          </p:cTn>
                        </p:par>
                        <p:par>
                          <p:cTn id="53" fill="hold">
                            <p:stCondLst>
                              <p:cond delay="5500"/>
                            </p:stCondLst>
                            <p:childTnLst>
                              <p:par>
                                <p:cTn id="54" presetID="17" presetClass="entr" presetSubtype="1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strVal val="#ppt_h"/>
                                          </p:val>
                                        </p:tav>
                                        <p:tav tm="100000">
                                          <p:val>
                                            <p:strVal val="#ppt_h"/>
                                          </p:val>
                                        </p:tav>
                                      </p:tavLst>
                                    </p:anim>
                                  </p:childTnLst>
                                </p:cTn>
                              </p:par>
                            </p:childTnLst>
                          </p:cTn>
                        </p:par>
                        <p:par>
                          <p:cTn id="58" fill="hold">
                            <p:stCondLst>
                              <p:cond delay="6000"/>
                            </p:stCondLst>
                            <p:childTnLst>
                              <p:par>
                                <p:cTn id="59" presetID="17" presetClass="entr" presetSubtype="1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strVal val="#ppt_h"/>
                                          </p:val>
                                        </p:tav>
                                        <p:tav tm="100000">
                                          <p:val>
                                            <p:strVal val="#ppt_h"/>
                                          </p:val>
                                        </p:tav>
                                      </p:tavLst>
                                    </p:anim>
                                  </p:childTnLst>
                                </p:cTn>
                              </p:par>
                            </p:childTnLst>
                          </p:cTn>
                        </p:par>
                        <p:par>
                          <p:cTn id="63" fill="hold">
                            <p:stCondLst>
                              <p:cond delay="6500"/>
                            </p:stCondLst>
                            <p:childTnLst>
                              <p:par>
                                <p:cTn id="64" presetID="17" presetClass="entr" presetSubtype="1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strVal val="#ppt_h"/>
                                          </p:val>
                                        </p:tav>
                                        <p:tav tm="100000">
                                          <p:val>
                                            <p:strVal val="#ppt_h"/>
                                          </p:val>
                                        </p:tav>
                                      </p:tavLst>
                                    </p:anim>
                                  </p:childTnLst>
                                </p:cTn>
                              </p:par>
                            </p:childTnLst>
                          </p:cTn>
                        </p:par>
                        <p:par>
                          <p:cTn id="68" fill="hold">
                            <p:stCondLst>
                              <p:cond delay="7000"/>
                            </p:stCondLst>
                            <p:childTnLst>
                              <p:par>
                                <p:cTn id="69" presetID="17" presetClass="entr" presetSubtype="1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strVal val="#ppt_h"/>
                                          </p:val>
                                        </p:tav>
                                        <p:tav tm="100000">
                                          <p:val>
                                            <p:strVal val="#ppt_h"/>
                                          </p:val>
                                        </p:tav>
                                      </p:tavLst>
                                    </p:anim>
                                  </p:childTnLst>
                                </p:cTn>
                              </p:par>
                            </p:childTnLst>
                          </p:cTn>
                        </p:par>
                        <p:par>
                          <p:cTn id="73" fill="hold">
                            <p:stCondLst>
                              <p:cond delay="7500"/>
                            </p:stCondLst>
                            <p:childTnLst>
                              <p:par>
                                <p:cTn id="74" presetID="17" presetClass="entr" presetSubtype="10" fill="hold"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2 Marcador de contenido"/>
          <p:cNvSpPr>
            <a:spLocks noGrp="1"/>
          </p:cNvSpPr>
          <p:nvPr>
            <p:ph idx="1"/>
          </p:nvPr>
        </p:nvSpPr>
        <p:spPr>
          <a:xfrm>
            <a:off x="2714612" y="2714620"/>
            <a:ext cx="6143668" cy="2500330"/>
          </a:xfrm>
          <a:solidFill>
            <a:schemeClr val="accent3">
              <a:lumMod val="60000"/>
              <a:lumOff val="40000"/>
            </a:schemeClr>
          </a:solidFill>
          <a:effectLst>
            <a:outerShdw blurRad="40000" dist="23000" dir="5400000" rotWithShape="0">
              <a:srgbClr val="000000">
                <a:alpha val="35000"/>
              </a:srgbClr>
            </a:outerShdw>
            <a:softEdge rad="12700"/>
          </a:effectLst>
          <a:scene3d>
            <a:camera prst="orthographicFront"/>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a:lstStyle/>
          <a:p>
            <a:pPr marL="0" indent="0" algn="ctr" eaLnBrk="1" hangingPunct="1">
              <a:buNone/>
            </a:pPr>
            <a:r>
              <a:rPr lang="es-EC" sz="2800" b="1" dirty="0" smtClean="0">
                <a:ln w="1905"/>
                <a:solidFill>
                  <a:schemeClr val="accent3">
                    <a:lumMod val="50000"/>
                  </a:schemeClr>
                </a:solidFill>
                <a:effectLst>
                  <a:innerShdw blurRad="69850" dist="43180" dir="5400000">
                    <a:srgbClr val="000000">
                      <a:alpha val="65000"/>
                    </a:srgbClr>
                  </a:innerShdw>
                </a:effectLst>
              </a:rPr>
              <a:t>Crear un plan de negocio para la regeneración de la hacienda “Villa Graciela” en el cantón Daule con el fin de ofrecer un lugar turístico y de recreación natural para los visitantes.</a:t>
            </a:r>
            <a:endParaRPr lang="es-ES" sz="2800" b="1" dirty="0" smtClean="0">
              <a:ln w="1905"/>
              <a:solidFill>
                <a:schemeClr val="accent3">
                  <a:lumMod val="50000"/>
                </a:schemeClr>
              </a:solidFill>
              <a:effectLst>
                <a:innerShdw blurRad="69850" dist="43180" dir="5400000">
                  <a:srgbClr val="000000">
                    <a:alpha val="65000"/>
                  </a:srgbClr>
                </a:innerShdw>
              </a:effectLst>
            </a:endParaRPr>
          </a:p>
          <a:p>
            <a:pPr algn="ctr" eaLnBrk="1" hangingPunct="1"/>
            <a:endParaRPr lang="es-ES" sz="2800" b="1" dirty="0" smtClean="0">
              <a:ln w="1905"/>
              <a:solidFill>
                <a:schemeClr val="accent3">
                  <a:lumMod val="50000"/>
                </a:schemeClr>
              </a:solidFill>
              <a:effectLst>
                <a:innerShdw blurRad="69850" dist="43180" dir="5400000">
                  <a:srgbClr val="000000">
                    <a:alpha val="65000"/>
                  </a:srgbClr>
                </a:innerShdw>
              </a:effectLst>
            </a:endParaRPr>
          </a:p>
        </p:txBody>
      </p:sp>
      <p:sp>
        <p:nvSpPr>
          <p:cNvPr id="5" name="Titre 1"/>
          <p:cNvSpPr>
            <a:spLocks noGrp="1"/>
          </p:cNvSpPr>
          <p:nvPr>
            <p:ph type="title"/>
          </p:nvPr>
        </p:nvSpPr>
        <p:spPr>
          <a:xfrm>
            <a:off x="1428728" y="285728"/>
            <a:ext cx="6500858"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OBJETIVO GENERAL</a:t>
            </a:r>
          </a:p>
        </p:txBody>
      </p:sp>
      <p:pic>
        <p:nvPicPr>
          <p:cNvPr id="6" name="Picture 16" descr="http://www.100pies.net/Gifs/Profesiones/Oficina/oficina-12.gif"/>
          <p:cNvPicPr>
            <a:picLocks noChangeAspect="1" noChangeArrowheads="1" noCrop="1"/>
          </p:cNvPicPr>
          <p:nvPr/>
        </p:nvPicPr>
        <p:blipFill>
          <a:blip r:embed="rId4" cstate="print"/>
          <a:srcRect/>
          <a:stretch>
            <a:fillRect/>
          </a:stretch>
        </p:blipFill>
        <p:spPr bwMode="auto">
          <a:xfrm>
            <a:off x="357158" y="3500438"/>
            <a:ext cx="2143108" cy="1071554"/>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bg/>
                                          </p:spTgt>
                                        </p:tgtEl>
                                        <p:attrNameLst>
                                          <p:attrName>style.visibility</p:attrName>
                                        </p:attrNameLst>
                                      </p:cBhvr>
                                      <p:to>
                                        <p:strVal val="visible"/>
                                      </p:to>
                                    </p:set>
                                    <p:animEffect transition="in" filter="fade">
                                      <p:cBhvr>
                                        <p:cTn id="7" dur="1000"/>
                                        <p:tgtEl>
                                          <p:spTgt spid="614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6">
                                            <p:txEl>
                                              <p:pRg st="0" end="0"/>
                                            </p:txEl>
                                          </p:spTgt>
                                        </p:tgtEl>
                                        <p:attrNameLst>
                                          <p:attrName>style.visibility</p:attrName>
                                        </p:attrNameLst>
                                      </p:cBhvr>
                                      <p:to>
                                        <p:strVal val="visible"/>
                                      </p:to>
                                    </p:set>
                                    <p:animEffect transition="in" filter="fade">
                                      <p:cBhvr>
                                        <p:cTn id="10" dur="10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44" name="43 Marcador de contenido"/>
          <p:cNvGraphicFramePr>
            <a:graphicFrameLocks noGrp="1"/>
          </p:cNvGraphicFramePr>
          <p:nvPr>
            <p:ph idx="1"/>
          </p:nvPr>
        </p:nvGraphicFramePr>
        <p:xfrm>
          <a:off x="2928926" y="2143116"/>
          <a:ext cx="5929354" cy="4714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re 1"/>
          <p:cNvSpPr>
            <a:spLocks noGrp="1"/>
          </p:cNvSpPr>
          <p:nvPr>
            <p:ph type="title"/>
          </p:nvPr>
        </p:nvSpPr>
        <p:spPr>
          <a:xfrm>
            <a:off x="1508278" y="357166"/>
            <a:ext cx="6421308" cy="1500198"/>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48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OBJETIVOS ESPECÍFICOS</a:t>
            </a:r>
          </a:p>
        </p:txBody>
      </p:sp>
      <p:pic>
        <p:nvPicPr>
          <p:cNvPr id="6" name="Picture 7" descr="PPP_IBUSI_CLP_LookingAhead_H_B"/>
          <p:cNvPicPr>
            <a:picLocks noChangeAspect="1" noChangeArrowheads="1"/>
          </p:cNvPicPr>
          <p:nvPr/>
        </p:nvPicPr>
        <p:blipFill>
          <a:blip r:embed="rId9" cstate="print"/>
          <a:srcRect/>
          <a:stretch>
            <a:fillRect/>
          </a:stretch>
        </p:blipFill>
        <p:spPr bwMode="auto">
          <a:xfrm>
            <a:off x="6911813" y="285728"/>
            <a:ext cx="2375095" cy="20702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4">
                                            <p:graphicEl>
                                              <a:dgm id="{F9D381EB-1B51-40C9-B928-B96075618362}"/>
                                            </p:graphicEl>
                                          </p:spTgt>
                                        </p:tgtEl>
                                        <p:attrNameLst>
                                          <p:attrName>style.visibility</p:attrName>
                                        </p:attrNameLst>
                                      </p:cBhvr>
                                      <p:to>
                                        <p:strVal val="visible"/>
                                      </p:to>
                                    </p:set>
                                    <p:anim calcmode="lin" valueType="num">
                                      <p:cBhvr>
                                        <p:cTn id="7" dur="500" fill="hold"/>
                                        <p:tgtEl>
                                          <p:spTgt spid="44">
                                            <p:graphicEl>
                                              <a:dgm id="{F9D381EB-1B51-40C9-B928-B96075618362}"/>
                                            </p:graphicEl>
                                          </p:spTgt>
                                        </p:tgtEl>
                                        <p:attrNameLst>
                                          <p:attrName>ppt_w</p:attrName>
                                        </p:attrNameLst>
                                      </p:cBhvr>
                                      <p:tavLst>
                                        <p:tav tm="0">
                                          <p:val>
                                            <p:fltVal val="0"/>
                                          </p:val>
                                        </p:tav>
                                        <p:tav tm="100000">
                                          <p:val>
                                            <p:strVal val="#ppt_w"/>
                                          </p:val>
                                        </p:tav>
                                      </p:tavLst>
                                    </p:anim>
                                    <p:anim calcmode="lin" valueType="num">
                                      <p:cBhvr>
                                        <p:cTn id="8" dur="500" fill="hold"/>
                                        <p:tgtEl>
                                          <p:spTgt spid="44">
                                            <p:graphicEl>
                                              <a:dgm id="{F9D381EB-1B51-40C9-B928-B96075618362}"/>
                                            </p:graphic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4">
                                            <p:graphicEl>
                                              <a:dgm id="{0AEB3FE0-8FA7-45B9-B153-98841C6318DF}"/>
                                            </p:graphicEl>
                                          </p:spTgt>
                                        </p:tgtEl>
                                        <p:attrNameLst>
                                          <p:attrName>style.visibility</p:attrName>
                                        </p:attrNameLst>
                                      </p:cBhvr>
                                      <p:to>
                                        <p:strVal val="visible"/>
                                      </p:to>
                                    </p:set>
                                    <p:anim calcmode="lin" valueType="num">
                                      <p:cBhvr>
                                        <p:cTn id="12" dur="500" fill="hold"/>
                                        <p:tgtEl>
                                          <p:spTgt spid="44">
                                            <p:graphicEl>
                                              <a:dgm id="{0AEB3FE0-8FA7-45B9-B153-98841C6318DF}"/>
                                            </p:graphicEl>
                                          </p:spTgt>
                                        </p:tgtEl>
                                        <p:attrNameLst>
                                          <p:attrName>ppt_w</p:attrName>
                                        </p:attrNameLst>
                                      </p:cBhvr>
                                      <p:tavLst>
                                        <p:tav tm="0">
                                          <p:val>
                                            <p:fltVal val="0"/>
                                          </p:val>
                                        </p:tav>
                                        <p:tav tm="100000">
                                          <p:val>
                                            <p:strVal val="#ppt_w"/>
                                          </p:val>
                                        </p:tav>
                                      </p:tavLst>
                                    </p:anim>
                                    <p:anim calcmode="lin" valueType="num">
                                      <p:cBhvr>
                                        <p:cTn id="13" dur="500" fill="hold"/>
                                        <p:tgtEl>
                                          <p:spTgt spid="44">
                                            <p:graphicEl>
                                              <a:dgm id="{0AEB3FE0-8FA7-45B9-B153-98841C6318DF}"/>
                                            </p:graphic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4">
                                            <p:graphicEl>
                                              <a:dgm id="{1DC7DE2F-7B1E-4036-8AEB-754BBD0CE98E}"/>
                                            </p:graphicEl>
                                          </p:spTgt>
                                        </p:tgtEl>
                                        <p:attrNameLst>
                                          <p:attrName>style.visibility</p:attrName>
                                        </p:attrNameLst>
                                      </p:cBhvr>
                                      <p:to>
                                        <p:strVal val="visible"/>
                                      </p:to>
                                    </p:set>
                                    <p:anim calcmode="lin" valueType="num">
                                      <p:cBhvr>
                                        <p:cTn id="17" dur="500" fill="hold"/>
                                        <p:tgtEl>
                                          <p:spTgt spid="44">
                                            <p:graphicEl>
                                              <a:dgm id="{1DC7DE2F-7B1E-4036-8AEB-754BBD0CE98E}"/>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dgm id="{1DC7DE2F-7B1E-4036-8AEB-754BBD0CE98E}"/>
                                            </p:graphic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4">
                                            <p:graphicEl>
                                              <a:dgm id="{D3CDF9E4-520A-4AAB-A66E-65CD6995C4D5}"/>
                                            </p:graphicEl>
                                          </p:spTgt>
                                        </p:tgtEl>
                                        <p:attrNameLst>
                                          <p:attrName>style.visibility</p:attrName>
                                        </p:attrNameLst>
                                      </p:cBhvr>
                                      <p:to>
                                        <p:strVal val="visible"/>
                                      </p:to>
                                    </p:set>
                                    <p:anim calcmode="lin" valueType="num">
                                      <p:cBhvr>
                                        <p:cTn id="22" dur="500" fill="hold"/>
                                        <p:tgtEl>
                                          <p:spTgt spid="44">
                                            <p:graphicEl>
                                              <a:dgm id="{D3CDF9E4-520A-4AAB-A66E-65CD6995C4D5}"/>
                                            </p:graphicEl>
                                          </p:spTgt>
                                        </p:tgtEl>
                                        <p:attrNameLst>
                                          <p:attrName>ppt_w</p:attrName>
                                        </p:attrNameLst>
                                      </p:cBhvr>
                                      <p:tavLst>
                                        <p:tav tm="0">
                                          <p:val>
                                            <p:fltVal val="0"/>
                                          </p:val>
                                        </p:tav>
                                        <p:tav tm="100000">
                                          <p:val>
                                            <p:strVal val="#ppt_w"/>
                                          </p:val>
                                        </p:tav>
                                      </p:tavLst>
                                    </p:anim>
                                    <p:anim calcmode="lin" valueType="num">
                                      <p:cBhvr>
                                        <p:cTn id="23" dur="500" fill="hold"/>
                                        <p:tgtEl>
                                          <p:spTgt spid="44">
                                            <p:graphicEl>
                                              <a:dgm id="{D3CDF9E4-520A-4AAB-A66E-65CD6995C4D5}"/>
                                            </p:graphic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44">
                                            <p:graphicEl>
                                              <a:dgm id="{959109D0-3D90-4A59-8908-7B71C0838C74}"/>
                                            </p:graphicEl>
                                          </p:spTgt>
                                        </p:tgtEl>
                                        <p:attrNameLst>
                                          <p:attrName>style.visibility</p:attrName>
                                        </p:attrNameLst>
                                      </p:cBhvr>
                                      <p:to>
                                        <p:strVal val="visible"/>
                                      </p:to>
                                    </p:set>
                                    <p:anim calcmode="lin" valueType="num">
                                      <p:cBhvr>
                                        <p:cTn id="27" dur="500" fill="hold"/>
                                        <p:tgtEl>
                                          <p:spTgt spid="44">
                                            <p:graphicEl>
                                              <a:dgm id="{959109D0-3D90-4A59-8908-7B71C0838C74}"/>
                                            </p:graphicEl>
                                          </p:spTgt>
                                        </p:tgtEl>
                                        <p:attrNameLst>
                                          <p:attrName>ppt_w</p:attrName>
                                        </p:attrNameLst>
                                      </p:cBhvr>
                                      <p:tavLst>
                                        <p:tav tm="0">
                                          <p:val>
                                            <p:fltVal val="0"/>
                                          </p:val>
                                        </p:tav>
                                        <p:tav tm="100000">
                                          <p:val>
                                            <p:strVal val="#ppt_w"/>
                                          </p:val>
                                        </p:tav>
                                      </p:tavLst>
                                    </p:anim>
                                    <p:anim calcmode="lin" valueType="num">
                                      <p:cBhvr>
                                        <p:cTn id="28" dur="500" fill="hold"/>
                                        <p:tgtEl>
                                          <p:spTgt spid="44">
                                            <p:graphicEl>
                                              <a:dgm id="{959109D0-3D90-4A59-8908-7B71C0838C74}"/>
                                            </p:graphic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44">
                                            <p:graphicEl>
                                              <a:dgm id="{F210F08B-1585-43F2-80FA-EC0DB261B47F}"/>
                                            </p:graphicEl>
                                          </p:spTgt>
                                        </p:tgtEl>
                                        <p:attrNameLst>
                                          <p:attrName>style.visibility</p:attrName>
                                        </p:attrNameLst>
                                      </p:cBhvr>
                                      <p:to>
                                        <p:strVal val="visible"/>
                                      </p:to>
                                    </p:set>
                                    <p:anim calcmode="lin" valueType="num">
                                      <p:cBhvr>
                                        <p:cTn id="32" dur="500" fill="hold"/>
                                        <p:tgtEl>
                                          <p:spTgt spid="44">
                                            <p:graphicEl>
                                              <a:dgm id="{F210F08B-1585-43F2-80FA-EC0DB261B47F}"/>
                                            </p:graphicEl>
                                          </p:spTgt>
                                        </p:tgtEl>
                                        <p:attrNameLst>
                                          <p:attrName>ppt_w</p:attrName>
                                        </p:attrNameLst>
                                      </p:cBhvr>
                                      <p:tavLst>
                                        <p:tav tm="0">
                                          <p:val>
                                            <p:fltVal val="0"/>
                                          </p:val>
                                        </p:tav>
                                        <p:tav tm="100000">
                                          <p:val>
                                            <p:strVal val="#ppt_w"/>
                                          </p:val>
                                        </p:tav>
                                      </p:tavLst>
                                    </p:anim>
                                    <p:anim calcmode="lin" valueType="num">
                                      <p:cBhvr>
                                        <p:cTn id="33" dur="500" fill="hold"/>
                                        <p:tgtEl>
                                          <p:spTgt spid="44">
                                            <p:graphicEl>
                                              <a:dgm id="{F210F08B-1585-43F2-80FA-EC0DB261B47F}"/>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44">
                                            <p:graphicEl>
                                              <a:dgm id="{30F2CF00-77E9-45F1-9022-53CC4089D9CB}"/>
                                            </p:graphicEl>
                                          </p:spTgt>
                                        </p:tgtEl>
                                        <p:attrNameLst>
                                          <p:attrName>style.visibility</p:attrName>
                                        </p:attrNameLst>
                                      </p:cBhvr>
                                      <p:to>
                                        <p:strVal val="visible"/>
                                      </p:to>
                                    </p:set>
                                    <p:anim calcmode="lin" valueType="num">
                                      <p:cBhvr>
                                        <p:cTn id="37" dur="500" fill="hold"/>
                                        <p:tgtEl>
                                          <p:spTgt spid="44">
                                            <p:graphicEl>
                                              <a:dgm id="{30F2CF00-77E9-45F1-9022-53CC4089D9CB}"/>
                                            </p:graphicEl>
                                          </p:spTgt>
                                        </p:tgtEl>
                                        <p:attrNameLst>
                                          <p:attrName>ppt_w</p:attrName>
                                        </p:attrNameLst>
                                      </p:cBhvr>
                                      <p:tavLst>
                                        <p:tav tm="0">
                                          <p:val>
                                            <p:fltVal val="0"/>
                                          </p:val>
                                        </p:tav>
                                        <p:tav tm="100000">
                                          <p:val>
                                            <p:strVal val="#ppt_w"/>
                                          </p:val>
                                        </p:tav>
                                      </p:tavLst>
                                    </p:anim>
                                    <p:anim calcmode="lin" valueType="num">
                                      <p:cBhvr>
                                        <p:cTn id="38" dur="500" fill="hold"/>
                                        <p:tgtEl>
                                          <p:spTgt spid="44">
                                            <p:graphicEl>
                                              <a:dgm id="{30F2CF00-77E9-45F1-9022-53CC4089D9CB}"/>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44">
                                            <p:graphicEl>
                                              <a:dgm id="{5582E069-6536-4EE7-B2A1-3D677C08904C}"/>
                                            </p:graphicEl>
                                          </p:spTgt>
                                        </p:tgtEl>
                                        <p:attrNameLst>
                                          <p:attrName>style.visibility</p:attrName>
                                        </p:attrNameLst>
                                      </p:cBhvr>
                                      <p:to>
                                        <p:strVal val="visible"/>
                                      </p:to>
                                    </p:set>
                                    <p:anim calcmode="lin" valueType="num">
                                      <p:cBhvr>
                                        <p:cTn id="42" dur="500" fill="hold"/>
                                        <p:tgtEl>
                                          <p:spTgt spid="44">
                                            <p:graphicEl>
                                              <a:dgm id="{5582E069-6536-4EE7-B2A1-3D677C08904C}"/>
                                            </p:graphicEl>
                                          </p:spTgt>
                                        </p:tgtEl>
                                        <p:attrNameLst>
                                          <p:attrName>ppt_w</p:attrName>
                                        </p:attrNameLst>
                                      </p:cBhvr>
                                      <p:tavLst>
                                        <p:tav tm="0">
                                          <p:val>
                                            <p:fltVal val="0"/>
                                          </p:val>
                                        </p:tav>
                                        <p:tav tm="100000">
                                          <p:val>
                                            <p:strVal val="#ppt_w"/>
                                          </p:val>
                                        </p:tav>
                                      </p:tavLst>
                                    </p:anim>
                                    <p:anim calcmode="lin" valueType="num">
                                      <p:cBhvr>
                                        <p:cTn id="43" dur="500" fill="hold"/>
                                        <p:tgtEl>
                                          <p:spTgt spid="44">
                                            <p:graphicEl>
                                              <a:dgm id="{5582E069-6536-4EE7-B2A1-3D677C08904C}"/>
                                            </p:graphic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44">
                                            <p:graphicEl>
                                              <a:dgm id="{1F495542-4AD1-4E0C-99E4-51E0150C29DF}"/>
                                            </p:graphicEl>
                                          </p:spTgt>
                                        </p:tgtEl>
                                        <p:attrNameLst>
                                          <p:attrName>style.visibility</p:attrName>
                                        </p:attrNameLst>
                                      </p:cBhvr>
                                      <p:to>
                                        <p:strVal val="visible"/>
                                      </p:to>
                                    </p:set>
                                    <p:anim calcmode="lin" valueType="num">
                                      <p:cBhvr>
                                        <p:cTn id="47" dur="500" fill="hold"/>
                                        <p:tgtEl>
                                          <p:spTgt spid="44">
                                            <p:graphicEl>
                                              <a:dgm id="{1F495542-4AD1-4E0C-99E4-51E0150C29DF}"/>
                                            </p:graphicEl>
                                          </p:spTgt>
                                        </p:tgtEl>
                                        <p:attrNameLst>
                                          <p:attrName>ppt_w</p:attrName>
                                        </p:attrNameLst>
                                      </p:cBhvr>
                                      <p:tavLst>
                                        <p:tav tm="0">
                                          <p:val>
                                            <p:fltVal val="0"/>
                                          </p:val>
                                        </p:tav>
                                        <p:tav tm="100000">
                                          <p:val>
                                            <p:strVal val="#ppt_w"/>
                                          </p:val>
                                        </p:tav>
                                      </p:tavLst>
                                    </p:anim>
                                    <p:anim calcmode="lin" valueType="num">
                                      <p:cBhvr>
                                        <p:cTn id="48" dur="500" fill="hold"/>
                                        <p:tgtEl>
                                          <p:spTgt spid="44">
                                            <p:graphicEl>
                                              <a:dgm id="{1F495542-4AD1-4E0C-99E4-51E0150C29DF}"/>
                                            </p:graphic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44">
                                            <p:graphicEl>
                                              <a:dgm id="{4559F929-F72C-4C84-A1F1-3C3CEC0C8A23}"/>
                                            </p:graphicEl>
                                          </p:spTgt>
                                        </p:tgtEl>
                                        <p:attrNameLst>
                                          <p:attrName>style.visibility</p:attrName>
                                        </p:attrNameLst>
                                      </p:cBhvr>
                                      <p:to>
                                        <p:strVal val="visible"/>
                                      </p:to>
                                    </p:set>
                                    <p:anim calcmode="lin" valueType="num">
                                      <p:cBhvr>
                                        <p:cTn id="52" dur="500" fill="hold"/>
                                        <p:tgtEl>
                                          <p:spTgt spid="44">
                                            <p:graphicEl>
                                              <a:dgm id="{4559F929-F72C-4C84-A1F1-3C3CEC0C8A23}"/>
                                            </p:graphicEl>
                                          </p:spTgt>
                                        </p:tgtEl>
                                        <p:attrNameLst>
                                          <p:attrName>ppt_w</p:attrName>
                                        </p:attrNameLst>
                                      </p:cBhvr>
                                      <p:tavLst>
                                        <p:tav tm="0">
                                          <p:val>
                                            <p:fltVal val="0"/>
                                          </p:val>
                                        </p:tav>
                                        <p:tav tm="100000">
                                          <p:val>
                                            <p:strVal val="#ppt_w"/>
                                          </p:val>
                                        </p:tav>
                                      </p:tavLst>
                                    </p:anim>
                                    <p:anim calcmode="lin" valueType="num">
                                      <p:cBhvr>
                                        <p:cTn id="53" dur="500" fill="hold"/>
                                        <p:tgtEl>
                                          <p:spTgt spid="44">
                                            <p:graphicEl>
                                              <a:dgm id="{4559F929-F72C-4C84-A1F1-3C3CEC0C8A23}"/>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5" name="Picture 4" descr="picnic_table_with_cloth_md_wht.gif (11297 bytes)"/>
          <p:cNvPicPr>
            <a:picLocks noChangeAspect="1" noChangeArrowheads="1" noCrop="1"/>
          </p:cNvPicPr>
          <p:nvPr/>
        </p:nvPicPr>
        <p:blipFill>
          <a:blip r:embed="rId5" cstate="print"/>
          <a:srcRect/>
          <a:stretch>
            <a:fillRect/>
          </a:stretch>
        </p:blipFill>
        <p:spPr bwMode="auto">
          <a:xfrm>
            <a:off x="6072198" y="6000792"/>
            <a:ext cx="1285848" cy="857232"/>
          </a:xfrm>
          <a:prstGeom prst="rect">
            <a:avLst/>
          </a:prstGeom>
          <a:noFill/>
        </p:spPr>
      </p:pic>
      <p:graphicFrame>
        <p:nvGraphicFramePr>
          <p:cNvPr id="11" name="10 Marcador de contenido"/>
          <p:cNvGraphicFramePr>
            <a:graphicFrameLocks noGrp="1"/>
          </p:cNvGraphicFramePr>
          <p:nvPr>
            <p:ph idx="1"/>
          </p:nvPr>
        </p:nvGraphicFramePr>
        <p:xfrm>
          <a:off x="285720" y="2049868"/>
          <a:ext cx="5857905" cy="45005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8198" name="Picture 7"/>
          <p:cNvPicPr>
            <a:picLocks noChangeAspect="1" noChangeArrowheads="1"/>
          </p:cNvPicPr>
          <p:nvPr/>
        </p:nvPicPr>
        <p:blipFill>
          <a:blip r:embed="rId10" cstate="print"/>
          <a:srcRect l="39442" t="68789" r="34363" b="19299"/>
          <a:stretch>
            <a:fillRect/>
          </a:stretch>
        </p:blipFill>
        <p:spPr bwMode="auto">
          <a:xfrm>
            <a:off x="6263200" y="4919260"/>
            <a:ext cx="2714644" cy="1010094"/>
          </a:xfrm>
          <a:prstGeom prst="rect">
            <a:avLst/>
          </a:prstGeom>
          <a:noFill/>
          <a:ln w="9525">
            <a:noFill/>
            <a:miter lim="800000"/>
            <a:headEnd/>
            <a:tailEnd/>
          </a:ln>
        </p:spPr>
      </p:pic>
      <p:sp>
        <p:nvSpPr>
          <p:cNvPr id="9" name="Titre 1"/>
          <p:cNvSpPr>
            <a:spLocks noGrp="1"/>
          </p:cNvSpPr>
          <p:nvPr>
            <p:ph type="title"/>
          </p:nvPr>
        </p:nvSpPr>
        <p:spPr>
          <a:xfrm>
            <a:off x="1428728" y="285728"/>
            <a:ext cx="6500858"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PRODUCTO</a:t>
            </a:r>
          </a:p>
        </p:txBody>
      </p:sp>
      <p:pic>
        <p:nvPicPr>
          <p:cNvPr id="10" name="Picture 18" descr="http://gifsanimados.espaciolatino.com/x_genet2.gif"/>
          <p:cNvPicPr>
            <a:picLocks noChangeAspect="1" noChangeArrowheads="1" noCrop="1"/>
          </p:cNvPicPr>
          <p:nvPr/>
        </p:nvPicPr>
        <p:blipFill>
          <a:blip r:embed="rId11" cstate="print"/>
          <a:srcRect/>
          <a:stretch>
            <a:fillRect/>
          </a:stretch>
        </p:blipFill>
        <p:spPr bwMode="auto">
          <a:xfrm>
            <a:off x="6572264" y="1071570"/>
            <a:ext cx="1486171" cy="1347783"/>
          </a:xfrm>
          <a:prstGeom prst="rect">
            <a:avLst/>
          </a:prstGeom>
          <a:noFill/>
        </p:spPr>
      </p:pic>
      <p:pic>
        <p:nvPicPr>
          <p:cNvPr id="13" name="Picture 30" descr="http://gifsanimados.espaciolatino.com/x_baile_01.gif"/>
          <p:cNvPicPr>
            <a:picLocks noChangeAspect="1" noChangeArrowheads="1" noCrop="1"/>
          </p:cNvPicPr>
          <p:nvPr/>
        </p:nvPicPr>
        <p:blipFill>
          <a:blip r:embed="rId12" cstate="print"/>
          <a:srcRect/>
          <a:stretch>
            <a:fillRect/>
          </a:stretch>
        </p:blipFill>
        <p:spPr bwMode="auto">
          <a:xfrm>
            <a:off x="7143768" y="5313852"/>
            <a:ext cx="1319879" cy="1187006"/>
          </a:xfrm>
          <a:prstGeom prst="rect">
            <a:avLst/>
          </a:prstGeom>
          <a:noFill/>
        </p:spPr>
      </p:pic>
      <p:pic>
        <p:nvPicPr>
          <p:cNvPr id="14" name="Picture 8" descr="Menu platos comida.gif"/>
          <p:cNvPicPr>
            <a:picLocks noChangeAspect="1" noChangeArrowheads="1" noCrop="1"/>
          </p:cNvPicPr>
          <p:nvPr/>
        </p:nvPicPr>
        <p:blipFill>
          <a:blip r:embed="rId13" cstate="print"/>
          <a:srcRect/>
          <a:stretch>
            <a:fillRect/>
          </a:stretch>
        </p:blipFill>
        <p:spPr bwMode="auto">
          <a:xfrm>
            <a:off x="8358232" y="5929354"/>
            <a:ext cx="714362" cy="928670"/>
          </a:xfrm>
          <a:prstGeom prst="rect">
            <a:avLst/>
          </a:prstGeom>
          <a:noFill/>
        </p:spPr>
      </p:pic>
      <p:pic>
        <p:nvPicPr>
          <p:cNvPr id="16" name="Picture 24" descr="http://www1.bestgraph.com/gifs/transport/velos/velos-04.gif"/>
          <p:cNvPicPr>
            <a:picLocks noChangeAspect="1" noChangeArrowheads="1" noCrop="1"/>
          </p:cNvPicPr>
          <p:nvPr/>
        </p:nvPicPr>
        <p:blipFill>
          <a:blip r:embed="rId14" cstate="print"/>
          <a:srcRect/>
          <a:stretch>
            <a:fillRect/>
          </a:stretch>
        </p:blipFill>
        <p:spPr bwMode="auto">
          <a:xfrm>
            <a:off x="4000496" y="3786214"/>
            <a:ext cx="6902511" cy="901681"/>
          </a:xfrm>
          <a:prstGeom prst="rect">
            <a:avLst/>
          </a:prstGeom>
          <a:noFill/>
        </p:spPr>
      </p:pic>
      <p:pic>
        <p:nvPicPr>
          <p:cNvPr id="17" name="Picture 16" descr="http://gifsanimados.espaciolatino.com/x_pescadorsbarc.gif"/>
          <p:cNvPicPr>
            <a:picLocks noChangeAspect="1" noChangeArrowheads="1" noCrop="1"/>
          </p:cNvPicPr>
          <p:nvPr/>
        </p:nvPicPr>
        <p:blipFill>
          <a:blip r:embed="rId15" cstate="print"/>
          <a:srcRect/>
          <a:stretch>
            <a:fillRect/>
          </a:stretch>
        </p:blipFill>
        <p:spPr bwMode="auto">
          <a:xfrm>
            <a:off x="6619876" y="2286017"/>
            <a:ext cx="1952652" cy="1392646"/>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up)">
                                      <p:cBhvr>
                                        <p:cTn id="23" dur="500"/>
                                        <p:tgtEl>
                                          <p:spTgt spid="8198"/>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32769" name="Picture 1" descr="http://media-cdn.tripadvisor.com/media/photo-s/01/06/4b/25/los-paseos-en-botes-y.jpg"/>
          <p:cNvPicPr>
            <a:picLocks noChangeAspect="1" noChangeArrowheads="1"/>
          </p:cNvPicPr>
          <p:nvPr/>
        </p:nvPicPr>
        <p:blipFill>
          <a:blip r:embed="rId4" r:link="rId5" cstate="print"/>
          <a:srcRect/>
          <a:stretch>
            <a:fillRect/>
          </a:stretch>
        </p:blipFill>
        <p:spPr bwMode="auto">
          <a:xfrm>
            <a:off x="3500430" y="3143248"/>
            <a:ext cx="4572032" cy="3084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re 1"/>
          <p:cNvSpPr>
            <a:spLocks noGrp="1"/>
          </p:cNvSpPr>
          <p:nvPr>
            <p:ph type="title"/>
          </p:nvPr>
        </p:nvSpPr>
        <p:spPr>
          <a:xfrm>
            <a:off x="2294096" y="642918"/>
            <a:ext cx="6849936" cy="2000264"/>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6000" b="1" dirty="0" smtClean="0">
                <a:ln w="50800"/>
                <a:solidFill>
                  <a:schemeClr val="accent3">
                    <a:lumMod val="75000"/>
                  </a:schemeClr>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ESTUDIO DE MERCADO</a:t>
            </a:r>
          </a:p>
        </p:txBody>
      </p:sp>
      <p:pic>
        <p:nvPicPr>
          <p:cNvPr id="6" name="Picture 14" descr="http://www.100pies.net/Gifs/Profesiones/Oficina/oficina-10.gif"/>
          <p:cNvPicPr>
            <a:picLocks noChangeAspect="1" noChangeArrowheads="1" noCrop="1"/>
          </p:cNvPicPr>
          <p:nvPr/>
        </p:nvPicPr>
        <p:blipFill>
          <a:blip r:embed="rId6" cstate="print"/>
          <a:srcRect/>
          <a:stretch>
            <a:fillRect/>
          </a:stretch>
        </p:blipFill>
        <p:spPr bwMode="auto">
          <a:xfrm>
            <a:off x="5638870" y="4500570"/>
            <a:ext cx="1933526" cy="1214446"/>
          </a:xfrm>
          <a:prstGeom prst="rect">
            <a:avLst/>
          </a:prstGeom>
          <a:noFill/>
        </p:spPr>
      </p:pic>
    </p:spTree>
  </p:cSld>
  <p:clrMapOvr>
    <a:overrideClrMapping bg1="lt1" tx1="dk1" bg2="lt2" tx2="dk2" accent1="accent1" accent2="accent2" accent3="accent3" accent4="accent4" accent5="accent5" accent6="accent6" hlink="hlink" folHlink="folHlink"/>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5 Diagrama"/>
          <p:cNvGraphicFramePr/>
          <p:nvPr/>
        </p:nvGraphicFramePr>
        <p:xfrm>
          <a:off x="357158" y="1643050"/>
          <a:ext cx="8786842" cy="5143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1857356" y="1071546"/>
            <a:ext cx="5572164" cy="584775"/>
          </a:xfrm>
          <a:prstGeom prst="rect">
            <a:avLst/>
          </a:prstGeom>
          <a:noFill/>
        </p:spPr>
        <p:txBody>
          <a:bodyPr>
            <a:spAutoFit/>
          </a:bodyPr>
          <a:lstStyle/>
          <a:p>
            <a:pPr algn="ctr">
              <a:defRPr/>
            </a:pPr>
            <a:r>
              <a:rPr lang="es-ES" sz="3200" b="1" dirty="0">
                <a:ln w="10541" cmpd="sng">
                  <a:solidFill>
                    <a:schemeClr val="accent3">
                      <a:lumMod val="75000"/>
                    </a:schemeClr>
                  </a:solidFill>
                  <a:prstDash val="solid"/>
                </a:ln>
                <a:solidFill>
                  <a:schemeClr val="bg1"/>
                </a:solidFill>
              </a:rPr>
              <a:t>Análisis de Porter</a:t>
            </a:r>
          </a:p>
        </p:txBody>
      </p:sp>
      <p:sp>
        <p:nvSpPr>
          <p:cNvPr id="5" name="Titre 1"/>
          <p:cNvSpPr>
            <a:spLocks noGrp="1"/>
          </p:cNvSpPr>
          <p:nvPr>
            <p:ph type="title"/>
          </p:nvPr>
        </p:nvSpPr>
        <p:spPr>
          <a:xfrm>
            <a:off x="1428728" y="71414"/>
            <a:ext cx="6500858" cy="1143000"/>
          </a:xfrm>
          <a:noFill/>
        </p:spPr>
        <p:style>
          <a:lnRef idx="0">
            <a:scrgbClr r="0" g="0" b="0"/>
          </a:lnRef>
          <a:fillRef idx="1001">
            <a:schemeClr val="lt1"/>
          </a:fillRef>
          <a:effectRef idx="0">
            <a:scrgbClr r="0" g="0" b="0"/>
          </a:effectRef>
          <a:fontRef idx="major"/>
        </p:style>
        <p:txBody>
          <a:bodyPr>
            <a:scene3d>
              <a:camera prst="orthographicFront"/>
              <a:lightRig rig="balanced" dir="t">
                <a:rot lat="0" lon="0" rev="2100000"/>
              </a:lightRig>
            </a:scene3d>
            <a:sp3d extrusionH="57150" prstMaterial="metal">
              <a:bevelT w="38100" h="25400"/>
              <a:contourClr>
                <a:schemeClr val="bg2"/>
              </a:contourClr>
            </a:sp3d>
          </a:bodyPr>
          <a:lstStyle/>
          <a:p>
            <a:pPr eaLnBrk="1" hangingPunct="1">
              <a:defRPr/>
            </a:pPr>
            <a:r>
              <a:rPr lang="fr-CA" sz="5400" b="1" dirty="0" smtClean="0">
                <a:ln w="50800"/>
                <a:solidFill>
                  <a:schemeClr val="bg1"/>
                </a:solidFill>
                <a:effectLst>
                  <a:outerShdw blurRad="50800" dist="38100" dir="2700000" algn="tl" rotWithShape="0">
                    <a:prstClr val="black">
                      <a:alpha val="40000"/>
                    </a:prstClr>
                  </a:outerShdw>
                  <a:reflection blurRad="6350" stA="60000" endA="900" endPos="58000" dir="5400000" sy="-100000" algn="bl" rotWithShape="0"/>
                </a:effectLst>
                <a:latin typeface="Bauhaus 93" pitchFamily="82" charset="0"/>
              </a:rPr>
              <a:t>COMPETENCIA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3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822</TotalTime>
  <Words>1675</Words>
  <Application>Microsoft Office PowerPoint</Application>
  <PresentationFormat>Presentación en pantalla (4:3)</PresentationFormat>
  <Paragraphs>581</Paragraphs>
  <Slides>41</Slides>
  <Notes>7</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37</vt:lpstr>
      <vt:lpstr>Diapositiva 1</vt:lpstr>
      <vt:lpstr>INTRODUCCIÓN</vt:lpstr>
      <vt:lpstr>PROBLEMA</vt:lpstr>
      <vt:lpstr>JUSTIFICACIÓN</vt:lpstr>
      <vt:lpstr>OBJETIVO GENERAL</vt:lpstr>
      <vt:lpstr>OBJETIVOS ESPECÍFICOS</vt:lpstr>
      <vt:lpstr>PRODUCTO</vt:lpstr>
      <vt:lpstr>ESTUDIO DE MERCADO</vt:lpstr>
      <vt:lpstr>COMPETENCIA</vt:lpstr>
      <vt:lpstr>MATRIZ BCG</vt:lpstr>
      <vt:lpstr>ANÁLISIS FODA</vt:lpstr>
      <vt:lpstr>Debilidades</vt:lpstr>
      <vt:lpstr>Oportunidades</vt:lpstr>
      <vt:lpstr>Amenazas</vt:lpstr>
      <vt:lpstr>Investigación de Mercado</vt:lpstr>
      <vt:lpstr>CONCLUSIONES DEL ESTUDIO DE MERCADO</vt:lpstr>
      <vt:lpstr>Conclusiones (cont.)</vt:lpstr>
      <vt:lpstr>Marketing Mix</vt:lpstr>
      <vt:lpstr>PRECIOS</vt:lpstr>
      <vt:lpstr>ESTUDIO ORGANIZACIONAL</vt:lpstr>
      <vt:lpstr>MISION</vt:lpstr>
      <vt:lpstr>VISION</vt:lpstr>
      <vt:lpstr>Diapositiva 23</vt:lpstr>
      <vt:lpstr>ESTUDIO TÉCNICO</vt:lpstr>
      <vt:lpstr>BALANCE DE OBRAS FÍSICAS</vt:lpstr>
      <vt:lpstr>BALANCE DE EQUIPOS</vt:lpstr>
      <vt:lpstr>Diapositiva 27</vt:lpstr>
      <vt:lpstr>Diapositiva 28</vt:lpstr>
      <vt:lpstr>b. Servicio /Actividades Recreativas</vt:lpstr>
      <vt:lpstr>Diapositiva 30</vt:lpstr>
      <vt:lpstr>ESTUDIO FINANCIERO</vt:lpstr>
      <vt:lpstr>ESTIMACIÓN DE LA DEMANDA</vt:lpstr>
      <vt:lpstr>INGRESOS</vt:lpstr>
      <vt:lpstr>INVERSIÓN</vt:lpstr>
      <vt:lpstr>Diapositiva 35</vt:lpstr>
      <vt:lpstr>Diapositiva 36</vt:lpstr>
      <vt:lpstr>Flujo con financiamiento</vt:lpstr>
      <vt:lpstr>ANÁLISIS DE SENSIBILIDAD</vt:lpstr>
      <vt:lpstr>VARIACIÓN DE PRECIOS</vt:lpstr>
      <vt:lpstr>VARIACIÓN DE LA DEMANDA</vt:lpstr>
      <vt:lpstr>CONCLUSIONES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PC2008</dc:creator>
  <cp:lastModifiedBy>PC2008</cp:lastModifiedBy>
  <cp:revision>184</cp:revision>
  <dcterms:created xsi:type="dcterms:W3CDTF">2010-03-03T01:07:25Z</dcterms:created>
  <dcterms:modified xsi:type="dcterms:W3CDTF">2010-03-05T04:48:02Z</dcterms:modified>
</cp:coreProperties>
</file>