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1"/>
  </p:notesMasterIdLst>
  <p:sldIdLst>
    <p:sldId id="390" r:id="rId2"/>
    <p:sldId id="352" r:id="rId3"/>
    <p:sldId id="353"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48" r:id="rId40"/>
    <p:sldId id="292" r:id="rId41"/>
    <p:sldId id="293" r:id="rId42"/>
    <p:sldId id="294" r:id="rId43"/>
    <p:sldId id="295" r:id="rId44"/>
    <p:sldId id="296" r:id="rId45"/>
    <p:sldId id="297" r:id="rId46"/>
    <p:sldId id="298" r:id="rId47"/>
    <p:sldId id="335" r:id="rId48"/>
    <p:sldId id="299" r:id="rId49"/>
    <p:sldId id="300" r:id="rId50"/>
    <p:sldId id="301" r:id="rId51"/>
    <p:sldId id="302" r:id="rId52"/>
    <p:sldId id="303" r:id="rId53"/>
    <p:sldId id="304" r:id="rId54"/>
    <p:sldId id="305" r:id="rId55"/>
    <p:sldId id="336" r:id="rId56"/>
    <p:sldId id="306" r:id="rId57"/>
    <p:sldId id="307" r:id="rId58"/>
    <p:sldId id="337" r:id="rId59"/>
    <p:sldId id="338" r:id="rId60"/>
    <p:sldId id="308" r:id="rId61"/>
    <p:sldId id="339" r:id="rId62"/>
    <p:sldId id="340" r:id="rId63"/>
    <p:sldId id="309" r:id="rId64"/>
    <p:sldId id="341" r:id="rId65"/>
    <p:sldId id="344" r:id="rId66"/>
    <p:sldId id="310" r:id="rId67"/>
    <p:sldId id="312" r:id="rId68"/>
    <p:sldId id="313" r:id="rId69"/>
    <p:sldId id="314" r:id="rId70"/>
    <p:sldId id="342" r:id="rId71"/>
    <p:sldId id="315" r:id="rId72"/>
    <p:sldId id="316" r:id="rId73"/>
    <p:sldId id="317" r:id="rId74"/>
    <p:sldId id="318" r:id="rId75"/>
    <p:sldId id="319" r:id="rId76"/>
    <p:sldId id="320" r:id="rId77"/>
    <p:sldId id="321" r:id="rId78"/>
    <p:sldId id="322" r:id="rId79"/>
    <p:sldId id="345" r:id="rId80"/>
    <p:sldId id="323" r:id="rId81"/>
    <p:sldId id="346" r:id="rId82"/>
    <p:sldId id="324" r:id="rId83"/>
    <p:sldId id="325" r:id="rId84"/>
    <p:sldId id="347" r:id="rId85"/>
    <p:sldId id="326" r:id="rId86"/>
    <p:sldId id="327" r:id="rId87"/>
    <p:sldId id="349" r:id="rId88"/>
    <p:sldId id="328" r:id="rId89"/>
    <p:sldId id="351" r:id="rId90"/>
    <p:sldId id="329" r:id="rId91"/>
    <p:sldId id="391" r:id="rId92"/>
    <p:sldId id="392" r:id="rId93"/>
    <p:sldId id="393" r:id="rId94"/>
    <p:sldId id="394" r:id="rId95"/>
    <p:sldId id="395" r:id="rId96"/>
    <p:sldId id="396" r:id="rId97"/>
    <p:sldId id="397" r:id="rId98"/>
    <p:sldId id="398" r:id="rId99"/>
    <p:sldId id="399" r:id="rId100"/>
  </p:sldIdLst>
  <p:sldSz cx="9144000" cy="6858000" type="screen4x3"/>
  <p:notesSz cx="6858000" cy="9144000"/>
  <p:custDataLst>
    <p:tags r:id="rId102"/>
  </p:custDataLst>
  <p:defaultTextStyle>
    <a:defPPr>
      <a:defRPr lang="es-ES"/>
    </a:defPPr>
    <a:lvl1pPr algn="l" rtl="0" fontAlgn="base">
      <a:spcBef>
        <a:spcPct val="0"/>
      </a:spcBef>
      <a:spcAft>
        <a:spcPct val="0"/>
      </a:spcAft>
      <a:defRPr kumimoji="1" sz="2400" u="sng" kern="1200">
        <a:solidFill>
          <a:schemeClr val="tx1"/>
        </a:solidFill>
        <a:latin typeface="Arial" charset="0"/>
        <a:ea typeface="+mn-ea"/>
        <a:cs typeface="+mn-cs"/>
      </a:defRPr>
    </a:lvl1pPr>
    <a:lvl2pPr marL="457200" algn="l" rtl="0" fontAlgn="base">
      <a:spcBef>
        <a:spcPct val="0"/>
      </a:spcBef>
      <a:spcAft>
        <a:spcPct val="0"/>
      </a:spcAft>
      <a:defRPr kumimoji="1" sz="2400" u="sng" kern="1200">
        <a:solidFill>
          <a:schemeClr val="tx1"/>
        </a:solidFill>
        <a:latin typeface="Arial" charset="0"/>
        <a:ea typeface="+mn-ea"/>
        <a:cs typeface="+mn-cs"/>
      </a:defRPr>
    </a:lvl2pPr>
    <a:lvl3pPr marL="914400" algn="l" rtl="0" fontAlgn="base">
      <a:spcBef>
        <a:spcPct val="0"/>
      </a:spcBef>
      <a:spcAft>
        <a:spcPct val="0"/>
      </a:spcAft>
      <a:defRPr kumimoji="1" sz="2400" u="sng" kern="1200">
        <a:solidFill>
          <a:schemeClr val="tx1"/>
        </a:solidFill>
        <a:latin typeface="Arial" charset="0"/>
        <a:ea typeface="+mn-ea"/>
        <a:cs typeface="+mn-cs"/>
      </a:defRPr>
    </a:lvl3pPr>
    <a:lvl4pPr marL="1371600" algn="l" rtl="0" fontAlgn="base">
      <a:spcBef>
        <a:spcPct val="0"/>
      </a:spcBef>
      <a:spcAft>
        <a:spcPct val="0"/>
      </a:spcAft>
      <a:defRPr kumimoji="1" sz="2400" u="sng" kern="1200">
        <a:solidFill>
          <a:schemeClr val="tx1"/>
        </a:solidFill>
        <a:latin typeface="Arial" charset="0"/>
        <a:ea typeface="+mn-ea"/>
        <a:cs typeface="+mn-cs"/>
      </a:defRPr>
    </a:lvl4pPr>
    <a:lvl5pPr marL="1828800" algn="l" rtl="0" fontAlgn="base">
      <a:spcBef>
        <a:spcPct val="0"/>
      </a:spcBef>
      <a:spcAft>
        <a:spcPct val="0"/>
      </a:spcAft>
      <a:defRPr kumimoji="1" sz="2400" u="sng" kern="1200">
        <a:solidFill>
          <a:schemeClr val="tx1"/>
        </a:solidFill>
        <a:latin typeface="Arial" charset="0"/>
        <a:ea typeface="+mn-ea"/>
        <a:cs typeface="+mn-cs"/>
      </a:defRPr>
    </a:lvl5pPr>
    <a:lvl6pPr marL="2286000" algn="l" defTabSz="914400" rtl="0" eaLnBrk="1" latinLnBrk="0" hangingPunct="1">
      <a:defRPr kumimoji="1" sz="2400" u="sng" kern="1200">
        <a:solidFill>
          <a:schemeClr val="tx1"/>
        </a:solidFill>
        <a:latin typeface="Arial" charset="0"/>
        <a:ea typeface="+mn-ea"/>
        <a:cs typeface="+mn-cs"/>
      </a:defRPr>
    </a:lvl6pPr>
    <a:lvl7pPr marL="2743200" algn="l" defTabSz="914400" rtl="0" eaLnBrk="1" latinLnBrk="0" hangingPunct="1">
      <a:defRPr kumimoji="1" sz="2400" u="sng" kern="1200">
        <a:solidFill>
          <a:schemeClr val="tx1"/>
        </a:solidFill>
        <a:latin typeface="Arial" charset="0"/>
        <a:ea typeface="+mn-ea"/>
        <a:cs typeface="+mn-cs"/>
      </a:defRPr>
    </a:lvl7pPr>
    <a:lvl8pPr marL="3200400" algn="l" defTabSz="914400" rtl="0" eaLnBrk="1" latinLnBrk="0" hangingPunct="1">
      <a:defRPr kumimoji="1" sz="2400" u="sng" kern="1200">
        <a:solidFill>
          <a:schemeClr val="tx1"/>
        </a:solidFill>
        <a:latin typeface="Arial" charset="0"/>
        <a:ea typeface="+mn-ea"/>
        <a:cs typeface="+mn-cs"/>
      </a:defRPr>
    </a:lvl8pPr>
    <a:lvl9pPr marL="3657600" algn="l" defTabSz="914400" rtl="0" eaLnBrk="1" latinLnBrk="0" hangingPunct="1">
      <a:defRPr kumimoji="1" sz="2400"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CC00"/>
    <a:srgbClr val="CC6600"/>
    <a:srgbClr val="996633"/>
    <a:srgbClr val="993300"/>
    <a:srgbClr val="FFCC99"/>
    <a:srgbClr val="0000FF"/>
    <a:srgbClr val="303030"/>
    <a:srgbClr val="52525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9" autoAdjust="0"/>
    <p:restoredTop sz="94660" autoAdjust="0"/>
  </p:normalViewPr>
  <p:slideViewPr>
    <p:cSldViewPr>
      <p:cViewPr varScale="1">
        <p:scale>
          <a:sx n="36" d="100"/>
          <a:sy n="36" d="100"/>
        </p:scale>
        <p:origin x="-78" y="-67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vl1pPr>
          </a:lstStyle>
          <a:p>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vl1pPr>
          </a:lstStyle>
          <a:p>
            <a:endParaRPr lang="en-US"/>
          </a:p>
        </p:txBody>
      </p:sp>
      <p:sp>
        <p:nvSpPr>
          <p:cNvPr id="235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vl1pPr>
          </a:lstStyle>
          <a:p>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vl1pPr>
          </a:lstStyle>
          <a:p>
            <a:fld id="{2FBBE069-2268-4771-8D71-34AF66241AB4}" type="slidenum">
              <a:rPr lang="en-US"/>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100" name="Rectangle 28"/>
          <p:cNvSpPr>
            <a:spLocks noChangeArrowheads="1"/>
          </p:cNvSpPr>
          <p:nvPr/>
        </p:nvSpPr>
        <p:spPr bwMode="auto">
          <a:xfrm>
            <a:off x="4572000" y="5275263"/>
            <a:ext cx="4603750"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endParaRPr lang="en-US"/>
          </a:p>
        </p:txBody>
      </p:sp>
      <p:sp>
        <p:nvSpPr>
          <p:cNvPr id="3081" name="Rectangle 9"/>
          <p:cNvSpPr>
            <a:spLocks noChangeArrowheads="1"/>
          </p:cNvSpPr>
          <p:nvPr/>
        </p:nvSpPr>
        <p:spPr bwMode="auto">
          <a:xfrm>
            <a:off x="15875" y="2349500"/>
            <a:ext cx="9128125" cy="4953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hangingPunct="0"/>
            <a:endParaRPr kumimoji="0" lang="en-US" u="none">
              <a:latin typeface="Times New Roman" pitchFamily="18" charset="0"/>
            </a:endParaRPr>
          </a:p>
        </p:txBody>
      </p:sp>
      <p:sp>
        <p:nvSpPr>
          <p:cNvPr id="3077" name="Line 5"/>
          <p:cNvSpPr>
            <a:spLocks noChangeShapeType="1"/>
          </p:cNvSpPr>
          <p:nvPr/>
        </p:nvSpPr>
        <p:spPr bwMode="auto">
          <a:xfrm>
            <a:off x="542925" y="3228975"/>
            <a:ext cx="0" cy="3627438"/>
          </a:xfrm>
          <a:prstGeom prst="line">
            <a:avLst/>
          </a:prstGeom>
          <a:noFill/>
          <a:ln w="12700" cap="sq">
            <a:solidFill>
              <a:schemeClr val="bg1"/>
            </a:solidFill>
            <a:round/>
            <a:headEnd type="none" w="sm" len="sm"/>
            <a:tailEnd type="none" w="sm" len="sm"/>
          </a:ln>
          <a:effectLst/>
        </p:spPr>
        <p:txBody>
          <a:bodyPr/>
          <a:lstStyle/>
          <a:p>
            <a:endParaRPr lang="en-US"/>
          </a:p>
        </p:txBody>
      </p:sp>
      <p:grpSp>
        <p:nvGrpSpPr>
          <p:cNvPr id="3095" name="Group 23"/>
          <p:cNvGrpSpPr>
            <a:grpSpLocks/>
          </p:cNvGrpSpPr>
          <p:nvPr/>
        </p:nvGrpSpPr>
        <p:grpSpPr bwMode="auto">
          <a:xfrm>
            <a:off x="8813800" y="-17463"/>
            <a:ext cx="330200" cy="6875463"/>
            <a:chOff x="4307" y="-6"/>
            <a:chExt cx="208" cy="4331"/>
          </a:xfrm>
        </p:grpSpPr>
        <p:sp>
          <p:nvSpPr>
            <p:cNvPr id="3082" name="Rectangle 10"/>
            <p:cNvSpPr>
              <a:spLocks noChangeArrowheads="1"/>
            </p:cNvSpPr>
            <p:nvPr/>
          </p:nvSpPr>
          <p:spPr bwMode="auto">
            <a:xfrm>
              <a:off x="4325" y="4234"/>
              <a:ext cx="48" cy="91"/>
            </a:xfrm>
            <a:prstGeom prst="rect">
              <a:avLst/>
            </a:prstGeom>
            <a:solidFill>
              <a:schemeClr val="bg2">
                <a:alpha val="50000"/>
              </a:schemeClr>
            </a:solidFill>
            <a:ln w="9525">
              <a:noFill/>
              <a:miter lim="800000"/>
              <a:headEnd/>
              <a:tailEnd/>
            </a:ln>
            <a:effectLst/>
          </p:spPr>
          <p:txBody>
            <a:bodyPr/>
            <a:lstStyle/>
            <a:p>
              <a:endParaRPr lang="en-US"/>
            </a:p>
          </p:txBody>
        </p:sp>
        <p:sp>
          <p:nvSpPr>
            <p:cNvPr id="3083" name="Rectangle 11"/>
            <p:cNvSpPr>
              <a:spLocks noChangeArrowheads="1"/>
            </p:cNvSpPr>
            <p:nvPr/>
          </p:nvSpPr>
          <p:spPr bwMode="auto">
            <a:xfrm>
              <a:off x="4307" y="1920"/>
              <a:ext cx="48" cy="527"/>
            </a:xfrm>
            <a:prstGeom prst="rect">
              <a:avLst/>
            </a:prstGeom>
            <a:solidFill>
              <a:schemeClr val="bg2">
                <a:alpha val="50000"/>
              </a:schemeClr>
            </a:solidFill>
            <a:ln w="9525">
              <a:noFill/>
              <a:miter lim="800000"/>
              <a:headEnd/>
              <a:tailEnd/>
            </a:ln>
            <a:effectLst/>
          </p:spPr>
          <p:txBody>
            <a:bodyPr/>
            <a:lstStyle/>
            <a:p>
              <a:endParaRPr lang="en-US"/>
            </a:p>
          </p:txBody>
        </p:sp>
        <p:sp>
          <p:nvSpPr>
            <p:cNvPr id="3084" name="Rectangle 12"/>
            <p:cNvSpPr>
              <a:spLocks noChangeArrowheads="1"/>
            </p:cNvSpPr>
            <p:nvPr/>
          </p:nvSpPr>
          <p:spPr bwMode="auto">
            <a:xfrm>
              <a:off x="4499" y="2112"/>
              <a:ext cx="16" cy="527"/>
            </a:xfrm>
            <a:prstGeom prst="rect">
              <a:avLst/>
            </a:prstGeom>
            <a:solidFill>
              <a:schemeClr val="bg2">
                <a:alpha val="50000"/>
              </a:schemeClr>
            </a:solidFill>
            <a:ln w="9525">
              <a:noFill/>
              <a:miter lim="800000"/>
              <a:headEnd/>
              <a:tailEnd/>
            </a:ln>
            <a:effectLst/>
          </p:spPr>
          <p:txBody>
            <a:bodyPr/>
            <a:lstStyle/>
            <a:p>
              <a:endParaRPr lang="en-US"/>
            </a:p>
          </p:txBody>
        </p:sp>
        <p:sp>
          <p:nvSpPr>
            <p:cNvPr id="3085" name="Rectangle 13"/>
            <p:cNvSpPr>
              <a:spLocks noChangeArrowheads="1"/>
            </p:cNvSpPr>
            <p:nvPr/>
          </p:nvSpPr>
          <p:spPr bwMode="auto">
            <a:xfrm>
              <a:off x="4307" y="2688"/>
              <a:ext cx="48" cy="527"/>
            </a:xfrm>
            <a:prstGeom prst="rect">
              <a:avLst/>
            </a:prstGeom>
            <a:solidFill>
              <a:schemeClr val="bg2">
                <a:alpha val="50000"/>
              </a:schemeClr>
            </a:solidFill>
            <a:ln w="9525">
              <a:noFill/>
              <a:miter lim="800000"/>
              <a:headEnd/>
              <a:tailEnd/>
            </a:ln>
            <a:effectLst/>
          </p:spPr>
          <p:txBody>
            <a:bodyPr/>
            <a:lstStyle/>
            <a:p>
              <a:endParaRPr lang="en-US"/>
            </a:p>
          </p:txBody>
        </p:sp>
        <p:sp>
          <p:nvSpPr>
            <p:cNvPr id="3086" name="Rectangle 14"/>
            <p:cNvSpPr>
              <a:spLocks noChangeArrowheads="1"/>
            </p:cNvSpPr>
            <p:nvPr/>
          </p:nvSpPr>
          <p:spPr bwMode="auto">
            <a:xfrm>
              <a:off x="4307" y="3456"/>
              <a:ext cx="48" cy="527"/>
            </a:xfrm>
            <a:prstGeom prst="rect">
              <a:avLst/>
            </a:prstGeom>
            <a:solidFill>
              <a:schemeClr val="bg2">
                <a:alpha val="50000"/>
              </a:schemeClr>
            </a:solidFill>
            <a:ln w="9525">
              <a:noFill/>
              <a:miter lim="800000"/>
              <a:headEnd/>
              <a:tailEnd/>
            </a:ln>
            <a:effectLst/>
          </p:spPr>
          <p:txBody>
            <a:bodyPr/>
            <a:lstStyle/>
            <a:p>
              <a:endParaRPr lang="en-US"/>
            </a:p>
          </p:txBody>
        </p:sp>
        <p:sp>
          <p:nvSpPr>
            <p:cNvPr id="3087" name="Rectangle 15"/>
            <p:cNvSpPr>
              <a:spLocks noChangeArrowheads="1"/>
            </p:cNvSpPr>
            <p:nvPr/>
          </p:nvSpPr>
          <p:spPr bwMode="auto">
            <a:xfrm>
              <a:off x="4499" y="2880"/>
              <a:ext cx="16" cy="527"/>
            </a:xfrm>
            <a:prstGeom prst="rect">
              <a:avLst/>
            </a:prstGeom>
            <a:solidFill>
              <a:schemeClr val="bg2">
                <a:alpha val="50000"/>
              </a:schemeClr>
            </a:solidFill>
            <a:ln w="9525">
              <a:noFill/>
              <a:miter lim="800000"/>
              <a:headEnd/>
              <a:tailEnd/>
            </a:ln>
            <a:effectLst/>
          </p:spPr>
          <p:txBody>
            <a:bodyPr/>
            <a:lstStyle/>
            <a:p>
              <a:endParaRPr lang="en-US"/>
            </a:p>
          </p:txBody>
        </p:sp>
        <p:sp>
          <p:nvSpPr>
            <p:cNvPr id="3088" name="Rectangle 16"/>
            <p:cNvSpPr>
              <a:spLocks noChangeArrowheads="1"/>
            </p:cNvSpPr>
            <p:nvPr/>
          </p:nvSpPr>
          <p:spPr bwMode="auto">
            <a:xfrm>
              <a:off x="4499" y="3648"/>
              <a:ext cx="16" cy="527"/>
            </a:xfrm>
            <a:prstGeom prst="rect">
              <a:avLst/>
            </a:prstGeom>
            <a:solidFill>
              <a:schemeClr val="bg2">
                <a:alpha val="50000"/>
              </a:schemeClr>
            </a:solidFill>
            <a:ln w="9525">
              <a:noFill/>
              <a:miter lim="800000"/>
              <a:headEnd/>
              <a:tailEnd/>
            </a:ln>
            <a:effectLst/>
          </p:spPr>
          <p:txBody>
            <a:bodyPr/>
            <a:lstStyle/>
            <a:p>
              <a:endParaRPr lang="en-US"/>
            </a:p>
          </p:txBody>
        </p:sp>
        <p:sp>
          <p:nvSpPr>
            <p:cNvPr id="3089" name="Rectangle 17"/>
            <p:cNvSpPr>
              <a:spLocks noChangeArrowheads="1"/>
            </p:cNvSpPr>
            <p:nvPr/>
          </p:nvSpPr>
          <p:spPr bwMode="auto">
            <a:xfrm>
              <a:off x="4307" y="-6"/>
              <a:ext cx="48" cy="65"/>
            </a:xfrm>
            <a:prstGeom prst="rect">
              <a:avLst/>
            </a:prstGeom>
            <a:solidFill>
              <a:schemeClr val="bg2">
                <a:alpha val="50000"/>
              </a:schemeClr>
            </a:solidFill>
            <a:ln w="9525">
              <a:noFill/>
              <a:miter lim="800000"/>
              <a:headEnd/>
              <a:tailEnd/>
            </a:ln>
            <a:effectLst/>
          </p:spPr>
          <p:txBody>
            <a:bodyPr/>
            <a:lstStyle/>
            <a:p>
              <a:endParaRPr lang="en-US"/>
            </a:p>
          </p:txBody>
        </p:sp>
        <p:sp>
          <p:nvSpPr>
            <p:cNvPr id="3090" name="Rectangle 18"/>
            <p:cNvSpPr>
              <a:spLocks noChangeArrowheads="1"/>
            </p:cNvSpPr>
            <p:nvPr/>
          </p:nvSpPr>
          <p:spPr bwMode="auto">
            <a:xfrm>
              <a:off x="4499" y="-5"/>
              <a:ext cx="16" cy="256"/>
            </a:xfrm>
            <a:prstGeom prst="rect">
              <a:avLst/>
            </a:prstGeom>
            <a:solidFill>
              <a:schemeClr val="bg2">
                <a:alpha val="50000"/>
              </a:schemeClr>
            </a:solidFill>
            <a:ln w="9525">
              <a:noFill/>
              <a:miter lim="800000"/>
              <a:headEnd/>
              <a:tailEnd/>
            </a:ln>
            <a:effectLst/>
          </p:spPr>
          <p:txBody>
            <a:bodyPr/>
            <a:lstStyle/>
            <a:p>
              <a:endParaRPr lang="en-US"/>
            </a:p>
          </p:txBody>
        </p:sp>
        <p:sp>
          <p:nvSpPr>
            <p:cNvPr id="3091" name="Rectangle 19"/>
            <p:cNvSpPr>
              <a:spLocks noChangeArrowheads="1"/>
            </p:cNvSpPr>
            <p:nvPr/>
          </p:nvSpPr>
          <p:spPr bwMode="auto">
            <a:xfrm>
              <a:off x="4307" y="300"/>
              <a:ext cx="48" cy="527"/>
            </a:xfrm>
            <a:prstGeom prst="rect">
              <a:avLst/>
            </a:prstGeom>
            <a:solidFill>
              <a:schemeClr val="bg2">
                <a:alpha val="50000"/>
              </a:schemeClr>
            </a:solidFill>
            <a:ln w="9525">
              <a:noFill/>
              <a:miter lim="800000"/>
              <a:headEnd/>
              <a:tailEnd/>
            </a:ln>
            <a:effectLst/>
          </p:spPr>
          <p:txBody>
            <a:bodyPr/>
            <a:lstStyle/>
            <a:p>
              <a:endParaRPr lang="en-US"/>
            </a:p>
          </p:txBody>
        </p:sp>
        <p:sp>
          <p:nvSpPr>
            <p:cNvPr id="3092" name="Rectangle 20"/>
            <p:cNvSpPr>
              <a:spLocks noChangeArrowheads="1"/>
            </p:cNvSpPr>
            <p:nvPr/>
          </p:nvSpPr>
          <p:spPr bwMode="auto">
            <a:xfrm>
              <a:off x="4307" y="1068"/>
              <a:ext cx="48" cy="527"/>
            </a:xfrm>
            <a:prstGeom prst="rect">
              <a:avLst/>
            </a:prstGeom>
            <a:solidFill>
              <a:schemeClr val="bg2">
                <a:alpha val="50000"/>
              </a:schemeClr>
            </a:solidFill>
            <a:ln w="9525">
              <a:noFill/>
              <a:miter lim="800000"/>
              <a:headEnd/>
              <a:tailEnd/>
            </a:ln>
            <a:effectLst/>
          </p:spPr>
          <p:txBody>
            <a:bodyPr/>
            <a:lstStyle/>
            <a:p>
              <a:endParaRPr lang="en-US"/>
            </a:p>
          </p:txBody>
        </p:sp>
        <p:sp>
          <p:nvSpPr>
            <p:cNvPr id="3093" name="Rectangle 21"/>
            <p:cNvSpPr>
              <a:spLocks noChangeArrowheads="1"/>
            </p:cNvSpPr>
            <p:nvPr/>
          </p:nvSpPr>
          <p:spPr bwMode="auto">
            <a:xfrm>
              <a:off x="4499" y="492"/>
              <a:ext cx="16" cy="527"/>
            </a:xfrm>
            <a:prstGeom prst="rect">
              <a:avLst/>
            </a:prstGeom>
            <a:solidFill>
              <a:schemeClr val="bg2">
                <a:alpha val="50000"/>
              </a:schemeClr>
            </a:solidFill>
            <a:ln w="9525">
              <a:noFill/>
              <a:miter lim="800000"/>
              <a:headEnd/>
              <a:tailEnd/>
            </a:ln>
            <a:effectLst/>
          </p:spPr>
          <p:txBody>
            <a:bodyPr/>
            <a:lstStyle/>
            <a:p>
              <a:endParaRPr lang="en-US"/>
            </a:p>
          </p:txBody>
        </p:sp>
        <p:sp>
          <p:nvSpPr>
            <p:cNvPr id="3094" name="Rectangle 22"/>
            <p:cNvSpPr>
              <a:spLocks noChangeArrowheads="1"/>
            </p:cNvSpPr>
            <p:nvPr/>
          </p:nvSpPr>
          <p:spPr bwMode="auto">
            <a:xfrm>
              <a:off x="4499" y="1260"/>
              <a:ext cx="16" cy="527"/>
            </a:xfrm>
            <a:prstGeom prst="rect">
              <a:avLst/>
            </a:prstGeom>
            <a:solidFill>
              <a:schemeClr val="bg2">
                <a:alpha val="50000"/>
              </a:schemeClr>
            </a:solidFill>
            <a:ln w="9525">
              <a:noFill/>
              <a:miter lim="800000"/>
              <a:headEnd/>
              <a:tailEnd/>
            </a:ln>
            <a:effectLst/>
          </p:spPr>
          <p:txBody>
            <a:bodyPr/>
            <a:lstStyle/>
            <a:p>
              <a:endParaRPr lang="en-US"/>
            </a:p>
          </p:txBody>
        </p:sp>
      </p:grpSp>
      <p:sp>
        <p:nvSpPr>
          <p:cNvPr id="3097" name="Rectangle 25"/>
          <p:cNvSpPr>
            <a:spLocks noGrp="1" noChangeArrowheads="1"/>
          </p:cNvSpPr>
          <p:nvPr>
            <p:ph type="subTitle" sz="quarter" idx="1"/>
          </p:nvPr>
        </p:nvSpPr>
        <p:spPr>
          <a:xfrm>
            <a:off x="681038" y="3832225"/>
            <a:ext cx="4970462" cy="2044700"/>
          </a:xfrm>
        </p:spPr>
        <p:txBody>
          <a:bodyPr/>
          <a:lstStyle>
            <a:lvl1pPr marL="0" indent="0">
              <a:lnSpc>
                <a:spcPct val="85000"/>
              </a:lnSpc>
              <a:buFont typeface="Wingdings" pitchFamily="2" charset="2"/>
              <a:buNone/>
              <a:defRPr/>
            </a:lvl1pPr>
          </a:lstStyle>
          <a:p>
            <a:r>
              <a:rPr lang="es-ES"/>
              <a:t>Haga clic para modificar el estilo de subtítulo del patrón</a:t>
            </a:r>
          </a:p>
        </p:txBody>
      </p:sp>
      <p:sp>
        <p:nvSpPr>
          <p:cNvPr id="3099" name="Rectangle 27"/>
          <p:cNvSpPr>
            <a:spLocks noGrp="1" noChangeArrowheads="1"/>
          </p:cNvSpPr>
          <p:nvPr>
            <p:ph type="dt" sz="quarter" idx="2"/>
          </p:nvPr>
        </p:nvSpPr>
        <p:spPr bwMode="auto">
          <a:xfrm>
            <a:off x="5003800" y="6515100"/>
            <a:ext cx="3908425" cy="342900"/>
          </a:xfrm>
          <a:prstGeom prst="rect">
            <a:avLst/>
          </a:prstGeom>
          <a:noFill/>
          <a:ln>
            <a:miter lim="800000"/>
            <a:headEnd/>
            <a:tailEnd/>
          </a:ln>
        </p:spPr>
        <p:txBody>
          <a:bodyPr vert="horz" wrap="none" lIns="92075" tIns="46038" rIns="92075" bIns="46038" numCol="1" anchor="b" anchorCtr="0" compatLnSpc="1">
            <a:prstTxWarp prst="textNoShape">
              <a:avLst/>
            </a:prstTxWarp>
          </a:bodyPr>
          <a:lstStyle>
            <a:lvl1pPr algn="r" eaLnBrk="0" hangingPunct="0">
              <a:defRPr sz="1200" u="none"/>
            </a:lvl1pPr>
          </a:lstStyle>
          <a:p>
            <a:fld id="{34E0637E-CEAB-469B-8AA8-9DD3E6858F65}" type="datetime1">
              <a:rPr lang="es-ES"/>
              <a:pPr/>
              <a:t>24/01/2011</a:t>
            </a:fld>
            <a:endParaRPr lang="es-ES"/>
          </a:p>
        </p:txBody>
      </p:sp>
      <p:sp>
        <p:nvSpPr>
          <p:cNvPr id="3103" name="Rectangle 31"/>
          <p:cNvSpPr>
            <a:spLocks noGrp="1" noChangeArrowheads="1"/>
          </p:cNvSpPr>
          <p:nvPr>
            <p:ph type="ftr" sz="quarter" idx="3"/>
          </p:nvPr>
        </p:nvSpPr>
        <p:spPr>
          <a:xfrm>
            <a:off x="685800" y="5638800"/>
            <a:ext cx="3908425" cy="304800"/>
          </a:xfrm>
        </p:spPr>
        <p:txBody>
          <a:bodyPr/>
          <a:lstStyle>
            <a:lvl1pPr algn="r">
              <a:defRPr sz="1200"/>
            </a:lvl1pPr>
          </a:lstStyle>
          <a:p>
            <a:endParaRPr lang="es-ES"/>
          </a:p>
        </p:txBody>
      </p:sp>
      <p:sp>
        <p:nvSpPr>
          <p:cNvPr id="3074" name="Rectangle 2"/>
          <p:cNvSpPr>
            <a:spLocks noGrp="1" noChangeArrowheads="1"/>
          </p:cNvSpPr>
          <p:nvPr>
            <p:ph type="sldNum" sz="quarter" idx="4"/>
          </p:nvPr>
        </p:nvSpPr>
        <p:spPr>
          <a:xfrm>
            <a:off x="7235825" y="6356350"/>
            <a:ext cx="1908175" cy="501650"/>
          </a:xfrm>
        </p:spPr>
        <p:txBody>
          <a:bodyPr wrap="none" lIns="46038" tIns="46038" rIns="46038" bIns="46038"/>
          <a:lstStyle>
            <a:lvl2pPr marL="114300" lvl="1" algn="r" eaLnBrk="0" hangingPunct="0">
              <a:lnSpc>
                <a:spcPct val="110000"/>
              </a:lnSpc>
              <a:defRPr sz="1400" u="none"/>
            </a:lvl2pPr>
          </a:lstStyle>
          <a:p>
            <a:pPr lvl="1"/>
            <a:fld id="{5192E111-6D23-4F03-BEB7-9856E4480E3C}" type="slidenum">
              <a:rPr lang="es-ES"/>
              <a:pPr lvl="1"/>
              <a:t>‹Nº›</a:t>
            </a:fld>
            <a:endParaRPr lang="es-ES"/>
          </a:p>
        </p:txBody>
      </p:sp>
      <p:sp>
        <p:nvSpPr>
          <p:cNvPr id="3123" name="Rectangle 51"/>
          <p:cNvSpPr>
            <a:spLocks noChangeArrowheads="1"/>
          </p:cNvSpPr>
          <p:nvPr/>
        </p:nvSpPr>
        <p:spPr bwMode="auto">
          <a:xfrm>
            <a:off x="20638" y="2395538"/>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endParaRPr lang="en-US"/>
          </a:p>
        </p:txBody>
      </p:sp>
      <p:sp>
        <p:nvSpPr>
          <p:cNvPr id="3098" name="Rectangle 26"/>
          <p:cNvSpPr>
            <a:spLocks noGrp="1" noChangeArrowheads="1"/>
          </p:cNvSpPr>
          <p:nvPr>
            <p:ph type="ctrTitle" sz="quarter"/>
          </p:nvPr>
        </p:nvSpPr>
        <p:spPr>
          <a:xfrm>
            <a:off x="395288" y="2276475"/>
            <a:ext cx="8477250" cy="1371600"/>
          </a:xfrm>
        </p:spPr>
        <p:txBody>
          <a:bodyPr/>
          <a:lstStyle>
            <a:lvl1pPr>
              <a:defRPr>
                <a:solidFill>
                  <a:schemeClr val="tx2"/>
                </a:solidFill>
              </a:defRPr>
            </a:lvl1pPr>
          </a:lstStyle>
          <a:p>
            <a:r>
              <a:rPr lang="es-ES"/>
              <a:t>Haga clic para modificar el estilo de título del patrón</a:t>
            </a:r>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pie de página"/>
          <p:cNvSpPr>
            <a:spLocks noGrp="1"/>
          </p:cNvSpPr>
          <p:nvPr>
            <p:ph type="ftr" sz="quarter" idx="10"/>
          </p:nvPr>
        </p:nvSpPr>
        <p:spPr/>
        <p:txBody>
          <a:bodyPr/>
          <a:lstStyle>
            <a:lvl1pPr>
              <a:defRPr/>
            </a:lvl1pPr>
          </a:lstStyle>
          <a:p>
            <a:endParaRPr lang="es-ES"/>
          </a:p>
        </p:txBody>
      </p:sp>
      <p:sp>
        <p:nvSpPr>
          <p:cNvPr id="5" name="4 Marcador de número de diapositiva"/>
          <p:cNvSpPr>
            <a:spLocks noGrp="1"/>
          </p:cNvSpPr>
          <p:nvPr>
            <p:ph type="sldNum" sz="quarter" idx="11"/>
          </p:nvPr>
        </p:nvSpPr>
        <p:spPr/>
        <p:txBody>
          <a:bodyPr/>
          <a:lstStyle>
            <a:lvl1pPr>
              <a:defRPr/>
            </a:lvl1pPr>
          </a:lstStyle>
          <a:p>
            <a:fld id="{E669E5D6-D1C4-4F38-8EB4-DD85E7A0EB9A}" type="slidenum">
              <a:rPr lang="es-ES"/>
              <a:pPr/>
              <a:t>‹Nº›</a:t>
            </a:fld>
            <a:endParaRPr lang="es-E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07188" y="188913"/>
            <a:ext cx="2105025" cy="5802312"/>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390525" y="188913"/>
            <a:ext cx="6164263" cy="58023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pie de página"/>
          <p:cNvSpPr>
            <a:spLocks noGrp="1"/>
          </p:cNvSpPr>
          <p:nvPr>
            <p:ph type="ftr" sz="quarter" idx="10"/>
          </p:nvPr>
        </p:nvSpPr>
        <p:spPr/>
        <p:txBody>
          <a:bodyPr/>
          <a:lstStyle>
            <a:lvl1pPr>
              <a:defRPr/>
            </a:lvl1pPr>
          </a:lstStyle>
          <a:p>
            <a:endParaRPr lang="es-ES"/>
          </a:p>
        </p:txBody>
      </p:sp>
      <p:sp>
        <p:nvSpPr>
          <p:cNvPr id="5" name="4 Marcador de número de diapositiva"/>
          <p:cNvSpPr>
            <a:spLocks noGrp="1"/>
          </p:cNvSpPr>
          <p:nvPr>
            <p:ph type="sldNum" sz="quarter" idx="11"/>
          </p:nvPr>
        </p:nvSpPr>
        <p:spPr/>
        <p:txBody>
          <a:bodyPr/>
          <a:lstStyle>
            <a:lvl1pPr>
              <a:defRPr/>
            </a:lvl1pPr>
          </a:lstStyle>
          <a:p>
            <a:fld id="{7E933284-5519-4C7B-9E1C-ACE0FA7A785D}" type="slidenum">
              <a:rPr lang="es-ES"/>
              <a:pPr/>
              <a:t>‹Nº›</a:t>
            </a:fld>
            <a:endParaRPr lang="es-E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0525" y="188913"/>
            <a:ext cx="8421688" cy="1241425"/>
          </a:xfrm>
        </p:spPr>
        <p:txBody>
          <a:bodyPr/>
          <a:lstStyle/>
          <a:p>
            <a:r>
              <a:rPr lang="es-ES" smtClean="0"/>
              <a:t>Haga clic para modificar el estilo de título del patrón</a:t>
            </a:r>
            <a:endParaRPr lang="en-US"/>
          </a:p>
        </p:txBody>
      </p:sp>
      <p:sp>
        <p:nvSpPr>
          <p:cNvPr id="3" name="2 Marcador de texto"/>
          <p:cNvSpPr>
            <a:spLocks noGrp="1"/>
          </p:cNvSpPr>
          <p:nvPr>
            <p:ph type="body" sz="half" idx="1"/>
          </p:nvPr>
        </p:nvSpPr>
        <p:spPr>
          <a:xfrm>
            <a:off x="395288" y="1844675"/>
            <a:ext cx="3019425" cy="41465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3567113" y="1844675"/>
            <a:ext cx="3021012" cy="41465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pie de página"/>
          <p:cNvSpPr>
            <a:spLocks noGrp="1"/>
          </p:cNvSpPr>
          <p:nvPr>
            <p:ph type="ftr" sz="quarter" idx="10"/>
          </p:nvPr>
        </p:nvSpPr>
        <p:spPr>
          <a:xfrm>
            <a:off x="2568575" y="6119813"/>
            <a:ext cx="3908425" cy="476250"/>
          </a:xfrm>
        </p:spPr>
        <p:txBody>
          <a:bodyPr/>
          <a:lstStyle>
            <a:lvl1pPr>
              <a:defRPr/>
            </a:lvl1pPr>
          </a:lstStyle>
          <a:p>
            <a:endParaRPr lang="es-ES"/>
          </a:p>
        </p:txBody>
      </p:sp>
      <p:sp>
        <p:nvSpPr>
          <p:cNvPr id="6" name="5 Marcador de número de diapositiva"/>
          <p:cNvSpPr>
            <a:spLocks noGrp="1"/>
          </p:cNvSpPr>
          <p:nvPr>
            <p:ph type="sldNum" sz="quarter" idx="11"/>
          </p:nvPr>
        </p:nvSpPr>
        <p:spPr>
          <a:xfrm>
            <a:off x="7239000" y="6400800"/>
            <a:ext cx="1905000" cy="457200"/>
          </a:xfrm>
        </p:spPr>
        <p:txBody>
          <a:bodyPr/>
          <a:lstStyle>
            <a:lvl1pPr>
              <a:defRPr/>
            </a:lvl1pPr>
          </a:lstStyle>
          <a:p>
            <a:fld id="{7F3D8604-B28A-4FF5-9B8E-1F00E010D633}" type="slidenum">
              <a:rPr lang="es-ES"/>
              <a:pPr/>
              <a:t>‹Nº›</a:t>
            </a:fld>
            <a:endParaRPr lang="es-ES"/>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0525" y="188913"/>
            <a:ext cx="8421688" cy="1241425"/>
          </a:xfrm>
        </p:spPr>
        <p:txBody>
          <a:bodyPr/>
          <a:lstStyle/>
          <a:p>
            <a:r>
              <a:rPr lang="es-ES" smtClean="0"/>
              <a:t>Haga clic para modificar el estilo de título del patrón</a:t>
            </a:r>
            <a:endParaRPr lang="en-US"/>
          </a:p>
        </p:txBody>
      </p:sp>
      <p:sp>
        <p:nvSpPr>
          <p:cNvPr id="3" name="2 Marcador de texto"/>
          <p:cNvSpPr>
            <a:spLocks noGrp="1"/>
          </p:cNvSpPr>
          <p:nvPr>
            <p:ph type="body" sz="half" idx="1"/>
          </p:nvPr>
        </p:nvSpPr>
        <p:spPr>
          <a:xfrm>
            <a:off x="395288" y="1844675"/>
            <a:ext cx="3019425" cy="41465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quarter" idx="2"/>
          </p:nvPr>
        </p:nvSpPr>
        <p:spPr>
          <a:xfrm>
            <a:off x="3567113" y="1844675"/>
            <a:ext cx="3021012" cy="19970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contenido"/>
          <p:cNvSpPr>
            <a:spLocks noGrp="1"/>
          </p:cNvSpPr>
          <p:nvPr>
            <p:ph sz="quarter" idx="3"/>
          </p:nvPr>
        </p:nvSpPr>
        <p:spPr>
          <a:xfrm>
            <a:off x="3567113" y="3994150"/>
            <a:ext cx="3021012" cy="19970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10"/>
          </p:nvPr>
        </p:nvSpPr>
        <p:spPr>
          <a:xfrm>
            <a:off x="2568575" y="6119813"/>
            <a:ext cx="3908425" cy="476250"/>
          </a:xfrm>
        </p:spPr>
        <p:txBody>
          <a:bodyPr/>
          <a:lstStyle>
            <a:lvl1pPr>
              <a:defRPr/>
            </a:lvl1pPr>
          </a:lstStyle>
          <a:p>
            <a:endParaRPr lang="es-ES"/>
          </a:p>
        </p:txBody>
      </p:sp>
      <p:sp>
        <p:nvSpPr>
          <p:cNvPr id="7" name="6 Marcador de número de diapositiva"/>
          <p:cNvSpPr>
            <a:spLocks noGrp="1"/>
          </p:cNvSpPr>
          <p:nvPr>
            <p:ph type="sldNum" sz="quarter" idx="11"/>
          </p:nvPr>
        </p:nvSpPr>
        <p:spPr>
          <a:xfrm>
            <a:off x="7239000" y="6400800"/>
            <a:ext cx="1905000" cy="457200"/>
          </a:xfrm>
        </p:spPr>
        <p:txBody>
          <a:bodyPr/>
          <a:lstStyle>
            <a:lvl1pPr>
              <a:defRPr/>
            </a:lvl1pPr>
          </a:lstStyle>
          <a:p>
            <a:fld id="{B8EA3F55-7359-49C6-9CF1-0EAC31D1E6C6}" type="slidenum">
              <a:rPr lang="es-ES"/>
              <a:pPr/>
              <a:t>‹Nº›</a:t>
            </a:fld>
            <a:endParaRPr lang="es-ES"/>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390525" y="188913"/>
            <a:ext cx="8421688" cy="1241425"/>
          </a:xfrm>
        </p:spPr>
        <p:txBody>
          <a:bodyPr/>
          <a:lstStyle/>
          <a:p>
            <a:r>
              <a:rPr lang="es-ES" smtClean="0"/>
              <a:t>Haga clic para modificar el estilo de título del patrón</a:t>
            </a:r>
            <a:endParaRPr lang="en-US"/>
          </a:p>
        </p:txBody>
      </p:sp>
      <p:sp>
        <p:nvSpPr>
          <p:cNvPr id="3" name="2 Marcador de tabla"/>
          <p:cNvSpPr>
            <a:spLocks noGrp="1"/>
          </p:cNvSpPr>
          <p:nvPr>
            <p:ph type="tbl" idx="1"/>
          </p:nvPr>
        </p:nvSpPr>
        <p:spPr>
          <a:xfrm>
            <a:off x="395288" y="1844675"/>
            <a:ext cx="6192837" cy="4146550"/>
          </a:xfrm>
        </p:spPr>
        <p:txBody>
          <a:bodyPr/>
          <a:lstStyle/>
          <a:p>
            <a:endParaRPr lang="en-US"/>
          </a:p>
        </p:txBody>
      </p:sp>
      <p:sp>
        <p:nvSpPr>
          <p:cNvPr id="4" name="3 Marcador de pie de página"/>
          <p:cNvSpPr>
            <a:spLocks noGrp="1"/>
          </p:cNvSpPr>
          <p:nvPr>
            <p:ph type="ftr" sz="quarter" idx="10"/>
          </p:nvPr>
        </p:nvSpPr>
        <p:spPr>
          <a:xfrm>
            <a:off x="2568575" y="6119813"/>
            <a:ext cx="3908425" cy="476250"/>
          </a:xfrm>
        </p:spPr>
        <p:txBody>
          <a:bodyPr/>
          <a:lstStyle>
            <a:lvl1pPr>
              <a:defRPr/>
            </a:lvl1pPr>
          </a:lstStyle>
          <a:p>
            <a:endParaRPr lang="es-ES"/>
          </a:p>
        </p:txBody>
      </p:sp>
      <p:sp>
        <p:nvSpPr>
          <p:cNvPr id="5" name="4 Marcador de número de diapositiva"/>
          <p:cNvSpPr>
            <a:spLocks noGrp="1"/>
          </p:cNvSpPr>
          <p:nvPr>
            <p:ph type="sldNum" sz="quarter" idx="11"/>
          </p:nvPr>
        </p:nvSpPr>
        <p:spPr>
          <a:xfrm>
            <a:off x="7239000" y="6400800"/>
            <a:ext cx="1905000" cy="457200"/>
          </a:xfrm>
        </p:spPr>
        <p:txBody>
          <a:bodyPr/>
          <a:lstStyle>
            <a:lvl1pPr>
              <a:defRPr/>
            </a:lvl1pPr>
          </a:lstStyle>
          <a:p>
            <a:fld id="{1D026C09-9FA5-4048-B72C-C7451C2BC0D4}" type="slidenum">
              <a:rPr lang="es-ES"/>
              <a:pPr/>
              <a:t>‹Nº›</a:t>
            </a:fld>
            <a:endParaRPr lang="es-ES"/>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0525" y="188913"/>
            <a:ext cx="8421688" cy="1241425"/>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395288" y="1844675"/>
            <a:ext cx="3019425" cy="41465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quarter" idx="2"/>
          </p:nvPr>
        </p:nvSpPr>
        <p:spPr>
          <a:xfrm>
            <a:off x="3567113" y="1844675"/>
            <a:ext cx="3021012" cy="19970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contenido"/>
          <p:cNvSpPr>
            <a:spLocks noGrp="1"/>
          </p:cNvSpPr>
          <p:nvPr>
            <p:ph sz="quarter" idx="3"/>
          </p:nvPr>
        </p:nvSpPr>
        <p:spPr>
          <a:xfrm>
            <a:off x="3567113" y="3994150"/>
            <a:ext cx="3021012" cy="19970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10"/>
          </p:nvPr>
        </p:nvSpPr>
        <p:spPr>
          <a:xfrm>
            <a:off x="2568575" y="6119813"/>
            <a:ext cx="3908425" cy="476250"/>
          </a:xfrm>
        </p:spPr>
        <p:txBody>
          <a:bodyPr/>
          <a:lstStyle>
            <a:lvl1pPr>
              <a:defRPr/>
            </a:lvl1pPr>
          </a:lstStyle>
          <a:p>
            <a:endParaRPr lang="es-ES"/>
          </a:p>
        </p:txBody>
      </p:sp>
      <p:sp>
        <p:nvSpPr>
          <p:cNvPr id="7" name="6 Marcador de número de diapositiva"/>
          <p:cNvSpPr>
            <a:spLocks noGrp="1"/>
          </p:cNvSpPr>
          <p:nvPr>
            <p:ph type="sldNum" sz="quarter" idx="11"/>
          </p:nvPr>
        </p:nvSpPr>
        <p:spPr>
          <a:xfrm>
            <a:off x="7239000" y="6400800"/>
            <a:ext cx="1905000" cy="457200"/>
          </a:xfrm>
        </p:spPr>
        <p:txBody>
          <a:bodyPr/>
          <a:lstStyle>
            <a:lvl1pPr>
              <a:defRPr/>
            </a:lvl1pPr>
          </a:lstStyle>
          <a:p>
            <a:fld id="{0E685EE4-44DC-4271-A2C3-A34444992809}" type="slidenum">
              <a:rPr lang="es-ES"/>
              <a:pPr/>
              <a:t>‹Nº›</a:t>
            </a:fld>
            <a:endParaRPr lang="es-ES"/>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390525" y="188913"/>
            <a:ext cx="8421688" cy="58023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2 Marcador de pie de página"/>
          <p:cNvSpPr>
            <a:spLocks noGrp="1"/>
          </p:cNvSpPr>
          <p:nvPr>
            <p:ph type="ftr" sz="quarter" idx="10"/>
          </p:nvPr>
        </p:nvSpPr>
        <p:spPr>
          <a:xfrm>
            <a:off x="2568575" y="6119813"/>
            <a:ext cx="3908425" cy="476250"/>
          </a:xfrm>
        </p:spPr>
        <p:txBody>
          <a:bodyPr/>
          <a:lstStyle>
            <a:lvl1pPr>
              <a:defRPr/>
            </a:lvl1pPr>
          </a:lstStyle>
          <a:p>
            <a:endParaRPr lang="es-ES"/>
          </a:p>
        </p:txBody>
      </p:sp>
      <p:sp>
        <p:nvSpPr>
          <p:cNvPr id="4" name="3 Marcador de número de diapositiva"/>
          <p:cNvSpPr>
            <a:spLocks noGrp="1"/>
          </p:cNvSpPr>
          <p:nvPr>
            <p:ph type="sldNum" sz="quarter" idx="11"/>
          </p:nvPr>
        </p:nvSpPr>
        <p:spPr>
          <a:xfrm>
            <a:off x="7239000" y="6400800"/>
            <a:ext cx="1905000" cy="457200"/>
          </a:xfrm>
        </p:spPr>
        <p:txBody>
          <a:bodyPr/>
          <a:lstStyle>
            <a:lvl1pPr>
              <a:defRPr/>
            </a:lvl1pPr>
          </a:lstStyle>
          <a:p>
            <a:fld id="{0A21F1A6-7145-48C8-A168-3A5883F1EA07}" type="slidenum">
              <a:rPr lang="es-ES"/>
              <a:pPr/>
              <a:t>‹Nº›</a:t>
            </a:fld>
            <a:endParaRPr lang="es-ES"/>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390525" y="188913"/>
            <a:ext cx="8421688" cy="1241425"/>
          </a:xfrm>
        </p:spPr>
        <p:txBody>
          <a:bodyPr/>
          <a:lstStyle/>
          <a:p>
            <a:r>
              <a:rPr lang="es-ES" smtClean="0"/>
              <a:t>Haga clic para modificar el estilo de título del patrón</a:t>
            </a:r>
            <a:endParaRPr lang="en-US"/>
          </a:p>
        </p:txBody>
      </p:sp>
      <p:sp>
        <p:nvSpPr>
          <p:cNvPr id="3" name="2 Marcador de contenido"/>
          <p:cNvSpPr>
            <a:spLocks noGrp="1"/>
          </p:cNvSpPr>
          <p:nvPr>
            <p:ph sz="quarter" idx="1"/>
          </p:nvPr>
        </p:nvSpPr>
        <p:spPr>
          <a:xfrm>
            <a:off x="395288" y="1844675"/>
            <a:ext cx="3019425" cy="19970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quarter" idx="2"/>
          </p:nvPr>
        </p:nvSpPr>
        <p:spPr>
          <a:xfrm>
            <a:off x="3567113" y="1844675"/>
            <a:ext cx="3021012" cy="19970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contenido"/>
          <p:cNvSpPr>
            <a:spLocks noGrp="1"/>
          </p:cNvSpPr>
          <p:nvPr>
            <p:ph sz="quarter" idx="3"/>
          </p:nvPr>
        </p:nvSpPr>
        <p:spPr>
          <a:xfrm>
            <a:off x="395288" y="3994150"/>
            <a:ext cx="3019425" cy="19970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3567113" y="3994150"/>
            <a:ext cx="3021012" cy="19970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pie de página"/>
          <p:cNvSpPr>
            <a:spLocks noGrp="1"/>
          </p:cNvSpPr>
          <p:nvPr>
            <p:ph type="ftr" sz="quarter" idx="10"/>
          </p:nvPr>
        </p:nvSpPr>
        <p:spPr>
          <a:xfrm>
            <a:off x="2568575" y="6119813"/>
            <a:ext cx="3908425" cy="476250"/>
          </a:xfrm>
        </p:spPr>
        <p:txBody>
          <a:bodyPr/>
          <a:lstStyle>
            <a:lvl1pPr>
              <a:defRPr/>
            </a:lvl1pPr>
          </a:lstStyle>
          <a:p>
            <a:endParaRPr lang="es-ES"/>
          </a:p>
        </p:txBody>
      </p:sp>
      <p:sp>
        <p:nvSpPr>
          <p:cNvPr id="8" name="7 Marcador de número de diapositiva"/>
          <p:cNvSpPr>
            <a:spLocks noGrp="1"/>
          </p:cNvSpPr>
          <p:nvPr>
            <p:ph type="sldNum" sz="quarter" idx="11"/>
          </p:nvPr>
        </p:nvSpPr>
        <p:spPr>
          <a:xfrm>
            <a:off x="7239000" y="6400800"/>
            <a:ext cx="1905000" cy="457200"/>
          </a:xfrm>
        </p:spPr>
        <p:txBody>
          <a:bodyPr/>
          <a:lstStyle>
            <a:lvl1pPr>
              <a:defRPr/>
            </a:lvl1pPr>
          </a:lstStyle>
          <a:p>
            <a:fld id="{A035D708-9E0D-482D-993C-044F112625C7}" type="slidenum">
              <a:rPr lang="es-ES"/>
              <a:pPr/>
              <a:t>‹Nº›</a:t>
            </a:fld>
            <a:endParaRPr lang="es-E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pie de página"/>
          <p:cNvSpPr>
            <a:spLocks noGrp="1"/>
          </p:cNvSpPr>
          <p:nvPr>
            <p:ph type="ftr" sz="quarter" idx="10"/>
          </p:nvPr>
        </p:nvSpPr>
        <p:spPr/>
        <p:txBody>
          <a:bodyPr/>
          <a:lstStyle>
            <a:lvl1pPr>
              <a:defRPr/>
            </a:lvl1pPr>
          </a:lstStyle>
          <a:p>
            <a:endParaRPr lang="es-ES"/>
          </a:p>
        </p:txBody>
      </p:sp>
      <p:sp>
        <p:nvSpPr>
          <p:cNvPr id="5" name="4 Marcador de número de diapositiva"/>
          <p:cNvSpPr>
            <a:spLocks noGrp="1"/>
          </p:cNvSpPr>
          <p:nvPr>
            <p:ph type="sldNum" sz="quarter" idx="11"/>
          </p:nvPr>
        </p:nvSpPr>
        <p:spPr/>
        <p:txBody>
          <a:bodyPr/>
          <a:lstStyle>
            <a:lvl1pPr>
              <a:defRPr/>
            </a:lvl1pPr>
          </a:lstStyle>
          <a:p>
            <a:fld id="{56B78A26-8951-4E90-96F4-2BB2CF4D4ECE}" type="slidenum">
              <a:rPr lang="es-ES"/>
              <a:pPr/>
              <a:t>‹Nº›</a:t>
            </a:fld>
            <a:endParaRPr lang="es-E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pie de página"/>
          <p:cNvSpPr>
            <a:spLocks noGrp="1"/>
          </p:cNvSpPr>
          <p:nvPr>
            <p:ph type="ftr" sz="quarter" idx="10"/>
          </p:nvPr>
        </p:nvSpPr>
        <p:spPr/>
        <p:txBody>
          <a:bodyPr/>
          <a:lstStyle>
            <a:lvl1pPr>
              <a:defRPr/>
            </a:lvl1pPr>
          </a:lstStyle>
          <a:p>
            <a:endParaRPr lang="es-ES"/>
          </a:p>
        </p:txBody>
      </p:sp>
      <p:sp>
        <p:nvSpPr>
          <p:cNvPr id="5" name="4 Marcador de número de diapositiva"/>
          <p:cNvSpPr>
            <a:spLocks noGrp="1"/>
          </p:cNvSpPr>
          <p:nvPr>
            <p:ph type="sldNum" sz="quarter" idx="11"/>
          </p:nvPr>
        </p:nvSpPr>
        <p:spPr/>
        <p:txBody>
          <a:bodyPr/>
          <a:lstStyle>
            <a:lvl1pPr>
              <a:defRPr/>
            </a:lvl1pPr>
          </a:lstStyle>
          <a:p>
            <a:fld id="{C2A58A79-F493-446C-95EC-7CAD85F26AD0}" type="slidenum">
              <a:rPr lang="es-ES"/>
              <a:pPr/>
              <a:t>‹Nº›</a:t>
            </a:fld>
            <a:endParaRPr lang="es-E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395288" y="1844675"/>
            <a:ext cx="3019425" cy="4146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3567113" y="1844675"/>
            <a:ext cx="3021012" cy="4146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pie de página"/>
          <p:cNvSpPr>
            <a:spLocks noGrp="1"/>
          </p:cNvSpPr>
          <p:nvPr>
            <p:ph type="ftr" sz="quarter" idx="10"/>
          </p:nvPr>
        </p:nvSpPr>
        <p:spPr/>
        <p:txBody>
          <a:bodyPr/>
          <a:lstStyle>
            <a:lvl1pPr>
              <a:defRPr/>
            </a:lvl1pPr>
          </a:lstStyle>
          <a:p>
            <a:endParaRPr lang="es-ES"/>
          </a:p>
        </p:txBody>
      </p:sp>
      <p:sp>
        <p:nvSpPr>
          <p:cNvPr id="6" name="5 Marcador de número de diapositiva"/>
          <p:cNvSpPr>
            <a:spLocks noGrp="1"/>
          </p:cNvSpPr>
          <p:nvPr>
            <p:ph type="sldNum" sz="quarter" idx="11"/>
          </p:nvPr>
        </p:nvSpPr>
        <p:spPr/>
        <p:txBody>
          <a:bodyPr/>
          <a:lstStyle>
            <a:lvl1pPr>
              <a:defRPr/>
            </a:lvl1pPr>
          </a:lstStyle>
          <a:p>
            <a:fld id="{F6AA6A44-1249-48AC-8AFB-7E27E7139330}" type="slidenum">
              <a:rPr lang="es-ES"/>
              <a:pPr/>
              <a:t>‹Nº›</a:t>
            </a:fld>
            <a:endParaRPr lang="es-E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pie de página"/>
          <p:cNvSpPr>
            <a:spLocks noGrp="1"/>
          </p:cNvSpPr>
          <p:nvPr>
            <p:ph type="ftr" sz="quarter" idx="10"/>
          </p:nvPr>
        </p:nvSpPr>
        <p:spPr/>
        <p:txBody>
          <a:bodyPr/>
          <a:lstStyle>
            <a:lvl1pPr>
              <a:defRPr/>
            </a:lvl1pPr>
          </a:lstStyle>
          <a:p>
            <a:endParaRPr lang="es-ES"/>
          </a:p>
        </p:txBody>
      </p:sp>
      <p:sp>
        <p:nvSpPr>
          <p:cNvPr id="8" name="7 Marcador de número de diapositiva"/>
          <p:cNvSpPr>
            <a:spLocks noGrp="1"/>
          </p:cNvSpPr>
          <p:nvPr>
            <p:ph type="sldNum" sz="quarter" idx="11"/>
          </p:nvPr>
        </p:nvSpPr>
        <p:spPr/>
        <p:txBody>
          <a:bodyPr/>
          <a:lstStyle>
            <a:lvl1pPr>
              <a:defRPr/>
            </a:lvl1pPr>
          </a:lstStyle>
          <a:p>
            <a:fld id="{3288C047-0B22-4819-8B83-0023151FD863}" type="slidenum">
              <a:rPr lang="es-ES"/>
              <a:pPr/>
              <a:t>‹Nº›</a:t>
            </a:fld>
            <a:endParaRPr lang="es-E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pie de página"/>
          <p:cNvSpPr>
            <a:spLocks noGrp="1"/>
          </p:cNvSpPr>
          <p:nvPr>
            <p:ph type="ftr" sz="quarter" idx="10"/>
          </p:nvPr>
        </p:nvSpPr>
        <p:spPr/>
        <p:txBody>
          <a:bodyPr/>
          <a:lstStyle>
            <a:lvl1pPr>
              <a:defRPr/>
            </a:lvl1pPr>
          </a:lstStyle>
          <a:p>
            <a:endParaRPr lang="es-ES"/>
          </a:p>
        </p:txBody>
      </p:sp>
      <p:sp>
        <p:nvSpPr>
          <p:cNvPr id="4" name="3 Marcador de número de diapositiva"/>
          <p:cNvSpPr>
            <a:spLocks noGrp="1"/>
          </p:cNvSpPr>
          <p:nvPr>
            <p:ph type="sldNum" sz="quarter" idx="11"/>
          </p:nvPr>
        </p:nvSpPr>
        <p:spPr/>
        <p:txBody>
          <a:bodyPr/>
          <a:lstStyle>
            <a:lvl1pPr>
              <a:defRPr/>
            </a:lvl1pPr>
          </a:lstStyle>
          <a:p>
            <a:fld id="{223196CE-7347-46C8-A335-869F112AD809}" type="slidenum">
              <a:rPr lang="es-ES"/>
              <a:pPr/>
              <a:t>‹Nº›</a:t>
            </a:fld>
            <a:endParaRPr lang="es-E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lvl1pPr>
              <a:defRPr/>
            </a:lvl1pPr>
          </a:lstStyle>
          <a:p>
            <a:endParaRPr lang="es-ES"/>
          </a:p>
        </p:txBody>
      </p:sp>
      <p:sp>
        <p:nvSpPr>
          <p:cNvPr id="3" name="2 Marcador de número de diapositiva"/>
          <p:cNvSpPr>
            <a:spLocks noGrp="1"/>
          </p:cNvSpPr>
          <p:nvPr>
            <p:ph type="sldNum" sz="quarter" idx="11"/>
          </p:nvPr>
        </p:nvSpPr>
        <p:spPr/>
        <p:txBody>
          <a:bodyPr/>
          <a:lstStyle>
            <a:lvl1pPr>
              <a:defRPr/>
            </a:lvl1pPr>
          </a:lstStyle>
          <a:p>
            <a:fld id="{BF8B83B0-BC0E-4B80-A309-4AAE9E7653C0}" type="slidenum">
              <a:rPr lang="es-ES"/>
              <a:pPr/>
              <a:t>‹Nº›</a:t>
            </a:fld>
            <a:endParaRPr lang="es-E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endParaRPr lang="es-ES"/>
          </a:p>
        </p:txBody>
      </p:sp>
      <p:sp>
        <p:nvSpPr>
          <p:cNvPr id="6" name="5 Marcador de número de diapositiva"/>
          <p:cNvSpPr>
            <a:spLocks noGrp="1"/>
          </p:cNvSpPr>
          <p:nvPr>
            <p:ph type="sldNum" sz="quarter" idx="11"/>
          </p:nvPr>
        </p:nvSpPr>
        <p:spPr/>
        <p:txBody>
          <a:bodyPr/>
          <a:lstStyle>
            <a:lvl1pPr>
              <a:defRPr/>
            </a:lvl1pPr>
          </a:lstStyle>
          <a:p>
            <a:fld id="{B38923D2-ECD8-4F62-B39A-34AE35D45911}" type="slidenum">
              <a:rPr lang="es-ES"/>
              <a:pPr/>
              <a:t>‹Nº›</a:t>
            </a:fld>
            <a:endParaRPr lang="es-E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endParaRPr lang="es-ES"/>
          </a:p>
        </p:txBody>
      </p:sp>
      <p:sp>
        <p:nvSpPr>
          <p:cNvPr id="6" name="5 Marcador de número de diapositiva"/>
          <p:cNvSpPr>
            <a:spLocks noGrp="1"/>
          </p:cNvSpPr>
          <p:nvPr>
            <p:ph type="sldNum" sz="quarter" idx="11"/>
          </p:nvPr>
        </p:nvSpPr>
        <p:spPr/>
        <p:txBody>
          <a:bodyPr/>
          <a:lstStyle>
            <a:lvl1pPr>
              <a:defRPr/>
            </a:lvl1pPr>
          </a:lstStyle>
          <a:p>
            <a:fld id="{B9E9E60B-AAE7-4BA1-9195-EB2943D5FE4C}" type="slidenum">
              <a:rPr lang="es-ES"/>
              <a:pPr/>
              <a:t>‹Nº›</a:t>
            </a:fld>
            <a:endParaRPr lang="es-E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1050" name="Rectangle 26"/>
          <p:cNvSpPr>
            <a:spLocks noGrp="1" noChangeArrowheads="1"/>
          </p:cNvSpPr>
          <p:nvPr>
            <p:ph type="title"/>
          </p:nvPr>
        </p:nvSpPr>
        <p:spPr bwMode="auto">
          <a:xfrm>
            <a:off x="390525" y="188913"/>
            <a:ext cx="8421688" cy="1241425"/>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s-ES" smtClean="0"/>
              <a:t>HAGA CLIC PARA MODIFICAR EL ESTILO DE TÍTULO DEL PATRÓN</a:t>
            </a:r>
          </a:p>
        </p:txBody>
      </p:sp>
      <p:sp>
        <p:nvSpPr>
          <p:cNvPr id="1051" name="Rectangle 27"/>
          <p:cNvSpPr>
            <a:spLocks noGrp="1" noChangeArrowheads="1"/>
          </p:cNvSpPr>
          <p:nvPr>
            <p:ph type="body" idx="1"/>
          </p:nvPr>
        </p:nvSpPr>
        <p:spPr bwMode="auto">
          <a:xfrm>
            <a:off x="395288" y="1844675"/>
            <a:ext cx="6192837" cy="41465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60" name="Rectangle 36"/>
          <p:cNvSpPr>
            <a:spLocks noGrp="1" noChangeArrowheads="1"/>
          </p:cNvSpPr>
          <p:nvPr>
            <p:ph type="ftr" sz="quarter" idx="3"/>
          </p:nvPr>
        </p:nvSpPr>
        <p:spPr bwMode="auto">
          <a:xfrm>
            <a:off x="2568575" y="6119813"/>
            <a:ext cx="3908425"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lgn="ctr" eaLnBrk="0" hangingPunct="0">
              <a:defRPr sz="1400" u="none"/>
            </a:lvl1pPr>
          </a:lstStyle>
          <a:p>
            <a:endParaRPr lang="es-ES"/>
          </a:p>
        </p:txBody>
      </p:sp>
      <p:sp>
        <p:nvSpPr>
          <p:cNvPr id="1076" name="Rectangle 52"/>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kumimoji="0" sz="1400" u="none">
                <a:latin typeface="Times New Roman" pitchFamily="18" charset="0"/>
              </a:defRPr>
            </a:lvl1pPr>
          </a:lstStyle>
          <a:p>
            <a:fld id="{A56F6D2C-AD08-428A-BE35-7A6D7D96215B}" type="slidenum">
              <a:rPr lang="es-ES"/>
              <a:pPr/>
              <a:t>‹Nº›</a:t>
            </a:fld>
            <a:endParaRPr lang="es-ES"/>
          </a:p>
        </p:txBody>
      </p:sp>
      <p:sp>
        <p:nvSpPr>
          <p:cNvPr id="1079" name="Arc 55"/>
          <p:cNvSpPr>
            <a:spLocks/>
          </p:cNvSpPr>
          <p:nvPr/>
        </p:nvSpPr>
        <p:spPr bwMode="auto">
          <a:xfrm flipH="1">
            <a:off x="5719763"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endParaRPr lang="en-US"/>
          </a:p>
        </p:txBody>
      </p:sp>
      <p:sp>
        <p:nvSpPr>
          <p:cNvPr id="1092" name="Arc 68"/>
          <p:cNvSpPr>
            <a:spLocks/>
          </p:cNvSpPr>
          <p:nvPr/>
        </p:nvSpPr>
        <p:spPr bwMode="auto">
          <a:xfrm flipV="1">
            <a:off x="6932613" y="-838200"/>
            <a:ext cx="2211387" cy="2362200"/>
          </a:xfrm>
          <a:custGeom>
            <a:avLst/>
            <a:gdLst>
              <a:gd name="G0" fmla="+- 20223 0 0"/>
              <a:gd name="G1" fmla="+- 21599 0 0"/>
              <a:gd name="G2" fmla="+- 21600 0 0"/>
              <a:gd name="T0" fmla="*/ 0 w 20223"/>
              <a:gd name="T1" fmla="*/ 14009 h 21599"/>
              <a:gd name="T2" fmla="*/ 19986 w 20223"/>
              <a:gd name="T3" fmla="*/ 0 h 21599"/>
              <a:gd name="T4" fmla="*/ 20223 w 20223"/>
              <a:gd name="T5" fmla="*/ 21599 h 21599"/>
            </a:gdLst>
            <a:ahLst/>
            <a:cxnLst>
              <a:cxn ang="0">
                <a:pos x="T0" y="T1"/>
              </a:cxn>
              <a:cxn ang="0">
                <a:pos x="T2" y="T3"/>
              </a:cxn>
              <a:cxn ang="0">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close/>
              </a:path>
            </a:pathLst>
          </a:custGeom>
          <a:noFill/>
          <a:ln w="9525">
            <a:solidFill>
              <a:schemeClr val="bg1"/>
            </a:solidFill>
            <a:round/>
            <a:headEnd/>
            <a:tailEnd/>
          </a:ln>
        </p:spPr>
        <p:txBody>
          <a:bodyPr wrap="none" anchor="ctr"/>
          <a:lstStyle/>
          <a:p>
            <a:endParaRPr lang="en-US"/>
          </a:p>
        </p:txBody>
      </p:sp>
      <p:sp>
        <p:nvSpPr>
          <p:cNvPr id="1093" name="Line 69"/>
          <p:cNvSpPr>
            <a:spLocks noChangeShapeType="1"/>
          </p:cNvSpPr>
          <p:nvPr/>
        </p:nvSpPr>
        <p:spPr bwMode="auto">
          <a:xfrm rot="2975352" flipH="1">
            <a:off x="6092825" y="1331913"/>
            <a:ext cx="3608388" cy="30162"/>
          </a:xfrm>
          <a:prstGeom prst="line">
            <a:avLst/>
          </a:prstGeom>
          <a:noFill/>
          <a:ln w="9525">
            <a:solidFill>
              <a:schemeClr val="bg1"/>
            </a:solidFill>
            <a:round/>
            <a:headEnd/>
            <a:tailEnd/>
          </a:ln>
        </p:spPr>
        <p:txBody>
          <a:bodyPr wrap="none" anchor="ctr"/>
          <a:lstStyle/>
          <a:p>
            <a:endParaRPr lang="en-US"/>
          </a:p>
        </p:txBody>
      </p:sp>
      <p:sp>
        <p:nvSpPr>
          <p:cNvPr id="1094" name="Line 70"/>
          <p:cNvSpPr>
            <a:spLocks noChangeShapeType="1"/>
          </p:cNvSpPr>
          <p:nvPr/>
        </p:nvSpPr>
        <p:spPr bwMode="auto">
          <a:xfrm>
            <a:off x="7243763" y="-12700"/>
            <a:ext cx="1587" cy="6811963"/>
          </a:xfrm>
          <a:prstGeom prst="line">
            <a:avLst/>
          </a:prstGeom>
          <a:noFill/>
          <a:ln w="9525">
            <a:solidFill>
              <a:schemeClr val="bg1"/>
            </a:solidFill>
            <a:round/>
            <a:headEnd/>
            <a:tailEnd/>
          </a:ln>
        </p:spPr>
        <p:txBody>
          <a:bodyPr wrap="none" anchor="ctr"/>
          <a:lstStyle/>
          <a:p>
            <a:endParaRPr lang="en-US"/>
          </a:p>
        </p:txBody>
      </p:sp>
      <p:sp>
        <p:nvSpPr>
          <p:cNvPr id="1095" name="Line 71"/>
          <p:cNvSpPr>
            <a:spLocks noChangeShapeType="1"/>
          </p:cNvSpPr>
          <p:nvPr/>
        </p:nvSpPr>
        <p:spPr bwMode="auto">
          <a:xfrm>
            <a:off x="0" y="596900"/>
            <a:ext cx="9144000" cy="0"/>
          </a:xfrm>
          <a:prstGeom prst="line">
            <a:avLst/>
          </a:prstGeom>
          <a:noFill/>
          <a:ln w="9525">
            <a:solidFill>
              <a:schemeClr val="bg1"/>
            </a:solidFill>
            <a:round/>
            <a:headEnd/>
            <a:tailEnd/>
          </a:ln>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wipe dir="r"/>
  </p:transition>
  <p:timing>
    <p:tnLst>
      <p:par>
        <p:cTn id="1" dur="indefinite" restart="never" nodeType="tmRoot"/>
      </p:par>
    </p:tnLst>
  </p:timing>
  <p:hf hdr="0" ftr="0" dt="0"/>
  <p:txStyles>
    <p:titleStyle>
      <a:lvl1pPr algn="l" rtl="0" fontAlgn="base">
        <a:lnSpc>
          <a:spcPct val="85000"/>
        </a:lnSpc>
        <a:spcBef>
          <a:spcPct val="0"/>
        </a:spcBef>
        <a:spcAft>
          <a:spcPct val="0"/>
        </a:spcAft>
        <a:defRPr kumimoji="1" sz="4000">
          <a:solidFill>
            <a:srgbClr val="FF6633"/>
          </a:solidFill>
          <a:latin typeface="+mj-lt"/>
          <a:ea typeface="+mj-ea"/>
          <a:cs typeface="+mj-cs"/>
        </a:defRPr>
      </a:lvl1pPr>
      <a:lvl2pPr algn="l" rtl="0" fontAlgn="base">
        <a:lnSpc>
          <a:spcPct val="85000"/>
        </a:lnSpc>
        <a:spcBef>
          <a:spcPct val="0"/>
        </a:spcBef>
        <a:spcAft>
          <a:spcPct val="0"/>
        </a:spcAft>
        <a:defRPr kumimoji="1" sz="4000">
          <a:solidFill>
            <a:srgbClr val="FF6633"/>
          </a:solidFill>
          <a:latin typeface="Arial Narrow" pitchFamily="34" charset="0"/>
        </a:defRPr>
      </a:lvl2pPr>
      <a:lvl3pPr algn="l" rtl="0" fontAlgn="base">
        <a:lnSpc>
          <a:spcPct val="85000"/>
        </a:lnSpc>
        <a:spcBef>
          <a:spcPct val="0"/>
        </a:spcBef>
        <a:spcAft>
          <a:spcPct val="0"/>
        </a:spcAft>
        <a:defRPr kumimoji="1" sz="4000">
          <a:solidFill>
            <a:srgbClr val="FF6633"/>
          </a:solidFill>
          <a:latin typeface="Arial Narrow" pitchFamily="34" charset="0"/>
        </a:defRPr>
      </a:lvl3pPr>
      <a:lvl4pPr algn="l" rtl="0" fontAlgn="base">
        <a:lnSpc>
          <a:spcPct val="85000"/>
        </a:lnSpc>
        <a:spcBef>
          <a:spcPct val="0"/>
        </a:spcBef>
        <a:spcAft>
          <a:spcPct val="0"/>
        </a:spcAft>
        <a:defRPr kumimoji="1" sz="4000">
          <a:solidFill>
            <a:srgbClr val="FF6633"/>
          </a:solidFill>
          <a:latin typeface="Arial Narrow" pitchFamily="34" charset="0"/>
        </a:defRPr>
      </a:lvl4pPr>
      <a:lvl5pPr algn="l" rtl="0" fontAlgn="base">
        <a:lnSpc>
          <a:spcPct val="85000"/>
        </a:lnSpc>
        <a:spcBef>
          <a:spcPct val="0"/>
        </a:spcBef>
        <a:spcAft>
          <a:spcPct val="0"/>
        </a:spcAft>
        <a:defRPr kumimoji="1" sz="4000">
          <a:solidFill>
            <a:srgbClr val="FF6633"/>
          </a:solidFill>
          <a:latin typeface="Arial Narrow" pitchFamily="34" charset="0"/>
        </a:defRPr>
      </a:lvl5pPr>
      <a:lvl6pPr marL="457200" algn="l" rtl="0" fontAlgn="base">
        <a:lnSpc>
          <a:spcPct val="85000"/>
        </a:lnSpc>
        <a:spcBef>
          <a:spcPct val="0"/>
        </a:spcBef>
        <a:spcAft>
          <a:spcPct val="0"/>
        </a:spcAft>
        <a:defRPr kumimoji="1" sz="4000">
          <a:solidFill>
            <a:srgbClr val="FF6633"/>
          </a:solidFill>
          <a:latin typeface="Arial Narrow" pitchFamily="34" charset="0"/>
        </a:defRPr>
      </a:lvl6pPr>
      <a:lvl7pPr marL="914400" algn="l" rtl="0" fontAlgn="base">
        <a:lnSpc>
          <a:spcPct val="85000"/>
        </a:lnSpc>
        <a:spcBef>
          <a:spcPct val="0"/>
        </a:spcBef>
        <a:spcAft>
          <a:spcPct val="0"/>
        </a:spcAft>
        <a:defRPr kumimoji="1" sz="4000">
          <a:solidFill>
            <a:srgbClr val="FF6633"/>
          </a:solidFill>
          <a:latin typeface="Arial Narrow" pitchFamily="34" charset="0"/>
        </a:defRPr>
      </a:lvl7pPr>
      <a:lvl8pPr marL="1371600" algn="l" rtl="0" fontAlgn="base">
        <a:lnSpc>
          <a:spcPct val="85000"/>
        </a:lnSpc>
        <a:spcBef>
          <a:spcPct val="0"/>
        </a:spcBef>
        <a:spcAft>
          <a:spcPct val="0"/>
        </a:spcAft>
        <a:defRPr kumimoji="1" sz="4000">
          <a:solidFill>
            <a:srgbClr val="FF6633"/>
          </a:solidFill>
          <a:latin typeface="Arial Narrow" pitchFamily="34" charset="0"/>
        </a:defRPr>
      </a:lvl8pPr>
      <a:lvl9pPr marL="1828800" algn="l" rtl="0" fontAlgn="base">
        <a:lnSpc>
          <a:spcPct val="85000"/>
        </a:lnSpc>
        <a:spcBef>
          <a:spcPct val="0"/>
        </a:spcBef>
        <a:spcAft>
          <a:spcPct val="0"/>
        </a:spcAft>
        <a:defRPr kumimoji="1" sz="4000">
          <a:solidFill>
            <a:srgbClr val="FF6633"/>
          </a:solidFill>
          <a:latin typeface="Arial Narrow"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kumimoji="1" sz="2400">
          <a:solidFill>
            <a:schemeClr val="tx1"/>
          </a:solidFill>
          <a:latin typeface="+mn-lt"/>
          <a:ea typeface="+mn-ea"/>
          <a:cs typeface="+mn-cs"/>
        </a:defRPr>
      </a:lvl1pPr>
      <a:lvl2pPr marL="742950" indent="-285750" algn="l" rtl="0" fontAlgn="base">
        <a:spcBef>
          <a:spcPct val="20000"/>
        </a:spcBef>
        <a:spcAft>
          <a:spcPct val="0"/>
        </a:spcAft>
        <a:buClr>
          <a:schemeClr val="hlink"/>
        </a:buClr>
        <a:buSzPct val="70000"/>
        <a:buFont typeface="Monotype Sorts" pitchFamily="2" charset="2"/>
        <a:buChar char="u"/>
        <a:defRPr kumimoji="1" sz="2400">
          <a:solidFill>
            <a:schemeClr val="tx1"/>
          </a:solidFill>
          <a:latin typeface="+mn-lt"/>
        </a:defRPr>
      </a:lvl2pPr>
      <a:lvl3pPr marL="1143000" indent="-228600" algn="l" rtl="0" fontAlgn="base">
        <a:spcBef>
          <a:spcPct val="20000"/>
        </a:spcBef>
        <a:spcAft>
          <a:spcPct val="0"/>
        </a:spcAft>
        <a:buClr>
          <a:schemeClr val="hlink"/>
        </a:buClr>
        <a:buSzPct val="70000"/>
        <a:buFont typeface="Wingdings" pitchFamily="2" charset="2"/>
        <a:buChar char="u"/>
        <a:defRPr kumimoji="1" sz="2000">
          <a:solidFill>
            <a:schemeClr val="tx1"/>
          </a:solidFill>
          <a:latin typeface="+mn-lt"/>
        </a:defRPr>
      </a:lvl3pPr>
      <a:lvl4pPr marL="1600200" indent="-228600" algn="l" rtl="0" fontAlgn="base">
        <a:spcBef>
          <a:spcPct val="20000"/>
        </a:spcBef>
        <a:spcAft>
          <a:spcPct val="0"/>
        </a:spcAft>
        <a:buClr>
          <a:schemeClr val="hlink"/>
        </a:buClr>
        <a:buSzPct val="70000"/>
        <a:buFont typeface="Wingdings" pitchFamily="2" charset="2"/>
        <a:buChar char="u"/>
        <a:defRPr kumimoji="1" sz="2000">
          <a:solidFill>
            <a:schemeClr val="tx1"/>
          </a:solidFill>
          <a:latin typeface="+mn-lt"/>
        </a:defRPr>
      </a:lvl4pPr>
      <a:lvl5pPr marL="2057400" indent="-228600" algn="l" rtl="0" fontAlgn="base">
        <a:spcBef>
          <a:spcPct val="20000"/>
        </a:spcBef>
        <a:spcAft>
          <a:spcPct val="0"/>
        </a:spcAft>
        <a:buClr>
          <a:schemeClr val="hlink"/>
        </a:buClr>
        <a:buSzPct val="70000"/>
        <a:buFont typeface="Wingdings" pitchFamily="2" charset="2"/>
        <a:buChar char="u"/>
        <a:defRPr kumimoji="1">
          <a:solidFill>
            <a:schemeClr val="tx1"/>
          </a:solidFill>
          <a:latin typeface="+mn-lt"/>
        </a:defRPr>
      </a:lvl5pPr>
      <a:lvl6pPr marL="2514600" indent="-228600" algn="l" rtl="0" fontAlgn="base">
        <a:spcBef>
          <a:spcPct val="20000"/>
        </a:spcBef>
        <a:spcAft>
          <a:spcPct val="0"/>
        </a:spcAft>
        <a:buClr>
          <a:schemeClr val="hlink"/>
        </a:buClr>
        <a:buSzPct val="70000"/>
        <a:buFont typeface="Wingdings" pitchFamily="2" charset="2"/>
        <a:buChar char="u"/>
        <a:defRPr kumimoji="1">
          <a:solidFill>
            <a:schemeClr val="tx1"/>
          </a:solidFill>
          <a:latin typeface="+mn-lt"/>
        </a:defRPr>
      </a:lvl6pPr>
      <a:lvl7pPr marL="2971800" indent="-228600" algn="l" rtl="0" fontAlgn="base">
        <a:spcBef>
          <a:spcPct val="20000"/>
        </a:spcBef>
        <a:spcAft>
          <a:spcPct val="0"/>
        </a:spcAft>
        <a:buClr>
          <a:schemeClr val="hlink"/>
        </a:buClr>
        <a:buSzPct val="70000"/>
        <a:buFont typeface="Wingdings" pitchFamily="2" charset="2"/>
        <a:buChar char="u"/>
        <a:defRPr kumimoji="1">
          <a:solidFill>
            <a:schemeClr val="tx1"/>
          </a:solidFill>
          <a:latin typeface="+mn-lt"/>
        </a:defRPr>
      </a:lvl7pPr>
      <a:lvl8pPr marL="3429000" indent="-228600" algn="l" rtl="0" fontAlgn="base">
        <a:spcBef>
          <a:spcPct val="20000"/>
        </a:spcBef>
        <a:spcAft>
          <a:spcPct val="0"/>
        </a:spcAft>
        <a:buClr>
          <a:schemeClr val="hlink"/>
        </a:buClr>
        <a:buSzPct val="70000"/>
        <a:buFont typeface="Wingdings" pitchFamily="2" charset="2"/>
        <a:buChar char="u"/>
        <a:defRPr kumimoji="1">
          <a:solidFill>
            <a:schemeClr val="tx1"/>
          </a:solidFill>
          <a:latin typeface="+mn-lt"/>
        </a:defRPr>
      </a:lvl8pPr>
      <a:lvl9pPr marL="3886200" indent="-228600" algn="l" rtl="0" fontAlgn="base">
        <a:spcBef>
          <a:spcPct val="20000"/>
        </a:spcBef>
        <a:spcAft>
          <a:spcPct val="0"/>
        </a:spcAft>
        <a:buClr>
          <a:schemeClr val="hlink"/>
        </a:buClr>
        <a:buSzPct val="70000"/>
        <a:buFont typeface="Wingdings" pitchFamily="2" charset="2"/>
        <a:buChar char="u"/>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Gr_fico_de_Microsoft_Office_Excel2.xls"/></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16.xml"/><Relationship Id="rId1" Type="http://schemas.openxmlformats.org/officeDocument/2006/relationships/vmlDrawing" Target="../drawings/vmlDrawing6.vml"/><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16.xml"/><Relationship Id="rId1" Type="http://schemas.openxmlformats.org/officeDocument/2006/relationships/vmlDrawing" Target="../drawings/vmlDrawing7.vml"/><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emf"/><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6.xml"/><Relationship Id="rId1" Type="http://schemas.openxmlformats.org/officeDocument/2006/relationships/vmlDrawing" Target="../drawings/vmlDrawing8.v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6.emf"/><Relationship Id="rId1" Type="http://schemas.openxmlformats.org/officeDocument/2006/relationships/slideLayout" Target="../slideLayouts/slideLayout17.xml"/><Relationship Id="rId5" Type="http://schemas.openxmlformats.org/officeDocument/2006/relationships/image" Target="../media/image19.emf"/><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emf"/><Relationship Id="rId1" Type="http://schemas.openxmlformats.org/officeDocument/2006/relationships/slideLayout" Target="../slideLayouts/slideLayout15.xml"/><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10.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6.xml"/><Relationship Id="rId1" Type="http://schemas.openxmlformats.org/officeDocument/2006/relationships/vmlDrawing" Target="../drawings/vmlDrawing18.v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sldNum" sz="quarter" idx="4"/>
          </p:nvPr>
        </p:nvSpPr>
        <p:spPr/>
        <p:txBody>
          <a:bodyPr/>
          <a:lstStyle/>
          <a:p>
            <a:pPr lvl="1"/>
            <a:fld id="{1B914C8C-F9E2-4AED-9F6B-930FC751A7BC}" type="slidenum">
              <a:rPr lang="es-ES"/>
              <a:pPr lvl="1"/>
              <a:t>1</a:t>
            </a:fld>
            <a:endParaRPr lang="es-ES"/>
          </a:p>
        </p:txBody>
      </p:sp>
      <p:sp>
        <p:nvSpPr>
          <p:cNvPr id="762882" name="Rectangle 2"/>
          <p:cNvSpPr>
            <a:spLocks noGrp="1" noChangeArrowheads="1"/>
          </p:cNvSpPr>
          <p:nvPr>
            <p:ph type="ctrTitle"/>
          </p:nvPr>
        </p:nvSpPr>
        <p:spPr>
          <a:xfrm>
            <a:off x="755650" y="1844675"/>
            <a:ext cx="7772400" cy="1828800"/>
          </a:xfrm>
        </p:spPr>
        <p:txBody>
          <a:bodyPr/>
          <a:lstStyle/>
          <a:p>
            <a:r>
              <a:rPr lang="es-ES" sz="3400">
                <a:solidFill>
                  <a:schemeClr val="tx1"/>
                </a:solidFill>
              </a:rPr>
              <a:t>La Prueba de Aptitud Escolástica como Indicador del Rendimiento Académico de los Estudiantes de Ingeniería de la ESPOL</a:t>
            </a:r>
          </a:p>
        </p:txBody>
      </p:sp>
      <p:sp>
        <p:nvSpPr>
          <p:cNvPr id="762883" name="Rectangle 3"/>
          <p:cNvSpPr>
            <a:spLocks noGrp="1" noChangeArrowheads="1"/>
          </p:cNvSpPr>
          <p:nvPr>
            <p:ph type="subTitle" idx="1"/>
          </p:nvPr>
        </p:nvSpPr>
        <p:spPr>
          <a:xfrm>
            <a:off x="2411413" y="5302250"/>
            <a:ext cx="6400800" cy="647700"/>
          </a:xfrm>
        </p:spPr>
        <p:txBody>
          <a:bodyPr/>
          <a:lstStyle/>
          <a:p>
            <a:pPr algn="r"/>
            <a:r>
              <a:rPr lang="es-ES" sz="1800" i="1">
                <a:solidFill>
                  <a:schemeClr val="tx2"/>
                </a:solidFill>
              </a:rPr>
              <a:t>Estudio estadístico </a:t>
            </a:r>
          </a:p>
          <a:p>
            <a:pPr algn="r"/>
            <a:r>
              <a:rPr lang="es-ES" sz="1800" i="1">
                <a:solidFill>
                  <a:schemeClr val="tx2"/>
                </a:solidFill>
              </a:rPr>
              <a:t>de una cohorte de estudiantes</a:t>
            </a:r>
          </a:p>
        </p:txBody>
      </p:sp>
      <p:pic>
        <p:nvPicPr>
          <p:cNvPr id="762884" name="Picture 4" descr="logo-espol-transp-corr"/>
          <p:cNvPicPr>
            <a:picLocks noChangeAspect="1" noChangeArrowheads="1"/>
          </p:cNvPicPr>
          <p:nvPr/>
        </p:nvPicPr>
        <p:blipFill>
          <a:blip r:embed="rId3"/>
          <a:srcRect/>
          <a:stretch>
            <a:fillRect/>
          </a:stretch>
        </p:blipFill>
        <p:spPr bwMode="auto">
          <a:xfrm>
            <a:off x="539750" y="260350"/>
            <a:ext cx="863600" cy="801688"/>
          </a:xfrm>
          <a:prstGeom prst="rect">
            <a:avLst/>
          </a:prstGeom>
          <a:noFill/>
        </p:spPr>
      </p:pic>
      <p:sp>
        <p:nvSpPr>
          <p:cNvPr id="762885" name="Text Box 5"/>
          <p:cNvSpPr txBox="1">
            <a:spLocks noChangeArrowheads="1"/>
          </p:cNvSpPr>
          <p:nvPr/>
        </p:nvSpPr>
        <p:spPr bwMode="auto">
          <a:xfrm>
            <a:off x="1403350" y="392113"/>
            <a:ext cx="3024188" cy="588962"/>
          </a:xfrm>
          <a:prstGeom prst="rect">
            <a:avLst/>
          </a:prstGeom>
          <a:noFill/>
          <a:ln w="9525">
            <a:noFill/>
            <a:miter lim="800000"/>
            <a:headEnd/>
            <a:tailEnd/>
          </a:ln>
          <a:effectLst/>
        </p:spPr>
        <p:txBody>
          <a:bodyPr>
            <a:spAutoFit/>
          </a:bodyPr>
          <a:lstStyle/>
          <a:p>
            <a:pPr>
              <a:lnSpc>
                <a:spcPct val="80000"/>
              </a:lnSpc>
              <a:spcBef>
                <a:spcPct val="10000"/>
              </a:spcBef>
            </a:pPr>
            <a:r>
              <a:rPr kumimoji="0" lang="es-ES" sz="1300" b="1" u="none">
                <a:solidFill>
                  <a:srgbClr val="84D5FE"/>
                </a:solidFill>
                <a:latin typeface="Times New Roman" pitchFamily="18" charset="0"/>
              </a:rPr>
              <a:t>ESCUELA SUPERIOR POLITÉCNICA DEL LITORAL</a:t>
            </a:r>
          </a:p>
          <a:p>
            <a:pPr>
              <a:lnSpc>
                <a:spcPct val="80000"/>
              </a:lnSpc>
              <a:spcBef>
                <a:spcPct val="10000"/>
              </a:spcBef>
            </a:pPr>
            <a:r>
              <a:rPr kumimoji="0" lang="es-ES" sz="1300" b="1" u="none">
                <a:solidFill>
                  <a:srgbClr val="84D5FE"/>
                </a:solidFill>
                <a:latin typeface="Times New Roman" pitchFamily="18" charset="0"/>
              </a:rPr>
              <a:t>Guayaquil - Ecuador</a:t>
            </a:r>
          </a:p>
        </p:txBody>
      </p:sp>
      <p:graphicFrame>
        <p:nvGraphicFramePr>
          <p:cNvPr id="762886" name="Object 6"/>
          <p:cNvGraphicFramePr>
            <a:graphicFrameLocks noChangeAspect="1"/>
          </p:cNvGraphicFramePr>
          <p:nvPr/>
        </p:nvGraphicFramePr>
        <p:xfrm>
          <a:off x="7235825" y="404813"/>
          <a:ext cx="1295400" cy="488950"/>
        </p:xfrm>
        <a:graphic>
          <a:graphicData uri="http://schemas.openxmlformats.org/presentationml/2006/ole">
            <p:oleObj spid="_x0000_s762886" name="Photo Editor Photo" r:id="rId4" imgW="1438095" imgH="542857" progId="MSPhotoEd.3">
              <p:embed/>
            </p:oleObj>
          </a:graphicData>
        </a:graphic>
      </p:graphicFrame>
      <p:sp>
        <p:nvSpPr>
          <p:cNvPr id="762887" name="Text Box 7"/>
          <p:cNvSpPr txBox="1">
            <a:spLocks noChangeArrowheads="1"/>
          </p:cNvSpPr>
          <p:nvPr/>
        </p:nvSpPr>
        <p:spPr bwMode="auto">
          <a:xfrm>
            <a:off x="4356100" y="392113"/>
            <a:ext cx="2879725" cy="588962"/>
          </a:xfrm>
          <a:prstGeom prst="rect">
            <a:avLst/>
          </a:prstGeom>
          <a:noFill/>
          <a:ln w="9525">
            <a:noFill/>
            <a:miter lim="800000"/>
            <a:headEnd/>
            <a:tailEnd/>
          </a:ln>
          <a:effectLst/>
        </p:spPr>
        <p:txBody>
          <a:bodyPr>
            <a:spAutoFit/>
          </a:bodyPr>
          <a:lstStyle/>
          <a:p>
            <a:pPr algn="r">
              <a:lnSpc>
                <a:spcPct val="80000"/>
              </a:lnSpc>
              <a:spcBef>
                <a:spcPct val="10000"/>
              </a:spcBef>
            </a:pPr>
            <a:r>
              <a:rPr kumimoji="0" lang="es-ES" sz="1300" b="1" u="none">
                <a:solidFill>
                  <a:srgbClr val="EC6000"/>
                </a:solidFill>
                <a:latin typeface="Times New Roman" pitchFamily="18" charset="0"/>
              </a:rPr>
              <a:t>ICM – ESPOL</a:t>
            </a:r>
          </a:p>
          <a:p>
            <a:pPr algn="r">
              <a:lnSpc>
                <a:spcPct val="80000"/>
              </a:lnSpc>
              <a:spcBef>
                <a:spcPct val="10000"/>
              </a:spcBef>
            </a:pPr>
            <a:r>
              <a:rPr kumimoji="0" lang="es-ES" sz="1300" b="1" u="none">
                <a:solidFill>
                  <a:srgbClr val="EC6000"/>
                </a:solidFill>
                <a:latin typeface="Times New Roman" pitchFamily="18" charset="0"/>
              </a:rPr>
              <a:t>INSTITUTO DE CIENCIAS MATEMÁTICAS</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5 Marcador de número de diapositiva"/>
          <p:cNvSpPr>
            <a:spLocks noGrp="1"/>
          </p:cNvSpPr>
          <p:nvPr>
            <p:ph type="sldNum" sz="quarter" idx="11"/>
          </p:nvPr>
        </p:nvSpPr>
        <p:spPr/>
        <p:txBody>
          <a:bodyPr/>
          <a:lstStyle/>
          <a:p>
            <a:fld id="{A0941BBF-7ECB-4B53-B0F7-1B405C9814C8}" type="slidenum">
              <a:rPr lang="es-ES"/>
              <a:pPr/>
              <a:t>10</a:t>
            </a:fld>
            <a:endParaRPr lang="es-ES"/>
          </a:p>
        </p:txBody>
      </p:sp>
      <p:sp>
        <p:nvSpPr>
          <p:cNvPr id="732162" name="Rectangle 2"/>
          <p:cNvSpPr>
            <a:spLocks noGrp="1" noChangeArrowheads="1"/>
          </p:cNvSpPr>
          <p:nvPr>
            <p:ph type="title"/>
          </p:nvPr>
        </p:nvSpPr>
        <p:spPr>
          <a:xfrm>
            <a:off x="395288" y="-315913"/>
            <a:ext cx="8229600" cy="1008063"/>
          </a:xfrm>
        </p:spPr>
        <p:txBody>
          <a:bodyPr/>
          <a:lstStyle/>
          <a:p>
            <a:r>
              <a:rPr lang="es-ES"/>
              <a:t>Análisis Univariado</a:t>
            </a:r>
          </a:p>
        </p:txBody>
      </p:sp>
      <p:sp>
        <p:nvSpPr>
          <p:cNvPr id="732163" name="Rectangle 3"/>
          <p:cNvSpPr>
            <a:spLocks noGrp="1" noChangeArrowheads="1"/>
          </p:cNvSpPr>
          <p:nvPr>
            <p:ph type="body" sz="half" idx="1"/>
          </p:nvPr>
        </p:nvSpPr>
        <p:spPr>
          <a:xfrm>
            <a:off x="395288" y="836613"/>
            <a:ext cx="2160587" cy="576262"/>
          </a:xfrm>
        </p:spPr>
        <p:txBody>
          <a:bodyPr/>
          <a:lstStyle/>
          <a:p>
            <a:pPr>
              <a:lnSpc>
                <a:spcPct val="90000"/>
              </a:lnSpc>
              <a:buFont typeface="Wingdings" pitchFamily="2" charset="2"/>
              <a:buBlip>
                <a:blip r:embed="rId2"/>
              </a:buBlip>
            </a:pPr>
            <a:r>
              <a:rPr lang="es-ES" sz="3200" b="1">
                <a:solidFill>
                  <a:schemeClr val="tx2"/>
                </a:solidFill>
                <a:latin typeface="Arial Narrow" pitchFamily="34" charset="0"/>
              </a:rPr>
              <a:t>Género</a:t>
            </a:r>
          </a:p>
        </p:txBody>
      </p:sp>
      <p:graphicFrame>
        <p:nvGraphicFramePr>
          <p:cNvPr id="732164" name="Group 4"/>
          <p:cNvGraphicFramePr>
            <a:graphicFrameLocks noGrp="1"/>
          </p:cNvGraphicFramePr>
          <p:nvPr>
            <p:ph sz="half" idx="2"/>
          </p:nvPr>
        </p:nvGraphicFramePr>
        <p:xfrm>
          <a:off x="684213" y="1989138"/>
          <a:ext cx="7848600" cy="4581526"/>
        </p:xfrm>
        <a:graphic>
          <a:graphicData uri="http://schemas.openxmlformats.org/drawingml/2006/table">
            <a:tbl>
              <a:tblPr/>
              <a:tblGrid>
                <a:gridCol w="1919287"/>
                <a:gridCol w="1741488"/>
                <a:gridCol w="1935162"/>
                <a:gridCol w="2252663"/>
              </a:tblGrid>
              <a:tr h="11985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rgbClr val="FFFFB7"/>
                          </a:solidFill>
                          <a:effectLst/>
                          <a:latin typeface="Times New Roman" pitchFamily="18" charset="0"/>
                          <a:cs typeface="Times New Roman" pitchFamily="18" charset="0"/>
                        </a:rPr>
                        <a:t>Género</a:t>
                      </a:r>
                      <a:endParaRPr kumimoji="1" lang="es-ES" sz="2400" b="1" i="0" u="none" strike="noStrike" cap="none" normalizeH="0" baseline="0" smtClean="0">
                        <a:ln>
                          <a:noFill/>
                        </a:ln>
                        <a:solidFill>
                          <a:srgbClr val="FFFFB7"/>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rgbClr val="FFFFB7"/>
                          </a:solidFill>
                          <a:effectLst/>
                          <a:latin typeface="Times New Roman" pitchFamily="18" charset="0"/>
                          <a:cs typeface="Times New Roman" pitchFamily="18" charset="0"/>
                        </a:rPr>
                        <a:t>Aspirantes</a:t>
                      </a:r>
                      <a:endParaRPr kumimoji="1" lang="es-ES" sz="2400" b="1" i="0" u="none" strike="noStrike" cap="none" normalizeH="0" baseline="0" smtClean="0">
                        <a:ln>
                          <a:noFill/>
                        </a:ln>
                        <a:solidFill>
                          <a:srgbClr val="FFFFB7"/>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rgbClr val="FFFFB7"/>
                          </a:solidFill>
                          <a:effectLst/>
                          <a:latin typeface="Times New Roman" pitchFamily="18" charset="0"/>
                          <a:cs typeface="Times New Roman" pitchFamily="18" charset="0"/>
                        </a:rPr>
                        <a:t>Aprobados</a:t>
                      </a:r>
                      <a:endParaRPr kumimoji="1" lang="es-ES" sz="2400" b="1" i="0" u="none" strike="noStrike" cap="none" normalizeH="0" baseline="0" smtClean="0">
                        <a:ln>
                          <a:noFill/>
                        </a:ln>
                        <a:solidFill>
                          <a:srgbClr val="FFFFB7"/>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rgbClr val="FFFFB7"/>
                          </a:solidFill>
                          <a:effectLst/>
                          <a:latin typeface="Times New Roman" pitchFamily="18" charset="0"/>
                          <a:cs typeface="Times New Roman" pitchFamily="18" charset="0"/>
                        </a:rPr>
                        <a:t>Matriculados</a:t>
                      </a:r>
                      <a:endParaRPr kumimoji="1" lang="es-ES" sz="2400" b="1" i="0" u="none" strike="noStrike" cap="none" normalizeH="0" baseline="0" smtClean="0">
                        <a:ln>
                          <a:noFill/>
                        </a:ln>
                        <a:solidFill>
                          <a:srgbClr val="FFFFB7"/>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11985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Femenino</a:t>
                      </a:r>
                      <a:endParaRPr kumimoji="1" lang="es-E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0,150</a:t>
                      </a:r>
                      <a:endParaRPr kumimoji="1" lang="es-E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0,124</a:t>
                      </a:r>
                      <a:endParaRPr kumimoji="1" lang="es-E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0,112</a:t>
                      </a:r>
                      <a:endParaRPr kumimoji="1" lang="es-E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1196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Masculino</a:t>
                      </a:r>
                      <a:endParaRPr kumimoji="1" lang="es-E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0,850</a:t>
                      </a:r>
                      <a:endParaRPr kumimoji="1" lang="es-E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0,876</a:t>
                      </a:r>
                      <a:endParaRPr kumimoji="1" lang="es-E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0,888</a:t>
                      </a:r>
                      <a:endParaRPr kumimoji="1" lang="es-E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987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Total</a:t>
                      </a:r>
                      <a:endParaRPr kumimoji="1" lang="es-ES" sz="24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1,000</a:t>
                      </a:r>
                      <a:endParaRPr kumimoji="1" lang="es-ES" sz="24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1,000</a:t>
                      </a:r>
                      <a:endParaRPr kumimoji="1" lang="es-ES" sz="24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1,000</a:t>
                      </a:r>
                      <a:endParaRPr kumimoji="1" lang="es-ES" sz="24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6 Marcador de número de diapositiva"/>
          <p:cNvSpPr>
            <a:spLocks noGrp="1"/>
          </p:cNvSpPr>
          <p:nvPr>
            <p:ph type="sldNum" sz="quarter" idx="11"/>
          </p:nvPr>
        </p:nvSpPr>
        <p:spPr/>
        <p:txBody>
          <a:bodyPr/>
          <a:lstStyle/>
          <a:p>
            <a:fld id="{38A1ADE6-77E3-4E9B-986D-3BCD2B4E0B08}" type="slidenum">
              <a:rPr lang="es-ES"/>
              <a:pPr/>
              <a:t>11</a:t>
            </a:fld>
            <a:endParaRPr lang="es-ES"/>
          </a:p>
        </p:txBody>
      </p:sp>
      <p:sp>
        <p:nvSpPr>
          <p:cNvPr id="733186" name="Rectangle 2"/>
          <p:cNvSpPr>
            <a:spLocks noGrp="1" noChangeArrowheads="1"/>
          </p:cNvSpPr>
          <p:nvPr>
            <p:ph type="title"/>
          </p:nvPr>
        </p:nvSpPr>
        <p:spPr>
          <a:xfrm>
            <a:off x="0" y="0"/>
            <a:ext cx="2519363" cy="333375"/>
          </a:xfrm>
        </p:spPr>
        <p:txBody>
          <a:bodyPr/>
          <a:lstStyle/>
          <a:p>
            <a:r>
              <a:rPr lang="es-ES" sz="1300"/>
              <a:t>Análisis Univariado</a:t>
            </a:r>
          </a:p>
        </p:txBody>
      </p:sp>
      <p:sp>
        <p:nvSpPr>
          <p:cNvPr id="733187" name="Rectangle 3"/>
          <p:cNvSpPr>
            <a:spLocks noGrp="1" noChangeArrowheads="1"/>
          </p:cNvSpPr>
          <p:nvPr>
            <p:ph type="body" sz="half" idx="1"/>
          </p:nvPr>
        </p:nvSpPr>
        <p:spPr>
          <a:xfrm>
            <a:off x="250825" y="404813"/>
            <a:ext cx="4032250" cy="503237"/>
          </a:xfrm>
          <a:noFill/>
          <a:ln/>
        </p:spPr>
        <p:txBody>
          <a:bodyPr/>
          <a:lstStyle/>
          <a:p>
            <a:pPr>
              <a:lnSpc>
                <a:spcPct val="90000"/>
              </a:lnSpc>
              <a:buFont typeface="Wingdings" pitchFamily="2" charset="2"/>
              <a:buBlip>
                <a:blip r:embed="rId3"/>
              </a:buBlip>
            </a:pPr>
            <a:r>
              <a:rPr lang="es-ES" sz="3200" b="1">
                <a:solidFill>
                  <a:schemeClr val="tx2"/>
                </a:solidFill>
                <a:latin typeface="Arial Narrow" pitchFamily="34" charset="0"/>
              </a:rPr>
              <a:t>Edad al Ingresar</a:t>
            </a:r>
          </a:p>
        </p:txBody>
      </p:sp>
      <p:sp>
        <p:nvSpPr>
          <p:cNvPr id="733188" name="Rectangle 4"/>
          <p:cNvSpPr>
            <a:spLocks noChangeArrowheads="1"/>
          </p:cNvSpPr>
          <p:nvPr/>
        </p:nvSpPr>
        <p:spPr bwMode="auto">
          <a:xfrm>
            <a:off x="5219700" y="1103313"/>
            <a:ext cx="3789363"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Estadística Descriptiva</a:t>
            </a:r>
          </a:p>
        </p:txBody>
      </p:sp>
      <p:graphicFrame>
        <p:nvGraphicFramePr>
          <p:cNvPr id="733243" name="Group 59"/>
          <p:cNvGraphicFramePr>
            <a:graphicFrameLocks noGrp="1"/>
          </p:cNvGraphicFramePr>
          <p:nvPr/>
        </p:nvGraphicFramePr>
        <p:xfrm>
          <a:off x="5508625" y="1628775"/>
          <a:ext cx="3097213" cy="4023360"/>
        </p:xfrm>
        <a:graphic>
          <a:graphicData uri="http://schemas.openxmlformats.org/drawingml/2006/table">
            <a:tbl>
              <a:tblPr/>
              <a:tblGrid>
                <a:gridCol w="2120900"/>
                <a:gridCol w="976313"/>
              </a:tblGrid>
              <a:tr h="24447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N</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251</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Media</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18,691</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Moda</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17,663</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Varianza Poblacional</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2,271</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Desviación Estándar</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1,507</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Sesgo</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3,004</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Kurtosis</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13,650</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Mín.</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16,471</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Máx.</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28,863</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Cuartil 1, Q</a:t>
                      </a:r>
                      <a:r>
                        <a:rPr kumimoji="1" lang="es-ES" sz="1600" b="0" i="0" u="none" strike="noStrike" cap="none" normalizeH="0" baseline="-25000" smtClean="0">
                          <a:ln>
                            <a:noFill/>
                          </a:ln>
                          <a:solidFill>
                            <a:srgbClr val="FFFFAB"/>
                          </a:solidFill>
                          <a:effectLst/>
                          <a:latin typeface="Arial" charset="0"/>
                          <a:cs typeface="Arial" charset="0"/>
                        </a:rPr>
                        <a:t>1</a:t>
                      </a:r>
                      <a:endParaRPr kumimoji="1" lang="es-ES" sz="1600" b="0" i="0" u="none" strike="noStrike" cap="none" normalizeH="0" baseline="-2500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17,860</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Mediana</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18,315</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Cuartil 3, Q</a:t>
                      </a:r>
                      <a:r>
                        <a:rPr kumimoji="1" lang="es-ES" sz="1600" b="0" i="0" u="none" strike="noStrike" cap="none" normalizeH="0" baseline="-25000" smtClean="0">
                          <a:ln>
                            <a:noFill/>
                          </a:ln>
                          <a:solidFill>
                            <a:srgbClr val="FFFFAB"/>
                          </a:solidFill>
                          <a:effectLst/>
                          <a:latin typeface="Arial" charset="0"/>
                          <a:cs typeface="Arial" charset="0"/>
                        </a:rPr>
                        <a:t>2</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600" b="0" i="0" u="none" strike="noStrike" cap="none" normalizeH="0" baseline="0" smtClean="0">
                          <a:ln>
                            <a:noFill/>
                          </a:ln>
                          <a:solidFill>
                            <a:srgbClr val="FFFFAB"/>
                          </a:solidFill>
                          <a:effectLst/>
                          <a:latin typeface="Arial" charset="0"/>
                          <a:cs typeface="Arial" charset="0"/>
                        </a:rPr>
                        <a:t>19,122</a:t>
                      </a:r>
                      <a:endParaRPr kumimoji="1" lang="es-ES" sz="16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33233" name="Object 49"/>
          <p:cNvGraphicFramePr>
            <a:graphicFrameLocks noGrp="1" noChangeAspect="1"/>
          </p:cNvGraphicFramePr>
          <p:nvPr>
            <p:ph sz="quarter" idx="3"/>
          </p:nvPr>
        </p:nvGraphicFramePr>
        <p:xfrm>
          <a:off x="323850" y="1268413"/>
          <a:ext cx="4176713" cy="3036887"/>
        </p:xfrm>
        <a:graphic>
          <a:graphicData uri="http://schemas.openxmlformats.org/presentationml/2006/ole">
            <p:oleObj spid="_x0000_s733233" name="Chart" r:id="rId4" imgW="3124200" imgH="2600249" progId="Excel.Chart.8">
              <p:embed/>
            </p:oleObj>
          </a:graphicData>
        </a:graphic>
      </p:graphicFrame>
      <p:sp>
        <p:nvSpPr>
          <p:cNvPr id="733234" name="Text Box 50"/>
          <p:cNvSpPr txBox="1">
            <a:spLocks noChangeArrowheads="1"/>
          </p:cNvSpPr>
          <p:nvPr/>
        </p:nvSpPr>
        <p:spPr bwMode="auto">
          <a:xfrm>
            <a:off x="684213" y="4221163"/>
            <a:ext cx="4392612" cy="260350"/>
          </a:xfrm>
          <a:prstGeom prst="rect">
            <a:avLst/>
          </a:prstGeom>
          <a:noFill/>
          <a:ln w="9525">
            <a:noFill/>
            <a:miter lim="800000"/>
            <a:headEnd/>
            <a:tailEnd/>
          </a:ln>
          <a:effectLst/>
        </p:spPr>
        <p:txBody>
          <a:bodyPr>
            <a:spAutoFit/>
          </a:bodyPr>
          <a:lstStyle/>
          <a:p>
            <a:pPr>
              <a:spcBef>
                <a:spcPct val="50000"/>
              </a:spcBef>
            </a:pPr>
            <a:r>
              <a:rPr kumimoji="0" lang="es-ES" sz="1100" u="none">
                <a:latin typeface="Tahoma" pitchFamily="34" charset="0"/>
              </a:rPr>
              <a:t>16      17      18       19        20       21      22       23    24 o más </a:t>
            </a:r>
          </a:p>
        </p:txBody>
      </p:sp>
      <p:sp>
        <p:nvSpPr>
          <p:cNvPr id="733235" name="Text Box 51"/>
          <p:cNvSpPr txBox="1">
            <a:spLocks noChangeArrowheads="1"/>
          </p:cNvSpPr>
          <p:nvPr/>
        </p:nvSpPr>
        <p:spPr bwMode="auto">
          <a:xfrm>
            <a:off x="1979613" y="4408488"/>
            <a:ext cx="1295400" cy="274637"/>
          </a:xfrm>
          <a:prstGeom prst="rect">
            <a:avLst/>
          </a:prstGeom>
          <a:noFill/>
          <a:ln w="9525">
            <a:noFill/>
            <a:miter lim="800000"/>
            <a:headEnd/>
            <a:tailEnd/>
          </a:ln>
          <a:effectLst/>
        </p:spPr>
        <p:txBody>
          <a:bodyPr>
            <a:spAutoFit/>
          </a:bodyPr>
          <a:lstStyle/>
          <a:p>
            <a:pPr>
              <a:spcBef>
                <a:spcPct val="50000"/>
              </a:spcBef>
            </a:pPr>
            <a:r>
              <a:rPr kumimoji="0" lang="es-ES" sz="1200" u="none">
                <a:latin typeface="Tahoma" pitchFamily="34" charset="0"/>
              </a:rPr>
              <a:t>Edad (en años)</a:t>
            </a:r>
          </a:p>
        </p:txBody>
      </p:sp>
      <p:sp>
        <p:nvSpPr>
          <p:cNvPr id="733236" name="Text Box 52"/>
          <p:cNvSpPr txBox="1">
            <a:spLocks noChangeArrowheads="1"/>
          </p:cNvSpPr>
          <p:nvPr/>
        </p:nvSpPr>
        <p:spPr bwMode="auto">
          <a:xfrm rot="16200000">
            <a:off x="-295275" y="2463800"/>
            <a:ext cx="1081088"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Proporción</a:t>
            </a:r>
          </a:p>
        </p:txBody>
      </p:sp>
      <p:pic>
        <p:nvPicPr>
          <p:cNvPr id="733237" name="Picture 53"/>
          <p:cNvPicPr>
            <a:picLocks noChangeAspect="1" noChangeArrowheads="1"/>
          </p:cNvPicPr>
          <p:nvPr>
            <p:ph sz="quarter" idx="2"/>
          </p:nvPr>
        </p:nvPicPr>
        <p:blipFill>
          <a:blip r:embed="rId5"/>
          <a:srcRect t="62405" r="28996"/>
          <a:stretch>
            <a:fillRect/>
          </a:stretch>
        </p:blipFill>
        <p:spPr>
          <a:xfrm>
            <a:off x="539750" y="4724400"/>
            <a:ext cx="4321175" cy="1152525"/>
          </a:xfrm>
          <a:noFill/>
          <a:ln/>
        </p:spPr>
      </p:pic>
      <p:sp>
        <p:nvSpPr>
          <p:cNvPr id="733238" name="Text Box 54"/>
          <p:cNvSpPr txBox="1">
            <a:spLocks noChangeArrowheads="1"/>
          </p:cNvSpPr>
          <p:nvPr/>
        </p:nvSpPr>
        <p:spPr bwMode="auto">
          <a:xfrm>
            <a:off x="1255713" y="5445125"/>
            <a:ext cx="1368425" cy="360363"/>
          </a:xfrm>
          <a:prstGeom prst="rect">
            <a:avLst/>
          </a:prstGeom>
          <a:noFill/>
          <a:ln w="9525">
            <a:noFill/>
            <a:miter lim="800000"/>
            <a:headEnd/>
            <a:tailEnd/>
          </a:ln>
        </p:spPr>
        <p:txBody>
          <a:bodyPr/>
          <a:lstStyle/>
          <a:p>
            <a:pPr>
              <a:spcBef>
                <a:spcPts val="800"/>
              </a:spcBef>
            </a:pP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1</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2</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3</a:t>
            </a:r>
            <a:endParaRPr kumimoji="0" lang="es-ES" sz="800" u="none">
              <a:solidFill>
                <a:srgbClr val="000000"/>
              </a:solidFill>
              <a:latin typeface="Tahoma" pitchFamily="34" charset="0"/>
            </a:endParaRPr>
          </a:p>
        </p:txBody>
      </p:sp>
      <p:sp>
        <p:nvSpPr>
          <p:cNvPr id="733239" name="Rectangle 55"/>
          <p:cNvSpPr>
            <a:spLocks noChangeArrowheads="1"/>
          </p:cNvSpPr>
          <p:nvPr/>
        </p:nvSpPr>
        <p:spPr bwMode="auto">
          <a:xfrm>
            <a:off x="1042988" y="1052513"/>
            <a:ext cx="2879725" cy="290512"/>
          </a:xfrm>
          <a:prstGeom prst="rect">
            <a:avLst/>
          </a:prstGeom>
          <a:noFill/>
          <a:ln w="9525">
            <a:noFill/>
            <a:miter lim="800000"/>
            <a:headEnd/>
            <a:tailEnd/>
          </a:ln>
          <a:effectLst/>
        </p:spPr>
        <p:txBody>
          <a:bodyPr anchor="ctr">
            <a:spAutoFit/>
          </a:bodyPr>
          <a:lstStyle/>
          <a:p>
            <a:r>
              <a:rPr kumimoji="0" lang="es-ES" sz="1300" b="1" u="none">
                <a:solidFill>
                  <a:schemeClr val="tx2"/>
                </a:solidFill>
                <a:latin typeface="Georgia" pitchFamily="18" charset="0"/>
                <a:cs typeface="Times New Roman" pitchFamily="18" charset="0"/>
              </a:rPr>
              <a:t>Histograma y Diagrama de Caja</a:t>
            </a:r>
            <a:endParaRPr kumimoji="0" lang="es-ES" sz="1300" i="1" u="none">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 Marcador de número de diapositiva"/>
          <p:cNvSpPr>
            <a:spLocks noGrp="1"/>
          </p:cNvSpPr>
          <p:nvPr>
            <p:ph type="sldNum" sz="quarter" idx="11"/>
          </p:nvPr>
        </p:nvSpPr>
        <p:spPr/>
        <p:txBody>
          <a:bodyPr/>
          <a:lstStyle/>
          <a:p>
            <a:fld id="{691125AA-E7A5-4FF0-B657-D15A6B7A9C53}" type="slidenum">
              <a:rPr lang="es-ES"/>
              <a:pPr/>
              <a:t>12</a:t>
            </a:fld>
            <a:endParaRPr lang="es-ES"/>
          </a:p>
        </p:txBody>
      </p:sp>
      <p:sp>
        <p:nvSpPr>
          <p:cNvPr id="734210" name="Rectangle 2"/>
          <p:cNvSpPr>
            <a:spLocks noChangeArrowheads="1"/>
          </p:cNvSpPr>
          <p:nvPr/>
        </p:nvSpPr>
        <p:spPr bwMode="auto">
          <a:xfrm>
            <a:off x="179388" y="549275"/>
            <a:ext cx="5329237" cy="503238"/>
          </a:xfrm>
          <a:prstGeom prst="rect">
            <a:avLst/>
          </a:prstGeom>
          <a:noFill/>
          <a:ln w="9525" algn="ctr">
            <a:noFill/>
            <a:miter lim="800000"/>
            <a:headEnd/>
            <a:tailEnd/>
          </a:ln>
          <a:effectLst/>
        </p:spPr>
        <p:txBody>
          <a:bodyPr lIns="92075" tIns="46038" rIns="92075" bIns="46038"/>
          <a:lstStyle/>
          <a:p>
            <a:pPr marL="342900" indent="-342900">
              <a:lnSpc>
                <a:spcPct val="90000"/>
              </a:lnSpc>
              <a:spcBef>
                <a:spcPct val="20000"/>
              </a:spcBef>
              <a:buClr>
                <a:schemeClr val="hlink"/>
              </a:buClr>
              <a:buSzPct val="70000"/>
              <a:buFont typeface="Wingdings" pitchFamily="2" charset="2"/>
              <a:buBlip>
                <a:blip r:embed="rId2"/>
              </a:buBlip>
            </a:pPr>
            <a:r>
              <a:rPr lang="es-ES" sz="3200" b="1" u="none">
                <a:solidFill>
                  <a:schemeClr val="tx2"/>
                </a:solidFill>
                <a:latin typeface="Arial Narrow" pitchFamily="34" charset="0"/>
              </a:rPr>
              <a:t>Factor  Socioeconómico,“P”</a:t>
            </a:r>
          </a:p>
        </p:txBody>
      </p:sp>
      <p:sp>
        <p:nvSpPr>
          <p:cNvPr id="734211" name="Rectangle 3"/>
          <p:cNvSpPr>
            <a:spLocks noGrp="1" noChangeArrowheads="1"/>
          </p:cNvSpPr>
          <p:nvPr>
            <p:ph type="title"/>
          </p:nvPr>
        </p:nvSpPr>
        <p:spPr>
          <a:xfrm>
            <a:off x="390525" y="188913"/>
            <a:ext cx="2368550" cy="236537"/>
          </a:xfrm>
          <a:noFill/>
          <a:ln/>
        </p:spPr>
        <p:txBody>
          <a:bodyPr anchor="ctr"/>
          <a:lstStyle/>
          <a:p>
            <a:r>
              <a:rPr lang="es-ES" sz="1300"/>
              <a:t>Análisis Univariado</a:t>
            </a:r>
          </a:p>
        </p:txBody>
      </p:sp>
      <p:pic>
        <p:nvPicPr>
          <p:cNvPr id="734212" name="Picture 4"/>
          <p:cNvPicPr>
            <a:picLocks noChangeAspect="1" noChangeArrowheads="1"/>
          </p:cNvPicPr>
          <p:nvPr>
            <p:ph sz="half" idx="2"/>
          </p:nvPr>
        </p:nvPicPr>
        <p:blipFill>
          <a:blip r:embed="rId3"/>
          <a:srcRect b="15422"/>
          <a:stretch>
            <a:fillRect/>
          </a:stretch>
        </p:blipFill>
        <p:spPr>
          <a:xfrm>
            <a:off x="360363" y="1484313"/>
            <a:ext cx="4356100" cy="2881312"/>
          </a:xfrm>
          <a:noFill/>
          <a:ln/>
        </p:spPr>
      </p:pic>
      <p:sp>
        <p:nvSpPr>
          <p:cNvPr id="734213" name="Text Box 5"/>
          <p:cNvSpPr txBox="1">
            <a:spLocks noChangeArrowheads="1"/>
          </p:cNvSpPr>
          <p:nvPr/>
        </p:nvSpPr>
        <p:spPr bwMode="auto">
          <a:xfrm>
            <a:off x="2195513" y="4581525"/>
            <a:ext cx="898525" cy="274638"/>
          </a:xfrm>
          <a:prstGeom prst="rect">
            <a:avLst/>
          </a:prstGeom>
          <a:noFill/>
          <a:ln w="9525">
            <a:noFill/>
            <a:miter lim="800000"/>
            <a:headEnd/>
            <a:tailEnd/>
          </a:ln>
          <a:effectLst/>
        </p:spPr>
        <p:txBody>
          <a:bodyPr>
            <a:spAutoFit/>
          </a:bodyPr>
          <a:lstStyle/>
          <a:p>
            <a:pPr>
              <a:spcBef>
                <a:spcPct val="50000"/>
              </a:spcBef>
            </a:pPr>
            <a:r>
              <a:rPr kumimoji="0" lang="es-ES" sz="1200" u="none">
                <a:latin typeface="Tahoma" pitchFamily="34" charset="0"/>
              </a:rPr>
              <a:t>Factor “P”</a:t>
            </a:r>
          </a:p>
        </p:txBody>
      </p:sp>
      <p:sp>
        <p:nvSpPr>
          <p:cNvPr id="734214" name="Text Box 6"/>
          <p:cNvSpPr txBox="1">
            <a:spLocks noChangeArrowheads="1"/>
          </p:cNvSpPr>
          <p:nvPr/>
        </p:nvSpPr>
        <p:spPr bwMode="auto">
          <a:xfrm rot="16200000">
            <a:off x="-223837" y="3040063"/>
            <a:ext cx="1081087" cy="274637"/>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Proporción</a:t>
            </a:r>
          </a:p>
        </p:txBody>
      </p:sp>
      <p:sp>
        <p:nvSpPr>
          <p:cNvPr id="734215" name="Rectangle 7"/>
          <p:cNvSpPr>
            <a:spLocks noChangeArrowheads="1"/>
          </p:cNvSpPr>
          <p:nvPr/>
        </p:nvSpPr>
        <p:spPr bwMode="auto">
          <a:xfrm>
            <a:off x="5508625" y="1317625"/>
            <a:ext cx="3384550" cy="290513"/>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Estadística Descriptiva</a:t>
            </a:r>
            <a:endParaRPr kumimoji="0" lang="es-ES" sz="1300" u="none">
              <a:solidFill>
                <a:schemeClr val="tx2"/>
              </a:solidFill>
            </a:endParaRPr>
          </a:p>
        </p:txBody>
      </p:sp>
      <p:sp>
        <p:nvSpPr>
          <p:cNvPr id="734216" name="Rectangle 8"/>
          <p:cNvSpPr>
            <a:spLocks noChangeArrowheads="1"/>
          </p:cNvSpPr>
          <p:nvPr/>
        </p:nvSpPr>
        <p:spPr bwMode="auto">
          <a:xfrm>
            <a:off x="1187450" y="1196975"/>
            <a:ext cx="2879725" cy="290513"/>
          </a:xfrm>
          <a:prstGeom prst="rect">
            <a:avLst/>
          </a:prstGeom>
          <a:noFill/>
          <a:ln w="9525">
            <a:noFill/>
            <a:miter lim="800000"/>
            <a:headEnd/>
            <a:tailEnd/>
          </a:ln>
          <a:effectLst/>
        </p:spPr>
        <p:txBody>
          <a:bodyPr anchor="ctr">
            <a:spAutoFit/>
          </a:bodyPr>
          <a:lstStyle/>
          <a:p>
            <a:r>
              <a:rPr kumimoji="0" lang="es-ES" sz="1300" b="1" u="none">
                <a:solidFill>
                  <a:schemeClr val="tx2"/>
                </a:solidFill>
                <a:latin typeface="Georgia" pitchFamily="18" charset="0"/>
                <a:cs typeface="Times New Roman" pitchFamily="18" charset="0"/>
              </a:rPr>
              <a:t>Histograma y Diagrama de Caja</a:t>
            </a:r>
            <a:endParaRPr kumimoji="0" lang="es-ES" sz="1300" i="1" u="none">
              <a:solidFill>
                <a:schemeClr val="tx2"/>
              </a:solidFill>
            </a:endParaRPr>
          </a:p>
        </p:txBody>
      </p:sp>
      <p:sp>
        <p:nvSpPr>
          <p:cNvPr id="734217" name="Text Box 9"/>
          <p:cNvSpPr txBox="1">
            <a:spLocks noChangeArrowheads="1"/>
          </p:cNvSpPr>
          <p:nvPr/>
        </p:nvSpPr>
        <p:spPr bwMode="auto">
          <a:xfrm>
            <a:off x="684213" y="4292600"/>
            <a:ext cx="4464050" cy="260350"/>
          </a:xfrm>
          <a:prstGeom prst="rect">
            <a:avLst/>
          </a:prstGeom>
          <a:noFill/>
          <a:ln w="9525">
            <a:noFill/>
            <a:miter lim="800000"/>
            <a:headEnd/>
            <a:tailEnd/>
          </a:ln>
          <a:effectLst/>
        </p:spPr>
        <p:txBody>
          <a:bodyPr>
            <a:spAutoFit/>
          </a:bodyPr>
          <a:lstStyle/>
          <a:p>
            <a:pPr>
              <a:spcBef>
                <a:spcPct val="50000"/>
              </a:spcBef>
            </a:pPr>
            <a:r>
              <a:rPr kumimoji="0" lang="es-ES" sz="1100" u="none">
                <a:latin typeface="Tahoma" pitchFamily="34" charset="0"/>
              </a:rPr>
              <a:t>0         3         6        10       14        18        22       26     27 o más         </a:t>
            </a:r>
          </a:p>
        </p:txBody>
      </p:sp>
      <p:pic>
        <p:nvPicPr>
          <p:cNvPr id="734218" name="Picture 10"/>
          <p:cNvPicPr>
            <a:picLocks noChangeAspect="1" noChangeArrowheads="1"/>
          </p:cNvPicPr>
          <p:nvPr/>
        </p:nvPicPr>
        <p:blipFill>
          <a:blip r:embed="rId4"/>
          <a:srcRect l="2556" t="62923" r="31938"/>
          <a:stretch>
            <a:fillRect/>
          </a:stretch>
        </p:blipFill>
        <p:spPr bwMode="auto">
          <a:xfrm>
            <a:off x="684213" y="4948238"/>
            <a:ext cx="4321175" cy="1073150"/>
          </a:xfrm>
          <a:prstGeom prst="rect">
            <a:avLst/>
          </a:prstGeom>
          <a:noFill/>
          <a:ln w="9525">
            <a:noFill/>
            <a:miter lim="800000"/>
            <a:headEnd/>
            <a:tailEnd/>
          </a:ln>
        </p:spPr>
      </p:pic>
      <p:sp>
        <p:nvSpPr>
          <p:cNvPr id="734219" name="Text Box 11"/>
          <p:cNvSpPr txBox="1">
            <a:spLocks noChangeArrowheads="1"/>
          </p:cNvSpPr>
          <p:nvPr/>
        </p:nvSpPr>
        <p:spPr bwMode="auto">
          <a:xfrm>
            <a:off x="1331913" y="5589588"/>
            <a:ext cx="1584325" cy="342900"/>
          </a:xfrm>
          <a:prstGeom prst="rect">
            <a:avLst/>
          </a:prstGeom>
          <a:noFill/>
          <a:ln w="9525">
            <a:noFill/>
            <a:miter lim="800000"/>
            <a:headEnd/>
            <a:tailEnd/>
          </a:ln>
        </p:spPr>
        <p:txBody>
          <a:bodyPr/>
          <a:lstStyle/>
          <a:p>
            <a:pPr>
              <a:spcBef>
                <a:spcPts val="600"/>
              </a:spcBef>
            </a:pPr>
            <a:r>
              <a:rPr kumimoji="0" lang="es-ES" sz="700" b="1" u="none">
                <a:solidFill>
                  <a:srgbClr val="000000"/>
                </a:solidFill>
                <a:latin typeface="Tahoma" pitchFamily="34" charset="0"/>
              </a:rPr>
              <a:t>   Q</a:t>
            </a:r>
            <a:r>
              <a:rPr kumimoji="0" lang="es-ES" sz="700" b="1" u="none" baseline="-25000">
                <a:solidFill>
                  <a:srgbClr val="000000"/>
                </a:solidFill>
                <a:latin typeface="Tahoma" pitchFamily="34" charset="0"/>
              </a:rPr>
              <a:t>1</a:t>
            </a:r>
            <a:r>
              <a:rPr kumimoji="0" lang="es-ES" sz="700" b="1" u="none">
                <a:solidFill>
                  <a:srgbClr val="000000"/>
                </a:solidFill>
                <a:latin typeface="Tahoma" pitchFamily="34" charset="0"/>
              </a:rPr>
              <a:t>            Q</a:t>
            </a:r>
            <a:r>
              <a:rPr kumimoji="0" lang="es-ES" sz="700" b="1" u="none" baseline="-25000">
                <a:solidFill>
                  <a:srgbClr val="000000"/>
                </a:solidFill>
                <a:latin typeface="Tahoma" pitchFamily="34" charset="0"/>
              </a:rPr>
              <a:t>2</a:t>
            </a:r>
            <a:r>
              <a:rPr kumimoji="0" lang="es-ES" sz="700" b="1" u="none">
                <a:solidFill>
                  <a:srgbClr val="000000"/>
                </a:solidFill>
                <a:latin typeface="Tahoma" pitchFamily="34" charset="0"/>
              </a:rPr>
              <a:t>                 Q</a:t>
            </a:r>
            <a:r>
              <a:rPr kumimoji="0" lang="es-ES" sz="700" b="1" u="none" baseline="-25000">
                <a:solidFill>
                  <a:srgbClr val="000000"/>
                </a:solidFill>
                <a:latin typeface="Tahoma" pitchFamily="34" charset="0"/>
              </a:rPr>
              <a:t>3</a:t>
            </a:r>
            <a:endParaRPr kumimoji="0" lang="es-ES" sz="700" u="none">
              <a:solidFill>
                <a:srgbClr val="000000"/>
              </a:solidFill>
              <a:latin typeface="Tahoma" pitchFamily="34" charset="0"/>
            </a:endParaRPr>
          </a:p>
        </p:txBody>
      </p:sp>
      <p:graphicFrame>
        <p:nvGraphicFramePr>
          <p:cNvPr id="734265" name="Group 57"/>
          <p:cNvGraphicFramePr>
            <a:graphicFrameLocks noGrp="1"/>
          </p:cNvGraphicFramePr>
          <p:nvPr>
            <p:ph sz="half" idx="1"/>
          </p:nvPr>
        </p:nvGraphicFramePr>
        <p:xfrm>
          <a:off x="5724525" y="1636713"/>
          <a:ext cx="3024188" cy="4186238"/>
        </p:xfrm>
        <a:graphic>
          <a:graphicData uri="http://schemas.openxmlformats.org/drawingml/2006/table">
            <a:tbl>
              <a:tblPr/>
              <a:tblGrid>
                <a:gridCol w="2016125"/>
                <a:gridCol w="1008063"/>
              </a:tblGrid>
              <a:tr h="30162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N</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251</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Media</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9,751</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Moda</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5</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Varianza Poblacional</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40,169</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Desviación Estándar</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6,338</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Error Estándar</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0.4</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Sesgo</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1,558</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Kurtosis</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2,893</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Mín.</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3</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Máx.</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40</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Cuartil 1, Q</a:t>
                      </a:r>
                      <a:r>
                        <a:rPr kumimoji="1" lang="es-ES" sz="1400" b="0" i="0" u="none" strike="noStrike" cap="none" normalizeH="0" baseline="-25000" smtClean="0">
                          <a:ln>
                            <a:noFill/>
                          </a:ln>
                          <a:solidFill>
                            <a:srgbClr val="FFFFAB"/>
                          </a:solidFill>
                          <a:effectLst/>
                          <a:latin typeface="Arial" charset="0"/>
                          <a:cs typeface="Arial" charset="0"/>
                        </a:rPr>
                        <a:t>1</a:t>
                      </a:r>
                      <a:endParaRPr kumimoji="1" lang="es-ES" sz="1400" b="0" i="0" u="none" strike="noStrike" cap="none" normalizeH="0" baseline="-2500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5</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Mediana</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8</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Cuartil 3, Q</a:t>
                      </a:r>
                      <a:r>
                        <a:rPr kumimoji="1" lang="es-ES" sz="1400" b="0" i="0" u="none" strike="noStrike" cap="none" normalizeH="0" baseline="-25000" smtClean="0">
                          <a:ln>
                            <a:noFill/>
                          </a:ln>
                          <a:solidFill>
                            <a:srgbClr val="FFFFAB"/>
                          </a:solidFill>
                          <a:effectLst/>
                          <a:latin typeface="Arial" charset="0"/>
                          <a:cs typeface="Arial" charset="0"/>
                        </a:rPr>
                        <a:t>2</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12</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4 Marcador de número de diapositiva"/>
          <p:cNvSpPr>
            <a:spLocks noGrp="1"/>
          </p:cNvSpPr>
          <p:nvPr>
            <p:ph type="sldNum" sz="quarter" idx="11"/>
          </p:nvPr>
        </p:nvSpPr>
        <p:spPr/>
        <p:txBody>
          <a:bodyPr/>
          <a:lstStyle/>
          <a:p>
            <a:fld id="{04C1F55A-ECFD-4619-B644-0B791BC2789D}" type="slidenum">
              <a:rPr lang="es-ES"/>
              <a:pPr/>
              <a:t>13</a:t>
            </a:fld>
            <a:endParaRPr lang="es-ES"/>
          </a:p>
        </p:txBody>
      </p:sp>
      <p:graphicFrame>
        <p:nvGraphicFramePr>
          <p:cNvPr id="735234" name="Group 2"/>
          <p:cNvGraphicFramePr>
            <a:graphicFrameLocks noGrp="1"/>
          </p:cNvGraphicFramePr>
          <p:nvPr>
            <p:ph idx="1"/>
          </p:nvPr>
        </p:nvGraphicFramePr>
        <p:xfrm>
          <a:off x="1979613" y="765175"/>
          <a:ext cx="4751387" cy="5958840"/>
        </p:xfrm>
        <a:graphic>
          <a:graphicData uri="http://schemas.openxmlformats.org/drawingml/2006/table">
            <a:tbl>
              <a:tblPr/>
              <a:tblGrid>
                <a:gridCol w="622300"/>
                <a:gridCol w="2905125"/>
                <a:gridCol w="1223962"/>
              </a:tblGrid>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rgbClr val="FFFFCC"/>
                          </a:solidFill>
                          <a:effectLst/>
                          <a:latin typeface="Arial" charset="0"/>
                          <a:cs typeface="Times New Roman" pitchFamily="18" charset="0"/>
                        </a:rPr>
                        <a:t>No.</a:t>
                      </a:r>
                      <a:endParaRPr kumimoji="1" lang="es-ES" sz="1100" b="1" i="0" u="none" strike="noStrike" cap="none" normalizeH="0" baseline="0" smtClean="0">
                        <a:ln>
                          <a:noFill/>
                        </a:ln>
                        <a:solidFill>
                          <a:srgbClr val="FFFFCC"/>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rgbClr val="FFFFCC"/>
                          </a:solidFill>
                          <a:effectLst/>
                          <a:latin typeface="Arial" charset="0"/>
                          <a:cs typeface="Times New Roman" pitchFamily="18" charset="0"/>
                        </a:rPr>
                        <a:t>Colegio</a:t>
                      </a:r>
                      <a:endParaRPr kumimoji="1" lang="es-ES" sz="1100" b="1" i="0" u="none" strike="noStrike" cap="none" normalizeH="0" baseline="0" smtClean="0">
                        <a:ln>
                          <a:noFill/>
                        </a:ln>
                        <a:solidFill>
                          <a:srgbClr val="FFFFCC"/>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rgbClr val="FFFFCC"/>
                          </a:solidFill>
                          <a:effectLst/>
                          <a:latin typeface="Arial" charset="0"/>
                          <a:cs typeface="Times New Roman" pitchFamily="18" charset="0"/>
                        </a:rPr>
                        <a:t>Proporci</a:t>
                      </a:r>
                      <a:r>
                        <a:rPr kumimoji="1" lang="es-ES" sz="1100" b="1" i="0" u="none" strike="noStrike" cap="none" normalizeH="0" baseline="0" smtClean="0">
                          <a:ln>
                            <a:noFill/>
                          </a:ln>
                          <a:solidFill>
                            <a:srgbClr val="FFFFCC"/>
                          </a:solidFill>
                          <a:effectLst/>
                          <a:latin typeface="Tahoma"/>
                          <a:cs typeface="Times New Roman" pitchFamily="18" charset="0"/>
                        </a:rPr>
                        <a:t>ó</a:t>
                      </a:r>
                      <a:r>
                        <a:rPr kumimoji="1" lang="es-ES" sz="1100" b="1" i="0" u="none" strike="noStrike" cap="none" normalizeH="0" baseline="0" smtClean="0">
                          <a:ln>
                            <a:noFill/>
                          </a:ln>
                          <a:solidFill>
                            <a:srgbClr val="FFFFCC"/>
                          </a:solidFill>
                          <a:effectLst/>
                          <a:latin typeface="Arial" charset="0"/>
                          <a:cs typeface="Times New Roman" pitchFamily="18" charset="0"/>
                        </a:rPr>
                        <a:t>n</a:t>
                      </a:r>
                      <a:endParaRPr kumimoji="1" lang="es-ES" sz="1100" b="1" i="0" u="none" strike="noStrike" cap="none" normalizeH="0" baseline="0" smtClean="0">
                        <a:ln>
                          <a:noFill/>
                        </a:ln>
                        <a:solidFill>
                          <a:srgbClr val="FFFFCC"/>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1</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Liceo Naval Guayaquil</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0,094</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1190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2</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fr-FR" sz="1100" b="1" i="0" u="none" strike="noStrike" cap="none" normalizeH="0" baseline="0" smtClean="0">
                          <a:ln>
                            <a:noFill/>
                          </a:ln>
                          <a:solidFill>
                            <a:schemeClr val="tx1"/>
                          </a:solidFill>
                          <a:effectLst/>
                          <a:latin typeface="Arial" charset="0"/>
                          <a:cs typeface="Times New Roman" pitchFamily="18" charset="0"/>
                        </a:rPr>
                        <a:t>San Jos</a:t>
                      </a:r>
                      <a:r>
                        <a:rPr kumimoji="1" lang="fr-FR" sz="1100" b="1" i="0" u="none" strike="noStrike" cap="none" normalizeH="0" baseline="0" smtClean="0">
                          <a:ln>
                            <a:noFill/>
                          </a:ln>
                          <a:solidFill>
                            <a:schemeClr val="tx1"/>
                          </a:solidFill>
                          <a:effectLst/>
                          <a:latin typeface="Tahoma"/>
                          <a:cs typeface="Times New Roman" pitchFamily="18" charset="0"/>
                        </a:rPr>
                        <a:t>é</a:t>
                      </a:r>
                      <a:r>
                        <a:rPr kumimoji="1" lang="fr-FR" sz="1100" b="1" i="0" u="none" strike="noStrike" cap="none" normalizeH="0" baseline="0" smtClean="0">
                          <a:ln>
                            <a:noFill/>
                          </a:ln>
                          <a:solidFill>
                            <a:schemeClr val="tx1"/>
                          </a:solidFill>
                          <a:effectLst/>
                          <a:latin typeface="Arial" charset="0"/>
                          <a:cs typeface="Times New Roman" pitchFamily="18" charset="0"/>
                        </a:rPr>
                        <a:t> La Salle</a:t>
                      </a:r>
                      <a:endParaRPr kumimoji="1" lang="fr-FR"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0,075</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3</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Sim</a:t>
                      </a:r>
                      <a:r>
                        <a:rPr kumimoji="1" lang="es-ES" sz="1100" b="1" i="0" u="none" strike="noStrike" cap="none" normalizeH="0" baseline="0" smtClean="0">
                          <a:ln>
                            <a:noFill/>
                          </a:ln>
                          <a:solidFill>
                            <a:schemeClr val="tx1"/>
                          </a:solidFill>
                          <a:effectLst/>
                          <a:latin typeface="Tahoma"/>
                          <a:cs typeface="Times New Roman" pitchFamily="18" charset="0"/>
                        </a:rPr>
                        <a:t>ó</a:t>
                      </a:r>
                      <a:r>
                        <a:rPr kumimoji="1" lang="es-ES" sz="1100" b="1" i="0" u="none" strike="noStrike" cap="none" normalizeH="0" baseline="0" smtClean="0">
                          <a:ln>
                            <a:noFill/>
                          </a:ln>
                          <a:solidFill>
                            <a:schemeClr val="tx1"/>
                          </a:solidFill>
                          <a:effectLst/>
                          <a:latin typeface="Arial" charset="0"/>
                          <a:cs typeface="Times New Roman" pitchFamily="18" charset="0"/>
                        </a:rPr>
                        <a:t>n Bol</a:t>
                      </a:r>
                      <a:r>
                        <a:rPr kumimoji="1" lang="es-ES" sz="1100" b="1" i="0" u="none" strike="noStrike" cap="none" normalizeH="0" baseline="0" smtClean="0">
                          <a:ln>
                            <a:noFill/>
                          </a:ln>
                          <a:solidFill>
                            <a:schemeClr val="tx1"/>
                          </a:solidFill>
                          <a:effectLst/>
                          <a:latin typeface="Tahoma"/>
                          <a:cs typeface="Times New Roman" pitchFamily="18" charset="0"/>
                        </a:rPr>
                        <a:t>í</a:t>
                      </a:r>
                      <a:r>
                        <a:rPr kumimoji="1" lang="es-ES" sz="1100" b="1" i="0" u="none" strike="noStrike" cap="none" normalizeH="0" baseline="0" smtClean="0">
                          <a:ln>
                            <a:noFill/>
                          </a:ln>
                          <a:solidFill>
                            <a:schemeClr val="tx1"/>
                          </a:solidFill>
                          <a:effectLst/>
                          <a:latin typeface="Arial" charset="0"/>
                          <a:cs typeface="Times New Roman" pitchFamily="18" charset="0"/>
                        </a:rPr>
                        <a:t>var</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0,066</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4</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Vicente Rocafuerte</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0,056</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5</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Academia Naval Guayaquil</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0,038</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6</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Domingo Com</a:t>
                      </a:r>
                      <a:r>
                        <a:rPr kumimoji="1" lang="es-ES" sz="1100" b="1" i="0" u="none" strike="noStrike" cap="none" normalizeH="0" baseline="0" smtClean="0">
                          <a:ln>
                            <a:noFill/>
                          </a:ln>
                          <a:solidFill>
                            <a:schemeClr val="tx1"/>
                          </a:solidFill>
                          <a:effectLst/>
                          <a:latin typeface="Tahoma"/>
                          <a:cs typeface="Times New Roman" pitchFamily="18" charset="0"/>
                        </a:rPr>
                        <a:t>í</a:t>
                      </a:r>
                      <a:r>
                        <a:rPr kumimoji="1" lang="es-ES" sz="1100" b="1" i="0" u="none" strike="noStrike" cap="none" normalizeH="0" baseline="0" smtClean="0">
                          <a:ln>
                            <a:noFill/>
                          </a:ln>
                          <a:solidFill>
                            <a:schemeClr val="tx1"/>
                          </a:solidFill>
                          <a:effectLst/>
                          <a:latin typeface="Arial" charset="0"/>
                          <a:cs typeface="Times New Roman" pitchFamily="18" charset="0"/>
                        </a:rPr>
                        <a:t>n</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0,028</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7</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San Agust</a:t>
                      </a:r>
                      <a:r>
                        <a:rPr kumimoji="1" lang="es-ES" sz="1100" b="1" i="0" u="none" strike="noStrike" cap="none" normalizeH="0" baseline="0" smtClean="0">
                          <a:ln>
                            <a:noFill/>
                          </a:ln>
                          <a:solidFill>
                            <a:schemeClr val="tx1"/>
                          </a:solidFill>
                          <a:effectLst/>
                          <a:latin typeface="Tahoma"/>
                          <a:cs typeface="Times New Roman" pitchFamily="18" charset="0"/>
                        </a:rPr>
                        <a:t>í</a:t>
                      </a:r>
                      <a:r>
                        <a:rPr kumimoji="1" lang="es-ES" sz="1100" b="1" i="0" u="none" strike="noStrike" cap="none" normalizeH="0" baseline="0" smtClean="0">
                          <a:ln>
                            <a:noFill/>
                          </a:ln>
                          <a:solidFill>
                            <a:schemeClr val="tx1"/>
                          </a:solidFill>
                          <a:effectLst/>
                          <a:latin typeface="Arial" charset="0"/>
                          <a:cs typeface="Times New Roman" pitchFamily="18" charset="0"/>
                        </a:rPr>
                        <a:t>n</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0,028</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8</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Aguirre Abad</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0,023</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9</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Americano de Guayaquil</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0,023</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10</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Academia Naval Almirante Illingworth</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0,023</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11</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Esp</a:t>
                      </a:r>
                      <a:r>
                        <a:rPr kumimoji="1" lang="es-ES" sz="1100" b="1" i="0" u="none" strike="noStrike" cap="none" normalizeH="0" baseline="0" smtClean="0">
                          <a:ln>
                            <a:noFill/>
                          </a:ln>
                          <a:solidFill>
                            <a:schemeClr val="tx1"/>
                          </a:solidFill>
                          <a:effectLst/>
                          <a:latin typeface="Tahoma"/>
                          <a:cs typeface="Times New Roman" pitchFamily="18" charset="0"/>
                        </a:rPr>
                        <a:t>í</a:t>
                      </a:r>
                      <a:r>
                        <a:rPr kumimoji="1" lang="es-ES" sz="1100" b="1" i="0" u="none" strike="noStrike" cap="none" normalizeH="0" baseline="0" smtClean="0">
                          <a:ln>
                            <a:noFill/>
                          </a:ln>
                          <a:solidFill>
                            <a:schemeClr val="tx1"/>
                          </a:solidFill>
                          <a:effectLst/>
                          <a:latin typeface="Arial" charset="0"/>
                          <a:cs typeface="Times New Roman" pitchFamily="18" charset="0"/>
                        </a:rPr>
                        <a:t>ritu Santo</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0,023</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12</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H</a:t>
                      </a:r>
                      <a:r>
                        <a:rPr kumimoji="1" lang="es-ES" sz="1100" b="1" i="0" u="none" strike="noStrike" cap="none" normalizeH="0" baseline="0" smtClean="0">
                          <a:ln>
                            <a:noFill/>
                          </a:ln>
                          <a:solidFill>
                            <a:schemeClr val="tx1"/>
                          </a:solidFill>
                          <a:effectLst/>
                          <a:latin typeface="Tahoma"/>
                          <a:cs typeface="Times New Roman" pitchFamily="18" charset="0"/>
                        </a:rPr>
                        <a:t>é</a:t>
                      </a:r>
                      <a:r>
                        <a:rPr kumimoji="1" lang="es-ES" sz="1100" b="1" i="0" u="none" strike="noStrike" cap="none" normalizeH="0" baseline="0" smtClean="0">
                          <a:ln>
                            <a:noFill/>
                          </a:ln>
                          <a:solidFill>
                            <a:schemeClr val="tx1"/>
                          </a:solidFill>
                          <a:effectLst/>
                          <a:latin typeface="Arial" charset="0"/>
                          <a:cs typeface="Times New Roman" pitchFamily="18" charset="0"/>
                        </a:rPr>
                        <a:t>roes del 41 (Machala)</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0,023</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13</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Crist</a:t>
                      </a:r>
                      <a:r>
                        <a:rPr kumimoji="1" lang="es-ES" sz="1100" b="1" i="0" u="none" strike="noStrike" cap="none" normalizeH="0" baseline="0" smtClean="0">
                          <a:ln>
                            <a:noFill/>
                          </a:ln>
                          <a:solidFill>
                            <a:schemeClr val="tx1"/>
                          </a:solidFill>
                          <a:effectLst/>
                          <a:latin typeface="Tahoma"/>
                          <a:cs typeface="Times New Roman" pitchFamily="18" charset="0"/>
                        </a:rPr>
                        <a:t>ó</a:t>
                      </a:r>
                      <a:r>
                        <a:rPr kumimoji="1" lang="es-ES" sz="1100" b="1" i="0" u="none" strike="noStrike" cap="none" normalizeH="0" baseline="0" smtClean="0">
                          <a:ln>
                            <a:noFill/>
                          </a:ln>
                          <a:solidFill>
                            <a:schemeClr val="tx1"/>
                          </a:solidFill>
                          <a:effectLst/>
                          <a:latin typeface="Arial" charset="0"/>
                          <a:cs typeface="Times New Roman" pitchFamily="18" charset="0"/>
                        </a:rPr>
                        <a:t>bal Col</a:t>
                      </a:r>
                      <a:r>
                        <a:rPr kumimoji="1" lang="es-ES" sz="1100" b="1" i="0" u="none" strike="noStrike" cap="none" normalizeH="0" baseline="0" smtClean="0">
                          <a:ln>
                            <a:noFill/>
                          </a:ln>
                          <a:solidFill>
                            <a:schemeClr val="tx1"/>
                          </a:solidFill>
                          <a:effectLst/>
                          <a:latin typeface="Tahoma"/>
                          <a:cs typeface="Times New Roman" pitchFamily="18" charset="0"/>
                        </a:rPr>
                        <a:t>ó</a:t>
                      </a:r>
                      <a:r>
                        <a:rPr kumimoji="1" lang="es-ES" sz="1100" b="1" i="0" u="none" strike="noStrike" cap="none" normalizeH="0" baseline="0" smtClean="0">
                          <a:ln>
                            <a:noFill/>
                          </a:ln>
                          <a:solidFill>
                            <a:schemeClr val="tx1"/>
                          </a:solidFill>
                          <a:effectLst/>
                          <a:latin typeface="Arial" charset="0"/>
                          <a:cs typeface="Times New Roman" pitchFamily="18" charset="0"/>
                        </a:rPr>
                        <a:t>n</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0,019</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14</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Javier</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0,019</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15</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P. Marcos Benetazo (Babahoyo)</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0,019</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16</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Tnte. Hugo Ortiz Garc</a:t>
                      </a:r>
                      <a:r>
                        <a:rPr kumimoji="1" lang="es-ES" sz="1100" b="1" i="0" u="none" strike="noStrike" cap="none" normalizeH="0" baseline="0" smtClean="0">
                          <a:ln>
                            <a:noFill/>
                          </a:ln>
                          <a:solidFill>
                            <a:schemeClr val="tx1"/>
                          </a:solidFill>
                          <a:effectLst/>
                          <a:latin typeface="Tahoma"/>
                          <a:cs typeface="Times New Roman" pitchFamily="18" charset="0"/>
                        </a:rPr>
                        <a:t>é</a:t>
                      </a:r>
                      <a:r>
                        <a:rPr kumimoji="1" lang="es-ES" sz="1100" b="1" i="0" u="none" strike="noStrike" cap="none" normalizeH="0" baseline="0" smtClean="0">
                          <a:ln>
                            <a:noFill/>
                          </a:ln>
                          <a:solidFill>
                            <a:schemeClr val="tx1"/>
                          </a:solidFill>
                          <a:effectLst/>
                          <a:latin typeface="Arial" charset="0"/>
                          <a:cs typeface="Times New Roman" pitchFamily="18" charset="0"/>
                        </a:rPr>
                        <a:t>s</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0,019</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17</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Velasco Ibarra (Milagro)</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0,019</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18</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Carlos Julio Arosemena</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0,014</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19</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Juan Montalvo</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0,014</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20</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Monse</a:t>
                      </a:r>
                      <a:r>
                        <a:rPr kumimoji="1" lang="es-ES" sz="1100" b="1" i="0" u="none" strike="noStrike" cap="none" normalizeH="0" baseline="0" smtClean="0">
                          <a:ln>
                            <a:noFill/>
                          </a:ln>
                          <a:solidFill>
                            <a:schemeClr val="tx1"/>
                          </a:solidFill>
                          <a:effectLst/>
                          <a:latin typeface="Tahoma"/>
                          <a:cs typeface="Times New Roman" pitchFamily="18" charset="0"/>
                        </a:rPr>
                        <a:t>ñ</a:t>
                      </a:r>
                      <a:r>
                        <a:rPr kumimoji="1" lang="es-ES" sz="1100" b="1" i="0" u="none" strike="noStrike" cap="none" normalizeH="0" baseline="0" smtClean="0">
                          <a:ln>
                            <a:noFill/>
                          </a:ln>
                          <a:solidFill>
                            <a:schemeClr val="tx1"/>
                          </a:solidFill>
                          <a:effectLst/>
                          <a:latin typeface="Arial" charset="0"/>
                          <a:cs typeface="Times New Roman" pitchFamily="18" charset="0"/>
                        </a:rPr>
                        <a:t>or Bernardino Echeverr</a:t>
                      </a:r>
                      <a:r>
                        <a:rPr kumimoji="1" lang="es-ES" sz="1100" b="1" i="0" u="none" strike="noStrike" cap="none" normalizeH="0" baseline="0" smtClean="0">
                          <a:ln>
                            <a:noFill/>
                          </a:ln>
                          <a:solidFill>
                            <a:schemeClr val="tx1"/>
                          </a:solidFill>
                          <a:effectLst/>
                          <a:latin typeface="Tahoma"/>
                          <a:cs typeface="Times New Roman" pitchFamily="18" charset="0"/>
                        </a:rPr>
                        <a:t>í</a:t>
                      </a:r>
                      <a:r>
                        <a:rPr kumimoji="1" lang="es-ES" sz="1100" b="1" i="0" u="none" strike="noStrike" cap="none" normalizeH="0" baseline="0" smtClean="0">
                          <a:ln>
                            <a:noFill/>
                          </a:ln>
                          <a:solidFill>
                            <a:schemeClr val="tx1"/>
                          </a:solidFill>
                          <a:effectLst/>
                          <a:latin typeface="Arial" charset="0"/>
                          <a:cs typeface="Times New Roman" pitchFamily="18" charset="0"/>
                        </a:rPr>
                        <a:t>a</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0,014</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1190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21</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Otros</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100" b="1" i="0" u="none" strike="noStrike" cap="none" normalizeH="0" baseline="0" smtClean="0">
                          <a:ln>
                            <a:noFill/>
                          </a:ln>
                          <a:solidFill>
                            <a:schemeClr val="tx1"/>
                          </a:solidFill>
                          <a:effectLst/>
                          <a:latin typeface="Arial" charset="0"/>
                          <a:cs typeface="Times New Roman" pitchFamily="18" charset="0"/>
                        </a:rPr>
                        <a:t>0,363</a:t>
                      </a:r>
                      <a:endParaRPr kumimoji="1" lang="es-E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r h="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1" lang="en-US" sz="11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1" u="none" strike="noStrike" cap="none" normalizeH="0" baseline="0" smtClean="0">
                          <a:ln>
                            <a:noFill/>
                          </a:ln>
                          <a:solidFill>
                            <a:schemeClr val="tx1"/>
                          </a:solidFill>
                          <a:effectLst/>
                          <a:latin typeface="Arial" charset="0"/>
                        </a:rPr>
                        <a:t>Total</a:t>
                      </a: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100" b="1" i="1" u="none" strike="noStrike" cap="none" normalizeH="0" baseline="0" smtClean="0">
                          <a:ln>
                            <a:noFill/>
                          </a:ln>
                          <a:solidFill>
                            <a:schemeClr val="tx1"/>
                          </a:solidFill>
                          <a:effectLst/>
                          <a:latin typeface="Arial" charset="0"/>
                          <a:cs typeface="Times New Roman" pitchFamily="18" charset="0"/>
                        </a:rPr>
                        <a:t>1,000</a:t>
                      </a:r>
                      <a:endParaRPr kumimoji="1" lang="es-ES" sz="1100" b="1"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97FBF9"/>
                      </a:solidFill>
                      <a:prstDash val="solid"/>
                      <a:round/>
                      <a:headEnd type="none" w="med" len="med"/>
                      <a:tailEnd type="none" w="med" len="med"/>
                    </a:lnL>
                    <a:lnR w="12700" cap="flat" cmpd="sng" algn="ctr">
                      <a:solidFill>
                        <a:srgbClr val="97FBF9"/>
                      </a:solidFill>
                      <a:prstDash val="solid"/>
                      <a:round/>
                      <a:headEnd type="none" w="med" len="med"/>
                      <a:tailEnd type="none" w="med" len="med"/>
                    </a:lnR>
                    <a:lnT w="12700" cap="flat" cmpd="sng" algn="ctr">
                      <a:solidFill>
                        <a:srgbClr val="97FBF9"/>
                      </a:solidFill>
                      <a:prstDash val="solid"/>
                      <a:round/>
                      <a:headEnd type="none" w="med" len="med"/>
                      <a:tailEnd type="none" w="med" len="med"/>
                    </a:lnT>
                    <a:lnB w="12700" cap="flat" cmpd="sng" algn="ctr">
                      <a:solidFill>
                        <a:srgbClr val="97FBF9"/>
                      </a:solidFill>
                      <a:prstDash val="solid"/>
                      <a:round/>
                      <a:headEnd type="none" w="med" len="med"/>
                      <a:tailEnd type="none" w="med" len="med"/>
                    </a:lnB>
                    <a:lnTlToBr>
                      <a:noFill/>
                    </a:lnTlToBr>
                    <a:lnBlToTr>
                      <a:noFill/>
                    </a:lnBlToTr>
                    <a:noFill/>
                  </a:tcPr>
                </a:tc>
              </a:tr>
            </a:tbl>
          </a:graphicData>
        </a:graphic>
      </p:graphicFrame>
      <p:sp>
        <p:nvSpPr>
          <p:cNvPr id="735332" name="Text Box 100"/>
          <p:cNvSpPr txBox="1">
            <a:spLocks noChangeArrowheads="1"/>
          </p:cNvSpPr>
          <p:nvPr/>
        </p:nvSpPr>
        <p:spPr bwMode="auto">
          <a:xfrm>
            <a:off x="2051050" y="188913"/>
            <a:ext cx="4752975" cy="323850"/>
          </a:xfrm>
          <a:prstGeom prst="rect">
            <a:avLst/>
          </a:prstGeom>
          <a:noFill/>
          <a:ln w="9525" algn="ctr">
            <a:noFill/>
            <a:miter lim="800000"/>
            <a:headEnd/>
            <a:tailEnd/>
          </a:ln>
          <a:effectLst/>
        </p:spPr>
        <p:txBody>
          <a:bodyPr lIns="92075" tIns="46038" rIns="92075" bIns="46038"/>
          <a:lstStyle/>
          <a:p>
            <a:pPr marL="342900" indent="-342900">
              <a:lnSpc>
                <a:spcPct val="90000"/>
              </a:lnSpc>
              <a:spcBef>
                <a:spcPct val="20000"/>
              </a:spcBef>
              <a:buClr>
                <a:schemeClr val="hlink"/>
              </a:buClr>
              <a:buSzPct val="70000"/>
              <a:buFont typeface="Wingdings" pitchFamily="2" charset="2"/>
              <a:buBlip>
                <a:blip r:embed="rId2"/>
              </a:buBlip>
            </a:pPr>
            <a:r>
              <a:rPr lang="es-ES" sz="3200" b="1" u="none">
                <a:solidFill>
                  <a:schemeClr val="tx2"/>
                </a:solidFill>
                <a:latin typeface="Arial Narrow" pitchFamily="34" charset="0"/>
              </a:rPr>
              <a:t> Colegio de Procedencia</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número de diapositiva"/>
          <p:cNvSpPr>
            <a:spLocks noGrp="1"/>
          </p:cNvSpPr>
          <p:nvPr>
            <p:ph type="sldNum" sz="quarter" idx="11"/>
          </p:nvPr>
        </p:nvSpPr>
        <p:spPr/>
        <p:txBody>
          <a:bodyPr/>
          <a:lstStyle/>
          <a:p>
            <a:fld id="{BF3FC86B-2860-4667-83B4-FDA17B69483E}" type="slidenum">
              <a:rPr lang="es-ES"/>
              <a:pPr/>
              <a:t>14</a:t>
            </a:fld>
            <a:endParaRPr lang="es-ES"/>
          </a:p>
        </p:txBody>
      </p:sp>
      <p:sp>
        <p:nvSpPr>
          <p:cNvPr id="736258" name="Rectangle 2"/>
          <p:cNvSpPr>
            <a:spLocks noGrp="1" noChangeArrowheads="1"/>
          </p:cNvSpPr>
          <p:nvPr>
            <p:ph type="title"/>
          </p:nvPr>
        </p:nvSpPr>
        <p:spPr>
          <a:xfrm>
            <a:off x="7261225" y="188913"/>
            <a:ext cx="1882775" cy="360362"/>
          </a:xfrm>
          <a:noFill/>
          <a:ln/>
        </p:spPr>
        <p:txBody>
          <a:bodyPr anchor="ctr"/>
          <a:lstStyle/>
          <a:p>
            <a:r>
              <a:rPr lang="es-ES" sz="1300"/>
              <a:t>Análisis Univariado</a:t>
            </a:r>
          </a:p>
        </p:txBody>
      </p:sp>
      <p:sp>
        <p:nvSpPr>
          <p:cNvPr id="736259" name="Rectangle 3"/>
          <p:cNvSpPr>
            <a:spLocks noGrp="1" noChangeArrowheads="1"/>
          </p:cNvSpPr>
          <p:nvPr>
            <p:ph type="body" sz="half" idx="1"/>
          </p:nvPr>
        </p:nvSpPr>
        <p:spPr>
          <a:xfrm>
            <a:off x="468313" y="620713"/>
            <a:ext cx="3960812" cy="431800"/>
          </a:xfrm>
          <a:noFill/>
          <a:ln/>
        </p:spPr>
        <p:txBody>
          <a:bodyPr/>
          <a:lstStyle/>
          <a:p>
            <a:pPr algn="ctr">
              <a:lnSpc>
                <a:spcPct val="90000"/>
              </a:lnSpc>
              <a:buFont typeface="Wingdings" pitchFamily="2" charset="2"/>
              <a:buBlip>
                <a:blip r:embed="rId2"/>
              </a:buBlip>
            </a:pPr>
            <a:r>
              <a:rPr lang="es-ES" sz="3200" b="1">
                <a:solidFill>
                  <a:schemeClr val="tx2"/>
                </a:solidFill>
                <a:latin typeface="Arial Narrow" pitchFamily="34" charset="0"/>
              </a:rPr>
              <a:t>Tipo de Colegio</a:t>
            </a:r>
          </a:p>
        </p:txBody>
      </p:sp>
      <p:sp>
        <p:nvSpPr>
          <p:cNvPr id="736260" name="Rectangle 4"/>
          <p:cNvSpPr>
            <a:spLocks noChangeArrowheads="1"/>
          </p:cNvSpPr>
          <p:nvPr/>
        </p:nvSpPr>
        <p:spPr bwMode="auto">
          <a:xfrm>
            <a:off x="2484438" y="1628775"/>
            <a:ext cx="4248150" cy="290513"/>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Gráfico de Distribución</a:t>
            </a:r>
            <a:endParaRPr kumimoji="0" lang="es-ES" sz="1300" u="none">
              <a:solidFill>
                <a:schemeClr val="tx2"/>
              </a:solidFill>
            </a:endParaRPr>
          </a:p>
        </p:txBody>
      </p:sp>
      <p:sp>
        <p:nvSpPr>
          <p:cNvPr id="736261" name="Text Box 5"/>
          <p:cNvSpPr txBox="1">
            <a:spLocks noChangeArrowheads="1"/>
          </p:cNvSpPr>
          <p:nvPr/>
        </p:nvSpPr>
        <p:spPr bwMode="auto">
          <a:xfrm>
            <a:off x="3708400" y="5445125"/>
            <a:ext cx="1727200" cy="290513"/>
          </a:xfrm>
          <a:prstGeom prst="rect">
            <a:avLst/>
          </a:prstGeom>
          <a:noFill/>
          <a:ln w="9525">
            <a:noFill/>
            <a:miter lim="800000"/>
            <a:headEnd/>
            <a:tailEnd/>
          </a:ln>
          <a:effectLst/>
        </p:spPr>
        <p:txBody>
          <a:bodyPr>
            <a:spAutoFit/>
          </a:bodyPr>
          <a:lstStyle/>
          <a:p>
            <a:pPr algn="ctr">
              <a:spcBef>
                <a:spcPct val="50000"/>
              </a:spcBef>
            </a:pPr>
            <a:r>
              <a:rPr kumimoji="0" lang="es-ES" sz="1300" u="none">
                <a:latin typeface="Tahoma" pitchFamily="34" charset="0"/>
              </a:rPr>
              <a:t>Tipo de Colegio</a:t>
            </a:r>
          </a:p>
        </p:txBody>
      </p:sp>
      <p:sp>
        <p:nvSpPr>
          <p:cNvPr id="736262" name="Text Box 6"/>
          <p:cNvSpPr txBox="1">
            <a:spLocks noChangeArrowheads="1"/>
          </p:cNvSpPr>
          <p:nvPr/>
        </p:nvSpPr>
        <p:spPr bwMode="auto">
          <a:xfrm rot="16200000">
            <a:off x="1079500" y="3248026"/>
            <a:ext cx="1081087" cy="290512"/>
          </a:xfrm>
          <a:prstGeom prst="rect">
            <a:avLst/>
          </a:prstGeom>
          <a:noFill/>
          <a:ln w="9525">
            <a:noFill/>
            <a:miter lim="800000"/>
            <a:headEnd/>
            <a:tailEnd/>
          </a:ln>
          <a:effectLst/>
        </p:spPr>
        <p:txBody>
          <a:bodyPr>
            <a:spAutoFit/>
          </a:bodyPr>
          <a:lstStyle/>
          <a:p>
            <a:pPr algn="ctr">
              <a:spcBef>
                <a:spcPct val="50000"/>
              </a:spcBef>
            </a:pPr>
            <a:r>
              <a:rPr kumimoji="0" lang="es-ES" sz="1300" u="none">
                <a:latin typeface="Tahoma" pitchFamily="34" charset="0"/>
              </a:rPr>
              <a:t>Proporción</a:t>
            </a:r>
          </a:p>
        </p:txBody>
      </p:sp>
      <p:pic>
        <p:nvPicPr>
          <p:cNvPr id="736263" name="Picture 7"/>
          <p:cNvPicPr>
            <a:picLocks noChangeAspect="1" noChangeArrowheads="1"/>
          </p:cNvPicPr>
          <p:nvPr>
            <p:ph sz="half" idx="2"/>
          </p:nvPr>
        </p:nvPicPr>
        <p:blipFill>
          <a:blip r:embed="rId3"/>
          <a:srcRect/>
          <a:stretch>
            <a:fillRect/>
          </a:stretch>
        </p:blipFill>
        <p:spPr>
          <a:xfrm>
            <a:off x="1763713" y="1916113"/>
            <a:ext cx="5472112" cy="3638550"/>
          </a:xfrm>
          <a:noFill/>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arcador de número de diapositiva"/>
          <p:cNvSpPr>
            <a:spLocks noGrp="1"/>
          </p:cNvSpPr>
          <p:nvPr>
            <p:ph type="sldNum" sz="quarter" idx="11"/>
          </p:nvPr>
        </p:nvSpPr>
        <p:spPr/>
        <p:txBody>
          <a:bodyPr/>
          <a:lstStyle/>
          <a:p>
            <a:fld id="{9D420660-329A-4244-9530-2AE3B8BD185D}" type="slidenum">
              <a:rPr lang="es-ES"/>
              <a:pPr/>
              <a:t>15</a:t>
            </a:fld>
            <a:endParaRPr lang="es-ES"/>
          </a:p>
        </p:txBody>
      </p:sp>
      <p:sp>
        <p:nvSpPr>
          <p:cNvPr id="737282" name="Rectangle 2"/>
          <p:cNvSpPr>
            <a:spLocks noGrp="1" noChangeArrowheads="1"/>
          </p:cNvSpPr>
          <p:nvPr>
            <p:ph type="title"/>
          </p:nvPr>
        </p:nvSpPr>
        <p:spPr>
          <a:xfrm>
            <a:off x="7261225" y="188913"/>
            <a:ext cx="1882775" cy="360362"/>
          </a:xfrm>
          <a:noFill/>
          <a:ln/>
        </p:spPr>
        <p:txBody>
          <a:bodyPr anchor="ctr"/>
          <a:lstStyle/>
          <a:p>
            <a:r>
              <a:rPr lang="es-ES" sz="1300"/>
              <a:t>Análisis Univariado</a:t>
            </a:r>
          </a:p>
        </p:txBody>
      </p:sp>
      <p:sp>
        <p:nvSpPr>
          <p:cNvPr id="737283" name="Rectangle 3"/>
          <p:cNvSpPr>
            <a:spLocks noChangeArrowheads="1"/>
          </p:cNvSpPr>
          <p:nvPr/>
        </p:nvSpPr>
        <p:spPr bwMode="auto">
          <a:xfrm>
            <a:off x="179388" y="333375"/>
            <a:ext cx="6049962" cy="287338"/>
          </a:xfrm>
          <a:prstGeom prst="rect">
            <a:avLst/>
          </a:prstGeom>
          <a:noFill/>
          <a:ln w="9525" algn="ctr">
            <a:noFill/>
            <a:miter lim="800000"/>
            <a:headEnd/>
            <a:tailEnd/>
          </a:ln>
          <a:effectLst/>
        </p:spPr>
        <p:txBody>
          <a:bodyPr lIns="92075" tIns="46038" rIns="92075" bIns="46038"/>
          <a:lstStyle/>
          <a:p>
            <a:pPr marL="342900" indent="-342900" algn="ctr">
              <a:lnSpc>
                <a:spcPct val="90000"/>
              </a:lnSpc>
              <a:spcBef>
                <a:spcPct val="20000"/>
              </a:spcBef>
              <a:buClr>
                <a:schemeClr val="hlink"/>
              </a:buClr>
              <a:buSzPct val="70000"/>
              <a:buFont typeface="Wingdings" pitchFamily="2" charset="2"/>
              <a:buBlip>
                <a:blip r:embed="rId2"/>
              </a:buBlip>
            </a:pPr>
            <a:r>
              <a:rPr lang="es-ES" sz="3200" b="1" u="none">
                <a:solidFill>
                  <a:schemeClr val="tx2"/>
                </a:solidFill>
                <a:latin typeface="Arial Narrow" pitchFamily="34" charset="0"/>
              </a:rPr>
              <a:t>Especialización del Bachiller</a:t>
            </a:r>
          </a:p>
        </p:txBody>
      </p:sp>
      <p:grpSp>
        <p:nvGrpSpPr>
          <p:cNvPr id="737284" name="Group 4"/>
          <p:cNvGrpSpPr>
            <a:grpSpLocks/>
          </p:cNvGrpSpPr>
          <p:nvPr/>
        </p:nvGrpSpPr>
        <p:grpSpPr bwMode="auto">
          <a:xfrm>
            <a:off x="1981200" y="979488"/>
            <a:ext cx="4568825" cy="5762625"/>
            <a:chOff x="1248" y="754"/>
            <a:chExt cx="2734" cy="3448"/>
          </a:xfrm>
        </p:grpSpPr>
        <p:pic>
          <p:nvPicPr>
            <p:cNvPr id="737285" name="Picture 5"/>
            <p:cNvPicPr>
              <a:picLocks noChangeAspect="1" noChangeArrowheads="1"/>
            </p:cNvPicPr>
            <p:nvPr/>
          </p:nvPicPr>
          <p:blipFill>
            <a:blip r:embed="rId3"/>
            <a:srcRect/>
            <a:stretch>
              <a:fillRect/>
            </a:stretch>
          </p:blipFill>
          <p:spPr bwMode="auto">
            <a:xfrm>
              <a:off x="1338" y="754"/>
              <a:ext cx="2644" cy="3311"/>
            </a:xfrm>
            <a:prstGeom prst="rect">
              <a:avLst/>
            </a:prstGeom>
            <a:noFill/>
            <a:ln>
              <a:noFill/>
            </a:ln>
            <a:effectLst/>
          </p:spPr>
        </p:pic>
        <p:sp>
          <p:nvSpPr>
            <p:cNvPr id="737286" name="Text Box 6"/>
            <p:cNvSpPr txBox="1">
              <a:spLocks noChangeArrowheads="1"/>
            </p:cNvSpPr>
            <p:nvPr/>
          </p:nvSpPr>
          <p:spPr bwMode="auto">
            <a:xfrm>
              <a:off x="2336" y="4019"/>
              <a:ext cx="771" cy="183"/>
            </a:xfrm>
            <a:prstGeom prst="rect">
              <a:avLst/>
            </a:prstGeom>
            <a:noFill/>
            <a:ln w="9525">
              <a:noFill/>
              <a:miter lim="800000"/>
              <a:headEnd/>
              <a:tailEnd/>
            </a:ln>
            <a:effectLst/>
          </p:spPr>
          <p:txBody>
            <a:bodyPr>
              <a:spAutoFit/>
            </a:bodyPr>
            <a:lstStyle/>
            <a:p>
              <a:pPr algn="ctr">
                <a:spcBef>
                  <a:spcPct val="50000"/>
                </a:spcBef>
              </a:pPr>
              <a:r>
                <a:rPr kumimoji="0" lang="es-ES" sz="1400" u="none">
                  <a:latin typeface="Tahoma" pitchFamily="34" charset="0"/>
                </a:rPr>
                <a:t>Proporción</a:t>
              </a:r>
            </a:p>
          </p:txBody>
        </p:sp>
        <p:sp>
          <p:nvSpPr>
            <p:cNvPr id="737287" name="Text Box 7"/>
            <p:cNvSpPr txBox="1">
              <a:spLocks noChangeArrowheads="1"/>
            </p:cNvSpPr>
            <p:nvPr/>
          </p:nvSpPr>
          <p:spPr bwMode="auto">
            <a:xfrm rot="16200000">
              <a:off x="931" y="1978"/>
              <a:ext cx="816" cy="182"/>
            </a:xfrm>
            <a:prstGeom prst="rect">
              <a:avLst/>
            </a:prstGeom>
            <a:noFill/>
            <a:ln w="9525">
              <a:noFill/>
              <a:miter lim="800000"/>
              <a:headEnd/>
              <a:tailEnd/>
            </a:ln>
            <a:effectLst/>
          </p:spPr>
          <p:txBody>
            <a:bodyPr>
              <a:spAutoFit/>
            </a:bodyPr>
            <a:lstStyle/>
            <a:p>
              <a:pPr algn="ctr">
                <a:spcBef>
                  <a:spcPct val="50000"/>
                </a:spcBef>
              </a:pPr>
              <a:r>
                <a:rPr kumimoji="0" lang="es-ES" sz="1400" u="none">
                  <a:latin typeface="Tahoma" pitchFamily="34" charset="0"/>
                </a:rPr>
                <a:t>Especialización</a:t>
              </a:r>
            </a:p>
          </p:txBody>
        </p:sp>
      </p:gr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6 Marcador de número de diapositiva"/>
          <p:cNvSpPr>
            <a:spLocks noGrp="1"/>
          </p:cNvSpPr>
          <p:nvPr>
            <p:ph type="sldNum" sz="quarter" idx="11"/>
          </p:nvPr>
        </p:nvSpPr>
        <p:spPr/>
        <p:txBody>
          <a:bodyPr/>
          <a:lstStyle/>
          <a:p>
            <a:fld id="{3DD41027-4520-45B1-B22F-8FAE24C3BB97}" type="slidenum">
              <a:rPr lang="es-ES"/>
              <a:pPr/>
              <a:t>16</a:t>
            </a:fld>
            <a:endParaRPr lang="es-ES"/>
          </a:p>
        </p:txBody>
      </p:sp>
      <p:sp>
        <p:nvSpPr>
          <p:cNvPr id="738306" name="Rectangle 2"/>
          <p:cNvSpPr>
            <a:spLocks noGrp="1" noChangeArrowheads="1"/>
          </p:cNvSpPr>
          <p:nvPr>
            <p:ph type="title"/>
          </p:nvPr>
        </p:nvSpPr>
        <p:spPr>
          <a:xfrm>
            <a:off x="7045325" y="188913"/>
            <a:ext cx="2098675" cy="360362"/>
          </a:xfrm>
          <a:noFill/>
          <a:ln/>
        </p:spPr>
        <p:txBody>
          <a:bodyPr anchor="ctr"/>
          <a:lstStyle/>
          <a:p>
            <a:r>
              <a:rPr lang="es-ES" sz="1300"/>
              <a:t>Análisis Univariado</a:t>
            </a:r>
          </a:p>
        </p:txBody>
      </p:sp>
      <p:sp>
        <p:nvSpPr>
          <p:cNvPr id="738307" name="Rectangle 3"/>
          <p:cNvSpPr>
            <a:spLocks noGrp="1" noChangeArrowheads="1"/>
          </p:cNvSpPr>
          <p:nvPr>
            <p:ph type="body" sz="half" idx="1"/>
          </p:nvPr>
        </p:nvSpPr>
        <p:spPr>
          <a:xfrm>
            <a:off x="323850" y="333375"/>
            <a:ext cx="4537075" cy="431800"/>
          </a:xfrm>
          <a:noFill/>
          <a:ln/>
        </p:spPr>
        <p:txBody>
          <a:bodyPr/>
          <a:lstStyle/>
          <a:p>
            <a:pPr algn="ctr">
              <a:lnSpc>
                <a:spcPct val="90000"/>
              </a:lnSpc>
              <a:buFont typeface="Wingdings" pitchFamily="2" charset="2"/>
              <a:buBlip>
                <a:blip r:embed="rId2"/>
              </a:buBlip>
            </a:pPr>
            <a:r>
              <a:rPr lang="es-ES" sz="3200" b="1">
                <a:solidFill>
                  <a:schemeClr val="tx2"/>
                </a:solidFill>
                <a:latin typeface="Arial Narrow" pitchFamily="34" charset="0"/>
              </a:rPr>
              <a:t>Notas de 1º a 5º Curso</a:t>
            </a:r>
          </a:p>
        </p:txBody>
      </p:sp>
      <p:pic>
        <p:nvPicPr>
          <p:cNvPr id="738308" name="Picture 4"/>
          <p:cNvPicPr>
            <a:picLocks noChangeAspect="1" noChangeArrowheads="1"/>
          </p:cNvPicPr>
          <p:nvPr>
            <p:ph sz="quarter" idx="2"/>
          </p:nvPr>
        </p:nvPicPr>
        <p:blipFill>
          <a:blip r:embed="rId3"/>
          <a:srcRect b="7320"/>
          <a:stretch>
            <a:fillRect/>
          </a:stretch>
        </p:blipFill>
        <p:spPr>
          <a:xfrm>
            <a:off x="468313" y="1412875"/>
            <a:ext cx="4176712" cy="3208338"/>
          </a:xfrm>
          <a:noFill/>
          <a:ln/>
        </p:spPr>
      </p:pic>
      <p:sp>
        <p:nvSpPr>
          <p:cNvPr id="738309" name="Rectangle 5"/>
          <p:cNvSpPr>
            <a:spLocks noChangeArrowheads="1"/>
          </p:cNvSpPr>
          <p:nvPr/>
        </p:nvSpPr>
        <p:spPr bwMode="auto">
          <a:xfrm>
            <a:off x="5148263" y="1341438"/>
            <a:ext cx="3789362"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Estadística Descriptiva</a:t>
            </a:r>
            <a:endParaRPr kumimoji="0" lang="es-ES" sz="1300" u="none">
              <a:solidFill>
                <a:schemeClr val="tx2"/>
              </a:solidFill>
            </a:endParaRPr>
          </a:p>
        </p:txBody>
      </p:sp>
      <p:sp>
        <p:nvSpPr>
          <p:cNvPr id="738310" name="Rectangle 6"/>
          <p:cNvSpPr>
            <a:spLocks noChangeArrowheads="1"/>
          </p:cNvSpPr>
          <p:nvPr/>
        </p:nvSpPr>
        <p:spPr bwMode="auto">
          <a:xfrm>
            <a:off x="611188" y="1193800"/>
            <a:ext cx="3995737" cy="290513"/>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Histograma y Diagrama de Caja</a:t>
            </a:r>
            <a:endParaRPr kumimoji="0" lang="es-ES" sz="1300" u="none">
              <a:solidFill>
                <a:schemeClr val="tx2"/>
              </a:solidFill>
            </a:endParaRPr>
          </a:p>
        </p:txBody>
      </p:sp>
      <p:pic>
        <p:nvPicPr>
          <p:cNvPr id="738311" name="Picture 7"/>
          <p:cNvPicPr preferRelativeResize="0">
            <a:picLocks noChangeAspect="1" noChangeArrowheads="1"/>
          </p:cNvPicPr>
          <p:nvPr/>
        </p:nvPicPr>
        <p:blipFill>
          <a:blip r:embed="rId4"/>
          <a:srcRect t="55672" b="3479"/>
          <a:stretch>
            <a:fillRect/>
          </a:stretch>
        </p:blipFill>
        <p:spPr bwMode="auto">
          <a:xfrm>
            <a:off x="755650" y="5084763"/>
            <a:ext cx="3600450" cy="1025525"/>
          </a:xfrm>
          <a:prstGeom prst="rect">
            <a:avLst/>
          </a:prstGeom>
          <a:noFill/>
          <a:ln w="9525">
            <a:noFill/>
            <a:miter lim="800000"/>
            <a:headEnd/>
            <a:tailEnd/>
          </a:ln>
        </p:spPr>
      </p:pic>
      <p:sp>
        <p:nvSpPr>
          <p:cNvPr id="738312" name="Text Box 8"/>
          <p:cNvSpPr txBox="1">
            <a:spLocks noChangeArrowheads="1"/>
          </p:cNvSpPr>
          <p:nvPr/>
        </p:nvSpPr>
        <p:spPr bwMode="auto">
          <a:xfrm>
            <a:off x="2195513" y="4810125"/>
            <a:ext cx="935037"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Notas</a:t>
            </a:r>
          </a:p>
        </p:txBody>
      </p:sp>
      <p:sp>
        <p:nvSpPr>
          <p:cNvPr id="738313" name="Text Box 9"/>
          <p:cNvSpPr txBox="1">
            <a:spLocks noChangeArrowheads="1"/>
          </p:cNvSpPr>
          <p:nvPr/>
        </p:nvSpPr>
        <p:spPr bwMode="auto">
          <a:xfrm rot="16200000">
            <a:off x="-152400" y="2968625"/>
            <a:ext cx="1081088"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Proporción</a:t>
            </a:r>
          </a:p>
        </p:txBody>
      </p:sp>
      <p:sp>
        <p:nvSpPr>
          <p:cNvPr id="738314" name="Text Box 10"/>
          <p:cNvSpPr txBox="1">
            <a:spLocks noChangeArrowheads="1"/>
          </p:cNvSpPr>
          <p:nvPr/>
        </p:nvSpPr>
        <p:spPr bwMode="auto">
          <a:xfrm>
            <a:off x="2555875" y="5589588"/>
            <a:ext cx="1368425" cy="360362"/>
          </a:xfrm>
          <a:prstGeom prst="rect">
            <a:avLst/>
          </a:prstGeom>
          <a:noFill/>
          <a:ln w="9525">
            <a:noFill/>
            <a:miter lim="800000"/>
            <a:headEnd/>
            <a:tailEnd/>
          </a:ln>
        </p:spPr>
        <p:txBody>
          <a:bodyPr/>
          <a:lstStyle/>
          <a:p>
            <a:pPr>
              <a:spcBef>
                <a:spcPct val="30000"/>
              </a:spcBef>
            </a:pPr>
            <a:r>
              <a:rPr kumimoji="0" lang="es-ES" sz="200" b="1" u="none">
                <a:solidFill>
                  <a:srgbClr val="000000"/>
                </a:solidFill>
                <a:latin typeface="Tahoma" pitchFamily="34" charset="0"/>
              </a:rPr>
              <a:t>       </a:t>
            </a:r>
          </a:p>
          <a:p>
            <a:pPr>
              <a:spcBef>
                <a:spcPct val="83000"/>
              </a:spcBef>
            </a:pP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1</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2</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3</a:t>
            </a:r>
            <a:endParaRPr kumimoji="0" lang="es-ES" sz="800" u="none">
              <a:solidFill>
                <a:srgbClr val="000000"/>
              </a:solidFill>
              <a:latin typeface="Tahoma" pitchFamily="34" charset="0"/>
            </a:endParaRPr>
          </a:p>
        </p:txBody>
      </p:sp>
      <p:sp>
        <p:nvSpPr>
          <p:cNvPr id="738315" name="Text Box 11"/>
          <p:cNvSpPr txBox="1">
            <a:spLocks noChangeArrowheads="1"/>
          </p:cNvSpPr>
          <p:nvPr/>
        </p:nvSpPr>
        <p:spPr bwMode="auto">
          <a:xfrm>
            <a:off x="755650" y="4581525"/>
            <a:ext cx="3959225" cy="260350"/>
          </a:xfrm>
          <a:prstGeom prst="rect">
            <a:avLst/>
          </a:prstGeom>
          <a:noFill/>
          <a:ln w="9525">
            <a:noFill/>
            <a:miter lim="800000"/>
            <a:headEnd/>
            <a:tailEnd/>
          </a:ln>
          <a:effectLst/>
        </p:spPr>
        <p:txBody>
          <a:bodyPr>
            <a:spAutoFit/>
          </a:bodyPr>
          <a:lstStyle/>
          <a:p>
            <a:pPr>
              <a:spcBef>
                <a:spcPct val="50000"/>
              </a:spcBef>
            </a:pPr>
            <a:r>
              <a:rPr kumimoji="0" lang="es-ES" sz="1100" u="none">
                <a:latin typeface="Tahoma" pitchFamily="34" charset="0"/>
              </a:rPr>
              <a:t>12      13      14      15     16      17     18       19     20</a:t>
            </a:r>
          </a:p>
        </p:txBody>
      </p:sp>
      <p:graphicFrame>
        <p:nvGraphicFramePr>
          <p:cNvPr id="738366" name="Group 62"/>
          <p:cNvGraphicFramePr>
            <a:graphicFrameLocks noGrp="1"/>
          </p:cNvGraphicFramePr>
          <p:nvPr>
            <p:ph sz="quarter" idx="3"/>
          </p:nvPr>
        </p:nvGraphicFramePr>
        <p:xfrm>
          <a:off x="5435600" y="1628775"/>
          <a:ext cx="3021013" cy="3713163"/>
        </p:xfrm>
        <a:graphic>
          <a:graphicData uri="http://schemas.openxmlformats.org/drawingml/2006/table">
            <a:tbl>
              <a:tblPr/>
              <a:tblGrid>
                <a:gridCol w="1941513"/>
                <a:gridCol w="1079500"/>
              </a:tblGrid>
              <a:tr h="360363">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N</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245</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Media</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17,50</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Moda</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16,60</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207963">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Varianza Poblacional</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1,99</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Desviación Estándar</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1,41</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Sesgo</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-0,39</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Kurtosis</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-0,36</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Mín.</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12,84</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Máx.</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20</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Cuartil 1, Q</a:t>
                      </a:r>
                      <a:r>
                        <a:rPr kumimoji="1" lang="es-ES" sz="1400" b="0" i="0" u="none" strike="noStrike" cap="none" normalizeH="0" baseline="-25000" smtClean="0">
                          <a:ln>
                            <a:noFill/>
                          </a:ln>
                          <a:solidFill>
                            <a:srgbClr val="FFFFAB"/>
                          </a:solidFill>
                          <a:effectLst/>
                          <a:latin typeface="Arial" charset="0"/>
                          <a:cs typeface="Arial" charset="0"/>
                        </a:rPr>
                        <a:t>1</a:t>
                      </a:r>
                      <a:endParaRPr kumimoji="1" lang="es-ES" sz="1400" b="0" i="0" u="none" strike="noStrike" cap="none" normalizeH="0" baseline="-2500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16,43</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Mediana</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17,73</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Cuartil 3, Q</a:t>
                      </a:r>
                      <a:r>
                        <a:rPr kumimoji="1" lang="es-ES" sz="1400" b="0" i="0" u="none" strike="noStrike" cap="none" normalizeH="0" baseline="-25000" smtClean="0">
                          <a:ln>
                            <a:noFill/>
                          </a:ln>
                          <a:solidFill>
                            <a:srgbClr val="FFFFAB"/>
                          </a:solidFill>
                          <a:effectLst/>
                          <a:latin typeface="Arial" charset="0"/>
                          <a:cs typeface="Arial" charset="0"/>
                        </a:rPr>
                        <a:t>2</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18,60</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bl>
          </a:graphicData>
        </a:graphic>
      </p:graphicFrame>
      <p:sp>
        <p:nvSpPr>
          <p:cNvPr id="738364" name="AutoShape 60"/>
          <p:cNvSpPr>
            <a:spLocks/>
          </p:cNvSpPr>
          <p:nvPr/>
        </p:nvSpPr>
        <p:spPr bwMode="auto">
          <a:xfrm rot="5400000">
            <a:off x="1475582" y="3428206"/>
            <a:ext cx="144462" cy="1152525"/>
          </a:xfrm>
          <a:prstGeom prst="leftBrace">
            <a:avLst>
              <a:gd name="adj1" fmla="val 66484"/>
              <a:gd name="adj2" fmla="val 50000"/>
            </a:avLst>
          </a:prstGeom>
          <a:noFill/>
          <a:ln w="9525">
            <a:solidFill>
              <a:srgbClr val="FF6600"/>
            </a:solidFill>
            <a:round/>
            <a:headEnd/>
            <a:tailEnd/>
          </a:ln>
          <a:effectLst/>
        </p:spPr>
        <p:txBody>
          <a:bodyPr wrap="none" anchor="ctr"/>
          <a:lstStyle/>
          <a:p>
            <a:endParaRPr lang="en-US"/>
          </a:p>
        </p:txBody>
      </p:sp>
      <p:sp>
        <p:nvSpPr>
          <p:cNvPr id="738365" name="Text Box 61"/>
          <p:cNvSpPr txBox="1">
            <a:spLocks noChangeArrowheads="1"/>
          </p:cNvSpPr>
          <p:nvPr/>
        </p:nvSpPr>
        <p:spPr bwMode="auto">
          <a:xfrm>
            <a:off x="1258888" y="3716338"/>
            <a:ext cx="576262" cy="260350"/>
          </a:xfrm>
          <a:prstGeom prst="rect">
            <a:avLst/>
          </a:prstGeom>
          <a:noFill/>
          <a:ln w="9525">
            <a:noFill/>
            <a:miter lim="800000"/>
            <a:headEnd/>
            <a:tailEnd/>
          </a:ln>
          <a:effectLst/>
        </p:spPr>
        <p:txBody>
          <a:bodyPr>
            <a:spAutoFit/>
          </a:bodyPr>
          <a:lstStyle/>
          <a:p>
            <a:pPr>
              <a:spcBef>
                <a:spcPct val="50000"/>
              </a:spcBef>
            </a:pPr>
            <a:r>
              <a:rPr lang="es-EC" sz="1100" u="none">
                <a:solidFill>
                  <a:schemeClr val="hlink"/>
                </a:solidFill>
              </a:rPr>
              <a:t>0,035</a:t>
            </a:r>
            <a:endParaRPr lang="es-ES" sz="1100" u="none">
              <a:solidFill>
                <a:schemeClr val="hlink"/>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38365"/>
                                        </p:tgtEl>
                                        <p:attrNameLst>
                                          <p:attrName>style.visibility</p:attrName>
                                        </p:attrNameLst>
                                      </p:cBhvr>
                                      <p:to>
                                        <p:strVal val="visible"/>
                                      </p:to>
                                    </p:set>
                                    <p:animEffect transition="in" filter="circle(in)">
                                      <p:cBhvr>
                                        <p:cTn id="7" dur="500"/>
                                        <p:tgtEl>
                                          <p:spTgt spid="73836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38364"/>
                                        </p:tgtEl>
                                        <p:attrNameLst>
                                          <p:attrName>style.visibility</p:attrName>
                                        </p:attrNameLst>
                                      </p:cBhvr>
                                      <p:to>
                                        <p:strVal val="visible"/>
                                      </p:to>
                                    </p:set>
                                    <p:animEffect transition="in" filter="circle(in)">
                                      <p:cBhvr>
                                        <p:cTn id="10" dur="500"/>
                                        <p:tgtEl>
                                          <p:spTgt spid="738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64" grpId="0" animBg="1"/>
      <p:bldP spid="7383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5 Marcador de número de diapositiva"/>
          <p:cNvSpPr>
            <a:spLocks noGrp="1"/>
          </p:cNvSpPr>
          <p:nvPr>
            <p:ph type="sldNum" sz="quarter" idx="11"/>
          </p:nvPr>
        </p:nvSpPr>
        <p:spPr/>
        <p:txBody>
          <a:bodyPr/>
          <a:lstStyle/>
          <a:p>
            <a:fld id="{E11DB767-8ED0-446B-8880-A8E98ACF6A92}" type="slidenum">
              <a:rPr lang="es-ES"/>
              <a:pPr/>
              <a:t>17</a:t>
            </a:fld>
            <a:endParaRPr lang="es-ES"/>
          </a:p>
        </p:txBody>
      </p:sp>
      <p:sp>
        <p:nvSpPr>
          <p:cNvPr id="739330" name="Rectangle 2"/>
          <p:cNvSpPr>
            <a:spLocks noChangeArrowheads="1"/>
          </p:cNvSpPr>
          <p:nvPr/>
        </p:nvSpPr>
        <p:spPr bwMode="auto">
          <a:xfrm>
            <a:off x="250825" y="908050"/>
            <a:ext cx="4319588" cy="2981325"/>
          </a:xfrm>
          <a:prstGeom prst="rect">
            <a:avLst/>
          </a:prstGeom>
          <a:noFill/>
          <a:ln w="9525">
            <a:noFill/>
            <a:miter lim="800000"/>
            <a:headEnd/>
            <a:tailEnd/>
          </a:ln>
          <a:effectLst/>
        </p:spPr>
        <p:txBody>
          <a:bodyPr anchor="ctr">
            <a:spAutoFit/>
          </a:bodyPr>
          <a:lstStyle/>
          <a:p>
            <a:pPr algn="ctr" eaLnBrk="0" hangingPunct="0">
              <a:tabLst>
                <a:tab pos="914400" algn="l"/>
              </a:tabLst>
            </a:pPr>
            <a:r>
              <a:rPr kumimoji="0" lang="es-ES" sz="1900" b="1" u="none">
                <a:solidFill>
                  <a:srgbClr val="FFCC00"/>
                </a:solidFill>
                <a:latin typeface="Georgia" pitchFamily="18" charset="0"/>
                <a:cs typeface="Times New Roman" pitchFamily="18" charset="0"/>
              </a:rPr>
              <a:t>Bondad de Ajuste (K-S):</a:t>
            </a:r>
          </a:p>
          <a:p>
            <a:pPr algn="ctr" eaLnBrk="0" hangingPunct="0">
              <a:tabLst>
                <a:tab pos="914400" algn="l"/>
              </a:tabLst>
            </a:pPr>
            <a:r>
              <a:rPr kumimoji="0" lang="es-ES" sz="1900" b="1" u="none">
                <a:solidFill>
                  <a:srgbClr val="FFCC00"/>
                </a:solidFill>
                <a:latin typeface="Georgia" pitchFamily="18" charset="0"/>
                <a:cs typeface="Times New Roman" pitchFamily="18" charset="0"/>
              </a:rPr>
              <a:t>Notas de 1º a 5º Curso, </a:t>
            </a:r>
            <a:r>
              <a:rPr kumimoji="0" lang="es-ES" sz="1900" b="1" i="1" u="none">
                <a:solidFill>
                  <a:srgbClr val="FFCC00"/>
                </a:solidFill>
                <a:latin typeface="Tahoma" pitchFamily="34" charset="0"/>
                <a:cs typeface="Times New Roman" pitchFamily="18" charset="0"/>
              </a:rPr>
              <a:t>x</a:t>
            </a:r>
            <a:r>
              <a:rPr kumimoji="0" lang="es-ES" sz="1900" b="1" i="1" u="none" baseline="-30000">
                <a:solidFill>
                  <a:srgbClr val="FFCC00"/>
                </a:solidFill>
                <a:cs typeface="Times New Roman" pitchFamily="18" charset="0"/>
              </a:rPr>
              <a:t>25</a:t>
            </a:r>
            <a:endParaRPr kumimoji="0" lang="es-ES" sz="1900" u="none">
              <a:solidFill>
                <a:srgbClr val="FFCC00"/>
              </a:solidFill>
            </a:endParaRPr>
          </a:p>
          <a:p>
            <a:pPr algn="ctr" eaLnBrk="0" hangingPunct="0">
              <a:tabLst>
                <a:tab pos="914400" algn="l"/>
              </a:tabLst>
            </a:pPr>
            <a:endParaRPr kumimoji="0" lang="es-ES" sz="1900" b="1" u="none">
              <a:solidFill>
                <a:srgbClr val="FFCC00"/>
              </a:solidFill>
              <a:ea typeface="Times New Roman" pitchFamily="18" charset="0"/>
              <a:cs typeface="Arial" charset="0"/>
            </a:endParaRPr>
          </a:p>
          <a:p>
            <a:pPr algn="ctr" eaLnBrk="0" hangingPunct="0">
              <a:tabLst>
                <a:tab pos="914400" algn="l"/>
              </a:tabLst>
            </a:pPr>
            <a:r>
              <a:rPr kumimoji="0" lang="es-ES" sz="1900" b="1" u="none">
                <a:ea typeface="Times New Roman" pitchFamily="18" charset="0"/>
                <a:cs typeface="Arial" charset="0"/>
              </a:rPr>
              <a:t>H</a:t>
            </a:r>
            <a:r>
              <a:rPr kumimoji="0" lang="es-ES" sz="1900" b="1" u="none" baseline="-30000">
                <a:ea typeface="Times New Roman" pitchFamily="18" charset="0"/>
                <a:cs typeface="Arial" charset="0"/>
              </a:rPr>
              <a:t>0</a:t>
            </a:r>
            <a:r>
              <a:rPr kumimoji="0" lang="es-ES" sz="1900" b="1" u="none">
                <a:ea typeface="Times New Roman" pitchFamily="18" charset="0"/>
                <a:cs typeface="Arial" charset="0"/>
              </a:rPr>
              <a:t>:</a:t>
            </a:r>
            <a:r>
              <a:rPr kumimoji="0" lang="es-ES" sz="1900" u="none">
                <a:ea typeface="Times New Roman" pitchFamily="18" charset="0"/>
                <a:cs typeface="Arial" charset="0"/>
              </a:rPr>
              <a:t> Las </a:t>
            </a:r>
            <a:r>
              <a:rPr kumimoji="0" lang="es-ES" sz="1900" i="1" u="none">
                <a:ea typeface="Times New Roman" pitchFamily="18" charset="0"/>
                <a:cs typeface="Arial" charset="0"/>
              </a:rPr>
              <a:t>Notas de 1º a 5º Curso</a:t>
            </a:r>
            <a:r>
              <a:rPr kumimoji="0" lang="es-ES" sz="1900" u="none">
                <a:ea typeface="Times New Roman" pitchFamily="18" charset="0"/>
                <a:cs typeface="Arial" charset="0"/>
              </a:rPr>
              <a:t> de los estudiantes investigados puede ser modelada como una distribución</a:t>
            </a:r>
          </a:p>
          <a:p>
            <a:pPr algn="ctr" eaLnBrk="0" hangingPunct="0">
              <a:tabLst>
                <a:tab pos="914400" algn="l"/>
              </a:tabLst>
            </a:pPr>
            <a:r>
              <a:rPr kumimoji="0" lang="es-ES" sz="1900" u="none">
                <a:latin typeface="Euclid Math One" pitchFamily="18" charset="2"/>
                <a:ea typeface="Times New Roman" pitchFamily="18" charset="0"/>
                <a:cs typeface="Arial" charset="0"/>
              </a:rPr>
              <a:t>N</a:t>
            </a:r>
            <a:r>
              <a:rPr kumimoji="0" lang="es-ES" sz="1900" u="none">
                <a:ea typeface="Times New Roman" pitchFamily="18" charset="0"/>
                <a:cs typeface="Arial" charset="0"/>
              </a:rPr>
              <a:t>( 17,5 ; 2)</a:t>
            </a:r>
            <a:endParaRPr kumimoji="0" lang="es-ES" sz="1900" u="none">
              <a:latin typeface="Tahoma" pitchFamily="34" charset="0"/>
            </a:endParaRPr>
          </a:p>
          <a:p>
            <a:pPr algn="ctr" eaLnBrk="0" hangingPunct="0">
              <a:tabLst>
                <a:tab pos="914400" algn="l"/>
              </a:tabLst>
            </a:pPr>
            <a:r>
              <a:rPr kumimoji="0" lang="es-ES" sz="1900" u="none">
                <a:cs typeface="Times New Roman" pitchFamily="18" charset="0"/>
              </a:rPr>
              <a:t>vs.</a:t>
            </a:r>
          </a:p>
          <a:p>
            <a:pPr algn="ctr" eaLnBrk="0" hangingPunct="0">
              <a:tabLst>
                <a:tab pos="914400" algn="l"/>
              </a:tabLst>
            </a:pPr>
            <a:r>
              <a:rPr kumimoji="0" lang="es-ES" sz="1900" u="none">
                <a:cs typeface="Times New Roman" pitchFamily="18" charset="0"/>
              </a:rPr>
              <a:t> </a:t>
            </a:r>
            <a:r>
              <a:rPr kumimoji="0" lang="es-ES" sz="1900" b="1" u="none">
                <a:cs typeface="Times New Roman" pitchFamily="18" charset="0"/>
              </a:rPr>
              <a:t>H</a:t>
            </a:r>
            <a:r>
              <a:rPr kumimoji="0" lang="es-ES" sz="1900" b="1" u="none" baseline="-30000">
                <a:cs typeface="Times New Roman" pitchFamily="18" charset="0"/>
              </a:rPr>
              <a:t>1</a:t>
            </a:r>
            <a:r>
              <a:rPr kumimoji="0" lang="es-ES" sz="1900" b="1" u="none">
                <a:cs typeface="Times New Roman" pitchFamily="18" charset="0"/>
              </a:rPr>
              <a:t>:</a:t>
            </a:r>
            <a:r>
              <a:rPr kumimoji="0" lang="es-ES" sz="1900" u="none">
                <a:cs typeface="Times New Roman" pitchFamily="18" charset="0"/>
              </a:rPr>
              <a:t> No es verdad H</a:t>
            </a:r>
            <a:r>
              <a:rPr kumimoji="0" lang="es-ES" sz="1900" u="none" baseline="-30000">
                <a:cs typeface="Times New Roman" pitchFamily="18" charset="0"/>
              </a:rPr>
              <a:t>o</a:t>
            </a:r>
            <a:r>
              <a:rPr kumimoji="0" lang="es-ES" sz="1900" u="none">
                <a:cs typeface="Times New Roman" pitchFamily="18" charset="0"/>
              </a:rPr>
              <a:t>.</a:t>
            </a:r>
            <a:endParaRPr kumimoji="0" lang="es-ES" sz="1900" u="none">
              <a:latin typeface="Tahoma" pitchFamily="34" charset="0"/>
            </a:endParaRPr>
          </a:p>
          <a:p>
            <a:pPr algn="ctr" eaLnBrk="0" hangingPunct="0">
              <a:tabLst>
                <a:tab pos="914400" algn="l"/>
              </a:tabLst>
            </a:pPr>
            <a:endParaRPr kumimoji="0" lang="es-ES" sz="1900" u="none"/>
          </a:p>
        </p:txBody>
      </p:sp>
      <p:graphicFrame>
        <p:nvGraphicFramePr>
          <p:cNvPr id="739331" name="Object 3"/>
          <p:cNvGraphicFramePr>
            <a:graphicFrameLocks noChangeAspect="1"/>
          </p:cNvGraphicFramePr>
          <p:nvPr/>
        </p:nvGraphicFramePr>
        <p:xfrm>
          <a:off x="684213" y="3789363"/>
          <a:ext cx="2159000" cy="782637"/>
        </p:xfrm>
        <a:graphic>
          <a:graphicData uri="http://schemas.openxmlformats.org/presentationml/2006/ole">
            <p:oleObj spid="_x0000_s739331" name="Equation" r:id="rId3" imgW="1180800" imgH="431640" progId="Equation.DSMT4">
              <p:embed/>
            </p:oleObj>
          </a:graphicData>
        </a:graphic>
      </p:graphicFrame>
      <p:sp>
        <p:nvSpPr>
          <p:cNvPr id="739332" name="Rectangle 4"/>
          <p:cNvSpPr>
            <a:spLocks noChangeArrowheads="1"/>
          </p:cNvSpPr>
          <p:nvPr/>
        </p:nvSpPr>
        <p:spPr bwMode="auto">
          <a:xfrm>
            <a:off x="3175" y="84138"/>
            <a:ext cx="9144000" cy="0"/>
          </a:xfrm>
          <a:prstGeom prst="rect">
            <a:avLst/>
          </a:prstGeom>
          <a:noFill/>
          <a:ln w="9525">
            <a:noFill/>
            <a:miter lim="800000"/>
            <a:headEnd/>
            <a:tailEnd/>
          </a:ln>
          <a:effectLst/>
        </p:spPr>
        <p:txBody>
          <a:bodyPr wrap="none" anchor="ctr">
            <a:spAutoFit/>
          </a:bodyPr>
          <a:lstStyle/>
          <a:p>
            <a:pPr>
              <a:tabLst>
                <a:tab pos="914400" algn="l"/>
              </a:tabLst>
            </a:pPr>
            <a:endParaRPr kumimoji="0" lang="en-US" sz="1800" u="none"/>
          </a:p>
        </p:txBody>
      </p:sp>
      <p:sp>
        <p:nvSpPr>
          <p:cNvPr id="739333" name="Rectangle 5"/>
          <p:cNvSpPr>
            <a:spLocks noChangeArrowheads="1"/>
          </p:cNvSpPr>
          <p:nvPr/>
        </p:nvSpPr>
        <p:spPr bwMode="auto">
          <a:xfrm>
            <a:off x="2771775" y="4003675"/>
            <a:ext cx="1131888" cy="1536700"/>
          </a:xfrm>
          <a:prstGeom prst="rect">
            <a:avLst/>
          </a:prstGeom>
          <a:noFill/>
          <a:ln w="9525">
            <a:noFill/>
            <a:miter lim="800000"/>
            <a:headEnd/>
            <a:tailEnd/>
          </a:ln>
          <a:effectLst/>
        </p:spPr>
        <p:txBody>
          <a:bodyPr wrap="none" anchor="ctr">
            <a:spAutoFit/>
          </a:bodyPr>
          <a:lstStyle/>
          <a:p>
            <a:pPr>
              <a:tabLst>
                <a:tab pos="914400" algn="l"/>
              </a:tabLst>
            </a:pPr>
            <a:r>
              <a:rPr kumimoji="0" lang="es-ES" sz="1900" u="none">
                <a:ea typeface="Times New Roman" pitchFamily="18" charset="0"/>
                <a:cs typeface="Arial" charset="0"/>
              </a:rPr>
              <a:t>  = 0,068</a:t>
            </a:r>
            <a:endParaRPr kumimoji="0" lang="es-ES" sz="1900" u="none">
              <a:latin typeface="Tahoma" pitchFamily="34" charset="0"/>
              <a:ea typeface="Times New Roman" pitchFamily="18" charset="0"/>
              <a:cs typeface="Arial" charset="0"/>
            </a:endParaRPr>
          </a:p>
          <a:p>
            <a:pPr eaLnBrk="0" hangingPunct="0">
              <a:tabLst>
                <a:tab pos="914400" algn="l"/>
              </a:tabLst>
            </a:pPr>
            <a:endParaRPr kumimoji="0" lang="es-ES" sz="1900" u="none">
              <a:ea typeface="Times New Roman" pitchFamily="18" charset="0"/>
              <a:cs typeface="Arial" charset="0"/>
            </a:endParaRPr>
          </a:p>
          <a:p>
            <a:pPr eaLnBrk="0" hangingPunct="0">
              <a:tabLst>
                <a:tab pos="914400" algn="l"/>
              </a:tabLst>
            </a:pPr>
            <a:endParaRPr kumimoji="0" lang="es-ES" sz="1900" u="none">
              <a:latin typeface="Tahoma" pitchFamily="34" charset="0"/>
              <a:ea typeface="Times New Roman" pitchFamily="18" charset="0"/>
              <a:cs typeface="Arial" charset="0"/>
            </a:endParaRPr>
          </a:p>
          <a:p>
            <a:pPr eaLnBrk="0" hangingPunct="0">
              <a:tabLst>
                <a:tab pos="914400" algn="l"/>
              </a:tabLst>
            </a:pPr>
            <a:r>
              <a:rPr kumimoji="0" lang="es-ES" sz="1900" u="none">
                <a:ea typeface="Times New Roman" pitchFamily="18" charset="0"/>
                <a:cs typeface="Arial" charset="0"/>
              </a:rPr>
              <a:t>   </a:t>
            </a:r>
            <a:endParaRPr kumimoji="0" lang="es-ES" sz="1900" u="none">
              <a:latin typeface="Tahoma" pitchFamily="34" charset="0"/>
              <a:ea typeface="Times New Roman" pitchFamily="18" charset="0"/>
              <a:cs typeface="Arial" charset="0"/>
            </a:endParaRPr>
          </a:p>
          <a:p>
            <a:pPr eaLnBrk="0" hangingPunct="0">
              <a:tabLst>
                <a:tab pos="914400" algn="l"/>
              </a:tabLst>
            </a:pPr>
            <a:endParaRPr kumimoji="0" lang="es-ES" sz="1900" u="none">
              <a:ea typeface="Times New Roman" pitchFamily="18" charset="0"/>
              <a:cs typeface="Arial" charset="0"/>
            </a:endParaRPr>
          </a:p>
        </p:txBody>
      </p:sp>
      <p:sp>
        <p:nvSpPr>
          <p:cNvPr id="739334" name="Rectangle 6"/>
          <p:cNvSpPr>
            <a:spLocks noChangeArrowheads="1"/>
          </p:cNvSpPr>
          <p:nvPr/>
        </p:nvSpPr>
        <p:spPr bwMode="auto">
          <a:xfrm>
            <a:off x="5219700" y="1109663"/>
            <a:ext cx="3257550" cy="641350"/>
          </a:xfrm>
          <a:prstGeom prst="rect">
            <a:avLst/>
          </a:prstGeom>
          <a:noFill/>
          <a:ln w="9525">
            <a:noFill/>
            <a:miter lim="800000"/>
            <a:headEnd/>
            <a:tailEnd/>
          </a:ln>
          <a:effectLst/>
        </p:spPr>
        <p:txBody>
          <a:bodyPr wrap="none" anchor="ctr">
            <a:spAutoFit/>
          </a:bodyPr>
          <a:lstStyle/>
          <a:p>
            <a:r>
              <a:rPr kumimoji="0" lang="es-ES" sz="1800" b="1" u="none">
                <a:solidFill>
                  <a:srgbClr val="FFCC00"/>
                </a:solidFill>
                <a:latin typeface="Georgia" pitchFamily="18" charset="0"/>
                <a:cs typeface="Times New Roman" pitchFamily="18" charset="0"/>
              </a:rPr>
              <a:t>Curva Normal </a:t>
            </a:r>
            <a:r>
              <a:rPr kumimoji="0" lang="es-ES" sz="1800" b="1" u="none">
                <a:solidFill>
                  <a:srgbClr val="FFCC00"/>
                </a:solidFill>
                <a:latin typeface="Euclid Math One" pitchFamily="18" charset="2"/>
                <a:cs typeface="Times New Roman" pitchFamily="18" charset="0"/>
              </a:rPr>
              <a:t>N</a:t>
            </a:r>
            <a:r>
              <a:rPr kumimoji="0" lang="es-ES" sz="1800" b="1" u="none">
                <a:solidFill>
                  <a:srgbClr val="FFCC00"/>
                </a:solidFill>
                <a:latin typeface="Georgia" pitchFamily="18" charset="0"/>
                <a:cs typeface="Times New Roman" pitchFamily="18" charset="0"/>
              </a:rPr>
              <a:t> (</a:t>
            </a:r>
            <a:r>
              <a:rPr kumimoji="0" lang="es-ES" sz="1800" b="1" u="none">
                <a:solidFill>
                  <a:srgbClr val="FFCC00"/>
                </a:solidFill>
                <a:latin typeface="Tahoma" pitchFamily="34" charset="0"/>
                <a:cs typeface="Times New Roman" pitchFamily="18" charset="0"/>
              </a:rPr>
              <a:t>17,5 ; 2</a:t>
            </a:r>
            <a:r>
              <a:rPr kumimoji="0" lang="es-ES" sz="1800" b="1" u="none">
                <a:solidFill>
                  <a:srgbClr val="FFCC00"/>
                </a:solidFill>
                <a:latin typeface="Georgia" pitchFamily="18" charset="0"/>
                <a:cs typeface="Times New Roman" pitchFamily="18" charset="0"/>
              </a:rPr>
              <a:t>)</a:t>
            </a:r>
            <a:endParaRPr kumimoji="0" lang="es-ES" sz="1800" u="none">
              <a:solidFill>
                <a:srgbClr val="FFCC00"/>
              </a:solidFill>
              <a:latin typeface="Tahoma" pitchFamily="34" charset="0"/>
            </a:endParaRPr>
          </a:p>
          <a:p>
            <a:pPr eaLnBrk="0" hangingPunct="0"/>
            <a:endParaRPr kumimoji="0" lang="es-ES" sz="1800" u="none">
              <a:solidFill>
                <a:srgbClr val="FFCC00"/>
              </a:solidFill>
            </a:endParaRPr>
          </a:p>
        </p:txBody>
      </p:sp>
      <p:sp>
        <p:nvSpPr>
          <p:cNvPr id="739335" name="Rectangle 7"/>
          <p:cNvSpPr>
            <a:spLocks noChangeArrowheads="1"/>
          </p:cNvSpPr>
          <p:nvPr/>
        </p:nvSpPr>
        <p:spPr bwMode="auto">
          <a:xfrm>
            <a:off x="3175" y="5075238"/>
            <a:ext cx="184150" cy="992187"/>
          </a:xfrm>
          <a:prstGeom prst="rect">
            <a:avLst/>
          </a:prstGeom>
          <a:noFill/>
          <a:ln w="9525">
            <a:noFill/>
            <a:miter lim="800000"/>
            <a:headEnd/>
            <a:tailEnd/>
          </a:ln>
          <a:effectLst/>
        </p:spPr>
        <p:txBody>
          <a:bodyPr wrap="none" anchor="ctr">
            <a:spAutoFit/>
          </a:bodyPr>
          <a:lstStyle/>
          <a:p>
            <a:r>
              <a:rPr kumimoji="0" lang="es-ES" sz="1200" b="1" u="none">
                <a:ea typeface="Times New Roman" pitchFamily="18" charset="0"/>
                <a:cs typeface="Arial" charset="0"/>
              </a:rPr>
              <a:t/>
            </a:r>
            <a:br>
              <a:rPr kumimoji="0" lang="es-ES" sz="1200" b="1" u="none">
                <a:ea typeface="Times New Roman" pitchFamily="18" charset="0"/>
                <a:cs typeface="Arial" charset="0"/>
              </a:rPr>
            </a:br>
            <a:endParaRPr kumimoji="0" lang="es-ES" sz="1100" u="none">
              <a:latin typeface="Tahoma" pitchFamily="34" charset="0"/>
              <a:ea typeface="Times New Roman" pitchFamily="18" charset="0"/>
              <a:cs typeface="Arial" charset="0"/>
            </a:endParaRPr>
          </a:p>
          <a:p>
            <a:pPr eaLnBrk="0" hangingPunct="0"/>
            <a:r>
              <a:rPr kumimoji="0" lang="es-ES" sz="1800" u="none">
                <a:ea typeface="Times New Roman" pitchFamily="18" charset="0"/>
                <a:cs typeface="Arial" charset="0"/>
              </a:rPr>
              <a:t/>
            </a:r>
            <a:br>
              <a:rPr kumimoji="0" lang="es-ES" sz="1800" u="none">
                <a:ea typeface="Times New Roman" pitchFamily="18" charset="0"/>
                <a:cs typeface="Arial" charset="0"/>
              </a:rPr>
            </a:br>
            <a:endParaRPr kumimoji="0" lang="es-ES" sz="1800" u="none">
              <a:ea typeface="Times New Roman" pitchFamily="18" charset="0"/>
              <a:cs typeface="Arial" charset="0"/>
            </a:endParaRPr>
          </a:p>
        </p:txBody>
      </p:sp>
      <p:sp>
        <p:nvSpPr>
          <p:cNvPr id="739336" name="Text Box 8"/>
          <p:cNvSpPr txBox="1">
            <a:spLocks noChangeArrowheads="1"/>
          </p:cNvSpPr>
          <p:nvPr/>
        </p:nvSpPr>
        <p:spPr bwMode="auto">
          <a:xfrm>
            <a:off x="827088" y="4560888"/>
            <a:ext cx="3671887" cy="381000"/>
          </a:xfrm>
          <a:prstGeom prst="rect">
            <a:avLst/>
          </a:prstGeom>
          <a:noFill/>
          <a:ln w="9525">
            <a:noFill/>
            <a:miter lim="800000"/>
            <a:headEnd/>
            <a:tailEnd/>
          </a:ln>
          <a:effectLst/>
        </p:spPr>
        <p:txBody>
          <a:bodyPr>
            <a:spAutoFit/>
          </a:bodyPr>
          <a:lstStyle/>
          <a:p>
            <a:pPr>
              <a:spcBef>
                <a:spcPct val="50000"/>
              </a:spcBef>
            </a:pPr>
            <a:r>
              <a:rPr kumimoji="0" lang="es-ES" sz="1900" u="none">
                <a:latin typeface="Tahoma" pitchFamily="34" charset="0"/>
              </a:rPr>
              <a:t>Valor p (dos colas) = 0, 508</a:t>
            </a:r>
          </a:p>
        </p:txBody>
      </p:sp>
      <p:grpSp>
        <p:nvGrpSpPr>
          <p:cNvPr id="739341" name="Group 13"/>
          <p:cNvGrpSpPr>
            <a:grpSpLocks/>
          </p:cNvGrpSpPr>
          <p:nvPr/>
        </p:nvGrpSpPr>
        <p:grpSpPr bwMode="auto">
          <a:xfrm>
            <a:off x="4645025" y="1844675"/>
            <a:ext cx="4319588" cy="3275013"/>
            <a:chOff x="2835" y="1162"/>
            <a:chExt cx="2721" cy="2063"/>
          </a:xfrm>
        </p:grpSpPr>
        <p:sp>
          <p:nvSpPr>
            <p:cNvPr id="739338" name="Text Box 10"/>
            <p:cNvSpPr txBox="1">
              <a:spLocks noChangeArrowheads="1"/>
            </p:cNvSpPr>
            <p:nvPr/>
          </p:nvSpPr>
          <p:spPr bwMode="auto">
            <a:xfrm>
              <a:off x="4286" y="2976"/>
              <a:ext cx="252" cy="249"/>
            </a:xfrm>
            <a:prstGeom prst="rect">
              <a:avLst/>
            </a:prstGeom>
            <a:noFill/>
            <a:ln w="9525">
              <a:noFill/>
              <a:miter lim="800000"/>
              <a:headEnd/>
              <a:tailEnd/>
            </a:ln>
          </p:spPr>
          <p:txBody>
            <a:bodyPr/>
            <a:lstStyle/>
            <a:p>
              <a:endParaRPr kumimoji="0" lang="es-ES" sz="1300" b="1" i="1" u="none">
                <a:solidFill>
                  <a:srgbClr val="33CCFF"/>
                </a:solidFill>
                <a:cs typeface="Times New Roman" pitchFamily="18" charset="0"/>
              </a:endParaRPr>
            </a:p>
            <a:p>
              <a:pPr eaLnBrk="0" hangingPunct="0"/>
              <a:r>
                <a:rPr kumimoji="0" lang="es-ES" sz="1300" i="1" u="none">
                  <a:solidFill>
                    <a:srgbClr val="33CCFF"/>
                  </a:solidFill>
                  <a:latin typeface="Times New Roman" pitchFamily="18" charset="0"/>
                  <a:cs typeface="Times New Roman" pitchFamily="18" charset="0"/>
                </a:rPr>
                <a:t>x</a:t>
              </a:r>
              <a:endParaRPr kumimoji="0" lang="es-ES" sz="1300" u="none">
                <a:solidFill>
                  <a:srgbClr val="33CCFF"/>
                </a:solidFill>
                <a:latin typeface="Times New Roman" pitchFamily="18" charset="0"/>
              </a:endParaRPr>
            </a:p>
          </p:txBody>
        </p:sp>
        <p:sp>
          <p:nvSpPr>
            <p:cNvPr id="739339" name="Text Box 11"/>
            <p:cNvSpPr txBox="1">
              <a:spLocks noChangeArrowheads="1"/>
            </p:cNvSpPr>
            <p:nvPr/>
          </p:nvSpPr>
          <p:spPr bwMode="auto">
            <a:xfrm>
              <a:off x="2835" y="1933"/>
              <a:ext cx="303" cy="241"/>
            </a:xfrm>
            <a:prstGeom prst="rect">
              <a:avLst/>
            </a:prstGeom>
            <a:noFill/>
            <a:ln w="9525">
              <a:noFill/>
              <a:miter lim="800000"/>
              <a:headEnd/>
              <a:tailEnd/>
            </a:ln>
          </p:spPr>
          <p:txBody>
            <a:bodyPr/>
            <a:lstStyle/>
            <a:p>
              <a:r>
                <a:rPr kumimoji="0" lang="es-ES" sz="1300" i="1" u="none">
                  <a:solidFill>
                    <a:srgbClr val="33CCFF"/>
                  </a:solidFill>
                  <a:latin typeface="Times New Roman" pitchFamily="18" charset="0"/>
                  <a:cs typeface="Times New Roman" pitchFamily="18" charset="0"/>
                </a:rPr>
                <a:t>f(x)</a:t>
              </a:r>
              <a:endParaRPr kumimoji="0" lang="es-ES" sz="1300" u="none">
                <a:solidFill>
                  <a:srgbClr val="33CCFF"/>
                </a:solidFill>
                <a:latin typeface="Times New Roman" pitchFamily="18" charset="0"/>
              </a:endParaRPr>
            </a:p>
          </p:txBody>
        </p:sp>
        <p:pic>
          <p:nvPicPr>
            <p:cNvPr id="739340" name="Picture 12"/>
            <p:cNvPicPr>
              <a:picLocks noChangeAspect="1" noChangeArrowheads="1"/>
            </p:cNvPicPr>
            <p:nvPr/>
          </p:nvPicPr>
          <p:blipFill>
            <a:blip r:embed="rId4"/>
            <a:srcRect l="5751" t="8517" b="7985"/>
            <a:stretch>
              <a:fillRect/>
            </a:stretch>
          </p:blipFill>
          <p:spPr bwMode="auto">
            <a:xfrm>
              <a:off x="3061" y="1162"/>
              <a:ext cx="2495" cy="1886"/>
            </a:xfrm>
            <a:prstGeom prst="rect">
              <a:avLst/>
            </a:prstGeom>
            <a:noFill/>
            <a:ln>
              <a:noFill/>
            </a:ln>
            <a:effectLst/>
          </p:spPr>
        </p:pic>
      </p:gr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6 Marcador de número de diapositiva"/>
          <p:cNvSpPr>
            <a:spLocks noGrp="1"/>
          </p:cNvSpPr>
          <p:nvPr>
            <p:ph type="sldNum" sz="quarter" idx="11"/>
          </p:nvPr>
        </p:nvSpPr>
        <p:spPr/>
        <p:txBody>
          <a:bodyPr/>
          <a:lstStyle/>
          <a:p>
            <a:fld id="{2AD1EDCE-6211-4DAE-B0E3-6508519C267E}" type="slidenum">
              <a:rPr lang="es-ES"/>
              <a:pPr/>
              <a:t>18</a:t>
            </a:fld>
            <a:endParaRPr lang="es-ES"/>
          </a:p>
        </p:txBody>
      </p:sp>
      <p:sp>
        <p:nvSpPr>
          <p:cNvPr id="740354" name="Rectangle 2"/>
          <p:cNvSpPr>
            <a:spLocks noGrp="1" noChangeArrowheads="1"/>
          </p:cNvSpPr>
          <p:nvPr>
            <p:ph type="title"/>
          </p:nvPr>
        </p:nvSpPr>
        <p:spPr>
          <a:xfrm>
            <a:off x="6516688" y="188913"/>
            <a:ext cx="2441575" cy="395287"/>
          </a:xfrm>
          <a:noFill/>
          <a:ln/>
        </p:spPr>
        <p:txBody>
          <a:bodyPr anchor="ctr"/>
          <a:lstStyle/>
          <a:p>
            <a:pPr algn="ctr"/>
            <a:r>
              <a:rPr lang="es-ES" sz="1400"/>
              <a:t>Análisis Univariado</a:t>
            </a:r>
          </a:p>
        </p:txBody>
      </p:sp>
      <p:sp>
        <p:nvSpPr>
          <p:cNvPr id="740355" name="Rectangle 3"/>
          <p:cNvSpPr>
            <a:spLocks noChangeArrowheads="1"/>
          </p:cNvSpPr>
          <p:nvPr/>
        </p:nvSpPr>
        <p:spPr bwMode="auto">
          <a:xfrm>
            <a:off x="179388" y="333375"/>
            <a:ext cx="4537075" cy="431800"/>
          </a:xfrm>
          <a:prstGeom prst="rect">
            <a:avLst/>
          </a:prstGeom>
          <a:noFill/>
          <a:ln w="9525" algn="ctr">
            <a:noFill/>
            <a:miter lim="800000"/>
            <a:headEnd/>
            <a:tailEnd/>
          </a:ln>
          <a:effectLst/>
        </p:spPr>
        <p:txBody>
          <a:bodyPr lIns="92075" tIns="46038" rIns="92075" bIns="46038"/>
          <a:lstStyle/>
          <a:p>
            <a:pPr marL="342900" indent="-342900" algn="ctr">
              <a:lnSpc>
                <a:spcPct val="90000"/>
              </a:lnSpc>
              <a:spcBef>
                <a:spcPct val="20000"/>
              </a:spcBef>
              <a:buClr>
                <a:schemeClr val="hlink"/>
              </a:buClr>
              <a:buSzPct val="70000"/>
              <a:buFont typeface="Wingdings" pitchFamily="2" charset="2"/>
              <a:buBlip>
                <a:blip r:embed="rId2"/>
              </a:buBlip>
            </a:pPr>
            <a:r>
              <a:rPr lang="es-ES" sz="3200" b="1" u="none">
                <a:solidFill>
                  <a:schemeClr val="tx2"/>
                </a:solidFill>
                <a:latin typeface="Arial Narrow" pitchFamily="34" charset="0"/>
              </a:rPr>
              <a:t>Notas de 6º Curso</a:t>
            </a:r>
          </a:p>
        </p:txBody>
      </p:sp>
      <p:sp>
        <p:nvSpPr>
          <p:cNvPr id="740356" name="Rectangle 4"/>
          <p:cNvSpPr>
            <a:spLocks noChangeArrowheads="1"/>
          </p:cNvSpPr>
          <p:nvPr/>
        </p:nvSpPr>
        <p:spPr bwMode="auto">
          <a:xfrm>
            <a:off x="577850" y="1052513"/>
            <a:ext cx="3706813"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Histograma y Diagrama de Caja</a:t>
            </a:r>
            <a:endParaRPr kumimoji="0" lang="es-ES" sz="1300" u="none">
              <a:solidFill>
                <a:schemeClr val="tx2"/>
              </a:solidFill>
            </a:endParaRPr>
          </a:p>
        </p:txBody>
      </p:sp>
      <p:pic>
        <p:nvPicPr>
          <p:cNvPr id="740359" name="Picture 7"/>
          <p:cNvPicPr>
            <a:picLocks noChangeAspect="1" noChangeArrowheads="1"/>
          </p:cNvPicPr>
          <p:nvPr>
            <p:ph sz="quarter" idx="2"/>
          </p:nvPr>
        </p:nvPicPr>
        <p:blipFill>
          <a:blip r:embed="rId3"/>
          <a:srcRect/>
          <a:stretch>
            <a:fillRect/>
          </a:stretch>
        </p:blipFill>
        <p:spPr>
          <a:xfrm>
            <a:off x="755650" y="5203825"/>
            <a:ext cx="3529013" cy="1033463"/>
          </a:xfrm>
          <a:noFill/>
          <a:ln/>
        </p:spPr>
      </p:pic>
      <p:sp>
        <p:nvSpPr>
          <p:cNvPr id="740362" name="Text Box 10"/>
          <p:cNvSpPr txBox="1">
            <a:spLocks noChangeArrowheads="1"/>
          </p:cNvSpPr>
          <p:nvPr/>
        </p:nvSpPr>
        <p:spPr bwMode="auto">
          <a:xfrm>
            <a:off x="2484438" y="5708650"/>
            <a:ext cx="1368425" cy="360363"/>
          </a:xfrm>
          <a:prstGeom prst="rect">
            <a:avLst/>
          </a:prstGeom>
          <a:noFill/>
          <a:ln w="9525">
            <a:noFill/>
            <a:miter lim="800000"/>
            <a:headEnd/>
            <a:tailEnd/>
          </a:ln>
        </p:spPr>
        <p:txBody>
          <a:bodyPr/>
          <a:lstStyle/>
          <a:p>
            <a:pPr>
              <a:spcBef>
                <a:spcPct val="30000"/>
              </a:spcBef>
            </a:pPr>
            <a:r>
              <a:rPr kumimoji="0" lang="es-ES" sz="200" b="1" u="none">
                <a:solidFill>
                  <a:srgbClr val="000000"/>
                </a:solidFill>
                <a:latin typeface="Tahoma" pitchFamily="34" charset="0"/>
              </a:rPr>
              <a:t>       </a:t>
            </a:r>
          </a:p>
          <a:p>
            <a:pPr>
              <a:spcBef>
                <a:spcPct val="83000"/>
              </a:spcBef>
            </a:pP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1</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2</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3</a:t>
            </a:r>
            <a:endParaRPr kumimoji="0" lang="es-ES" sz="800" u="none">
              <a:solidFill>
                <a:srgbClr val="000000"/>
              </a:solidFill>
              <a:latin typeface="Tahoma" pitchFamily="34" charset="0"/>
            </a:endParaRPr>
          </a:p>
        </p:txBody>
      </p:sp>
      <p:graphicFrame>
        <p:nvGraphicFramePr>
          <p:cNvPr id="740364" name="Group 12"/>
          <p:cNvGraphicFramePr>
            <a:graphicFrameLocks noGrp="1"/>
          </p:cNvGraphicFramePr>
          <p:nvPr>
            <p:ph sz="quarter" idx="3"/>
          </p:nvPr>
        </p:nvGraphicFramePr>
        <p:xfrm>
          <a:off x="5222875" y="1700213"/>
          <a:ext cx="3021013" cy="3962400"/>
        </p:xfrm>
        <a:graphic>
          <a:graphicData uri="http://schemas.openxmlformats.org/drawingml/2006/table">
            <a:tbl>
              <a:tblPr/>
              <a:tblGrid>
                <a:gridCol w="2089150"/>
                <a:gridCol w="931863"/>
              </a:tblGrid>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N</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245</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Media</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17,68</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Moda</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17</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Varianza Poblacional</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1,97</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Desviación Estándar</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1,40</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Error Estándar</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0,09</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Sesgo</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-0,45</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Kurtosis</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-0,16</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Mín.</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13,42</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Máx.</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20</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Cuartil 1, Q</a:t>
                      </a:r>
                      <a:r>
                        <a:rPr kumimoji="1" lang="es-ES" sz="1400" b="0" i="0" u="none" strike="noStrike" cap="none" normalizeH="0" baseline="-25000" smtClean="0">
                          <a:ln>
                            <a:noFill/>
                          </a:ln>
                          <a:solidFill>
                            <a:srgbClr val="FFFFAB"/>
                          </a:solidFill>
                          <a:effectLst/>
                          <a:latin typeface="Arial" charset="0"/>
                          <a:cs typeface="Arial" charset="0"/>
                        </a:rPr>
                        <a:t>1</a:t>
                      </a:r>
                      <a:endParaRPr kumimoji="1" lang="es-ES" sz="1400" b="0" i="0" u="none" strike="noStrike" cap="none" normalizeH="0" baseline="-2500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16,83</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Mediana</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17,79</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Cuartil 3, Q</a:t>
                      </a:r>
                      <a:r>
                        <a:rPr kumimoji="1" lang="es-ES" sz="1400" b="0" i="0" u="none" strike="noStrike" cap="none" normalizeH="0" baseline="-25000" smtClean="0">
                          <a:ln>
                            <a:noFill/>
                          </a:ln>
                          <a:solidFill>
                            <a:srgbClr val="FFFFAB"/>
                          </a:solidFill>
                          <a:effectLst/>
                          <a:latin typeface="Arial" charset="0"/>
                          <a:cs typeface="Arial" charset="0"/>
                        </a:rPr>
                        <a:t>2</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18,79</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bl>
          </a:graphicData>
        </a:graphic>
      </p:graphicFrame>
      <p:sp>
        <p:nvSpPr>
          <p:cNvPr id="740408" name="Rectangle 56"/>
          <p:cNvSpPr>
            <a:spLocks noChangeArrowheads="1"/>
          </p:cNvSpPr>
          <p:nvPr/>
        </p:nvSpPr>
        <p:spPr bwMode="auto">
          <a:xfrm>
            <a:off x="5030788" y="1122363"/>
            <a:ext cx="3789362"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Estadística Descriptiva</a:t>
            </a:r>
            <a:endParaRPr kumimoji="0" lang="es-ES" sz="1300" u="none">
              <a:solidFill>
                <a:schemeClr val="tx2"/>
              </a:solidFill>
            </a:endParaRPr>
          </a:p>
        </p:txBody>
      </p:sp>
      <p:pic>
        <p:nvPicPr>
          <p:cNvPr id="740358" name="Picture 6"/>
          <p:cNvPicPr>
            <a:picLocks noChangeAspect="1" noChangeArrowheads="1"/>
          </p:cNvPicPr>
          <p:nvPr>
            <p:ph sz="half" idx="1"/>
          </p:nvPr>
        </p:nvPicPr>
        <p:blipFill>
          <a:blip r:embed="rId4"/>
          <a:srcRect b="9946"/>
          <a:stretch>
            <a:fillRect/>
          </a:stretch>
        </p:blipFill>
        <p:spPr>
          <a:xfrm>
            <a:off x="539750" y="1339850"/>
            <a:ext cx="3997325" cy="3311525"/>
          </a:xfrm>
          <a:noFill/>
          <a:ln/>
        </p:spPr>
      </p:pic>
      <p:sp>
        <p:nvSpPr>
          <p:cNvPr id="740361" name="Text Box 9"/>
          <p:cNvSpPr txBox="1">
            <a:spLocks noChangeArrowheads="1"/>
          </p:cNvSpPr>
          <p:nvPr/>
        </p:nvSpPr>
        <p:spPr bwMode="auto">
          <a:xfrm rot="16200000">
            <a:off x="-888206" y="2985294"/>
            <a:ext cx="2698750"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Proporción</a:t>
            </a:r>
          </a:p>
        </p:txBody>
      </p:sp>
      <p:sp>
        <p:nvSpPr>
          <p:cNvPr id="740363" name="Text Box 11"/>
          <p:cNvSpPr txBox="1">
            <a:spLocks noChangeArrowheads="1"/>
          </p:cNvSpPr>
          <p:nvPr/>
        </p:nvSpPr>
        <p:spPr bwMode="auto">
          <a:xfrm>
            <a:off x="755650" y="4652963"/>
            <a:ext cx="4103688" cy="260350"/>
          </a:xfrm>
          <a:prstGeom prst="rect">
            <a:avLst/>
          </a:prstGeom>
          <a:noFill/>
          <a:ln w="9525">
            <a:noFill/>
            <a:miter lim="800000"/>
            <a:headEnd/>
            <a:tailEnd/>
          </a:ln>
          <a:effectLst/>
        </p:spPr>
        <p:txBody>
          <a:bodyPr>
            <a:spAutoFit/>
          </a:bodyPr>
          <a:lstStyle/>
          <a:p>
            <a:pPr>
              <a:spcBef>
                <a:spcPct val="50000"/>
              </a:spcBef>
            </a:pPr>
            <a:r>
              <a:rPr kumimoji="0" lang="es-ES" sz="1100" u="none">
                <a:latin typeface="Tahoma" pitchFamily="34" charset="0"/>
              </a:rPr>
              <a:t> 13       14      15       16      17      18       19      20</a:t>
            </a:r>
          </a:p>
        </p:txBody>
      </p:sp>
      <p:sp>
        <p:nvSpPr>
          <p:cNvPr id="740409" name="Text Box 57"/>
          <p:cNvSpPr txBox="1">
            <a:spLocks noChangeArrowheads="1"/>
          </p:cNvSpPr>
          <p:nvPr/>
        </p:nvSpPr>
        <p:spPr bwMode="auto">
          <a:xfrm>
            <a:off x="2195513" y="4810125"/>
            <a:ext cx="935037"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Notas</a:t>
            </a:r>
          </a:p>
        </p:txBody>
      </p:sp>
      <p:sp>
        <p:nvSpPr>
          <p:cNvPr id="740411" name="AutoShape 59"/>
          <p:cNvSpPr>
            <a:spLocks/>
          </p:cNvSpPr>
          <p:nvPr/>
        </p:nvSpPr>
        <p:spPr bwMode="auto">
          <a:xfrm rot="5400000">
            <a:off x="1331119" y="3572669"/>
            <a:ext cx="144462" cy="863600"/>
          </a:xfrm>
          <a:prstGeom prst="leftBrace">
            <a:avLst>
              <a:gd name="adj1" fmla="val 49817"/>
              <a:gd name="adj2" fmla="val 50000"/>
            </a:avLst>
          </a:prstGeom>
          <a:noFill/>
          <a:ln w="9525">
            <a:solidFill>
              <a:srgbClr val="FF6600"/>
            </a:solidFill>
            <a:round/>
            <a:headEnd/>
            <a:tailEnd/>
          </a:ln>
          <a:effectLst/>
        </p:spPr>
        <p:txBody>
          <a:bodyPr wrap="none" anchor="ctr"/>
          <a:lstStyle/>
          <a:p>
            <a:endParaRPr lang="en-US"/>
          </a:p>
        </p:txBody>
      </p:sp>
      <p:sp>
        <p:nvSpPr>
          <p:cNvPr id="740412" name="Text Box 60"/>
          <p:cNvSpPr txBox="1">
            <a:spLocks noChangeArrowheads="1"/>
          </p:cNvSpPr>
          <p:nvPr/>
        </p:nvSpPr>
        <p:spPr bwMode="auto">
          <a:xfrm>
            <a:off x="1116013" y="3716338"/>
            <a:ext cx="647700" cy="260350"/>
          </a:xfrm>
          <a:prstGeom prst="rect">
            <a:avLst/>
          </a:prstGeom>
          <a:noFill/>
          <a:ln w="9525">
            <a:noFill/>
            <a:miter lim="800000"/>
            <a:headEnd/>
            <a:tailEnd/>
          </a:ln>
          <a:effectLst/>
        </p:spPr>
        <p:txBody>
          <a:bodyPr>
            <a:spAutoFit/>
          </a:bodyPr>
          <a:lstStyle/>
          <a:p>
            <a:pPr>
              <a:spcBef>
                <a:spcPct val="50000"/>
              </a:spcBef>
            </a:pPr>
            <a:r>
              <a:rPr lang="es-EC" sz="1100" u="none">
                <a:solidFill>
                  <a:schemeClr val="hlink"/>
                </a:solidFill>
              </a:rPr>
              <a:t>0,030</a:t>
            </a:r>
            <a:endParaRPr lang="es-ES" sz="1100" u="none">
              <a:solidFill>
                <a:schemeClr val="hlink"/>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40412"/>
                                        </p:tgtEl>
                                        <p:attrNameLst>
                                          <p:attrName>style.visibility</p:attrName>
                                        </p:attrNameLst>
                                      </p:cBhvr>
                                      <p:to>
                                        <p:strVal val="visible"/>
                                      </p:to>
                                    </p:set>
                                    <p:animEffect transition="in" filter="circle(in)">
                                      <p:cBhvr>
                                        <p:cTn id="7" dur="500"/>
                                        <p:tgtEl>
                                          <p:spTgt spid="7404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40411"/>
                                        </p:tgtEl>
                                        <p:attrNameLst>
                                          <p:attrName>style.visibility</p:attrName>
                                        </p:attrNameLst>
                                      </p:cBhvr>
                                      <p:to>
                                        <p:strVal val="visible"/>
                                      </p:to>
                                    </p:set>
                                    <p:animEffect transition="in" filter="circle(in)">
                                      <p:cBhvr>
                                        <p:cTn id="10" dur="500"/>
                                        <p:tgtEl>
                                          <p:spTgt spid="740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411" grpId="0" animBg="1"/>
      <p:bldP spid="7404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número de diapositiva"/>
          <p:cNvSpPr>
            <a:spLocks noGrp="1"/>
          </p:cNvSpPr>
          <p:nvPr>
            <p:ph type="sldNum" sz="quarter" idx="11"/>
          </p:nvPr>
        </p:nvSpPr>
        <p:spPr/>
        <p:txBody>
          <a:bodyPr/>
          <a:lstStyle/>
          <a:p>
            <a:fld id="{CF86A8E4-5293-4365-BF45-59833E0EA9A3}" type="slidenum">
              <a:rPr lang="es-ES"/>
              <a:pPr/>
              <a:t>19</a:t>
            </a:fld>
            <a:endParaRPr lang="es-ES"/>
          </a:p>
        </p:txBody>
      </p:sp>
      <p:sp>
        <p:nvSpPr>
          <p:cNvPr id="741378" name="Rectangle 2"/>
          <p:cNvSpPr>
            <a:spLocks noChangeArrowheads="1"/>
          </p:cNvSpPr>
          <p:nvPr/>
        </p:nvSpPr>
        <p:spPr bwMode="auto">
          <a:xfrm>
            <a:off x="250825" y="957263"/>
            <a:ext cx="4319588" cy="2881312"/>
          </a:xfrm>
          <a:prstGeom prst="rect">
            <a:avLst/>
          </a:prstGeom>
          <a:noFill/>
          <a:ln w="9525">
            <a:noFill/>
            <a:miter lim="800000"/>
            <a:headEnd/>
            <a:tailEnd/>
          </a:ln>
          <a:effectLst/>
        </p:spPr>
        <p:txBody>
          <a:bodyPr anchor="ctr">
            <a:spAutoFit/>
          </a:bodyPr>
          <a:lstStyle/>
          <a:p>
            <a:pPr algn="ctr" eaLnBrk="0" hangingPunct="0">
              <a:tabLst>
                <a:tab pos="914400" algn="l"/>
              </a:tabLst>
            </a:pPr>
            <a:r>
              <a:rPr kumimoji="0" lang="es-ES" sz="1900" b="1" u="none">
                <a:solidFill>
                  <a:srgbClr val="FFCC00"/>
                </a:solidFill>
                <a:latin typeface="Georgia" pitchFamily="18" charset="0"/>
                <a:cs typeface="Times New Roman" pitchFamily="18" charset="0"/>
              </a:rPr>
              <a:t>Bondad de Ajuste (K-S):</a:t>
            </a:r>
          </a:p>
          <a:p>
            <a:pPr algn="ctr" eaLnBrk="0" hangingPunct="0">
              <a:tabLst>
                <a:tab pos="914400" algn="l"/>
              </a:tabLst>
            </a:pPr>
            <a:r>
              <a:rPr kumimoji="0" lang="es-ES" sz="1900" b="1" u="none">
                <a:solidFill>
                  <a:srgbClr val="FFCC00"/>
                </a:solidFill>
                <a:latin typeface="Georgia" pitchFamily="18" charset="0"/>
                <a:cs typeface="Times New Roman" pitchFamily="18" charset="0"/>
              </a:rPr>
              <a:t>Notas de 6º</a:t>
            </a:r>
          </a:p>
          <a:p>
            <a:pPr algn="ctr" eaLnBrk="0" hangingPunct="0">
              <a:tabLst>
                <a:tab pos="914400" algn="l"/>
              </a:tabLst>
            </a:pPr>
            <a:endParaRPr kumimoji="0" lang="es-ES" sz="1900" b="1" u="none">
              <a:solidFill>
                <a:srgbClr val="FFCC00"/>
              </a:solidFill>
              <a:ea typeface="Times New Roman" pitchFamily="18" charset="0"/>
              <a:cs typeface="Arial" charset="0"/>
            </a:endParaRPr>
          </a:p>
          <a:p>
            <a:pPr algn="ctr" eaLnBrk="0" hangingPunct="0">
              <a:tabLst>
                <a:tab pos="914400" algn="l"/>
              </a:tabLst>
            </a:pPr>
            <a:r>
              <a:rPr kumimoji="0" lang="es-ES" sz="1800" b="1" u="none">
                <a:ea typeface="Times New Roman" pitchFamily="18" charset="0"/>
                <a:cs typeface="Arial" charset="0"/>
              </a:rPr>
              <a:t>H</a:t>
            </a:r>
            <a:r>
              <a:rPr kumimoji="0" lang="es-ES" sz="1800" b="1" u="none" baseline="-30000">
                <a:ea typeface="Times New Roman" pitchFamily="18" charset="0"/>
                <a:cs typeface="Arial" charset="0"/>
              </a:rPr>
              <a:t>0</a:t>
            </a:r>
            <a:r>
              <a:rPr kumimoji="0" lang="es-ES" sz="1800" b="1" u="none">
                <a:ea typeface="Times New Roman" pitchFamily="18" charset="0"/>
                <a:cs typeface="Arial" charset="0"/>
              </a:rPr>
              <a:t>:</a:t>
            </a:r>
            <a:r>
              <a:rPr kumimoji="0" lang="es-ES" sz="1800" u="none">
                <a:ea typeface="Times New Roman" pitchFamily="18" charset="0"/>
                <a:cs typeface="Arial" charset="0"/>
              </a:rPr>
              <a:t> Las </a:t>
            </a:r>
            <a:r>
              <a:rPr kumimoji="0" lang="es-ES" sz="1800" i="1" u="none">
                <a:ea typeface="Times New Roman" pitchFamily="18" charset="0"/>
                <a:cs typeface="Arial" charset="0"/>
              </a:rPr>
              <a:t>Notas de 6º Curso</a:t>
            </a:r>
            <a:r>
              <a:rPr kumimoji="0" lang="es-ES" sz="1800" u="none">
                <a:ea typeface="Times New Roman" pitchFamily="18" charset="0"/>
                <a:cs typeface="Arial" charset="0"/>
              </a:rPr>
              <a:t> de los estudiantes investigados puede ser modelada como una distribución</a:t>
            </a:r>
          </a:p>
          <a:p>
            <a:pPr algn="ctr" eaLnBrk="0" hangingPunct="0">
              <a:tabLst>
                <a:tab pos="914400" algn="l"/>
              </a:tabLst>
            </a:pPr>
            <a:r>
              <a:rPr kumimoji="0" lang="es-ES" sz="1800" u="none">
                <a:latin typeface="Euclid Math One" pitchFamily="18" charset="2"/>
                <a:ea typeface="Times New Roman" pitchFamily="18" charset="0"/>
                <a:cs typeface="Arial" charset="0"/>
              </a:rPr>
              <a:t>N</a:t>
            </a:r>
            <a:r>
              <a:rPr kumimoji="0" lang="es-ES" sz="1800" u="none">
                <a:ea typeface="Times New Roman" pitchFamily="18" charset="0"/>
                <a:cs typeface="Arial" charset="0"/>
              </a:rPr>
              <a:t>( 17,7 ; 2)</a:t>
            </a:r>
            <a:endParaRPr kumimoji="0" lang="es-ES" sz="1800" u="none">
              <a:latin typeface="Tahoma" pitchFamily="34" charset="0"/>
            </a:endParaRPr>
          </a:p>
          <a:p>
            <a:pPr algn="ctr" eaLnBrk="0" hangingPunct="0">
              <a:tabLst>
                <a:tab pos="914400" algn="l"/>
              </a:tabLst>
            </a:pPr>
            <a:r>
              <a:rPr kumimoji="0" lang="es-ES" sz="1800" u="none">
                <a:cs typeface="Times New Roman" pitchFamily="18" charset="0"/>
              </a:rPr>
              <a:t>vs.</a:t>
            </a:r>
          </a:p>
          <a:p>
            <a:pPr algn="ctr" eaLnBrk="0" hangingPunct="0">
              <a:tabLst>
                <a:tab pos="914400" algn="l"/>
              </a:tabLst>
            </a:pPr>
            <a:r>
              <a:rPr kumimoji="0" lang="es-ES" sz="1800" u="none">
                <a:cs typeface="Times New Roman" pitchFamily="18" charset="0"/>
              </a:rPr>
              <a:t> </a:t>
            </a:r>
            <a:r>
              <a:rPr kumimoji="0" lang="es-ES" sz="1800" b="1" u="none">
                <a:cs typeface="Times New Roman" pitchFamily="18" charset="0"/>
              </a:rPr>
              <a:t>H</a:t>
            </a:r>
            <a:r>
              <a:rPr kumimoji="0" lang="es-ES" sz="1800" b="1" u="none" baseline="-30000">
                <a:cs typeface="Times New Roman" pitchFamily="18" charset="0"/>
              </a:rPr>
              <a:t>1</a:t>
            </a:r>
            <a:r>
              <a:rPr kumimoji="0" lang="es-ES" sz="1800" b="1" u="none">
                <a:cs typeface="Times New Roman" pitchFamily="18" charset="0"/>
              </a:rPr>
              <a:t>:</a:t>
            </a:r>
            <a:r>
              <a:rPr kumimoji="0" lang="es-ES" sz="1800" u="none">
                <a:cs typeface="Times New Roman" pitchFamily="18" charset="0"/>
              </a:rPr>
              <a:t> No es verdad H</a:t>
            </a:r>
            <a:r>
              <a:rPr kumimoji="0" lang="es-ES" sz="1800" u="none" baseline="-30000">
                <a:cs typeface="Times New Roman" pitchFamily="18" charset="0"/>
              </a:rPr>
              <a:t>o</a:t>
            </a:r>
            <a:r>
              <a:rPr kumimoji="0" lang="es-ES" sz="1800" u="none">
                <a:cs typeface="Times New Roman" pitchFamily="18" charset="0"/>
              </a:rPr>
              <a:t>.</a:t>
            </a:r>
            <a:endParaRPr kumimoji="0" lang="es-ES" sz="1800" u="none">
              <a:latin typeface="Tahoma" pitchFamily="34" charset="0"/>
            </a:endParaRPr>
          </a:p>
          <a:p>
            <a:pPr algn="ctr" eaLnBrk="0" hangingPunct="0">
              <a:tabLst>
                <a:tab pos="914400" algn="l"/>
              </a:tabLst>
            </a:pPr>
            <a:endParaRPr kumimoji="0" lang="es-ES" sz="1800" u="none"/>
          </a:p>
        </p:txBody>
      </p:sp>
      <p:sp>
        <p:nvSpPr>
          <p:cNvPr id="741379" name="Rectangle 3"/>
          <p:cNvSpPr>
            <a:spLocks noChangeArrowheads="1"/>
          </p:cNvSpPr>
          <p:nvPr/>
        </p:nvSpPr>
        <p:spPr bwMode="auto">
          <a:xfrm>
            <a:off x="2771775" y="4003675"/>
            <a:ext cx="1131888" cy="1536700"/>
          </a:xfrm>
          <a:prstGeom prst="rect">
            <a:avLst/>
          </a:prstGeom>
          <a:noFill/>
          <a:ln w="9525">
            <a:noFill/>
            <a:miter lim="800000"/>
            <a:headEnd/>
            <a:tailEnd/>
          </a:ln>
          <a:effectLst/>
        </p:spPr>
        <p:txBody>
          <a:bodyPr wrap="none" anchor="ctr">
            <a:spAutoFit/>
          </a:bodyPr>
          <a:lstStyle/>
          <a:p>
            <a:pPr>
              <a:tabLst>
                <a:tab pos="914400" algn="l"/>
              </a:tabLst>
            </a:pPr>
            <a:r>
              <a:rPr kumimoji="0" lang="es-ES" sz="1900" u="none">
                <a:ea typeface="Times New Roman" pitchFamily="18" charset="0"/>
                <a:cs typeface="Arial" charset="0"/>
              </a:rPr>
              <a:t>  = 0,065</a:t>
            </a:r>
            <a:endParaRPr kumimoji="0" lang="es-ES" sz="1900" u="none">
              <a:latin typeface="Tahoma" pitchFamily="34" charset="0"/>
              <a:ea typeface="Times New Roman" pitchFamily="18" charset="0"/>
              <a:cs typeface="Arial" charset="0"/>
            </a:endParaRPr>
          </a:p>
          <a:p>
            <a:pPr eaLnBrk="0" hangingPunct="0">
              <a:tabLst>
                <a:tab pos="914400" algn="l"/>
              </a:tabLst>
            </a:pPr>
            <a:endParaRPr kumimoji="0" lang="es-ES" sz="1900" u="none">
              <a:ea typeface="Times New Roman" pitchFamily="18" charset="0"/>
              <a:cs typeface="Arial" charset="0"/>
            </a:endParaRPr>
          </a:p>
          <a:p>
            <a:pPr eaLnBrk="0" hangingPunct="0">
              <a:tabLst>
                <a:tab pos="914400" algn="l"/>
              </a:tabLst>
            </a:pPr>
            <a:endParaRPr kumimoji="0" lang="es-ES" sz="1900" u="none">
              <a:latin typeface="Tahoma" pitchFamily="34" charset="0"/>
              <a:ea typeface="Times New Roman" pitchFamily="18" charset="0"/>
              <a:cs typeface="Arial" charset="0"/>
            </a:endParaRPr>
          </a:p>
          <a:p>
            <a:pPr eaLnBrk="0" hangingPunct="0">
              <a:tabLst>
                <a:tab pos="914400" algn="l"/>
              </a:tabLst>
            </a:pPr>
            <a:r>
              <a:rPr kumimoji="0" lang="es-ES" sz="1900" u="none">
                <a:ea typeface="Times New Roman" pitchFamily="18" charset="0"/>
                <a:cs typeface="Arial" charset="0"/>
              </a:rPr>
              <a:t>   </a:t>
            </a:r>
            <a:endParaRPr kumimoji="0" lang="es-ES" sz="1900" u="none">
              <a:latin typeface="Tahoma" pitchFamily="34" charset="0"/>
              <a:ea typeface="Times New Roman" pitchFamily="18" charset="0"/>
              <a:cs typeface="Arial" charset="0"/>
            </a:endParaRPr>
          </a:p>
          <a:p>
            <a:pPr eaLnBrk="0" hangingPunct="0">
              <a:tabLst>
                <a:tab pos="914400" algn="l"/>
              </a:tabLst>
            </a:pPr>
            <a:endParaRPr kumimoji="0" lang="es-ES" sz="1900" u="none">
              <a:ea typeface="Times New Roman" pitchFamily="18" charset="0"/>
              <a:cs typeface="Arial" charset="0"/>
            </a:endParaRPr>
          </a:p>
        </p:txBody>
      </p:sp>
      <p:sp>
        <p:nvSpPr>
          <p:cNvPr id="741380" name="Rectangle 4"/>
          <p:cNvSpPr>
            <a:spLocks noChangeArrowheads="1"/>
          </p:cNvSpPr>
          <p:nvPr/>
        </p:nvSpPr>
        <p:spPr bwMode="auto">
          <a:xfrm>
            <a:off x="5219700" y="1109663"/>
            <a:ext cx="3257550" cy="641350"/>
          </a:xfrm>
          <a:prstGeom prst="rect">
            <a:avLst/>
          </a:prstGeom>
          <a:noFill/>
          <a:ln w="9525">
            <a:noFill/>
            <a:miter lim="800000"/>
            <a:headEnd/>
            <a:tailEnd/>
          </a:ln>
          <a:effectLst/>
        </p:spPr>
        <p:txBody>
          <a:bodyPr wrap="none" anchor="ctr">
            <a:spAutoFit/>
          </a:bodyPr>
          <a:lstStyle/>
          <a:p>
            <a:r>
              <a:rPr kumimoji="0" lang="es-ES" sz="1800" b="1" u="none">
                <a:solidFill>
                  <a:srgbClr val="FFCC00"/>
                </a:solidFill>
                <a:latin typeface="Georgia" pitchFamily="18" charset="0"/>
                <a:cs typeface="Times New Roman" pitchFamily="18" charset="0"/>
              </a:rPr>
              <a:t>Curva Normal </a:t>
            </a:r>
            <a:r>
              <a:rPr kumimoji="0" lang="es-ES" sz="1800" b="1" u="none">
                <a:solidFill>
                  <a:srgbClr val="FFCC00"/>
                </a:solidFill>
                <a:latin typeface="Euclid Math One" pitchFamily="18" charset="2"/>
                <a:cs typeface="Times New Roman" pitchFamily="18" charset="0"/>
              </a:rPr>
              <a:t>N</a:t>
            </a:r>
            <a:r>
              <a:rPr kumimoji="0" lang="es-ES" sz="1800" b="1" u="none">
                <a:solidFill>
                  <a:srgbClr val="FFCC00"/>
                </a:solidFill>
                <a:latin typeface="Georgia" pitchFamily="18" charset="0"/>
                <a:cs typeface="Times New Roman" pitchFamily="18" charset="0"/>
              </a:rPr>
              <a:t> (</a:t>
            </a:r>
            <a:r>
              <a:rPr kumimoji="0" lang="es-ES" sz="1800" b="1" u="none">
                <a:solidFill>
                  <a:srgbClr val="FFCC00"/>
                </a:solidFill>
                <a:latin typeface="Tahoma" pitchFamily="34" charset="0"/>
                <a:cs typeface="Times New Roman" pitchFamily="18" charset="0"/>
              </a:rPr>
              <a:t>17,7 ; 2</a:t>
            </a:r>
            <a:r>
              <a:rPr kumimoji="0" lang="es-ES" sz="1800" b="1" u="none">
                <a:solidFill>
                  <a:srgbClr val="FFCC00"/>
                </a:solidFill>
                <a:latin typeface="Georgia" pitchFamily="18" charset="0"/>
                <a:cs typeface="Times New Roman" pitchFamily="18" charset="0"/>
              </a:rPr>
              <a:t>)</a:t>
            </a:r>
            <a:endParaRPr kumimoji="0" lang="es-ES" sz="1800" u="none">
              <a:solidFill>
                <a:srgbClr val="FFCC00"/>
              </a:solidFill>
              <a:latin typeface="Tahoma" pitchFamily="34" charset="0"/>
            </a:endParaRPr>
          </a:p>
          <a:p>
            <a:pPr eaLnBrk="0" hangingPunct="0"/>
            <a:endParaRPr kumimoji="0" lang="es-ES" sz="1800" u="none">
              <a:solidFill>
                <a:srgbClr val="FFCC00"/>
              </a:solidFill>
            </a:endParaRPr>
          </a:p>
        </p:txBody>
      </p:sp>
      <p:sp>
        <p:nvSpPr>
          <p:cNvPr id="741381" name="Text Box 5"/>
          <p:cNvSpPr txBox="1">
            <a:spLocks noChangeArrowheads="1"/>
          </p:cNvSpPr>
          <p:nvPr/>
        </p:nvSpPr>
        <p:spPr bwMode="auto">
          <a:xfrm>
            <a:off x="827088" y="4560888"/>
            <a:ext cx="3671887" cy="381000"/>
          </a:xfrm>
          <a:prstGeom prst="rect">
            <a:avLst/>
          </a:prstGeom>
          <a:noFill/>
          <a:ln w="9525">
            <a:noFill/>
            <a:miter lim="800000"/>
            <a:headEnd/>
            <a:tailEnd/>
          </a:ln>
          <a:effectLst/>
        </p:spPr>
        <p:txBody>
          <a:bodyPr>
            <a:spAutoFit/>
          </a:bodyPr>
          <a:lstStyle/>
          <a:p>
            <a:pPr>
              <a:spcBef>
                <a:spcPct val="50000"/>
              </a:spcBef>
            </a:pPr>
            <a:r>
              <a:rPr kumimoji="0" lang="es-ES" sz="1900" u="none">
                <a:latin typeface="Tahoma" pitchFamily="34" charset="0"/>
              </a:rPr>
              <a:t>Valor p (dos colas) = 0, 566</a:t>
            </a:r>
          </a:p>
        </p:txBody>
      </p:sp>
      <p:sp>
        <p:nvSpPr>
          <p:cNvPr id="741382" name="Text Box 6"/>
          <p:cNvSpPr txBox="1">
            <a:spLocks noChangeArrowheads="1"/>
          </p:cNvSpPr>
          <p:nvPr/>
        </p:nvSpPr>
        <p:spPr bwMode="auto">
          <a:xfrm>
            <a:off x="6732588" y="4691063"/>
            <a:ext cx="461962" cy="466725"/>
          </a:xfrm>
          <a:prstGeom prst="rect">
            <a:avLst/>
          </a:prstGeom>
          <a:noFill/>
          <a:ln w="9525">
            <a:noFill/>
            <a:miter lim="800000"/>
            <a:headEnd/>
            <a:tailEnd/>
          </a:ln>
        </p:spPr>
        <p:txBody>
          <a:bodyPr/>
          <a:lstStyle/>
          <a:p>
            <a:endParaRPr kumimoji="0" lang="es-ES" sz="1400" b="1" i="1" u="none">
              <a:solidFill>
                <a:srgbClr val="33CCFF"/>
              </a:solidFill>
              <a:cs typeface="Times New Roman" pitchFamily="18" charset="0"/>
            </a:endParaRPr>
          </a:p>
          <a:p>
            <a:pPr eaLnBrk="0" hangingPunct="0"/>
            <a:r>
              <a:rPr kumimoji="0" lang="es-ES" sz="1400" i="1" u="none">
                <a:solidFill>
                  <a:srgbClr val="33CCFF"/>
                </a:solidFill>
                <a:latin typeface="Times New Roman" pitchFamily="18" charset="0"/>
                <a:cs typeface="Times New Roman" pitchFamily="18" charset="0"/>
              </a:rPr>
              <a:t>x</a:t>
            </a:r>
            <a:endParaRPr kumimoji="0" lang="es-ES" sz="1400" u="none">
              <a:solidFill>
                <a:srgbClr val="33CCFF"/>
              </a:solidFill>
              <a:latin typeface="Times New Roman" pitchFamily="18" charset="0"/>
            </a:endParaRPr>
          </a:p>
        </p:txBody>
      </p:sp>
      <p:sp>
        <p:nvSpPr>
          <p:cNvPr id="741383" name="Text Box 7"/>
          <p:cNvSpPr txBox="1">
            <a:spLocks noChangeArrowheads="1"/>
          </p:cNvSpPr>
          <p:nvPr/>
        </p:nvSpPr>
        <p:spPr bwMode="auto">
          <a:xfrm>
            <a:off x="4427538" y="2924175"/>
            <a:ext cx="557212" cy="452438"/>
          </a:xfrm>
          <a:prstGeom prst="rect">
            <a:avLst/>
          </a:prstGeom>
          <a:noFill/>
          <a:ln w="9525">
            <a:noFill/>
            <a:miter lim="800000"/>
            <a:headEnd/>
            <a:tailEnd/>
          </a:ln>
        </p:spPr>
        <p:txBody>
          <a:bodyPr/>
          <a:lstStyle/>
          <a:p>
            <a:r>
              <a:rPr kumimoji="0" lang="es-ES" sz="1400" i="1" u="none">
                <a:solidFill>
                  <a:srgbClr val="33CCFF"/>
                </a:solidFill>
                <a:latin typeface="Times New Roman" pitchFamily="18" charset="0"/>
                <a:cs typeface="Times New Roman" pitchFamily="18" charset="0"/>
              </a:rPr>
              <a:t>f(x)</a:t>
            </a:r>
            <a:endParaRPr kumimoji="0" lang="es-ES" sz="1400" i="1" u="none">
              <a:solidFill>
                <a:srgbClr val="33CCFF"/>
              </a:solidFill>
              <a:latin typeface="Times New Roman" pitchFamily="18" charset="0"/>
            </a:endParaRPr>
          </a:p>
        </p:txBody>
      </p:sp>
      <p:sp>
        <p:nvSpPr>
          <p:cNvPr id="741384"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n-US"/>
          </a:p>
        </p:txBody>
      </p:sp>
      <p:pic>
        <p:nvPicPr>
          <p:cNvPr id="741386" name="Picture 10"/>
          <p:cNvPicPr>
            <a:picLocks noChangeAspect="1" noChangeArrowheads="1"/>
          </p:cNvPicPr>
          <p:nvPr/>
        </p:nvPicPr>
        <p:blipFill>
          <a:blip r:embed="rId3"/>
          <a:srcRect l="6081" t="7347" b="7452"/>
          <a:stretch>
            <a:fillRect/>
          </a:stretch>
        </p:blipFill>
        <p:spPr bwMode="auto">
          <a:xfrm>
            <a:off x="4787900" y="1495425"/>
            <a:ext cx="4105275" cy="3373438"/>
          </a:xfrm>
          <a:prstGeom prst="rect">
            <a:avLst/>
          </a:prstGeom>
          <a:noFill/>
          <a:ln w="9525">
            <a:noFill/>
            <a:miter lim="800000"/>
            <a:headEnd/>
            <a:tailEnd/>
          </a:ln>
          <a:effectLst/>
        </p:spPr>
      </p:pic>
      <p:graphicFrame>
        <p:nvGraphicFramePr>
          <p:cNvPr id="741387" name="Object 11"/>
          <p:cNvGraphicFramePr>
            <a:graphicFrameLocks noChangeAspect="1"/>
          </p:cNvGraphicFramePr>
          <p:nvPr>
            <p:ph/>
          </p:nvPr>
        </p:nvGraphicFramePr>
        <p:xfrm>
          <a:off x="611188" y="3716338"/>
          <a:ext cx="2376487" cy="869950"/>
        </p:xfrm>
        <a:graphic>
          <a:graphicData uri="http://schemas.openxmlformats.org/presentationml/2006/ole">
            <p:oleObj spid="_x0000_s741387" name="Equation" r:id="rId4" imgW="1180800" imgH="43164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Marcador de número de diapositiva"/>
          <p:cNvSpPr>
            <a:spLocks noGrp="1"/>
          </p:cNvSpPr>
          <p:nvPr>
            <p:ph type="sldNum" sz="quarter" idx="11"/>
          </p:nvPr>
        </p:nvSpPr>
        <p:spPr/>
        <p:txBody>
          <a:bodyPr/>
          <a:lstStyle/>
          <a:p>
            <a:fld id="{17EB4724-973A-4E4C-9B6C-3BC2878BDB12}" type="slidenum">
              <a:rPr lang="es-ES"/>
              <a:pPr/>
              <a:t>2</a:t>
            </a:fld>
            <a:endParaRPr lang="es-ES"/>
          </a:p>
        </p:txBody>
      </p:sp>
      <p:sp>
        <p:nvSpPr>
          <p:cNvPr id="723970" name="Rectangle 2"/>
          <p:cNvSpPr>
            <a:spLocks noGrp="1" noChangeArrowheads="1"/>
          </p:cNvSpPr>
          <p:nvPr>
            <p:ph type="title"/>
          </p:nvPr>
        </p:nvSpPr>
        <p:spPr>
          <a:xfrm>
            <a:off x="539750" y="2420938"/>
            <a:ext cx="7848600" cy="628650"/>
          </a:xfrm>
        </p:spPr>
        <p:txBody>
          <a:bodyPr/>
          <a:lstStyle/>
          <a:p>
            <a:r>
              <a:rPr lang="es-ES" b="1">
                <a:solidFill>
                  <a:srgbClr val="FFCC66"/>
                </a:solidFill>
              </a:rPr>
              <a:t>SISTEMA DE INGRESO DE LA ESPOL</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 Marcador de número de diapositiva"/>
          <p:cNvSpPr>
            <a:spLocks noGrp="1"/>
          </p:cNvSpPr>
          <p:nvPr>
            <p:ph type="sldNum" sz="quarter" idx="11"/>
          </p:nvPr>
        </p:nvSpPr>
        <p:spPr/>
        <p:txBody>
          <a:bodyPr/>
          <a:lstStyle/>
          <a:p>
            <a:fld id="{13965218-2536-4C8A-A897-B16D467D8921}" type="slidenum">
              <a:rPr lang="es-ES"/>
              <a:pPr/>
              <a:t>20</a:t>
            </a:fld>
            <a:endParaRPr lang="es-ES"/>
          </a:p>
        </p:txBody>
      </p:sp>
      <p:sp>
        <p:nvSpPr>
          <p:cNvPr id="742402" name="Rectangle 2"/>
          <p:cNvSpPr>
            <a:spLocks noChangeArrowheads="1"/>
          </p:cNvSpPr>
          <p:nvPr/>
        </p:nvSpPr>
        <p:spPr bwMode="auto">
          <a:xfrm>
            <a:off x="179388" y="476250"/>
            <a:ext cx="4537075" cy="431800"/>
          </a:xfrm>
          <a:prstGeom prst="rect">
            <a:avLst/>
          </a:prstGeom>
          <a:noFill/>
          <a:ln w="9525" algn="ctr">
            <a:noFill/>
            <a:miter lim="800000"/>
            <a:headEnd/>
            <a:tailEnd/>
          </a:ln>
          <a:effectLst/>
        </p:spPr>
        <p:txBody>
          <a:bodyPr lIns="92075" tIns="46038" rIns="92075" bIns="46038"/>
          <a:lstStyle/>
          <a:p>
            <a:pPr marL="342900" indent="-342900" algn="ctr">
              <a:lnSpc>
                <a:spcPct val="90000"/>
              </a:lnSpc>
              <a:spcBef>
                <a:spcPct val="20000"/>
              </a:spcBef>
              <a:buClr>
                <a:schemeClr val="hlink"/>
              </a:buClr>
              <a:buSzPct val="70000"/>
              <a:buFont typeface="Wingdings" pitchFamily="2" charset="2"/>
              <a:buBlip>
                <a:blip r:embed="rId2"/>
              </a:buBlip>
            </a:pPr>
            <a:r>
              <a:rPr lang="es-ES" sz="3200" b="1" u="none">
                <a:solidFill>
                  <a:schemeClr val="tx2"/>
                </a:solidFill>
                <a:latin typeface="Arial Narrow" pitchFamily="34" charset="0"/>
              </a:rPr>
              <a:t>Exámenes de Grado</a:t>
            </a:r>
          </a:p>
        </p:txBody>
      </p:sp>
      <p:sp>
        <p:nvSpPr>
          <p:cNvPr id="742403" name="Rectangle 3"/>
          <p:cNvSpPr>
            <a:spLocks noChangeArrowheads="1"/>
          </p:cNvSpPr>
          <p:nvPr/>
        </p:nvSpPr>
        <p:spPr bwMode="auto">
          <a:xfrm>
            <a:off x="4932363" y="1266825"/>
            <a:ext cx="3789362" cy="290513"/>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Estadística Descriptiva</a:t>
            </a:r>
            <a:endParaRPr kumimoji="0" lang="es-ES" sz="1300" u="none">
              <a:solidFill>
                <a:schemeClr val="tx2"/>
              </a:solidFill>
            </a:endParaRPr>
          </a:p>
        </p:txBody>
      </p:sp>
      <p:sp>
        <p:nvSpPr>
          <p:cNvPr id="742404" name="Rectangle 4"/>
          <p:cNvSpPr>
            <a:spLocks noChangeArrowheads="1"/>
          </p:cNvSpPr>
          <p:nvPr/>
        </p:nvSpPr>
        <p:spPr bwMode="auto">
          <a:xfrm>
            <a:off x="720725" y="1125538"/>
            <a:ext cx="3995738"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Histograma y Diagrama de Caja</a:t>
            </a:r>
            <a:endParaRPr kumimoji="0" lang="es-ES" sz="1300" u="none">
              <a:solidFill>
                <a:schemeClr val="tx2"/>
              </a:solidFill>
            </a:endParaRPr>
          </a:p>
        </p:txBody>
      </p:sp>
      <p:pic>
        <p:nvPicPr>
          <p:cNvPr id="742408" name="Picture 8"/>
          <p:cNvPicPr>
            <a:picLocks noChangeAspect="1" noChangeArrowheads="1"/>
          </p:cNvPicPr>
          <p:nvPr/>
        </p:nvPicPr>
        <p:blipFill>
          <a:blip r:embed="rId3"/>
          <a:srcRect t="54919" b="3432"/>
          <a:stretch>
            <a:fillRect/>
          </a:stretch>
        </p:blipFill>
        <p:spPr bwMode="auto">
          <a:xfrm>
            <a:off x="900113" y="5076825"/>
            <a:ext cx="3527425" cy="1160463"/>
          </a:xfrm>
          <a:prstGeom prst="rect">
            <a:avLst/>
          </a:prstGeom>
          <a:noFill/>
          <a:ln w="9525">
            <a:noFill/>
            <a:miter lim="800000"/>
            <a:headEnd/>
            <a:tailEnd/>
          </a:ln>
        </p:spPr>
      </p:pic>
      <p:sp>
        <p:nvSpPr>
          <p:cNvPr id="742409" name="Text Box 9"/>
          <p:cNvSpPr txBox="1">
            <a:spLocks noChangeArrowheads="1"/>
          </p:cNvSpPr>
          <p:nvPr/>
        </p:nvSpPr>
        <p:spPr bwMode="auto">
          <a:xfrm>
            <a:off x="2411413" y="5661025"/>
            <a:ext cx="1657350" cy="360363"/>
          </a:xfrm>
          <a:prstGeom prst="rect">
            <a:avLst/>
          </a:prstGeom>
          <a:noFill/>
          <a:ln w="9525">
            <a:noFill/>
            <a:miter lim="800000"/>
            <a:headEnd/>
            <a:tailEnd/>
          </a:ln>
        </p:spPr>
        <p:txBody>
          <a:bodyPr/>
          <a:lstStyle/>
          <a:p>
            <a:pPr>
              <a:spcBef>
                <a:spcPct val="30000"/>
              </a:spcBef>
            </a:pPr>
            <a:r>
              <a:rPr kumimoji="0" lang="es-ES" sz="200" b="1" u="none">
                <a:solidFill>
                  <a:srgbClr val="000000"/>
                </a:solidFill>
                <a:latin typeface="Tahoma" pitchFamily="34" charset="0"/>
              </a:rPr>
              <a:t>       </a:t>
            </a:r>
          </a:p>
          <a:p>
            <a:pPr>
              <a:spcBef>
                <a:spcPct val="83000"/>
              </a:spcBef>
            </a:pP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1</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2</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3</a:t>
            </a:r>
            <a:endParaRPr kumimoji="0" lang="es-ES" sz="800" u="none">
              <a:solidFill>
                <a:srgbClr val="000000"/>
              </a:solidFill>
              <a:latin typeface="Tahoma" pitchFamily="34" charset="0"/>
            </a:endParaRPr>
          </a:p>
        </p:txBody>
      </p:sp>
      <p:sp>
        <p:nvSpPr>
          <p:cNvPr id="742411" name="Rectangle 11"/>
          <p:cNvSpPr>
            <a:spLocks noGrp="1" noChangeArrowheads="1"/>
          </p:cNvSpPr>
          <p:nvPr>
            <p:ph type="title"/>
          </p:nvPr>
        </p:nvSpPr>
        <p:spPr>
          <a:xfrm>
            <a:off x="7596188" y="188913"/>
            <a:ext cx="1373187" cy="395287"/>
          </a:xfrm>
          <a:noFill/>
          <a:ln/>
        </p:spPr>
        <p:txBody>
          <a:bodyPr anchor="ctr"/>
          <a:lstStyle/>
          <a:p>
            <a:r>
              <a:rPr lang="es-ES" sz="1300"/>
              <a:t>Análisis Univariado</a:t>
            </a:r>
          </a:p>
        </p:txBody>
      </p:sp>
      <p:grpSp>
        <p:nvGrpSpPr>
          <p:cNvPr id="742458" name="Group 58"/>
          <p:cNvGrpSpPr>
            <a:grpSpLocks/>
          </p:cNvGrpSpPr>
          <p:nvPr/>
        </p:nvGrpSpPr>
        <p:grpSpPr bwMode="auto">
          <a:xfrm>
            <a:off x="395288" y="1412875"/>
            <a:ext cx="4248150" cy="3659188"/>
            <a:chOff x="249" y="890"/>
            <a:chExt cx="2676" cy="2305"/>
          </a:xfrm>
        </p:grpSpPr>
        <p:sp>
          <p:nvSpPr>
            <p:cNvPr id="742405" name="Text Box 5"/>
            <p:cNvSpPr txBox="1">
              <a:spLocks noChangeArrowheads="1"/>
            </p:cNvSpPr>
            <p:nvPr/>
          </p:nvSpPr>
          <p:spPr bwMode="auto">
            <a:xfrm>
              <a:off x="1475" y="3022"/>
              <a:ext cx="589" cy="173"/>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Notas</a:t>
              </a:r>
            </a:p>
          </p:txBody>
        </p:sp>
        <p:sp>
          <p:nvSpPr>
            <p:cNvPr id="742406" name="Text Box 6"/>
            <p:cNvSpPr txBox="1">
              <a:spLocks noChangeArrowheads="1"/>
            </p:cNvSpPr>
            <p:nvPr/>
          </p:nvSpPr>
          <p:spPr bwMode="auto">
            <a:xfrm rot="16200000">
              <a:off x="-5" y="1779"/>
              <a:ext cx="681" cy="173"/>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Proporción</a:t>
              </a:r>
            </a:p>
          </p:txBody>
        </p:sp>
        <p:grpSp>
          <p:nvGrpSpPr>
            <p:cNvPr id="742457" name="Group 57"/>
            <p:cNvGrpSpPr>
              <a:grpSpLocks/>
            </p:cNvGrpSpPr>
            <p:nvPr/>
          </p:nvGrpSpPr>
          <p:grpSpPr bwMode="auto">
            <a:xfrm>
              <a:off x="385" y="890"/>
              <a:ext cx="2540" cy="2162"/>
              <a:chOff x="385" y="890"/>
              <a:chExt cx="2540" cy="2162"/>
            </a:xfrm>
          </p:grpSpPr>
          <p:sp>
            <p:nvSpPr>
              <p:cNvPr id="742410" name="Text Box 10"/>
              <p:cNvSpPr txBox="1">
                <a:spLocks noChangeArrowheads="1"/>
              </p:cNvSpPr>
              <p:nvPr/>
            </p:nvSpPr>
            <p:spPr bwMode="auto">
              <a:xfrm>
                <a:off x="567" y="2888"/>
                <a:ext cx="2222" cy="164"/>
              </a:xfrm>
              <a:prstGeom prst="rect">
                <a:avLst/>
              </a:prstGeom>
              <a:noFill/>
              <a:ln w="9525">
                <a:noFill/>
                <a:miter lim="800000"/>
                <a:headEnd/>
                <a:tailEnd/>
              </a:ln>
              <a:effectLst/>
            </p:spPr>
            <p:txBody>
              <a:bodyPr>
                <a:spAutoFit/>
              </a:bodyPr>
              <a:lstStyle/>
              <a:p>
                <a:pPr>
                  <a:spcBef>
                    <a:spcPct val="50000"/>
                  </a:spcBef>
                </a:pPr>
                <a:r>
                  <a:rPr kumimoji="0" lang="es-ES" sz="1100" u="none">
                    <a:latin typeface="Tahoma" pitchFamily="34" charset="0"/>
                  </a:rPr>
                  <a:t>12     13      14     15     16      17     18     19      20</a:t>
                </a:r>
              </a:p>
            </p:txBody>
          </p:sp>
          <p:pic>
            <p:nvPicPr>
              <p:cNvPr id="742412" name="Picture 12"/>
              <p:cNvPicPr>
                <a:picLocks noChangeAspect="1" noChangeArrowheads="1"/>
              </p:cNvPicPr>
              <p:nvPr/>
            </p:nvPicPr>
            <p:blipFill>
              <a:blip r:embed="rId4"/>
              <a:srcRect b="5946"/>
              <a:stretch>
                <a:fillRect/>
              </a:stretch>
            </p:blipFill>
            <p:spPr bwMode="auto">
              <a:xfrm>
                <a:off x="385" y="890"/>
                <a:ext cx="2540" cy="1980"/>
              </a:xfrm>
              <a:prstGeom prst="rect">
                <a:avLst/>
              </a:prstGeom>
              <a:noFill/>
              <a:ln>
                <a:noFill/>
              </a:ln>
              <a:effectLst/>
            </p:spPr>
          </p:pic>
        </p:grpSp>
      </p:grpSp>
      <p:graphicFrame>
        <p:nvGraphicFramePr>
          <p:cNvPr id="742413" name="Group 13"/>
          <p:cNvGraphicFramePr>
            <a:graphicFrameLocks noGrp="1"/>
          </p:cNvGraphicFramePr>
          <p:nvPr>
            <p:ph sz="half" idx="2"/>
          </p:nvPr>
        </p:nvGraphicFramePr>
        <p:xfrm>
          <a:off x="5435600" y="1628775"/>
          <a:ext cx="2881313" cy="4146556"/>
        </p:xfrm>
        <a:graphic>
          <a:graphicData uri="http://schemas.openxmlformats.org/drawingml/2006/table">
            <a:tbl>
              <a:tblPr/>
              <a:tblGrid>
                <a:gridCol w="1941513"/>
                <a:gridCol w="939800"/>
              </a:tblGrid>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N</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245</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Media</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17,47</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Moda</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20</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Varianza Poblacional</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3,31</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Desviación Estándar</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1,82</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Error Estándar</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0.115</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Sesgo</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-0,38</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Kurtosis</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-0,64</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Mín.</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12,25</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Máx.</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20</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Cuartil 1, Q</a:t>
                      </a:r>
                      <a:r>
                        <a:rPr kumimoji="1" lang="es-ES" sz="1400" b="0" i="0" u="none" strike="noStrike" cap="none" normalizeH="0" baseline="-25000" smtClean="0">
                          <a:ln>
                            <a:noFill/>
                          </a:ln>
                          <a:solidFill>
                            <a:srgbClr val="FFFFAB"/>
                          </a:solidFill>
                          <a:effectLst/>
                          <a:latin typeface="Arial" charset="0"/>
                          <a:cs typeface="Arial" charset="0"/>
                        </a:rPr>
                        <a:t>1</a:t>
                      </a:r>
                      <a:endParaRPr kumimoji="1" lang="es-ES" sz="1400" b="0" i="0" u="none" strike="noStrike" cap="none" normalizeH="0" baseline="-2500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16</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Mediana, Q</a:t>
                      </a:r>
                      <a:r>
                        <a:rPr kumimoji="1" lang="es-ES" sz="1400" b="0" i="0" u="none" strike="noStrike" cap="none" normalizeH="0" baseline="-25000" smtClean="0">
                          <a:ln>
                            <a:noFill/>
                          </a:ln>
                          <a:solidFill>
                            <a:srgbClr val="FFFFAB"/>
                          </a:solidFill>
                          <a:effectLst/>
                          <a:latin typeface="Arial" charset="0"/>
                          <a:cs typeface="Arial" charset="0"/>
                        </a:rPr>
                        <a:t>2</a:t>
                      </a: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17,75</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Cuartil 3, Q</a:t>
                      </a:r>
                      <a:r>
                        <a:rPr kumimoji="1" lang="es-ES" sz="1400" b="0" i="0" u="none" strike="noStrike" cap="none" normalizeH="0" baseline="-25000" smtClean="0">
                          <a:ln>
                            <a:noFill/>
                          </a:ln>
                          <a:solidFill>
                            <a:srgbClr val="FFFFAB"/>
                          </a:solidFill>
                          <a:effectLst/>
                          <a:latin typeface="Arial" charset="0"/>
                          <a:cs typeface="Arial" charset="0"/>
                        </a:rPr>
                        <a:t>3</a:t>
                      </a: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rgbClr val="FFFFAB"/>
                          </a:solidFill>
                          <a:effectLst/>
                          <a:latin typeface="Arial" charset="0"/>
                          <a:cs typeface="Arial" charset="0"/>
                        </a:rPr>
                        <a:t>19</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bl>
          </a:graphicData>
        </a:graphic>
      </p:graphicFrame>
      <p:sp>
        <p:nvSpPr>
          <p:cNvPr id="742459" name="AutoShape 59"/>
          <p:cNvSpPr>
            <a:spLocks/>
          </p:cNvSpPr>
          <p:nvPr/>
        </p:nvSpPr>
        <p:spPr bwMode="auto">
          <a:xfrm rot="5400000">
            <a:off x="1547812" y="2925763"/>
            <a:ext cx="144463" cy="1150938"/>
          </a:xfrm>
          <a:prstGeom prst="leftBrace">
            <a:avLst>
              <a:gd name="adj1" fmla="val 66392"/>
              <a:gd name="adj2" fmla="val 50000"/>
            </a:avLst>
          </a:prstGeom>
          <a:noFill/>
          <a:ln w="9525">
            <a:solidFill>
              <a:srgbClr val="FF6600"/>
            </a:solidFill>
            <a:round/>
            <a:headEnd/>
            <a:tailEnd/>
          </a:ln>
          <a:effectLst/>
        </p:spPr>
        <p:txBody>
          <a:bodyPr wrap="none" anchor="ctr"/>
          <a:lstStyle/>
          <a:p>
            <a:endParaRPr lang="en-US"/>
          </a:p>
        </p:txBody>
      </p:sp>
      <p:sp>
        <p:nvSpPr>
          <p:cNvPr id="742460" name="Text Box 60"/>
          <p:cNvSpPr txBox="1">
            <a:spLocks noChangeArrowheads="1"/>
          </p:cNvSpPr>
          <p:nvPr/>
        </p:nvSpPr>
        <p:spPr bwMode="auto">
          <a:xfrm>
            <a:off x="1331913" y="3213100"/>
            <a:ext cx="647700" cy="260350"/>
          </a:xfrm>
          <a:prstGeom prst="rect">
            <a:avLst/>
          </a:prstGeom>
          <a:noFill/>
          <a:ln w="9525">
            <a:noFill/>
            <a:miter lim="800000"/>
            <a:headEnd/>
            <a:tailEnd/>
          </a:ln>
          <a:effectLst/>
        </p:spPr>
        <p:txBody>
          <a:bodyPr>
            <a:spAutoFit/>
          </a:bodyPr>
          <a:lstStyle/>
          <a:p>
            <a:pPr>
              <a:spcBef>
                <a:spcPct val="50000"/>
              </a:spcBef>
            </a:pPr>
            <a:r>
              <a:rPr lang="es-EC" sz="1100" u="none">
                <a:solidFill>
                  <a:schemeClr val="hlink"/>
                </a:solidFill>
              </a:rPr>
              <a:t>0,087</a:t>
            </a:r>
            <a:endParaRPr lang="es-ES" sz="1100" u="none">
              <a:solidFill>
                <a:schemeClr val="hlink"/>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42460"/>
                                        </p:tgtEl>
                                        <p:attrNameLst>
                                          <p:attrName>style.visibility</p:attrName>
                                        </p:attrNameLst>
                                      </p:cBhvr>
                                      <p:to>
                                        <p:strVal val="visible"/>
                                      </p:to>
                                    </p:set>
                                    <p:animEffect transition="in" filter="circle(in)">
                                      <p:cBhvr>
                                        <p:cTn id="7" dur="500"/>
                                        <p:tgtEl>
                                          <p:spTgt spid="74246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42459"/>
                                        </p:tgtEl>
                                        <p:attrNameLst>
                                          <p:attrName>style.visibility</p:attrName>
                                        </p:attrNameLst>
                                      </p:cBhvr>
                                      <p:to>
                                        <p:strVal val="visible"/>
                                      </p:to>
                                    </p:set>
                                    <p:animEffect transition="in" filter="circle(in)">
                                      <p:cBhvr>
                                        <p:cTn id="10" dur="500"/>
                                        <p:tgtEl>
                                          <p:spTgt spid="742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59" grpId="0" animBg="1"/>
      <p:bldP spid="7424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Marcador de número de diapositiva"/>
          <p:cNvSpPr>
            <a:spLocks noGrp="1"/>
          </p:cNvSpPr>
          <p:nvPr>
            <p:ph type="sldNum" sz="quarter" idx="11"/>
          </p:nvPr>
        </p:nvSpPr>
        <p:spPr/>
        <p:txBody>
          <a:bodyPr/>
          <a:lstStyle/>
          <a:p>
            <a:fld id="{467DB74E-2B99-4A02-8C9B-51C848FB100D}" type="slidenum">
              <a:rPr lang="es-ES"/>
              <a:pPr/>
              <a:t>21</a:t>
            </a:fld>
            <a:endParaRPr lang="es-ES"/>
          </a:p>
        </p:txBody>
      </p:sp>
      <p:sp>
        <p:nvSpPr>
          <p:cNvPr id="743426" name="Rectangle 2"/>
          <p:cNvSpPr>
            <a:spLocks noChangeArrowheads="1"/>
          </p:cNvSpPr>
          <p:nvPr/>
        </p:nvSpPr>
        <p:spPr bwMode="auto">
          <a:xfrm>
            <a:off x="250825" y="739775"/>
            <a:ext cx="4319588" cy="3317875"/>
          </a:xfrm>
          <a:prstGeom prst="rect">
            <a:avLst/>
          </a:prstGeom>
          <a:noFill/>
          <a:ln w="9525">
            <a:noFill/>
            <a:miter lim="800000"/>
            <a:headEnd/>
            <a:tailEnd/>
          </a:ln>
          <a:effectLst/>
        </p:spPr>
        <p:txBody>
          <a:bodyPr anchor="ctr">
            <a:spAutoFit/>
          </a:bodyPr>
          <a:lstStyle/>
          <a:p>
            <a:pPr algn="ctr" eaLnBrk="0" hangingPunct="0">
              <a:tabLst>
                <a:tab pos="914400" algn="l"/>
              </a:tabLst>
            </a:pPr>
            <a:r>
              <a:rPr kumimoji="0" lang="es-ES" sz="2000" b="1" u="none">
                <a:solidFill>
                  <a:srgbClr val="FFCC00"/>
                </a:solidFill>
                <a:latin typeface="Georgia" pitchFamily="18" charset="0"/>
                <a:cs typeface="Times New Roman" pitchFamily="18" charset="0"/>
              </a:rPr>
              <a:t>Bondad de Ajuste (K-S):</a:t>
            </a:r>
          </a:p>
          <a:p>
            <a:pPr algn="ctr" eaLnBrk="0" hangingPunct="0">
              <a:tabLst>
                <a:tab pos="914400" algn="l"/>
              </a:tabLst>
            </a:pPr>
            <a:r>
              <a:rPr kumimoji="0" lang="es-EC" sz="2000" b="1" u="none">
                <a:solidFill>
                  <a:srgbClr val="FFCC00"/>
                </a:solidFill>
                <a:latin typeface="Georgia" pitchFamily="18" charset="0"/>
                <a:cs typeface="Times New Roman" pitchFamily="18" charset="0"/>
              </a:rPr>
              <a:t>Exámenes de Grado</a:t>
            </a:r>
            <a:endParaRPr kumimoji="0" lang="es-ES" sz="2000" b="1" u="none">
              <a:solidFill>
                <a:srgbClr val="FFCC00"/>
              </a:solidFill>
              <a:latin typeface="Georgia" pitchFamily="18" charset="0"/>
              <a:cs typeface="Times New Roman" pitchFamily="18" charset="0"/>
            </a:endParaRPr>
          </a:p>
          <a:p>
            <a:pPr algn="ctr" eaLnBrk="0" hangingPunct="0">
              <a:tabLst>
                <a:tab pos="914400" algn="l"/>
              </a:tabLst>
            </a:pPr>
            <a:endParaRPr kumimoji="0" lang="es-ES" sz="2000" b="1" u="none">
              <a:solidFill>
                <a:srgbClr val="FFCC00"/>
              </a:solidFill>
              <a:ea typeface="Times New Roman" pitchFamily="18" charset="0"/>
              <a:cs typeface="Arial" charset="0"/>
            </a:endParaRPr>
          </a:p>
          <a:p>
            <a:pPr algn="ctr" eaLnBrk="0" hangingPunct="0">
              <a:tabLst>
                <a:tab pos="914400" algn="l"/>
              </a:tabLst>
            </a:pPr>
            <a:r>
              <a:rPr kumimoji="0" lang="es-ES" sz="1900" b="1" u="none">
                <a:ea typeface="Times New Roman" pitchFamily="18" charset="0"/>
                <a:cs typeface="Arial" charset="0"/>
              </a:rPr>
              <a:t>H</a:t>
            </a:r>
            <a:r>
              <a:rPr kumimoji="0" lang="es-ES" sz="1900" b="1" u="none" baseline="-30000">
                <a:ea typeface="Times New Roman" pitchFamily="18" charset="0"/>
                <a:cs typeface="Arial" charset="0"/>
              </a:rPr>
              <a:t>0</a:t>
            </a:r>
            <a:r>
              <a:rPr kumimoji="0" lang="es-ES" sz="1900" b="1" u="none">
                <a:ea typeface="Times New Roman" pitchFamily="18" charset="0"/>
                <a:cs typeface="Arial" charset="0"/>
              </a:rPr>
              <a:t>:</a:t>
            </a:r>
            <a:r>
              <a:rPr kumimoji="0" lang="es-ES" sz="1900" u="none">
                <a:ea typeface="Times New Roman" pitchFamily="18" charset="0"/>
                <a:cs typeface="Arial" charset="0"/>
              </a:rPr>
              <a:t> Las notas de los </a:t>
            </a:r>
            <a:r>
              <a:rPr kumimoji="0" lang="es-ES" sz="1900" i="1" u="none">
                <a:ea typeface="Times New Roman" pitchFamily="18" charset="0"/>
                <a:cs typeface="Arial" charset="0"/>
              </a:rPr>
              <a:t>Exámenes de Grado</a:t>
            </a:r>
            <a:r>
              <a:rPr kumimoji="0" lang="es-ES" sz="1900" u="none">
                <a:ea typeface="Times New Roman" pitchFamily="18" charset="0"/>
                <a:cs typeface="Arial" charset="0"/>
              </a:rPr>
              <a:t> de los estudiantes investigados puede ser modelada como una distribución</a:t>
            </a:r>
          </a:p>
          <a:p>
            <a:pPr algn="ctr" eaLnBrk="0" hangingPunct="0">
              <a:tabLst>
                <a:tab pos="914400" algn="l"/>
              </a:tabLst>
            </a:pPr>
            <a:r>
              <a:rPr kumimoji="0" lang="es-ES" sz="1900" u="none">
                <a:latin typeface="Euclid Math One" pitchFamily="18" charset="2"/>
                <a:ea typeface="Times New Roman" pitchFamily="18" charset="0"/>
                <a:cs typeface="Arial" charset="0"/>
              </a:rPr>
              <a:t>N</a:t>
            </a:r>
            <a:r>
              <a:rPr kumimoji="0" lang="es-ES" sz="1900" u="none">
                <a:ea typeface="Times New Roman" pitchFamily="18" charset="0"/>
                <a:cs typeface="Arial" charset="0"/>
              </a:rPr>
              <a:t>( 17,7 ; 3,3)</a:t>
            </a:r>
            <a:endParaRPr kumimoji="0" lang="es-ES" sz="1900" u="none">
              <a:latin typeface="Tahoma" pitchFamily="34" charset="0"/>
            </a:endParaRPr>
          </a:p>
          <a:p>
            <a:pPr algn="ctr" eaLnBrk="0" hangingPunct="0">
              <a:tabLst>
                <a:tab pos="914400" algn="l"/>
              </a:tabLst>
            </a:pPr>
            <a:r>
              <a:rPr kumimoji="0" lang="es-ES" sz="1900" u="none">
                <a:cs typeface="Times New Roman" pitchFamily="18" charset="0"/>
              </a:rPr>
              <a:t>vs.</a:t>
            </a:r>
          </a:p>
          <a:p>
            <a:pPr algn="ctr" eaLnBrk="0" hangingPunct="0">
              <a:tabLst>
                <a:tab pos="914400" algn="l"/>
              </a:tabLst>
            </a:pPr>
            <a:r>
              <a:rPr kumimoji="0" lang="es-ES" sz="1900" u="none">
                <a:cs typeface="Times New Roman" pitchFamily="18" charset="0"/>
              </a:rPr>
              <a:t> </a:t>
            </a:r>
            <a:r>
              <a:rPr kumimoji="0" lang="es-ES" sz="1900" b="1" u="none">
                <a:cs typeface="Times New Roman" pitchFamily="18" charset="0"/>
              </a:rPr>
              <a:t>H</a:t>
            </a:r>
            <a:r>
              <a:rPr kumimoji="0" lang="es-ES" sz="1900" b="1" u="none" baseline="-30000">
                <a:cs typeface="Times New Roman" pitchFamily="18" charset="0"/>
              </a:rPr>
              <a:t>1</a:t>
            </a:r>
            <a:r>
              <a:rPr kumimoji="0" lang="es-ES" sz="1900" b="1" u="none">
                <a:cs typeface="Times New Roman" pitchFamily="18" charset="0"/>
              </a:rPr>
              <a:t>:</a:t>
            </a:r>
            <a:r>
              <a:rPr kumimoji="0" lang="es-ES" sz="1900" u="none">
                <a:cs typeface="Times New Roman" pitchFamily="18" charset="0"/>
              </a:rPr>
              <a:t> No es verdad H</a:t>
            </a:r>
            <a:r>
              <a:rPr kumimoji="0" lang="es-ES" sz="1900" u="none" baseline="-30000">
                <a:cs typeface="Times New Roman" pitchFamily="18" charset="0"/>
              </a:rPr>
              <a:t>o</a:t>
            </a:r>
            <a:r>
              <a:rPr kumimoji="0" lang="es-ES" sz="1900" u="none">
                <a:cs typeface="Times New Roman" pitchFamily="18" charset="0"/>
              </a:rPr>
              <a:t>.</a:t>
            </a:r>
            <a:endParaRPr kumimoji="0" lang="es-ES" sz="1900" u="none">
              <a:latin typeface="Tahoma" pitchFamily="34" charset="0"/>
            </a:endParaRPr>
          </a:p>
          <a:p>
            <a:pPr algn="ctr" eaLnBrk="0" hangingPunct="0">
              <a:tabLst>
                <a:tab pos="914400" algn="l"/>
              </a:tabLst>
            </a:pPr>
            <a:endParaRPr kumimoji="0" lang="es-ES" sz="1900" u="none"/>
          </a:p>
        </p:txBody>
      </p:sp>
      <p:sp>
        <p:nvSpPr>
          <p:cNvPr id="743427" name="Rectangle 3"/>
          <p:cNvSpPr>
            <a:spLocks noChangeArrowheads="1"/>
          </p:cNvSpPr>
          <p:nvPr/>
        </p:nvSpPr>
        <p:spPr bwMode="auto">
          <a:xfrm>
            <a:off x="2771775" y="4003675"/>
            <a:ext cx="1131888" cy="1536700"/>
          </a:xfrm>
          <a:prstGeom prst="rect">
            <a:avLst/>
          </a:prstGeom>
          <a:noFill/>
          <a:ln w="9525">
            <a:noFill/>
            <a:miter lim="800000"/>
            <a:headEnd/>
            <a:tailEnd/>
          </a:ln>
          <a:effectLst/>
        </p:spPr>
        <p:txBody>
          <a:bodyPr wrap="none" anchor="ctr">
            <a:spAutoFit/>
          </a:bodyPr>
          <a:lstStyle/>
          <a:p>
            <a:pPr>
              <a:tabLst>
                <a:tab pos="914400" algn="l"/>
              </a:tabLst>
            </a:pPr>
            <a:r>
              <a:rPr kumimoji="0" lang="es-ES" sz="1900" u="none">
                <a:ea typeface="Times New Roman" pitchFamily="18" charset="0"/>
                <a:cs typeface="Arial" charset="0"/>
              </a:rPr>
              <a:t>  = 0,077</a:t>
            </a:r>
            <a:endParaRPr kumimoji="0" lang="es-ES" sz="1900" u="none">
              <a:latin typeface="Tahoma" pitchFamily="34" charset="0"/>
              <a:ea typeface="Times New Roman" pitchFamily="18" charset="0"/>
              <a:cs typeface="Arial" charset="0"/>
            </a:endParaRPr>
          </a:p>
          <a:p>
            <a:pPr eaLnBrk="0" hangingPunct="0">
              <a:tabLst>
                <a:tab pos="914400" algn="l"/>
              </a:tabLst>
            </a:pPr>
            <a:endParaRPr kumimoji="0" lang="es-ES" sz="1900" u="none">
              <a:ea typeface="Times New Roman" pitchFamily="18" charset="0"/>
              <a:cs typeface="Arial" charset="0"/>
            </a:endParaRPr>
          </a:p>
          <a:p>
            <a:pPr eaLnBrk="0" hangingPunct="0">
              <a:tabLst>
                <a:tab pos="914400" algn="l"/>
              </a:tabLst>
            </a:pPr>
            <a:endParaRPr kumimoji="0" lang="es-ES" sz="1900" u="none">
              <a:latin typeface="Tahoma" pitchFamily="34" charset="0"/>
              <a:ea typeface="Times New Roman" pitchFamily="18" charset="0"/>
              <a:cs typeface="Arial" charset="0"/>
            </a:endParaRPr>
          </a:p>
          <a:p>
            <a:pPr eaLnBrk="0" hangingPunct="0">
              <a:tabLst>
                <a:tab pos="914400" algn="l"/>
              </a:tabLst>
            </a:pPr>
            <a:r>
              <a:rPr kumimoji="0" lang="es-ES" sz="1900" u="none">
                <a:ea typeface="Times New Roman" pitchFamily="18" charset="0"/>
                <a:cs typeface="Arial" charset="0"/>
              </a:rPr>
              <a:t>   </a:t>
            </a:r>
            <a:endParaRPr kumimoji="0" lang="es-ES" sz="1900" u="none">
              <a:latin typeface="Tahoma" pitchFamily="34" charset="0"/>
              <a:ea typeface="Times New Roman" pitchFamily="18" charset="0"/>
              <a:cs typeface="Arial" charset="0"/>
            </a:endParaRPr>
          </a:p>
          <a:p>
            <a:pPr eaLnBrk="0" hangingPunct="0">
              <a:tabLst>
                <a:tab pos="914400" algn="l"/>
              </a:tabLst>
            </a:pPr>
            <a:endParaRPr kumimoji="0" lang="es-ES" sz="1900" u="none">
              <a:ea typeface="Times New Roman" pitchFamily="18" charset="0"/>
              <a:cs typeface="Arial" charset="0"/>
            </a:endParaRPr>
          </a:p>
        </p:txBody>
      </p:sp>
      <p:sp>
        <p:nvSpPr>
          <p:cNvPr id="743428" name="Rectangle 4"/>
          <p:cNvSpPr>
            <a:spLocks noChangeArrowheads="1"/>
          </p:cNvSpPr>
          <p:nvPr/>
        </p:nvSpPr>
        <p:spPr bwMode="auto">
          <a:xfrm>
            <a:off x="5219700" y="1109663"/>
            <a:ext cx="3475038" cy="641350"/>
          </a:xfrm>
          <a:prstGeom prst="rect">
            <a:avLst/>
          </a:prstGeom>
          <a:noFill/>
          <a:ln w="9525">
            <a:noFill/>
            <a:miter lim="800000"/>
            <a:headEnd/>
            <a:tailEnd/>
          </a:ln>
          <a:effectLst/>
        </p:spPr>
        <p:txBody>
          <a:bodyPr wrap="none" anchor="ctr">
            <a:spAutoFit/>
          </a:bodyPr>
          <a:lstStyle/>
          <a:p>
            <a:r>
              <a:rPr kumimoji="0" lang="es-ES" sz="1800" b="1" u="none">
                <a:solidFill>
                  <a:srgbClr val="FFCC00"/>
                </a:solidFill>
                <a:latin typeface="Georgia" pitchFamily="18" charset="0"/>
                <a:cs typeface="Times New Roman" pitchFamily="18" charset="0"/>
              </a:rPr>
              <a:t>Curva Normal </a:t>
            </a:r>
            <a:r>
              <a:rPr kumimoji="0" lang="es-ES" sz="1800" b="1" u="none">
                <a:solidFill>
                  <a:srgbClr val="FFCC00"/>
                </a:solidFill>
                <a:latin typeface="Euclid Math One" pitchFamily="18" charset="2"/>
                <a:cs typeface="Times New Roman" pitchFamily="18" charset="0"/>
              </a:rPr>
              <a:t>N</a:t>
            </a:r>
            <a:r>
              <a:rPr kumimoji="0" lang="es-ES" sz="1800" b="1" u="none">
                <a:solidFill>
                  <a:srgbClr val="FFCC00"/>
                </a:solidFill>
                <a:latin typeface="Georgia" pitchFamily="18" charset="0"/>
                <a:cs typeface="Times New Roman" pitchFamily="18" charset="0"/>
              </a:rPr>
              <a:t> (</a:t>
            </a:r>
            <a:r>
              <a:rPr kumimoji="0" lang="es-ES" sz="1800" b="1" u="none">
                <a:solidFill>
                  <a:srgbClr val="FFCC00"/>
                </a:solidFill>
                <a:latin typeface="Tahoma" pitchFamily="34" charset="0"/>
                <a:cs typeface="Times New Roman" pitchFamily="18" charset="0"/>
              </a:rPr>
              <a:t>17,7 ; 3,3</a:t>
            </a:r>
            <a:r>
              <a:rPr kumimoji="0" lang="es-ES" sz="1800" b="1" u="none">
                <a:solidFill>
                  <a:srgbClr val="FFCC00"/>
                </a:solidFill>
                <a:latin typeface="Georgia" pitchFamily="18" charset="0"/>
                <a:cs typeface="Times New Roman" pitchFamily="18" charset="0"/>
              </a:rPr>
              <a:t>)</a:t>
            </a:r>
            <a:endParaRPr kumimoji="0" lang="es-ES" sz="1800" u="none">
              <a:solidFill>
                <a:srgbClr val="FFCC00"/>
              </a:solidFill>
              <a:latin typeface="Tahoma" pitchFamily="34" charset="0"/>
            </a:endParaRPr>
          </a:p>
          <a:p>
            <a:pPr eaLnBrk="0" hangingPunct="0"/>
            <a:endParaRPr kumimoji="0" lang="es-ES" sz="1800" u="none">
              <a:solidFill>
                <a:srgbClr val="FFCC00"/>
              </a:solidFill>
            </a:endParaRPr>
          </a:p>
        </p:txBody>
      </p:sp>
      <p:sp>
        <p:nvSpPr>
          <p:cNvPr id="743429" name="Text Box 5"/>
          <p:cNvSpPr txBox="1">
            <a:spLocks noChangeArrowheads="1"/>
          </p:cNvSpPr>
          <p:nvPr/>
        </p:nvSpPr>
        <p:spPr bwMode="auto">
          <a:xfrm>
            <a:off x="827088" y="4560888"/>
            <a:ext cx="3671887" cy="381000"/>
          </a:xfrm>
          <a:prstGeom prst="rect">
            <a:avLst/>
          </a:prstGeom>
          <a:noFill/>
          <a:ln w="9525">
            <a:noFill/>
            <a:miter lim="800000"/>
            <a:headEnd/>
            <a:tailEnd/>
          </a:ln>
          <a:effectLst/>
        </p:spPr>
        <p:txBody>
          <a:bodyPr>
            <a:spAutoFit/>
          </a:bodyPr>
          <a:lstStyle/>
          <a:p>
            <a:pPr>
              <a:spcBef>
                <a:spcPct val="50000"/>
              </a:spcBef>
            </a:pPr>
            <a:r>
              <a:rPr kumimoji="0" lang="es-ES" sz="1900" u="none">
                <a:latin typeface="Tahoma" pitchFamily="34" charset="0"/>
              </a:rPr>
              <a:t>Valor p (dos colas) = 0, 116</a:t>
            </a:r>
          </a:p>
        </p:txBody>
      </p:sp>
      <p:sp>
        <p:nvSpPr>
          <p:cNvPr id="743430" name="Text Box 6"/>
          <p:cNvSpPr txBox="1">
            <a:spLocks noChangeArrowheads="1"/>
          </p:cNvSpPr>
          <p:nvPr/>
        </p:nvSpPr>
        <p:spPr bwMode="auto">
          <a:xfrm>
            <a:off x="6877050" y="4797425"/>
            <a:ext cx="461963" cy="466725"/>
          </a:xfrm>
          <a:prstGeom prst="rect">
            <a:avLst/>
          </a:prstGeom>
          <a:noFill/>
          <a:ln w="9525">
            <a:noFill/>
            <a:miter lim="800000"/>
            <a:headEnd/>
            <a:tailEnd/>
          </a:ln>
        </p:spPr>
        <p:txBody>
          <a:bodyPr/>
          <a:lstStyle/>
          <a:p>
            <a:endParaRPr kumimoji="0" lang="es-ES" sz="1400" i="1" u="none">
              <a:solidFill>
                <a:srgbClr val="33CCFF"/>
              </a:solidFill>
              <a:cs typeface="Times New Roman" pitchFamily="18" charset="0"/>
            </a:endParaRPr>
          </a:p>
          <a:p>
            <a:pPr eaLnBrk="0" hangingPunct="0"/>
            <a:r>
              <a:rPr kumimoji="0" lang="es-ES" sz="1400" i="1" u="none">
                <a:solidFill>
                  <a:srgbClr val="33CCFF"/>
                </a:solidFill>
                <a:latin typeface="Times New Roman" pitchFamily="18" charset="0"/>
                <a:cs typeface="Times New Roman" pitchFamily="18" charset="0"/>
              </a:rPr>
              <a:t>x</a:t>
            </a:r>
            <a:endParaRPr kumimoji="0" lang="es-ES" sz="1400" u="none">
              <a:solidFill>
                <a:srgbClr val="33CCFF"/>
              </a:solidFill>
              <a:latin typeface="Times New Roman" pitchFamily="18" charset="0"/>
            </a:endParaRPr>
          </a:p>
        </p:txBody>
      </p:sp>
      <p:sp>
        <p:nvSpPr>
          <p:cNvPr id="743431" name="Text Box 7"/>
          <p:cNvSpPr txBox="1">
            <a:spLocks noChangeArrowheads="1"/>
          </p:cNvSpPr>
          <p:nvPr/>
        </p:nvSpPr>
        <p:spPr bwMode="auto">
          <a:xfrm>
            <a:off x="4500563" y="3121025"/>
            <a:ext cx="557212" cy="452438"/>
          </a:xfrm>
          <a:prstGeom prst="rect">
            <a:avLst/>
          </a:prstGeom>
          <a:noFill/>
          <a:ln w="9525">
            <a:noFill/>
            <a:miter lim="800000"/>
            <a:headEnd/>
            <a:tailEnd/>
          </a:ln>
        </p:spPr>
        <p:txBody>
          <a:bodyPr/>
          <a:lstStyle/>
          <a:p>
            <a:r>
              <a:rPr kumimoji="0" lang="es-ES" sz="1400" i="1" u="none">
                <a:solidFill>
                  <a:srgbClr val="33CCFF"/>
                </a:solidFill>
                <a:latin typeface="Times New Roman" pitchFamily="18" charset="0"/>
                <a:cs typeface="Times New Roman" pitchFamily="18" charset="0"/>
              </a:rPr>
              <a:t>f(x)</a:t>
            </a:r>
            <a:endParaRPr kumimoji="0" lang="es-ES" sz="1400" i="1" u="none">
              <a:solidFill>
                <a:srgbClr val="33CCFF"/>
              </a:solidFill>
              <a:latin typeface="Times New Roman" pitchFamily="18" charset="0"/>
            </a:endParaRPr>
          </a:p>
        </p:txBody>
      </p:sp>
      <p:pic>
        <p:nvPicPr>
          <p:cNvPr id="743434" name="Picture 10"/>
          <p:cNvPicPr>
            <a:picLocks noChangeAspect="1" noChangeArrowheads="1"/>
          </p:cNvPicPr>
          <p:nvPr/>
        </p:nvPicPr>
        <p:blipFill>
          <a:blip r:embed="rId3"/>
          <a:srcRect l="6081" t="7347" b="7452"/>
          <a:stretch>
            <a:fillRect/>
          </a:stretch>
        </p:blipFill>
        <p:spPr bwMode="auto">
          <a:xfrm>
            <a:off x="4932363" y="1628775"/>
            <a:ext cx="4032250" cy="3314700"/>
          </a:xfrm>
          <a:prstGeom prst="rect">
            <a:avLst/>
          </a:prstGeom>
          <a:noFill/>
          <a:ln w="9525">
            <a:noFill/>
            <a:miter lim="800000"/>
            <a:headEnd/>
            <a:tailEnd/>
          </a:ln>
          <a:effectLst/>
        </p:spPr>
      </p:pic>
      <p:graphicFrame>
        <p:nvGraphicFramePr>
          <p:cNvPr id="743436" name="Object 12"/>
          <p:cNvGraphicFramePr>
            <a:graphicFrameLocks noChangeAspect="1"/>
          </p:cNvGraphicFramePr>
          <p:nvPr>
            <p:ph/>
          </p:nvPr>
        </p:nvGraphicFramePr>
        <p:xfrm>
          <a:off x="539750" y="3716338"/>
          <a:ext cx="2376488" cy="869950"/>
        </p:xfrm>
        <a:graphic>
          <a:graphicData uri="http://schemas.openxmlformats.org/presentationml/2006/ole">
            <p:oleObj spid="_x0000_s743436" name="Equation" r:id="rId4" imgW="1180800" imgH="43164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5 Marcador de número de diapositiva"/>
          <p:cNvSpPr>
            <a:spLocks noGrp="1"/>
          </p:cNvSpPr>
          <p:nvPr>
            <p:ph type="sldNum" sz="quarter" idx="11"/>
          </p:nvPr>
        </p:nvSpPr>
        <p:spPr/>
        <p:txBody>
          <a:bodyPr/>
          <a:lstStyle/>
          <a:p>
            <a:fld id="{36C0DF21-3911-41BC-8919-3864346FD80D}" type="slidenum">
              <a:rPr lang="es-ES"/>
              <a:pPr/>
              <a:t>22</a:t>
            </a:fld>
            <a:endParaRPr lang="es-ES"/>
          </a:p>
        </p:txBody>
      </p:sp>
      <p:grpSp>
        <p:nvGrpSpPr>
          <p:cNvPr id="744506" name="Group 58"/>
          <p:cNvGrpSpPr>
            <a:grpSpLocks/>
          </p:cNvGrpSpPr>
          <p:nvPr/>
        </p:nvGrpSpPr>
        <p:grpSpPr bwMode="auto">
          <a:xfrm>
            <a:off x="827088" y="4960938"/>
            <a:ext cx="3529012" cy="1276350"/>
            <a:chOff x="521" y="3125"/>
            <a:chExt cx="2223" cy="804"/>
          </a:xfrm>
        </p:grpSpPr>
        <p:pic>
          <p:nvPicPr>
            <p:cNvPr id="744454" name="Picture 6"/>
            <p:cNvPicPr>
              <a:picLocks noChangeAspect="1" noChangeArrowheads="1"/>
            </p:cNvPicPr>
            <p:nvPr/>
          </p:nvPicPr>
          <p:blipFill>
            <a:blip r:embed="rId2"/>
            <a:srcRect t="54919" b="3432"/>
            <a:stretch>
              <a:fillRect/>
            </a:stretch>
          </p:blipFill>
          <p:spPr bwMode="auto">
            <a:xfrm>
              <a:off x="521" y="3125"/>
              <a:ext cx="2223" cy="804"/>
            </a:xfrm>
            <a:prstGeom prst="rect">
              <a:avLst/>
            </a:prstGeom>
            <a:noFill/>
            <a:ln w="9525">
              <a:noFill/>
              <a:miter lim="800000"/>
              <a:headEnd/>
              <a:tailEnd/>
            </a:ln>
          </p:spPr>
        </p:pic>
        <p:sp>
          <p:nvSpPr>
            <p:cNvPr id="744505" name="Rectangle 57"/>
            <p:cNvSpPr>
              <a:spLocks noChangeArrowheads="1"/>
            </p:cNvSpPr>
            <p:nvPr/>
          </p:nvSpPr>
          <p:spPr bwMode="auto">
            <a:xfrm>
              <a:off x="522" y="3825"/>
              <a:ext cx="226" cy="91"/>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sp>
        <p:nvSpPr>
          <p:cNvPr id="744450" name="Rectangle 2"/>
          <p:cNvSpPr>
            <a:spLocks noChangeArrowheads="1"/>
          </p:cNvSpPr>
          <p:nvPr/>
        </p:nvSpPr>
        <p:spPr bwMode="auto">
          <a:xfrm>
            <a:off x="323850" y="404813"/>
            <a:ext cx="7056438" cy="503237"/>
          </a:xfrm>
          <a:prstGeom prst="rect">
            <a:avLst/>
          </a:prstGeom>
          <a:noFill/>
          <a:ln w="9525" algn="ctr">
            <a:noFill/>
            <a:miter lim="800000"/>
            <a:headEnd/>
            <a:tailEnd/>
          </a:ln>
          <a:effectLst/>
        </p:spPr>
        <p:txBody>
          <a:bodyPr lIns="92075" tIns="46038" rIns="92075" bIns="46038"/>
          <a:lstStyle/>
          <a:p>
            <a:pPr marL="342900" indent="-342900">
              <a:lnSpc>
                <a:spcPct val="90000"/>
              </a:lnSpc>
              <a:spcBef>
                <a:spcPct val="20000"/>
              </a:spcBef>
              <a:buClr>
                <a:schemeClr val="hlink"/>
              </a:buClr>
              <a:buSzPct val="70000"/>
              <a:buFont typeface="Wingdings" pitchFamily="2" charset="2"/>
              <a:buBlip>
                <a:blip r:embed="rId3"/>
              </a:buBlip>
            </a:pPr>
            <a:r>
              <a:rPr lang="es-ES" sz="3200" b="1" u="none">
                <a:solidFill>
                  <a:schemeClr val="tx2"/>
                </a:solidFill>
                <a:latin typeface="Arial Narrow" pitchFamily="34" charset="0"/>
              </a:rPr>
              <a:t>Trabajos Prácticos o de Investigación</a:t>
            </a:r>
          </a:p>
          <a:p>
            <a:pPr marL="342900" indent="-342900">
              <a:lnSpc>
                <a:spcPct val="90000"/>
              </a:lnSpc>
              <a:spcBef>
                <a:spcPct val="20000"/>
              </a:spcBef>
              <a:buClr>
                <a:schemeClr val="hlink"/>
              </a:buClr>
              <a:buSzPct val="70000"/>
              <a:buFont typeface="Wingdings" pitchFamily="2" charset="2"/>
              <a:buBlip>
                <a:blip r:embed="rId3"/>
              </a:buBlip>
            </a:pPr>
            <a:endParaRPr lang="es-ES" sz="3200" b="1" u="none">
              <a:solidFill>
                <a:schemeClr val="tx2"/>
              </a:solidFill>
              <a:latin typeface="Arial Narrow" pitchFamily="34" charset="0"/>
            </a:endParaRPr>
          </a:p>
        </p:txBody>
      </p:sp>
      <p:sp>
        <p:nvSpPr>
          <p:cNvPr id="744451" name="Text Box 3"/>
          <p:cNvSpPr txBox="1">
            <a:spLocks noChangeArrowheads="1"/>
          </p:cNvSpPr>
          <p:nvPr/>
        </p:nvSpPr>
        <p:spPr bwMode="auto">
          <a:xfrm>
            <a:off x="2051050" y="4724400"/>
            <a:ext cx="935038"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Notas</a:t>
            </a:r>
          </a:p>
        </p:txBody>
      </p:sp>
      <p:sp>
        <p:nvSpPr>
          <p:cNvPr id="744452" name="Text Box 4"/>
          <p:cNvSpPr txBox="1">
            <a:spLocks noChangeArrowheads="1"/>
          </p:cNvSpPr>
          <p:nvPr/>
        </p:nvSpPr>
        <p:spPr bwMode="auto">
          <a:xfrm rot="16200000">
            <a:off x="-152400" y="2752725"/>
            <a:ext cx="1081088"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Proporción</a:t>
            </a:r>
          </a:p>
        </p:txBody>
      </p:sp>
      <p:sp>
        <p:nvSpPr>
          <p:cNvPr id="744455" name="Text Box 7"/>
          <p:cNvSpPr txBox="1">
            <a:spLocks noChangeArrowheads="1"/>
          </p:cNvSpPr>
          <p:nvPr/>
        </p:nvSpPr>
        <p:spPr bwMode="auto">
          <a:xfrm>
            <a:off x="2916238" y="5589588"/>
            <a:ext cx="1584325" cy="360362"/>
          </a:xfrm>
          <a:prstGeom prst="rect">
            <a:avLst/>
          </a:prstGeom>
          <a:noFill/>
          <a:ln w="9525">
            <a:noFill/>
            <a:miter lim="800000"/>
            <a:headEnd/>
            <a:tailEnd/>
          </a:ln>
        </p:spPr>
        <p:txBody>
          <a:bodyPr/>
          <a:lstStyle/>
          <a:p>
            <a:pPr>
              <a:spcBef>
                <a:spcPct val="30000"/>
              </a:spcBef>
            </a:pPr>
            <a:r>
              <a:rPr kumimoji="0" lang="es-ES" sz="200" b="1" u="none">
                <a:solidFill>
                  <a:srgbClr val="000000"/>
                </a:solidFill>
                <a:latin typeface="Tahoma" pitchFamily="34" charset="0"/>
              </a:rPr>
              <a:t>       </a:t>
            </a:r>
          </a:p>
          <a:p>
            <a:pPr>
              <a:spcBef>
                <a:spcPct val="83000"/>
              </a:spcBef>
            </a:pP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1</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2</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3</a:t>
            </a:r>
            <a:endParaRPr kumimoji="0" lang="es-ES" sz="800" u="none">
              <a:solidFill>
                <a:srgbClr val="000000"/>
              </a:solidFill>
              <a:latin typeface="Tahoma" pitchFamily="34" charset="0"/>
            </a:endParaRPr>
          </a:p>
        </p:txBody>
      </p:sp>
      <p:sp>
        <p:nvSpPr>
          <p:cNvPr id="744456" name="Text Box 8"/>
          <p:cNvSpPr txBox="1">
            <a:spLocks noChangeArrowheads="1"/>
          </p:cNvSpPr>
          <p:nvPr/>
        </p:nvSpPr>
        <p:spPr bwMode="auto">
          <a:xfrm>
            <a:off x="755650" y="4437063"/>
            <a:ext cx="3960813" cy="260350"/>
          </a:xfrm>
          <a:prstGeom prst="rect">
            <a:avLst/>
          </a:prstGeom>
          <a:noFill/>
          <a:ln w="9525">
            <a:noFill/>
            <a:miter lim="800000"/>
            <a:headEnd/>
            <a:tailEnd/>
          </a:ln>
          <a:effectLst/>
        </p:spPr>
        <p:txBody>
          <a:bodyPr>
            <a:spAutoFit/>
          </a:bodyPr>
          <a:lstStyle/>
          <a:p>
            <a:pPr>
              <a:spcBef>
                <a:spcPct val="50000"/>
              </a:spcBef>
            </a:pPr>
            <a:r>
              <a:rPr kumimoji="0" lang="es-ES" sz="1100" u="none">
                <a:latin typeface="Tahoma" pitchFamily="34" charset="0"/>
              </a:rPr>
              <a:t>   13      14       15      16       17       18      19       20</a:t>
            </a:r>
          </a:p>
        </p:txBody>
      </p:sp>
      <p:sp>
        <p:nvSpPr>
          <p:cNvPr id="744457" name="Rectangle 9"/>
          <p:cNvSpPr>
            <a:spLocks noGrp="1" noChangeArrowheads="1"/>
          </p:cNvSpPr>
          <p:nvPr>
            <p:ph type="title"/>
          </p:nvPr>
        </p:nvSpPr>
        <p:spPr>
          <a:xfrm>
            <a:off x="6702425" y="188913"/>
            <a:ext cx="2441575" cy="395287"/>
          </a:xfrm>
          <a:noFill/>
          <a:ln/>
        </p:spPr>
        <p:txBody>
          <a:bodyPr anchor="ctr"/>
          <a:lstStyle/>
          <a:p>
            <a:pPr algn="ctr"/>
            <a:r>
              <a:rPr lang="es-ES" sz="1300"/>
              <a:t>Análisis Univariado</a:t>
            </a:r>
          </a:p>
        </p:txBody>
      </p:sp>
      <p:pic>
        <p:nvPicPr>
          <p:cNvPr id="744458" name="Picture 10"/>
          <p:cNvPicPr>
            <a:picLocks noGrp="1" noChangeAspect="1" noChangeArrowheads="1"/>
          </p:cNvPicPr>
          <p:nvPr>
            <p:ph sz="half" idx="1"/>
          </p:nvPr>
        </p:nvPicPr>
        <p:blipFill>
          <a:blip r:embed="rId4"/>
          <a:srcRect b="5946"/>
          <a:stretch>
            <a:fillRect/>
          </a:stretch>
        </p:blipFill>
        <p:spPr>
          <a:xfrm>
            <a:off x="611188" y="1341438"/>
            <a:ext cx="4032250" cy="3143250"/>
          </a:xfrm>
          <a:ln/>
        </p:spPr>
      </p:pic>
      <p:graphicFrame>
        <p:nvGraphicFramePr>
          <p:cNvPr id="744459" name="Group 11"/>
          <p:cNvGraphicFramePr>
            <a:graphicFrameLocks noGrp="1"/>
          </p:cNvGraphicFramePr>
          <p:nvPr>
            <p:ph sz="half" idx="2"/>
          </p:nvPr>
        </p:nvGraphicFramePr>
        <p:xfrm>
          <a:off x="5292725" y="1658938"/>
          <a:ext cx="2876550" cy="4146556"/>
        </p:xfrm>
        <a:graphic>
          <a:graphicData uri="http://schemas.openxmlformats.org/drawingml/2006/table">
            <a:tbl>
              <a:tblPr/>
              <a:tblGrid>
                <a:gridCol w="2016125"/>
                <a:gridCol w="860425"/>
              </a:tblGrid>
              <a:tr h="3190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N</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245</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Media</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17,50</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Moda</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16,69</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Varianza Poblacional</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1,99</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Desviación Estándar</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1,41</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Error Estándar</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0.09</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7500">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Sesgo</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-0,39</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Kurtosis</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-0,36</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Mín.</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12,84</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Máx.</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20</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Cuartil 1, Q</a:t>
                      </a:r>
                      <a:r>
                        <a:rPr kumimoji="1" lang="es-ES" sz="1400" b="0" i="0" u="none" strike="noStrike" cap="none" normalizeH="0" baseline="-25000" smtClean="0">
                          <a:ln>
                            <a:noFill/>
                          </a:ln>
                          <a:solidFill>
                            <a:srgbClr val="FFFFAB"/>
                          </a:solidFill>
                          <a:effectLst/>
                          <a:latin typeface="Arial" charset="0"/>
                          <a:cs typeface="Arial" charset="0"/>
                        </a:rPr>
                        <a:t>1</a:t>
                      </a:r>
                      <a:endParaRPr kumimoji="1" lang="es-ES" sz="1400" b="0" i="0" u="none" strike="noStrike" cap="none" normalizeH="0" baseline="-2500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1643</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Mediana, Q</a:t>
                      </a:r>
                      <a:r>
                        <a:rPr kumimoji="1" lang="es-ES" sz="1400" b="0" i="0" u="none" strike="noStrike" cap="none" normalizeH="0" baseline="-25000" smtClean="0">
                          <a:ln>
                            <a:noFill/>
                          </a:ln>
                          <a:solidFill>
                            <a:srgbClr val="FFFFAB"/>
                          </a:solidFill>
                          <a:effectLst/>
                          <a:latin typeface="Arial" charset="0"/>
                          <a:cs typeface="Arial" charset="0"/>
                        </a:rPr>
                        <a:t>2</a:t>
                      </a: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17,73</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Cuartil 3, Q</a:t>
                      </a:r>
                      <a:r>
                        <a:rPr kumimoji="1" lang="es-ES" sz="1400" b="0" i="0" u="none" strike="noStrike" cap="none" normalizeH="0" baseline="-25000" smtClean="0">
                          <a:ln>
                            <a:noFill/>
                          </a:ln>
                          <a:solidFill>
                            <a:srgbClr val="FFFFAB"/>
                          </a:solidFill>
                          <a:effectLst/>
                          <a:latin typeface="Arial" charset="0"/>
                          <a:cs typeface="Arial" charset="0"/>
                        </a:rPr>
                        <a:t>3</a:t>
                      </a: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rgbClr val="FFFFAB"/>
                          </a:solidFill>
                          <a:effectLst/>
                          <a:latin typeface="Arial" charset="0"/>
                          <a:cs typeface="Arial" charset="0"/>
                        </a:rPr>
                        <a:t>18,60</a:t>
                      </a:r>
                      <a:endParaRPr kumimoji="1" lang="es-ES" sz="1400" b="0" i="0" u="none" strike="noStrike" cap="none" normalizeH="0" baseline="0" smtClean="0">
                        <a:ln>
                          <a:noFill/>
                        </a:ln>
                        <a:solidFill>
                          <a:srgbClr val="FFFFAB"/>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bl>
          </a:graphicData>
        </a:graphic>
      </p:graphicFrame>
      <p:sp>
        <p:nvSpPr>
          <p:cNvPr id="744503" name="Rectangle 55"/>
          <p:cNvSpPr>
            <a:spLocks noChangeArrowheads="1"/>
          </p:cNvSpPr>
          <p:nvPr/>
        </p:nvSpPr>
        <p:spPr bwMode="auto">
          <a:xfrm>
            <a:off x="4859338" y="1266825"/>
            <a:ext cx="3789362" cy="290513"/>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Estadística Descriptiva</a:t>
            </a:r>
            <a:endParaRPr kumimoji="0" lang="es-ES" sz="1300" u="none">
              <a:solidFill>
                <a:schemeClr val="tx2"/>
              </a:solidFill>
            </a:endParaRPr>
          </a:p>
        </p:txBody>
      </p:sp>
      <p:sp>
        <p:nvSpPr>
          <p:cNvPr id="744504" name="Rectangle 56"/>
          <p:cNvSpPr>
            <a:spLocks noChangeArrowheads="1"/>
          </p:cNvSpPr>
          <p:nvPr/>
        </p:nvSpPr>
        <p:spPr bwMode="auto">
          <a:xfrm>
            <a:off x="720725" y="1125538"/>
            <a:ext cx="3995738"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Histograma y Diagrama de Caja</a:t>
            </a:r>
            <a:endParaRPr kumimoji="0" lang="es-ES" sz="1300" u="none">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1"/>
          </p:nvPr>
        </p:nvSpPr>
        <p:spPr/>
        <p:txBody>
          <a:bodyPr/>
          <a:lstStyle/>
          <a:p>
            <a:fld id="{357AA2D5-E5D2-4830-8526-5A57C8A0C320}" type="slidenum">
              <a:rPr lang="es-ES"/>
              <a:pPr/>
              <a:t>23</a:t>
            </a:fld>
            <a:endParaRPr lang="es-ES"/>
          </a:p>
        </p:txBody>
      </p:sp>
      <p:sp>
        <p:nvSpPr>
          <p:cNvPr id="745474" name="Rectangle 2"/>
          <p:cNvSpPr>
            <a:spLocks noChangeArrowheads="1"/>
          </p:cNvSpPr>
          <p:nvPr/>
        </p:nvSpPr>
        <p:spPr bwMode="auto">
          <a:xfrm>
            <a:off x="971550" y="957263"/>
            <a:ext cx="7129463" cy="2981325"/>
          </a:xfrm>
          <a:prstGeom prst="rect">
            <a:avLst/>
          </a:prstGeom>
          <a:noFill/>
          <a:ln w="9525">
            <a:noFill/>
            <a:miter lim="800000"/>
            <a:headEnd/>
            <a:tailEnd/>
          </a:ln>
          <a:effectLst/>
        </p:spPr>
        <p:txBody>
          <a:bodyPr anchor="ctr">
            <a:spAutoFit/>
          </a:bodyPr>
          <a:lstStyle/>
          <a:p>
            <a:pPr algn="ctr" eaLnBrk="0" hangingPunct="0">
              <a:tabLst>
                <a:tab pos="914400" algn="l"/>
              </a:tabLst>
            </a:pPr>
            <a:r>
              <a:rPr kumimoji="0" lang="es-ES" sz="1900" b="1" u="none">
                <a:solidFill>
                  <a:srgbClr val="FFCC00"/>
                </a:solidFill>
                <a:latin typeface="Georgia" pitchFamily="18" charset="0"/>
                <a:cs typeface="Times New Roman" pitchFamily="18" charset="0"/>
              </a:rPr>
              <a:t>Bondad de Ajuste (K-S):</a:t>
            </a:r>
          </a:p>
          <a:p>
            <a:pPr algn="ctr" eaLnBrk="0" hangingPunct="0">
              <a:tabLst>
                <a:tab pos="914400" algn="l"/>
              </a:tabLst>
            </a:pPr>
            <a:r>
              <a:rPr kumimoji="0" lang="es-EC" sz="1900" b="1" u="none">
                <a:solidFill>
                  <a:srgbClr val="FFCC00"/>
                </a:solidFill>
                <a:latin typeface="Georgia" pitchFamily="18" charset="0"/>
                <a:cs typeface="Times New Roman" pitchFamily="18" charset="0"/>
              </a:rPr>
              <a:t>Trabajos Prácticos o de Investigación</a:t>
            </a:r>
            <a:endParaRPr kumimoji="0" lang="es-ES" sz="1900" b="1" u="none">
              <a:solidFill>
                <a:srgbClr val="FFCC00"/>
              </a:solidFill>
              <a:latin typeface="Georgia" pitchFamily="18" charset="0"/>
              <a:cs typeface="Times New Roman" pitchFamily="18" charset="0"/>
            </a:endParaRPr>
          </a:p>
          <a:p>
            <a:pPr algn="ctr" eaLnBrk="0" hangingPunct="0">
              <a:tabLst>
                <a:tab pos="914400" algn="l"/>
              </a:tabLst>
            </a:pPr>
            <a:endParaRPr kumimoji="0" lang="es-ES" sz="1900" b="1" u="none">
              <a:solidFill>
                <a:srgbClr val="FFCC00"/>
              </a:solidFill>
              <a:ea typeface="Times New Roman" pitchFamily="18" charset="0"/>
              <a:cs typeface="Arial" charset="0"/>
            </a:endParaRPr>
          </a:p>
          <a:p>
            <a:pPr algn="ctr" eaLnBrk="0" hangingPunct="0">
              <a:tabLst>
                <a:tab pos="914400" algn="l"/>
              </a:tabLst>
            </a:pPr>
            <a:r>
              <a:rPr kumimoji="0" lang="es-ES" sz="1900" b="1" u="none">
                <a:ea typeface="Times New Roman" pitchFamily="18" charset="0"/>
                <a:cs typeface="Arial" charset="0"/>
              </a:rPr>
              <a:t>H</a:t>
            </a:r>
            <a:r>
              <a:rPr kumimoji="0" lang="es-ES" sz="1900" b="1" u="none" baseline="-30000">
                <a:ea typeface="Times New Roman" pitchFamily="18" charset="0"/>
                <a:cs typeface="Arial" charset="0"/>
              </a:rPr>
              <a:t>0</a:t>
            </a:r>
            <a:r>
              <a:rPr kumimoji="0" lang="es-ES" sz="1900" b="1" u="none">
                <a:ea typeface="Times New Roman" pitchFamily="18" charset="0"/>
                <a:cs typeface="Arial" charset="0"/>
              </a:rPr>
              <a:t>:</a:t>
            </a:r>
            <a:r>
              <a:rPr kumimoji="0" lang="es-ES" sz="1900" u="none">
                <a:ea typeface="Times New Roman" pitchFamily="18" charset="0"/>
                <a:cs typeface="Arial" charset="0"/>
              </a:rPr>
              <a:t> Las notas de </a:t>
            </a:r>
            <a:r>
              <a:rPr kumimoji="0" lang="es-ES" sz="1900" i="1" u="none">
                <a:ea typeface="Times New Roman" pitchFamily="18" charset="0"/>
                <a:cs typeface="Arial" charset="0"/>
              </a:rPr>
              <a:t>Trabajos Prácticos o de Investigación</a:t>
            </a:r>
            <a:r>
              <a:rPr kumimoji="0" lang="es-ES" sz="1900" u="none">
                <a:ea typeface="Times New Roman" pitchFamily="18" charset="0"/>
                <a:cs typeface="Arial" charset="0"/>
              </a:rPr>
              <a:t> de los estudiantes investigados puede ser modelada como una distribución</a:t>
            </a:r>
          </a:p>
          <a:p>
            <a:pPr algn="ctr" eaLnBrk="0" hangingPunct="0">
              <a:tabLst>
                <a:tab pos="914400" algn="l"/>
              </a:tabLst>
            </a:pPr>
            <a:r>
              <a:rPr kumimoji="0" lang="es-ES" sz="1900" u="none">
                <a:latin typeface="Euclid Math One" pitchFamily="18" charset="2"/>
                <a:ea typeface="Times New Roman" pitchFamily="18" charset="0"/>
                <a:cs typeface="Arial" charset="0"/>
              </a:rPr>
              <a:t>N</a:t>
            </a:r>
            <a:r>
              <a:rPr kumimoji="0" lang="es-ES" sz="1900" u="none">
                <a:ea typeface="Times New Roman" pitchFamily="18" charset="0"/>
                <a:cs typeface="Arial" charset="0"/>
              </a:rPr>
              <a:t>( 17,7 ; 3,3)</a:t>
            </a:r>
            <a:endParaRPr kumimoji="0" lang="es-ES" sz="1900" u="none">
              <a:latin typeface="Tahoma" pitchFamily="34" charset="0"/>
            </a:endParaRPr>
          </a:p>
          <a:p>
            <a:pPr algn="ctr" eaLnBrk="0" hangingPunct="0">
              <a:tabLst>
                <a:tab pos="914400" algn="l"/>
              </a:tabLst>
            </a:pPr>
            <a:r>
              <a:rPr kumimoji="0" lang="es-ES" sz="1900" u="none">
                <a:cs typeface="Times New Roman" pitchFamily="18" charset="0"/>
              </a:rPr>
              <a:t>vs.</a:t>
            </a:r>
          </a:p>
          <a:p>
            <a:pPr algn="ctr" eaLnBrk="0" hangingPunct="0">
              <a:tabLst>
                <a:tab pos="914400" algn="l"/>
              </a:tabLst>
            </a:pPr>
            <a:r>
              <a:rPr kumimoji="0" lang="es-ES" sz="1900" u="none">
                <a:cs typeface="Times New Roman" pitchFamily="18" charset="0"/>
              </a:rPr>
              <a:t> </a:t>
            </a:r>
            <a:r>
              <a:rPr kumimoji="0" lang="es-ES" sz="1900" b="1" u="none">
                <a:cs typeface="Times New Roman" pitchFamily="18" charset="0"/>
              </a:rPr>
              <a:t>H</a:t>
            </a:r>
            <a:r>
              <a:rPr kumimoji="0" lang="es-ES" sz="1900" b="1" u="none" baseline="-30000">
                <a:cs typeface="Times New Roman" pitchFamily="18" charset="0"/>
              </a:rPr>
              <a:t>1</a:t>
            </a:r>
            <a:r>
              <a:rPr kumimoji="0" lang="es-ES" sz="1900" b="1" u="none">
                <a:cs typeface="Times New Roman" pitchFamily="18" charset="0"/>
              </a:rPr>
              <a:t>:</a:t>
            </a:r>
            <a:r>
              <a:rPr kumimoji="0" lang="es-ES" sz="1900" u="none">
                <a:cs typeface="Times New Roman" pitchFamily="18" charset="0"/>
              </a:rPr>
              <a:t> No es verdad H</a:t>
            </a:r>
            <a:r>
              <a:rPr kumimoji="0" lang="es-ES" sz="1900" u="none" baseline="-30000">
                <a:cs typeface="Times New Roman" pitchFamily="18" charset="0"/>
              </a:rPr>
              <a:t>o</a:t>
            </a:r>
            <a:r>
              <a:rPr kumimoji="0" lang="es-ES" sz="1900" u="none">
                <a:cs typeface="Times New Roman" pitchFamily="18" charset="0"/>
              </a:rPr>
              <a:t>.</a:t>
            </a:r>
            <a:endParaRPr kumimoji="0" lang="es-ES" sz="1900" u="none">
              <a:latin typeface="Tahoma" pitchFamily="34" charset="0"/>
            </a:endParaRPr>
          </a:p>
          <a:p>
            <a:pPr algn="ctr" eaLnBrk="0" hangingPunct="0">
              <a:tabLst>
                <a:tab pos="914400" algn="l"/>
              </a:tabLst>
            </a:pPr>
            <a:endParaRPr kumimoji="0" lang="es-ES" sz="1900" u="none"/>
          </a:p>
        </p:txBody>
      </p:sp>
      <p:sp>
        <p:nvSpPr>
          <p:cNvPr id="745475" name="Rectangle 3"/>
          <p:cNvSpPr>
            <a:spLocks noChangeArrowheads="1"/>
          </p:cNvSpPr>
          <p:nvPr/>
        </p:nvSpPr>
        <p:spPr bwMode="auto">
          <a:xfrm>
            <a:off x="4860925" y="4052888"/>
            <a:ext cx="1131888" cy="1536700"/>
          </a:xfrm>
          <a:prstGeom prst="rect">
            <a:avLst/>
          </a:prstGeom>
          <a:noFill/>
          <a:ln w="9525">
            <a:noFill/>
            <a:miter lim="800000"/>
            <a:headEnd/>
            <a:tailEnd/>
          </a:ln>
          <a:effectLst/>
        </p:spPr>
        <p:txBody>
          <a:bodyPr wrap="none" anchor="ctr">
            <a:spAutoFit/>
          </a:bodyPr>
          <a:lstStyle/>
          <a:p>
            <a:pPr>
              <a:tabLst>
                <a:tab pos="914400" algn="l"/>
              </a:tabLst>
            </a:pPr>
            <a:r>
              <a:rPr kumimoji="0" lang="es-ES" sz="1900" u="none">
                <a:ea typeface="Times New Roman" pitchFamily="18" charset="0"/>
                <a:cs typeface="Arial" charset="0"/>
              </a:rPr>
              <a:t>  = 0,236</a:t>
            </a:r>
            <a:endParaRPr kumimoji="0" lang="es-ES" sz="1900" u="none">
              <a:latin typeface="Tahoma" pitchFamily="34" charset="0"/>
              <a:ea typeface="Times New Roman" pitchFamily="18" charset="0"/>
              <a:cs typeface="Arial" charset="0"/>
            </a:endParaRPr>
          </a:p>
          <a:p>
            <a:pPr eaLnBrk="0" hangingPunct="0">
              <a:tabLst>
                <a:tab pos="914400" algn="l"/>
              </a:tabLst>
            </a:pPr>
            <a:endParaRPr kumimoji="0" lang="es-ES" sz="1900" u="none">
              <a:ea typeface="Times New Roman" pitchFamily="18" charset="0"/>
              <a:cs typeface="Arial" charset="0"/>
            </a:endParaRPr>
          </a:p>
          <a:p>
            <a:pPr eaLnBrk="0" hangingPunct="0">
              <a:tabLst>
                <a:tab pos="914400" algn="l"/>
              </a:tabLst>
            </a:pPr>
            <a:endParaRPr kumimoji="0" lang="es-ES" sz="1900" u="none">
              <a:latin typeface="Tahoma" pitchFamily="34" charset="0"/>
              <a:ea typeface="Times New Roman" pitchFamily="18" charset="0"/>
              <a:cs typeface="Arial" charset="0"/>
            </a:endParaRPr>
          </a:p>
          <a:p>
            <a:pPr eaLnBrk="0" hangingPunct="0">
              <a:tabLst>
                <a:tab pos="914400" algn="l"/>
              </a:tabLst>
            </a:pPr>
            <a:r>
              <a:rPr kumimoji="0" lang="es-ES" sz="1900" u="none">
                <a:ea typeface="Times New Roman" pitchFamily="18" charset="0"/>
                <a:cs typeface="Arial" charset="0"/>
              </a:rPr>
              <a:t>   </a:t>
            </a:r>
            <a:endParaRPr kumimoji="0" lang="es-ES" sz="1900" u="none">
              <a:latin typeface="Tahoma" pitchFamily="34" charset="0"/>
              <a:ea typeface="Times New Roman" pitchFamily="18" charset="0"/>
              <a:cs typeface="Arial" charset="0"/>
            </a:endParaRPr>
          </a:p>
          <a:p>
            <a:pPr eaLnBrk="0" hangingPunct="0">
              <a:tabLst>
                <a:tab pos="914400" algn="l"/>
              </a:tabLst>
            </a:pPr>
            <a:endParaRPr kumimoji="0" lang="es-ES" sz="1900" u="none">
              <a:ea typeface="Times New Roman" pitchFamily="18" charset="0"/>
              <a:cs typeface="Arial" charset="0"/>
            </a:endParaRPr>
          </a:p>
        </p:txBody>
      </p:sp>
      <p:sp>
        <p:nvSpPr>
          <p:cNvPr id="745476" name="Text Box 4"/>
          <p:cNvSpPr txBox="1">
            <a:spLocks noChangeArrowheads="1"/>
          </p:cNvSpPr>
          <p:nvPr/>
        </p:nvSpPr>
        <p:spPr bwMode="auto">
          <a:xfrm>
            <a:off x="2916238" y="4610100"/>
            <a:ext cx="3671887" cy="381000"/>
          </a:xfrm>
          <a:prstGeom prst="rect">
            <a:avLst/>
          </a:prstGeom>
          <a:noFill/>
          <a:ln w="9525">
            <a:noFill/>
            <a:miter lim="800000"/>
            <a:headEnd/>
            <a:tailEnd/>
          </a:ln>
          <a:effectLst/>
        </p:spPr>
        <p:txBody>
          <a:bodyPr>
            <a:spAutoFit/>
          </a:bodyPr>
          <a:lstStyle/>
          <a:p>
            <a:pPr>
              <a:spcBef>
                <a:spcPct val="50000"/>
              </a:spcBef>
            </a:pPr>
            <a:r>
              <a:rPr kumimoji="0" lang="es-ES" sz="1900" u="none">
                <a:latin typeface="Tahoma" pitchFamily="34" charset="0"/>
              </a:rPr>
              <a:t>Valor p (dos colas) = 0, 000</a:t>
            </a:r>
          </a:p>
        </p:txBody>
      </p:sp>
      <p:sp>
        <p:nvSpPr>
          <p:cNvPr id="745477" name="Rectangle 5"/>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745480" name="Object 8"/>
          <p:cNvGraphicFramePr>
            <a:graphicFrameLocks noChangeAspect="1"/>
          </p:cNvGraphicFramePr>
          <p:nvPr>
            <p:ph/>
          </p:nvPr>
        </p:nvGraphicFramePr>
        <p:xfrm>
          <a:off x="2843213" y="3860800"/>
          <a:ext cx="2089150" cy="763588"/>
        </p:xfrm>
        <a:graphic>
          <a:graphicData uri="http://schemas.openxmlformats.org/presentationml/2006/ole">
            <p:oleObj spid="_x0000_s745480" name="Equation" r:id="rId3" imgW="1180800" imgH="43164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7 Marcador de número de diapositiva"/>
          <p:cNvSpPr>
            <a:spLocks noGrp="1"/>
          </p:cNvSpPr>
          <p:nvPr>
            <p:ph type="sldNum" sz="quarter" idx="11"/>
          </p:nvPr>
        </p:nvSpPr>
        <p:spPr/>
        <p:txBody>
          <a:bodyPr/>
          <a:lstStyle/>
          <a:p>
            <a:fld id="{7C24AFE2-DB15-4BD9-971D-F0862CA4B4F0}" type="slidenum">
              <a:rPr lang="es-ES"/>
              <a:pPr/>
              <a:t>24</a:t>
            </a:fld>
            <a:endParaRPr lang="es-ES"/>
          </a:p>
        </p:txBody>
      </p:sp>
      <p:pic>
        <p:nvPicPr>
          <p:cNvPr id="746498" name="Picture 2"/>
          <p:cNvPicPr>
            <a:picLocks noChangeAspect="1" noChangeArrowheads="1"/>
          </p:cNvPicPr>
          <p:nvPr>
            <p:ph sz="quarter" idx="1"/>
          </p:nvPr>
        </p:nvPicPr>
        <p:blipFill>
          <a:blip r:embed="rId2"/>
          <a:srcRect l="5751" t="8517" b="7985"/>
          <a:stretch>
            <a:fillRect/>
          </a:stretch>
        </p:blipFill>
        <p:spPr>
          <a:xfrm>
            <a:off x="887413" y="1052513"/>
            <a:ext cx="3036887" cy="2486025"/>
          </a:xfrm>
          <a:noFill/>
          <a:ln/>
        </p:spPr>
      </p:pic>
      <p:pic>
        <p:nvPicPr>
          <p:cNvPr id="746499" name="Picture 3"/>
          <p:cNvPicPr>
            <a:picLocks noChangeAspect="1" noChangeArrowheads="1"/>
          </p:cNvPicPr>
          <p:nvPr>
            <p:ph sz="quarter" idx="4"/>
          </p:nvPr>
        </p:nvPicPr>
        <p:blipFill>
          <a:blip r:embed="rId3"/>
          <a:srcRect l="6163" t="7733" b="7985"/>
          <a:stretch>
            <a:fillRect/>
          </a:stretch>
        </p:blipFill>
        <p:spPr>
          <a:xfrm>
            <a:off x="4932363" y="4221163"/>
            <a:ext cx="3284537" cy="2276475"/>
          </a:xfrm>
          <a:noFill/>
          <a:ln/>
        </p:spPr>
      </p:pic>
      <p:pic>
        <p:nvPicPr>
          <p:cNvPr id="746500" name="Picture 4"/>
          <p:cNvPicPr>
            <a:picLocks noChangeAspect="1" noChangeArrowheads="1"/>
          </p:cNvPicPr>
          <p:nvPr>
            <p:ph sz="quarter" idx="3"/>
          </p:nvPr>
        </p:nvPicPr>
        <p:blipFill>
          <a:blip r:embed="rId4"/>
          <a:srcRect l="5751" t="7452" b="7985"/>
          <a:stretch>
            <a:fillRect/>
          </a:stretch>
        </p:blipFill>
        <p:spPr>
          <a:xfrm>
            <a:off x="755650" y="4149725"/>
            <a:ext cx="3240088" cy="2257425"/>
          </a:xfrm>
          <a:noFill/>
          <a:ln/>
        </p:spPr>
      </p:pic>
      <p:sp>
        <p:nvSpPr>
          <p:cNvPr id="746501" name="Rectangle 5"/>
          <p:cNvSpPr>
            <a:spLocks noGrp="1" noChangeArrowheads="1"/>
          </p:cNvSpPr>
          <p:nvPr>
            <p:ph type="title" sz="quarter"/>
          </p:nvPr>
        </p:nvSpPr>
        <p:spPr>
          <a:xfrm>
            <a:off x="468313" y="0"/>
            <a:ext cx="8229600" cy="647700"/>
          </a:xfrm>
        </p:spPr>
        <p:txBody>
          <a:bodyPr/>
          <a:lstStyle/>
          <a:p>
            <a:pPr algn="ctr"/>
            <a:r>
              <a:rPr lang="es-ES" sz="3000">
                <a:solidFill>
                  <a:schemeClr val="accent2"/>
                </a:solidFill>
              </a:rPr>
              <a:t>Modelos Matemáticos del </a:t>
            </a:r>
            <a:r>
              <a:rPr lang="es-ES" sz="3000" i="1">
                <a:solidFill>
                  <a:schemeClr val="accent2"/>
                </a:solidFill>
              </a:rPr>
              <a:t>Desempeño en el Colegio</a:t>
            </a:r>
            <a:endParaRPr lang="es-ES" sz="3000" i="1"/>
          </a:p>
        </p:txBody>
      </p:sp>
      <p:pic>
        <p:nvPicPr>
          <p:cNvPr id="746502" name="Picture 6"/>
          <p:cNvPicPr>
            <a:picLocks noChangeAspect="1" noChangeArrowheads="1"/>
          </p:cNvPicPr>
          <p:nvPr>
            <p:ph sz="quarter" idx="2"/>
          </p:nvPr>
        </p:nvPicPr>
        <p:blipFill>
          <a:blip r:embed="rId5"/>
          <a:srcRect l="6081" t="7347" b="7452"/>
          <a:stretch>
            <a:fillRect/>
          </a:stretch>
        </p:blipFill>
        <p:spPr>
          <a:xfrm>
            <a:off x="5076825" y="1196975"/>
            <a:ext cx="3025775" cy="2486025"/>
          </a:xfrm>
          <a:noFill/>
          <a:ln/>
        </p:spPr>
      </p:pic>
      <p:sp>
        <p:nvSpPr>
          <p:cNvPr id="746503" name="Rectangle 7"/>
          <p:cNvSpPr>
            <a:spLocks noChangeArrowheads="1"/>
          </p:cNvSpPr>
          <p:nvPr/>
        </p:nvSpPr>
        <p:spPr bwMode="auto">
          <a:xfrm>
            <a:off x="0" y="2324100"/>
            <a:ext cx="9144000" cy="0"/>
          </a:xfrm>
          <a:prstGeom prst="rect">
            <a:avLst/>
          </a:prstGeom>
          <a:noFill/>
          <a:ln w="9525">
            <a:noFill/>
            <a:miter lim="800000"/>
            <a:headEnd/>
            <a:tailEnd/>
          </a:ln>
          <a:effectLst/>
        </p:spPr>
        <p:txBody>
          <a:bodyPr wrap="none" anchor="ctr">
            <a:spAutoFit/>
          </a:bodyPr>
          <a:lstStyle/>
          <a:p>
            <a:endParaRPr lang="en-US"/>
          </a:p>
        </p:txBody>
      </p:sp>
      <p:sp>
        <p:nvSpPr>
          <p:cNvPr id="746504" name="Text Box 8"/>
          <p:cNvSpPr txBox="1">
            <a:spLocks noChangeArrowheads="1"/>
          </p:cNvSpPr>
          <p:nvPr/>
        </p:nvSpPr>
        <p:spPr bwMode="auto">
          <a:xfrm>
            <a:off x="2411413" y="3500438"/>
            <a:ext cx="212725" cy="257175"/>
          </a:xfrm>
          <a:prstGeom prst="rect">
            <a:avLst/>
          </a:prstGeom>
          <a:noFill/>
          <a:ln w="9525">
            <a:noFill/>
            <a:miter lim="800000"/>
            <a:headEnd/>
            <a:tailEnd/>
          </a:ln>
        </p:spPr>
        <p:txBody>
          <a:bodyPr/>
          <a:lstStyle/>
          <a:p>
            <a:r>
              <a:rPr kumimoji="0" lang="es-ES" sz="1300" b="1" i="1" u="none">
                <a:latin typeface="Times New Roman" pitchFamily="18" charset="0"/>
                <a:cs typeface="Times New Roman" pitchFamily="18" charset="0"/>
              </a:rPr>
              <a:t>x</a:t>
            </a:r>
            <a:endParaRPr kumimoji="0" lang="es-ES" sz="1300" b="1" u="none">
              <a:latin typeface="Times New Roman" pitchFamily="18" charset="0"/>
            </a:endParaRPr>
          </a:p>
        </p:txBody>
      </p:sp>
      <p:sp>
        <p:nvSpPr>
          <p:cNvPr id="746505" name="Text Box 9"/>
          <p:cNvSpPr txBox="1">
            <a:spLocks noChangeArrowheads="1"/>
          </p:cNvSpPr>
          <p:nvPr/>
        </p:nvSpPr>
        <p:spPr bwMode="auto">
          <a:xfrm>
            <a:off x="323850" y="2112963"/>
            <a:ext cx="576263" cy="236537"/>
          </a:xfrm>
          <a:prstGeom prst="rect">
            <a:avLst/>
          </a:prstGeom>
          <a:noFill/>
          <a:ln w="9525">
            <a:noFill/>
            <a:miter lim="800000"/>
            <a:headEnd/>
            <a:tailEnd/>
          </a:ln>
        </p:spPr>
        <p:txBody>
          <a:bodyPr/>
          <a:lstStyle/>
          <a:p>
            <a:r>
              <a:rPr kumimoji="0" lang="es-ES" sz="1300" b="1" i="1" u="none">
                <a:latin typeface="Times New Roman" pitchFamily="18" charset="0"/>
                <a:cs typeface="Times New Roman" pitchFamily="18" charset="0"/>
              </a:rPr>
              <a:t>f(x)</a:t>
            </a:r>
            <a:endParaRPr kumimoji="0" lang="es-ES" sz="1300" b="1" u="none">
              <a:latin typeface="Times New Roman" pitchFamily="18" charset="0"/>
            </a:endParaRPr>
          </a:p>
        </p:txBody>
      </p:sp>
      <p:sp>
        <p:nvSpPr>
          <p:cNvPr id="746506" name="Text Box 10"/>
          <p:cNvSpPr txBox="1">
            <a:spLocks noChangeArrowheads="1"/>
          </p:cNvSpPr>
          <p:nvPr/>
        </p:nvSpPr>
        <p:spPr bwMode="auto">
          <a:xfrm>
            <a:off x="1403350" y="836613"/>
            <a:ext cx="2376488" cy="488950"/>
          </a:xfrm>
          <a:prstGeom prst="rect">
            <a:avLst/>
          </a:prstGeom>
          <a:noFill/>
          <a:ln w="9525">
            <a:noFill/>
            <a:miter lim="800000"/>
            <a:headEnd/>
            <a:tailEnd/>
          </a:ln>
          <a:effectLst/>
        </p:spPr>
        <p:txBody>
          <a:bodyPr>
            <a:spAutoFit/>
          </a:bodyPr>
          <a:lstStyle/>
          <a:p>
            <a:pPr algn="ctr"/>
            <a:r>
              <a:rPr kumimoji="0" lang="es-ES" sz="1300" b="1" u="none">
                <a:solidFill>
                  <a:srgbClr val="33CC33"/>
                </a:solidFill>
                <a:latin typeface="Tahoma" pitchFamily="34" charset="0"/>
              </a:rPr>
              <a:t>Notas de 1º a 5º Curso</a:t>
            </a:r>
          </a:p>
          <a:p>
            <a:pPr algn="ctr"/>
            <a:r>
              <a:rPr kumimoji="0" lang="es-ES" sz="1300" b="1" u="none">
                <a:latin typeface="Euclid Math One" pitchFamily="18" charset="2"/>
              </a:rPr>
              <a:t>N</a:t>
            </a:r>
            <a:r>
              <a:rPr kumimoji="0" lang="es-ES" sz="1300" b="1" u="none">
                <a:latin typeface="Tahoma" pitchFamily="34" charset="0"/>
              </a:rPr>
              <a:t>(</a:t>
            </a:r>
            <a:r>
              <a:rPr kumimoji="0" lang="en-US" sz="1300" b="1" u="none">
                <a:latin typeface="Tahoma" pitchFamily="34" charset="0"/>
              </a:rPr>
              <a:t>µ=</a:t>
            </a:r>
            <a:r>
              <a:rPr kumimoji="0" lang="es-ES" sz="1300" b="1" u="none">
                <a:latin typeface="Tahoma" pitchFamily="34" charset="0"/>
              </a:rPr>
              <a:t>17,5 ; </a:t>
            </a:r>
            <a:r>
              <a:rPr kumimoji="0" lang="es-ES" sz="1300" b="1" u="none">
                <a:latin typeface="Tahoma" pitchFamily="34" charset="0"/>
                <a:sym typeface="Symbol" pitchFamily="18" charset="2"/>
              </a:rPr>
              <a:t></a:t>
            </a:r>
            <a:r>
              <a:rPr kumimoji="0" lang="es-ES" sz="1300" b="1" u="none" baseline="30000">
                <a:latin typeface="Tahoma" pitchFamily="34" charset="0"/>
                <a:sym typeface="Symbol" pitchFamily="18" charset="2"/>
              </a:rPr>
              <a:t>2</a:t>
            </a:r>
            <a:r>
              <a:rPr kumimoji="0" lang="es-ES" sz="1300" b="1" u="none">
                <a:latin typeface="Tahoma" pitchFamily="34" charset="0"/>
                <a:sym typeface="Symbol" pitchFamily="18" charset="2"/>
              </a:rPr>
              <a:t>=</a:t>
            </a:r>
            <a:r>
              <a:rPr kumimoji="0" lang="es-ES" sz="1300" b="1" u="none">
                <a:latin typeface="Tahoma" pitchFamily="34" charset="0"/>
              </a:rPr>
              <a:t>2)</a:t>
            </a:r>
          </a:p>
        </p:txBody>
      </p:sp>
      <p:sp>
        <p:nvSpPr>
          <p:cNvPr id="746507" name="Text Box 11"/>
          <p:cNvSpPr txBox="1">
            <a:spLocks noChangeArrowheads="1"/>
          </p:cNvSpPr>
          <p:nvPr/>
        </p:nvSpPr>
        <p:spPr bwMode="auto">
          <a:xfrm>
            <a:off x="5580063" y="908050"/>
            <a:ext cx="2232025" cy="488950"/>
          </a:xfrm>
          <a:prstGeom prst="rect">
            <a:avLst/>
          </a:prstGeom>
          <a:noFill/>
          <a:ln w="9525">
            <a:noFill/>
            <a:miter lim="800000"/>
            <a:headEnd/>
            <a:tailEnd/>
          </a:ln>
          <a:effectLst/>
        </p:spPr>
        <p:txBody>
          <a:bodyPr>
            <a:spAutoFit/>
          </a:bodyPr>
          <a:lstStyle/>
          <a:p>
            <a:pPr algn="ctr"/>
            <a:r>
              <a:rPr kumimoji="0" lang="es-ES" sz="1300" b="1" u="none">
                <a:solidFill>
                  <a:srgbClr val="33CC33"/>
                </a:solidFill>
                <a:latin typeface="Tahoma" pitchFamily="34" charset="0"/>
              </a:rPr>
              <a:t>Notas de 6º Curso</a:t>
            </a:r>
          </a:p>
          <a:p>
            <a:pPr algn="ctr"/>
            <a:r>
              <a:rPr kumimoji="0" lang="es-ES" sz="1300" b="1" u="none">
                <a:latin typeface="Euclid Math One" pitchFamily="18" charset="2"/>
              </a:rPr>
              <a:t>N</a:t>
            </a:r>
            <a:r>
              <a:rPr kumimoji="0" lang="es-ES" sz="1300" b="1" u="none">
                <a:latin typeface="Tahoma" pitchFamily="34" charset="0"/>
              </a:rPr>
              <a:t>(17,7 ; 2)</a:t>
            </a:r>
          </a:p>
        </p:txBody>
      </p:sp>
      <p:sp>
        <p:nvSpPr>
          <p:cNvPr id="746508" name="Text Box 12"/>
          <p:cNvSpPr txBox="1">
            <a:spLocks noChangeArrowheads="1"/>
          </p:cNvSpPr>
          <p:nvPr/>
        </p:nvSpPr>
        <p:spPr bwMode="auto">
          <a:xfrm>
            <a:off x="1116013" y="3933825"/>
            <a:ext cx="2879725" cy="488950"/>
          </a:xfrm>
          <a:prstGeom prst="rect">
            <a:avLst/>
          </a:prstGeom>
          <a:noFill/>
          <a:ln w="9525">
            <a:noFill/>
            <a:miter lim="800000"/>
            <a:headEnd/>
            <a:tailEnd/>
          </a:ln>
          <a:effectLst/>
        </p:spPr>
        <p:txBody>
          <a:bodyPr>
            <a:spAutoFit/>
          </a:bodyPr>
          <a:lstStyle/>
          <a:p>
            <a:pPr algn="ctr"/>
            <a:r>
              <a:rPr kumimoji="0" lang="es-ES" sz="1300" b="1" u="none">
                <a:solidFill>
                  <a:srgbClr val="33CC33"/>
                </a:solidFill>
                <a:latin typeface="Tahoma" pitchFamily="34" charset="0"/>
              </a:rPr>
              <a:t>Notas de Exámenes de Grado</a:t>
            </a:r>
          </a:p>
          <a:p>
            <a:pPr algn="ctr"/>
            <a:r>
              <a:rPr kumimoji="0" lang="es-ES" sz="1300" b="1" u="none">
                <a:latin typeface="Euclid Math One" pitchFamily="18" charset="2"/>
              </a:rPr>
              <a:t>N</a:t>
            </a:r>
            <a:r>
              <a:rPr kumimoji="0" lang="es-ES" sz="1300" b="1" u="none">
                <a:latin typeface="Tahoma" pitchFamily="34" charset="0"/>
              </a:rPr>
              <a:t>(17,5 ; 3,3)</a:t>
            </a:r>
          </a:p>
        </p:txBody>
      </p:sp>
      <p:sp>
        <p:nvSpPr>
          <p:cNvPr id="746509" name="Text Box 13"/>
          <p:cNvSpPr txBox="1">
            <a:spLocks noChangeArrowheads="1"/>
          </p:cNvSpPr>
          <p:nvPr/>
        </p:nvSpPr>
        <p:spPr bwMode="auto">
          <a:xfrm>
            <a:off x="5364163" y="3933825"/>
            <a:ext cx="2519362" cy="488950"/>
          </a:xfrm>
          <a:prstGeom prst="rect">
            <a:avLst/>
          </a:prstGeom>
          <a:noFill/>
          <a:ln w="9525">
            <a:noFill/>
            <a:miter lim="800000"/>
            <a:headEnd/>
            <a:tailEnd/>
          </a:ln>
          <a:effectLst/>
        </p:spPr>
        <p:txBody>
          <a:bodyPr>
            <a:spAutoFit/>
          </a:bodyPr>
          <a:lstStyle/>
          <a:p>
            <a:pPr algn="ctr"/>
            <a:r>
              <a:rPr kumimoji="0" lang="es-ES" sz="1300" b="1" u="none">
                <a:solidFill>
                  <a:srgbClr val="33CC33"/>
                </a:solidFill>
                <a:latin typeface="Tahoma" pitchFamily="34" charset="0"/>
              </a:rPr>
              <a:t>Notas de Graduación</a:t>
            </a:r>
          </a:p>
          <a:p>
            <a:pPr algn="ctr"/>
            <a:r>
              <a:rPr kumimoji="0" lang="es-ES" sz="1300" b="1" u="none">
                <a:latin typeface="Euclid Math One" pitchFamily="18" charset="2"/>
              </a:rPr>
              <a:t>N</a:t>
            </a:r>
            <a:r>
              <a:rPr kumimoji="0" lang="es-ES" sz="1300" b="1" u="none">
                <a:latin typeface="Tahoma" pitchFamily="34" charset="0"/>
              </a:rPr>
              <a:t>(17,9 ; 1,3)</a:t>
            </a:r>
          </a:p>
        </p:txBody>
      </p:sp>
      <p:sp>
        <p:nvSpPr>
          <p:cNvPr id="746510" name="Text Box 14"/>
          <p:cNvSpPr txBox="1">
            <a:spLocks noChangeArrowheads="1"/>
          </p:cNvSpPr>
          <p:nvPr/>
        </p:nvSpPr>
        <p:spPr bwMode="auto">
          <a:xfrm>
            <a:off x="6443663" y="3644900"/>
            <a:ext cx="212725" cy="257175"/>
          </a:xfrm>
          <a:prstGeom prst="rect">
            <a:avLst/>
          </a:prstGeom>
          <a:noFill/>
          <a:ln w="9525">
            <a:noFill/>
            <a:miter lim="800000"/>
            <a:headEnd/>
            <a:tailEnd/>
          </a:ln>
        </p:spPr>
        <p:txBody>
          <a:bodyPr/>
          <a:lstStyle/>
          <a:p>
            <a:r>
              <a:rPr kumimoji="0" lang="es-ES" sz="1300" b="1" i="1" u="none">
                <a:latin typeface="Times New Roman" pitchFamily="18" charset="0"/>
                <a:cs typeface="Times New Roman" pitchFamily="18" charset="0"/>
              </a:rPr>
              <a:t>x</a:t>
            </a:r>
            <a:endParaRPr kumimoji="0" lang="es-ES" sz="1300" b="1" u="none">
              <a:latin typeface="Times New Roman" pitchFamily="18" charset="0"/>
            </a:endParaRPr>
          </a:p>
        </p:txBody>
      </p:sp>
      <p:sp>
        <p:nvSpPr>
          <p:cNvPr id="746511" name="Text Box 15"/>
          <p:cNvSpPr txBox="1">
            <a:spLocks noChangeArrowheads="1"/>
          </p:cNvSpPr>
          <p:nvPr/>
        </p:nvSpPr>
        <p:spPr bwMode="auto">
          <a:xfrm>
            <a:off x="4572000" y="2257425"/>
            <a:ext cx="576263" cy="236538"/>
          </a:xfrm>
          <a:prstGeom prst="rect">
            <a:avLst/>
          </a:prstGeom>
          <a:noFill/>
          <a:ln w="9525">
            <a:noFill/>
            <a:miter lim="800000"/>
            <a:headEnd/>
            <a:tailEnd/>
          </a:ln>
        </p:spPr>
        <p:txBody>
          <a:bodyPr/>
          <a:lstStyle/>
          <a:p>
            <a:r>
              <a:rPr kumimoji="0" lang="es-ES" sz="1300" b="1" i="1" u="none">
                <a:latin typeface="Times New Roman" pitchFamily="18" charset="0"/>
                <a:cs typeface="Times New Roman" pitchFamily="18" charset="0"/>
              </a:rPr>
              <a:t>f(x)</a:t>
            </a:r>
            <a:endParaRPr kumimoji="0" lang="es-ES" sz="1300" b="1" u="none">
              <a:latin typeface="Times New Roman" pitchFamily="18" charset="0"/>
            </a:endParaRPr>
          </a:p>
        </p:txBody>
      </p:sp>
      <p:sp>
        <p:nvSpPr>
          <p:cNvPr id="746512" name="Text Box 16"/>
          <p:cNvSpPr txBox="1">
            <a:spLocks noChangeArrowheads="1"/>
          </p:cNvSpPr>
          <p:nvPr/>
        </p:nvSpPr>
        <p:spPr bwMode="auto">
          <a:xfrm>
            <a:off x="2268538" y="6381750"/>
            <a:ext cx="212725" cy="257175"/>
          </a:xfrm>
          <a:prstGeom prst="rect">
            <a:avLst/>
          </a:prstGeom>
          <a:noFill/>
          <a:ln w="9525">
            <a:noFill/>
            <a:miter lim="800000"/>
            <a:headEnd/>
            <a:tailEnd/>
          </a:ln>
        </p:spPr>
        <p:txBody>
          <a:bodyPr/>
          <a:lstStyle/>
          <a:p>
            <a:r>
              <a:rPr kumimoji="0" lang="es-ES" sz="1300" b="1" i="1" u="none">
                <a:latin typeface="Times New Roman" pitchFamily="18" charset="0"/>
                <a:cs typeface="Times New Roman" pitchFamily="18" charset="0"/>
              </a:rPr>
              <a:t>x</a:t>
            </a:r>
            <a:endParaRPr kumimoji="0" lang="es-ES" sz="1300" b="1" u="none">
              <a:latin typeface="Times New Roman" pitchFamily="18" charset="0"/>
            </a:endParaRPr>
          </a:p>
        </p:txBody>
      </p:sp>
      <p:sp>
        <p:nvSpPr>
          <p:cNvPr id="746513" name="Text Box 17"/>
          <p:cNvSpPr txBox="1">
            <a:spLocks noChangeArrowheads="1"/>
          </p:cNvSpPr>
          <p:nvPr/>
        </p:nvSpPr>
        <p:spPr bwMode="auto">
          <a:xfrm>
            <a:off x="180975" y="4994275"/>
            <a:ext cx="576263" cy="236538"/>
          </a:xfrm>
          <a:prstGeom prst="rect">
            <a:avLst/>
          </a:prstGeom>
          <a:noFill/>
          <a:ln w="9525">
            <a:noFill/>
            <a:miter lim="800000"/>
            <a:headEnd/>
            <a:tailEnd/>
          </a:ln>
        </p:spPr>
        <p:txBody>
          <a:bodyPr/>
          <a:lstStyle/>
          <a:p>
            <a:r>
              <a:rPr kumimoji="0" lang="es-ES" sz="1300" b="1" i="1" u="none">
                <a:latin typeface="Times New Roman" pitchFamily="18" charset="0"/>
                <a:cs typeface="Times New Roman" pitchFamily="18" charset="0"/>
              </a:rPr>
              <a:t>f(x)</a:t>
            </a:r>
            <a:endParaRPr kumimoji="0" lang="es-ES" sz="1300" b="1" u="none">
              <a:latin typeface="Times New Roman" pitchFamily="18" charset="0"/>
            </a:endParaRPr>
          </a:p>
        </p:txBody>
      </p:sp>
      <p:sp>
        <p:nvSpPr>
          <p:cNvPr id="746514" name="Text Box 18"/>
          <p:cNvSpPr txBox="1">
            <a:spLocks noChangeArrowheads="1"/>
          </p:cNvSpPr>
          <p:nvPr/>
        </p:nvSpPr>
        <p:spPr bwMode="auto">
          <a:xfrm>
            <a:off x="6519863" y="6545263"/>
            <a:ext cx="212725" cy="257175"/>
          </a:xfrm>
          <a:prstGeom prst="rect">
            <a:avLst/>
          </a:prstGeom>
          <a:noFill/>
          <a:ln w="9525">
            <a:noFill/>
            <a:miter lim="800000"/>
            <a:headEnd/>
            <a:tailEnd/>
          </a:ln>
        </p:spPr>
        <p:txBody>
          <a:bodyPr/>
          <a:lstStyle/>
          <a:p>
            <a:r>
              <a:rPr kumimoji="0" lang="es-ES" sz="1300" b="1" i="1" u="none">
                <a:latin typeface="Times New Roman" pitchFamily="18" charset="0"/>
                <a:cs typeface="Times New Roman" pitchFamily="18" charset="0"/>
              </a:rPr>
              <a:t>x</a:t>
            </a:r>
            <a:endParaRPr kumimoji="0" lang="es-ES" sz="1300" b="1" u="none">
              <a:latin typeface="Times New Roman" pitchFamily="18" charset="0"/>
            </a:endParaRPr>
          </a:p>
        </p:txBody>
      </p:sp>
      <p:sp>
        <p:nvSpPr>
          <p:cNvPr id="746515" name="Text Box 19"/>
          <p:cNvSpPr txBox="1">
            <a:spLocks noChangeArrowheads="1"/>
          </p:cNvSpPr>
          <p:nvPr/>
        </p:nvSpPr>
        <p:spPr bwMode="auto">
          <a:xfrm>
            <a:off x="4432300" y="5157788"/>
            <a:ext cx="576263" cy="236537"/>
          </a:xfrm>
          <a:prstGeom prst="rect">
            <a:avLst/>
          </a:prstGeom>
          <a:noFill/>
          <a:ln w="9525">
            <a:noFill/>
            <a:miter lim="800000"/>
            <a:headEnd/>
            <a:tailEnd/>
          </a:ln>
        </p:spPr>
        <p:txBody>
          <a:bodyPr/>
          <a:lstStyle/>
          <a:p>
            <a:r>
              <a:rPr kumimoji="0" lang="es-ES" sz="1300" b="1" i="1" u="none">
                <a:latin typeface="Times New Roman" pitchFamily="18" charset="0"/>
                <a:cs typeface="Times New Roman" pitchFamily="18" charset="0"/>
              </a:rPr>
              <a:t>f(x)</a:t>
            </a:r>
            <a:endParaRPr kumimoji="0" lang="es-ES" sz="1300" b="1" u="none">
              <a:latin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6 Marcador de número de diapositiva"/>
          <p:cNvSpPr>
            <a:spLocks noGrp="1"/>
          </p:cNvSpPr>
          <p:nvPr>
            <p:ph type="sldNum" sz="quarter" idx="11"/>
          </p:nvPr>
        </p:nvSpPr>
        <p:spPr/>
        <p:txBody>
          <a:bodyPr/>
          <a:lstStyle/>
          <a:p>
            <a:fld id="{31E9C18E-30E9-4343-9B79-65B3D2817134}" type="slidenum">
              <a:rPr lang="es-ES"/>
              <a:pPr/>
              <a:t>25</a:t>
            </a:fld>
            <a:endParaRPr lang="es-ES"/>
          </a:p>
        </p:txBody>
      </p:sp>
      <p:sp>
        <p:nvSpPr>
          <p:cNvPr id="747522" name="Rectangle 2"/>
          <p:cNvSpPr>
            <a:spLocks noChangeArrowheads="1"/>
          </p:cNvSpPr>
          <p:nvPr/>
        </p:nvSpPr>
        <p:spPr bwMode="auto">
          <a:xfrm>
            <a:off x="250825" y="476250"/>
            <a:ext cx="5616575" cy="431800"/>
          </a:xfrm>
          <a:prstGeom prst="rect">
            <a:avLst/>
          </a:prstGeom>
          <a:noFill/>
          <a:ln w="9525" algn="ctr">
            <a:noFill/>
            <a:miter lim="800000"/>
            <a:headEnd/>
            <a:tailEnd/>
          </a:ln>
          <a:effectLst/>
        </p:spPr>
        <p:txBody>
          <a:bodyPr lIns="92075" tIns="46038" rIns="92075" bIns="46038"/>
          <a:lstStyle/>
          <a:p>
            <a:pPr marL="342900" indent="-342900">
              <a:lnSpc>
                <a:spcPct val="90000"/>
              </a:lnSpc>
              <a:spcBef>
                <a:spcPct val="20000"/>
              </a:spcBef>
              <a:buClr>
                <a:schemeClr val="hlink"/>
              </a:buClr>
              <a:buSzPct val="70000"/>
              <a:buFont typeface="Wingdings" pitchFamily="2" charset="2"/>
              <a:buBlip>
                <a:blip r:embed="rId2"/>
              </a:buBlip>
            </a:pPr>
            <a:r>
              <a:rPr lang="es-ES" sz="3200" b="1" u="none">
                <a:solidFill>
                  <a:schemeClr val="tx2"/>
                </a:solidFill>
                <a:latin typeface="Arial Narrow" pitchFamily="34" charset="0"/>
              </a:rPr>
              <a:t>Matemáticas </a:t>
            </a:r>
            <a:r>
              <a:rPr lang="es-ES" sz="2800" b="1" u="none">
                <a:solidFill>
                  <a:schemeClr val="tx2"/>
                </a:solidFill>
                <a:latin typeface="Arial Narrow" pitchFamily="34" charset="0"/>
              </a:rPr>
              <a:t>(Pre Politécnico)</a:t>
            </a:r>
          </a:p>
        </p:txBody>
      </p:sp>
      <p:sp>
        <p:nvSpPr>
          <p:cNvPr id="747523" name="Rectangle 3"/>
          <p:cNvSpPr>
            <a:spLocks noChangeArrowheads="1"/>
          </p:cNvSpPr>
          <p:nvPr/>
        </p:nvSpPr>
        <p:spPr bwMode="auto">
          <a:xfrm>
            <a:off x="611188" y="1484313"/>
            <a:ext cx="2735262"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Estadística Descriptiva</a:t>
            </a:r>
            <a:endParaRPr kumimoji="0" lang="es-ES" sz="1300" u="none">
              <a:solidFill>
                <a:schemeClr val="tx2"/>
              </a:solidFill>
            </a:endParaRPr>
          </a:p>
        </p:txBody>
      </p:sp>
      <p:sp>
        <p:nvSpPr>
          <p:cNvPr id="747524" name="Rectangle 4"/>
          <p:cNvSpPr>
            <a:spLocks noGrp="1" noChangeArrowheads="1"/>
          </p:cNvSpPr>
          <p:nvPr>
            <p:ph type="title"/>
          </p:nvPr>
        </p:nvSpPr>
        <p:spPr>
          <a:xfrm>
            <a:off x="6702425" y="188913"/>
            <a:ext cx="2441575" cy="395287"/>
          </a:xfrm>
          <a:noFill/>
          <a:ln/>
        </p:spPr>
        <p:txBody>
          <a:bodyPr anchor="ctr"/>
          <a:lstStyle/>
          <a:p>
            <a:r>
              <a:rPr lang="es-ES" sz="1300"/>
              <a:t>Análisis Univariado</a:t>
            </a:r>
          </a:p>
        </p:txBody>
      </p:sp>
      <p:pic>
        <p:nvPicPr>
          <p:cNvPr id="747525" name="Picture 5"/>
          <p:cNvPicPr>
            <a:picLocks noChangeAspect="1" noChangeArrowheads="1"/>
          </p:cNvPicPr>
          <p:nvPr>
            <p:ph sz="half" idx="1"/>
          </p:nvPr>
        </p:nvPicPr>
        <p:blipFill>
          <a:blip r:embed="rId3"/>
          <a:srcRect b="9218"/>
          <a:stretch>
            <a:fillRect/>
          </a:stretch>
        </p:blipFill>
        <p:spPr>
          <a:xfrm>
            <a:off x="4572000" y="1336675"/>
            <a:ext cx="4176713" cy="3206750"/>
          </a:xfrm>
          <a:noFill/>
          <a:ln/>
        </p:spPr>
      </p:pic>
      <p:pic>
        <p:nvPicPr>
          <p:cNvPr id="747526" name="Picture 6"/>
          <p:cNvPicPr>
            <a:picLocks noChangeAspect="1" noChangeArrowheads="1"/>
          </p:cNvPicPr>
          <p:nvPr>
            <p:ph sz="quarter" idx="2"/>
          </p:nvPr>
        </p:nvPicPr>
        <p:blipFill>
          <a:blip r:embed="rId4"/>
          <a:srcRect/>
          <a:stretch>
            <a:fillRect/>
          </a:stretch>
        </p:blipFill>
        <p:spPr>
          <a:xfrm>
            <a:off x="4752975" y="5084763"/>
            <a:ext cx="4067175" cy="1100137"/>
          </a:xfrm>
          <a:noFill/>
          <a:ln/>
        </p:spPr>
      </p:pic>
      <p:sp>
        <p:nvSpPr>
          <p:cNvPr id="747527" name="Text Box 7"/>
          <p:cNvSpPr txBox="1">
            <a:spLocks noChangeArrowheads="1"/>
          </p:cNvSpPr>
          <p:nvPr/>
        </p:nvSpPr>
        <p:spPr bwMode="auto">
          <a:xfrm>
            <a:off x="6300788" y="4797425"/>
            <a:ext cx="935037"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Notas</a:t>
            </a:r>
          </a:p>
        </p:txBody>
      </p:sp>
      <p:sp>
        <p:nvSpPr>
          <p:cNvPr id="747528" name="Text Box 8"/>
          <p:cNvSpPr txBox="1">
            <a:spLocks noChangeArrowheads="1"/>
          </p:cNvSpPr>
          <p:nvPr/>
        </p:nvSpPr>
        <p:spPr bwMode="auto">
          <a:xfrm rot="16200000">
            <a:off x="3952875" y="2755900"/>
            <a:ext cx="1081088"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Proporción</a:t>
            </a:r>
          </a:p>
        </p:txBody>
      </p:sp>
      <p:sp>
        <p:nvSpPr>
          <p:cNvPr id="747529" name="Text Box 9"/>
          <p:cNvSpPr txBox="1">
            <a:spLocks noChangeArrowheads="1"/>
          </p:cNvSpPr>
          <p:nvPr/>
        </p:nvSpPr>
        <p:spPr bwMode="auto">
          <a:xfrm>
            <a:off x="5724525" y="5661025"/>
            <a:ext cx="1584325" cy="360363"/>
          </a:xfrm>
          <a:prstGeom prst="rect">
            <a:avLst/>
          </a:prstGeom>
          <a:noFill/>
          <a:ln w="9525">
            <a:noFill/>
            <a:miter lim="800000"/>
            <a:headEnd/>
            <a:tailEnd/>
          </a:ln>
        </p:spPr>
        <p:txBody>
          <a:bodyPr/>
          <a:lstStyle/>
          <a:p>
            <a:pPr>
              <a:spcBef>
                <a:spcPct val="30000"/>
              </a:spcBef>
            </a:pPr>
            <a:r>
              <a:rPr kumimoji="0" lang="es-ES" sz="200" b="1" u="none">
                <a:solidFill>
                  <a:srgbClr val="000000"/>
                </a:solidFill>
                <a:latin typeface="Tahoma" pitchFamily="34" charset="0"/>
              </a:rPr>
              <a:t>       </a:t>
            </a:r>
          </a:p>
          <a:p>
            <a:pPr>
              <a:spcBef>
                <a:spcPct val="83000"/>
              </a:spcBef>
            </a:pP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1</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2</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3</a:t>
            </a:r>
            <a:endParaRPr kumimoji="0" lang="es-ES" sz="800" u="none">
              <a:solidFill>
                <a:srgbClr val="000000"/>
              </a:solidFill>
              <a:latin typeface="Tahoma" pitchFamily="34" charset="0"/>
            </a:endParaRPr>
          </a:p>
        </p:txBody>
      </p:sp>
      <p:graphicFrame>
        <p:nvGraphicFramePr>
          <p:cNvPr id="747577" name="Group 57"/>
          <p:cNvGraphicFramePr>
            <a:graphicFrameLocks noGrp="1"/>
          </p:cNvGraphicFramePr>
          <p:nvPr>
            <p:ph sz="quarter" idx="3"/>
          </p:nvPr>
        </p:nvGraphicFramePr>
        <p:xfrm>
          <a:off x="612775" y="1916113"/>
          <a:ext cx="3022600" cy="4279903"/>
        </p:xfrm>
        <a:graphic>
          <a:graphicData uri="http://schemas.openxmlformats.org/drawingml/2006/table">
            <a:tbl>
              <a:tblPr/>
              <a:tblGrid>
                <a:gridCol w="2203450"/>
                <a:gridCol w="819150"/>
              </a:tblGrid>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N</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251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Media</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65,911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Moda</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60</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Varianza Poblacional</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95,77</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Desviación Estándar</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9,786</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Error Estándar</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0,617</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Sesgo</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0,342</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Kurtosis</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0,513</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Mín.</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41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Máx.</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98</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Cuartil 1, Q</a:t>
                      </a:r>
                      <a:r>
                        <a:rPr kumimoji="1" lang="es-ES" sz="1400" b="0" i="0" u="none" strike="noStrike" cap="none" normalizeH="0" baseline="-25000" smtClean="0">
                          <a:ln>
                            <a:noFill/>
                          </a:ln>
                          <a:solidFill>
                            <a:schemeClr val="tx1"/>
                          </a:solidFill>
                          <a:effectLst/>
                          <a:latin typeface="Arial" charset="0"/>
                          <a:cs typeface="Arial" charset="0"/>
                        </a:rPr>
                        <a:t>1</a:t>
                      </a:r>
                      <a:endParaRPr kumimoji="1" lang="es-ES" sz="1400" b="0" i="0" u="none" strike="noStrike" cap="none" normalizeH="0" baseline="-2500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60</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Mediana, Q</a:t>
                      </a:r>
                      <a:r>
                        <a:rPr kumimoji="1" lang="es-ES" sz="1400" b="0" i="0" u="none" strike="noStrike" cap="none" normalizeH="0" baseline="-25000" smtClean="0">
                          <a:ln>
                            <a:noFill/>
                          </a:ln>
                          <a:solidFill>
                            <a:schemeClr val="tx1"/>
                          </a:solidFill>
                          <a:effectLst/>
                          <a:latin typeface="Arial" charset="0"/>
                          <a:cs typeface="Arial" charset="0"/>
                        </a:rPr>
                        <a:t>2</a:t>
                      </a: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65</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Cuartil 3, Q</a:t>
                      </a:r>
                      <a:r>
                        <a:rPr kumimoji="1" lang="es-ES" sz="1400" b="0" i="0" u="none" strike="noStrike" cap="none" normalizeH="0" baseline="-25000" smtClean="0">
                          <a:ln>
                            <a:noFill/>
                          </a:ln>
                          <a:solidFill>
                            <a:schemeClr val="tx1"/>
                          </a:solidFill>
                          <a:effectLst/>
                          <a:latin typeface="Arial" charset="0"/>
                          <a:cs typeface="Arial" charset="0"/>
                        </a:rPr>
                        <a:t>3</a:t>
                      </a: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71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bl>
          </a:graphicData>
        </a:graphic>
      </p:graphicFrame>
      <p:sp>
        <p:nvSpPr>
          <p:cNvPr id="747574" name="Rectangle 54"/>
          <p:cNvSpPr>
            <a:spLocks noChangeArrowheads="1"/>
          </p:cNvSpPr>
          <p:nvPr/>
        </p:nvSpPr>
        <p:spPr bwMode="auto">
          <a:xfrm>
            <a:off x="4826000" y="1125538"/>
            <a:ext cx="3995738"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Histograma y Diagrama de Caja</a:t>
            </a:r>
            <a:endParaRPr kumimoji="0" lang="es-ES" sz="1300" u="none">
              <a:solidFill>
                <a:schemeClr val="tx2"/>
              </a:solidFill>
            </a:endParaRPr>
          </a:p>
        </p:txBody>
      </p:sp>
      <p:sp>
        <p:nvSpPr>
          <p:cNvPr id="747578" name="Text Box 58"/>
          <p:cNvSpPr txBox="1">
            <a:spLocks noChangeArrowheads="1"/>
          </p:cNvSpPr>
          <p:nvPr/>
        </p:nvSpPr>
        <p:spPr bwMode="auto">
          <a:xfrm>
            <a:off x="4714875" y="4581525"/>
            <a:ext cx="4249738" cy="274638"/>
          </a:xfrm>
          <a:prstGeom prst="rect">
            <a:avLst/>
          </a:prstGeom>
          <a:noFill/>
          <a:ln w="9525">
            <a:noFill/>
            <a:miter lim="800000"/>
            <a:headEnd/>
            <a:tailEnd/>
          </a:ln>
          <a:effectLst/>
        </p:spPr>
        <p:txBody>
          <a:bodyPr>
            <a:spAutoFit/>
          </a:bodyPr>
          <a:lstStyle/>
          <a:p>
            <a:pPr>
              <a:spcBef>
                <a:spcPct val="50000"/>
              </a:spcBef>
            </a:pPr>
            <a:r>
              <a:rPr kumimoji="0" lang="es-EC" sz="1200" u="none">
                <a:latin typeface="Tahoma" pitchFamily="34" charset="0"/>
              </a:rPr>
              <a:t>  40          50         60         70          80          90       100  </a:t>
            </a:r>
            <a:endParaRPr kumimoji="0" lang="es-ES" sz="1200" u="none">
              <a:latin typeface="Tahoma" pitchFamily="34" charset="0"/>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 Marcador de número de diapositiva"/>
          <p:cNvSpPr>
            <a:spLocks noGrp="1"/>
          </p:cNvSpPr>
          <p:nvPr>
            <p:ph type="sldNum" sz="quarter" idx="11"/>
          </p:nvPr>
        </p:nvSpPr>
        <p:spPr/>
        <p:txBody>
          <a:bodyPr/>
          <a:lstStyle/>
          <a:p>
            <a:fld id="{01EA722E-498B-46A1-86F3-C0CE0A34DFC2}" type="slidenum">
              <a:rPr lang="es-ES"/>
              <a:pPr/>
              <a:t>26</a:t>
            </a:fld>
            <a:endParaRPr lang="es-ES"/>
          </a:p>
        </p:txBody>
      </p:sp>
      <p:pic>
        <p:nvPicPr>
          <p:cNvPr id="748546" name="Picture 2"/>
          <p:cNvPicPr>
            <a:picLocks noChangeAspect="1" noChangeArrowheads="1"/>
          </p:cNvPicPr>
          <p:nvPr/>
        </p:nvPicPr>
        <p:blipFill>
          <a:blip r:embed="rId2"/>
          <a:srcRect t="54919" b="3432"/>
          <a:stretch>
            <a:fillRect/>
          </a:stretch>
        </p:blipFill>
        <p:spPr bwMode="auto">
          <a:xfrm>
            <a:off x="4716463" y="4868863"/>
            <a:ext cx="4176712" cy="1209675"/>
          </a:xfrm>
          <a:prstGeom prst="rect">
            <a:avLst/>
          </a:prstGeom>
          <a:noFill/>
          <a:ln w="9525">
            <a:noFill/>
            <a:miter lim="800000"/>
            <a:headEnd/>
            <a:tailEnd/>
          </a:ln>
        </p:spPr>
      </p:pic>
      <p:sp>
        <p:nvSpPr>
          <p:cNvPr id="748547" name="Rectangle 3"/>
          <p:cNvSpPr>
            <a:spLocks noGrp="1" noChangeArrowheads="1"/>
          </p:cNvSpPr>
          <p:nvPr>
            <p:ph type="title"/>
          </p:nvPr>
        </p:nvSpPr>
        <p:spPr>
          <a:xfrm>
            <a:off x="6702425" y="188913"/>
            <a:ext cx="2117725" cy="395287"/>
          </a:xfrm>
          <a:noFill/>
          <a:ln/>
        </p:spPr>
        <p:txBody>
          <a:bodyPr anchor="ctr"/>
          <a:lstStyle/>
          <a:p>
            <a:pPr algn="ctr"/>
            <a:r>
              <a:rPr lang="es-ES" sz="1300"/>
              <a:t>Análisis Univariado</a:t>
            </a:r>
          </a:p>
        </p:txBody>
      </p:sp>
      <p:pic>
        <p:nvPicPr>
          <p:cNvPr id="748548" name="Picture 4"/>
          <p:cNvPicPr>
            <a:picLocks noChangeAspect="1" noChangeArrowheads="1"/>
          </p:cNvPicPr>
          <p:nvPr>
            <p:ph sz="half" idx="1"/>
          </p:nvPr>
        </p:nvPicPr>
        <p:blipFill>
          <a:blip r:embed="rId3"/>
          <a:srcRect b="7901"/>
          <a:stretch>
            <a:fillRect/>
          </a:stretch>
        </p:blipFill>
        <p:spPr>
          <a:xfrm>
            <a:off x="4500563" y="1484313"/>
            <a:ext cx="4176712" cy="2865437"/>
          </a:xfrm>
          <a:noFill/>
          <a:ln/>
        </p:spPr>
      </p:pic>
      <p:sp>
        <p:nvSpPr>
          <p:cNvPr id="748549" name="Rectangle 5"/>
          <p:cNvSpPr>
            <a:spLocks noChangeArrowheads="1"/>
          </p:cNvSpPr>
          <p:nvPr/>
        </p:nvSpPr>
        <p:spPr bwMode="auto">
          <a:xfrm>
            <a:off x="323850" y="476250"/>
            <a:ext cx="4537075" cy="503238"/>
          </a:xfrm>
          <a:prstGeom prst="rect">
            <a:avLst/>
          </a:prstGeom>
          <a:noFill/>
          <a:ln w="9525" algn="ctr">
            <a:noFill/>
            <a:miter lim="800000"/>
            <a:headEnd/>
            <a:tailEnd/>
          </a:ln>
          <a:effectLst/>
        </p:spPr>
        <p:txBody>
          <a:bodyPr lIns="92075" tIns="46038" rIns="92075" bIns="46038"/>
          <a:lstStyle/>
          <a:p>
            <a:pPr marL="342900" indent="-342900">
              <a:lnSpc>
                <a:spcPct val="90000"/>
              </a:lnSpc>
              <a:spcBef>
                <a:spcPct val="20000"/>
              </a:spcBef>
              <a:buClr>
                <a:schemeClr val="hlink"/>
              </a:buClr>
              <a:buSzPct val="70000"/>
              <a:buFont typeface="Wingdings" pitchFamily="2" charset="2"/>
              <a:buBlip>
                <a:blip r:embed="rId4"/>
              </a:buBlip>
            </a:pPr>
            <a:r>
              <a:rPr lang="es-ES" sz="3200" b="1" u="none">
                <a:solidFill>
                  <a:schemeClr val="tx2"/>
                </a:solidFill>
                <a:latin typeface="Arial Narrow" pitchFamily="34" charset="0"/>
              </a:rPr>
              <a:t>Física </a:t>
            </a:r>
            <a:r>
              <a:rPr lang="es-ES" sz="2800" b="1" u="none">
                <a:solidFill>
                  <a:schemeClr val="tx2"/>
                </a:solidFill>
                <a:latin typeface="Arial Narrow" pitchFamily="34" charset="0"/>
              </a:rPr>
              <a:t>(Pre Politécnico)</a:t>
            </a:r>
          </a:p>
        </p:txBody>
      </p:sp>
      <p:sp>
        <p:nvSpPr>
          <p:cNvPr id="748550" name="Text Box 6"/>
          <p:cNvSpPr txBox="1">
            <a:spLocks noChangeArrowheads="1"/>
          </p:cNvSpPr>
          <p:nvPr/>
        </p:nvSpPr>
        <p:spPr bwMode="auto">
          <a:xfrm>
            <a:off x="5364163" y="5607050"/>
            <a:ext cx="1800225" cy="342900"/>
          </a:xfrm>
          <a:prstGeom prst="rect">
            <a:avLst/>
          </a:prstGeom>
          <a:noFill/>
          <a:ln w="9525">
            <a:noFill/>
            <a:miter lim="800000"/>
            <a:headEnd/>
            <a:tailEnd/>
          </a:ln>
        </p:spPr>
        <p:txBody>
          <a:bodyPr/>
          <a:lstStyle/>
          <a:p>
            <a:pPr>
              <a:spcBef>
                <a:spcPts val="500"/>
              </a:spcBef>
            </a:pP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1</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2</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3</a:t>
            </a:r>
            <a:endParaRPr kumimoji="0" lang="es-ES" sz="800" u="none">
              <a:solidFill>
                <a:srgbClr val="000000"/>
              </a:solidFill>
              <a:latin typeface="Tahoma" pitchFamily="34" charset="0"/>
            </a:endParaRPr>
          </a:p>
        </p:txBody>
      </p:sp>
      <p:sp>
        <p:nvSpPr>
          <p:cNvPr id="748551" name="Text Box 7"/>
          <p:cNvSpPr txBox="1">
            <a:spLocks noChangeArrowheads="1"/>
          </p:cNvSpPr>
          <p:nvPr/>
        </p:nvSpPr>
        <p:spPr bwMode="auto">
          <a:xfrm rot="16200000">
            <a:off x="3881438" y="2752725"/>
            <a:ext cx="1081088" cy="274637"/>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Proporción</a:t>
            </a:r>
          </a:p>
        </p:txBody>
      </p:sp>
      <p:graphicFrame>
        <p:nvGraphicFramePr>
          <p:cNvPr id="748600" name="Group 56"/>
          <p:cNvGraphicFramePr>
            <a:graphicFrameLocks noGrp="1"/>
          </p:cNvGraphicFramePr>
          <p:nvPr>
            <p:ph sz="half" idx="2"/>
          </p:nvPr>
        </p:nvGraphicFramePr>
        <p:xfrm>
          <a:off x="611188" y="1803400"/>
          <a:ext cx="3021012" cy="3827463"/>
        </p:xfrm>
        <a:graphic>
          <a:graphicData uri="http://schemas.openxmlformats.org/drawingml/2006/table">
            <a:tbl>
              <a:tblPr/>
              <a:tblGrid>
                <a:gridCol w="2087562"/>
                <a:gridCol w="933450"/>
              </a:tblGrid>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N</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251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Media</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61,394</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Moda</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60</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Varianza Poblacional</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136,485</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Desviación Estándar</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11,683</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Sesgo</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0,48</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Kurtosis</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-0,244</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Mín.</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40</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Máx.</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95</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Cuartil 1, Q</a:t>
                      </a:r>
                      <a:r>
                        <a:rPr kumimoji="1" lang="es-ES" sz="1400" b="0" i="0" u="none" strike="noStrike" cap="none" normalizeH="0" baseline="-25000" smtClean="0">
                          <a:ln>
                            <a:noFill/>
                          </a:ln>
                          <a:solidFill>
                            <a:schemeClr val="tx1"/>
                          </a:solidFill>
                          <a:effectLst/>
                          <a:latin typeface="Arial" charset="0"/>
                          <a:cs typeface="Arial" charset="0"/>
                        </a:rPr>
                        <a:t>1</a:t>
                      </a:r>
                      <a:endParaRPr kumimoji="1" lang="es-ES" sz="1400" b="0" i="0" u="none" strike="noStrike" cap="none" normalizeH="0" baseline="-2500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53</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Mediana, Q</a:t>
                      </a:r>
                      <a:r>
                        <a:rPr kumimoji="1" lang="es-ES" sz="1400" b="0" i="0" u="none" strike="noStrike" cap="none" normalizeH="0" baseline="-25000" smtClean="0">
                          <a:ln>
                            <a:noFill/>
                          </a:ln>
                          <a:solidFill>
                            <a:schemeClr val="tx1"/>
                          </a:solidFill>
                          <a:effectLst/>
                          <a:latin typeface="Arial" charset="0"/>
                          <a:cs typeface="Arial" charset="0"/>
                        </a:rPr>
                        <a:t>2</a:t>
                      </a: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60</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Cuartil 3, Q</a:t>
                      </a:r>
                      <a:r>
                        <a:rPr kumimoji="1" lang="es-ES" sz="1400" b="0" i="0" u="none" strike="noStrike" cap="none" normalizeH="0" baseline="-25000" smtClean="0">
                          <a:ln>
                            <a:noFill/>
                          </a:ln>
                          <a:solidFill>
                            <a:schemeClr val="tx1"/>
                          </a:solidFill>
                          <a:effectLst/>
                          <a:latin typeface="Arial" charset="0"/>
                          <a:cs typeface="Arial" charset="0"/>
                        </a:rPr>
                        <a:t>3</a:t>
                      </a: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69</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bl>
          </a:graphicData>
        </a:graphic>
      </p:graphicFrame>
      <p:sp>
        <p:nvSpPr>
          <p:cNvPr id="748596" name="Rectangle 52"/>
          <p:cNvSpPr>
            <a:spLocks noChangeArrowheads="1"/>
          </p:cNvSpPr>
          <p:nvPr/>
        </p:nvSpPr>
        <p:spPr bwMode="auto">
          <a:xfrm>
            <a:off x="823913" y="1443038"/>
            <a:ext cx="2735262"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Estadística Descriptiva</a:t>
            </a:r>
            <a:endParaRPr kumimoji="0" lang="es-ES" sz="1300" u="none">
              <a:solidFill>
                <a:schemeClr val="tx2"/>
              </a:solidFill>
            </a:endParaRPr>
          </a:p>
        </p:txBody>
      </p:sp>
      <p:sp>
        <p:nvSpPr>
          <p:cNvPr id="748597" name="Rectangle 53"/>
          <p:cNvSpPr>
            <a:spLocks noChangeArrowheads="1"/>
          </p:cNvSpPr>
          <p:nvPr/>
        </p:nvSpPr>
        <p:spPr bwMode="auto">
          <a:xfrm>
            <a:off x="4859338" y="1268413"/>
            <a:ext cx="3995737"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Histograma y Diagrama de Caja</a:t>
            </a:r>
            <a:endParaRPr kumimoji="0" lang="es-ES" sz="1300" u="none">
              <a:solidFill>
                <a:schemeClr val="tx2"/>
              </a:solidFill>
            </a:endParaRPr>
          </a:p>
        </p:txBody>
      </p:sp>
      <p:sp>
        <p:nvSpPr>
          <p:cNvPr id="748598" name="Text Box 54"/>
          <p:cNvSpPr txBox="1">
            <a:spLocks noChangeArrowheads="1"/>
          </p:cNvSpPr>
          <p:nvPr/>
        </p:nvSpPr>
        <p:spPr bwMode="auto">
          <a:xfrm>
            <a:off x="6300788" y="4508500"/>
            <a:ext cx="935037"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Notas</a:t>
            </a:r>
          </a:p>
        </p:txBody>
      </p:sp>
      <p:sp>
        <p:nvSpPr>
          <p:cNvPr id="748599" name="Text Box 55"/>
          <p:cNvSpPr txBox="1">
            <a:spLocks noChangeArrowheads="1"/>
          </p:cNvSpPr>
          <p:nvPr/>
        </p:nvSpPr>
        <p:spPr bwMode="auto">
          <a:xfrm>
            <a:off x="4643438" y="4292600"/>
            <a:ext cx="4249737" cy="274638"/>
          </a:xfrm>
          <a:prstGeom prst="rect">
            <a:avLst/>
          </a:prstGeom>
          <a:noFill/>
          <a:ln w="9525">
            <a:noFill/>
            <a:miter lim="800000"/>
            <a:headEnd/>
            <a:tailEnd/>
          </a:ln>
          <a:effectLst/>
        </p:spPr>
        <p:txBody>
          <a:bodyPr>
            <a:spAutoFit/>
          </a:bodyPr>
          <a:lstStyle/>
          <a:p>
            <a:pPr>
              <a:spcBef>
                <a:spcPct val="50000"/>
              </a:spcBef>
            </a:pPr>
            <a:r>
              <a:rPr kumimoji="0" lang="es-EC" sz="1200" u="none">
                <a:latin typeface="Tahoma" pitchFamily="34" charset="0"/>
              </a:rPr>
              <a:t>  40          50         60         70          80          90       100  </a:t>
            </a:r>
            <a:endParaRPr kumimoji="0" lang="es-ES" sz="1200" u="none">
              <a:latin typeface="Tahoma" pitchFamily="34" charset="0"/>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Marcador de número de diapositiva"/>
          <p:cNvSpPr>
            <a:spLocks noGrp="1"/>
          </p:cNvSpPr>
          <p:nvPr>
            <p:ph type="sldNum" sz="quarter" idx="11"/>
          </p:nvPr>
        </p:nvSpPr>
        <p:spPr/>
        <p:txBody>
          <a:bodyPr/>
          <a:lstStyle/>
          <a:p>
            <a:fld id="{4BFEEF79-108D-421F-8732-03B3F0E44DB4}" type="slidenum">
              <a:rPr lang="es-ES"/>
              <a:pPr/>
              <a:t>27</a:t>
            </a:fld>
            <a:endParaRPr lang="es-ES"/>
          </a:p>
        </p:txBody>
      </p:sp>
      <p:sp>
        <p:nvSpPr>
          <p:cNvPr id="749572" name="Rectangle 4"/>
          <p:cNvSpPr>
            <a:spLocks noGrp="1" noChangeArrowheads="1"/>
          </p:cNvSpPr>
          <p:nvPr>
            <p:ph type="title"/>
          </p:nvPr>
        </p:nvSpPr>
        <p:spPr>
          <a:noFill/>
          <a:ln/>
        </p:spPr>
        <p:txBody>
          <a:bodyPr anchor="ctr"/>
          <a:lstStyle/>
          <a:p>
            <a:pPr algn="ctr"/>
            <a:r>
              <a:rPr lang="es-ES" sz="1300"/>
              <a:t>Análisis Univariado</a:t>
            </a:r>
          </a:p>
        </p:txBody>
      </p:sp>
      <p:pic>
        <p:nvPicPr>
          <p:cNvPr id="749570" name="Picture 2"/>
          <p:cNvPicPr>
            <a:picLocks noChangeAspect="1" noChangeArrowheads="1"/>
          </p:cNvPicPr>
          <p:nvPr>
            <p:ph sz="half" idx="1"/>
          </p:nvPr>
        </p:nvPicPr>
        <p:blipFill>
          <a:blip r:embed="rId3"/>
          <a:srcRect l="5170" t="7710" b="6302"/>
          <a:stretch>
            <a:fillRect/>
          </a:stretch>
        </p:blipFill>
        <p:spPr>
          <a:xfrm>
            <a:off x="323850" y="1858963"/>
            <a:ext cx="4464050" cy="3446462"/>
          </a:xfrm>
          <a:noFill/>
          <a:ln/>
        </p:spPr>
      </p:pic>
      <p:sp>
        <p:nvSpPr>
          <p:cNvPr id="749571" name="Rectangle 3"/>
          <p:cNvSpPr>
            <a:spLocks noChangeArrowheads="1"/>
          </p:cNvSpPr>
          <p:nvPr/>
        </p:nvSpPr>
        <p:spPr bwMode="auto">
          <a:xfrm>
            <a:off x="1044575" y="1196975"/>
            <a:ext cx="2735263" cy="641350"/>
          </a:xfrm>
          <a:prstGeom prst="rect">
            <a:avLst/>
          </a:prstGeom>
          <a:noFill/>
          <a:ln w="9525">
            <a:noFill/>
            <a:miter lim="800000"/>
            <a:headEnd/>
            <a:tailEnd/>
          </a:ln>
          <a:effectLst/>
        </p:spPr>
        <p:txBody>
          <a:bodyPr>
            <a:spAutoFit/>
          </a:bodyPr>
          <a:lstStyle/>
          <a:p>
            <a:pPr algn="ctr"/>
            <a:r>
              <a:rPr kumimoji="0" lang="es-ES" sz="1800" b="1" u="none">
                <a:solidFill>
                  <a:srgbClr val="33CC33"/>
                </a:solidFill>
                <a:latin typeface="Tahoma" pitchFamily="34" charset="0"/>
              </a:rPr>
              <a:t>Física</a:t>
            </a:r>
          </a:p>
          <a:p>
            <a:pPr algn="ctr"/>
            <a:r>
              <a:rPr kumimoji="0" lang="es-ES" sz="1800" b="1" u="none">
                <a:latin typeface="Tahoma" pitchFamily="34" charset="0"/>
              </a:rPr>
              <a:t>N(</a:t>
            </a:r>
            <a:r>
              <a:rPr kumimoji="0" lang="en-US" sz="1800" b="1" u="none">
                <a:latin typeface="Tahoma" pitchFamily="34" charset="0"/>
              </a:rPr>
              <a:t>µ=</a:t>
            </a:r>
            <a:r>
              <a:rPr kumimoji="0" lang="es-ES" sz="1800" b="1" u="none">
                <a:latin typeface="Tahoma" pitchFamily="34" charset="0"/>
              </a:rPr>
              <a:t>61 ; </a:t>
            </a:r>
            <a:r>
              <a:rPr kumimoji="0" lang="es-ES" sz="1800" b="1" u="none">
                <a:latin typeface="Tahoma" pitchFamily="34" charset="0"/>
                <a:sym typeface="Symbol" pitchFamily="18" charset="2"/>
              </a:rPr>
              <a:t></a:t>
            </a:r>
            <a:r>
              <a:rPr kumimoji="0" lang="es-ES" sz="1800" b="1" u="none" baseline="30000">
                <a:latin typeface="Tahoma" pitchFamily="34" charset="0"/>
                <a:sym typeface="Symbol" pitchFamily="18" charset="2"/>
              </a:rPr>
              <a:t>2</a:t>
            </a:r>
            <a:r>
              <a:rPr kumimoji="0" lang="es-ES" sz="1800" b="1" u="none">
                <a:latin typeface="Tahoma" pitchFamily="34" charset="0"/>
                <a:sym typeface="Symbol" pitchFamily="18" charset="2"/>
              </a:rPr>
              <a:t>=136</a:t>
            </a:r>
            <a:r>
              <a:rPr kumimoji="0" lang="es-ES" sz="1800" b="1" u="none">
                <a:latin typeface="Tahoma" pitchFamily="34" charset="0"/>
              </a:rPr>
              <a:t>)</a:t>
            </a:r>
          </a:p>
        </p:txBody>
      </p:sp>
      <p:sp>
        <p:nvSpPr>
          <p:cNvPr id="749573" name="Rectangle 5"/>
          <p:cNvSpPr>
            <a:spLocks noChangeArrowheads="1"/>
          </p:cNvSpPr>
          <p:nvPr/>
        </p:nvSpPr>
        <p:spPr bwMode="auto">
          <a:xfrm>
            <a:off x="4643438" y="1052513"/>
            <a:ext cx="4319587" cy="3028950"/>
          </a:xfrm>
          <a:prstGeom prst="rect">
            <a:avLst/>
          </a:prstGeom>
          <a:noFill/>
          <a:ln w="9525">
            <a:noFill/>
            <a:miter lim="800000"/>
            <a:headEnd/>
            <a:tailEnd/>
          </a:ln>
          <a:effectLst/>
        </p:spPr>
        <p:txBody>
          <a:bodyPr anchor="ctr">
            <a:spAutoFit/>
          </a:bodyPr>
          <a:lstStyle/>
          <a:p>
            <a:pPr algn="ctr" eaLnBrk="0" hangingPunct="0">
              <a:tabLst>
                <a:tab pos="914400" algn="l"/>
              </a:tabLst>
            </a:pPr>
            <a:r>
              <a:rPr kumimoji="0" lang="es-ES" sz="2000" b="1" u="none">
                <a:solidFill>
                  <a:srgbClr val="FFCC00"/>
                </a:solidFill>
                <a:latin typeface="Georgia" pitchFamily="18" charset="0"/>
                <a:cs typeface="Times New Roman" pitchFamily="18" charset="0"/>
              </a:rPr>
              <a:t>Bondad de Ajuste (K-S):</a:t>
            </a:r>
          </a:p>
          <a:p>
            <a:pPr algn="ctr" eaLnBrk="0" hangingPunct="0">
              <a:tabLst>
                <a:tab pos="914400" algn="l"/>
              </a:tabLst>
            </a:pPr>
            <a:r>
              <a:rPr kumimoji="0" lang="es-EC" sz="2000" b="1" u="none">
                <a:solidFill>
                  <a:srgbClr val="FFCC00"/>
                </a:solidFill>
                <a:latin typeface="Georgia" pitchFamily="18" charset="0"/>
                <a:cs typeface="Times New Roman" pitchFamily="18" charset="0"/>
              </a:rPr>
              <a:t>Física</a:t>
            </a:r>
            <a:endParaRPr kumimoji="0" lang="es-ES" sz="2000" b="1" u="none">
              <a:solidFill>
                <a:srgbClr val="FFCC00"/>
              </a:solidFill>
              <a:latin typeface="Georgia" pitchFamily="18" charset="0"/>
              <a:cs typeface="Times New Roman" pitchFamily="18" charset="0"/>
            </a:endParaRPr>
          </a:p>
          <a:p>
            <a:pPr algn="ctr" eaLnBrk="0" hangingPunct="0">
              <a:tabLst>
                <a:tab pos="914400" algn="l"/>
              </a:tabLst>
            </a:pPr>
            <a:endParaRPr kumimoji="0" lang="es-ES" sz="2000" b="1" u="none">
              <a:solidFill>
                <a:srgbClr val="FFCC00"/>
              </a:solidFill>
              <a:ea typeface="Times New Roman" pitchFamily="18" charset="0"/>
              <a:cs typeface="Arial" charset="0"/>
            </a:endParaRPr>
          </a:p>
          <a:p>
            <a:pPr algn="ctr" eaLnBrk="0" hangingPunct="0">
              <a:tabLst>
                <a:tab pos="914400" algn="l"/>
              </a:tabLst>
            </a:pPr>
            <a:r>
              <a:rPr kumimoji="0" lang="es-ES" sz="1900" b="1" u="none">
                <a:ea typeface="Times New Roman" pitchFamily="18" charset="0"/>
                <a:cs typeface="Arial" charset="0"/>
              </a:rPr>
              <a:t>H</a:t>
            </a:r>
            <a:r>
              <a:rPr kumimoji="0" lang="es-ES" sz="1900" b="1" u="none" baseline="-30000">
                <a:ea typeface="Times New Roman" pitchFamily="18" charset="0"/>
                <a:cs typeface="Arial" charset="0"/>
              </a:rPr>
              <a:t>0</a:t>
            </a:r>
            <a:r>
              <a:rPr kumimoji="0" lang="es-ES" sz="1900" b="1" u="none">
                <a:ea typeface="Times New Roman" pitchFamily="18" charset="0"/>
                <a:cs typeface="Arial" charset="0"/>
              </a:rPr>
              <a:t>:</a:t>
            </a:r>
            <a:r>
              <a:rPr kumimoji="0" lang="es-ES" sz="1900" u="none">
                <a:ea typeface="Times New Roman" pitchFamily="18" charset="0"/>
                <a:cs typeface="Arial" charset="0"/>
              </a:rPr>
              <a:t> El </a:t>
            </a:r>
            <a:r>
              <a:rPr kumimoji="0" lang="es-ES" sz="1900" i="1" u="none">
                <a:ea typeface="Times New Roman" pitchFamily="18" charset="0"/>
                <a:cs typeface="Arial" charset="0"/>
              </a:rPr>
              <a:t>Notas Exámenes de Grado</a:t>
            </a:r>
            <a:r>
              <a:rPr kumimoji="0" lang="es-ES" sz="1900" u="none">
                <a:ea typeface="Times New Roman" pitchFamily="18" charset="0"/>
                <a:cs typeface="Arial" charset="0"/>
              </a:rPr>
              <a:t> de los estudiantes investigados puede ser modelada como una distribución</a:t>
            </a:r>
          </a:p>
          <a:p>
            <a:pPr algn="ctr" eaLnBrk="0" hangingPunct="0">
              <a:tabLst>
                <a:tab pos="914400" algn="l"/>
              </a:tabLst>
            </a:pPr>
            <a:r>
              <a:rPr kumimoji="0" lang="es-ES" sz="1900" u="none">
                <a:latin typeface="Euclid Math One" pitchFamily="18" charset="2"/>
                <a:ea typeface="Times New Roman" pitchFamily="18" charset="0"/>
                <a:cs typeface="Arial" charset="0"/>
              </a:rPr>
              <a:t>N</a:t>
            </a:r>
            <a:r>
              <a:rPr kumimoji="0" lang="es-ES" sz="1900" u="none">
                <a:ea typeface="Times New Roman" pitchFamily="18" charset="0"/>
                <a:cs typeface="Arial" charset="0"/>
              </a:rPr>
              <a:t>( 17,7 ; 3,3)</a:t>
            </a:r>
            <a:endParaRPr kumimoji="0" lang="es-ES" sz="1900" u="none">
              <a:latin typeface="Tahoma" pitchFamily="34" charset="0"/>
            </a:endParaRPr>
          </a:p>
          <a:p>
            <a:pPr algn="ctr" eaLnBrk="0" hangingPunct="0">
              <a:tabLst>
                <a:tab pos="914400" algn="l"/>
              </a:tabLst>
            </a:pPr>
            <a:r>
              <a:rPr kumimoji="0" lang="es-ES" sz="1900" u="none">
                <a:cs typeface="Times New Roman" pitchFamily="18" charset="0"/>
              </a:rPr>
              <a:t>vs.</a:t>
            </a:r>
          </a:p>
          <a:p>
            <a:pPr algn="ctr" eaLnBrk="0" hangingPunct="0">
              <a:tabLst>
                <a:tab pos="914400" algn="l"/>
              </a:tabLst>
            </a:pPr>
            <a:r>
              <a:rPr kumimoji="0" lang="es-ES" sz="1900" u="none">
                <a:cs typeface="Times New Roman" pitchFamily="18" charset="0"/>
              </a:rPr>
              <a:t> </a:t>
            </a:r>
            <a:r>
              <a:rPr kumimoji="0" lang="es-ES" sz="1900" b="1" u="none">
                <a:cs typeface="Times New Roman" pitchFamily="18" charset="0"/>
              </a:rPr>
              <a:t>H</a:t>
            </a:r>
            <a:r>
              <a:rPr kumimoji="0" lang="es-ES" sz="1900" b="1" u="none" baseline="-30000">
                <a:cs typeface="Times New Roman" pitchFamily="18" charset="0"/>
              </a:rPr>
              <a:t>1</a:t>
            </a:r>
            <a:r>
              <a:rPr kumimoji="0" lang="es-ES" sz="1900" b="1" u="none">
                <a:cs typeface="Times New Roman" pitchFamily="18" charset="0"/>
              </a:rPr>
              <a:t>:</a:t>
            </a:r>
            <a:r>
              <a:rPr kumimoji="0" lang="es-ES" sz="1900" u="none">
                <a:cs typeface="Times New Roman" pitchFamily="18" charset="0"/>
              </a:rPr>
              <a:t> No es verdad H</a:t>
            </a:r>
            <a:r>
              <a:rPr kumimoji="0" lang="es-ES" sz="1900" u="none" baseline="-30000">
                <a:cs typeface="Times New Roman" pitchFamily="18" charset="0"/>
              </a:rPr>
              <a:t>o</a:t>
            </a:r>
            <a:r>
              <a:rPr kumimoji="0" lang="es-ES" sz="1900" u="none">
                <a:cs typeface="Times New Roman" pitchFamily="18" charset="0"/>
              </a:rPr>
              <a:t>.</a:t>
            </a:r>
            <a:endParaRPr kumimoji="0" lang="es-ES" sz="1900" u="none">
              <a:latin typeface="Tahoma" pitchFamily="34" charset="0"/>
            </a:endParaRPr>
          </a:p>
          <a:p>
            <a:pPr algn="ctr" eaLnBrk="0" hangingPunct="0">
              <a:tabLst>
                <a:tab pos="914400" algn="l"/>
              </a:tabLst>
            </a:pPr>
            <a:endParaRPr kumimoji="0" lang="es-ES" sz="1900" u="none"/>
          </a:p>
        </p:txBody>
      </p:sp>
      <p:sp>
        <p:nvSpPr>
          <p:cNvPr id="749574" name="Rectangle 6"/>
          <p:cNvSpPr>
            <a:spLocks noChangeArrowheads="1"/>
          </p:cNvSpPr>
          <p:nvPr/>
        </p:nvSpPr>
        <p:spPr bwMode="auto">
          <a:xfrm>
            <a:off x="7164388" y="4171950"/>
            <a:ext cx="1131887" cy="1536700"/>
          </a:xfrm>
          <a:prstGeom prst="rect">
            <a:avLst/>
          </a:prstGeom>
          <a:noFill/>
          <a:ln w="9525">
            <a:noFill/>
            <a:miter lim="800000"/>
            <a:headEnd/>
            <a:tailEnd/>
          </a:ln>
          <a:effectLst/>
        </p:spPr>
        <p:txBody>
          <a:bodyPr wrap="none" anchor="ctr">
            <a:spAutoFit/>
          </a:bodyPr>
          <a:lstStyle/>
          <a:p>
            <a:pPr>
              <a:tabLst>
                <a:tab pos="914400" algn="l"/>
              </a:tabLst>
            </a:pPr>
            <a:r>
              <a:rPr kumimoji="0" lang="es-ES" sz="1900" u="none">
                <a:ea typeface="Times New Roman" pitchFamily="18" charset="0"/>
                <a:cs typeface="Arial" charset="0"/>
              </a:rPr>
              <a:t>  = 0,080</a:t>
            </a:r>
            <a:endParaRPr kumimoji="0" lang="es-ES" sz="1900" u="none">
              <a:latin typeface="Tahoma" pitchFamily="34" charset="0"/>
              <a:ea typeface="Times New Roman" pitchFamily="18" charset="0"/>
              <a:cs typeface="Arial" charset="0"/>
            </a:endParaRPr>
          </a:p>
          <a:p>
            <a:pPr eaLnBrk="0" hangingPunct="0">
              <a:tabLst>
                <a:tab pos="914400" algn="l"/>
              </a:tabLst>
            </a:pPr>
            <a:endParaRPr kumimoji="0" lang="es-ES" sz="1900" u="none">
              <a:ea typeface="Times New Roman" pitchFamily="18" charset="0"/>
              <a:cs typeface="Arial" charset="0"/>
            </a:endParaRPr>
          </a:p>
          <a:p>
            <a:pPr eaLnBrk="0" hangingPunct="0">
              <a:tabLst>
                <a:tab pos="914400" algn="l"/>
              </a:tabLst>
            </a:pPr>
            <a:endParaRPr kumimoji="0" lang="es-ES" sz="1900" u="none">
              <a:latin typeface="Tahoma" pitchFamily="34" charset="0"/>
              <a:ea typeface="Times New Roman" pitchFamily="18" charset="0"/>
              <a:cs typeface="Arial" charset="0"/>
            </a:endParaRPr>
          </a:p>
          <a:p>
            <a:pPr eaLnBrk="0" hangingPunct="0">
              <a:tabLst>
                <a:tab pos="914400" algn="l"/>
              </a:tabLst>
            </a:pPr>
            <a:r>
              <a:rPr kumimoji="0" lang="es-ES" sz="1900" u="none">
                <a:ea typeface="Times New Roman" pitchFamily="18" charset="0"/>
                <a:cs typeface="Arial" charset="0"/>
              </a:rPr>
              <a:t>   </a:t>
            </a:r>
            <a:endParaRPr kumimoji="0" lang="es-ES" sz="1900" u="none">
              <a:latin typeface="Tahoma" pitchFamily="34" charset="0"/>
              <a:ea typeface="Times New Roman" pitchFamily="18" charset="0"/>
              <a:cs typeface="Arial" charset="0"/>
            </a:endParaRPr>
          </a:p>
          <a:p>
            <a:pPr eaLnBrk="0" hangingPunct="0">
              <a:tabLst>
                <a:tab pos="914400" algn="l"/>
              </a:tabLst>
            </a:pPr>
            <a:endParaRPr kumimoji="0" lang="es-ES" sz="1900" u="none">
              <a:ea typeface="Times New Roman" pitchFamily="18" charset="0"/>
              <a:cs typeface="Arial" charset="0"/>
            </a:endParaRPr>
          </a:p>
        </p:txBody>
      </p:sp>
      <p:sp>
        <p:nvSpPr>
          <p:cNvPr id="749576" name="Text Box 8"/>
          <p:cNvSpPr txBox="1">
            <a:spLocks noChangeArrowheads="1"/>
          </p:cNvSpPr>
          <p:nvPr/>
        </p:nvSpPr>
        <p:spPr bwMode="auto">
          <a:xfrm>
            <a:off x="5005388" y="4892675"/>
            <a:ext cx="3671887" cy="381000"/>
          </a:xfrm>
          <a:prstGeom prst="rect">
            <a:avLst/>
          </a:prstGeom>
          <a:noFill/>
          <a:ln w="9525">
            <a:noFill/>
            <a:miter lim="800000"/>
            <a:headEnd/>
            <a:tailEnd/>
          </a:ln>
          <a:effectLst/>
        </p:spPr>
        <p:txBody>
          <a:bodyPr>
            <a:spAutoFit/>
          </a:bodyPr>
          <a:lstStyle/>
          <a:p>
            <a:pPr>
              <a:spcBef>
                <a:spcPct val="50000"/>
              </a:spcBef>
            </a:pPr>
            <a:r>
              <a:rPr kumimoji="0" lang="es-ES" sz="1900" u="none">
                <a:latin typeface="Tahoma" pitchFamily="34" charset="0"/>
              </a:rPr>
              <a:t>Valor p (dos colas) = 0, 129</a:t>
            </a:r>
          </a:p>
        </p:txBody>
      </p:sp>
      <p:graphicFrame>
        <p:nvGraphicFramePr>
          <p:cNvPr id="749577" name="Object 9"/>
          <p:cNvGraphicFramePr>
            <a:graphicFrameLocks noChangeAspect="1"/>
          </p:cNvGraphicFramePr>
          <p:nvPr>
            <p:ph sz="half" idx="2"/>
          </p:nvPr>
        </p:nvGraphicFramePr>
        <p:xfrm>
          <a:off x="5005388" y="3933825"/>
          <a:ext cx="2303462" cy="841375"/>
        </p:xfrm>
        <a:graphic>
          <a:graphicData uri="http://schemas.openxmlformats.org/presentationml/2006/ole">
            <p:oleObj spid="_x0000_s749577" name="Equation" r:id="rId4" imgW="1180800" imgH="431640" progId="Equation.DSMT4">
              <p:embed/>
            </p:oleObj>
          </a:graphicData>
        </a:graphic>
      </p:graphicFrame>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6 Marcador de número de diapositiva"/>
          <p:cNvSpPr>
            <a:spLocks noGrp="1"/>
          </p:cNvSpPr>
          <p:nvPr>
            <p:ph type="sldNum" sz="quarter" idx="11"/>
          </p:nvPr>
        </p:nvSpPr>
        <p:spPr/>
        <p:txBody>
          <a:bodyPr/>
          <a:lstStyle/>
          <a:p>
            <a:fld id="{7C0D2474-354B-4F7C-BF03-A26B3A09ECF4}" type="slidenum">
              <a:rPr lang="es-ES"/>
              <a:pPr/>
              <a:t>28</a:t>
            </a:fld>
            <a:endParaRPr lang="es-ES"/>
          </a:p>
        </p:txBody>
      </p:sp>
      <p:pic>
        <p:nvPicPr>
          <p:cNvPr id="750594" name="Picture 2"/>
          <p:cNvPicPr>
            <a:picLocks noChangeAspect="1" noChangeArrowheads="1"/>
          </p:cNvPicPr>
          <p:nvPr>
            <p:ph sz="half" idx="1"/>
          </p:nvPr>
        </p:nvPicPr>
        <p:blipFill>
          <a:blip r:embed="rId2"/>
          <a:srcRect b="7874"/>
          <a:stretch>
            <a:fillRect/>
          </a:stretch>
        </p:blipFill>
        <p:spPr>
          <a:xfrm>
            <a:off x="4572000" y="1341438"/>
            <a:ext cx="4073525" cy="3208337"/>
          </a:xfrm>
          <a:noFill/>
          <a:ln/>
        </p:spPr>
      </p:pic>
      <p:pic>
        <p:nvPicPr>
          <p:cNvPr id="750595" name="Picture 3"/>
          <p:cNvPicPr>
            <a:picLocks noGrp="1" noChangeAspect="1" noChangeArrowheads="1"/>
          </p:cNvPicPr>
          <p:nvPr>
            <p:ph sz="quarter" idx="3"/>
          </p:nvPr>
        </p:nvPicPr>
        <p:blipFill>
          <a:blip r:embed="rId3"/>
          <a:srcRect t="58366" b="3242"/>
          <a:stretch>
            <a:fillRect/>
          </a:stretch>
        </p:blipFill>
        <p:spPr>
          <a:xfrm>
            <a:off x="4356100" y="5054600"/>
            <a:ext cx="4464050" cy="1038225"/>
          </a:xfrm>
          <a:ln/>
        </p:spPr>
      </p:pic>
      <p:sp>
        <p:nvSpPr>
          <p:cNvPr id="750596" name="Rectangle 4"/>
          <p:cNvSpPr>
            <a:spLocks noChangeArrowheads="1"/>
          </p:cNvSpPr>
          <p:nvPr/>
        </p:nvSpPr>
        <p:spPr bwMode="auto">
          <a:xfrm>
            <a:off x="323850" y="404813"/>
            <a:ext cx="4537075" cy="431800"/>
          </a:xfrm>
          <a:prstGeom prst="rect">
            <a:avLst/>
          </a:prstGeom>
          <a:noFill/>
          <a:ln w="9525" algn="ctr">
            <a:noFill/>
            <a:miter lim="800000"/>
            <a:headEnd/>
            <a:tailEnd/>
          </a:ln>
          <a:effectLst/>
        </p:spPr>
        <p:txBody>
          <a:bodyPr lIns="92075" tIns="46038" rIns="92075" bIns="46038"/>
          <a:lstStyle/>
          <a:p>
            <a:pPr marL="342900" indent="-342900">
              <a:lnSpc>
                <a:spcPct val="90000"/>
              </a:lnSpc>
              <a:spcBef>
                <a:spcPct val="20000"/>
              </a:spcBef>
              <a:buClr>
                <a:schemeClr val="hlink"/>
              </a:buClr>
              <a:buSzPct val="70000"/>
              <a:buFont typeface="Wingdings" pitchFamily="2" charset="2"/>
              <a:buBlip>
                <a:blip r:embed="rId4"/>
              </a:buBlip>
            </a:pPr>
            <a:r>
              <a:rPr lang="es-ES" sz="2800" b="1" u="none">
                <a:solidFill>
                  <a:schemeClr val="tx2"/>
                </a:solidFill>
                <a:latin typeface="Arial Narrow" pitchFamily="34" charset="0"/>
              </a:rPr>
              <a:t>Química (Pre Politécnico)</a:t>
            </a:r>
          </a:p>
        </p:txBody>
      </p:sp>
      <p:sp>
        <p:nvSpPr>
          <p:cNvPr id="750597" name="Text Box 5"/>
          <p:cNvSpPr txBox="1">
            <a:spLocks noChangeArrowheads="1"/>
          </p:cNvSpPr>
          <p:nvPr/>
        </p:nvSpPr>
        <p:spPr bwMode="auto">
          <a:xfrm>
            <a:off x="5435600" y="5719763"/>
            <a:ext cx="1295400" cy="342900"/>
          </a:xfrm>
          <a:prstGeom prst="rect">
            <a:avLst/>
          </a:prstGeom>
          <a:noFill/>
          <a:ln w="9525">
            <a:noFill/>
            <a:miter lim="800000"/>
            <a:headEnd/>
            <a:tailEnd/>
          </a:ln>
        </p:spPr>
        <p:txBody>
          <a:bodyPr/>
          <a:lstStyle/>
          <a:p>
            <a:pPr>
              <a:spcBef>
                <a:spcPts val="500"/>
              </a:spcBef>
            </a:pP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1</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2</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3</a:t>
            </a:r>
            <a:endParaRPr kumimoji="0" lang="es-ES" sz="800" u="none">
              <a:solidFill>
                <a:srgbClr val="000000"/>
              </a:solidFill>
              <a:latin typeface="Tahoma" pitchFamily="34" charset="0"/>
            </a:endParaRPr>
          </a:p>
        </p:txBody>
      </p:sp>
      <p:graphicFrame>
        <p:nvGraphicFramePr>
          <p:cNvPr id="750648" name="Group 56"/>
          <p:cNvGraphicFramePr>
            <a:graphicFrameLocks noGrp="1"/>
          </p:cNvGraphicFramePr>
          <p:nvPr>
            <p:ph sz="quarter" idx="2"/>
          </p:nvPr>
        </p:nvGraphicFramePr>
        <p:xfrm>
          <a:off x="684213" y="1700213"/>
          <a:ext cx="3021012" cy="3638550"/>
        </p:xfrm>
        <a:graphic>
          <a:graphicData uri="http://schemas.openxmlformats.org/drawingml/2006/table">
            <a:tbl>
              <a:tblPr/>
              <a:tblGrid>
                <a:gridCol w="1941512"/>
                <a:gridCol w="1079500"/>
              </a:tblGrid>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N</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251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Media</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61,596</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Moda</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Varianza Poblacional</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58,289</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Desviación Estándar</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7,635</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Sesgo</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-0,179</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Kurtosis</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0,63</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Mínimo</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40</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Máximo</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82</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Cuartil 1, Q</a:t>
                      </a:r>
                      <a:r>
                        <a:rPr kumimoji="1" lang="es-ES" sz="1400" b="0" i="0" u="none" strike="noStrike" cap="none" normalizeH="0" baseline="-25000" smtClean="0">
                          <a:ln>
                            <a:noFill/>
                          </a:ln>
                          <a:solidFill>
                            <a:schemeClr val="tx1"/>
                          </a:solidFill>
                          <a:effectLst/>
                          <a:latin typeface="Arial" charset="0"/>
                          <a:cs typeface="Arial" charset="0"/>
                        </a:rPr>
                        <a:t>1</a:t>
                      </a:r>
                      <a:endParaRPr kumimoji="1" lang="es-ES" sz="1400" b="0" i="0" u="none" strike="noStrike" cap="none" normalizeH="0" baseline="-2500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58</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Mediana, Q</a:t>
                      </a:r>
                      <a:r>
                        <a:rPr kumimoji="1" lang="es-ES" sz="1400" b="0" i="0" u="none" strike="noStrike" cap="none" normalizeH="0" baseline="-25000" smtClean="0">
                          <a:ln>
                            <a:noFill/>
                          </a:ln>
                          <a:solidFill>
                            <a:schemeClr val="tx1"/>
                          </a:solidFill>
                          <a:effectLst/>
                          <a:latin typeface="Arial" charset="0"/>
                          <a:cs typeface="Arial" charset="0"/>
                        </a:rPr>
                        <a:t>2</a:t>
                      </a: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Cuartil 3, Q</a:t>
                      </a:r>
                      <a:r>
                        <a:rPr kumimoji="1" lang="es-ES" sz="1400" b="0" i="0" u="none" strike="noStrike" cap="none" normalizeH="0" baseline="-25000" smtClean="0">
                          <a:ln>
                            <a:noFill/>
                          </a:ln>
                          <a:solidFill>
                            <a:schemeClr val="tx1"/>
                          </a:solidFill>
                          <a:effectLst/>
                          <a:latin typeface="Arial" charset="0"/>
                          <a:cs typeface="Arial" charset="0"/>
                        </a:rPr>
                        <a:t>3</a:t>
                      </a: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66</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bl>
          </a:graphicData>
        </a:graphic>
      </p:graphicFrame>
      <p:sp>
        <p:nvSpPr>
          <p:cNvPr id="750642" name="Text Box 50"/>
          <p:cNvSpPr txBox="1">
            <a:spLocks noChangeArrowheads="1"/>
          </p:cNvSpPr>
          <p:nvPr/>
        </p:nvSpPr>
        <p:spPr bwMode="auto">
          <a:xfrm>
            <a:off x="4572000" y="4510088"/>
            <a:ext cx="4283075" cy="274637"/>
          </a:xfrm>
          <a:prstGeom prst="rect">
            <a:avLst/>
          </a:prstGeom>
          <a:noFill/>
          <a:ln w="9525">
            <a:noFill/>
            <a:miter lim="800000"/>
            <a:headEnd/>
            <a:tailEnd/>
          </a:ln>
          <a:effectLst/>
        </p:spPr>
        <p:txBody>
          <a:bodyPr>
            <a:spAutoFit/>
          </a:bodyPr>
          <a:lstStyle/>
          <a:p>
            <a:pPr>
              <a:spcBef>
                <a:spcPct val="50000"/>
              </a:spcBef>
            </a:pPr>
            <a:r>
              <a:rPr kumimoji="0" lang="es-EC" sz="1100" u="none">
                <a:latin typeface="Tahoma" pitchFamily="34" charset="0"/>
              </a:rPr>
              <a:t>Menos de 60   </a:t>
            </a:r>
            <a:r>
              <a:rPr kumimoji="0" lang="es-EC" sz="1200" u="none">
                <a:latin typeface="Tahoma" pitchFamily="34" charset="0"/>
              </a:rPr>
              <a:t>  60           70           80            90          100  </a:t>
            </a:r>
            <a:endParaRPr kumimoji="0" lang="es-ES" sz="1200" u="none">
              <a:latin typeface="Tahoma" pitchFamily="34" charset="0"/>
            </a:endParaRPr>
          </a:p>
        </p:txBody>
      </p:sp>
      <p:sp>
        <p:nvSpPr>
          <p:cNvPr id="750643" name="Rectangle 51"/>
          <p:cNvSpPr>
            <a:spLocks noChangeArrowheads="1"/>
          </p:cNvSpPr>
          <p:nvPr/>
        </p:nvSpPr>
        <p:spPr bwMode="auto">
          <a:xfrm>
            <a:off x="827088" y="1268413"/>
            <a:ext cx="2735262"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Estadística Descriptiva</a:t>
            </a:r>
            <a:endParaRPr kumimoji="0" lang="es-ES" sz="1300" u="none">
              <a:solidFill>
                <a:schemeClr val="tx2"/>
              </a:solidFill>
            </a:endParaRPr>
          </a:p>
        </p:txBody>
      </p:sp>
      <p:sp>
        <p:nvSpPr>
          <p:cNvPr id="750644" name="Rectangle 52"/>
          <p:cNvSpPr>
            <a:spLocks noChangeArrowheads="1"/>
          </p:cNvSpPr>
          <p:nvPr/>
        </p:nvSpPr>
        <p:spPr bwMode="auto">
          <a:xfrm>
            <a:off x="4859338" y="1052513"/>
            <a:ext cx="3995737"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Histograma y Diagrama de Caja</a:t>
            </a:r>
            <a:endParaRPr kumimoji="0" lang="es-ES" sz="1300" u="none">
              <a:solidFill>
                <a:schemeClr val="tx2"/>
              </a:solidFill>
            </a:endParaRPr>
          </a:p>
        </p:txBody>
      </p:sp>
      <p:sp>
        <p:nvSpPr>
          <p:cNvPr id="750646" name="Text Box 54"/>
          <p:cNvSpPr txBox="1">
            <a:spLocks noChangeArrowheads="1"/>
          </p:cNvSpPr>
          <p:nvPr/>
        </p:nvSpPr>
        <p:spPr bwMode="auto">
          <a:xfrm rot="16200000">
            <a:off x="3881438" y="2752725"/>
            <a:ext cx="1081088" cy="274637"/>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Proporción</a:t>
            </a:r>
          </a:p>
        </p:txBody>
      </p:sp>
      <p:sp>
        <p:nvSpPr>
          <p:cNvPr id="750647" name="Text Box 55"/>
          <p:cNvSpPr txBox="1">
            <a:spLocks noChangeArrowheads="1"/>
          </p:cNvSpPr>
          <p:nvPr/>
        </p:nvSpPr>
        <p:spPr bwMode="auto">
          <a:xfrm>
            <a:off x="6300788" y="4724400"/>
            <a:ext cx="935037"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Notas</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6 Marcador de número de diapositiva"/>
          <p:cNvSpPr>
            <a:spLocks noGrp="1"/>
          </p:cNvSpPr>
          <p:nvPr>
            <p:ph type="sldNum" sz="quarter" idx="11"/>
          </p:nvPr>
        </p:nvSpPr>
        <p:spPr/>
        <p:txBody>
          <a:bodyPr/>
          <a:lstStyle/>
          <a:p>
            <a:fld id="{1BEA6704-29C7-46F3-B2B3-9B96E9D7D529}" type="slidenum">
              <a:rPr lang="es-ES"/>
              <a:pPr/>
              <a:t>29</a:t>
            </a:fld>
            <a:endParaRPr lang="es-ES"/>
          </a:p>
        </p:txBody>
      </p:sp>
      <p:sp>
        <p:nvSpPr>
          <p:cNvPr id="751618" name="Rectangle 2"/>
          <p:cNvSpPr>
            <a:spLocks noGrp="1" noChangeArrowheads="1"/>
          </p:cNvSpPr>
          <p:nvPr>
            <p:ph type="title"/>
          </p:nvPr>
        </p:nvSpPr>
        <p:spPr>
          <a:xfrm>
            <a:off x="6702425" y="188913"/>
            <a:ext cx="2441575" cy="395287"/>
          </a:xfrm>
          <a:noFill/>
          <a:ln/>
        </p:spPr>
        <p:txBody>
          <a:bodyPr anchor="ctr"/>
          <a:lstStyle/>
          <a:p>
            <a:pPr algn="ctr"/>
            <a:r>
              <a:rPr lang="es-ES" sz="1300"/>
              <a:t>Análisis Univariado</a:t>
            </a:r>
          </a:p>
        </p:txBody>
      </p:sp>
      <p:pic>
        <p:nvPicPr>
          <p:cNvPr id="751619" name="Picture 3"/>
          <p:cNvPicPr>
            <a:picLocks noChangeAspect="1" noChangeArrowheads="1"/>
          </p:cNvPicPr>
          <p:nvPr>
            <p:ph sz="half" idx="1"/>
          </p:nvPr>
        </p:nvPicPr>
        <p:blipFill>
          <a:blip r:embed="rId2"/>
          <a:srcRect l="34753" t="57874" r="5148" b="4823"/>
          <a:stretch>
            <a:fillRect/>
          </a:stretch>
        </p:blipFill>
        <p:spPr>
          <a:xfrm>
            <a:off x="828675" y="4797425"/>
            <a:ext cx="4103688" cy="1165225"/>
          </a:xfrm>
          <a:noFill/>
          <a:ln/>
        </p:spPr>
      </p:pic>
      <p:pic>
        <p:nvPicPr>
          <p:cNvPr id="751620" name="Picture 4"/>
          <p:cNvPicPr>
            <a:picLocks noChangeAspect="1" noChangeArrowheads="1"/>
          </p:cNvPicPr>
          <p:nvPr>
            <p:ph sz="quarter" idx="2"/>
          </p:nvPr>
        </p:nvPicPr>
        <p:blipFill>
          <a:blip r:embed="rId3"/>
          <a:srcRect b="8276"/>
          <a:stretch>
            <a:fillRect/>
          </a:stretch>
        </p:blipFill>
        <p:spPr>
          <a:xfrm>
            <a:off x="539750" y="1412875"/>
            <a:ext cx="4175125" cy="2938463"/>
          </a:xfrm>
          <a:noFill/>
          <a:ln/>
        </p:spPr>
      </p:pic>
      <p:sp>
        <p:nvSpPr>
          <p:cNvPr id="751621" name="Text Box 5"/>
          <p:cNvSpPr txBox="1">
            <a:spLocks noChangeArrowheads="1"/>
          </p:cNvSpPr>
          <p:nvPr/>
        </p:nvSpPr>
        <p:spPr bwMode="auto">
          <a:xfrm>
            <a:off x="2339975" y="5516563"/>
            <a:ext cx="1511300" cy="342900"/>
          </a:xfrm>
          <a:prstGeom prst="rect">
            <a:avLst/>
          </a:prstGeom>
          <a:noFill/>
          <a:ln w="9525">
            <a:noFill/>
            <a:miter lim="800000"/>
            <a:headEnd/>
            <a:tailEnd/>
          </a:ln>
        </p:spPr>
        <p:txBody>
          <a:bodyPr/>
          <a:lstStyle/>
          <a:p>
            <a:pPr>
              <a:spcBef>
                <a:spcPts val="500"/>
              </a:spcBef>
            </a:pP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1</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2</a:t>
            </a:r>
            <a:r>
              <a:rPr kumimoji="0" lang="es-ES" sz="800" b="1" u="none">
                <a:solidFill>
                  <a:srgbClr val="000000"/>
                </a:solidFill>
                <a:latin typeface="Tahoma" pitchFamily="34" charset="0"/>
              </a:rPr>
              <a:t>             Q</a:t>
            </a:r>
            <a:r>
              <a:rPr kumimoji="0" lang="es-ES" sz="800" b="1" u="none" baseline="-25000">
                <a:solidFill>
                  <a:srgbClr val="000000"/>
                </a:solidFill>
                <a:latin typeface="Tahoma" pitchFamily="34" charset="0"/>
              </a:rPr>
              <a:t>3</a:t>
            </a:r>
            <a:endParaRPr kumimoji="0" lang="es-ES" sz="800" u="none">
              <a:solidFill>
                <a:srgbClr val="000000"/>
              </a:solidFill>
              <a:latin typeface="Tahoma" pitchFamily="34" charset="0"/>
            </a:endParaRPr>
          </a:p>
        </p:txBody>
      </p:sp>
      <p:sp>
        <p:nvSpPr>
          <p:cNvPr id="751622" name="Rectangle 6"/>
          <p:cNvSpPr>
            <a:spLocks noChangeArrowheads="1"/>
          </p:cNvSpPr>
          <p:nvPr/>
        </p:nvSpPr>
        <p:spPr bwMode="auto">
          <a:xfrm>
            <a:off x="250825" y="260350"/>
            <a:ext cx="4537075" cy="431800"/>
          </a:xfrm>
          <a:prstGeom prst="rect">
            <a:avLst/>
          </a:prstGeom>
          <a:noFill/>
          <a:ln w="9525" algn="ctr">
            <a:noFill/>
            <a:miter lim="800000"/>
            <a:headEnd/>
            <a:tailEnd/>
          </a:ln>
          <a:effectLst/>
        </p:spPr>
        <p:txBody>
          <a:bodyPr lIns="92075" tIns="46038" rIns="92075" bIns="46038"/>
          <a:lstStyle/>
          <a:p>
            <a:pPr marL="342900" indent="-342900">
              <a:lnSpc>
                <a:spcPct val="90000"/>
              </a:lnSpc>
              <a:spcBef>
                <a:spcPct val="20000"/>
              </a:spcBef>
              <a:buClr>
                <a:schemeClr val="hlink"/>
              </a:buClr>
              <a:buSzPct val="70000"/>
              <a:buFont typeface="Wingdings" pitchFamily="2" charset="2"/>
              <a:buBlip>
                <a:blip r:embed="rId4"/>
              </a:buBlip>
            </a:pPr>
            <a:r>
              <a:rPr lang="es-ES" sz="2800" b="1" u="none">
                <a:solidFill>
                  <a:schemeClr val="tx2"/>
                </a:solidFill>
                <a:latin typeface="Arial Narrow" pitchFamily="34" charset="0"/>
              </a:rPr>
              <a:t>Prueba de Aptitud</a:t>
            </a:r>
          </a:p>
        </p:txBody>
      </p:sp>
      <p:graphicFrame>
        <p:nvGraphicFramePr>
          <p:cNvPr id="751623" name="Group 7"/>
          <p:cNvGraphicFramePr>
            <a:graphicFrameLocks noGrp="1"/>
          </p:cNvGraphicFramePr>
          <p:nvPr>
            <p:ph sz="quarter" idx="3"/>
          </p:nvPr>
        </p:nvGraphicFramePr>
        <p:xfrm>
          <a:off x="5508625" y="1628775"/>
          <a:ext cx="3021013" cy="3941763"/>
        </p:xfrm>
        <a:graphic>
          <a:graphicData uri="http://schemas.openxmlformats.org/drawingml/2006/table">
            <a:tbl>
              <a:tblPr/>
              <a:tblGrid>
                <a:gridCol w="1941513"/>
                <a:gridCol w="1079500"/>
              </a:tblGrid>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N</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251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Media</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70,639</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Moda</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76</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Varianza Poblacional</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338,619</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Desviación Estándar</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18,402</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Error Estándar</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1,161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Sesgo</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-2,229</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Kurtosis</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6,835</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Mín.</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Máx.</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100</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Cuartil 1, Q</a:t>
                      </a:r>
                      <a:r>
                        <a:rPr kumimoji="1" lang="es-ES" sz="1400" b="0" i="0" u="none" strike="noStrike" cap="none" normalizeH="0" baseline="-25000" smtClean="0">
                          <a:ln>
                            <a:noFill/>
                          </a:ln>
                          <a:solidFill>
                            <a:schemeClr val="tx1"/>
                          </a:solidFill>
                          <a:effectLst/>
                          <a:latin typeface="Arial" charset="0"/>
                          <a:cs typeface="Arial" charset="0"/>
                        </a:rPr>
                        <a:t>1</a:t>
                      </a:r>
                      <a:endParaRPr kumimoji="1" lang="es-ES" sz="1400" b="0" i="0" u="none" strike="noStrike" cap="none" normalizeH="0" baseline="-2500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65</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Mediana, Q</a:t>
                      </a:r>
                      <a:r>
                        <a:rPr kumimoji="1" lang="es-ES" sz="1400" b="0" i="0" u="none" strike="noStrike" cap="none" normalizeH="0" baseline="-25000" smtClean="0">
                          <a:ln>
                            <a:noFill/>
                          </a:ln>
                          <a:solidFill>
                            <a:schemeClr val="tx1"/>
                          </a:solidFill>
                          <a:effectLst/>
                          <a:latin typeface="Arial" charset="0"/>
                          <a:cs typeface="Arial" charset="0"/>
                        </a:rPr>
                        <a:t>2</a:t>
                      </a: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73</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Cuartil 3, Q</a:t>
                      </a:r>
                      <a:r>
                        <a:rPr kumimoji="1" lang="es-ES" sz="1400" b="0" i="0" u="none" strike="noStrike" cap="none" normalizeH="0" baseline="-25000" smtClean="0">
                          <a:ln>
                            <a:noFill/>
                          </a:ln>
                          <a:solidFill>
                            <a:schemeClr val="tx1"/>
                          </a:solidFill>
                          <a:effectLst/>
                          <a:latin typeface="Arial" charset="0"/>
                          <a:cs typeface="Arial" charset="0"/>
                        </a:rPr>
                        <a:t>3</a:t>
                      </a: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81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bl>
          </a:graphicData>
        </a:graphic>
      </p:graphicFrame>
      <p:sp>
        <p:nvSpPr>
          <p:cNvPr id="751667" name="Text Box 51"/>
          <p:cNvSpPr txBox="1">
            <a:spLocks noChangeArrowheads="1"/>
          </p:cNvSpPr>
          <p:nvPr/>
        </p:nvSpPr>
        <p:spPr bwMode="auto">
          <a:xfrm rot="16200000">
            <a:off x="-152400" y="2752725"/>
            <a:ext cx="1081088"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Proporción</a:t>
            </a:r>
          </a:p>
        </p:txBody>
      </p:sp>
      <p:sp>
        <p:nvSpPr>
          <p:cNvPr id="751668" name="Text Box 52"/>
          <p:cNvSpPr txBox="1">
            <a:spLocks noChangeArrowheads="1"/>
          </p:cNvSpPr>
          <p:nvPr/>
        </p:nvSpPr>
        <p:spPr bwMode="auto">
          <a:xfrm>
            <a:off x="2266950" y="4508500"/>
            <a:ext cx="935038"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Notas</a:t>
            </a:r>
          </a:p>
        </p:txBody>
      </p:sp>
      <p:sp>
        <p:nvSpPr>
          <p:cNvPr id="751669" name="Text Box 53"/>
          <p:cNvSpPr txBox="1">
            <a:spLocks noChangeArrowheads="1"/>
          </p:cNvSpPr>
          <p:nvPr/>
        </p:nvSpPr>
        <p:spPr bwMode="auto">
          <a:xfrm>
            <a:off x="792163" y="4292600"/>
            <a:ext cx="4283075" cy="274638"/>
          </a:xfrm>
          <a:prstGeom prst="rect">
            <a:avLst/>
          </a:prstGeom>
          <a:noFill/>
          <a:ln w="9525">
            <a:noFill/>
            <a:miter lim="800000"/>
            <a:headEnd/>
            <a:tailEnd/>
          </a:ln>
          <a:effectLst/>
        </p:spPr>
        <p:txBody>
          <a:bodyPr>
            <a:spAutoFit/>
          </a:bodyPr>
          <a:lstStyle/>
          <a:p>
            <a:pPr>
              <a:spcBef>
                <a:spcPct val="50000"/>
              </a:spcBef>
            </a:pPr>
            <a:r>
              <a:rPr kumimoji="0" lang="es-EC" sz="1200" u="none">
                <a:latin typeface="Tahoma" pitchFamily="34" charset="0"/>
              </a:rPr>
              <a:t>40         50          60          70         80         90        100  </a:t>
            </a:r>
            <a:endParaRPr kumimoji="0" lang="es-ES" sz="1200" u="none">
              <a:latin typeface="Tahoma" pitchFamily="34" charset="0"/>
            </a:endParaRPr>
          </a:p>
        </p:txBody>
      </p:sp>
      <p:sp>
        <p:nvSpPr>
          <p:cNvPr id="751670" name="Rectangle 54"/>
          <p:cNvSpPr>
            <a:spLocks noChangeArrowheads="1"/>
          </p:cNvSpPr>
          <p:nvPr/>
        </p:nvSpPr>
        <p:spPr bwMode="auto">
          <a:xfrm>
            <a:off x="1403350" y="1050925"/>
            <a:ext cx="2735263" cy="290513"/>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Estadística Descriptiva</a:t>
            </a:r>
            <a:endParaRPr kumimoji="0" lang="es-ES" sz="1300" u="none">
              <a:solidFill>
                <a:schemeClr val="tx2"/>
              </a:solidFill>
            </a:endParaRPr>
          </a:p>
        </p:txBody>
      </p:sp>
      <p:sp>
        <p:nvSpPr>
          <p:cNvPr id="751671" name="Rectangle 55"/>
          <p:cNvSpPr>
            <a:spLocks noChangeArrowheads="1"/>
          </p:cNvSpPr>
          <p:nvPr/>
        </p:nvSpPr>
        <p:spPr bwMode="auto">
          <a:xfrm>
            <a:off x="4968875" y="1052513"/>
            <a:ext cx="3995738"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Histograma y Diagrama de Caja</a:t>
            </a:r>
            <a:endParaRPr kumimoji="0" lang="es-ES" sz="1300" u="none">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1"/>
          </p:nvPr>
        </p:nvSpPr>
        <p:spPr/>
        <p:txBody>
          <a:bodyPr/>
          <a:lstStyle/>
          <a:p>
            <a:fld id="{D257B482-50A4-47FE-957B-1DAB76E9F72F}" type="slidenum">
              <a:rPr lang="es-ES"/>
              <a:pPr/>
              <a:t>3</a:t>
            </a:fld>
            <a:endParaRPr lang="es-ES"/>
          </a:p>
        </p:txBody>
      </p:sp>
      <p:sp>
        <p:nvSpPr>
          <p:cNvPr id="724994" name="Rectangle 2"/>
          <p:cNvSpPr>
            <a:spLocks noGrp="1" noChangeArrowheads="1"/>
          </p:cNvSpPr>
          <p:nvPr>
            <p:ph type="title"/>
          </p:nvPr>
        </p:nvSpPr>
        <p:spPr>
          <a:xfrm>
            <a:off x="539750" y="1289050"/>
            <a:ext cx="8229600" cy="771525"/>
          </a:xfrm>
        </p:spPr>
        <p:txBody>
          <a:bodyPr/>
          <a:lstStyle/>
          <a:p>
            <a:r>
              <a:rPr lang="es-ES" sz="3200" b="1">
                <a:solidFill>
                  <a:schemeClr val="tx2"/>
                </a:solidFill>
              </a:rPr>
              <a:t>LA PRUEBA DE APTITUD</a:t>
            </a:r>
            <a:br>
              <a:rPr lang="es-ES" sz="3200" b="1">
                <a:solidFill>
                  <a:schemeClr val="tx2"/>
                </a:solidFill>
              </a:rPr>
            </a:br>
            <a:r>
              <a:rPr lang="es-ES" sz="3200" b="1">
                <a:solidFill>
                  <a:schemeClr val="tx2"/>
                </a:solidFill>
              </a:rPr>
              <a:t>COMO PARTE DEL SISTEMA DE INGRESO A LA ESPOL</a:t>
            </a:r>
          </a:p>
        </p:txBody>
      </p:sp>
      <p:graphicFrame>
        <p:nvGraphicFramePr>
          <p:cNvPr id="724995" name="Object 3"/>
          <p:cNvGraphicFramePr>
            <a:graphicFrameLocks noChangeAspect="1"/>
          </p:cNvGraphicFramePr>
          <p:nvPr/>
        </p:nvGraphicFramePr>
        <p:xfrm>
          <a:off x="1619250" y="2954338"/>
          <a:ext cx="5256213" cy="1554162"/>
        </p:xfrm>
        <a:graphic>
          <a:graphicData uri="http://schemas.openxmlformats.org/presentationml/2006/ole">
            <p:oleObj spid="_x0000_s724995" name="Equation" r:id="rId3" imgW="1320480" imgH="393480" progId="Equation.DSMT4">
              <p:embed/>
            </p:oleObj>
          </a:graphicData>
        </a:graphic>
      </p:graphicFrame>
      <p:sp>
        <p:nvSpPr>
          <p:cNvPr id="724996" name="Rectangle 4"/>
          <p:cNvSpPr>
            <a:spLocks noChangeArrowheads="1"/>
          </p:cNvSpPr>
          <p:nvPr/>
        </p:nvSpPr>
        <p:spPr bwMode="auto">
          <a:xfrm>
            <a:off x="0" y="2366963"/>
            <a:ext cx="9144000" cy="0"/>
          </a:xfrm>
          <a:prstGeom prst="rect">
            <a:avLst/>
          </a:prstGeom>
          <a:noFill/>
          <a:ln w="9525">
            <a:noFill/>
            <a:miter lim="800000"/>
            <a:headEnd/>
            <a:tailEnd/>
          </a:ln>
          <a:effectLst/>
        </p:spPr>
        <p:txBody>
          <a:bodyPr wrap="none" tIns="244398" bIns="0" anchor="ctr">
            <a:spAutoFit/>
          </a:bodyPr>
          <a:lstStyle/>
          <a:p>
            <a:endParaRPr lang="en-US"/>
          </a:p>
        </p:txBody>
      </p:sp>
      <p:sp>
        <p:nvSpPr>
          <p:cNvPr id="724997" name="Rectangle 5"/>
          <p:cNvSpPr>
            <a:spLocks noChangeArrowheads="1"/>
          </p:cNvSpPr>
          <p:nvPr/>
        </p:nvSpPr>
        <p:spPr bwMode="auto">
          <a:xfrm>
            <a:off x="0" y="4824413"/>
            <a:ext cx="8748713" cy="1187450"/>
          </a:xfrm>
          <a:prstGeom prst="rect">
            <a:avLst/>
          </a:prstGeom>
          <a:noFill/>
          <a:ln w="9525">
            <a:noFill/>
            <a:miter lim="800000"/>
            <a:headEnd/>
            <a:tailEnd/>
          </a:ln>
          <a:effectLst/>
        </p:spPr>
        <p:txBody>
          <a:bodyPr anchor="ctr">
            <a:spAutoFit/>
          </a:bodyPr>
          <a:lstStyle/>
          <a:p>
            <a:pPr indent="914400"/>
            <a:r>
              <a:rPr kumimoji="0" lang="es-ES" sz="2200" u="none">
                <a:latin typeface="Arial Narrow" pitchFamily="34" charset="0"/>
                <a:ea typeface="Times New Roman" pitchFamily="18" charset="0"/>
                <a:cs typeface="Arial" charset="0"/>
              </a:rPr>
              <a:t>     </a:t>
            </a:r>
            <a:r>
              <a:rPr kumimoji="0" lang="es-ES" u="none">
                <a:latin typeface="Arial Narrow" pitchFamily="34" charset="0"/>
                <a:ea typeface="Times New Roman" pitchFamily="18" charset="0"/>
                <a:cs typeface="Arial" charset="0"/>
              </a:rPr>
              <a:t>donde, PPC es el promedio de las pruebas de conocimiento, y </a:t>
            </a:r>
          </a:p>
          <a:p>
            <a:pPr indent="914400" eaLnBrk="0" hangingPunct="0"/>
            <a:r>
              <a:rPr kumimoji="0" lang="es-ES" u="none">
                <a:latin typeface="Arial Narrow" pitchFamily="34" charset="0"/>
                <a:ea typeface="Times New Roman" pitchFamily="18" charset="0"/>
                <a:cs typeface="Arial" charset="0"/>
              </a:rPr>
              <a:t>            PAE = nota obtenida en la prueba de aptitud escolástica</a:t>
            </a:r>
          </a:p>
          <a:p>
            <a:pPr indent="914400" eaLnBrk="0" hangingPunct="0"/>
            <a:endParaRPr kumimoji="0" lang="es-ES" b="1" i="1" u="none">
              <a:latin typeface="Arial Narrow" pitchFamily="34" charset="0"/>
              <a:ea typeface="Times New Roman" pitchFamily="18" charset="0"/>
              <a:cs typeface="Arial" charset="0"/>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número de diapositiva"/>
          <p:cNvSpPr>
            <a:spLocks noGrp="1"/>
          </p:cNvSpPr>
          <p:nvPr>
            <p:ph type="sldNum" sz="quarter" idx="11"/>
          </p:nvPr>
        </p:nvSpPr>
        <p:spPr/>
        <p:txBody>
          <a:bodyPr/>
          <a:lstStyle/>
          <a:p>
            <a:fld id="{A9E0F631-6211-4773-A84A-30A5DBFD2B4B}" type="slidenum">
              <a:rPr lang="es-ES"/>
              <a:pPr/>
              <a:t>30</a:t>
            </a:fld>
            <a:endParaRPr lang="es-ES"/>
          </a:p>
        </p:txBody>
      </p:sp>
      <p:sp>
        <p:nvSpPr>
          <p:cNvPr id="752642" name="Rectangle 2"/>
          <p:cNvSpPr>
            <a:spLocks noChangeArrowheads="1"/>
          </p:cNvSpPr>
          <p:nvPr/>
        </p:nvSpPr>
        <p:spPr bwMode="auto">
          <a:xfrm>
            <a:off x="395288" y="404813"/>
            <a:ext cx="3455987" cy="503237"/>
          </a:xfrm>
          <a:prstGeom prst="rect">
            <a:avLst/>
          </a:prstGeom>
          <a:noFill/>
          <a:ln w="9525" algn="ctr">
            <a:noFill/>
            <a:miter lim="800000"/>
            <a:headEnd/>
            <a:tailEnd/>
          </a:ln>
          <a:effectLst/>
        </p:spPr>
        <p:txBody>
          <a:bodyPr lIns="92075" tIns="46038" rIns="92075" bIns="46038"/>
          <a:lstStyle/>
          <a:p>
            <a:pPr marL="342900" indent="-342900">
              <a:lnSpc>
                <a:spcPct val="90000"/>
              </a:lnSpc>
              <a:spcBef>
                <a:spcPct val="20000"/>
              </a:spcBef>
              <a:buClr>
                <a:schemeClr val="hlink"/>
              </a:buClr>
              <a:buSzPct val="70000"/>
              <a:buFont typeface="Wingdings" pitchFamily="2" charset="2"/>
              <a:buBlip>
                <a:blip r:embed="rId2"/>
              </a:buBlip>
            </a:pPr>
            <a:r>
              <a:rPr lang="es-ES" sz="2800" b="1" u="none">
                <a:solidFill>
                  <a:schemeClr val="tx2"/>
                </a:solidFill>
                <a:latin typeface="Arial Narrow" pitchFamily="34" charset="0"/>
              </a:rPr>
              <a:t>Estado Actual</a:t>
            </a:r>
          </a:p>
        </p:txBody>
      </p:sp>
      <p:pic>
        <p:nvPicPr>
          <p:cNvPr id="752643" name="Picture 3"/>
          <p:cNvPicPr>
            <a:picLocks noChangeAspect="1" noChangeArrowheads="1"/>
          </p:cNvPicPr>
          <p:nvPr>
            <p:ph idx="1"/>
          </p:nvPr>
        </p:nvPicPr>
        <p:blipFill>
          <a:blip r:embed="rId3"/>
          <a:srcRect/>
          <a:stretch>
            <a:fillRect/>
          </a:stretch>
        </p:blipFill>
        <p:spPr>
          <a:xfrm>
            <a:off x="2411413" y="476250"/>
            <a:ext cx="5994400" cy="6192838"/>
          </a:xfrm>
          <a:noFill/>
          <a:ln/>
        </p:spPr>
      </p:pic>
      <p:sp>
        <p:nvSpPr>
          <p:cNvPr id="752644" name="Rectangle 4"/>
          <p:cNvSpPr>
            <a:spLocks noGrp="1" noChangeArrowheads="1"/>
          </p:cNvSpPr>
          <p:nvPr>
            <p:ph type="title"/>
          </p:nvPr>
        </p:nvSpPr>
        <p:spPr>
          <a:xfrm>
            <a:off x="6594475" y="0"/>
            <a:ext cx="2441575" cy="395288"/>
          </a:xfrm>
          <a:noFill/>
          <a:ln/>
        </p:spPr>
        <p:txBody>
          <a:bodyPr anchor="ctr"/>
          <a:lstStyle/>
          <a:p>
            <a:pPr algn="ctr"/>
            <a:r>
              <a:rPr lang="es-ES" sz="1300"/>
              <a:t>Análisis Univariado</a:t>
            </a:r>
          </a:p>
        </p:txBody>
      </p:sp>
      <p:sp>
        <p:nvSpPr>
          <p:cNvPr id="752645" name="Text Box 5"/>
          <p:cNvSpPr txBox="1">
            <a:spLocks noChangeArrowheads="1"/>
          </p:cNvSpPr>
          <p:nvPr/>
        </p:nvSpPr>
        <p:spPr bwMode="auto">
          <a:xfrm>
            <a:off x="4140200" y="692150"/>
            <a:ext cx="863600" cy="290513"/>
          </a:xfrm>
          <a:prstGeom prst="rect">
            <a:avLst/>
          </a:prstGeom>
          <a:noFill/>
          <a:ln w="9525">
            <a:noFill/>
            <a:miter lim="800000"/>
            <a:headEnd/>
            <a:tailEnd/>
          </a:ln>
          <a:effectLst/>
        </p:spPr>
        <p:txBody>
          <a:bodyPr>
            <a:spAutoFit/>
          </a:bodyPr>
          <a:lstStyle/>
          <a:p>
            <a:pPr>
              <a:spcBef>
                <a:spcPct val="50000"/>
              </a:spcBef>
            </a:pPr>
            <a:r>
              <a:rPr lang="es-EC" sz="1300" u="none">
                <a:solidFill>
                  <a:srgbClr val="CCECFF"/>
                </a:solidFill>
              </a:rPr>
              <a:t>0,004</a:t>
            </a:r>
            <a:endParaRPr lang="es-ES" sz="1300" u="none">
              <a:solidFill>
                <a:srgbClr val="CCECFF"/>
              </a:solidFill>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5 Marcador de número de diapositiva"/>
          <p:cNvSpPr>
            <a:spLocks noGrp="1"/>
          </p:cNvSpPr>
          <p:nvPr>
            <p:ph type="sldNum" sz="quarter" idx="11"/>
          </p:nvPr>
        </p:nvSpPr>
        <p:spPr/>
        <p:txBody>
          <a:bodyPr/>
          <a:lstStyle/>
          <a:p>
            <a:fld id="{FAB319DB-AEC6-489D-AE55-61EB542D7EA5}" type="slidenum">
              <a:rPr lang="es-ES"/>
              <a:pPr/>
              <a:t>31</a:t>
            </a:fld>
            <a:endParaRPr lang="es-ES"/>
          </a:p>
        </p:txBody>
      </p:sp>
      <p:pic>
        <p:nvPicPr>
          <p:cNvPr id="753666" name="Picture 2"/>
          <p:cNvPicPr>
            <a:picLocks noChangeAspect="1" noChangeArrowheads="1"/>
          </p:cNvPicPr>
          <p:nvPr/>
        </p:nvPicPr>
        <p:blipFill>
          <a:blip r:embed="rId2"/>
          <a:srcRect t="59482" r="5148" b="4823"/>
          <a:stretch>
            <a:fillRect/>
          </a:stretch>
        </p:blipFill>
        <p:spPr bwMode="auto">
          <a:xfrm>
            <a:off x="1258888" y="5013325"/>
            <a:ext cx="3689350" cy="1089025"/>
          </a:xfrm>
          <a:prstGeom prst="rect">
            <a:avLst/>
          </a:prstGeom>
          <a:noFill/>
          <a:ln w="9525">
            <a:noFill/>
            <a:miter lim="800000"/>
            <a:headEnd/>
            <a:tailEnd/>
          </a:ln>
        </p:spPr>
      </p:pic>
      <p:sp>
        <p:nvSpPr>
          <p:cNvPr id="753667" name="Text Box 3"/>
          <p:cNvSpPr txBox="1">
            <a:spLocks noChangeArrowheads="1"/>
          </p:cNvSpPr>
          <p:nvPr/>
        </p:nvSpPr>
        <p:spPr bwMode="auto">
          <a:xfrm>
            <a:off x="2051050" y="5710238"/>
            <a:ext cx="1274763" cy="311150"/>
          </a:xfrm>
          <a:prstGeom prst="rect">
            <a:avLst/>
          </a:prstGeom>
          <a:noFill/>
          <a:ln w="9525">
            <a:noFill/>
            <a:miter lim="800000"/>
            <a:headEnd/>
            <a:tailEnd/>
          </a:ln>
        </p:spPr>
        <p:txBody>
          <a:bodyPr/>
          <a:lstStyle/>
          <a:p>
            <a:pPr>
              <a:spcBef>
                <a:spcPts val="500"/>
              </a:spcBef>
            </a:pPr>
            <a:r>
              <a:rPr kumimoji="0" lang="es-ES" sz="800" b="1" u="none">
                <a:solidFill>
                  <a:schemeClr val="bg2"/>
                </a:solidFill>
                <a:latin typeface="Tahoma" pitchFamily="34" charset="0"/>
              </a:rPr>
              <a:t>      Q</a:t>
            </a:r>
            <a:r>
              <a:rPr kumimoji="0" lang="es-ES" sz="800" b="1" u="none" baseline="-25000">
                <a:solidFill>
                  <a:schemeClr val="bg2"/>
                </a:solidFill>
                <a:latin typeface="Tahoma" pitchFamily="34" charset="0"/>
              </a:rPr>
              <a:t>1 </a:t>
            </a:r>
            <a:r>
              <a:rPr kumimoji="0" lang="es-ES" sz="800" b="1" u="none">
                <a:solidFill>
                  <a:schemeClr val="bg2"/>
                </a:solidFill>
                <a:latin typeface="Tahoma" pitchFamily="34" charset="0"/>
              </a:rPr>
              <a:t>   Q</a:t>
            </a:r>
            <a:r>
              <a:rPr kumimoji="0" lang="es-ES" sz="800" b="1" u="none" baseline="-25000">
                <a:solidFill>
                  <a:schemeClr val="bg2"/>
                </a:solidFill>
                <a:latin typeface="Tahoma" pitchFamily="34" charset="0"/>
              </a:rPr>
              <a:t>2</a:t>
            </a:r>
            <a:r>
              <a:rPr kumimoji="0" lang="es-ES" sz="800" b="1" u="none">
                <a:solidFill>
                  <a:schemeClr val="bg2"/>
                </a:solidFill>
                <a:latin typeface="Tahoma" pitchFamily="34" charset="0"/>
              </a:rPr>
              <a:t>      Q</a:t>
            </a:r>
            <a:r>
              <a:rPr kumimoji="0" lang="es-ES" sz="800" b="1" u="none" baseline="-25000">
                <a:solidFill>
                  <a:schemeClr val="bg2"/>
                </a:solidFill>
                <a:latin typeface="Tahoma" pitchFamily="34" charset="0"/>
              </a:rPr>
              <a:t>3</a:t>
            </a:r>
            <a:endParaRPr kumimoji="0" lang="es-ES" sz="800" u="none">
              <a:solidFill>
                <a:schemeClr val="bg2"/>
              </a:solidFill>
              <a:latin typeface="Tahoma" pitchFamily="34" charset="0"/>
            </a:endParaRPr>
          </a:p>
        </p:txBody>
      </p:sp>
      <p:sp>
        <p:nvSpPr>
          <p:cNvPr id="753668" name="Rectangle 4"/>
          <p:cNvSpPr>
            <a:spLocks noGrp="1" noChangeArrowheads="1"/>
          </p:cNvSpPr>
          <p:nvPr>
            <p:ph type="title"/>
          </p:nvPr>
        </p:nvSpPr>
        <p:spPr>
          <a:xfrm>
            <a:off x="6702425" y="115888"/>
            <a:ext cx="2441575" cy="395287"/>
          </a:xfrm>
          <a:noFill/>
          <a:ln/>
        </p:spPr>
        <p:txBody>
          <a:bodyPr anchor="ctr"/>
          <a:lstStyle/>
          <a:p>
            <a:pPr algn="ctr"/>
            <a:r>
              <a:rPr lang="es-ES" sz="1300"/>
              <a:t>Análisis Univariado</a:t>
            </a:r>
          </a:p>
        </p:txBody>
      </p:sp>
      <p:pic>
        <p:nvPicPr>
          <p:cNvPr id="753669" name="Picture 5"/>
          <p:cNvPicPr>
            <a:picLocks noChangeAspect="1" noChangeArrowheads="1"/>
          </p:cNvPicPr>
          <p:nvPr>
            <p:ph sz="half" idx="1"/>
          </p:nvPr>
        </p:nvPicPr>
        <p:blipFill>
          <a:blip r:embed="rId3"/>
          <a:srcRect b="12369"/>
          <a:stretch>
            <a:fillRect/>
          </a:stretch>
        </p:blipFill>
        <p:spPr>
          <a:xfrm>
            <a:off x="468313" y="1412875"/>
            <a:ext cx="4319587" cy="2908300"/>
          </a:xfrm>
          <a:noFill/>
          <a:ln/>
        </p:spPr>
      </p:pic>
      <p:sp>
        <p:nvSpPr>
          <p:cNvPr id="753670" name="Rectangle 6"/>
          <p:cNvSpPr>
            <a:spLocks noChangeArrowheads="1"/>
          </p:cNvSpPr>
          <p:nvPr/>
        </p:nvSpPr>
        <p:spPr bwMode="auto">
          <a:xfrm>
            <a:off x="250825" y="476250"/>
            <a:ext cx="6553200" cy="503238"/>
          </a:xfrm>
          <a:prstGeom prst="rect">
            <a:avLst/>
          </a:prstGeom>
          <a:noFill/>
          <a:ln w="9525" algn="ctr">
            <a:noFill/>
            <a:miter lim="800000"/>
            <a:headEnd/>
            <a:tailEnd/>
          </a:ln>
          <a:effectLst/>
        </p:spPr>
        <p:txBody>
          <a:bodyPr lIns="92075" tIns="46038" rIns="92075" bIns="46038"/>
          <a:lstStyle/>
          <a:p>
            <a:pPr marL="342900" indent="-342900">
              <a:lnSpc>
                <a:spcPct val="90000"/>
              </a:lnSpc>
              <a:spcBef>
                <a:spcPct val="20000"/>
              </a:spcBef>
              <a:buClr>
                <a:schemeClr val="hlink"/>
              </a:buClr>
              <a:buSzPct val="70000"/>
              <a:buFont typeface="Wingdings" pitchFamily="2" charset="2"/>
              <a:buBlip>
                <a:blip r:embed="rId4"/>
              </a:buBlip>
            </a:pPr>
            <a:r>
              <a:rPr lang="es-ES" sz="2800" b="1" u="none">
                <a:solidFill>
                  <a:schemeClr val="tx2"/>
                </a:solidFill>
                <a:latin typeface="Arial Narrow" pitchFamily="34" charset="0"/>
              </a:rPr>
              <a:t>Promedio en Ciclo Básico (ESPOL)</a:t>
            </a:r>
          </a:p>
          <a:p>
            <a:pPr marL="342900" indent="-342900">
              <a:lnSpc>
                <a:spcPct val="90000"/>
              </a:lnSpc>
              <a:spcBef>
                <a:spcPct val="20000"/>
              </a:spcBef>
              <a:buClr>
                <a:schemeClr val="hlink"/>
              </a:buClr>
              <a:buSzPct val="70000"/>
              <a:buFont typeface="Wingdings" pitchFamily="2" charset="2"/>
              <a:buBlip>
                <a:blip r:embed="rId4"/>
              </a:buBlip>
            </a:pPr>
            <a:endParaRPr lang="es-ES" sz="2800" b="1" u="none">
              <a:solidFill>
                <a:schemeClr val="tx2"/>
              </a:solidFill>
              <a:latin typeface="Arial Narrow" pitchFamily="34" charset="0"/>
            </a:endParaRPr>
          </a:p>
        </p:txBody>
      </p:sp>
      <p:graphicFrame>
        <p:nvGraphicFramePr>
          <p:cNvPr id="753671" name="Group 7"/>
          <p:cNvGraphicFramePr>
            <a:graphicFrameLocks noGrp="1"/>
          </p:cNvGraphicFramePr>
          <p:nvPr>
            <p:ph sz="half" idx="2"/>
          </p:nvPr>
        </p:nvGraphicFramePr>
        <p:xfrm>
          <a:off x="5583238" y="1730375"/>
          <a:ext cx="3021012" cy="4146550"/>
        </p:xfrm>
        <a:graphic>
          <a:graphicData uri="http://schemas.openxmlformats.org/drawingml/2006/table">
            <a:tbl>
              <a:tblPr/>
              <a:tblGrid>
                <a:gridCol w="1941512"/>
                <a:gridCol w="1079500"/>
              </a:tblGrid>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N</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246</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Media</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7,094</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Moda</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6,89</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Varianza Poblacional</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0,176</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Desviación Estándar</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0,42</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Error Estándar</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0,026</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Sesgo</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1,169</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Kurtosis</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2,779</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Mín.</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6,05</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Máx.</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8,89</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Cuartil 1, Q</a:t>
                      </a:r>
                      <a:r>
                        <a:rPr kumimoji="1" lang="es-ES" sz="1400" b="0" i="0" u="none" strike="noStrike" cap="none" normalizeH="0" baseline="-25000" smtClean="0">
                          <a:ln>
                            <a:noFill/>
                          </a:ln>
                          <a:solidFill>
                            <a:schemeClr val="tx1"/>
                          </a:solidFill>
                          <a:effectLst/>
                          <a:latin typeface="Arial" charset="0"/>
                          <a:cs typeface="Arial" charset="0"/>
                        </a:rPr>
                        <a:t>1</a:t>
                      </a:r>
                      <a:endParaRPr kumimoji="1" lang="es-ES" sz="1400" b="0" i="0" u="none" strike="noStrike" cap="none" normalizeH="0" baseline="-2500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6,85</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Mediana, Q</a:t>
                      </a:r>
                      <a:r>
                        <a:rPr kumimoji="1" lang="es-ES" sz="1400" b="0" i="0" u="none" strike="noStrike" cap="none" normalizeH="0" baseline="-25000" smtClean="0">
                          <a:ln>
                            <a:noFill/>
                          </a:ln>
                          <a:solidFill>
                            <a:schemeClr val="tx1"/>
                          </a:solidFill>
                          <a:effectLst/>
                          <a:latin typeface="Arial" charset="0"/>
                          <a:cs typeface="Arial" charset="0"/>
                        </a:rPr>
                        <a:t>2</a:t>
                      </a: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6,99</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 latinLnBrk="0" hangingPunct="1">
                        <a:lnSpc>
                          <a:spcPct val="100000"/>
                        </a:lnSpc>
                        <a:spcBef>
                          <a:spcPct val="0"/>
                        </a:spcBef>
                        <a:spcAft>
                          <a:spcPct val="0"/>
                        </a:spcAft>
                        <a:buClrTx/>
                        <a:buSzPct val="70000"/>
                        <a:buFont typeface="Times New Roman" pitchFamily="18" charset="0"/>
                        <a:buNone/>
                        <a:tabLst/>
                      </a:pPr>
                      <a:r>
                        <a:rPr kumimoji="1" lang="es-ES" sz="1400" b="0" i="0" u="none" strike="noStrike" cap="none" normalizeH="0" baseline="0" smtClean="0">
                          <a:ln>
                            <a:noFill/>
                          </a:ln>
                          <a:solidFill>
                            <a:schemeClr val="tx1"/>
                          </a:solidFill>
                          <a:effectLst/>
                          <a:latin typeface="Arial" charset="0"/>
                          <a:cs typeface="Arial" charset="0"/>
                        </a:rPr>
                        <a:t>Cuartil 3, Q</a:t>
                      </a:r>
                      <a:r>
                        <a:rPr kumimoji="1" lang="es-ES" sz="1400" b="0" i="0" u="none" strike="noStrike" cap="none" normalizeH="0" baseline="-25000" smtClean="0">
                          <a:ln>
                            <a:noFill/>
                          </a:ln>
                          <a:solidFill>
                            <a:schemeClr val="tx1"/>
                          </a:solidFill>
                          <a:effectLst/>
                          <a:latin typeface="Arial" charset="0"/>
                          <a:cs typeface="Arial" charset="0"/>
                        </a:rPr>
                        <a:t>3</a:t>
                      </a: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7,27</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bl>
          </a:graphicData>
        </a:graphic>
      </p:graphicFrame>
      <p:sp>
        <p:nvSpPr>
          <p:cNvPr id="753715" name="Text Box 51"/>
          <p:cNvSpPr txBox="1">
            <a:spLocks noChangeArrowheads="1"/>
          </p:cNvSpPr>
          <p:nvPr/>
        </p:nvSpPr>
        <p:spPr bwMode="auto">
          <a:xfrm rot="16200000">
            <a:off x="-152400" y="2824163"/>
            <a:ext cx="1081087"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Proporción</a:t>
            </a:r>
          </a:p>
        </p:txBody>
      </p:sp>
      <p:sp>
        <p:nvSpPr>
          <p:cNvPr id="753716" name="Text Box 52"/>
          <p:cNvSpPr txBox="1">
            <a:spLocks noChangeArrowheads="1"/>
          </p:cNvSpPr>
          <p:nvPr/>
        </p:nvSpPr>
        <p:spPr bwMode="auto">
          <a:xfrm>
            <a:off x="2266950" y="4579938"/>
            <a:ext cx="935038" cy="274637"/>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Notas</a:t>
            </a:r>
          </a:p>
        </p:txBody>
      </p:sp>
      <p:sp>
        <p:nvSpPr>
          <p:cNvPr id="753717" name="Text Box 53"/>
          <p:cNvSpPr txBox="1">
            <a:spLocks noChangeArrowheads="1"/>
          </p:cNvSpPr>
          <p:nvPr/>
        </p:nvSpPr>
        <p:spPr bwMode="auto">
          <a:xfrm>
            <a:off x="1296988" y="4292600"/>
            <a:ext cx="3779837" cy="260350"/>
          </a:xfrm>
          <a:prstGeom prst="rect">
            <a:avLst/>
          </a:prstGeom>
          <a:noFill/>
          <a:ln w="9525">
            <a:noFill/>
            <a:miter lim="800000"/>
            <a:headEnd/>
            <a:tailEnd/>
          </a:ln>
          <a:effectLst/>
        </p:spPr>
        <p:txBody>
          <a:bodyPr>
            <a:spAutoFit/>
          </a:bodyPr>
          <a:lstStyle/>
          <a:p>
            <a:pPr>
              <a:spcBef>
                <a:spcPct val="50000"/>
              </a:spcBef>
            </a:pPr>
            <a:r>
              <a:rPr kumimoji="0" lang="es-EC" sz="1100" u="none">
                <a:latin typeface="Tahoma" pitchFamily="34" charset="0"/>
              </a:rPr>
              <a:t> 6,0      6,5         7,0       7,5        8,0         8,5       9,0</a:t>
            </a:r>
            <a:endParaRPr kumimoji="0" lang="es-ES" sz="1100" u="none">
              <a:latin typeface="Tahoma" pitchFamily="34" charset="0"/>
            </a:endParaRPr>
          </a:p>
        </p:txBody>
      </p:sp>
      <p:sp>
        <p:nvSpPr>
          <p:cNvPr id="753718" name="Rectangle 54"/>
          <p:cNvSpPr>
            <a:spLocks noChangeArrowheads="1"/>
          </p:cNvSpPr>
          <p:nvPr/>
        </p:nvSpPr>
        <p:spPr bwMode="auto">
          <a:xfrm>
            <a:off x="1403350" y="1193800"/>
            <a:ext cx="2735263" cy="290513"/>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Estadística Descriptiva</a:t>
            </a:r>
            <a:endParaRPr kumimoji="0" lang="es-ES" sz="1300" u="none">
              <a:solidFill>
                <a:schemeClr val="tx2"/>
              </a:solidFill>
            </a:endParaRPr>
          </a:p>
        </p:txBody>
      </p:sp>
      <p:sp>
        <p:nvSpPr>
          <p:cNvPr id="753719" name="Rectangle 55"/>
          <p:cNvSpPr>
            <a:spLocks noChangeArrowheads="1"/>
          </p:cNvSpPr>
          <p:nvPr/>
        </p:nvSpPr>
        <p:spPr bwMode="auto">
          <a:xfrm>
            <a:off x="5435600" y="1052513"/>
            <a:ext cx="3240088"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Histograma y Diagrama de Caja</a:t>
            </a:r>
            <a:endParaRPr kumimoji="0" lang="es-ES" sz="1300" u="none">
              <a:solidFill>
                <a:schemeClr val="tx2"/>
              </a:solidFill>
            </a:endParaRPr>
          </a:p>
        </p:txBody>
      </p:sp>
      <p:sp>
        <p:nvSpPr>
          <p:cNvPr id="753720" name="Text Box 56"/>
          <p:cNvSpPr txBox="1">
            <a:spLocks noChangeArrowheads="1"/>
          </p:cNvSpPr>
          <p:nvPr/>
        </p:nvSpPr>
        <p:spPr bwMode="auto">
          <a:xfrm>
            <a:off x="611188" y="4221163"/>
            <a:ext cx="827087" cy="501650"/>
          </a:xfrm>
          <a:prstGeom prst="rect">
            <a:avLst/>
          </a:prstGeom>
          <a:noFill/>
          <a:ln w="9525">
            <a:noFill/>
            <a:miter lim="800000"/>
            <a:headEnd/>
            <a:tailEnd/>
          </a:ln>
          <a:effectLst/>
        </p:spPr>
        <p:txBody>
          <a:bodyPr>
            <a:spAutoFit/>
          </a:bodyPr>
          <a:lstStyle/>
          <a:p>
            <a:pPr algn="ctr"/>
            <a:r>
              <a:rPr kumimoji="0" lang="es-EC" sz="900" u="none">
                <a:latin typeface="Tahoma" pitchFamily="34" charset="0"/>
              </a:rPr>
              <a:t>No </a:t>
            </a:r>
          </a:p>
          <a:p>
            <a:pPr algn="ctr"/>
            <a:r>
              <a:rPr kumimoji="0" lang="es-EC" sz="900" u="none">
                <a:latin typeface="Tahoma" pitchFamily="34" charset="0"/>
              </a:rPr>
              <a:t>Materias</a:t>
            </a:r>
          </a:p>
          <a:p>
            <a:pPr algn="ctr"/>
            <a:r>
              <a:rPr kumimoji="0" lang="es-EC" sz="900" u="none">
                <a:latin typeface="Tahoma" pitchFamily="34" charset="0"/>
              </a:rPr>
              <a:t>Aprobadas</a:t>
            </a:r>
            <a:endParaRPr kumimoji="0" lang="es-ES" sz="900" u="none">
              <a:latin typeface="Tahoma" pitchFamily="34" charset="0"/>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6 Marcador de número de diapositiva"/>
          <p:cNvSpPr>
            <a:spLocks noGrp="1"/>
          </p:cNvSpPr>
          <p:nvPr>
            <p:ph type="sldNum" sz="quarter" idx="11"/>
          </p:nvPr>
        </p:nvSpPr>
        <p:spPr/>
        <p:txBody>
          <a:bodyPr/>
          <a:lstStyle/>
          <a:p>
            <a:fld id="{98BBCAFC-1EC1-4E33-A291-03A49C691437}" type="slidenum">
              <a:rPr lang="es-ES"/>
              <a:pPr/>
              <a:t>32</a:t>
            </a:fld>
            <a:endParaRPr lang="es-ES"/>
          </a:p>
        </p:txBody>
      </p:sp>
      <p:sp>
        <p:nvSpPr>
          <p:cNvPr id="754690" name="Rectangle 2"/>
          <p:cNvSpPr>
            <a:spLocks noGrp="1" noChangeArrowheads="1"/>
          </p:cNvSpPr>
          <p:nvPr>
            <p:ph type="title"/>
          </p:nvPr>
        </p:nvSpPr>
        <p:spPr>
          <a:xfrm>
            <a:off x="6516688" y="188913"/>
            <a:ext cx="2441575" cy="395287"/>
          </a:xfrm>
          <a:noFill/>
          <a:ln/>
        </p:spPr>
        <p:txBody>
          <a:bodyPr anchor="ctr"/>
          <a:lstStyle/>
          <a:p>
            <a:pPr algn="ctr"/>
            <a:r>
              <a:rPr lang="es-ES" sz="1300"/>
              <a:t>Análisis Univariado</a:t>
            </a:r>
          </a:p>
        </p:txBody>
      </p:sp>
      <p:pic>
        <p:nvPicPr>
          <p:cNvPr id="754692" name="Picture 4"/>
          <p:cNvPicPr>
            <a:picLocks noChangeAspect="1" noChangeArrowheads="1"/>
          </p:cNvPicPr>
          <p:nvPr>
            <p:ph sz="quarter" idx="2"/>
          </p:nvPr>
        </p:nvPicPr>
        <p:blipFill>
          <a:blip r:embed="rId2">
            <a:lum bright="-20000"/>
          </a:blip>
          <a:srcRect b="12369"/>
          <a:stretch>
            <a:fillRect/>
          </a:stretch>
        </p:blipFill>
        <p:spPr>
          <a:xfrm>
            <a:off x="466725" y="1408113"/>
            <a:ext cx="4392613" cy="2957512"/>
          </a:xfrm>
          <a:noFill/>
          <a:ln/>
        </p:spPr>
      </p:pic>
      <p:sp>
        <p:nvSpPr>
          <p:cNvPr id="754693" name="Rectangle 5"/>
          <p:cNvSpPr>
            <a:spLocks noChangeArrowheads="1"/>
          </p:cNvSpPr>
          <p:nvPr/>
        </p:nvSpPr>
        <p:spPr bwMode="auto">
          <a:xfrm>
            <a:off x="250825" y="620713"/>
            <a:ext cx="5905500" cy="576262"/>
          </a:xfrm>
          <a:prstGeom prst="rect">
            <a:avLst/>
          </a:prstGeom>
          <a:noFill/>
          <a:ln w="9525" algn="ctr">
            <a:noFill/>
            <a:miter lim="800000"/>
            <a:headEnd/>
            <a:tailEnd/>
          </a:ln>
          <a:effectLst/>
        </p:spPr>
        <p:txBody>
          <a:bodyPr lIns="92075" tIns="46038" rIns="92075" bIns="46038"/>
          <a:lstStyle/>
          <a:p>
            <a:pPr marL="342900" indent="-342900">
              <a:lnSpc>
                <a:spcPct val="90000"/>
              </a:lnSpc>
              <a:spcBef>
                <a:spcPct val="20000"/>
              </a:spcBef>
              <a:buClr>
                <a:schemeClr val="hlink"/>
              </a:buClr>
              <a:buSzPct val="70000"/>
              <a:buFont typeface="Wingdings" pitchFamily="2" charset="2"/>
              <a:buBlip>
                <a:blip r:embed="rId3"/>
              </a:buBlip>
            </a:pPr>
            <a:r>
              <a:rPr lang="es-ES" sz="2800" b="1" u="none">
                <a:solidFill>
                  <a:schemeClr val="tx2"/>
                </a:solidFill>
                <a:latin typeface="Arial Narrow" pitchFamily="34" charset="0"/>
              </a:rPr>
              <a:t>Promedio General (ESPOL)</a:t>
            </a:r>
          </a:p>
        </p:txBody>
      </p:sp>
      <p:graphicFrame>
        <p:nvGraphicFramePr>
          <p:cNvPr id="754694" name="Group 6"/>
          <p:cNvGraphicFramePr>
            <a:graphicFrameLocks noGrp="1"/>
          </p:cNvGraphicFramePr>
          <p:nvPr>
            <p:ph sz="quarter" idx="3"/>
          </p:nvPr>
        </p:nvGraphicFramePr>
        <p:xfrm>
          <a:off x="5508625" y="1700213"/>
          <a:ext cx="3021013" cy="3941762"/>
        </p:xfrm>
        <a:graphic>
          <a:graphicData uri="http://schemas.openxmlformats.org/drawingml/2006/table">
            <a:tbl>
              <a:tblPr/>
              <a:tblGrid>
                <a:gridCol w="1941513"/>
                <a:gridCol w="1079500"/>
              </a:tblGrid>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N</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246</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Media</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7,166</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Moda</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6,97</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Varianza Poblacional</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0,178</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Desviación Estándar</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0,421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Error Estándar</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0,0266</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Sesgo</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0,499</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Kurtosis</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0,751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Mín.</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6,03</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Máx.</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8,63</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Cuartil 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6,895</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Mediana</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7,11</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Cuartil 3</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400" b="0" i="0" u="none" strike="noStrike" cap="none" normalizeH="0" baseline="0" smtClean="0">
                          <a:ln>
                            <a:noFill/>
                          </a:ln>
                          <a:solidFill>
                            <a:schemeClr val="tx1"/>
                          </a:solidFill>
                          <a:effectLst/>
                          <a:latin typeface="Arial" charset="0"/>
                          <a:cs typeface="Arial" charset="0"/>
                        </a:rPr>
                        <a:t>7,435</a:t>
                      </a:r>
                      <a:endParaRPr kumimoji="1"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r>
            </a:tbl>
          </a:graphicData>
        </a:graphic>
      </p:graphicFrame>
      <p:sp>
        <p:nvSpPr>
          <p:cNvPr id="754738" name="Text Box 50"/>
          <p:cNvSpPr txBox="1">
            <a:spLocks noChangeArrowheads="1"/>
          </p:cNvSpPr>
          <p:nvPr/>
        </p:nvSpPr>
        <p:spPr bwMode="auto">
          <a:xfrm rot="16200000">
            <a:off x="-152400" y="2824163"/>
            <a:ext cx="1081087"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Proporción</a:t>
            </a:r>
          </a:p>
        </p:txBody>
      </p:sp>
      <p:sp>
        <p:nvSpPr>
          <p:cNvPr id="754739" name="Text Box 51"/>
          <p:cNvSpPr txBox="1">
            <a:spLocks noChangeArrowheads="1"/>
          </p:cNvSpPr>
          <p:nvPr/>
        </p:nvSpPr>
        <p:spPr bwMode="auto">
          <a:xfrm>
            <a:off x="2266950" y="4651375"/>
            <a:ext cx="935038" cy="274638"/>
          </a:xfrm>
          <a:prstGeom prst="rect">
            <a:avLst/>
          </a:prstGeom>
          <a:noFill/>
          <a:ln w="9525">
            <a:noFill/>
            <a:miter lim="800000"/>
            <a:headEnd/>
            <a:tailEnd/>
          </a:ln>
          <a:effectLst/>
        </p:spPr>
        <p:txBody>
          <a:bodyPr>
            <a:spAutoFit/>
          </a:bodyPr>
          <a:lstStyle/>
          <a:p>
            <a:pPr algn="ctr">
              <a:spcBef>
                <a:spcPct val="50000"/>
              </a:spcBef>
            </a:pPr>
            <a:r>
              <a:rPr kumimoji="0" lang="es-ES" sz="1200" u="none">
                <a:latin typeface="Tahoma" pitchFamily="34" charset="0"/>
              </a:rPr>
              <a:t>Notas</a:t>
            </a:r>
          </a:p>
        </p:txBody>
      </p:sp>
      <p:sp>
        <p:nvSpPr>
          <p:cNvPr id="754740" name="Text Box 52"/>
          <p:cNvSpPr txBox="1">
            <a:spLocks noChangeArrowheads="1"/>
          </p:cNvSpPr>
          <p:nvPr/>
        </p:nvSpPr>
        <p:spPr bwMode="auto">
          <a:xfrm>
            <a:off x="1296988" y="4364038"/>
            <a:ext cx="3779837" cy="260350"/>
          </a:xfrm>
          <a:prstGeom prst="rect">
            <a:avLst/>
          </a:prstGeom>
          <a:noFill/>
          <a:ln w="9525">
            <a:noFill/>
            <a:miter lim="800000"/>
            <a:headEnd/>
            <a:tailEnd/>
          </a:ln>
          <a:effectLst/>
        </p:spPr>
        <p:txBody>
          <a:bodyPr>
            <a:spAutoFit/>
          </a:bodyPr>
          <a:lstStyle/>
          <a:p>
            <a:pPr>
              <a:spcBef>
                <a:spcPct val="50000"/>
              </a:spcBef>
            </a:pPr>
            <a:r>
              <a:rPr kumimoji="0" lang="es-EC" sz="1100" u="none">
                <a:latin typeface="Tahoma" pitchFamily="34" charset="0"/>
              </a:rPr>
              <a:t> 6,0      6,5         7,0       7,5        8,0         8,5       9,0</a:t>
            </a:r>
            <a:endParaRPr kumimoji="0" lang="es-ES" sz="1100" u="none">
              <a:latin typeface="Tahoma" pitchFamily="34" charset="0"/>
            </a:endParaRPr>
          </a:p>
        </p:txBody>
      </p:sp>
      <p:sp>
        <p:nvSpPr>
          <p:cNvPr id="754741" name="Rectangle 53"/>
          <p:cNvSpPr>
            <a:spLocks noChangeArrowheads="1"/>
          </p:cNvSpPr>
          <p:nvPr/>
        </p:nvSpPr>
        <p:spPr bwMode="auto">
          <a:xfrm>
            <a:off x="1403350" y="1193800"/>
            <a:ext cx="2735263" cy="290513"/>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Estadística Descriptiva</a:t>
            </a:r>
            <a:endParaRPr kumimoji="0" lang="es-ES" sz="1300" u="none">
              <a:solidFill>
                <a:schemeClr val="tx2"/>
              </a:solidFill>
            </a:endParaRPr>
          </a:p>
        </p:txBody>
      </p:sp>
      <p:sp>
        <p:nvSpPr>
          <p:cNvPr id="754742" name="Rectangle 54"/>
          <p:cNvSpPr>
            <a:spLocks noChangeArrowheads="1"/>
          </p:cNvSpPr>
          <p:nvPr/>
        </p:nvSpPr>
        <p:spPr bwMode="auto">
          <a:xfrm>
            <a:off x="5435600" y="1052513"/>
            <a:ext cx="3240088" cy="290512"/>
          </a:xfrm>
          <a:prstGeom prst="rect">
            <a:avLst/>
          </a:prstGeom>
          <a:noFill/>
          <a:ln w="9525">
            <a:noFill/>
            <a:miter lim="800000"/>
            <a:headEnd/>
            <a:tailEnd/>
          </a:ln>
          <a:effectLst/>
        </p:spPr>
        <p:txBody>
          <a:bodyPr anchor="ctr">
            <a:spAutoFit/>
          </a:bodyPr>
          <a:lstStyle/>
          <a:p>
            <a:pPr algn="ctr"/>
            <a:r>
              <a:rPr kumimoji="0" lang="es-ES" sz="1300" b="1" u="none">
                <a:solidFill>
                  <a:schemeClr val="tx2"/>
                </a:solidFill>
                <a:latin typeface="Georgia" pitchFamily="18" charset="0"/>
                <a:cs typeface="Times New Roman" pitchFamily="18" charset="0"/>
              </a:rPr>
              <a:t>Histograma y Diagrama de Caja</a:t>
            </a:r>
            <a:endParaRPr kumimoji="0" lang="es-ES" sz="1300" u="none">
              <a:solidFill>
                <a:schemeClr val="tx2"/>
              </a:solidFill>
            </a:endParaRPr>
          </a:p>
        </p:txBody>
      </p:sp>
      <p:sp>
        <p:nvSpPr>
          <p:cNvPr id="754743" name="Text Box 55"/>
          <p:cNvSpPr txBox="1">
            <a:spLocks noChangeArrowheads="1"/>
          </p:cNvSpPr>
          <p:nvPr/>
        </p:nvSpPr>
        <p:spPr bwMode="auto">
          <a:xfrm>
            <a:off x="611188" y="4292600"/>
            <a:ext cx="827087" cy="501650"/>
          </a:xfrm>
          <a:prstGeom prst="rect">
            <a:avLst/>
          </a:prstGeom>
          <a:noFill/>
          <a:ln w="9525">
            <a:noFill/>
            <a:miter lim="800000"/>
            <a:headEnd/>
            <a:tailEnd/>
          </a:ln>
          <a:effectLst/>
        </p:spPr>
        <p:txBody>
          <a:bodyPr>
            <a:spAutoFit/>
          </a:bodyPr>
          <a:lstStyle/>
          <a:p>
            <a:pPr algn="ctr"/>
            <a:r>
              <a:rPr kumimoji="0" lang="es-EC" sz="900" u="none">
                <a:latin typeface="Tahoma" pitchFamily="34" charset="0"/>
              </a:rPr>
              <a:t>No </a:t>
            </a:r>
          </a:p>
          <a:p>
            <a:pPr algn="ctr"/>
            <a:r>
              <a:rPr kumimoji="0" lang="es-EC" sz="900" u="none">
                <a:latin typeface="Tahoma" pitchFamily="34" charset="0"/>
              </a:rPr>
              <a:t>Materias</a:t>
            </a:r>
          </a:p>
          <a:p>
            <a:pPr algn="ctr"/>
            <a:r>
              <a:rPr kumimoji="0" lang="es-EC" sz="900" u="none">
                <a:latin typeface="Tahoma" pitchFamily="34" charset="0"/>
              </a:rPr>
              <a:t>Aprobadas</a:t>
            </a:r>
            <a:endParaRPr kumimoji="0" lang="es-ES" sz="900" u="none">
              <a:latin typeface="Tahoma" pitchFamily="34" charset="0"/>
            </a:endParaRPr>
          </a:p>
        </p:txBody>
      </p:sp>
      <p:grpSp>
        <p:nvGrpSpPr>
          <p:cNvPr id="754745" name="Group 57"/>
          <p:cNvGrpSpPr>
            <a:grpSpLocks/>
          </p:cNvGrpSpPr>
          <p:nvPr/>
        </p:nvGrpSpPr>
        <p:grpSpPr bwMode="auto">
          <a:xfrm>
            <a:off x="1258888" y="5019675"/>
            <a:ext cx="3738562" cy="1001713"/>
            <a:chOff x="793" y="3071"/>
            <a:chExt cx="2355" cy="631"/>
          </a:xfrm>
        </p:grpSpPr>
        <p:pic>
          <p:nvPicPr>
            <p:cNvPr id="754691" name="Picture 3"/>
            <p:cNvPicPr>
              <a:picLocks noChangeAspect="1" noChangeArrowheads="1"/>
            </p:cNvPicPr>
            <p:nvPr/>
          </p:nvPicPr>
          <p:blipFill>
            <a:blip r:embed="rId4"/>
            <a:srcRect t="57874" r="3862" b="4823"/>
            <a:stretch>
              <a:fillRect/>
            </a:stretch>
          </p:blipFill>
          <p:spPr bwMode="auto">
            <a:xfrm>
              <a:off x="793" y="3071"/>
              <a:ext cx="2355" cy="631"/>
            </a:xfrm>
            <a:prstGeom prst="rect">
              <a:avLst/>
            </a:prstGeom>
            <a:noFill/>
            <a:ln>
              <a:noFill/>
            </a:ln>
            <a:effectLst/>
          </p:spPr>
        </p:pic>
        <p:sp>
          <p:nvSpPr>
            <p:cNvPr id="754744" name="Text Box 56"/>
            <p:cNvSpPr txBox="1">
              <a:spLocks noChangeArrowheads="1"/>
            </p:cNvSpPr>
            <p:nvPr/>
          </p:nvSpPr>
          <p:spPr bwMode="auto">
            <a:xfrm>
              <a:off x="1338" y="3430"/>
              <a:ext cx="803" cy="196"/>
            </a:xfrm>
            <a:prstGeom prst="rect">
              <a:avLst/>
            </a:prstGeom>
            <a:noFill/>
            <a:ln w="9525">
              <a:noFill/>
              <a:miter lim="800000"/>
              <a:headEnd/>
              <a:tailEnd/>
            </a:ln>
          </p:spPr>
          <p:txBody>
            <a:bodyPr/>
            <a:lstStyle/>
            <a:p>
              <a:pPr>
                <a:spcBef>
                  <a:spcPts val="500"/>
                </a:spcBef>
              </a:pPr>
              <a:r>
                <a:rPr kumimoji="0" lang="es-ES" sz="800" b="1" u="none">
                  <a:solidFill>
                    <a:schemeClr val="bg2"/>
                  </a:solidFill>
                  <a:latin typeface="Tahoma" pitchFamily="34" charset="0"/>
                </a:rPr>
                <a:t>      Q</a:t>
              </a:r>
              <a:r>
                <a:rPr kumimoji="0" lang="es-ES" sz="800" b="1" u="none" baseline="-25000">
                  <a:solidFill>
                    <a:schemeClr val="bg2"/>
                  </a:solidFill>
                  <a:latin typeface="Tahoma" pitchFamily="34" charset="0"/>
                </a:rPr>
                <a:t>1 </a:t>
              </a:r>
              <a:r>
                <a:rPr kumimoji="0" lang="es-ES" sz="800" b="1" u="none">
                  <a:solidFill>
                    <a:schemeClr val="bg2"/>
                  </a:solidFill>
                  <a:latin typeface="Tahoma" pitchFamily="34" charset="0"/>
                </a:rPr>
                <a:t>   Q</a:t>
              </a:r>
              <a:r>
                <a:rPr kumimoji="0" lang="es-ES" sz="800" b="1" u="none" baseline="-25000">
                  <a:solidFill>
                    <a:schemeClr val="bg2"/>
                  </a:solidFill>
                  <a:latin typeface="Tahoma" pitchFamily="34" charset="0"/>
                </a:rPr>
                <a:t>2</a:t>
              </a:r>
              <a:r>
                <a:rPr kumimoji="0" lang="es-ES" sz="800" b="1" u="none">
                  <a:solidFill>
                    <a:schemeClr val="bg2"/>
                  </a:solidFill>
                  <a:latin typeface="Tahoma" pitchFamily="34" charset="0"/>
                </a:rPr>
                <a:t>         Q</a:t>
              </a:r>
              <a:r>
                <a:rPr kumimoji="0" lang="es-ES" sz="800" b="1" u="none" baseline="-25000">
                  <a:solidFill>
                    <a:schemeClr val="bg2"/>
                  </a:solidFill>
                  <a:latin typeface="Tahoma" pitchFamily="34" charset="0"/>
                </a:rPr>
                <a:t>3</a:t>
              </a:r>
              <a:endParaRPr kumimoji="0" lang="es-ES" sz="800" u="none">
                <a:solidFill>
                  <a:schemeClr val="bg2"/>
                </a:solidFill>
                <a:latin typeface="Tahoma" pitchFamily="34" charset="0"/>
              </a:endParaRPr>
            </a:p>
          </p:txBody>
        </p:sp>
      </p:gr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CD01E14B-53A4-4581-B767-AA386FD9ECB0}" type="slidenum">
              <a:rPr lang="es-ES"/>
              <a:pPr/>
              <a:t>33</a:t>
            </a:fld>
            <a:endParaRPr lang="es-ES"/>
          </a:p>
        </p:txBody>
      </p:sp>
      <p:pic>
        <p:nvPicPr>
          <p:cNvPr id="755714" name="Picture 2"/>
          <p:cNvPicPr>
            <a:picLocks noChangeAspect="1" noChangeArrowheads="1"/>
          </p:cNvPicPr>
          <p:nvPr>
            <p:ph idx="1"/>
          </p:nvPr>
        </p:nvPicPr>
        <p:blipFill>
          <a:blip r:embed="rId2"/>
          <a:srcRect l="5615" t="6432" b="6291"/>
          <a:stretch>
            <a:fillRect/>
          </a:stretch>
        </p:blipFill>
        <p:spPr>
          <a:xfrm>
            <a:off x="2028825" y="2433638"/>
            <a:ext cx="3406775" cy="3255962"/>
          </a:xfrm>
          <a:noFill/>
          <a:ln/>
        </p:spPr>
      </p:pic>
      <p:sp>
        <p:nvSpPr>
          <p:cNvPr id="755715" name="Rectangle 3"/>
          <p:cNvSpPr>
            <a:spLocks noChangeArrowheads="1"/>
          </p:cNvSpPr>
          <p:nvPr/>
        </p:nvSpPr>
        <p:spPr bwMode="auto">
          <a:xfrm>
            <a:off x="2268538" y="1628775"/>
            <a:ext cx="2735262" cy="641350"/>
          </a:xfrm>
          <a:prstGeom prst="rect">
            <a:avLst/>
          </a:prstGeom>
          <a:noFill/>
          <a:ln w="9525">
            <a:noFill/>
            <a:miter lim="800000"/>
            <a:headEnd/>
            <a:tailEnd/>
          </a:ln>
          <a:effectLst/>
        </p:spPr>
        <p:txBody>
          <a:bodyPr>
            <a:spAutoFit/>
          </a:bodyPr>
          <a:lstStyle/>
          <a:p>
            <a:pPr algn="ctr"/>
            <a:r>
              <a:rPr kumimoji="0" lang="es-ES" sz="1800" b="1" u="none">
                <a:solidFill>
                  <a:srgbClr val="33CC33"/>
                </a:solidFill>
                <a:latin typeface="Tahoma" pitchFamily="34" charset="0"/>
              </a:rPr>
              <a:t>Promedio General</a:t>
            </a:r>
          </a:p>
          <a:p>
            <a:pPr algn="ctr"/>
            <a:r>
              <a:rPr kumimoji="0" lang="es-ES" sz="1800" b="1" u="none">
                <a:latin typeface="Tahoma" pitchFamily="34" charset="0"/>
              </a:rPr>
              <a:t>N(</a:t>
            </a:r>
            <a:r>
              <a:rPr kumimoji="0" lang="en-US" sz="1800" b="1" u="none">
                <a:latin typeface="Tahoma" pitchFamily="34" charset="0"/>
              </a:rPr>
              <a:t>µ=</a:t>
            </a:r>
            <a:r>
              <a:rPr kumimoji="0" lang="es-ES" sz="1800" b="1" u="none">
                <a:latin typeface="Tahoma" pitchFamily="34" charset="0"/>
              </a:rPr>
              <a:t>7,2 ; </a:t>
            </a:r>
            <a:r>
              <a:rPr kumimoji="0" lang="es-ES" sz="1800" b="1" u="none">
                <a:latin typeface="Tahoma" pitchFamily="34" charset="0"/>
                <a:sym typeface="Symbol" pitchFamily="18" charset="2"/>
              </a:rPr>
              <a:t></a:t>
            </a:r>
            <a:r>
              <a:rPr kumimoji="0" lang="es-ES" sz="1800" b="1" u="none" baseline="30000">
                <a:latin typeface="Tahoma" pitchFamily="34" charset="0"/>
                <a:sym typeface="Symbol" pitchFamily="18" charset="2"/>
              </a:rPr>
              <a:t>2</a:t>
            </a:r>
            <a:r>
              <a:rPr kumimoji="0" lang="es-ES" sz="1800" b="1" u="none">
                <a:latin typeface="Tahoma" pitchFamily="34" charset="0"/>
                <a:sym typeface="Symbol" pitchFamily="18" charset="2"/>
              </a:rPr>
              <a:t>=</a:t>
            </a:r>
            <a:r>
              <a:rPr kumimoji="0" lang="es-ES" sz="1800" b="1" u="none">
                <a:latin typeface="Tahoma" pitchFamily="34" charset="0"/>
              </a:rPr>
              <a:t>0,18)</a:t>
            </a:r>
          </a:p>
        </p:txBody>
      </p:sp>
      <p:sp>
        <p:nvSpPr>
          <p:cNvPr id="755716" name="Rectangle 4"/>
          <p:cNvSpPr>
            <a:spLocks noGrp="1" noChangeArrowheads="1"/>
          </p:cNvSpPr>
          <p:nvPr>
            <p:ph type="title"/>
          </p:nvPr>
        </p:nvSpPr>
        <p:spPr>
          <a:xfrm>
            <a:off x="390525" y="188913"/>
            <a:ext cx="2441575" cy="395287"/>
          </a:xfrm>
          <a:noFill/>
          <a:ln/>
        </p:spPr>
        <p:txBody>
          <a:bodyPr anchor="ctr"/>
          <a:lstStyle/>
          <a:p>
            <a:r>
              <a:rPr lang="es-ES" sz="1300"/>
              <a:t>Análisis Univariado</a:t>
            </a: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6 Marcador de número de diapositiva"/>
          <p:cNvSpPr>
            <a:spLocks noGrp="1"/>
          </p:cNvSpPr>
          <p:nvPr>
            <p:ph type="sldNum" sz="quarter" idx="11"/>
          </p:nvPr>
        </p:nvSpPr>
        <p:spPr/>
        <p:txBody>
          <a:bodyPr/>
          <a:lstStyle/>
          <a:p>
            <a:fld id="{1975676F-7FE0-44A1-8515-A407A2AE5600}" type="slidenum">
              <a:rPr lang="es-ES"/>
              <a:pPr/>
              <a:t>34</a:t>
            </a:fld>
            <a:endParaRPr lang="es-ES"/>
          </a:p>
        </p:txBody>
      </p:sp>
      <p:pic>
        <p:nvPicPr>
          <p:cNvPr id="756738" name="Picture 2"/>
          <p:cNvPicPr>
            <a:picLocks noChangeAspect="1" noChangeArrowheads="1"/>
          </p:cNvPicPr>
          <p:nvPr>
            <p:ph sz="half" idx="1"/>
          </p:nvPr>
        </p:nvPicPr>
        <p:blipFill>
          <a:blip r:embed="rId2"/>
          <a:srcRect/>
          <a:stretch>
            <a:fillRect/>
          </a:stretch>
        </p:blipFill>
        <p:spPr>
          <a:xfrm>
            <a:off x="539750" y="1268413"/>
            <a:ext cx="3706813" cy="3816350"/>
          </a:xfrm>
          <a:noFill/>
          <a:ln/>
        </p:spPr>
      </p:pic>
      <p:graphicFrame>
        <p:nvGraphicFramePr>
          <p:cNvPr id="756739" name="Group 3"/>
          <p:cNvGraphicFramePr>
            <a:graphicFrameLocks noGrp="1"/>
          </p:cNvGraphicFramePr>
          <p:nvPr>
            <p:ph sz="quarter" idx="2"/>
          </p:nvPr>
        </p:nvGraphicFramePr>
        <p:xfrm>
          <a:off x="395288" y="5805488"/>
          <a:ext cx="8291512" cy="457200"/>
        </p:xfrm>
        <a:graphic>
          <a:graphicData uri="http://schemas.openxmlformats.org/drawingml/2006/table">
            <a:tbl>
              <a:tblPr/>
              <a:tblGrid>
                <a:gridCol w="414337"/>
                <a:gridCol w="554038"/>
                <a:gridCol w="547687"/>
                <a:gridCol w="827088"/>
                <a:gridCol w="825500"/>
                <a:gridCol w="823912"/>
                <a:gridCol w="606425"/>
                <a:gridCol w="657225"/>
                <a:gridCol w="528638"/>
                <a:gridCol w="547687"/>
                <a:gridCol w="652463"/>
                <a:gridCol w="660400"/>
                <a:gridCol w="646112"/>
              </a:tblGrid>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N</a:t>
                      </a:r>
                      <a:endParaRPr kumimoji="1" lang="es-ES" sz="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Media</a:t>
                      </a:r>
                      <a:endParaRPr kumimoji="1" lang="es-ES" sz="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Moda</a:t>
                      </a:r>
                      <a:endParaRPr kumimoji="1" lang="es-ES" sz="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Varianza  </a:t>
                      </a:r>
                      <a:endParaRPr kumimoji="1" lang="es-ES" sz="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Desviación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 Estándar</a:t>
                      </a:r>
                      <a:endParaRPr kumimoji="1" lang="es-ES" sz="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Error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Estándar</a:t>
                      </a:r>
                      <a:endParaRPr kumimoji="1" lang="es-ES" sz="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Sesgo</a:t>
                      </a:r>
                      <a:endParaRPr kumimoji="1" lang="es-ES" sz="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Kurtosis</a:t>
                      </a:r>
                      <a:endParaRPr kumimoji="1" lang="es-ES" sz="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Mín.</a:t>
                      </a:r>
                      <a:endParaRPr kumimoji="1" lang="es-ES" sz="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Máx.</a:t>
                      </a:r>
                      <a:endParaRPr kumimoji="1" lang="es-ES" sz="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Cuartil 1</a:t>
                      </a:r>
                      <a:endParaRPr kumimoji="1" lang="es-ES" sz="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Mediana</a:t>
                      </a:r>
                      <a:endParaRPr kumimoji="1" lang="es-ES" sz="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1" i="0" u="none" strike="noStrike" cap="none" normalizeH="0" baseline="0" smtClean="0">
                          <a:ln>
                            <a:noFill/>
                          </a:ln>
                          <a:solidFill>
                            <a:schemeClr val="tx1"/>
                          </a:solidFill>
                          <a:effectLst/>
                          <a:latin typeface="Arial" charset="0"/>
                          <a:ea typeface="Times New Roman" pitchFamily="18" charset="0"/>
                          <a:cs typeface="Arial" charset="0"/>
                        </a:rPr>
                        <a:t>Cuartil 3</a:t>
                      </a:r>
                      <a:endParaRPr kumimoji="1" lang="es-ES" sz="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0" i="0" u="none" strike="noStrike" cap="none" normalizeH="0" baseline="0" smtClean="0">
                          <a:ln>
                            <a:noFill/>
                          </a:ln>
                          <a:solidFill>
                            <a:schemeClr val="tx1"/>
                          </a:solidFill>
                          <a:effectLst/>
                          <a:latin typeface="Arial" charset="0"/>
                          <a:ea typeface="Times New Roman" pitchFamily="18" charset="0"/>
                          <a:cs typeface="Arial" charset="0"/>
                        </a:rPr>
                        <a:t>251</a:t>
                      </a: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0" i="0" u="none" strike="noStrike" cap="none" normalizeH="0" baseline="0" smtClean="0">
                          <a:ln>
                            <a:noFill/>
                          </a:ln>
                          <a:solidFill>
                            <a:schemeClr val="tx1"/>
                          </a:solidFill>
                          <a:effectLst/>
                          <a:latin typeface="Arial" charset="0"/>
                          <a:ea typeface="Times New Roman" pitchFamily="18" charset="0"/>
                          <a:cs typeface="Arial" charset="0"/>
                        </a:rPr>
                        <a:t>4,565</a:t>
                      </a: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0" i="0" u="none" strike="noStrike" cap="none" normalizeH="0" baseline="0" smtClean="0">
                          <a:ln>
                            <a:noFill/>
                          </a:ln>
                          <a:solidFill>
                            <a:schemeClr val="tx1"/>
                          </a:solidFill>
                          <a:effectLst/>
                          <a:latin typeface="Arial" charset="0"/>
                          <a:ea typeface="Times New Roman" pitchFamily="18" charset="0"/>
                          <a:cs typeface="Arial" charset="0"/>
                        </a:rPr>
                        <a:t>5,000</a:t>
                      </a: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0" i="0" u="none" strike="noStrike" cap="none" normalizeH="0" baseline="0" smtClean="0">
                          <a:ln>
                            <a:noFill/>
                          </a:ln>
                          <a:solidFill>
                            <a:schemeClr val="tx1"/>
                          </a:solidFill>
                          <a:effectLst/>
                          <a:latin typeface="Arial" charset="0"/>
                          <a:ea typeface="Times New Roman" pitchFamily="18" charset="0"/>
                          <a:cs typeface="Arial" charset="0"/>
                        </a:rPr>
                        <a:t>0,558</a:t>
                      </a: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0" i="0" u="none" strike="noStrike" cap="none" normalizeH="0" baseline="0" smtClean="0">
                          <a:ln>
                            <a:noFill/>
                          </a:ln>
                          <a:solidFill>
                            <a:schemeClr val="tx1"/>
                          </a:solidFill>
                          <a:effectLst/>
                          <a:latin typeface="Arial" charset="0"/>
                          <a:ea typeface="Times New Roman" pitchFamily="18" charset="0"/>
                          <a:cs typeface="Arial" charset="0"/>
                        </a:rPr>
                        <a:t>0,747</a:t>
                      </a: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0" i="0" u="none" strike="noStrike" cap="none" normalizeH="0" baseline="0" smtClean="0">
                          <a:ln>
                            <a:noFill/>
                          </a:ln>
                          <a:solidFill>
                            <a:schemeClr val="tx1"/>
                          </a:solidFill>
                          <a:effectLst/>
                          <a:latin typeface="Arial" charset="0"/>
                          <a:ea typeface="Times New Roman" pitchFamily="18" charset="0"/>
                          <a:cs typeface="Arial" charset="0"/>
                        </a:rPr>
                        <a:t>0,047</a:t>
                      </a: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0" i="0" u="none" strike="noStrike" cap="none" normalizeH="0" baseline="0" smtClean="0">
                          <a:ln>
                            <a:noFill/>
                          </a:ln>
                          <a:solidFill>
                            <a:schemeClr val="tx1"/>
                          </a:solidFill>
                          <a:effectLst/>
                          <a:latin typeface="Arial" charset="0"/>
                          <a:ea typeface="Times New Roman" pitchFamily="18" charset="0"/>
                          <a:cs typeface="Arial" charset="0"/>
                        </a:rPr>
                        <a:t>-0,166</a:t>
                      </a: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0" i="0" u="none" strike="noStrike" cap="none" normalizeH="0" baseline="0" smtClean="0">
                          <a:ln>
                            <a:noFill/>
                          </a:ln>
                          <a:solidFill>
                            <a:schemeClr val="tx1"/>
                          </a:solidFill>
                          <a:effectLst/>
                          <a:latin typeface="Arial" charset="0"/>
                          <a:ea typeface="Times New Roman" pitchFamily="18" charset="0"/>
                          <a:cs typeface="Arial" charset="0"/>
                        </a:rPr>
                        <a:t>-0,659</a:t>
                      </a: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0" i="0" u="none" strike="noStrike" cap="none" normalizeH="0" baseline="0" smtClean="0">
                          <a:ln>
                            <a:noFill/>
                          </a:ln>
                          <a:solidFill>
                            <a:schemeClr val="tx1"/>
                          </a:solidFill>
                          <a:effectLst/>
                          <a:latin typeface="Arial" charset="0"/>
                          <a:ea typeface="Times New Roman" pitchFamily="18" charset="0"/>
                          <a:cs typeface="Arial" charset="0"/>
                        </a:rPr>
                        <a:t>2,833</a:t>
                      </a: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0" i="0" u="none" strike="noStrike" cap="none" normalizeH="0" baseline="0" smtClean="0">
                          <a:ln>
                            <a:noFill/>
                          </a:ln>
                          <a:solidFill>
                            <a:schemeClr val="tx1"/>
                          </a:solidFill>
                          <a:effectLst/>
                          <a:latin typeface="Arial" charset="0"/>
                          <a:ea typeface="Times New Roman" pitchFamily="18" charset="0"/>
                          <a:cs typeface="Arial" charset="0"/>
                        </a:rPr>
                        <a:t>6,111</a:t>
                      </a: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0" i="0" u="none" strike="noStrike" cap="none" normalizeH="0" baseline="0" smtClean="0">
                          <a:ln>
                            <a:noFill/>
                          </a:ln>
                          <a:solidFill>
                            <a:schemeClr val="tx1"/>
                          </a:solidFill>
                          <a:effectLst/>
                          <a:latin typeface="Arial" charset="0"/>
                          <a:ea typeface="Times New Roman" pitchFamily="18" charset="0"/>
                          <a:cs typeface="Arial" charset="0"/>
                        </a:rPr>
                        <a:t>4,039</a:t>
                      </a: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0" i="0" u="none" strike="noStrike" cap="none" normalizeH="0" baseline="0" smtClean="0">
                          <a:ln>
                            <a:noFill/>
                          </a:ln>
                          <a:solidFill>
                            <a:schemeClr val="tx1"/>
                          </a:solidFill>
                          <a:effectLst/>
                          <a:latin typeface="Arial" charset="0"/>
                          <a:ea typeface="Times New Roman" pitchFamily="18" charset="0"/>
                          <a:cs typeface="Arial" charset="0"/>
                        </a:rPr>
                        <a:t>4,600</a:t>
                      </a: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600" b="0" i="0" u="none" strike="noStrike" cap="none" normalizeH="0" baseline="0" smtClean="0">
                          <a:ln>
                            <a:noFill/>
                          </a:ln>
                          <a:solidFill>
                            <a:schemeClr val="tx1"/>
                          </a:solidFill>
                          <a:effectLst/>
                          <a:latin typeface="Arial" charset="0"/>
                          <a:ea typeface="Times New Roman" pitchFamily="18" charset="0"/>
                          <a:cs typeface="Arial" charset="0"/>
                        </a:rPr>
                        <a:t>5,12</a:t>
                      </a: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r>
            </a:tbl>
          </a:graphicData>
        </a:graphic>
      </p:graphicFrame>
      <p:pic>
        <p:nvPicPr>
          <p:cNvPr id="756783" name="Picture 47"/>
          <p:cNvPicPr>
            <a:picLocks noChangeAspect="1" noChangeArrowheads="1"/>
          </p:cNvPicPr>
          <p:nvPr>
            <p:ph sz="quarter" idx="3"/>
          </p:nvPr>
        </p:nvPicPr>
        <p:blipFill>
          <a:blip r:embed="rId3"/>
          <a:srcRect l="5309" t="6921" b="7985"/>
          <a:stretch>
            <a:fillRect/>
          </a:stretch>
        </p:blipFill>
        <p:spPr>
          <a:xfrm>
            <a:off x="4932363" y="2206625"/>
            <a:ext cx="3851275" cy="2670175"/>
          </a:xfrm>
          <a:noFill/>
          <a:ln/>
        </p:spPr>
      </p:pic>
      <p:sp>
        <p:nvSpPr>
          <p:cNvPr id="756784" name="Rectangle 48"/>
          <p:cNvSpPr>
            <a:spLocks noChangeArrowheads="1"/>
          </p:cNvSpPr>
          <p:nvPr/>
        </p:nvSpPr>
        <p:spPr bwMode="auto">
          <a:xfrm>
            <a:off x="323850" y="549275"/>
            <a:ext cx="5256213" cy="431800"/>
          </a:xfrm>
          <a:prstGeom prst="rect">
            <a:avLst/>
          </a:prstGeom>
          <a:noFill/>
          <a:ln w="9525" algn="ctr">
            <a:noFill/>
            <a:miter lim="800000"/>
            <a:headEnd/>
            <a:tailEnd/>
          </a:ln>
          <a:effectLst/>
        </p:spPr>
        <p:txBody>
          <a:bodyPr lIns="92075" tIns="46038" rIns="92075" bIns="46038"/>
          <a:lstStyle/>
          <a:p>
            <a:pPr marL="342900" indent="-342900">
              <a:lnSpc>
                <a:spcPct val="90000"/>
              </a:lnSpc>
              <a:spcBef>
                <a:spcPct val="20000"/>
              </a:spcBef>
              <a:buClr>
                <a:schemeClr val="hlink"/>
              </a:buClr>
              <a:buSzPct val="70000"/>
              <a:buFont typeface="Wingdings" pitchFamily="2" charset="2"/>
              <a:buBlip>
                <a:blip r:embed="rId4"/>
              </a:buBlip>
            </a:pPr>
            <a:r>
              <a:rPr lang="es-ES" sz="2800" b="1" u="none">
                <a:solidFill>
                  <a:schemeClr val="tx2"/>
                </a:solidFill>
                <a:latin typeface="Arial Narrow" pitchFamily="34" charset="0"/>
              </a:rPr>
              <a:t>Materias Tomadas por Semestre</a:t>
            </a:r>
          </a:p>
        </p:txBody>
      </p:sp>
      <p:sp>
        <p:nvSpPr>
          <p:cNvPr id="756785" name="Rectangle 49"/>
          <p:cNvSpPr>
            <a:spLocks noChangeArrowheads="1"/>
          </p:cNvSpPr>
          <p:nvPr/>
        </p:nvSpPr>
        <p:spPr bwMode="auto">
          <a:xfrm>
            <a:off x="5292725" y="1412875"/>
            <a:ext cx="2735263" cy="366713"/>
          </a:xfrm>
          <a:prstGeom prst="rect">
            <a:avLst/>
          </a:prstGeom>
          <a:noFill/>
          <a:ln w="9525">
            <a:noFill/>
            <a:miter lim="800000"/>
            <a:headEnd/>
            <a:tailEnd/>
          </a:ln>
          <a:effectLst/>
        </p:spPr>
        <p:txBody>
          <a:bodyPr>
            <a:spAutoFit/>
          </a:bodyPr>
          <a:lstStyle/>
          <a:p>
            <a:pPr algn="ctr"/>
            <a:r>
              <a:rPr kumimoji="0" lang="es-ES" sz="1800" b="1" u="none">
                <a:latin typeface="Tahoma" pitchFamily="34" charset="0"/>
              </a:rPr>
              <a:t>N(</a:t>
            </a:r>
            <a:r>
              <a:rPr kumimoji="0" lang="en-US" sz="1800" b="1" u="none">
                <a:latin typeface="Tahoma" pitchFamily="34" charset="0"/>
              </a:rPr>
              <a:t>µ=</a:t>
            </a:r>
            <a:r>
              <a:rPr kumimoji="0" lang="es-ES" sz="1800" b="1" u="none">
                <a:latin typeface="Tahoma" pitchFamily="34" charset="0"/>
              </a:rPr>
              <a:t>4,6 ; </a:t>
            </a:r>
            <a:r>
              <a:rPr kumimoji="0" lang="es-ES" sz="1800" b="1" u="none">
                <a:latin typeface="Tahoma" pitchFamily="34" charset="0"/>
                <a:sym typeface="Symbol" pitchFamily="18" charset="2"/>
              </a:rPr>
              <a:t></a:t>
            </a:r>
            <a:r>
              <a:rPr kumimoji="0" lang="es-ES" sz="1800" b="1" u="none" baseline="30000">
                <a:latin typeface="Tahoma" pitchFamily="34" charset="0"/>
                <a:sym typeface="Symbol" pitchFamily="18" charset="2"/>
              </a:rPr>
              <a:t>2</a:t>
            </a:r>
            <a:r>
              <a:rPr kumimoji="0" lang="es-ES" sz="1800" b="1" u="none">
                <a:latin typeface="Tahoma" pitchFamily="34" charset="0"/>
                <a:sym typeface="Symbol" pitchFamily="18" charset="2"/>
              </a:rPr>
              <a:t>=</a:t>
            </a:r>
            <a:r>
              <a:rPr kumimoji="0" lang="es-ES" sz="1800" b="1" u="none">
                <a:latin typeface="Tahoma" pitchFamily="34" charset="0"/>
              </a:rPr>
              <a:t>0,7)</a:t>
            </a: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4 Marcador de número de diapositiva"/>
          <p:cNvSpPr>
            <a:spLocks noGrp="1"/>
          </p:cNvSpPr>
          <p:nvPr>
            <p:ph type="sldNum" sz="quarter" idx="11"/>
          </p:nvPr>
        </p:nvSpPr>
        <p:spPr/>
        <p:txBody>
          <a:bodyPr/>
          <a:lstStyle/>
          <a:p>
            <a:fld id="{8B65B51D-FB74-42A2-8809-FF874D9F5915}" type="slidenum">
              <a:rPr lang="es-ES"/>
              <a:pPr/>
              <a:t>35</a:t>
            </a:fld>
            <a:endParaRPr lang="es-ES"/>
          </a:p>
        </p:txBody>
      </p:sp>
      <p:sp>
        <p:nvSpPr>
          <p:cNvPr id="757762" name="Rectangle 2"/>
          <p:cNvSpPr>
            <a:spLocks noGrp="1" noChangeArrowheads="1"/>
          </p:cNvSpPr>
          <p:nvPr>
            <p:ph type="title"/>
          </p:nvPr>
        </p:nvSpPr>
        <p:spPr/>
        <p:txBody>
          <a:bodyPr/>
          <a:lstStyle/>
          <a:p>
            <a:r>
              <a:rPr lang="es-ES" sz="1800"/>
              <a:t>Comparación de Ojivas</a:t>
            </a:r>
            <a:br>
              <a:rPr lang="es-ES" sz="1800"/>
            </a:br>
            <a:r>
              <a:rPr lang="es-ES" sz="1800"/>
              <a:t>de variables que miden el desempeño en el Colegio, en el Pre Politécnico y en la ESPOL</a:t>
            </a:r>
          </a:p>
        </p:txBody>
      </p:sp>
      <p:pic>
        <p:nvPicPr>
          <p:cNvPr id="757763" name="Picture 3"/>
          <p:cNvPicPr>
            <a:picLocks noChangeAspect="1" noChangeArrowheads="1"/>
          </p:cNvPicPr>
          <p:nvPr/>
        </p:nvPicPr>
        <p:blipFill>
          <a:blip r:embed="rId2"/>
          <a:srcRect/>
          <a:stretch>
            <a:fillRect/>
          </a:stretch>
        </p:blipFill>
        <p:spPr bwMode="auto">
          <a:xfrm>
            <a:off x="395288" y="1662113"/>
            <a:ext cx="8748712" cy="4616450"/>
          </a:xfrm>
          <a:prstGeom prst="rect">
            <a:avLst/>
          </a:prstGeom>
          <a:noFill/>
          <a:ln w="9525">
            <a:noFill/>
            <a:miter lim="800000"/>
            <a:headEnd/>
            <a:tailEnd/>
          </a:ln>
        </p:spPr>
      </p:pic>
      <p:sp>
        <p:nvSpPr>
          <p:cNvPr id="757764" name="Text Box 4"/>
          <p:cNvSpPr txBox="1">
            <a:spLocks noChangeArrowheads="1"/>
          </p:cNvSpPr>
          <p:nvPr/>
        </p:nvSpPr>
        <p:spPr bwMode="auto">
          <a:xfrm rot="16200000">
            <a:off x="-1188243" y="3717131"/>
            <a:ext cx="2736850" cy="144463"/>
          </a:xfrm>
          <a:prstGeom prst="rect">
            <a:avLst/>
          </a:prstGeom>
          <a:noFill/>
          <a:ln w="9525">
            <a:noFill/>
            <a:miter lim="800000"/>
            <a:headEnd/>
            <a:tailEnd/>
          </a:ln>
        </p:spPr>
        <p:txBody>
          <a:bodyPr/>
          <a:lstStyle/>
          <a:p>
            <a:pPr algn="ctr"/>
            <a:r>
              <a:rPr kumimoji="0" lang="es-ES" sz="1300" u="none">
                <a:latin typeface="Tahoma" pitchFamily="34" charset="0"/>
              </a:rPr>
              <a:t>Proporción Relativa Acumulada</a:t>
            </a:r>
          </a:p>
        </p:txBody>
      </p:sp>
      <p:sp>
        <p:nvSpPr>
          <p:cNvPr id="757765" name="Rectangle 5"/>
          <p:cNvSpPr>
            <a:spLocks noChangeArrowheads="1"/>
          </p:cNvSpPr>
          <p:nvPr/>
        </p:nvSpPr>
        <p:spPr bwMode="auto">
          <a:xfrm>
            <a:off x="684213" y="2420938"/>
            <a:ext cx="8059737" cy="677862"/>
          </a:xfrm>
          <a:prstGeom prst="rect">
            <a:avLst/>
          </a:prstGeom>
          <a:solidFill>
            <a:srgbClr val="C0C0C0">
              <a:alpha val="31000"/>
            </a:srgbClr>
          </a:solidFill>
          <a:ln w="9525">
            <a:noFill/>
            <a:miter lim="800000"/>
            <a:headEnd/>
            <a:tailEnd/>
          </a:ln>
        </p:spPr>
        <p:txBody>
          <a:bodyPr/>
          <a:lstStyle/>
          <a:p>
            <a:endParaRPr lang="en-US"/>
          </a:p>
        </p:txBody>
      </p:sp>
      <p:sp>
        <p:nvSpPr>
          <p:cNvPr id="757766" name="Text Box 6"/>
          <p:cNvSpPr txBox="1">
            <a:spLocks noChangeArrowheads="1"/>
          </p:cNvSpPr>
          <p:nvPr/>
        </p:nvSpPr>
        <p:spPr bwMode="auto">
          <a:xfrm>
            <a:off x="2178050" y="5021263"/>
            <a:ext cx="1828800" cy="228600"/>
          </a:xfrm>
          <a:prstGeom prst="rect">
            <a:avLst/>
          </a:prstGeom>
          <a:noFill/>
          <a:ln w="9525">
            <a:noFill/>
            <a:miter lim="800000"/>
            <a:headEnd/>
            <a:tailEnd/>
          </a:ln>
        </p:spPr>
        <p:txBody>
          <a:bodyPr/>
          <a:lstStyle/>
          <a:p>
            <a:r>
              <a:rPr kumimoji="0" lang="es-ES" sz="800" u="none">
                <a:solidFill>
                  <a:srgbClr val="FF0000"/>
                </a:solidFill>
                <a:latin typeface="Tahoma" pitchFamily="34" charset="0"/>
              </a:rPr>
              <a:t>Eficiencia Académica en la ESPOL</a:t>
            </a:r>
            <a:endParaRPr kumimoji="0" lang="es-ES" sz="1800" u="none">
              <a:latin typeface="Tahoma" pitchFamily="34" charset="0"/>
            </a:endParaRPr>
          </a:p>
        </p:txBody>
      </p:sp>
      <p:sp>
        <p:nvSpPr>
          <p:cNvPr id="757767" name="Text Box 7"/>
          <p:cNvSpPr txBox="1">
            <a:spLocks noChangeArrowheads="1"/>
          </p:cNvSpPr>
          <p:nvPr/>
        </p:nvSpPr>
        <p:spPr bwMode="auto">
          <a:xfrm>
            <a:off x="6227763" y="3141663"/>
            <a:ext cx="609600" cy="228600"/>
          </a:xfrm>
          <a:prstGeom prst="rect">
            <a:avLst/>
          </a:prstGeom>
          <a:noFill/>
          <a:ln w="9525">
            <a:noFill/>
            <a:miter lim="800000"/>
            <a:headEnd/>
            <a:tailEnd/>
          </a:ln>
        </p:spPr>
        <p:txBody>
          <a:bodyPr/>
          <a:lstStyle/>
          <a:p>
            <a:pPr algn="r"/>
            <a:r>
              <a:rPr kumimoji="0" lang="es-ES" sz="800" u="none">
                <a:solidFill>
                  <a:srgbClr val="000080"/>
                </a:solidFill>
                <a:latin typeface="Tahoma" pitchFamily="34" charset="0"/>
              </a:rPr>
              <a:t>Aptitud</a:t>
            </a:r>
            <a:endParaRPr kumimoji="0" lang="es-ES" sz="1800" u="none">
              <a:latin typeface="Tahoma" pitchFamily="34" charset="0"/>
            </a:endParaRPr>
          </a:p>
        </p:txBody>
      </p:sp>
      <p:sp>
        <p:nvSpPr>
          <p:cNvPr id="757768" name="Text Box 8"/>
          <p:cNvSpPr txBox="1">
            <a:spLocks noChangeArrowheads="1"/>
          </p:cNvSpPr>
          <p:nvPr/>
        </p:nvSpPr>
        <p:spPr bwMode="auto">
          <a:xfrm>
            <a:off x="7524750" y="4221163"/>
            <a:ext cx="1600200" cy="228600"/>
          </a:xfrm>
          <a:prstGeom prst="rect">
            <a:avLst/>
          </a:prstGeom>
          <a:noFill/>
          <a:ln w="9525">
            <a:noFill/>
            <a:miter lim="800000"/>
            <a:headEnd/>
            <a:tailEnd/>
          </a:ln>
        </p:spPr>
        <p:txBody>
          <a:bodyPr/>
          <a:lstStyle/>
          <a:p>
            <a:r>
              <a:rPr kumimoji="0" lang="es-ES" sz="800" u="none">
                <a:solidFill>
                  <a:srgbClr val="FF6600"/>
                </a:solidFill>
                <a:latin typeface="Tahoma" pitchFamily="34" charset="0"/>
              </a:rPr>
              <a:t>     Promedio de 1º a 5º    </a:t>
            </a:r>
          </a:p>
          <a:p>
            <a:r>
              <a:rPr kumimoji="0" lang="es-ES" sz="800" u="none">
                <a:solidFill>
                  <a:srgbClr val="FF6600"/>
                </a:solidFill>
                <a:latin typeface="Tahoma" pitchFamily="34" charset="0"/>
              </a:rPr>
              <a:t>          (Colegio)</a:t>
            </a:r>
            <a:endParaRPr kumimoji="0" lang="es-ES" sz="1800" u="none">
              <a:latin typeface="Tahoma" pitchFamily="34" charset="0"/>
            </a:endParaRPr>
          </a:p>
        </p:txBody>
      </p:sp>
      <p:grpSp>
        <p:nvGrpSpPr>
          <p:cNvPr id="757769" name="Group 9"/>
          <p:cNvGrpSpPr>
            <a:grpSpLocks/>
          </p:cNvGrpSpPr>
          <p:nvPr/>
        </p:nvGrpSpPr>
        <p:grpSpPr bwMode="auto">
          <a:xfrm>
            <a:off x="823913" y="1989138"/>
            <a:ext cx="1371600" cy="2171700"/>
            <a:chOff x="3120" y="3227"/>
            <a:chExt cx="2160" cy="3420"/>
          </a:xfrm>
        </p:grpSpPr>
        <p:sp>
          <p:nvSpPr>
            <p:cNvPr id="757770" name="Text Box 10"/>
            <p:cNvSpPr txBox="1">
              <a:spLocks noChangeArrowheads="1"/>
            </p:cNvSpPr>
            <p:nvPr/>
          </p:nvSpPr>
          <p:spPr bwMode="auto">
            <a:xfrm>
              <a:off x="3120" y="3227"/>
              <a:ext cx="2160" cy="360"/>
            </a:xfrm>
            <a:prstGeom prst="rect">
              <a:avLst/>
            </a:prstGeom>
            <a:noFill/>
            <a:ln w="9525">
              <a:noFill/>
              <a:miter lim="800000"/>
              <a:headEnd/>
              <a:tailEnd/>
            </a:ln>
          </p:spPr>
          <p:txBody>
            <a:bodyPr/>
            <a:lstStyle/>
            <a:p>
              <a:r>
                <a:rPr kumimoji="0" lang="es-ES" sz="800" u="none">
                  <a:solidFill>
                    <a:srgbClr val="000000"/>
                  </a:solidFill>
                  <a:latin typeface="Tahoma" pitchFamily="34" charset="0"/>
                </a:rPr>
                <a:t>Estudiantes “Sobresalientes”</a:t>
              </a:r>
              <a:endParaRPr kumimoji="0" lang="es-ES" sz="1800" u="none">
                <a:solidFill>
                  <a:srgbClr val="000000"/>
                </a:solidFill>
                <a:latin typeface="Tahoma" pitchFamily="34" charset="0"/>
              </a:endParaRPr>
            </a:p>
          </p:txBody>
        </p:sp>
        <p:sp>
          <p:nvSpPr>
            <p:cNvPr id="757771" name="Text Box 11"/>
            <p:cNvSpPr txBox="1">
              <a:spLocks noChangeArrowheads="1"/>
            </p:cNvSpPr>
            <p:nvPr/>
          </p:nvSpPr>
          <p:spPr bwMode="auto">
            <a:xfrm>
              <a:off x="3120" y="3947"/>
              <a:ext cx="2160" cy="360"/>
            </a:xfrm>
            <a:prstGeom prst="rect">
              <a:avLst/>
            </a:prstGeom>
            <a:noFill/>
            <a:ln w="9525">
              <a:noFill/>
              <a:miter lim="800000"/>
              <a:headEnd/>
              <a:tailEnd/>
            </a:ln>
          </p:spPr>
          <p:txBody>
            <a:bodyPr/>
            <a:lstStyle/>
            <a:p>
              <a:r>
                <a:rPr kumimoji="0" lang="es-ES" sz="800" u="none">
                  <a:solidFill>
                    <a:srgbClr val="000000"/>
                  </a:solidFill>
                  <a:latin typeface="Tahoma" pitchFamily="34" charset="0"/>
                </a:rPr>
                <a:t>“Buenos” estudiantes</a:t>
              </a:r>
              <a:endParaRPr kumimoji="0" lang="es-ES" sz="1800" u="none">
                <a:solidFill>
                  <a:srgbClr val="000000"/>
                </a:solidFill>
                <a:latin typeface="Tahoma" pitchFamily="34" charset="0"/>
              </a:endParaRPr>
            </a:p>
          </p:txBody>
        </p:sp>
        <p:sp>
          <p:nvSpPr>
            <p:cNvPr id="757772" name="Text Box 12"/>
            <p:cNvSpPr txBox="1">
              <a:spLocks noChangeArrowheads="1"/>
            </p:cNvSpPr>
            <p:nvPr/>
          </p:nvSpPr>
          <p:spPr bwMode="auto">
            <a:xfrm>
              <a:off x="3120" y="6287"/>
              <a:ext cx="1680" cy="360"/>
            </a:xfrm>
            <a:prstGeom prst="rect">
              <a:avLst/>
            </a:prstGeom>
            <a:noFill/>
            <a:ln w="9525">
              <a:noFill/>
              <a:miter lim="800000"/>
              <a:headEnd/>
              <a:tailEnd/>
            </a:ln>
          </p:spPr>
          <p:txBody>
            <a:bodyPr/>
            <a:lstStyle/>
            <a:p>
              <a:r>
                <a:rPr kumimoji="0" lang="es-ES" sz="800" u="none">
                  <a:solidFill>
                    <a:srgbClr val="000000"/>
                  </a:solidFill>
                  <a:latin typeface="Tahoma" pitchFamily="34" charset="0"/>
                </a:rPr>
                <a:t> “Otros” estudiantes</a:t>
              </a:r>
              <a:endParaRPr kumimoji="0" lang="es-ES" sz="1800" u="none">
                <a:solidFill>
                  <a:srgbClr val="000000"/>
                </a:solidFill>
                <a:latin typeface="Tahoma" pitchFamily="34" charset="0"/>
              </a:endParaRPr>
            </a:p>
          </p:txBody>
        </p:sp>
      </p:grpSp>
      <p:sp>
        <p:nvSpPr>
          <p:cNvPr id="757773" name="Text Box 13"/>
          <p:cNvSpPr txBox="1">
            <a:spLocks noChangeArrowheads="1"/>
          </p:cNvSpPr>
          <p:nvPr/>
        </p:nvSpPr>
        <p:spPr bwMode="auto">
          <a:xfrm>
            <a:off x="3943350" y="3306763"/>
            <a:ext cx="1600200" cy="228600"/>
          </a:xfrm>
          <a:prstGeom prst="rect">
            <a:avLst/>
          </a:prstGeom>
          <a:noFill/>
          <a:ln w="9525">
            <a:noFill/>
            <a:miter lim="800000"/>
            <a:headEnd/>
            <a:tailEnd/>
          </a:ln>
        </p:spPr>
        <p:txBody>
          <a:bodyPr/>
          <a:lstStyle/>
          <a:p>
            <a:pPr algn="r"/>
            <a:r>
              <a:rPr kumimoji="0" lang="es-ES" sz="800" u="none">
                <a:solidFill>
                  <a:srgbClr val="FF00FF"/>
                </a:solidFill>
                <a:latin typeface="Tahoma" pitchFamily="34" charset="0"/>
              </a:rPr>
              <a:t>Promedio del Pre  Politécnico</a:t>
            </a:r>
            <a:endParaRPr kumimoji="0" lang="es-ES" sz="1800" u="none">
              <a:latin typeface="Tahoma" pitchFamily="34" charset="0"/>
            </a:endParaRPr>
          </a:p>
        </p:txBody>
      </p:sp>
      <p:sp>
        <p:nvSpPr>
          <p:cNvPr id="757774" name="Text Box 14"/>
          <p:cNvSpPr txBox="1">
            <a:spLocks noChangeArrowheads="1"/>
          </p:cNvSpPr>
          <p:nvPr/>
        </p:nvSpPr>
        <p:spPr bwMode="auto">
          <a:xfrm>
            <a:off x="4095750" y="5827713"/>
            <a:ext cx="1905000" cy="342900"/>
          </a:xfrm>
          <a:prstGeom prst="rect">
            <a:avLst/>
          </a:prstGeom>
          <a:noFill/>
          <a:ln w="9525">
            <a:noFill/>
            <a:miter lim="800000"/>
            <a:headEnd/>
            <a:tailEnd/>
          </a:ln>
        </p:spPr>
        <p:txBody>
          <a:bodyPr/>
          <a:lstStyle/>
          <a:p>
            <a:pPr algn="ctr">
              <a:spcBef>
                <a:spcPts val="400"/>
              </a:spcBef>
            </a:pPr>
            <a:r>
              <a:rPr kumimoji="0" lang="es-ES" sz="600" b="1" u="none">
                <a:latin typeface="Tahoma" pitchFamily="34" charset="0"/>
              </a:rPr>
              <a:t>Notas (sobre 10)</a:t>
            </a:r>
            <a:endParaRPr kumimoji="0" lang="es-ES" sz="1800" u="none">
              <a:latin typeface="Tahoma" pitchFamily="34" charset="0"/>
            </a:endParaRPr>
          </a:p>
        </p:txBody>
      </p:sp>
      <p:sp>
        <p:nvSpPr>
          <p:cNvPr id="757775" name="Text Box 15"/>
          <p:cNvSpPr txBox="1">
            <a:spLocks noChangeArrowheads="1"/>
          </p:cNvSpPr>
          <p:nvPr/>
        </p:nvSpPr>
        <p:spPr bwMode="auto">
          <a:xfrm rot="21600000">
            <a:off x="3311525" y="5805488"/>
            <a:ext cx="2663825" cy="287337"/>
          </a:xfrm>
          <a:prstGeom prst="rect">
            <a:avLst/>
          </a:prstGeom>
          <a:noFill/>
          <a:ln w="9525">
            <a:noFill/>
            <a:miter lim="800000"/>
            <a:headEnd/>
            <a:tailEnd/>
          </a:ln>
        </p:spPr>
        <p:txBody>
          <a:bodyPr/>
          <a:lstStyle/>
          <a:p>
            <a:pPr algn="ctr"/>
            <a:r>
              <a:rPr kumimoji="0" lang="es-ES" sz="1100" u="none">
                <a:solidFill>
                  <a:srgbClr val="303030"/>
                </a:solidFill>
                <a:latin typeface="Tahoma" pitchFamily="34" charset="0"/>
              </a:rPr>
              <a:t>Notas (sobre 10)</a:t>
            </a: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2E2FAE29-AA8D-4497-9EAD-ACA77012FCDE}" type="slidenum">
              <a:rPr lang="es-ES"/>
              <a:pPr/>
              <a:t>36</a:t>
            </a:fld>
            <a:endParaRPr lang="es-ES"/>
          </a:p>
        </p:txBody>
      </p:sp>
      <p:sp>
        <p:nvSpPr>
          <p:cNvPr id="758786" name="Rectangle 2"/>
          <p:cNvSpPr>
            <a:spLocks noGrp="1" noChangeArrowheads="1"/>
          </p:cNvSpPr>
          <p:nvPr>
            <p:ph type="title"/>
          </p:nvPr>
        </p:nvSpPr>
        <p:spPr/>
        <p:txBody>
          <a:bodyPr/>
          <a:lstStyle/>
          <a:p>
            <a:r>
              <a:rPr lang="es-ES" sz="1800"/>
              <a:t>Series Temporales de Materias Tomadas por Semestre y Materias Aprobadas por Semestre</a:t>
            </a:r>
          </a:p>
        </p:txBody>
      </p:sp>
      <p:pic>
        <p:nvPicPr>
          <p:cNvPr id="758787" name="Picture 3"/>
          <p:cNvPicPr>
            <a:picLocks noChangeAspect="1" noChangeArrowheads="1"/>
          </p:cNvPicPr>
          <p:nvPr>
            <p:ph idx="1"/>
          </p:nvPr>
        </p:nvPicPr>
        <p:blipFill>
          <a:blip r:embed="rId2"/>
          <a:srcRect/>
          <a:stretch>
            <a:fillRect/>
          </a:stretch>
        </p:blipFill>
        <p:spPr>
          <a:xfrm>
            <a:off x="323850" y="2205038"/>
            <a:ext cx="8569325" cy="3887787"/>
          </a:xfrm>
          <a:noFill/>
          <a:ln/>
        </p:spPr>
      </p:pic>
      <p:sp>
        <p:nvSpPr>
          <p:cNvPr id="758788" name="Text Box 4"/>
          <p:cNvSpPr txBox="1">
            <a:spLocks noChangeArrowheads="1"/>
          </p:cNvSpPr>
          <p:nvPr/>
        </p:nvSpPr>
        <p:spPr bwMode="auto">
          <a:xfrm>
            <a:off x="3419475" y="5284788"/>
            <a:ext cx="2447925" cy="304800"/>
          </a:xfrm>
          <a:prstGeom prst="rect">
            <a:avLst/>
          </a:prstGeom>
          <a:noFill/>
          <a:ln w="9525">
            <a:noFill/>
            <a:miter lim="800000"/>
            <a:headEnd/>
            <a:tailEnd/>
          </a:ln>
          <a:effectLst/>
        </p:spPr>
        <p:txBody>
          <a:bodyPr>
            <a:spAutoFit/>
          </a:bodyPr>
          <a:lstStyle/>
          <a:p>
            <a:pPr algn="ctr">
              <a:spcBef>
                <a:spcPct val="50000"/>
              </a:spcBef>
            </a:pPr>
            <a:r>
              <a:rPr kumimoji="0" lang="es-ES" sz="1400" u="none">
                <a:latin typeface="Tahoma" pitchFamily="34" charset="0"/>
              </a:rPr>
              <a:t>Semestre</a:t>
            </a: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número de diapositiva"/>
          <p:cNvSpPr>
            <a:spLocks noGrp="1"/>
          </p:cNvSpPr>
          <p:nvPr>
            <p:ph type="sldNum" sz="quarter" idx="11"/>
          </p:nvPr>
        </p:nvSpPr>
        <p:spPr/>
        <p:txBody>
          <a:bodyPr/>
          <a:lstStyle/>
          <a:p>
            <a:fld id="{B25D7A37-9D6B-4FF7-ABCD-A27B6B84F082}" type="slidenum">
              <a:rPr lang="es-ES"/>
              <a:pPr/>
              <a:t>37</a:t>
            </a:fld>
            <a:endParaRPr lang="es-ES"/>
          </a:p>
        </p:txBody>
      </p:sp>
      <p:pic>
        <p:nvPicPr>
          <p:cNvPr id="759810" name="Picture 2"/>
          <p:cNvPicPr>
            <a:picLocks noChangeAspect="1" noChangeArrowheads="1"/>
          </p:cNvPicPr>
          <p:nvPr>
            <p:ph idx="1"/>
          </p:nvPr>
        </p:nvPicPr>
        <p:blipFill>
          <a:blip r:embed="rId2"/>
          <a:srcRect/>
          <a:stretch>
            <a:fillRect/>
          </a:stretch>
        </p:blipFill>
        <p:spPr>
          <a:xfrm>
            <a:off x="395288" y="1731963"/>
            <a:ext cx="8497887" cy="4706937"/>
          </a:xfrm>
          <a:noFill/>
          <a:ln/>
        </p:spPr>
      </p:pic>
      <p:sp>
        <p:nvSpPr>
          <p:cNvPr id="759811" name="Rectangle 3"/>
          <p:cNvSpPr>
            <a:spLocks noGrp="1" noChangeArrowheads="1"/>
          </p:cNvSpPr>
          <p:nvPr>
            <p:ph type="title"/>
          </p:nvPr>
        </p:nvSpPr>
        <p:spPr/>
        <p:txBody>
          <a:bodyPr/>
          <a:lstStyle/>
          <a:p>
            <a:r>
              <a:rPr lang="es-ES" sz="1800"/>
              <a:t>Deserción</a:t>
            </a:r>
            <a:br>
              <a:rPr lang="es-ES" sz="1800"/>
            </a:br>
            <a:r>
              <a:rPr lang="es-ES" sz="1800"/>
              <a:t> Series Temporales de la</a:t>
            </a:r>
            <a:br>
              <a:rPr lang="es-ES" sz="1800"/>
            </a:br>
            <a:r>
              <a:rPr lang="es-ES" sz="1800"/>
              <a:t>Proporción de estudiantes Registrados por Semestre</a:t>
            </a:r>
            <a:br>
              <a:rPr lang="es-ES" sz="1800"/>
            </a:br>
            <a:endParaRPr lang="es-ES" sz="1800"/>
          </a:p>
        </p:txBody>
      </p:sp>
      <p:sp>
        <p:nvSpPr>
          <p:cNvPr id="759812" name="Text Box 4"/>
          <p:cNvSpPr txBox="1">
            <a:spLocks noChangeArrowheads="1"/>
          </p:cNvSpPr>
          <p:nvPr/>
        </p:nvSpPr>
        <p:spPr bwMode="auto">
          <a:xfrm>
            <a:off x="3636963" y="5572125"/>
            <a:ext cx="2447925" cy="304800"/>
          </a:xfrm>
          <a:prstGeom prst="rect">
            <a:avLst/>
          </a:prstGeom>
          <a:noFill/>
          <a:ln w="9525">
            <a:noFill/>
            <a:miter lim="800000"/>
            <a:headEnd/>
            <a:tailEnd/>
          </a:ln>
          <a:effectLst/>
        </p:spPr>
        <p:txBody>
          <a:bodyPr>
            <a:spAutoFit/>
          </a:bodyPr>
          <a:lstStyle/>
          <a:p>
            <a:pPr algn="ctr">
              <a:spcBef>
                <a:spcPct val="50000"/>
              </a:spcBef>
            </a:pPr>
            <a:r>
              <a:rPr kumimoji="0" lang="es-ES" sz="1400" u="none">
                <a:latin typeface="Tahoma" pitchFamily="34" charset="0"/>
              </a:rPr>
              <a:t>Semestre</a:t>
            </a:r>
          </a:p>
        </p:txBody>
      </p:sp>
      <p:sp>
        <p:nvSpPr>
          <p:cNvPr id="759813" name="Text Box 5"/>
          <p:cNvSpPr txBox="1">
            <a:spLocks noChangeArrowheads="1"/>
          </p:cNvSpPr>
          <p:nvPr/>
        </p:nvSpPr>
        <p:spPr bwMode="auto">
          <a:xfrm rot="-5400000">
            <a:off x="-892175" y="3421063"/>
            <a:ext cx="2447925" cy="304800"/>
          </a:xfrm>
          <a:prstGeom prst="rect">
            <a:avLst/>
          </a:prstGeom>
          <a:noFill/>
          <a:ln w="9525">
            <a:noFill/>
            <a:miter lim="800000"/>
            <a:headEnd/>
            <a:tailEnd/>
          </a:ln>
          <a:effectLst/>
        </p:spPr>
        <p:txBody>
          <a:bodyPr>
            <a:spAutoFit/>
          </a:bodyPr>
          <a:lstStyle/>
          <a:p>
            <a:pPr algn="ctr">
              <a:spcBef>
                <a:spcPct val="50000"/>
              </a:spcBef>
            </a:pPr>
            <a:r>
              <a:rPr kumimoji="0" lang="es-ES" sz="1400" u="none">
                <a:latin typeface="Tahoma" pitchFamily="34" charset="0"/>
              </a:rPr>
              <a:t>Proporción</a:t>
            </a: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4 Marcador de número de diapositiva"/>
          <p:cNvSpPr>
            <a:spLocks noGrp="1"/>
          </p:cNvSpPr>
          <p:nvPr>
            <p:ph type="sldNum" sz="quarter" idx="11"/>
          </p:nvPr>
        </p:nvSpPr>
        <p:spPr/>
        <p:txBody>
          <a:bodyPr/>
          <a:lstStyle/>
          <a:p>
            <a:fld id="{A14F5149-2DDC-4121-BE54-625C63FE3663}" type="slidenum">
              <a:rPr lang="es-ES"/>
              <a:pPr/>
              <a:t>38</a:t>
            </a:fld>
            <a:endParaRPr lang="es-ES"/>
          </a:p>
        </p:txBody>
      </p:sp>
      <p:sp>
        <p:nvSpPr>
          <p:cNvPr id="760834" name="Rectangle 2"/>
          <p:cNvSpPr>
            <a:spLocks noGrp="1" noChangeArrowheads="1"/>
          </p:cNvSpPr>
          <p:nvPr>
            <p:ph type="title"/>
          </p:nvPr>
        </p:nvSpPr>
        <p:spPr>
          <a:xfrm>
            <a:off x="323850" y="836613"/>
            <a:ext cx="8421688" cy="522287"/>
          </a:xfrm>
        </p:spPr>
        <p:txBody>
          <a:bodyPr/>
          <a:lstStyle/>
          <a:p>
            <a:r>
              <a:rPr lang="es-ES" sz="2900" b="1"/>
              <a:t>Deserción</a:t>
            </a:r>
            <a:r>
              <a:rPr lang="es-ES" sz="2900"/>
              <a:t/>
            </a:r>
            <a:br>
              <a:rPr lang="es-ES" sz="2900"/>
            </a:br>
            <a:r>
              <a:rPr lang="es-ES" sz="2900"/>
              <a:t>Entre los estudiantes ingresados por Aptitud, Regular</a:t>
            </a:r>
            <a:br>
              <a:rPr lang="es-ES" sz="2900"/>
            </a:br>
            <a:endParaRPr lang="es-ES" sz="2900"/>
          </a:p>
        </p:txBody>
      </p:sp>
      <p:graphicFrame>
        <p:nvGraphicFramePr>
          <p:cNvPr id="760924" name="Group 92"/>
          <p:cNvGraphicFramePr>
            <a:graphicFrameLocks noGrp="1"/>
          </p:cNvGraphicFramePr>
          <p:nvPr>
            <p:ph idx="1"/>
          </p:nvPr>
        </p:nvGraphicFramePr>
        <p:xfrm>
          <a:off x="2555875" y="1484313"/>
          <a:ext cx="3887788" cy="4943475"/>
        </p:xfrm>
        <a:graphic>
          <a:graphicData uri="http://schemas.openxmlformats.org/drawingml/2006/table">
            <a:tbl>
              <a:tblPr/>
              <a:tblGrid>
                <a:gridCol w="1374775"/>
                <a:gridCol w="1276350"/>
                <a:gridCol w="1236663"/>
              </a:tblGrid>
              <a:tr h="390525">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1" i="0" u="none" strike="noStrike" cap="none" normalizeH="0" baseline="0" smtClean="0">
                          <a:ln>
                            <a:noFill/>
                          </a:ln>
                          <a:solidFill>
                            <a:srgbClr val="FFFFCC"/>
                          </a:solidFill>
                          <a:effectLst/>
                          <a:latin typeface="Times New Roman" pitchFamily="18" charset="0"/>
                          <a:cs typeface="Times New Roman" pitchFamily="18" charset="0"/>
                        </a:rPr>
                        <a:t>Término</a:t>
                      </a:r>
                      <a:endParaRPr kumimoji="1" lang="es-ES" sz="1900" b="0" i="0" u="none" strike="noStrike" cap="none" normalizeH="0" baseline="0" smtClean="0">
                        <a:ln>
                          <a:noFill/>
                        </a:ln>
                        <a:solidFill>
                          <a:srgbClr val="FFFFCC"/>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28575" cap="flat" cmpd="sng" algn="ctr">
                      <a:solidFill>
                        <a:srgbClr val="B6F4FC"/>
                      </a:solidFill>
                      <a:prstDash val="solid"/>
                      <a:round/>
                      <a:headEnd type="none" w="med" len="med"/>
                      <a:tailEnd type="none" w="med" len="med"/>
                    </a:lnT>
                    <a:lnB w="28575" cap="flat" cmpd="sng" algn="ctr">
                      <a:solidFill>
                        <a:srgbClr val="B6F4FC"/>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1" i="0" u="none" strike="noStrike" cap="none" normalizeH="0" baseline="0" smtClean="0">
                          <a:ln>
                            <a:noFill/>
                          </a:ln>
                          <a:solidFill>
                            <a:srgbClr val="FFFFCC"/>
                          </a:solidFill>
                          <a:effectLst/>
                          <a:latin typeface="Times New Roman" pitchFamily="18" charset="0"/>
                          <a:cs typeface="Times New Roman" pitchFamily="18" charset="0"/>
                        </a:rPr>
                        <a:t>Deserción</a:t>
                      </a:r>
                      <a:endParaRPr kumimoji="1" lang="es-ES" sz="1900" b="0" i="0" u="none" strike="noStrike" cap="none" normalizeH="0" baseline="0" smtClean="0">
                        <a:ln>
                          <a:noFill/>
                        </a:ln>
                        <a:solidFill>
                          <a:srgbClr val="FFFFCC"/>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28575"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r>
              <a:tr h="357188">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1" i="0" u="none" strike="noStrike" cap="none" normalizeH="0" baseline="0" smtClean="0">
                          <a:ln>
                            <a:noFill/>
                          </a:ln>
                          <a:solidFill>
                            <a:srgbClr val="FFFFCC"/>
                          </a:solidFill>
                          <a:effectLst/>
                          <a:latin typeface="Times New Roman" pitchFamily="18" charset="0"/>
                          <a:cs typeface="Times New Roman" pitchFamily="18" charset="0"/>
                        </a:rPr>
                        <a:t>notas</a:t>
                      </a:r>
                      <a:endParaRPr kumimoji="1" lang="es-ES" sz="1900" b="0" i="0" u="none" strike="noStrike" cap="none" normalizeH="0" baseline="0" smtClean="0">
                        <a:ln>
                          <a:noFill/>
                        </a:ln>
                        <a:solidFill>
                          <a:srgbClr val="FFFFCC"/>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285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1" i="0" u="none" strike="noStrike" cap="none" normalizeH="0" baseline="0" smtClean="0">
                          <a:ln>
                            <a:noFill/>
                          </a:ln>
                          <a:solidFill>
                            <a:srgbClr val="FFFFCC"/>
                          </a:solidFill>
                          <a:effectLst/>
                          <a:latin typeface="Times New Roman" pitchFamily="18" charset="0"/>
                          <a:cs typeface="Times New Roman" pitchFamily="18" charset="0"/>
                        </a:rPr>
                        <a:t>aptitud</a:t>
                      </a:r>
                      <a:endParaRPr kumimoji="1" lang="es-ES" sz="1900" b="0" i="0" u="none" strike="noStrike" cap="none" normalizeH="0" baseline="0" smtClean="0">
                        <a:ln>
                          <a:noFill/>
                        </a:ln>
                        <a:solidFill>
                          <a:srgbClr val="FFFFCC"/>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28575" cap="flat" cmpd="sng" algn="ctr">
                      <a:solidFill>
                        <a:srgbClr val="B6F4FC"/>
                      </a:solidFill>
                      <a:prstDash val="solid"/>
                      <a:round/>
                      <a:headEnd type="none" w="med" len="med"/>
                      <a:tailEnd type="none" w="med" len="med"/>
                    </a:lnB>
                    <a:lnTlToBr>
                      <a:noFill/>
                    </a:lnTlToBr>
                    <a:lnBlToTr>
                      <a:noFill/>
                    </a:lnBlToTr>
                    <a:noFill/>
                  </a:tcPr>
                </a:tc>
              </a:tr>
              <a:tr h="3571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1999-I</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28575"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28575"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28575"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r>
              <a:tr h="358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1999-II</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0.016</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r>
              <a:tr h="3571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2000-I</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0.055</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r>
              <a:tr h="3571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2000-II</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0.036</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0.087</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r>
              <a:tr h="3571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2001-I</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0.060</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0.142</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r>
              <a:tr h="358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2001-II</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0.084</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0.173</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r>
              <a:tr h="3571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2002-I</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0.072</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0.173</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r>
              <a:tr h="3571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2002-II</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0.108</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0.228</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r>
              <a:tr h="3571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2003-I</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0.120</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0.252</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r>
              <a:tr h="358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2003-II</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0.173</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0.268</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r>
              <a:tr h="3571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2004-I</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0.225</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0.358</a:t>
                      </a:r>
                      <a:endParaRPr kumimoji="1" lang="es-ES" sz="1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B6F4FC"/>
                      </a:solidFill>
                      <a:prstDash val="solid"/>
                      <a:round/>
                      <a:headEnd type="none" w="med" len="med"/>
                      <a:tailEnd type="none" w="med" len="med"/>
                    </a:lnL>
                    <a:lnR w="12700" cap="flat" cmpd="sng" algn="ctr">
                      <a:solidFill>
                        <a:srgbClr val="B6F4FC"/>
                      </a:solidFill>
                      <a:prstDash val="solid"/>
                      <a:round/>
                      <a:headEnd type="none" w="med" len="med"/>
                      <a:tailEnd type="none" w="med" len="med"/>
                    </a:lnR>
                    <a:lnT w="12700" cap="flat" cmpd="sng" algn="ctr">
                      <a:solidFill>
                        <a:srgbClr val="B6F4FC"/>
                      </a:solidFill>
                      <a:prstDash val="solid"/>
                      <a:round/>
                      <a:headEnd type="none" w="med" len="med"/>
                      <a:tailEnd type="none" w="med" len="med"/>
                    </a:lnT>
                    <a:lnB w="12700" cap="flat" cmpd="sng" algn="ctr">
                      <a:solidFill>
                        <a:srgbClr val="B6F4F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sldNum" sz="quarter" idx="4"/>
          </p:nvPr>
        </p:nvSpPr>
        <p:spPr/>
        <p:txBody>
          <a:bodyPr/>
          <a:lstStyle/>
          <a:p>
            <a:pPr lvl="1"/>
            <a:fld id="{B29AE77B-1332-4980-B455-6C426926E143}" type="slidenum">
              <a:rPr lang="es-ES"/>
              <a:pPr lvl="1"/>
              <a:t>39</a:t>
            </a:fld>
            <a:endParaRPr lang="es-ES"/>
          </a:p>
        </p:txBody>
      </p:sp>
      <p:sp>
        <p:nvSpPr>
          <p:cNvPr id="717828" name="Rectangle 4"/>
          <p:cNvSpPr>
            <a:spLocks noGrp="1" noChangeArrowheads="1"/>
          </p:cNvSpPr>
          <p:nvPr>
            <p:ph type="ctrTitle"/>
          </p:nvPr>
        </p:nvSpPr>
        <p:spPr/>
        <p:txBody>
          <a:bodyPr/>
          <a:lstStyle/>
          <a:p>
            <a:r>
              <a:rPr lang="es-ES"/>
              <a:t>	ANÁLISIS MULTIVARIADO</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4 Marcador de número de diapositiva"/>
          <p:cNvSpPr>
            <a:spLocks noGrp="1"/>
          </p:cNvSpPr>
          <p:nvPr>
            <p:ph type="sldNum" sz="quarter" idx="11"/>
          </p:nvPr>
        </p:nvSpPr>
        <p:spPr/>
        <p:txBody>
          <a:bodyPr/>
          <a:lstStyle/>
          <a:p>
            <a:fld id="{FA2115AA-BDC9-4E4F-B00F-74B489D87457}" type="slidenum">
              <a:rPr lang="es-ES"/>
              <a:pPr/>
              <a:t>4</a:t>
            </a:fld>
            <a:endParaRPr lang="es-ES"/>
          </a:p>
        </p:txBody>
      </p:sp>
      <p:sp>
        <p:nvSpPr>
          <p:cNvPr id="726018" name="Rectangle 2"/>
          <p:cNvSpPr>
            <a:spLocks noGrp="1" noChangeArrowheads="1"/>
          </p:cNvSpPr>
          <p:nvPr>
            <p:ph type="title"/>
          </p:nvPr>
        </p:nvSpPr>
        <p:spPr>
          <a:xfrm>
            <a:off x="390525" y="-26988"/>
            <a:ext cx="8421688" cy="1241426"/>
          </a:xfrm>
        </p:spPr>
        <p:txBody>
          <a:bodyPr/>
          <a:lstStyle/>
          <a:p>
            <a:pPr algn="ctr"/>
            <a:r>
              <a:rPr lang="es-ES" sz="3600" b="1"/>
              <a:t>TASA DE ASPIRANTES APROBADOS POR CADA CIEN INSCRITOS</a:t>
            </a:r>
          </a:p>
        </p:txBody>
      </p:sp>
      <p:graphicFrame>
        <p:nvGraphicFramePr>
          <p:cNvPr id="726019" name="Object 3"/>
          <p:cNvGraphicFramePr>
            <a:graphicFrameLocks noChangeAspect="1"/>
          </p:cNvGraphicFramePr>
          <p:nvPr>
            <p:ph idx="1"/>
          </p:nvPr>
        </p:nvGraphicFramePr>
        <p:xfrm>
          <a:off x="146050" y="1408113"/>
          <a:ext cx="9034463" cy="4903787"/>
        </p:xfrm>
        <a:graphic>
          <a:graphicData uri="http://schemas.openxmlformats.org/presentationml/2006/ole">
            <p:oleObj spid="_x0000_s726019" name="Chart" r:id="rId3" imgW="9020251" imgH="4896002" progId="Excel.Chart.8">
              <p:embed/>
            </p:oleObj>
          </a:graphicData>
        </a:graphic>
      </p:graphicFrame>
      <p:sp>
        <p:nvSpPr>
          <p:cNvPr id="726020" name="Text Box 4"/>
          <p:cNvSpPr txBox="1">
            <a:spLocks noChangeArrowheads="1"/>
          </p:cNvSpPr>
          <p:nvPr/>
        </p:nvSpPr>
        <p:spPr bwMode="auto">
          <a:xfrm>
            <a:off x="4211638" y="6165850"/>
            <a:ext cx="865187" cy="290513"/>
          </a:xfrm>
          <a:prstGeom prst="rect">
            <a:avLst/>
          </a:prstGeom>
          <a:noFill/>
          <a:ln w="9525">
            <a:noFill/>
            <a:miter lim="800000"/>
            <a:headEnd/>
            <a:tailEnd/>
          </a:ln>
          <a:effectLst/>
        </p:spPr>
        <p:txBody>
          <a:bodyPr>
            <a:spAutoFit/>
          </a:bodyPr>
          <a:lstStyle/>
          <a:p>
            <a:pPr algn="ctr">
              <a:spcBef>
                <a:spcPct val="50000"/>
              </a:spcBef>
            </a:pPr>
            <a:r>
              <a:rPr kumimoji="0" lang="es-ES" sz="1300" u="none">
                <a:latin typeface="Tahoma" pitchFamily="34" charset="0"/>
              </a:rPr>
              <a:t>Año</a:t>
            </a:r>
          </a:p>
        </p:txBody>
      </p:sp>
      <p:sp>
        <p:nvSpPr>
          <p:cNvPr id="726021" name="Text Box 5"/>
          <p:cNvSpPr txBox="1">
            <a:spLocks noChangeArrowheads="1"/>
          </p:cNvSpPr>
          <p:nvPr/>
        </p:nvSpPr>
        <p:spPr bwMode="auto">
          <a:xfrm rot="16200000">
            <a:off x="-770731" y="3442493"/>
            <a:ext cx="1728788" cy="260351"/>
          </a:xfrm>
          <a:prstGeom prst="rect">
            <a:avLst/>
          </a:prstGeom>
          <a:noFill/>
          <a:ln w="9525">
            <a:noFill/>
            <a:miter lim="800000"/>
            <a:headEnd/>
            <a:tailEnd/>
          </a:ln>
          <a:effectLst/>
        </p:spPr>
        <p:txBody>
          <a:bodyPr>
            <a:spAutoFit/>
          </a:bodyPr>
          <a:lstStyle/>
          <a:p>
            <a:pPr algn="ctr">
              <a:spcBef>
                <a:spcPct val="50000"/>
              </a:spcBef>
            </a:pPr>
            <a:r>
              <a:rPr kumimoji="0" lang="es-ES" sz="1100" u="none">
                <a:latin typeface="Tahoma" pitchFamily="34" charset="0"/>
              </a:rPr>
              <a:t>Tasa de Aprobados</a:t>
            </a:r>
          </a:p>
        </p:txBody>
      </p:sp>
      <p:sp>
        <p:nvSpPr>
          <p:cNvPr id="726022" name="Text Box 6"/>
          <p:cNvSpPr txBox="1">
            <a:spLocks noChangeArrowheads="1"/>
          </p:cNvSpPr>
          <p:nvPr/>
        </p:nvSpPr>
        <p:spPr bwMode="auto">
          <a:xfrm>
            <a:off x="5867400" y="3225800"/>
            <a:ext cx="2160588" cy="274638"/>
          </a:xfrm>
          <a:prstGeom prst="rect">
            <a:avLst/>
          </a:prstGeom>
          <a:noFill/>
          <a:ln w="9525">
            <a:noFill/>
            <a:miter lim="800000"/>
            <a:headEnd/>
            <a:tailEnd/>
          </a:ln>
          <a:effectLst/>
        </p:spPr>
        <p:txBody>
          <a:bodyPr>
            <a:spAutoFit/>
          </a:bodyPr>
          <a:lstStyle/>
          <a:p>
            <a:pPr>
              <a:spcBef>
                <a:spcPct val="50000"/>
              </a:spcBef>
            </a:pPr>
            <a:r>
              <a:rPr kumimoji="0" lang="es-ES" sz="1200" b="1" u="none">
                <a:solidFill>
                  <a:srgbClr val="90D9FE"/>
                </a:solidFill>
                <a:latin typeface="Tahoma" pitchFamily="34" charset="0"/>
              </a:rPr>
              <a:t>II Curso Pre Politécnico</a:t>
            </a:r>
          </a:p>
        </p:txBody>
      </p:sp>
      <p:sp>
        <p:nvSpPr>
          <p:cNvPr id="726023" name="Text Box 7"/>
          <p:cNvSpPr txBox="1">
            <a:spLocks noChangeArrowheads="1"/>
          </p:cNvSpPr>
          <p:nvPr/>
        </p:nvSpPr>
        <p:spPr bwMode="auto">
          <a:xfrm>
            <a:off x="3995738" y="3862388"/>
            <a:ext cx="2160587" cy="274637"/>
          </a:xfrm>
          <a:prstGeom prst="rect">
            <a:avLst/>
          </a:prstGeom>
          <a:noFill/>
          <a:ln w="9525">
            <a:noFill/>
            <a:miter lim="800000"/>
            <a:headEnd/>
            <a:tailEnd/>
          </a:ln>
          <a:effectLst/>
        </p:spPr>
        <p:txBody>
          <a:bodyPr>
            <a:spAutoFit/>
          </a:bodyPr>
          <a:lstStyle/>
          <a:p>
            <a:pPr>
              <a:spcBef>
                <a:spcPct val="50000"/>
              </a:spcBef>
            </a:pPr>
            <a:r>
              <a:rPr kumimoji="0" lang="es-ES" sz="1200" b="1" u="none">
                <a:latin typeface="Tahoma" pitchFamily="34" charset="0"/>
              </a:rPr>
              <a:t>I Curso Pre Politécnico</a:t>
            </a:r>
          </a:p>
        </p:txBody>
      </p:sp>
      <p:sp>
        <p:nvSpPr>
          <p:cNvPr id="726024" name="Text Box 8"/>
          <p:cNvSpPr txBox="1">
            <a:spLocks noChangeArrowheads="1"/>
          </p:cNvSpPr>
          <p:nvPr/>
        </p:nvSpPr>
        <p:spPr bwMode="auto">
          <a:xfrm>
            <a:off x="1042988" y="5591175"/>
            <a:ext cx="2160587" cy="274638"/>
          </a:xfrm>
          <a:prstGeom prst="rect">
            <a:avLst/>
          </a:prstGeom>
          <a:noFill/>
          <a:ln w="9525">
            <a:noFill/>
            <a:miter lim="800000"/>
            <a:headEnd/>
            <a:tailEnd/>
          </a:ln>
          <a:effectLst/>
        </p:spPr>
        <p:txBody>
          <a:bodyPr>
            <a:spAutoFit/>
          </a:bodyPr>
          <a:lstStyle/>
          <a:p>
            <a:pPr>
              <a:spcBef>
                <a:spcPct val="50000"/>
              </a:spcBef>
            </a:pPr>
            <a:r>
              <a:rPr kumimoji="0" lang="es-ES" sz="1200" b="1" u="none">
                <a:solidFill>
                  <a:srgbClr val="FFFF00"/>
                </a:solidFill>
                <a:latin typeface="Tahoma" pitchFamily="34" charset="0"/>
              </a:rPr>
              <a:t>I Examen de Ingreso</a:t>
            </a:r>
          </a:p>
        </p:txBody>
      </p:sp>
      <p:sp>
        <p:nvSpPr>
          <p:cNvPr id="726025" name="Text Box 9"/>
          <p:cNvSpPr txBox="1">
            <a:spLocks noChangeArrowheads="1"/>
          </p:cNvSpPr>
          <p:nvPr/>
        </p:nvSpPr>
        <p:spPr bwMode="auto">
          <a:xfrm>
            <a:off x="3492500" y="4724400"/>
            <a:ext cx="2160588" cy="274638"/>
          </a:xfrm>
          <a:prstGeom prst="rect">
            <a:avLst/>
          </a:prstGeom>
          <a:noFill/>
          <a:ln w="9525">
            <a:noFill/>
            <a:miter lim="800000"/>
            <a:headEnd/>
            <a:tailEnd/>
          </a:ln>
          <a:effectLst/>
        </p:spPr>
        <p:txBody>
          <a:bodyPr>
            <a:spAutoFit/>
          </a:bodyPr>
          <a:lstStyle/>
          <a:p>
            <a:pPr>
              <a:spcBef>
                <a:spcPct val="50000"/>
              </a:spcBef>
            </a:pPr>
            <a:r>
              <a:rPr kumimoji="0" lang="es-ES" sz="1200" b="1" u="none">
                <a:solidFill>
                  <a:srgbClr val="003CFA"/>
                </a:solidFill>
                <a:latin typeface="Tahoma" pitchFamily="34" charset="0"/>
              </a:rPr>
              <a:t>II Examen de Ingreso</a:t>
            </a:r>
          </a:p>
        </p:txBody>
      </p:sp>
      <p:sp>
        <p:nvSpPr>
          <p:cNvPr id="726026" name="Text Box 10"/>
          <p:cNvSpPr txBox="1">
            <a:spLocks noChangeArrowheads="1"/>
          </p:cNvSpPr>
          <p:nvPr/>
        </p:nvSpPr>
        <p:spPr bwMode="auto">
          <a:xfrm>
            <a:off x="323850" y="6453188"/>
            <a:ext cx="8820150" cy="274637"/>
          </a:xfrm>
          <a:prstGeom prst="rect">
            <a:avLst/>
          </a:prstGeom>
          <a:noFill/>
          <a:ln w="9525">
            <a:noFill/>
            <a:miter lim="800000"/>
            <a:headEnd/>
            <a:tailEnd/>
          </a:ln>
          <a:effectLst/>
        </p:spPr>
        <p:txBody>
          <a:bodyPr>
            <a:spAutoFit/>
          </a:bodyPr>
          <a:lstStyle/>
          <a:p>
            <a:pPr>
              <a:spcBef>
                <a:spcPct val="50000"/>
              </a:spcBef>
            </a:pPr>
            <a:r>
              <a:rPr kumimoji="0" lang="es-ES" sz="1200" u="none">
                <a:solidFill>
                  <a:schemeClr val="tx2"/>
                </a:solidFill>
                <a:latin typeface="Tahoma" pitchFamily="34" charset="0"/>
              </a:rPr>
              <a:t>Las discontinuidades en las series indican que durante los años correspondientes la ESPOL no ofreció esa modalidad de ingreso </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4 Marcador de número de diapositiva"/>
          <p:cNvSpPr>
            <a:spLocks noGrp="1"/>
          </p:cNvSpPr>
          <p:nvPr>
            <p:ph type="sldNum" sz="quarter" idx="11"/>
          </p:nvPr>
        </p:nvSpPr>
        <p:spPr/>
        <p:txBody>
          <a:bodyPr/>
          <a:lstStyle/>
          <a:p>
            <a:fld id="{F312C3F0-54C4-4133-98AB-A3375CDE746E}" type="slidenum">
              <a:rPr lang="es-ES"/>
              <a:pPr/>
              <a:t>40</a:t>
            </a:fld>
            <a:endParaRPr lang="es-ES"/>
          </a:p>
        </p:txBody>
      </p:sp>
      <p:grpSp>
        <p:nvGrpSpPr>
          <p:cNvPr id="645123" name="Group 3"/>
          <p:cNvGrpSpPr>
            <a:grpSpLocks/>
          </p:cNvGrpSpPr>
          <p:nvPr/>
        </p:nvGrpSpPr>
        <p:grpSpPr bwMode="auto">
          <a:xfrm>
            <a:off x="-107950" y="1052513"/>
            <a:ext cx="9215438" cy="5976937"/>
            <a:chOff x="906" y="1162"/>
            <a:chExt cx="3516" cy="2132"/>
          </a:xfrm>
        </p:grpSpPr>
        <p:pic>
          <p:nvPicPr>
            <p:cNvPr id="645124" name="Picture 4"/>
            <p:cNvPicPr>
              <a:picLocks noChangeAspect="1" noChangeArrowheads="1"/>
            </p:cNvPicPr>
            <p:nvPr/>
          </p:nvPicPr>
          <p:blipFill>
            <a:blip r:embed="rId2"/>
            <a:srcRect/>
            <a:stretch>
              <a:fillRect/>
            </a:stretch>
          </p:blipFill>
          <p:spPr bwMode="auto">
            <a:xfrm>
              <a:off x="1021" y="1162"/>
              <a:ext cx="3401" cy="1995"/>
            </a:xfrm>
            <a:prstGeom prst="rect">
              <a:avLst/>
            </a:prstGeom>
            <a:noFill/>
            <a:ln w="9525">
              <a:noFill/>
              <a:miter lim="800000"/>
              <a:headEnd/>
              <a:tailEnd/>
            </a:ln>
          </p:spPr>
        </p:pic>
        <p:sp>
          <p:nvSpPr>
            <p:cNvPr id="645125" name="Text Box 5"/>
            <p:cNvSpPr txBox="1">
              <a:spLocks noChangeArrowheads="1"/>
            </p:cNvSpPr>
            <p:nvPr/>
          </p:nvSpPr>
          <p:spPr bwMode="auto">
            <a:xfrm>
              <a:off x="1565" y="1434"/>
              <a:ext cx="876" cy="262"/>
            </a:xfrm>
            <a:prstGeom prst="rect">
              <a:avLst/>
            </a:prstGeom>
            <a:noFill/>
            <a:ln w="9525">
              <a:noFill/>
              <a:miter lim="800000"/>
              <a:headEnd/>
              <a:tailEnd/>
            </a:ln>
          </p:spPr>
          <p:txBody>
            <a:bodyPr/>
            <a:lstStyle/>
            <a:p>
              <a:pPr>
                <a:spcBef>
                  <a:spcPts val="500"/>
                </a:spcBef>
              </a:pPr>
              <a:r>
                <a:rPr kumimoji="0" lang="es-ES" sz="800" i="1" u="none">
                  <a:solidFill>
                    <a:srgbClr val="000000"/>
                  </a:solidFill>
                  <a:latin typeface="Tahoma" pitchFamily="34" charset="0"/>
                </a:rPr>
                <a:t>Exámenes de Grado</a:t>
              </a:r>
              <a:endParaRPr kumimoji="0" lang="es-ES" sz="800" u="none">
                <a:solidFill>
                  <a:srgbClr val="000000"/>
                </a:solidFill>
                <a:latin typeface="Tahoma" pitchFamily="34" charset="0"/>
              </a:endParaRPr>
            </a:p>
          </p:txBody>
        </p:sp>
        <p:sp>
          <p:nvSpPr>
            <p:cNvPr id="645126" name="Text Box 6"/>
            <p:cNvSpPr txBox="1">
              <a:spLocks noChangeArrowheads="1"/>
            </p:cNvSpPr>
            <p:nvPr/>
          </p:nvSpPr>
          <p:spPr bwMode="auto">
            <a:xfrm>
              <a:off x="2699" y="2306"/>
              <a:ext cx="1078" cy="262"/>
            </a:xfrm>
            <a:prstGeom prst="rect">
              <a:avLst/>
            </a:prstGeom>
            <a:noFill/>
            <a:ln w="9525">
              <a:noFill/>
              <a:miter lim="800000"/>
              <a:headEnd/>
              <a:tailEnd/>
            </a:ln>
          </p:spPr>
          <p:txBody>
            <a:bodyPr/>
            <a:lstStyle/>
            <a:p>
              <a:pPr>
                <a:spcBef>
                  <a:spcPts val="800"/>
                </a:spcBef>
              </a:pPr>
              <a:r>
                <a:rPr kumimoji="0" lang="es-ES" sz="800" i="1" u="none">
                  <a:solidFill>
                    <a:srgbClr val="000000"/>
                  </a:solidFill>
                  <a:latin typeface="Tahoma" pitchFamily="34" charset="0"/>
                </a:rPr>
                <a:t>Trabajo Práctico o Investigación</a:t>
              </a:r>
              <a:endParaRPr kumimoji="0" lang="es-ES" sz="800" u="none">
                <a:solidFill>
                  <a:srgbClr val="000000"/>
                </a:solidFill>
                <a:latin typeface="Tahoma" pitchFamily="34" charset="0"/>
              </a:endParaRPr>
            </a:p>
          </p:txBody>
        </p:sp>
        <p:sp>
          <p:nvSpPr>
            <p:cNvPr id="645127" name="Text Box 7"/>
            <p:cNvSpPr txBox="1">
              <a:spLocks noChangeArrowheads="1"/>
            </p:cNvSpPr>
            <p:nvPr/>
          </p:nvSpPr>
          <p:spPr bwMode="auto">
            <a:xfrm>
              <a:off x="1611" y="2568"/>
              <a:ext cx="1089" cy="227"/>
            </a:xfrm>
            <a:prstGeom prst="rect">
              <a:avLst/>
            </a:prstGeom>
            <a:noFill/>
            <a:ln w="9525">
              <a:noFill/>
              <a:miter lim="800000"/>
              <a:headEnd/>
              <a:tailEnd/>
            </a:ln>
          </p:spPr>
          <p:txBody>
            <a:bodyPr/>
            <a:lstStyle/>
            <a:p>
              <a:pPr>
                <a:spcBef>
                  <a:spcPts val="900"/>
                </a:spcBef>
              </a:pPr>
              <a:r>
                <a:rPr kumimoji="0" lang="es-ES" sz="800" i="1" u="none">
                  <a:solidFill>
                    <a:srgbClr val="000000"/>
                  </a:solidFill>
                  <a:latin typeface="Tahoma" pitchFamily="34" charset="0"/>
                </a:rPr>
                <a:t>  Nota de Graduación del colegio</a:t>
              </a:r>
              <a:endParaRPr kumimoji="0" lang="es-ES" sz="800" u="none">
                <a:solidFill>
                  <a:srgbClr val="000000"/>
                </a:solidFill>
                <a:latin typeface="Tahoma" pitchFamily="34" charset="0"/>
              </a:endParaRPr>
            </a:p>
          </p:txBody>
        </p:sp>
        <p:sp>
          <p:nvSpPr>
            <p:cNvPr id="645128" name="Text Box 8"/>
            <p:cNvSpPr txBox="1">
              <a:spLocks noChangeArrowheads="1"/>
            </p:cNvSpPr>
            <p:nvPr/>
          </p:nvSpPr>
          <p:spPr bwMode="auto">
            <a:xfrm>
              <a:off x="1874" y="2179"/>
              <a:ext cx="809" cy="117"/>
            </a:xfrm>
            <a:prstGeom prst="rect">
              <a:avLst/>
            </a:prstGeom>
            <a:noFill/>
            <a:ln w="9525">
              <a:noFill/>
              <a:miter lim="800000"/>
              <a:headEnd/>
              <a:tailEnd/>
            </a:ln>
          </p:spPr>
          <p:txBody>
            <a:bodyPr/>
            <a:lstStyle/>
            <a:p>
              <a:pPr>
                <a:spcBef>
                  <a:spcPts val="500"/>
                </a:spcBef>
              </a:pPr>
              <a:r>
                <a:rPr kumimoji="0" lang="es-ES" sz="800" i="1" u="none">
                  <a:solidFill>
                    <a:srgbClr val="000000"/>
                  </a:solidFill>
                  <a:latin typeface="Tahoma" pitchFamily="34" charset="0"/>
                </a:rPr>
                <a:t>  Nota de 6º curso</a:t>
              </a:r>
              <a:endParaRPr kumimoji="0" lang="es-ES" sz="800" u="none">
                <a:solidFill>
                  <a:srgbClr val="000000"/>
                </a:solidFill>
                <a:latin typeface="Tahoma" pitchFamily="34" charset="0"/>
              </a:endParaRPr>
            </a:p>
          </p:txBody>
        </p:sp>
        <p:sp>
          <p:nvSpPr>
            <p:cNvPr id="645129" name="Text Box 9"/>
            <p:cNvSpPr txBox="1">
              <a:spLocks noChangeArrowheads="1"/>
            </p:cNvSpPr>
            <p:nvPr/>
          </p:nvSpPr>
          <p:spPr bwMode="auto">
            <a:xfrm>
              <a:off x="1293" y="2115"/>
              <a:ext cx="1011" cy="174"/>
            </a:xfrm>
            <a:prstGeom prst="rect">
              <a:avLst/>
            </a:prstGeom>
            <a:noFill/>
            <a:ln w="9525">
              <a:noFill/>
              <a:miter lim="800000"/>
              <a:headEnd/>
              <a:tailEnd/>
            </a:ln>
          </p:spPr>
          <p:txBody>
            <a:bodyPr/>
            <a:lstStyle/>
            <a:p>
              <a:r>
                <a:rPr kumimoji="0" lang="es-ES" sz="800" i="1" u="none">
                  <a:solidFill>
                    <a:srgbClr val="000000"/>
                  </a:solidFill>
                  <a:latin typeface="Tahoma" pitchFamily="34" charset="0"/>
                </a:rPr>
                <a:t>     Nota de 1º a 5º curso</a:t>
              </a:r>
              <a:endParaRPr kumimoji="0" lang="es-ES" sz="800" u="none">
                <a:solidFill>
                  <a:srgbClr val="000000"/>
                </a:solidFill>
                <a:latin typeface="Tahoma" pitchFamily="34" charset="0"/>
              </a:endParaRPr>
            </a:p>
          </p:txBody>
        </p:sp>
        <p:sp>
          <p:nvSpPr>
            <p:cNvPr id="645130" name="Text Box 10"/>
            <p:cNvSpPr txBox="1">
              <a:spLocks noChangeArrowheads="1"/>
            </p:cNvSpPr>
            <p:nvPr/>
          </p:nvSpPr>
          <p:spPr bwMode="auto">
            <a:xfrm>
              <a:off x="2382" y="3120"/>
              <a:ext cx="674" cy="174"/>
            </a:xfrm>
            <a:prstGeom prst="rect">
              <a:avLst/>
            </a:prstGeom>
            <a:noFill/>
            <a:ln w="9525">
              <a:noFill/>
              <a:miter lim="800000"/>
              <a:headEnd/>
              <a:tailEnd/>
            </a:ln>
          </p:spPr>
          <p:txBody>
            <a:bodyPr/>
            <a:lstStyle/>
            <a:p>
              <a:pPr algn="ctr">
                <a:spcBef>
                  <a:spcPts val="200"/>
                </a:spcBef>
              </a:pPr>
              <a:r>
                <a:rPr kumimoji="0" lang="es-ES" sz="2000" u="none">
                  <a:latin typeface="Tahoma" pitchFamily="34" charset="0"/>
                </a:rPr>
                <a:t>Media</a:t>
              </a:r>
            </a:p>
          </p:txBody>
        </p:sp>
        <p:sp>
          <p:nvSpPr>
            <p:cNvPr id="645131" name="Oval 11"/>
            <p:cNvSpPr>
              <a:spLocks noChangeArrowheads="1"/>
            </p:cNvSpPr>
            <p:nvPr/>
          </p:nvSpPr>
          <p:spPr bwMode="auto">
            <a:xfrm>
              <a:off x="1429" y="2024"/>
              <a:ext cx="1011" cy="348"/>
            </a:xfrm>
            <a:prstGeom prst="ellipse">
              <a:avLst/>
            </a:prstGeom>
            <a:noFill/>
            <a:ln w="8255">
              <a:solidFill>
                <a:srgbClr val="000000"/>
              </a:solidFill>
              <a:round/>
              <a:headEnd/>
              <a:tailEnd/>
            </a:ln>
          </p:spPr>
          <p:txBody>
            <a:bodyPr/>
            <a:lstStyle/>
            <a:p>
              <a:endParaRPr lang="en-US"/>
            </a:p>
          </p:txBody>
        </p:sp>
        <p:sp>
          <p:nvSpPr>
            <p:cNvPr id="645132" name="Line 12"/>
            <p:cNvSpPr>
              <a:spLocks noChangeShapeType="1"/>
            </p:cNvSpPr>
            <p:nvPr/>
          </p:nvSpPr>
          <p:spPr bwMode="auto">
            <a:xfrm>
              <a:off x="1222" y="1572"/>
              <a:ext cx="2966" cy="1"/>
            </a:xfrm>
            <a:prstGeom prst="line">
              <a:avLst/>
            </a:prstGeom>
            <a:noFill/>
            <a:ln w="9525">
              <a:solidFill>
                <a:srgbClr val="969696"/>
              </a:solidFill>
              <a:prstDash val="dash"/>
              <a:round/>
              <a:headEnd/>
              <a:tailEnd/>
            </a:ln>
          </p:spPr>
          <p:txBody>
            <a:bodyPr/>
            <a:lstStyle/>
            <a:p>
              <a:endParaRPr lang="en-US"/>
            </a:p>
          </p:txBody>
        </p:sp>
        <p:sp>
          <p:nvSpPr>
            <p:cNvPr id="645133" name="Line 13"/>
            <p:cNvSpPr>
              <a:spLocks noChangeShapeType="1"/>
            </p:cNvSpPr>
            <p:nvPr/>
          </p:nvSpPr>
          <p:spPr bwMode="auto">
            <a:xfrm>
              <a:off x="1222" y="2144"/>
              <a:ext cx="2966" cy="1"/>
            </a:xfrm>
            <a:prstGeom prst="line">
              <a:avLst/>
            </a:prstGeom>
            <a:noFill/>
            <a:ln w="9525">
              <a:solidFill>
                <a:srgbClr val="969696"/>
              </a:solidFill>
              <a:prstDash val="dash"/>
              <a:round/>
              <a:headEnd/>
              <a:tailEnd/>
            </a:ln>
          </p:spPr>
          <p:txBody>
            <a:bodyPr/>
            <a:lstStyle/>
            <a:p>
              <a:endParaRPr lang="en-US"/>
            </a:p>
          </p:txBody>
        </p:sp>
        <p:sp>
          <p:nvSpPr>
            <p:cNvPr id="645134" name="Text Box 14"/>
            <p:cNvSpPr txBox="1">
              <a:spLocks noChangeArrowheads="1"/>
            </p:cNvSpPr>
            <p:nvPr/>
          </p:nvSpPr>
          <p:spPr bwMode="auto">
            <a:xfrm>
              <a:off x="3243" y="1344"/>
              <a:ext cx="953" cy="45"/>
            </a:xfrm>
            <a:prstGeom prst="rect">
              <a:avLst/>
            </a:prstGeom>
            <a:noFill/>
            <a:ln w="9525">
              <a:noFill/>
              <a:miter lim="800000"/>
              <a:headEnd/>
              <a:tailEnd/>
            </a:ln>
          </p:spPr>
          <p:txBody>
            <a:bodyPr/>
            <a:lstStyle/>
            <a:p>
              <a:pPr algn="r"/>
              <a:r>
                <a:rPr kumimoji="0" lang="es-ES" sz="800" u="none">
                  <a:solidFill>
                    <a:srgbClr val="000000"/>
                  </a:solidFill>
                  <a:latin typeface="Tahoma" pitchFamily="34" charset="0"/>
                </a:rPr>
                <a:t>ZONA DE ALTA DISPERSIÓN</a:t>
              </a:r>
            </a:p>
          </p:txBody>
        </p:sp>
        <p:sp>
          <p:nvSpPr>
            <p:cNvPr id="645135" name="Text Box 15"/>
            <p:cNvSpPr txBox="1">
              <a:spLocks noChangeArrowheads="1"/>
            </p:cNvSpPr>
            <p:nvPr/>
          </p:nvSpPr>
          <p:spPr bwMode="auto">
            <a:xfrm>
              <a:off x="3153" y="1616"/>
              <a:ext cx="1043" cy="174"/>
            </a:xfrm>
            <a:prstGeom prst="rect">
              <a:avLst/>
            </a:prstGeom>
            <a:solidFill>
              <a:srgbClr val="FFFFFF"/>
            </a:solidFill>
            <a:ln w="9525">
              <a:noFill/>
              <a:miter lim="800000"/>
              <a:headEnd/>
              <a:tailEnd/>
            </a:ln>
          </p:spPr>
          <p:txBody>
            <a:bodyPr/>
            <a:lstStyle/>
            <a:p>
              <a:pPr algn="r"/>
              <a:r>
                <a:rPr kumimoji="0" lang="es-ES" sz="800" u="none">
                  <a:solidFill>
                    <a:srgbClr val="000000"/>
                  </a:solidFill>
                  <a:latin typeface="Tahoma" pitchFamily="34" charset="0"/>
                </a:rPr>
                <a:t>ZONA DE  DISPERSIÓN MEDIA</a:t>
              </a:r>
            </a:p>
          </p:txBody>
        </p:sp>
        <p:sp>
          <p:nvSpPr>
            <p:cNvPr id="645136" name="Text Box 16"/>
            <p:cNvSpPr txBox="1">
              <a:spLocks noChangeArrowheads="1"/>
            </p:cNvSpPr>
            <p:nvPr/>
          </p:nvSpPr>
          <p:spPr bwMode="auto">
            <a:xfrm>
              <a:off x="3153" y="2160"/>
              <a:ext cx="1043" cy="174"/>
            </a:xfrm>
            <a:prstGeom prst="rect">
              <a:avLst/>
            </a:prstGeom>
            <a:noFill/>
            <a:ln w="9525">
              <a:noFill/>
              <a:miter lim="800000"/>
              <a:headEnd/>
              <a:tailEnd/>
            </a:ln>
          </p:spPr>
          <p:txBody>
            <a:bodyPr/>
            <a:lstStyle/>
            <a:p>
              <a:pPr algn="r"/>
              <a:r>
                <a:rPr kumimoji="0" lang="es-ES" sz="800" u="none">
                  <a:solidFill>
                    <a:srgbClr val="000000"/>
                  </a:solidFill>
                  <a:latin typeface="Tahoma" pitchFamily="34" charset="0"/>
                </a:rPr>
                <a:t>ZONA DE BAJA DISPERSIÓN</a:t>
              </a:r>
            </a:p>
          </p:txBody>
        </p:sp>
        <p:sp>
          <p:nvSpPr>
            <p:cNvPr id="645137" name="Text Box 17"/>
            <p:cNvSpPr txBox="1">
              <a:spLocks noChangeArrowheads="1"/>
            </p:cNvSpPr>
            <p:nvPr/>
          </p:nvSpPr>
          <p:spPr bwMode="auto">
            <a:xfrm rot="16200000">
              <a:off x="658" y="1909"/>
              <a:ext cx="747" cy="251"/>
            </a:xfrm>
            <a:prstGeom prst="rect">
              <a:avLst/>
            </a:prstGeom>
            <a:noFill/>
            <a:ln w="9525">
              <a:noFill/>
              <a:miter lim="800000"/>
              <a:headEnd/>
              <a:tailEnd/>
            </a:ln>
          </p:spPr>
          <p:txBody>
            <a:bodyPr/>
            <a:lstStyle/>
            <a:p>
              <a:pPr algn="ctr"/>
              <a:r>
                <a:rPr kumimoji="0" lang="es-ES" sz="2000" u="none">
                  <a:latin typeface="Tahoma" pitchFamily="34" charset="0"/>
                </a:rPr>
                <a:t>Desviación Estándar</a:t>
              </a:r>
            </a:p>
          </p:txBody>
        </p:sp>
      </p:grpSp>
      <p:sp>
        <p:nvSpPr>
          <p:cNvPr id="645138" name="Rectangle 18"/>
          <p:cNvSpPr>
            <a:spLocks noChangeArrowheads="1"/>
          </p:cNvSpPr>
          <p:nvPr/>
        </p:nvSpPr>
        <p:spPr bwMode="auto">
          <a:xfrm>
            <a:off x="468313" y="403225"/>
            <a:ext cx="8229600" cy="504825"/>
          </a:xfrm>
          <a:prstGeom prst="rect">
            <a:avLst/>
          </a:prstGeom>
          <a:noFill/>
          <a:ln w="9525">
            <a:noFill/>
            <a:miter lim="800000"/>
            <a:headEnd/>
            <a:tailEnd/>
          </a:ln>
          <a:effectLst/>
        </p:spPr>
        <p:txBody>
          <a:bodyPr anchor="ctr"/>
          <a:lstStyle/>
          <a:p>
            <a:pPr>
              <a:lnSpc>
                <a:spcPct val="85000"/>
              </a:lnSpc>
            </a:pPr>
            <a:r>
              <a:rPr lang="es-ES" sz="3600" u="none">
                <a:solidFill>
                  <a:srgbClr val="FF6633"/>
                </a:solidFill>
                <a:latin typeface="Arial Narrow" pitchFamily="34" charset="0"/>
              </a:rPr>
              <a:t>Conglomerados de las Características:  Desempeño en el Colegio</a:t>
            </a: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4 Marcador de número de diapositiva"/>
          <p:cNvSpPr>
            <a:spLocks noGrp="1"/>
          </p:cNvSpPr>
          <p:nvPr>
            <p:ph type="sldNum" sz="quarter" idx="11"/>
          </p:nvPr>
        </p:nvSpPr>
        <p:spPr/>
        <p:txBody>
          <a:bodyPr/>
          <a:lstStyle/>
          <a:p>
            <a:fld id="{3B4D6FB5-239F-459B-BD38-85CA09250ECE}" type="slidenum">
              <a:rPr lang="es-ES"/>
              <a:pPr/>
              <a:t>41</a:t>
            </a:fld>
            <a:endParaRPr lang="es-ES"/>
          </a:p>
        </p:txBody>
      </p:sp>
      <p:sp>
        <p:nvSpPr>
          <p:cNvPr id="646146" name="Rectangle 2"/>
          <p:cNvSpPr>
            <a:spLocks noGrp="1" noChangeArrowheads="1"/>
          </p:cNvSpPr>
          <p:nvPr>
            <p:ph type="title"/>
          </p:nvPr>
        </p:nvSpPr>
        <p:spPr>
          <a:xfrm>
            <a:off x="34925" y="-26988"/>
            <a:ext cx="9515475" cy="1131888"/>
          </a:xfrm>
        </p:spPr>
        <p:txBody>
          <a:bodyPr/>
          <a:lstStyle/>
          <a:p>
            <a:r>
              <a:rPr lang="es-ES" sz="3600"/>
              <a:t>Conglomerados de Características </a:t>
            </a:r>
            <a:br>
              <a:rPr lang="es-ES" sz="3600"/>
            </a:br>
            <a:r>
              <a:rPr lang="es-ES" sz="3600"/>
              <a:t>Desempeño en el Colegio, Pre Politécnico y ESPOL</a:t>
            </a:r>
          </a:p>
        </p:txBody>
      </p:sp>
      <p:grpSp>
        <p:nvGrpSpPr>
          <p:cNvPr id="646147" name="Group 3"/>
          <p:cNvGrpSpPr>
            <a:grpSpLocks/>
          </p:cNvGrpSpPr>
          <p:nvPr/>
        </p:nvGrpSpPr>
        <p:grpSpPr bwMode="auto">
          <a:xfrm>
            <a:off x="0" y="1341438"/>
            <a:ext cx="9324975" cy="5903912"/>
            <a:chOff x="793" y="935"/>
            <a:chExt cx="4245" cy="2717"/>
          </a:xfrm>
        </p:grpSpPr>
        <p:grpSp>
          <p:nvGrpSpPr>
            <p:cNvPr id="646148" name="Group 4"/>
            <p:cNvGrpSpPr>
              <a:grpSpLocks/>
            </p:cNvGrpSpPr>
            <p:nvPr/>
          </p:nvGrpSpPr>
          <p:grpSpPr bwMode="auto">
            <a:xfrm>
              <a:off x="930" y="935"/>
              <a:ext cx="4108" cy="2481"/>
              <a:chOff x="2508" y="8893"/>
              <a:chExt cx="8040" cy="5010"/>
            </a:xfrm>
          </p:grpSpPr>
          <p:grpSp>
            <p:nvGrpSpPr>
              <p:cNvPr id="646149" name="Group 5"/>
              <p:cNvGrpSpPr>
                <a:grpSpLocks/>
              </p:cNvGrpSpPr>
              <p:nvPr/>
            </p:nvGrpSpPr>
            <p:grpSpPr bwMode="auto">
              <a:xfrm>
                <a:off x="2508" y="8893"/>
                <a:ext cx="8040" cy="5010"/>
                <a:chOff x="2508" y="6655"/>
                <a:chExt cx="8040" cy="5010"/>
              </a:xfrm>
            </p:grpSpPr>
            <p:pic>
              <p:nvPicPr>
                <p:cNvPr id="646150" name="Picture 6"/>
                <p:cNvPicPr>
                  <a:picLocks noChangeAspect="1" noChangeArrowheads="1"/>
                </p:cNvPicPr>
                <p:nvPr/>
              </p:nvPicPr>
              <p:blipFill>
                <a:blip r:embed="rId2"/>
                <a:srcRect/>
                <a:stretch>
                  <a:fillRect/>
                </a:stretch>
              </p:blipFill>
              <p:spPr bwMode="auto">
                <a:xfrm>
                  <a:off x="2508" y="6655"/>
                  <a:ext cx="8040" cy="5010"/>
                </a:xfrm>
                <a:prstGeom prst="rect">
                  <a:avLst/>
                </a:prstGeom>
                <a:noFill/>
                <a:ln w="9525">
                  <a:noFill/>
                  <a:miter lim="800000"/>
                  <a:headEnd/>
                  <a:tailEnd/>
                </a:ln>
              </p:spPr>
            </p:pic>
            <p:sp>
              <p:nvSpPr>
                <p:cNvPr id="646151" name="Line 7"/>
                <p:cNvSpPr>
                  <a:spLocks noChangeShapeType="1"/>
                </p:cNvSpPr>
                <p:nvPr/>
              </p:nvSpPr>
              <p:spPr bwMode="auto">
                <a:xfrm>
                  <a:off x="2988" y="8401"/>
                  <a:ext cx="7320" cy="0"/>
                </a:xfrm>
                <a:prstGeom prst="line">
                  <a:avLst/>
                </a:prstGeom>
                <a:noFill/>
                <a:ln w="9525">
                  <a:solidFill>
                    <a:srgbClr val="969696"/>
                  </a:solidFill>
                  <a:prstDash val="dash"/>
                  <a:round/>
                  <a:headEnd/>
                  <a:tailEnd/>
                </a:ln>
              </p:spPr>
              <p:txBody>
                <a:bodyPr/>
                <a:lstStyle/>
                <a:p>
                  <a:endParaRPr lang="en-US"/>
                </a:p>
              </p:txBody>
            </p:sp>
            <p:sp>
              <p:nvSpPr>
                <p:cNvPr id="646152" name="Line 8"/>
                <p:cNvSpPr>
                  <a:spLocks noChangeShapeType="1"/>
                </p:cNvSpPr>
                <p:nvPr/>
              </p:nvSpPr>
              <p:spPr bwMode="auto">
                <a:xfrm>
                  <a:off x="2988" y="10435"/>
                  <a:ext cx="7320" cy="0"/>
                </a:xfrm>
                <a:prstGeom prst="line">
                  <a:avLst/>
                </a:prstGeom>
                <a:noFill/>
                <a:ln w="9525">
                  <a:solidFill>
                    <a:srgbClr val="969696"/>
                  </a:solidFill>
                  <a:prstDash val="dash"/>
                  <a:round/>
                  <a:headEnd/>
                  <a:tailEnd/>
                </a:ln>
              </p:spPr>
              <p:txBody>
                <a:bodyPr/>
                <a:lstStyle/>
                <a:p>
                  <a:endParaRPr lang="en-US"/>
                </a:p>
              </p:txBody>
            </p:sp>
          </p:grpSp>
          <p:sp>
            <p:nvSpPr>
              <p:cNvPr id="646153" name="Oval 9"/>
              <p:cNvSpPr>
                <a:spLocks noChangeArrowheads="1"/>
              </p:cNvSpPr>
              <p:nvPr/>
            </p:nvSpPr>
            <p:spPr bwMode="auto">
              <a:xfrm>
                <a:off x="4806" y="10255"/>
                <a:ext cx="102" cy="102"/>
              </a:xfrm>
              <a:prstGeom prst="ellipse">
                <a:avLst/>
              </a:prstGeom>
              <a:solidFill>
                <a:srgbClr val="000080"/>
              </a:solidFill>
              <a:ln w="9525">
                <a:solidFill>
                  <a:srgbClr val="000080"/>
                </a:solidFill>
                <a:round/>
                <a:headEnd/>
                <a:tailEnd/>
              </a:ln>
            </p:spPr>
            <p:txBody>
              <a:bodyPr/>
              <a:lstStyle/>
              <a:p>
                <a:endParaRPr lang="en-US"/>
              </a:p>
            </p:txBody>
          </p:sp>
        </p:grpSp>
        <p:sp>
          <p:nvSpPr>
            <p:cNvPr id="646154" name="Text Box 10"/>
            <p:cNvSpPr txBox="1">
              <a:spLocks noChangeArrowheads="1"/>
            </p:cNvSpPr>
            <p:nvPr/>
          </p:nvSpPr>
          <p:spPr bwMode="auto">
            <a:xfrm>
              <a:off x="2472" y="3385"/>
              <a:ext cx="982" cy="267"/>
            </a:xfrm>
            <a:prstGeom prst="rect">
              <a:avLst/>
            </a:prstGeom>
            <a:noFill/>
            <a:ln w="9525">
              <a:noFill/>
              <a:miter lim="800000"/>
              <a:headEnd/>
              <a:tailEnd/>
            </a:ln>
          </p:spPr>
          <p:txBody>
            <a:bodyPr/>
            <a:lstStyle/>
            <a:p>
              <a:pPr algn="ctr">
                <a:spcBef>
                  <a:spcPts val="400"/>
                </a:spcBef>
              </a:pPr>
              <a:r>
                <a:rPr kumimoji="0" lang="es-ES" sz="2000" u="none">
                  <a:latin typeface="Tahoma" pitchFamily="34" charset="0"/>
                </a:rPr>
                <a:t>Media</a:t>
              </a:r>
            </a:p>
          </p:txBody>
        </p:sp>
        <p:sp>
          <p:nvSpPr>
            <p:cNvPr id="646155" name="Text Box 11"/>
            <p:cNvSpPr txBox="1">
              <a:spLocks noChangeArrowheads="1"/>
            </p:cNvSpPr>
            <p:nvPr/>
          </p:nvSpPr>
          <p:spPr bwMode="auto">
            <a:xfrm rot="16200000">
              <a:off x="423" y="1895"/>
              <a:ext cx="907" cy="168"/>
            </a:xfrm>
            <a:prstGeom prst="rect">
              <a:avLst/>
            </a:prstGeom>
            <a:noFill/>
            <a:ln w="9525">
              <a:noFill/>
              <a:miter lim="800000"/>
              <a:headEnd/>
              <a:tailEnd/>
            </a:ln>
          </p:spPr>
          <p:txBody>
            <a:bodyPr/>
            <a:lstStyle/>
            <a:p>
              <a:pPr algn="ctr">
                <a:spcBef>
                  <a:spcPts val="600"/>
                </a:spcBef>
              </a:pPr>
              <a:r>
                <a:rPr kumimoji="0" lang="es-ES" sz="2000" u="none">
                  <a:latin typeface="Tahoma" pitchFamily="34" charset="0"/>
                </a:rPr>
                <a:t>Dispersión</a:t>
              </a:r>
            </a:p>
          </p:txBody>
        </p:sp>
        <p:sp>
          <p:nvSpPr>
            <p:cNvPr id="646156" name="Oval 12"/>
            <p:cNvSpPr>
              <a:spLocks noChangeArrowheads="1"/>
            </p:cNvSpPr>
            <p:nvPr/>
          </p:nvSpPr>
          <p:spPr bwMode="auto">
            <a:xfrm>
              <a:off x="1146" y="2079"/>
              <a:ext cx="1165" cy="713"/>
            </a:xfrm>
            <a:prstGeom prst="ellipse">
              <a:avLst/>
            </a:prstGeom>
            <a:noFill/>
            <a:ln w="9525">
              <a:solidFill>
                <a:srgbClr val="000000"/>
              </a:solidFill>
              <a:round/>
              <a:headEnd/>
              <a:tailEnd/>
            </a:ln>
          </p:spPr>
          <p:txBody>
            <a:bodyPr/>
            <a:lstStyle/>
            <a:p>
              <a:endParaRPr lang="en-US"/>
            </a:p>
          </p:txBody>
        </p:sp>
        <p:sp>
          <p:nvSpPr>
            <p:cNvPr id="646157" name="Oval 13"/>
            <p:cNvSpPr>
              <a:spLocks noChangeArrowheads="1"/>
            </p:cNvSpPr>
            <p:nvPr/>
          </p:nvSpPr>
          <p:spPr bwMode="auto">
            <a:xfrm>
              <a:off x="2065" y="2703"/>
              <a:ext cx="859" cy="267"/>
            </a:xfrm>
            <a:prstGeom prst="ellipse">
              <a:avLst/>
            </a:prstGeom>
            <a:noFill/>
            <a:ln w="9525">
              <a:solidFill>
                <a:srgbClr val="000000"/>
              </a:solidFill>
              <a:round/>
              <a:headEnd/>
              <a:tailEnd/>
            </a:ln>
          </p:spPr>
          <p:txBody>
            <a:bodyPr/>
            <a:lstStyle/>
            <a:p>
              <a:endParaRPr lang="en-US"/>
            </a:p>
          </p:txBody>
        </p:sp>
        <p:sp>
          <p:nvSpPr>
            <p:cNvPr id="646158" name="Oval 14"/>
            <p:cNvSpPr>
              <a:spLocks noChangeArrowheads="1"/>
            </p:cNvSpPr>
            <p:nvPr/>
          </p:nvSpPr>
          <p:spPr bwMode="auto">
            <a:xfrm>
              <a:off x="2065" y="1455"/>
              <a:ext cx="552" cy="357"/>
            </a:xfrm>
            <a:prstGeom prst="ellipse">
              <a:avLst/>
            </a:prstGeom>
            <a:noFill/>
            <a:ln w="9525">
              <a:solidFill>
                <a:srgbClr val="000000"/>
              </a:solidFill>
              <a:round/>
              <a:headEnd/>
              <a:tailEnd/>
            </a:ln>
          </p:spPr>
          <p:txBody>
            <a:bodyPr/>
            <a:lstStyle/>
            <a:p>
              <a:endParaRPr lang="en-US"/>
            </a:p>
          </p:txBody>
        </p:sp>
        <p:sp>
          <p:nvSpPr>
            <p:cNvPr id="646159" name="Text Box 15"/>
            <p:cNvSpPr txBox="1">
              <a:spLocks noChangeArrowheads="1"/>
            </p:cNvSpPr>
            <p:nvPr/>
          </p:nvSpPr>
          <p:spPr bwMode="auto">
            <a:xfrm>
              <a:off x="2127" y="1300"/>
              <a:ext cx="552" cy="179"/>
            </a:xfrm>
            <a:prstGeom prst="rect">
              <a:avLst/>
            </a:prstGeom>
            <a:noFill/>
            <a:ln w="9525">
              <a:noFill/>
              <a:miter lim="800000"/>
              <a:headEnd/>
              <a:tailEnd/>
            </a:ln>
          </p:spPr>
          <p:txBody>
            <a:bodyPr/>
            <a:lstStyle/>
            <a:p>
              <a:r>
                <a:rPr kumimoji="0" lang="es-ES" sz="700" i="1" u="none">
                  <a:solidFill>
                    <a:srgbClr val="000000"/>
                  </a:solidFill>
                  <a:latin typeface="Tahoma" pitchFamily="34" charset="0"/>
                </a:rPr>
                <a:t>APTITUD</a:t>
              </a:r>
              <a:endParaRPr kumimoji="0" lang="es-ES" sz="1800" u="none">
                <a:solidFill>
                  <a:srgbClr val="000000"/>
                </a:solidFill>
                <a:latin typeface="Tahoma" pitchFamily="34" charset="0"/>
              </a:endParaRPr>
            </a:p>
          </p:txBody>
        </p:sp>
        <p:sp>
          <p:nvSpPr>
            <p:cNvPr id="646160" name="Text Box 16"/>
            <p:cNvSpPr txBox="1">
              <a:spLocks noChangeArrowheads="1"/>
            </p:cNvSpPr>
            <p:nvPr/>
          </p:nvSpPr>
          <p:spPr bwMode="auto">
            <a:xfrm>
              <a:off x="1281" y="1981"/>
              <a:ext cx="919" cy="179"/>
            </a:xfrm>
            <a:prstGeom prst="rect">
              <a:avLst/>
            </a:prstGeom>
            <a:noFill/>
            <a:ln w="9525">
              <a:noFill/>
              <a:miter lim="800000"/>
              <a:headEnd/>
              <a:tailEnd/>
            </a:ln>
          </p:spPr>
          <p:txBody>
            <a:bodyPr/>
            <a:lstStyle/>
            <a:p>
              <a:pPr algn="ctr"/>
              <a:r>
                <a:rPr kumimoji="0" lang="es-ES" sz="700" i="1" u="none">
                  <a:solidFill>
                    <a:srgbClr val="000000"/>
                  </a:solidFill>
                  <a:latin typeface="Tahoma" pitchFamily="34" charset="0"/>
                </a:rPr>
                <a:t>PRE POLITÉCNICO</a:t>
              </a:r>
              <a:endParaRPr kumimoji="0" lang="es-ES" sz="1800" u="none">
                <a:solidFill>
                  <a:srgbClr val="000000"/>
                </a:solidFill>
                <a:latin typeface="Tahoma" pitchFamily="34" charset="0"/>
              </a:endParaRPr>
            </a:p>
          </p:txBody>
        </p:sp>
        <p:sp>
          <p:nvSpPr>
            <p:cNvPr id="646161" name="Text Box 17"/>
            <p:cNvSpPr txBox="1">
              <a:spLocks noChangeArrowheads="1"/>
            </p:cNvSpPr>
            <p:nvPr/>
          </p:nvSpPr>
          <p:spPr bwMode="auto">
            <a:xfrm>
              <a:off x="2200" y="2614"/>
              <a:ext cx="675" cy="179"/>
            </a:xfrm>
            <a:prstGeom prst="rect">
              <a:avLst/>
            </a:prstGeom>
            <a:noFill/>
            <a:ln w="9525">
              <a:noFill/>
              <a:miter lim="800000"/>
              <a:headEnd/>
              <a:tailEnd/>
            </a:ln>
          </p:spPr>
          <p:txBody>
            <a:bodyPr/>
            <a:lstStyle/>
            <a:p>
              <a:pPr algn="ctr">
                <a:spcBef>
                  <a:spcPts val="300"/>
                </a:spcBef>
              </a:pPr>
              <a:r>
                <a:rPr kumimoji="0" lang="es-ES" sz="700" i="1" u="none">
                  <a:solidFill>
                    <a:srgbClr val="000000"/>
                  </a:solidFill>
                  <a:latin typeface="Tahoma" pitchFamily="34" charset="0"/>
                </a:rPr>
                <a:t>ESPOL</a:t>
              </a:r>
              <a:endParaRPr kumimoji="0" lang="es-ES" sz="1800" u="none">
                <a:solidFill>
                  <a:srgbClr val="000000"/>
                </a:solidFill>
                <a:latin typeface="Tahoma" pitchFamily="34" charset="0"/>
              </a:endParaRPr>
            </a:p>
          </p:txBody>
        </p:sp>
        <p:sp>
          <p:nvSpPr>
            <p:cNvPr id="646162" name="Oval 18"/>
            <p:cNvSpPr>
              <a:spLocks noChangeArrowheads="1"/>
            </p:cNvSpPr>
            <p:nvPr/>
          </p:nvSpPr>
          <p:spPr bwMode="auto">
            <a:xfrm>
              <a:off x="3542" y="2257"/>
              <a:ext cx="1411" cy="664"/>
            </a:xfrm>
            <a:prstGeom prst="ellipse">
              <a:avLst/>
            </a:prstGeom>
            <a:noFill/>
            <a:ln w="9525">
              <a:solidFill>
                <a:srgbClr val="000000"/>
              </a:solidFill>
              <a:round/>
              <a:headEnd/>
              <a:tailEnd/>
            </a:ln>
          </p:spPr>
          <p:txBody>
            <a:bodyPr/>
            <a:lstStyle/>
            <a:p>
              <a:endParaRPr lang="en-US"/>
            </a:p>
          </p:txBody>
        </p:sp>
        <p:sp>
          <p:nvSpPr>
            <p:cNvPr id="646163" name="Text Box 19"/>
            <p:cNvSpPr txBox="1">
              <a:spLocks noChangeArrowheads="1"/>
            </p:cNvSpPr>
            <p:nvPr/>
          </p:nvSpPr>
          <p:spPr bwMode="auto">
            <a:xfrm>
              <a:off x="3844" y="2103"/>
              <a:ext cx="736" cy="178"/>
            </a:xfrm>
            <a:prstGeom prst="rect">
              <a:avLst/>
            </a:prstGeom>
            <a:noFill/>
            <a:ln w="9525">
              <a:noFill/>
              <a:miter lim="800000"/>
              <a:headEnd/>
              <a:tailEnd/>
            </a:ln>
          </p:spPr>
          <p:txBody>
            <a:bodyPr/>
            <a:lstStyle/>
            <a:p>
              <a:pPr algn="ctr"/>
              <a:r>
                <a:rPr kumimoji="0" lang="es-ES" sz="700" i="1" u="none">
                  <a:solidFill>
                    <a:srgbClr val="000000"/>
                  </a:solidFill>
                  <a:latin typeface="Tahoma" pitchFamily="34" charset="0"/>
                </a:rPr>
                <a:t>COLEGIO</a:t>
              </a:r>
              <a:endParaRPr kumimoji="0" lang="es-ES" sz="1800" u="none">
                <a:solidFill>
                  <a:srgbClr val="000000"/>
                </a:solidFill>
                <a:latin typeface="Tahoma" pitchFamily="34" charset="0"/>
              </a:endParaRPr>
            </a:p>
          </p:txBody>
        </p:sp>
        <p:sp>
          <p:nvSpPr>
            <p:cNvPr id="646164" name="Text Box 20"/>
            <p:cNvSpPr txBox="1">
              <a:spLocks noChangeArrowheads="1"/>
            </p:cNvSpPr>
            <p:nvPr/>
          </p:nvSpPr>
          <p:spPr bwMode="auto">
            <a:xfrm>
              <a:off x="3537" y="1090"/>
              <a:ext cx="1349" cy="178"/>
            </a:xfrm>
            <a:prstGeom prst="rect">
              <a:avLst/>
            </a:prstGeom>
            <a:noFill/>
            <a:ln w="9525">
              <a:noFill/>
              <a:miter lim="800000"/>
              <a:headEnd/>
              <a:tailEnd/>
            </a:ln>
          </p:spPr>
          <p:txBody>
            <a:bodyPr/>
            <a:lstStyle/>
            <a:p>
              <a:pPr algn="r"/>
              <a:r>
                <a:rPr kumimoji="0" lang="es-ES" sz="600" u="none">
                  <a:solidFill>
                    <a:srgbClr val="000000"/>
                  </a:solidFill>
                  <a:latin typeface="Tahoma" pitchFamily="34" charset="0"/>
                </a:rPr>
                <a:t>ZONA DE ALTA DISPERSIÓN</a:t>
              </a:r>
              <a:endParaRPr kumimoji="0" lang="es-ES" sz="1800" u="none">
                <a:solidFill>
                  <a:srgbClr val="000000"/>
                </a:solidFill>
                <a:latin typeface="Tahoma" pitchFamily="34" charset="0"/>
              </a:endParaRPr>
            </a:p>
          </p:txBody>
        </p:sp>
        <p:sp>
          <p:nvSpPr>
            <p:cNvPr id="646165" name="Text Box 21"/>
            <p:cNvSpPr txBox="1">
              <a:spLocks noChangeArrowheads="1"/>
            </p:cNvSpPr>
            <p:nvPr/>
          </p:nvSpPr>
          <p:spPr bwMode="auto">
            <a:xfrm>
              <a:off x="3783" y="1835"/>
              <a:ext cx="1165" cy="179"/>
            </a:xfrm>
            <a:prstGeom prst="rect">
              <a:avLst/>
            </a:prstGeom>
            <a:noFill/>
            <a:ln w="9525">
              <a:noFill/>
              <a:miter lim="800000"/>
              <a:headEnd/>
              <a:tailEnd/>
            </a:ln>
          </p:spPr>
          <p:txBody>
            <a:bodyPr/>
            <a:lstStyle/>
            <a:p>
              <a:pPr algn="r"/>
              <a:r>
                <a:rPr kumimoji="0" lang="es-ES" sz="600" u="none">
                  <a:solidFill>
                    <a:srgbClr val="000000"/>
                  </a:solidFill>
                  <a:latin typeface="Tahoma" pitchFamily="34" charset="0"/>
                </a:rPr>
                <a:t>ZONA DISPERSIÓN MEDIA</a:t>
              </a:r>
              <a:endParaRPr kumimoji="0" lang="es-ES" sz="1800" u="none">
                <a:solidFill>
                  <a:srgbClr val="000000"/>
                </a:solidFill>
                <a:latin typeface="Tahoma" pitchFamily="34" charset="0"/>
              </a:endParaRPr>
            </a:p>
          </p:txBody>
        </p:sp>
        <p:sp>
          <p:nvSpPr>
            <p:cNvPr id="646166" name="Text Box 22"/>
            <p:cNvSpPr txBox="1">
              <a:spLocks noChangeArrowheads="1"/>
            </p:cNvSpPr>
            <p:nvPr/>
          </p:nvSpPr>
          <p:spPr bwMode="auto">
            <a:xfrm>
              <a:off x="3721" y="2994"/>
              <a:ext cx="1165" cy="178"/>
            </a:xfrm>
            <a:prstGeom prst="rect">
              <a:avLst/>
            </a:prstGeom>
            <a:noFill/>
            <a:ln w="9525">
              <a:noFill/>
              <a:miter lim="800000"/>
              <a:headEnd/>
              <a:tailEnd/>
            </a:ln>
          </p:spPr>
          <p:txBody>
            <a:bodyPr/>
            <a:lstStyle/>
            <a:p>
              <a:pPr algn="r"/>
              <a:r>
                <a:rPr kumimoji="0" lang="es-ES" sz="600" u="none">
                  <a:solidFill>
                    <a:srgbClr val="000000"/>
                  </a:solidFill>
                  <a:latin typeface="Tahoma" pitchFamily="34" charset="0"/>
                </a:rPr>
                <a:t>ZONA DE DISPERSIÓN BAJA</a:t>
              </a:r>
              <a:endParaRPr kumimoji="0" lang="es-ES" sz="1800" u="none">
                <a:solidFill>
                  <a:srgbClr val="000000"/>
                </a:solidFill>
                <a:latin typeface="Tahoma" pitchFamily="34" charset="0"/>
              </a:endParaRPr>
            </a:p>
          </p:txBody>
        </p:sp>
      </p:gr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3D623965-354B-46C4-A7DD-BD70AB0DB2EC}" type="slidenum">
              <a:rPr lang="es-ES"/>
              <a:pPr/>
              <a:t>42</a:t>
            </a:fld>
            <a:endParaRPr lang="es-ES"/>
          </a:p>
        </p:txBody>
      </p:sp>
      <p:sp>
        <p:nvSpPr>
          <p:cNvPr id="647171" name="Rectangle 3"/>
          <p:cNvSpPr>
            <a:spLocks noGrp="1" noChangeArrowheads="1"/>
          </p:cNvSpPr>
          <p:nvPr>
            <p:ph type="title"/>
          </p:nvPr>
        </p:nvSpPr>
        <p:spPr>
          <a:xfrm>
            <a:off x="539750" y="3162300"/>
            <a:ext cx="6119813" cy="627063"/>
          </a:xfrm>
        </p:spPr>
        <p:txBody>
          <a:bodyPr/>
          <a:lstStyle/>
          <a:p>
            <a:r>
              <a:rPr lang="es-ES" sz="3600"/>
              <a:t>ANÁLISIS DE CORRELACIÓN LINEAL</a:t>
            </a:r>
          </a:p>
        </p:txBody>
      </p:sp>
      <p:sp>
        <p:nvSpPr>
          <p:cNvPr id="647173" name="Rectangle 5"/>
          <p:cNvSpPr>
            <a:spLocks noChangeArrowheads="1"/>
          </p:cNvSpPr>
          <p:nvPr/>
        </p:nvSpPr>
        <p:spPr bwMode="auto">
          <a:xfrm>
            <a:off x="5857875" y="3079750"/>
            <a:ext cx="227013" cy="274638"/>
          </a:xfrm>
          <a:prstGeom prst="rect">
            <a:avLst/>
          </a:prstGeom>
          <a:noFill/>
          <a:ln w="9525">
            <a:noFill/>
            <a:miter lim="800000"/>
            <a:headEnd/>
            <a:tailEnd/>
          </a:ln>
          <a:effectLst/>
        </p:spPr>
        <p:txBody>
          <a:bodyPr wrap="none" anchor="ctr">
            <a:spAutoFit/>
          </a:bodyPr>
          <a:lstStyle/>
          <a:p>
            <a:pPr algn="ctr"/>
            <a:r>
              <a:rPr kumimoji="0" lang="es-ES" sz="1200" u="none">
                <a:ea typeface="Times New Roman" pitchFamily="18" charset="0"/>
                <a:cs typeface="Arial" charset="0"/>
              </a:rPr>
              <a:t> </a:t>
            </a:r>
            <a:endParaRPr kumimoji="0" lang="es-ES" sz="1800" u="none">
              <a:ea typeface="Times New Roman" pitchFamily="18" charset="0"/>
              <a:cs typeface="Arial" charset="0"/>
            </a:endParaRPr>
          </a:p>
        </p:txBody>
      </p:sp>
      <p:sp>
        <p:nvSpPr>
          <p:cNvPr id="647179" name="Text Box 11"/>
          <p:cNvSpPr txBox="1">
            <a:spLocks noChangeArrowheads="1"/>
          </p:cNvSpPr>
          <p:nvPr/>
        </p:nvSpPr>
        <p:spPr bwMode="auto">
          <a:xfrm>
            <a:off x="6443663" y="6381750"/>
            <a:ext cx="2160587" cy="320675"/>
          </a:xfrm>
          <a:prstGeom prst="rect">
            <a:avLst/>
          </a:prstGeom>
          <a:noFill/>
          <a:ln w="9525">
            <a:noFill/>
            <a:miter lim="800000"/>
            <a:headEnd/>
            <a:tailEnd/>
          </a:ln>
          <a:effectLst/>
        </p:spPr>
        <p:txBody>
          <a:bodyPr>
            <a:spAutoFit/>
          </a:bodyPr>
          <a:lstStyle/>
          <a:p>
            <a:pPr>
              <a:spcBef>
                <a:spcPct val="50000"/>
              </a:spcBef>
            </a:pPr>
            <a:r>
              <a:rPr kumimoji="0" lang="es-ES" sz="1500" u="none">
                <a:effectLst>
                  <a:outerShdw blurRad="38100" dist="38100" dir="2700000" algn="tl">
                    <a:srgbClr val="000000"/>
                  </a:outerShdw>
                </a:effectLst>
                <a:latin typeface="Tahoma" pitchFamily="34" charset="0"/>
              </a:rPr>
              <a:t>Análisis Multivariado</a:t>
            </a: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5 Marcador de número de diapositiva"/>
          <p:cNvSpPr>
            <a:spLocks noGrp="1"/>
          </p:cNvSpPr>
          <p:nvPr>
            <p:ph type="sldNum" sz="quarter" idx="11"/>
          </p:nvPr>
        </p:nvSpPr>
        <p:spPr/>
        <p:txBody>
          <a:bodyPr/>
          <a:lstStyle/>
          <a:p>
            <a:fld id="{9B136F30-116F-45EE-BC08-CB97AB5AAE87}" type="slidenum">
              <a:rPr lang="es-ES"/>
              <a:pPr/>
              <a:t>43</a:t>
            </a:fld>
            <a:endParaRPr lang="es-ES"/>
          </a:p>
        </p:txBody>
      </p:sp>
      <p:graphicFrame>
        <p:nvGraphicFramePr>
          <p:cNvPr id="648534" name="Group 342"/>
          <p:cNvGraphicFramePr>
            <a:graphicFrameLocks noGrp="1"/>
          </p:cNvGraphicFramePr>
          <p:nvPr>
            <p:ph sz="half" idx="1"/>
          </p:nvPr>
        </p:nvGraphicFramePr>
        <p:xfrm>
          <a:off x="144463" y="836613"/>
          <a:ext cx="4427537" cy="5627687"/>
        </p:xfrm>
        <a:graphic>
          <a:graphicData uri="http://schemas.openxmlformats.org/drawingml/2006/table">
            <a:tbl>
              <a:tblPr/>
              <a:tblGrid>
                <a:gridCol w="2698750"/>
                <a:gridCol w="1728787"/>
              </a:tblGrid>
              <a:tr h="5461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700" b="0" i="0" u="none" strike="noStrike" cap="none" normalizeH="0" baseline="0" smtClean="0">
                          <a:ln>
                            <a:noFill/>
                          </a:ln>
                          <a:solidFill>
                            <a:srgbClr val="FFFFCC"/>
                          </a:solidFill>
                          <a:effectLst/>
                          <a:latin typeface="Arial" charset="0"/>
                        </a:rPr>
                        <a:t>Variable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s-ES" sz="1700" b="0" i="0" u="none" strike="noStrike" cap="none" normalizeH="0" baseline="0" smtClean="0">
                        <a:ln>
                          <a:noFill/>
                        </a:ln>
                        <a:solidFill>
                          <a:srgbClr val="FFFFCC"/>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700" b="0" i="0" u="none" strike="noStrike" cap="none" normalizeH="0" baseline="0" smtClean="0">
                          <a:ln>
                            <a:noFill/>
                          </a:ln>
                          <a:solidFill>
                            <a:srgbClr val="FFFFCC"/>
                          </a:solidFill>
                          <a:effectLst/>
                          <a:latin typeface="Arial" charset="0"/>
                        </a:rPr>
                        <a:t>Correlación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s-ES" sz="1700" b="0" i="0" u="none" strike="noStrike" cap="none" normalizeH="0" baseline="0" smtClean="0">
                        <a:ln>
                          <a:noFill/>
                        </a:ln>
                        <a:solidFill>
                          <a:srgbClr val="FFFFCC"/>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365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Edad de Ingreso</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-0,307</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365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Notas de 1º a 5º</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0,426</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349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Notas de 6º</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0,401</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365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Exámenes de Grado</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0,325</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365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Trabajos Prácticos o de Investigación</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0,152</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349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Nota de Graduación</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0,430</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365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Número de Intentos antes de Aprobar</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-0,061</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349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Matemáticas</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0,305</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365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Física</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0,230</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365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Química</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0,291</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349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Promedio del Pre Politécnico</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0,338</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365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Aptitud</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0,219</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48278" name="Rectangle 86"/>
          <p:cNvSpPr>
            <a:spLocks noChangeArrowheads="1"/>
          </p:cNvSpPr>
          <p:nvPr/>
        </p:nvSpPr>
        <p:spPr bwMode="auto">
          <a:xfrm>
            <a:off x="179388" y="44450"/>
            <a:ext cx="8964612" cy="628650"/>
          </a:xfrm>
          <a:prstGeom prst="rect">
            <a:avLst/>
          </a:prstGeom>
          <a:noFill/>
          <a:ln w="9525">
            <a:noFill/>
            <a:miter lim="800000"/>
            <a:headEnd/>
            <a:tailEnd/>
          </a:ln>
          <a:effectLst/>
        </p:spPr>
        <p:txBody>
          <a:bodyPr lIns="92075" tIns="46038" rIns="92075" bIns="46038" anchor="b"/>
          <a:lstStyle/>
          <a:p>
            <a:pPr algn="ctr">
              <a:lnSpc>
                <a:spcPct val="85000"/>
              </a:lnSpc>
            </a:pPr>
            <a:r>
              <a:rPr lang="es-ES" sz="3200" b="1" u="none">
                <a:solidFill>
                  <a:srgbClr val="FFCC66"/>
                </a:solidFill>
                <a:latin typeface="Arial Narrow" pitchFamily="34" charset="0"/>
              </a:rPr>
              <a:t>Eficiencia Académica vs. Otras Características</a:t>
            </a:r>
          </a:p>
        </p:txBody>
      </p:sp>
      <p:graphicFrame>
        <p:nvGraphicFramePr>
          <p:cNvPr id="648538" name="Group 346"/>
          <p:cNvGraphicFramePr>
            <a:graphicFrameLocks noGrp="1"/>
          </p:cNvGraphicFramePr>
          <p:nvPr>
            <p:ph sz="half" idx="2"/>
          </p:nvPr>
        </p:nvGraphicFramePr>
        <p:xfrm>
          <a:off x="4643438" y="765175"/>
          <a:ext cx="4356100" cy="5880100"/>
        </p:xfrm>
        <a:graphic>
          <a:graphicData uri="http://schemas.openxmlformats.org/drawingml/2006/table">
            <a:tbl>
              <a:tblPr/>
              <a:tblGrid>
                <a:gridCol w="3457575"/>
                <a:gridCol w="898525"/>
              </a:tblGrid>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700" b="0" i="0" u="none" strike="noStrike" cap="none" normalizeH="0" baseline="0" smtClean="0">
                          <a:ln>
                            <a:noFill/>
                          </a:ln>
                          <a:solidFill>
                            <a:srgbClr val="FFFFCC"/>
                          </a:solidFill>
                          <a:effectLst/>
                          <a:latin typeface="Arial" charset="0"/>
                        </a:rPr>
                        <a:t>Variable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s-ES" sz="1700" b="0" i="0" u="none" strike="noStrike" cap="none" normalizeH="0" baseline="0" smtClean="0">
                        <a:ln>
                          <a:noFill/>
                        </a:ln>
                        <a:solidFill>
                          <a:srgbClr val="FFFFCC"/>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700" b="0" i="0" u="none" strike="noStrike" cap="none" normalizeH="0" baseline="0" smtClean="0">
                          <a:ln>
                            <a:noFill/>
                          </a:ln>
                          <a:solidFill>
                            <a:srgbClr val="FFFFCC"/>
                          </a:solidFill>
                          <a:effectLst/>
                          <a:latin typeface="Arial" charset="0"/>
                        </a:rPr>
                        <a:t>Corre-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700" b="0" i="0" u="none" strike="noStrike" cap="none" normalizeH="0" baseline="0" smtClean="0">
                          <a:ln>
                            <a:noFill/>
                          </a:ln>
                          <a:solidFill>
                            <a:srgbClr val="FFFFCC"/>
                          </a:solidFill>
                          <a:effectLst/>
                          <a:latin typeface="Arial" charset="0"/>
                        </a:rPr>
                        <a:t>lación</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Resultado Final</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0,371</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Estatus Actual</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0,520</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Promedio General</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0,588</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Promedio en Ciclo Básico</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0,476</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rgbClr val="33CCFF"/>
                          </a:solidFill>
                          <a:effectLst/>
                          <a:latin typeface="Arial" charset="0"/>
                          <a:cs typeface="Arial" charset="0"/>
                        </a:rPr>
                        <a:t>Materias Aprobadas</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rgbClr val="33CCFF"/>
                          </a:solidFill>
                          <a:effectLst/>
                          <a:latin typeface="Arial" charset="0"/>
                          <a:cs typeface="Arial" charset="0"/>
                        </a:rPr>
                        <a:t>0,919</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rgbClr val="33CCFF"/>
                          </a:solidFill>
                          <a:effectLst/>
                          <a:latin typeface="Arial" charset="0"/>
                          <a:cs typeface="Arial" charset="0"/>
                        </a:rPr>
                        <a:t>Materias Tomadas</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rgbClr val="33CCFF"/>
                          </a:solidFill>
                          <a:effectLst/>
                          <a:latin typeface="Arial" charset="0"/>
                          <a:cs typeface="Arial" charset="0"/>
                        </a:rPr>
                        <a:t>0,744</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Aprobadas a la Tercera Vez</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-0,231</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Aprobadas a la Cuarta Vez</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-0,454</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Materias Aprobadas por Semestre</a:t>
                      </a:r>
                      <a:endParaRPr kumimoji="1" lang="es-ES" sz="1700" b="1"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0,911</a:t>
                      </a:r>
                      <a:endParaRPr kumimoji="1" lang="es-ES" sz="1700" b="1"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Semestres Regulares Registrado </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0,586</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Semestres no Regulares Registrado</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0,328</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accent2"/>
                          </a:solidFill>
                          <a:effectLst/>
                          <a:latin typeface="Arial" charset="0"/>
                          <a:cs typeface="Arial" charset="0"/>
                        </a:rPr>
                        <a:t>Factor Socio Económico, “P”</a:t>
                      </a:r>
                      <a:endParaRPr kumimoji="1" lang="es-ES" sz="1700" b="1" i="0" u="none" strike="noStrike" cap="none" normalizeH="0" baseline="0" smtClean="0">
                        <a:ln>
                          <a:noFill/>
                        </a:ln>
                        <a:solidFill>
                          <a:schemeClr val="accent2"/>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accent2"/>
                          </a:solidFill>
                          <a:effectLst/>
                          <a:latin typeface="Times New Roman" pitchFamily="18" charset="0"/>
                          <a:cs typeface="Times New Roman" pitchFamily="18" charset="0"/>
                        </a:rPr>
                        <a:t>-0,025</a:t>
                      </a:r>
                      <a:endParaRPr kumimoji="1" lang="es-ES" sz="1700" b="1" i="0" u="none" strike="noStrike" cap="none" normalizeH="0" baseline="0" smtClean="0">
                        <a:ln>
                          <a:noFill/>
                        </a:ln>
                        <a:solidFill>
                          <a:schemeClr val="accent2"/>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48532" name="Text Box 340"/>
          <p:cNvSpPr txBox="1">
            <a:spLocks noChangeArrowheads="1"/>
          </p:cNvSpPr>
          <p:nvPr/>
        </p:nvSpPr>
        <p:spPr bwMode="auto">
          <a:xfrm>
            <a:off x="8893175" y="6453188"/>
            <a:ext cx="250825" cy="466725"/>
          </a:xfrm>
          <a:prstGeom prst="rect">
            <a:avLst/>
          </a:prstGeom>
          <a:solidFill>
            <a:schemeClr val="bg1"/>
          </a:solidFill>
          <a:ln w="9525">
            <a:solidFill>
              <a:schemeClr val="bg1"/>
            </a:solidFill>
            <a:miter lim="800000"/>
            <a:headEnd/>
            <a:tailEnd/>
          </a:ln>
          <a:effectLst/>
        </p:spPr>
        <p:txBody>
          <a:bodyPr>
            <a:spAutoFit/>
          </a:bodyPr>
          <a:lstStyle/>
          <a:p>
            <a:pPr>
              <a:spcBef>
                <a:spcPct val="50000"/>
              </a:spcBef>
            </a:pPr>
            <a:endParaRPr lang="en-US" u="none"/>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5 Marcador de número de diapositiva"/>
          <p:cNvSpPr>
            <a:spLocks noGrp="1"/>
          </p:cNvSpPr>
          <p:nvPr>
            <p:ph type="sldNum" sz="quarter" idx="11"/>
          </p:nvPr>
        </p:nvSpPr>
        <p:spPr/>
        <p:txBody>
          <a:bodyPr/>
          <a:lstStyle/>
          <a:p>
            <a:fld id="{2BD6460C-2FCC-4EB2-91FA-080DD0B9E9AE}" type="slidenum">
              <a:rPr lang="es-ES"/>
              <a:pPr/>
              <a:t>44</a:t>
            </a:fld>
            <a:endParaRPr lang="es-ES"/>
          </a:p>
        </p:txBody>
      </p:sp>
      <p:graphicFrame>
        <p:nvGraphicFramePr>
          <p:cNvPr id="649457" name="Group 241"/>
          <p:cNvGraphicFramePr>
            <a:graphicFrameLocks noGrp="1"/>
          </p:cNvGraphicFramePr>
          <p:nvPr>
            <p:ph sz="half" idx="1"/>
          </p:nvPr>
        </p:nvGraphicFramePr>
        <p:xfrm>
          <a:off x="144463" y="595313"/>
          <a:ext cx="3995737" cy="5959475"/>
        </p:xfrm>
        <a:graphic>
          <a:graphicData uri="http://schemas.openxmlformats.org/drawingml/2006/table">
            <a:tbl>
              <a:tblPr/>
              <a:tblGrid>
                <a:gridCol w="2555875"/>
                <a:gridCol w="1439862"/>
              </a:tblGrid>
              <a:tr h="441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600" b="1" i="0" u="none" strike="noStrike" cap="none" normalizeH="0" baseline="0" smtClean="0">
                          <a:ln>
                            <a:noFill/>
                          </a:ln>
                          <a:solidFill>
                            <a:srgbClr val="FFFFCC"/>
                          </a:solidFill>
                          <a:effectLst/>
                          <a:latin typeface="Arial" charset="0"/>
                        </a:rPr>
                        <a:t>Variable</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600" b="1" i="0" u="none" strike="noStrike" cap="none" normalizeH="0" baseline="0" smtClean="0">
                          <a:ln>
                            <a:noFill/>
                          </a:ln>
                          <a:solidFill>
                            <a:srgbClr val="FFFFCC"/>
                          </a:solidFill>
                          <a:effectLst/>
                          <a:latin typeface="Arial" charset="0"/>
                        </a:rPr>
                        <a:t>Correlación</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6905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Edad de Ingreso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-0,207</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413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Notas de 1º a 5º</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0,308</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413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Notas de 6º</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0,247</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413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Exámenes de Grado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0,146</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413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Trabajos Prácticos o de Investigación</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0,117</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413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Nota de Graduación</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0,262</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413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Número de Intentos antes de Aprobar</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0,021</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413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Matemáticas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0,182</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413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Física</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0,135</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413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Química</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0,080</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413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Promedio del Pre Politécnico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0,170</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49299" name="Text Box 83"/>
          <p:cNvSpPr txBox="1">
            <a:spLocks noChangeArrowheads="1"/>
          </p:cNvSpPr>
          <p:nvPr/>
        </p:nvSpPr>
        <p:spPr bwMode="auto">
          <a:xfrm>
            <a:off x="323850" y="0"/>
            <a:ext cx="8424863" cy="457200"/>
          </a:xfrm>
          <a:prstGeom prst="rect">
            <a:avLst/>
          </a:prstGeom>
          <a:noFill/>
          <a:ln w="9525">
            <a:noFill/>
            <a:miter lim="800000"/>
            <a:headEnd/>
            <a:tailEnd/>
          </a:ln>
          <a:effectLst/>
        </p:spPr>
        <p:txBody>
          <a:bodyPr>
            <a:spAutoFit/>
          </a:bodyPr>
          <a:lstStyle/>
          <a:p>
            <a:pPr>
              <a:spcBef>
                <a:spcPct val="50000"/>
              </a:spcBef>
            </a:pPr>
            <a:r>
              <a:rPr lang="es-ES" b="1" u="none">
                <a:solidFill>
                  <a:srgbClr val="FFCC66"/>
                </a:solidFill>
              </a:rPr>
              <a:t>Prueba de Aptitud vs. Otras Características</a:t>
            </a:r>
          </a:p>
        </p:txBody>
      </p:sp>
      <p:graphicFrame>
        <p:nvGraphicFramePr>
          <p:cNvPr id="649459" name="Group 243"/>
          <p:cNvGraphicFramePr>
            <a:graphicFrameLocks noGrp="1"/>
          </p:cNvGraphicFramePr>
          <p:nvPr>
            <p:ph sz="half" idx="2"/>
          </p:nvPr>
        </p:nvGraphicFramePr>
        <p:xfrm>
          <a:off x="4359275" y="476250"/>
          <a:ext cx="4460875" cy="6213475"/>
        </p:xfrm>
        <a:graphic>
          <a:graphicData uri="http://schemas.openxmlformats.org/drawingml/2006/table">
            <a:tbl>
              <a:tblPr/>
              <a:tblGrid>
                <a:gridCol w="3021013"/>
                <a:gridCol w="1439862"/>
              </a:tblGrid>
              <a:tr h="4079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600" b="1" i="0" u="none" strike="noStrike" cap="none" normalizeH="0" baseline="0" smtClean="0">
                          <a:ln>
                            <a:noFill/>
                          </a:ln>
                          <a:solidFill>
                            <a:srgbClr val="FFFFCC"/>
                          </a:solidFill>
                          <a:effectLst/>
                          <a:latin typeface="Arial" charset="0"/>
                        </a:rPr>
                        <a:t>Variable</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600" b="1" i="0" u="none" strike="noStrike" cap="none" normalizeH="0" baseline="0" smtClean="0">
                          <a:ln>
                            <a:noFill/>
                          </a:ln>
                          <a:solidFill>
                            <a:srgbClr val="FFFFCC"/>
                          </a:solidFill>
                          <a:effectLst/>
                          <a:latin typeface="Arial" charset="0"/>
                        </a:rPr>
                        <a:t>Correlación</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hlink"/>
                          </a:solidFill>
                          <a:effectLst/>
                          <a:latin typeface="Arial" charset="0"/>
                          <a:cs typeface="Arial" charset="0"/>
                        </a:rPr>
                        <a:t>Resultado Final</a:t>
                      </a:r>
                      <a:endParaRPr kumimoji="1" lang="es-ES" sz="1600" b="1" i="0" u="none" strike="noStrike" cap="none" normalizeH="0" baseline="0" smtClean="0">
                        <a:ln>
                          <a:noFill/>
                        </a:ln>
                        <a:solidFill>
                          <a:schemeClr val="hlink"/>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hlink"/>
                          </a:solidFill>
                          <a:effectLst/>
                          <a:latin typeface="Arial" charset="0"/>
                          <a:cs typeface="Arial" charset="0"/>
                        </a:rPr>
                        <a:t>0,486</a:t>
                      </a:r>
                      <a:endParaRPr kumimoji="1" lang="es-ES" sz="1600" b="1" i="0" u="none" strike="noStrike" cap="none" normalizeH="0" baseline="0" smtClean="0">
                        <a:ln>
                          <a:noFill/>
                        </a:ln>
                        <a:solidFill>
                          <a:schemeClr val="hlink"/>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Estatus Actual</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0,176</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Promedio General</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0,312</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Promedio en Ciclo Básico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0,329</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Materias Aprobadas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0,227</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Materias Tomadas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0,136</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Eficiencia Académica</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0,219</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Aprobadas a la Tercera Vez</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-0,237</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Aprobadas a la Cuarta Vez</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-0,148</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Arial" charset="0"/>
                          <a:cs typeface="Arial" charset="0"/>
                        </a:rPr>
                        <a:t>Materias Aprobadas por Semestre</a:t>
                      </a:r>
                      <a:endParaRPr kumimoji="1" lang="es-ES" sz="16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Arial" charset="0"/>
                          <a:cs typeface="Arial" charset="0"/>
                        </a:rPr>
                        <a:t>0,036</a:t>
                      </a:r>
                      <a:endParaRPr kumimoji="1" lang="es-ES" sz="16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Arial" charset="0"/>
                          <a:cs typeface="Arial" charset="0"/>
                        </a:rPr>
                        <a:t>Semestres Regulares Registrado </a:t>
                      </a:r>
                      <a:endParaRPr kumimoji="1" lang="es-ES" sz="16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Arial" charset="0"/>
                          <a:cs typeface="Arial" charset="0"/>
                        </a:rPr>
                        <a:t>0,036</a:t>
                      </a:r>
                      <a:endParaRPr kumimoji="1" lang="es-ES" sz="16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Arial" charset="0"/>
                          <a:cs typeface="Arial" charset="0"/>
                        </a:rPr>
                        <a:t>Semestres no Regulares Registrado</a:t>
                      </a:r>
                      <a:endParaRPr kumimoji="1" lang="es-ES" sz="16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Arial" charset="0"/>
                          <a:cs typeface="Arial" charset="0"/>
                        </a:rPr>
                        <a:t>-0,021</a:t>
                      </a:r>
                      <a:endParaRPr kumimoji="1" lang="es-ES" sz="16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Factor Socio Económico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0,144</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5 Marcador de número de diapositiva"/>
          <p:cNvSpPr>
            <a:spLocks noGrp="1"/>
          </p:cNvSpPr>
          <p:nvPr>
            <p:ph type="sldNum" sz="quarter" idx="11"/>
          </p:nvPr>
        </p:nvSpPr>
        <p:spPr/>
        <p:txBody>
          <a:bodyPr/>
          <a:lstStyle/>
          <a:p>
            <a:fld id="{18CA3AC4-C001-4045-AF4A-6DDD6745BAB2}" type="slidenum">
              <a:rPr lang="es-ES"/>
              <a:pPr/>
              <a:t>45</a:t>
            </a:fld>
            <a:endParaRPr lang="es-ES"/>
          </a:p>
        </p:txBody>
      </p:sp>
      <p:graphicFrame>
        <p:nvGraphicFramePr>
          <p:cNvPr id="650473" name="Group 233"/>
          <p:cNvGraphicFramePr>
            <a:graphicFrameLocks noGrp="1"/>
          </p:cNvGraphicFramePr>
          <p:nvPr>
            <p:ph sz="half" idx="1"/>
          </p:nvPr>
        </p:nvGraphicFramePr>
        <p:xfrm>
          <a:off x="4356100" y="692150"/>
          <a:ext cx="4464050" cy="5975350"/>
        </p:xfrm>
        <a:graphic>
          <a:graphicData uri="http://schemas.openxmlformats.org/drawingml/2006/table">
            <a:tbl>
              <a:tblPr/>
              <a:tblGrid>
                <a:gridCol w="3141663"/>
                <a:gridCol w="1322387"/>
              </a:tblGrid>
              <a:tr h="423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600" b="0" i="0" u="none" strike="noStrike" cap="none" normalizeH="0" baseline="0" smtClean="0">
                          <a:ln>
                            <a:noFill/>
                          </a:ln>
                          <a:solidFill>
                            <a:srgbClr val="FFFFCC"/>
                          </a:solidFill>
                          <a:effectLst/>
                          <a:latin typeface="Arial" charset="0"/>
                        </a:rPr>
                        <a:t>Variable</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600" b="0" i="0" u="none" strike="noStrike" cap="none" normalizeH="0" baseline="0" smtClean="0">
                          <a:ln>
                            <a:noFill/>
                          </a:ln>
                          <a:solidFill>
                            <a:srgbClr val="FFFFCC"/>
                          </a:solidFill>
                          <a:effectLst/>
                          <a:latin typeface="Arial" charset="0"/>
                        </a:rPr>
                        <a:t>Correlación</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Resultado Final</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0,435</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Estatus Actual</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0,200</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hlink"/>
                          </a:solidFill>
                          <a:effectLst/>
                          <a:latin typeface="Arial" charset="0"/>
                          <a:cs typeface="Arial" charset="0"/>
                        </a:rPr>
                        <a:t>Promedio en Ciclo Básico</a:t>
                      </a:r>
                      <a:endParaRPr kumimoji="1" lang="es-ES" sz="1600" b="1" i="0" u="none" strike="noStrike" cap="none" normalizeH="0" baseline="0" smtClean="0">
                        <a:ln>
                          <a:noFill/>
                        </a:ln>
                        <a:solidFill>
                          <a:schemeClr val="hlink"/>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hlink"/>
                          </a:solidFill>
                          <a:effectLst/>
                          <a:latin typeface="Arial" charset="0"/>
                          <a:cs typeface="Arial" charset="0"/>
                        </a:rPr>
                        <a:t>0,789</a:t>
                      </a:r>
                      <a:endParaRPr kumimoji="1" lang="es-ES" sz="1600" b="1" i="0" u="none" strike="noStrike" cap="none" normalizeH="0" baseline="0" smtClean="0">
                        <a:ln>
                          <a:noFill/>
                        </a:ln>
                        <a:solidFill>
                          <a:schemeClr val="hlink"/>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hlink"/>
                          </a:solidFill>
                          <a:effectLst/>
                          <a:latin typeface="Arial" charset="0"/>
                          <a:cs typeface="Arial" charset="0"/>
                        </a:rPr>
                        <a:t>Materias Aprobadas</a:t>
                      </a:r>
                      <a:endParaRPr kumimoji="1" lang="es-ES" sz="1600" b="1" i="0" u="none" strike="noStrike" cap="none" normalizeH="0" baseline="0" smtClean="0">
                        <a:ln>
                          <a:noFill/>
                        </a:ln>
                        <a:solidFill>
                          <a:schemeClr val="hlink"/>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hlink"/>
                          </a:solidFill>
                          <a:effectLst/>
                          <a:latin typeface="Arial" charset="0"/>
                          <a:cs typeface="Arial" charset="0"/>
                        </a:rPr>
                        <a:t>0,512</a:t>
                      </a:r>
                      <a:endParaRPr kumimoji="1" lang="es-ES" sz="1600" b="1" i="0" u="none" strike="noStrike" cap="none" normalizeH="0" baseline="0" smtClean="0">
                        <a:ln>
                          <a:noFill/>
                        </a:ln>
                        <a:solidFill>
                          <a:schemeClr val="hlink"/>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Materias Tomadas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0,304</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hlink"/>
                          </a:solidFill>
                          <a:effectLst/>
                          <a:latin typeface="Arial" charset="0"/>
                          <a:cs typeface="Arial" charset="0"/>
                        </a:rPr>
                        <a:t>Eficiencia Académica</a:t>
                      </a:r>
                      <a:endParaRPr kumimoji="1" lang="es-ES" sz="1600" b="0" i="0" u="none" strike="noStrike" cap="none" normalizeH="0" baseline="0" smtClean="0">
                        <a:ln>
                          <a:noFill/>
                        </a:ln>
                        <a:solidFill>
                          <a:schemeClr val="hlink"/>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hlink"/>
                          </a:solidFill>
                          <a:effectLst/>
                          <a:latin typeface="Arial" charset="0"/>
                          <a:cs typeface="Arial" charset="0"/>
                        </a:rPr>
                        <a:t>0,588</a:t>
                      </a:r>
                      <a:endParaRPr kumimoji="1" lang="es-ES" sz="1600" b="0" i="0" u="none" strike="noStrike" cap="none" normalizeH="0" baseline="0" smtClean="0">
                        <a:ln>
                          <a:noFill/>
                        </a:ln>
                        <a:solidFill>
                          <a:schemeClr val="hlink"/>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Aprobadas a la Tercera Vez</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-0,288</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Aprobadas a la Cuarta Vez</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-0,342</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Materias Aprobadas por Semestre</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0,160</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Semestres Regulares Registrado </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0,160</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Arial" charset="0"/>
                          <a:cs typeface="Arial" charset="0"/>
                        </a:rPr>
                        <a:t>Semestres no Regulares Registrado</a:t>
                      </a:r>
                      <a:endParaRPr kumimoji="1" lang="es-ES" sz="16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Arial" charset="0"/>
                          <a:cs typeface="Arial" charset="0"/>
                        </a:rPr>
                        <a:t>0,010</a:t>
                      </a:r>
                      <a:endParaRPr kumimoji="1" lang="es-ES" sz="16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Arial" charset="0"/>
                          <a:cs typeface="Arial" charset="0"/>
                        </a:rPr>
                        <a:t>Factor Socio Económico</a:t>
                      </a:r>
                      <a:endParaRPr kumimoji="1" lang="es-ES" sz="16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Arial" charset="0"/>
                          <a:cs typeface="Arial" charset="0"/>
                        </a:rPr>
                        <a:t>0,082</a:t>
                      </a:r>
                      <a:endParaRPr kumimoji="1" lang="es-ES" sz="16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50324" name="Text Box 84"/>
          <p:cNvSpPr txBox="1">
            <a:spLocks noChangeArrowheads="1"/>
          </p:cNvSpPr>
          <p:nvPr/>
        </p:nvSpPr>
        <p:spPr bwMode="auto">
          <a:xfrm>
            <a:off x="323850" y="0"/>
            <a:ext cx="8424863" cy="457200"/>
          </a:xfrm>
          <a:prstGeom prst="rect">
            <a:avLst/>
          </a:prstGeom>
          <a:noFill/>
          <a:ln w="9525">
            <a:noFill/>
            <a:miter lim="800000"/>
            <a:headEnd/>
            <a:tailEnd/>
          </a:ln>
          <a:effectLst/>
        </p:spPr>
        <p:txBody>
          <a:bodyPr>
            <a:spAutoFit/>
          </a:bodyPr>
          <a:lstStyle/>
          <a:p>
            <a:pPr>
              <a:spcBef>
                <a:spcPct val="50000"/>
              </a:spcBef>
            </a:pPr>
            <a:r>
              <a:rPr lang="es-ES" b="1" u="none">
                <a:solidFill>
                  <a:srgbClr val="FFCC66"/>
                </a:solidFill>
              </a:rPr>
              <a:t>Promedio General vs. Otras Características</a:t>
            </a:r>
          </a:p>
        </p:txBody>
      </p:sp>
      <p:graphicFrame>
        <p:nvGraphicFramePr>
          <p:cNvPr id="650471" name="Group 231"/>
          <p:cNvGraphicFramePr>
            <a:graphicFrameLocks noGrp="1"/>
          </p:cNvGraphicFramePr>
          <p:nvPr>
            <p:ph sz="half" idx="2"/>
          </p:nvPr>
        </p:nvGraphicFramePr>
        <p:xfrm>
          <a:off x="179388" y="581025"/>
          <a:ext cx="3887787" cy="6088063"/>
        </p:xfrm>
        <a:graphic>
          <a:graphicData uri="http://schemas.openxmlformats.org/drawingml/2006/table">
            <a:tbl>
              <a:tblPr/>
              <a:tblGrid>
                <a:gridCol w="2874962"/>
                <a:gridCol w="1012825"/>
              </a:tblGrid>
              <a:tr h="411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600" b="0" i="0" u="none" strike="noStrike" cap="none" normalizeH="0" baseline="0" smtClean="0">
                          <a:ln>
                            <a:noFill/>
                          </a:ln>
                          <a:solidFill>
                            <a:srgbClr val="FFFFCC"/>
                          </a:solidFill>
                          <a:effectLst/>
                          <a:latin typeface="Arial" charset="0"/>
                        </a:rPr>
                        <a:t>Variable</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600" b="0" i="0" u="none" strike="noStrike" cap="none" normalizeH="0" baseline="0" smtClean="0">
                          <a:ln>
                            <a:noFill/>
                          </a:ln>
                          <a:solidFill>
                            <a:srgbClr val="FFFFCC"/>
                          </a:solidFill>
                          <a:effectLst/>
                          <a:latin typeface="Arial" charset="0"/>
                        </a:rPr>
                        <a:t>Correlación</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Edad de Ingreso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-0,230</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Notas de 1º a 5º</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0,495</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Notas de 6º</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0,456</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Exámenes de Grado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0,382</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Trabajos Prácticos o de Investigación</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0,260</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hlink"/>
                          </a:solidFill>
                          <a:effectLst/>
                          <a:latin typeface="Arial" charset="0"/>
                          <a:cs typeface="Arial" charset="0"/>
                        </a:rPr>
                        <a:t>Nota de Graduación del Colegio</a:t>
                      </a:r>
                      <a:endParaRPr kumimoji="1" lang="es-ES" sz="1600" b="1" i="0" u="none" strike="noStrike" cap="none" normalizeH="0" baseline="0" smtClean="0">
                        <a:ln>
                          <a:noFill/>
                        </a:ln>
                        <a:solidFill>
                          <a:schemeClr val="hlink"/>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hlink"/>
                          </a:solidFill>
                          <a:effectLst/>
                          <a:latin typeface="Arial" charset="0"/>
                          <a:cs typeface="Arial" charset="0"/>
                        </a:rPr>
                        <a:t>0,519</a:t>
                      </a:r>
                      <a:endParaRPr kumimoji="1" lang="es-ES" sz="1600" b="1" i="0" u="none" strike="noStrike" cap="none" normalizeH="0" baseline="0" smtClean="0">
                        <a:ln>
                          <a:noFill/>
                        </a:ln>
                        <a:solidFill>
                          <a:schemeClr val="hlink"/>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Número de Intentos antes de Aprobar</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0,093</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Matemáticas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0,333</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Física</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0,281</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Química</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0,288</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Promedio del Pre Politécnico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0,373</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Aptitud</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0,312</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5 Marcador de número de diapositiva"/>
          <p:cNvSpPr>
            <a:spLocks noGrp="1"/>
          </p:cNvSpPr>
          <p:nvPr>
            <p:ph type="sldNum" sz="quarter" idx="11"/>
          </p:nvPr>
        </p:nvSpPr>
        <p:spPr/>
        <p:txBody>
          <a:bodyPr/>
          <a:lstStyle/>
          <a:p>
            <a:fld id="{43D776AD-06FD-4364-AE6A-8FE9D4D4341E}" type="slidenum">
              <a:rPr lang="es-ES"/>
              <a:pPr/>
              <a:t>46</a:t>
            </a:fld>
            <a:endParaRPr lang="es-ES"/>
          </a:p>
        </p:txBody>
      </p:sp>
      <p:graphicFrame>
        <p:nvGraphicFramePr>
          <p:cNvPr id="651497" name="Group 233"/>
          <p:cNvGraphicFramePr>
            <a:graphicFrameLocks noGrp="1"/>
          </p:cNvGraphicFramePr>
          <p:nvPr>
            <p:ph sz="half" idx="1"/>
          </p:nvPr>
        </p:nvGraphicFramePr>
        <p:xfrm>
          <a:off x="4500563" y="549275"/>
          <a:ext cx="4391025" cy="6118225"/>
        </p:xfrm>
        <a:graphic>
          <a:graphicData uri="http://schemas.openxmlformats.org/drawingml/2006/table">
            <a:tbl>
              <a:tblPr/>
              <a:tblGrid>
                <a:gridCol w="3167062"/>
                <a:gridCol w="1223963"/>
              </a:tblGrid>
              <a:tr h="395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FFFF00"/>
                          </a:solidFill>
                          <a:effectLst/>
                          <a:latin typeface="Arial" charset="0"/>
                          <a:cs typeface="Arial" charset="0"/>
                        </a:rPr>
                        <a:t>Variable</a:t>
                      </a:r>
                      <a:endParaRPr kumimoji="1" lang="es-ES" sz="1800" b="0" i="0" u="none" strike="noStrike" cap="none" normalizeH="0" baseline="0" smtClean="0">
                        <a:ln>
                          <a:noFill/>
                        </a:ln>
                        <a:solidFill>
                          <a:srgbClr val="FFFF00"/>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FFFF00"/>
                          </a:solidFill>
                          <a:effectLst/>
                          <a:latin typeface="Arial" charset="0"/>
                          <a:cs typeface="Arial" charset="0"/>
                        </a:rPr>
                        <a:t>Correlación</a:t>
                      </a:r>
                      <a:endParaRPr kumimoji="1" lang="es-ES" sz="1800" b="0" i="0" u="none" strike="noStrike" cap="none" normalizeH="0" baseline="0" smtClean="0">
                        <a:ln>
                          <a:noFill/>
                        </a:ln>
                        <a:solidFill>
                          <a:srgbClr val="FFFF00"/>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68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Resultado Final</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0,106</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37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Estatus Actual</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-0,068</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68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Promedio General</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0,082</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52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Promedio en Ciclo Básico</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0,021</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37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Materias Aprobadas</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-0,053</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68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Materias Tomadas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-0,103</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52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Eficiencia Académica</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-0,025</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37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Aprobadas a la Tercera Vez</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-0,105</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68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Aprobadas a la Cuarta Vez</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-0,026</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52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Materias Aprobadas por Semestre</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0,017</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52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Semestres Regulares Registrado </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-0,209</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52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Semestres no Regulares Registrado</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-0,002</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51347" name="Text Box 83"/>
          <p:cNvSpPr txBox="1">
            <a:spLocks noChangeArrowheads="1"/>
          </p:cNvSpPr>
          <p:nvPr/>
        </p:nvSpPr>
        <p:spPr bwMode="auto">
          <a:xfrm>
            <a:off x="323850" y="0"/>
            <a:ext cx="8424863" cy="457200"/>
          </a:xfrm>
          <a:prstGeom prst="rect">
            <a:avLst/>
          </a:prstGeom>
          <a:noFill/>
          <a:ln w="9525">
            <a:noFill/>
            <a:miter lim="800000"/>
            <a:headEnd/>
            <a:tailEnd/>
          </a:ln>
          <a:effectLst/>
        </p:spPr>
        <p:txBody>
          <a:bodyPr>
            <a:spAutoFit/>
          </a:bodyPr>
          <a:lstStyle/>
          <a:p>
            <a:pPr>
              <a:spcBef>
                <a:spcPct val="50000"/>
              </a:spcBef>
            </a:pPr>
            <a:r>
              <a:rPr lang="es-ES" b="1" u="none">
                <a:solidFill>
                  <a:srgbClr val="FFCC66"/>
                </a:solidFill>
              </a:rPr>
              <a:t>Factor Socio Económico “P” vs. Otras Características</a:t>
            </a:r>
          </a:p>
        </p:txBody>
      </p:sp>
      <p:graphicFrame>
        <p:nvGraphicFramePr>
          <p:cNvPr id="651494" name="Group 230"/>
          <p:cNvGraphicFramePr>
            <a:graphicFrameLocks noGrp="1"/>
          </p:cNvGraphicFramePr>
          <p:nvPr>
            <p:ph sz="half" idx="2"/>
          </p:nvPr>
        </p:nvGraphicFramePr>
        <p:xfrm>
          <a:off x="-36513" y="615950"/>
          <a:ext cx="4392613" cy="6126163"/>
        </p:xfrm>
        <a:graphic>
          <a:graphicData uri="http://schemas.openxmlformats.org/drawingml/2006/table">
            <a:tbl>
              <a:tblPr/>
              <a:tblGrid>
                <a:gridCol w="3170238"/>
                <a:gridCol w="1222375"/>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FFFF00"/>
                          </a:solidFill>
                          <a:effectLst/>
                          <a:latin typeface="Arial" charset="0"/>
                          <a:cs typeface="Arial" charset="0"/>
                        </a:rPr>
                        <a:t>Variable</a:t>
                      </a:r>
                      <a:endParaRPr kumimoji="1" lang="es-ES" sz="1800" b="0" i="0" u="none" strike="noStrike" cap="none" normalizeH="0" baseline="0" smtClean="0">
                        <a:ln>
                          <a:noFill/>
                        </a:ln>
                        <a:solidFill>
                          <a:srgbClr val="FFFF00"/>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FFFF00"/>
                          </a:solidFill>
                          <a:effectLst/>
                          <a:latin typeface="Arial" charset="0"/>
                          <a:cs typeface="Arial" charset="0"/>
                        </a:rPr>
                        <a:t>Correlación</a:t>
                      </a:r>
                      <a:endParaRPr kumimoji="1" lang="es-ES" sz="1800" b="0" i="0" u="none" strike="noStrike" cap="none" normalizeH="0" baseline="0" smtClean="0">
                        <a:ln>
                          <a:noFill/>
                        </a:ln>
                        <a:solidFill>
                          <a:srgbClr val="FFFF00"/>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Edad de Ingreso</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rPr>
                        <a:t>-0,171</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Notas de 1º a 5º</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0,137</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Notas de 6º</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0,054</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Exámenes de Grado</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-0,029</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Trabajos Prácticos o de Investigación</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0,061</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Nota de Graduación</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0,056</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Número de Intentos antes de Aprobar</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0,014</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Matemáticas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0,189</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97FBF9"/>
                          </a:solidFill>
                          <a:effectLst/>
                          <a:latin typeface="Arial" charset="0"/>
                          <a:cs typeface="Arial" charset="0"/>
                        </a:rPr>
                        <a:t>Física</a:t>
                      </a:r>
                      <a:endParaRPr kumimoji="1" lang="es-ES" sz="1800" b="0"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97FBF9"/>
                          </a:solidFill>
                          <a:effectLst/>
                          <a:latin typeface="Arial" charset="0"/>
                          <a:cs typeface="Arial" charset="0"/>
                        </a:rPr>
                        <a:t>-0,076</a:t>
                      </a:r>
                      <a:endParaRPr kumimoji="1" lang="es-ES" sz="1800" b="0"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Química</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0,028</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Promedio del Pre Politécnico</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rgbClr val="97FBF9"/>
                          </a:solidFill>
                          <a:effectLst/>
                          <a:latin typeface="Arial" charset="0"/>
                          <a:cs typeface="Arial" charset="0"/>
                        </a:rPr>
                        <a:t>0,050</a:t>
                      </a:r>
                      <a:endParaRPr kumimoji="1" lang="es-ES" sz="1800" b="1" i="0" u="none" strike="noStrike" cap="none" normalizeH="0" baseline="0" smtClean="0">
                        <a:ln>
                          <a:noFill/>
                        </a:ln>
                        <a:solidFill>
                          <a:srgbClr val="97FBF9"/>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Aptitud</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0,144</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8CB11430-0EA6-44C3-BC5D-28C418950A62}" type="slidenum">
              <a:rPr lang="es-ES"/>
              <a:pPr/>
              <a:t>47</a:t>
            </a:fld>
            <a:endParaRPr lang="es-ES"/>
          </a:p>
        </p:txBody>
      </p:sp>
      <p:sp>
        <p:nvSpPr>
          <p:cNvPr id="695298" name="Rectangle 2"/>
          <p:cNvSpPr>
            <a:spLocks noGrp="1" noChangeArrowheads="1"/>
          </p:cNvSpPr>
          <p:nvPr>
            <p:ph type="title"/>
          </p:nvPr>
        </p:nvSpPr>
        <p:spPr>
          <a:xfrm>
            <a:off x="539750" y="2060575"/>
            <a:ext cx="6119813" cy="627063"/>
          </a:xfrm>
        </p:spPr>
        <p:txBody>
          <a:bodyPr/>
          <a:lstStyle/>
          <a:p>
            <a:r>
              <a:rPr lang="es-ES" sz="3600"/>
              <a:t>ANÁLISIS BIVARIADO</a:t>
            </a:r>
          </a:p>
        </p:txBody>
      </p:sp>
      <p:sp>
        <p:nvSpPr>
          <p:cNvPr id="695299" name="Rectangle 3"/>
          <p:cNvSpPr>
            <a:spLocks noChangeArrowheads="1"/>
          </p:cNvSpPr>
          <p:nvPr/>
        </p:nvSpPr>
        <p:spPr bwMode="auto">
          <a:xfrm>
            <a:off x="5857875" y="3079750"/>
            <a:ext cx="227013" cy="274638"/>
          </a:xfrm>
          <a:prstGeom prst="rect">
            <a:avLst/>
          </a:prstGeom>
          <a:noFill/>
          <a:ln w="9525">
            <a:noFill/>
            <a:miter lim="800000"/>
            <a:headEnd/>
            <a:tailEnd/>
          </a:ln>
          <a:effectLst/>
        </p:spPr>
        <p:txBody>
          <a:bodyPr wrap="none" anchor="ctr">
            <a:spAutoFit/>
          </a:bodyPr>
          <a:lstStyle/>
          <a:p>
            <a:pPr algn="ctr"/>
            <a:r>
              <a:rPr kumimoji="0" lang="es-ES" sz="1200" u="none">
                <a:ea typeface="Times New Roman" pitchFamily="18" charset="0"/>
                <a:cs typeface="Arial" charset="0"/>
              </a:rPr>
              <a:t> </a:t>
            </a:r>
            <a:endParaRPr kumimoji="0" lang="es-ES" sz="1800" u="none">
              <a:ea typeface="Times New Roman" pitchFamily="18" charset="0"/>
              <a:cs typeface="Arial" charset="0"/>
            </a:endParaRPr>
          </a:p>
        </p:txBody>
      </p:sp>
      <p:sp>
        <p:nvSpPr>
          <p:cNvPr id="695300" name="Text Box 4"/>
          <p:cNvSpPr txBox="1">
            <a:spLocks noChangeArrowheads="1"/>
          </p:cNvSpPr>
          <p:nvPr/>
        </p:nvSpPr>
        <p:spPr bwMode="auto">
          <a:xfrm>
            <a:off x="6443663" y="6381750"/>
            <a:ext cx="2160587" cy="320675"/>
          </a:xfrm>
          <a:prstGeom prst="rect">
            <a:avLst/>
          </a:prstGeom>
          <a:noFill/>
          <a:ln w="9525">
            <a:noFill/>
            <a:miter lim="800000"/>
            <a:headEnd/>
            <a:tailEnd/>
          </a:ln>
          <a:effectLst/>
        </p:spPr>
        <p:txBody>
          <a:bodyPr>
            <a:spAutoFit/>
          </a:bodyPr>
          <a:lstStyle/>
          <a:p>
            <a:pPr>
              <a:spcBef>
                <a:spcPct val="50000"/>
              </a:spcBef>
            </a:pPr>
            <a:r>
              <a:rPr kumimoji="0" lang="es-ES" sz="1500" u="none">
                <a:effectLst>
                  <a:outerShdw blurRad="38100" dist="38100" dir="2700000" algn="tl">
                    <a:srgbClr val="000000"/>
                  </a:outerShdw>
                </a:effectLst>
                <a:latin typeface="Tahoma" pitchFamily="34" charset="0"/>
              </a:rPr>
              <a:t>Análisis Multivariado</a:t>
            </a: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4 Marcador de número de diapositiva"/>
          <p:cNvSpPr>
            <a:spLocks noGrp="1"/>
          </p:cNvSpPr>
          <p:nvPr>
            <p:ph type="sldNum" sz="quarter" idx="11"/>
          </p:nvPr>
        </p:nvSpPr>
        <p:spPr/>
        <p:txBody>
          <a:bodyPr/>
          <a:lstStyle/>
          <a:p>
            <a:fld id="{8C1066F9-2BA3-4BFF-B67F-9B21E59B48D8}" type="slidenum">
              <a:rPr lang="es-ES"/>
              <a:pPr/>
              <a:t>48</a:t>
            </a:fld>
            <a:endParaRPr lang="es-ES"/>
          </a:p>
        </p:txBody>
      </p:sp>
      <p:sp>
        <p:nvSpPr>
          <p:cNvPr id="652290" name="Rectangle 2"/>
          <p:cNvSpPr>
            <a:spLocks noGrp="1" noChangeArrowheads="1"/>
          </p:cNvSpPr>
          <p:nvPr>
            <p:ph type="title"/>
          </p:nvPr>
        </p:nvSpPr>
        <p:spPr>
          <a:xfrm>
            <a:off x="250825" y="-458788"/>
            <a:ext cx="8229600" cy="1131888"/>
          </a:xfrm>
        </p:spPr>
        <p:txBody>
          <a:bodyPr/>
          <a:lstStyle/>
          <a:p>
            <a:r>
              <a:rPr lang="es-ES"/>
              <a:t>Tablas Bivariadas</a:t>
            </a:r>
          </a:p>
        </p:txBody>
      </p:sp>
      <p:sp>
        <p:nvSpPr>
          <p:cNvPr id="652291" name="Rectangle 3"/>
          <p:cNvSpPr>
            <a:spLocks noChangeArrowheads="1"/>
          </p:cNvSpPr>
          <p:nvPr/>
        </p:nvSpPr>
        <p:spPr bwMode="auto">
          <a:xfrm>
            <a:off x="1644650" y="2366963"/>
            <a:ext cx="477838" cy="0"/>
          </a:xfrm>
          <a:prstGeom prst="rect">
            <a:avLst/>
          </a:prstGeom>
          <a:noFill/>
          <a:ln w="9525">
            <a:noFill/>
            <a:miter lim="800000"/>
            <a:headEnd/>
            <a:tailEnd/>
          </a:ln>
          <a:effectLst/>
        </p:spPr>
        <p:txBody>
          <a:bodyPr wrap="none" anchor="ctr">
            <a:spAutoFit/>
          </a:bodyPr>
          <a:lstStyle/>
          <a:p>
            <a:endParaRPr lang="en-US"/>
          </a:p>
        </p:txBody>
      </p:sp>
      <p:sp>
        <p:nvSpPr>
          <p:cNvPr id="652292" name="Rectangle 4"/>
          <p:cNvSpPr>
            <a:spLocks noChangeArrowheads="1"/>
          </p:cNvSpPr>
          <p:nvPr/>
        </p:nvSpPr>
        <p:spPr bwMode="auto">
          <a:xfrm>
            <a:off x="755650" y="852488"/>
            <a:ext cx="7848600" cy="1187450"/>
          </a:xfrm>
          <a:prstGeom prst="rect">
            <a:avLst/>
          </a:prstGeom>
          <a:noFill/>
          <a:ln w="9525">
            <a:noFill/>
            <a:miter lim="800000"/>
            <a:headEnd/>
            <a:tailEnd/>
          </a:ln>
          <a:effectLst/>
        </p:spPr>
        <p:txBody>
          <a:bodyPr anchor="ctr">
            <a:spAutoFit/>
          </a:bodyPr>
          <a:lstStyle/>
          <a:p>
            <a:pPr algn="ctr"/>
            <a:r>
              <a:rPr kumimoji="0" lang="es-ES" b="1" u="none">
                <a:solidFill>
                  <a:srgbClr val="FFFF00"/>
                </a:solidFill>
                <a:cs typeface="Times New Roman" pitchFamily="18" charset="0"/>
              </a:rPr>
              <a:t>Distribución Conjunta de </a:t>
            </a:r>
            <a:r>
              <a:rPr kumimoji="0" lang="es-ES" b="1" i="1" u="none">
                <a:solidFill>
                  <a:srgbClr val="FFFF00"/>
                </a:solidFill>
                <a:cs typeface="Times New Roman" pitchFamily="18" charset="0"/>
              </a:rPr>
              <a:t>Forma de Ingreso</a:t>
            </a:r>
            <a:r>
              <a:rPr kumimoji="0" lang="es-ES" b="1" u="none">
                <a:solidFill>
                  <a:srgbClr val="FFFF00"/>
                </a:solidFill>
                <a:cs typeface="Times New Roman" pitchFamily="18" charset="0"/>
              </a:rPr>
              <a:t> y </a:t>
            </a:r>
            <a:r>
              <a:rPr kumimoji="0" lang="es-ES" b="1" i="1" u="none">
                <a:solidFill>
                  <a:srgbClr val="FFFF00"/>
                </a:solidFill>
                <a:cs typeface="Times New Roman" pitchFamily="18" charset="0"/>
              </a:rPr>
              <a:t> Veces “A Prueba”</a:t>
            </a:r>
            <a:endParaRPr kumimoji="0" lang="es-ES" u="none">
              <a:solidFill>
                <a:srgbClr val="FFFF00"/>
              </a:solidFill>
            </a:endParaRPr>
          </a:p>
          <a:p>
            <a:pPr algn="ctr" eaLnBrk="0" hangingPunct="0"/>
            <a:endParaRPr kumimoji="0" lang="es-ES" u="none">
              <a:solidFill>
                <a:srgbClr val="FFFF00"/>
              </a:solidFill>
            </a:endParaRPr>
          </a:p>
        </p:txBody>
      </p:sp>
      <p:graphicFrame>
        <p:nvGraphicFramePr>
          <p:cNvPr id="652368" name="Group 80"/>
          <p:cNvGraphicFramePr>
            <a:graphicFrameLocks noGrp="1"/>
          </p:cNvGraphicFramePr>
          <p:nvPr/>
        </p:nvGraphicFramePr>
        <p:xfrm>
          <a:off x="215900" y="1628775"/>
          <a:ext cx="8820150" cy="4478338"/>
        </p:xfrm>
        <a:graphic>
          <a:graphicData uri="http://schemas.openxmlformats.org/drawingml/2006/table">
            <a:tbl>
              <a:tblPr/>
              <a:tblGrid>
                <a:gridCol w="1692275"/>
                <a:gridCol w="1295400"/>
                <a:gridCol w="1152525"/>
                <a:gridCol w="1223963"/>
                <a:gridCol w="1512887"/>
                <a:gridCol w="1943100"/>
              </a:tblGrid>
              <a:tr h="5651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Forma de Ingreso</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Número de Veces “A Prueba”</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Marginal de</a:t>
                      </a:r>
                      <a:endParaRPr kumimoji="1" lang="es-E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Forma de Ingreso</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7762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[1 , 2]</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[3 , 5]</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Más de 5 </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vMerge="1">
                  <a:txBody>
                    <a:bodyPr/>
                    <a:lstStyle/>
                    <a:p>
                      <a:endParaRPr lang="en-US"/>
                    </a:p>
                  </a:txBody>
                  <a:tcPr/>
                </a:tc>
              </a:tr>
              <a:tr h="563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Regular</a:t>
                      </a:r>
                      <a:endParaRPr kumimoji="1" lang="es-ES" sz="24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0,216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hlink"/>
                          </a:solidFill>
                          <a:effectLst/>
                          <a:latin typeface="Times New Roman" pitchFamily="18" charset="0"/>
                          <a:cs typeface="Times New Roman" pitchFamily="18" charset="0"/>
                        </a:rPr>
                        <a:t>(</a:t>
                      </a:r>
                      <a:r>
                        <a:rPr kumimoji="0" lang="es-ES" sz="2400" b="0" i="0" u="none" strike="noStrike" cap="none" normalizeH="0" baseline="0" smtClean="0">
                          <a:ln>
                            <a:noFill/>
                          </a:ln>
                          <a:solidFill>
                            <a:schemeClr val="hlink"/>
                          </a:solidFill>
                          <a:effectLst/>
                          <a:latin typeface="Arial" charset="0"/>
                        </a:rPr>
                        <a:t>0,549</a:t>
                      </a:r>
                      <a:r>
                        <a:rPr kumimoji="1" lang="es-ES" sz="2400" b="1" i="0" u="none" strike="noStrike" cap="none" normalizeH="0" baseline="0" smtClean="0">
                          <a:ln>
                            <a:noFill/>
                          </a:ln>
                          <a:solidFill>
                            <a:schemeClr val="hlink"/>
                          </a:solidFill>
                          <a:effectLst/>
                          <a:latin typeface="Times New Roman" pitchFamily="18" charset="0"/>
                          <a:cs typeface="Times New Roman" pitchFamily="18" charset="0"/>
                        </a:rPr>
                        <a:t>)</a:t>
                      </a: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0,094</a:t>
                      </a:r>
                    </a:p>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hlink"/>
                          </a:solidFill>
                          <a:effectLst/>
                          <a:latin typeface="Times New Roman" pitchFamily="18" charset="0"/>
                          <a:cs typeface="Times New Roman" pitchFamily="18" charset="0"/>
                        </a:rPr>
                        <a:t>(</a:t>
                      </a:r>
                      <a:r>
                        <a:rPr kumimoji="0" lang="es-ES" sz="2400" b="0" i="0" u="none" strike="noStrike" cap="none" normalizeH="0" baseline="0" smtClean="0">
                          <a:ln>
                            <a:noFill/>
                          </a:ln>
                          <a:solidFill>
                            <a:schemeClr val="hlink"/>
                          </a:solidFill>
                          <a:effectLst/>
                          <a:latin typeface="Arial" charset="0"/>
                        </a:rPr>
                        <a:t>0,238</a:t>
                      </a:r>
                      <a:r>
                        <a:rPr kumimoji="1" lang="es-ES" sz="2400" b="1" i="0" u="none" strike="noStrike" cap="none" normalizeH="0" baseline="0" smtClean="0">
                          <a:ln>
                            <a:noFill/>
                          </a:ln>
                          <a:solidFill>
                            <a:schemeClr val="hlink"/>
                          </a:solidFill>
                          <a:effectLst/>
                          <a:latin typeface="Times New Roman" pitchFamily="18" charset="0"/>
                          <a:cs typeface="Times New Roman" pitchFamily="18" charset="0"/>
                        </a:rPr>
                        <a:t>)</a:t>
                      </a: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0,056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hlink"/>
                          </a:solidFill>
                          <a:effectLst/>
                          <a:latin typeface="Times New Roman" pitchFamily="18" charset="0"/>
                          <a:cs typeface="Times New Roman" pitchFamily="18" charset="0"/>
                        </a:rPr>
                        <a:t>(</a:t>
                      </a:r>
                      <a:r>
                        <a:rPr kumimoji="0" lang="es-ES" sz="2400" b="0" i="0" u="none" strike="noStrike" cap="none" normalizeH="0" baseline="0" smtClean="0">
                          <a:ln>
                            <a:noFill/>
                          </a:ln>
                          <a:solidFill>
                            <a:schemeClr val="hlink"/>
                          </a:solidFill>
                          <a:effectLst/>
                          <a:latin typeface="Arial" charset="0"/>
                        </a:rPr>
                        <a:t>0,142</a:t>
                      </a:r>
                      <a:r>
                        <a:rPr kumimoji="1" lang="es-ES" sz="2400" b="1" i="0" u="none" strike="noStrike" cap="none" normalizeH="0" baseline="0" smtClean="0">
                          <a:ln>
                            <a:noFill/>
                          </a:ln>
                          <a:solidFill>
                            <a:schemeClr val="hlink"/>
                          </a:solidFill>
                          <a:effectLst/>
                          <a:latin typeface="Times New Roman" pitchFamily="18" charset="0"/>
                          <a:cs typeface="Times New Roman" pitchFamily="18" charset="0"/>
                        </a:rPr>
                        <a:t>)</a:t>
                      </a: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0,028</a:t>
                      </a:r>
                    </a:p>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hlink"/>
                          </a:solidFill>
                          <a:effectLst/>
                          <a:latin typeface="Times New Roman" pitchFamily="18" charset="0"/>
                          <a:cs typeface="Times New Roman" pitchFamily="18" charset="0"/>
                        </a:rPr>
                        <a:t>(</a:t>
                      </a:r>
                      <a:r>
                        <a:rPr kumimoji="0" lang="es-ES" sz="2400" b="0" i="0" u="none" strike="noStrike" cap="none" normalizeH="0" baseline="0" smtClean="0">
                          <a:ln>
                            <a:noFill/>
                          </a:ln>
                          <a:solidFill>
                            <a:schemeClr val="hlink"/>
                          </a:solidFill>
                          <a:effectLst/>
                          <a:latin typeface="Arial" charset="0"/>
                        </a:rPr>
                        <a:t>0,071</a:t>
                      </a:r>
                      <a:r>
                        <a:rPr kumimoji="1" lang="es-ES" sz="2400" b="1" i="0" u="none" strike="noStrike" cap="none" normalizeH="0" baseline="0" smtClean="0">
                          <a:ln>
                            <a:noFill/>
                          </a:ln>
                          <a:solidFill>
                            <a:schemeClr val="hlink"/>
                          </a:solidFill>
                          <a:effectLst/>
                          <a:latin typeface="Times New Roman" pitchFamily="18" charset="0"/>
                          <a:cs typeface="Times New Roman" pitchFamily="18" charset="0"/>
                        </a:rPr>
                        <a:t>)</a:t>
                      </a: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0,394</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Aptitud</a:t>
                      </a:r>
                      <a:endParaRPr kumimoji="1" lang="es-ES" sz="24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0,222</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0,174</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0,150</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0,048</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0,594</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Especial</a:t>
                      </a:r>
                      <a:endParaRPr kumimoji="1" lang="es-ES" sz="24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0,004</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0,004</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0,004</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0,012</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Marginal de Veces “a  Prueba”</a:t>
                      </a:r>
                      <a:endParaRPr kumimoji="1" lang="es-ES" sz="24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0,442</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0,268</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0,210</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0,080</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1,000</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4 Marcador de número de diapositiva"/>
          <p:cNvSpPr>
            <a:spLocks noGrp="1"/>
          </p:cNvSpPr>
          <p:nvPr>
            <p:ph type="sldNum" sz="quarter" idx="11"/>
          </p:nvPr>
        </p:nvSpPr>
        <p:spPr/>
        <p:txBody>
          <a:bodyPr/>
          <a:lstStyle/>
          <a:p>
            <a:fld id="{D5C707B3-40CC-4882-B563-DCB6C14A9C19}" type="slidenum">
              <a:rPr lang="es-ES"/>
              <a:pPr/>
              <a:t>49</a:t>
            </a:fld>
            <a:endParaRPr lang="es-ES"/>
          </a:p>
        </p:txBody>
      </p:sp>
      <p:sp>
        <p:nvSpPr>
          <p:cNvPr id="653314" name="Rectangle 2"/>
          <p:cNvSpPr>
            <a:spLocks noChangeArrowheads="1"/>
          </p:cNvSpPr>
          <p:nvPr/>
        </p:nvSpPr>
        <p:spPr bwMode="auto">
          <a:xfrm>
            <a:off x="395288" y="620713"/>
            <a:ext cx="8424862" cy="1187450"/>
          </a:xfrm>
          <a:prstGeom prst="rect">
            <a:avLst/>
          </a:prstGeom>
          <a:noFill/>
          <a:ln w="9525">
            <a:noFill/>
            <a:miter lim="800000"/>
            <a:headEnd/>
            <a:tailEnd/>
          </a:ln>
          <a:effectLst/>
        </p:spPr>
        <p:txBody>
          <a:bodyPr anchor="ctr">
            <a:spAutoFit/>
          </a:bodyPr>
          <a:lstStyle/>
          <a:p>
            <a:pPr algn="ctr"/>
            <a:r>
              <a:rPr kumimoji="0" lang="es-ES" b="1" u="none">
                <a:solidFill>
                  <a:srgbClr val="FFFF00"/>
                </a:solidFill>
                <a:cs typeface="Times New Roman" pitchFamily="18" charset="0"/>
              </a:rPr>
              <a:t>Distribución Conjunta de </a:t>
            </a:r>
            <a:r>
              <a:rPr kumimoji="0" lang="es-ES" b="1" i="1" u="none">
                <a:solidFill>
                  <a:srgbClr val="FFFF00"/>
                </a:solidFill>
                <a:cs typeface="Times New Roman" pitchFamily="18" charset="0"/>
              </a:rPr>
              <a:t>Forma de Ingreso</a:t>
            </a:r>
            <a:r>
              <a:rPr kumimoji="0" lang="es-ES" b="1" u="none">
                <a:solidFill>
                  <a:srgbClr val="FFFF00"/>
                </a:solidFill>
                <a:cs typeface="Times New Roman" pitchFamily="18" charset="0"/>
              </a:rPr>
              <a:t> y </a:t>
            </a:r>
            <a:r>
              <a:rPr kumimoji="0" lang="es-ES" b="1" i="1" u="none">
                <a:solidFill>
                  <a:srgbClr val="FFFF00"/>
                </a:solidFill>
                <a:cs typeface="Times New Roman" pitchFamily="18" charset="0"/>
              </a:rPr>
              <a:t>Materias Aprobadas</a:t>
            </a:r>
            <a:endParaRPr kumimoji="0" lang="es-ES" u="none">
              <a:solidFill>
                <a:srgbClr val="FFFF00"/>
              </a:solidFill>
            </a:endParaRPr>
          </a:p>
          <a:p>
            <a:pPr algn="ctr" eaLnBrk="0" hangingPunct="0"/>
            <a:endParaRPr kumimoji="0" lang="es-ES" u="none">
              <a:solidFill>
                <a:srgbClr val="FFFF00"/>
              </a:solidFill>
            </a:endParaRPr>
          </a:p>
        </p:txBody>
      </p:sp>
      <p:graphicFrame>
        <p:nvGraphicFramePr>
          <p:cNvPr id="653368" name="Group 56"/>
          <p:cNvGraphicFramePr>
            <a:graphicFrameLocks noGrp="1"/>
          </p:cNvGraphicFramePr>
          <p:nvPr/>
        </p:nvGraphicFramePr>
        <p:xfrm>
          <a:off x="539750" y="1677988"/>
          <a:ext cx="8135938" cy="4924425"/>
        </p:xfrm>
        <a:graphic>
          <a:graphicData uri="http://schemas.openxmlformats.org/drawingml/2006/table">
            <a:tbl>
              <a:tblPr/>
              <a:tblGrid>
                <a:gridCol w="2903538"/>
                <a:gridCol w="1284287"/>
                <a:gridCol w="1193800"/>
                <a:gridCol w="1230313"/>
                <a:gridCol w="1524000"/>
              </a:tblGrid>
              <a:tr h="2460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Forma de Ingreso</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Materias Aprobadas</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Marginal de Forma de Ingreso</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4447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20 o menos</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Entre 21 y 49</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50 o más</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vMerge="1">
                  <a:txBody>
                    <a:bodyPr/>
                    <a:lstStyle/>
                    <a:p>
                      <a:endParaRPr lang="en-US"/>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Regular</a:t>
                      </a:r>
                      <a:endParaRPr kumimoji="1" lang="es-ES" sz="24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0,066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hlink"/>
                          </a:solidFill>
                          <a:effectLst/>
                          <a:latin typeface="Times New Roman" pitchFamily="18" charset="0"/>
                          <a:cs typeface="Times New Roman" pitchFamily="18" charset="0"/>
                        </a:rPr>
                        <a:t>(0,242)</a:t>
                      </a:r>
                      <a:endParaRPr kumimoji="1" lang="es-ES" sz="2400" b="1" i="0" u="none" strike="noStrike" cap="none" normalizeH="0" baseline="0" smtClean="0">
                        <a:ln>
                          <a:noFill/>
                        </a:ln>
                        <a:solidFill>
                          <a:schemeClr val="hlink"/>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0,164</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0,164</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0,394</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Aptitud</a:t>
                      </a:r>
                      <a:endParaRPr kumimoji="1" lang="es-ES" sz="24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lg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0,195</a:t>
                      </a:r>
                    </a:p>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hlink"/>
                          </a:solidFill>
                          <a:effectLst/>
                          <a:latin typeface="Times New Roman" pitchFamily="18" charset="0"/>
                          <a:cs typeface="Times New Roman" pitchFamily="18" charset="0"/>
                        </a:rPr>
                        <a:t>(0.714)</a:t>
                      </a:r>
                      <a:endParaRPr kumimoji="1" lang="es-ES" sz="2400" b="1" i="0" u="none" strike="noStrike" cap="none" normalizeH="0" baseline="0" smtClean="0">
                        <a:ln>
                          <a:noFill/>
                        </a:ln>
                        <a:solidFill>
                          <a:schemeClr val="hlink"/>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lg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0,239</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lg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0,160</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lg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0,594</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lgDash"/>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Especial</a:t>
                      </a:r>
                      <a:endParaRPr kumimoji="1" lang="es-ES" sz="24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lgDash"/>
                      <a:round/>
                      <a:headEnd type="none" w="med" len="med"/>
                      <a:tailEnd type="none" w="med" len="med"/>
                    </a:lnT>
                    <a:lnB w="3175" cap="flat" cmpd="sng" algn="ctr">
                      <a:solidFill>
                        <a:srgbClr val="B6F4FC"/>
                      </a:solidFill>
                      <a:prstDash val="lg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0,012</a:t>
                      </a:r>
                    </a:p>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hlink"/>
                          </a:solidFill>
                          <a:effectLst/>
                          <a:latin typeface="Times New Roman" pitchFamily="18" charset="0"/>
                          <a:cs typeface="Times New Roman" pitchFamily="18" charset="0"/>
                        </a:rPr>
                        <a:t>(0.04)</a:t>
                      </a:r>
                    </a:p>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rgbClr val="33CCFF"/>
                          </a:solidFill>
                          <a:effectLst/>
                          <a:latin typeface="Times New Roman" pitchFamily="18" charset="0"/>
                          <a:cs typeface="Times New Roman" pitchFamily="18" charset="0"/>
                        </a:rPr>
                        <a:t>0.100</a:t>
                      </a:r>
                      <a:endParaRPr kumimoji="1" lang="es-ES" sz="2400" b="0" i="1" u="none" strike="noStrike" cap="none" normalizeH="0" baseline="0" smtClean="0">
                        <a:ln>
                          <a:noFill/>
                        </a:ln>
                        <a:solidFill>
                          <a:srgbClr val="33CCFF"/>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lgDash"/>
                      <a:round/>
                      <a:headEnd type="none" w="med" len="med"/>
                      <a:tailEnd type="none" w="med" len="med"/>
                    </a:lnT>
                    <a:lnB w="3175" cap="flat" cmpd="sng" algn="ctr">
                      <a:solidFill>
                        <a:srgbClr val="B6F4FC"/>
                      </a:solidFill>
                      <a:prstDash val="lg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0,000</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s-ES" sz="2400" b="1" i="1" u="none" strike="noStrike" cap="none" normalizeH="0" baseline="0" smtClean="0">
                        <a:ln>
                          <a:noFill/>
                        </a:ln>
                        <a:solidFill>
                          <a:srgbClr val="33CC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rgbClr val="33CCFF"/>
                          </a:solidFill>
                          <a:effectLst/>
                          <a:latin typeface="Times New Roman" pitchFamily="18" charset="0"/>
                          <a:cs typeface="Times New Roman" pitchFamily="18" charset="0"/>
                        </a:rPr>
                        <a:t>0.000</a:t>
                      </a: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lgDash"/>
                      <a:round/>
                      <a:headEnd type="none" w="med" len="med"/>
                      <a:tailEnd type="none" w="med" len="med"/>
                    </a:lnT>
                    <a:lnB w="3175" cap="flat" cmpd="sng" algn="ctr">
                      <a:solidFill>
                        <a:srgbClr val="B6F4FC"/>
                      </a:solidFill>
                      <a:prstDash val="lg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0,000</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s-E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rgbClr val="33CCFF"/>
                          </a:solidFill>
                          <a:effectLst/>
                          <a:latin typeface="Times New Roman" pitchFamily="18" charset="0"/>
                          <a:cs typeface="Times New Roman" pitchFamily="18" charset="0"/>
                        </a:rPr>
                        <a:t>0.000</a:t>
                      </a: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lgDash"/>
                      <a:round/>
                      <a:headEnd type="none" w="med" len="med"/>
                      <a:tailEnd type="none" w="med" len="med"/>
                    </a:lnT>
                    <a:lnB w="3175" cap="flat" cmpd="sng" algn="ctr">
                      <a:solidFill>
                        <a:srgbClr val="B6F4FC"/>
                      </a:solidFill>
                      <a:prstDash val="lg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0,012</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s-ES" sz="2400" b="1" i="1"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rgbClr val="33CCFF"/>
                          </a:solidFill>
                          <a:effectLst/>
                          <a:latin typeface="Times New Roman" pitchFamily="18" charset="0"/>
                          <a:cs typeface="Times New Roman" pitchFamily="18" charset="0"/>
                        </a:rPr>
                        <a:t>0.000</a:t>
                      </a: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lgDash"/>
                      <a:round/>
                      <a:headEnd type="none" w="med" len="med"/>
                      <a:tailEnd type="none" w="med" len="med"/>
                    </a:lnT>
                    <a:lnB w="3175" cap="flat" cmpd="sng" algn="ctr">
                      <a:solidFill>
                        <a:srgbClr val="B6F4FC"/>
                      </a:solidFill>
                      <a:prstDash val="lgDash"/>
                      <a:round/>
                      <a:headEnd type="none" w="med" len="med"/>
                      <a:tailEnd type="none" w="med" len="med"/>
                    </a:lnB>
                    <a:lnTlToBr>
                      <a:noFill/>
                    </a:lnTlToBr>
                    <a:lnBlToTr>
                      <a:noFill/>
                    </a:lnBlToTr>
                    <a:noFill/>
                  </a:tcPr>
                </a:tc>
              </a:tr>
              <a:tr h="398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Marginal de Materias Aprobadas</a:t>
                      </a:r>
                      <a:endParaRPr kumimoji="1" lang="es-ES" sz="24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lgDash"/>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0,272</a:t>
                      </a: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lgDash"/>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0,404</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lgDash"/>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0,324</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lgDash"/>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1,000</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lgDash"/>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53367" name="Rectangle 55"/>
          <p:cNvSpPr>
            <a:spLocks noGrp="1" noChangeArrowheads="1"/>
          </p:cNvSpPr>
          <p:nvPr>
            <p:ph type="title"/>
          </p:nvPr>
        </p:nvSpPr>
        <p:spPr>
          <a:xfrm>
            <a:off x="250825" y="-458788"/>
            <a:ext cx="8229600" cy="1131888"/>
          </a:xfrm>
          <a:noFill/>
          <a:ln/>
        </p:spPr>
        <p:txBody>
          <a:bodyPr/>
          <a:lstStyle/>
          <a:p>
            <a:r>
              <a:rPr lang="es-ES"/>
              <a:t>Tablas Bivariadas</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D96BB677-2975-401E-91F6-216AD84D6F93}" type="slidenum">
              <a:rPr lang="es-ES"/>
              <a:pPr/>
              <a:t>5</a:t>
            </a:fld>
            <a:endParaRPr lang="es-ES"/>
          </a:p>
        </p:txBody>
      </p:sp>
      <p:sp>
        <p:nvSpPr>
          <p:cNvPr id="727042" name="Rectangle 2"/>
          <p:cNvSpPr>
            <a:spLocks noGrp="1" noChangeArrowheads="1"/>
          </p:cNvSpPr>
          <p:nvPr>
            <p:ph type="title"/>
          </p:nvPr>
        </p:nvSpPr>
        <p:spPr>
          <a:xfrm>
            <a:off x="2317750" y="939800"/>
            <a:ext cx="4503738" cy="473075"/>
          </a:xfrm>
        </p:spPr>
        <p:txBody>
          <a:bodyPr/>
          <a:lstStyle/>
          <a:p>
            <a:r>
              <a:rPr lang="es-ES" sz="3600" b="1"/>
              <a:t>POBLACIÓN OBJETIVO</a:t>
            </a:r>
          </a:p>
        </p:txBody>
      </p:sp>
      <p:sp>
        <p:nvSpPr>
          <p:cNvPr id="727043" name="Rectangle 3"/>
          <p:cNvSpPr>
            <a:spLocks noGrp="1" noChangeArrowheads="1"/>
          </p:cNvSpPr>
          <p:nvPr>
            <p:ph type="body" idx="1"/>
          </p:nvPr>
        </p:nvSpPr>
        <p:spPr>
          <a:xfrm>
            <a:off x="827088" y="2062163"/>
            <a:ext cx="7200900" cy="4679950"/>
          </a:xfrm>
        </p:spPr>
        <p:txBody>
          <a:bodyPr/>
          <a:lstStyle/>
          <a:p>
            <a:pPr algn="just">
              <a:lnSpc>
                <a:spcPct val="80000"/>
              </a:lnSpc>
              <a:buFont typeface="Wingdings" pitchFamily="2" charset="2"/>
              <a:buNone/>
            </a:pPr>
            <a:r>
              <a:rPr lang="es-ES"/>
              <a:t>    </a:t>
            </a:r>
            <a:r>
              <a:rPr lang="es-ES" sz="2800"/>
              <a:t>Cohorte de estudiantes de la ESPOL, que se matricularon en 1999 (Primero o Segundo Semestre), luego de aprobar el </a:t>
            </a:r>
            <a:r>
              <a:rPr lang="es-ES" sz="2800" i="1"/>
              <a:t>Primer curso Pre Politécnico de Ingeniería</a:t>
            </a:r>
            <a:r>
              <a:rPr lang="es-ES" sz="2800"/>
              <a:t> de ese año.</a:t>
            </a:r>
          </a:p>
          <a:p>
            <a:pPr algn="just">
              <a:lnSpc>
                <a:spcPct val="80000"/>
              </a:lnSpc>
              <a:buFont typeface="Wingdings" pitchFamily="2" charset="2"/>
              <a:buNone/>
            </a:pPr>
            <a:endParaRPr lang="es-ES" sz="2800"/>
          </a:p>
          <a:p>
            <a:pPr algn="just">
              <a:lnSpc>
                <a:spcPct val="80000"/>
              </a:lnSpc>
              <a:buFont typeface="Wingdings" pitchFamily="2" charset="2"/>
              <a:buNone/>
            </a:pPr>
            <a:endParaRPr lang="es-ES" sz="2800"/>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4 Marcador de número de diapositiva"/>
          <p:cNvSpPr>
            <a:spLocks noGrp="1"/>
          </p:cNvSpPr>
          <p:nvPr>
            <p:ph type="sldNum" sz="quarter" idx="11"/>
          </p:nvPr>
        </p:nvSpPr>
        <p:spPr/>
        <p:txBody>
          <a:bodyPr/>
          <a:lstStyle/>
          <a:p>
            <a:fld id="{3C3FC238-7558-48DD-9227-2CBF75ED319C}" type="slidenum">
              <a:rPr lang="es-ES"/>
              <a:pPr/>
              <a:t>50</a:t>
            </a:fld>
            <a:endParaRPr lang="es-ES"/>
          </a:p>
        </p:txBody>
      </p:sp>
      <p:sp>
        <p:nvSpPr>
          <p:cNvPr id="654338" name="Rectangle 2"/>
          <p:cNvSpPr>
            <a:spLocks noChangeArrowheads="1"/>
          </p:cNvSpPr>
          <p:nvPr/>
        </p:nvSpPr>
        <p:spPr bwMode="auto">
          <a:xfrm>
            <a:off x="1903413" y="-746125"/>
            <a:ext cx="1724025" cy="0"/>
          </a:xfrm>
          <a:prstGeom prst="rect">
            <a:avLst/>
          </a:prstGeom>
          <a:noFill/>
          <a:ln w="9525">
            <a:noFill/>
            <a:miter lim="800000"/>
            <a:headEnd/>
            <a:tailEnd/>
          </a:ln>
          <a:effectLst/>
        </p:spPr>
        <p:txBody>
          <a:bodyPr wrap="none" anchor="ctr">
            <a:spAutoFit/>
          </a:bodyPr>
          <a:lstStyle/>
          <a:p>
            <a:endParaRPr kumimoji="0" lang="en-US" sz="1800" u="none"/>
          </a:p>
        </p:txBody>
      </p:sp>
      <p:graphicFrame>
        <p:nvGraphicFramePr>
          <p:cNvPr id="654419" name="Group 83"/>
          <p:cNvGraphicFramePr>
            <a:graphicFrameLocks noGrp="1"/>
          </p:cNvGraphicFramePr>
          <p:nvPr/>
        </p:nvGraphicFramePr>
        <p:xfrm>
          <a:off x="395288" y="981075"/>
          <a:ext cx="7129462" cy="5711825"/>
        </p:xfrm>
        <a:graphic>
          <a:graphicData uri="http://schemas.openxmlformats.org/drawingml/2006/table">
            <a:tbl>
              <a:tblPr/>
              <a:tblGrid>
                <a:gridCol w="2779712"/>
                <a:gridCol w="927100"/>
                <a:gridCol w="1071563"/>
                <a:gridCol w="1276350"/>
                <a:gridCol w="1074737"/>
              </a:tblGrid>
              <a:tr h="2317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Times New Roman" pitchFamily="18" charset="0"/>
                          <a:cs typeface="Times New Roman" pitchFamily="18" charset="0"/>
                        </a:rPr>
                        <a:t>Estatus Actual</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Times New Roman" pitchFamily="18" charset="0"/>
                          <a:cs typeface="Times New Roman" pitchFamily="18" charset="0"/>
                        </a:rPr>
                        <a:t>Forma de Ingreso</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Marginal de Estado Actual</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571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Regular</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Aptitud</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Especial</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vMerge="1">
                  <a:txBody>
                    <a:bodyPr/>
                    <a:lstStyle/>
                    <a:p>
                      <a:endParaRPr lang="en-US"/>
                    </a:p>
                  </a:txBody>
                  <a:tcPr/>
                </a:tc>
              </a:tr>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Graduado</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0,004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Egresado</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0,075</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0,038</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  </a:t>
                      </a:r>
                      <a:r>
                        <a:rPr kumimoji="0" lang="es-ES" sz="1800" b="1" i="0" u="none" strike="noStrike" cap="none" normalizeH="0" baseline="0" smtClean="0">
                          <a:ln>
                            <a:noFill/>
                          </a:ln>
                          <a:solidFill>
                            <a:schemeClr val="tx2"/>
                          </a:solidFill>
                          <a:effectLst/>
                          <a:latin typeface="Arial" charset="0"/>
                        </a:rPr>
                        <a:t>(0,064)</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0,113</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Activo</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0,277</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0,360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0,641</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Activo a Prueba </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0,038</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0,038</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Activo alguna vez perdió carrera</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0,005</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0,028</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0,033</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Inactivo</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0,023</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0,067</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0,094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Inactivo a Prueba</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0,014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0,019</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0,033</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Perdió Carrera</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0,040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0,044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1" u="none" strike="noStrike" cap="none" normalizeH="0" baseline="0" smtClean="0">
                          <a:ln>
                            <a:noFill/>
                          </a:ln>
                          <a:solidFill>
                            <a:schemeClr val="tx1"/>
                          </a:solidFill>
                          <a:effectLst/>
                          <a:latin typeface="Times New Roman" pitchFamily="18" charset="0"/>
                          <a:cs typeface="Times New Roman" pitchFamily="18" charset="0"/>
                        </a:rPr>
                        <a:t>Marginal de Forma de Ingreso</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0,394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0,594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0,012</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1,000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54409" name="Rectangle 73"/>
          <p:cNvSpPr>
            <a:spLocks noChangeArrowheads="1"/>
          </p:cNvSpPr>
          <p:nvPr/>
        </p:nvSpPr>
        <p:spPr bwMode="auto">
          <a:xfrm>
            <a:off x="0" y="476250"/>
            <a:ext cx="8813800" cy="457200"/>
          </a:xfrm>
          <a:prstGeom prst="rect">
            <a:avLst/>
          </a:prstGeom>
          <a:noFill/>
          <a:ln w="9525">
            <a:noFill/>
            <a:miter lim="800000"/>
            <a:headEnd/>
            <a:tailEnd/>
          </a:ln>
          <a:effectLst/>
        </p:spPr>
        <p:txBody>
          <a:bodyPr wrap="none" anchor="ctr">
            <a:spAutoFit/>
          </a:bodyPr>
          <a:lstStyle/>
          <a:p>
            <a:pPr algn="ctr"/>
            <a:r>
              <a:rPr kumimoji="0" lang="es-ES" b="1" u="none">
                <a:solidFill>
                  <a:srgbClr val="FFFF00"/>
                </a:solidFill>
                <a:cs typeface="Times New Roman" pitchFamily="18" charset="0"/>
              </a:rPr>
              <a:t>Distribución Conjunta de Forma de Ingreso y Estado Actual</a:t>
            </a:r>
          </a:p>
        </p:txBody>
      </p:sp>
      <p:sp>
        <p:nvSpPr>
          <p:cNvPr id="654410" name="Text Box 74"/>
          <p:cNvSpPr txBox="1">
            <a:spLocks noChangeArrowheads="1"/>
          </p:cNvSpPr>
          <p:nvPr/>
        </p:nvSpPr>
        <p:spPr bwMode="auto">
          <a:xfrm>
            <a:off x="7956550" y="4941888"/>
            <a:ext cx="936625" cy="396875"/>
          </a:xfrm>
          <a:prstGeom prst="rect">
            <a:avLst/>
          </a:prstGeom>
          <a:noFill/>
          <a:ln w="9525">
            <a:noFill/>
            <a:miter lim="800000"/>
            <a:headEnd/>
            <a:tailEnd/>
          </a:ln>
          <a:effectLst/>
        </p:spPr>
        <p:txBody>
          <a:bodyPr>
            <a:spAutoFit/>
          </a:bodyPr>
          <a:lstStyle/>
          <a:p>
            <a:pPr>
              <a:spcBef>
                <a:spcPct val="50000"/>
              </a:spcBef>
            </a:pPr>
            <a:r>
              <a:rPr kumimoji="0" lang="es-ES" sz="2000" b="1" u="none">
                <a:solidFill>
                  <a:schemeClr val="tx2"/>
                </a:solidFill>
                <a:latin typeface="Tahoma" pitchFamily="34" charset="0"/>
              </a:rPr>
              <a:t>0,096 </a:t>
            </a:r>
          </a:p>
        </p:txBody>
      </p:sp>
      <p:sp>
        <p:nvSpPr>
          <p:cNvPr id="654420" name="Line 84"/>
          <p:cNvSpPr>
            <a:spLocks noChangeShapeType="1"/>
          </p:cNvSpPr>
          <p:nvPr/>
        </p:nvSpPr>
        <p:spPr bwMode="auto">
          <a:xfrm>
            <a:off x="4859338" y="3789363"/>
            <a:ext cx="3097212" cy="1368425"/>
          </a:xfrm>
          <a:prstGeom prst="line">
            <a:avLst/>
          </a:prstGeom>
          <a:noFill/>
          <a:ln w="76200">
            <a:solidFill>
              <a:srgbClr val="99CC00"/>
            </a:solidFill>
            <a:round/>
            <a:headEnd/>
            <a:tailEnd type="triangle" w="med" len="med"/>
          </a:ln>
          <a:effectLst/>
        </p:spPr>
        <p:txBody>
          <a:bodyPr/>
          <a:lstStyle/>
          <a:p>
            <a:endParaRPr lang="en-US"/>
          </a:p>
        </p:txBody>
      </p:sp>
      <p:sp>
        <p:nvSpPr>
          <p:cNvPr id="654421" name="Line 85"/>
          <p:cNvSpPr>
            <a:spLocks noChangeShapeType="1"/>
          </p:cNvSpPr>
          <p:nvPr/>
        </p:nvSpPr>
        <p:spPr bwMode="auto">
          <a:xfrm flipV="1">
            <a:off x="4932363" y="5157788"/>
            <a:ext cx="3025775" cy="71437"/>
          </a:xfrm>
          <a:prstGeom prst="line">
            <a:avLst/>
          </a:prstGeom>
          <a:noFill/>
          <a:ln w="76200">
            <a:solidFill>
              <a:srgbClr val="339966"/>
            </a:solidFill>
            <a:round/>
            <a:headEnd/>
            <a:tailEnd type="triangle" w="med" len="med"/>
          </a:ln>
          <a:effectLst/>
        </p:spPr>
        <p:txBody>
          <a:bodyPr/>
          <a:lstStyle/>
          <a:p>
            <a:endParaRPr lang="en-US"/>
          </a:p>
        </p:txBody>
      </p:sp>
      <p:sp>
        <p:nvSpPr>
          <p:cNvPr id="654422" name="Rectangle 86"/>
          <p:cNvSpPr>
            <a:spLocks noGrp="1" noChangeArrowheads="1"/>
          </p:cNvSpPr>
          <p:nvPr>
            <p:ph type="title"/>
          </p:nvPr>
        </p:nvSpPr>
        <p:spPr>
          <a:xfrm>
            <a:off x="250825" y="-458788"/>
            <a:ext cx="8229600" cy="1131888"/>
          </a:xfrm>
          <a:noFill/>
          <a:ln/>
        </p:spPr>
        <p:txBody>
          <a:bodyPr/>
          <a:lstStyle/>
          <a:p>
            <a:r>
              <a:rPr lang="es-ES"/>
              <a:t>Tablas Bivariadas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54420"/>
                                        </p:tgtEl>
                                        <p:attrNameLst>
                                          <p:attrName>style.visibility</p:attrName>
                                        </p:attrNameLst>
                                      </p:cBhvr>
                                      <p:to>
                                        <p:strVal val="visible"/>
                                      </p:to>
                                    </p:set>
                                    <p:anim calcmode="lin" valueType="num">
                                      <p:cBhvr>
                                        <p:cTn id="7" dur="500" decel="50000" fill="hold">
                                          <p:stCondLst>
                                            <p:cond delay="0"/>
                                          </p:stCondLst>
                                        </p:cTn>
                                        <p:tgtEl>
                                          <p:spTgt spid="6544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544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54420"/>
                                        </p:tgtEl>
                                        <p:attrNameLst>
                                          <p:attrName>ppt_w</p:attrName>
                                        </p:attrNameLst>
                                      </p:cBhvr>
                                      <p:tavLst>
                                        <p:tav tm="0">
                                          <p:val>
                                            <p:strVal val="#ppt_w*.05"/>
                                          </p:val>
                                        </p:tav>
                                        <p:tav tm="100000">
                                          <p:val>
                                            <p:strVal val="#ppt_w"/>
                                          </p:val>
                                        </p:tav>
                                      </p:tavLst>
                                    </p:anim>
                                    <p:anim calcmode="lin" valueType="num">
                                      <p:cBhvr>
                                        <p:cTn id="10" dur="1000" fill="hold"/>
                                        <p:tgtEl>
                                          <p:spTgt spid="6544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544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544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544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5442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54421"/>
                                        </p:tgtEl>
                                        <p:attrNameLst>
                                          <p:attrName>style.visibility</p:attrName>
                                        </p:attrNameLst>
                                      </p:cBhvr>
                                      <p:to>
                                        <p:strVal val="visible"/>
                                      </p:to>
                                    </p:set>
                                    <p:anim calcmode="lin" valueType="num">
                                      <p:cBhvr>
                                        <p:cTn id="19" dur="500" decel="50000" fill="hold">
                                          <p:stCondLst>
                                            <p:cond delay="0"/>
                                          </p:stCondLst>
                                        </p:cTn>
                                        <p:tgtEl>
                                          <p:spTgt spid="65442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5442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54421"/>
                                        </p:tgtEl>
                                        <p:attrNameLst>
                                          <p:attrName>ppt_w</p:attrName>
                                        </p:attrNameLst>
                                      </p:cBhvr>
                                      <p:tavLst>
                                        <p:tav tm="0">
                                          <p:val>
                                            <p:strVal val="#ppt_w*.05"/>
                                          </p:val>
                                        </p:tav>
                                        <p:tav tm="100000">
                                          <p:val>
                                            <p:strVal val="#ppt_w"/>
                                          </p:val>
                                        </p:tav>
                                      </p:tavLst>
                                    </p:anim>
                                    <p:anim calcmode="lin" valueType="num">
                                      <p:cBhvr>
                                        <p:cTn id="22" dur="1000" fill="hold"/>
                                        <p:tgtEl>
                                          <p:spTgt spid="65442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5442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5442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5442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5442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54410"/>
                                        </p:tgtEl>
                                        <p:attrNameLst>
                                          <p:attrName>style.visibility</p:attrName>
                                        </p:attrNameLst>
                                      </p:cBhvr>
                                      <p:to>
                                        <p:strVal val="visible"/>
                                      </p:to>
                                    </p:set>
                                    <p:anim calcmode="lin" valueType="num">
                                      <p:cBhvr>
                                        <p:cTn id="31" dur="500" decel="50000" fill="hold">
                                          <p:stCondLst>
                                            <p:cond delay="0"/>
                                          </p:stCondLst>
                                        </p:cTn>
                                        <p:tgtEl>
                                          <p:spTgt spid="6544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544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54410"/>
                                        </p:tgtEl>
                                        <p:attrNameLst>
                                          <p:attrName>ppt_w</p:attrName>
                                        </p:attrNameLst>
                                      </p:cBhvr>
                                      <p:tavLst>
                                        <p:tav tm="0">
                                          <p:val>
                                            <p:strVal val="#ppt_w*.05"/>
                                          </p:val>
                                        </p:tav>
                                        <p:tav tm="100000">
                                          <p:val>
                                            <p:strVal val="#ppt_w"/>
                                          </p:val>
                                        </p:tav>
                                      </p:tavLst>
                                    </p:anim>
                                    <p:anim calcmode="lin" valueType="num">
                                      <p:cBhvr>
                                        <p:cTn id="34" dur="1000" fill="hold"/>
                                        <p:tgtEl>
                                          <p:spTgt spid="6544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544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544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544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54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410" grpId="0"/>
      <p:bldP spid="654420" grpId="0" animBg="1"/>
      <p:bldP spid="6544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4 Marcador de número de diapositiva"/>
          <p:cNvSpPr>
            <a:spLocks noGrp="1"/>
          </p:cNvSpPr>
          <p:nvPr>
            <p:ph type="sldNum" sz="quarter" idx="11"/>
          </p:nvPr>
        </p:nvSpPr>
        <p:spPr/>
        <p:txBody>
          <a:bodyPr/>
          <a:lstStyle/>
          <a:p>
            <a:fld id="{D17BA5AC-9BE4-40E1-A836-9AFA703A703A}" type="slidenum">
              <a:rPr lang="es-ES"/>
              <a:pPr/>
              <a:t>51</a:t>
            </a:fld>
            <a:endParaRPr lang="es-ES"/>
          </a:p>
        </p:txBody>
      </p:sp>
      <p:sp>
        <p:nvSpPr>
          <p:cNvPr id="655362" name="Rectangle 2"/>
          <p:cNvSpPr>
            <a:spLocks noChangeArrowheads="1"/>
          </p:cNvSpPr>
          <p:nvPr/>
        </p:nvSpPr>
        <p:spPr bwMode="auto">
          <a:xfrm>
            <a:off x="1914525" y="193675"/>
            <a:ext cx="2473325" cy="0"/>
          </a:xfrm>
          <a:prstGeom prst="rect">
            <a:avLst/>
          </a:prstGeom>
          <a:noFill/>
          <a:ln w="9525">
            <a:noFill/>
            <a:miter lim="800000"/>
            <a:headEnd/>
            <a:tailEnd/>
          </a:ln>
          <a:effectLst/>
        </p:spPr>
        <p:txBody>
          <a:bodyPr wrap="none" anchor="ctr">
            <a:spAutoFit/>
          </a:bodyPr>
          <a:lstStyle/>
          <a:p>
            <a:endParaRPr lang="en-US"/>
          </a:p>
        </p:txBody>
      </p:sp>
      <p:sp>
        <p:nvSpPr>
          <p:cNvPr id="655363" name="Rectangle 3"/>
          <p:cNvSpPr>
            <a:spLocks noChangeArrowheads="1"/>
          </p:cNvSpPr>
          <p:nvPr/>
        </p:nvSpPr>
        <p:spPr bwMode="auto">
          <a:xfrm>
            <a:off x="827088" y="765175"/>
            <a:ext cx="7459662" cy="762000"/>
          </a:xfrm>
          <a:prstGeom prst="rect">
            <a:avLst/>
          </a:prstGeom>
          <a:noFill/>
          <a:ln w="9525">
            <a:noFill/>
            <a:miter lim="800000"/>
            <a:headEnd/>
            <a:tailEnd/>
          </a:ln>
          <a:effectLst/>
        </p:spPr>
        <p:txBody>
          <a:bodyPr wrap="none" anchor="ctr">
            <a:spAutoFit/>
          </a:bodyPr>
          <a:lstStyle/>
          <a:p>
            <a:r>
              <a:rPr kumimoji="0" lang="es-ES" sz="2200" b="1" i="1" u="none">
                <a:solidFill>
                  <a:srgbClr val="FFFF00"/>
                </a:solidFill>
                <a:cs typeface="Times New Roman" pitchFamily="18" charset="0"/>
              </a:rPr>
              <a:t>Forma de Ingreso</a:t>
            </a:r>
            <a:r>
              <a:rPr kumimoji="0" lang="es-ES" sz="2200" b="1" u="none">
                <a:solidFill>
                  <a:srgbClr val="FFFF00"/>
                </a:solidFill>
                <a:cs typeface="Times New Roman" pitchFamily="18" charset="0"/>
              </a:rPr>
              <a:t> y </a:t>
            </a:r>
            <a:r>
              <a:rPr kumimoji="0" lang="es-ES" sz="2200" b="1" i="1" u="none">
                <a:solidFill>
                  <a:srgbClr val="FFFF00"/>
                </a:solidFill>
                <a:cs typeface="Times New Roman" pitchFamily="18" charset="0"/>
              </a:rPr>
              <a:t> Materias Aprobadas por Semestre</a:t>
            </a:r>
            <a:endParaRPr kumimoji="0" lang="es-ES" sz="2200" u="none">
              <a:solidFill>
                <a:srgbClr val="FFFF00"/>
              </a:solidFill>
            </a:endParaRPr>
          </a:p>
          <a:p>
            <a:pPr eaLnBrk="0" hangingPunct="0"/>
            <a:endParaRPr kumimoji="0" lang="es-ES" sz="2200" u="none">
              <a:solidFill>
                <a:srgbClr val="FFFF00"/>
              </a:solidFill>
            </a:endParaRPr>
          </a:p>
        </p:txBody>
      </p:sp>
      <p:graphicFrame>
        <p:nvGraphicFramePr>
          <p:cNvPr id="655422" name="Group 62"/>
          <p:cNvGraphicFramePr>
            <a:graphicFrameLocks noGrp="1"/>
          </p:cNvGraphicFramePr>
          <p:nvPr/>
        </p:nvGraphicFramePr>
        <p:xfrm>
          <a:off x="433388" y="1516063"/>
          <a:ext cx="8315325" cy="4505325"/>
        </p:xfrm>
        <a:graphic>
          <a:graphicData uri="http://schemas.openxmlformats.org/drawingml/2006/table">
            <a:tbl>
              <a:tblPr/>
              <a:tblGrid>
                <a:gridCol w="2511425"/>
                <a:gridCol w="881062"/>
                <a:gridCol w="876300"/>
                <a:gridCol w="877888"/>
                <a:gridCol w="1006475"/>
                <a:gridCol w="2162175"/>
              </a:tblGrid>
              <a:tr h="1317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1"/>
                          </a:solidFill>
                          <a:effectLst/>
                          <a:latin typeface="Times New Roman" pitchFamily="18" charset="0"/>
                          <a:cs typeface="Times New Roman" pitchFamily="18" charset="0"/>
                        </a:rPr>
                        <a:t>Forma de Ingreso</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1"/>
                          </a:solidFill>
                          <a:effectLst/>
                          <a:latin typeface="Times New Roman" pitchFamily="18" charset="0"/>
                          <a:cs typeface="Times New Roman" pitchFamily="18" charset="0"/>
                        </a:rPr>
                        <a:t>Materias Aprobadas por Semestre</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Marginal de</a:t>
                      </a:r>
                      <a:endParaRPr kumimoji="1" lang="es-E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Forma de Ingreso</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1317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2 o</a:t>
                      </a: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menos</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(3 , 4]</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(4 , 5]</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Más de 5</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vMerge="1">
                  <a:txBody>
                    <a:bodyPr/>
                    <a:lstStyle/>
                    <a:p>
                      <a:endParaRPr lang="en-US"/>
                    </a:p>
                  </a:txBody>
                  <a:tcPr/>
                </a:tc>
              </a:tr>
              <a:tr h="13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1"/>
                          </a:solidFill>
                          <a:effectLst/>
                          <a:latin typeface="Times New Roman" pitchFamily="18" charset="0"/>
                          <a:cs typeface="Times New Roman" pitchFamily="18" charset="0"/>
                        </a:rPr>
                        <a:t>Regular</a:t>
                      </a:r>
                      <a:endParaRPr kumimoji="1" lang="es-ES" sz="20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0.038</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0.141</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0.122</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0.094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2"/>
                          </a:solidFill>
                          <a:effectLst/>
                          <a:latin typeface="Arial" charset="0"/>
                        </a:rPr>
                        <a:t>(0,667)</a:t>
                      </a: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0.394</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13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1"/>
                          </a:solidFill>
                          <a:effectLst/>
                          <a:latin typeface="Times New Roman" pitchFamily="18" charset="0"/>
                          <a:cs typeface="Times New Roman" pitchFamily="18" charset="0"/>
                        </a:rPr>
                        <a:t>Aptitud</a:t>
                      </a:r>
                      <a:endParaRPr kumimoji="1" lang="es-ES" sz="20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0.134</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0.249</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0.164</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0.047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2"/>
                          </a:solidFill>
                          <a:effectLst/>
                          <a:latin typeface="Arial" charset="0"/>
                        </a:rPr>
                        <a:t>(0,333)</a:t>
                      </a: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0.594</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13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1"/>
                          </a:solidFill>
                          <a:effectLst/>
                          <a:latin typeface="Times New Roman" pitchFamily="18" charset="0"/>
                          <a:cs typeface="Times New Roman" pitchFamily="18" charset="0"/>
                        </a:rPr>
                        <a:t>Especial</a:t>
                      </a:r>
                      <a:endParaRPr kumimoji="1" lang="es-ES" sz="20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0.012</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0.000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2"/>
                          </a:solidFill>
                          <a:effectLst/>
                          <a:latin typeface="Times New Roman" pitchFamily="18" charset="0"/>
                          <a:cs typeface="Times New Roman" pitchFamily="18" charset="0"/>
                        </a:rPr>
                        <a:t>(0.000)</a:t>
                      </a:r>
                      <a:endParaRPr kumimoji="1" lang="es-ES" sz="2000" b="1"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0.012</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Marginal de Materias Aprobadas por Semestre</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0.164</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0.390</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0.286</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0.141</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lgDash"/>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1.000</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lgDash"/>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55411" name="Rectangle 51"/>
          <p:cNvSpPr>
            <a:spLocks noChangeArrowheads="1"/>
          </p:cNvSpPr>
          <p:nvPr/>
        </p:nvSpPr>
        <p:spPr bwMode="auto">
          <a:xfrm>
            <a:off x="0" y="6323013"/>
            <a:ext cx="9144000" cy="0"/>
          </a:xfrm>
          <a:prstGeom prst="rect">
            <a:avLst/>
          </a:prstGeom>
          <a:noFill/>
          <a:ln w="9525">
            <a:noFill/>
            <a:miter lim="800000"/>
            <a:headEnd/>
            <a:tailEnd/>
          </a:ln>
          <a:effectLst/>
        </p:spPr>
        <p:txBody>
          <a:bodyPr wrap="none" anchor="ctr">
            <a:spAutoFit/>
          </a:bodyPr>
          <a:lstStyle/>
          <a:p>
            <a:endParaRPr kumimoji="0" lang="en-US" sz="1800" u="none"/>
          </a:p>
        </p:txBody>
      </p:sp>
      <p:sp>
        <p:nvSpPr>
          <p:cNvPr id="655413" name="Rectangle 53"/>
          <p:cNvSpPr>
            <a:spLocks noGrp="1" noChangeArrowheads="1"/>
          </p:cNvSpPr>
          <p:nvPr>
            <p:ph type="title"/>
          </p:nvPr>
        </p:nvSpPr>
        <p:spPr>
          <a:xfrm>
            <a:off x="250825" y="-458788"/>
            <a:ext cx="8229600" cy="1131888"/>
          </a:xfrm>
          <a:noFill/>
          <a:ln/>
        </p:spPr>
        <p:txBody>
          <a:bodyPr/>
          <a:lstStyle/>
          <a:p>
            <a:r>
              <a:rPr lang="es-ES"/>
              <a:t>Tablas Bivariadas</a:t>
            </a:r>
          </a:p>
        </p:txBody>
      </p:sp>
    </p:spTree>
  </p:cSld>
  <p:clrMapOvr>
    <a:masterClrMapping/>
  </p:clrMapOvr>
  <p:transition>
    <p:blind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4 Marcador de número de diapositiva"/>
          <p:cNvSpPr>
            <a:spLocks noGrp="1"/>
          </p:cNvSpPr>
          <p:nvPr>
            <p:ph type="sldNum" sz="quarter" idx="11"/>
          </p:nvPr>
        </p:nvSpPr>
        <p:spPr/>
        <p:txBody>
          <a:bodyPr/>
          <a:lstStyle/>
          <a:p>
            <a:fld id="{9614BF96-C127-4A85-A9F1-030B991057EB}" type="slidenum">
              <a:rPr lang="es-ES"/>
              <a:pPr/>
              <a:t>52</a:t>
            </a:fld>
            <a:endParaRPr lang="es-ES"/>
          </a:p>
        </p:txBody>
      </p:sp>
      <p:sp>
        <p:nvSpPr>
          <p:cNvPr id="656386" name="Rectangle 2"/>
          <p:cNvSpPr>
            <a:spLocks noChangeArrowheads="1"/>
          </p:cNvSpPr>
          <p:nvPr/>
        </p:nvSpPr>
        <p:spPr bwMode="auto">
          <a:xfrm>
            <a:off x="684213" y="661988"/>
            <a:ext cx="8059737" cy="822325"/>
          </a:xfrm>
          <a:prstGeom prst="rect">
            <a:avLst/>
          </a:prstGeom>
          <a:noFill/>
          <a:ln w="9525">
            <a:noFill/>
            <a:miter lim="800000"/>
            <a:headEnd/>
            <a:tailEnd/>
          </a:ln>
          <a:effectLst/>
        </p:spPr>
        <p:txBody>
          <a:bodyPr wrap="none" anchor="ctr">
            <a:spAutoFit/>
          </a:bodyPr>
          <a:lstStyle/>
          <a:p>
            <a:r>
              <a:rPr kumimoji="0" lang="es-ES" b="1" i="1" u="none">
                <a:solidFill>
                  <a:srgbClr val="FFFF00"/>
                </a:solidFill>
                <a:cs typeface="Times New Roman" pitchFamily="18" charset="0"/>
              </a:rPr>
              <a:t>Forma de Ingreso</a:t>
            </a:r>
            <a:r>
              <a:rPr kumimoji="0" lang="es-ES" b="1" u="none">
                <a:solidFill>
                  <a:srgbClr val="FFFF00"/>
                </a:solidFill>
                <a:cs typeface="Times New Roman" pitchFamily="18" charset="0"/>
              </a:rPr>
              <a:t> y </a:t>
            </a:r>
            <a:r>
              <a:rPr kumimoji="0" lang="es-ES" b="1" i="1" u="none">
                <a:solidFill>
                  <a:srgbClr val="FFFF00"/>
                </a:solidFill>
                <a:cs typeface="Times New Roman" pitchFamily="18" charset="0"/>
              </a:rPr>
              <a:t> Número de Semestres Registrado</a:t>
            </a:r>
            <a:endParaRPr kumimoji="0" lang="es-ES" u="none">
              <a:solidFill>
                <a:srgbClr val="FFFF00"/>
              </a:solidFill>
            </a:endParaRPr>
          </a:p>
          <a:p>
            <a:pPr eaLnBrk="0" hangingPunct="0"/>
            <a:endParaRPr kumimoji="0" lang="es-ES" u="none">
              <a:solidFill>
                <a:srgbClr val="FFFF00"/>
              </a:solidFill>
            </a:endParaRPr>
          </a:p>
        </p:txBody>
      </p:sp>
      <p:sp>
        <p:nvSpPr>
          <p:cNvPr id="656387" name="Rectangle 3"/>
          <p:cNvSpPr>
            <a:spLocks noChangeArrowheads="1"/>
          </p:cNvSpPr>
          <p:nvPr/>
        </p:nvSpPr>
        <p:spPr bwMode="auto">
          <a:xfrm>
            <a:off x="1751013" y="322263"/>
            <a:ext cx="382587" cy="0"/>
          </a:xfrm>
          <a:prstGeom prst="rect">
            <a:avLst/>
          </a:prstGeom>
          <a:noFill/>
          <a:ln w="9525">
            <a:noFill/>
            <a:miter lim="800000"/>
            <a:headEnd/>
            <a:tailEnd/>
          </a:ln>
          <a:effectLst/>
        </p:spPr>
        <p:txBody>
          <a:bodyPr wrap="none" anchor="b">
            <a:spAutoFit/>
          </a:bodyPr>
          <a:lstStyle/>
          <a:p>
            <a:endParaRPr lang="en-US"/>
          </a:p>
        </p:txBody>
      </p:sp>
      <p:graphicFrame>
        <p:nvGraphicFramePr>
          <p:cNvPr id="656430" name="Group 46"/>
          <p:cNvGraphicFramePr>
            <a:graphicFrameLocks noGrp="1"/>
          </p:cNvGraphicFramePr>
          <p:nvPr/>
        </p:nvGraphicFramePr>
        <p:xfrm>
          <a:off x="827088" y="1484313"/>
          <a:ext cx="7632700" cy="4591050"/>
        </p:xfrm>
        <a:graphic>
          <a:graphicData uri="http://schemas.openxmlformats.org/drawingml/2006/table">
            <a:tbl>
              <a:tblPr/>
              <a:tblGrid>
                <a:gridCol w="2166937"/>
                <a:gridCol w="1128713"/>
                <a:gridCol w="1025525"/>
                <a:gridCol w="1246187"/>
                <a:gridCol w="2065338"/>
              </a:tblGrid>
              <a:tr h="6461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Forma de Ingreso</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chemeClr val="tx1"/>
                          </a:solidFill>
                          <a:effectLst/>
                          <a:latin typeface="Times New Roman" pitchFamily="18" charset="0"/>
                          <a:cs typeface="Times New Roman" pitchFamily="18" charset="0"/>
                        </a:rPr>
                        <a:t>Número de Semestres</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Marginal de</a:t>
                      </a:r>
                      <a:endParaRPr kumimoji="1" lang="es-E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 Forma de Ingreso</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64611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3 o menos</a:t>
                      </a:r>
                      <a:endParaRPr kumimoji="1" lang="es-ES" sz="24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[4 , 7]</a:t>
                      </a:r>
                      <a:endParaRPr kumimoji="1" lang="es-ES" sz="24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[8 , 11]</a:t>
                      </a:r>
                      <a:endParaRPr kumimoji="1" lang="es-ES" sz="24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vMerge="1">
                  <a:txBody>
                    <a:bodyPr/>
                    <a:lstStyle/>
                    <a:p>
                      <a:endParaRPr lang="en-US"/>
                    </a:p>
                  </a:txBody>
                  <a:tcPr/>
                </a:tc>
              </a:tr>
              <a:tr h="646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Regular</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0.009</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0.038</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0.347</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0.394</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Aptitud</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0.053</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0.076</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0.465</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0.594</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0" i="0" u="none" strike="noStrike" cap="none" normalizeH="0" baseline="0" smtClean="0">
                          <a:ln>
                            <a:noFill/>
                          </a:ln>
                          <a:solidFill>
                            <a:schemeClr val="tx1"/>
                          </a:solidFill>
                          <a:effectLst/>
                          <a:latin typeface="Times New Roman" pitchFamily="18" charset="0"/>
                          <a:cs typeface="Times New Roman" pitchFamily="18" charset="0"/>
                        </a:rPr>
                        <a:t>Especial</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rgbClr val="FFCC99"/>
                          </a:solidFill>
                          <a:effectLst/>
                          <a:latin typeface="Times New Roman" pitchFamily="18" charset="0"/>
                          <a:cs typeface="Times New Roman" pitchFamily="18" charset="0"/>
                        </a:rPr>
                        <a:t>0.004</a:t>
                      </a:r>
                      <a:endParaRPr kumimoji="1" lang="es-ES" sz="2400" b="1" i="0" u="none" strike="noStrike" cap="none" normalizeH="0" baseline="0" smtClean="0">
                        <a:ln>
                          <a:noFill/>
                        </a:ln>
                        <a:solidFill>
                          <a:srgbClr val="FFCC99"/>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rgbClr val="FFCC99"/>
                          </a:solidFill>
                          <a:effectLst/>
                          <a:latin typeface="Times New Roman" pitchFamily="18" charset="0"/>
                          <a:cs typeface="Times New Roman" pitchFamily="18" charset="0"/>
                        </a:rPr>
                        <a:t>0.004</a:t>
                      </a:r>
                      <a:endParaRPr kumimoji="1" lang="es-ES" sz="2400" b="1" i="0" u="none" strike="noStrike" cap="none" normalizeH="0" baseline="0" smtClean="0">
                        <a:ln>
                          <a:noFill/>
                        </a:ln>
                        <a:solidFill>
                          <a:srgbClr val="FFCC99"/>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0" u="none" strike="noStrike" cap="none" normalizeH="0" baseline="0" smtClean="0">
                          <a:ln>
                            <a:noFill/>
                          </a:ln>
                          <a:solidFill>
                            <a:srgbClr val="FFCC99"/>
                          </a:solidFill>
                          <a:effectLst/>
                          <a:latin typeface="Times New Roman" pitchFamily="18" charset="0"/>
                          <a:cs typeface="Times New Roman" pitchFamily="18" charset="0"/>
                        </a:rPr>
                        <a:t>0.004</a:t>
                      </a:r>
                      <a:endParaRPr kumimoji="1" lang="es-ES" sz="2400" b="1" i="0" u="none" strike="noStrike" cap="none" normalizeH="0" baseline="0" smtClean="0">
                        <a:ln>
                          <a:noFill/>
                        </a:ln>
                        <a:solidFill>
                          <a:srgbClr val="FFCC99"/>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0.012</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1090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Marginal  Semestres Registrados</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0.067</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0.117</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0.816</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400" b="1" i="1" u="none" strike="noStrike" cap="none" normalizeH="0" baseline="0" smtClean="0">
                          <a:ln>
                            <a:noFill/>
                          </a:ln>
                          <a:solidFill>
                            <a:schemeClr val="tx1"/>
                          </a:solidFill>
                          <a:effectLst/>
                          <a:latin typeface="Times New Roman" pitchFamily="18" charset="0"/>
                          <a:cs typeface="Times New Roman" pitchFamily="18" charset="0"/>
                        </a:rPr>
                        <a:t>1.000</a:t>
                      </a:r>
                      <a:endParaRPr kumimoji="1" lang="es-ES" sz="24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56428" name="Text Box 44"/>
          <p:cNvSpPr txBox="1">
            <a:spLocks noChangeArrowheads="1"/>
          </p:cNvSpPr>
          <p:nvPr/>
        </p:nvSpPr>
        <p:spPr bwMode="auto">
          <a:xfrm>
            <a:off x="827088" y="4076700"/>
            <a:ext cx="7632700" cy="366713"/>
          </a:xfrm>
          <a:prstGeom prst="rect">
            <a:avLst/>
          </a:prstGeom>
          <a:noFill/>
          <a:ln w="9525">
            <a:noFill/>
            <a:miter lim="800000"/>
            <a:headEnd/>
            <a:tailEnd/>
          </a:ln>
          <a:effectLst/>
        </p:spPr>
        <p:txBody>
          <a:bodyPr>
            <a:spAutoFit/>
          </a:bodyPr>
          <a:lstStyle/>
          <a:p>
            <a:pPr>
              <a:spcBef>
                <a:spcPct val="50000"/>
              </a:spcBef>
            </a:pPr>
            <a:endParaRPr kumimoji="0" lang="en-US" sz="1800" u="none">
              <a:latin typeface="Tahoma" pitchFamily="34" charset="0"/>
            </a:endParaRPr>
          </a:p>
        </p:txBody>
      </p:sp>
      <p:sp>
        <p:nvSpPr>
          <p:cNvPr id="656429" name="Rectangle 45"/>
          <p:cNvSpPr>
            <a:spLocks noGrp="1" noChangeArrowheads="1"/>
          </p:cNvSpPr>
          <p:nvPr>
            <p:ph type="title"/>
          </p:nvPr>
        </p:nvSpPr>
        <p:spPr>
          <a:xfrm>
            <a:off x="250825" y="-439738"/>
            <a:ext cx="8229600" cy="1131888"/>
          </a:xfrm>
          <a:noFill/>
          <a:ln/>
        </p:spPr>
        <p:txBody>
          <a:bodyPr/>
          <a:lstStyle/>
          <a:p>
            <a:r>
              <a:rPr lang="es-ES"/>
              <a:t>Tablas Bivariadas</a:t>
            </a:r>
          </a:p>
        </p:txBody>
      </p:sp>
    </p:spTree>
  </p:cSld>
  <p:clrMapOvr>
    <a:masterClrMapping/>
  </p:clrMapOvr>
  <p:transition>
    <p:blinds/>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4 Marcador de número de diapositiva"/>
          <p:cNvSpPr>
            <a:spLocks noGrp="1"/>
          </p:cNvSpPr>
          <p:nvPr>
            <p:ph type="sldNum" sz="quarter" idx="11"/>
          </p:nvPr>
        </p:nvSpPr>
        <p:spPr/>
        <p:txBody>
          <a:bodyPr/>
          <a:lstStyle/>
          <a:p>
            <a:fld id="{37F10E92-9F72-480E-9982-C1E6A6DE9D85}" type="slidenum">
              <a:rPr lang="es-ES"/>
              <a:pPr/>
              <a:t>53</a:t>
            </a:fld>
            <a:endParaRPr lang="es-ES"/>
          </a:p>
        </p:txBody>
      </p:sp>
      <p:sp>
        <p:nvSpPr>
          <p:cNvPr id="657410" name="Rectangle 2"/>
          <p:cNvSpPr>
            <a:spLocks noChangeArrowheads="1"/>
          </p:cNvSpPr>
          <p:nvPr/>
        </p:nvSpPr>
        <p:spPr bwMode="auto">
          <a:xfrm>
            <a:off x="0" y="2725738"/>
            <a:ext cx="9144000" cy="0"/>
          </a:xfrm>
          <a:prstGeom prst="rect">
            <a:avLst/>
          </a:prstGeom>
          <a:noFill/>
          <a:ln w="9525">
            <a:noFill/>
            <a:miter lim="800000"/>
            <a:headEnd/>
            <a:tailEnd/>
          </a:ln>
          <a:effectLst/>
        </p:spPr>
        <p:txBody>
          <a:bodyPr wrap="none" anchor="b">
            <a:spAutoFit/>
          </a:bodyPr>
          <a:lstStyle/>
          <a:p>
            <a:endParaRPr lang="en-US"/>
          </a:p>
        </p:txBody>
      </p:sp>
      <p:sp>
        <p:nvSpPr>
          <p:cNvPr id="657411" name="Rectangle 3"/>
          <p:cNvSpPr>
            <a:spLocks noChangeArrowheads="1"/>
          </p:cNvSpPr>
          <p:nvPr/>
        </p:nvSpPr>
        <p:spPr bwMode="auto">
          <a:xfrm>
            <a:off x="0" y="272573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657467" name="Group 59"/>
          <p:cNvGraphicFramePr>
            <a:graphicFrameLocks noGrp="1"/>
          </p:cNvGraphicFramePr>
          <p:nvPr/>
        </p:nvGraphicFramePr>
        <p:xfrm>
          <a:off x="250825" y="1484313"/>
          <a:ext cx="8675688" cy="5184775"/>
        </p:xfrm>
        <a:graphic>
          <a:graphicData uri="http://schemas.openxmlformats.org/drawingml/2006/table">
            <a:tbl>
              <a:tblPr/>
              <a:tblGrid>
                <a:gridCol w="2089150"/>
                <a:gridCol w="1077913"/>
                <a:gridCol w="1296987"/>
                <a:gridCol w="1152525"/>
                <a:gridCol w="1150938"/>
                <a:gridCol w="1908175"/>
              </a:tblGrid>
              <a:tr h="7350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1"/>
                          </a:solidFill>
                          <a:effectLst/>
                          <a:latin typeface="Times New Roman" pitchFamily="18" charset="0"/>
                          <a:cs typeface="Times New Roman" pitchFamily="18" charset="0"/>
                        </a:rPr>
                        <a:t>Forma de Ingreso</a:t>
                      </a:r>
                      <a:endParaRPr kumimoji="1" lang="es-ES" sz="20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1"/>
                          </a:solidFill>
                          <a:effectLst/>
                          <a:latin typeface="Times New Roman" pitchFamily="18" charset="0"/>
                          <a:cs typeface="Times New Roman" pitchFamily="18" charset="0"/>
                        </a:rPr>
                        <a:t>Nota de 1º a 5º curso de Colegio</a:t>
                      </a:r>
                      <a:endParaRPr kumimoji="1" lang="es-ES" sz="20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Marginal de Forma de Ingreso</a:t>
                      </a:r>
                      <a:endParaRPr kumimoji="1" lang="es-ES" sz="20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10080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1"/>
                          </a:solidFill>
                          <a:effectLst/>
                          <a:latin typeface="Times New Roman" pitchFamily="18" charset="0"/>
                          <a:cs typeface="Times New Roman" pitchFamily="18" charset="0"/>
                        </a:rPr>
                        <a:t>(12 : 14]</a:t>
                      </a:r>
                      <a:endParaRPr kumimoji="1" lang="es-ES" sz="20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1"/>
                          </a:solidFill>
                          <a:effectLst/>
                          <a:latin typeface="Times New Roman" pitchFamily="18" charset="0"/>
                          <a:cs typeface="Times New Roman" pitchFamily="18" charset="0"/>
                        </a:rPr>
                        <a:t>(14 : 16]</a:t>
                      </a:r>
                      <a:endParaRPr kumimoji="1" lang="es-ES" sz="20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1"/>
                          </a:solidFill>
                          <a:effectLst/>
                          <a:latin typeface="Times New Roman" pitchFamily="18" charset="0"/>
                          <a:cs typeface="Times New Roman" pitchFamily="18" charset="0"/>
                        </a:rPr>
                        <a:t>(16 : 18]</a:t>
                      </a:r>
                      <a:endParaRPr kumimoji="1" lang="es-ES" sz="20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1"/>
                          </a:solidFill>
                          <a:effectLst/>
                          <a:latin typeface="Times New Roman" pitchFamily="18" charset="0"/>
                          <a:cs typeface="Times New Roman" pitchFamily="18" charset="0"/>
                        </a:rPr>
                        <a:t>(18 : 20]</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s-ES" sz="2000" b="1"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vMerge="1">
                  <a:txBody>
                    <a:bodyPr/>
                    <a:lstStyle/>
                    <a:p>
                      <a:endParaRPr lang="en-US"/>
                    </a:p>
                  </a:txBody>
                  <a:tcPr/>
                </a:tc>
              </a:tr>
              <a:tr h="735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1"/>
                          </a:solidFill>
                          <a:effectLst/>
                          <a:latin typeface="Times New Roman" pitchFamily="18" charset="0"/>
                          <a:cs typeface="Times New Roman" pitchFamily="18" charset="0"/>
                        </a:rPr>
                        <a:t>Regular</a:t>
                      </a:r>
                      <a:endParaRPr kumimoji="1" lang="es-ES" sz="20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0,006</a:t>
                      </a:r>
                      <a:endParaRPr kumimoji="1" lang="es-ES" sz="20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0,072</a:t>
                      </a:r>
                      <a:endParaRPr kumimoji="1" lang="es-ES" sz="20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0,156</a:t>
                      </a:r>
                      <a:endParaRPr kumimoji="1" lang="es-ES" sz="20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0,185</a:t>
                      </a:r>
                      <a:endParaRPr kumimoji="1" lang="es-ES" sz="20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0,419</a:t>
                      </a:r>
                      <a:endParaRPr kumimoji="1" lang="es-ES" sz="20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1"/>
                          </a:solidFill>
                          <a:effectLst/>
                          <a:latin typeface="Times New Roman" pitchFamily="18" charset="0"/>
                          <a:cs typeface="Times New Roman" pitchFamily="18" charset="0"/>
                        </a:rPr>
                        <a:t>Aptitud</a:t>
                      </a:r>
                      <a:endParaRPr kumimoji="1" lang="es-ES" sz="20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0,006</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0,085</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0,264</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0,214</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0,569</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735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chemeClr val="tx1"/>
                          </a:solidFill>
                          <a:effectLst/>
                          <a:latin typeface="Times New Roman" pitchFamily="18" charset="0"/>
                          <a:cs typeface="Times New Roman" pitchFamily="18" charset="0"/>
                        </a:rPr>
                        <a:t>Especial</a:t>
                      </a:r>
                      <a:endParaRPr kumimoji="1" lang="es-ES" sz="20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0,009</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0,003</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0,012</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1238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Marginal de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 Nota de 1º a 5º</a:t>
                      </a:r>
                      <a:endParaRPr kumimoji="1" lang="es-ES" sz="2000" b="1"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0,012</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0,166</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0,423</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0,399</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1,000</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57458" name="Text Box 50"/>
          <p:cNvSpPr txBox="1">
            <a:spLocks noChangeArrowheads="1"/>
          </p:cNvSpPr>
          <p:nvPr/>
        </p:nvSpPr>
        <p:spPr bwMode="auto">
          <a:xfrm>
            <a:off x="827088" y="692150"/>
            <a:ext cx="7705725" cy="822325"/>
          </a:xfrm>
          <a:prstGeom prst="rect">
            <a:avLst/>
          </a:prstGeom>
          <a:noFill/>
          <a:ln w="9525">
            <a:noFill/>
            <a:miter lim="800000"/>
            <a:headEnd/>
            <a:tailEnd/>
          </a:ln>
          <a:effectLst/>
        </p:spPr>
        <p:txBody>
          <a:bodyPr>
            <a:spAutoFit/>
          </a:bodyPr>
          <a:lstStyle/>
          <a:p>
            <a:pPr algn="ctr">
              <a:spcBef>
                <a:spcPct val="50000"/>
              </a:spcBef>
            </a:pPr>
            <a:r>
              <a:rPr kumimoji="0" lang="es-ES" b="1" u="none">
                <a:solidFill>
                  <a:srgbClr val="FFFF00"/>
                </a:solidFill>
                <a:latin typeface="Tahoma" pitchFamily="34" charset="0"/>
              </a:rPr>
              <a:t>Distribución Conjunta de </a:t>
            </a:r>
            <a:r>
              <a:rPr kumimoji="0" lang="es-ES" b="1" i="1" u="none">
                <a:solidFill>
                  <a:srgbClr val="FFFF00"/>
                </a:solidFill>
                <a:latin typeface="Tahoma" pitchFamily="34" charset="0"/>
              </a:rPr>
              <a:t>Forma de Ingreso</a:t>
            </a:r>
            <a:r>
              <a:rPr kumimoji="0" lang="es-ES" b="1" u="none">
                <a:solidFill>
                  <a:srgbClr val="FFFF00"/>
                </a:solidFill>
                <a:latin typeface="Tahoma" pitchFamily="34" charset="0"/>
              </a:rPr>
              <a:t> y</a:t>
            </a:r>
            <a:r>
              <a:rPr kumimoji="0" lang="es-ES" b="1" i="1" u="none">
                <a:solidFill>
                  <a:srgbClr val="FFFF00"/>
                </a:solidFill>
                <a:latin typeface="Tahoma" pitchFamily="34" charset="0"/>
              </a:rPr>
              <a:t> Notas de 1º a 5º</a:t>
            </a:r>
          </a:p>
        </p:txBody>
      </p:sp>
      <p:sp>
        <p:nvSpPr>
          <p:cNvPr id="657464" name="Rectangle 56"/>
          <p:cNvSpPr>
            <a:spLocks noGrp="1" noChangeArrowheads="1"/>
          </p:cNvSpPr>
          <p:nvPr>
            <p:ph type="title"/>
          </p:nvPr>
        </p:nvSpPr>
        <p:spPr>
          <a:xfrm>
            <a:off x="250825" y="-439738"/>
            <a:ext cx="8229600" cy="1131888"/>
          </a:xfrm>
          <a:noFill/>
          <a:ln/>
        </p:spPr>
        <p:txBody>
          <a:bodyPr/>
          <a:lstStyle/>
          <a:p>
            <a:r>
              <a:rPr lang="es-ES"/>
              <a:t>Tablas Bivariadas</a:t>
            </a:r>
          </a:p>
        </p:txBody>
      </p:sp>
    </p:spTree>
  </p:cSld>
  <p:clrMapOvr>
    <a:masterClrMapping/>
  </p:clrMapOvr>
  <p:transition>
    <p:blind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4 Marcador de número de diapositiva"/>
          <p:cNvSpPr>
            <a:spLocks noGrp="1"/>
          </p:cNvSpPr>
          <p:nvPr>
            <p:ph type="sldNum" sz="quarter" idx="11"/>
          </p:nvPr>
        </p:nvSpPr>
        <p:spPr/>
        <p:txBody>
          <a:bodyPr/>
          <a:lstStyle/>
          <a:p>
            <a:fld id="{56A83962-AF4C-4F44-A37F-F820E57E3CEB}" type="slidenum">
              <a:rPr lang="es-ES"/>
              <a:pPr/>
              <a:t>54</a:t>
            </a:fld>
            <a:endParaRPr lang="es-ES"/>
          </a:p>
        </p:txBody>
      </p:sp>
      <p:sp>
        <p:nvSpPr>
          <p:cNvPr id="658434" name="Rectangle 2"/>
          <p:cNvSpPr>
            <a:spLocks noChangeArrowheads="1"/>
          </p:cNvSpPr>
          <p:nvPr/>
        </p:nvSpPr>
        <p:spPr bwMode="auto">
          <a:xfrm>
            <a:off x="539750" y="692150"/>
            <a:ext cx="7913688" cy="762000"/>
          </a:xfrm>
          <a:prstGeom prst="rect">
            <a:avLst/>
          </a:prstGeom>
          <a:noFill/>
          <a:ln w="9525">
            <a:noFill/>
            <a:miter lim="800000"/>
            <a:headEnd/>
            <a:tailEnd/>
          </a:ln>
          <a:effectLst/>
        </p:spPr>
        <p:txBody>
          <a:bodyPr wrap="none" anchor="ctr">
            <a:spAutoFit/>
          </a:bodyPr>
          <a:lstStyle/>
          <a:p>
            <a:r>
              <a:rPr kumimoji="0" lang="es-ES" sz="2200" b="1" u="none">
                <a:solidFill>
                  <a:srgbClr val="FFFF00"/>
                </a:solidFill>
                <a:latin typeface="Georgia" pitchFamily="18" charset="0"/>
                <a:cs typeface="Times New Roman" pitchFamily="18" charset="0"/>
              </a:rPr>
              <a:t>Distribución Conjunta de </a:t>
            </a:r>
            <a:r>
              <a:rPr kumimoji="0" lang="es-ES" sz="2200" b="1" i="1" u="none">
                <a:solidFill>
                  <a:srgbClr val="FFFF00"/>
                </a:solidFill>
                <a:latin typeface="Georgia" pitchFamily="18" charset="0"/>
                <a:cs typeface="Times New Roman" pitchFamily="18" charset="0"/>
              </a:rPr>
              <a:t>Forma de Ingreso</a:t>
            </a:r>
            <a:r>
              <a:rPr kumimoji="0" lang="es-ES" sz="2200" b="1" u="none">
                <a:solidFill>
                  <a:srgbClr val="FFFF00"/>
                </a:solidFill>
                <a:ea typeface="Times New Roman" pitchFamily="18" charset="0"/>
                <a:cs typeface="Arial" charset="0"/>
              </a:rPr>
              <a:t> </a:t>
            </a:r>
            <a:r>
              <a:rPr kumimoji="0" lang="es-ES" sz="2200" b="1" u="none">
                <a:solidFill>
                  <a:srgbClr val="FFFF00"/>
                </a:solidFill>
                <a:latin typeface="Georgia" pitchFamily="18" charset="0"/>
                <a:cs typeface="Times New Roman" pitchFamily="18" charset="0"/>
              </a:rPr>
              <a:t>y Carrera</a:t>
            </a:r>
            <a:endParaRPr kumimoji="0" lang="es-ES" sz="2200" u="none">
              <a:solidFill>
                <a:srgbClr val="FFFF00"/>
              </a:solidFill>
              <a:latin typeface="Tahoma" pitchFamily="34" charset="0"/>
            </a:endParaRPr>
          </a:p>
          <a:p>
            <a:pPr eaLnBrk="0" hangingPunct="0"/>
            <a:endParaRPr kumimoji="0" lang="es-ES" sz="2200" u="none">
              <a:solidFill>
                <a:srgbClr val="FFFF00"/>
              </a:solidFill>
            </a:endParaRPr>
          </a:p>
        </p:txBody>
      </p:sp>
      <p:graphicFrame>
        <p:nvGraphicFramePr>
          <p:cNvPr id="658496" name="Group 64"/>
          <p:cNvGraphicFramePr>
            <a:graphicFrameLocks noGrp="1"/>
          </p:cNvGraphicFramePr>
          <p:nvPr/>
        </p:nvGraphicFramePr>
        <p:xfrm>
          <a:off x="684213" y="1341438"/>
          <a:ext cx="7416800" cy="5038725"/>
        </p:xfrm>
        <a:graphic>
          <a:graphicData uri="http://schemas.openxmlformats.org/drawingml/2006/table">
            <a:tbl>
              <a:tblPr/>
              <a:tblGrid>
                <a:gridCol w="2863850"/>
                <a:gridCol w="1058862"/>
                <a:gridCol w="1035050"/>
                <a:gridCol w="1108075"/>
                <a:gridCol w="1350963"/>
              </a:tblGrid>
              <a:tr h="498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Times New Roman" pitchFamily="18" charset="0"/>
                          <a:cs typeface="Times New Roman" pitchFamily="18" charset="0"/>
                        </a:rPr>
                        <a:t>Carrera</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Times New Roman" pitchFamily="18" charset="0"/>
                          <a:cs typeface="Times New Roman" pitchFamily="18" charset="0"/>
                        </a:rPr>
                        <a:t>Forma de Ingreso</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Marginal de</a:t>
                      </a:r>
                      <a:endParaRPr kumimoji="1" lang="es-E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 Forma Carrera</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968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Regular</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Aptitud</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Especial</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vMerge="1">
                  <a:txBody>
                    <a:bodyPr/>
                    <a:lstStyle/>
                    <a:p>
                      <a:endParaRPr lang="en-US"/>
                    </a:p>
                  </a:txBody>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Ingenierías </a:t>
                      </a:r>
                      <a:r>
                        <a:rPr kumimoji="1" lang="es-ES" sz="1800" b="0" i="0" u="none" strike="noStrike" cap="none" normalizeH="0" baseline="0" smtClean="0">
                          <a:ln>
                            <a:noFill/>
                          </a:ln>
                          <a:solidFill>
                            <a:schemeClr val="tx1"/>
                          </a:solidFill>
                          <a:effectLst/>
                          <a:latin typeface="Arial" charset="0"/>
                        </a:rPr>
                        <a:t>*</a:t>
                      </a: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 de la FIEC</a:t>
                      </a: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0.210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0.190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0.400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Ingenierías</a:t>
                      </a:r>
                      <a:r>
                        <a:rPr kumimoji="1" lang="es-ES" sz="1800" b="0" i="0" u="none" strike="noStrike" cap="none" normalizeH="0" baseline="30000" smtClean="0">
                          <a:ln>
                            <a:noFill/>
                          </a:ln>
                          <a:solidFill>
                            <a:schemeClr val="tx1"/>
                          </a:solidFill>
                          <a:effectLst/>
                          <a:latin typeface="Times New Roman" pitchFamily="18" charset="0"/>
                          <a:cs typeface="Times New Roman" pitchFamily="18" charset="0"/>
                        </a:rPr>
                        <a:t>*</a:t>
                      </a: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 de la FIMCP</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0.090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0.080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0.170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Ingenierías</a:t>
                      </a:r>
                      <a:r>
                        <a:rPr kumimoji="1" lang="es-ES" sz="1800" b="0" i="0" u="none" strike="noStrike" cap="none" normalizeH="0" baseline="30000" smtClean="0">
                          <a:ln>
                            <a:noFill/>
                          </a:ln>
                          <a:solidFill>
                            <a:schemeClr val="tx1"/>
                          </a:solidFill>
                          <a:effectLst/>
                          <a:latin typeface="Times New Roman" pitchFamily="18" charset="0"/>
                          <a:cs typeface="Times New Roman" pitchFamily="18" charset="0"/>
                        </a:rPr>
                        <a:t>*</a:t>
                      </a: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 de la FICT</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0.040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0.080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0.120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Ingenierías</a:t>
                      </a:r>
                      <a:r>
                        <a:rPr kumimoji="1" lang="es-ES" sz="1800" b="0" i="0" u="none" strike="noStrike" cap="none" normalizeH="0" baseline="30000" smtClean="0">
                          <a:ln>
                            <a:noFill/>
                          </a:ln>
                          <a:solidFill>
                            <a:schemeClr val="tx1"/>
                          </a:solidFill>
                          <a:effectLst/>
                          <a:latin typeface="Times New Roman" pitchFamily="18" charset="0"/>
                          <a:cs typeface="Times New Roman" pitchFamily="18" charset="0"/>
                        </a:rPr>
                        <a:t>*</a:t>
                      </a: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 de la FIMCM</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0.010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0.020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0.030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841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No han elegido una Especialización</a:t>
                      </a:r>
                    </a:p>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(Ciclo Básico)</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0.010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0.130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0.012</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0.152</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Cambio de carrera</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0.034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0.094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0.128</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Marginal de Forma de Ingreso</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0.394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0.594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0.012</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1.000</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58493" name="Rectangle 61"/>
          <p:cNvSpPr>
            <a:spLocks noChangeArrowheads="1"/>
          </p:cNvSpPr>
          <p:nvPr/>
        </p:nvSpPr>
        <p:spPr bwMode="auto">
          <a:xfrm>
            <a:off x="1239838" y="4400550"/>
            <a:ext cx="184150" cy="762000"/>
          </a:xfrm>
          <a:prstGeom prst="rect">
            <a:avLst/>
          </a:prstGeom>
          <a:noFill/>
          <a:ln w="9525">
            <a:noFill/>
            <a:miter lim="800000"/>
            <a:headEnd/>
            <a:tailEnd/>
          </a:ln>
          <a:effectLst/>
        </p:spPr>
        <p:txBody>
          <a:bodyPr wrap="none" anchor="ctr">
            <a:spAutoFit/>
          </a:bodyPr>
          <a:lstStyle/>
          <a:p>
            <a:r>
              <a:rPr kumimoji="0" lang="es-ES" sz="2200" u="none">
                <a:latin typeface="Tahoma" pitchFamily="34" charset="0"/>
              </a:rPr>
              <a:t/>
            </a:r>
            <a:br>
              <a:rPr kumimoji="0" lang="es-ES" sz="2200" u="none">
                <a:latin typeface="Tahoma" pitchFamily="34" charset="0"/>
              </a:rPr>
            </a:br>
            <a:endParaRPr kumimoji="0" lang="es-ES" sz="2200" u="none"/>
          </a:p>
        </p:txBody>
      </p:sp>
      <p:sp>
        <p:nvSpPr>
          <p:cNvPr id="658494" name="Rectangle 62"/>
          <p:cNvSpPr>
            <a:spLocks noChangeArrowheads="1"/>
          </p:cNvSpPr>
          <p:nvPr/>
        </p:nvSpPr>
        <p:spPr bwMode="auto">
          <a:xfrm>
            <a:off x="539750" y="6523038"/>
            <a:ext cx="4311650" cy="290512"/>
          </a:xfrm>
          <a:prstGeom prst="rect">
            <a:avLst/>
          </a:prstGeom>
          <a:noFill/>
          <a:ln w="9525">
            <a:noFill/>
            <a:miter lim="800000"/>
            <a:headEnd/>
            <a:tailEnd/>
          </a:ln>
          <a:effectLst/>
        </p:spPr>
        <p:txBody>
          <a:bodyPr wrap="none" anchor="ctr">
            <a:spAutoFit/>
          </a:bodyPr>
          <a:lstStyle/>
          <a:p>
            <a:r>
              <a:rPr kumimoji="0" lang="es-ES" sz="1300" u="none">
                <a:cs typeface="Times New Roman" pitchFamily="18" charset="0"/>
                <a:hlinkClick r:id="" action="ppaction://noaction"/>
              </a:rPr>
              <a:t>*</a:t>
            </a:r>
            <a:r>
              <a:rPr kumimoji="0" lang="es-ES" sz="1300" u="none">
                <a:cs typeface="Times New Roman" pitchFamily="18" charset="0"/>
              </a:rPr>
              <a:t> Se refiere a las Ingenierías”tradicionales” de la ESPOL</a:t>
            </a:r>
            <a:endParaRPr kumimoji="0" lang="es-ES" sz="1300" u="none"/>
          </a:p>
        </p:txBody>
      </p:sp>
      <p:sp>
        <p:nvSpPr>
          <p:cNvPr id="658497" name="Rectangle 65"/>
          <p:cNvSpPr>
            <a:spLocks noGrp="1" noChangeArrowheads="1"/>
          </p:cNvSpPr>
          <p:nvPr>
            <p:ph type="title"/>
          </p:nvPr>
        </p:nvSpPr>
        <p:spPr>
          <a:xfrm>
            <a:off x="250825" y="-439738"/>
            <a:ext cx="8229600" cy="1131888"/>
          </a:xfrm>
          <a:noFill/>
          <a:ln/>
        </p:spPr>
        <p:txBody>
          <a:bodyPr/>
          <a:lstStyle/>
          <a:p>
            <a:r>
              <a:rPr lang="es-ES"/>
              <a:t>Tablas Bivariadas</a:t>
            </a:r>
          </a:p>
        </p:txBody>
      </p:sp>
    </p:spTree>
  </p:cSld>
  <p:clrMapOvr>
    <a:masterClrMapping/>
  </p:clrMapOvr>
  <p:transition>
    <p:blinds/>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F76C21EC-17AE-4268-B40E-F59E750C8EB1}" type="slidenum">
              <a:rPr lang="es-ES"/>
              <a:pPr/>
              <a:t>55</a:t>
            </a:fld>
            <a:endParaRPr lang="es-ES"/>
          </a:p>
        </p:txBody>
      </p:sp>
      <p:sp>
        <p:nvSpPr>
          <p:cNvPr id="696322" name="Rectangle 2"/>
          <p:cNvSpPr>
            <a:spLocks noGrp="1" noChangeArrowheads="1"/>
          </p:cNvSpPr>
          <p:nvPr>
            <p:ph type="title"/>
          </p:nvPr>
        </p:nvSpPr>
        <p:spPr>
          <a:xfrm>
            <a:off x="539750" y="2060575"/>
            <a:ext cx="6119813" cy="627063"/>
          </a:xfrm>
        </p:spPr>
        <p:txBody>
          <a:bodyPr/>
          <a:lstStyle/>
          <a:p>
            <a:r>
              <a:rPr lang="es-ES" sz="3600"/>
              <a:t>ANÁLISIS DE CONTINGENCIA</a:t>
            </a:r>
          </a:p>
        </p:txBody>
      </p:sp>
      <p:sp>
        <p:nvSpPr>
          <p:cNvPr id="696323" name="Rectangle 3"/>
          <p:cNvSpPr>
            <a:spLocks noChangeArrowheads="1"/>
          </p:cNvSpPr>
          <p:nvPr/>
        </p:nvSpPr>
        <p:spPr bwMode="auto">
          <a:xfrm>
            <a:off x="5857875" y="3079750"/>
            <a:ext cx="227013" cy="274638"/>
          </a:xfrm>
          <a:prstGeom prst="rect">
            <a:avLst/>
          </a:prstGeom>
          <a:noFill/>
          <a:ln w="9525">
            <a:noFill/>
            <a:miter lim="800000"/>
            <a:headEnd/>
            <a:tailEnd/>
          </a:ln>
          <a:effectLst/>
        </p:spPr>
        <p:txBody>
          <a:bodyPr wrap="none" anchor="ctr">
            <a:spAutoFit/>
          </a:bodyPr>
          <a:lstStyle/>
          <a:p>
            <a:pPr algn="ctr"/>
            <a:r>
              <a:rPr kumimoji="0" lang="es-ES" sz="1200" u="none">
                <a:ea typeface="Times New Roman" pitchFamily="18" charset="0"/>
                <a:cs typeface="Arial" charset="0"/>
              </a:rPr>
              <a:t> </a:t>
            </a:r>
            <a:endParaRPr kumimoji="0" lang="es-ES" sz="1800" u="none">
              <a:ea typeface="Times New Roman" pitchFamily="18" charset="0"/>
              <a:cs typeface="Arial" charset="0"/>
            </a:endParaRPr>
          </a:p>
        </p:txBody>
      </p:sp>
      <p:sp>
        <p:nvSpPr>
          <p:cNvPr id="696324" name="Text Box 4"/>
          <p:cNvSpPr txBox="1">
            <a:spLocks noChangeArrowheads="1"/>
          </p:cNvSpPr>
          <p:nvPr/>
        </p:nvSpPr>
        <p:spPr bwMode="auto">
          <a:xfrm>
            <a:off x="6443663" y="6381750"/>
            <a:ext cx="2160587" cy="320675"/>
          </a:xfrm>
          <a:prstGeom prst="rect">
            <a:avLst/>
          </a:prstGeom>
          <a:noFill/>
          <a:ln w="9525">
            <a:noFill/>
            <a:miter lim="800000"/>
            <a:headEnd/>
            <a:tailEnd/>
          </a:ln>
          <a:effectLst/>
        </p:spPr>
        <p:txBody>
          <a:bodyPr>
            <a:spAutoFit/>
          </a:bodyPr>
          <a:lstStyle/>
          <a:p>
            <a:pPr>
              <a:spcBef>
                <a:spcPct val="50000"/>
              </a:spcBef>
            </a:pPr>
            <a:r>
              <a:rPr kumimoji="0" lang="es-ES" sz="1500" u="none">
                <a:effectLst>
                  <a:outerShdw blurRad="38100" dist="38100" dir="2700000" algn="tl">
                    <a:srgbClr val="000000"/>
                  </a:outerShdw>
                </a:effectLst>
                <a:latin typeface="Tahoma" pitchFamily="34" charset="0"/>
              </a:rPr>
              <a:t>Análisis Multivariado</a:t>
            </a: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4 Marcador de número de diapositiva"/>
          <p:cNvSpPr>
            <a:spLocks noGrp="1"/>
          </p:cNvSpPr>
          <p:nvPr>
            <p:ph type="sldNum" sz="quarter" idx="11"/>
          </p:nvPr>
        </p:nvSpPr>
        <p:spPr/>
        <p:txBody>
          <a:bodyPr/>
          <a:lstStyle/>
          <a:p>
            <a:fld id="{704EF995-F4D7-4003-8BE0-306BE87583E7}" type="slidenum">
              <a:rPr lang="es-ES"/>
              <a:pPr/>
              <a:t>56</a:t>
            </a:fld>
            <a:endParaRPr lang="es-ES"/>
          </a:p>
        </p:txBody>
      </p:sp>
      <p:sp>
        <p:nvSpPr>
          <p:cNvPr id="659458" name="Rectangle 2"/>
          <p:cNvSpPr>
            <a:spLocks noGrp="1" noChangeArrowheads="1"/>
          </p:cNvSpPr>
          <p:nvPr>
            <p:ph type="title"/>
          </p:nvPr>
        </p:nvSpPr>
        <p:spPr>
          <a:xfrm>
            <a:off x="323850" y="-458788"/>
            <a:ext cx="8229600" cy="1131888"/>
          </a:xfrm>
        </p:spPr>
        <p:txBody>
          <a:bodyPr/>
          <a:lstStyle/>
          <a:p>
            <a:r>
              <a:rPr lang="es-ES" sz="3200"/>
              <a:t>Tablas de Contingencia</a:t>
            </a:r>
          </a:p>
        </p:txBody>
      </p:sp>
      <p:sp>
        <p:nvSpPr>
          <p:cNvPr id="659459" name="Rectangle 3"/>
          <p:cNvSpPr>
            <a:spLocks noChangeArrowheads="1"/>
          </p:cNvSpPr>
          <p:nvPr/>
        </p:nvSpPr>
        <p:spPr bwMode="auto">
          <a:xfrm>
            <a:off x="611188" y="1444625"/>
            <a:ext cx="6770687" cy="1616075"/>
          </a:xfrm>
          <a:prstGeom prst="rect">
            <a:avLst/>
          </a:prstGeom>
          <a:noFill/>
          <a:ln w="9525">
            <a:noFill/>
            <a:miter lim="800000"/>
            <a:headEnd/>
            <a:tailEnd/>
          </a:ln>
          <a:effectLst/>
        </p:spPr>
        <p:txBody>
          <a:bodyPr anchor="ctr">
            <a:spAutoFit/>
          </a:bodyPr>
          <a:lstStyle/>
          <a:p>
            <a:pPr algn="ctr"/>
            <a:r>
              <a:rPr kumimoji="0" lang="es-ES" sz="2000" u="none">
                <a:cs typeface="Times New Roman" pitchFamily="18" charset="0"/>
              </a:rPr>
              <a:t>H</a:t>
            </a:r>
            <a:r>
              <a:rPr kumimoji="0" lang="es-ES" sz="2000" u="none" baseline="-30000">
                <a:cs typeface="Times New Roman" pitchFamily="18" charset="0"/>
              </a:rPr>
              <a:t>0</a:t>
            </a:r>
            <a:r>
              <a:rPr kumimoji="0" lang="es-ES" sz="2000" u="none">
                <a:cs typeface="Times New Roman" pitchFamily="18" charset="0"/>
              </a:rPr>
              <a:t>: Las variables</a:t>
            </a:r>
            <a:r>
              <a:rPr kumimoji="0" lang="es-ES" sz="2000" i="1" u="none">
                <a:cs typeface="Times New Roman" pitchFamily="18" charset="0"/>
              </a:rPr>
              <a:t> </a:t>
            </a:r>
            <a:r>
              <a:rPr kumimoji="0" lang="es-ES" sz="2000" u="none">
                <a:cs typeface="Times New Roman" pitchFamily="18" charset="0"/>
              </a:rPr>
              <a:t>X e Y son independientes.</a:t>
            </a:r>
            <a:endParaRPr kumimoji="0" lang="es-ES" sz="2000" u="none"/>
          </a:p>
          <a:p>
            <a:pPr algn="ctr" eaLnBrk="0" hangingPunct="0"/>
            <a:r>
              <a:rPr kumimoji="0" lang="es-ES" sz="2000" u="none">
                <a:cs typeface="Times New Roman" pitchFamily="18" charset="0"/>
              </a:rPr>
              <a:t>Vs. H</a:t>
            </a:r>
            <a:r>
              <a:rPr kumimoji="0" lang="es-ES" sz="2000" u="none" baseline="-30000">
                <a:cs typeface="Times New Roman" pitchFamily="18" charset="0"/>
              </a:rPr>
              <a:t>1</a:t>
            </a:r>
            <a:r>
              <a:rPr kumimoji="0" lang="es-ES" sz="2000" u="none">
                <a:cs typeface="Times New Roman" pitchFamily="18" charset="0"/>
              </a:rPr>
              <a:t>: Las variables</a:t>
            </a:r>
            <a:r>
              <a:rPr kumimoji="0" lang="es-ES" sz="2000" i="1" u="none">
                <a:cs typeface="Times New Roman" pitchFamily="18" charset="0"/>
              </a:rPr>
              <a:t> </a:t>
            </a:r>
            <a:r>
              <a:rPr kumimoji="0" lang="es-ES" sz="2000" u="none">
                <a:cs typeface="Times New Roman" pitchFamily="18" charset="0"/>
              </a:rPr>
              <a:t>X e Y</a:t>
            </a:r>
            <a:r>
              <a:rPr kumimoji="0" lang="es-ES" sz="2000" i="1" u="none">
                <a:cs typeface="Times New Roman" pitchFamily="18" charset="0"/>
              </a:rPr>
              <a:t> </a:t>
            </a:r>
            <a:r>
              <a:rPr kumimoji="0" lang="es-ES" sz="2000" u="none">
                <a:cs typeface="Times New Roman" pitchFamily="18" charset="0"/>
              </a:rPr>
              <a:t> no son independientes.</a:t>
            </a:r>
            <a:endParaRPr kumimoji="0" lang="es-ES" sz="2000" u="none"/>
          </a:p>
          <a:p>
            <a:pPr algn="ctr" eaLnBrk="0" hangingPunct="0"/>
            <a:endParaRPr kumimoji="0" lang="es-ES" sz="2000" u="none">
              <a:cs typeface="Times New Roman" pitchFamily="18" charset="0"/>
            </a:endParaRPr>
          </a:p>
          <a:p>
            <a:pPr algn="ctr" eaLnBrk="0" hangingPunct="0"/>
            <a:endParaRPr kumimoji="0" lang="es-ES" sz="2000" u="none">
              <a:cs typeface="Times New Roman" pitchFamily="18" charset="0"/>
            </a:endParaRPr>
          </a:p>
          <a:p>
            <a:pPr eaLnBrk="0" hangingPunct="0"/>
            <a:r>
              <a:rPr kumimoji="0" lang="es-ES" sz="2000" u="none">
                <a:cs typeface="Times New Roman" pitchFamily="18" charset="0"/>
              </a:rPr>
              <a:t>     El estadístico de Prueba es: </a:t>
            </a:r>
            <a:endParaRPr kumimoji="0" lang="es-ES" sz="2000" u="none"/>
          </a:p>
        </p:txBody>
      </p:sp>
      <p:graphicFrame>
        <p:nvGraphicFramePr>
          <p:cNvPr id="659460" name="Object 4"/>
          <p:cNvGraphicFramePr>
            <a:graphicFrameLocks noChangeAspect="1"/>
          </p:cNvGraphicFramePr>
          <p:nvPr/>
        </p:nvGraphicFramePr>
        <p:xfrm>
          <a:off x="4427538" y="2349500"/>
          <a:ext cx="1655762" cy="844550"/>
        </p:xfrm>
        <a:graphic>
          <a:graphicData uri="http://schemas.openxmlformats.org/presentationml/2006/ole">
            <p:oleObj spid="_x0000_s659460" name="Equation" r:id="rId3" imgW="952200" imgH="482400" progId="Equation.DSMT4">
              <p:embed/>
            </p:oleObj>
          </a:graphicData>
        </a:graphic>
      </p:graphicFrame>
      <p:sp>
        <p:nvSpPr>
          <p:cNvPr id="659461" name="Rectangle 5"/>
          <p:cNvSpPr>
            <a:spLocks noChangeArrowheads="1"/>
          </p:cNvSpPr>
          <p:nvPr/>
        </p:nvSpPr>
        <p:spPr bwMode="auto">
          <a:xfrm>
            <a:off x="369888" y="3175000"/>
            <a:ext cx="6113462" cy="366713"/>
          </a:xfrm>
          <a:prstGeom prst="rect">
            <a:avLst/>
          </a:prstGeom>
          <a:noFill/>
          <a:ln w="9525">
            <a:noFill/>
            <a:miter lim="800000"/>
            <a:headEnd/>
            <a:tailEnd/>
          </a:ln>
          <a:effectLst/>
        </p:spPr>
        <p:txBody>
          <a:bodyPr wrap="none" anchor="ctr">
            <a:spAutoFit/>
          </a:bodyPr>
          <a:lstStyle/>
          <a:p>
            <a:pPr algn="ctr"/>
            <a:r>
              <a:rPr kumimoji="0" lang="es-ES" sz="1800" u="none">
                <a:cs typeface="Times New Roman" pitchFamily="18" charset="0"/>
              </a:rPr>
              <a:t>que sigue una distribución </a:t>
            </a:r>
            <a:r>
              <a:rPr kumimoji="0" lang="es-ES" sz="1800" u="none">
                <a:latin typeface="Times New Roman" pitchFamily="18" charset="0"/>
                <a:cs typeface="Times New Roman" pitchFamily="18" charset="0"/>
                <a:sym typeface="Symbol" pitchFamily="18" charset="2"/>
              </a:rPr>
              <a:t></a:t>
            </a:r>
            <a:r>
              <a:rPr kumimoji="0" lang="es-ES" sz="1800" u="none" baseline="30000">
                <a:latin typeface="Tahoma" pitchFamily="34" charset="0"/>
                <a:cs typeface="Times New Roman" pitchFamily="18" charset="0"/>
              </a:rPr>
              <a:t>2</a:t>
            </a:r>
            <a:r>
              <a:rPr kumimoji="0" lang="es-ES" sz="1800" u="none">
                <a:latin typeface="Times New Roman" pitchFamily="18" charset="0"/>
                <a:cs typeface="Times New Roman" pitchFamily="18" charset="0"/>
                <a:sym typeface="Symbol" pitchFamily="18" charset="2"/>
              </a:rPr>
              <a:t> con (r-1)(c-1) grados de libertad</a:t>
            </a:r>
          </a:p>
        </p:txBody>
      </p:sp>
      <p:graphicFrame>
        <p:nvGraphicFramePr>
          <p:cNvPr id="659518" name="Group 62"/>
          <p:cNvGraphicFramePr>
            <a:graphicFrameLocks noGrp="1"/>
          </p:cNvGraphicFramePr>
          <p:nvPr>
            <p:ph idx="1"/>
          </p:nvPr>
        </p:nvGraphicFramePr>
        <p:xfrm>
          <a:off x="1216025" y="3644900"/>
          <a:ext cx="6884988" cy="3230563"/>
        </p:xfrm>
        <a:graphic>
          <a:graphicData uri="http://schemas.openxmlformats.org/drawingml/2006/table">
            <a:tbl>
              <a:tblPr/>
              <a:tblGrid>
                <a:gridCol w="1450975"/>
                <a:gridCol w="1306513"/>
                <a:gridCol w="1306512"/>
                <a:gridCol w="771525"/>
                <a:gridCol w="1292225"/>
                <a:gridCol w="757238"/>
              </a:tblGrid>
              <a:tr h="4603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Variable </a:t>
                      </a:r>
                      <a:r>
                        <a:rPr kumimoji="1" lang="es-ES" sz="2000" b="0" i="1" u="none" strike="noStrike" cap="none" normalizeH="0" baseline="0" smtClean="0">
                          <a:ln>
                            <a:noFill/>
                          </a:ln>
                          <a:solidFill>
                            <a:schemeClr val="tx1"/>
                          </a:solidFill>
                          <a:effectLst/>
                          <a:latin typeface="Times New Roman" pitchFamily="18" charset="0"/>
                          <a:cs typeface="Times New Roman" pitchFamily="18" charset="0"/>
                        </a:rPr>
                        <a:t>x</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Variable </a:t>
                      </a:r>
                      <a:r>
                        <a:rPr kumimoji="1" lang="es-ES" sz="2000" b="0" i="1" u="none" strike="noStrike" cap="none" normalizeH="0" baseline="0" smtClean="0">
                          <a:ln>
                            <a:noFill/>
                          </a:ln>
                          <a:solidFill>
                            <a:schemeClr val="tx1"/>
                          </a:solidFill>
                          <a:effectLst/>
                          <a:latin typeface="Times New Roman" pitchFamily="18" charset="0"/>
                          <a:cs typeface="Times New Roman" pitchFamily="18" charset="0"/>
                        </a:rPr>
                        <a:t>y</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275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Categoría 1</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Categoría 2</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  . . . </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Categoría c</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Categoría 1</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11 </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(E</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11</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12 </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(E</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12</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1c </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(E</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1c</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1" i="1" u="none" strike="noStrike" cap="none" normalizeH="0" baseline="-30000" smtClean="0">
                          <a:ln>
                            <a:noFill/>
                          </a:ln>
                          <a:solidFill>
                            <a:schemeClr val="tx1"/>
                          </a:solidFill>
                          <a:effectLst/>
                          <a:latin typeface="Times New Roman" pitchFamily="18" charset="0"/>
                          <a:cs typeface="Times New Roman" pitchFamily="18" charset="0"/>
                        </a:rPr>
                        <a:t>1</a:t>
                      </a: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Categoría 2</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21 </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(E</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21</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22 </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(E</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22</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2c </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(E</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23</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1" i="1" u="none" strike="noStrike" cap="none" normalizeH="0" baseline="-30000" smtClean="0">
                          <a:ln>
                            <a:noFill/>
                          </a:ln>
                          <a:solidFill>
                            <a:schemeClr val="tx1"/>
                          </a:solidFill>
                          <a:effectLst/>
                          <a:latin typeface="Times New Roman" pitchFamily="18" charset="0"/>
                          <a:cs typeface="Times New Roman" pitchFamily="18" charset="0"/>
                        </a:rPr>
                        <a:t>2</a:t>
                      </a: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  . . . . . .  .</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5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Categoría r</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r1 </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(E</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r1</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r2 </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(E</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r2</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rc </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(E</a:t>
                      </a:r>
                      <a:r>
                        <a:rPr kumimoji="1" lang="es-ES" sz="2000" b="0" i="0" u="none" strike="noStrike" cap="none" normalizeH="0" baseline="-30000" smtClean="0">
                          <a:ln>
                            <a:noFill/>
                          </a:ln>
                          <a:solidFill>
                            <a:schemeClr val="tx1"/>
                          </a:solidFill>
                          <a:effectLst/>
                          <a:latin typeface="Times New Roman" pitchFamily="18" charset="0"/>
                          <a:cs typeface="Times New Roman" pitchFamily="18" charset="0"/>
                        </a:rPr>
                        <a:t>rc</a:t>
                      </a: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1" i="1" u="none" strike="noStrike" cap="none" normalizeH="0" baseline="-30000" smtClean="0">
                          <a:ln>
                            <a:noFill/>
                          </a:ln>
                          <a:solidFill>
                            <a:schemeClr val="tx1"/>
                          </a:solidFill>
                          <a:effectLst/>
                          <a:latin typeface="Times New Roman" pitchFamily="18" charset="0"/>
                          <a:cs typeface="Times New Roman" pitchFamily="18" charset="0"/>
                        </a:rPr>
                        <a:t>r</a:t>
                      </a: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1" i="1" u="none" strike="noStrike" cap="none" normalizeH="0" baseline="-30000" smtClean="0">
                          <a:ln>
                            <a:noFill/>
                          </a:ln>
                          <a:solidFill>
                            <a:schemeClr val="tx1"/>
                          </a:solidFill>
                          <a:effectLst/>
                          <a:latin typeface="Times New Roman" pitchFamily="18" charset="0"/>
                          <a:cs typeface="Times New Roman" pitchFamily="18" charset="0"/>
                        </a:rPr>
                        <a:t>1</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1" i="1" u="none" strike="noStrike" cap="none" normalizeH="0" baseline="-30000" smtClean="0">
                          <a:ln>
                            <a:noFill/>
                          </a:ln>
                          <a:solidFill>
                            <a:schemeClr val="tx1"/>
                          </a:solidFill>
                          <a:effectLst/>
                          <a:latin typeface="Times New Roman" pitchFamily="18" charset="0"/>
                          <a:cs typeface="Times New Roman" pitchFamily="18" charset="0"/>
                        </a:rPr>
                        <a:t>2</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n.</a:t>
                      </a:r>
                      <a:r>
                        <a:rPr kumimoji="1" lang="es-ES" sz="2000" b="1" i="1" u="none" strike="noStrike" cap="none" normalizeH="0" baseline="-30000" smtClean="0">
                          <a:ln>
                            <a:noFill/>
                          </a:ln>
                          <a:solidFill>
                            <a:schemeClr val="tx1"/>
                          </a:solidFill>
                          <a:effectLst/>
                          <a:latin typeface="Times New Roman" pitchFamily="18" charset="0"/>
                          <a:cs typeface="Times New Roman" pitchFamily="18" charset="0"/>
                        </a:rPr>
                        <a:t>c</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1" u="none" strike="noStrike" cap="none" normalizeH="0" baseline="0" smtClean="0">
                          <a:ln>
                            <a:noFill/>
                          </a:ln>
                          <a:solidFill>
                            <a:schemeClr val="tx1"/>
                          </a:solidFill>
                          <a:effectLst/>
                          <a:latin typeface="Times New Roman" pitchFamily="18" charset="0"/>
                          <a:cs typeface="Times New Roman" pitchFamily="18" charset="0"/>
                        </a:rPr>
                        <a:t>n..</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59517" name="Text Box 61"/>
          <p:cNvSpPr txBox="1">
            <a:spLocks noChangeArrowheads="1"/>
          </p:cNvSpPr>
          <p:nvPr/>
        </p:nvSpPr>
        <p:spPr bwMode="auto">
          <a:xfrm>
            <a:off x="1023938" y="739775"/>
            <a:ext cx="3252787" cy="457200"/>
          </a:xfrm>
          <a:prstGeom prst="rect">
            <a:avLst/>
          </a:prstGeom>
          <a:noFill/>
          <a:ln w="9525">
            <a:noFill/>
            <a:miter lim="800000"/>
            <a:headEnd/>
            <a:tailEnd/>
          </a:ln>
          <a:effectLst/>
        </p:spPr>
        <p:txBody>
          <a:bodyPr wrap="none">
            <a:spAutoFit/>
          </a:bodyPr>
          <a:lstStyle/>
          <a:p>
            <a:r>
              <a:rPr lang="es-ES" u="none"/>
              <a:t>Contaste  de Hipótesis</a:t>
            </a:r>
          </a:p>
        </p:txBody>
      </p:sp>
    </p:spTree>
  </p:cSld>
  <p:clrMapOvr>
    <a:masterClrMapping/>
  </p:clrMapOvr>
  <p:transition>
    <p:blind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0743D8F1-29A0-4797-9B66-713382D3D5EC}" type="slidenum">
              <a:rPr lang="es-ES"/>
              <a:pPr/>
              <a:t>57</a:t>
            </a:fld>
            <a:endParaRPr lang="es-ES"/>
          </a:p>
        </p:txBody>
      </p:sp>
      <p:sp>
        <p:nvSpPr>
          <p:cNvPr id="660482" name="Rectangle 2"/>
          <p:cNvSpPr>
            <a:spLocks noChangeArrowheads="1"/>
          </p:cNvSpPr>
          <p:nvPr/>
        </p:nvSpPr>
        <p:spPr bwMode="auto">
          <a:xfrm>
            <a:off x="107950" y="2230438"/>
            <a:ext cx="8597900" cy="1920875"/>
          </a:xfrm>
          <a:prstGeom prst="rect">
            <a:avLst/>
          </a:prstGeom>
          <a:noFill/>
          <a:ln w="9525">
            <a:noFill/>
            <a:miter lim="800000"/>
            <a:headEnd/>
            <a:tailEnd/>
          </a:ln>
          <a:effectLst/>
        </p:spPr>
        <p:txBody>
          <a:bodyPr anchor="ctr">
            <a:spAutoFit/>
          </a:bodyPr>
          <a:lstStyle/>
          <a:p>
            <a:pPr algn="ctr" eaLnBrk="0" hangingPunct="0"/>
            <a:r>
              <a:rPr kumimoji="0" lang="es-ES" sz="2000" b="1" u="none">
                <a:cs typeface="Times New Roman" pitchFamily="18" charset="0"/>
              </a:rPr>
              <a:t>Ho: La</a:t>
            </a:r>
            <a:r>
              <a:rPr kumimoji="0" lang="es-ES" sz="2000" b="1" i="1" u="none">
                <a:cs typeface="Times New Roman" pitchFamily="18" charset="0"/>
              </a:rPr>
              <a:t> Eficiencia Académica en la ESPOL</a:t>
            </a:r>
            <a:r>
              <a:rPr kumimoji="0" lang="es-ES" sz="2000" b="1" u="none">
                <a:cs typeface="Times New Roman" pitchFamily="18" charset="0"/>
              </a:rPr>
              <a:t> y el </a:t>
            </a:r>
            <a:r>
              <a:rPr kumimoji="0" lang="es-ES" sz="2000" b="1" i="1" u="none">
                <a:cs typeface="Times New Roman" pitchFamily="18" charset="0"/>
              </a:rPr>
              <a:t>Factor P</a:t>
            </a:r>
            <a:r>
              <a:rPr kumimoji="0" lang="es-ES" sz="2000" b="1" u="none">
                <a:cs typeface="Times New Roman" pitchFamily="18" charset="0"/>
              </a:rPr>
              <a:t> son independientes</a:t>
            </a:r>
            <a:endParaRPr kumimoji="0" lang="es-ES" sz="2000" b="1" u="none"/>
          </a:p>
          <a:p>
            <a:pPr algn="ctr" eaLnBrk="0" hangingPunct="0"/>
            <a:r>
              <a:rPr kumimoji="0" lang="es-ES" sz="2000" b="1" u="none">
                <a:cs typeface="Times New Roman" pitchFamily="18" charset="0"/>
              </a:rPr>
              <a:t>vs.</a:t>
            </a:r>
            <a:endParaRPr kumimoji="0" lang="es-ES" sz="2000" b="1" u="none"/>
          </a:p>
          <a:p>
            <a:pPr algn="ctr" eaLnBrk="0" hangingPunct="0"/>
            <a:r>
              <a:rPr kumimoji="0" lang="es-ES" sz="2000" b="1" u="none">
                <a:cs typeface="Times New Roman" pitchFamily="18" charset="0"/>
              </a:rPr>
              <a:t>H</a:t>
            </a:r>
            <a:r>
              <a:rPr kumimoji="0" lang="es-ES" sz="2000" b="1" u="none" baseline="-30000">
                <a:cs typeface="Times New Roman" pitchFamily="18" charset="0"/>
              </a:rPr>
              <a:t>1</a:t>
            </a:r>
            <a:r>
              <a:rPr kumimoji="0" lang="es-ES" sz="2000" b="1" u="none">
                <a:cs typeface="Times New Roman" pitchFamily="18" charset="0"/>
              </a:rPr>
              <a:t>:  La</a:t>
            </a:r>
            <a:r>
              <a:rPr kumimoji="0" lang="es-ES" sz="2000" b="1" i="1" u="none">
                <a:cs typeface="Times New Roman" pitchFamily="18" charset="0"/>
              </a:rPr>
              <a:t> Eficiencia Académica en la ESPOL</a:t>
            </a:r>
            <a:r>
              <a:rPr kumimoji="0" lang="es-ES" sz="2000" b="1" u="none">
                <a:cs typeface="Times New Roman" pitchFamily="18" charset="0"/>
              </a:rPr>
              <a:t> y el </a:t>
            </a:r>
            <a:r>
              <a:rPr kumimoji="0" lang="es-ES" sz="2000" b="1" i="1" u="none">
                <a:cs typeface="Times New Roman" pitchFamily="18" charset="0"/>
              </a:rPr>
              <a:t>Factor P</a:t>
            </a:r>
            <a:r>
              <a:rPr kumimoji="0" lang="es-ES" sz="2000" b="1" u="none">
                <a:cs typeface="Times New Roman" pitchFamily="18" charset="0"/>
              </a:rPr>
              <a:t> no son independientes</a:t>
            </a:r>
            <a:endParaRPr kumimoji="0" lang="es-ES" sz="2000" b="1" u="none"/>
          </a:p>
          <a:p>
            <a:pPr algn="ctr" eaLnBrk="0" hangingPunct="0"/>
            <a:endParaRPr kumimoji="0" lang="es-ES" sz="2000" b="1" u="none"/>
          </a:p>
        </p:txBody>
      </p:sp>
      <p:sp>
        <p:nvSpPr>
          <p:cNvPr id="660536" name="Text Box 56"/>
          <p:cNvSpPr txBox="1">
            <a:spLocks noChangeArrowheads="1"/>
          </p:cNvSpPr>
          <p:nvPr/>
        </p:nvSpPr>
        <p:spPr bwMode="auto">
          <a:xfrm>
            <a:off x="468313" y="985838"/>
            <a:ext cx="8351837" cy="427037"/>
          </a:xfrm>
          <a:prstGeom prst="rect">
            <a:avLst/>
          </a:prstGeom>
          <a:noFill/>
          <a:ln w="9525">
            <a:noFill/>
            <a:miter lim="800000"/>
            <a:headEnd/>
            <a:tailEnd/>
          </a:ln>
          <a:effectLst/>
        </p:spPr>
        <p:txBody>
          <a:bodyPr>
            <a:spAutoFit/>
          </a:bodyPr>
          <a:lstStyle/>
          <a:p>
            <a:pPr algn="ctr"/>
            <a:r>
              <a:rPr kumimoji="0" lang="es-ES" sz="2200" b="1" i="1" u="none">
                <a:solidFill>
                  <a:srgbClr val="FFFF00"/>
                </a:solidFill>
                <a:latin typeface="Tahoma" pitchFamily="34" charset="0"/>
              </a:rPr>
              <a:t>Eficiencia Académica </a:t>
            </a:r>
            <a:r>
              <a:rPr kumimoji="0" lang="es-ES" sz="2200" b="1" u="none">
                <a:solidFill>
                  <a:srgbClr val="FFFF00"/>
                </a:solidFill>
                <a:latin typeface="Tahoma" pitchFamily="34" charset="0"/>
              </a:rPr>
              <a:t> vs. </a:t>
            </a:r>
            <a:r>
              <a:rPr kumimoji="0" lang="es-ES" sz="2200" b="1" i="1" u="none">
                <a:solidFill>
                  <a:srgbClr val="FFFF00"/>
                </a:solidFill>
                <a:latin typeface="Tahoma" pitchFamily="34" charset="0"/>
              </a:rPr>
              <a:t>Factor P</a:t>
            </a:r>
            <a:endParaRPr kumimoji="0" lang="es-ES" sz="2200" u="none">
              <a:solidFill>
                <a:srgbClr val="FFFF00"/>
              </a:solidFill>
              <a:latin typeface="Tahoma" pitchFamily="34" charset="0"/>
            </a:endParaRPr>
          </a:p>
        </p:txBody>
      </p:sp>
      <p:sp>
        <p:nvSpPr>
          <p:cNvPr id="660537" name="Rectangle 57"/>
          <p:cNvSpPr>
            <a:spLocks noGrp="1" noChangeArrowheads="1"/>
          </p:cNvSpPr>
          <p:nvPr>
            <p:ph type="title"/>
          </p:nvPr>
        </p:nvSpPr>
        <p:spPr>
          <a:xfrm>
            <a:off x="323850" y="-458788"/>
            <a:ext cx="8229600" cy="1131888"/>
          </a:xfrm>
          <a:noFill/>
          <a:ln/>
        </p:spPr>
        <p:txBody>
          <a:bodyPr/>
          <a:lstStyle/>
          <a:p>
            <a:r>
              <a:rPr lang="es-ES"/>
              <a:t>Tabla de Contingencia</a:t>
            </a:r>
          </a:p>
        </p:txBody>
      </p:sp>
    </p:spTree>
  </p:cSld>
  <p:clrMapOvr>
    <a:masterClrMapping/>
  </p:clrMapOvr>
  <p:transition>
    <p:blind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4 Marcador de número de diapositiva"/>
          <p:cNvSpPr>
            <a:spLocks noGrp="1"/>
          </p:cNvSpPr>
          <p:nvPr>
            <p:ph type="sldNum" sz="quarter" idx="11"/>
          </p:nvPr>
        </p:nvSpPr>
        <p:spPr/>
        <p:txBody>
          <a:bodyPr/>
          <a:lstStyle/>
          <a:p>
            <a:fld id="{74213A01-FD8D-47AF-A1F4-29812F519599}" type="slidenum">
              <a:rPr lang="es-ES"/>
              <a:pPr/>
              <a:t>58</a:t>
            </a:fld>
            <a:endParaRPr lang="es-ES"/>
          </a:p>
        </p:txBody>
      </p:sp>
      <p:sp>
        <p:nvSpPr>
          <p:cNvPr id="698425" name="Rectangle 57"/>
          <p:cNvSpPr>
            <a:spLocks noGrp="1" noChangeArrowheads="1"/>
          </p:cNvSpPr>
          <p:nvPr>
            <p:ph type="title"/>
          </p:nvPr>
        </p:nvSpPr>
        <p:spPr>
          <a:xfrm>
            <a:off x="390525" y="-603250"/>
            <a:ext cx="8421688" cy="1241425"/>
          </a:xfrm>
        </p:spPr>
        <p:txBody>
          <a:bodyPr/>
          <a:lstStyle/>
          <a:p>
            <a:r>
              <a:rPr lang="es-ES" sz="4400"/>
              <a:t>Tabla de Contingencia</a:t>
            </a:r>
          </a:p>
        </p:txBody>
      </p:sp>
      <p:graphicFrame>
        <p:nvGraphicFramePr>
          <p:cNvPr id="698430" name="Group 62"/>
          <p:cNvGraphicFramePr>
            <a:graphicFrameLocks noGrp="1"/>
          </p:cNvGraphicFramePr>
          <p:nvPr>
            <p:ph idx="1"/>
          </p:nvPr>
        </p:nvGraphicFramePr>
        <p:xfrm>
          <a:off x="395288" y="1844675"/>
          <a:ext cx="8497887" cy="4478338"/>
        </p:xfrm>
        <a:graphic>
          <a:graphicData uri="http://schemas.openxmlformats.org/drawingml/2006/table">
            <a:tbl>
              <a:tblPr/>
              <a:tblGrid>
                <a:gridCol w="1974850"/>
                <a:gridCol w="1054100"/>
                <a:gridCol w="1184275"/>
                <a:gridCol w="1054100"/>
                <a:gridCol w="1252537"/>
                <a:gridCol w="1978025"/>
              </a:tblGrid>
              <a:tr h="2746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2"/>
                          </a:solidFill>
                          <a:effectLst/>
                          <a:latin typeface="Times New Roman" pitchFamily="18" charset="0"/>
                          <a:cs typeface="Times New Roman" pitchFamily="18" charset="0"/>
                        </a:rPr>
                        <a:t>Factor “P”</a:t>
                      </a:r>
                      <a:endParaRPr kumimoji="1" lang="es-ES" sz="1800" b="1"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2"/>
                          </a:solidFill>
                          <a:effectLst/>
                          <a:latin typeface="Times New Roman" pitchFamily="18" charset="0"/>
                          <a:cs typeface="Times New Roman" pitchFamily="18" charset="0"/>
                        </a:rPr>
                        <a:t>Eficiencia Académica (ESPOL)</a:t>
                      </a:r>
                      <a:endParaRPr kumimoji="1" lang="es-ES" sz="1800" b="1"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2"/>
                          </a:solidFill>
                          <a:effectLst/>
                          <a:latin typeface="Times New Roman" pitchFamily="18" charset="0"/>
                          <a:cs typeface="Times New Roman" pitchFamily="18" charset="0"/>
                        </a:rPr>
                        <a:t>Total de Factor” P”</a:t>
                      </a:r>
                      <a:endParaRPr kumimoji="1" lang="es-ES" sz="1800" b="1"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2"/>
                          </a:solidFill>
                          <a:effectLst/>
                          <a:latin typeface="Times New Roman" pitchFamily="18" charset="0"/>
                          <a:cs typeface="Times New Roman" pitchFamily="18" charset="0"/>
                        </a:rPr>
                        <a:t>Menos de 0,5</a:t>
                      </a:r>
                      <a:endParaRPr kumimoji="1" lang="es-ES" sz="1800" b="1"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2"/>
                          </a:solidFill>
                          <a:effectLst/>
                          <a:latin typeface="Times New Roman" pitchFamily="18" charset="0"/>
                          <a:cs typeface="Times New Roman" pitchFamily="18" charset="0"/>
                        </a:rPr>
                        <a:t>[0,5 , 0,7)</a:t>
                      </a:r>
                      <a:endParaRPr kumimoji="1" lang="es-ES" sz="1800" b="1"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2"/>
                          </a:solidFill>
                          <a:effectLst/>
                          <a:latin typeface="Times New Roman" pitchFamily="18" charset="0"/>
                          <a:cs typeface="Times New Roman" pitchFamily="18" charset="0"/>
                        </a:rPr>
                        <a:t>[0,7 , 0,9)</a:t>
                      </a:r>
                      <a:endParaRPr kumimoji="1" lang="es-ES" sz="1800" b="1"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2"/>
                          </a:solidFill>
                          <a:effectLst/>
                          <a:latin typeface="Times New Roman" pitchFamily="18" charset="0"/>
                          <a:cs typeface="Times New Roman" pitchFamily="18" charset="0"/>
                        </a:rPr>
                        <a:t>[0,9 , 1]</a:t>
                      </a:r>
                      <a:endParaRPr kumimoji="1" lang="es-ES" sz="1800" b="1"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v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Times New Roman" pitchFamily="18" charset="0"/>
                          <a:cs typeface="Times New Roman" pitchFamily="18" charset="0"/>
                        </a:rPr>
                        <a:t>7 o menos</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27 (24.980)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27 (25.434)</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42 (39.06)</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18 (24.526)</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1" u="none" strike="noStrike" cap="none" normalizeH="0" baseline="0" smtClean="0">
                          <a:ln>
                            <a:noFill/>
                          </a:ln>
                          <a:solidFill>
                            <a:schemeClr val="tx1"/>
                          </a:solidFill>
                          <a:effectLst/>
                          <a:latin typeface="Times New Roman" pitchFamily="18" charset="0"/>
                          <a:cs typeface="Times New Roman" pitchFamily="18" charset="0"/>
                        </a:rPr>
                        <a:t>114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Times New Roman" pitchFamily="18" charset="0"/>
                          <a:cs typeface="Times New Roman" pitchFamily="18" charset="0"/>
                        </a:rPr>
                        <a:t>[8 , 12]</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14 (16.873)</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17 (17.179)</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27 (26.382)</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19 (16.566)</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1" u="none" strike="noStrike" cap="none" normalizeH="0" baseline="0" smtClean="0">
                          <a:ln>
                            <a:noFill/>
                          </a:ln>
                          <a:solidFill>
                            <a:schemeClr val="tx1"/>
                          </a:solidFill>
                          <a:effectLst/>
                          <a:latin typeface="Times New Roman" pitchFamily="18" charset="0"/>
                          <a:cs typeface="Times New Roman" pitchFamily="18" charset="0"/>
                        </a:rPr>
                        <a:t>77</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Times New Roman" pitchFamily="18" charset="0"/>
                          <a:cs typeface="Times New Roman" pitchFamily="18" charset="0"/>
                        </a:rPr>
                        <a:t>[13 , 20]</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(8.108)</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(8.255)</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11 (12.677)</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12 (7.960)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1" u="none" strike="noStrike" cap="none" normalizeH="0" baseline="0" smtClean="0">
                          <a:ln>
                            <a:noFill/>
                          </a:ln>
                          <a:solidFill>
                            <a:schemeClr val="tx1"/>
                          </a:solidFill>
                          <a:effectLst/>
                          <a:latin typeface="Times New Roman" pitchFamily="18" charset="0"/>
                          <a:cs typeface="Times New Roman" pitchFamily="18" charset="0"/>
                        </a:rPr>
                        <a:t>37</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Times New Roman" pitchFamily="18" charset="0"/>
                          <a:cs typeface="Times New Roman" pitchFamily="18" charset="0"/>
                        </a:rPr>
                        <a:t>Más de 20</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(5.040)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(5.131)</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(7.880)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5 (4.948)</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1" u="none" strike="noStrike" cap="none" normalizeH="0" baseline="0" smtClean="0">
                          <a:ln>
                            <a:noFill/>
                          </a:ln>
                          <a:solidFill>
                            <a:schemeClr val="tx1"/>
                          </a:solidFill>
                          <a:effectLst/>
                          <a:latin typeface="Times New Roman" pitchFamily="18" charset="0"/>
                          <a:cs typeface="Times New Roman" pitchFamily="18" charset="0"/>
                        </a:rPr>
                        <a:t>23</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2"/>
                          </a:solidFill>
                          <a:effectLst/>
                          <a:latin typeface="Times New Roman" pitchFamily="18" charset="0"/>
                          <a:cs typeface="Times New Roman" pitchFamily="18" charset="0"/>
                        </a:rPr>
                        <a:t>Total de Eficiencia Académica (ESPOL)</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55</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56</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86</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tx1"/>
                          </a:solidFill>
                          <a:effectLst/>
                          <a:latin typeface="Times New Roman" pitchFamily="18" charset="0"/>
                          <a:cs typeface="Times New Roman" pitchFamily="18" charset="0"/>
                        </a:rPr>
                        <a:t>54</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0" i="1" u="none" strike="noStrike" cap="none" normalizeH="0" baseline="0" smtClean="0">
                          <a:ln>
                            <a:noFill/>
                          </a:ln>
                          <a:solidFill>
                            <a:schemeClr val="tx1"/>
                          </a:solidFill>
                          <a:effectLst/>
                          <a:latin typeface="Times New Roman" pitchFamily="18" charset="0"/>
                          <a:cs typeface="Times New Roman" pitchFamily="18" charset="0"/>
                        </a:rPr>
                        <a:t>251</a:t>
                      </a:r>
                      <a:endParaRPr kumimoji="1" lang="es-ES" sz="1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98431" name="Text Box 63"/>
          <p:cNvSpPr txBox="1">
            <a:spLocks noChangeArrowheads="1"/>
          </p:cNvSpPr>
          <p:nvPr/>
        </p:nvSpPr>
        <p:spPr bwMode="auto">
          <a:xfrm>
            <a:off x="468313" y="985838"/>
            <a:ext cx="8351837" cy="427037"/>
          </a:xfrm>
          <a:prstGeom prst="rect">
            <a:avLst/>
          </a:prstGeom>
          <a:noFill/>
          <a:ln w="9525">
            <a:noFill/>
            <a:miter lim="800000"/>
            <a:headEnd/>
            <a:tailEnd/>
          </a:ln>
          <a:effectLst/>
        </p:spPr>
        <p:txBody>
          <a:bodyPr>
            <a:spAutoFit/>
          </a:bodyPr>
          <a:lstStyle/>
          <a:p>
            <a:pPr algn="ctr"/>
            <a:r>
              <a:rPr kumimoji="0" lang="es-ES" sz="2200" b="1" i="1" u="none">
                <a:solidFill>
                  <a:srgbClr val="FFFF00"/>
                </a:solidFill>
                <a:latin typeface="Tahoma" pitchFamily="34" charset="0"/>
              </a:rPr>
              <a:t>Eficiencia Académica </a:t>
            </a:r>
            <a:r>
              <a:rPr kumimoji="0" lang="es-ES" sz="2200" b="1" u="none">
                <a:solidFill>
                  <a:srgbClr val="FFFF00"/>
                </a:solidFill>
                <a:latin typeface="Tahoma" pitchFamily="34" charset="0"/>
              </a:rPr>
              <a:t> vs. </a:t>
            </a:r>
            <a:r>
              <a:rPr kumimoji="0" lang="es-ES" sz="2200" b="1" i="1" u="none">
                <a:solidFill>
                  <a:srgbClr val="FFFF00"/>
                </a:solidFill>
                <a:latin typeface="Tahoma" pitchFamily="34" charset="0"/>
              </a:rPr>
              <a:t>Factor P</a:t>
            </a:r>
            <a:endParaRPr kumimoji="0" lang="es-ES" sz="2200" u="none">
              <a:solidFill>
                <a:srgbClr val="FFFF00"/>
              </a:solidFill>
              <a:latin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10580C80-2860-4F33-947E-CD6648A4F73D}" type="slidenum">
              <a:rPr lang="es-ES"/>
              <a:pPr/>
              <a:t>59</a:t>
            </a:fld>
            <a:endParaRPr lang="es-ES"/>
          </a:p>
        </p:txBody>
      </p:sp>
      <p:sp>
        <p:nvSpPr>
          <p:cNvPr id="700418" name="Rectangle 2"/>
          <p:cNvSpPr>
            <a:spLocks noGrp="1" noChangeArrowheads="1"/>
          </p:cNvSpPr>
          <p:nvPr>
            <p:ph type="title"/>
          </p:nvPr>
        </p:nvSpPr>
        <p:spPr/>
        <p:txBody>
          <a:bodyPr/>
          <a:lstStyle/>
          <a:p>
            <a:r>
              <a:rPr lang="es-ES" sz="4400"/>
              <a:t>Tabla de Contingencia</a:t>
            </a:r>
          </a:p>
        </p:txBody>
      </p:sp>
      <p:sp>
        <p:nvSpPr>
          <p:cNvPr id="700419" name="Rectangle 3"/>
          <p:cNvSpPr>
            <a:spLocks noGrp="1" noChangeArrowheads="1"/>
          </p:cNvSpPr>
          <p:nvPr>
            <p:ph type="body" idx="1"/>
          </p:nvPr>
        </p:nvSpPr>
        <p:spPr>
          <a:xfrm>
            <a:off x="395288" y="2306638"/>
            <a:ext cx="6192837" cy="4146550"/>
          </a:xfrm>
        </p:spPr>
        <p:txBody>
          <a:bodyPr/>
          <a:lstStyle/>
          <a:p>
            <a:r>
              <a:rPr kumimoji="0" lang="es-ES" b="1"/>
              <a:t>Estadístico de Prueba = 5,903</a:t>
            </a:r>
          </a:p>
          <a:p>
            <a:r>
              <a:rPr kumimoji="0" lang="es-ES" b="1"/>
              <a:t>Valor p = 0,750</a:t>
            </a:r>
          </a:p>
          <a:p>
            <a:r>
              <a:rPr kumimoji="0" lang="es-ES" b="1"/>
              <a:t>Grados de libertad = (4-1)(4-1) = 9</a:t>
            </a:r>
          </a:p>
          <a:p>
            <a:endParaRPr lang="es-ES"/>
          </a:p>
        </p:txBody>
      </p:sp>
      <p:sp>
        <p:nvSpPr>
          <p:cNvPr id="700420" name="Text Box 4"/>
          <p:cNvSpPr txBox="1">
            <a:spLocks noChangeArrowheads="1"/>
          </p:cNvSpPr>
          <p:nvPr/>
        </p:nvSpPr>
        <p:spPr bwMode="auto">
          <a:xfrm>
            <a:off x="468313" y="1562100"/>
            <a:ext cx="8351837" cy="427038"/>
          </a:xfrm>
          <a:prstGeom prst="rect">
            <a:avLst/>
          </a:prstGeom>
          <a:noFill/>
          <a:ln w="9525">
            <a:noFill/>
            <a:miter lim="800000"/>
            <a:headEnd/>
            <a:tailEnd/>
          </a:ln>
          <a:effectLst/>
        </p:spPr>
        <p:txBody>
          <a:bodyPr>
            <a:spAutoFit/>
          </a:bodyPr>
          <a:lstStyle/>
          <a:p>
            <a:pPr algn="ctr"/>
            <a:r>
              <a:rPr kumimoji="0" lang="es-ES" sz="2200" b="1" i="1" u="none">
                <a:solidFill>
                  <a:srgbClr val="FFFF00"/>
                </a:solidFill>
                <a:latin typeface="Tahoma" pitchFamily="34" charset="0"/>
              </a:rPr>
              <a:t>Eficiencia Académica </a:t>
            </a:r>
            <a:r>
              <a:rPr kumimoji="0" lang="es-ES" sz="2200" b="1" u="none">
                <a:solidFill>
                  <a:srgbClr val="FFFF00"/>
                </a:solidFill>
                <a:latin typeface="Tahoma" pitchFamily="34" charset="0"/>
              </a:rPr>
              <a:t> vs. </a:t>
            </a:r>
            <a:r>
              <a:rPr kumimoji="0" lang="es-ES" sz="2200" b="1" i="1" u="none">
                <a:solidFill>
                  <a:srgbClr val="FFFF00"/>
                </a:solidFill>
                <a:latin typeface="Tahoma" pitchFamily="34" charset="0"/>
              </a:rPr>
              <a:t>Factor P</a:t>
            </a:r>
            <a:endParaRPr kumimoji="0" lang="es-ES" sz="2200" u="none">
              <a:solidFill>
                <a:srgbClr val="FFFF00"/>
              </a:solidFill>
              <a:latin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4 Marcador de número de diapositiva"/>
          <p:cNvSpPr>
            <a:spLocks noGrp="1"/>
          </p:cNvSpPr>
          <p:nvPr>
            <p:ph type="sldNum" sz="quarter" idx="11"/>
          </p:nvPr>
        </p:nvSpPr>
        <p:spPr/>
        <p:txBody>
          <a:bodyPr/>
          <a:lstStyle/>
          <a:p>
            <a:fld id="{7EF2D930-C823-4655-B3BC-3F756AA2C368}" type="slidenum">
              <a:rPr lang="es-ES"/>
              <a:pPr/>
              <a:t>6</a:t>
            </a:fld>
            <a:endParaRPr lang="es-ES"/>
          </a:p>
        </p:txBody>
      </p:sp>
      <p:sp>
        <p:nvSpPr>
          <p:cNvPr id="728066" name="Rectangle 2"/>
          <p:cNvSpPr>
            <a:spLocks noGrp="1" noChangeArrowheads="1"/>
          </p:cNvSpPr>
          <p:nvPr>
            <p:ph type="title"/>
          </p:nvPr>
        </p:nvSpPr>
        <p:spPr>
          <a:xfrm>
            <a:off x="1476375" y="795338"/>
            <a:ext cx="6262688" cy="473075"/>
          </a:xfrm>
        </p:spPr>
        <p:txBody>
          <a:bodyPr/>
          <a:lstStyle/>
          <a:p>
            <a:pPr algn="ctr"/>
            <a:r>
              <a:rPr lang="es-ES" sz="3600"/>
              <a:t>POBLACIÓN INVESTIGADA</a:t>
            </a:r>
          </a:p>
        </p:txBody>
      </p:sp>
      <p:sp>
        <p:nvSpPr>
          <p:cNvPr id="728067" name="Rectangle 3"/>
          <p:cNvSpPr>
            <a:spLocks noGrp="1" noChangeArrowheads="1"/>
          </p:cNvSpPr>
          <p:nvPr>
            <p:ph type="body" idx="1"/>
          </p:nvPr>
        </p:nvSpPr>
        <p:spPr>
          <a:xfrm>
            <a:off x="395288" y="1628775"/>
            <a:ext cx="8064500" cy="4679950"/>
          </a:xfrm>
        </p:spPr>
        <p:txBody>
          <a:bodyPr/>
          <a:lstStyle/>
          <a:p>
            <a:pPr algn="just">
              <a:buFont typeface="Wingdings" pitchFamily="2" charset="2"/>
              <a:buNone/>
            </a:pPr>
            <a:r>
              <a:rPr lang="es-EC"/>
              <a:t>    La Población Objetivo coincide con la Población Investigada</a:t>
            </a:r>
            <a:endParaRPr lang="es-ES"/>
          </a:p>
          <a:p>
            <a:pPr algn="just">
              <a:buFont typeface="Wingdings" pitchFamily="2" charset="2"/>
              <a:buNone/>
            </a:pPr>
            <a:endParaRPr lang="es-ES"/>
          </a:p>
          <a:p>
            <a:pPr algn="just">
              <a:buFont typeface="Wingdings" pitchFamily="2" charset="2"/>
              <a:buNone/>
            </a:pPr>
            <a:endParaRPr lang="es-ES"/>
          </a:p>
          <a:p>
            <a:pPr algn="just">
              <a:buFont typeface="Wingdings" pitchFamily="2" charset="2"/>
              <a:buNone/>
            </a:pPr>
            <a:r>
              <a:rPr lang="es-ES"/>
              <a:t>    </a:t>
            </a:r>
            <a:r>
              <a:rPr lang="es-ES" i="1">
                <a:solidFill>
                  <a:schemeClr val="accent2"/>
                </a:solidFill>
              </a:rPr>
              <a:t>Cohorte de estudiantes de la ESPOL, que se matricularon en 1999 (Primero o Segundo Semestre), luego de aprobar el Primer curso Pre Politécnico de Ingeniería de ese año.</a:t>
            </a:r>
          </a:p>
          <a:p>
            <a:pPr algn="just">
              <a:buFont typeface="Wingdings" pitchFamily="2" charset="2"/>
              <a:buNone/>
            </a:pPr>
            <a:endParaRPr lang="es-EC" i="1">
              <a:solidFill>
                <a:schemeClr val="accent2"/>
              </a:solidFill>
            </a:endParaRPr>
          </a:p>
          <a:p>
            <a:pPr algn="just">
              <a:buFont typeface="Wingdings" pitchFamily="2" charset="2"/>
              <a:buNone/>
            </a:pPr>
            <a:endParaRPr lang="es-EC" i="1">
              <a:solidFill>
                <a:schemeClr val="accent2"/>
              </a:solidFill>
            </a:endParaRPr>
          </a:p>
          <a:p>
            <a:pPr algn="just">
              <a:buFont typeface="Wingdings" pitchFamily="2" charset="2"/>
              <a:buNone/>
            </a:pPr>
            <a:r>
              <a:rPr lang="es-ES"/>
              <a:t>     </a:t>
            </a:r>
            <a:endParaRPr lang="es-ES" i="1">
              <a:solidFill>
                <a:schemeClr val="accent2"/>
              </a:solidFill>
            </a:endParaRPr>
          </a:p>
          <a:p>
            <a:pPr algn="just">
              <a:buFont typeface="Wingdings" pitchFamily="2" charset="2"/>
              <a:buNone/>
            </a:pPr>
            <a:endParaRPr lang="es-ES" i="1">
              <a:solidFill>
                <a:schemeClr val="accent2"/>
              </a:solidFill>
            </a:endParaRPr>
          </a:p>
        </p:txBody>
      </p:sp>
      <p:sp>
        <p:nvSpPr>
          <p:cNvPr id="728068" name="Text Box 4"/>
          <p:cNvSpPr txBox="1">
            <a:spLocks noChangeArrowheads="1"/>
          </p:cNvSpPr>
          <p:nvPr/>
        </p:nvSpPr>
        <p:spPr bwMode="auto">
          <a:xfrm>
            <a:off x="1908175" y="5229225"/>
            <a:ext cx="3260725" cy="1187450"/>
          </a:xfrm>
          <a:prstGeom prst="rect">
            <a:avLst/>
          </a:prstGeom>
          <a:noFill/>
          <a:ln w="9525">
            <a:noFill/>
            <a:miter lim="800000"/>
            <a:headEnd/>
            <a:tailEnd/>
          </a:ln>
          <a:effectLst/>
        </p:spPr>
        <p:txBody>
          <a:bodyPr>
            <a:spAutoFit/>
          </a:bodyPr>
          <a:lstStyle/>
          <a:p>
            <a:r>
              <a:rPr lang="es-EC" b="1" u="none">
                <a:solidFill>
                  <a:srgbClr val="FF6633"/>
                </a:solidFill>
              </a:rPr>
              <a:t>TAMAÑO DE LA POBLACIÓN INVESTIGADA</a:t>
            </a:r>
            <a:endParaRPr lang="es-ES" b="1" u="none">
              <a:solidFill>
                <a:srgbClr val="FF6633"/>
              </a:solidFill>
            </a:endParaRPr>
          </a:p>
        </p:txBody>
      </p:sp>
      <p:sp>
        <p:nvSpPr>
          <p:cNvPr id="728069" name="Text Box 5"/>
          <p:cNvSpPr txBox="1">
            <a:spLocks noChangeArrowheads="1"/>
          </p:cNvSpPr>
          <p:nvPr/>
        </p:nvSpPr>
        <p:spPr bwMode="auto">
          <a:xfrm>
            <a:off x="4500563" y="5702300"/>
            <a:ext cx="1260475" cy="822325"/>
          </a:xfrm>
          <a:prstGeom prst="rect">
            <a:avLst/>
          </a:prstGeom>
          <a:noFill/>
          <a:ln w="9525">
            <a:noFill/>
            <a:miter lim="800000"/>
            <a:headEnd/>
            <a:tailEnd/>
          </a:ln>
          <a:effectLst/>
        </p:spPr>
        <p:txBody>
          <a:bodyPr wrap="none">
            <a:spAutoFit/>
          </a:bodyPr>
          <a:lstStyle/>
          <a:p>
            <a:pPr>
              <a:spcBef>
                <a:spcPct val="20000"/>
              </a:spcBef>
              <a:buClr>
                <a:schemeClr val="hlink"/>
              </a:buClr>
              <a:buSzPct val="70000"/>
              <a:buFont typeface="Wingdings" pitchFamily="2" charset="2"/>
              <a:buNone/>
            </a:pPr>
            <a:r>
              <a:rPr lang="es-ES" u="none"/>
              <a:t>N= 251.</a:t>
            </a:r>
          </a:p>
          <a:p>
            <a:endParaRPr lang="es-ES" u="non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28066"/>
                                        </p:tgtEl>
                                        <p:attrNameLst>
                                          <p:attrName>style.visibility</p:attrName>
                                        </p:attrNameLst>
                                      </p:cBhvr>
                                      <p:to>
                                        <p:strVal val="visible"/>
                                      </p:to>
                                    </p:set>
                                    <p:anim calcmode="lin" valueType="num">
                                      <p:cBhvr>
                                        <p:cTn id="7" dur="1000" fill="hold"/>
                                        <p:tgtEl>
                                          <p:spTgt spid="728066"/>
                                        </p:tgtEl>
                                        <p:attrNameLst>
                                          <p:attrName>ppt_x</p:attrName>
                                        </p:attrNameLst>
                                      </p:cBhvr>
                                      <p:tavLst>
                                        <p:tav tm="0">
                                          <p:val>
                                            <p:strVal val="#ppt_x-.2"/>
                                          </p:val>
                                        </p:tav>
                                        <p:tav tm="100000">
                                          <p:val>
                                            <p:strVal val="#ppt_x"/>
                                          </p:val>
                                        </p:tav>
                                      </p:tavLst>
                                    </p:anim>
                                    <p:anim calcmode="lin" valueType="num">
                                      <p:cBhvr>
                                        <p:cTn id="8" dur="1000" fill="hold"/>
                                        <p:tgtEl>
                                          <p:spTgt spid="7280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806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28067">
                                            <p:txEl>
                                              <p:pRg st="0" end="0"/>
                                            </p:txEl>
                                          </p:spTgt>
                                        </p:tgtEl>
                                        <p:attrNameLst>
                                          <p:attrName>style.visibility</p:attrName>
                                        </p:attrNameLst>
                                      </p:cBhvr>
                                      <p:to>
                                        <p:strVal val="visible"/>
                                      </p:to>
                                    </p:set>
                                    <p:animEffect transition="in" filter="fade">
                                      <p:cBhvr>
                                        <p:cTn id="14" dur="500"/>
                                        <p:tgtEl>
                                          <p:spTgt spid="728067">
                                            <p:txEl>
                                              <p:pRg st="0" end="0"/>
                                            </p:txEl>
                                          </p:spTgt>
                                        </p:tgtEl>
                                      </p:cBhvr>
                                    </p:animEffect>
                                    <p:anim calcmode="lin" valueType="num">
                                      <p:cBhvr>
                                        <p:cTn id="15" dur="500" fill="hold"/>
                                        <p:tgtEl>
                                          <p:spTgt spid="7280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2806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28067">
                                            <p:txEl>
                                              <p:pRg st="3" end="3"/>
                                            </p:txEl>
                                          </p:spTgt>
                                        </p:tgtEl>
                                        <p:attrNameLst>
                                          <p:attrName>style.visibility</p:attrName>
                                        </p:attrNameLst>
                                      </p:cBhvr>
                                      <p:to>
                                        <p:strVal val="visible"/>
                                      </p:to>
                                    </p:set>
                                    <p:animEffect transition="in" filter="fade">
                                      <p:cBhvr>
                                        <p:cTn id="21" dur="500"/>
                                        <p:tgtEl>
                                          <p:spTgt spid="728067">
                                            <p:txEl>
                                              <p:pRg st="3" end="3"/>
                                            </p:txEl>
                                          </p:spTgt>
                                        </p:tgtEl>
                                      </p:cBhvr>
                                    </p:animEffect>
                                    <p:anim calcmode="lin" valueType="num">
                                      <p:cBhvr>
                                        <p:cTn id="22" dur="500" fill="hold"/>
                                        <p:tgtEl>
                                          <p:spTgt spid="728067">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72806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28068"/>
                                        </p:tgtEl>
                                        <p:attrNameLst>
                                          <p:attrName>style.visibility</p:attrName>
                                        </p:attrNameLst>
                                      </p:cBhvr>
                                      <p:to>
                                        <p:strVal val="visible"/>
                                      </p:to>
                                    </p:set>
                                    <p:animEffect transition="in" filter="box(in)">
                                      <p:cBhvr>
                                        <p:cTn id="28" dur="500"/>
                                        <p:tgtEl>
                                          <p:spTgt spid="72806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728069"/>
                                        </p:tgtEl>
                                        <p:attrNameLst>
                                          <p:attrName>style.visibility</p:attrName>
                                        </p:attrNameLst>
                                      </p:cBhvr>
                                      <p:to>
                                        <p:strVal val="visible"/>
                                      </p:to>
                                    </p:set>
                                    <p:animEffect transition="in" filter="box(in)">
                                      <p:cBhvr>
                                        <p:cTn id="31" dur="500"/>
                                        <p:tgtEl>
                                          <p:spTgt spid="72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6" grpId="0"/>
      <p:bldP spid="728067" grpId="0" uiExpand="1" build="p"/>
      <p:bldP spid="728068" grpId="0"/>
      <p:bldP spid="72806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 Marcador de número de diapositiva"/>
          <p:cNvSpPr>
            <a:spLocks noGrp="1"/>
          </p:cNvSpPr>
          <p:nvPr>
            <p:ph type="sldNum" sz="quarter" idx="11"/>
          </p:nvPr>
        </p:nvSpPr>
        <p:spPr/>
        <p:txBody>
          <a:bodyPr/>
          <a:lstStyle/>
          <a:p>
            <a:fld id="{EAA3CA8A-AB9A-49EC-9E3B-9AF3C16F25D2}" type="slidenum">
              <a:rPr lang="es-ES"/>
              <a:pPr/>
              <a:t>60</a:t>
            </a:fld>
            <a:endParaRPr lang="es-ES"/>
          </a:p>
        </p:txBody>
      </p:sp>
      <p:sp>
        <p:nvSpPr>
          <p:cNvPr id="661507" name="Text Box 3"/>
          <p:cNvSpPr txBox="1">
            <a:spLocks noChangeArrowheads="1"/>
          </p:cNvSpPr>
          <p:nvPr/>
        </p:nvSpPr>
        <p:spPr bwMode="auto">
          <a:xfrm>
            <a:off x="468313" y="115888"/>
            <a:ext cx="8351837" cy="427037"/>
          </a:xfrm>
          <a:prstGeom prst="rect">
            <a:avLst/>
          </a:prstGeom>
          <a:noFill/>
          <a:ln w="9525">
            <a:noFill/>
            <a:miter lim="800000"/>
            <a:headEnd/>
            <a:tailEnd/>
          </a:ln>
          <a:effectLst/>
        </p:spPr>
        <p:txBody>
          <a:bodyPr>
            <a:spAutoFit/>
          </a:bodyPr>
          <a:lstStyle/>
          <a:p>
            <a:pPr algn="ctr"/>
            <a:r>
              <a:rPr kumimoji="0" lang="es-ES" sz="2200" b="1" u="none">
                <a:solidFill>
                  <a:srgbClr val="FFFF00"/>
                </a:solidFill>
                <a:latin typeface="Tahoma" pitchFamily="34" charset="0"/>
              </a:rPr>
              <a:t>Resultados del Análisis del ANÁLISIS DE CONTINGENCIA</a:t>
            </a:r>
            <a:endParaRPr kumimoji="0" lang="es-ES" sz="2200" u="none">
              <a:solidFill>
                <a:srgbClr val="FFFF00"/>
              </a:solidFill>
              <a:latin typeface="Tahoma" pitchFamily="34" charset="0"/>
            </a:endParaRPr>
          </a:p>
        </p:txBody>
      </p:sp>
      <p:sp>
        <p:nvSpPr>
          <p:cNvPr id="661672" name="Text Box 168"/>
          <p:cNvSpPr txBox="1">
            <a:spLocks noChangeArrowheads="1"/>
          </p:cNvSpPr>
          <p:nvPr/>
        </p:nvSpPr>
        <p:spPr bwMode="auto">
          <a:xfrm>
            <a:off x="468313" y="811213"/>
            <a:ext cx="8424862" cy="457200"/>
          </a:xfrm>
          <a:prstGeom prst="rect">
            <a:avLst/>
          </a:prstGeom>
          <a:noFill/>
          <a:ln w="9525">
            <a:noFill/>
            <a:miter lim="800000"/>
            <a:headEnd/>
            <a:tailEnd/>
          </a:ln>
          <a:effectLst/>
        </p:spPr>
        <p:txBody>
          <a:bodyPr>
            <a:spAutoFit/>
          </a:bodyPr>
          <a:lstStyle/>
          <a:p>
            <a:pPr algn="ctr">
              <a:spcBef>
                <a:spcPct val="50000"/>
              </a:spcBef>
            </a:pPr>
            <a:r>
              <a:rPr lang="es-ES" b="1" u="none">
                <a:solidFill>
                  <a:srgbClr val="FFCC66"/>
                </a:solidFill>
              </a:rPr>
              <a:t>Forma de Ingreso vs. Otras Características</a:t>
            </a:r>
          </a:p>
        </p:txBody>
      </p:sp>
      <p:graphicFrame>
        <p:nvGraphicFramePr>
          <p:cNvPr id="662496" name="Group 992"/>
          <p:cNvGraphicFramePr>
            <a:graphicFrameLocks noGrp="1"/>
          </p:cNvGraphicFramePr>
          <p:nvPr>
            <p:ph sz="half" idx="2"/>
          </p:nvPr>
        </p:nvGraphicFramePr>
        <p:xfrm>
          <a:off x="323850" y="1484313"/>
          <a:ext cx="8569325" cy="4265612"/>
        </p:xfrm>
        <a:graphic>
          <a:graphicData uri="http://schemas.openxmlformats.org/drawingml/2006/table">
            <a:tbl>
              <a:tblPr/>
              <a:tblGrid>
                <a:gridCol w="2652713"/>
                <a:gridCol w="1822450"/>
                <a:gridCol w="1049337"/>
                <a:gridCol w="1274763"/>
                <a:gridCol w="1770062"/>
              </a:tblGrid>
              <a:tr h="831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Variable</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Estadístico</a:t>
                      </a:r>
                    </a:p>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 de Prueba</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Grado</a:t>
                      </a:r>
                    </a:p>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 de</a:t>
                      </a:r>
                    </a:p>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Libertad</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Valor p</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Conclusión</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Matemáticas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52,457</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2</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0,000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Dependientes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Física</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116,701</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2</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0,000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Dependientes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Química </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64,770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2</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0,000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Dependientes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Promedio del Pre Politécnico</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104,711</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2</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0,000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Dependientes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Resultado Final</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89,536</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2</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0,000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Dependientes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Promedio de Ciclo Básico</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8,357</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2</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0,015</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No Conlusión</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Promedio General</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13,884</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2</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0,001</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Dependientes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blind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4 Marcador de número de diapositiva"/>
          <p:cNvSpPr>
            <a:spLocks noGrp="1"/>
          </p:cNvSpPr>
          <p:nvPr>
            <p:ph type="sldNum" sz="quarter" idx="11"/>
          </p:nvPr>
        </p:nvSpPr>
        <p:spPr/>
        <p:txBody>
          <a:bodyPr/>
          <a:lstStyle/>
          <a:p>
            <a:fld id="{BD9408E5-B113-41D5-B6B2-5A4AD8CEB87A}" type="slidenum">
              <a:rPr lang="es-ES"/>
              <a:pPr/>
              <a:t>61</a:t>
            </a:fld>
            <a:endParaRPr lang="es-ES"/>
          </a:p>
        </p:txBody>
      </p:sp>
      <p:sp>
        <p:nvSpPr>
          <p:cNvPr id="704626" name="Rectangle 114"/>
          <p:cNvSpPr>
            <a:spLocks noGrp="1" noChangeArrowheads="1"/>
          </p:cNvSpPr>
          <p:nvPr>
            <p:ph type="title"/>
          </p:nvPr>
        </p:nvSpPr>
        <p:spPr/>
        <p:txBody>
          <a:bodyPr/>
          <a:lstStyle/>
          <a:p>
            <a:endParaRPr lang="en-US"/>
          </a:p>
        </p:txBody>
      </p:sp>
      <p:graphicFrame>
        <p:nvGraphicFramePr>
          <p:cNvPr id="704695" name="Group 183"/>
          <p:cNvGraphicFramePr>
            <a:graphicFrameLocks noGrp="1"/>
          </p:cNvGraphicFramePr>
          <p:nvPr>
            <p:ph idx="1"/>
          </p:nvPr>
        </p:nvGraphicFramePr>
        <p:xfrm>
          <a:off x="179388" y="1804988"/>
          <a:ext cx="8748712" cy="4937125"/>
        </p:xfrm>
        <a:graphic>
          <a:graphicData uri="http://schemas.openxmlformats.org/drawingml/2006/table">
            <a:tbl>
              <a:tblPr/>
              <a:tblGrid>
                <a:gridCol w="2735262"/>
                <a:gridCol w="1679575"/>
                <a:gridCol w="1416050"/>
                <a:gridCol w="1168400"/>
                <a:gridCol w="1749425"/>
              </a:tblGrid>
              <a:tr h="233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Variable</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Estadístico</a:t>
                      </a:r>
                    </a:p>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 de Prueba</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Grado</a:t>
                      </a:r>
                    </a:p>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 de</a:t>
                      </a:r>
                    </a:p>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Libertad</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Valor p</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2"/>
                          </a:solidFill>
                          <a:effectLst/>
                          <a:latin typeface="Arial" charset="0"/>
                          <a:cs typeface="Arial" charset="0"/>
                        </a:rPr>
                        <a:t>Conclusión</a:t>
                      </a:r>
                      <a:endParaRPr kumimoji="1" lang="es-ES" sz="18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3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Materias Aprobadas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8,173</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2</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0,017</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No Conlusión</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3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Materias Tomadas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7,441</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4</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0,114</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Independientes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016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Materias Tomadas por Semestre</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19,556</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3</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0,000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Dependientes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00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Materias Aprobadas por Semestre</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14,648</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4</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0,005</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Arial" charset="0"/>
                          <a:cs typeface="Arial" charset="0"/>
                        </a:rPr>
                        <a:t>Dependientes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683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Veces a Prueba</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7,054</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3</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0,070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No Conlusión</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3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Especialización del Bachiller</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3,178</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4</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0,528</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Independientes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4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Años entre Colegi y ESPOL</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1,347</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2</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0,510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Independientes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4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Tipo de Colegio</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3,238</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3</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0,356</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Arial" charset="0"/>
                          <a:cs typeface="Arial" charset="0"/>
                        </a:rPr>
                        <a:t>Independientes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704696" name="Text Box 184"/>
          <p:cNvSpPr txBox="1">
            <a:spLocks noChangeArrowheads="1"/>
          </p:cNvSpPr>
          <p:nvPr/>
        </p:nvSpPr>
        <p:spPr bwMode="auto">
          <a:xfrm>
            <a:off x="468313" y="115888"/>
            <a:ext cx="8351837" cy="427037"/>
          </a:xfrm>
          <a:prstGeom prst="rect">
            <a:avLst/>
          </a:prstGeom>
          <a:noFill/>
          <a:ln w="9525">
            <a:noFill/>
            <a:miter lim="800000"/>
            <a:headEnd/>
            <a:tailEnd/>
          </a:ln>
          <a:effectLst/>
        </p:spPr>
        <p:txBody>
          <a:bodyPr>
            <a:spAutoFit/>
          </a:bodyPr>
          <a:lstStyle/>
          <a:p>
            <a:pPr algn="ctr"/>
            <a:r>
              <a:rPr kumimoji="0" lang="es-ES" sz="2200" b="1" u="none">
                <a:solidFill>
                  <a:srgbClr val="FFFF00"/>
                </a:solidFill>
                <a:latin typeface="Tahoma" pitchFamily="34" charset="0"/>
              </a:rPr>
              <a:t>Resultados del Análisis del ANÁLISIS DE CONTINGENCIA</a:t>
            </a:r>
            <a:endParaRPr kumimoji="0" lang="es-ES" sz="2200" u="none">
              <a:solidFill>
                <a:srgbClr val="FFFF00"/>
              </a:solidFill>
              <a:latin typeface="Tahoma" pitchFamily="34" charset="0"/>
            </a:endParaRPr>
          </a:p>
        </p:txBody>
      </p:sp>
      <p:sp>
        <p:nvSpPr>
          <p:cNvPr id="704697" name="Text Box 185"/>
          <p:cNvSpPr txBox="1">
            <a:spLocks noChangeArrowheads="1"/>
          </p:cNvSpPr>
          <p:nvPr/>
        </p:nvSpPr>
        <p:spPr bwMode="auto">
          <a:xfrm>
            <a:off x="468313" y="811213"/>
            <a:ext cx="8424862" cy="457200"/>
          </a:xfrm>
          <a:prstGeom prst="rect">
            <a:avLst/>
          </a:prstGeom>
          <a:noFill/>
          <a:ln w="9525">
            <a:noFill/>
            <a:miter lim="800000"/>
            <a:headEnd/>
            <a:tailEnd/>
          </a:ln>
          <a:effectLst/>
        </p:spPr>
        <p:txBody>
          <a:bodyPr>
            <a:spAutoFit/>
          </a:bodyPr>
          <a:lstStyle/>
          <a:p>
            <a:pPr algn="ctr">
              <a:spcBef>
                <a:spcPct val="50000"/>
              </a:spcBef>
            </a:pPr>
            <a:r>
              <a:rPr lang="es-ES" b="1" u="none">
                <a:solidFill>
                  <a:srgbClr val="FFCC66"/>
                </a:solidFill>
              </a:rPr>
              <a:t>Forma de Ingreso vs. Otras Características</a:t>
            </a:r>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4 Marcador de número de diapositiva"/>
          <p:cNvSpPr>
            <a:spLocks noGrp="1"/>
          </p:cNvSpPr>
          <p:nvPr>
            <p:ph type="sldNum" sz="quarter" idx="11"/>
          </p:nvPr>
        </p:nvSpPr>
        <p:spPr/>
        <p:txBody>
          <a:bodyPr/>
          <a:lstStyle/>
          <a:p>
            <a:fld id="{D40F13B6-FAB3-41C8-B14B-D53C8AF40B1A}" type="slidenum">
              <a:rPr lang="es-ES"/>
              <a:pPr/>
              <a:t>62</a:t>
            </a:fld>
            <a:endParaRPr lang="es-ES"/>
          </a:p>
        </p:txBody>
      </p:sp>
      <p:sp>
        <p:nvSpPr>
          <p:cNvPr id="706868" name="Rectangle 308"/>
          <p:cNvSpPr>
            <a:spLocks noGrp="1" noChangeArrowheads="1"/>
          </p:cNvSpPr>
          <p:nvPr>
            <p:ph type="title"/>
          </p:nvPr>
        </p:nvSpPr>
        <p:spPr/>
        <p:txBody>
          <a:bodyPr/>
          <a:lstStyle/>
          <a:p>
            <a:endParaRPr lang="en-US"/>
          </a:p>
        </p:txBody>
      </p:sp>
      <p:graphicFrame>
        <p:nvGraphicFramePr>
          <p:cNvPr id="706880" name="Group 320"/>
          <p:cNvGraphicFramePr>
            <a:graphicFrameLocks noGrp="1"/>
          </p:cNvGraphicFramePr>
          <p:nvPr>
            <p:ph idx="1"/>
          </p:nvPr>
        </p:nvGraphicFramePr>
        <p:xfrm>
          <a:off x="611188" y="1489075"/>
          <a:ext cx="7777162" cy="5035550"/>
        </p:xfrm>
        <a:graphic>
          <a:graphicData uri="http://schemas.openxmlformats.org/drawingml/2006/table">
            <a:tbl>
              <a:tblPr/>
              <a:tblGrid>
                <a:gridCol w="2349500"/>
                <a:gridCol w="1322387"/>
                <a:gridCol w="1152525"/>
                <a:gridCol w="1295400"/>
                <a:gridCol w="1657350"/>
              </a:tblGrid>
              <a:tr h="3619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2"/>
                          </a:solidFill>
                          <a:effectLst/>
                          <a:latin typeface="Arial" charset="0"/>
                          <a:cs typeface="Arial" charset="0"/>
                        </a:rPr>
                        <a:t>Variable</a:t>
                      </a:r>
                      <a:endParaRPr kumimoji="1" lang="es-ES" sz="16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2"/>
                          </a:solidFill>
                          <a:effectLst/>
                          <a:latin typeface="Arial" charset="0"/>
                          <a:cs typeface="Arial" charset="0"/>
                        </a:rPr>
                        <a:t>Estadístico</a:t>
                      </a:r>
                    </a:p>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2"/>
                          </a:solidFill>
                          <a:effectLst/>
                          <a:latin typeface="Arial" charset="0"/>
                          <a:cs typeface="Arial" charset="0"/>
                        </a:rPr>
                        <a:t> de Prueba</a:t>
                      </a:r>
                      <a:endParaRPr kumimoji="1" lang="es-ES" sz="16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2"/>
                          </a:solidFill>
                          <a:effectLst/>
                          <a:latin typeface="Arial" charset="0"/>
                          <a:cs typeface="Arial" charset="0"/>
                        </a:rPr>
                        <a:t>Grado</a:t>
                      </a:r>
                    </a:p>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2"/>
                          </a:solidFill>
                          <a:effectLst/>
                          <a:latin typeface="Arial" charset="0"/>
                          <a:cs typeface="Arial" charset="0"/>
                        </a:rPr>
                        <a:t> de</a:t>
                      </a:r>
                    </a:p>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2"/>
                          </a:solidFill>
                          <a:effectLst/>
                          <a:latin typeface="Arial" charset="0"/>
                          <a:cs typeface="Arial" charset="0"/>
                        </a:rPr>
                        <a:t>Libertad</a:t>
                      </a:r>
                      <a:endParaRPr kumimoji="1" lang="es-ES" sz="16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2"/>
                          </a:solidFill>
                          <a:effectLst/>
                          <a:latin typeface="Arial" charset="0"/>
                          <a:cs typeface="Arial" charset="0"/>
                        </a:rPr>
                        <a:t>Valor p</a:t>
                      </a:r>
                      <a:endParaRPr kumimoji="1" lang="es-ES" sz="16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2"/>
                          </a:solidFill>
                          <a:effectLst/>
                          <a:latin typeface="Arial" charset="0"/>
                          <a:cs typeface="Arial" charset="0"/>
                        </a:rPr>
                        <a:t>Conclusión</a:t>
                      </a:r>
                      <a:endParaRPr kumimoji="1" lang="es-ES" sz="16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Notas de 1º a 5º curso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0,411</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3</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0,250</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Independientes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Notas de 6º curso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2,016</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3</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0,569</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Independientes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Exámenes de Grado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4,475</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3</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0,214</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Independientes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Trabajo Práctico e Investigación</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3,475</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2</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0,176</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Independientes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Nota de Graduación</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0,471</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2</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0,790</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Independientes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Arial" charset="0"/>
                          <a:cs typeface="Arial" charset="0"/>
                        </a:rPr>
                        <a:t>Eficiencia Académica</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Arial" charset="0"/>
                          <a:cs typeface="Arial" charset="0"/>
                        </a:rPr>
                        <a:t>16,119</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Arial" charset="0"/>
                          <a:cs typeface="Arial" charset="0"/>
                        </a:rPr>
                        <a:t>3</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Arial" charset="0"/>
                          <a:cs typeface="Arial" charset="0"/>
                        </a:rPr>
                        <a:t>0,001</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Arial" charset="0"/>
                          <a:cs typeface="Arial" charset="0"/>
                        </a:rPr>
                        <a:t>Dependientes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Género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0,685</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1</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0,408</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Independientes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Estado Actual</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17,575</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4</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0,001</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Dependientes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Prueba de Aptitud</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10,766</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3</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0,013</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Arial" charset="0"/>
                          <a:cs typeface="Arial" charset="0"/>
                        </a:rPr>
                        <a:t>No Conlusión</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Arial" charset="0"/>
                          <a:cs typeface="Arial" charset="0"/>
                        </a:rPr>
                        <a:t>Factor "P"</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Arial" charset="0"/>
                          <a:cs typeface="Arial" charset="0"/>
                        </a:rPr>
                        <a:t>1,202</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Arial" charset="0"/>
                          <a:cs typeface="Arial" charset="0"/>
                        </a:rPr>
                        <a:t>3</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Arial" charset="0"/>
                          <a:cs typeface="Arial" charset="0"/>
                        </a:rPr>
                        <a:t>0,753</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Arial" charset="0"/>
                          <a:cs typeface="Arial" charset="0"/>
                        </a:rPr>
                        <a:t>Independientes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706881" name="Text Box 321"/>
          <p:cNvSpPr txBox="1">
            <a:spLocks noChangeArrowheads="1"/>
          </p:cNvSpPr>
          <p:nvPr/>
        </p:nvSpPr>
        <p:spPr bwMode="auto">
          <a:xfrm>
            <a:off x="468313" y="115888"/>
            <a:ext cx="8351837" cy="427037"/>
          </a:xfrm>
          <a:prstGeom prst="rect">
            <a:avLst/>
          </a:prstGeom>
          <a:noFill/>
          <a:ln w="9525">
            <a:noFill/>
            <a:miter lim="800000"/>
            <a:headEnd/>
            <a:tailEnd/>
          </a:ln>
          <a:effectLst/>
        </p:spPr>
        <p:txBody>
          <a:bodyPr>
            <a:spAutoFit/>
          </a:bodyPr>
          <a:lstStyle/>
          <a:p>
            <a:pPr algn="ctr"/>
            <a:r>
              <a:rPr kumimoji="0" lang="es-ES" sz="2200" b="1" u="none">
                <a:solidFill>
                  <a:srgbClr val="FFFF00"/>
                </a:solidFill>
                <a:latin typeface="Tahoma" pitchFamily="34" charset="0"/>
              </a:rPr>
              <a:t>Resultados del Análisis del ANÁLISIS DE CONTINGENCIA</a:t>
            </a:r>
            <a:endParaRPr kumimoji="0" lang="es-ES" sz="2200" u="none">
              <a:solidFill>
                <a:srgbClr val="FFFF00"/>
              </a:solidFill>
              <a:latin typeface="Tahoma" pitchFamily="34" charset="0"/>
            </a:endParaRPr>
          </a:p>
        </p:txBody>
      </p:sp>
      <p:sp>
        <p:nvSpPr>
          <p:cNvPr id="706882" name="Text Box 322"/>
          <p:cNvSpPr txBox="1">
            <a:spLocks noChangeArrowheads="1"/>
          </p:cNvSpPr>
          <p:nvPr/>
        </p:nvSpPr>
        <p:spPr bwMode="auto">
          <a:xfrm>
            <a:off x="468313" y="811213"/>
            <a:ext cx="8424862" cy="457200"/>
          </a:xfrm>
          <a:prstGeom prst="rect">
            <a:avLst/>
          </a:prstGeom>
          <a:noFill/>
          <a:ln w="9525">
            <a:noFill/>
            <a:miter lim="800000"/>
            <a:headEnd/>
            <a:tailEnd/>
          </a:ln>
          <a:effectLst/>
        </p:spPr>
        <p:txBody>
          <a:bodyPr>
            <a:spAutoFit/>
          </a:bodyPr>
          <a:lstStyle/>
          <a:p>
            <a:pPr algn="ctr">
              <a:spcBef>
                <a:spcPct val="50000"/>
              </a:spcBef>
            </a:pPr>
            <a:r>
              <a:rPr lang="es-ES" b="1" u="none">
                <a:solidFill>
                  <a:srgbClr val="FFCC66"/>
                </a:solidFill>
              </a:rPr>
              <a:t>Forma de Ingreso vs. Otras Características</a:t>
            </a:r>
          </a:p>
        </p:txBody>
      </p:sp>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3 Marcador de número de diapositiva"/>
          <p:cNvSpPr>
            <a:spLocks noGrp="1"/>
          </p:cNvSpPr>
          <p:nvPr>
            <p:ph type="sldNum" sz="quarter" idx="11"/>
          </p:nvPr>
        </p:nvSpPr>
        <p:spPr/>
        <p:txBody>
          <a:bodyPr/>
          <a:lstStyle/>
          <a:p>
            <a:fld id="{B75228EF-A6FD-4496-9D55-F27206F2F4CF}" type="slidenum">
              <a:rPr lang="es-ES"/>
              <a:pPr/>
              <a:t>63</a:t>
            </a:fld>
            <a:endParaRPr lang="es-ES"/>
          </a:p>
        </p:txBody>
      </p:sp>
      <p:graphicFrame>
        <p:nvGraphicFramePr>
          <p:cNvPr id="662631" name="Group 103"/>
          <p:cNvGraphicFramePr>
            <a:graphicFrameLocks noGrp="1"/>
          </p:cNvGraphicFramePr>
          <p:nvPr>
            <p:ph/>
          </p:nvPr>
        </p:nvGraphicFramePr>
        <p:xfrm>
          <a:off x="215900" y="1690688"/>
          <a:ext cx="8748713" cy="4618037"/>
        </p:xfrm>
        <a:graphic>
          <a:graphicData uri="http://schemas.openxmlformats.org/drawingml/2006/table">
            <a:tbl>
              <a:tblPr/>
              <a:tblGrid>
                <a:gridCol w="3816350"/>
                <a:gridCol w="1273175"/>
                <a:gridCol w="958850"/>
                <a:gridCol w="1009650"/>
                <a:gridCol w="1690688"/>
              </a:tblGrid>
              <a:tr h="180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2"/>
                          </a:solidFill>
                          <a:effectLst/>
                          <a:latin typeface="Arial" charset="0"/>
                          <a:cs typeface="Arial" charset="0"/>
                        </a:rPr>
                        <a:t>Variable</a:t>
                      </a:r>
                      <a:endParaRPr kumimoji="1" lang="es-ES" sz="17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2"/>
                          </a:solidFill>
                          <a:effectLst/>
                          <a:latin typeface="Arial" charset="0"/>
                          <a:cs typeface="Arial" charset="0"/>
                        </a:rPr>
                        <a:t>Estadístico</a:t>
                      </a:r>
                    </a:p>
                    <a:p>
                      <a:pPr marL="0" marR="0" lvl="0" indent="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2"/>
                          </a:solidFill>
                          <a:effectLst/>
                          <a:latin typeface="Arial" charset="0"/>
                          <a:cs typeface="Arial" charset="0"/>
                        </a:rPr>
                        <a:t> de Prueba</a:t>
                      </a:r>
                      <a:endParaRPr kumimoji="1" lang="es-ES" sz="17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2"/>
                          </a:solidFill>
                          <a:effectLst/>
                          <a:latin typeface="Arial" charset="0"/>
                          <a:cs typeface="Arial" charset="0"/>
                        </a:rPr>
                        <a:t>Grado</a:t>
                      </a:r>
                    </a:p>
                    <a:p>
                      <a:pPr marL="0" marR="0" lvl="0" indent="0" algn="ct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2"/>
                          </a:solidFill>
                          <a:effectLst/>
                          <a:latin typeface="Arial" charset="0"/>
                          <a:cs typeface="Arial" charset="0"/>
                        </a:rPr>
                        <a:t> de</a:t>
                      </a:r>
                    </a:p>
                    <a:p>
                      <a:pPr marL="0" marR="0" lvl="0" indent="0" algn="ct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2"/>
                          </a:solidFill>
                          <a:effectLst/>
                          <a:latin typeface="Arial" charset="0"/>
                          <a:cs typeface="Arial" charset="0"/>
                        </a:rPr>
                        <a:t>Libertad</a:t>
                      </a:r>
                      <a:endParaRPr kumimoji="1" lang="es-ES" sz="17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2"/>
                          </a:solidFill>
                          <a:effectLst/>
                          <a:latin typeface="Arial" charset="0"/>
                          <a:cs typeface="Arial" charset="0"/>
                        </a:rPr>
                        <a:t>Valor p</a:t>
                      </a:r>
                      <a:endParaRPr kumimoji="1" lang="es-ES" sz="17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2"/>
                          </a:solidFill>
                          <a:effectLst/>
                          <a:latin typeface="Arial" charset="0"/>
                          <a:cs typeface="Arial" charset="0"/>
                        </a:rPr>
                        <a:t>Conclusión</a:t>
                      </a:r>
                      <a:endParaRPr kumimoji="1" lang="es-ES" sz="17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Notas de 1º a 5º Curso</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31,456</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4</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0,000</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Dependientes</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Notas de 6º Curso</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13,845</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4</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0,008</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Dependientes</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Exámenes de Grado</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5,300</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4</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0,258</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Independientes</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Trabajo Práctico o de Investigación</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2,296</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4</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0,681</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Independientes</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Nota de Graduación</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6,279</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4</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0,179</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Independientes</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3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Matemáticas</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21,790</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4</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0,000</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Dependientes</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Física</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12,454</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4</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0,014</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0" i="0" u="none" strike="noStrike" cap="none" normalizeH="0" baseline="0" smtClean="0">
                          <a:ln>
                            <a:noFill/>
                          </a:ln>
                          <a:solidFill>
                            <a:schemeClr val="tx1"/>
                          </a:solidFill>
                          <a:effectLst/>
                          <a:latin typeface="Arial" charset="0"/>
                          <a:cs typeface="Arial" charset="0"/>
                        </a:rPr>
                        <a:t>No Conlusión</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Química</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17,148</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4</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0,002</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Dependientes</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Promedio Ciclo Básico</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22,814</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4</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0,000</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Dependientes</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Promedio General</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22,230</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4</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0,000</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s-ES" sz="1700" b="1" i="0" u="none" strike="noStrike" cap="none" normalizeH="0" baseline="0" smtClean="0">
                          <a:ln>
                            <a:noFill/>
                          </a:ln>
                          <a:solidFill>
                            <a:schemeClr val="tx1"/>
                          </a:solidFill>
                          <a:effectLst/>
                          <a:latin typeface="Arial" charset="0"/>
                          <a:cs typeface="Arial" charset="0"/>
                        </a:rPr>
                        <a:t>Dependientes</a:t>
                      </a:r>
                      <a:endParaRPr kumimoji="1" lang="es-ES" sz="17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62632" name="Text Box 104"/>
          <p:cNvSpPr txBox="1">
            <a:spLocks noChangeArrowheads="1"/>
          </p:cNvSpPr>
          <p:nvPr/>
        </p:nvSpPr>
        <p:spPr bwMode="auto">
          <a:xfrm>
            <a:off x="395288" y="188913"/>
            <a:ext cx="8351837" cy="427037"/>
          </a:xfrm>
          <a:prstGeom prst="rect">
            <a:avLst/>
          </a:prstGeom>
          <a:noFill/>
          <a:ln w="9525">
            <a:noFill/>
            <a:miter lim="800000"/>
            <a:headEnd/>
            <a:tailEnd/>
          </a:ln>
          <a:effectLst/>
        </p:spPr>
        <p:txBody>
          <a:bodyPr>
            <a:spAutoFit/>
          </a:bodyPr>
          <a:lstStyle/>
          <a:p>
            <a:pPr algn="ctr"/>
            <a:r>
              <a:rPr kumimoji="0" lang="es-ES" sz="2200" b="1" u="none">
                <a:solidFill>
                  <a:srgbClr val="FFFF00"/>
                </a:solidFill>
                <a:latin typeface="Tahoma" pitchFamily="34" charset="0"/>
              </a:rPr>
              <a:t>Resultados del Análisis del ANÁLISIS DE CONTINGENCIA</a:t>
            </a:r>
            <a:endParaRPr kumimoji="0" lang="es-ES" sz="2200" u="none">
              <a:solidFill>
                <a:srgbClr val="FFFF00"/>
              </a:solidFill>
              <a:latin typeface="Tahoma" pitchFamily="34" charset="0"/>
            </a:endParaRPr>
          </a:p>
        </p:txBody>
      </p:sp>
      <p:sp>
        <p:nvSpPr>
          <p:cNvPr id="662633" name="Text Box 105"/>
          <p:cNvSpPr txBox="1">
            <a:spLocks noChangeArrowheads="1"/>
          </p:cNvSpPr>
          <p:nvPr/>
        </p:nvSpPr>
        <p:spPr bwMode="auto">
          <a:xfrm>
            <a:off x="468313" y="811213"/>
            <a:ext cx="8424862" cy="457200"/>
          </a:xfrm>
          <a:prstGeom prst="rect">
            <a:avLst/>
          </a:prstGeom>
          <a:noFill/>
          <a:ln w="9525">
            <a:noFill/>
            <a:miter lim="800000"/>
            <a:headEnd/>
            <a:tailEnd/>
          </a:ln>
          <a:effectLst/>
        </p:spPr>
        <p:txBody>
          <a:bodyPr>
            <a:spAutoFit/>
          </a:bodyPr>
          <a:lstStyle/>
          <a:p>
            <a:pPr algn="ctr">
              <a:spcBef>
                <a:spcPct val="50000"/>
              </a:spcBef>
            </a:pPr>
            <a:r>
              <a:rPr lang="es-ES" b="1" u="none">
                <a:solidFill>
                  <a:srgbClr val="FFCC66"/>
                </a:solidFill>
              </a:rPr>
              <a:t>Prueba de Aptitud vs. Otras Características</a:t>
            </a:r>
          </a:p>
        </p:txBody>
      </p:sp>
    </p:spTree>
  </p:cSld>
  <p:clrMapOvr>
    <a:masterClrMapping/>
  </p:clrMapOvr>
  <p:transition>
    <p:blinds/>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ED16ACB8-B57A-4D12-811F-290679FF338A}" type="slidenum">
              <a:rPr lang="es-ES"/>
              <a:pPr/>
              <a:t>64</a:t>
            </a:fld>
            <a:endParaRPr lang="es-ES"/>
          </a:p>
        </p:txBody>
      </p:sp>
      <p:sp>
        <p:nvSpPr>
          <p:cNvPr id="708610" name="Rectangle 2"/>
          <p:cNvSpPr>
            <a:spLocks noGrp="1" noChangeArrowheads="1"/>
          </p:cNvSpPr>
          <p:nvPr>
            <p:ph type="title"/>
          </p:nvPr>
        </p:nvSpPr>
        <p:spPr>
          <a:xfrm>
            <a:off x="539750" y="2060575"/>
            <a:ext cx="6119813" cy="627063"/>
          </a:xfrm>
        </p:spPr>
        <p:txBody>
          <a:bodyPr/>
          <a:lstStyle/>
          <a:p>
            <a:r>
              <a:rPr lang="es-ES" sz="3600"/>
              <a:t>ANÁLISIS DE COMPONENTES PRINCIPALES</a:t>
            </a:r>
          </a:p>
        </p:txBody>
      </p:sp>
      <p:sp>
        <p:nvSpPr>
          <p:cNvPr id="708611" name="Rectangle 3"/>
          <p:cNvSpPr>
            <a:spLocks noChangeArrowheads="1"/>
          </p:cNvSpPr>
          <p:nvPr/>
        </p:nvSpPr>
        <p:spPr bwMode="auto">
          <a:xfrm>
            <a:off x="5857875" y="3079750"/>
            <a:ext cx="227013" cy="274638"/>
          </a:xfrm>
          <a:prstGeom prst="rect">
            <a:avLst/>
          </a:prstGeom>
          <a:noFill/>
          <a:ln w="9525">
            <a:noFill/>
            <a:miter lim="800000"/>
            <a:headEnd/>
            <a:tailEnd/>
          </a:ln>
          <a:effectLst/>
        </p:spPr>
        <p:txBody>
          <a:bodyPr wrap="none" anchor="ctr">
            <a:spAutoFit/>
          </a:bodyPr>
          <a:lstStyle/>
          <a:p>
            <a:pPr algn="ctr"/>
            <a:r>
              <a:rPr kumimoji="0" lang="es-ES" sz="1200" u="none">
                <a:ea typeface="Times New Roman" pitchFamily="18" charset="0"/>
                <a:cs typeface="Arial" charset="0"/>
              </a:rPr>
              <a:t> </a:t>
            </a:r>
            <a:endParaRPr kumimoji="0" lang="es-ES" sz="1800" u="none">
              <a:ea typeface="Times New Roman" pitchFamily="18" charset="0"/>
              <a:cs typeface="Arial" charset="0"/>
            </a:endParaRPr>
          </a:p>
        </p:txBody>
      </p:sp>
      <p:sp>
        <p:nvSpPr>
          <p:cNvPr id="708612" name="Text Box 4"/>
          <p:cNvSpPr txBox="1">
            <a:spLocks noChangeArrowheads="1"/>
          </p:cNvSpPr>
          <p:nvPr/>
        </p:nvSpPr>
        <p:spPr bwMode="auto">
          <a:xfrm>
            <a:off x="6443663" y="6381750"/>
            <a:ext cx="2160587" cy="320675"/>
          </a:xfrm>
          <a:prstGeom prst="rect">
            <a:avLst/>
          </a:prstGeom>
          <a:noFill/>
          <a:ln w="9525">
            <a:noFill/>
            <a:miter lim="800000"/>
            <a:headEnd/>
            <a:tailEnd/>
          </a:ln>
          <a:effectLst/>
        </p:spPr>
        <p:txBody>
          <a:bodyPr>
            <a:spAutoFit/>
          </a:bodyPr>
          <a:lstStyle/>
          <a:p>
            <a:pPr>
              <a:spcBef>
                <a:spcPct val="50000"/>
              </a:spcBef>
            </a:pPr>
            <a:r>
              <a:rPr kumimoji="0" lang="es-ES" sz="1500" u="none">
                <a:effectLst>
                  <a:outerShdw blurRad="38100" dist="38100" dir="2700000" algn="tl">
                    <a:srgbClr val="000000"/>
                  </a:outerShdw>
                </a:effectLst>
                <a:latin typeface="Tahoma" pitchFamily="34" charset="0"/>
              </a:rPr>
              <a:t>Análisis Multivariado</a:t>
            </a:r>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E5F7C6BA-E407-4477-8AB5-FBAFB0C6B9FD}" type="slidenum">
              <a:rPr lang="es-ES"/>
              <a:pPr/>
              <a:t>65</a:t>
            </a:fld>
            <a:endParaRPr lang="es-ES"/>
          </a:p>
        </p:txBody>
      </p:sp>
      <p:sp>
        <p:nvSpPr>
          <p:cNvPr id="713730" name="Rectangle 2"/>
          <p:cNvSpPr>
            <a:spLocks noGrp="1" noChangeArrowheads="1"/>
          </p:cNvSpPr>
          <p:nvPr>
            <p:ph type="title"/>
          </p:nvPr>
        </p:nvSpPr>
        <p:spPr>
          <a:xfrm>
            <a:off x="468313" y="620713"/>
            <a:ext cx="8229600" cy="504825"/>
          </a:xfrm>
        </p:spPr>
        <p:txBody>
          <a:bodyPr/>
          <a:lstStyle/>
          <a:p>
            <a:r>
              <a:rPr lang="es-ES" sz="3600"/>
              <a:t>Matriz de Datos</a:t>
            </a:r>
          </a:p>
        </p:txBody>
      </p:sp>
      <p:graphicFrame>
        <p:nvGraphicFramePr>
          <p:cNvPr id="713732" name="Object 4"/>
          <p:cNvGraphicFramePr>
            <a:graphicFrameLocks noChangeAspect="1"/>
          </p:cNvGraphicFramePr>
          <p:nvPr/>
        </p:nvGraphicFramePr>
        <p:xfrm>
          <a:off x="1042988" y="1916113"/>
          <a:ext cx="6480175" cy="3992562"/>
        </p:xfrm>
        <a:graphic>
          <a:graphicData uri="http://schemas.openxmlformats.org/presentationml/2006/ole">
            <p:oleObj spid="_x0000_s713732" name="Equation" r:id="rId3" imgW="1536480" imgH="939600" progId="Equation.DSMT4">
              <p:embed/>
            </p:oleObj>
          </a:graphicData>
        </a:graphic>
      </p:graphicFrame>
      <p:sp>
        <p:nvSpPr>
          <p:cNvPr id="713733" name="Rectangle 5"/>
          <p:cNvSpPr>
            <a:spLocks noChangeArrowheads="1"/>
          </p:cNvSpPr>
          <p:nvPr/>
        </p:nvSpPr>
        <p:spPr bwMode="auto">
          <a:xfrm>
            <a:off x="0" y="4154488"/>
            <a:ext cx="9144000" cy="0"/>
          </a:xfrm>
          <a:prstGeom prst="rect">
            <a:avLst/>
          </a:prstGeom>
          <a:noFill/>
          <a:ln w="9525">
            <a:noFill/>
            <a:miter lim="800000"/>
            <a:headEnd/>
            <a:tailEnd/>
          </a:ln>
          <a:effectLst/>
        </p:spPr>
        <p:txBody>
          <a:bodyPr wrap="none" anchor="ctr">
            <a:spAutoFit/>
          </a:bodyPr>
          <a:lstStyle/>
          <a:p>
            <a:pPr>
              <a:tabLst>
                <a:tab pos="449263" algn="l"/>
                <a:tab pos="898525" algn="l"/>
                <a:tab pos="1349375" algn="l"/>
                <a:tab pos="1857375" algn="l"/>
                <a:tab pos="2247900" algn="l"/>
              </a:tabLst>
            </a:pPr>
            <a:endParaRPr kumimoji="0" lang="en-US" sz="1800" u="none"/>
          </a:p>
        </p:txBody>
      </p:sp>
    </p:spTree>
  </p:cSld>
  <p:clrMapOvr>
    <a:masterClrMapping/>
  </p:clrMapOvr>
  <p:transition>
    <p:blinds/>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F905DC64-77A9-4B29-873D-B000C019D534}" type="slidenum">
              <a:rPr lang="es-ES"/>
              <a:pPr/>
              <a:t>66</a:t>
            </a:fld>
            <a:endParaRPr lang="es-ES"/>
          </a:p>
        </p:txBody>
      </p:sp>
      <p:sp>
        <p:nvSpPr>
          <p:cNvPr id="663554" name="Rectangle 2"/>
          <p:cNvSpPr>
            <a:spLocks noGrp="1" noChangeArrowheads="1"/>
          </p:cNvSpPr>
          <p:nvPr>
            <p:ph type="title"/>
          </p:nvPr>
        </p:nvSpPr>
        <p:spPr>
          <a:xfrm>
            <a:off x="468313" y="620713"/>
            <a:ext cx="8229600" cy="555625"/>
          </a:xfrm>
        </p:spPr>
        <p:txBody>
          <a:bodyPr/>
          <a:lstStyle/>
          <a:p>
            <a:r>
              <a:rPr lang="es-ES" sz="3600"/>
              <a:t>Componentes Principales</a:t>
            </a:r>
          </a:p>
        </p:txBody>
      </p:sp>
      <p:sp>
        <p:nvSpPr>
          <p:cNvPr id="663556" name="Rectangle 4"/>
          <p:cNvSpPr>
            <a:spLocks noChangeArrowheads="1"/>
          </p:cNvSpPr>
          <p:nvPr/>
        </p:nvSpPr>
        <p:spPr bwMode="auto">
          <a:xfrm>
            <a:off x="0" y="2943225"/>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663557" name="Object 5"/>
          <p:cNvGraphicFramePr>
            <a:graphicFrameLocks noChangeAspect="1"/>
          </p:cNvGraphicFramePr>
          <p:nvPr/>
        </p:nvGraphicFramePr>
        <p:xfrm>
          <a:off x="1547813" y="1989138"/>
          <a:ext cx="5967412" cy="2774950"/>
        </p:xfrm>
        <a:graphic>
          <a:graphicData uri="http://schemas.openxmlformats.org/presentationml/2006/ole">
            <p:oleObj spid="_x0000_s663557" name="Equation" r:id="rId3" imgW="2197080" imgH="1015920" progId="Equation.DSMT4">
              <p:embed/>
            </p:oleObj>
          </a:graphicData>
        </a:graphic>
      </p:graphicFrame>
    </p:spTree>
  </p:cSld>
  <p:clrMapOvr>
    <a:masterClrMapping/>
  </p:clrMapOvr>
  <p:transition>
    <p:blinds/>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número de diapositiva"/>
          <p:cNvSpPr>
            <a:spLocks noGrp="1"/>
          </p:cNvSpPr>
          <p:nvPr>
            <p:ph type="sldNum" sz="quarter" idx="11"/>
          </p:nvPr>
        </p:nvSpPr>
        <p:spPr/>
        <p:txBody>
          <a:bodyPr/>
          <a:lstStyle/>
          <a:p>
            <a:fld id="{6CE299E6-36E1-40B2-B1A8-295338B58A8C}" type="slidenum">
              <a:rPr lang="es-ES"/>
              <a:pPr/>
              <a:t>67</a:t>
            </a:fld>
            <a:endParaRPr lang="es-ES"/>
          </a:p>
        </p:txBody>
      </p:sp>
      <p:sp>
        <p:nvSpPr>
          <p:cNvPr id="665602" name="Rectangle 2"/>
          <p:cNvSpPr>
            <a:spLocks noChangeArrowheads="1"/>
          </p:cNvSpPr>
          <p:nvPr/>
        </p:nvSpPr>
        <p:spPr bwMode="auto">
          <a:xfrm>
            <a:off x="2886075" y="679450"/>
            <a:ext cx="3175000" cy="854075"/>
          </a:xfrm>
          <a:prstGeom prst="rect">
            <a:avLst/>
          </a:prstGeom>
          <a:noFill/>
          <a:ln w="9525">
            <a:noFill/>
            <a:miter lim="800000"/>
            <a:headEnd/>
            <a:tailEnd/>
          </a:ln>
          <a:effectLst/>
        </p:spPr>
        <p:txBody>
          <a:bodyPr wrap="none" anchor="ctr">
            <a:spAutoFit/>
          </a:bodyPr>
          <a:lstStyle/>
          <a:p>
            <a:pPr algn="ctr"/>
            <a:r>
              <a:rPr kumimoji="0" lang="es-ES" sz="2500" b="1" u="none">
                <a:solidFill>
                  <a:schemeClr val="tx2"/>
                </a:solidFill>
                <a:latin typeface="Georgia" pitchFamily="18" charset="0"/>
                <a:cs typeface="Times New Roman" pitchFamily="18" charset="0"/>
              </a:rPr>
              <a:t>Prueba de Bartlett</a:t>
            </a:r>
            <a:endParaRPr kumimoji="0" lang="es-ES" sz="2500" u="none">
              <a:solidFill>
                <a:schemeClr val="tx2"/>
              </a:solidFill>
              <a:latin typeface="Tahoma" pitchFamily="34" charset="0"/>
            </a:endParaRPr>
          </a:p>
          <a:p>
            <a:pPr algn="ctr" eaLnBrk="0" hangingPunct="0"/>
            <a:r>
              <a:rPr kumimoji="0" lang="es-ES" sz="2500" u="none">
                <a:solidFill>
                  <a:schemeClr val="tx2"/>
                </a:solidFill>
                <a:ea typeface="Times New Roman" pitchFamily="18" charset="0"/>
                <a:cs typeface="Arial" charset="0"/>
              </a:rPr>
              <a:t> </a:t>
            </a:r>
            <a:endParaRPr kumimoji="0" lang="es-ES" sz="2500" u="none">
              <a:solidFill>
                <a:schemeClr val="tx2"/>
              </a:solidFill>
            </a:endParaRPr>
          </a:p>
        </p:txBody>
      </p:sp>
      <p:graphicFrame>
        <p:nvGraphicFramePr>
          <p:cNvPr id="665603" name="Object 3"/>
          <p:cNvGraphicFramePr>
            <a:graphicFrameLocks noChangeAspect="1"/>
          </p:cNvGraphicFramePr>
          <p:nvPr/>
        </p:nvGraphicFramePr>
        <p:xfrm>
          <a:off x="4217988" y="1268413"/>
          <a:ext cx="1546225" cy="1003300"/>
        </p:xfrm>
        <a:graphic>
          <a:graphicData uri="http://schemas.openxmlformats.org/presentationml/2006/ole">
            <p:oleObj spid="_x0000_s665603" name="Equation" r:id="rId3" imgW="1447560" imgH="939600" progId="Equation.DSMT4">
              <p:embed/>
            </p:oleObj>
          </a:graphicData>
        </a:graphic>
      </p:graphicFrame>
      <p:sp>
        <p:nvSpPr>
          <p:cNvPr id="665604" name="Rectangle 4"/>
          <p:cNvSpPr>
            <a:spLocks noChangeArrowheads="1"/>
          </p:cNvSpPr>
          <p:nvPr/>
        </p:nvSpPr>
        <p:spPr bwMode="auto">
          <a:xfrm>
            <a:off x="1692275" y="1422400"/>
            <a:ext cx="5903913" cy="2165350"/>
          </a:xfrm>
          <a:prstGeom prst="rect">
            <a:avLst/>
          </a:prstGeom>
          <a:noFill/>
          <a:ln w="9525">
            <a:noFill/>
            <a:miter lim="800000"/>
            <a:headEnd/>
            <a:tailEnd/>
          </a:ln>
          <a:effectLst/>
        </p:spPr>
        <p:txBody>
          <a:bodyPr anchor="ctr">
            <a:spAutoFit/>
          </a:bodyPr>
          <a:lstStyle/>
          <a:p>
            <a:r>
              <a:rPr kumimoji="0" lang="es-ES" sz="1800" u="none">
                <a:latin typeface="Tahoma" pitchFamily="34" charset="0"/>
              </a:rPr>
              <a:t>                            H</a:t>
            </a:r>
            <a:r>
              <a:rPr kumimoji="0" lang="es-ES" sz="1800" u="none" baseline="-25000">
                <a:latin typeface="Tahoma" pitchFamily="34" charset="0"/>
              </a:rPr>
              <a:t>0</a:t>
            </a:r>
            <a:r>
              <a:rPr kumimoji="0" lang="es-ES" sz="1800" u="none">
                <a:latin typeface="Tahoma" pitchFamily="34" charset="0"/>
              </a:rPr>
              <a:t>: </a:t>
            </a:r>
          </a:p>
          <a:p>
            <a:pPr algn="ctr"/>
            <a:endParaRPr kumimoji="0" lang="es-ES" sz="1800" u="none">
              <a:latin typeface="Tahoma" pitchFamily="34" charset="0"/>
            </a:endParaRPr>
          </a:p>
          <a:p>
            <a:pPr algn="ctr"/>
            <a:endParaRPr kumimoji="0" lang="es-ES" sz="2000" u="none">
              <a:ea typeface="Times New Roman" pitchFamily="18" charset="0"/>
              <a:cs typeface="Arial" charset="0"/>
            </a:endParaRPr>
          </a:p>
          <a:p>
            <a:pPr algn="ctr"/>
            <a:r>
              <a:rPr kumimoji="0" lang="es-ES" sz="2000" u="none">
                <a:ea typeface="Times New Roman" pitchFamily="18" charset="0"/>
                <a:cs typeface="Arial" charset="0"/>
              </a:rPr>
              <a:t>vs.</a:t>
            </a:r>
            <a:endParaRPr kumimoji="0" lang="es-ES" sz="2000" u="none">
              <a:latin typeface="Tahoma" pitchFamily="34" charset="0"/>
            </a:endParaRPr>
          </a:p>
          <a:p>
            <a:pPr algn="ctr" eaLnBrk="0" hangingPunct="0"/>
            <a:r>
              <a:rPr kumimoji="0" lang="es-ES" sz="2000" u="none">
                <a:cs typeface="Times New Roman" pitchFamily="18" charset="0"/>
              </a:rPr>
              <a:t>H</a:t>
            </a:r>
            <a:r>
              <a:rPr kumimoji="0" lang="es-ES" sz="2000" u="none" baseline="-30000">
                <a:cs typeface="Times New Roman" pitchFamily="18" charset="0"/>
              </a:rPr>
              <a:t>1</a:t>
            </a:r>
            <a:r>
              <a:rPr kumimoji="0" lang="es-ES" sz="2000" u="none">
                <a:cs typeface="Times New Roman" pitchFamily="18" charset="0"/>
              </a:rPr>
              <a:t>: No es verdad H</a:t>
            </a:r>
            <a:r>
              <a:rPr kumimoji="0" lang="es-ES" sz="2000" u="none" baseline="-30000">
                <a:cs typeface="Times New Roman" pitchFamily="18" charset="0"/>
              </a:rPr>
              <a:t>o</a:t>
            </a:r>
            <a:endParaRPr kumimoji="0" lang="es-ES" sz="2000" u="none">
              <a:latin typeface="Tahoma" pitchFamily="34" charset="0"/>
            </a:endParaRPr>
          </a:p>
          <a:p>
            <a:pPr algn="ctr" eaLnBrk="0" hangingPunct="0"/>
            <a:r>
              <a:rPr kumimoji="0" lang="es-ES" sz="2000" u="none">
                <a:cs typeface="Times New Roman" pitchFamily="18" charset="0"/>
              </a:rPr>
              <a:t>Estadístico de Prueba = 3772</a:t>
            </a:r>
            <a:endParaRPr kumimoji="0" lang="es-ES" sz="2000" u="none">
              <a:latin typeface="Tahoma" pitchFamily="34" charset="0"/>
            </a:endParaRPr>
          </a:p>
          <a:p>
            <a:pPr algn="ctr" eaLnBrk="0" hangingPunct="0"/>
            <a:r>
              <a:rPr kumimoji="0" lang="es-ES" sz="2000" u="none">
                <a:cs typeface="Times New Roman" pitchFamily="18" charset="0"/>
              </a:rPr>
              <a:t>Valor p = 0,000</a:t>
            </a:r>
          </a:p>
        </p:txBody>
      </p:sp>
      <p:sp>
        <p:nvSpPr>
          <p:cNvPr id="665605" name="Text Box 5"/>
          <p:cNvSpPr txBox="1">
            <a:spLocks noChangeArrowheads="1"/>
          </p:cNvSpPr>
          <p:nvPr/>
        </p:nvSpPr>
        <p:spPr bwMode="auto">
          <a:xfrm>
            <a:off x="466725" y="3789363"/>
            <a:ext cx="8569325" cy="2274887"/>
          </a:xfrm>
          <a:prstGeom prst="rect">
            <a:avLst/>
          </a:prstGeom>
          <a:noFill/>
          <a:ln w="9525">
            <a:noFill/>
            <a:miter lim="800000"/>
            <a:headEnd/>
            <a:tailEnd/>
          </a:ln>
          <a:effectLst/>
        </p:spPr>
        <p:txBody>
          <a:bodyPr>
            <a:spAutoFit/>
          </a:bodyPr>
          <a:lstStyle/>
          <a:p>
            <a:pPr>
              <a:spcBef>
                <a:spcPct val="50000"/>
              </a:spcBef>
            </a:pPr>
            <a:r>
              <a:rPr kumimoji="0" lang="es-ES" sz="2600" u="none">
                <a:solidFill>
                  <a:srgbClr val="B6F4FC"/>
                </a:solidFill>
                <a:latin typeface="Tahoma" pitchFamily="34" charset="0"/>
              </a:rPr>
              <a:t>Componentes Principales</a:t>
            </a:r>
          </a:p>
          <a:p>
            <a:pPr>
              <a:spcBef>
                <a:spcPct val="50000"/>
              </a:spcBef>
            </a:pPr>
            <a:r>
              <a:rPr kumimoji="0" lang="es-ES" sz="2600" u="none">
                <a:latin typeface="Tahoma" pitchFamily="34" charset="0"/>
              </a:rPr>
              <a:t>Al aplicar esta técnica a los datos originales se logra una reducción de 26 variables observables a 4 variables no observables denominadas componentes, las cuales explican el 91,8% de variación total. </a:t>
            </a:r>
          </a:p>
        </p:txBody>
      </p:sp>
    </p:spTree>
  </p:cSld>
  <p:clrMapOvr>
    <a:masterClrMapping/>
  </p:clrMapOvr>
  <p:transition>
    <p:blinds/>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4 Marcador de número de diapositiva"/>
          <p:cNvSpPr>
            <a:spLocks noGrp="1"/>
          </p:cNvSpPr>
          <p:nvPr>
            <p:ph type="sldNum" sz="quarter" idx="11"/>
          </p:nvPr>
        </p:nvSpPr>
        <p:spPr/>
        <p:txBody>
          <a:bodyPr/>
          <a:lstStyle/>
          <a:p>
            <a:fld id="{650FE67B-47E5-48EA-AA8C-C88B8118CF0B}" type="slidenum">
              <a:rPr lang="es-ES"/>
              <a:pPr/>
              <a:t>68</a:t>
            </a:fld>
            <a:endParaRPr lang="es-ES"/>
          </a:p>
        </p:txBody>
      </p:sp>
      <p:sp>
        <p:nvSpPr>
          <p:cNvPr id="666626" name="Rectangle 2"/>
          <p:cNvSpPr>
            <a:spLocks noChangeArrowheads="1"/>
          </p:cNvSpPr>
          <p:nvPr/>
        </p:nvSpPr>
        <p:spPr bwMode="auto">
          <a:xfrm>
            <a:off x="755650" y="-100013"/>
            <a:ext cx="7777163" cy="1096963"/>
          </a:xfrm>
          <a:prstGeom prst="rect">
            <a:avLst/>
          </a:prstGeom>
          <a:noFill/>
          <a:ln w="9525">
            <a:noFill/>
            <a:miter lim="800000"/>
            <a:headEnd/>
            <a:tailEnd/>
          </a:ln>
          <a:effectLst/>
        </p:spPr>
        <p:txBody>
          <a:bodyPr wrap="none" anchor="ctr">
            <a:spAutoFit/>
          </a:bodyPr>
          <a:lstStyle/>
          <a:p>
            <a:pPr algn="ctr"/>
            <a:r>
              <a:rPr kumimoji="0" lang="es-ES" sz="2200" b="1" u="none">
                <a:solidFill>
                  <a:srgbClr val="FFFF00"/>
                </a:solidFill>
                <a:latin typeface="Georgia" pitchFamily="18" charset="0"/>
                <a:cs typeface="Times New Roman" pitchFamily="18" charset="0"/>
              </a:rPr>
              <a:t>Varianza Explicada por las Componentes Principales</a:t>
            </a:r>
          </a:p>
          <a:p>
            <a:pPr algn="ctr"/>
            <a:r>
              <a:rPr kumimoji="0" lang="es-ES" sz="2200" b="1" u="none">
                <a:solidFill>
                  <a:srgbClr val="FFFF00"/>
                </a:solidFill>
                <a:latin typeface="Georgia" pitchFamily="18" charset="0"/>
                <a:cs typeface="Times New Roman" pitchFamily="18" charset="0"/>
              </a:rPr>
              <a:t>de los datos originales</a:t>
            </a:r>
            <a:endParaRPr kumimoji="0" lang="es-ES" sz="2200" u="none">
              <a:solidFill>
                <a:srgbClr val="FFFF00"/>
              </a:solidFill>
              <a:latin typeface="Tahoma" pitchFamily="34" charset="0"/>
            </a:endParaRPr>
          </a:p>
          <a:p>
            <a:pPr algn="ctr" eaLnBrk="0" hangingPunct="0"/>
            <a:endParaRPr kumimoji="0" lang="es-ES" sz="2200" u="none">
              <a:solidFill>
                <a:srgbClr val="FFFF00"/>
              </a:solidFill>
            </a:endParaRPr>
          </a:p>
        </p:txBody>
      </p:sp>
      <p:sp>
        <p:nvSpPr>
          <p:cNvPr id="666627" name="Rectangle 3"/>
          <p:cNvSpPr>
            <a:spLocks noChangeArrowheads="1"/>
          </p:cNvSpPr>
          <p:nvPr/>
        </p:nvSpPr>
        <p:spPr bwMode="auto">
          <a:xfrm>
            <a:off x="1403350" y="912813"/>
            <a:ext cx="758825" cy="0"/>
          </a:xfrm>
          <a:prstGeom prst="rect">
            <a:avLst/>
          </a:prstGeom>
          <a:noFill/>
          <a:ln w="9525">
            <a:noFill/>
            <a:miter lim="800000"/>
            <a:headEnd/>
            <a:tailEnd/>
          </a:ln>
          <a:effectLst/>
        </p:spPr>
        <p:txBody>
          <a:bodyPr wrap="none" anchor="ctr">
            <a:spAutoFit/>
          </a:bodyPr>
          <a:lstStyle/>
          <a:p>
            <a:endParaRPr lang="en-US"/>
          </a:p>
        </p:txBody>
      </p:sp>
      <p:graphicFrame>
        <p:nvGraphicFramePr>
          <p:cNvPr id="666628" name="Object 4"/>
          <p:cNvGraphicFramePr>
            <a:graphicFrameLocks noChangeAspect="1"/>
          </p:cNvGraphicFramePr>
          <p:nvPr/>
        </p:nvGraphicFramePr>
        <p:xfrm>
          <a:off x="1403350" y="912813"/>
          <a:ext cx="76200" cy="180975"/>
        </p:xfrm>
        <a:graphic>
          <a:graphicData uri="http://schemas.openxmlformats.org/presentationml/2006/ole">
            <p:oleObj spid="_x0000_s666628" name="Equation" r:id="rId3" imgW="76035" imgH="177415" progId="Equation.DSMT4">
              <p:embed/>
            </p:oleObj>
          </a:graphicData>
        </a:graphic>
      </p:graphicFrame>
      <p:sp>
        <p:nvSpPr>
          <p:cNvPr id="666629" name="Rectangle 5"/>
          <p:cNvSpPr>
            <a:spLocks noChangeArrowheads="1"/>
          </p:cNvSpPr>
          <p:nvPr/>
        </p:nvSpPr>
        <p:spPr bwMode="auto">
          <a:xfrm>
            <a:off x="1403350" y="912813"/>
            <a:ext cx="565150" cy="0"/>
          </a:xfrm>
          <a:prstGeom prst="rect">
            <a:avLst/>
          </a:prstGeom>
          <a:noFill/>
          <a:ln w="9525">
            <a:noFill/>
            <a:miter lim="800000"/>
            <a:headEnd/>
            <a:tailEnd/>
          </a:ln>
          <a:effectLst/>
        </p:spPr>
        <p:txBody>
          <a:bodyPr wrap="none" anchor="ctr">
            <a:spAutoFit/>
          </a:bodyPr>
          <a:lstStyle/>
          <a:p>
            <a:endParaRPr lang="en-US"/>
          </a:p>
        </p:txBody>
      </p:sp>
      <p:graphicFrame>
        <p:nvGraphicFramePr>
          <p:cNvPr id="666630" name="Object 6"/>
          <p:cNvGraphicFramePr>
            <a:graphicFrameLocks noChangeAspect="1"/>
          </p:cNvGraphicFramePr>
          <p:nvPr/>
        </p:nvGraphicFramePr>
        <p:xfrm>
          <a:off x="1403350" y="912813"/>
          <a:ext cx="76200" cy="180975"/>
        </p:xfrm>
        <a:graphic>
          <a:graphicData uri="http://schemas.openxmlformats.org/presentationml/2006/ole">
            <p:oleObj spid="_x0000_s666630" name="Equation" r:id="rId4" imgW="76035" imgH="177415" progId="Equation.DSMT4">
              <p:embed/>
            </p:oleObj>
          </a:graphicData>
        </a:graphic>
      </p:graphicFrame>
      <p:sp>
        <p:nvSpPr>
          <p:cNvPr id="666631" name="Rectangle 7"/>
          <p:cNvSpPr>
            <a:spLocks noChangeArrowheads="1"/>
          </p:cNvSpPr>
          <p:nvPr/>
        </p:nvSpPr>
        <p:spPr bwMode="auto">
          <a:xfrm>
            <a:off x="1403350" y="912813"/>
            <a:ext cx="1216025" cy="0"/>
          </a:xfrm>
          <a:prstGeom prst="rect">
            <a:avLst/>
          </a:prstGeom>
          <a:noFill/>
          <a:ln w="9525">
            <a:noFill/>
            <a:miter lim="800000"/>
            <a:headEnd/>
            <a:tailEnd/>
          </a:ln>
          <a:effectLst/>
        </p:spPr>
        <p:txBody>
          <a:bodyPr wrap="none" anchor="ctr">
            <a:spAutoFit/>
          </a:bodyPr>
          <a:lstStyle/>
          <a:p>
            <a:endParaRPr lang="en-US"/>
          </a:p>
        </p:txBody>
      </p:sp>
      <p:graphicFrame>
        <p:nvGraphicFramePr>
          <p:cNvPr id="666632" name="Object 8"/>
          <p:cNvGraphicFramePr>
            <a:graphicFrameLocks noChangeAspect="1"/>
          </p:cNvGraphicFramePr>
          <p:nvPr/>
        </p:nvGraphicFramePr>
        <p:xfrm>
          <a:off x="1403350" y="912813"/>
          <a:ext cx="76200" cy="180975"/>
        </p:xfrm>
        <a:graphic>
          <a:graphicData uri="http://schemas.openxmlformats.org/presentationml/2006/ole">
            <p:oleObj spid="_x0000_s666632" name="Equation" r:id="rId5" imgW="76035" imgH="177415" progId="Equation.DSMT4">
              <p:embed/>
            </p:oleObj>
          </a:graphicData>
        </a:graphic>
      </p:graphicFrame>
      <p:sp>
        <p:nvSpPr>
          <p:cNvPr id="666633" name="Rectangle 9"/>
          <p:cNvSpPr>
            <a:spLocks noChangeArrowheads="1"/>
          </p:cNvSpPr>
          <p:nvPr/>
        </p:nvSpPr>
        <p:spPr bwMode="auto">
          <a:xfrm>
            <a:off x="1403350" y="912813"/>
            <a:ext cx="990600" cy="0"/>
          </a:xfrm>
          <a:prstGeom prst="rect">
            <a:avLst/>
          </a:prstGeom>
          <a:noFill/>
          <a:ln w="9525">
            <a:noFill/>
            <a:miter lim="800000"/>
            <a:headEnd/>
            <a:tailEnd/>
          </a:ln>
          <a:effectLst/>
        </p:spPr>
        <p:txBody>
          <a:bodyPr wrap="none" anchor="ctr">
            <a:spAutoFit/>
          </a:bodyPr>
          <a:lstStyle/>
          <a:p>
            <a:endParaRPr lang="en-US"/>
          </a:p>
        </p:txBody>
      </p:sp>
      <p:graphicFrame>
        <p:nvGraphicFramePr>
          <p:cNvPr id="666634" name="Object 10"/>
          <p:cNvGraphicFramePr>
            <a:graphicFrameLocks noChangeAspect="1"/>
          </p:cNvGraphicFramePr>
          <p:nvPr/>
        </p:nvGraphicFramePr>
        <p:xfrm>
          <a:off x="1403350" y="912813"/>
          <a:ext cx="76200" cy="180975"/>
        </p:xfrm>
        <a:graphic>
          <a:graphicData uri="http://schemas.openxmlformats.org/presentationml/2006/ole">
            <p:oleObj spid="_x0000_s666634" name="Equation" r:id="rId6" imgW="76035" imgH="177415" progId="Equation.DSMT4">
              <p:embed/>
            </p:oleObj>
          </a:graphicData>
        </a:graphic>
      </p:graphicFrame>
      <p:graphicFrame>
        <p:nvGraphicFramePr>
          <p:cNvPr id="666733" name="Group 109"/>
          <p:cNvGraphicFramePr>
            <a:graphicFrameLocks noGrp="1"/>
          </p:cNvGraphicFramePr>
          <p:nvPr/>
        </p:nvGraphicFramePr>
        <p:xfrm>
          <a:off x="1547813" y="765175"/>
          <a:ext cx="6192837" cy="6059488"/>
        </p:xfrm>
        <a:graphic>
          <a:graphicData uri="http://schemas.openxmlformats.org/drawingml/2006/table">
            <a:tbl>
              <a:tblPr/>
              <a:tblGrid>
                <a:gridCol w="1409700"/>
                <a:gridCol w="1050925"/>
                <a:gridCol w="2259012"/>
                <a:gridCol w="1473200"/>
              </a:tblGrid>
              <a:tr h="452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2"/>
                          </a:solidFill>
                          <a:effectLst/>
                          <a:latin typeface="Times New Roman" pitchFamily="18" charset="0"/>
                          <a:cs typeface="Times New Roman" pitchFamily="18" charset="0"/>
                        </a:rPr>
                        <a:t>Número</a:t>
                      </a: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2"/>
                          </a:solidFill>
                          <a:effectLst/>
                          <a:latin typeface="Times New Roman" pitchFamily="18" charset="0"/>
                          <a:cs typeface="Times New Roman" pitchFamily="18" charset="0"/>
                          <a:sym typeface="Symbol" pitchFamily="18" charset="2"/>
                        </a:rPr>
                        <a:t></a:t>
                      </a:r>
                      <a:r>
                        <a:rPr kumimoji="1" lang="es-ES" sz="1600" b="1" i="0" u="none" strike="noStrike" cap="none" normalizeH="0" baseline="-30000" smtClean="0">
                          <a:ln>
                            <a:noFill/>
                          </a:ln>
                          <a:solidFill>
                            <a:schemeClr val="tx2"/>
                          </a:solidFill>
                          <a:effectLst/>
                          <a:latin typeface="Times New Roman" pitchFamily="18" charset="0"/>
                          <a:cs typeface="Times New Roman" pitchFamily="18" charset="0"/>
                        </a:rPr>
                        <a:t>i</a:t>
                      </a:r>
                      <a:endParaRPr kumimoji="1" lang="es-ES" sz="1600" b="1" i="0" u="none" strike="noStrike" cap="none" normalizeH="0" baseline="0" smtClean="0">
                        <a:ln>
                          <a:noFill/>
                        </a:ln>
                        <a:solidFill>
                          <a:schemeClr val="tx2"/>
                        </a:solidFill>
                        <a:effectLst/>
                        <a:latin typeface="Times New Roman" pitchFamily="18" charset="0"/>
                        <a:cs typeface="Times New Roman" pitchFamily="18" charset="0"/>
                        <a:sym typeface="Symbol" pitchFamily="18" charset="2"/>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2"/>
                          </a:solidFill>
                          <a:effectLst/>
                          <a:latin typeface="Times New Roman" pitchFamily="18" charset="0"/>
                          <a:cs typeface="Times New Roman" pitchFamily="18" charset="0"/>
                        </a:rPr>
                        <a:t>Proporción de Varianza Explicada</a:t>
                      </a:r>
                      <a:endParaRPr kumimoji="1" lang="es-ES" sz="16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2"/>
                          </a:solidFill>
                          <a:effectLst/>
                          <a:latin typeface="Times New Roman" pitchFamily="18" charset="0"/>
                          <a:cs typeface="Times New Roman" pitchFamily="18" charset="0"/>
                        </a:rPr>
                        <a:t>Proporción Acumulada</a:t>
                      </a:r>
                      <a:endParaRPr kumimoji="1" lang="es-ES" sz="16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1</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642,575</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0,491</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0,491</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2</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306,970</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0,234</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0,725</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3</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196,351</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0,150</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0,875</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4</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56,295</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0,043</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800" b="1" i="1" u="none" strike="noStrike" cap="none" normalizeH="0" baseline="0" smtClean="0">
                          <a:ln>
                            <a:noFill/>
                          </a:ln>
                          <a:solidFill>
                            <a:schemeClr val="accent2"/>
                          </a:solidFill>
                          <a:effectLst/>
                          <a:latin typeface="Times New Roman" pitchFamily="18" charset="0"/>
                          <a:cs typeface="Times New Roman" pitchFamily="18" charset="0"/>
                        </a:rPr>
                        <a:t>0,918</a:t>
                      </a:r>
                      <a:endParaRPr kumimoji="1" lang="es-ES" sz="1800" b="1" i="1" u="none" strike="noStrike" cap="none" normalizeH="0" baseline="0" smtClean="0">
                        <a:ln>
                          <a:noFill/>
                        </a:ln>
                        <a:solidFill>
                          <a:schemeClr val="accent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39,776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0,030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0,948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28,608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0,022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0,970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26,341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0,020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0,990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5,394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0,004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0,995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1,824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0,001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0,996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1,626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0,001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0,997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1,339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0,001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0,998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0,973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0,001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0,999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0,549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0,000</a:t>
                      </a:r>
                      <a:r>
                        <a:rPr kumimoji="1" lang="es-ES" sz="1600" b="0" i="0" u="none" strike="noStrike" cap="none" normalizeH="0" baseline="30000" smtClean="0">
                          <a:ln>
                            <a:noFill/>
                          </a:ln>
                          <a:solidFill>
                            <a:schemeClr val="tx1"/>
                          </a:solidFill>
                          <a:effectLst/>
                          <a:latin typeface="Times New Roman" pitchFamily="18" charset="0"/>
                          <a:cs typeface="Times New Roman" pitchFamily="18" charset="0"/>
                        </a:rPr>
                        <a:t>**</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0,999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0,292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0,000</a:t>
                      </a:r>
                      <a:r>
                        <a:rPr kumimoji="1" lang="es-ES" sz="1600" b="0" i="0" u="none" strike="noStrike" cap="none" normalizeH="0" baseline="30000" smtClean="0">
                          <a:ln>
                            <a:noFill/>
                          </a:ln>
                          <a:solidFill>
                            <a:schemeClr val="tx1"/>
                          </a:solidFill>
                          <a:effectLst/>
                          <a:latin typeface="Times New Roman" pitchFamily="18" charset="0"/>
                          <a:cs typeface="Times New Roman" pitchFamily="18" charset="0"/>
                        </a:rPr>
                        <a:t>**</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1,000</a:t>
                      </a:r>
                      <a:r>
                        <a:rPr kumimoji="1" lang="es-ES" sz="1600" b="0" i="0" u="none" strike="noStrike" cap="none" normalizeH="0" baseline="30000" smtClean="0">
                          <a:ln>
                            <a:noFill/>
                          </a:ln>
                          <a:solidFill>
                            <a:schemeClr val="tx1"/>
                          </a:solidFill>
                          <a:effectLst/>
                          <a:latin typeface="Times New Roman" pitchFamily="18" charset="0"/>
                          <a:cs typeface="Times New Roman" pitchFamily="18" charset="0"/>
                        </a:rPr>
                        <a:t>**</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600" b="0" i="0" u="none" strike="noStrike" cap="none" normalizeH="0" baseline="0" smtClean="0">
                          <a:ln>
                            <a:noFill/>
                          </a:ln>
                          <a:solidFill>
                            <a:schemeClr val="tx1"/>
                          </a:solidFill>
                          <a:effectLst/>
                          <a:latin typeface="Arial" charset="0"/>
                        </a:rPr>
                        <a:t>...</a:t>
                      </a: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600" b="0" i="0" u="none" strike="noStrike" cap="none" normalizeH="0" baseline="0" smtClean="0">
                          <a:ln>
                            <a:noFill/>
                          </a:ln>
                          <a:solidFill>
                            <a:schemeClr val="tx1"/>
                          </a:solidFill>
                          <a:effectLst/>
                          <a:latin typeface="Arial" charset="0"/>
                        </a:rPr>
                        <a:t>...</a:t>
                      </a: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600" b="0" i="0" u="none" strike="noStrike" cap="none" normalizeH="0" baseline="0" smtClean="0">
                          <a:ln>
                            <a:noFill/>
                          </a:ln>
                          <a:solidFill>
                            <a:schemeClr val="tx1"/>
                          </a:solidFill>
                          <a:effectLst/>
                          <a:latin typeface="Arial" charset="0"/>
                        </a:rPr>
                        <a:t>...</a:t>
                      </a: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1600" b="0" i="0" u="none" strike="noStrike" cap="none" normalizeH="0" baseline="0" smtClean="0">
                          <a:ln>
                            <a:noFill/>
                          </a:ln>
                          <a:solidFill>
                            <a:schemeClr val="tx1"/>
                          </a:solidFill>
                          <a:effectLst/>
                          <a:latin typeface="Arial" charset="0"/>
                        </a:rPr>
                        <a:t>...</a:t>
                      </a: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25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26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0,000</a:t>
                      </a:r>
                      <a:r>
                        <a:rPr kumimoji="1" lang="es-ES" sz="1600" b="0" i="0" u="none" strike="noStrike" cap="none" normalizeH="0" baseline="30000" smtClean="0">
                          <a:ln>
                            <a:noFill/>
                          </a:ln>
                          <a:solidFill>
                            <a:schemeClr val="tx1"/>
                          </a:solidFill>
                          <a:effectLst/>
                          <a:latin typeface="Times New Roman" pitchFamily="18" charset="0"/>
                          <a:cs typeface="Times New Roman" pitchFamily="18" charset="0"/>
                        </a:rPr>
                        <a:t>**</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1,000</a:t>
                      </a:r>
                      <a:r>
                        <a:rPr kumimoji="1" lang="es-ES" sz="1600" b="0" i="0" u="none" strike="noStrike" cap="none" normalizeH="0" baseline="30000" smtClean="0">
                          <a:ln>
                            <a:noFill/>
                          </a:ln>
                          <a:solidFill>
                            <a:schemeClr val="tx1"/>
                          </a:solidFill>
                          <a:effectLst/>
                          <a:latin typeface="Times New Roman" pitchFamily="18" charset="0"/>
                          <a:cs typeface="Times New Roman" pitchFamily="18" charset="0"/>
                        </a:rPr>
                        <a:t>**</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blinds/>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4 Marcador de número de diapositiva"/>
          <p:cNvSpPr>
            <a:spLocks noGrp="1"/>
          </p:cNvSpPr>
          <p:nvPr>
            <p:ph type="sldNum" sz="quarter" idx="11"/>
          </p:nvPr>
        </p:nvSpPr>
        <p:spPr/>
        <p:txBody>
          <a:bodyPr/>
          <a:lstStyle/>
          <a:p>
            <a:fld id="{5AB92247-3E31-4BFA-93AF-9045B89EB0BC}" type="slidenum">
              <a:rPr lang="es-ES"/>
              <a:pPr/>
              <a:t>69</a:t>
            </a:fld>
            <a:endParaRPr lang="es-ES"/>
          </a:p>
        </p:txBody>
      </p:sp>
      <p:sp>
        <p:nvSpPr>
          <p:cNvPr id="667650" name="Rectangle 2"/>
          <p:cNvSpPr>
            <a:spLocks noChangeArrowheads="1"/>
          </p:cNvSpPr>
          <p:nvPr/>
        </p:nvSpPr>
        <p:spPr bwMode="auto">
          <a:xfrm>
            <a:off x="755650" y="-44450"/>
            <a:ext cx="7777163" cy="1096963"/>
          </a:xfrm>
          <a:prstGeom prst="rect">
            <a:avLst/>
          </a:prstGeom>
          <a:noFill/>
          <a:ln w="9525">
            <a:noFill/>
            <a:miter lim="800000"/>
            <a:headEnd/>
            <a:tailEnd/>
          </a:ln>
          <a:effectLst/>
        </p:spPr>
        <p:txBody>
          <a:bodyPr wrap="none" anchor="ctr">
            <a:spAutoFit/>
          </a:bodyPr>
          <a:lstStyle/>
          <a:p>
            <a:pPr algn="ctr"/>
            <a:r>
              <a:rPr kumimoji="0" lang="es-ES" sz="2200" b="1" u="none">
                <a:solidFill>
                  <a:srgbClr val="FFFF00"/>
                </a:solidFill>
                <a:latin typeface="Georgia" pitchFamily="18" charset="0"/>
                <a:cs typeface="Times New Roman" pitchFamily="18" charset="0"/>
              </a:rPr>
              <a:t>Varianza Explicada por las Componentes Principales</a:t>
            </a:r>
          </a:p>
          <a:p>
            <a:pPr algn="ctr"/>
            <a:r>
              <a:rPr kumimoji="0" lang="es-ES" sz="2200" b="1" u="none">
                <a:solidFill>
                  <a:srgbClr val="FFFF00"/>
                </a:solidFill>
                <a:latin typeface="Georgia" pitchFamily="18" charset="0"/>
                <a:cs typeface="Times New Roman" pitchFamily="18" charset="0"/>
              </a:rPr>
              <a:t>de los datos estandarizados</a:t>
            </a:r>
            <a:endParaRPr kumimoji="0" lang="es-ES" sz="2200" u="none">
              <a:solidFill>
                <a:srgbClr val="FFFF00"/>
              </a:solidFill>
              <a:latin typeface="Tahoma" pitchFamily="34" charset="0"/>
            </a:endParaRPr>
          </a:p>
          <a:p>
            <a:pPr algn="ctr" eaLnBrk="0" hangingPunct="0"/>
            <a:endParaRPr kumimoji="0" lang="es-ES" sz="2200" u="none">
              <a:solidFill>
                <a:srgbClr val="FFFF00"/>
              </a:solidFill>
            </a:endParaRPr>
          </a:p>
        </p:txBody>
      </p:sp>
      <p:sp>
        <p:nvSpPr>
          <p:cNvPr id="667651" name="Text Box 3"/>
          <p:cNvSpPr txBox="1">
            <a:spLocks noChangeArrowheads="1"/>
          </p:cNvSpPr>
          <p:nvPr/>
        </p:nvSpPr>
        <p:spPr bwMode="auto">
          <a:xfrm>
            <a:off x="468313" y="1773238"/>
            <a:ext cx="3024187" cy="427037"/>
          </a:xfrm>
          <a:prstGeom prst="rect">
            <a:avLst/>
          </a:prstGeom>
          <a:noFill/>
          <a:ln w="9525">
            <a:noFill/>
            <a:miter lim="800000"/>
            <a:headEnd/>
            <a:tailEnd/>
          </a:ln>
          <a:effectLst/>
        </p:spPr>
        <p:txBody>
          <a:bodyPr>
            <a:spAutoFit/>
          </a:bodyPr>
          <a:lstStyle/>
          <a:p>
            <a:pPr>
              <a:spcBef>
                <a:spcPct val="50000"/>
              </a:spcBef>
            </a:pPr>
            <a:endParaRPr kumimoji="0" lang="en-US" sz="2200" u="none">
              <a:latin typeface="Tahoma" pitchFamily="34" charset="0"/>
            </a:endParaRPr>
          </a:p>
        </p:txBody>
      </p:sp>
      <p:sp>
        <p:nvSpPr>
          <p:cNvPr id="667652" name="Rectangle 4"/>
          <p:cNvSpPr>
            <a:spLocks noChangeArrowheads="1"/>
          </p:cNvSpPr>
          <p:nvPr/>
        </p:nvSpPr>
        <p:spPr bwMode="auto">
          <a:xfrm>
            <a:off x="1403350" y="719138"/>
            <a:ext cx="758825" cy="0"/>
          </a:xfrm>
          <a:prstGeom prst="rect">
            <a:avLst/>
          </a:prstGeom>
          <a:noFill/>
          <a:ln w="9525">
            <a:noFill/>
            <a:miter lim="800000"/>
            <a:headEnd/>
            <a:tailEnd/>
          </a:ln>
          <a:effectLst/>
        </p:spPr>
        <p:txBody>
          <a:bodyPr wrap="none" anchor="ctr">
            <a:spAutoFit/>
          </a:bodyPr>
          <a:lstStyle/>
          <a:p>
            <a:endParaRPr lang="en-US"/>
          </a:p>
        </p:txBody>
      </p:sp>
      <p:graphicFrame>
        <p:nvGraphicFramePr>
          <p:cNvPr id="667653" name="Object 5"/>
          <p:cNvGraphicFramePr>
            <a:graphicFrameLocks noChangeAspect="1"/>
          </p:cNvGraphicFramePr>
          <p:nvPr/>
        </p:nvGraphicFramePr>
        <p:xfrm>
          <a:off x="1403350" y="719138"/>
          <a:ext cx="76200" cy="180975"/>
        </p:xfrm>
        <a:graphic>
          <a:graphicData uri="http://schemas.openxmlformats.org/presentationml/2006/ole">
            <p:oleObj spid="_x0000_s667653" name="Equation" r:id="rId3" imgW="76035" imgH="177415" progId="Equation.DSMT4">
              <p:embed/>
            </p:oleObj>
          </a:graphicData>
        </a:graphic>
      </p:graphicFrame>
      <p:sp>
        <p:nvSpPr>
          <p:cNvPr id="667654" name="Rectangle 6"/>
          <p:cNvSpPr>
            <a:spLocks noChangeArrowheads="1"/>
          </p:cNvSpPr>
          <p:nvPr/>
        </p:nvSpPr>
        <p:spPr bwMode="auto">
          <a:xfrm>
            <a:off x="1403350" y="719138"/>
            <a:ext cx="565150" cy="0"/>
          </a:xfrm>
          <a:prstGeom prst="rect">
            <a:avLst/>
          </a:prstGeom>
          <a:noFill/>
          <a:ln w="9525">
            <a:noFill/>
            <a:miter lim="800000"/>
            <a:headEnd/>
            <a:tailEnd/>
          </a:ln>
          <a:effectLst/>
        </p:spPr>
        <p:txBody>
          <a:bodyPr wrap="none" anchor="ctr">
            <a:spAutoFit/>
          </a:bodyPr>
          <a:lstStyle/>
          <a:p>
            <a:endParaRPr lang="en-US"/>
          </a:p>
        </p:txBody>
      </p:sp>
      <p:graphicFrame>
        <p:nvGraphicFramePr>
          <p:cNvPr id="667655" name="Object 7"/>
          <p:cNvGraphicFramePr>
            <a:graphicFrameLocks noChangeAspect="1"/>
          </p:cNvGraphicFramePr>
          <p:nvPr/>
        </p:nvGraphicFramePr>
        <p:xfrm>
          <a:off x="1403350" y="719138"/>
          <a:ext cx="76200" cy="180975"/>
        </p:xfrm>
        <a:graphic>
          <a:graphicData uri="http://schemas.openxmlformats.org/presentationml/2006/ole">
            <p:oleObj spid="_x0000_s667655" name="Equation" r:id="rId4" imgW="76035" imgH="177415" progId="Equation.DSMT4">
              <p:embed/>
            </p:oleObj>
          </a:graphicData>
        </a:graphic>
      </p:graphicFrame>
      <p:sp>
        <p:nvSpPr>
          <p:cNvPr id="667656" name="Rectangle 8"/>
          <p:cNvSpPr>
            <a:spLocks noChangeArrowheads="1"/>
          </p:cNvSpPr>
          <p:nvPr/>
        </p:nvSpPr>
        <p:spPr bwMode="auto">
          <a:xfrm>
            <a:off x="1403350" y="719138"/>
            <a:ext cx="1216025" cy="0"/>
          </a:xfrm>
          <a:prstGeom prst="rect">
            <a:avLst/>
          </a:prstGeom>
          <a:noFill/>
          <a:ln w="9525">
            <a:noFill/>
            <a:miter lim="800000"/>
            <a:headEnd/>
            <a:tailEnd/>
          </a:ln>
          <a:effectLst/>
        </p:spPr>
        <p:txBody>
          <a:bodyPr wrap="none" anchor="ctr">
            <a:spAutoFit/>
          </a:bodyPr>
          <a:lstStyle/>
          <a:p>
            <a:endParaRPr lang="en-US"/>
          </a:p>
        </p:txBody>
      </p:sp>
      <p:graphicFrame>
        <p:nvGraphicFramePr>
          <p:cNvPr id="667657" name="Object 9"/>
          <p:cNvGraphicFramePr>
            <a:graphicFrameLocks noChangeAspect="1"/>
          </p:cNvGraphicFramePr>
          <p:nvPr/>
        </p:nvGraphicFramePr>
        <p:xfrm>
          <a:off x="1403350" y="719138"/>
          <a:ext cx="76200" cy="180975"/>
        </p:xfrm>
        <a:graphic>
          <a:graphicData uri="http://schemas.openxmlformats.org/presentationml/2006/ole">
            <p:oleObj spid="_x0000_s667657" name="Equation" r:id="rId5" imgW="76035" imgH="177415" progId="Equation.DSMT4">
              <p:embed/>
            </p:oleObj>
          </a:graphicData>
        </a:graphic>
      </p:graphicFrame>
      <p:sp>
        <p:nvSpPr>
          <p:cNvPr id="667658" name="Rectangle 10"/>
          <p:cNvSpPr>
            <a:spLocks noChangeArrowheads="1"/>
          </p:cNvSpPr>
          <p:nvPr/>
        </p:nvSpPr>
        <p:spPr bwMode="auto">
          <a:xfrm>
            <a:off x="1403350" y="719138"/>
            <a:ext cx="990600" cy="0"/>
          </a:xfrm>
          <a:prstGeom prst="rect">
            <a:avLst/>
          </a:prstGeom>
          <a:noFill/>
          <a:ln w="9525">
            <a:noFill/>
            <a:miter lim="800000"/>
            <a:headEnd/>
            <a:tailEnd/>
          </a:ln>
          <a:effectLst/>
        </p:spPr>
        <p:txBody>
          <a:bodyPr wrap="none" anchor="ctr">
            <a:spAutoFit/>
          </a:bodyPr>
          <a:lstStyle/>
          <a:p>
            <a:endParaRPr lang="en-US"/>
          </a:p>
        </p:txBody>
      </p:sp>
      <p:graphicFrame>
        <p:nvGraphicFramePr>
          <p:cNvPr id="667659" name="Object 11"/>
          <p:cNvGraphicFramePr>
            <a:graphicFrameLocks noChangeAspect="1"/>
          </p:cNvGraphicFramePr>
          <p:nvPr/>
        </p:nvGraphicFramePr>
        <p:xfrm>
          <a:off x="1403350" y="719138"/>
          <a:ext cx="76200" cy="180975"/>
        </p:xfrm>
        <a:graphic>
          <a:graphicData uri="http://schemas.openxmlformats.org/presentationml/2006/ole">
            <p:oleObj spid="_x0000_s667659" name="Equation" r:id="rId6" imgW="76035" imgH="177415" progId="Equation.DSMT4">
              <p:embed/>
            </p:oleObj>
          </a:graphicData>
        </a:graphic>
      </p:graphicFrame>
      <p:graphicFrame>
        <p:nvGraphicFramePr>
          <p:cNvPr id="667797" name="Group 149"/>
          <p:cNvGraphicFramePr>
            <a:graphicFrameLocks noGrp="1"/>
          </p:cNvGraphicFramePr>
          <p:nvPr/>
        </p:nvGraphicFramePr>
        <p:xfrm>
          <a:off x="1116013" y="620713"/>
          <a:ext cx="6840537" cy="6226175"/>
        </p:xfrm>
        <a:graphic>
          <a:graphicData uri="http://schemas.openxmlformats.org/drawingml/2006/table">
            <a:tbl>
              <a:tblPr/>
              <a:tblGrid>
                <a:gridCol w="987425"/>
                <a:gridCol w="1341437"/>
                <a:gridCol w="2398713"/>
                <a:gridCol w="2112962"/>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2"/>
                          </a:solidFill>
                          <a:effectLst/>
                          <a:latin typeface="Arial" charset="0"/>
                        </a:rPr>
                        <a:t>Número</a:t>
                      </a: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2"/>
                          </a:solidFill>
                          <a:effectLst/>
                          <a:latin typeface="Times New Roman" pitchFamily="18" charset="0"/>
                          <a:cs typeface="Times New Roman" pitchFamily="18" charset="0"/>
                          <a:sym typeface="Symbol" pitchFamily="18" charset="2"/>
                        </a:rPr>
                        <a:t></a:t>
                      </a:r>
                      <a:r>
                        <a:rPr kumimoji="1" lang="es-ES" sz="1600" b="1" i="0" u="none" strike="noStrike" cap="none" normalizeH="0" baseline="-30000" smtClean="0">
                          <a:ln>
                            <a:noFill/>
                          </a:ln>
                          <a:solidFill>
                            <a:schemeClr val="tx2"/>
                          </a:solidFill>
                          <a:effectLst/>
                          <a:latin typeface="Times New Roman" pitchFamily="18" charset="0"/>
                          <a:cs typeface="Times New Roman" pitchFamily="18" charset="0"/>
                        </a:rPr>
                        <a:t>i</a:t>
                      </a:r>
                      <a:endParaRPr kumimoji="1" lang="es-ES" sz="1600" b="1" i="0" u="none" strike="noStrike" cap="none" normalizeH="0" baseline="0" smtClean="0">
                        <a:ln>
                          <a:noFill/>
                        </a:ln>
                        <a:solidFill>
                          <a:schemeClr val="tx2"/>
                        </a:solidFill>
                        <a:effectLst/>
                        <a:latin typeface="Times New Roman" pitchFamily="18" charset="0"/>
                        <a:cs typeface="Times New Roman" pitchFamily="18" charset="0"/>
                        <a:sym typeface="Symbol" pitchFamily="18" charset="2"/>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2"/>
                          </a:solidFill>
                          <a:effectLst/>
                          <a:latin typeface="Times New Roman" pitchFamily="18" charset="0"/>
                          <a:cs typeface="Times New Roman" pitchFamily="18" charset="0"/>
                        </a:rPr>
                        <a:t>Proporción de Varianza Explicada</a:t>
                      </a:r>
                      <a:endParaRPr kumimoji="1" lang="es-ES" sz="16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2"/>
                          </a:solidFill>
                          <a:effectLst/>
                          <a:latin typeface="Times New Roman" pitchFamily="18" charset="0"/>
                          <a:cs typeface="Times New Roman" pitchFamily="18" charset="0"/>
                        </a:rPr>
                        <a:t>Proporción Acumulada</a:t>
                      </a:r>
                      <a:endParaRPr kumimoji="1" lang="es-ES" sz="1600" b="0" i="0" u="none" strike="noStrike" cap="none" normalizeH="0" baseline="0" smtClean="0">
                        <a:ln>
                          <a:noFill/>
                        </a:ln>
                        <a:solidFill>
                          <a:schemeClr val="tx2"/>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1</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7,628</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0,363</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0,363</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2</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2,618</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0,125</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0,488</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3</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2,012</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0,096</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0,584</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4</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1,360</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0,065</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0,649</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5</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1,092</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0,052</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0,700</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6</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1,003</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0,048</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0,748</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7</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0,957</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0,046</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0,794</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8</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0,746</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0,036</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0,829</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9</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0,715</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0,034</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chemeClr val="tx1"/>
                          </a:solidFill>
                          <a:effectLst/>
                          <a:latin typeface="Times New Roman" pitchFamily="18" charset="0"/>
                          <a:cs typeface="Times New Roman" pitchFamily="18" charset="0"/>
                        </a:rPr>
                        <a:t>0,863</a:t>
                      </a:r>
                      <a:endParaRPr kumimoji="1" lang="es-ES" sz="1600" b="1" i="1"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10</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0,649</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0,031</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0,894</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11</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0,518</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0,025</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0,919</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12</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0,465</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0,022</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0,941</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13</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0,409</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0,019</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0,961</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14</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0,333</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0,016</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0,976</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15</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0,224</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0,011</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0,987</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16</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0,139</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0,007</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0,994</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17</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0,092</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0,005</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0,999</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18</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0,000</a:t>
                      </a:r>
                      <a:r>
                        <a:rPr kumimoji="1" lang="es-ES" sz="800" b="0" i="0" u="none" strike="noStrike" cap="none" normalizeH="0" baseline="30000" smtClean="0">
                          <a:ln>
                            <a:noFill/>
                          </a:ln>
                          <a:solidFill>
                            <a:schemeClr val="tx1"/>
                          </a:solidFill>
                          <a:effectLst/>
                          <a:latin typeface="Times New Roman" pitchFamily="18" charset="0"/>
                          <a:cs typeface="Times New Roman" pitchFamily="18" charset="0"/>
                        </a:rPr>
                        <a:t>***</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0,000</a:t>
                      </a:r>
                      <a:r>
                        <a:rPr kumimoji="1" lang="es-ES" sz="800" b="0" i="0" u="none" strike="noStrike" cap="none" normalizeH="0" baseline="30000" smtClean="0">
                          <a:ln>
                            <a:noFill/>
                          </a:ln>
                          <a:solidFill>
                            <a:schemeClr val="tx1"/>
                          </a:solidFill>
                          <a:effectLst/>
                          <a:latin typeface="Times New Roman" pitchFamily="18" charset="0"/>
                          <a:cs typeface="Times New Roman" pitchFamily="18" charset="0"/>
                        </a:rPr>
                        <a:t>***</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1,000</a:t>
                      </a:r>
                      <a:r>
                        <a:rPr kumimoji="1" lang="es-ES" sz="800" b="0" i="0" u="none" strike="noStrike" cap="none" normalizeH="0" baseline="30000" smtClean="0">
                          <a:ln>
                            <a:noFill/>
                          </a:ln>
                          <a:solidFill>
                            <a:schemeClr val="tx1"/>
                          </a:solidFill>
                          <a:effectLst/>
                          <a:latin typeface="Times New Roman" pitchFamily="18" charset="0"/>
                          <a:cs typeface="Times New Roman" pitchFamily="18" charset="0"/>
                        </a:rPr>
                        <a:t>***</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8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8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s-ES" sz="800" b="0" i="0" u="none" strike="noStrike" cap="none" normalizeH="0" baseline="0" smtClean="0">
                          <a:ln>
                            <a:noFill/>
                          </a:ln>
                          <a:solidFill>
                            <a:schemeClr val="tx1"/>
                          </a:solidFill>
                          <a:effectLst/>
                          <a:latin typeface="Arial" charset="0"/>
                        </a:rPr>
                        <a:t>.</a:t>
                      </a: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26</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0,000</a:t>
                      </a:r>
                      <a:r>
                        <a:rPr kumimoji="1" lang="es-ES" sz="800" b="0" i="0" u="none" strike="noStrike" cap="none" normalizeH="0" baseline="30000" smtClean="0">
                          <a:ln>
                            <a:noFill/>
                          </a:ln>
                          <a:solidFill>
                            <a:schemeClr val="tx1"/>
                          </a:solidFill>
                          <a:effectLst/>
                          <a:latin typeface="Times New Roman" pitchFamily="18" charset="0"/>
                          <a:cs typeface="Times New Roman" pitchFamily="18" charset="0"/>
                        </a:rPr>
                        <a:t>***</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0,000</a:t>
                      </a:r>
                      <a:r>
                        <a:rPr kumimoji="1" lang="es-ES" sz="800" b="0" i="0" u="none" strike="noStrike" cap="none" normalizeH="0" baseline="30000" smtClean="0">
                          <a:ln>
                            <a:noFill/>
                          </a:ln>
                          <a:solidFill>
                            <a:schemeClr val="tx1"/>
                          </a:solidFill>
                          <a:effectLst/>
                          <a:latin typeface="Times New Roman" pitchFamily="18" charset="0"/>
                          <a:cs typeface="Times New Roman" pitchFamily="18" charset="0"/>
                        </a:rPr>
                        <a:t>***</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1,000</a:t>
                      </a:r>
                      <a:r>
                        <a:rPr kumimoji="1" lang="es-ES" sz="800" b="0" i="0" u="none" strike="noStrike" cap="none" normalizeH="0" baseline="30000" smtClean="0">
                          <a:ln>
                            <a:noFill/>
                          </a:ln>
                          <a:solidFill>
                            <a:schemeClr val="tx1"/>
                          </a:solidFill>
                          <a:effectLst/>
                          <a:latin typeface="Times New Roman" pitchFamily="18" charset="0"/>
                          <a:cs typeface="Times New Roman" pitchFamily="18" charset="0"/>
                        </a:rPr>
                        <a:t> </a:t>
                      </a:r>
                      <a:r>
                        <a:rPr kumimoji="1" lang="es-ES" sz="800" b="0" i="0" u="none" strike="noStrike" cap="none" normalizeH="0" baseline="0" smtClean="0">
                          <a:ln>
                            <a:noFill/>
                          </a:ln>
                          <a:solidFill>
                            <a:schemeClr val="tx1"/>
                          </a:solidFill>
                          <a:effectLst/>
                          <a:latin typeface="Times New Roman" pitchFamily="18" charset="0"/>
                          <a:cs typeface="Times New Roman" pitchFamily="18" charset="0"/>
                        </a:rPr>
                        <a:t>  </a:t>
                      </a:r>
                      <a:endParaRPr kumimoji="1" lang="es-ES" sz="8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0F0718DB-B920-4639-BBE1-5528FE48227F}" type="slidenum">
              <a:rPr lang="es-ES"/>
              <a:pPr/>
              <a:t>7</a:t>
            </a:fld>
            <a:endParaRPr lang="es-ES"/>
          </a:p>
        </p:txBody>
      </p:sp>
      <p:sp>
        <p:nvSpPr>
          <p:cNvPr id="729090" name="Rectangle 2"/>
          <p:cNvSpPr>
            <a:spLocks noGrp="1" noChangeArrowheads="1"/>
          </p:cNvSpPr>
          <p:nvPr>
            <p:ph type="title"/>
          </p:nvPr>
        </p:nvSpPr>
        <p:spPr>
          <a:xfrm>
            <a:off x="390525" y="531813"/>
            <a:ext cx="8421688" cy="1241425"/>
          </a:xfrm>
        </p:spPr>
        <p:txBody>
          <a:bodyPr/>
          <a:lstStyle/>
          <a:p>
            <a:r>
              <a:rPr lang="es-ES" sz="3600" b="1"/>
              <a:t>CARACTERÍSTICAS DE LA POBLACIÓN A SER ESTUDIADAS</a:t>
            </a:r>
          </a:p>
        </p:txBody>
      </p:sp>
      <p:sp>
        <p:nvSpPr>
          <p:cNvPr id="729091" name="Rectangle 3"/>
          <p:cNvSpPr>
            <a:spLocks noGrp="1" noChangeArrowheads="1"/>
          </p:cNvSpPr>
          <p:nvPr>
            <p:ph type="body" idx="1"/>
          </p:nvPr>
        </p:nvSpPr>
        <p:spPr/>
        <p:txBody>
          <a:bodyPr/>
          <a:lstStyle/>
          <a:p>
            <a:pPr algn="ctr">
              <a:buFont typeface="Wingdings" pitchFamily="2" charset="2"/>
              <a:buNone/>
            </a:pPr>
            <a:r>
              <a:rPr lang="es-ES" sz="2800"/>
              <a:t>  </a:t>
            </a:r>
          </a:p>
          <a:p>
            <a:pPr algn="just">
              <a:buFont typeface="Wingdings" pitchFamily="2" charset="2"/>
              <a:buNone/>
            </a:pPr>
            <a:r>
              <a:rPr lang="es-ES" sz="2800"/>
              <a:t>     A estos estudiantes se les ha hecho un seguimiento en el colegio, en el período de admisión y en la Politécnica del Litoral.</a:t>
            </a:r>
          </a:p>
          <a:p>
            <a:pPr algn="ctr">
              <a:buFont typeface="Wingdings" pitchFamily="2" charset="2"/>
              <a:buNone/>
            </a:pPr>
            <a:endParaRPr lang="es-ES" sz="2800"/>
          </a:p>
          <a:p>
            <a:pPr algn="ctr">
              <a:buFont typeface="Wingdings" pitchFamily="2" charset="2"/>
              <a:buNone/>
            </a:pPr>
            <a:r>
              <a:rPr lang="es-ES" sz="2800"/>
              <a:t> </a:t>
            </a:r>
            <a:endParaRPr lang="es-ES"/>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6FC1FCCF-FEB2-4E3B-A95F-0E82AEF66335}" type="slidenum">
              <a:rPr lang="es-ES"/>
              <a:pPr/>
              <a:t>70</a:t>
            </a:fld>
            <a:endParaRPr lang="es-ES"/>
          </a:p>
        </p:txBody>
      </p:sp>
      <p:sp>
        <p:nvSpPr>
          <p:cNvPr id="709634" name="Rectangle 2"/>
          <p:cNvSpPr>
            <a:spLocks noGrp="1" noChangeArrowheads="1"/>
          </p:cNvSpPr>
          <p:nvPr>
            <p:ph type="title"/>
          </p:nvPr>
        </p:nvSpPr>
        <p:spPr>
          <a:xfrm>
            <a:off x="539750" y="2060575"/>
            <a:ext cx="6119813" cy="627063"/>
          </a:xfrm>
        </p:spPr>
        <p:txBody>
          <a:bodyPr/>
          <a:lstStyle/>
          <a:p>
            <a:r>
              <a:rPr lang="es-ES" sz="3600"/>
              <a:t>ANÁLISIS DE CORRELACIÓN CANÓNICA</a:t>
            </a:r>
          </a:p>
        </p:txBody>
      </p:sp>
      <p:sp>
        <p:nvSpPr>
          <p:cNvPr id="709635" name="Rectangle 3"/>
          <p:cNvSpPr>
            <a:spLocks noChangeArrowheads="1"/>
          </p:cNvSpPr>
          <p:nvPr/>
        </p:nvSpPr>
        <p:spPr bwMode="auto">
          <a:xfrm>
            <a:off x="5857875" y="3079750"/>
            <a:ext cx="227013" cy="274638"/>
          </a:xfrm>
          <a:prstGeom prst="rect">
            <a:avLst/>
          </a:prstGeom>
          <a:noFill/>
          <a:ln w="9525">
            <a:noFill/>
            <a:miter lim="800000"/>
            <a:headEnd/>
            <a:tailEnd/>
          </a:ln>
          <a:effectLst/>
        </p:spPr>
        <p:txBody>
          <a:bodyPr wrap="none" anchor="ctr">
            <a:spAutoFit/>
          </a:bodyPr>
          <a:lstStyle/>
          <a:p>
            <a:pPr algn="ctr"/>
            <a:r>
              <a:rPr kumimoji="0" lang="es-ES" sz="1200" u="none">
                <a:ea typeface="Times New Roman" pitchFamily="18" charset="0"/>
                <a:cs typeface="Arial" charset="0"/>
              </a:rPr>
              <a:t> </a:t>
            </a:r>
            <a:endParaRPr kumimoji="0" lang="es-ES" sz="1800" u="none">
              <a:ea typeface="Times New Roman" pitchFamily="18" charset="0"/>
              <a:cs typeface="Arial" charset="0"/>
            </a:endParaRPr>
          </a:p>
        </p:txBody>
      </p:sp>
      <p:sp>
        <p:nvSpPr>
          <p:cNvPr id="709636" name="Text Box 4"/>
          <p:cNvSpPr txBox="1">
            <a:spLocks noChangeArrowheads="1"/>
          </p:cNvSpPr>
          <p:nvPr/>
        </p:nvSpPr>
        <p:spPr bwMode="auto">
          <a:xfrm>
            <a:off x="6443663" y="6381750"/>
            <a:ext cx="2160587" cy="320675"/>
          </a:xfrm>
          <a:prstGeom prst="rect">
            <a:avLst/>
          </a:prstGeom>
          <a:noFill/>
          <a:ln w="9525">
            <a:noFill/>
            <a:miter lim="800000"/>
            <a:headEnd/>
            <a:tailEnd/>
          </a:ln>
          <a:effectLst/>
        </p:spPr>
        <p:txBody>
          <a:bodyPr>
            <a:spAutoFit/>
          </a:bodyPr>
          <a:lstStyle/>
          <a:p>
            <a:pPr>
              <a:spcBef>
                <a:spcPct val="50000"/>
              </a:spcBef>
            </a:pPr>
            <a:r>
              <a:rPr kumimoji="0" lang="es-ES" sz="1500" u="none">
                <a:effectLst>
                  <a:outerShdw blurRad="38100" dist="38100" dir="2700000" algn="tl">
                    <a:srgbClr val="000000"/>
                  </a:outerShdw>
                </a:effectLst>
                <a:latin typeface="Tahoma" pitchFamily="34" charset="0"/>
              </a:rPr>
              <a:t>Análisis Multivariado</a:t>
            </a:r>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número de diapositiva"/>
          <p:cNvSpPr>
            <a:spLocks noGrp="1"/>
          </p:cNvSpPr>
          <p:nvPr>
            <p:ph type="sldNum" sz="quarter" idx="11"/>
          </p:nvPr>
        </p:nvSpPr>
        <p:spPr/>
        <p:txBody>
          <a:bodyPr/>
          <a:lstStyle/>
          <a:p>
            <a:fld id="{98CA5503-E182-42BD-AC40-1B857C68BFC7}" type="slidenum">
              <a:rPr lang="es-ES"/>
              <a:pPr/>
              <a:t>71</a:t>
            </a:fld>
            <a:endParaRPr lang="es-ES"/>
          </a:p>
        </p:txBody>
      </p:sp>
      <p:sp>
        <p:nvSpPr>
          <p:cNvPr id="668675" name="Rectangle 3"/>
          <p:cNvSpPr>
            <a:spLocks noGrp="1" noChangeArrowheads="1"/>
          </p:cNvSpPr>
          <p:nvPr>
            <p:ph type="title"/>
          </p:nvPr>
        </p:nvSpPr>
        <p:spPr>
          <a:xfrm>
            <a:off x="468313" y="620713"/>
            <a:ext cx="8229600" cy="555625"/>
          </a:xfrm>
          <a:noFill/>
          <a:ln/>
        </p:spPr>
        <p:txBody>
          <a:bodyPr anchor="ctr"/>
          <a:lstStyle/>
          <a:p>
            <a:r>
              <a:rPr lang="es-ES" sz="3600"/>
              <a:t>Correlación Canónica</a:t>
            </a:r>
          </a:p>
        </p:txBody>
      </p:sp>
      <p:sp>
        <p:nvSpPr>
          <p:cNvPr id="668676" name="Rectangle 4"/>
          <p:cNvSpPr>
            <a:spLocks noChangeArrowheads="1"/>
          </p:cNvSpPr>
          <p:nvPr/>
        </p:nvSpPr>
        <p:spPr bwMode="auto">
          <a:xfrm>
            <a:off x="0" y="31051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668677" name="Object 5"/>
          <p:cNvGraphicFramePr>
            <a:graphicFrameLocks noChangeAspect="1"/>
          </p:cNvGraphicFramePr>
          <p:nvPr/>
        </p:nvGraphicFramePr>
        <p:xfrm>
          <a:off x="2843213" y="1628775"/>
          <a:ext cx="3457575" cy="2303463"/>
        </p:xfrm>
        <a:graphic>
          <a:graphicData uri="http://schemas.openxmlformats.org/presentationml/2006/ole">
            <p:oleObj spid="_x0000_s668677" name="Equation" r:id="rId3" imgW="1117440" imgH="736560" progId="Equation.DSMT4">
              <p:embed/>
            </p:oleObj>
          </a:graphicData>
        </a:graphic>
      </p:graphicFrame>
      <p:sp>
        <p:nvSpPr>
          <p:cNvPr id="668678" name="Rectangle 6"/>
          <p:cNvSpPr>
            <a:spLocks noChangeArrowheads="1"/>
          </p:cNvSpPr>
          <p:nvPr/>
        </p:nvSpPr>
        <p:spPr bwMode="auto">
          <a:xfrm>
            <a:off x="0" y="3752850"/>
            <a:ext cx="9144000" cy="0"/>
          </a:xfrm>
          <a:prstGeom prst="rect">
            <a:avLst/>
          </a:prstGeom>
          <a:noFill/>
          <a:ln w="9525">
            <a:noFill/>
            <a:miter lim="800000"/>
            <a:headEnd/>
            <a:tailEnd/>
          </a:ln>
          <a:effectLst/>
        </p:spPr>
        <p:txBody>
          <a:bodyPr wrap="none" anchor="ctr">
            <a:spAutoFit/>
          </a:bodyPr>
          <a:lstStyle/>
          <a:p>
            <a:endParaRPr kumimoji="0" lang="en-US" sz="1800" u="none"/>
          </a:p>
        </p:txBody>
      </p:sp>
    </p:spTree>
  </p:cSld>
  <p:clrMapOvr>
    <a:masterClrMapping/>
  </p:clrMapOvr>
  <p:transition>
    <p:blinds/>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07BA38A4-1EDD-49A1-AD70-81973560B254}" type="slidenum">
              <a:rPr lang="es-ES"/>
              <a:pPr/>
              <a:t>72</a:t>
            </a:fld>
            <a:endParaRPr lang="es-ES"/>
          </a:p>
        </p:txBody>
      </p:sp>
      <p:sp>
        <p:nvSpPr>
          <p:cNvPr id="669698" name="Rectangle 2"/>
          <p:cNvSpPr>
            <a:spLocks noChangeArrowheads="1"/>
          </p:cNvSpPr>
          <p:nvPr/>
        </p:nvSpPr>
        <p:spPr bwMode="auto">
          <a:xfrm>
            <a:off x="684213" y="741363"/>
            <a:ext cx="8135937" cy="1431925"/>
          </a:xfrm>
          <a:prstGeom prst="rect">
            <a:avLst/>
          </a:prstGeom>
          <a:noFill/>
          <a:ln w="9525">
            <a:noFill/>
            <a:miter lim="800000"/>
            <a:headEnd/>
            <a:tailEnd/>
          </a:ln>
          <a:effectLst/>
        </p:spPr>
        <p:txBody>
          <a:bodyPr anchor="ctr">
            <a:spAutoFit/>
          </a:bodyPr>
          <a:lstStyle/>
          <a:p>
            <a:pPr algn="ctr"/>
            <a:r>
              <a:rPr kumimoji="0" lang="es-ES" sz="2200" u="none">
                <a:latin typeface="Tahoma" pitchFamily="34" charset="0"/>
              </a:rPr>
              <a:t>Sean </a:t>
            </a:r>
            <a:r>
              <a:rPr kumimoji="0" lang="es-ES" sz="2200" b="1" u="none">
                <a:latin typeface="Tahoma" pitchFamily="34" charset="0"/>
              </a:rPr>
              <a:t>U</a:t>
            </a:r>
            <a:r>
              <a:rPr kumimoji="0" lang="es-ES" sz="2200" u="none">
                <a:latin typeface="Tahoma" pitchFamily="34" charset="0"/>
              </a:rPr>
              <a:t> y </a:t>
            </a:r>
            <a:r>
              <a:rPr kumimoji="0" lang="es-ES" sz="2200" b="1" u="none">
                <a:latin typeface="Tahoma" pitchFamily="34" charset="0"/>
              </a:rPr>
              <a:t>V</a:t>
            </a:r>
            <a:r>
              <a:rPr kumimoji="0" lang="es-ES" sz="2200" u="none">
                <a:latin typeface="Tahoma" pitchFamily="34" charset="0"/>
              </a:rPr>
              <a:t> combinaciones lineales de las variables del primer y segundo vector respectivamente, es decir:</a:t>
            </a:r>
          </a:p>
          <a:p>
            <a:pPr algn="ctr"/>
            <a:endParaRPr kumimoji="0" lang="es-ES" sz="2200" b="1" u="none">
              <a:latin typeface="Tahoma" pitchFamily="34" charset="0"/>
            </a:endParaRPr>
          </a:p>
          <a:p>
            <a:pPr algn="ctr"/>
            <a:r>
              <a:rPr kumimoji="0" lang="es-ES" sz="2200" b="1" u="none">
                <a:latin typeface="Tahoma" pitchFamily="34" charset="0"/>
              </a:rPr>
              <a:t>U</a:t>
            </a:r>
            <a:r>
              <a:rPr kumimoji="0" lang="es-ES" sz="2200" u="none">
                <a:latin typeface="Tahoma" pitchFamily="34" charset="0"/>
              </a:rPr>
              <a:t> = </a:t>
            </a:r>
            <a:r>
              <a:rPr kumimoji="0" lang="es-ES" sz="2200" b="1" i="1" u="none">
                <a:latin typeface="Tahoma" pitchFamily="34" charset="0"/>
              </a:rPr>
              <a:t>a </a:t>
            </a:r>
            <a:r>
              <a:rPr kumimoji="0" lang="es-ES" sz="2200" u="none" baseline="30000">
                <a:latin typeface="Tahoma" pitchFamily="34" charset="0"/>
              </a:rPr>
              <a:t>t</a:t>
            </a:r>
            <a:r>
              <a:rPr kumimoji="0" lang="es-ES" sz="2200" u="none">
                <a:latin typeface="Tahoma" pitchFamily="34" charset="0"/>
              </a:rPr>
              <a:t>X(1) ;    </a:t>
            </a:r>
            <a:r>
              <a:rPr kumimoji="0" lang="es-ES" sz="2200" b="1" u="none">
                <a:latin typeface="Tahoma" pitchFamily="34" charset="0"/>
              </a:rPr>
              <a:t>V</a:t>
            </a:r>
            <a:r>
              <a:rPr kumimoji="0" lang="es-ES" sz="2200" u="none">
                <a:latin typeface="Tahoma" pitchFamily="34" charset="0"/>
              </a:rPr>
              <a:t> = </a:t>
            </a:r>
            <a:r>
              <a:rPr kumimoji="0" lang="es-ES" sz="2200" b="1" i="1" u="none">
                <a:latin typeface="Tahoma" pitchFamily="34" charset="0"/>
              </a:rPr>
              <a:t>b </a:t>
            </a:r>
            <a:r>
              <a:rPr kumimoji="0" lang="es-ES" sz="2200" u="none" baseline="30000">
                <a:latin typeface="Tahoma" pitchFamily="34" charset="0"/>
              </a:rPr>
              <a:t>t</a:t>
            </a:r>
            <a:r>
              <a:rPr kumimoji="0" lang="es-ES" sz="2200" u="none">
                <a:latin typeface="Tahoma" pitchFamily="34" charset="0"/>
              </a:rPr>
              <a:t>X(2),</a:t>
            </a:r>
          </a:p>
        </p:txBody>
      </p:sp>
      <p:sp>
        <p:nvSpPr>
          <p:cNvPr id="669699" name="Text Box 3"/>
          <p:cNvSpPr txBox="1">
            <a:spLocks noChangeArrowheads="1"/>
          </p:cNvSpPr>
          <p:nvPr/>
        </p:nvSpPr>
        <p:spPr bwMode="auto">
          <a:xfrm>
            <a:off x="468313" y="2349500"/>
            <a:ext cx="7993062" cy="1600200"/>
          </a:xfrm>
          <a:prstGeom prst="rect">
            <a:avLst/>
          </a:prstGeom>
          <a:noFill/>
          <a:ln w="9525">
            <a:noFill/>
            <a:miter lim="800000"/>
            <a:headEnd/>
            <a:tailEnd/>
          </a:ln>
          <a:effectLst/>
        </p:spPr>
        <p:txBody>
          <a:bodyPr>
            <a:spAutoFit/>
          </a:bodyPr>
          <a:lstStyle/>
          <a:p>
            <a:pPr>
              <a:spcBef>
                <a:spcPct val="50000"/>
              </a:spcBef>
            </a:pPr>
            <a:r>
              <a:rPr kumimoji="0" lang="es-ES" sz="2200" u="none">
                <a:latin typeface="Tahoma" pitchFamily="34" charset="0"/>
              </a:rPr>
              <a:t>donde </a:t>
            </a:r>
            <a:r>
              <a:rPr kumimoji="0" lang="es-ES" sz="2200" i="1" u="none">
                <a:latin typeface="Tahoma" pitchFamily="34" charset="0"/>
              </a:rPr>
              <a:t>a</a:t>
            </a:r>
            <a:r>
              <a:rPr kumimoji="0" lang="es-ES" sz="2200" u="none">
                <a:latin typeface="Tahoma" pitchFamily="34" charset="0"/>
              </a:rPr>
              <a:t> es un vector p-variado y </a:t>
            </a:r>
            <a:r>
              <a:rPr kumimoji="0" lang="es-ES" sz="2200" i="1" u="none">
                <a:latin typeface="Tahoma" pitchFamily="34" charset="0"/>
              </a:rPr>
              <a:t>b</a:t>
            </a:r>
            <a:r>
              <a:rPr kumimoji="0" lang="es-ES" sz="2200" u="none">
                <a:latin typeface="Tahoma" pitchFamily="34" charset="0"/>
              </a:rPr>
              <a:t> es un vector q-variado, que cumplen:</a:t>
            </a:r>
          </a:p>
          <a:p>
            <a:pPr>
              <a:spcBef>
                <a:spcPct val="50000"/>
              </a:spcBef>
            </a:pPr>
            <a:r>
              <a:rPr kumimoji="0" lang="es-ES" sz="2200" u="none">
                <a:latin typeface="Tahoma" pitchFamily="34" charset="0"/>
              </a:rPr>
              <a:t>maximizan la correlación entre el par </a:t>
            </a:r>
            <a:r>
              <a:rPr kumimoji="0" lang="es-ES" sz="2200" b="1" u="none">
                <a:latin typeface="Tahoma" pitchFamily="34" charset="0"/>
              </a:rPr>
              <a:t>U</a:t>
            </a:r>
            <a:r>
              <a:rPr kumimoji="0" lang="es-ES" sz="2200" u="none">
                <a:latin typeface="Tahoma" pitchFamily="34" charset="0"/>
              </a:rPr>
              <a:t> y </a:t>
            </a:r>
            <a:r>
              <a:rPr kumimoji="0" lang="es-ES" sz="2200" b="1" u="none">
                <a:latin typeface="Tahoma" pitchFamily="34" charset="0"/>
              </a:rPr>
              <a:t>V</a:t>
            </a:r>
            <a:r>
              <a:rPr kumimoji="0" lang="es-ES" sz="2200" u="none">
                <a:latin typeface="Tahoma" pitchFamily="34" charset="0"/>
              </a:rPr>
              <a:t>, sujetas a la restricción de que la varianza de </a:t>
            </a:r>
            <a:r>
              <a:rPr kumimoji="0" lang="es-ES" sz="2200" b="1" u="none">
                <a:latin typeface="Tahoma" pitchFamily="34" charset="0"/>
              </a:rPr>
              <a:t>U</a:t>
            </a:r>
            <a:r>
              <a:rPr kumimoji="0" lang="es-ES" sz="2200" u="none">
                <a:latin typeface="Tahoma" pitchFamily="34" charset="0"/>
              </a:rPr>
              <a:t> y </a:t>
            </a:r>
            <a:r>
              <a:rPr kumimoji="0" lang="es-ES" sz="2200" b="1" u="none">
                <a:latin typeface="Tahoma" pitchFamily="34" charset="0"/>
              </a:rPr>
              <a:t>V</a:t>
            </a:r>
            <a:r>
              <a:rPr kumimoji="0" lang="es-ES" sz="2200" u="none">
                <a:latin typeface="Tahoma" pitchFamily="34" charset="0"/>
              </a:rPr>
              <a:t> sean 1 </a:t>
            </a:r>
          </a:p>
        </p:txBody>
      </p:sp>
      <p:sp>
        <p:nvSpPr>
          <p:cNvPr id="669700" name="Rectangle 4"/>
          <p:cNvSpPr>
            <a:spLocks noChangeArrowheads="1"/>
          </p:cNvSpPr>
          <p:nvPr/>
        </p:nvSpPr>
        <p:spPr bwMode="auto">
          <a:xfrm>
            <a:off x="468313" y="4213225"/>
            <a:ext cx="8316912" cy="2644775"/>
          </a:xfrm>
          <a:prstGeom prst="rect">
            <a:avLst/>
          </a:prstGeom>
          <a:noFill/>
          <a:ln w="9525">
            <a:noFill/>
            <a:miter lim="800000"/>
            <a:headEnd/>
            <a:tailEnd/>
          </a:ln>
          <a:effectLst/>
        </p:spPr>
        <p:txBody>
          <a:bodyPr anchor="ctr">
            <a:spAutoFit/>
          </a:bodyPr>
          <a:lstStyle/>
          <a:p>
            <a:r>
              <a:rPr kumimoji="0" lang="es-ES" sz="1400" b="1" u="none">
                <a:solidFill>
                  <a:schemeClr val="tx2"/>
                </a:solidFill>
                <a:latin typeface="Tahoma" pitchFamily="34" charset="0"/>
              </a:rPr>
              <a:t>U</a:t>
            </a:r>
            <a:r>
              <a:rPr kumimoji="0" lang="es-ES" sz="1400" u="none" baseline="-25000">
                <a:solidFill>
                  <a:schemeClr val="tx2"/>
                </a:solidFill>
                <a:latin typeface="Tahoma" pitchFamily="34" charset="0"/>
              </a:rPr>
              <a:t>1</a:t>
            </a:r>
            <a:r>
              <a:rPr kumimoji="0" lang="es-ES" sz="1400" u="none">
                <a:solidFill>
                  <a:schemeClr val="tx2"/>
                </a:solidFill>
                <a:latin typeface="Tahoma" pitchFamily="34" charset="0"/>
              </a:rPr>
              <a:t> y </a:t>
            </a:r>
            <a:r>
              <a:rPr kumimoji="0" lang="es-ES" sz="1400" b="1" u="none">
                <a:solidFill>
                  <a:schemeClr val="tx2"/>
                </a:solidFill>
                <a:latin typeface="Tahoma" pitchFamily="34" charset="0"/>
              </a:rPr>
              <a:t>V</a:t>
            </a:r>
            <a:r>
              <a:rPr kumimoji="0" lang="es-ES" sz="1400" u="none" baseline="-25000">
                <a:solidFill>
                  <a:schemeClr val="tx2"/>
                </a:solidFill>
                <a:latin typeface="Tahoma" pitchFamily="34" charset="0"/>
              </a:rPr>
              <a:t>1</a:t>
            </a:r>
            <a:r>
              <a:rPr kumimoji="0" lang="es-ES" sz="1400" u="none">
                <a:solidFill>
                  <a:schemeClr val="tx2"/>
                </a:solidFill>
                <a:latin typeface="Tahoma" pitchFamily="34" charset="0"/>
              </a:rPr>
              <a:t>, que tienen varianza unitaria y  máxima correlación (correlación canónica) entre ellas.</a:t>
            </a:r>
          </a:p>
          <a:p>
            <a:endParaRPr kumimoji="0" lang="es-ES" sz="1400" u="none">
              <a:solidFill>
                <a:schemeClr val="tx2"/>
              </a:solidFill>
              <a:latin typeface="Tahoma" pitchFamily="34" charset="0"/>
            </a:endParaRPr>
          </a:p>
          <a:p>
            <a:r>
              <a:rPr kumimoji="0" lang="es-ES" sz="1400" b="1" u="none">
                <a:solidFill>
                  <a:schemeClr val="tx2"/>
                </a:solidFill>
                <a:latin typeface="Tahoma" pitchFamily="34" charset="0"/>
              </a:rPr>
              <a:t>U</a:t>
            </a:r>
            <a:r>
              <a:rPr kumimoji="0" lang="es-ES" sz="1400" u="none" baseline="-25000">
                <a:solidFill>
                  <a:schemeClr val="tx2"/>
                </a:solidFill>
                <a:latin typeface="Tahoma" pitchFamily="34" charset="0"/>
              </a:rPr>
              <a:t>2</a:t>
            </a:r>
            <a:r>
              <a:rPr kumimoji="0" lang="es-ES" sz="1400" u="none">
                <a:solidFill>
                  <a:schemeClr val="tx2"/>
                </a:solidFill>
                <a:latin typeface="Tahoma" pitchFamily="34" charset="0"/>
              </a:rPr>
              <a:t> y </a:t>
            </a:r>
            <a:r>
              <a:rPr kumimoji="0" lang="es-ES" sz="1400" b="1" u="none">
                <a:solidFill>
                  <a:schemeClr val="tx2"/>
                </a:solidFill>
                <a:latin typeface="Tahoma" pitchFamily="34" charset="0"/>
              </a:rPr>
              <a:t>V</a:t>
            </a:r>
            <a:r>
              <a:rPr kumimoji="0" lang="es-ES" sz="1400" u="none" baseline="-25000">
                <a:solidFill>
                  <a:schemeClr val="tx2"/>
                </a:solidFill>
                <a:latin typeface="Tahoma" pitchFamily="34" charset="0"/>
              </a:rPr>
              <a:t>2</a:t>
            </a:r>
            <a:r>
              <a:rPr kumimoji="0" lang="es-ES" sz="1400" u="none">
                <a:solidFill>
                  <a:schemeClr val="tx2"/>
                </a:solidFill>
                <a:latin typeface="Tahoma" pitchFamily="34" charset="0"/>
              </a:rPr>
              <a:t>, que tienen varianza unitaria y  máxima correlación (correlación canónica) entre ellas, excepción del primer par de variables canónicas </a:t>
            </a:r>
          </a:p>
          <a:p>
            <a:r>
              <a:rPr kumimoji="0" lang="es-ES" sz="1400" u="none">
                <a:solidFill>
                  <a:schemeClr val="tx2"/>
                </a:solidFill>
                <a:latin typeface="Tahoma" pitchFamily="34" charset="0"/>
              </a:rPr>
              <a:t>.....</a:t>
            </a:r>
          </a:p>
          <a:p>
            <a:endParaRPr kumimoji="0" lang="es-ES" sz="1400" u="none">
              <a:solidFill>
                <a:schemeClr val="tx2"/>
              </a:solidFill>
              <a:latin typeface="Tahoma" pitchFamily="34" charset="0"/>
            </a:endParaRPr>
          </a:p>
          <a:p>
            <a:r>
              <a:rPr kumimoji="0" lang="es-ES" sz="1400" b="1" u="none">
                <a:solidFill>
                  <a:schemeClr val="tx2"/>
                </a:solidFill>
                <a:latin typeface="Tahoma" pitchFamily="34" charset="0"/>
              </a:rPr>
              <a:t>U</a:t>
            </a:r>
            <a:r>
              <a:rPr kumimoji="0" lang="es-ES" sz="1400" u="none">
                <a:solidFill>
                  <a:schemeClr val="tx2"/>
                </a:solidFill>
                <a:latin typeface="Tahoma" pitchFamily="34" charset="0"/>
              </a:rPr>
              <a:t>2 y </a:t>
            </a:r>
            <a:r>
              <a:rPr kumimoji="0" lang="es-ES" sz="1400" b="1" u="none">
                <a:solidFill>
                  <a:schemeClr val="tx2"/>
                </a:solidFill>
                <a:latin typeface="Tahoma" pitchFamily="34" charset="0"/>
              </a:rPr>
              <a:t>V</a:t>
            </a:r>
            <a:r>
              <a:rPr kumimoji="0" lang="es-ES" sz="1400" u="none">
                <a:solidFill>
                  <a:schemeClr val="tx2"/>
                </a:solidFill>
                <a:latin typeface="Tahoma" pitchFamily="34" charset="0"/>
              </a:rPr>
              <a:t>2, que tienen varianza unitaria y  máxima correlación (correlación canónica) entre ellas, excepción de los p-1 pares de variables canónicas anteriores</a:t>
            </a:r>
          </a:p>
          <a:p>
            <a:pPr algn="ctr"/>
            <a:endParaRPr kumimoji="0" lang="es-ES" sz="1400" u="none">
              <a:solidFill>
                <a:schemeClr val="tx2"/>
              </a:solidFill>
              <a:latin typeface="Tahoma" pitchFamily="34" charset="0"/>
            </a:endParaRPr>
          </a:p>
          <a:p>
            <a:pPr algn="ctr"/>
            <a:endParaRPr kumimoji="0" lang="es-ES" sz="1400" u="none">
              <a:solidFill>
                <a:schemeClr val="tx2"/>
              </a:solidFill>
              <a:latin typeface="Tahoma" pitchFamily="34" charset="0"/>
            </a:endParaRPr>
          </a:p>
          <a:p>
            <a:endParaRPr kumimoji="0" lang="es-ES" sz="1400" u="none">
              <a:solidFill>
                <a:schemeClr val="tx2"/>
              </a:solidFill>
              <a:latin typeface="Tahoma" pitchFamily="34" charset="0"/>
            </a:endParaRPr>
          </a:p>
          <a:p>
            <a:endParaRPr kumimoji="0" lang="es-ES" sz="1400" u="none">
              <a:solidFill>
                <a:schemeClr val="tx2"/>
              </a:solidFill>
              <a:latin typeface="Tahoma" pitchFamily="34" charset="0"/>
            </a:endParaRPr>
          </a:p>
        </p:txBody>
      </p:sp>
    </p:spTree>
  </p:cSld>
  <p:clrMapOvr>
    <a:masterClrMapping/>
  </p:clrMapOvr>
  <p:transition>
    <p:blinds/>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4 Marcador de número de diapositiva"/>
          <p:cNvSpPr>
            <a:spLocks noGrp="1"/>
          </p:cNvSpPr>
          <p:nvPr>
            <p:ph type="sldNum" sz="quarter" idx="11"/>
          </p:nvPr>
        </p:nvSpPr>
        <p:spPr/>
        <p:txBody>
          <a:bodyPr/>
          <a:lstStyle/>
          <a:p>
            <a:fld id="{5C58AEBB-B13F-4BD3-8A5C-C650B9C40593}" type="slidenum">
              <a:rPr lang="es-ES"/>
              <a:pPr/>
              <a:t>73</a:t>
            </a:fld>
            <a:endParaRPr lang="es-ES"/>
          </a:p>
        </p:txBody>
      </p:sp>
      <p:sp>
        <p:nvSpPr>
          <p:cNvPr id="670723" name="Line 3"/>
          <p:cNvSpPr>
            <a:spLocks noChangeShapeType="1"/>
          </p:cNvSpPr>
          <p:nvPr/>
        </p:nvSpPr>
        <p:spPr bwMode="auto">
          <a:xfrm>
            <a:off x="2362200" y="-12033250"/>
            <a:ext cx="0" cy="0"/>
          </a:xfrm>
          <a:prstGeom prst="line">
            <a:avLst/>
          </a:prstGeom>
          <a:noFill/>
          <a:ln w="12700" cap="rnd">
            <a:solidFill>
              <a:srgbClr val="000000"/>
            </a:solidFill>
            <a:round/>
            <a:headEnd/>
            <a:tailEnd/>
          </a:ln>
          <a:effectLst/>
        </p:spPr>
        <p:txBody>
          <a:bodyPr/>
          <a:lstStyle/>
          <a:p>
            <a:endParaRPr lang="en-US"/>
          </a:p>
        </p:txBody>
      </p:sp>
      <p:sp>
        <p:nvSpPr>
          <p:cNvPr id="670724" name="Line 4"/>
          <p:cNvSpPr>
            <a:spLocks noChangeShapeType="1"/>
          </p:cNvSpPr>
          <p:nvPr/>
        </p:nvSpPr>
        <p:spPr bwMode="auto">
          <a:xfrm>
            <a:off x="2362200" y="-12017375"/>
            <a:ext cx="0" cy="0"/>
          </a:xfrm>
          <a:prstGeom prst="line">
            <a:avLst/>
          </a:prstGeom>
          <a:noFill/>
          <a:ln w="12700" cap="rnd">
            <a:solidFill>
              <a:srgbClr val="000000"/>
            </a:solidFill>
            <a:round/>
            <a:headEnd/>
            <a:tailEnd/>
          </a:ln>
          <a:effectLst/>
        </p:spPr>
        <p:txBody>
          <a:bodyPr/>
          <a:lstStyle/>
          <a:p>
            <a:endParaRPr lang="en-US"/>
          </a:p>
        </p:txBody>
      </p:sp>
      <p:sp>
        <p:nvSpPr>
          <p:cNvPr id="670725" name="Line 5"/>
          <p:cNvSpPr>
            <a:spLocks noChangeShapeType="1"/>
          </p:cNvSpPr>
          <p:nvPr/>
        </p:nvSpPr>
        <p:spPr bwMode="auto">
          <a:xfrm>
            <a:off x="2393950" y="-12001500"/>
            <a:ext cx="0" cy="0"/>
          </a:xfrm>
          <a:prstGeom prst="line">
            <a:avLst/>
          </a:prstGeom>
          <a:noFill/>
          <a:ln w="12700" cap="rnd">
            <a:solidFill>
              <a:srgbClr val="000000"/>
            </a:solidFill>
            <a:round/>
            <a:headEnd/>
            <a:tailEnd/>
          </a:ln>
          <a:effectLst/>
        </p:spPr>
        <p:txBody>
          <a:bodyPr/>
          <a:lstStyle/>
          <a:p>
            <a:endParaRPr lang="en-US"/>
          </a:p>
        </p:txBody>
      </p:sp>
      <p:sp>
        <p:nvSpPr>
          <p:cNvPr id="670726" name="Line 6"/>
          <p:cNvSpPr>
            <a:spLocks noChangeShapeType="1"/>
          </p:cNvSpPr>
          <p:nvPr/>
        </p:nvSpPr>
        <p:spPr bwMode="auto">
          <a:xfrm>
            <a:off x="2393950" y="-11985625"/>
            <a:ext cx="0" cy="0"/>
          </a:xfrm>
          <a:prstGeom prst="line">
            <a:avLst/>
          </a:prstGeom>
          <a:noFill/>
          <a:ln w="12700" cap="rnd">
            <a:solidFill>
              <a:srgbClr val="000000"/>
            </a:solidFill>
            <a:round/>
            <a:headEnd/>
            <a:tailEnd/>
          </a:ln>
          <a:effectLst/>
        </p:spPr>
        <p:txBody>
          <a:bodyPr/>
          <a:lstStyle/>
          <a:p>
            <a:endParaRPr lang="en-US"/>
          </a:p>
        </p:txBody>
      </p:sp>
      <p:sp>
        <p:nvSpPr>
          <p:cNvPr id="670727" name="Line 7"/>
          <p:cNvSpPr>
            <a:spLocks noChangeShapeType="1"/>
          </p:cNvSpPr>
          <p:nvPr/>
        </p:nvSpPr>
        <p:spPr bwMode="auto">
          <a:xfrm>
            <a:off x="2362200" y="-11922125"/>
            <a:ext cx="0" cy="0"/>
          </a:xfrm>
          <a:prstGeom prst="line">
            <a:avLst/>
          </a:prstGeom>
          <a:noFill/>
          <a:ln w="12700" cap="rnd">
            <a:solidFill>
              <a:srgbClr val="000000"/>
            </a:solidFill>
            <a:round/>
            <a:headEnd/>
            <a:tailEnd/>
          </a:ln>
          <a:effectLst/>
        </p:spPr>
        <p:txBody>
          <a:bodyPr/>
          <a:lstStyle/>
          <a:p>
            <a:endParaRPr lang="en-US"/>
          </a:p>
        </p:txBody>
      </p:sp>
      <p:sp>
        <p:nvSpPr>
          <p:cNvPr id="670728" name="Line 8"/>
          <p:cNvSpPr>
            <a:spLocks noChangeShapeType="1"/>
          </p:cNvSpPr>
          <p:nvPr/>
        </p:nvSpPr>
        <p:spPr bwMode="auto">
          <a:xfrm>
            <a:off x="2362200" y="-11906250"/>
            <a:ext cx="0" cy="0"/>
          </a:xfrm>
          <a:prstGeom prst="line">
            <a:avLst/>
          </a:prstGeom>
          <a:noFill/>
          <a:ln w="12700" cap="rnd">
            <a:solidFill>
              <a:srgbClr val="000000"/>
            </a:solidFill>
            <a:round/>
            <a:headEnd/>
            <a:tailEnd/>
          </a:ln>
          <a:effectLst/>
        </p:spPr>
        <p:txBody>
          <a:bodyPr/>
          <a:lstStyle/>
          <a:p>
            <a:endParaRPr lang="en-US"/>
          </a:p>
        </p:txBody>
      </p:sp>
      <p:sp>
        <p:nvSpPr>
          <p:cNvPr id="670729" name="Line 9"/>
          <p:cNvSpPr>
            <a:spLocks noChangeShapeType="1"/>
          </p:cNvSpPr>
          <p:nvPr/>
        </p:nvSpPr>
        <p:spPr bwMode="auto">
          <a:xfrm>
            <a:off x="2393950" y="-11890375"/>
            <a:ext cx="0" cy="0"/>
          </a:xfrm>
          <a:prstGeom prst="line">
            <a:avLst/>
          </a:prstGeom>
          <a:noFill/>
          <a:ln w="12700" cap="rnd">
            <a:solidFill>
              <a:srgbClr val="000000"/>
            </a:solidFill>
            <a:round/>
            <a:headEnd/>
            <a:tailEnd/>
          </a:ln>
          <a:effectLst/>
        </p:spPr>
        <p:txBody>
          <a:bodyPr/>
          <a:lstStyle/>
          <a:p>
            <a:endParaRPr lang="en-US"/>
          </a:p>
        </p:txBody>
      </p:sp>
      <p:sp>
        <p:nvSpPr>
          <p:cNvPr id="670730" name="Line 10"/>
          <p:cNvSpPr>
            <a:spLocks noChangeShapeType="1"/>
          </p:cNvSpPr>
          <p:nvPr/>
        </p:nvSpPr>
        <p:spPr bwMode="auto">
          <a:xfrm>
            <a:off x="2393950" y="-11874500"/>
            <a:ext cx="0" cy="0"/>
          </a:xfrm>
          <a:prstGeom prst="line">
            <a:avLst/>
          </a:prstGeom>
          <a:noFill/>
          <a:ln w="12700" cap="rnd">
            <a:solidFill>
              <a:srgbClr val="000000"/>
            </a:solidFill>
            <a:round/>
            <a:headEnd/>
            <a:tailEnd/>
          </a:ln>
          <a:effectLst/>
        </p:spPr>
        <p:txBody>
          <a:bodyPr/>
          <a:lstStyle/>
          <a:p>
            <a:endParaRPr lang="en-US"/>
          </a:p>
        </p:txBody>
      </p:sp>
      <p:graphicFrame>
        <p:nvGraphicFramePr>
          <p:cNvPr id="670802" name="Group 82"/>
          <p:cNvGraphicFramePr>
            <a:graphicFrameLocks noGrp="1"/>
          </p:cNvGraphicFramePr>
          <p:nvPr/>
        </p:nvGraphicFramePr>
        <p:xfrm>
          <a:off x="323850" y="1066800"/>
          <a:ext cx="8207375" cy="5818188"/>
        </p:xfrm>
        <a:graphic>
          <a:graphicData uri="http://schemas.openxmlformats.org/drawingml/2006/table">
            <a:tbl>
              <a:tblPr/>
              <a:tblGrid>
                <a:gridCol w="2087563"/>
                <a:gridCol w="1008062"/>
                <a:gridCol w="4395788"/>
                <a:gridCol w="715962"/>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FFFF00"/>
                          </a:solidFill>
                          <a:effectLst/>
                          <a:latin typeface="Times New Roman" pitchFamily="18" charset="0"/>
                          <a:cs typeface="Times New Roman" pitchFamily="18" charset="0"/>
                        </a:rPr>
                        <a:t>Vectores X</a:t>
                      </a:r>
                      <a:r>
                        <a:rPr kumimoji="1" lang="es-ES" sz="1600" b="1" i="0" u="none" strike="noStrike" cap="none" normalizeH="0" baseline="30000" smtClean="0">
                          <a:ln>
                            <a:noFill/>
                          </a:ln>
                          <a:solidFill>
                            <a:srgbClr val="FFFF00"/>
                          </a:solidFill>
                          <a:effectLst/>
                          <a:latin typeface="Times New Roman" pitchFamily="18" charset="0"/>
                          <a:cs typeface="Times New Roman" pitchFamily="18" charset="0"/>
                        </a:rPr>
                        <a:t>(i)</a:t>
                      </a:r>
                      <a:endParaRPr kumimoji="1" lang="es-ES" sz="1600" b="0" i="0" u="none" strike="noStrike" cap="none" normalizeH="0" baseline="0" smtClean="0">
                        <a:ln>
                          <a:noFill/>
                        </a:ln>
                        <a:solidFill>
                          <a:srgbClr val="FFFF00"/>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FFFF00"/>
                          </a:solidFill>
                          <a:effectLst/>
                          <a:latin typeface="Times New Roman" pitchFamily="18" charset="0"/>
                          <a:cs typeface="Times New Roman" pitchFamily="18" charset="0"/>
                        </a:rPr>
                        <a:t>No.</a:t>
                      </a:r>
                      <a:endParaRPr kumimoji="1" lang="es-ES" sz="1600" b="0" i="0" u="none" strike="noStrike" cap="none" normalizeH="0" baseline="0" smtClean="0">
                        <a:ln>
                          <a:noFill/>
                        </a:ln>
                        <a:solidFill>
                          <a:srgbClr val="FFFF00"/>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FFFF00"/>
                          </a:solidFill>
                          <a:effectLst/>
                          <a:latin typeface="Times New Roman" pitchFamily="18" charset="0"/>
                          <a:cs typeface="Times New Roman" pitchFamily="18" charset="0"/>
                        </a:rPr>
                        <a:t>Característica</a:t>
                      </a:r>
                      <a:endParaRPr kumimoji="1" lang="es-ES" sz="1600" b="0" i="0" u="none" strike="noStrike" cap="none" normalizeH="0" baseline="0" smtClean="0">
                        <a:ln>
                          <a:noFill/>
                        </a:ln>
                        <a:solidFill>
                          <a:srgbClr val="FFFF00"/>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r>
              <a:tr h="0">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Información referente al desempeño en el</a:t>
                      </a:r>
                    </a:p>
                    <a:p>
                      <a:pPr marL="0" marR="0" lvl="0" indent="0" algn="l" defTabSz="914400" rtl="0" eaLnBrk="0" fontAlgn="base" latinLnBrk="0" hangingPunct="0">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Colegio</a:t>
                      </a:r>
                      <a:endParaRPr kumimoji="1" lang="es-ES"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Número de Años entre la Graduación del Colegio y el Ingreso a la ESPOL (1999)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a:noFill/>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800" b="0" i="0" u="none" strike="noStrike" cap="none" normalizeH="0" baseline="0" smtClean="0">
                        <a:ln>
                          <a:noFill/>
                        </a:ln>
                        <a:solidFill>
                          <a:schemeClr val="tx1"/>
                        </a:solidFill>
                        <a:effectLst/>
                        <a:latin typeface="Arial" charset="0"/>
                      </a:endParaRPr>
                    </a:p>
                  </a:txBody>
                  <a:tcPr horzOverflow="overflow">
                    <a:lnL>
                      <a:noFill/>
                    </a:lnL>
                    <a:lnR w="3175" cap="flat" cmpd="sng" algn="ctr">
                      <a:solidFill>
                        <a:srgbClr val="B6F4FC"/>
                      </a:solidFill>
                      <a:prstDash val="solid"/>
                      <a:round/>
                      <a:headEnd type="none" w="med" len="med"/>
                      <a:tailEnd type="none" w="med" len="med"/>
                    </a:lnR>
                    <a:lnT>
                      <a:noFill/>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Clasificación del Colegio del que proviene</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a:noFill/>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800" b="0" i="0" u="none" strike="noStrike" cap="none" normalizeH="0" baseline="0" smtClean="0">
                        <a:ln>
                          <a:noFill/>
                        </a:ln>
                        <a:solidFill>
                          <a:schemeClr val="tx1"/>
                        </a:solidFill>
                        <a:effectLst/>
                        <a:latin typeface="Arial" charset="0"/>
                      </a:endParaRPr>
                    </a:p>
                  </a:txBody>
                  <a:tcPr horzOverflow="overflow">
                    <a:lnL>
                      <a:noFill/>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Promedio de Notas Globales de 1º a 5º Curso del Colegio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a:noFill/>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800" b="0" i="0" u="none" strike="noStrike" cap="none" normalizeH="0" baseline="0" smtClean="0">
                        <a:ln>
                          <a:noFill/>
                        </a:ln>
                        <a:solidFill>
                          <a:schemeClr val="tx1"/>
                        </a:solidFill>
                        <a:effectLst/>
                        <a:latin typeface="Arial" charset="0"/>
                      </a:endParaRPr>
                    </a:p>
                  </a:txBody>
                  <a:tcPr horzOverflow="overflow">
                    <a:lnL>
                      <a:noFill/>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Promedio de las Notas Correspondientes a Sexto Curso de Colegio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a:noFill/>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800" b="0" i="0" u="none" strike="noStrike" cap="none" normalizeH="0" baseline="0" smtClean="0">
                        <a:ln>
                          <a:noFill/>
                        </a:ln>
                        <a:solidFill>
                          <a:schemeClr val="tx1"/>
                        </a:solidFill>
                        <a:effectLst/>
                        <a:latin typeface="Arial" charset="0"/>
                      </a:endParaRPr>
                    </a:p>
                  </a:txBody>
                  <a:tcPr horzOverflow="overflow">
                    <a:lnL>
                      <a:noFill/>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Nota de Exámenes de Grado del Colegio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a:noFill/>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800" b="0" i="0" u="none" strike="noStrike" cap="none" normalizeH="0" baseline="0" smtClean="0">
                        <a:ln>
                          <a:noFill/>
                        </a:ln>
                        <a:solidFill>
                          <a:schemeClr val="tx1"/>
                        </a:solidFill>
                        <a:effectLst/>
                        <a:latin typeface="Arial" charset="0"/>
                      </a:endParaRPr>
                    </a:p>
                  </a:txBody>
                  <a:tcPr horzOverflow="overflow">
                    <a:lnL>
                      <a:noFill/>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Nota Final de Trabajos de Investigación o Prácticos realizados previos a la obtención del Título de Bachiller</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a:noFill/>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800" b="0" i="0" u="none" strike="noStrike" cap="none" normalizeH="0" baseline="0" smtClean="0">
                        <a:ln>
                          <a:noFill/>
                        </a:ln>
                        <a:solidFill>
                          <a:schemeClr val="tx1"/>
                        </a:solidFill>
                        <a:effectLst/>
                        <a:latin typeface="Arial" charset="0"/>
                      </a:endParaRPr>
                    </a:p>
                  </a:txBody>
                  <a:tcPr horzOverflow="overflow">
                    <a:lnL>
                      <a:noFill/>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Número de Pre Politécnicos antes de Aprobar</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a:noFill/>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800" b="0" i="0" u="none" strike="noStrike" cap="none" normalizeH="0" baseline="0" smtClean="0">
                        <a:ln>
                          <a:noFill/>
                        </a:ln>
                        <a:solidFill>
                          <a:schemeClr val="tx1"/>
                        </a:solidFill>
                        <a:effectLst/>
                        <a:latin typeface="Arial" charset="0"/>
                      </a:endParaRPr>
                    </a:p>
                  </a:txBody>
                  <a:tcPr horzOverflow="overflow">
                    <a:lnL>
                      <a:noFill/>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Información referente al desempeño en el</a:t>
                      </a: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Pre Politécnico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Nota Final de Matemáticas en el Pre Politécnico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a:noFill/>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800" b="0" i="0" u="none" strike="noStrike" cap="none" normalizeH="0" baseline="0" smtClean="0">
                        <a:ln>
                          <a:noFill/>
                        </a:ln>
                        <a:solidFill>
                          <a:schemeClr val="tx1"/>
                        </a:solidFill>
                        <a:effectLst/>
                        <a:latin typeface="Arial" charset="0"/>
                      </a:endParaRPr>
                    </a:p>
                  </a:txBody>
                  <a:tcPr horzOverflow="overflow">
                    <a:lnL>
                      <a:noFill/>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Nota Final de Física en el Pre Politécnico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a:noFill/>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800" b="0" i="0" u="none" strike="noStrike" cap="none" normalizeH="0" baseline="0" smtClean="0">
                        <a:ln>
                          <a:noFill/>
                        </a:ln>
                        <a:solidFill>
                          <a:schemeClr val="tx1"/>
                        </a:solidFill>
                        <a:effectLst/>
                        <a:latin typeface="Arial" charset="0"/>
                      </a:endParaRPr>
                    </a:p>
                  </a:txBody>
                  <a:tcPr horzOverflow="overflow">
                    <a:lnL>
                      <a:noFill/>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Nota Final de Química en el Pre Politécnico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a:noFill/>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800" b="0" i="0" u="none" strike="noStrike" cap="none" normalizeH="0" baseline="0" smtClean="0">
                        <a:ln>
                          <a:noFill/>
                        </a:ln>
                        <a:solidFill>
                          <a:schemeClr val="tx1"/>
                        </a:solidFill>
                        <a:effectLst/>
                        <a:latin typeface="Arial" charset="0"/>
                      </a:endParaRPr>
                    </a:p>
                  </a:txBody>
                  <a:tcPr horzOverflow="overflow">
                    <a:lnL>
                      <a:noFill/>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Nota de la Prueba de Aptitud</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a:noFill/>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800" b="0" i="0" u="none" strike="noStrike" cap="none" normalizeH="0" baseline="0" smtClean="0">
                        <a:ln>
                          <a:noFill/>
                        </a:ln>
                        <a:solidFill>
                          <a:schemeClr val="tx1"/>
                        </a:solidFill>
                        <a:effectLst/>
                        <a:latin typeface="Arial" charset="0"/>
                      </a:endParaRPr>
                    </a:p>
                  </a:txBody>
                  <a:tcPr horzOverflow="overflow">
                    <a:lnL>
                      <a:noFill/>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Forma de Ingreso (Regular, Aptitud, Especial)</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a:noFill/>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800" b="0" i="0" u="none" strike="noStrike" cap="none" normalizeH="0" baseline="0" smtClean="0">
                        <a:ln>
                          <a:noFill/>
                        </a:ln>
                        <a:solidFill>
                          <a:schemeClr val="tx1"/>
                        </a:solidFill>
                        <a:effectLst/>
                        <a:latin typeface="Arial" charset="0"/>
                      </a:endParaRPr>
                    </a:p>
                  </a:txBody>
                  <a:tcPr horzOverflow="overflow">
                    <a:lnL>
                      <a:noFill/>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cap="flat">
                      <a:noFill/>
                    </a:lnB>
                    <a:lnTlToBr>
                      <a:noFill/>
                    </a:lnTlToBr>
                    <a:lnBlToTr>
                      <a:noFill/>
                    </a:lnBlToTr>
                    <a:noFill/>
                  </a:tcPr>
                </a:tc>
              </a:tr>
            </a:tbl>
          </a:graphicData>
        </a:graphic>
      </p:graphicFrame>
      <p:sp>
        <p:nvSpPr>
          <p:cNvPr id="670797" name="Text Box 77"/>
          <p:cNvSpPr txBox="1">
            <a:spLocks noChangeArrowheads="1"/>
          </p:cNvSpPr>
          <p:nvPr/>
        </p:nvSpPr>
        <p:spPr bwMode="auto">
          <a:xfrm>
            <a:off x="0" y="44450"/>
            <a:ext cx="9144000" cy="946150"/>
          </a:xfrm>
          <a:prstGeom prst="rect">
            <a:avLst/>
          </a:prstGeom>
          <a:noFill/>
          <a:ln w="9525">
            <a:noFill/>
            <a:miter lim="800000"/>
            <a:headEnd/>
            <a:tailEnd/>
          </a:ln>
          <a:effectLst/>
        </p:spPr>
        <p:txBody>
          <a:bodyPr>
            <a:spAutoFit/>
          </a:bodyPr>
          <a:lstStyle/>
          <a:p>
            <a:pPr>
              <a:spcBef>
                <a:spcPct val="50000"/>
              </a:spcBef>
            </a:pPr>
            <a:r>
              <a:rPr kumimoji="0" lang="es-ES" sz="2800" u="none">
                <a:solidFill>
                  <a:srgbClr val="FFFF99"/>
                </a:solidFill>
                <a:latin typeface="Tahoma" pitchFamily="34" charset="0"/>
              </a:rPr>
              <a:t>Primer Vector Aleatorio</a:t>
            </a:r>
            <a:r>
              <a:rPr kumimoji="0" lang="es-ES" sz="2800" u="none">
                <a:solidFill>
                  <a:srgbClr val="B6F4FC"/>
                </a:solidFill>
                <a:latin typeface="Tahoma" pitchFamily="34" charset="0"/>
              </a:rPr>
              <a:t>        </a:t>
            </a:r>
            <a:r>
              <a:rPr kumimoji="0" lang="es-ES" sz="2800" u="none">
                <a:solidFill>
                  <a:srgbClr val="FFFF99"/>
                </a:solidFill>
                <a:latin typeface="Tahoma" pitchFamily="34" charset="0"/>
              </a:rPr>
              <a:t>:</a:t>
            </a:r>
            <a:r>
              <a:rPr kumimoji="0" lang="es-ES" sz="2800" u="none">
                <a:solidFill>
                  <a:srgbClr val="B6F4FC"/>
                </a:solidFill>
                <a:latin typeface="Tahoma" pitchFamily="34" charset="0"/>
              </a:rPr>
              <a:t>  “Desempeño antes  							de la ESPOL”</a:t>
            </a:r>
          </a:p>
        </p:txBody>
      </p:sp>
      <p:graphicFrame>
        <p:nvGraphicFramePr>
          <p:cNvPr id="670798" name="Object 78"/>
          <p:cNvGraphicFramePr>
            <a:graphicFrameLocks noChangeAspect="1"/>
          </p:cNvGraphicFramePr>
          <p:nvPr>
            <p:ph idx="1"/>
          </p:nvPr>
        </p:nvGraphicFramePr>
        <p:xfrm>
          <a:off x="3867150" y="-26988"/>
          <a:ext cx="704850" cy="792163"/>
        </p:xfrm>
        <a:graphic>
          <a:graphicData uri="http://schemas.openxmlformats.org/presentationml/2006/ole">
            <p:oleObj spid="_x0000_s670798" name="Equation" r:id="rId3" imgW="1117440" imgH="736560" progId="Equation.DSMT4">
              <p:embed/>
            </p:oleObj>
          </a:graphicData>
        </a:graphic>
      </p:graphicFrame>
    </p:spTree>
  </p:cSld>
  <p:clrMapOvr>
    <a:masterClrMapping/>
  </p:clrMapOvr>
  <p:transition>
    <p:blinds/>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3 Marcador de número de diapositiva"/>
          <p:cNvSpPr>
            <a:spLocks noGrp="1"/>
          </p:cNvSpPr>
          <p:nvPr>
            <p:ph type="sldNum" sz="quarter" idx="11"/>
          </p:nvPr>
        </p:nvSpPr>
        <p:spPr/>
        <p:txBody>
          <a:bodyPr/>
          <a:lstStyle/>
          <a:p>
            <a:fld id="{28DC8604-83BA-4396-833E-066F3078F1D8}" type="slidenum">
              <a:rPr lang="es-ES"/>
              <a:pPr/>
              <a:t>74</a:t>
            </a:fld>
            <a:endParaRPr lang="es-ES"/>
          </a:p>
        </p:txBody>
      </p:sp>
      <p:sp>
        <p:nvSpPr>
          <p:cNvPr id="671748" name="Line 4"/>
          <p:cNvSpPr>
            <a:spLocks noChangeShapeType="1"/>
          </p:cNvSpPr>
          <p:nvPr/>
        </p:nvSpPr>
        <p:spPr bwMode="auto">
          <a:xfrm>
            <a:off x="2362200" y="-9043988"/>
            <a:ext cx="0" cy="0"/>
          </a:xfrm>
          <a:prstGeom prst="line">
            <a:avLst/>
          </a:prstGeom>
          <a:noFill/>
          <a:ln w="12700" cap="rnd">
            <a:solidFill>
              <a:srgbClr val="000000"/>
            </a:solidFill>
            <a:round/>
            <a:headEnd/>
            <a:tailEnd/>
          </a:ln>
          <a:effectLst/>
        </p:spPr>
        <p:txBody>
          <a:bodyPr/>
          <a:lstStyle/>
          <a:p>
            <a:endParaRPr lang="en-US"/>
          </a:p>
        </p:txBody>
      </p:sp>
      <p:sp>
        <p:nvSpPr>
          <p:cNvPr id="671749" name="Line 5"/>
          <p:cNvSpPr>
            <a:spLocks noChangeShapeType="1"/>
          </p:cNvSpPr>
          <p:nvPr/>
        </p:nvSpPr>
        <p:spPr bwMode="auto">
          <a:xfrm>
            <a:off x="2362200" y="-9028113"/>
            <a:ext cx="0" cy="0"/>
          </a:xfrm>
          <a:prstGeom prst="line">
            <a:avLst/>
          </a:prstGeom>
          <a:noFill/>
          <a:ln w="12700" cap="rnd">
            <a:solidFill>
              <a:srgbClr val="000000"/>
            </a:solidFill>
            <a:round/>
            <a:headEnd/>
            <a:tailEnd/>
          </a:ln>
          <a:effectLst/>
        </p:spPr>
        <p:txBody>
          <a:bodyPr/>
          <a:lstStyle/>
          <a:p>
            <a:endParaRPr lang="en-US"/>
          </a:p>
        </p:txBody>
      </p:sp>
      <p:sp>
        <p:nvSpPr>
          <p:cNvPr id="671750" name="Line 6"/>
          <p:cNvSpPr>
            <a:spLocks noChangeShapeType="1"/>
          </p:cNvSpPr>
          <p:nvPr/>
        </p:nvSpPr>
        <p:spPr bwMode="auto">
          <a:xfrm>
            <a:off x="2393950" y="-9012238"/>
            <a:ext cx="0" cy="0"/>
          </a:xfrm>
          <a:prstGeom prst="line">
            <a:avLst/>
          </a:prstGeom>
          <a:noFill/>
          <a:ln w="12700" cap="rnd">
            <a:solidFill>
              <a:srgbClr val="000000"/>
            </a:solidFill>
            <a:round/>
            <a:headEnd/>
            <a:tailEnd/>
          </a:ln>
          <a:effectLst/>
        </p:spPr>
        <p:txBody>
          <a:bodyPr/>
          <a:lstStyle/>
          <a:p>
            <a:endParaRPr lang="en-US"/>
          </a:p>
        </p:txBody>
      </p:sp>
      <p:sp>
        <p:nvSpPr>
          <p:cNvPr id="671751" name="Line 7"/>
          <p:cNvSpPr>
            <a:spLocks noChangeShapeType="1"/>
          </p:cNvSpPr>
          <p:nvPr/>
        </p:nvSpPr>
        <p:spPr bwMode="auto">
          <a:xfrm>
            <a:off x="2393950" y="-8996363"/>
            <a:ext cx="0" cy="0"/>
          </a:xfrm>
          <a:prstGeom prst="line">
            <a:avLst/>
          </a:prstGeom>
          <a:noFill/>
          <a:ln w="12700" cap="rnd">
            <a:solidFill>
              <a:srgbClr val="000000"/>
            </a:solidFill>
            <a:round/>
            <a:headEnd/>
            <a:tailEnd/>
          </a:ln>
          <a:effectLst/>
        </p:spPr>
        <p:txBody>
          <a:bodyPr/>
          <a:lstStyle/>
          <a:p>
            <a:endParaRPr lang="en-US"/>
          </a:p>
        </p:txBody>
      </p:sp>
      <p:graphicFrame>
        <p:nvGraphicFramePr>
          <p:cNvPr id="671821" name="Group 77"/>
          <p:cNvGraphicFramePr>
            <a:graphicFrameLocks noGrp="1"/>
          </p:cNvGraphicFramePr>
          <p:nvPr/>
        </p:nvGraphicFramePr>
        <p:xfrm>
          <a:off x="684213" y="836613"/>
          <a:ext cx="7842250" cy="6088062"/>
        </p:xfrm>
        <a:graphic>
          <a:graphicData uri="http://schemas.openxmlformats.org/drawingml/2006/table">
            <a:tbl>
              <a:tblPr/>
              <a:tblGrid>
                <a:gridCol w="1871662"/>
                <a:gridCol w="720725"/>
                <a:gridCol w="5067300"/>
                <a:gridCol w="208280"/>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1" i="0" u="none" strike="noStrike" cap="none" normalizeH="0" baseline="0" smtClean="0">
                          <a:ln>
                            <a:noFill/>
                          </a:ln>
                          <a:solidFill>
                            <a:srgbClr val="FFFF00"/>
                          </a:solidFill>
                          <a:effectLst/>
                          <a:latin typeface="Times New Roman" pitchFamily="18" charset="0"/>
                          <a:cs typeface="Times New Roman" pitchFamily="18" charset="0"/>
                        </a:rPr>
                        <a:t>Vectores X</a:t>
                      </a:r>
                      <a:r>
                        <a:rPr kumimoji="1" lang="es-ES" sz="1900" b="1" i="0" u="none" strike="noStrike" cap="none" normalizeH="0" baseline="30000" smtClean="0">
                          <a:ln>
                            <a:noFill/>
                          </a:ln>
                          <a:solidFill>
                            <a:srgbClr val="FFFF00"/>
                          </a:solidFill>
                          <a:effectLst/>
                          <a:latin typeface="Times New Roman" pitchFamily="18" charset="0"/>
                          <a:cs typeface="Times New Roman" pitchFamily="18" charset="0"/>
                        </a:rPr>
                        <a:t>(i)</a:t>
                      </a:r>
                      <a:endParaRPr kumimoji="1" lang="es-ES" sz="1900" b="0" i="0" u="none" strike="noStrike" cap="none" normalizeH="0" baseline="0" smtClean="0">
                        <a:ln>
                          <a:noFill/>
                        </a:ln>
                        <a:solidFill>
                          <a:srgbClr val="FFFF00"/>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1" i="0" u="none" strike="noStrike" cap="none" normalizeH="0" baseline="0" smtClean="0">
                          <a:ln>
                            <a:noFill/>
                          </a:ln>
                          <a:solidFill>
                            <a:srgbClr val="FFFF00"/>
                          </a:solidFill>
                          <a:effectLst/>
                          <a:latin typeface="Times New Roman" pitchFamily="18" charset="0"/>
                          <a:cs typeface="Times New Roman" pitchFamily="18" charset="0"/>
                        </a:rPr>
                        <a:t>No.</a:t>
                      </a:r>
                      <a:endParaRPr kumimoji="1" lang="es-ES" sz="1900" b="0" i="0" u="none" strike="noStrike" cap="none" normalizeH="0" baseline="0" smtClean="0">
                        <a:ln>
                          <a:noFill/>
                        </a:ln>
                        <a:solidFill>
                          <a:srgbClr val="FFFF00"/>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900" b="1" i="0" u="none" strike="noStrike" cap="none" normalizeH="0" baseline="0" smtClean="0">
                          <a:ln>
                            <a:noFill/>
                          </a:ln>
                          <a:solidFill>
                            <a:srgbClr val="FFFF00"/>
                          </a:solidFill>
                          <a:effectLst/>
                          <a:latin typeface="Times New Roman" pitchFamily="18" charset="0"/>
                          <a:cs typeface="Times New Roman" pitchFamily="18" charset="0"/>
                        </a:rPr>
                        <a:t>Característica</a:t>
                      </a:r>
                      <a:endParaRPr kumimoji="1" lang="es-ES" sz="1900" b="0" i="0" u="none" strike="noStrike" cap="none" normalizeH="0" baseline="0" smtClean="0">
                        <a:ln>
                          <a:noFill/>
                        </a:ln>
                        <a:solidFill>
                          <a:srgbClr val="FFFF00"/>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r>
              <a:tr h="0">
                <a:tc rowSpan="1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Información referente al desempeño en la</a:t>
                      </a: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1900" b="1" i="0" u="none" strike="noStrike" cap="none" normalizeH="0" baseline="0" smtClean="0">
                          <a:ln>
                            <a:noFill/>
                          </a:ln>
                          <a:solidFill>
                            <a:schemeClr val="tx1"/>
                          </a:solidFill>
                          <a:effectLst/>
                          <a:latin typeface="Times New Roman" pitchFamily="18" charset="0"/>
                          <a:cs typeface="Times New Roman" pitchFamily="18" charset="0"/>
                        </a:rPr>
                        <a:t>ESPOL</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13</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Estado Actual en la ESPOL</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900" b="0" i="0" u="none" strike="noStrike" cap="none" normalizeH="0" baseline="0" smtClean="0">
                        <a:ln>
                          <a:noFill/>
                        </a:ln>
                        <a:solidFill>
                          <a:schemeClr val="tx1"/>
                        </a:solidFill>
                        <a:effectLst/>
                        <a:latin typeface="Arial" charset="0"/>
                      </a:endParaRPr>
                    </a:p>
                  </a:txBody>
                  <a:tcP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14</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Promedio General</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900" b="0" i="0" u="none" strike="noStrike" cap="none" normalizeH="0" baseline="0" smtClean="0">
                        <a:ln>
                          <a:noFill/>
                        </a:ln>
                        <a:solidFill>
                          <a:schemeClr val="tx1"/>
                        </a:solidFill>
                        <a:effectLst/>
                        <a:latin typeface="Arial" charset="0"/>
                      </a:endParaRPr>
                    </a:p>
                  </a:txBody>
                  <a:tcP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15</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Promedio al Salir de Ciclo Básico</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900" b="0" i="0" u="none" strike="noStrike" cap="none" normalizeH="0" baseline="0" smtClean="0">
                        <a:ln>
                          <a:noFill/>
                        </a:ln>
                        <a:solidFill>
                          <a:schemeClr val="tx1"/>
                        </a:solidFill>
                        <a:effectLst/>
                        <a:latin typeface="Arial" charset="0"/>
                      </a:endParaRPr>
                    </a:p>
                  </a:txBody>
                  <a:tcP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16</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Número de Años hasta pasar a Facultad o hacer cambio de Carrera</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900" b="0" i="0" u="none" strike="noStrike" cap="none" normalizeH="0" baseline="0" smtClean="0">
                        <a:ln>
                          <a:noFill/>
                        </a:ln>
                        <a:solidFill>
                          <a:schemeClr val="tx1"/>
                        </a:solidFill>
                        <a:effectLst/>
                        <a:latin typeface="Arial" charset="0"/>
                      </a:endParaRPr>
                    </a:p>
                  </a:txBody>
                  <a:tcP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17</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Número de Materias Tomadas</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900" b="0" i="0" u="none" strike="noStrike" cap="none" normalizeH="0" baseline="0" smtClean="0">
                        <a:ln>
                          <a:noFill/>
                        </a:ln>
                        <a:solidFill>
                          <a:schemeClr val="tx1"/>
                        </a:solidFill>
                        <a:effectLst/>
                        <a:latin typeface="Arial" charset="0"/>
                      </a:endParaRPr>
                    </a:p>
                  </a:txBody>
                  <a:tcP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18</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Número de Materias Aprobadas</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900" b="0" i="0" u="none" strike="noStrike" cap="none" normalizeH="0" baseline="0" smtClean="0">
                        <a:ln>
                          <a:noFill/>
                        </a:ln>
                        <a:solidFill>
                          <a:schemeClr val="tx1"/>
                        </a:solidFill>
                        <a:effectLst/>
                        <a:latin typeface="Arial" charset="0"/>
                      </a:endParaRPr>
                    </a:p>
                  </a:txBody>
                  <a:tcP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19</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Número de Materias Aprobadas a la Tercera Vez</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900" b="0" i="0" u="none" strike="noStrike" cap="none" normalizeH="0" baseline="0" smtClean="0">
                        <a:ln>
                          <a:noFill/>
                        </a:ln>
                        <a:solidFill>
                          <a:schemeClr val="tx1"/>
                        </a:solidFill>
                        <a:effectLst/>
                        <a:latin typeface="Arial" charset="0"/>
                      </a:endParaRPr>
                    </a:p>
                  </a:txBody>
                  <a:tcP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20</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Número de Materias Aprobadas a la Cuarta Vez</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900" b="0" i="0" u="none" strike="noStrike" cap="none" normalizeH="0" baseline="0" smtClean="0">
                        <a:ln>
                          <a:noFill/>
                        </a:ln>
                        <a:solidFill>
                          <a:schemeClr val="tx1"/>
                        </a:solidFill>
                        <a:effectLst/>
                        <a:latin typeface="Arial" charset="0"/>
                      </a:endParaRPr>
                    </a:p>
                  </a:txBody>
                  <a:tcP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21</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Número Promedio de Materias Tomadas por Término</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900" b="0" i="0" u="none" strike="noStrike" cap="none" normalizeH="0" baseline="0" smtClean="0">
                        <a:ln>
                          <a:noFill/>
                        </a:ln>
                        <a:solidFill>
                          <a:schemeClr val="tx1"/>
                        </a:solidFill>
                        <a:effectLst/>
                        <a:latin typeface="Arial" charset="0"/>
                      </a:endParaRPr>
                    </a:p>
                  </a:txBody>
                  <a:tcP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22</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Número Promedio de Materias Aprobadas Término</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900" b="0" i="0" u="none" strike="noStrike" cap="none" normalizeH="0" baseline="0" smtClean="0">
                        <a:ln>
                          <a:noFill/>
                        </a:ln>
                        <a:solidFill>
                          <a:schemeClr val="tx1"/>
                        </a:solidFill>
                        <a:effectLst/>
                        <a:latin typeface="Arial" charset="0"/>
                      </a:endParaRPr>
                    </a:p>
                  </a:txBody>
                  <a:tcP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23</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Número de Semestres Regulares Registrado </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900" b="0" i="0" u="none" strike="noStrike" cap="none" normalizeH="0" baseline="0" smtClean="0">
                        <a:ln>
                          <a:noFill/>
                        </a:ln>
                        <a:solidFill>
                          <a:schemeClr val="tx1"/>
                        </a:solidFill>
                        <a:effectLst/>
                        <a:latin typeface="Arial" charset="0"/>
                      </a:endParaRPr>
                    </a:p>
                  </a:txBody>
                  <a:tcP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24</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900" b="0" i="0" u="none" strike="noStrike" cap="none" normalizeH="0" baseline="0" smtClean="0">
                          <a:ln>
                            <a:noFill/>
                          </a:ln>
                          <a:solidFill>
                            <a:schemeClr val="tx1"/>
                          </a:solidFill>
                          <a:effectLst/>
                          <a:latin typeface="Times New Roman" pitchFamily="18" charset="0"/>
                          <a:cs typeface="Times New Roman" pitchFamily="18" charset="0"/>
                        </a:rPr>
                        <a:t>Número de Semestres no Regulares Registrado (cursos de invierno)</a:t>
                      </a:r>
                      <a:endParaRPr kumimoji="1" lang="es-ES" sz="19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900" b="0" i="0" u="none" strike="noStrike" cap="none" normalizeH="0" baseline="0" smtClean="0">
                        <a:ln>
                          <a:noFill/>
                        </a:ln>
                        <a:solidFill>
                          <a:schemeClr val="tx1"/>
                        </a:solidFill>
                        <a:effectLst/>
                        <a:latin typeface="Arial" charset="0"/>
                      </a:endParaRPr>
                    </a:p>
                  </a:txBody>
                  <a:tcP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71813" name="Text Box 69"/>
          <p:cNvSpPr txBox="1">
            <a:spLocks noChangeArrowheads="1"/>
          </p:cNvSpPr>
          <p:nvPr/>
        </p:nvSpPr>
        <p:spPr bwMode="auto">
          <a:xfrm>
            <a:off x="0" y="-26988"/>
            <a:ext cx="9144000" cy="946151"/>
          </a:xfrm>
          <a:prstGeom prst="rect">
            <a:avLst/>
          </a:prstGeom>
          <a:noFill/>
          <a:ln w="9525">
            <a:noFill/>
            <a:miter lim="800000"/>
            <a:headEnd/>
            <a:tailEnd/>
          </a:ln>
          <a:effectLst/>
        </p:spPr>
        <p:txBody>
          <a:bodyPr>
            <a:spAutoFit/>
          </a:bodyPr>
          <a:lstStyle/>
          <a:p>
            <a:pPr>
              <a:spcBef>
                <a:spcPct val="50000"/>
              </a:spcBef>
            </a:pPr>
            <a:r>
              <a:rPr kumimoji="0" lang="es-ES" sz="2800" u="none">
                <a:solidFill>
                  <a:srgbClr val="FFFF99"/>
                </a:solidFill>
                <a:latin typeface="Tahoma" pitchFamily="34" charset="0"/>
              </a:rPr>
              <a:t>Segundo Vector Aleatorio</a:t>
            </a:r>
            <a:r>
              <a:rPr kumimoji="0" lang="es-ES" sz="2800" u="none">
                <a:solidFill>
                  <a:srgbClr val="B6F4FC"/>
                </a:solidFill>
                <a:latin typeface="Tahoma" pitchFamily="34" charset="0"/>
              </a:rPr>
              <a:t>          </a:t>
            </a:r>
            <a:r>
              <a:rPr kumimoji="0" lang="es-ES" sz="2800" u="none">
                <a:solidFill>
                  <a:srgbClr val="FFFF99"/>
                </a:solidFill>
                <a:latin typeface="Tahoma" pitchFamily="34" charset="0"/>
              </a:rPr>
              <a:t>:</a:t>
            </a:r>
            <a:r>
              <a:rPr kumimoji="0" lang="es-ES" sz="2800" u="none">
                <a:solidFill>
                  <a:srgbClr val="B6F4FC"/>
                </a:solidFill>
                <a:latin typeface="Tahoma" pitchFamily="34" charset="0"/>
              </a:rPr>
              <a:t>  “Desempeño al  							Ingresar a la ESPOL”</a:t>
            </a:r>
          </a:p>
        </p:txBody>
      </p:sp>
      <p:graphicFrame>
        <p:nvGraphicFramePr>
          <p:cNvPr id="671814" name="Object 70"/>
          <p:cNvGraphicFramePr>
            <a:graphicFrameLocks noChangeAspect="1"/>
          </p:cNvGraphicFramePr>
          <p:nvPr>
            <p:ph/>
          </p:nvPr>
        </p:nvGraphicFramePr>
        <p:xfrm>
          <a:off x="4067175" y="-100013"/>
          <a:ext cx="1152525" cy="720726"/>
        </p:xfrm>
        <a:graphic>
          <a:graphicData uri="http://schemas.openxmlformats.org/presentationml/2006/ole">
            <p:oleObj spid="_x0000_s671814" name="Equation" r:id="rId3" imgW="1117440" imgH="736560" progId="Equation.DSMT4">
              <p:embed/>
            </p:oleObj>
          </a:graphicData>
        </a:graphic>
      </p:graphicFrame>
    </p:spTree>
  </p:cSld>
  <p:clrMapOvr>
    <a:masterClrMapping/>
  </p:clrMapOvr>
  <p:transition>
    <p:blinds/>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4 Marcador de número de diapositiva"/>
          <p:cNvSpPr>
            <a:spLocks noGrp="1"/>
          </p:cNvSpPr>
          <p:nvPr>
            <p:ph type="sldNum" sz="quarter" idx="11"/>
          </p:nvPr>
        </p:nvSpPr>
        <p:spPr/>
        <p:txBody>
          <a:bodyPr/>
          <a:lstStyle/>
          <a:p>
            <a:fld id="{62132CCB-6455-4ABC-B3A0-AD0FAD40E008}" type="slidenum">
              <a:rPr lang="es-ES"/>
              <a:pPr/>
              <a:t>75</a:t>
            </a:fld>
            <a:endParaRPr lang="es-ES"/>
          </a:p>
        </p:txBody>
      </p:sp>
      <p:sp>
        <p:nvSpPr>
          <p:cNvPr id="672770" name="Rectangle 2"/>
          <p:cNvSpPr>
            <a:spLocks noChangeArrowheads="1"/>
          </p:cNvSpPr>
          <p:nvPr/>
        </p:nvSpPr>
        <p:spPr bwMode="auto">
          <a:xfrm>
            <a:off x="539750" y="908050"/>
            <a:ext cx="7967663" cy="1006475"/>
          </a:xfrm>
          <a:prstGeom prst="rect">
            <a:avLst/>
          </a:prstGeom>
          <a:noFill/>
          <a:ln w="9525">
            <a:noFill/>
            <a:miter lim="800000"/>
            <a:headEnd/>
            <a:tailEnd/>
          </a:ln>
          <a:effectLst/>
        </p:spPr>
        <p:txBody>
          <a:bodyPr wrap="none" anchor="ctr">
            <a:spAutoFit/>
          </a:bodyPr>
          <a:lstStyle/>
          <a:p>
            <a:pPr algn="ctr"/>
            <a:r>
              <a:rPr kumimoji="0" lang="es-ES" sz="2000" b="1" u="none">
                <a:solidFill>
                  <a:srgbClr val="FFFF00"/>
                </a:solidFill>
                <a:latin typeface="Georgia" pitchFamily="18" charset="0"/>
                <a:cs typeface="Times New Roman" pitchFamily="18" charset="0"/>
              </a:rPr>
              <a:t>Correlaciones Canónicas entre </a:t>
            </a:r>
            <a:endParaRPr kumimoji="0" lang="es-ES" sz="2000" u="none">
              <a:solidFill>
                <a:srgbClr val="FFFF00"/>
              </a:solidFill>
              <a:latin typeface="Tahoma" pitchFamily="34" charset="0"/>
            </a:endParaRPr>
          </a:p>
          <a:p>
            <a:pPr algn="ctr" eaLnBrk="0" hangingPunct="0"/>
            <a:r>
              <a:rPr kumimoji="0" lang="es-ES" sz="2000" b="1" u="none">
                <a:solidFill>
                  <a:srgbClr val="FFFF00"/>
                </a:solidFill>
                <a:latin typeface="Georgia" pitchFamily="18" charset="0"/>
                <a:cs typeface="Times New Roman" pitchFamily="18" charset="0"/>
              </a:rPr>
              <a:t>Desempeño </a:t>
            </a:r>
            <a:r>
              <a:rPr kumimoji="0" lang="es-ES" sz="2000" b="1" i="1" u="none">
                <a:solidFill>
                  <a:srgbClr val="FFFF00"/>
                </a:solidFill>
                <a:latin typeface="Georgia" pitchFamily="18" charset="0"/>
                <a:cs typeface="Times New Roman" pitchFamily="18" charset="0"/>
              </a:rPr>
              <a:t>antes de la ESPOL</a:t>
            </a:r>
            <a:r>
              <a:rPr kumimoji="0" lang="es-ES" sz="2000" b="1" u="none">
                <a:solidFill>
                  <a:srgbClr val="FFFF00"/>
                </a:solidFill>
                <a:latin typeface="Georgia" pitchFamily="18" charset="0"/>
                <a:cs typeface="Times New Roman" pitchFamily="18" charset="0"/>
              </a:rPr>
              <a:t> y el Desempeño </a:t>
            </a:r>
            <a:r>
              <a:rPr kumimoji="0" lang="es-ES" sz="2000" b="1" i="1" u="none">
                <a:solidFill>
                  <a:srgbClr val="FFFF00"/>
                </a:solidFill>
                <a:latin typeface="Georgia" pitchFamily="18" charset="0"/>
                <a:cs typeface="Times New Roman" pitchFamily="18" charset="0"/>
              </a:rPr>
              <a:t>en la ESPOL</a:t>
            </a:r>
            <a:endParaRPr kumimoji="0" lang="es-ES" sz="2000" u="none">
              <a:solidFill>
                <a:srgbClr val="FFFF00"/>
              </a:solidFill>
              <a:latin typeface="Tahoma" pitchFamily="34" charset="0"/>
            </a:endParaRPr>
          </a:p>
          <a:p>
            <a:pPr algn="ctr" eaLnBrk="0" hangingPunct="0"/>
            <a:endParaRPr kumimoji="0" lang="es-ES" sz="2000" u="none">
              <a:solidFill>
                <a:srgbClr val="FFFF00"/>
              </a:solidFill>
            </a:endParaRPr>
          </a:p>
        </p:txBody>
      </p:sp>
      <p:graphicFrame>
        <p:nvGraphicFramePr>
          <p:cNvPr id="672860" name="Group 92"/>
          <p:cNvGraphicFramePr>
            <a:graphicFrameLocks noGrp="1"/>
          </p:cNvGraphicFramePr>
          <p:nvPr/>
        </p:nvGraphicFramePr>
        <p:xfrm>
          <a:off x="107950" y="2060575"/>
          <a:ext cx="8964613" cy="1095375"/>
        </p:xfrm>
        <a:graphic>
          <a:graphicData uri="http://schemas.openxmlformats.org/drawingml/2006/table">
            <a:tbl>
              <a:tblPr/>
              <a:tblGrid>
                <a:gridCol w="1233488"/>
                <a:gridCol w="708025"/>
                <a:gridCol w="706437"/>
                <a:gridCol w="635000"/>
                <a:gridCol w="704850"/>
                <a:gridCol w="636588"/>
                <a:gridCol w="635000"/>
                <a:gridCol w="635000"/>
                <a:gridCol w="671512"/>
                <a:gridCol w="739775"/>
                <a:gridCol w="565150"/>
                <a:gridCol w="639763"/>
                <a:gridCol w="454025"/>
              </a:tblGrid>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1" i="0" u="none" strike="noStrike" cap="none" normalizeH="0" baseline="0" smtClean="0">
                          <a:ln>
                            <a:noFill/>
                          </a:ln>
                          <a:solidFill>
                            <a:schemeClr val="tx1"/>
                          </a:solidFill>
                          <a:effectLst/>
                          <a:latin typeface="Times New Roman" pitchFamily="18" charset="0"/>
                          <a:cs typeface="Times New Roman" pitchFamily="18" charset="0"/>
                        </a:rPr>
                        <a:t>Pares de</a:t>
                      </a:r>
                      <a:endParaRPr kumimoji="1" lang="es-ES" sz="15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1500" b="1" i="0" u="none" strike="noStrike" cap="none" normalizeH="0" baseline="0" smtClean="0">
                          <a:ln>
                            <a:noFill/>
                          </a:ln>
                          <a:solidFill>
                            <a:schemeClr val="tx1"/>
                          </a:solidFill>
                          <a:effectLst/>
                          <a:latin typeface="Times New Roman" pitchFamily="18" charset="0"/>
                          <a:cs typeface="Times New Roman" pitchFamily="18" charset="0"/>
                        </a:rPr>
                        <a:t>Variables</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rgbClr val="FFFF00"/>
                          </a:solidFill>
                          <a:effectLst/>
                          <a:latin typeface="Times New Roman" pitchFamily="18" charset="0"/>
                          <a:cs typeface="Times New Roman" pitchFamily="18" charset="0"/>
                        </a:rPr>
                        <a:t>1</a:t>
                      </a:r>
                      <a:endParaRPr kumimoji="1" lang="es-ES" sz="1500" b="0" i="0" u="none" strike="noStrike" cap="none" normalizeH="0" baseline="0" smtClean="0">
                        <a:ln>
                          <a:noFill/>
                        </a:ln>
                        <a:solidFill>
                          <a:srgbClr val="FFFF00"/>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2</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3</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4</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5</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6</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7</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8</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9</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10</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11</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12</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1" i="0" u="none" strike="noStrike" cap="none" normalizeH="0" baseline="0" smtClean="0">
                          <a:ln>
                            <a:noFill/>
                          </a:ln>
                          <a:solidFill>
                            <a:schemeClr val="tx1"/>
                          </a:solidFill>
                          <a:effectLst/>
                          <a:latin typeface="Times New Roman" pitchFamily="18" charset="0"/>
                          <a:cs typeface="Times New Roman" pitchFamily="18" charset="0"/>
                        </a:rPr>
                        <a:t>Correlación</a:t>
                      </a:r>
                      <a:endParaRPr kumimoji="1" lang="es-ES" sz="15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1500" b="1" i="0" u="none" strike="noStrike" cap="none" normalizeH="0" baseline="0" smtClean="0">
                          <a:ln>
                            <a:noFill/>
                          </a:ln>
                          <a:solidFill>
                            <a:schemeClr val="tx1"/>
                          </a:solidFill>
                          <a:effectLst/>
                          <a:latin typeface="Times New Roman" pitchFamily="18" charset="0"/>
                          <a:cs typeface="Times New Roman" pitchFamily="18" charset="0"/>
                        </a:rPr>
                        <a:t>Canónica</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rgbClr val="FFFF00"/>
                          </a:solidFill>
                          <a:effectLst/>
                          <a:latin typeface="Times New Roman" pitchFamily="18" charset="0"/>
                          <a:cs typeface="Times New Roman" pitchFamily="18" charset="0"/>
                        </a:rPr>
                        <a:t>0.735</a:t>
                      </a:r>
                      <a:endParaRPr kumimoji="1" lang="es-ES" sz="1500" b="0" i="0" u="none" strike="noStrike" cap="none" normalizeH="0" baseline="0" smtClean="0">
                        <a:ln>
                          <a:noFill/>
                        </a:ln>
                        <a:solidFill>
                          <a:srgbClr val="FFFF00"/>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0.433</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0.393</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0.362</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0.346</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0.267</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0.210</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0.182</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0.122</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0.09</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500" b="0" i="0" u="none" strike="noStrike" cap="none" normalizeH="0" baseline="0" smtClean="0">
                          <a:ln>
                            <a:noFill/>
                          </a:ln>
                          <a:solidFill>
                            <a:schemeClr val="tx1"/>
                          </a:solidFill>
                          <a:effectLst/>
                          <a:latin typeface="Times New Roman" pitchFamily="18" charset="0"/>
                          <a:cs typeface="Times New Roman" pitchFamily="18" charset="0"/>
                        </a:rPr>
                        <a:t>0.061</a:t>
                      </a:r>
                      <a:endParaRPr kumimoji="1" lang="es-ES" sz="15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000" b="0" i="0" u="none" strike="noStrike" cap="none" normalizeH="0" baseline="0" smtClean="0">
                          <a:ln>
                            <a:noFill/>
                          </a:ln>
                          <a:solidFill>
                            <a:schemeClr val="tx1"/>
                          </a:solidFill>
                          <a:effectLst/>
                          <a:latin typeface="Times New Roman" pitchFamily="18" charset="0"/>
                          <a:cs typeface="Times New Roman" pitchFamily="18" charset="0"/>
                        </a:rPr>
                        <a:t>0.007</a:t>
                      </a:r>
                      <a:endParaRPr kumimoji="1" lang="es-ES" sz="1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72816" name="Rectangle 48"/>
          <p:cNvSpPr>
            <a:spLocks noGrp="1" noChangeArrowheads="1"/>
          </p:cNvSpPr>
          <p:nvPr>
            <p:ph type="title"/>
          </p:nvPr>
        </p:nvSpPr>
        <p:spPr>
          <a:xfrm>
            <a:off x="250825" y="44450"/>
            <a:ext cx="8229600" cy="555625"/>
          </a:xfrm>
          <a:noFill/>
          <a:ln/>
        </p:spPr>
        <p:txBody>
          <a:bodyPr anchor="ctr"/>
          <a:lstStyle/>
          <a:p>
            <a:r>
              <a:rPr lang="es-ES"/>
              <a:t>Análisis de Correlación Canónica</a:t>
            </a:r>
          </a:p>
        </p:txBody>
      </p:sp>
    </p:spTree>
  </p:cSld>
  <p:clrMapOvr>
    <a:masterClrMapping/>
  </p:clrMapOvr>
  <p:transition>
    <p:blinds/>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4 Marcador de número de diapositiva"/>
          <p:cNvSpPr>
            <a:spLocks noGrp="1"/>
          </p:cNvSpPr>
          <p:nvPr>
            <p:ph type="sldNum" sz="quarter" idx="11"/>
          </p:nvPr>
        </p:nvSpPr>
        <p:spPr/>
        <p:txBody>
          <a:bodyPr/>
          <a:lstStyle/>
          <a:p>
            <a:fld id="{D359F8C4-AB4E-47BC-9F59-D694844E4F64}" type="slidenum">
              <a:rPr lang="es-ES"/>
              <a:pPr/>
              <a:t>76</a:t>
            </a:fld>
            <a:endParaRPr lang="es-ES"/>
          </a:p>
        </p:txBody>
      </p:sp>
      <p:sp>
        <p:nvSpPr>
          <p:cNvPr id="673794" name="Rectangle 2"/>
          <p:cNvSpPr>
            <a:spLocks noChangeArrowheads="1"/>
          </p:cNvSpPr>
          <p:nvPr/>
        </p:nvSpPr>
        <p:spPr bwMode="auto">
          <a:xfrm>
            <a:off x="200025" y="141288"/>
            <a:ext cx="8515350" cy="1127125"/>
          </a:xfrm>
          <a:prstGeom prst="rect">
            <a:avLst/>
          </a:prstGeom>
          <a:noFill/>
          <a:ln w="9525">
            <a:noFill/>
            <a:miter lim="800000"/>
            <a:headEnd/>
            <a:tailEnd/>
          </a:ln>
          <a:effectLst/>
        </p:spPr>
        <p:txBody>
          <a:bodyPr wrap="none" anchor="ctr">
            <a:spAutoFit/>
          </a:bodyPr>
          <a:lstStyle/>
          <a:p>
            <a:pPr algn="ctr"/>
            <a:r>
              <a:rPr kumimoji="0" lang="es-ES" b="1" u="none">
                <a:solidFill>
                  <a:srgbClr val="FFFF00"/>
                </a:solidFill>
                <a:latin typeface="Georgia" pitchFamily="18" charset="0"/>
                <a:cs typeface="Times New Roman" pitchFamily="18" charset="0"/>
              </a:rPr>
              <a:t>Coeficientes de las Primeras Variables Canónicas del </a:t>
            </a:r>
          </a:p>
          <a:p>
            <a:pPr algn="ctr"/>
            <a:r>
              <a:rPr kumimoji="0" lang="es-ES" b="1" u="none">
                <a:solidFill>
                  <a:srgbClr val="FFFF00"/>
                </a:solidFill>
                <a:latin typeface="Georgia" pitchFamily="18" charset="0"/>
                <a:cs typeface="Times New Roman" pitchFamily="18" charset="0"/>
              </a:rPr>
              <a:t>Primer Vector: Desempeño </a:t>
            </a:r>
            <a:r>
              <a:rPr kumimoji="0" lang="es-ES" b="1" i="1" u="none">
                <a:solidFill>
                  <a:srgbClr val="FFFF00"/>
                </a:solidFill>
                <a:latin typeface="Georgia" pitchFamily="18" charset="0"/>
                <a:cs typeface="Times New Roman" pitchFamily="18" charset="0"/>
              </a:rPr>
              <a:t>antes de la ESPOL</a:t>
            </a:r>
            <a:endParaRPr kumimoji="0" lang="es-ES" u="none">
              <a:solidFill>
                <a:srgbClr val="FFFF00"/>
              </a:solidFill>
              <a:latin typeface="Tahoma" pitchFamily="34" charset="0"/>
            </a:endParaRPr>
          </a:p>
          <a:p>
            <a:pPr algn="ctr" eaLnBrk="0" hangingPunct="0"/>
            <a:endParaRPr kumimoji="0" lang="es-ES" sz="2000" u="none">
              <a:solidFill>
                <a:srgbClr val="FFFF00"/>
              </a:solidFill>
            </a:endParaRPr>
          </a:p>
        </p:txBody>
      </p:sp>
      <p:graphicFrame>
        <p:nvGraphicFramePr>
          <p:cNvPr id="673930" name="Group 138"/>
          <p:cNvGraphicFramePr>
            <a:graphicFrameLocks noGrp="1"/>
          </p:cNvGraphicFramePr>
          <p:nvPr/>
        </p:nvGraphicFramePr>
        <p:xfrm>
          <a:off x="179388" y="1058863"/>
          <a:ext cx="8675687" cy="5178425"/>
        </p:xfrm>
        <a:graphic>
          <a:graphicData uri="http://schemas.openxmlformats.org/drawingml/2006/table">
            <a:tbl>
              <a:tblPr/>
              <a:tblGrid>
                <a:gridCol w="3330575"/>
                <a:gridCol w="935037"/>
                <a:gridCol w="735013"/>
                <a:gridCol w="736600"/>
                <a:gridCol w="733425"/>
                <a:gridCol w="736600"/>
                <a:gridCol w="731837"/>
                <a:gridCol w="736600"/>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VECTOR</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COEFICIENTES</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Desempeño Antes de la ESPOL</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U</a:t>
                      </a:r>
                      <a:r>
                        <a:rPr kumimoji="1" lang="es-ES" sz="16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U</a:t>
                      </a:r>
                      <a:r>
                        <a:rPr kumimoji="1" lang="es-ES" sz="1600" b="1" i="0" u="none" strike="noStrike" cap="none" normalizeH="0" baseline="-30000" smtClean="0">
                          <a:ln>
                            <a:noFill/>
                          </a:ln>
                          <a:solidFill>
                            <a:schemeClr val="tx1"/>
                          </a:solidFill>
                          <a:effectLst/>
                          <a:latin typeface="Times New Roman" pitchFamily="18" charset="0"/>
                          <a:cs typeface="Times New Roman" pitchFamily="18" charset="0"/>
                        </a:rPr>
                        <a:t>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U</a:t>
                      </a:r>
                      <a:r>
                        <a:rPr kumimoji="1" lang="es-ES" sz="1600" b="1" i="0" u="none" strike="noStrike" cap="none" normalizeH="0" baseline="-30000" smtClean="0">
                          <a:ln>
                            <a:noFill/>
                          </a:ln>
                          <a:solidFill>
                            <a:schemeClr val="tx1"/>
                          </a:solidFill>
                          <a:effectLst/>
                          <a:latin typeface="Times New Roman" pitchFamily="18" charset="0"/>
                          <a:cs typeface="Times New Roman" pitchFamily="18" charset="0"/>
                        </a:rPr>
                        <a:t>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U</a:t>
                      </a:r>
                      <a:r>
                        <a:rPr kumimoji="1" lang="es-ES" sz="1600" b="1" i="0" u="none" strike="noStrike" cap="none" normalizeH="0" baseline="-30000" smtClean="0">
                          <a:ln>
                            <a:noFill/>
                          </a:ln>
                          <a:solidFill>
                            <a:schemeClr val="tx1"/>
                          </a:solidFill>
                          <a:effectLst/>
                          <a:latin typeface="Times New Roman" pitchFamily="18" charset="0"/>
                          <a:cs typeface="Times New Roman" pitchFamily="18" charset="0"/>
                        </a:rPr>
                        <a:t>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U</a:t>
                      </a:r>
                      <a:r>
                        <a:rPr kumimoji="1" lang="es-ES" sz="1600" b="1" i="0" u="none" strike="noStrike" cap="none" normalizeH="0" baseline="-30000" smtClean="0">
                          <a:ln>
                            <a:noFill/>
                          </a:ln>
                          <a:solidFill>
                            <a:schemeClr val="tx1"/>
                          </a:solidFill>
                          <a:effectLst/>
                          <a:latin typeface="Times New Roman" pitchFamily="18" charset="0"/>
                          <a:cs typeface="Times New Roman" pitchFamily="18" charset="0"/>
                        </a:rPr>
                        <a:t>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U</a:t>
                      </a:r>
                      <a:r>
                        <a:rPr kumimoji="1" lang="es-ES" sz="1600" b="1" i="0" u="none" strike="noStrike" cap="none" normalizeH="0" baseline="-30000" smtClean="0">
                          <a:ln>
                            <a:noFill/>
                          </a:ln>
                          <a:solidFill>
                            <a:schemeClr val="tx1"/>
                          </a:solidFill>
                          <a:effectLst/>
                          <a:latin typeface="Times New Roman" pitchFamily="18" charset="0"/>
                          <a:cs typeface="Times New Roman" pitchFamily="18" charset="0"/>
                        </a:rPr>
                        <a:t>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U</a:t>
                      </a:r>
                      <a:r>
                        <a:rPr kumimoji="1" lang="es-ES" sz="1600" b="1" i="0" u="none" strike="noStrike" cap="none" normalizeH="0" baseline="-30000" smtClean="0">
                          <a:ln>
                            <a:noFill/>
                          </a:ln>
                          <a:solidFill>
                            <a:schemeClr val="tx1"/>
                          </a:solidFill>
                          <a:effectLst/>
                          <a:latin typeface="Times New Roman" pitchFamily="18" charset="0"/>
                          <a:cs typeface="Times New Roman" pitchFamily="18" charset="0"/>
                        </a:rPr>
                        <a:t>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Notas de 1º a 5º curso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0,520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-0,209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-0,313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0,418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0,379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-0,445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-1,161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Matemáticas en el Pre Politécnico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0,283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0,007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-0,173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0,447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0,106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0,228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-0,129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Exámenes de Grado del Colegio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0,236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0,333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0,053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-0,070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-0,256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-0,385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-0,058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Prueba de Aptitud</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0,207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-0,218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-0,495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-0,448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-0,257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-0,554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0,186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Química del Pre Politécnico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0,191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-0,013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-0,071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0,157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0,315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0,458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0,239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Física en el Pre Politécnico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0,186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-0,670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-0,501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-0,200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-0,091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0,348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0,423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Trabajos de Investigación del Colegio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0,168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-0,254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-0,021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-0,181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0,066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0,044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-0,068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Clasificación del Colegio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0,112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-0,071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0,522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0,590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-0,146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-0,316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0,029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Pre Politécnicos antes de Aprobar</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0,052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-0,232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-0,401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-0,359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0,227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-0,038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-0,758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Forma de Ingreso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0,041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1,224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0,166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-0,026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-0,020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-0,398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-0,188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Años entre la Graduación del Colegio y</a:t>
                      </a:r>
                    </a:p>
                    <a:p>
                      <a:pPr marL="0" marR="0" lvl="0" indent="0" algn="l" defTabSz="914400" rtl="0" eaLnBrk="0" fontAlgn="base" latinLnBrk="0" hangingPunct="0">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el Ingreso a la ESPOL</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0,039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-0,097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0,007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0,364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-0,994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0,296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-0,232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Notas de 6º curso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-0,187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-0,114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1,041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-0,533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-0,639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0,807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0,615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blinds/>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4 Marcador de número de diapositiva"/>
          <p:cNvSpPr>
            <a:spLocks noGrp="1"/>
          </p:cNvSpPr>
          <p:nvPr>
            <p:ph type="sldNum" sz="quarter" idx="11"/>
          </p:nvPr>
        </p:nvSpPr>
        <p:spPr/>
        <p:txBody>
          <a:bodyPr/>
          <a:lstStyle/>
          <a:p>
            <a:fld id="{CD3A7812-9C03-4D73-B4D0-EDBFAA124ADD}" type="slidenum">
              <a:rPr lang="es-ES"/>
              <a:pPr/>
              <a:t>77</a:t>
            </a:fld>
            <a:endParaRPr lang="es-ES"/>
          </a:p>
        </p:txBody>
      </p:sp>
      <p:sp>
        <p:nvSpPr>
          <p:cNvPr id="674818" name="Rectangle 2"/>
          <p:cNvSpPr>
            <a:spLocks noChangeArrowheads="1"/>
          </p:cNvSpPr>
          <p:nvPr/>
        </p:nvSpPr>
        <p:spPr bwMode="auto">
          <a:xfrm>
            <a:off x="787400" y="-100013"/>
            <a:ext cx="7897813" cy="1096963"/>
          </a:xfrm>
          <a:prstGeom prst="rect">
            <a:avLst/>
          </a:prstGeom>
          <a:noFill/>
          <a:ln w="9525">
            <a:noFill/>
            <a:miter lim="800000"/>
            <a:headEnd/>
            <a:tailEnd/>
          </a:ln>
          <a:effectLst/>
        </p:spPr>
        <p:txBody>
          <a:bodyPr wrap="none" anchor="ctr">
            <a:spAutoFit/>
          </a:bodyPr>
          <a:lstStyle/>
          <a:p>
            <a:pPr algn="ctr"/>
            <a:r>
              <a:rPr kumimoji="0" lang="es-ES" sz="2200" b="1" u="none">
                <a:solidFill>
                  <a:srgbClr val="FFFF00"/>
                </a:solidFill>
                <a:latin typeface="Georgia" pitchFamily="18" charset="0"/>
                <a:cs typeface="Times New Roman" pitchFamily="18" charset="0"/>
              </a:rPr>
              <a:t>Coeficientes de las Primeras Variables Canónicas de</a:t>
            </a:r>
            <a:endParaRPr kumimoji="0" lang="es-ES" sz="2200" u="none">
              <a:solidFill>
                <a:srgbClr val="FFFF00"/>
              </a:solidFill>
              <a:latin typeface="Tahoma" pitchFamily="34" charset="0"/>
            </a:endParaRPr>
          </a:p>
          <a:p>
            <a:pPr algn="ctr" eaLnBrk="0" hangingPunct="0"/>
            <a:r>
              <a:rPr kumimoji="0" lang="es-ES" sz="2200" b="1" u="none">
                <a:solidFill>
                  <a:srgbClr val="FFFF00"/>
                </a:solidFill>
                <a:latin typeface="Georgia" pitchFamily="18" charset="0"/>
                <a:cs typeface="Times New Roman" pitchFamily="18" charset="0"/>
              </a:rPr>
              <a:t>El segundo vector: Desempeño al Ingresar a la</a:t>
            </a:r>
            <a:r>
              <a:rPr kumimoji="0" lang="es-ES" sz="2200" b="1" i="1" u="none">
                <a:solidFill>
                  <a:srgbClr val="FFFF00"/>
                </a:solidFill>
                <a:latin typeface="Georgia" pitchFamily="18" charset="0"/>
                <a:cs typeface="Times New Roman" pitchFamily="18" charset="0"/>
              </a:rPr>
              <a:t> ESPOL</a:t>
            </a:r>
            <a:endParaRPr kumimoji="0" lang="es-ES" sz="2200" u="none">
              <a:solidFill>
                <a:srgbClr val="FFFF00"/>
              </a:solidFill>
              <a:latin typeface="Tahoma" pitchFamily="34" charset="0"/>
            </a:endParaRPr>
          </a:p>
          <a:p>
            <a:pPr algn="ctr" eaLnBrk="0" hangingPunct="0"/>
            <a:endParaRPr kumimoji="0" lang="es-ES" sz="2200" u="none">
              <a:solidFill>
                <a:srgbClr val="FFFF00"/>
              </a:solidFill>
            </a:endParaRPr>
          </a:p>
        </p:txBody>
      </p:sp>
      <p:graphicFrame>
        <p:nvGraphicFramePr>
          <p:cNvPr id="674950" name="Group 134"/>
          <p:cNvGraphicFramePr>
            <a:graphicFrameLocks noGrp="1"/>
          </p:cNvGraphicFramePr>
          <p:nvPr/>
        </p:nvGraphicFramePr>
        <p:xfrm>
          <a:off x="755650" y="765175"/>
          <a:ext cx="7921625" cy="6156325"/>
        </p:xfrm>
        <a:graphic>
          <a:graphicData uri="http://schemas.openxmlformats.org/drawingml/2006/table">
            <a:tbl>
              <a:tblPr/>
              <a:tblGrid>
                <a:gridCol w="2905125"/>
                <a:gridCol w="715963"/>
                <a:gridCol w="717550"/>
                <a:gridCol w="715962"/>
                <a:gridCol w="717550"/>
                <a:gridCol w="715963"/>
                <a:gridCol w="717550"/>
                <a:gridCol w="715962"/>
              </a:tblGrid>
              <a:tr h="268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Times New Roman" pitchFamily="18" charset="0"/>
                          <a:cs typeface="Times New Roman" pitchFamily="18" charset="0"/>
                        </a:rPr>
                        <a:t>VECTOR</a:t>
                      </a:r>
                      <a:endParaRPr kumimoji="1" lang="es-ES" sz="1600" b="1" i="0" u="none" strike="noStrike" cap="none" normalizeH="0" baseline="0" smtClean="0">
                        <a:ln>
                          <a:noFill/>
                        </a:ln>
                        <a:solidFill>
                          <a:srgbClr val="97FBF9"/>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Times New Roman" pitchFamily="18" charset="0"/>
                          <a:cs typeface="Times New Roman" pitchFamily="18" charset="0"/>
                        </a:rPr>
                        <a:t>COEFICIENTES</a:t>
                      </a:r>
                      <a:endParaRPr kumimoji="1" lang="es-ES" sz="1600" b="1" i="0" u="none" strike="noStrike" cap="none" normalizeH="0" baseline="0" smtClean="0">
                        <a:ln>
                          <a:noFill/>
                        </a:ln>
                        <a:solidFill>
                          <a:srgbClr val="97FBF9"/>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Times New Roman" pitchFamily="18" charset="0"/>
                          <a:cs typeface="Times New Roman" pitchFamily="18" charset="0"/>
                        </a:rPr>
                        <a:t>Desempeño Antes de la ESPOL</a:t>
                      </a:r>
                      <a:endParaRPr kumimoji="1" lang="es-ES" sz="1600" b="1" i="0" u="none" strike="noStrike" cap="none" normalizeH="0" baseline="0" smtClean="0">
                        <a:ln>
                          <a:noFill/>
                        </a:ln>
                        <a:solidFill>
                          <a:srgbClr val="97FBF9"/>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Times New Roman" pitchFamily="18" charset="0"/>
                          <a:cs typeface="Times New Roman" pitchFamily="18" charset="0"/>
                        </a:rPr>
                        <a:t>V</a:t>
                      </a:r>
                      <a:r>
                        <a:rPr kumimoji="1" lang="es-ES" sz="1600" b="1" i="0" u="none" strike="noStrike" cap="none" normalizeH="0" baseline="-30000" smtClean="0">
                          <a:ln>
                            <a:noFill/>
                          </a:ln>
                          <a:solidFill>
                            <a:srgbClr val="97FBF9"/>
                          </a:solidFill>
                          <a:effectLst/>
                          <a:latin typeface="Times New Roman" pitchFamily="18" charset="0"/>
                          <a:cs typeface="Times New Roman" pitchFamily="18" charset="0"/>
                        </a:rPr>
                        <a:t>1</a:t>
                      </a:r>
                      <a:endParaRPr kumimoji="1" lang="es-ES" sz="1600" b="1" i="0" u="none" strike="noStrike" cap="none" normalizeH="0" baseline="0" smtClean="0">
                        <a:ln>
                          <a:noFill/>
                        </a:ln>
                        <a:solidFill>
                          <a:srgbClr val="97FBF9"/>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Times New Roman" pitchFamily="18" charset="0"/>
                          <a:cs typeface="Times New Roman" pitchFamily="18" charset="0"/>
                        </a:rPr>
                        <a:t>V</a:t>
                      </a:r>
                      <a:r>
                        <a:rPr kumimoji="1" lang="es-ES" sz="1600" b="1" i="0" u="none" strike="noStrike" cap="none" normalizeH="0" baseline="-30000" smtClean="0">
                          <a:ln>
                            <a:noFill/>
                          </a:ln>
                          <a:solidFill>
                            <a:srgbClr val="97FBF9"/>
                          </a:solidFill>
                          <a:effectLst/>
                          <a:latin typeface="Times New Roman" pitchFamily="18" charset="0"/>
                          <a:cs typeface="Times New Roman" pitchFamily="18" charset="0"/>
                        </a:rPr>
                        <a:t>2</a:t>
                      </a:r>
                      <a:endParaRPr kumimoji="1" lang="es-ES" sz="1600" b="1" i="0" u="none" strike="noStrike" cap="none" normalizeH="0" baseline="0" smtClean="0">
                        <a:ln>
                          <a:noFill/>
                        </a:ln>
                        <a:solidFill>
                          <a:srgbClr val="97FBF9"/>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Times New Roman" pitchFamily="18" charset="0"/>
                          <a:cs typeface="Times New Roman" pitchFamily="18" charset="0"/>
                        </a:rPr>
                        <a:t>V</a:t>
                      </a:r>
                      <a:r>
                        <a:rPr kumimoji="1" lang="es-ES" sz="1600" b="1" i="0" u="none" strike="noStrike" cap="none" normalizeH="0" baseline="-30000" smtClean="0">
                          <a:ln>
                            <a:noFill/>
                          </a:ln>
                          <a:solidFill>
                            <a:srgbClr val="97FBF9"/>
                          </a:solidFill>
                          <a:effectLst/>
                          <a:latin typeface="Times New Roman" pitchFamily="18" charset="0"/>
                          <a:cs typeface="Times New Roman" pitchFamily="18" charset="0"/>
                        </a:rPr>
                        <a:t>3</a:t>
                      </a:r>
                      <a:endParaRPr kumimoji="1" lang="es-ES" sz="1600" b="1" i="0" u="none" strike="noStrike" cap="none" normalizeH="0" baseline="0" smtClean="0">
                        <a:ln>
                          <a:noFill/>
                        </a:ln>
                        <a:solidFill>
                          <a:srgbClr val="97FBF9"/>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Times New Roman" pitchFamily="18" charset="0"/>
                          <a:cs typeface="Times New Roman" pitchFamily="18" charset="0"/>
                        </a:rPr>
                        <a:t>V</a:t>
                      </a:r>
                      <a:r>
                        <a:rPr kumimoji="1" lang="es-ES" sz="1600" b="1" i="0" u="none" strike="noStrike" cap="none" normalizeH="0" baseline="-30000" smtClean="0">
                          <a:ln>
                            <a:noFill/>
                          </a:ln>
                          <a:solidFill>
                            <a:srgbClr val="97FBF9"/>
                          </a:solidFill>
                          <a:effectLst/>
                          <a:latin typeface="Times New Roman" pitchFamily="18" charset="0"/>
                          <a:cs typeface="Times New Roman" pitchFamily="18" charset="0"/>
                        </a:rPr>
                        <a:t>4</a:t>
                      </a:r>
                      <a:endParaRPr kumimoji="1" lang="es-ES" sz="1600" b="1" i="0" u="none" strike="noStrike" cap="none" normalizeH="0" baseline="0" smtClean="0">
                        <a:ln>
                          <a:noFill/>
                        </a:ln>
                        <a:solidFill>
                          <a:srgbClr val="97FBF9"/>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Times New Roman" pitchFamily="18" charset="0"/>
                          <a:cs typeface="Times New Roman" pitchFamily="18" charset="0"/>
                        </a:rPr>
                        <a:t>V</a:t>
                      </a:r>
                      <a:r>
                        <a:rPr kumimoji="1" lang="es-ES" sz="1600" b="1" i="0" u="none" strike="noStrike" cap="none" normalizeH="0" baseline="-30000" smtClean="0">
                          <a:ln>
                            <a:noFill/>
                          </a:ln>
                          <a:solidFill>
                            <a:srgbClr val="97FBF9"/>
                          </a:solidFill>
                          <a:effectLst/>
                          <a:latin typeface="Times New Roman" pitchFamily="18" charset="0"/>
                          <a:cs typeface="Times New Roman" pitchFamily="18" charset="0"/>
                        </a:rPr>
                        <a:t>5</a:t>
                      </a:r>
                      <a:endParaRPr kumimoji="1" lang="es-ES" sz="1600" b="1" i="0" u="none" strike="noStrike" cap="none" normalizeH="0" baseline="0" smtClean="0">
                        <a:ln>
                          <a:noFill/>
                        </a:ln>
                        <a:solidFill>
                          <a:srgbClr val="97FBF9"/>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Times New Roman" pitchFamily="18" charset="0"/>
                          <a:cs typeface="Times New Roman" pitchFamily="18" charset="0"/>
                        </a:rPr>
                        <a:t>V</a:t>
                      </a:r>
                      <a:r>
                        <a:rPr kumimoji="1" lang="es-ES" sz="1600" b="1" i="0" u="none" strike="noStrike" cap="none" normalizeH="0" baseline="-30000" smtClean="0">
                          <a:ln>
                            <a:noFill/>
                          </a:ln>
                          <a:solidFill>
                            <a:srgbClr val="97FBF9"/>
                          </a:solidFill>
                          <a:effectLst/>
                          <a:latin typeface="Times New Roman" pitchFamily="18" charset="0"/>
                          <a:cs typeface="Times New Roman" pitchFamily="18" charset="0"/>
                        </a:rPr>
                        <a:t>6</a:t>
                      </a:r>
                      <a:endParaRPr kumimoji="1" lang="es-ES" sz="1600" b="1" i="0" u="none" strike="noStrike" cap="none" normalizeH="0" baseline="0" smtClean="0">
                        <a:ln>
                          <a:noFill/>
                        </a:ln>
                        <a:solidFill>
                          <a:srgbClr val="97FBF9"/>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97FBF9"/>
                          </a:solidFill>
                          <a:effectLst/>
                          <a:latin typeface="Times New Roman" pitchFamily="18" charset="0"/>
                          <a:cs typeface="Times New Roman" pitchFamily="18" charset="0"/>
                        </a:rPr>
                        <a:t>V</a:t>
                      </a:r>
                      <a:r>
                        <a:rPr kumimoji="1" lang="es-ES" sz="1600" b="1" i="0" u="none" strike="noStrike" cap="none" normalizeH="0" baseline="-30000" smtClean="0">
                          <a:ln>
                            <a:noFill/>
                          </a:ln>
                          <a:solidFill>
                            <a:srgbClr val="97FBF9"/>
                          </a:solidFill>
                          <a:effectLst/>
                          <a:latin typeface="Times New Roman" pitchFamily="18" charset="0"/>
                          <a:cs typeface="Times New Roman" pitchFamily="18" charset="0"/>
                        </a:rPr>
                        <a:t>7</a:t>
                      </a:r>
                      <a:endParaRPr kumimoji="1" lang="es-ES" sz="1600" b="1" i="0" u="none" strike="noStrike" cap="none" normalizeH="0" baseline="0" smtClean="0">
                        <a:ln>
                          <a:noFill/>
                        </a:ln>
                        <a:solidFill>
                          <a:srgbClr val="97FBF9"/>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Estado Actual en la ESPOL</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-0,031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0,676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0,038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1,116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0,881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-0,123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-0,090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Materias Aprobadas a la Cuarta Vez</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-0,069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0,172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0,395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0,414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-0,085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-0,696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0,111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Materias Aprobadas a la Tercera Vez</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-0,271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0,947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1,948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-1,405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-0,642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-2,207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-0,999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Materias Aprobadas Término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0,228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0,835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-0,624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-0,587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2,740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1,496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1,780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Materias Tomadas por Término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0,022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0,511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-0,210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0,174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-1,057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0,192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-1,152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Número de Años hasta para terminar "Ciclo Básico" o cambiar de Carrera</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0,041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0,664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-0,301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-0,284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0,113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0,086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0,058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Número de Materias Aprobadas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-0,373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0,616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1,493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-1,424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1,925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-0,606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1,400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Número de Materias Tomadas</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0,687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-3,029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-1,335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3,590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-3,830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0,541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-0,263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Promedio al Salir de Ciclo Básico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0,771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0,022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-1,105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-0,195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0,093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-0,766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-0,363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Promedio General</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-0,091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-0,501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1,238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0,015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0,326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0,372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0,000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Semestres Regulares Registrado </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0,089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0,174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-0,760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-1,347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-0,547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1,036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-0,341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Término no Regulares Registrado (cursos de invierno)</a:t>
                      </a:r>
                      <a:endParaRPr kumimoji="1" lang="es-ES" sz="16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0,007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0,062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-0,286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-0,153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0,223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0,380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-1,263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blinds/>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8D1D71E4-5565-4F63-9D27-AE2F762A4573}" type="slidenum">
              <a:rPr lang="es-ES"/>
              <a:pPr/>
              <a:t>78</a:t>
            </a:fld>
            <a:endParaRPr lang="es-ES"/>
          </a:p>
        </p:txBody>
      </p:sp>
      <p:sp>
        <p:nvSpPr>
          <p:cNvPr id="675842" name="Rectangle 2"/>
          <p:cNvSpPr>
            <a:spLocks noGrp="1" noChangeArrowheads="1"/>
          </p:cNvSpPr>
          <p:nvPr>
            <p:ph type="body" idx="1"/>
          </p:nvPr>
        </p:nvSpPr>
        <p:spPr>
          <a:xfrm>
            <a:off x="457200" y="1484313"/>
            <a:ext cx="8229600" cy="5589587"/>
          </a:xfrm>
        </p:spPr>
        <p:txBody>
          <a:bodyPr/>
          <a:lstStyle/>
          <a:p>
            <a:pPr>
              <a:lnSpc>
                <a:spcPct val="80000"/>
              </a:lnSpc>
            </a:pPr>
            <a:r>
              <a:rPr lang="es-ES" sz="1800" b="1"/>
              <a:t>Notas de Primero a Quinto Curso</a:t>
            </a:r>
          </a:p>
          <a:p>
            <a:pPr>
              <a:lnSpc>
                <a:spcPct val="80000"/>
              </a:lnSpc>
              <a:buFont typeface="Wingdings" pitchFamily="2" charset="2"/>
              <a:buNone/>
            </a:pPr>
            <a:r>
              <a:rPr lang="es-ES" sz="1800" b="1"/>
              <a:t>U</a:t>
            </a:r>
            <a:r>
              <a:rPr lang="es-ES" sz="1800"/>
              <a:t>1 = 0.520 Notas de Primero a Quinto Curso + 0.283 Nota de Matemáticas en el Pre Politécnico + 0.236 Nota de Exámenes de Grado del Colegio + 0.207 Nota de la Prueba de Aptitud + 0.191 Nota de Química del Pre Politécnico +  0.186 Nota  de Física en el Pre Politécnico + 0.168 Nota Final de Trabajos de Investigación del Colegio + 0.112 Clasificación del Colegio del que proviene + 0.052 Número de Pre Politécnicos antes de Aprobar + 0.041 Forma de Ingreso + 0.039 Años entre la Graduación del Colegio y el Ingreso a la ESPOL  -0.187 Notas de Sexto Curso</a:t>
            </a:r>
            <a:endParaRPr lang="es-ES" sz="1800" b="1"/>
          </a:p>
          <a:p>
            <a:pPr>
              <a:lnSpc>
                <a:spcPct val="80000"/>
              </a:lnSpc>
              <a:buFont typeface="Wingdings" pitchFamily="2" charset="2"/>
              <a:buNone/>
            </a:pPr>
            <a:endParaRPr lang="es-ES" sz="1800" b="1"/>
          </a:p>
          <a:p>
            <a:pPr>
              <a:lnSpc>
                <a:spcPct val="80000"/>
              </a:lnSpc>
            </a:pPr>
            <a:r>
              <a:rPr lang="es-ES" sz="1800" b="1"/>
              <a:t>Promedio de Ciclo Básico y Matemáticas del Pre Politécnico:</a:t>
            </a:r>
          </a:p>
          <a:p>
            <a:pPr>
              <a:lnSpc>
                <a:spcPct val="80000"/>
              </a:lnSpc>
              <a:buFont typeface="Wingdings" pitchFamily="2" charset="2"/>
              <a:buNone/>
            </a:pPr>
            <a:r>
              <a:rPr lang="es-ES" sz="1800" b="1"/>
              <a:t>V</a:t>
            </a:r>
            <a:r>
              <a:rPr lang="es-ES" sz="1800"/>
              <a:t>1 = 0,771 Promedio de “Ciclo Básico” + 0,687 Número de Materias Tomadas - 0,373 Número de Materias Aprobadas - 0,271 Materias Aprobadas a la Tercera Vez + 0,228 Materias Aprobadas Término - 0,091 Promedio General + 0,089 Semestres Regulares Registrado  - 0,069 Materias Aprobadas a la Cuarta Vez + 0,041 Número de Años hasta para terminar "Ciclo Básico" o cambiar de Carrera - 0,031 Estado Actual en la ESPOL + 0,022 Materias Tomadas por Término + 0,007 Término no Regulares Registrado (cursos de invierno)</a:t>
            </a:r>
          </a:p>
          <a:p>
            <a:pPr>
              <a:lnSpc>
                <a:spcPct val="80000"/>
              </a:lnSpc>
              <a:buFont typeface="Wingdings" pitchFamily="2" charset="2"/>
              <a:buNone/>
            </a:pPr>
            <a:endParaRPr lang="es-ES" sz="1800"/>
          </a:p>
          <a:p>
            <a:pPr algn="ctr">
              <a:lnSpc>
                <a:spcPct val="80000"/>
              </a:lnSpc>
              <a:buFont typeface="Wingdings" pitchFamily="2" charset="2"/>
              <a:buNone/>
            </a:pPr>
            <a:r>
              <a:rPr lang="es-ES" sz="1800">
                <a:solidFill>
                  <a:srgbClr val="97FBF9"/>
                </a:solidFill>
              </a:rPr>
              <a:t>Corr (</a:t>
            </a:r>
            <a:r>
              <a:rPr lang="es-ES" sz="1800" b="1">
                <a:solidFill>
                  <a:srgbClr val="97FBF9"/>
                </a:solidFill>
              </a:rPr>
              <a:t>U</a:t>
            </a:r>
            <a:r>
              <a:rPr lang="es-ES" sz="1800">
                <a:solidFill>
                  <a:srgbClr val="97FBF9"/>
                </a:solidFill>
              </a:rPr>
              <a:t>1 , </a:t>
            </a:r>
            <a:r>
              <a:rPr lang="es-ES" sz="1800" b="1">
                <a:solidFill>
                  <a:srgbClr val="97FBF9"/>
                </a:solidFill>
              </a:rPr>
              <a:t>V</a:t>
            </a:r>
            <a:r>
              <a:rPr lang="es-ES" sz="1800">
                <a:solidFill>
                  <a:srgbClr val="97FBF9"/>
                </a:solidFill>
              </a:rPr>
              <a:t>1) = 0,735</a:t>
            </a:r>
          </a:p>
        </p:txBody>
      </p:sp>
      <p:sp>
        <p:nvSpPr>
          <p:cNvPr id="675843" name="Text Box 3"/>
          <p:cNvSpPr txBox="1">
            <a:spLocks noChangeArrowheads="1"/>
          </p:cNvSpPr>
          <p:nvPr/>
        </p:nvSpPr>
        <p:spPr bwMode="auto">
          <a:xfrm>
            <a:off x="1331913" y="260350"/>
            <a:ext cx="6408737" cy="1116013"/>
          </a:xfrm>
          <a:prstGeom prst="rect">
            <a:avLst/>
          </a:prstGeom>
          <a:noFill/>
          <a:ln w="9525">
            <a:noFill/>
            <a:miter lim="800000"/>
            <a:headEnd/>
            <a:tailEnd/>
          </a:ln>
          <a:effectLst/>
        </p:spPr>
        <p:txBody>
          <a:bodyPr>
            <a:spAutoFit/>
          </a:bodyPr>
          <a:lstStyle/>
          <a:p>
            <a:pPr algn="ctr">
              <a:lnSpc>
                <a:spcPct val="80000"/>
              </a:lnSpc>
              <a:spcBef>
                <a:spcPct val="20000"/>
              </a:spcBef>
              <a:buClr>
                <a:schemeClr val="hlink"/>
              </a:buClr>
              <a:buSzPct val="65000"/>
              <a:buFont typeface="Wingdings" pitchFamily="2" charset="2"/>
              <a:buNone/>
            </a:pPr>
            <a:r>
              <a:rPr kumimoji="0" lang="es-ES" sz="2800" b="1" u="none">
                <a:solidFill>
                  <a:srgbClr val="FFFF00"/>
                </a:solidFill>
                <a:effectLst>
                  <a:outerShdw blurRad="38100" dist="38100" dir="2700000" algn="tl">
                    <a:srgbClr val="000000"/>
                  </a:outerShdw>
                </a:effectLst>
                <a:latin typeface="Tahoma" pitchFamily="34" charset="0"/>
              </a:rPr>
              <a:t>Variables Canónicas entre Desempeño </a:t>
            </a:r>
            <a:r>
              <a:rPr kumimoji="0" lang="es-ES" sz="2800" b="1" i="1" u="none">
                <a:solidFill>
                  <a:srgbClr val="FFFF00"/>
                </a:solidFill>
                <a:effectLst>
                  <a:outerShdw blurRad="38100" dist="38100" dir="2700000" algn="tl">
                    <a:srgbClr val="000000"/>
                  </a:outerShdw>
                </a:effectLst>
                <a:latin typeface="Tahoma" pitchFamily="34" charset="0"/>
              </a:rPr>
              <a:t>antes de la ESPOL </a:t>
            </a:r>
            <a:r>
              <a:rPr kumimoji="0" lang="es-ES" sz="2800" b="1" u="none">
                <a:solidFill>
                  <a:srgbClr val="FFFF00"/>
                </a:solidFill>
                <a:effectLst>
                  <a:outerShdw blurRad="38100" dist="38100" dir="2700000" algn="tl">
                    <a:srgbClr val="000000"/>
                  </a:outerShdw>
                </a:effectLst>
                <a:latin typeface="Tahoma" pitchFamily="34" charset="0"/>
              </a:rPr>
              <a:t> y </a:t>
            </a:r>
            <a:r>
              <a:rPr kumimoji="0" lang="es-ES" sz="2800" b="1" i="1" u="none">
                <a:solidFill>
                  <a:srgbClr val="FFFF00"/>
                </a:solidFill>
                <a:effectLst>
                  <a:outerShdw blurRad="38100" dist="38100" dir="2700000" algn="tl">
                    <a:srgbClr val="000000"/>
                  </a:outerShdw>
                </a:effectLst>
                <a:latin typeface="Tahoma" pitchFamily="34" charset="0"/>
              </a:rPr>
              <a:t>en la ESPOL</a:t>
            </a:r>
            <a:endParaRPr kumimoji="0" lang="es-ES" sz="2800" u="none">
              <a:solidFill>
                <a:srgbClr val="FFFF00"/>
              </a:solidFill>
              <a:latin typeface="Tahoma" pitchFamily="34" charset="0"/>
            </a:endParaRPr>
          </a:p>
        </p:txBody>
      </p:sp>
    </p:spTree>
  </p:cSld>
  <p:clrMapOvr>
    <a:masterClrMapping/>
  </p:clrMapOvr>
  <p:transition>
    <p:blinds/>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8CD25DC2-E98F-4486-886F-3D1D81DC612C}" type="slidenum">
              <a:rPr lang="es-ES"/>
              <a:pPr/>
              <a:t>79</a:t>
            </a:fld>
            <a:endParaRPr lang="es-ES"/>
          </a:p>
        </p:txBody>
      </p:sp>
      <p:sp>
        <p:nvSpPr>
          <p:cNvPr id="714754" name="Rectangle 2"/>
          <p:cNvSpPr>
            <a:spLocks noGrp="1" noChangeArrowheads="1"/>
          </p:cNvSpPr>
          <p:nvPr>
            <p:ph type="title"/>
          </p:nvPr>
        </p:nvSpPr>
        <p:spPr>
          <a:xfrm>
            <a:off x="539750" y="2060575"/>
            <a:ext cx="6119813" cy="627063"/>
          </a:xfrm>
        </p:spPr>
        <p:txBody>
          <a:bodyPr/>
          <a:lstStyle/>
          <a:p>
            <a:r>
              <a:rPr lang="es-ES" sz="3600"/>
              <a:t>ANÁLISIS DE CLUSTERS</a:t>
            </a:r>
          </a:p>
        </p:txBody>
      </p:sp>
      <p:sp>
        <p:nvSpPr>
          <p:cNvPr id="714755" name="Rectangle 3"/>
          <p:cNvSpPr>
            <a:spLocks noChangeArrowheads="1"/>
          </p:cNvSpPr>
          <p:nvPr/>
        </p:nvSpPr>
        <p:spPr bwMode="auto">
          <a:xfrm>
            <a:off x="5857875" y="3079750"/>
            <a:ext cx="227013" cy="274638"/>
          </a:xfrm>
          <a:prstGeom prst="rect">
            <a:avLst/>
          </a:prstGeom>
          <a:noFill/>
          <a:ln w="9525">
            <a:noFill/>
            <a:miter lim="800000"/>
            <a:headEnd/>
            <a:tailEnd/>
          </a:ln>
          <a:effectLst/>
        </p:spPr>
        <p:txBody>
          <a:bodyPr wrap="none" anchor="ctr">
            <a:spAutoFit/>
          </a:bodyPr>
          <a:lstStyle/>
          <a:p>
            <a:pPr algn="ctr"/>
            <a:r>
              <a:rPr kumimoji="0" lang="es-ES" sz="1200" u="none">
                <a:ea typeface="Times New Roman" pitchFamily="18" charset="0"/>
                <a:cs typeface="Arial" charset="0"/>
              </a:rPr>
              <a:t> </a:t>
            </a:r>
            <a:endParaRPr kumimoji="0" lang="es-ES" sz="1800" u="none">
              <a:ea typeface="Times New Roman" pitchFamily="18" charset="0"/>
              <a:cs typeface="Arial" charset="0"/>
            </a:endParaRPr>
          </a:p>
        </p:txBody>
      </p:sp>
      <p:sp>
        <p:nvSpPr>
          <p:cNvPr id="714756" name="Text Box 4"/>
          <p:cNvSpPr txBox="1">
            <a:spLocks noChangeArrowheads="1"/>
          </p:cNvSpPr>
          <p:nvPr/>
        </p:nvSpPr>
        <p:spPr bwMode="auto">
          <a:xfrm>
            <a:off x="6443663" y="6381750"/>
            <a:ext cx="2160587" cy="320675"/>
          </a:xfrm>
          <a:prstGeom prst="rect">
            <a:avLst/>
          </a:prstGeom>
          <a:noFill/>
          <a:ln w="9525">
            <a:noFill/>
            <a:miter lim="800000"/>
            <a:headEnd/>
            <a:tailEnd/>
          </a:ln>
          <a:effectLst/>
        </p:spPr>
        <p:txBody>
          <a:bodyPr>
            <a:spAutoFit/>
          </a:bodyPr>
          <a:lstStyle/>
          <a:p>
            <a:pPr>
              <a:spcBef>
                <a:spcPct val="50000"/>
              </a:spcBef>
            </a:pPr>
            <a:r>
              <a:rPr kumimoji="0" lang="es-ES" sz="1500" u="none">
                <a:effectLst>
                  <a:outerShdw blurRad="38100" dist="38100" dir="2700000" algn="tl">
                    <a:srgbClr val="000000"/>
                  </a:outerShdw>
                </a:effectLst>
                <a:latin typeface="Tahoma" pitchFamily="34" charset="0"/>
              </a:rPr>
              <a:t>Análisis Multivariado</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4 Marcador de número de diapositiva"/>
          <p:cNvSpPr>
            <a:spLocks noGrp="1"/>
          </p:cNvSpPr>
          <p:nvPr>
            <p:ph type="sldNum" sz="quarter" idx="11"/>
          </p:nvPr>
        </p:nvSpPr>
        <p:spPr/>
        <p:txBody>
          <a:bodyPr/>
          <a:lstStyle/>
          <a:p>
            <a:fld id="{59EC84B9-BA94-4596-9CC2-0D681C31F2CF}" type="slidenum">
              <a:rPr lang="es-ES"/>
              <a:pPr/>
              <a:t>8</a:t>
            </a:fld>
            <a:endParaRPr lang="es-ES"/>
          </a:p>
        </p:txBody>
      </p:sp>
      <p:sp>
        <p:nvSpPr>
          <p:cNvPr id="730114" name="Rectangle 2"/>
          <p:cNvSpPr>
            <a:spLocks noGrp="1" noChangeArrowheads="1"/>
          </p:cNvSpPr>
          <p:nvPr>
            <p:ph type="title"/>
          </p:nvPr>
        </p:nvSpPr>
        <p:spPr>
          <a:xfrm>
            <a:off x="468313" y="-26988"/>
            <a:ext cx="8229600" cy="1131888"/>
          </a:xfrm>
        </p:spPr>
        <p:txBody>
          <a:bodyPr/>
          <a:lstStyle/>
          <a:p>
            <a:r>
              <a:rPr lang="es-ES" sz="3600" b="1"/>
              <a:t>…viene CARACTERÍSTICAS DE LA POBLACIÓN A SER ESTUDIADAS</a:t>
            </a:r>
          </a:p>
        </p:txBody>
      </p:sp>
      <p:grpSp>
        <p:nvGrpSpPr>
          <p:cNvPr id="730115" name="Group 3"/>
          <p:cNvGrpSpPr>
            <a:grpSpLocks/>
          </p:cNvGrpSpPr>
          <p:nvPr/>
        </p:nvGrpSpPr>
        <p:grpSpPr bwMode="auto">
          <a:xfrm>
            <a:off x="179388" y="1052513"/>
            <a:ext cx="8496300" cy="6192837"/>
            <a:chOff x="793" y="935"/>
            <a:chExt cx="4245" cy="2717"/>
          </a:xfrm>
        </p:grpSpPr>
        <p:grpSp>
          <p:nvGrpSpPr>
            <p:cNvPr id="730116" name="Group 4"/>
            <p:cNvGrpSpPr>
              <a:grpSpLocks/>
            </p:cNvGrpSpPr>
            <p:nvPr/>
          </p:nvGrpSpPr>
          <p:grpSpPr bwMode="auto">
            <a:xfrm>
              <a:off x="930" y="935"/>
              <a:ext cx="4108" cy="2481"/>
              <a:chOff x="2508" y="8893"/>
              <a:chExt cx="8040" cy="5010"/>
            </a:xfrm>
          </p:grpSpPr>
          <p:grpSp>
            <p:nvGrpSpPr>
              <p:cNvPr id="730117" name="Group 5"/>
              <p:cNvGrpSpPr>
                <a:grpSpLocks/>
              </p:cNvGrpSpPr>
              <p:nvPr/>
            </p:nvGrpSpPr>
            <p:grpSpPr bwMode="auto">
              <a:xfrm>
                <a:off x="2508" y="8893"/>
                <a:ext cx="8040" cy="5010"/>
                <a:chOff x="2508" y="6655"/>
                <a:chExt cx="8040" cy="5010"/>
              </a:xfrm>
            </p:grpSpPr>
            <p:pic>
              <p:nvPicPr>
                <p:cNvPr id="730118" name="Picture 6"/>
                <p:cNvPicPr>
                  <a:picLocks noChangeAspect="1" noChangeArrowheads="1"/>
                </p:cNvPicPr>
                <p:nvPr/>
              </p:nvPicPr>
              <p:blipFill>
                <a:blip r:embed="rId2"/>
                <a:srcRect/>
                <a:stretch>
                  <a:fillRect/>
                </a:stretch>
              </p:blipFill>
              <p:spPr bwMode="auto">
                <a:xfrm>
                  <a:off x="2508" y="6655"/>
                  <a:ext cx="8040" cy="5010"/>
                </a:xfrm>
                <a:prstGeom prst="rect">
                  <a:avLst/>
                </a:prstGeom>
                <a:noFill/>
                <a:ln w="9525">
                  <a:noFill/>
                  <a:miter lim="800000"/>
                  <a:headEnd/>
                  <a:tailEnd/>
                </a:ln>
              </p:spPr>
            </p:pic>
            <p:sp>
              <p:nvSpPr>
                <p:cNvPr id="730119" name="Line 7"/>
                <p:cNvSpPr>
                  <a:spLocks noChangeShapeType="1"/>
                </p:cNvSpPr>
                <p:nvPr/>
              </p:nvSpPr>
              <p:spPr bwMode="auto">
                <a:xfrm>
                  <a:off x="2988" y="8401"/>
                  <a:ext cx="7320" cy="0"/>
                </a:xfrm>
                <a:prstGeom prst="line">
                  <a:avLst/>
                </a:prstGeom>
                <a:noFill/>
                <a:ln w="9525">
                  <a:solidFill>
                    <a:srgbClr val="969696"/>
                  </a:solidFill>
                  <a:prstDash val="dash"/>
                  <a:round/>
                  <a:headEnd/>
                  <a:tailEnd/>
                </a:ln>
              </p:spPr>
              <p:txBody>
                <a:bodyPr/>
                <a:lstStyle/>
                <a:p>
                  <a:endParaRPr lang="en-US"/>
                </a:p>
              </p:txBody>
            </p:sp>
            <p:sp>
              <p:nvSpPr>
                <p:cNvPr id="730120" name="Line 8"/>
                <p:cNvSpPr>
                  <a:spLocks noChangeShapeType="1"/>
                </p:cNvSpPr>
                <p:nvPr/>
              </p:nvSpPr>
              <p:spPr bwMode="auto">
                <a:xfrm>
                  <a:off x="2988" y="10435"/>
                  <a:ext cx="7320" cy="0"/>
                </a:xfrm>
                <a:prstGeom prst="line">
                  <a:avLst/>
                </a:prstGeom>
                <a:noFill/>
                <a:ln w="9525">
                  <a:solidFill>
                    <a:srgbClr val="969696"/>
                  </a:solidFill>
                  <a:prstDash val="dash"/>
                  <a:round/>
                  <a:headEnd/>
                  <a:tailEnd/>
                </a:ln>
              </p:spPr>
              <p:txBody>
                <a:bodyPr/>
                <a:lstStyle/>
                <a:p>
                  <a:endParaRPr lang="en-US"/>
                </a:p>
              </p:txBody>
            </p:sp>
          </p:grpSp>
          <p:sp>
            <p:nvSpPr>
              <p:cNvPr id="730121" name="Oval 9"/>
              <p:cNvSpPr>
                <a:spLocks noChangeArrowheads="1"/>
              </p:cNvSpPr>
              <p:nvPr/>
            </p:nvSpPr>
            <p:spPr bwMode="auto">
              <a:xfrm>
                <a:off x="4806" y="10255"/>
                <a:ext cx="102" cy="102"/>
              </a:xfrm>
              <a:prstGeom prst="ellipse">
                <a:avLst/>
              </a:prstGeom>
              <a:solidFill>
                <a:srgbClr val="000080"/>
              </a:solidFill>
              <a:ln w="9525">
                <a:solidFill>
                  <a:srgbClr val="000080"/>
                </a:solidFill>
                <a:round/>
                <a:headEnd/>
                <a:tailEnd/>
              </a:ln>
            </p:spPr>
            <p:txBody>
              <a:bodyPr/>
              <a:lstStyle/>
              <a:p>
                <a:endParaRPr lang="en-US"/>
              </a:p>
            </p:txBody>
          </p:sp>
        </p:grpSp>
        <p:sp>
          <p:nvSpPr>
            <p:cNvPr id="730122" name="Text Box 10"/>
            <p:cNvSpPr txBox="1">
              <a:spLocks noChangeArrowheads="1"/>
            </p:cNvSpPr>
            <p:nvPr/>
          </p:nvSpPr>
          <p:spPr bwMode="auto">
            <a:xfrm>
              <a:off x="2472" y="3385"/>
              <a:ext cx="982" cy="267"/>
            </a:xfrm>
            <a:prstGeom prst="rect">
              <a:avLst/>
            </a:prstGeom>
            <a:noFill/>
            <a:ln w="9525">
              <a:noFill/>
              <a:miter lim="800000"/>
              <a:headEnd/>
              <a:tailEnd/>
            </a:ln>
          </p:spPr>
          <p:txBody>
            <a:bodyPr/>
            <a:lstStyle/>
            <a:p>
              <a:pPr algn="ctr">
                <a:spcBef>
                  <a:spcPts val="400"/>
                </a:spcBef>
              </a:pPr>
              <a:r>
                <a:rPr kumimoji="0" lang="es-ES" sz="1300" u="none">
                  <a:latin typeface="Tahoma" pitchFamily="34" charset="0"/>
                </a:rPr>
                <a:t>Media</a:t>
              </a:r>
            </a:p>
          </p:txBody>
        </p:sp>
        <p:sp>
          <p:nvSpPr>
            <p:cNvPr id="730123" name="Text Box 11"/>
            <p:cNvSpPr txBox="1">
              <a:spLocks noChangeArrowheads="1"/>
            </p:cNvSpPr>
            <p:nvPr/>
          </p:nvSpPr>
          <p:spPr bwMode="auto">
            <a:xfrm rot="16200000">
              <a:off x="423" y="1895"/>
              <a:ext cx="907" cy="168"/>
            </a:xfrm>
            <a:prstGeom prst="rect">
              <a:avLst/>
            </a:prstGeom>
            <a:noFill/>
            <a:ln w="9525">
              <a:noFill/>
              <a:miter lim="800000"/>
              <a:headEnd/>
              <a:tailEnd/>
            </a:ln>
          </p:spPr>
          <p:txBody>
            <a:bodyPr/>
            <a:lstStyle/>
            <a:p>
              <a:pPr algn="ctr">
                <a:spcBef>
                  <a:spcPts val="600"/>
                </a:spcBef>
              </a:pPr>
              <a:r>
                <a:rPr kumimoji="0" lang="es-ES" sz="1300" u="none">
                  <a:latin typeface="Tahoma" pitchFamily="34" charset="0"/>
                </a:rPr>
                <a:t>Dispersión</a:t>
              </a:r>
            </a:p>
          </p:txBody>
        </p:sp>
        <p:sp>
          <p:nvSpPr>
            <p:cNvPr id="730124" name="Oval 12"/>
            <p:cNvSpPr>
              <a:spLocks noChangeArrowheads="1"/>
            </p:cNvSpPr>
            <p:nvPr/>
          </p:nvSpPr>
          <p:spPr bwMode="auto">
            <a:xfrm>
              <a:off x="1146" y="2079"/>
              <a:ext cx="1165" cy="713"/>
            </a:xfrm>
            <a:prstGeom prst="ellipse">
              <a:avLst/>
            </a:prstGeom>
            <a:noFill/>
            <a:ln w="9525">
              <a:solidFill>
                <a:srgbClr val="000000"/>
              </a:solidFill>
              <a:round/>
              <a:headEnd/>
              <a:tailEnd/>
            </a:ln>
          </p:spPr>
          <p:txBody>
            <a:bodyPr/>
            <a:lstStyle/>
            <a:p>
              <a:endParaRPr lang="en-US"/>
            </a:p>
          </p:txBody>
        </p:sp>
        <p:sp>
          <p:nvSpPr>
            <p:cNvPr id="730125" name="Oval 13"/>
            <p:cNvSpPr>
              <a:spLocks noChangeArrowheads="1"/>
            </p:cNvSpPr>
            <p:nvPr/>
          </p:nvSpPr>
          <p:spPr bwMode="auto">
            <a:xfrm>
              <a:off x="2065" y="2703"/>
              <a:ext cx="859" cy="267"/>
            </a:xfrm>
            <a:prstGeom prst="ellipse">
              <a:avLst/>
            </a:prstGeom>
            <a:noFill/>
            <a:ln w="9525">
              <a:solidFill>
                <a:srgbClr val="000000"/>
              </a:solidFill>
              <a:round/>
              <a:headEnd/>
              <a:tailEnd/>
            </a:ln>
          </p:spPr>
          <p:txBody>
            <a:bodyPr/>
            <a:lstStyle/>
            <a:p>
              <a:endParaRPr lang="en-US"/>
            </a:p>
          </p:txBody>
        </p:sp>
        <p:sp>
          <p:nvSpPr>
            <p:cNvPr id="730126" name="Oval 14"/>
            <p:cNvSpPr>
              <a:spLocks noChangeArrowheads="1"/>
            </p:cNvSpPr>
            <p:nvPr/>
          </p:nvSpPr>
          <p:spPr bwMode="auto">
            <a:xfrm>
              <a:off x="2065" y="1455"/>
              <a:ext cx="552" cy="357"/>
            </a:xfrm>
            <a:prstGeom prst="ellipse">
              <a:avLst/>
            </a:prstGeom>
            <a:noFill/>
            <a:ln w="9525">
              <a:solidFill>
                <a:srgbClr val="000000"/>
              </a:solidFill>
              <a:round/>
              <a:headEnd/>
              <a:tailEnd/>
            </a:ln>
          </p:spPr>
          <p:txBody>
            <a:bodyPr/>
            <a:lstStyle/>
            <a:p>
              <a:endParaRPr lang="en-US"/>
            </a:p>
          </p:txBody>
        </p:sp>
        <p:sp>
          <p:nvSpPr>
            <p:cNvPr id="730127" name="Text Box 15"/>
            <p:cNvSpPr txBox="1">
              <a:spLocks noChangeArrowheads="1"/>
            </p:cNvSpPr>
            <p:nvPr/>
          </p:nvSpPr>
          <p:spPr bwMode="auto">
            <a:xfrm>
              <a:off x="2127" y="1300"/>
              <a:ext cx="552" cy="179"/>
            </a:xfrm>
            <a:prstGeom prst="rect">
              <a:avLst/>
            </a:prstGeom>
            <a:noFill/>
            <a:ln w="9525">
              <a:noFill/>
              <a:miter lim="800000"/>
              <a:headEnd/>
              <a:tailEnd/>
            </a:ln>
          </p:spPr>
          <p:txBody>
            <a:bodyPr/>
            <a:lstStyle/>
            <a:p>
              <a:r>
                <a:rPr kumimoji="0" lang="es-ES" sz="700" i="1" u="none">
                  <a:solidFill>
                    <a:srgbClr val="000000"/>
                  </a:solidFill>
                  <a:latin typeface="Tahoma" pitchFamily="34" charset="0"/>
                </a:rPr>
                <a:t>APTITUD</a:t>
              </a:r>
              <a:endParaRPr kumimoji="0" lang="es-ES" sz="1800" u="none">
                <a:solidFill>
                  <a:srgbClr val="000000"/>
                </a:solidFill>
                <a:latin typeface="Tahoma" pitchFamily="34" charset="0"/>
              </a:endParaRPr>
            </a:p>
          </p:txBody>
        </p:sp>
        <p:sp>
          <p:nvSpPr>
            <p:cNvPr id="730128" name="Text Box 16"/>
            <p:cNvSpPr txBox="1">
              <a:spLocks noChangeArrowheads="1"/>
            </p:cNvSpPr>
            <p:nvPr/>
          </p:nvSpPr>
          <p:spPr bwMode="auto">
            <a:xfrm>
              <a:off x="1281" y="1981"/>
              <a:ext cx="919" cy="179"/>
            </a:xfrm>
            <a:prstGeom prst="rect">
              <a:avLst/>
            </a:prstGeom>
            <a:noFill/>
            <a:ln w="9525">
              <a:noFill/>
              <a:miter lim="800000"/>
              <a:headEnd/>
              <a:tailEnd/>
            </a:ln>
          </p:spPr>
          <p:txBody>
            <a:bodyPr/>
            <a:lstStyle/>
            <a:p>
              <a:pPr algn="ctr"/>
              <a:r>
                <a:rPr kumimoji="0" lang="es-ES" sz="700" i="1" u="none">
                  <a:solidFill>
                    <a:srgbClr val="000000"/>
                  </a:solidFill>
                  <a:latin typeface="Tahoma" pitchFamily="34" charset="0"/>
                </a:rPr>
                <a:t>PRE POLITÉCNICO</a:t>
              </a:r>
              <a:endParaRPr kumimoji="0" lang="es-ES" sz="1800" u="none">
                <a:solidFill>
                  <a:srgbClr val="000000"/>
                </a:solidFill>
                <a:latin typeface="Tahoma" pitchFamily="34" charset="0"/>
              </a:endParaRPr>
            </a:p>
          </p:txBody>
        </p:sp>
        <p:sp>
          <p:nvSpPr>
            <p:cNvPr id="730129" name="Text Box 17"/>
            <p:cNvSpPr txBox="1">
              <a:spLocks noChangeArrowheads="1"/>
            </p:cNvSpPr>
            <p:nvPr/>
          </p:nvSpPr>
          <p:spPr bwMode="auto">
            <a:xfrm>
              <a:off x="2200" y="2614"/>
              <a:ext cx="675" cy="179"/>
            </a:xfrm>
            <a:prstGeom prst="rect">
              <a:avLst/>
            </a:prstGeom>
            <a:noFill/>
            <a:ln w="9525">
              <a:noFill/>
              <a:miter lim="800000"/>
              <a:headEnd/>
              <a:tailEnd/>
            </a:ln>
          </p:spPr>
          <p:txBody>
            <a:bodyPr/>
            <a:lstStyle/>
            <a:p>
              <a:pPr algn="ctr">
                <a:spcBef>
                  <a:spcPts val="300"/>
                </a:spcBef>
              </a:pPr>
              <a:r>
                <a:rPr kumimoji="0" lang="es-ES" sz="700" i="1" u="none">
                  <a:solidFill>
                    <a:srgbClr val="000000"/>
                  </a:solidFill>
                  <a:latin typeface="Tahoma" pitchFamily="34" charset="0"/>
                </a:rPr>
                <a:t>ESPOL</a:t>
              </a:r>
              <a:endParaRPr kumimoji="0" lang="es-ES" sz="1800" u="none">
                <a:solidFill>
                  <a:srgbClr val="000000"/>
                </a:solidFill>
                <a:latin typeface="Tahoma" pitchFamily="34" charset="0"/>
              </a:endParaRPr>
            </a:p>
          </p:txBody>
        </p:sp>
        <p:sp>
          <p:nvSpPr>
            <p:cNvPr id="730130" name="Oval 18"/>
            <p:cNvSpPr>
              <a:spLocks noChangeArrowheads="1"/>
            </p:cNvSpPr>
            <p:nvPr/>
          </p:nvSpPr>
          <p:spPr bwMode="auto">
            <a:xfrm>
              <a:off x="3542" y="2257"/>
              <a:ext cx="1411" cy="664"/>
            </a:xfrm>
            <a:prstGeom prst="ellipse">
              <a:avLst/>
            </a:prstGeom>
            <a:noFill/>
            <a:ln w="9525">
              <a:solidFill>
                <a:srgbClr val="000000"/>
              </a:solidFill>
              <a:round/>
              <a:headEnd/>
              <a:tailEnd/>
            </a:ln>
          </p:spPr>
          <p:txBody>
            <a:bodyPr/>
            <a:lstStyle/>
            <a:p>
              <a:endParaRPr lang="en-US"/>
            </a:p>
          </p:txBody>
        </p:sp>
        <p:sp>
          <p:nvSpPr>
            <p:cNvPr id="730131" name="Text Box 19"/>
            <p:cNvSpPr txBox="1">
              <a:spLocks noChangeArrowheads="1"/>
            </p:cNvSpPr>
            <p:nvPr/>
          </p:nvSpPr>
          <p:spPr bwMode="auto">
            <a:xfrm>
              <a:off x="3844" y="2103"/>
              <a:ext cx="736" cy="178"/>
            </a:xfrm>
            <a:prstGeom prst="rect">
              <a:avLst/>
            </a:prstGeom>
            <a:noFill/>
            <a:ln w="9525">
              <a:noFill/>
              <a:miter lim="800000"/>
              <a:headEnd/>
              <a:tailEnd/>
            </a:ln>
          </p:spPr>
          <p:txBody>
            <a:bodyPr/>
            <a:lstStyle/>
            <a:p>
              <a:pPr algn="ctr"/>
              <a:r>
                <a:rPr kumimoji="0" lang="es-ES" sz="700" i="1" u="none">
                  <a:solidFill>
                    <a:srgbClr val="000000"/>
                  </a:solidFill>
                  <a:latin typeface="Tahoma" pitchFamily="34" charset="0"/>
                </a:rPr>
                <a:t>COLEGIO</a:t>
              </a:r>
              <a:endParaRPr kumimoji="0" lang="es-ES" sz="1800" u="none">
                <a:solidFill>
                  <a:srgbClr val="000000"/>
                </a:solidFill>
                <a:latin typeface="Tahoma" pitchFamily="34" charset="0"/>
              </a:endParaRPr>
            </a:p>
          </p:txBody>
        </p:sp>
        <p:sp>
          <p:nvSpPr>
            <p:cNvPr id="730132" name="Text Box 20"/>
            <p:cNvSpPr txBox="1">
              <a:spLocks noChangeArrowheads="1"/>
            </p:cNvSpPr>
            <p:nvPr/>
          </p:nvSpPr>
          <p:spPr bwMode="auto">
            <a:xfrm>
              <a:off x="3537" y="1090"/>
              <a:ext cx="1349" cy="178"/>
            </a:xfrm>
            <a:prstGeom prst="rect">
              <a:avLst/>
            </a:prstGeom>
            <a:noFill/>
            <a:ln w="9525">
              <a:noFill/>
              <a:miter lim="800000"/>
              <a:headEnd/>
              <a:tailEnd/>
            </a:ln>
          </p:spPr>
          <p:txBody>
            <a:bodyPr/>
            <a:lstStyle/>
            <a:p>
              <a:pPr algn="r"/>
              <a:r>
                <a:rPr kumimoji="0" lang="es-ES" sz="600" u="none">
                  <a:solidFill>
                    <a:srgbClr val="000000"/>
                  </a:solidFill>
                  <a:latin typeface="Tahoma" pitchFamily="34" charset="0"/>
                </a:rPr>
                <a:t>ZONA DE ALTA DISPERSIÓN</a:t>
              </a:r>
              <a:endParaRPr kumimoji="0" lang="es-ES" sz="1800" u="none">
                <a:solidFill>
                  <a:srgbClr val="000000"/>
                </a:solidFill>
                <a:latin typeface="Tahoma" pitchFamily="34" charset="0"/>
              </a:endParaRPr>
            </a:p>
          </p:txBody>
        </p:sp>
        <p:sp>
          <p:nvSpPr>
            <p:cNvPr id="730133" name="Text Box 21"/>
            <p:cNvSpPr txBox="1">
              <a:spLocks noChangeArrowheads="1"/>
            </p:cNvSpPr>
            <p:nvPr/>
          </p:nvSpPr>
          <p:spPr bwMode="auto">
            <a:xfrm>
              <a:off x="3783" y="1835"/>
              <a:ext cx="1165" cy="179"/>
            </a:xfrm>
            <a:prstGeom prst="rect">
              <a:avLst/>
            </a:prstGeom>
            <a:noFill/>
            <a:ln w="9525">
              <a:noFill/>
              <a:miter lim="800000"/>
              <a:headEnd/>
              <a:tailEnd/>
            </a:ln>
          </p:spPr>
          <p:txBody>
            <a:bodyPr/>
            <a:lstStyle/>
            <a:p>
              <a:pPr algn="r"/>
              <a:r>
                <a:rPr kumimoji="0" lang="es-ES" sz="600" u="none">
                  <a:solidFill>
                    <a:srgbClr val="000000"/>
                  </a:solidFill>
                  <a:latin typeface="Tahoma" pitchFamily="34" charset="0"/>
                </a:rPr>
                <a:t>ZONA DISPERSIÓN MEDIA</a:t>
              </a:r>
              <a:endParaRPr kumimoji="0" lang="es-ES" sz="1800" u="none">
                <a:solidFill>
                  <a:srgbClr val="000000"/>
                </a:solidFill>
                <a:latin typeface="Tahoma" pitchFamily="34" charset="0"/>
              </a:endParaRPr>
            </a:p>
          </p:txBody>
        </p:sp>
        <p:sp>
          <p:nvSpPr>
            <p:cNvPr id="730134" name="Text Box 22"/>
            <p:cNvSpPr txBox="1">
              <a:spLocks noChangeArrowheads="1"/>
            </p:cNvSpPr>
            <p:nvPr/>
          </p:nvSpPr>
          <p:spPr bwMode="auto">
            <a:xfrm>
              <a:off x="3721" y="2994"/>
              <a:ext cx="1165" cy="178"/>
            </a:xfrm>
            <a:prstGeom prst="rect">
              <a:avLst/>
            </a:prstGeom>
            <a:noFill/>
            <a:ln w="9525">
              <a:noFill/>
              <a:miter lim="800000"/>
              <a:headEnd/>
              <a:tailEnd/>
            </a:ln>
          </p:spPr>
          <p:txBody>
            <a:bodyPr/>
            <a:lstStyle/>
            <a:p>
              <a:pPr algn="r"/>
              <a:r>
                <a:rPr kumimoji="0" lang="es-ES" sz="600" u="none">
                  <a:solidFill>
                    <a:srgbClr val="000000"/>
                  </a:solidFill>
                  <a:latin typeface="Tahoma" pitchFamily="34" charset="0"/>
                </a:rPr>
                <a:t>ZONA DE DISPERSIÓN BAJA</a:t>
              </a:r>
              <a:endParaRPr kumimoji="0" lang="es-ES" sz="1800" u="none">
                <a:solidFill>
                  <a:srgbClr val="000000"/>
                </a:solidFill>
                <a:latin typeface="Tahoma" pitchFamily="34" charset="0"/>
              </a:endParaRPr>
            </a:p>
          </p:txBody>
        </p:sp>
      </p:grpSp>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Marcador de número de diapositiva"/>
          <p:cNvSpPr>
            <a:spLocks noGrp="1"/>
          </p:cNvSpPr>
          <p:nvPr>
            <p:ph type="sldNum" sz="quarter" idx="11"/>
          </p:nvPr>
        </p:nvSpPr>
        <p:spPr/>
        <p:txBody>
          <a:bodyPr/>
          <a:lstStyle/>
          <a:p>
            <a:fld id="{35ECEF1C-E509-4A90-9C13-8FF502258EC1}" type="slidenum">
              <a:rPr lang="es-ES"/>
              <a:pPr/>
              <a:t>80</a:t>
            </a:fld>
            <a:endParaRPr lang="es-ES"/>
          </a:p>
        </p:txBody>
      </p:sp>
      <p:sp>
        <p:nvSpPr>
          <p:cNvPr id="676866" name="Rectangle 2"/>
          <p:cNvSpPr>
            <a:spLocks noChangeArrowheads="1"/>
          </p:cNvSpPr>
          <p:nvPr/>
        </p:nvSpPr>
        <p:spPr bwMode="auto">
          <a:xfrm>
            <a:off x="250825" y="981075"/>
            <a:ext cx="8893175" cy="5876925"/>
          </a:xfrm>
          <a:prstGeom prst="rect">
            <a:avLst/>
          </a:prstGeom>
          <a:gradFill rotWithShape="1">
            <a:gsLst>
              <a:gs pos="0">
                <a:srgbClr val="FFCC66"/>
              </a:gs>
              <a:gs pos="50000">
                <a:srgbClr val="F8E282"/>
              </a:gs>
              <a:gs pos="100000">
                <a:srgbClr val="FFCC66"/>
              </a:gs>
            </a:gsLst>
            <a:lin ang="5400000" scaled="1"/>
          </a:gradFill>
          <a:ln w="9525">
            <a:solidFill>
              <a:schemeClr val="tx1"/>
            </a:solidFill>
            <a:miter lim="800000"/>
            <a:headEnd/>
            <a:tailEnd/>
          </a:ln>
          <a:effectLst/>
        </p:spPr>
        <p:txBody>
          <a:bodyPr wrap="none" anchor="ctr"/>
          <a:lstStyle/>
          <a:p>
            <a:endParaRPr lang="en-US"/>
          </a:p>
        </p:txBody>
      </p:sp>
      <p:grpSp>
        <p:nvGrpSpPr>
          <p:cNvPr id="676867" name="Group 3"/>
          <p:cNvGrpSpPr>
            <a:grpSpLocks/>
          </p:cNvGrpSpPr>
          <p:nvPr/>
        </p:nvGrpSpPr>
        <p:grpSpPr bwMode="auto">
          <a:xfrm>
            <a:off x="1258888" y="765175"/>
            <a:ext cx="7345362" cy="5616575"/>
            <a:chOff x="1008" y="1219"/>
            <a:chExt cx="2352" cy="2664"/>
          </a:xfrm>
        </p:grpSpPr>
        <p:sp>
          <p:nvSpPr>
            <p:cNvPr id="676868" name="Line 4"/>
            <p:cNvSpPr>
              <a:spLocks noChangeShapeType="1"/>
            </p:cNvSpPr>
            <p:nvPr/>
          </p:nvSpPr>
          <p:spPr bwMode="auto">
            <a:xfrm flipV="1">
              <a:off x="1008" y="1579"/>
              <a:ext cx="0" cy="2160"/>
            </a:xfrm>
            <a:prstGeom prst="line">
              <a:avLst/>
            </a:prstGeom>
            <a:noFill/>
            <a:ln w="9525">
              <a:solidFill>
                <a:srgbClr val="000000"/>
              </a:solidFill>
              <a:round/>
              <a:headEnd/>
              <a:tailEnd/>
            </a:ln>
          </p:spPr>
          <p:txBody>
            <a:bodyPr/>
            <a:lstStyle/>
            <a:p>
              <a:endParaRPr lang="en-US"/>
            </a:p>
          </p:txBody>
        </p:sp>
        <p:pic>
          <p:nvPicPr>
            <p:cNvPr id="676869" name="Picture 5"/>
            <p:cNvPicPr>
              <a:picLocks noChangeAspect="1" noChangeArrowheads="1"/>
            </p:cNvPicPr>
            <p:nvPr/>
          </p:nvPicPr>
          <p:blipFill>
            <a:blip r:embed="rId2"/>
            <a:srcRect l="20016"/>
            <a:stretch>
              <a:fillRect/>
            </a:stretch>
          </p:blipFill>
          <p:spPr bwMode="auto">
            <a:xfrm rot="-5400000">
              <a:off x="467" y="1762"/>
              <a:ext cx="2661" cy="1580"/>
            </a:xfrm>
            <a:prstGeom prst="rect">
              <a:avLst/>
            </a:prstGeom>
            <a:noFill/>
            <a:ln w="9525">
              <a:noFill/>
              <a:miter lim="800000"/>
              <a:headEnd/>
              <a:tailEnd/>
            </a:ln>
          </p:spPr>
        </p:pic>
        <p:pic>
          <p:nvPicPr>
            <p:cNvPr id="676870" name="Picture 6"/>
            <p:cNvPicPr>
              <a:picLocks noChangeAspect="1" noChangeArrowheads="1"/>
            </p:cNvPicPr>
            <p:nvPr/>
          </p:nvPicPr>
          <p:blipFill>
            <a:blip r:embed="rId3"/>
            <a:srcRect l="20000"/>
            <a:stretch>
              <a:fillRect/>
            </a:stretch>
          </p:blipFill>
          <p:spPr bwMode="auto">
            <a:xfrm rot="-5400000">
              <a:off x="1628" y="2150"/>
              <a:ext cx="2664" cy="801"/>
            </a:xfrm>
            <a:prstGeom prst="rect">
              <a:avLst/>
            </a:prstGeom>
            <a:noFill/>
            <a:ln w="9525">
              <a:noFill/>
              <a:miter lim="800000"/>
              <a:headEnd/>
              <a:tailEnd/>
            </a:ln>
          </p:spPr>
        </p:pic>
      </p:grpSp>
      <p:sp>
        <p:nvSpPr>
          <p:cNvPr id="676871" name="Rectangle 7"/>
          <p:cNvSpPr>
            <a:spLocks noGrp="1" noChangeArrowheads="1"/>
          </p:cNvSpPr>
          <p:nvPr>
            <p:ph type="title"/>
          </p:nvPr>
        </p:nvSpPr>
        <p:spPr>
          <a:xfrm>
            <a:off x="468313" y="549275"/>
            <a:ext cx="8675687" cy="431800"/>
          </a:xfrm>
        </p:spPr>
        <p:txBody>
          <a:bodyPr/>
          <a:lstStyle/>
          <a:p>
            <a:r>
              <a:rPr lang="es-ES" sz="2900"/>
              <a:t>Análisis de Clusters</a:t>
            </a:r>
            <a:br>
              <a:rPr lang="es-ES" sz="2900"/>
            </a:br>
            <a:r>
              <a:rPr lang="es-ES" sz="2900"/>
              <a:t>Conglomerados de estudiantes “Aprobaron de Forma Regular”</a:t>
            </a:r>
          </a:p>
        </p:txBody>
      </p:sp>
      <p:sp>
        <p:nvSpPr>
          <p:cNvPr id="676872" name="Text Box 8"/>
          <p:cNvSpPr txBox="1">
            <a:spLocks noChangeArrowheads="1"/>
          </p:cNvSpPr>
          <p:nvPr/>
        </p:nvSpPr>
        <p:spPr bwMode="auto">
          <a:xfrm>
            <a:off x="2771775" y="3716338"/>
            <a:ext cx="3095625" cy="685800"/>
          </a:xfrm>
          <a:prstGeom prst="rect">
            <a:avLst/>
          </a:prstGeom>
          <a:noFill/>
          <a:ln w="9525">
            <a:noFill/>
            <a:miter lim="800000"/>
            <a:headEnd/>
            <a:tailEnd/>
          </a:ln>
        </p:spPr>
        <p:txBody>
          <a:bodyPr/>
          <a:lstStyle/>
          <a:p>
            <a:r>
              <a:rPr kumimoji="0" lang="es-ES" sz="900" u="none">
                <a:solidFill>
                  <a:srgbClr val="000000"/>
                </a:solidFill>
                <a:latin typeface="Tahoma" pitchFamily="34" charset="0"/>
              </a:rPr>
              <a:t>Conglomerado R1</a:t>
            </a:r>
          </a:p>
          <a:p>
            <a:r>
              <a:rPr kumimoji="0" lang="es-ES" sz="900" u="none">
                <a:solidFill>
                  <a:srgbClr val="000000"/>
                </a:solidFill>
                <a:latin typeface="Tahoma" pitchFamily="34" charset="0"/>
              </a:rPr>
              <a:t>“Buenos” estudiantes</a:t>
            </a:r>
          </a:p>
          <a:p>
            <a:endParaRPr kumimoji="0" lang="es-ES" sz="900" u="none">
              <a:solidFill>
                <a:srgbClr val="000000"/>
              </a:solidFill>
              <a:latin typeface="Tahoma" pitchFamily="34" charset="0"/>
            </a:endParaRPr>
          </a:p>
          <a:p>
            <a:r>
              <a:rPr kumimoji="0" lang="es-ES" sz="900" u="none">
                <a:solidFill>
                  <a:srgbClr val="000000"/>
                </a:solidFill>
                <a:latin typeface="Tahoma" pitchFamily="34" charset="0"/>
              </a:rPr>
              <a:t>(Materia Aprobadas = 52)</a:t>
            </a:r>
          </a:p>
          <a:p>
            <a:endParaRPr kumimoji="0" lang="es-ES" sz="900" u="none">
              <a:solidFill>
                <a:srgbClr val="000000"/>
              </a:solidFill>
              <a:latin typeface="Tahoma" pitchFamily="34" charset="0"/>
            </a:endParaRPr>
          </a:p>
          <a:p>
            <a:r>
              <a:rPr kumimoji="0" lang="es-ES" sz="900" u="none">
                <a:solidFill>
                  <a:srgbClr val="000000"/>
                </a:solidFill>
                <a:latin typeface="Tahoma" pitchFamily="34" charset="0"/>
              </a:rPr>
              <a:t>PRUEBA DE APTITUD =  81,3</a:t>
            </a:r>
          </a:p>
        </p:txBody>
      </p:sp>
      <p:sp>
        <p:nvSpPr>
          <p:cNvPr id="676873" name="Text Box 9"/>
          <p:cNvSpPr txBox="1">
            <a:spLocks noChangeArrowheads="1"/>
          </p:cNvSpPr>
          <p:nvPr/>
        </p:nvSpPr>
        <p:spPr bwMode="auto">
          <a:xfrm>
            <a:off x="6588125" y="4221163"/>
            <a:ext cx="1943100" cy="685800"/>
          </a:xfrm>
          <a:prstGeom prst="rect">
            <a:avLst/>
          </a:prstGeom>
          <a:noFill/>
          <a:ln w="9525">
            <a:noFill/>
            <a:miter lim="800000"/>
            <a:headEnd/>
            <a:tailEnd/>
          </a:ln>
        </p:spPr>
        <p:txBody>
          <a:bodyPr/>
          <a:lstStyle/>
          <a:p>
            <a:r>
              <a:rPr kumimoji="0" lang="es-ES" sz="900" u="none">
                <a:solidFill>
                  <a:srgbClr val="000000"/>
                </a:solidFill>
                <a:latin typeface="Tahoma" pitchFamily="34" charset="0"/>
              </a:rPr>
              <a:t>   Conglomerado R2 </a:t>
            </a:r>
          </a:p>
          <a:p>
            <a:r>
              <a:rPr kumimoji="0" lang="es-ES" sz="900" u="none">
                <a:solidFill>
                  <a:srgbClr val="000000"/>
                </a:solidFill>
                <a:latin typeface="Tahoma" pitchFamily="34" charset="0"/>
              </a:rPr>
              <a:t> “Otros” estudiantes</a:t>
            </a:r>
          </a:p>
          <a:p>
            <a:r>
              <a:rPr kumimoji="0" lang="es-ES" sz="900" u="none">
                <a:solidFill>
                  <a:srgbClr val="000000"/>
                </a:solidFill>
                <a:latin typeface="Tahoma" pitchFamily="34" charset="0"/>
              </a:rPr>
              <a:t> </a:t>
            </a:r>
          </a:p>
          <a:p>
            <a:r>
              <a:rPr kumimoji="0" lang="es-ES" sz="900" u="none">
                <a:solidFill>
                  <a:srgbClr val="000000"/>
                </a:solidFill>
                <a:latin typeface="Tahoma" pitchFamily="34" charset="0"/>
              </a:rPr>
              <a:t>  (Materia Aprobadas = 33)</a:t>
            </a:r>
          </a:p>
          <a:p>
            <a:r>
              <a:rPr kumimoji="0" lang="es-ES" sz="900" u="none">
                <a:solidFill>
                  <a:srgbClr val="000000"/>
                </a:solidFill>
                <a:latin typeface="Tahoma" pitchFamily="34" charset="0"/>
              </a:rPr>
              <a:t> </a:t>
            </a:r>
          </a:p>
          <a:p>
            <a:r>
              <a:rPr kumimoji="0" lang="es-ES" sz="900" u="none">
                <a:solidFill>
                  <a:srgbClr val="000000"/>
                </a:solidFill>
                <a:latin typeface="Tahoma" pitchFamily="34" charset="0"/>
              </a:rPr>
              <a:t> PRUEBA DE APTITUD =  62,235</a:t>
            </a:r>
          </a:p>
          <a:p>
            <a:endParaRPr kumimoji="0" lang="es-ES" sz="900" u="none">
              <a:solidFill>
                <a:srgbClr val="000000"/>
              </a:solidFill>
              <a:latin typeface="Tahoma" pitchFamily="34" charset="0"/>
            </a:endParaRPr>
          </a:p>
        </p:txBody>
      </p:sp>
    </p:spTree>
  </p:cSld>
  <p:clrMapOvr>
    <a:masterClrMapping/>
  </p:clrMapOvr>
  <p:transition>
    <p:blinds/>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2ECA0BD5-AE9E-406F-B07C-03A6FE56C23F}" type="slidenum">
              <a:rPr lang="es-ES"/>
              <a:pPr/>
              <a:t>81</a:t>
            </a:fld>
            <a:endParaRPr lang="es-ES"/>
          </a:p>
        </p:txBody>
      </p:sp>
      <p:sp>
        <p:nvSpPr>
          <p:cNvPr id="715780" name="Rectangle 4"/>
          <p:cNvSpPr>
            <a:spLocks noChangeArrowheads="1"/>
          </p:cNvSpPr>
          <p:nvPr/>
        </p:nvSpPr>
        <p:spPr bwMode="auto">
          <a:xfrm>
            <a:off x="0" y="836613"/>
            <a:ext cx="8675688" cy="431800"/>
          </a:xfrm>
          <a:prstGeom prst="rect">
            <a:avLst/>
          </a:prstGeom>
          <a:noFill/>
          <a:ln w="9525">
            <a:noFill/>
            <a:miter lim="800000"/>
            <a:headEnd/>
            <a:tailEnd/>
          </a:ln>
          <a:effectLst/>
        </p:spPr>
        <p:txBody>
          <a:bodyPr lIns="92075" tIns="46038" rIns="92075" bIns="46038" anchor="b"/>
          <a:lstStyle/>
          <a:p>
            <a:pPr>
              <a:lnSpc>
                <a:spcPct val="85000"/>
              </a:lnSpc>
            </a:pPr>
            <a:r>
              <a:rPr lang="es-ES" sz="4000" u="none">
                <a:solidFill>
                  <a:srgbClr val="FF6633"/>
                </a:solidFill>
                <a:latin typeface="Arial Narrow" pitchFamily="34" charset="0"/>
              </a:rPr>
              <a:t>Análisis de Clusters</a:t>
            </a:r>
            <a:br>
              <a:rPr lang="es-ES" sz="4000" u="none">
                <a:solidFill>
                  <a:srgbClr val="FF6633"/>
                </a:solidFill>
                <a:latin typeface="Arial Narrow" pitchFamily="34" charset="0"/>
              </a:rPr>
            </a:br>
            <a:endParaRPr lang="es-ES" sz="4000" u="none">
              <a:solidFill>
                <a:srgbClr val="FF6633"/>
              </a:solidFill>
              <a:latin typeface="Arial Narrow" pitchFamily="34" charset="0"/>
            </a:endParaRPr>
          </a:p>
        </p:txBody>
      </p:sp>
      <p:sp>
        <p:nvSpPr>
          <p:cNvPr id="715781" name="Rectangle 5"/>
          <p:cNvSpPr>
            <a:spLocks noChangeArrowheads="1"/>
          </p:cNvSpPr>
          <p:nvPr/>
        </p:nvSpPr>
        <p:spPr bwMode="auto">
          <a:xfrm>
            <a:off x="1116013" y="1593850"/>
            <a:ext cx="7397750" cy="1187450"/>
          </a:xfrm>
          <a:prstGeom prst="rect">
            <a:avLst/>
          </a:prstGeom>
          <a:noFill/>
          <a:ln w="9525">
            <a:noFill/>
            <a:miter lim="800000"/>
            <a:headEnd/>
            <a:tailEnd/>
          </a:ln>
          <a:effectLst/>
        </p:spPr>
        <p:txBody>
          <a:bodyPr anchor="ctr">
            <a:spAutoFit/>
          </a:bodyPr>
          <a:lstStyle/>
          <a:p>
            <a:pPr algn="ctr"/>
            <a:r>
              <a:rPr kumimoji="0" lang="es-ES" b="1" u="none">
                <a:solidFill>
                  <a:srgbClr val="FFFF97"/>
                </a:solidFill>
                <a:latin typeface="Georgia" pitchFamily="18" charset="0"/>
                <a:cs typeface="Times New Roman" pitchFamily="18" charset="0"/>
              </a:rPr>
              <a:t>Descripción de los estudiantes que ingresaron a la ESPOL de forma “Regular”</a:t>
            </a:r>
            <a:endParaRPr kumimoji="0" lang="es-ES" u="none">
              <a:solidFill>
                <a:srgbClr val="FFFF97"/>
              </a:solidFill>
              <a:latin typeface="Tahoma" pitchFamily="34" charset="0"/>
            </a:endParaRPr>
          </a:p>
          <a:p>
            <a:pPr algn="ctr" eaLnBrk="0" hangingPunct="0"/>
            <a:endParaRPr kumimoji="0" lang="es-ES" u="none">
              <a:solidFill>
                <a:srgbClr val="FFFF97"/>
              </a:solidFill>
            </a:endParaRPr>
          </a:p>
        </p:txBody>
      </p:sp>
    </p:spTree>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4 Marcador de número de diapositiva"/>
          <p:cNvSpPr>
            <a:spLocks noGrp="1"/>
          </p:cNvSpPr>
          <p:nvPr>
            <p:ph type="sldNum" sz="quarter" idx="11"/>
          </p:nvPr>
        </p:nvSpPr>
        <p:spPr/>
        <p:txBody>
          <a:bodyPr/>
          <a:lstStyle/>
          <a:p>
            <a:fld id="{111E40B3-DF6E-445B-984E-371A14DAF45A}" type="slidenum">
              <a:rPr lang="es-ES"/>
              <a:pPr/>
              <a:t>82</a:t>
            </a:fld>
            <a:endParaRPr lang="es-ES"/>
          </a:p>
        </p:txBody>
      </p:sp>
      <p:graphicFrame>
        <p:nvGraphicFramePr>
          <p:cNvPr id="678021" name="Group 133"/>
          <p:cNvGraphicFramePr>
            <a:graphicFrameLocks noGrp="1"/>
          </p:cNvGraphicFramePr>
          <p:nvPr/>
        </p:nvGraphicFramePr>
        <p:xfrm>
          <a:off x="323850" y="-26988"/>
          <a:ext cx="8424863" cy="6943726"/>
        </p:xfrm>
        <a:graphic>
          <a:graphicData uri="http://schemas.openxmlformats.org/drawingml/2006/table">
            <a:tbl>
              <a:tblPr/>
              <a:tblGrid>
                <a:gridCol w="3454400"/>
                <a:gridCol w="1141413"/>
                <a:gridCol w="1296987"/>
                <a:gridCol w="1136650"/>
                <a:gridCol w="1395413"/>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66FFFF"/>
                          </a:solidFill>
                          <a:effectLst/>
                          <a:latin typeface="Times New Roman" pitchFamily="18" charset="0"/>
                          <a:cs typeface="Times New Roman" pitchFamily="18" charset="0"/>
                        </a:rPr>
                        <a:t>Conglomerado R1</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66FFFF"/>
                          </a:solidFill>
                          <a:effectLst/>
                          <a:latin typeface="Times New Roman" pitchFamily="18" charset="0"/>
                          <a:cs typeface="Times New Roman" pitchFamily="18" charset="0"/>
                        </a:rPr>
                        <a:t>Conglomerado R2</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rgbClr val="66FFFF"/>
                          </a:solidFill>
                          <a:effectLst/>
                          <a:latin typeface="Times New Roman" pitchFamily="18" charset="0"/>
                          <a:cs typeface="Times New Roman" pitchFamily="18" charset="0"/>
                        </a:rPr>
                        <a:t>Proporción que  representa</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rgbClr val="66FFFF"/>
                          </a:solidFill>
                          <a:effectLst/>
                          <a:latin typeface="Times New Roman" pitchFamily="18" charset="0"/>
                          <a:cs typeface="Times New Roman" pitchFamily="18" charset="0"/>
                        </a:rPr>
                        <a:t>0,541</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rgbClr val="66FFFF"/>
                          </a:solidFill>
                          <a:effectLst/>
                          <a:latin typeface="Times New Roman" pitchFamily="18" charset="0"/>
                          <a:cs typeface="Times New Roman" pitchFamily="18" charset="0"/>
                        </a:rPr>
                        <a:t>0,459</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66FFFF"/>
                          </a:solidFill>
                          <a:effectLst/>
                          <a:latin typeface="Times New Roman" pitchFamily="18" charset="0"/>
                          <a:cs typeface="Times New Roman" pitchFamily="18" charset="0"/>
                        </a:rPr>
                        <a:t>Variables</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66FFFF"/>
                          </a:solidFill>
                          <a:effectLst/>
                          <a:latin typeface="Times New Roman" pitchFamily="18" charset="0"/>
                          <a:cs typeface="Times New Roman" pitchFamily="18" charset="0"/>
                        </a:rPr>
                        <a:t>Media</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66FFFF"/>
                          </a:solidFill>
                          <a:effectLst/>
                          <a:latin typeface="Times New Roman" pitchFamily="18" charset="0"/>
                          <a:cs typeface="Times New Roman" pitchFamily="18" charset="0"/>
                        </a:rPr>
                        <a:t>Desviación Estándar</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66FFFF"/>
                          </a:solidFill>
                          <a:effectLst/>
                          <a:latin typeface="Times New Roman" pitchFamily="18" charset="0"/>
                          <a:cs typeface="Times New Roman" pitchFamily="18" charset="0"/>
                        </a:rPr>
                        <a:t>Media</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66FFFF"/>
                          </a:solidFill>
                          <a:effectLst/>
                          <a:latin typeface="Times New Roman" pitchFamily="18" charset="0"/>
                          <a:cs typeface="Times New Roman" pitchFamily="18" charset="0"/>
                        </a:rPr>
                        <a:t>Desviación Estándar</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Nota de 1º a 5º curso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18.472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0.928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16.654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1.304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Nota de 6º</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18.598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0.913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17.020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1.144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Exámenes de Grado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18.510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1.334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16.742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1.678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Trabajos de Prácticos</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19.236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0.844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18.237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1.541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Promedio de Graduación</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18.706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0.737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17.165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1.002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Matemáticas</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76.250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9.156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66.882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5.454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Física</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75.250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9.287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66.147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6.243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Química</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69.225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6.146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63.647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3.708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Prueba de Aptitud</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81.350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11.641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62.235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24.581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Clasificación del Colegio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1.850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0.362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1.647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0.485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Especialización</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2.900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0.304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2.529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0.507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Promedio General</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7.505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0.466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6.934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0.316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Promedio en Ciclo Básico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7.545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0.516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6.896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0.288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Materias Aprobadas</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52.125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5.603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33.412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16.271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Eficiencia</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0.887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0.104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0.657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0.201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Materias Tomadas por Tercera Vez</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0.400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0.672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1.706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1.993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Materias Tomadas por Cuarta Vez</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0.075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0.267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0.412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1.019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blinds/>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Marcador de número de diapositiva"/>
          <p:cNvSpPr>
            <a:spLocks noGrp="1"/>
          </p:cNvSpPr>
          <p:nvPr>
            <p:ph type="sldNum" sz="quarter" idx="11"/>
          </p:nvPr>
        </p:nvSpPr>
        <p:spPr/>
        <p:txBody>
          <a:bodyPr/>
          <a:lstStyle/>
          <a:p>
            <a:fld id="{487174AB-7915-49B4-9541-5CFB259DA92A}" type="slidenum">
              <a:rPr lang="es-ES"/>
              <a:pPr/>
              <a:t>83</a:t>
            </a:fld>
            <a:endParaRPr lang="es-ES"/>
          </a:p>
        </p:txBody>
      </p:sp>
      <p:sp>
        <p:nvSpPr>
          <p:cNvPr id="678914" name="Rectangle 2"/>
          <p:cNvSpPr>
            <a:spLocks noChangeArrowheads="1"/>
          </p:cNvSpPr>
          <p:nvPr/>
        </p:nvSpPr>
        <p:spPr bwMode="auto">
          <a:xfrm>
            <a:off x="250825" y="981075"/>
            <a:ext cx="8893175" cy="5876925"/>
          </a:xfrm>
          <a:prstGeom prst="rect">
            <a:avLst/>
          </a:prstGeom>
          <a:gradFill rotWithShape="1">
            <a:gsLst>
              <a:gs pos="0">
                <a:srgbClr val="FFCC66"/>
              </a:gs>
              <a:gs pos="50000">
                <a:srgbClr val="F8E282"/>
              </a:gs>
              <a:gs pos="100000">
                <a:srgbClr val="FFCC66"/>
              </a:gs>
            </a:gsLst>
            <a:lin ang="5400000" scaled="1"/>
          </a:gradFill>
          <a:ln w="9525">
            <a:solidFill>
              <a:schemeClr val="tx1"/>
            </a:solidFill>
            <a:miter lim="800000"/>
            <a:headEnd/>
            <a:tailEnd/>
          </a:ln>
          <a:effectLst/>
        </p:spPr>
        <p:txBody>
          <a:bodyPr wrap="none" anchor="ctr"/>
          <a:lstStyle/>
          <a:p>
            <a:endParaRPr lang="en-US"/>
          </a:p>
        </p:txBody>
      </p:sp>
      <p:grpSp>
        <p:nvGrpSpPr>
          <p:cNvPr id="678915" name="Group 3"/>
          <p:cNvGrpSpPr>
            <a:grpSpLocks/>
          </p:cNvGrpSpPr>
          <p:nvPr/>
        </p:nvGrpSpPr>
        <p:grpSpPr bwMode="auto">
          <a:xfrm rot="-5400000">
            <a:off x="1367631" y="80170"/>
            <a:ext cx="5832475" cy="6913562"/>
            <a:chOff x="2640" y="4500"/>
            <a:chExt cx="7080" cy="6480"/>
          </a:xfrm>
        </p:grpSpPr>
        <p:pic>
          <p:nvPicPr>
            <p:cNvPr id="678916" name="Picture 4"/>
            <p:cNvPicPr>
              <a:picLocks noChangeAspect="1" noChangeArrowheads="1"/>
            </p:cNvPicPr>
            <p:nvPr/>
          </p:nvPicPr>
          <p:blipFill>
            <a:blip r:embed="rId2"/>
            <a:srcRect l="20699"/>
            <a:stretch>
              <a:fillRect/>
            </a:stretch>
          </p:blipFill>
          <p:spPr bwMode="auto">
            <a:xfrm>
              <a:off x="2760" y="4500"/>
              <a:ext cx="6960" cy="2262"/>
            </a:xfrm>
            <a:prstGeom prst="rect">
              <a:avLst/>
            </a:prstGeom>
            <a:noFill/>
            <a:ln w="9525">
              <a:noFill/>
              <a:miter lim="800000"/>
              <a:headEnd/>
              <a:tailEnd/>
            </a:ln>
          </p:spPr>
        </p:pic>
        <p:pic>
          <p:nvPicPr>
            <p:cNvPr id="678917" name="Picture 5"/>
            <p:cNvPicPr>
              <a:picLocks noChangeAspect="1" noChangeArrowheads="1"/>
            </p:cNvPicPr>
            <p:nvPr/>
          </p:nvPicPr>
          <p:blipFill>
            <a:blip r:embed="rId3"/>
            <a:srcRect l="19366"/>
            <a:stretch>
              <a:fillRect/>
            </a:stretch>
          </p:blipFill>
          <p:spPr bwMode="auto">
            <a:xfrm>
              <a:off x="2640" y="6762"/>
              <a:ext cx="7077" cy="2995"/>
            </a:xfrm>
            <a:prstGeom prst="rect">
              <a:avLst/>
            </a:prstGeom>
            <a:noFill/>
            <a:ln w="9525">
              <a:noFill/>
              <a:miter lim="800000"/>
              <a:headEnd/>
              <a:tailEnd/>
            </a:ln>
          </p:spPr>
        </p:pic>
        <p:pic>
          <p:nvPicPr>
            <p:cNvPr id="678918" name="Picture 6"/>
            <p:cNvPicPr>
              <a:picLocks noChangeAspect="1" noChangeArrowheads="1"/>
            </p:cNvPicPr>
            <p:nvPr/>
          </p:nvPicPr>
          <p:blipFill>
            <a:blip r:embed="rId4"/>
            <a:srcRect l="20734"/>
            <a:stretch>
              <a:fillRect/>
            </a:stretch>
          </p:blipFill>
          <p:spPr bwMode="auto">
            <a:xfrm>
              <a:off x="2760" y="9757"/>
              <a:ext cx="6957" cy="1223"/>
            </a:xfrm>
            <a:prstGeom prst="rect">
              <a:avLst/>
            </a:prstGeom>
            <a:noFill/>
            <a:ln w="9525">
              <a:noFill/>
              <a:miter lim="800000"/>
              <a:headEnd/>
              <a:tailEnd/>
            </a:ln>
          </p:spPr>
        </p:pic>
      </p:grpSp>
      <p:sp>
        <p:nvSpPr>
          <p:cNvPr id="678920" name="Text Box 8"/>
          <p:cNvSpPr txBox="1">
            <a:spLocks noChangeArrowheads="1"/>
          </p:cNvSpPr>
          <p:nvPr/>
        </p:nvSpPr>
        <p:spPr bwMode="auto">
          <a:xfrm>
            <a:off x="1712913" y="3573463"/>
            <a:ext cx="1779587" cy="800100"/>
          </a:xfrm>
          <a:prstGeom prst="rect">
            <a:avLst/>
          </a:prstGeom>
          <a:noFill/>
          <a:ln w="9525">
            <a:noFill/>
            <a:miter lim="800000"/>
            <a:headEnd/>
            <a:tailEnd/>
          </a:ln>
        </p:spPr>
        <p:txBody>
          <a:bodyPr/>
          <a:lstStyle/>
          <a:p>
            <a:r>
              <a:rPr kumimoji="0" lang="es-ES" sz="900" u="none">
                <a:solidFill>
                  <a:srgbClr val="000000"/>
                </a:solidFill>
                <a:latin typeface="Tahoma" pitchFamily="34" charset="0"/>
              </a:rPr>
              <a:t>Conglomerado AP1</a:t>
            </a:r>
          </a:p>
          <a:p>
            <a:r>
              <a:rPr kumimoji="0" lang="es-ES" sz="900" u="none">
                <a:solidFill>
                  <a:srgbClr val="000000"/>
                </a:solidFill>
                <a:latin typeface="Tahoma" pitchFamily="34" charset="0"/>
              </a:rPr>
              <a:t>“Buenos” estudiantes</a:t>
            </a:r>
          </a:p>
          <a:p>
            <a:endParaRPr kumimoji="0" lang="es-ES" sz="900" u="none">
              <a:solidFill>
                <a:srgbClr val="000000"/>
              </a:solidFill>
              <a:latin typeface="Tahoma" pitchFamily="34" charset="0"/>
            </a:endParaRPr>
          </a:p>
          <a:p>
            <a:r>
              <a:rPr kumimoji="0" lang="es-ES" sz="900" u="none">
                <a:solidFill>
                  <a:srgbClr val="000000"/>
                </a:solidFill>
                <a:latin typeface="Tahoma" pitchFamily="34" charset="0"/>
              </a:rPr>
              <a:t>(Materias Aprobadas = 42)</a:t>
            </a:r>
          </a:p>
          <a:p>
            <a:endParaRPr kumimoji="0" lang="es-ES" sz="900" u="none">
              <a:solidFill>
                <a:srgbClr val="000000"/>
              </a:solidFill>
              <a:latin typeface="Tahoma" pitchFamily="34" charset="0"/>
            </a:endParaRPr>
          </a:p>
          <a:p>
            <a:r>
              <a:rPr kumimoji="0" lang="es-ES" sz="900" u="none">
                <a:solidFill>
                  <a:srgbClr val="000000"/>
                </a:solidFill>
                <a:latin typeface="Tahoma" pitchFamily="34" charset="0"/>
              </a:rPr>
              <a:t>PRUEBA DE APTITUD = 73</a:t>
            </a:r>
          </a:p>
        </p:txBody>
      </p:sp>
      <p:sp>
        <p:nvSpPr>
          <p:cNvPr id="678921" name="Text Box 9"/>
          <p:cNvSpPr txBox="1">
            <a:spLocks noChangeArrowheads="1"/>
          </p:cNvSpPr>
          <p:nvPr/>
        </p:nvSpPr>
        <p:spPr bwMode="auto">
          <a:xfrm>
            <a:off x="6804025" y="4076700"/>
            <a:ext cx="1800225" cy="800100"/>
          </a:xfrm>
          <a:prstGeom prst="rect">
            <a:avLst/>
          </a:prstGeom>
          <a:noFill/>
          <a:ln w="9525">
            <a:noFill/>
            <a:miter lim="800000"/>
            <a:headEnd/>
            <a:tailEnd/>
          </a:ln>
        </p:spPr>
        <p:txBody>
          <a:bodyPr/>
          <a:lstStyle/>
          <a:p>
            <a:r>
              <a:rPr kumimoji="0" lang="es-ES" sz="900" u="none">
                <a:solidFill>
                  <a:srgbClr val="000000"/>
                </a:solidFill>
                <a:latin typeface="Tahoma" pitchFamily="34" charset="0"/>
              </a:rPr>
              <a:t>Conglomerado AP2</a:t>
            </a:r>
          </a:p>
          <a:p>
            <a:r>
              <a:rPr kumimoji="0" lang="es-ES" sz="900" u="none">
                <a:solidFill>
                  <a:srgbClr val="000000"/>
                </a:solidFill>
                <a:latin typeface="Tahoma" pitchFamily="34" charset="0"/>
              </a:rPr>
              <a:t>“Otros” estudiantes</a:t>
            </a:r>
          </a:p>
          <a:p>
            <a:endParaRPr kumimoji="0" lang="es-ES" sz="900" u="none">
              <a:solidFill>
                <a:srgbClr val="000000"/>
              </a:solidFill>
              <a:latin typeface="Tahoma" pitchFamily="34" charset="0"/>
            </a:endParaRPr>
          </a:p>
          <a:p>
            <a:r>
              <a:rPr kumimoji="0" lang="es-ES" sz="900" u="none">
                <a:solidFill>
                  <a:srgbClr val="000000"/>
                </a:solidFill>
                <a:latin typeface="Tahoma" pitchFamily="34" charset="0"/>
              </a:rPr>
              <a:t>(Materias Aprobadas = 18)</a:t>
            </a:r>
          </a:p>
          <a:p>
            <a:endParaRPr kumimoji="0" lang="es-ES" sz="900" u="none">
              <a:solidFill>
                <a:srgbClr val="000000"/>
              </a:solidFill>
              <a:latin typeface="Tahoma" pitchFamily="34" charset="0"/>
            </a:endParaRPr>
          </a:p>
          <a:p>
            <a:r>
              <a:rPr kumimoji="0" lang="es-ES" sz="900" u="none">
                <a:solidFill>
                  <a:srgbClr val="000000"/>
                </a:solidFill>
                <a:latin typeface="Tahoma" pitchFamily="34" charset="0"/>
              </a:rPr>
              <a:t>PRUEBA DE APTITUD = 71</a:t>
            </a:r>
          </a:p>
          <a:p>
            <a:endParaRPr kumimoji="0" lang="es-ES" sz="900" u="none">
              <a:solidFill>
                <a:srgbClr val="000000"/>
              </a:solidFill>
              <a:latin typeface="Tahoma" pitchFamily="34" charset="0"/>
            </a:endParaRPr>
          </a:p>
        </p:txBody>
      </p:sp>
      <p:sp>
        <p:nvSpPr>
          <p:cNvPr id="678922" name="Rectangle 10"/>
          <p:cNvSpPr>
            <a:spLocks noChangeArrowheads="1"/>
          </p:cNvSpPr>
          <p:nvPr/>
        </p:nvSpPr>
        <p:spPr bwMode="auto">
          <a:xfrm>
            <a:off x="468313" y="549275"/>
            <a:ext cx="8675687" cy="431800"/>
          </a:xfrm>
          <a:prstGeom prst="rect">
            <a:avLst/>
          </a:prstGeom>
          <a:noFill/>
          <a:ln w="9525">
            <a:noFill/>
            <a:miter lim="800000"/>
            <a:headEnd/>
            <a:tailEnd/>
          </a:ln>
          <a:effectLst/>
        </p:spPr>
        <p:txBody>
          <a:bodyPr lIns="92075" tIns="46038" rIns="92075" bIns="46038" anchor="b"/>
          <a:lstStyle/>
          <a:p>
            <a:pPr>
              <a:lnSpc>
                <a:spcPct val="85000"/>
              </a:lnSpc>
            </a:pPr>
            <a:r>
              <a:rPr lang="es-ES" sz="2900" u="none">
                <a:solidFill>
                  <a:srgbClr val="FF6633"/>
                </a:solidFill>
                <a:latin typeface="Arial Narrow" pitchFamily="34" charset="0"/>
              </a:rPr>
              <a:t>Análisis de Clusters</a:t>
            </a:r>
            <a:br>
              <a:rPr lang="es-ES" sz="2900" u="none">
                <a:solidFill>
                  <a:srgbClr val="FF6633"/>
                </a:solidFill>
                <a:latin typeface="Arial Narrow" pitchFamily="34" charset="0"/>
              </a:rPr>
            </a:br>
            <a:r>
              <a:rPr lang="es-ES" sz="2900" u="none">
                <a:solidFill>
                  <a:srgbClr val="FF6633"/>
                </a:solidFill>
                <a:latin typeface="Arial Narrow" pitchFamily="34" charset="0"/>
              </a:rPr>
              <a:t>Conglomerados de estudiantes “Aprobaron por Aptitud”</a:t>
            </a:r>
          </a:p>
        </p:txBody>
      </p:sp>
    </p:spTree>
  </p:cSld>
  <p:clrMapOvr>
    <a:masterClrMapping/>
  </p:clrMapOvr>
  <p:transition>
    <p:blinds/>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número de diapositiva"/>
          <p:cNvSpPr>
            <a:spLocks noGrp="1"/>
          </p:cNvSpPr>
          <p:nvPr>
            <p:ph type="sldNum" sz="quarter" idx="11"/>
          </p:nvPr>
        </p:nvSpPr>
        <p:spPr/>
        <p:txBody>
          <a:bodyPr/>
          <a:lstStyle/>
          <a:p>
            <a:fld id="{CD7447BB-2909-480D-B0B4-0EBE6E7EB21A}" type="slidenum">
              <a:rPr lang="es-ES"/>
              <a:pPr/>
              <a:t>84</a:t>
            </a:fld>
            <a:endParaRPr lang="es-ES"/>
          </a:p>
        </p:txBody>
      </p:sp>
      <p:sp>
        <p:nvSpPr>
          <p:cNvPr id="716802" name="Rectangle 2"/>
          <p:cNvSpPr>
            <a:spLocks noGrp="1" noChangeArrowheads="1"/>
          </p:cNvSpPr>
          <p:nvPr>
            <p:ph type="title"/>
          </p:nvPr>
        </p:nvSpPr>
        <p:spPr/>
        <p:txBody>
          <a:bodyPr/>
          <a:lstStyle/>
          <a:p>
            <a:endParaRPr lang="en-US"/>
          </a:p>
        </p:txBody>
      </p:sp>
      <p:sp>
        <p:nvSpPr>
          <p:cNvPr id="716803" name="Rectangle 3"/>
          <p:cNvSpPr>
            <a:spLocks noGrp="1" noChangeArrowheads="1"/>
          </p:cNvSpPr>
          <p:nvPr>
            <p:ph type="body" idx="1"/>
          </p:nvPr>
        </p:nvSpPr>
        <p:spPr/>
        <p:txBody>
          <a:bodyPr/>
          <a:lstStyle/>
          <a:p>
            <a:endParaRPr lang="en-US"/>
          </a:p>
        </p:txBody>
      </p:sp>
      <p:sp>
        <p:nvSpPr>
          <p:cNvPr id="716804" name="Rectangle 4"/>
          <p:cNvSpPr>
            <a:spLocks noChangeArrowheads="1"/>
          </p:cNvSpPr>
          <p:nvPr/>
        </p:nvSpPr>
        <p:spPr bwMode="auto">
          <a:xfrm>
            <a:off x="0" y="836613"/>
            <a:ext cx="8675688" cy="431800"/>
          </a:xfrm>
          <a:prstGeom prst="rect">
            <a:avLst/>
          </a:prstGeom>
          <a:noFill/>
          <a:ln w="9525">
            <a:noFill/>
            <a:miter lim="800000"/>
            <a:headEnd/>
            <a:tailEnd/>
          </a:ln>
          <a:effectLst/>
        </p:spPr>
        <p:txBody>
          <a:bodyPr lIns="92075" tIns="46038" rIns="92075" bIns="46038" anchor="b"/>
          <a:lstStyle/>
          <a:p>
            <a:pPr>
              <a:lnSpc>
                <a:spcPct val="85000"/>
              </a:lnSpc>
            </a:pPr>
            <a:r>
              <a:rPr lang="es-ES" sz="4000" u="none">
                <a:solidFill>
                  <a:srgbClr val="FF6633"/>
                </a:solidFill>
                <a:latin typeface="Arial Narrow" pitchFamily="34" charset="0"/>
              </a:rPr>
              <a:t>Análisis de Clusters</a:t>
            </a:r>
            <a:br>
              <a:rPr lang="es-ES" sz="4000" u="none">
                <a:solidFill>
                  <a:srgbClr val="FF6633"/>
                </a:solidFill>
                <a:latin typeface="Arial Narrow" pitchFamily="34" charset="0"/>
              </a:rPr>
            </a:br>
            <a:endParaRPr lang="es-ES" sz="4000" u="none">
              <a:solidFill>
                <a:srgbClr val="FF6633"/>
              </a:solidFill>
              <a:latin typeface="Arial Narrow" pitchFamily="34" charset="0"/>
            </a:endParaRPr>
          </a:p>
        </p:txBody>
      </p:sp>
      <p:sp>
        <p:nvSpPr>
          <p:cNvPr id="716805" name="Rectangle 5"/>
          <p:cNvSpPr>
            <a:spLocks noChangeArrowheads="1"/>
          </p:cNvSpPr>
          <p:nvPr/>
        </p:nvSpPr>
        <p:spPr bwMode="auto">
          <a:xfrm>
            <a:off x="398463" y="2571750"/>
            <a:ext cx="8024812" cy="1187450"/>
          </a:xfrm>
          <a:prstGeom prst="rect">
            <a:avLst/>
          </a:prstGeom>
          <a:noFill/>
          <a:ln w="9525">
            <a:noFill/>
            <a:miter lim="800000"/>
            <a:headEnd/>
            <a:tailEnd/>
          </a:ln>
          <a:effectLst/>
        </p:spPr>
        <p:txBody>
          <a:bodyPr wrap="none" anchor="ctr">
            <a:spAutoFit/>
          </a:bodyPr>
          <a:lstStyle/>
          <a:p>
            <a:pPr algn="ctr"/>
            <a:r>
              <a:rPr kumimoji="0" lang="es-ES" b="1" u="none">
                <a:solidFill>
                  <a:schemeClr val="tx2"/>
                </a:solidFill>
                <a:latin typeface="Georgia" pitchFamily="18" charset="0"/>
                <a:cs typeface="Times New Roman" pitchFamily="18" charset="0"/>
              </a:rPr>
              <a:t>Descripción de los estudiantes que ingresaron a la</a:t>
            </a:r>
          </a:p>
          <a:p>
            <a:pPr algn="ctr"/>
            <a:r>
              <a:rPr kumimoji="0" lang="es-ES" b="1" u="none">
                <a:solidFill>
                  <a:schemeClr val="tx2"/>
                </a:solidFill>
                <a:latin typeface="Georgia" pitchFamily="18" charset="0"/>
                <a:cs typeface="Times New Roman" pitchFamily="18" charset="0"/>
              </a:rPr>
              <a:t>ESPOL por “Aptitud”</a:t>
            </a:r>
            <a:endParaRPr kumimoji="0" lang="es-ES" u="none">
              <a:solidFill>
                <a:schemeClr val="tx2"/>
              </a:solidFill>
              <a:latin typeface="Tahoma" pitchFamily="34" charset="0"/>
            </a:endParaRPr>
          </a:p>
          <a:p>
            <a:pPr algn="ctr" eaLnBrk="0" hangingPunct="0"/>
            <a:endParaRPr kumimoji="0" lang="es-ES" u="none">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4 Marcador de número de diapositiva"/>
          <p:cNvSpPr>
            <a:spLocks noGrp="1"/>
          </p:cNvSpPr>
          <p:nvPr>
            <p:ph type="sldNum" sz="quarter" idx="11"/>
          </p:nvPr>
        </p:nvSpPr>
        <p:spPr/>
        <p:txBody>
          <a:bodyPr/>
          <a:lstStyle/>
          <a:p>
            <a:fld id="{7FFE26B8-E08C-4DF9-8E94-465F5839847E}" type="slidenum">
              <a:rPr lang="es-ES"/>
              <a:pPr/>
              <a:t>85</a:t>
            </a:fld>
            <a:endParaRPr lang="es-ES"/>
          </a:p>
        </p:txBody>
      </p:sp>
      <p:graphicFrame>
        <p:nvGraphicFramePr>
          <p:cNvPr id="680067" name="Group 131"/>
          <p:cNvGraphicFramePr>
            <a:graphicFrameLocks noGrp="1"/>
          </p:cNvGraphicFramePr>
          <p:nvPr/>
        </p:nvGraphicFramePr>
        <p:xfrm>
          <a:off x="395288" y="-26988"/>
          <a:ext cx="8353425" cy="6943726"/>
        </p:xfrm>
        <a:graphic>
          <a:graphicData uri="http://schemas.openxmlformats.org/drawingml/2006/table">
            <a:tbl>
              <a:tblPr/>
              <a:tblGrid>
                <a:gridCol w="3438525"/>
                <a:gridCol w="1128712"/>
                <a:gridCol w="1284288"/>
                <a:gridCol w="1122362"/>
                <a:gridCol w="1379538"/>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66FFFF"/>
                          </a:solidFill>
                          <a:effectLst/>
                          <a:latin typeface="Times New Roman" pitchFamily="18" charset="0"/>
                          <a:cs typeface="Times New Roman" pitchFamily="18" charset="0"/>
                        </a:rPr>
                        <a:t>Conglomerado AP1</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66FFFF"/>
                          </a:solidFill>
                          <a:effectLst/>
                          <a:latin typeface="Times New Roman" pitchFamily="18" charset="0"/>
                          <a:cs typeface="Times New Roman" pitchFamily="18" charset="0"/>
                        </a:rPr>
                        <a:t>Conglomerado AP2</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rgbClr val="66FFFF"/>
                          </a:solidFill>
                          <a:effectLst/>
                          <a:latin typeface="Times New Roman" pitchFamily="18" charset="0"/>
                          <a:cs typeface="Times New Roman" pitchFamily="18" charset="0"/>
                        </a:rPr>
                        <a:t>Proporción que  representa</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rgbClr val="66FFFF"/>
                          </a:solidFill>
                          <a:effectLst/>
                          <a:latin typeface="Times New Roman" pitchFamily="18" charset="0"/>
                          <a:cs typeface="Times New Roman" pitchFamily="18" charset="0"/>
                        </a:rPr>
                        <a:t>0,679</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1" u="none" strike="noStrike" cap="none" normalizeH="0" baseline="0" smtClean="0">
                          <a:ln>
                            <a:noFill/>
                          </a:ln>
                          <a:solidFill>
                            <a:srgbClr val="66FFFF"/>
                          </a:solidFill>
                          <a:effectLst/>
                          <a:latin typeface="Times New Roman" pitchFamily="18" charset="0"/>
                          <a:cs typeface="Times New Roman" pitchFamily="18" charset="0"/>
                        </a:rPr>
                        <a:t>0,321</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66FFFF"/>
                          </a:solidFill>
                          <a:effectLst/>
                          <a:latin typeface="Times New Roman" pitchFamily="18" charset="0"/>
                          <a:cs typeface="Times New Roman" pitchFamily="18" charset="0"/>
                        </a:rPr>
                        <a:t>Variables</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66FFFF"/>
                          </a:solidFill>
                          <a:effectLst/>
                          <a:latin typeface="Times New Roman" pitchFamily="18" charset="0"/>
                          <a:cs typeface="Times New Roman" pitchFamily="18" charset="0"/>
                        </a:rPr>
                        <a:t>Media</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66FFFF"/>
                          </a:solidFill>
                          <a:effectLst/>
                          <a:latin typeface="Times New Roman" pitchFamily="18" charset="0"/>
                          <a:cs typeface="Times New Roman" pitchFamily="18" charset="0"/>
                        </a:rPr>
                        <a:t>Desviación Estándar</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66FFFF"/>
                          </a:solidFill>
                          <a:effectLst/>
                          <a:latin typeface="Times New Roman" pitchFamily="18" charset="0"/>
                          <a:cs typeface="Times New Roman" pitchFamily="18" charset="0"/>
                        </a:rPr>
                        <a:t>Media</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rgbClr val="66FFFF"/>
                          </a:solidFill>
                          <a:effectLst/>
                          <a:latin typeface="Times New Roman" pitchFamily="18" charset="0"/>
                          <a:cs typeface="Times New Roman" pitchFamily="18" charset="0"/>
                        </a:rPr>
                        <a:t>Desviación Estándar</a:t>
                      </a:r>
                      <a:endParaRPr kumimoji="1" lang="es-ES" sz="16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Nota de 1º a 5º curso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17,845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1,106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16,441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1,092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Nota de 6º</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17,959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1,254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16,587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1,217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Exámenes de Grado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17,969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1,576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16,039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1,762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Trabajos de Prácticos</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18,974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1,202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18,247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1,470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Promedio de Graduación</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18,218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0,890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16,830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0,836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206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Matemáticas</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61,889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8,767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61,177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5,760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Física</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55,208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8,003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54,706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8,089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Química</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58,931</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6,048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57,588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7,415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Clasificación del Colegio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1,639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0,484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1,735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0,448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Especialización</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2,750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0,436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2,677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0,475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Promedio General</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7,275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0,294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6,832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0,228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Promedio en Ciclo Básico</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7,114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0,245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6,783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0,207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Materias Aprobadas</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41,667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15,350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17,677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11,332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Eficiencia</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0,755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0,199</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0,452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0,145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Materias Tomadas por Tercera Vez</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1,000</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1,222</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1" i="0" u="none" strike="noStrike" cap="none" normalizeH="0" baseline="0" smtClean="0">
                          <a:ln>
                            <a:noFill/>
                          </a:ln>
                          <a:solidFill>
                            <a:schemeClr val="tx1"/>
                          </a:solidFill>
                          <a:effectLst/>
                          <a:latin typeface="Times New Roman" pitchFamily="18" charset="0"/>
                          <a:cs typeface="Times New Roman" pitchFamily="18" charset="0"/>
                        </a:rPr>
                        <a:t>1,765</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1,597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Materias Tomadas por Cuarta Vez</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0,194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0,547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1,118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1,038</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PRUEBA DE APTITUD</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72,917</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9,166</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71,294</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1600" b="0" i="0" u="none" strike="noStrike" cap="none" normalizeH="0" baseline="0" smtClean="0">
                          <a:ln>
                            <a:noFill/>
                          </a:ln>
                          <a:solidFill>
                            <a:schemeClr val="tx1"/>
                          </a:solidFill>
                          <a:effectLst/>
                          <a:latin typeface="Times New Roman" pitchFamily="18" charset="0"/>
                          <a:cs typeface="Times New Roman" pitchFamily="18" charset="0"/>
                        </a:rPr>
                        <a:t>11,493</a:t>
                      </a:r>
                      <a:endParaRPr kumimoji="1" lang="es-ES" sz="16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blinds/>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1"/>
          </p:nvPr>
        </p:nvSpPr>
        <p:spPr/>
        <p:txBody>
          <a:bodyPr/>
          <a:lstStyle/>
          <a:p>
            <a:fld id="{D0E38511-6143-43C3-9E1A-C27B0EBF91B9}" type="slidenum">
              <a:rPr lang="es-ES"/>
              <a:pPr/>
              <a:t>86</a:t>
            </a:fld>
            <a:endParaRPr lang="es-ES"/>
          </a:p>
        </p:txBody>
      </p:sp>
      <p:sp>
        <p:nvSpPr>
          <p:cNvPr id="680962" name="Rectangle 2"/>
          <p:cNvSpPr>
            <a:spLocks noChangeArrowheads="1"/>
          </p:cNvSpPr>
          <p:nvPr/>
        </p:nvSpPr>
        <p:spPr bwMode="auto">
          <a:xfrm>
            <a:off x="971550" y="1701800"/>
            <a:ext cx="7129463" cy="5111750"/>
          </a:xfrm>
          <a:prstGeom prst="rect">
            <a:avLst/>
          </a:prstGeom>
          <a:gradFill rotWithShape="1">
            <a:gsLst>
              <a:gs pos="0">
                <a:srgbClr val="FFCC66"/>
              </a:gs>
              <a:gs pos="50000">
                <a:srgbClr val="F8E282"/>
              </a:gs>
              <a:gs pos="100000">
                <a:srgbClr val="FFCC66"/>
              </a:gs>
            </a:gsLst>
            <a:lin ang="5400000" scaled="1"/>
          </a:gradFill>
          <a:ln w="9525">
            <a:solidFill>
              <a:schemeClr val="tx1"/>
            </a:solidFill>
            <a:miter lim="800000"/>
            <a:headEnd/>
            <a:tailEnd/>
          </a:ln>
          <a:effectLst/>
        </p:spPr>
        <p:txBody>
          <a:bodyPr wrap="none" anchor="ctr"/>
          <a:lstStyle/>
          <a:p>
            <a:endParaRPr lang="en-US"/>
          </a:p>
        </p:txBody>
      </p:sp>
      <p:pic>
        <p:nvPicPr>
          <p:cNvPr id="680963" name="Picture 3"/>
          <p:cNvPicPr>
            <a:picLocks noChangeAspect="1" noChangeArrowheads="1"/>
          </p:cNvPicPr>
          <p:nvPr>
            <p:ph/>
          </p:nvPr>
        </p:nvPicPr>
        <p:blipFill>
          <a:blip r:embed="rId2"/>
          <a:srcRect/>
          <a:stretch>
            <a:fillRect/>
          </a:stretch>
        </p:blipFill>
        <p:spPr>
          <a:xfrm>
            <a:off x="1619250" y="1708150"/>
            <a:ext cx="6372225" cy="4673600"/>
          </a:xfrm>
          <a:noFill/>
          <a:ln/>
        </p:spPr>
      </p:pic>
      <p:sp>
        <p:nvSpPr>
          <p:cNvPr id="680965" name="Rectangle 5"/>
          <p:cNvSpPr>
            <a:spLocks noChangeArrowheads="1"/>
          </p:cNvSpPr>
          <p:nvPr/>
        </p:nvSpPr>
        <p:spPr bwMode="auto">
          <a:xfrm>
            <a:off x="0" y="981075"/>
            <a:ext cx="9144000" cy="431800"/>
          </a:xfrm>
          <a:prstGeom prst="rect">
            <a:avLst/>
          </a:prstGeom>
          <a:noFill/>
          <a:ln w="9525">
            <a:noFill/>
            <a:miter lim="800000"/>
            <a:headEnd/>
            <a:tailEnd/>
          </a:ln>
          <a:effectLst/>
        </p:spPr>
        <p:txBody>
          <a:bodyPr lIns="92075" tIns="46038" rIns="92075" bIns="46038" anchor="b"/>
          <a:lstStyle/>
          <a:p>
            <a:pPr>
              <a:lnSpc>
                <a:spcPct val="85000"/>
              </a:lnSpc>
            </a:pPr>
            <a:r>
              <a:rPr lang="es-ES" sz="2900" u="none">
                <a:solidFill>
                  <a:srgbClr val="FF6633"/>
                </a:solidFill>
                <a:latin typeface="Arial Narrow" pitchFamily="34" charset="0"/>
              </a:rPr>
              <a:t>Análisis de Clusters</a:t>
            </a:r>
            <a:br>
              <a:rPr lang="es-ES" sz="2900" u="none">
                <a:solidFill>
                  <a:srgbClr val="FF6633"/>
                </a:solidFill>
                <a:latin typeface="Arial Narrow" pitchFamily="34" charset="0"/>
              </a:rPr>
            </a:br>
            <a:r>
              <a:rPr lang="es-ES" sz="2900" u="none">
                <a:solidFill>
                  <a:srgbClr val="FF6633"/>
                </a:solidFill>
                <a:latin typeface="Arial Narrow" pitchFamily="34" charset="0"/>
              </a:rPr>
              <a:t>Conglomerados Clasificación de Colegios por el Desempeño de sus Bachilleres Investigados  en la ESPOL</a:t>
            </a:r>
          </a:p>
        </p:txBody>
      </p:sp>
    </p:spTree>
  </p:cSld>
  <p:clrMapOvr>
    <a:masterClrMapping/>
  </p:clrMapOvr>
  <p:transition>
    <p:blinds/>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96EB1B58-CCBA-4596-BBEA-293A12B781E9}" type="slidenum">
              <a:rPr lang="es-ES"/>
              <a:pPr/>
              <a:t>87</a:t>
            </a:fld>
            <a:endParaRPr lang="es-ES"/>
          </a:p>
        </p:txBody>
      </p:sp>
      <p:sp>
        <p:nvSpPr>
          <p:cNvPr id="719874" name="Rectangle 2"/>
          <p:cNvSpPr>
            <a:spLocks noGrp="1" noChangeArrowheads="1"/>
          </p:cNvSpPr>
          <p:nvPr>
            <p:ph type="body" idx="1"/>
          </p:nvPr>
        </p:nvSpPr>
        <p:spPr/>
        <p:txBody>
          <a:bodyPr/>
          <a:lstStyle/>
          <a:p>
            <a:endParaRPr lang="en-US"/>
          </a:p>
        </p:txBody>
      </p:sp>
      <p:sp>
        <p:nvSpPr>
          <p:cNvPr id="719875" name="Rectangle 3"/>
          <p:cNvSpPr>
            <a:spLocks noChangeArrowheads="1"/>
          </p:cNvSpPr>
          <p:nvPr/>
        </p:nvSpPr>
        <p:spPr bwMode="auto">
          <a:xfrm>
            <a:off x="0" y="836613"/>
            <a:ext cx="8675688" cy="431800"/>
          </a:xfrm>
          <a:prstGeom prst="rect">
            <a:avLst/>
          </a:prstGeom>
          <a:noFill/>
          <a:ln w="9525">
            <a:noFill/>
            <a:miter lim="800000"/>
            <a:headEnd/>
            <a:tailEnd/>
          </a:ln>
          <a:effectLst/>
        </p:spPr>
        <p:txBody>
          <a:bodyPr lIns="92075" tIns="46038" rIns="92075" bIns="46038" anchor="b"/>
          <a:lstStyle/>
          <a:p>
            <a:pPr>
              <a:lnSpc>
                <a:spcPct val="85000"/>
              </a:lnSpc>
            </a:pPr>
            <a:r>
              <a:rPr lang="es-ES" sz="4000" u="none">
                <a:solidFill>
                  <a:srgbClr val="FF6633"/>
                </a:solidFill>
                <a:latin typeface="Arial Narrow" pitchFamily="34" charset="0"/>
              </a:rPr>
              <a:t>Análisis de Clusters</a:t>
            </a:r>
            <a:br>
              <a:rPr lang="es-ES" sz="4000" u="none">
                <a:solidFill>
                  <a:srgbClr val="FF6633"/>
                </a:solidFill>
                <a:latin typeface="Arial Narrow" pitchFamily="34" charset="0"/>
              </a:rPr>
            </a:br>
            <a:endParaRPr lang="es-ES" sz="4000" u="none">
              <a:solidFill>
                <a:srgbClr val="FF6633"/>
              </a:solidFill>
              <a:latin typeface="Arial Narrow" pitchFamily="34" charset="0"/>
            </a:endParaRPr>
          </a:p>
        </p:txBody>
      </p:sp>
      <p:sp>
        <p:nvSpPr>
          <p:cNvPr id="719877" name="Rectangle 5"/>
          <p:cNvSpPr>
            <a:spLocks noChangeArrowheads="1"/>
          </p:cNvSpPr>
          <p:nvPr/>
        </p:nvSpPr>
        <p:spPr bwMode="auto">
          <a:xfrm>
            <a:off x="468313" y="1700213"/>
            <a:ext cx="7662862" cy="1552575"/>
          </a:xfrm>
          <a:prstGeom prst="rect">
            <a:avLst/>
          </a:prstGeom>
          <a:noFill/>
          <a:ln w="9525">
            <a:noFill/>
            <a:miter lim="800000"/>
            <a:headEnd/>
            <a:tailEnd/>
          </a:ln>
          <a:effectLst/>
        </p:spPr>
        <p:txBody>
          <a:bodyPr anchor="ctr">
            <a:spAutoFit/>
          </a:bodyPr>
          <a:lstStyle/>
          <a:p>
            <a:pPr indent="914400" algn="ctr"/>
            <a:r>
              <a:rPr kumimoji="0" lang="es-ES" b="1" u="none">
                <a:solidFill>
                  <a:srgbClr val="FFFF97"/>
                </a:solidFill>
                <a:latin typeface="Georgia" pitchFamily="18" charset="0"/>
                <a:cs typeface="Times New Roman" pitchFamily="18" charset="0"/>
              </a:rPr>
              <a:t>Clasificación de Colegios por el Desempeño de sus</a:t>
            </a:r>
            <a:endParaRPr kumimoji="0" lang="es-ES" u="none">
              <a:solidFill>
                <a:srgbClr val="FFFF97"/>
              </a:solidFill>
              <a:latin typeface="Tahoma" pitchFamily="34" charset="0"/>
            </a:endParaRPr>
          </a:p>
          <a:p>
            <a:pPr indent="914400" algn="ctr" eaLnBrk="0" hangingPunct="0"/>
            <a:r>
              <a:rPr kumimoji="0" lang="es-ES" b="1" u="none">
                <a:solidFill>
                  <a:srgbClr val="FFFF97"/>
                </a:solidFill>
                <a:latin typeface="Georgia" pitchFamily="18" charset="0"/>
                <a:cs typeface="Times New Roman" pitchFamily="18" charset="0"/>
              </a:rPr>
              <a:t>Bachilleres Investigados  en la ESPOL</a:t>
            </a:r>
            <a:endParaRPr kumimoji="0" lang="es-ES" u="none">
              <a:solidFill>
                <a:srgbClr val="FFFF97"/>
              </a:solidFill>
              <a:latin typeface="Tahoma" pitchFamily="34" charset="0"/>
            </a:endParaRPr>
          </a:p>
          <a:p>
            <a:pPr indent="914400" algn="ctr" eaLnBrk="0" hangingPunct="0"/>
            <a:endParaRPr kumimoji="0" lang="es-ES" u="none">
              <a:solidFill>
                <a:srgbClr val="FFFF97"/>
              </a:solidFill>
            </a:endParaRPr>
          </a:p>
        </p:txBody>
      </p:sp>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4 Marcador de número de diapositiva"/>
          <p:cNvSpPr>
            <a:spLocks noGrp="1"/>
          </p:cNvSpPr>
          <p:nvPr>
            <p:ph type="sldNum" sz="quarter" idx="11"/>
          </p:nvPr>
        </p:nvSpPr>
        <p:spPr/>
        <p:txBody>
          <a:bodyPr/>
          <a:lstStyle/>
          <a:p>
            <a:fld id="{88AF5587-B5CC-4468-9D8A-15634BE36695}" type="slidenum">
              <a:rPr lang="es-ES"/>
              <a:pPr/>
              <a:t>88</a:t>
            </a:fld>
            <a:endParaRPr lang="es-ES"/>
          </a:p>
        </p:txBody>
      </p:sp>
      <p:graphicFrame>
        <p:nvGraphicFramePr>
          <p:cNvPr id="682039" name="Group 55"/>
          <p:cNvGraphicFramePr>
            <a:graphicFrameLocks noGrp="1"/>
          </p:cNvGraphicFramePr>
          <p:nvPr/>
        </p:nvGraphicFramePr>
        <p:xfrm>
          <a:off x="395288" y="187325"/>
          <a:ext cx="8064500" cy="6481763"/>
        </p:xfrm>
        <a:graphic>
          <a:graphicData uri="http://schemas.openxmlformats.org/drawingml/2006/table">
            <a:tbl>
              <a:tblPr/>
              <a:tblGrid>
                <a:gridCol w="2805112"/>
                <a:gridCol w="2379663"/>
                <a:gridCol w="2879725"/>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rgbClr val="66FFFF"/>
                          </a:solidFill>
                          <a:effectLst/>
                          <a:latin typeface="Times New Roman" pitchFamily="18" charset="0"/>
                          <a:cs typeface="Times New Roman" pitchFamily="18" charset="0"/>
                        </a:rPr>
                        <a:t>Grupo 1</a:t>
                      </a:r>
                      <a:endParaRPr kumimoji="1" lang="es-ES" sz="2000" b="1"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rgbClr val="66FFFF"/>
                          </a:solidFill>
                          <a:effectLst/>
                          <a:latin typeface="Times New Roman" pitchFamily="18" charset="0"/>
                          <a:cs typeface="Times New Roman" pitchFamily="18" charset="0"/>
                        </a:rPr>
                        <a:t>Grupo 2</a:t>
                      </a:r>
                      <a:endParaRPr kumimoji="1" lang="es-ES" sz="2000" b="1"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rgbClr val="66FFFF"/>
                          </a:solidFill>
                          <a:effectLst/>
                          <a:latin typeface="Times New Roman" pitchFamily="18" charset="0"/>
                          <a:cs typeface="Times New Roman" pitchFamily="18" charset="0"/>
                        </a:rPr>
                        <a:t>Grupo 3</a:t>
                      </a:r>
                      <a:endParaRPr kumimoji="1" lang="es-ES" sz="2000" b="1"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rgbClr val="66FFFF"/>
                          </a:solidFill>
                          <a:effectLst/>
                          <a:latin typeface="Times New Roman" pitchFamily="18" charset="0"/>
                          <a:cs typeface="Times New Roman" pitchFamily="18" charset="0"/>
                        </a:rPr>
                        <a:t>Proporción que representa:</a:t>
                      </a: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2000" b="1" i="0" u="none" strike="noStrike" cap="none" normalizeH="0" baseline="0" smtClean="0">
                          <a:ln>
                            <a:noFill/>
                          </a:ln>
                          <a:solidFill>
                            <a:srgbClr val="66FFFF"/>
                          </a:solidFill>
                          <a:effectLst/>
                          <a:latin typeface="Times New Roman" pitchFamily="18" charset="0"/>
                          <a:cs typeface="Times New Roman" pitchFamily="18" charset="0"/>
                        </a:rPr>
                        <a:t>0,582</a:t>
                      </a:r>
                      <a:endParaRPr kumimoji="1" lang="es-ES" sz="2000" b="1"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rgbClr val="66FFFF"/>
                          </a:solidFill>
                          <a:effectLst/>
                          <a:latin typeface="Times New Roman" pitchFamily="18" charset="0"/>
                          <a:cs typeface="Times New Roman" pitchFamily="18" charset="0"/>
                        </a:rPr>
                        <a:t>Proporción que representa:</a:t>
                      </a: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2000" b="1" i="0" u="none" strike="noStrike" cap="none" normalizeH="0" baseline="0" smtClean="0">
                          <a:ln>
                            <a:noFill/>
                          </a:ln>
                          <a:solidFill>
                            <a:srgbClr val="66FFFF"/>
                          </a:solidFill>
                          <a:effectLst/>
                          <a:latin typeface="Times New Roman" pitchFamily="18" charset="0"/>
                          <a:cs typeface="Times New Roman" pitchFamily="18" charset="0"/>
                        </a:rPr>
                        <a:t>0,193</a:t>
                      </a:r>
                      <a:endParaRPr kumimoji="1" lang="es-ES" sz="2000" b="1"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1" i="0" u="none" strike="noStrike" cap="none" normalizeH="0" baseline="0" smtClean="0">
                          <a:ln>
                            <a:noFill/>
                          </a:ln>
                          <a:solidFill>
                            <a:srgbClr val="66FFFF"/>
                          </a:solidFill>
                          <a:effectLst/>
                          <a:latin typeface="Times New Roman" pitchFamily="18" charset="0"/>
                          <a:cs typeface="Times New Roman" pitchFamily="18" charset="0"/>
                        </a:rPr>
                        <a:t>Proporción que representa:</a:t>
                      </a:r>
                    </a:p>
                    <a:p>
                      <a:pPr marL="0" marR="0" lvl="0" indent="0" algn="ctr" defTabSz="914400" rtl="0" eaLnBrk="0" fontAlgn="base" latinLnBrk="0" hangingPunct="0">
                        <a:lnSpc>
                          <a:spcPct val="100000"/>
                        </a:lnSpc>
                        <a:spcBef>
                          <a:spcPct val="0"/>
                        </a:spcBef>
                        <a:spcAft>
                          <a:spcPct val="0"/>
                        </a:spcAft>
                        <a:buClrTx/>
                        <a:buSzTx/>
                        <a:buFontTx/>
                        <a:buNone/>
                        <a:tabLst/>
                      </a:pPr>
                      <a:r>
                        <a:rPr kumimoji="1" lang="es-ES" sz="2000" b="1" i="0" u="none" strike="noStrike" cap="none" normalizeH="0" baseline="0" smtClean="0">
                          <a:ln>
                            <a:noFill/>
                          </a:ln>
                          <a:solidFill>
                            <a:srgbClr val="66FFFF"/>
                          </a:solidFill>
                          <a:effectLst/>
                          <a:latin typeface="Times New Roman" pitchFamily="18" charset="0"/>
                          <a:cs typeface="Times New Roman" pitchFamily="18" charset="0"/>
                        </a:rPr>
                        <a:t>0,225</a:t>
                      </a:r>
                      <a:endParaRPr kumimoji="1" lang="es-ES" sz="2000" b="1"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Acad. Naval Alm. Illingworth</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Aguirre Abad</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Americano de Guayaquil</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Academia Naval Guayaquil</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Javier</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Cristóbal Colón</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Carlos Julio Arosemena Tola</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Liceo Naval Guayaquil</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Héroes del 41 (Machala)</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Domingo Comín</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Vicente Rocafuerte</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Juan Montalvo</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Espíritu Santo</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Monseñor Bernardino Echeverría</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P. Marcos Benetazo (Babahoyo)</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San Agustín</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Simón Bolívar</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San José La Salle</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Tnte. Hugo Ortiz Garcés</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Velasco Ibarra</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s-ES" sz="2000" b="0" i="0" u="none" strike="noStrike" cap="none" normalizeH="0" baseline="0" smtClean="0">
                          <a:ln>
                            <a:noFill/>
                          </a:ln>
                          <a:solidFill>
                            <a:schemeClr val="tx1"/>
                          </a:solidFill>
                          <a:effectLst/>
                          <a:latin typeface="Times New Roman" pitchFamily="18" charset="0"/>
                          <a:cs typeface="Times New Roman" pitchFamily="18" charset="0"/>
                        </a:rPr>
                        <a:t>Otros</a:t>
                      </a:r>
                      <a:endParaRPr kumimoji="1" lang="es-E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2000" b="0" i="0" u="none" strike="noStrike" cap="none" normalizeH="0" baseline="0" smtClean="0">
                        <a:ln>
                          <a:noFill/>
                        </a:ln>
                        <a:solidFill>
                          <a:schemeClr val="tx1"/>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blinds/>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D7DBF267-D58A-4700-AB58-EDD996160297}" type="slidenum">
              <a:rPr lang="es-ES"/>
              <a:pPr/>
              <a:t>89</a:t>
            </a:fld>
            <a:endParaRPr lang="es-ES"/>
          </a:p>
        </p:txBody>
      </p:sp>
      <p:sp>
        <p:nvSpPr>
          <p:cNvPr id="722946" name="Rectangle 2"/>
          <p:cNvSpPr>
            <a:spLocks noGrp="1" noChangeArrowheads="1"/>
          </p:cNvSpPr>
          <p:nvPr>
            <p:ph type="title"/>
          </p:nvPr>
        </p:nvSpPr>
        <p:spPr>
          <a:xfrm>
            <a:off x="539750" y="2060575"/>
            <a:ext cx="6119813" cy="627063"/>
          </a:xfrm>
        </p:spPr>
        <p:txBody>
          <a:bodyPr/>
          <a:lstStyle/>
          <a:p>
            <a:r>
              <a:rPr lang="es-ES" sz="3600"/>
              <a:t>PERFIL DE LOS ESTUDIANTES POR GRUPOS DE COLEGIO</a:t>
            </a:r>
          </a:p>
        </p:txBody>
      </p:sp>
      <p:sp>
        <p:nvSpPr>
          <p:cNvPr id="722947" name="Rectangle 3"/>
          <p:cNvSpPr>
            <a:spLocks noChangeArrowheads="1"/>
          </p:cNvSpPr>
          <p:nvPr/>
        </p:nvSpPr>
        <p:spPr bwMode="auto">
          <a:xfrm>
            <a:off x="5857875" y="3079750"/>
            <a:ext cx="227013" cy="274638"/>
          </a:xfrm>
          <a:prstGeom prst="rect">
            <a:avLst/>
          </a:prstGeom>
          <a:noFill/>
          <a:ln w="9525">
            <a:noFill/>
            <a:miter lim="800000"/>
            <a:headEnd/>
            <a:tailEnd/>
          </a:ln>
          <a:effectLst/>
        </p:spPr>
        <p:txBody>
          <a:bodyPr wrap="none" anchor="ctr">
            <a:spAutoFit/>
          </a:bodyPr>
          <a:lstStyle/>
          <a:p>
            <a:pPr algn="ctr"/>
            <a:r>
              <a:rPr kumimoji="0" lang="es-ES" sz="1200" u="none">
                <a:ea typeface="Times New Roman" pitchFamily="18" charset="0"/>
                <a:cs typeface="Arial" charset="0"/>
              </a:rPr>
              <a:t> </a:t>
            </a:r>
            <a:endParaRPr kumimoji="0" lang="es-ES" sz="1800" u="none">
              <a:ea typeface="Times New Roman" pitchFamily="18" charset="0"/>
              <a:cs typeface="Arial" charset="0"/>
            </a:endParaRPr>
          </a:p>
        </p:txBody>
      </p:sp>
      <p:sp>
        <p:nvSpPr>
          <p:cNvPr id="722948" name="Text Box 4"/>
          <p:cNvSpPr txBox="1">
            <a:spLocks noChangeArrowheads="1"/>
          </p:cNvSpPr>
          <p:nvPr/>
        </p:nvSpPr>
        <p:spPr bwMode="auto">
          <a:xfrm>
            <a:off x="6443663" y="6381750"/>
            <a:ext cx="2160587" cy="320675"/>
          </a:xfrm>
          <a:prstGeom prst="rect">
            <a:avLst/>
          </a:prstGeom>
          <a:noFill/>
          <a:ln w="9525">
            <a:noFill/>
            <a:miter lim="800000"/>
            <a:headEnd/>
            <a:tailEnd/>
          </a:ln>
          <a:effectLst/>
        </p:spPr>
        <p:txBody>
          <a:bodyPr>
            <a:spAutoFit/>
          </a:bodyPr>
          <a:lstStyle/>
          <a:p>
            <a:pPr>
              <a:spcBef>
                <a:spcPct val="50000"/>
              </a:spcBef>
            </a:pPr>
            <a:r>
              <a:rPr kumimoji="0" lang="es-ES" sz="1500" u="none">
                <a:effectLst>
                  <a:outerShdw blurRad="38100" dist="38100" dir="2700000" algn="tl">
                    <a:srgbClr val="000000"/>
                  </a:outerShdw>
                </a:effectLst>
                <a:latin typeface="Tahoma" pitchFamily="34" charset="0"/>
              </a:rPr>
              <a:t>Análisis Multivariado</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sldNum" sz="quarter" idx="4"/>
          </p:nvPr>
        </p:nvSpPr>
        <p:spPr/>
        <p:txBody>
          <a:bodyPr/>
          <a:lstStyle/>
          <a:p>
            <a:pPr lvl="1"/>
            <a:fld id="{B50EEAFF-461D-4E14-BC27-0A4D6B366923}" type="slidenum">
              <a:rPr lang="es-ES"/>
              <a:pPr lvl="1"/>
              <a:t>9</a:t>
            </a:fld>
            <a:endParaRPr lang="es-ES"/>
          </a:p>
        </p:txBody>
      </p:sp>
      <p:sp>
        <p:nvSpPr>
          <p:cNvPr id="731138" name="Rectangle 2"/>
          <p:cNvSpPr>
            <a:spLocks noGrp="1" noChangeArrowheads="1"/>
          </p:cNvSpPr>
          <p:nvPr>
            <p:ph type="ctrTitle"/>
          </p:nvPr>
        </p:nvSpPr>
        <p:spPr>
          <a:xfrm>
            <a:off x="395288" y="1628775"/>
            <a:ext cx="8477250" cy="1371600"/>
          </a:xfrm>
        </p:spPr>
        <p:txBody>
          <a:bodyPr/>
          <a:lstStyle/>
          <a:p>
            <a:pPr algn="ctr"/>
            <a:r>
              <a:rPr lang="es-EC" b="1"/>
              <a:t>ANÁLISIS UNIVARIADO</a:t>
            </a:r>
            <a:endParaRPr lang="es-ES" b="1"/>
          </a:p>
        </p:txBody>
      </p:sp>
    </p:spTree>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3 Marcador de número de diapositiva"/>
          <p:cNvSpPr>
            <a:spLocks noGrp="1"/>
          </p:cNvSpPr>
          <p:nvPr>
            <p:ph type="sldNum" sz="quarter" idx="11"/>
          </p:nvPr>
        </p:nvSpPr>
        <p:spPr/>
        <p:txBody>
          <a:bodyPr/>
          <a:lstStyle/>
          <a:p>
            <a:fld id="{81C012D2-9793-40E0-A092-814E096EEEF3}" type="slidenum">
              <a:rPr lang="es-ES"/>
              <a:pPr/>
              <a:t>90</a:t>
            </a:fld>
            <a:endParaRPr lang="es-ES"/>
          </a:p>
        </p:txBody>
      </p:sp>
      <p:graphicFrame>
        <p:nvGraphicFramePr>
          <p:cNvPr id="683088" name="Group 80"/>
          <p:cNvGraphicFramePr>
            <a:graphicFrameLocks noGrp="1"/>
          </p:cNvGraphicFramePr>
          <p:nvPr>
            <p:ph/>
          </p:nvPr>
        </p:nvGraphicFramePr>
        <p:xfrm>
          <a:off x="0" y="1628775"/>
          <a:ext cx="9144000" cy="4752975"/>
        </p:xfrm>
        <a:graphic>
          <a:graphicData uri="http://schemas.openxmlformats.org/drawingml/2006/table">
            <a:tbl>
              <a:tblPr/>
              <a:tblGrid>
                <a:gridCol w="2843213"/>
                <a:gridCol w="865187"/>
                <a:gridCol w="1376363"/>
                <a:gridCol w="782637"/>
                <a:gridCol w="1247775"/>
                <a:gridCol w="769938"/>
                <a:gridCol w="1258887"/>
              </a:tblGrid>
              <a:tr h="520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8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66FFFF"/>
                          </a:solidFill>
                          <a:effectLst/>
                          <a:latin typeface="Times New Roman" pitchFamily="18" charset="0"/>
                          <a:cs typeface="Times New Roman" pitchFamily="18" charset="0"/>
                        </a:rPr>
                        <a:t>Colegios A</a:t>
                      </a:r>
                      <a:endParaRPr kumimoji="1" lang="es-ES" sz="18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66FFFF"/>
                          </a:solidFill>
                          <a:effectLst/>
                          <a:latin typeface="Times New Roman" pitchFamily="18" charset="0"/>
                          <a:cs typeface="Times New Roman" pitchFamily="18" charset="0"/>
                        </a:rPr>
                        <a:t>Colegios B</a:t>
                      </a:r>
                      <a:endParaRPr kumimoji="1" lang="es-ES" sz="18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66FFFF"/>
                          </a:solidFill>
                          <a:effectLst/>
                          <a:latin typeface="Times New Roman" pitchFamily="18" charset="0"/>
                          <a:cs typeface="Times New Roman" pitchFamily="18" charset="0"/>
                        </a:rPr>
                        <a:t>Colegios C</a:t>
                      </a:r>
                      <a:endParaRPr kumimoji="1" lang="es-ES" sz="18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hMerge="1">
                  <a:txBody>
                    <a:bodyPr/>
                    <a:lstStyle/>
                    <a:p>
                      <a:endParaRPr lang="en-US"/>
                    </a:p>
                  </a:txBody>
                  <a:tcPr/>
                </a:tc>
              </a:tr>
              <a:tr h="9842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en-US" sz="18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66FFFF"/>
                          </a:solidFill>
                          <a:effectLst/>
                          <a:latin typeface="Times New Roman" pitchFamily="18" charset="0"/>
                          <a:cs typeface="Times New Roman" pitchFamily="18" charset="0"/>
                        </a:rPr>
                        <a:t>Media</a:t>
                      </a:r>
                      <a:endParaRPr kumimoji="1" lang="es-ES" sz="18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66FFFF"/>
                          </a:solidFill>
                          <a:effectLst/>
                          <a:latin typeface="Times New Roman" pitchFamily="18" charset="0"/>
                          <a:cs typeface="Times New Roman" pitchFamily="18" charset="0"/>
                        </a:rPr>
                        <a:t>Desviación</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s-ES" sz="1800" b="0" i="0" u="none" strike="noStrike" cap="none" normalizeH="0" baseline="0" smtClean="0">
                          <a:ln>
                            <a:noFill/>
                          </a:ln>
                          <a:solidFill>
                            <a:srgbClr val="66FFFF"/>
                          </a:solidFill>
                          <a:effectLst/>
                          <a:latin typeface="Times New Roman" pitchFamily="18" charset="0"/>
                          <a:cs typeface="Times New Roman" pitchFamily="18" charset="0"/>
                        </a:rPr>
                        <a:t>Estándar</a:t>
                      </a:r>
                      <a:endParaRPr kumimoji="1" lang="es-ES" sz="18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66FFFF"/>
                          </a:solidFill>
                          <a:effectLst/>
                          <a:latin typeface="Times New Roman" pitchFamily="18" charset="0"/>
                          <a:cs typeface="Times New Roman" pitchFamily="18" charset="0"/>
                        </a:rPr>
                        <a:t>Media</a:t>
                      </a:r>
                      <a:endParaRPr kumimoji="1" lang="es-ES" sz="18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66FFFF"/>
                          </a:solidFill>
                          <a:effectLst/>
                          <a:latin typeface="Times New Roman" pitchFamily="18" charset="0"/>
                          <a:cs typeface="Times New Roman" pitchFamily="18" charset="0"/>
                        </a:rPr>
                        <a:t>Desviación</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s-ES" sz="1800" b="0" i="0" u="none" strike="noStrike" cap="none" normalizeH="0" baseline="0" smtClean="0">
                          <a:ln>
                            <a:noFill/>
                          </a:ln>
                          <a:solidFill>
                            <a:srgbClr val="66FFFF"/>
                          </a:solidFill>
                          <a:effectLst/>
                          <a:latin typeface="Times New Roman" pitchFamily="18" charset="0"/>
                          <a:cs typeface="Times New Roman" pitchFamily="18" charset="0"/>
                        </a:rPr>
                        <a:t>Estándar</a:t>
                      </a:r>
                      <a:endParaRPr kumimoji="1" lang="es-ES" sz="18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66FFFF"/>
                          </a:solidFill>
                          <a:effectLst/>
                          <a:latin typeface="Times New Roman" pitchFamily="18" charset="0"/>
                          <a:cs typeface="Times New Roman" pitchFamily="18" charset="0"/>
                        </a:rPr>
                        <a:t>Media</a:t>
                      </a:r>
                      <a:endParaRPr kumimoji="1" lang="es-ES" sz="18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66FFFF"/>
                          </a:solidFill>
                          <a:effectLst/>
                          <a:latin typeface="Times New Roman" pitchFamily="18" charset="0"/>
                          <a:cs typeface="Times New Roman" pitchFamily="18" charset="0"/>
                        </a:rPr>
                        <a:t>Desviación</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s-ES" sz="1800" b="0" i="0" u="none" strike="noStrike" cap="none" normalizeH="0" baseline="0" smtClean="0">
                          <a:ln>
                            <a:noFill/>
                          </a:ln>
                          <a:solidFill>
                            <a:srgbClr val="66FFFF"/>
                          </a:solidFill>
                          <a:effectLst/>
                          <a:latin typeface="Times New Roman" pitchFamily="18" charset="0"/>
                          <a:cs typeface="Times New Roman" pitchFamily="18" charset="0"/>
                        </a:rPr>
                        <a:t>Estándar</a:t>
                      </a:r>
                      <a:endParaRPr kumimoji="1" lang="es-ES" sz="1800" b="0" i="0" u="none" strike="noStrike" cap="none" normalizeH="0" baseline="0" smtClean="0">
                        <a:ln>
                          <a:noFill/>
                        </a:ln>
                        <a:solidFill>
                          <a:srgbClr val="66FFFF"/>
                        </a:solidFill>
                        <a:effectLst/>
                        <a:latin typeface="Arial" charset="0"/>
                      </a:endParaRPr>
                    </a:p>
                  </a:txBody>
                  <a:tcPr anchor="ctr"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3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Promedio General ESPOL</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7.140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0.399</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FFFF97"/>
                          </a:solidFill>
                          <a:effectLst/>
                          <a:latin typeface="Times New Roman" pitchFamily="18" charset="0"/>
                          <a:cs typeface="Times New Roman" pitchFamily="18" charset="0"/>
                        </a:rPr>
                        <a:t>7.007</a:t>
                      </a:r>
                      <a:endParaRPr kumimoji="1" lang="es-ES" sz="1800" b="0" i="0" u="none" strike="noStrike" cap="none" normalizeH="0" baseline="0" smtClean="0">
                        <a:ln>
                          <a:noFill/>
                        </a:ln>
                        <a:solidFill>
                          <a:srgbClr val="FFFF97"/>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0.399</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Times New Roman" pitchFamily="18" charset="0"/>
                          <a:cs typeface="Times New Roman" pitchFamily="18" charset="0"/>
                        </a:rPr>
                        <a:t>7.364</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0.429</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3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Promedio Ciclo Básico</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7.094</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0.398</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FFFF97"/>
                          </a:solidFill>
                          <a:effectLst/>
                          <a:latin typeface="Times New Roman" pitchFamily="18" charset="0"/>
                          <a:cs typeface="Times New Roman" pitchFamily="18" charset="0"/>
                        </a:rPr>
                        <a:t>6.902</a:t>
                      </a:r>
                      <a:endParaRPr kumimoji="1" lang="es-ES" sz="1800" b="0" i="0" u="none" strike="noStrike" cap="none" normalizeH="0" baseline="0" smtClean="0">
                        <a:ln>
                          <a:noFill/>
                        </a:ln>
                        <a:solidFill>
                          <a:srgbClr val="FFFF97"/>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0.339</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Times New Roman" pitchFamily="18" charset="0"/>
                          <a:cs typeface="Times New Roman" pitchFamily="18" charset="0"/>
                        </a:rPr>
                        <a:t>7.249</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0.471</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688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Materias Aprobadas</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34.798</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17.215</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FFFF97"/>
                          </a:solidFill>
                          <a:effectLst/>
                          <a:latin typeface="Times New Roman" pitchFamily="18" charset="0"/>
                          <a:cs typeface="Times New Roman" pitchFamily="18" charset="0"/>
                        </a:rPr>
                        <a:t>26.732</a:t>
                      </a:r>
                      <a:endParaRPr kumimoji="1" lang="es-ES" sz="1800" b="0" i="0" u="none" strike="noStrike" cap="none" normalizeH="0" baseline="0" smtClean="0">
                        <a:ln>
                          <a:noFill/>
                        </a:ln>
                        <a:solidFill>
                          <a:srgbClr val="FFFF97"/>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18.545</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Times New Roman" pitchFamily="18" charset="0"/>
                          <a:cs typeface="Times New Roman" pitchFamily="18" charset="0"/>
                        </a:rPr>
                        <a:t>45.771</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16.290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393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Eficiencia</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0.674</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0.235</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FFFF97"/>
                          </a:solidFill>
                          <a:effectLst/>
                          <a:latin typeface="Times New Roman" pitchFamily="18" charset="0"/>
                          <a:cs typeface="Times New Roman" pitchFamily="18" charset="0"/>
                        </a:rPr>
                        <a:t>0.569</a:t>
                      </a:r>
                      <a:endParaRPr kumimoji="1" lang="es-ES" sz="1800" b="0" i="0" u="none" strike="noStrike" cap="none" normalizeH="0" baseline="0" smtClean="0">
                        <a:ln>
                          <a:noFill/>
                        </a:ln>
                        <a:solidFill>
                          <a:srgbClr val="FFFF97"/>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0.270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Times New Roman" pitchFamily="18" charset="0"/>
                          <a:cs typeface="Times New Roman" pitchFamily="18" charset="0"/>
                        </a:rPr>
                        <a:t>0.805</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0.195</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688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Materias Tomadas por Tercera Vez</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FFFF97"/>
                          </a:solidFill>
                          <a:effectLst/>
                          <a:latin typeface="Times New Roman" pitchFamily="18" charset="0"/>
                          <a:cs typeface="Times New Roman" pitchFamily="18" charset="0"/>
                        </a:rPr>
                        <a:t>1.242</a:t>
                      </a:r>
                      <a:endParaRPr kumimoji="1" lang="es-ES" sz="1800" b="0" i="0" u="none" strike="noStrike" cap="none" normalizeH="0" baseline="0" smtClean="0">
                        <a:ln>
                          <a:noFill/>
                        </a:ln>
                        <a:solidFill>
                          <a:srgbClr val="FFFF97"/>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1.595</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1.146</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1.333</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Times New Roman" pitchFamily="18" charset="0"/>
                          <a:cs typeface="Times New Roman" pitchFamily="18" charset="0"/>
                        </a:rPr>
                        <a:t>0.792</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1.220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r h="688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Materias Tomadas por Cuarta Vez</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0.484</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0.933</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rgbClr val="FFFF97"/>
                          </a:solidFill>
                          <a:effectLst/>
                          <a:latin typeface="Times New Roman" pitchFamily="18" charset="0"/>
                          <a:cs typeface="Times New Roman" pitchFamily="18" charset="0"/>
                        </a:rPr>
                        <a:t>0.512</a:t>
                      </a:r>
                      <a:endParaRPr kumimoji="1" lang="es-ES" sz="1800" b="0" i="0" u="none" strike="noStrike" cap="none" normalizeH="0" baseline="0" smtClean="0">
                        <a:ln>
                          <a:noFill/>
                        </a:ln>
                        <a:solidFill>
                          <a:srgbClr val="FFFF97"/>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0.840</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1" i="0" u="none" strike="noStrike" cap="none" normalizeH="0" baseline="0" smtClean="0">
                          <a:ln>
                            <a:noFill/>
                          </a:ln>
                          <a:solidFill>
                            <a:schemeClr val="tx1"/>
                          </a:solidFill>
                          <a:effectLst/>
                          <a:latin typeface="Times New Roman" pitchFamily="18" charset="0"/>
                          <a:cs typeface="Times New Roman" pitchFamily="18" charset="0"/>
                        </a:rPr>
                        <a:t>0.146</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s-ES" sz="1800" b="0" i="0" u="none" strike="noStrike" cap="none" normalizeH="0" baseline="0" smtClean="0">
                          <a:ln>
                            <a:noFill/>
                          </a:ln>
                          <a:solidFill>
                            <a:schemeClr val="tx1"/>
                          </a:solidFill>
                          <a:effectLst/>
                          <a:latin typeface="Times New Roman" pitchFamily="18" charset="0"/>
                          <a:cs typeface="Times New Roman" pitchFamily="18" charset="0"/>
                        </a:rPr>
                        <a:t>0.505</a:t>
                      </a:r>
                      <a:endParaRPr kumimoji="1" lang="es-ES" sz="1800" b="0" i="0" u="none" strike="noStrike" cap="none" normalizeH="0" baseline="0" smtClean="0">
                        <a:ln>
                          <a:noFill/>
                        </a:ln>
                        <a:solidFill>
                          <a:schemeClr val="tx1"/>
                        </a:solidFill>
                        <a:effectLst/>
                        <a:latin typeface="Arial" charset="0"/>
                      </a:endParaRPr>
                    </a:p>
                  </a:txBody>
                  <a:tcPr anchor="b" horzOverflow="overflow">
                    <a:lnL w="3175" cap="flat" cmpd="sng" algn="ctr">
                      <a:solidFill>
                        <a:srgbClr val="B6F4FC"/>
                      </a:solidFill>
                      <a:prstDash val="solid"/>
                      <a:round/>
                      <a:headEnd type="none" w="med" len="med"/>
                      <a:tailEnd type="none" w="med" len="med"/>
                    </a:lnL>
                    <a:lnR w="3175" cap="flat" cmpd="sng" algn="ctr">
                      <a:solidFill>
                        <a:srgbClr val="B6F4FC"/>
                      </a:solidFill>
                      <a:prstDash val="solid"/>
                      <a:round/>
                      <a:headEnd type="none" w="med" len="med"/>
                      <a:tailEnd type="none" w="med" len="med"/>
                    </a:lnR>
                    <a:lnT w="3175" cap="flat" cmpd="sng" algn="ctr">
                      <a:solidFill>
                        <a:srgbClr val="B6F4FC"/>
                      </a:solidFill>
                      <a:prstDash val="solid"/>
                      <a:round/>
                      <a:headEnd type="none" w="med" len="med"/>
                      <a:tailEnd type="none" w="med" len="med"/>
                    </a:lnT>
                    <a:lnB w="3175" cap="flat" cmpd="sng" algn="ctr">
                      <a:solidFill>
                        <a:srgbClr val="B6F4FC"/>
                      </a:solidFill>
                      <a:prstDash val="solid"/>
                      <a:round/>
                      <a:headEnd type="none" w="med" len="med"/>
                      <a:tailEnd type="none" w="med" len="med"/>
                    </a:lnB>
                    <a:lnTlToBr>
                      <a:noFill/>
                    </a:lnTlToBr>
                    <a:lnBlToTr>
                      <a:noFill/>
                    </a:lnBlToTr>
                    <a:noFill/>
                  </a:tcPr>
                </a:tc>
              </a:tr>
            </a:tbl>
          </a:graphicData>
        </a:graphic>
      </p:graphicFrame>
      <p:sp>
        <p:nvSpPr>
          <p:cNvPr id="683081" name="Rectangle 73"/>
          <p:cNvSpPr>
            <a:spLocks noChangeArrowheads="1"/>
          </p:cNvSpPr>
          <p:nvPr/>
        </p:nvSpPr>
        <p:spPr bwMode="auto">
          <a:xfrm>
            <a:off x="1692275" y="765175"/>
            <a:ext cx="5903913" cy="822325"/>
          </a:xfrm>
          <a:prstGeom prst="rect">
            <a:avLst/>
          </a:prstGeom>
          <a:noFill/>
          <a:ln w="9525">
            <a:noFill/>
            <a:miter lim="800000"/>
            <a:headEnd/>
            <a:tailEnd/>
          </a:ln>
          <a:effectLst/>
        </p:spPr>
        <p:txBody>
          <a:bodyPr>
            <a:spAutoFit/>
          </a:bodyPr>
          <a:lstStyle/>
          <a:p>
            <a:pPr algn="ctr"/>
            <a:r>
              <a:rPr kumimoji="0" lang="es-ES" b="1" u="none">
                <a:solidFill>
                  <a:srgbClr val="FFFF97"/>
                </a:solidFill>
                <a:latin typeface="Tahoma" pitchFamily="34" charset="0"/>
              </a:rPr>
              <a:t>Desempeño en la ESPOL de los estudiantes por Grupos de Colegios</a:t>
            </a:r>
          </a:p>
        </p:txBody>
      </p:sp>
      <p:sp>
        <p:nvSpPr>
          <p:cNvPr id="683084" name="Rectangle 76"/>
          <p:cNvSpPr>
            <a:spLocks noChangeArrowheads="1"/>
          </p:cNvSpPr>
          <p:nvPr/>
        </p:nvSpPr>
        <p:spPr bwMode="auto">
          <a:xfrm>
            <a:off x="122238" y="184150"/>
            <a:ext cx="7688262" cy="519113"/>
          </a:xfrm>
          <a:prstGeom prst="rect">
            <a:avLst/>
          </a:prstGeom>
          <a:noFill/>
          <a:ln w="9525">
            <a:noFill/>
            <a:miter lim="800000"/>
            <a:headEnd/>
            <a:tailEnd/>
          </a:ln>
          <a:effectLst/>
        </p:spPr>
        <p:txBody>
          <a:bodyPr wrap="none">
            <a:spAutoFit/>
          </a:bodyPr>
          <a:lstStyle/>
          <a:p>
            <a:r>
              <a:rPr lang="es-ES" sz="2800" u="none">
                <a:solidFill>
                  <a:srgbClr val="FF6633"/>
                </a:solidFill>
              </a:rPr>
              <a:t>Perfil de los Estudiantes por Grupos de Colegio</a:t>
            </a:r>
          </a:p>
        </p:txBody>
      </p:sp>
    </p:spTree>
  </p:cSld>
  <p:clrMapOvr>
    <a:masterClrMapping/>
  </p:clrMapOvr>
  <p:transition>
    <p:blinds/>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ldNum" sz="quarter" idx="4"/>
          </p:nvPr>
        </p:nvSpPr>
        <p:spPr/>
        <p:txBody>
          <a:bodyPr/>
          <a:lstStyle/>
          <a:p>
            <a:pPr lvl="1"/>
            <a:fld id="{70DE60E9-0D82-4404-A9DB-18FC2DA2633C}" type="slidenum">
              <a:rPr lang="es-ES"/>
              <a:pPr lvl="1"/>
              <a:t>91</a:t>
            </a:fld>
            <a:endParaRPr lang="es-ES"/>
          </a:p>
        </p:txBody>
      </p:sp>
      <p:sp>
        <p:nvSpPr>
          <p:cNvPr id="763906" name="Rectangle 2"/>
          <p:cNvSpPr>
            <a:spLocks noGrp="1" noChangeArrowheads="1"/>
          </p:cNvSpPr>
          <p:nvPr>
            <p:ph type="ctrTitle"/>
          </p:nvPr>
        </p:nvSpPr>
        <p:spPr/>
        <p:txBody>
          <a:bodyPr/>
          <a:lstStyle/>
          <a:p>
            <a:pPr algn="ctr"/>
            <a:r>
              <a:rPr lang="es-EC" sz="4600"/>
              <a:t>Conclusiones</a:t>
            </a:r>
            <a:endParaRPr lang="es-ES" sz="4600"/>
          </a:p>
        </p:txBody>
      </p:sp>
      <p:sp>
        <p:nvSpPr>
          <p:cNvPr id="763907" name="Rectangle 3"/>
          <p:cNvSpPr>
            <a:spLocks noGrp="1" noChangeArrowheads="1"/>
          </p:cNvSpPr>
          <p:nvPr>
            <p:ph type="subTitle" idx="1"/>
          </p:nvPr>
        </p:nvSpPr>
        <p:spPr/>
        <p:txBody>
          <a:bodyPr/>
          <a:lstStyle/>
          <a:p>
            <a:endParaRPr lang="en-US"/>
          </a:p>
        </p:txBody>
      </p:sp>
    </p:spTree>
  </p:cSld>
  <p:clrMapOvr>
    <a:masterClrMapping/>
  </p:clrMapOvr>
  <p:transition spd="med">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Marcador de número de diapositiva"/>
          <p:cNvSpPr>
            <a:spLocks noGrp="1"/>
          </p:cNvSpPr>
          <p:nvPr>
            <p:ph type="sldNum" sz="quarter" idx="11"/>
          </p:nvPr>
        </p:nvSpPr>
        <p:spPr/>
        <p:txBody>
          <a:bodyPr/>
          <a:lstStyle/>
          <a:p>
            <a:fld id="{894B5875-7341-4B9E-9638-72FDE0F28A50}" type="slidenum">
              <a:rPr lang="es-ES"/>
              <a:pPr/>
              <a:t>92</a:t>
            </a:fld>
            <a:endParaRPr lang="es-ES"/>
          </a:p>
        </p:txBody>
      </p:sp>
      <p:sp>
        <p:nvSpPr>
          <p:cNvPr id="764930" name="Text Box 2"/>
          <p:cNvSpPr txBox="1">
            <a:spLocks noChangeArrowheads="1"/>
          </p:cNvSpPr>
          <p:nvPr/>
        </p:nvSpPr>
        <p:spPr bwMode="auto">
          <a:xfrm>
            <a:off x="900113" y="1628775"/>
            <a:ext cx="7416800" cy="2647950"/>
          </a:xfrm>
          <a:prstGeom prst="rect">
            <a:avLst/>
          </a:prstGeom>
          <a:noFill/>
          <a:ln w="9525">
            <a:noFill/>
            <a:miter lim="800000"/>
            <a:headEnd/>
            <a:tailEnd/>
          </a:ln>
          <a:effectLst/>
        </p:spPr>
        <p:txBody>
          <a:bodyPr>
            <a:spAutoFit/>
          </a:bodyPr>
          <a:lstStyle/>
          <a:p>
            <a:pPr marL="457200" indent="-457200" algn="just">
              <a:spcBef>
                <a:spcPct val="50000"/>
              </a:spcBef>
            </a:pPr>
            <a:r>
              <a:rPr lang="es-ES" u="none"/>
              <a:t>Entre los inscritos en el Primer Pre Politécnico de Ingenierías de los años de </a:t>
            </a:r>
            <a:r>
              <a:rPr lang="es-ES" i="1" u="none"/>
              <a:t>1987 a 1998</a:t>
            </a:r>
            <a:r>
              <a:rPr lang="es-ES" u="none"/>
              <a:t>, la proporción de estudiantes que aprobaron es menor que </a:t>
            </a:r>
            <a:r>
              <a:rPr lang="es-ES" i="1" u="none"/>
              <a:t>0,200</a:t>
            </a:r>
            <a:r>
              <a:rPr lang="es-ES" u="none"/>
              <a:t>, en tanto que a partir de 1999, año en que se implanta la Prueba de Aptitud, en el Sistema de Ingreso, la proporción ha estado entre 0,229 y 0,55. </a:t>
            </a:r>
          </a:p>
        </p:txBody>
      </p:sp>
    </p:spTree>
  </p:cSld>
  <p:clrMapOvr>
    <a:masterClrMapping/>
  </p:clrMapOvr>
  <p:transition spd="med">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F29DFA5F-BE16-4194-B0B2-9E2BF6C07CB5}" type="slidenum">
              <a:rPr lang="es-ES"/>
              <a:pPr/>
              <a:t>93</a:t>
            </a:fld>
            <a:endParaRPr lang="es-ES"/>
          </a:p>
        </p:txBody>
      </p:sp>
      <p:sp>
        <p:nvSpPr>
          <p:cNvPr id="765954" name="Text Box 2"/>
          <p:cNvSpPr txBox="1">
            <a:spLocks noChangeArrowheads="1"/>
          </p:cNvSpPr>
          <p:nvPr/>
        </p:nvSpPr>
        <p:spPr bwMode="auto">
          <a:xfrm>
            <a:off x="611188" y="4149725"/>
            <a:ext cx="7272337" cy="2282825"/>
          </a:xfrm>
          <a:prstGeom prst="rect">
            <a:avLst/>
          </a:prstGeom>
          <a:noFill/>
          <a:ln w="9525">
            <a:noFill/>
            <a:miter lim="800000"/>
            <a:headEnd/>
            <a:tailEnd/>
          </a:ln>
          <a:effectLst/>
        </p:spPr>
        <p:txBody>
          <a:bodyPr>
            <a:spAutoFit/>
          </a:bodyPr>
          <a:lstStyle/>
          <a:p>
            <a:pPr algn="just">
              <a:spcBef>
                <a:spcPct val="50000"/>
              </a:spcBef>
            </a:pPr>
            <a:r>
              <a:rPr lang="es-ES" u="none">
                <a:solidFill>
                  <a:srgbClr val="FFFFAB"/>
                </a:solidFill>
              </a:rPr>
              <a:t>Hubo una disminución en la proporción de mujeres que aprobaron el Pre Politécnico de Invierno de 1999 que es 0,124, respecto a la proporción de mujeres que se matricularon en la ESPOL inmediatamente después de aprobar el ingreso a esta institución, que es, 0,112. </a:t>
            </a:r>
          </a:p>
        </p:txBody>
      </p:sp>
      <p:sp>
        <p:nvSpPr>
          <p:cNvPr id="765955" name="Text Box 3"/>
          <p:cNvSpPr txBox="1">
            <a:spLocks noChangeArrowheads="1"/>
          </p:cNvSpPr>
          <p:nvPr/>
        </p:nvSpPr>
        <p:spPr bwMode="auto">
          <a:xfrm>
            <a:off x="179388" y="692150"/>
            <a:ext cx="7705725" cy="3013075"/>
          </a:xfrm>
          <a:prstGeom prst="rect">
            <a:avLst/>
          </a:prstGeom>
          <a:noFill/>
          <a:ln w="9525">
            <a:noFill/>
            <a:miter lim="800000"/>
            <a:headEnd/>
            <a:tailEnd/>
          </a:ln>
          <a:effectLst/>
        </p:spPr>
        <p:txBody>
          <a:bodyPr>
            <a:spAutoFit/>
          </a:bodyPr>
          <a:lstStyle/>
          <a:p>
            <a:pPr marL="457200" indent="-457200" algn="just">
              <a:spcBef>
                <a:spcPct val="50000"/>
              </a:spcBef>
            </a:pPr>
            <a:r>
              <a:rPr lang="es-ES" u="none"/>
              <a:t>     En el Primer Pre Politécnico de Ingenierías dictado durante el invierno de 1999, aprobaron el 34.8% de los aspirantes. De los cuales sólo el 12,4% pertenece al género femenino. Sólo el 94,3% se matricularon en la ESPOL inmediatamente, el 1,1% no se ha registrado hasta ahora en alguna materia dictada en esta institución y el 4,6% restante ingresó en años posteriores a 1999.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5954"/>
                                        </p:tgtEl>
                                        <p:attrNameLst>
                                          <p:attrName>style.visibility</p:attrName>
                                        </p:attrNameLst>
                                      </p:cBhvr>
                                      <p:to>
                                        <p:strVal val="visible"/>
                                      </p:to>
                                    </p:set>
                                    <p:animEffect transition="in" filter="wipe(down)">
                                      <p:cBhvr>
                                        <p:cTn id="7" dur="500"/>
                                        <p:tgtEl>
                                          <p:spTgt spid="7659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765954"/>
                                        </p:tgtEl>
                                        <p:attrNameLst>
                                          <p:attrName>style.visibility</p:attrName>
                                        </p:attrNameLst>
                                      </p:cBhvr>
                                      <p:to>
                                        <p:strVal val="visible"/>
                                      </p:to>
                                    </p:set>
                                    <p:animEffect transition="in" filter="box(in)">
                                      <p:cBhvr>
                                        <p:cTn id="12" dur="500"/>
                                        <p:tgtEl>
                                          <p:spTgt spid="76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4" grpId="0"/>
      <p:bldP spid="765954" grpId="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5B424FBB-E80E-4338-BF97-FB64AD4C14BD}" type="slidenum">
              <a:rPr lang="es-ES"/>
              <a:pPr/>
              <a:t>94</a:t>
            </a:fld>
            <a:endParaRPr lang="es-ES"/>
          </a:p>
        </p:txBody>
      </p:sp>
      <p:sp>
        <p:nvSpPr>
          <p:cNvPr id="766978" name="Rectangle 2"/>
          <p:cNvSpPr>
            <a:spLocks noGrp="1" noChangeArrowheads="1"/>
          </p:cNvSpPr>
          <p:nvPr>
            <p:ph type="body" idx="1"/>
          </p:nvPr>
        </p:nvSpPr>
        <p:spPr>
          <a:xfrm>
            <a:off x="323850" y="836613"/>
            <a:ext cx="7848600" cy="2016125"/>
          </a:xfrm>
        </p:spPr>
        <p:txBody>
          <a:bodyPr/>
          <a:lstStyle/>
          <a:p>
            <a:pPr marL="457200" indent="-457200" algn="just">
              <a:buFont typeface="Wingdings" pitchFamily="2" charset="2"/>
              <a:buNone/>
            </a:pPr>
            <a:r>
              <a:rPr lang="es-ES"/>
              <a:t>     Treinta y nueve de cada cien estudiantes investigados, ingresaron de forma “Regular. Cincuenta y nueve de cada cien aprobaron por “Aptitud”. Dos de cada cien estudiantes ingresaron por la denominada forma  “Especial”.</a:t>
            </a:r>
          </a:p>
        </p:txBody>
      </p:sp>
      <p:sp>
        <p:nvSpPr>
          <p:cNvPr id="766979" name="Text Box 3"/>
          <p:cNvSpPr txBox="1">
            <a:spLocks noChangeArrowheads="1"/>
          </p:cNvSpPr>
          <p:nvPr/>
        </p:nvSpPr>
        <p:spPr bwMode="auto">
          <a:xfrm>
            <a:off x="684213" y="3068638"/>
            <a:ext cx="7775575" cy="3425825"/>
          </a:xfrm>
          <a:prstGeom prst="rect">
            <a:avLst/>
          </a:prstGeom>
          <a:noFill/>
          <a:ln w="9525">
            <a:noFill/>
            <a:miter lim="800000"/>
            <a:headEnd/>
            <a:tailEnd/>
          </a:ln>
          <a:effectLst/>
        </p:spPr>
        <p:txBody>
          <a:bodyPr>
            <a:spAutoFit/>
          </a:bodyPr>
          <a:lstStyle/>
          <a:p>
            <a:pPr>
              <a:spcBef>
                <a:spcPct val="50000"/>
              </a:spcBef>
            </a:pPr>
            <a:r>
              <a:rPr lang="es-ES" sz="2300" u="none">
                <a:solidFill>
                  <a:srgbClr val="FFFFAB"/>
                </a:solidFill>
              </a:rPr>
              <a:t>Las tres materias, en las que mayores porcentajes de los estudiantes investigados han estado “a prueba” son </a:t>
            </a:r>
            <a:r>
              <a:rPr lang="es-ES" sz="2300" b="1" i="1" u="none">
                <a:solidFill>
                  <a:srgbClr val="FFFFAB"/>
                </a:solidFill>
              </a:rPr>
              <a:t>Cálculo III</a:t>
            </a:r>
            <a:r>
              <a:rPr lang="es-ES" sz="2300" u="none">
                <a:solidFill>
                  <a:srgbClr val="FFFFAB"/>
                </a:solidFill>
              </a:rPr>
              <a:t> (20,5%). </a:t>
            </a:r>
            <a:r>
              <a:rPr lang="es-ES" sz="2300" b="1" i="1" u="none">
                <a:solidFill>
                  <a:srgbClr val="FFFFAB"/>
                </a:solidFill>
              </a:rPr>
              <a:t>Álgebra Lineal</a:t>
            </a:r>
            <a:r>
              <a:rPr lang="es-ES" sz="2300" u="none">
                <a:solidFill>
                  <a:srgbClr val="FFFFAB"/>
                </a:solidFill>
              </a:rPr>
              <a:t> el 10,2% y </a:t>
            </a:r>
            <a:r>
              <a:rPr lang="es-ES" sz="2300" b="1" i="1" u="none">
                <a:solidFill>
                  <a:srgbClr val="FFFFAB"/>
                </a:solidFill>
              </a:rPr>
              <a:t>Cálculo II</a:t>
            </a:r>
            <a:r>
              <a:rPr lang="es-ES" sz="2300" u="none">
                <a:solidFill>
                  <a:srgbClr val="FFFFAB"/>
                </a:solidFill>
              </a:rPr>
              <a:t> el 9,1%, que son materias básicas que todos los estudiantes de ingeniería toman.</a:t>
            </a:r>
          </a:p>
          <a:p>
            <a:pPr>
              <a:spcBef>
                <a:spcPct val="50000"/>
              </a:spcBef>
            </a:pPr>
            <a:r>
              <a:rPr lang="es-ES" sz="2300" u="none">
                <a:solidFill>
                  <a:srgbClr val="FFFFAB"/>
                </a:solidFill>
              </a:rPr>
              <a:t>Entre las materias de especialización, que no toman todos los estudiantes de ingeniería, con mayor porcentaje de estudiantes reprueban más de dos veces, está en </a:t>
            </a:r>
            <a:r>
              <a:rPr lang="es-ES" sz="2300" b="1" i="1" u="none">
                <a:solidFill>
                  <a:srgbClr val="FFFFAB"/>
                </a:solidFill>
              </a:rPr>
              <a:t>Análisis de Redes</a:t>
            </a:r>
            <a:r>
              <a:rPr lang="es-ES" sz="2300" u="none">
                <a:solidFill>
                  <a:srgbClr val="FFFFAB"/>
                </a:solidFill>
              </a:rPr>
              <a:t> y </a:t>
            </a:r>
            <a:r>
              <a:rPr lang="es-ES" sz="2300" b="1" i="1" u="none">
                <a:solidFill>
                  <a:srgbClr val="FFFFAB"/>
                </a:solidFill>
              </a:rPr>
              <a:t>Teoría Electromagnéticas I</a:t>
            </a:r>
            <a:r>
              <a:rPr lang="es-ES" sz="2300" u="none">
                <a:solidFill>
                  <a:srgbClr val="FFFFAB"/>
                </a:solidFill>
              </a:rPr>
              <a:t>.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66979"/>
                                        </p:tgtEl>
                                        <p:attrNameLst>
                                          <p:attrName>style.visibility</p:attrName>
                                        </p:attrNameLst>
                                      </p:cBhvr>
                                      <p:to>
                                        <p:strVal val="visible"/>
                                      </p:to>
                                    </p:set>
                                    <p:animEffect transition="in" filter="diamond(in)">
                                      <p:cBhvr>
                                        <p:cTn id="7" dur="500"/>
                                        <p:tgtEl>
                                          <p:spTgt spid="76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A03E10DE-750E-4C6F-840D-7EF33B864E9A}" type="slidenum">
              <a:rPr lang="es-ES"/>
              <a:pPr/>
              <a:t>95</a:t>
            </a:fld>
            <a:endParaRPr lang="es-ES"/>
          </a:p>
        </p:txBody>
      </p:sp>
      <p:sp>
        <p:nvSpPr>
          <p:cNvPr id="768002" name="Text Box 2"/>
          <p:cNvSpPr txBox="1">
            <a:spLocks noChangeArrowheads="1"/>
          </p:cNvSpPr>
          <p:nvPr/>
        </p:nvSpPr>
        <p:spPr bwMode="auto">
          <a:xfrm>
            <a:off x="179388" y="836613"/>
            <a:ext cx="8640762" cy="2101850"/>
          </a:xfrm>
          <a:prstGeom prst="rect">
            <a:avLst/>
          </a:prstGeom>
          <a:noFill/>
          <a:ln w="9525">
            <a:noFill/>
            <a:miter lim="800000"/>
            <a:headEnd/>
            <a:tailEnd/>
          </a:ln>
          <a:effectLst/>
        </p:spPr>
        <p:txBody>
          <a:bodyPr>
            <a:spAutoFit/>
          </a:bodyPr>
          <a:lstStyle/>
          <a:p>
            <a:pPr marL="457200" indent="-457200">
              <a:spcBef>
                <a:spcPct val="50000"/>
              </a:spcBef>
            </a:pPr>
            <a:r>
              <a:rPr lang="es-ES" sz="2200" u="none"/>
              <a:t>     En el Segundo Semestre como estudiantes de la ESPOL de los integrantes de la cohorte investigada se encontró el </a:t>
            </a:r>
            <a:r>
              <a:rPr lang="es-ES" sz="2200" b="1" i="1" u="none">
                <a:solidFill>
                  <a:srgbClr val="CCECFF"/>
                </a:solidFill>
              </a:rPr>
              <a:t>menor índice de Eficiencia Académica (0,584)</a:t>
            </a:r>
            <a:r>
              <a:rPr lang="es-ES" sz="2200" u="none"/>
              <a:t> entre los 11 semestres investigados. El segundo índice de eficiencia académica más bajo </a:t>
            </a:r>
            <a:r>
              <a:rPr lang="es-ES" sz="2200" b="1" i="1" u="none">
                <a:solidFill>
                  <a:srgbClr val="CCECFF"/>
                </a:solidFill>
              </a:rPr>
              <a:t>(0,65)</a:t>
            </a:r>
            <a:r>
              <a:rPr lang="es-ES" sz="2200" u="none"/>
              <a:t> calculado corresponde al </a:t>
            </a:r>
            <a:r>
              <a:rPr lang="es-ES" sz="2200" b="1" i="1" u="none">
                <a:solidFill>
                  <a:srgbClr val="CCECFF"/>
                </a:solidFill>
              </a:rPr>
              <a:t>tercero</a:t>
            </a:r>
            <a:r>
              <a:rPr lang="es-ES" sz="2200" u="none"/>
              <a:t> de los once semestres.</a:t>
            </a:r>
          </a:p>
        </p:txBody>
      </p:sp>
      <p:sp>
        <p:nvSpPr>
          <p:cNvPr id="768003" name="Text Box 3"/>
          <p:cNvSpPr txBox="1">
            <a:spLocks noChangeArrowheads="1"/>
          </p:cNvSpPr>
          <p:nvPr/>
        </p:nvSpPr>
        <p:spPr bwMode="auto">
          <a:xfrm>
            <a:off x="0" y="3141663"/>
            <a:ext cx="8748713" cy="2817812"/>
          </a:xfrm>
          <a:prstGeom prst="rect">
            <a:avLst/>
          </a:prstGeom>
          <a:noFill/>
          <a:ln w="9525">
            <a:noFill/>
            <a:miter lim="800000"/>
            <a:headEnd/>
            <a:tailEnd/>
          </a:ln>
          <a:effectLst/>
        </p:spPr>
        <p:txBody>
          <a:bodyPr>
            <a:spAutoFit/>
          </a:bodyPr>
          <a:lstStyle/>
          <a:p>
            <a:pPr marL="457200" indent="-457200" algn="just">
              <a:spcBef>
                <a:spcPct val="50000"/>
              </a:spcBef>
            </a:pPr>
            <a:r>
              <a:rPr lang="es-ES" sz="2100" u="none">
                <a:solidFill>
                  <a:srgbClr val="FFFFAB"/>
                </a:solidFill>
              </a:rPr>
              <a:t>      En el segundo término del año de matrícula (1999 – II) se registró el </a:t>
            </a:r>
            <a:r>
              <a:rPr lang="es-ES" sz="2100" i="1" u="none">
                <a:solidFill>
                  <a:schemeClr val="accent2"/>
                </a:solidFill>
              </a:rPr>
              <a:t>mayor número promedio de materias tomadas</a:t>
            </a:r>
            <a:r>
              <a:rPr lang="es-ES" sz="2100" u="none">
                <a:solidFill>
                  <a:srgbClr val="FFFFAB"/>
                </a:solidFill>
              </a:rPr>
              <a:t>, que es </a:t>
            </a:r>
            <a:r>
              <a:rPr lang="es-ES" sz="2100" i="1" u="none">
                <a:solidFill>
                  <a:schemeClr val="accent2"/>
                </a:solidFill>
              </a:rPr>
              <a:t>5,10</a:t>
            </a:r>
            <a:r>
              <a:rPr lang="es-ES" sz="2100" u="none">
                <a:solidFill>
                  <a:srgbClr val="FFFFAB"/>
                </a:solidFill>
              </a:rPr>
              <a:t> materias.</a:t>
            </a:r>
          </a:p>
          <a:p>
            <a:pPr marL="457200" indent="-457200" algn="just">
              <a:spcBef>
                <a:spcPct val="50000"/>
              </a:spcBef>
            </a:pPr>
            <a:r>
              <a:rPr lang="es-ES" sz="2100" u="none">
                <a:solidFill>
                  <a:srgbClr val="FFFFAB"/>
                </a:solidFill>
              </a:rPr>
              <a:t>      El menor número promedio de materias tomadas por semestre ocurrió, en el primer semestre del año 2004 (2004- I), donde los estudiantes investigados tomaron en promedio</a:t>
            </a:r>
            <a:r>
              <a:rPr lang="es-ES" sz="2100" u="none">
                <a:solidFill>
                  <a:schemeClr val="accent2"/>
                </a:solidFill>
              </a:rPr>
              <a:t> 4,55</a:t>
            </a:r>
            <a:r>
              <a:rPr lang="es-ES" sz="2100" u="none">
                <a:solidFill>
                  <a:srgbClr val="FFFFAB"/>
                </a:solidFill>
              </a:rPr>
              <a:t> materias, esto a excepción del primer término de 2004, donde tomaron </a:t>
            </a:r>
            <a:r>
              <a:rPr lang="es-ES" sz="2100" u="none">
                <a:solidFill>
                  <a:schemeClr val="accent2"/>
                </a:solidFill>
              </a:rPr>
              <a:t>4,51</a:t>
            </a:r>
            <a:r>
              <a:rPr lang="es-ES" sz="2100" u="none">
                <a:solidFill>
                  <a:srgbClr val="FFFFAB"/>
                </a:solidFill>
              </a:rPr>
              <a:t> materias.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CF82F2F3-2F66-4B3F-8E7B-CD63DA685299}" type="slidenum">
              <a:rPr lang="es-ES"/>
              <a:pPr/>
              <a:t>96</a:t>
            </a:fld>
            <a:endParaRPr lang="es-ES"/>
          </a:p>
        </p:txBody>
      </p:sp>
      <p:sp>
        <p:nvSpPr>
          <p:cNvPr id="769026" name="Text Box 2"/>
          <p:cNvSpPr txBox="1">
            <a:spLocks noChangeArrowheads="1"/>
          </p:cNvSpPr>
          <p:nvPr/>
        </p:nvSpPr>
        <p:spPr bwMode="auto">
          <a:xfrm>
            <a:off x="684213" y="836613"/>
            <a:ext cx="7416800" cy="2336800"/>
          </a:xfrm>
          <a:prstGeom prst="rect">
            <a:avLst/>
          </a:prstGeom>
          <a:noFill/>
          <a:ln w="9525">
            <a:noFill/>
            <a:miter lim="800000"/>
            <a:headEnd/>
            <a:tailEnd/>
          </a:ln>
          <a:effectLst/>
        </p:spPr>
        <p:txBody>
          <a:bodyPr>
            <a:spAutoFit/>
          </a:bodyPr>
          <a:lstStyle/>
          <a:p>
            <a:pPr marL="457200" indent="-457200" algn="just">
              <a:spcBef>
                <a:spcPct val="50000"/>
              </a:spcBef>
            </a:pPr>
            <a:r>
              <a:rPr lang="es-ES" sz="2100" u="none"/>
              <a:t>     La correlación entre el número de </a:t>
            </a:r>
            <a:r>
              <a:rPr lang="es-ES" sz="2100" b="1" i="1" u="none"/>
              <a:t>Materias Tomadas por Semestre</a:t>
            </a:r>
            <a:r>
              <a:rPr lang="es-ES" sz="2100" u="none"/>
              <a:t> y la </a:t>
            </a:r>
            <a:r>
              <a:rPr lang="es-ES" sz="2100" b="1" i="1" u="none"/>
              <a:t>Eficiencia Académica</a:t>
            </a:r>
            <a:r>
              <a:rPr lang="es-ES" sz="2100" u="none"/>
              <a:t> es </a:t>
            </a:r>
            <a:r>
              <a:rPr lang="es-ES" sz="2100" b="1" u="none"/>
              <a:t>0,911</a:t>
            </a:r>
            <a:r>
              <a:rPr lang="es-ES" sz="2100" u="none"/>
              <a:t>, se destaca no sólo porque es una de las correlaciones más cercanas a uno, sino porque es positiva, es decir que entre los estudiantes investigados que toman más materias por semestre hay mayores valores en la </a:t>
            </a:r>
            <a:r>
              <a:rPr lang="es-ES" sz="2100" i="1" u="none"/>
              <a:t>Eficiencia Académica</a:t>
            </a:r>
            <a:r>
              <a:rPr lang="es-ES" sz="2100" u="none"/>
              <a:t>.</a:t>
            </a:r>
          </a:p>
        </p:txBody>
      </p:sp>
      <p:sp>
        <p:nvSpPr>
          <p:cNvPr id="769027" name="Text Box 3"/>
          <p:cNvSpPr txBox="1">
            <a:spLocks noChangeArrowheads="1"/>
          </p:cNvSpPr>
          <p:nvPr/>
        </p:nvSpPr>
        <p:spPr bwMode="auto">
          <a:xfrm>
            <a:off x="611188" y="3429000"/>
            <a:ext cx="7561262" cy="2978150"/>
          </a:xfrm>
          <a:prstGeom prst="rect">
            <a:avLst/>
          </a:prstGeom>
          <a:noFill/>
          <a:ln w="9525">
            <a:noFill/>
            <a:miter lim="800000"/>
            <a:headEnd/>
            <a:tailEnd/>
          </a:ln>
          <a:effectLst/>
        </p:spPr>
        <p:txBody>
          <a:bodyPr>
            <a:spAutoFit/>
          </a:bodyPr>
          <a:lstStyle/>
          <a:p>
            <a:pPr marL="457200" indent="-457200" algn="just">
              <a:spcBef>
                <a:spcPct val="50000"/>
              </a:spcBef>
            </a:pPr>
            <a:r>
              <a:rPr lang="es-ES" sz="2100" u="none">
                <a:solidFill>
                  <a:srgbClr val="FFFFAB"/>
                </a:solidFill>
              </a:rPr>
              <a:t>      Se definieron dos vectores, uno con las variables que miden el </a:t>
            </a:r>
            <a:r>
              <a:rPr lang="es-ES" sz="2100" i="1" u="none">
                <a:solidFill>
                  <a:srgbClr val="FFFFAB"/>
                </a:solidFill>
              </a:rPr>
              <a:t>desempeño de los estudiantes antes de la Politécnica</a:t>
            </a:r>
            <a:r>
              <a:rPr lang="es-ES" sz="2100" u="none">
                <a:solidFill>
                  <a:srgbClr val="FFFFAB"/>
                </a:solidFill>
              </a:rPr>
              <a:t> y el vector de las variables que miden el desempeño en la Politécnica. La correlación canónica obtenida entre estos vectores es relativamente alta, 0,740. Donde la variable dominante del grupo de variables de la Politécnica es el Número de Materias Tomadas por el estudiante y el vector dominante en el otro grupo es el promedio de 1º a 5º curso de colegio.</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9027"/>
                                        </p:tgtEl>
                                        <p:attrNameLst>
                                          <p:attrName>style.visibility</p:attrName>
                                        </p:attrNameLst>
                                      </p:cBhvr>
                                      <p:to>
                                        <p:strVal val="visible"/>
                                      </p:to>
                                    </p:set>
                                    <p:animEffect transition="in" filter="box(in)">
                                      <p:cBhvr>
                                        <p:cTn id="7" dur="500"/>
                                        <p:tgtEl>
                                          <p:spTgt spid="76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ldNum" sz="quarter" idx="4"/>
          </p:nvPr>
        </p:nvSpPr>
        <p:spPr/>
        <p:txBody>
          <a:bodyPr/>
          <a:lstStyle/>
          <a:p>
            <a:pPr lvl="1"/>
            <a:fld id="{9628FE94-077B-4199-A546-626810817DA9}" type="slidenum">
              <a:rPr lang="es-ES"/>
              <a:pPr lvl="1"/>
              <a:t>97</a:t>
            </a:fld>
            <a:endParaRPr lang="es-ES"/>
          </a:p>
        </p:txBody>
      </p:sp>
      <p:sp>
        <p:nvSpPr>
          <p:cNvPr id="770050" name="Rectangle 2"/>
          <p:cNvSpPr>
            <a:spLocks noGrp="1" noChangeArrowheads="1"/>
          </p:cNvSpPr>
          <p:nvPr>
            <p:ph type="ctrTitle"/>
          </p:nvPr>
        </p:nvSpPr>
        <p:spPr/>
        <p:txBody>
          <a:bodyPr/>
          <a:lstStyle/>
          <a:p>
            <a:pPr algn="ctr"/>
            <a:r>
              <a:rPr lang="es-EC" sz="4600"/>
              <a:t>Recomendaciones</a:t>
            </a:r>
            <a:endParaRPr lang="es-ES" sz="4600"/>
          </a:p>
        </p:txBody>
      </p:sp>
      <p:sp>
        <p:nvSpPr>
          <p:cNvPr id="770051" name="Rectangle 3"/>
          <p:cNvSpPr>
            <a:spLocks noGrp="1" noChangeArrowheads="1"/>
          </p:cNvSpPr>
          <p:nvPr>
            <p:ph type="subTitle" idx="1"/>
          </p:nvPr>
        </p:nvSpPr>
        <p:spPr/>
        <p:txBody>
          <a:bodyPr/>
          <a:lstStyle/>
          <a:p>
            <a:endParaRPr lang="en-US"/>
          </a:p>
        </p:txBody>
      </p:sp>
    </p:spTree>
  </p:cSld>
  <p:clrMapOvr>
    <a:masterClrMapping/>
  </p:clrMapOvr>
  <p:transition spd="med">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F6E21CF2-06B1-4429-A604-A6FDFFD88156}" type="slidenum">
              <a:rPr lang="es-ES"/>
              <a:pPr/>
              <a:t>98</a:t>
            </a:fld>
            <a:endParaRPr lang="es-ES"/>
          </a:p>
        </p:txBody>
      </p:sp>
      <p:sp>
        <p:nvSpPr>
          <p:cNvPr id="771074" name="Text Box 2"/>
          <p:cNvSpPr txBox="1">
            <a:spLocks noChangeArrowheads="1"/>
          </p:cNvSpPr>
          <p:nvPr/>
        </p:nvSpPr>
        <p:spPr bwMode="auto">
          <a:xfrm>
            <a:off x="323850" y="1412875"/>
            <a:ext cx="7416800" cy="1695450"/>
          </a:xfrm>
          <a:prstGeom prst="rect">
            <a:avLst/>
          </a:prstGeom>
          <a:noFill/>
          <a:ln w="9525">
            <a:noFill/>
            <a:miter lim="800000"/>
            <a:headEnd/>
            <a:tailEnd/>
          </a:ln>
          <a:effectLst/>
        </p:spPr>
        <p:txBody>
          <a:bodyPr>
            <a:spAutoFit/>
          </a:bodyPr>
          <a:lstStyle/>
          <a:p>
            <a:pPr marL="457200" indent="-457200" algn="just">
              <a:spcBef>
                <a:spcPct val="50000"/>
              </a:spcBef>
            </a:pPr>
            <a:r>
              <a:rPr lang="es-ES" sz="2100" u="none">
                <a:solidFill>
                  <a:srgbClr val="FFFFAB"/>
                </a:solidFill>
              </a:rPr>
              <a:t>      En el futuro si la ESPOL necesita completar cupos de matrícula la Comisión de Ingreso admita estudiantes basándose en el criterio de la Aptitud, puesto que la forma de ingreso por “aptitud” implica más alta probabilidad de acertar al escoger un aspirante. </a:t>
            </a:r>
          </a:p>
        </p:txBody>
      </p:sp>
      <p:sp>
        <p:nvSpPr>
          <p:cNvPr id="771075" name="Text Box 3"/>
          <p:cNvSpPr txBox="1">
            <a:spLocks noChangeArrowheads="1"/>
          </p:cNvSpPr>
          <p:nvPr/>
        </p:nvSpPr>
        <p:spPr bwMode="auto">
          <a:xfrm>
            <a:off x="395288" y="3644900"/>
            <a:ext cx="7345362" cy="2016125"/>
          </a:xfrm>
          <a:prstGeom prst="rect">
            <a:avLst/>
          </a:prstGeom>
          <a:noFill/>
          <a:ln w="9525">
            <a:noFill/>
            <a:miter lim="800000"/>
            <a:headEnd/>
            <a:tailEnd/>
          </a:ln>
          <a:effectLst/>
        </p:spPr>
        <p:txBody>
          <a:bodyPr>
            <a:spAutoFit/>
          </a:bodyPr>
          <a:lstStyle/>
          <a:p>
            <a:pPr marL="457200" indent="-457200" algn="just">
              <a:spcBef>
                <a:spcPct val="50000"/>
              </a:spcBef>
            </a:pPr>
            <a:r>
              <a:rPr lang="es-ES" sz="2100" u="none">
                <a:solidFill>
                  <a:srgbClr val="CCECFF"/>
                </a:solidFill>
              </a:rPr>
              <a:t>     En su rediseño curricular la Politécnica del Litoral estudie e implemente una forma de evaluación y de enseñanza tal, que no solo se mida y se priorice el cúmulo de conocimientos sino que le permita a los estudiantes desarrollar y reflejar su aptitud en su paso por esta institución.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1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58FCF398-D052-4F6D-B75E-8EACB9264473}" type="slidenum">
              <a:rPr lang="es-ES"/>
              <a:pPr/>
              <a:t>99</a:t>
            </a:fld>
            <a:endParaRPr lang="es-ES"/>
          </a:p>
        </p:txBody>
      </p:sp>
      <p:sp>
        <p:nvSpPr>
          <p:cNvPr id="772098" name="Text Box 2"/>
          <p:cNvSpPr txBox="1">
            <a:spLocks noChangeArrowheads="1"/>
          </p:cNvSpPr>
          <p:nvPr/>
        </p:nvSpPr>
        <p:spPr bwMode="auto">
          <a:xfrm>
            <a:off x="468313" y="549275"/>
            <a:ext cx="7777162" cy="2016125"/>
          </a:xfrm>
          <a:prstGeom prst="rect">
            <a:avLst/>
          </a:prstGeom>
          <a:noFill/>
          <a:ln w="9525">
            <a:noFill/>
            <a:miter lim="800000"/>
            <a:headEnd/>
            <a:tailEnd/>
          </a:ln>
          <a:effectLst/>
        </p:spPr>
        <p:txBody>
          <a:bodyPr>
            <a:spAutoFit/>
          </a:bodyPr>
          <a:lstStyle/>
          <a:p>
            <a:pPr marL="457200" indent="-457200">
              <a:spcBef>
                <a:spcPct val="50000"/>
              </a:spcBef>
            </a:pPr>
            <a:r>
              <a:rPr lang="es-ES" sz="2100" u="none">
                <a:solidFill>
                  <a:srgbClr val="FFFFAB"/>
                </a:solidFill>
              </a:rPr>
              <a:t>     Que se estudie e implemente una forma de enseñanza y un tiempo de enseñanza en los cursos Pre Politécnicos de tal manera que éstos logren nivelar, en conocimiento, a tantos o a más estudiantes de los que está nivelando hasta ahora, ya que la forma de ingreso “Regular” o por conocimiento es la que a menos “equivocaciones” conduce.</a:t>
            </a:r>
          </a:p>
        </p:txBody>
      </p:sp>
      <p:sp>
        <p:nvSpPr>
          <p:cNvPr id="772099" name="Text Box 3"/>
          <p:cNvSpPr txBox="1">
            <a:spLocks noChangeArrowheads="1"/>
          </p:cNvSpPr>
          <p:nvPr/>
        </p:nvSpPr>
        <p:spPr bwMode="auto">
          <a:xfrm>
            <a:off x="468313" y="3357563"/>
            <a:ext cx="7345362" cy="2647950"/>
          </a:xfrm>
          <a:prstGeom prst="rect">
            <a:avLst/>
          </a:prstGeom>
          <a:noFill/>
          <a:ln w="9525">
            <a:noFill/>
            <a:miter lim="800000"/>
            <a:headEnd/>
            <a:tailEnd/>
          </a:ln>
          <a:effectLst/>
        </p:spPr>
        <p:txBody>
          <a:bodyPr>
            <a:spAutoFit/>
          </a:bodyPr>
          <a:lstStyle/>
          <a:p>
            <a:pPr marL="457200" indent="-457200" algn="just">
              <a:spcBef>
                <a:spcPct val="50000"/>
              </a:spcBef>
            </a:pPr>
            <a:r>
              <a:rPr lang="es-ES" u="none">
                <a:solidFill>
                  <a:srgbClr val="CCECFF"/>
                </a:solidFill>
              </a:rPr>
              <a:t>     Hacer un estudio a otra cohorte de estudiantes a los que se les haya aplicado la Prueba de Aptitud Escolástica, para comparar resultados con los obtenidos en esta investigación, pero sobre todos para   alcanzar una comprensión mayor de la incidencia de estas pruebas en el rendimiento académico de los estudiantes.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2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9" grpId="0"/>
    </p:bld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Café">
  <a:themeElements>
    <a:clrScheme name="Café 5">
      <a:dk1>
        <a:srgbClr val="000000"/>
      </a:dk1>
      <a:lt1>
        <a:srgbClr val="FFFFFF"/>
      </a:lt1>
      <a:dk2>
        <a:srgbClr val="990066"/>
      </a:dk2>
      <a:lt2>
        <a:srgbClr val="FFCC66"/>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fontScheme name="Café">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24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2400" b="0" i="0" u="sng" strike="noStrike" cap="none" normalizeH="0" baseline="0" smtClean="0">
            <a:ln>
              <a:noFill/>
            </a:ln>
            <a:solidFill>
              <a:schemeClr val="tx1"/>
            </a:solidFill>
            <a:effectLst/>
            <a:latin typeface="Arial" charset="0"/>
          </a:defRPr>
        </a:defPPr>
      </a:lstStyle>
    </a:lnDef>
  </a:objectDefaults>
  <a:extraClrSchemeLst>
    <a:extraClrScheme>
      <a:clrScheme name="Café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Café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Café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Café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Café 5">
        <a:dk1>
          <a:srgbClr val="000000"/>
        </a:dk1>
        <a:lt1>
          <a:srgbClr val="FFFFFF"/>
        </a:lt1>
        <a:dk2>
          <a:srgbClr val="990066"/>
        </a:dk2>
        <a:lt2>
          <a:srgbClr val="FFCC66"/>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Café</Template>
  <TotalTime>458</TotalTime>
  <Words>6466</Words>
  <Application>Microsoft PowerPoint 7.0</Application>
  <PresentationFormat>Presentación en pantalla (4:3)</PresentationFormat>
  <Paragraphs>2506</Paragraphs>
  <Slides>99</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3</vt:i4>
      </vt:variant>
      <vt:variant>
        <vt:lpstr>Títulos de diapositiva</vt:lpstr>
      </vt:variant>
      <vt:variant>
        <vt:i4>99</vt:i4>
      </vt:variant>
    </vt:vector>
  </HeadingPairs>
  <TitlesOfParts>
    <vt:vector size="112" baseType="lpstr">
      <vt:lpstr>Arial</vt:lpstr>
      <vt:lpstr>Times New Roman</vt:lpstr>
      <vt:lpstr>Arial Narrow</vt:lpstr>
      <vt:lpstr>Wingdings</vt:lpstr>
      <vt:lpstr>Monotype Sorts</vt:lpstr>
      <vt:lpstr>Tahoma</vt:lpstr>
      <vt:lpstr>Georgia</vt:lpstr>
      <vt:lpstr>Euclid Math One</vt:lpstr>
      <vt:lpstr>Symbol</vt:lpstr>
      <vt:lpstr>Café</vt:lpstr>
      <vt:lpstr>MathType 4.0 Equation</vt:lpstr>
      <vt:lpstr>Microsoft Excel Chart</vt:lpstr>
      <vt:lpstr>Microsoft Photo Editor 3.0 Photo</vt:lpstr>
      <vt:lpstr>La Prueba de Aptitud Escolástica como Indicador del Rendimiento Académico de los Estudiantes de Ingeniería de la ESPOL</vt:lpstr>
      <vt:lpstr>SISTEMA DE INGRESO DE LA ESPOL</vt:lpstr>
      <vt:lpstr>LA PRUEBA DE APTITUD COMO PARTE DEL SISTEMA DE INGRESO A LA ESPOL</vt:lpstr>
      <vt:lpstr>TASA DE ASPIRANTES APROBADOS POR CADA CIEN INSCRITOS</vt:lpstr>
      <vt:lpstr>POBLACIÓN OBJETIVO</vt:lpstr>
      <vt:lpstr>POBLACIÓN INVESTIGADA</vt:lpstr>
      <vt:lpstr>CARACTERÍSTICAS DE LA POBLACIÓN A SER ESTUDIADAS</vt:lpstr>
      <vt:lpstr>…viene CARACTERÍSTICAS DE LA POBLACIÓN A SER ESTUDIADAS</vt:lpstr>
      <vt:lpstr>ANÁLISIS UNIVARIADO</vt:lpstr>
      <vt:lpstr>Análisis Univariado</vt:lpstr>
      <vt:lpstr>Análisis Univariado</vt:lpstr>
      <vt:lpstr>Análisis Univariado</vt:lpstr>
      <vt:lpstr>Diapositiva 13</vt:lpstr>
      <vt:lpstr>Análisis Univariado</vt:lpstr>
      <vt:lpstr>Análisis Univariado</vt:lpstr>
      <vt:lpstr>Análisis Univariado</vt:lpstr>
      <vt:lpstr>Diapositiva 17</vt:lpstr>
      <vt:lpstr>Análisis Univariado</vt:lpstr>
      <vt:lpstr>Diapositiva 19</vt:lpstr>
      <vt:lpstr>Análisis Univariado</vt:lpstr>
      <vt:lpstr>Diapositiva 21</vt:lpstr>
      <vt:lpstr>Análisis Univariado</vt:lpstr>
      <vt:lpstr>Diapositiva 23</vt:lpstr>
      <vt:lpstr>Modelos Matemáticos del Desempeño en el Colegio</vt:lpstr>
      <vt:lpstr>Análisis Univariado</vt:lpstr>
      <vt:lpstr>Análisis Univariado</vt:lpstr>
      <vt:lpstr>Análisis Univariado</vt:lpstr>
      <vt:lpstr>Diapositiva 28</vt:lpstr>
      <vt:lpstr>Análisis Univariado</vt:lpstr>
      <vt:lpstr>Análisis Univariado</vt:lpstr>
      <vt:lpstr>Análisis Univariado</vt:lpstr>
      <vt:lpstr>Análisis Univariado</vt:lpstr>
      <vt:lpstr>Análisis Univariado</vt:lpstr>
      <vt:lpstr>Diapositiva 34</vt:lpstr>
      <vt:lpstr>Comparación de Ojivas de variables que miden el desempeño en el Colegio, en el Pre Politécnico y en la ESPOL</vt:lpstr>
      <vt:lpstr>Series Temporales de Materias Tomadas por Semestre y Materias Aprobadas por Semestre</vt:lpstr>
      <vt:lpstr>Deserción  Series Temporales de la Proporción de estudiantes Registrados por Semestre </vt:lpstr>
      <vt:lpstr>Deserción Entre los estudiantes ingresados por Aptitud, Regular </vt:lpstr>
      <vt:lpstr> ANÁLISIS MULTIVARIADO</vt:lpstr>
      <vt:lpstr>Diapositiva 40</vt:lpstr>
      <vt:lpstr>Conglomerados de Características  Desempeño en el Colegio, Pre Politécnico y ESPOL</vt:lpstr>
      <vt:lpstr>ANÁLISIS DE CORRELACIÓN LINEAL</vt:lpstr>
      <vt:lpstr>Diapositiva 43</vt:lpstr>
      <vt:lpstr>Diapositiva 44</vt:lpstr>
      <vt:lpstr>Diapositiva 45</vt:lpstr>
      <vt:lpstr>Diapositiva 46</vt:lpstr>
      <vt:lpstr>ANÁLISIS BIVARIADO</vt:lpstr>
      <vt:lpstr>Tablas Bivariadas</vt:lpstr>
      <vt:lpstr>Tablas Bivariadas</vt:lpstr>
      <vt:lpstr>Tablas Bivariadas</vt:lpstr>
      <vt:lpstr>Tablas Bivariadas</vt:lpstr>
      <vt:lpstr>Tablas Bivariadas</vt:lpstr>
      <vt:lpstr>Tablas Bivariadas</vt:lpstr>
      <vt:lpstr>Tablas Bivariadas</vt:lpstr>
      <vt:lpstr>ANÁLISIS DE CONTINGENCIA</vt:lpstr>
      <vt:lpstr>Tablas de Contingencia</vt:lpstr>
      <vt:lpstr>Tabla de Contingencia</vt:lpstr>
      <vt:lpstr>Tabla de Contingencia</vt:lpstr>
      <vt:lpstr>Tabla de Contingencia</vt:lpstr>
      <vt:lpstr>Diapositiva 60</vt:lpstr>
      <vt:lpstr>Diapositiva 61</vt:lpstr>
      <vt:lpstr>Diapositiva 62</vt:lpstr>
      <vt:lpstr>Diapositiva 63</vt:lpstr>
      <vt:lpstr>ANÁLISIS DE COMPONENTES PRINCIPALES</vt:lpstr>
      <vt:lpstr>Matriz de Datos</vt:lpstr>
      <vt:lpstr>Componentes Principales</vt:lpstr>
      <vt:lpstr>Diapositiva 67</vt:lpstr>
      <vt:lpstr>Diapositiva 68</vt:lpstr>
      <vt:lpstr>Diapositiva 69</vt:lpstr>
      <vt:lpstr>ANÁLISIS DE CORRELACIÓN CANÓNICA</vt:lpstr>
      <vt:lpstr>Correlación Canónica</vt:lpstr>
      <vt:lpstr>Diapositiva 72</vt:lpstr>
      <vt:lpstr>Diapositiva 73</vt:lpstr>
      <vt:lpstr>Diapositiva 74</vt:lpstr>
      <vt:lpstr>Análisis de Correlación Canónica</vt:lpstr>
      <vt:lpstr>Diapositiva 76</vt:lpstr>
      <vt:lpstr>Diapositiva 77</vt:lpstr>
      <vt:lpstr>Diapositiva 78</vt:lpstr>
      <vt:lpstr>ANÁLISIS DE CLUSTERS</vt:lpstr>
      <vt:lpstr>Análisis de Clusters Conglomerados de estudiantes “Aprobaron de Forma Regular”</vt:lpstr>
      <vt:lpstr>Diapositiva 81</vt:lpstr>
      <vt:lpstr>Diapositiva 82</vt:lpstr>
      <vt:lpstr>Diapositiva 83</vt:lpstr>
      <vt:lpstr>Diapositiva 84</vt:lpstr>
      <vt:lpstr>Diapositiva 85</vt:lpstr>
      <vt:lpstr>Diapositiva 86</vt:lpstr>
      <vt:lpstr>Diapositiva 87</vt:lpstr>
      <vt:lpstr>Diapositiva 88</vt:lpstr>
      <vt:lpstr>PERFIL DE LOS ESTUDIANTES POR GRUPOS DE COLEGIO</vt:lpstr>
      <vt:lpstr>Diapositiva 90</vt:lpstr>
      <vt:lpstr>Conclusiones</vt:lpstr>
      <vt:lpstr>Diapositiva 92</vt:lpstr>
      <vt:lpstr>Diapositiva 93</vt:lpstr>
      <vt:lpstr>Diapositiva 94</vt:lpstr>
      <vt:lpstr>Diapositiva 95</vt:lpstr>
      <vt:lpstr>Diapositiva 96</vt:lpstr>
      <vt:lpstr>Recomendaciones</vt:lpstr>
      <vt:lpstr>Diapositiva 98</vt:lpstr>
      <vt:lpstr>Diapositiva 99</vt:lpstr>
    </vt:vector>
  </TitlesOfParts>
  <Manager/>
  <Company>ICM - 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Prueba de Aptitud Escolástica como Indicador del Rendimiento Académico de los Estudiantes de Ingeniería de la ESPOL</dc:title>
  <dc:subject/>
  <dc:creator>Laboratorios de Computacion</dc:creator>
  <cp:keywords/>
  <dc:description/>
  <cp:lastModifiedBy>ehernand</cp:lastModifiedBy>
  <cp:revision>63</cp:revision>
  <dcterms:created xsi:type="dcterms:W3CDTF">2005-06-16T19:56:18Z</dcterms:created>
  <dcterms:modified xsi:type="dcterms:W3CDTF">2011-01-24T18:15:47Z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TC010455393082</vt:lpwstr>
  </property>
</Properties>
</file>