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0" autoAdjust="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9AB05BE-B1F2-4E06-8CFB-BF4960FF3878}" type="datetimeFigureOut">
              <a:rPr lang="es-EC" smtClean="0"/>
              <a:pPr/>
              <a:t>28/07/2010</a:t>
            </a:fld>
            <a:endParaRPr lang="es-EC"/>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C"/>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CC9FE18-CF4B-4ED2-B096-EDD509FFD8D7}"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CC9FE18-CF4B-4ED2-B096-EDD509FFD8D7}"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9AB05BE-B1F2-4E06-8CFB-BF4960FF3878}" type="datetimeFigureOut">
              <a:rPr lang="es-EC" smtClean="0"/>
              <a:pPr/>
              <a:t>28/07/2010</a:t>
            </a:fld>
            <a:endParaRPr lang="es-EC"/>
          </a:p>
        </p:txBody>
      </p:sp>
      <p:sp>
        <p:nvSpPr>
          <p:cNvPr id="5" name="Footer Placeholder 4"/>
          <p:cNvSpPr>
            <a:spLocks noGrp="1"/>
          </p:cNvSpPr>
          <p:nvPr>
            <p:ph type="ftr" sz="quarter" idx="11"/>
          </p:nvPr>
        </p:nvSpPr>
        <p:spPr>
          <a:xfrm>
            <a:off x="457201" y="6248207"/>
            <a:ext cx="5573483" cy="365125"/>
          </a:xfrm>
        </p:spPr>
        <p:txBody>
          <a:bodyPr/>
          <a:lstStyle/>
          <a:p>
            <a:endParaRPr lang="es-EC"/>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CC9FE18-CF4B-4ED2-B096-EDD509FFD8D7}"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CC9FE18-CF4B-4ED2-B096-EDD509FFD8D7}" type="slidenum">
              <a:rPr lang="es-EC" smtClean="0"/>
              <a:pPr/>
              <a:t>‹Nº›</a:t>
            </a:fld>
            <a:endParaRPr lang="es-EC"/>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CC9FE18-CF4B-4ED2-B096-EDD509FFD8D7}" type="slidenum">
              <a:rPr lang="es-EC" smtClean="0"/>
              <a:pPr/>
              <a:t>‹Nº›</a:t>
            </a:fld>
            <a:endParaRPr lang="es-EC"/>
          </a:p>
        </p:txBody>
      </p:sp>
      <p:sp>
        <p:nvSpPr>
          <p:cNvPr id="14" name="Footer Placeholder 13"/>
          <p:cNvSpPr>
            <a:spLocks noGrp="1"/>
          </p:cNvSpPr>
          <p:nvPr>
            <p:ph type="ftr" sz="quarter" idx="12"/>
          </p:nvPr>
        </p:nvSpPr>
        <p:spPr/>
        <p:txBody>
          <a:bodyPr/>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9AB05BE-B1F2-4E06-8CFB-BF4960FF3878}" type="datetimeFigureOut">
              <a:rPr lang="es-EC" smtClean="0"/>
              <a:pPr/>
              <a:t>28/07/2010</a:t>
            </a:fld>
            <a:endParaRPr lang="es-EC"/>
          </a:p>
        </p:txBody>
      </p:sp>
      <p:sp>
        <p:nvSpPr>
          <p:cNvPr id="10" name="Slide Number Placeholder 9"/>
          <p:cNvSpPr>
            <a:spLocks noGrp="1"/>
          </p:cNvSpPr>
          <p:nvPr>
            <p:ph type="sldNum" sz="quarter" idx="16"/>
          </p:nvPr>
        </p:nvSpPr>
        <p:spPr/>
        <p:txBody>
          <a:bodyPr rtlCol="0"/>
          <a:lstStyle/>
          <a:p>
            <a:fld id="{1CC9FE18-CF4B-4ED2-B096-EDD509FFD8D7}" type="slidenum">
              <a:rPr lang="es-EC" smtClean="0"/>
              <a:pPr/>
              <a:t>‹Nº›</a:t>
            </a:fld>
            <a:endParaRPr lang="es-EC"/>
          </a:p>
        </p:txBody>
      </p:sp>
      <p:sp>
        <p:nvSpPr>
          <p:cNvPr id="12" name="Footer Placeholder 11"/>
          <p:cNvSpPr>
            <a:spLocks noGrp="1"/>
          </p:cNvSpPr>
          <p:nvPr>
            <p:ph type="ftr" sz="quarter" idx="17"/>
          </p:nvPr>
        </p:nvSpPr>
        <p:spPr/>
        <p:txBody>
          <a:bodyPr rtlCol="0"/>
          <a:lstStyle/>
          <a:p>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9AB05BE-B1F2-4E06-8CFB-BF4960FF3878}" type="datetimeFigureOut">
              <a:rPr lang="es-EC" smtClean="0"/>
              <a:pPr/>
              <a:t>28/07/2010</a:t>
            </a:fld>
            <a:endParaRPr lang="es-EC"/>
          </a:p>
        </p:txBody>
      </p:sp>
      <p:sp>
        <p:nvSpPr>
          <p:cNvPr id="12" name="Slide Number Placeholder 11"/>
          <p:cNvSpPr>
            <a:spLocks noGrp="1"/>
          </p:cNvSpPr>
          <p:nvPr>
            <p:ph type="sldNum" sz="quarter" idx="16"/>
          </p:nvPr>
        </p:nvSpPr>
        <p:spPr/>
        <p:txBody>
          <a:bodyPr rtlCol="0"/>
          <a:lstStyle/>
          <a:p>
            <a:fld id="{1CC9FE18-CF4B-4ED2-B096-EDD509FFD8D7}" type="slidenum">
              <a:rPr lang="es-EC" smtClean="0"/>
              <a:pPr/>
              <a:t>‹Nº›</a:t>
            </a:fld>
            <a:endParaRPr lang="es-EC"/>
          </a:p>
        </p:txBody>
      </p:sp>
      <p:sp>
        <p:nvSpPr>
          <p:cNvPr id="14" name="Footer Placeholder 13"/>
          <p:cNvSpPr>
            <a:spLocks noGrp="1"/>
          </p:cNvSpPr>
          <p:nvPr>
            <p:ph type="ftr" sz="quarter" idx="17"/>
          </p:nvPr>
        </p:nvSpPr>
        <p:spPr/>
        <p:txBody>
          <a:bodyPr rtlCol="0"/>
          <a:lstStyle/>
          <a:p>
            <a:endParaRPr lang="es-EC"/>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CC9FE18-CF4B-4ED2-B096-EDD509FFD8D7}"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CC9FE18-CF4B-4ED2-B096-EDD509FFD8D7}"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AB05BE-B1F2-4E06-8CFB-BF4960FF3878}" type="datetimeFigureOut">
              <a:rPr lang="es-EC" smtClean="0"/>
              <a:pPr/>
              <a:t>28/07/2010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CC9FE18-CF4B-4ED2-B096-EDD509FFD8D7}" type="slidenum">
              <a:rPr lang="es-EC" smtClean="0"/>
              <a:pPr/>
              <a:t>‹Nº›</a:t>
            </a:fld>
            <a:endParaRPr lang="es-EC"/>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9AB05BE-B1F2-4E06-8CFB-BF4960FF3878}" type="datetimeFigureOut">
              <a:rPr lang="es-EC" smtClean="0"/>
              <a:pPr/>
              <a:t>28/07/2010</a:t>
            </a:fld>
            <a:endParaRPr lang="es-EC"/>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9FE18-CF4B-4ED2-B096-EDD509FFD8D7}" type="slidenum">
              <a:rPr lang="es-EC" smtClean="0"/>
              <a:pPr/>
              <a:t>‹Nº›</a:t>
            </a:fld>
            <a:endParaRPr lang="es-EC"/>
          </a:p>
        </p:txBody>
      </p:sp>
      <p:sp>
        <p:nvSpPr>
          <p:cNvPr id="14" name="Footer Placeholder 13"/>
          <p:cNvSpPr>
            <a:spLocks noGrp="1"/>
          </p:cNvSpPr>
          <p:nvPr>
            <p:ph type="ftr" sz="quarter" idx="12"/>
          </p:nvPr>
        </p:nvSpPr>
        <p:spPr>
          <a:xfrm>
            <a:off x="1600200" y="6248206"/>
            <a:ext cx="4572000" cy="365125"/>
          </a:xfrm>
        </p:spPr>
        <p:txBody>
          <a:bodyPr rtlCol="0"/>
          <a:lstStyle/>
          <a:p>
            <a:endParaRPr lang="es-EC"/>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9AB05BE-B1F2-4E06-8CFB-BF4960FF3878}" type="datetimeFigureOut">
              <a:rPr lang="es-EC" smtClean="0"/>
              <a:pPr/>
              <a:t>28/07/2010</a:t>
            </a:fld>
            <a:endParaRPr lang="es-EC"/>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C"/>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CC9FE18-CF4B-4ED2-B096-EDD509FFD8D7}"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_tradnl" sz="3300" cap="all" dirty="0" smtClean="0"/>
              <a:t>Análisis </a:t>
            </a:r>
            <a:r>
              <a:rPr lang="es-ES_tradnl" sz="3300" cap="all" dirty="0"/>
              <a:t>e implementación del aprendizaje metódico, práctico de las tablas de multiplicar a través de la Realidad </a:t>
            </a:r>
            <a:r>
              <a:rPr lang="es-ES_tradnl" sz="3300" cap="all" dirty="0" smtClean="0"/>
              <a:t>Virtual</a:t>
            </a:r>
            <a:r>
              <a:rPr lang="es-EC" dirty="0"/>
              <a:t/>
            </a:r>
            <a:br>
              <a:rPr lang="es-EC" dirty="0"/>
            </a:br>
            <a:endParaRPr lang="es-EC" dirty="0"/>
          </a:p>
        </p:txBody>
      </p:sp>
      <p:sp>
        <p:nvSpPr>
          <p:cNvPr id="3" name="Subtitle 2"/>
          <p:cNvSpPr>
            <a:spLocks noGrp="1"/>
          </p:cNvSpPr>
          <p:nvPr>
            <p:ph type="subTitle" idx="1"/>
          </p:nvPr>
        </p:nvSpPr>
        <p:spPr/>
        <p:txBody>
          <a:bodyPr>
            <a:normAutofit fontScale="77500" lnSpcReduction="20000"/>
          </a:bodyPr>
          <a:lstStyle/>
          <a:p>
            <a:r>
              <a:rPr lang="es-EC" dirty="0" smtClean="0"/>
              <a:t>Pedro Durán Avilés.</a:t>
            </a:r>
          </a:p>
          <a:p>
            <a:r>
              <a:rPr lang="es-EC" dirty="0" smtClean="0"/>
              <a:t>Gina Villalba Ortiz.</a:t>
            </a:r>
            <a:endParaRPr lang="es-EC"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DESARROLLO E IMPLEMENTACIÓN</a:t>
            </a:r>
            <a:endParaRPr lang="es-EC" dirty="0"/>
          </a:p>
        </p:txBody>
      </p:sp>
      <p:sp>
        <p:nvSpPr>
          <p:cNvPr id="5" name="Content Placeholder 2"/>
          <p:cNvSpPr>
            <a:spLocks noGrp="1"/>
          </p:cNvSpPr>
          <p:nvPr>
            <p:ph sz="quarter" idx="1"/>
          </p:nvPr>
        </p:nvSpPr>
        <p:spPr>
          <a:xfrm>
            <a:off x="612648" y="1600200"/>
            <a:ext cx="8153400" cy="400040"/>
          </a:xfrm>
        </p:spPr>
        <p:txBody>
          <a:bodyPr>
            <a:normAutofit lnSpcReduction="10000"/>
          </a:bodyPr>
          <a:lstStyle/>
          <a:p>
            <a:pPr algn="just"/>
            <a:r>
              <a:rPr lang="es-ES_tradnl" sz="2100" dirty="0" smtClean="0"/>
              <a:t>Diagrama de los elementos de software utilizados</a:t>
            </a:r>
            <a:r>
              <a:rPr lang="es-EC" sz="2100" dirty="0" smtClean="0"/>
              <a:t>.</a:t>
            </a:r>
            <a:endParaRPr lang="es-ES_tradnl" sz="2100" dirty="0" smtClean="0"/>
          </a:p>
        </p:txBody>
      </p:sp>
      <p:pic>
        <p:nvPicPr>
          <p:cNvPr id="4098" name="Object 2"/>
          <p:cNvPicPr>
            <a:picLocks noChangeArrowheads="1"/>
          </p:cNvPicPr>
          <p:nvPr/>
        </p:nvPicPr>
        <p:blipFill>
          <a:blip r:embed="rId2"/>
          <a:srcRect b="-272"/>
          <a:stretch>
            <a:fillRect/>
          </a:stretch>
        </p:blipFill>
        <p:spPr bwMode="auto">
          <a:xfrm>
            <a:off x="2285984" y="2357430"/>
            <a:ext cx="4495800" cy="3276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PRUEBAS</a:t>
            </a:r>
            <a:endParaRPr lang="es-EC" dirty="0"/>
          </a:p>
        </p:txBody>
      </p:sp>
      <p:sp>
        <p:nvSpPr>
          <p:cNvPr id="4" name="Content Placeholder 2"/>
          <p:cNvSpPr>
            <a:spLocks noGrp="1"/>
          </p:cNvSpPr>
          <p:nvPr>
            <p:ph sz="quarter" idx="1"/>
          </p:nvPr>
        </p:nvSpPr>
        <p:spPr>
          <a:xfrm>
            <a:off x="612648" y="1600200"/>
            <a:ext cx="8153400" cy="4757758"/>
          </a:xfrm>
        </p:spPr>
        <p:txBody>
          <a:bodyPr>
            <a:normAutofit/>
          </a:bodyPr>
          <a:lstStyle/>
          <a:p>
            <a:pPr algn="just"/>
            <a:r>
              <a:rPr lang="es-ES_tradnl" sz="2100" dirty="0" smtClean="0"/>
              <a:t>Pruebas realizadas al prototipo</a:t>
            </a:r>
            <a:r>
              <a:rPr lang="es-EC" sz="2100" dirty="0" smtClean="0"/>
              <a:t>.</a:t>
            </a:r>
          </a:p>
          <a:p>
            <a:pPr lvl="1" algn="just"/>
            <a:r>
              <a:rPr lang="es-EC" sz="1800" dirty="0" smtClean="0"/>
              <a:t>Participaron tres niños entre 9 y 10 años.</a:t>
            </a:r>
          </a:p>
          <a:p>
            <a:pPr lvl="1" algn="just"/>
            <a:r>
              <a:rPr lang="es-ES_tradnl" sz="1800" dirty="0" smtClean="0"/>
              <a:t>Se verificó el cumplimiento de las siguientes características</a:t>
            </a:r>
          </a:p>
          <a:p>
            <a:pPr lvl="2" algn="just"/>
            <a:r>
              <a:rPr lang="es-ES_tradnl" sz="1800" dirty="0" smtClean="0"/>
              <a:t>Facilidad de uso.</a:t>
            </a:r>
          </a:p>
          <a:p>
            <a:pPr lvl="2" algn="just"/>
            <a:r>
              <a:rPr lang="es-ES_tradnl" sz="1800" dirty="0" smtClean="0"/>
              <a:t>Tiempos de respuesta.</a:t>
            </a:r>
          </a:p>
          <a:p>
            <a:pPr lvl="2" algn="just"/>
            <a:r>
              <a:rPr lang="es-ES_tradnl" sz="1800" dirty="0" smtClean="0"/>
              <a:t>Velocidad de selección.</a:t>
            </a:r>
          </a:p>
          <a:p>
            <a:pPr lvl="2" algn="just"/>
            <a:r>
              <a:rPr lang="es-ES_tradnl" sz="1800" dirty="0" smtClean="0"/>
              <a:t>Número de repeticiones.</a:t>
            </a:r>
          </a:p>
          <a:p>
            <a:pPr lvl="2" algn="just"/>
            <a:r>
              <a:rPr lang="es-ES_tradnl" sz="1800" dirty="0" smtClean="0"/>
              <a:t>Cuantificación de aciertos y errores.</a:t>
            </a:r>
          </a:p>
          <a:p>
            <a:pPr lvl="2" algn="just"/>
            <a:r>
              <a:rPr lang="es-ES_tradnl" sz="1800" dirty="0" smtClean="0"/>
              <a:t>Retroalimentación del usuario.</a:t>
            </a:r>
          </a:p>
          <a:p>
            <a:pPr lvl="3" algn="just"/>
            <a:r>
              <a:rPr lang="es-ES_tradnl" sz="1800" dirty="0" smtClean="0"/>
              <a:t>Interacción</a:t>
            </a:r>
          </a:p>
          <a:p>
            <a:pPr lvl="3" algn="just"/>
            <a:r>
              <a:rPr lang="es-ES_tradnl" sz="1800" dirty="0" smtClean="0"/>
              <a:t>Satisfacción</a:t>
            </a:r>
          </a:p>
          <a:p>
            <a:pPr lvl="3" algn="just"/>
            <a:r>
              <a:rPr lang="es-ES_tradnl" sz="1800" dirty="0" smtClean="0"/>
              <a:t>Frustración</a:t>
            </a:r>
          </a:p>
          <a:p>
            <a:pPr lvl="2" algn="just">
              <a:buNone/>
            </a:pPr>
            <a:endParaRPr lang="es-ES_tradnl" sz="15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RESULTADOS</a:t>
            </a:r>
            <a:endParaRPr lang="es-EC" dirty="0"/>
          </a:p>
        </p:txBody>
      </p:sp>
      <p:graphicFrame>
        <p:nvGraphicFramePr>
          <p:cNvPr id="4" name="Table 3"/>
          <p:cNvGraphicFramePr>
            <a:graphicFrameLocks noGrp="1"/>
          </p:cNvGraphicFramePr>
          <p:nvPr/>
        </p:nvGraphicFramePr>
        <p:xfrm>
          <a:off x="714348" y="2000241"/>
          <a:ext cx="7858180" cy="4461488"/>
        </p:xfrm>
        <a:graphic>
          <a:graphicData uri="http://schemas.openxmlformats.org/drawingml/2006/table">
            <a:tbl>
              <a:tblPr>
                <a:tableStyleId>{8A107856-5554-42FB-B03E-39F5DBC370BA}</a:tableStyleId>
              </a:tblPr>
              <a:tblGrid>
                <a:gridCol w="3143272"/>
                <a:gridCol w="4714908"/>
              </a:tblGrid>
              <a:tr h="1763022">
                <a:tc>
                  <a:txBody>
                    <a:bodyPr/>
                    <a:lstStyle/>
                    <a:p>
                      <a:pPr>
                        <a:lnSpc>
                          <a:spcPct val="200000"/>
                        </a:lnSpc>
                        <a:spcAft>
                          <a:spcPts val="1000"/>
                        </a:spcAft>
                      </a:pPr>
                      <a:r>
                        <a:rPr lang="es-ES_tradnl" sz="1400" dirty="0"/>
                        <a:t>Tiempos de selección de objetos</a:t>
                      </a:r>
                      <a:endParaRPr lang="es-EC" sz="1400" dirty="0">
                        <a:latin typeface="Times New Roman"/>
                        <a:ea typeface="Calibri"/>
                        <a:cs typeface="Times New Roman"/>
                      </a:endParaRPr>
                    </a:p>
                  </a:txBody>
                  <a:tcPr marL="59674" marR="59674" marT="0" marB="0"/>
                </a:tc>
                <a:tc>
                  <a:txBody>
                    <a:bodyPr/>
                    <a:lstStyle/>
                    <a:p>
                      <a:pPr algn="just">
                        <a:lnSpc>
                          <a:spcPct val="115000"/>
                        </a:lnSpc>
                        <a:spcAft>
                          <a:spcPts val="1000"/>
                        </a:spcAft>
                      </a:pPr>
                      <a:r>
                        <a:rPr lang="es-ES_tradnl" sz="1400" dirty="0"/>
                        <a:t>Los niños zurdos tienen una mejor capacidad de desplazamiento dentro de las escenas de entrenamiento.</a:t>
                      </a:r>
                      <a:endParaRPr lang="es-EC" sz="1400" dirty="0"/>
                    </a:p>
                    <a:p>
                      <a:pPr algn="just">
                        <a:lnSpc>
                          <a:spcPct val="115000"/>
                        </a:lnSpc>
                        <a:spcAft>
                          <a:spcPts val="1000"/>
                        </a:spcAft>
                      </a:pPr>
                      <a:r>
                        <a:rPr lang="es-ES_tradnl" sz="1400" dirty="0"/>
                        <a:t>Los niños zurdos reportaron un tiempo de selección de 10 a 25 segundos.</a:t>
                      </a:r>
                      <a:endParaRPr lang="es-EC" sz="1400" dirty="0"/>
                    </a:p>
                    <a:p>
                      <a:pPr algn="just">
                        <a:lnSpc>
                          <a:spcPct val="115000"/>
                        </a:lnSpc>
                        <a:spcAft>
                          <a:spcPts val="1000"/>
                        </a:spcAft>
                      </a:pPr>
                      <a:r>
                        <a:rPr lang="es-ES_tradnl" sz="1400" dirty="0"/>
                        <a:t>El niño derecho reporto un tiempo de selección mayor a los 30 segundos.</a:t>
                      </a:r>
                      <a:endParaRPr lang="es-EC" sz="1400" dirty="0">
                        <a:latin typeface="Times New Roman"/>
                        <a:ea typeface="Calibri"/>
                        <a:cs typeface="Times New Roman"/>
                      </a:endParaRPr>
                    </a:p>
                  </a:txBody>
                  <a:tcPr marL="59674" marR="59674" marT="0" marB="0"/>
                </a:tc>
              </a:tr>
              <a:tr h="770990">
                <a:tc>
                  <a:txBody>
                    <a:bodyPr/>
                    <a:lstStyle/>
                    <a:p>
                      <a:pPr>
                        <a:lnSpc>
                          <a:spcPct val="200000"/>
                        </a:lnSpc>
                        <a:spcAft>
                          <a:spcPts val="1000"/>
                        </a:spcAft>
                      </a:pPr>
                      <a:r>
                        <a:rPr lang="es-ES_tradnl" sz="1400" dirty="0"/>
                        <a:t>Aciertos y Errores</a:t>
                      </a:r>
                      <a:endParaRPr lang="es-EC" sz="1400" dirty="0">
                        <a:latin typeface="Times New Roman"/>
                        <a:ea typeface="Calibri"/>
                        <a:cs typeface="Times New Roman"/>
                      </a:endParaRPr>
                    </a:p>
                  </a:txBody>
                  <a:tcPr marL="59674" marR="59674" marT="0" marB="0"/>
                </a:tc>
                <a:tc>
                  <a:txBody>
                    <a:bodyPr/>
                    <a:lstStyle/>
                    <a:p>
                      <a:pPr algn="just">
                        <a:lnSpc>
                          <a:spcPct val="115000"/>
                        </a:lnSpc>
                        <a:spcAft>
                          <a:spcPts val="1000"/>
                        </a:spcAft>
                      </a:pPr>
                      <a:r>
                        <a:rPr lang="es-ES_tradnl" sz="1400" dirty="0"/>
                        <a:t>Los niños tomaban su tiempo para pensar en la respuesta correcta ya que se establecieron entre ellos el reto de superarse el uno al otro.</a:t>
                      </a:r>
                      <a:endParaRPr lang="es-EC" sz="1400" dirty="0">
                        <a:latin typeface="Times New Roman"/>
                        <a:ea typeface="Calibri"/>
                        <a:cs typeface="Times New Roman"/>
                      </a:endParaRPr>
                    </a:p>
                  </a:txBody>
                  <a:tcPr marL="59674" marR="59674" marT="0" marB="0"/>
                </a:tc>
              </a:tr>
              <a:tr h="578243">
                <a:tc>
                  <a:txBody>
                    <a:bodyPr/>
                    <a:lstStyle/>
                    <a:p>
                      <a:pPr>
                        <a:lnSpc>
                          <a:spcPct val="200000"/>
                        </a:lnSpc>
                        <a:spcAft>
                          <a:spcPts val="1000"/>
                        </a:spcAft>
                      </a:pPr>
                      <a:r>
                        <a:rPr lang="es-ES_tradnl" sz="1400" dirty="0"/>
                        <a:t>Animaciones</a:t>
                      </a:r>
                      <a:endParaRPr lang="es-EC" sz="1400" dirty="0">
                        <a:latin typeface="Times New Roman"/>
                        <a:ea typeface="Calibri"/>
                        <a:cs typeface="Times New Roman"/>
                      </a:endParaRPr>
                    </a:p>
                  </a:txBody>
                  <a:tcPr marL="59674" marR="59674" marT="0" marB="0"/>
                </a:tc>
                <a:tc>
                  <a:txBody>
                    <a:bodyPr/>
                    <a:lstStyle/>
                    <a:p>
                      <a:pPr algn="just">
                        <a:lnSpc>
                          <a:spcPct val="115000"/>
                        </a:lnSpc>
                        <a:spcAft>
                          <a:spcPts val="1000"/>
                        </a:spcAft>
                      </a:pPr>
                      <a:r>
                        <a:rPr lang="es-ES_tradnl" sz="1400" dirty="0"/>
                        <a:t>Les pareció muy interesante ver como las abejas volaban de manera fluida y directa a sus rostros.</a:t>
                      </a:r>
                      <a:endParaRPr lang="es-EC" sz="1400" dirty="0">
                        <a:latin typeface="Times New Roman"/>
                        <a:ea typeface="Calibri"/>
                        <a:cs typeface="Times New Roman"/>
                      </a:endParaRPr>
                    </a:p>
                  </a:txBody>
                  <a:tcPr marL="59674" marR="59674" marT="0" marB="0"/>
                </a:tc>
              </a:tr>
              <a:tr h="770990">
                <a:tc>
                  <a:txBody>
                    <a:bodyPr/>
                    <a:lstStyle/>
                    <a:p>
                      <a:pPr>
                        <a:lnSpc>
                          <a:spcPct val="200000"/>
                        </a:lnSpc>
                        <a:spcAft>
                          <a:spcPts val="1000"/>
                        </a:spcAft>
                      </a:pPr>
                      <a:r>
                        <a:rPr lang="es-ES_tradnl" sz="1400"/>
                        <a:t>Retroalimentación de las escenas</a:t>
                      </a:r>
                      <a:endParaRPr lang="es-EC" sz="1400">
                        <a:latin typeface="Times New Roman"/>
                        <a:ea typeface="Calibri"/>
                        <a:cs typeface="Times New Roman"/>
                      </a:endParaRPr>
                    </a:p>
                  </a:txBody>
                  <a:tcPr marL="59674" marR="59674" marT="0" marB="0"/>
                </a:tc>
                <a:tc>
                  <a:txBody>
                    <a:bodyPr/>
                    <a:lstStyle/>
                    <a:p>
                      <a:pPr algn="just">
                        <a:lnSpc>
                          <a:spcPct val="115000"/>
                        </a:lnSpc>
                        <a:spcAft>
                          <a:spcPts val="1000"/>
                        </a:spcAft>
                      </a:pPr>
                      <a:r>
                        <a:rPr lang="es-ES_tradnl" sz="1400" dirty="0"/>
                        <a:t>El mensaje de aciertos o errores le pareció claro, pues los mismos presentes en las escenas no son difíciles de interpretar para ellos.</a:t>
                      </a:r>
                      <a:endParaRPr lang="es-EC" sz="1400" dirty="0">
                        <a:latin typeface="Times New Roman"/>
                        <a:ea typeface="Calibri"/>
                        <a:cs typeface="Times New Roman"/>
                      </a:endParaRPr>
                    </a:p>
                  </a:txBody>
                  <a:tcPr marL="59674" marR="59674" marT="0" marB="0"/>
                </a:tc>
              </a:tr>
              <a:tr h="578243">
                <a:tc>
                  <a:txBody>
                    <a:bodyPr/>
                    <a:lstStyle/>
                    <a:p>
                      <a:pPr>
                        <a:lnSpc>
                          <a:spcPct val="200000"/>
                        </a:lnSpc>
                        <a:spcAft>
                          <a:spcPts val="1000"/>
                        </a:spcAft>
                      </a:pPr>
                      <a:r>
                        <a:rPr lang="es-ES_tradnl" sz="1400" dirty="0"/>
                        <a:t>Tiempo de respuesta</a:t>
                      </a:r>
                      <a:endParaRPr lang="es-EC" sz="1400" dirty="0">
                        <a:latin typeface="Times New Roman"/>
                        <a:ea typeface="Calibri"/>
                        <a:cs typeface="Times New Roman"/>
                      </a:endParaRPr>
                    </a:p>
                  </a:txBody>
                  <a:tcPr marL="59674" marR="59674" marT="0" marB="0"/>
                </a:tc>
                <a:tc>
                  <a:txBody>
                    <a:bodyPr/>
                    <a:lstStyle/>
                    <a:p>
                      <a:pPr algn="just">
                        <a:lnSpc>
                          <a:spcPct val="115000"/>
                        </a:lnSpc>
                        <a:spcAft>
                          <a:spcPts val="1000"/>
                        </a:spcAft>
                      </a:pPr>
                      <a:r>
                        <a:rPr lang="es-ES_tradnl" sz="1400" dirty="0"/>
                        <a:t>En la etapa de entrenamiento el tiempo en responder era  generalmente corto oscilaba entre 10 y 15 segundos.</a:t>
                      </a:r>
                      <a:endParaRPr lang="es-EC" sz="1400" dirty="0">
                        <a:latin typeface="Times New Roman"/>
                        <a:ea typeface="Calibri"/>
                        <a:cs typeface="Times New Roman"/>
                      </a:endParaRPr>
                    </a:p>
                  </a:txBody>
                  <a:tcPr marL="59674" marR="59674" marT="0" marB="0"/>
                </a:tc>
              </a:tr>
            </a:tbl>
          </a:graphicData>
        </a:graphic>
      </p:graphicFrame>
      <p:sp>
        <p:nvSpPr>
          <p:cNvPr id="5" name="Content Placeholder 2"/>
          <p:cNvSpPr>
            <a:spLocks noGrp="1"/>
          </p:cNvSpPr>
          <p:nvPr>
            <p:ph sz="quarter" idx="1"/>
          </p:nvPr>
        </p:nvSpPr>
        <p:spPr>
          <a:xfrm>
            <a:off x="612648" y="1600200"/>
            <a:ext cx="8153400" cy="400040"/>
          </a:xfrm>
        </p:spPr>
        <p:txBody>
          <a:bodyPr>
            <a:normAutofit lnSpcReduction="10000"/>
          </a:bodyPr>
          <a:lstStyle/>
          <a:p>
            <a:pPr algn="just"/>
            <a:r>
              <a:rPr lang="es-EC" sz="2100" dirty="0" smtClean="0"/>
              <a:t>Resultados globales de las pruebas de Entrenamiento.</a:t>
            </a:r>
            <a:endParaRPr lang="es-ES_tradnl" sz="21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RESULTADOS</a:t>
            </a:r>
            <a:endParaRPr lang="es-EC" dirty="0"/>
          </a:p>
        </p:txBody>
      </p:sp>
      <p:sp>
        <p:nvSpPr>
          <p:cNvPr id="5" name="Content Placeholder 2"/>
          <p:cNvSpPr>
            <a:spLocks noGrp="1"/>
          </p:cNvSpPr>
          <p:nvPr>
            <p:ph sz="quarter" idx="1"/>
          </p:nvPr>
        </p:nvSpPr>
        <p:spPr>
          <a:xfrm>
            <a:off x="612648" y="1600200"/>
            <a:ext cx="8153400" cy="400040"/>
          </a:xfrm>
        </p:spPr>
        <p:txBody>
          <a:bodyPr>
            <a:normAutofit lnSpcReduction="10000"/>
          </a:bodyPr>
          <a:lstStyle/>
          <a:p>
            <a:pPr algn="just"/>
            <a:r>
              <a:rPr lang="es-EC" sz="2100" dirty="0" smtClean="0"/>
              <a:t>Resultados globales de las pruebas de Problemas.</a:t>
            </a:r>
            <a:endParaRPr lang="es-ES_tradnl" sz="2100" dirty="0" smtClean="0"/>
          </a:p>
        </p:txBody>
      </p:sp>
      <p:graphicFrame>
        <p:nvGraphicFramePr>
          <p:cNvPr id="6" name="Table 5"/>
          <p:cNvGraphicFramePr>
            <a:graphicFrameLocks noGrp="1"/>
          </p:cNvGraphicFramePr>
          <p:nvPr/>
        </p:nvGraphicFramePr>
        <p:xfrm>
          <a:off x="714348" y="2071679"/>
          <a:ext cx="7786742" cy="4516975"/>
        </p:xfrm>
        <a:graphic>
          <a:graphicData uri="http://schemas.openxmlformats.org/drawingml/2006/table">
            <a:tbl>
              <a:tblPr>
                <a:tableStyleId>{8A107856-5554-42FB-B03E-39F5DBC370BA}</a:tableStyleId>
              </a:tblPr>
              <a:tblGrid>
                <a:gridCol w="2336406"/>
                <a:gridCol w="5450336"/>
              </a:tblGrid>
              <a:tr h="1137900">
                <a:tc>
                  <a:txBody>
                    <a:bodyPr/>
                    <a:lstStyle/>
                    <a:p>
                      <a:pPr>
                        <a:lnSpc>
                          <a:spcPct val="200000"/>
                        </a:lnSpc>
                        <a:spcAft>
                          <a:spcPts val="1000"/>
                        </a:spcAft>
                      </a:pPr>
                      <a:r>
                        <a:rPr lang="es-ES_tradnl" sz="1200" dirty="0"/>
                        <a:t>Tiempos de selección de objetos</a:t>
                      </a:r>
                      <a:endParaRPr lang="es-EC" sz="1200" dirty="0">
                        <a:latin typeface="Times New Roman"/>
                        <a:ea typeface="Calibri"/>
                        <a:cs typeface="Times New Roman"/>
                      </a:endParaRPr>
                    </a:p>
                  </a:txBody>
                  <a:tcPr marL="31244" marR="31244" marT="0" marB="0"/>
                </a:tc>
                <a:tc>
                  <a:txBody>
                    <a:bodyPr/>
                    <a:lstStyle/>
                    <a:p>
                      <a:pPr algn="just">
                        <a:lnSpc>
                          <a:spcPct val="115000"/>
                        </a:lnSpc>
                        <a:spcAft>
                          <a:spcPts val="1000"/>
                        </a:spcAft>
                      </a:pPr>
                      <a:r>
                        <a:rPr lang="es-ES_tradnl" sz="1200" dirty="0"/>
                        <a:t>Los niños por igual presentaron dificultades de selección de la respuesta correcta, no por desconocimiento, sino por la dificultad presentada por la calculadora, la cual es el medio para seleccionar la respuesta en esta escena.</a:t>
                      </a:r>
                      <a:endParaRPr lang="es-EC" sz="1200" dirty="0"/>
                    </a:p>
                    <a:p>
                      <a:pPr algn="just">
                        <a:lnSpc>
                          <a:spcPct val="115000"/>
                        </a:lnSpc>
                        <a:spcAft>
                          <a:spcPts val="1000"/>
                        </a:spcAft>
                      </a:pPr>
                      <a:r>
                        <a:rPr lang="es-ES_tradnl" sz="1200" dirty="0"/>
                        <a:t>Los tiempos de selección fueron altos al inicio en un rango de [40 – 60] segundos, pero ya en las presentaciones siguientes de los problemas bajaron a [20 – 30] segundos.</a:t>
                      </a:r>
                      <a:endParaRPr lang="es-EC" sz="1200" dirty="0">
                        <a:latin typeface="Times New Roman"/>
                        <a:ea typeface="Calibri"/>
                        <a:cs typeface="Times New Roman"/>
                      </a:endParaRPr>
                    </a:p>
                  </a:txBody>
                  <a:tcPr marL="31244" marR="31244" marT="0" marB="0"/>
                </a:tc>
              </a:tr>
              <a:tr h="931321">
                <a:tc>
                  <a:txBody>
                    <a:bodyPr/>
                    <a:lstStyle/>
                    <a:p>
                      <a:pPr>
                        <a:lnSpc>
                          <a:spcPct val="200000"/>
                        </a:lnSpc>
                        <a:spcAft>
                          <a:spcPts val="1000"/>
                        </a:spcAft>
                      </a:pPr>
                      <a:r>
                        <a:rPr lang="es-ES_tradnl" sz="1200" dirty="0"/>
                        <a:t>Aciertos y Errores</a:t>
                      </a:r>
                      <a:endParaRPr lang="es-EC" sz="1200" dirty="0">
                        <a:latin typeface="Times New Roman"/>
                        <a:ea typeface="Calibri"/>
                        <a:cs typeface="Times New Roman"/>
                      </a:endParaRPr>
                    </a:p>
                  </a:txBody>
                  <a:tcPr marL="31244" marR="31244" marT="0" marB="0"/>
                </a:tc>
                <a:tc>
                  <a:txBody>
                    <a:bodyPr/>
                    <a:lstStyle/>
                    <a:p>
                      <a:pPr algn="just">
                        <a:lnSpc>
                          <a:spcPct val="115000"/>
                        </a:lnSpc>
                        <a:spcAft>
                          <a:spcPts val="1000"/>
                        </a:spcAft>
                      </a:pPr>
                      <a:r>
                        <a:rPr lang="es-ES_tradnl" sz="1200" dirty="0"/>
                        <a:t>Los errores fueron bastantes en estas escenas por niño, cometían los errores involuntarios de selección alrededor de 4 errores por niño.</a:t>
                      </a:r>
                      <a:endParaRPr lang="es-EC" sz="1200" dirty="0"/>
                    </a:p>
                    <a:p>
                      <a:pPr algn="just">
                        <a:lnSpc>
                          <a:spcPct val="115000"/>
                        </a:lnSpc>
                        <a:spcAft>
                          <a:spcPts val="1000"/>
                        </a:spcAft>
                      </a:pPr>
                      <a:r>
                        <a:rPr lang="es-ES_tradnl" sz="1200" dirty="0"/>
                        <a:t>Se dio el caso que por la dificultad de no poder seleccionar la opción correcta el niño se sentía frustrado, ya que él conocía la respuesta.</a:t>
                      </a:r>
                      <a:endParaRPr lang="es-EC" sz="1200" dirty="0">
                        <a:latin typeface="Times New Roman"/>
                        <a:ea typeface="Calibri"/>
                        <a:cs typeface="Times New Roman"/>
                      </a:endParaRPr>
                    </a:p>
                  </a:txBody>
                  <a:tcPr marL="31244" marR="31244" marT="0" marB="0"/>
                </a:tc>
              </a:tr>
              <a:tr h="1467411">
                <a:tc>
                  <a:txBody>
                    <a:bodyPr/>
                    <a:lstStyle/>
                    <a:p>
                      <a:pPr>
                        <a:lnSpc>
                          <a:spcPct val="200000"/>
                        </a:lnSpc>
                        <a:spcAft>
                          <a:spcPts val="1000"/>
                        </a:spcAft>
                      </a:pPr>
                      <a:r>
                        <a:rPr lang="es-ES_tradnl" sz="1200" dirty="0"/>
                        <a:t>Animaciones</a:t>
                      </a:r>
                      <a:endParaRPr lang="es-EC" sz="1200" dirty="0">
                        <a:latin typeface="Times New Roman"/>
                        <a:ea typeface="Calibri"/>
                        <a:cs typeface="Times New Roman"/>
                      </a:endParaRPr>
                    </a:p>
                  </a:txBody>
                  <a:tcPr marL="31244" marR="31244" marT="0" marB="0"/>
                </a:tc>
                <a:tc>
                  <a:txBody>
                    <a:bodyPr/>
                    <a:lstStyle/>
                    <a:p>
                      <a:pPr algn="just">
                        <a:lnSpc>
                          <a:spcPct val="115000"/>
                        </a:lnSpc>
                        <a:spcAft>
                          <a:spcPts val="1000"/>
                        </a:spcAft>
                      </a:pPr>
                      <a:r>
                        <a:rPr lang="es-ES_tradnl" sz="1200" dirty="0"/>
                        <a:t>Le pareció muy sencilla y explicita, ya que en este tipo de prueba solo existen los mensajes de “Correcto” o “Incorrecto”.</a:t>
                      </a:r>
                      <a:endParaRPr lang="es-EC" sz="1200" dirty="0"/>
                    </a:p>
                    <a:p>
                      <a:pPr algn="just">
                        <a:lnSpc>
                          <a:spcPct val="115000"/>
                        </a:lnSpc>
                        <a:spcAft>
                          <a:spcPts val="1000"/>
                        </a:spcAft>
                      </a:pPr>
                      <a:r>
                        <a:rPr lang="es-ES_tradnl" sz="1200" dirty="0"/>
                        <a:t>Los objetos rotando llamó su atención, ya que alguno de los que se presentaron, eran personajes de series de televisión.</a:t>
                      </a:r>
                      <a:endParaRPr lang="es-EC" sz="1200" dirty="0"/>
                    </a:p>
                    <a:p>
                      <a:pPr algn="just">
                        <a:lnSpc>
                          <a:spcPct val="115000"/>
                        </a:lnSpc>
                        <a:spcAft>
                          <a:spcPts val="1000"/>
                        </a:spcAft>
                      </a:pPr>
                      <a:r>
                        <a:rPr lang="es-ES_tradnl" sz="1200" dirty="0"/>
                        <a:t>El contenido de los problemas en algunos de los casos no fue leído y simplemente leían la ayuda (multiplicación directa) para así poder dar una respuesta más rápida.</a:t>
                      </a:r>
                      <a:endParaRPr lang="es-EC" sz="1200" dirty="0">
                        <a:latin typeface="Times New Roman"/>
                        <a:ea typeface="Calibri"/>
                        <a:cs typeface="Times New Roman"/>
                      </a:endParaRPr>
                    </a:p>
                  </a:txBody>
                  <a:tcPr marL="31244" marR="31244" marT="0" marB="0"/>
                </a:tc>
              </a:tr>
              <a:tr h="402212">
                <a:tc>
                  <a:txBody>
                    <a:bodyPr/>
                    <a:lstStyle/>
                    <a:p>
                      <a:pPr>
                        <a:lnSpc>
                          <a:spcPct val="200000"/>
                        </a:lnSpc>
                        <a:spcAft>
                          <a:spcPts val="1000"/>
                        </a:spcAft>
                      </a:pPr>
                      <a:r>
                        <a:rPr lang="es-ES_tradnl" sz="1200" dirty="0"/>
                        <a:t>Retroalimentación de las escenas</a:t>
                      </a:r>
                      <a:endParaRPr lang="es-EC" sz="1200" dirty="0">
                        <a:latin typeface="Times New Roman"/>
                        <a:ea typeface="Calibri"/>
                        <a:cs typeface="Times New Roman"/>
                      </a:endParaRPr>
                    </a:p>
                  </a:txBody>
                  <a:tcPr marL="31244" marR="31244" marT="0" marB="0"/>
                </a:tc>
                <a:tc>
                  <a:txBody>
                    <a:bodyPr/>
                    <a:lstStyle/>
                    <a:p>
                      <a:pPr algn="just">
                        <a:lnSpc>
                          <a:spcPct val="115000"/>
                        </a:lnSpc>
                        <a:spcAft>
                          <a:spcPts val="1000"/>
                        </a:spcAft>
                      </a:pPr>
                      <a:r>
                        <a:rPr lang="es-ES_tradnl" sz="1200" dirty="0"/>
                        <a:t>El mensaje de aciertos o errores le pareció claro, pues los mismos presentes en las escenas no son difíciles de interpretar para ellos.</a:t>
                      </a:r>
                      <a:endParaRPr lang="es-EC" sz="1200" dirty="0">
                        <a:latin typeface="Times New Roman"/>
                        <a:ea typeface="Calibri"/>
                        <a:cs typeface="Times New Roman"/>
                      </a:endParaRPr>
                    </a:p>
                  </a:txBody>
                  <a:tcPr marL="31244" marR="31244" marT="0" marB="0"/>
                </a:tc>
              </a:tr>
              <a:tr h="490311">
                <a:tc>
                  <a:txBody>
                    <a:bodyPr/>
                    <a:lstStyle/>
                    <a:p>
                      <a:pPr>
                        <a:lnSpc>
                          <a:spcPct val="200000"/>
                        </a:lnSpc>
                        <a:spcAft>
                          <a:spcPts val="1000"/>
                        </a:spcAft>
                      </a:pPr>
                      <a:r>
                        <a:rPr lang="es-ES_tradnl" sz="1200"/>
                        <a:t>Tiempo de respuesta</a:t>
                      </a:r>
                      <a:endParaRPr lang="es-EC" sz="1200">
                        <a:latin typeface="Times New Roman"/>
                        <a:ea typeface="Calibri"/>
                        <a:cs typeface="Times New Roman"/>
                      </a:endParaRPr>
                    </a:p>
                  </a:txBody>
                  <a:tcPr marL="31244" marR="31244" marT="0" marB="0"/>
                </a:tc>
                <a:tc>
                  <a:txBody>
                    <a:bodyPr/>
                    <a:lstStyle/>
                    <a:p>
                      <a:pPr algn="just">
                        <a:lnSpc>
                          <a:spcPct val="115000"/>
                        </a:lnSpc>
                        <a:spcAft>
                          <a:spcPts val="1000"/>
                        </a:spcAft>
                      </a:pPr>
                      <a:r>
                        <a:rPr lang="es-ES_tradnl" sz="1200" dirty="0"/>
                        <a:t>Los tiempos en esta etapa variaban por niño entre [20 - 30] segundos, por la capacidad de cada uno de ellos de adaptarse más rápidamente a la escena mostrada.</a:t>
                      </a:r>
                      <a:endParaRPr lang="es-EC" sz="1200" dirty="0">
                        <a:latin typeface="Times New Roman"/>
                        <a:ea typeface="Calibri"/>
                        <a:cs typeface="Times New Roman"/>
                      </a:endParaRPr>
                    </a:p>
                  </a:txBody>
                  <a:tcPr marL="31244" marR="31244"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C" sz="3800" dirty="0" smtClean="0"/>
              <a:t>CONCLUSIONES Y RECOMENDACIONES</a:t>
            </a:r>
            <a:endParaRPr lang="es-EC" sz="3800" dirty="0"/>
          </a:p>
        </p:txBody>
      </p:sp>
      <p:sp>
        <p:nvSpPr>
          <p:cNvPr id="3" name="Content Placeholder 2"/>
          <p:cNvSpPr>
            <a:spLocks noGrp="1"/>
          </p:cNvSpPr>
          <p:nvPr>
            <p:ph sz="quarter" idx="1"/>
          </p:nvPr>
        </p:nvSpPr>
        <p:spPr/>
        <p:txBody>
          <a:bodyPr>
            <a:normAutofit fontScale="92500" lnSpcReduction="20000"/>
          </a:bodyPr>
          <a:lstStyle/>
          <a:p>
            <a:pPr lvl="0" algn="just"/>
            <a:r>
              <a:rPr lang="es-ES_tradnl" dirty="0" smtClean="0"/>
              <a:t>Los resultados nos llevaron a determinar que las escenas son fácilmente comprendidas por los niños pero al mismo tiempo algunas de ellas son difíciles de manipular.</a:t>
            </a:r>
          </a:p>
          <a:p>
            <a:pPr lvl="0" algn="just"/>
            <a:endParaRPr lang="es-ES_tradnl" dirty="0" smtClean="0"/>
          </a:p>
          <a:p>
            <a:pPr lvl="0" algn="just"/>
            <a:r>
              <a:rPr lang="es-ES_tradnl" dirty="0" smtClean="0"/>
              <a:t>Los niños se divirtieron con el prototipo, a pesar de que el mismo esta orientado a la enseñanza de las tablas de multiplicar.</a:t>
            </a:r>
          </a:p>
          <a:p>
            <a:pPr lvl="0" algn="just"/>
            <a:endParaRPr lang="es-ES_tradnl" dirty="0" smtClean="0"/>
          </a:p>
          <a:p>
            <a:pPr lvl="0" algn="just"/>
            <a:r>
              <a:rPr lang="es-ES_tradnl" dirty="0" smtClean="0"/>
              <a:t>Pese a los errores cometidos por los niños, el grado de querer seguir interactuando con la aplicación fue bastante alto.</a:t>
            </a:r>
            <a:endParaRPr lang="es-EC" dirty="0" smtClean="0"/>
          </a:p>
          <a:p>
            <a:endParaRPr lang="es-EC"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lvl="0" algn="just"/>
            <a:r>
              <a:rPr lang="es-ES_tradnl" dirty="0" smtClean="0"/>
              <a:t>Se recomienda realizar cambios en algunos objetos como la calculadora que presentó cierta dificultad de uso.</a:t>
            </a:r>
          </a:p>
          <a:p>
            <a:pPr lvl="0" algn="just"/>
            <a:endParaRPr lang="es-ES_tradnl" dirty="0" smtClean="0"/>
          </a:p>
          <a:p>
            <a:pPr lvl="0" algn="just"/>
            <a:r>
              <a:rPr lang="es-ES_tradnl" dirty="0" smtClean="0"/>
              <a:t>Adicional a esto seria de gran ayuda colocar un nuevo “botón” que sirva para el enceramiento de la casilla de “Respuesta”. </a:t>
            </a:r>
          </a:p>
          <a:p>
            <a:pPr lvl="0" algn="just"/>
            <a:endParaRPr lang="es-ES_tradnl" dirty="0" smtClean="0"/>
          </a:p>
          <a:p>
            <a:pPr algn="just"/>
            <a:r>
              <a:rPr lang="es-ES_tradnl" dirty="0" smtClean="0"/>
              <a:t>Podemos determinar que los niños para las nuevas pruebas deben ser mayores a 12 años ya que las gafas activas eran muy grandes para los niños de nuestras pruebas.</a:t>
            </a:r>
            <a:endParaRPr lang="es-EC" dirty="0" smtClean="0"/>
          </a:p>
          <a:p>
            <a:pPr lvl="0"/>
            <a:endParaRPr lang="es-EC" dirty="0" smtClean="0"/>
          </a:p>
          <a:p>
            <a:endParaRPr lang="es-EC" dirty="0"/>
          </a:p>
        </p:txBody>
      </p:sp>
      <p:sp>
        <p:nvSpPr>
          <p:cNvPr id="8" name="Title 1"/>
          <p:cNvSpPr>
            <a:spLocks noGrp="1"/>
          </p:cNvSpPr>
          <p:nvPr>
            <p:ph type="title"/>
          </p:nvPr>
        </p:nvSpPr>
        <p:spPr/>
        <p:txBody>
          <a:bodyPr>
            <a:noAutofit/>
          </a:bodyPr>
          <a:lstStyle/>
          <a:p>
            <a:r>
              <a:rPr lang="es-EC" sz="3800" dirty="0" smtClean="0"/>
              <a:t>CONCLUSIONES Y RECOMENDACIONES</a:t>
            </a:r>
            <a:endParaRPr lang="es-EC"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AGENDA</a:t>
            </a:r>
            <a:endParaRPr lang="es-EC" dirty="0"/>
          </a:p>
        </p:txBody>
      </p:sp>
      <p:sp>
        <p:nvSpPr>
          <p:cNvPr id="3" name="Content Placeholder 2"/>
          <p:cNvSpPr>
            <a:spLocks noGrp="1"/>
          </p:cNvSpPr>
          <p:nvPr>
            <p:ph sz="quarter" idx="1"/>
          </p:nvPr>
        </p:nvSpPr>
        <p:spPr/>
        <p:txBody>
          <a:bodyPr/>
          <a:lstStyle/>
          <a:p>
            <a:r>
              <a:rPr lang="es-EC" dirty="0" smtClean="0"/>
              <a:t>Introducción</a:t>
            </a:r>
          </a:p>
          <a:p>
            <a:r>
              <a:rPr lang="es-EC" dirty="0" smtClean="0"/>
              <a:t>Objetivos</a:t>
            </a:r>
          </a:p>
          <a:p>
            <a:r>
              <a:rPr lang="es-EC" dirty="0" smtClean="0"/>
              <a:t>Diseño</a:t>
            </a:r>
          </a:p>
          <a:p>
            <a:r>
              <a:rPr lang="es-EC" dirty="0" smtClean="0"/>
              <a:t>Desarrollo e Implementación</a:t>
            </a:r>
          </a:p>
          <a:p>
            <a:r>
              <a:rPr lang="es-EC" dirty="0" smtClean="0"/>
              <a:t>Pruebas y resultados</a:t>
            </a:r>
          </a:p>
          <a:p>
            <a:r>
              <a:rPr lang="es-EC" dirty="0" smtClean="0"/>
              <a:t>Demostración</a:t>
            </a:r>
          </a:p>
          <a:p>
            <a:r>
              <a:rPr lang="es-EC" dirty="0" smtClean="0"/>
              <a:t>Conclusiones y recomendaciones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INTRODUCCIÓN</a:t>
            </a:r>
            <a:endParaRPr lang="es-EC" dirty="0"/>
          </a:p>
        </p:txBody>
      </p:sp>
      <p:sp>
        <p:nvSpPr>
          <p:cNvPr id="3" name="Content Placeholder 2"/>
          <p:cNvSpPr>
            <a:spLocks noGrp="1"/>
          </p:cNvSpPr>
          <p:nvPr>
            <p:ph sz="quarter" idx="1"/>
          </p:nvPr>
        </p:nvSpPr>
        <p:spPr/>
        <p:txBody>
          <a:bodyPr>
            <a:normAutofit/>
          </a:bodyPr>
          <a:lstStyle/>
          <a:p>
            <a:r>
              <a:rPr lang="es-EC" dirty="0" smtClean="0"/>
              <a:t>Situación Actual</a:t>
            </a:r>
          </a:p>
          <a:p>
            <a:pPr lvl="1"/>
            <a:r>
              <a:rPr lang="es-EC" sz="2000" dirty="0" smtClean="0"/>
              <a:t>Enseñanza Tradicional</a:t>
            </a:r>
          </a:p>
          <a:p>
            <a:pPr lvl="2"/>
            <a:r>
              <a:rPr lang="es-EC" sz="2000" dirty="0" smtClean="0"/>
              <a:t>Los alumnos aprenden el tema, de la manera en la que el docente lo entiende.</a:t>
            </a:r>
          </a:p>
          <a:p>
            <a:pPr lvl="2">
              <a:buNone/>
            </a:pPr>
            <a:endParaRPr lang="es-EC" sz="2000" dirty="0" smtClean="0"/>
          </a:p>
          <a:p>
            <a:pPr lvl="1"/>
            <a:r>
              <a:rPr lang="es-EC" sz="2000" dirty="0" smtClean="0"/>
              <a:t>Enseñanza Didáctica</a:t>
            </a:r>
          </a:p>
          <a:p>
            <a:pPr lvl="2"/>
            <a:r>
              <a:rPr lang="es-ES_tradnl" sz="2000" dirty="0" smtClean="0"/>
              <a:t>Despierta en ellos el entusiasmo de crear sus propios conceptos.</a:t>
            </a:r>
          </a:p>
          <a:p>
            <a:pPr lvl="2"/>
            <a:r>
              <a:rPr lang="es-ES_tradnl" sz="2000" dirty="0" smtClean="0"/>
              <a:t>Generar conceptos por medio de la experiencia.</a:t>
            </a:r>
          </a:p>
          <a:p>
            <a:pPr lvl="2"/>
            <a:r>
              <a:rPr lang="es-ES_tradnl" sz="2000" dirty="0" smtClean="0"/>
              <a:t>Descubrir conceptos mas allá de la pedagogía.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INTRODUCCIÓN</a:t>
            </a:r>
            <a:endParaRPr lang="es-EC" dirty="0"/>
          </a:p>
        </p:txBody>
      </p:sp>
      <p:sp>
        <p:nvSpPr>
          <p:cNvPr id="3" name="Content Placeholder 2"/>
          <p:cNvSpPr>
            <a:spLocks noGrp="1"/>
          </p:cNvSpPr>
          <p:nvPr>
            <p:ph sz="quarter" idx="1"/>
          </p:nvPr>
        </p:nvSpPr>
        <p:spPr/>
        <p:txBody>
          <a:bodyPr>
            <a:normAutofit/>
          </a:bodyPr>
          <a:lstStyle/>
          <a:p>
            <a:r>
              <a:rPr lang="es-EC" dirty="0" smtClean="0"/>
              <a:t>Aplicando la Realidad Virtual</a:t>
            </a:r>
          </a:p>
          <a:p>
            <a:pPr lvl="1" algn="just"/>
            <a:r>
              <a:rPr lang="es-ES_tradnl" sz="1900" dirty="0" smtClean="0"/>
              <a:t>Las </a:t>
            </a:r>
            <a:r>
              <a:rPr lang="es-ES_tradnl" sz="1900" dirty="0"/>
              <a:t>técnicas de realidad </a:t>
            </a:r>
            <a:r>
              <a:rPr lang="es-ES_tradnl" sz="1900" dirty="0" smtClean="0"/>
              <a:t>virtual son el medio </a:t>
            </a:r>
            <a:r>
              <a:rPr lang="es-ES_tradnl" sz="1900" dirty="0"/>
              <a:t>definitivo de entrada de la informática en los procesos de formación y entrenamiento. </a:t>
            </a:r>
            <a:endParaRPr lang="es-ES_tradnl" sz="1900" dirty="0" smtClean="0"/>
          </a:p>
          <a:p>
            <a:pPr lvl="1" algn="just">
              <a:buNone/>
            </a:pPr>
            <a:endParaRPr lang="es-ES_tradnl" sz="1900" dirty="0" smtClean="0"/>
          </a:p>
          <a:p>
            <a:pPr lvl="1" algn="just"/>
            <a:r>
              <a:rPr lang="es-ES_tradnl" sz="1900" dirty="0" smtClean="0"/>
              <a:t>La </a:t>
            </a:r>
            <a:r>
              <a:rPr lang="es-ES_tradnl" sz="1900" dirty="0"/>
              <a:t>enseñanza constituye uno de los </a:t>
            </a:r>
            <a:r>
              <a:rPr lang="es-ES_tradnl" sz="1900" dirty="0" smtClean="0"/>
              <a:t>ámbitos </a:t>
            </a:r>
            <a:r>
              <a:rPr lang="es-ES_tradnl" sz="1900" dirty="0"/>
              <a:t>más prometedores para la difusión de este emergente medio de comunicación y simulación </a:t>
            </a:r>
            <a:r>
              <a:rPr lang="es-ES_tradnl" sz="1900" dirty="0" smtClean="0"/>
              <a:t>digital.</a:t>
            </a:r>
            <a:endParaRPr lang="es-EC" sz="1900" dirty="0" smtClean="0"/>
          </a:p>
          <a:p>
            <a:pPr lvl="1" algn="just">
              <a:buNone/>
            </a:pPr>
            <a:endParaRPr lang="es-EC" sz="1900" dirty="0"/>
          </a:p>
          <a:p>
            <a:pPr lvl="1" algn="just"/>
            <a:r>
              <a:rPr lang="es-ES_tradnl" sz="1900" dirty="0" smtClean="0"/>
              <a:t>Estas técnicas resultan adecuadas en </a:t>
            </a:r>
            <a:r>
              <a:rPr lang="es-ES_tradnl" sz="1900" dirty="0"/>
              <a:t>todas </a:t>
            </a:r>
            <a:r>
              <a:rPr lang="es-ES_tradnl" sz="1900" dirty="0" smtClean="0"/>
              <a:t>aquellas disciplinas </a:t>
            </a:r>
            <a:r>
              <a:rPr lang="es-ES_tradnl" sz="1900" dirty="0"/>
              <a:t>y oficios que requieran destrezas, pues facilitan la realización de prácticas en todo tipo de </a:t>
            </a:r>
            <a:r>
              <a:rPr lang="es-ES_tradnl" sz="1900" dirty="0" smtClean="0"/>
              <a:t>situaciones.</a:t>
            </a:r>
            <a:endParaRPr lang="es-EC" sz="1900" dirty="0"/>
          </a:p>
          <a:p>
            <a:pPr lvl="1"/>
            <a:endParaRPr lang="es-EC"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s-EC" dirty="0" smtClean="0"/>
              <a:t>INTRODUCCIÓN</a:t>
            </a:r>
            <a:endParaRPr lang="es-EC" dirty="0"/>
          </a:p>
        </p:txBody>
      </p:sp>
      <p:sp>
        <p:nvSpPr>
          <p:cNvPr id="3" name="Content Placeholder 2"/>
          <p:cNvSpPr>
            <a:spLocks noGrp="1"/>
          </p:cNvSpPr>
          <p:nvPr>
            <p:ph sz="quarter" idx="1"/>
          </p:nvPr>
        </p:nvSpPr>
        <p:spPr/>
        <p:txBody>
          <a:bodyPr>
            <a:normAutofit/>
          </a:bodyPr>
          <a:lstStyle/>
          <a:p>
            <a:r>
              <a:rPr lang="es-EC" dirty="0" smtClean="0"/>
              <a:t>Sobre el MULTI-3D (prototipo realizado)</a:t>
            </a:r>
          </a:p>
          <a:p>
            <a:pPr lvl="1" algn="just"/>
            <a:r>
              <a:rPr lang="es-ES_tradnl" sz="2100" dirty="0"/>
              <a:t>Nuestro prototipo </a:t>
            </a:r>
            <a:endParaRPr lang="es-ES_tradnl" sz="2100" dirty="0" smtClean="0"/>
          </a:p>
          <a:p>
            <a:pPr lvl="2" algn="just"/>
            <a:r>
              <a:rPr lang="es-ES_tradnl" sz="1800" dirty="0" smtClean="0"/>
              <a:t>Presenta </a:t>
            </a:r>
            <a:r>
              <a:rPr lang="es-ES_tradnl" sz="1800" dirty="0"/>
              <a:t>las tablas de </a:t>
            </a:r>
            <a:r>
              <a:rPr lang="es-ES_tradnl" sz="1800" dirty="0" smtClean="0"/>
              <a:t>multiplicar.</a:t>
            </a:r>
          </a:p>
          <a:p>
            <a:pPr lvl="3" algn="just"/>
            <a:r>
              <a:rPr lang="es-EC" sz="1600" dirty="0" smtClean="0"/>
              <a:t>Tablas de multiplicar desde el número dos al número diez.</a:t>
            </a:r>
            <a:endParaRPr lang="es-ES_tradnl" sz="1500" dirty="0" smtClean="0"/>
          </a:p>
          <a:p>
            <a:pPr lvl="2" algn="just"/>
            <a:r>
              <a:rPr lang="es-ES_tradnl" sz="1800" dirty="0" smtClean="0"/>
              <a:t>Presenta problemas </a:t>
            </a:r>
            <a:r>
              <a:rPr lang="es-ES_tradnl" sz="1800" dirty="0"/>
              <a:t>de </a:t>
            </a:r>
            <a:r>
              <a:rPr lang="es-ES_tradnl" sz="1800" dirty="0" smtClean="0"/>
              <a:t>razonamiento.</a:t>
            </a:r>
          </a:p>
          <a:p>
            <a:pPr lvl="3" algn="just"/>
            <a:r>
              <a:rPr lang="es-EC" sz="1600" dirty="0" smtClean="0"/>
              <a:t>La cantidad de problemas se define en el archivo a cargar.</a:t>
            </a:r>
            <a:endParaRPr lang="es-ES_tradnl" sz="1500" dirty="0" smtClean="0"/>
          </a:p>
          <a:p>
            <a:pPr lvl="2" algn="just"/>
            <a:r>
              <a:rPr lang="es-ES_tradnl" sz="1800" dirty="0" smtClean="0"/>
              <a:t>Novedoso y creativo.</a:t>
            </a:r>
          </a:p>
          <a:p>
            <a:pPr lvl="2" algn="just"/>
            <a:r>
              <a:rPr lang="es-ES_tradnl" sz="1800" dirty="0" smtClean="0"/>
              <a:t>Interfaz en tercera dimensión.</a:t>
            </a:r>
          </a:p>
          <a:p>
            <a:pPr lvl="2" algn="just"/>
            <a:r>
              <a:rPr lang="es-ES_tradnl" sz="1800" dirty="0" smtClean="0"/>
              <a:t>Interacción con dispositivos de realidad virtual.</a:t>
            </a:r>
          </a:p>
          <a:p>
            <a:pPr lvl="3" algn="just"/>
            <a:r>
              <a:rPr lang="es-ES_tradnl" sz="1500" dirty="0" smtClean="0"/>
              <a:t>Utilización de dispositivo de posicionamiento (tracker).</a:t>
            </a:r>
          </a:p>
          <a:p>
            <a:pPr lvl="3" algn="just"/>
            <a:r>
              <a:rPr lang="es-ES_tradnl" sz="1500" dirty="0" smtClean="0"/>
              <a:t>Proyector estereoscópico.</a:t>
            </a:r>
          </a:p>
          <a:p>
            <a:pPr lvl="3" algn="just"/>
            <a:r>
              <a:rPr lang="es-ES_tradnl" sz="1500" dirty="0" smtClean="0"/>
              <a:t>Gafas activas.</a:t>
            </a:r>
          </a:p>
          <a:p>
            <a:pPr lvl="3" algn="just"/>
            <a:endParaRPr lang="es-EC" sz="1500" dirty="0" smtClean="0"/>
          </a:p>
          <a:p>
            <a:pPr>
              <a:buNone/>
            </a:pPr>
            <a:endParaRPr lang="es-EC"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2857496"/>
            <a:ext cx="8153400" cy="1757362"/>
          </a:xfrm>
        </p:spPr>
        <p:txBody>
          <a:bodyPr/>
          <a:lstStyle/>
          <a:p>
            <a:pPr lvl="1" algn="just">
              <a:buNone/>
            </a:pPr>
            <a:r>
              <a:rPr lang="es-ES_tradnl" dirty="0" smtClean="0"/>
              <a:t>	Utilizar la Realidad Virtual como herramienta de enseñanza, generando un ambiente de aprendizaje de las tablas de multiplicar que permita al estudiante divertirse al mismo tiempo que aprende.</a:t>
            </a:r>
            <a:endParaRPr lang="es-EC" dirty="0" smtClean="0"/>
          </a:p>
          <a:p>
            <a:endParaRPr lang="es-EC" dirty="0"/>
          </a:p>
        </p:txBody>
      </p:sp>
      <p:sp>
        <p:nvSpPr>
          <p:cNvPr id="4" name="Title 1"/>
          <p:cNvSpPr>
            <a:spLocks noGrp="1"/>
          </p:cNvSpPr>
          <p:nvPr>
            <p:ph type="title"/>
          </p:nvPr>
        </p:nvSpPr>
        <p:spPr/>
        <p:txBody>
          <a:bodyPr/>
          <a:lstStyle/>
          <a:p>
            <a:r>
              <a:rPr lang="es-EC" dirty="0" smtClean="0"/>
              <a:t>OBJETIVO GENERAL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s-EC" dirty="0" smtClean="0"/>
              <a:t>OBJETIVOS ESPECIFICOS</a:t>
            </a:r>
          </a:p>
        </p:txBody>
      </p:sp>
      <p:sp>
        <p:nvSpPr>
          <p:cNvPr id="3" name="Content Placeholder 2"/>
          <p:cNvSpPr>
            <a:spLocks noGrp="1"/>
          </p:cNvSpPr>
          <p:nvPr>
            <p:ph sz="quarter" idx="1"/>
          </p:nvPr>
        </p:nvSpPr>
        <p:spPr/>
        <p:txBody>
          <a:bodyPr>
            <a:normAutofit/>
          </a:bodyPr>
          <a:lstStyle/>
          <a:p>
            <a:pPr algn="just"/>
            <a:r>
              <a:rPr lang="es-ES_tradnl" sz="2000" dirty="0" smtClean="0"/>
              <a:t>Mostrar </a:t>
            </a:r>
            <a:r>
              <a:rPr lang="es-ES_tradnl" sz="2000" dirty="0"/>
              <a:t>a manera de juegos, dos formas diferentes de presentar las tablas de multiplicar para que sean resueltos por niños.</a:t>
            </a:r>
            <a:endParaRPr lang="es-EC" sz="2000" dirty="0"/>
          </a:p>
          <a:p>
            <a:pPr algn="just">
              <a:buNone/>
            </a:pPr>
            <a:endParaRPr lang="es-EC" sz="2000" dirty="0"/>
          </a:p>
          <a:p>
            <a:pPr algn="just"/>
            <a:r>
              <a:rPr lang="es-ES_tradnl" sz="2000" dirty="0"/>
              <a:t>Construir tres ambientes de inmersión tal que el estudiante pueda utilizar sus sentidos a favor, llegando a fortalecer los conocimientos previamente adquiridos con métodos tradicionales de enseñanza, relacionándolos con la Realidad Virtual para proponer nuevas maneras de aprendizaje.</a:t>
            </a:r>
            <a:endParaRPr lang="es-EC" sz="2000" dirty="0"/>
          </a:p>
          <a:p>
            <a:pPr algn="just">
              <a:buNone/>
            </a:pPr>
            <a:endParaRPr lang="es-EC" sz="2000" dirty="0"/>
          </a:p>
          <a:p>
            <a:pPr algn="just"/>
            <a:r>
              <a:rPr lang="es-ES_tradnl" sz="2000" dirty="0"/>
              <a:t>Generar por medio del prototipo, una secuencia de procesos de tres pasos a seguir: entrenamiento, problemas y prueba.</a:t>
            </a:r>
            <a:endParaRPr lang="es-EC" sz="2000" dirty="0"/>
          </a:p>
          <a:p>
            <a:pPr algn="just">
              <a:buNone/>
            </a:pPr>
            <a:endParaRPr lang="es-EC"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C" dirty="0" smtClean="0"/>
              <a:t>DISEÑO DE LA ARQUITECTURA</a:t>
            </a:r>
            <a:endParaRPr lang="es-EC" dirty="0"/>
          </a:p>
        </p:txBody>
      </p:sp>
      <p:pic>
        <p:nvPicPr>
          <p:cNvPr id="1026" name="Diagram 4"/>
          <p:cNvPicPr>
            <a:picLocks noChangeArrowheads="1"/>
          </p:cNvPicPr>
          <p:nvPr/>
        </p:nvPicPr>
        <p:blipFill>
          <a:blip r:embed="rId2"/>
          <a:srcRect b="-269"/>
          <a:stretch>
            <a:fillRect/>
          </a:stretch>
        </p:blipFill>
        <p:spPr bwMode="auto">
          <a:xfrm>
            <a:off x="1428728" y="2214554"/>
            <a:ext cx="6372310" cy="3619547"/>
          </a:xfrm>
          <a:prstGeom prst="rect">
            <a:avLst/>
          </a:prstGeom>
          <a:noFill/>
          <a:ln w="9525">
            <a:noFill/>
            <a:miter lim="800000"/>
            <a:headEnd/>
            <a:tailEnd/>
          </a:ln>
        </p:spPr>
      </p:pic>
      <p:sp>
        <p:nvSpPr>
          <p:cNvPr id="5" name="Content Placeholder 2"/>
          <p:cNvSpPr>
            <a:spLocks noGrp="1"/>
          </p:cNvSpPr>
          <p:nvPr>
            <p:ph sz="quarter" idx="1"/>
          </p:nvPr>
        </p:nvSpPr>
        <p:spPr>
          <a:xfrm>
            <a:off x="612648" y="1600200"/>
            <a:ext cx="8153400" cy="400040"/>
          </a:xfrm>
        </p:spPr>
        <p:txBody>
          <a:bodyPr>
            <a:normAutofit fontScale="92500" lnSpcReduction="10000"/>
          </a:bodyPr>
          <a:lstStyle/>
          <a:p>
            <a:pPr algn="just"/>
            <a:r>
              <a:rPr lang="es-ES_tradnl" sz="2400" dirty="0" smtClean="0"/>
              <a:t>Diagrama que detalla las capas de la arquitectura</a:t>
            </a:r>
            <a:r>
              <a:rPr lang="es-EC" sz="2100" dirty="0" smtClean="0"/>
              <a:t>.</a:t>
            </a:r>
            <a:endParaRPr lang="es-ES_tradnl" sz="21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sz="quarter" idx="1"/>
          </p:nvPr>
        </p:nvSpPr>
        <p:spPr>
          <a:xfrm>
            <a:off x="612648" y="1600200"/>
            <a:ext cx="8153400" cy="400040"/>
          </a:xfrm>
        </p:spPr>
        <p:txBody>
          <a:bodyPr>
            <a:normAutofit lnSpcReduction="10000"/>
          </a:bodyPr>
          <a:lstStyle/>
          <a:p>
            <a:pPr algn="just"/>
            <a:r>
              <a:rPr lang="es-ES_tradnl" sz="2100" dirty="0" smtClean="0"/>
              <a:t>Módulos que generan las entradas en la aplicación</a:t>
            </a:r>
            <a:r>
              <a:rPr lang="es-EC" sz="2100" dirty="0" smtClean="0"/>
              <a:t>.</a:t>
            </a:r>
            <a:endParaRPr lang="es-ES_tradnl" sz="2100" dirty="0" smtClean="0"/>
          </a:p>
        </p:txBody>
      </p:sp>
      <p:graphicFrame>
        <p:nvGraphicFramePr>
          <p:cNvPr id="2051" name="Organization Chart 3"/>
          <p:cNvGraphicFramePr>
            <a:graphicFrameLocks/>
          </p:cNvGraphicFramePr>
          <p:nvPr/>
        </p:nvGraphicFramePr>
        <p:xfrm>
          <a:off x="2255784" y="2171683"/>
          <a:ext cx="4602232" cy="1114442"/>
        </p:xfrm>
        <a:graphic>
          <a:graphicData uri="http://schemas.openxmlformats.org/drawingml/2006/compatibility">
            <com:legacyDrawing xmlns:com="http://schemas.openxmlformats.org/drawingml/2006/compatibility" spid="_x0000_s2051"/>
          </a:graphicData>
        </a:graphic>
      </p:graphicFrame>
      <p:sp>
        <p:nvSpPr>
          <p:cNvPr id="9" name="Content Placeholder 2"/>
          <p:cNvSpPr txBox="1">
            <a:spLocks/>
          </p:cNvSpPr>
          <p:nvPr/>
        </p:nvSpPr>
        <p:spPr>
          <a:xfrm>
            <a:off x="633442" y="3457588"/>
            <a:ext cx="8153400" cy="400040"/>
          </a:xfrm>
          <a:prstGeom prst="rect">
            <a:avLst/>
          </a:prstGeom>
        </p:spPr>
        <p:txBody>
          <a:bodyPr vert="horz">
            <a:normAutofit lnSpcReduction="10000"/>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s-ES_tradnl" sz="2100" b="0" i="0" u="none" strike="noStrike" kern="1200" cap="none" spc="0" normalizeH="0" baseline="0" noProof="0" dirty="0" smtClean="0">
                <a:ln>
                  <a:noFill/>
                </a:ln>
                <a:solidFill>
                  <a:schemeClr val="tx1"/>
                </a:solidFill>
                <a:effectLst/>
                <a:uLnTx/>
                <a:uFillTx/>
                <a:latin typeface="+mn-lt"/>
                <a:ea typeface="+mn-ea"/>
                <a:cs typeface="+mn-cs"/>
              </a:rPr>
              <a:t>Procesos</a:t>
            </a:r>
            <a:r>
              <a:rPr kumimoji="0" lang="es-ES_tradnl" sz="2100" b="0" i="0" u="none" strike="noStrike" kern="1200" cap="none" spc="0" normalizeH="0" noProof="0" dirty="0" smtClean="0">
                <a:ln>
                  <a:noFill/>
                </a:ln>
                <a:solidFill>
                  <a:schemeClr val="tx1"/>
                </a:solidFill>
                <a:effectLst/>
                <a:uLnTx/>
                <a:uFillTx/>
                <a:latin typeface="+mn-lt"/>
                <a:ea typeface="+mn-ea"/>
                <a:cs typeface="+mn-cs"/>
              </a:rPr>
              <a:t> internos</a:t>
            </a:r>
            <a:r>
              <a:rPr kumimoji="0" lang="es-EC" sz="2100" b="0" i="0" u="none" strike="noStrike" kern="1200" cap="none" spc="0" normalizeH="0" baseline="0" noProof="0" dirty="0" smtClean="0">
                <a:ln>
                  <a:noFill/>
                </a:ln>
                <a:solidFill>
                  <a:schemeClr val="tx1"/>
                </a:solidFill>
                <a:effectLst/>
                <a:uLnTx/>
                <a:uFillTx/>
                <a:latin typeface="+mn-lt"/>
                <a:ea typeface="+mn-ea"/>
                <a:cs typeface="+mn-cs"/>
              </a:rPr>
              <a:t>.</a:t>
            </a:r>
            <a:endParaRPr kumimoji="0" lang="es-ES_tradnl" sz="21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060" name="Diagram 3"/>
          <p:cNvPicPr>
            <a:picLocks noChangeArrowheads="1"/>
          </p:cNvPicPr>
          <p:nvPr/>
        </p:nvPicPr>
        <p:blipFill>
          <a:blip r:embed="rId3"/>
          <a:srcRect l="-3484" r="-3436"/>
          <a:stretch>
            <a:fillRect/>
          </a:stretch>
        </p:blipFill>
        <p:spPr bwMode="auto">
          <a:xfrm>
            <a:off x="2252606" y="3990952"/>
            <a:ext cx="4819724" cy="2438444"/>
          </a:xfrm>
          <a:prstGeom prst="rect">
            <a:avLst/>
          </a:prstGeom>
          <a:noFill/>
          <a:ln w="9525">
            <a:noFill/>
            <a:miter lim="800000"/>
            <a:headEnd/>
            <a:tailEnd/>
          </a:ln>
        </p:spPr>
      </p:pic>
      <p:sp>
        <p:nvSpPr>
          <p:cNvPr id="13" name="Title 1"/>
          <p:cNvSpPr>
            <a:spLocks noGrp="1"/>
          </p:cNvSpPr>
          <p:nvPr>
            <p:ph type="title"/>
          </p:nvPr>
        </p:nvSpPr>
        <p:spPr/>
        <p:txBody>
          <a:bodyPr/>
          <a:lstStyle/>
          <a:p>
            <a:r>
              <a:rPr lang="es-EC" dirty="0" smtClean="0"/>
              <a:t>DESARROLLO E IMPLEMENTACIÓN</a:t>
            </a:r>
            <a:endParaRPr lang="es-EC"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136</TotalTime>
  <Words>1025</Words>
  <Application>Microsoft Office PowerPoint</Application>
  <PresentationFormat>Presentación en pantalla (4:3)</PresentationFormat>
  <Paragraphs>114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Median</vt:lpstr>
      <vt:lpstr>Análisis e implementación del aprendizaje metódico, práctico de las tablas de multiplicar a través de la Realidad Virtual </vt:lpstr>
      <vt:lpstr>AGENDA</vt:lpstr>
      <vt:lpstr>INTRODUCCIÓN</vt:lpstr>
      <vt:lpstr>INTRODUCCIÓN</vt:lpstr>
      <vt:lpstr>INTRODUCCIÓN</vt:lpstr>
      <vt:lpstr>OBJETIVO GENERAL</vt:lpstr>
      <vt:lpstr>OBJETIVOS ESPECIFICOS</vt:lpstr>
      <vt:lpstr>DISEÑO DE LA ARQUITECTURA</vt:lpstr>
      <vt:lpstr>DESARROLLO E IMPLEMENTACIÓN</vt:lpstr>
      <vt:lpstr>DESARROLLO E IMPLEMENTACIÓN</vt:lpstr>
      <vt:lpstr>PRUEBAS</vt:lpstr>
      <vt:lpstr>RESULTADOS</vt:lpstr>
      <vt:lpstr>RESULTADOS</vt:lpstr>
      <vt:lpstr>CONCLUSIONES Y RECOMENDACIONES</vt:lpstr>
      <vt:lpstr>CONCLUSIONES Y 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e implementación del aprendizaje metódico, práctico de las tablas de multiplicar a través de la Realidad Virtual</dc:title>
  <dc:creator>Gina</dc:creator>
  <cp:lastModifiedBy>Wolf</cp:lastModifiedBy>
  <cp:revision>19</cp:revision>
  <dcterms:created xsi:type="dcterms:W3CDTF">2010-07-27T14:07:47Z</dcterms:created>
  <dcterms:modified xsi:type="dcterms:W3CDTF">2010-07-28T05:58:27Z</dcterms:modified>
</cp:coreProperties>
</file>