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4" r:id="rId8"/>
    <p:sldId id="266" r:id="rId9"/>
    <p:sldId id="262" r:id="rId10"/>
    <p:sldId id="263" r:id="rId11"/>
    <p:sldId id="265" r:id="rId12"/>
    <p:sldId id="267" r:id="rId13"/>
    <p:sldId id="268" r:id="rId14"/>
    <p:sldId id="277" r:id="rId15"/>
    <p:sldId id="270" r:id="rId16"/>
    <p:sldId id="276" r:id="rId17"/>
    <p:sldId id="271" r:id="rId18"/>
    <p:sldId id="275" r:id="rId19"/>
    <p:sldId id="272" r:id="rId20"/>
    <p:sldId id="273" r:id="rId21"/>
    <p:sldId id="274" r:id="rId22"/>
    <p:sldId id="297" r:id="rId23"/>
    <p:sldId id="296" r:id="rId24"/>
    <p:sldId id="278" r:id="rId25"/>
    <p:sldId id="279" r:id="rId26"/>
    <p:sldId id="280" r:id="rId27"/>
    <p:sldId id="281" r:id="rId28"/>
    <p:sldId id="284" r:id="rId29"/>
    <p:sldId id="283" r:id="rId30"/>
    <p:sldId id="285" r:id="rId31"/>
    <p:sldId id="282" r:id="rId32"/>
    <p:sldId id="286" r:id="rId33"/>
    <p:sldId id="287" r:id="rId34"/>
    <p:sldId id="289" r:id="rId35"/>
    <p:sldId id="288" r:id="rId36"/>
    <p:sldId id="291" r:id="rId37"/>
    <p:sldId id="290" r:id="rId38"/>
    <p:sldId id="292" r:id="rId39"/>
    <p:sldId id="293" r:id="rId40"/>
    <p:sldId id="294" r:id="rId41"/>
    <p:sldId id="295" r:id="rId42"/>
    <p:sldId id="298" r:id="rId43"/>
    <p:sldId id="299" r:id="rId44"/>
    <p:sldId id="300" r:id="rId45"/>
    <p:sldId id="301" r:id="rId46"/>
    <p:sldId id="302" r:id="rId47"/>
    <p:sldId id="303" r:id="rId48"/>
    <p:sldId id="304" r:id="rId49"/>
    <p:sldId id="305" r:id="rId50"/>
    <p:sldId id="307" r:id="rId51"/>
    <p:sldId id="306" r:id="rId52"/>
    <p:sldId id="308" r:id="rId53"/>
    <p:sldId id="309" r:id="rId54"/>
    <p:sldId id="310" r:id="rId55"/>
    <p:sldId id="311" r:id="rId56"/>
    <p:sldId id="312" r:id="rId57"/>
    <p:sldId id="313" r:id="rId58"/>
    <p:sldId id="314" r:id="rId59"/>
    <p:sldId id="316" r:id="rId60"/>
    <p:sldId id="317" r:id="rId61"/>
    <p:sldId id="315" r:id="rId62"/>
    <p:sldId id="269" r:id="rId63"/>
    <p:sldId id="318" r:id="rId64"/>
    <p:sldId id="319" r:id="rId65"/>
    <p:sldId id="320" r:id="rId66"/>
    <p:sldId id="321" r:id="rId67"/>
    <p:sldId id="322" r:id="rId68"/>
    <p:sldId id="323" r:id="rId69"/>
    <p:sldId id="324" r:id="rId70"/>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4" autoAdjust="0"/>
    <p:restoredTop sz="94599" autoAdjust="0"/>
  </p:normalViewPr>
  <p:slideViewPr>
    <p:cSldViewPr>
      <p:cViewPr varScale="1">
        <p:scale>
          <a:sx n="86" d="100"/>
          <a:sy n="86" d="100"/>
        </p:scale>
        <p:origin x="-108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pPr/>
              <a:t>27/12/2010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pPr/>
              <a:t>27/12/2010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pPr/>
              <a:t>27/12/2010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pPr/>
              <a:t>27/12/2010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pPr/>
              <a:t>27/12/2010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7A847CFC-816F-41D0-AAC0-9BF4FEBC753E}" type="datetimeFigureOut">
              <a:rPr lang="es-ES" smtClean="0"/>
              <a:pPr/>
              <a:t>27/12/2010</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7A847CFC-816F-41D0-AAC0-9BF4FEBC753E}" type="datetimeFigureOut">
              <a:rPr lang="es-ES" smtClean="0"/>
              <a:pPr/>
              <a:t>27/12/2010</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7A847CFC-816F-41D0-AAC0-9BF4FEBC753E}" type="datetimeFigureOut">
              <a:rPr lang="es-ES" smtClean="0"/>
              <a:pPr/>
              <a:t>27/12/2010</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847CFC-816F-41D0-AAC0-9BF4FEBC753E}" type="datetimeFigureOut">
              <a:rPr lang="es-ES" smtClean="0"/>
              <a:pPr/>
              <a:t>27/12/2010</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pPr/>
              <a:t>27/12/2010</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pPr/>
              <a:t>27/12/2010</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847CFC-816F-41D0-AAC0-9BF4FEBC753E}" type="datetimeFigureOut">
              <a:rPr lang="es-ES" smtClean="0"/>
              <a:pPr/>
              <a:t>27/12/2010</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FADFE-3B8F-471C-ABF0-DBC7717ECBBC}"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http://www.capig.org.ec/subidos_2008/logo_ESPOL.jpg" TargetMode="External"/><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hyperlink" Target="http://www.monografias.com/trabajos12/desorgan/desorgan.shtml" TargetMode="External"/><Relationship Id="rId2" Type="http://schemas.openxmlformats.org/officeDocument/2006/relationships/image" Target="../media/image4.jpeg"/><Relationship Id="rId1" Type="http://schemas.openxmlformats.org/officeDocument/2006/relationships/slideLayout" Target="../slideLayouts/slideLayout9.xml"/><Relationship Id="rId5" Type="http://schemas.openxmlformats.org/officeDocument/2006/relationships/hyperlink" Target="http://www.monografias.com/trabajos15/kinesiologia-biomecanica/kinesiologia-biomecanica.shtml" TargetMode="External"/><Relationship Id="rId4" Type="http://schemas.openxmlformats.org/officeDocument/2006/relationships/hyperlink" Target="http://www.monografias.com/trabajos/transporte/transporte.shtml"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hyperlink" Target="http://www.directindustry.es/prod/diemme/filtros-prensas-moviles-31503-320570.html" TargetMode="External"/><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hyperlink" Target="http://www.directindustry.es/prod/diemme/filtros-prensas-moviles-31503-320570.html" TargetMode="External"/><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directindustry.es/prod/diemme/filtros-prensas-moviles-31503-320570.html" TargetMode="Externa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hyperlink" Target="http://es.wikipedia.org/wiki/Columna_de_agua" TargetMode="Externa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9.xml"/><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9.xml"/><Relationship Id="rId4" Type="http://schemas.openxmlformats.org/officeDocument/2006/relationships/image" Target="../media/image45.jpeg"/></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apig.org.ec/subidos_2008/logo_ESPOL.jpg"/>
          <p:cNvPicPr>
            <a:picLocks noChangeAspect="1" noChangeArrowheads="1"/>
          </p:cNvPicPr>
          <p:nvPr/>
        </p:nvPicPr>
        <p:blipFill>
          <a:blip r:embed="rId2" r:link="rId3" cstate="print"/>
          <a:srcRect/>
          <a:stretch>
            <a:fillRect/>
          </a:stretch>
        </p:blipFill>
        <p:spPr bwMode="auto">
          <a:xfrm>
            <a:off x="3347864" y="764705"/>
            <a:ext cx="2232248" cy="2184020"/>
          </a:xfrm>
          <a:prstGeom prst="rect">
            <a:avLst/>
          </a:prstGeom>
          <a:noFill/>
          <a:ln w="9525">
            <a:noFill/>
            <a:miter lim="800000"/>
            <a:headEnd/>
            <a:tailEnd/>
          </a:ln>
        </p:spPr>
      </p:pic>
      <p:sp>
        <p:nvSpPr>
          <p:cNvPr id="2" name="1 Título"/>
          <p:cNvSpPr>
            <a:spLocks noGrp="1"/>
          </p:cNvSpPr>
          <p:nvPr>
            <p:ph type="title"/>
          </p:nvPr>
        </p:nvSpPr>
        <p:spPr>
          <a:xfrm>
            <a:off x="827584" y="404664"/>
            <a:ext cx="7344816" cy="566738"/>
          </a:xfrm>
        </p:spPr>
        <p:txBody>
          <a:bodyPr>
            <a:noAutofit/>
          </a:bodyPr>
          <a:lstStyle/>
          <a:p>
            <a:pPr algn="ctr"/>
            <a:r>
              <a:rPr lang="es-ES" b="1" dirty="0" smtClean="0"/>
              <a:t>ESCUELA SUPERIOR POLITECNICA DEL LITORAL (ESPOL)</a:t>
            </a:r>
            <a:r>
              <a:rPr lang="es-EC" dirty="0" smtClean="0"/>
              <a:t/>
            </a:r>
            <a:br>
              <a:rPr lang="es-EC" dirty="0" smtClean="0"/>
            </a:br>
            <a:endParaRPr lang="es-EC" dirty="0"/>
          </a:p>
        </p:txBody>
      </p:sp>
      <p:sp>
        <p:nvSpPr>
          <p:cNvPr id="1027" name="Rectangle 3"/>
          <p:cNvSpPr>
            <a:spLocks noChangeArrowheads="1"/>
          </p:cNvSpPr>
          <p:nvPr/>
        </p:nvSpPr>
        <p:spPr bwMode="auto">
          <a:xfrm>
            <a:off x="0" y="2924944"/>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FACULTAD DE INGENIERIA EN CIENCIAS DE LA TIERRA</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8" name="Rectangle 4"/>
          <p:cNvSpPr>
            <a:spLocks noChangeArrowheads="1"/>
          </p:cNvSpPr>
          <p:nvPr/>
        </p:nvSpPr>
        <p:spPr bwMode="auto">
          <a:xfrm>
            <a:off x="1907704" y="3356992"/>
            <a:ext cx="5404748" cy="161582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PROYECTO DE TESINA DE GRADO</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13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MATERIALES UTILIZADOS PARA EL DISEÑO DE UNA PLANTA DE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13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TRATAMIENTO DE AGUAS RESIDUALES  INDUSTRIALES.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ES" sz="13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lvl="0" algn="ctr" eaLnBrk="0" fontAlgn="base" hangingPunct="0">
              <a:spcBef>
                <a:spcPct val="0"/>
              </a:spcBef>
              <a:spcAft>
                <a:spcPct val="0"/>
              </a:spcAft>
            </a:pPr>
            <a:r>
              <a:rPr lang="es-ES" sz="1000" dirty="0" smtClean="0">
                <a:latin typeface="Arial" pitchFamily="34" charset="0"/>
                <a:ea typeface="Times New Roman" pitchFamily="18" charset="0"/>
                <a:cs typeface="Arial" pitchFamily="34" charset="0"/>
              </a:rPr>
              <a:t>PREVIO A LA  OBTENCION  DEL TITULO DE:</a:t>
            </a:r>
            <a:endParaRPr lang="es-EC" sz="1000" dirty="0" smtClean="0">
              <a:latin typeface="Arial" pitchFamily="34" charset="0"/>
              <a:cs typeface="Arial" pitchFamily="34" charset="0"/>
            </a:endParaRPr>
          </a:p>
          <a:p>
            <a:pPr lvl="0" algn="ctr" eaLnBrk="0" fontAlgn="base" hangingPunct="0">
              <a:spcBef>
                <a:spcPct val="0"/>
              </a:spcBef>
              <a:spcAft>
                <a:spcPct val="0"/>
              </a:spcAft>
            </a:pPr>
            <a:r>
              <a:rPr lang="es-ES" sz="1000" b="1" dirty="0" smtClean="0">
                <a:latin typeface="Arial" pitchFamily="34" charset="0"/>
                <a:ea typeface="Times New Roman" pitchFamily="18" charset="0"/>
                <a:cs typeface="Arial" pitchFamily="34" charset="0"/>
              </a:rPr>
              <a:t>INGENIERO CIVIL</a:t>
            </a:r>
            <a:endParaRPr lang="es-EC" sz="1000" dirty="0" smtClean="0">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9" name="Rectangle 5"/>
          <p:cNvSpPr>
            <a:spLocks noChangeArrowheads="1"/>
          </p:cNvSpPr>
          <p:nvPr/>
        </p:nvSpPr>
        <p:spPr bwMode="auto">
          <a:xfrm>
            <a:off x="2339752" y="4725144"/>
            <a:ext cx="4680520" cy="16927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Autores:</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13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Daniel Alister Medina Alcoser</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13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Rubén Silva Pérez</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13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Xavier Yepez Zavala</a:t>
            </a:r>
          </a:p>
          <a:p>
            <a:pPr marL="0" marR="0" lvl="0" indent="0" algn="ctr" defTabSz="914400" rtl="0" eaLnBrk="0" fontAlgn="base" latinLnBrk="0" hangingPunct="0">
              <a:lnSpc>
                <a:spcPct val="100000"/>
              </a:lnSpc>
              <a:spcBef>
                <a:spcPct val="0"/>
              </a:spcBef>
              <a:spcAft>
                <a:spcPct val="0"/>
              </a:spcAft>
              <a:buClrTx/>
              <a:buSzTx/>
              <a:buFontTx/>
              <a:buNone/>
              <a:tabLst/>
            </a:pPr>
            <a:endParaRPr lang="es-ES" sz="1300" dirty="0" smtClean="0">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13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Guayaquil - Ecuador</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13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2010</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63688" y="476672"/>
            <a:ext cx="5486400" cy="566738"/>
          </a:xfrm>
        </p:spPr>
        <p:txBody>
          <a:bodyPr>
            <a:noAutofit/>
          </a:bodyPr>
          <a:lstStyle/>
          <a:p>
            <a:pPr lvl="0" algn="ctr"/>
            <a:r>
              <a:rPr lang="es-ES" sz="2400" dirty="0" smtClean="0">
                <a:latin typeface="Arial" pitchFamily="34" charset="0"/>
                <a:ea typeface="Times New Roman" pitchFamily="18" charset="0"/>
                <a:cs typeface="Arial" pitchFamily="34" charset="0"/>
              </a:rPr>
              <a:t>Características del Efluente Tratado</a:t>
            </a:r>
            <a:endParaRPr lang="es-EC" sz="2400" dirty="0"/>
          </a:p>
        </p:txBody>
      </p:sp>
      <p:graphicFrame>
        <p:nvGraphicFramePr>
          <p:cNvPr id="5" name="4 Tabla"/>
          <p:cNvGraphicFramePr>
            <a:graphicFrameLocks noGrp="1"/>
          </p:cNvGraphicFramePr>
          <p:nvPr/>
        </p:nvGraphicFramePr>
        <p:xfrm>
          <a:off x="1403648" y="1412776"/>
          <a:ext cx="6336703" cy="3600403"/>
        </p:xfrm>
        <a:graphic>
          <a:graphicData uri="http://schemas.openxmlformats.org/drawingml/2006/table">
            <a:tbl>
              <a:tblPr/>
              <a:tblGrid>
                <a:gridCol w="1440328"/>
                <a:gridCol w="1149362"/>
                <a:gridCol w="1366318"/>
                <a:gridCol w="118255"/>
                <a:gridCol w="1131220"/>
                <a:gridCol w="1131220"/>
              </a:tblGrid>
              <a:tr h="240027">
                <a:tc rowSpan="2">
                  <a:txBody>
                    <a:bodyPr/>
                    <a:lstStyle/>
                    <a:p>
                      <a:pPr algn="ctr">
                        <a:spcAft>
                          <a:spcPts val="1000"/>
                        </a:spcAft>
                        <a:tabLst>
                          <a:tab pos="114300" algn="l"/>
                          <a:tab pos="3638550" algn="l"/>
                        </a:tabLst>
                      </a:pPr>
                      <a:r>
                        <a:rPr lang="es-ES" sz="1200" b="1" dirty="0">
                          <a:latin typeface="Arial"/>
                          <a:ea typeface="Calibri"/>
                          <a:cs typeface="Times New Roman"/>
                        </a:rPr>
                        <a:t>PARAMETROS                     </a:t>
                      </a:r>
                      <a:endParaRPr lang="es-EC"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1000"/>
                        </a:spcAft>
                        <a:tabLst>
                          <a:tab pos="114300" algn="l"/>
                          <a:tab pos="3638550" algn="l"/>
                        </a:tabLst>
                      </a:pPr>
                      <a:r>
                        <a:rPr lang="es-ES" sz="1200" b="1" dirty="0">
                          <a:latin typeface="Arial"/>
                          <a:ea typeface="Calibri"/>
                          <a:cs typeface="Times New Roman"/>
                        </a:rPr>
                        <a:t>UNIDAD                        </a:t>
                      </a:r>
                      <a:endParaRPr lang="es-EC"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Aft>
                          <a:spcPts val="1000"/>
                        </a:spcAft>
                        <a:tabLst>
                          <a:tab pos="114300" algn="l"/>
                        </a:tabLst>
                      </a:pPr>
                      <a:r>
                        <a:rPr lang="es-ES" sz="1200" b="1" dirty="0">
                          <a:latin typeface="Arial"/>
                          <a:ea typeface="Calibri"/>
                          <a:cs typeface="Times New Roman"/>
                        </a:rPr>
                        <a:t>AGUA TRATADA</a:t>
                      </a:r>
                      <a:endParaRPr lang="es-EC"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a:txBody>
                    <a:bodyPr/>
                    <a:lstStyle/>
                    <a:p>
                      <a:pPr algn="ctr">
                        <a:spcAft>
                          <a:spcPts val="1000"/>
                        </a:spcAft>
                        <a:tabLst>
                          <a:tab pos="114300" algn="l"/>
                        </a:tabLst>
                      </a:pPr>
                      <a:r>
                        <a:rPr lang="es-ES" sz="1200" b="1" dirty="0" smtClean="0">
                          <a:latin typeface="Arial"/>
                          <a:ea typeface="Calibri"/>
                          <a:cs typeface="Times New Roman"/>
                        </a:rPr>
                        <a:t>EXIGENCIA*</a:t>
                      </a:r>
                      <a:endParaRPr lang="es-EC"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0027">
                <a:tc vMerge="1">
                  <a:txBody>
                    <a:bodyPr/>
                    <a:lstStyle/>
                    <a:p>
                      <a:endParaRPr lang="es-EC"/>
                    </a:p>
                  </a:txBody>
                  <a:tcPr/>
                </a:tc>
                <a:tc vMerge="1">
                  <a:txBody>
                    <a:bodyPr/>
                    <a:lstStyle/>
                    <a:p>
                      <a:endParaRPr lang="es-EC"/>
                    </a:p>
                  </a:txBody>
                  <a:tcPr/>
                </a:tc>
                <a:tc gridSpan="2">
                  <a:txBody>
                    <a:bodyPr/>
                    <a:lstStyle/>
                    <a:p>
                      <a:pPr algn="ctr">
                        <a:spcAft>
                          <a:spcPts val="1000"/>
                        </a:spcAft>
                        <a:tabLst>
                          <a:tab pos="114300" algn="l"/>
                          <a:tab pos="3638550" algn="l"/>
                        </a:tabLst>
                      </a:pPr>
                      <a:r>
                        <a:rPr lang="es-ES" sz="1200" b="1">
                          <a:latin typeface="Arial"/>
                          <a:ea typeface="Calibri"/>
                          <a:cs typeface="Times New Roman"/>
                        </a:rPr>
                        <a:t>Concentración                  </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ctr">
                        <a:spcAft>
                          <a:spcPts val="1000"/>
                        </a:spcAft>
                        <a:tabLst>
                          <a:tab pos="114300" algn="l"/>
                          <a:tab pos="3638550" algn="l"/>
                        </a:tabLst>
                      </a:pPr>
                      <a:r>
                        <a:rPr lang="es-ES" sz="1200" b="1">
                          <a:latin typeface="Arial"/>
                          <a:ea typeface="Calibri"/>
                          <a:cs typeface="Times New Roman"/>
                        </a:rPr>
                        <a:t>Carga</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1000"/>
                        </a:spcAft>
                        <a:tabLst>
                          <a:tab pos="114300" algn="l"/>
                          <a:tab pos="3638550" algn="l"/>
                        </a:tabLst>
                      </a:pP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0027">
                <a:tc>
                  <a:txBody>
                    <a:bodyPr/>
                    <a:lstStyle/>
                    <a:p>
                      <a:pPr algn="ctr">
                        <a:spcAft>
                          <a:spcPts val="1000"/>
                        </a:spcAft>
                        <a:tabLst>
                          <a:tab pos="114300" algn="l"/>
                          <a:tab pos="3638550" algn="l"/>
                        </a:tabLst>
                      </a:pPr>
                      <a:r>
                        <a:rPr lang="es-ES" sz="1200">
                          <a:latin typeface="Arial"/>
                          <a:ea typeface="Calibri"/>
                          <a:cs typeface="Times New Roman"/>
                        </a:rPr>
                        <a:t>Caudal medio                              </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1000"/>
                        </a:spcAft>
                        <a:tabLst>
                          <a:tab pos="114300" algn="l"/>
                          <a:tab pos="3638550" algn="l"/>
                        </a:tabLst>
                      </a:pPr>
                      <a:r>
                        <a:rPr lang="es-ES" sz="1200">
                          <a:latin typeface="Arial"/>
                          <a:ea typeface="Calibri"/>
                          <a:cs typeface="Times New Roman"/>
                        </a:rPr>
                        <a:t>m</a:t>
                      </a:r>
                      <a:r>
                        <a:rPr lang="es-ES" sz="1200" baseline="30000">
                          <a:latin typeface="Arial"/>
                          <a:ea typeface="Calibri"/>
                          <a:cs typeface="Times New Roman"/>
                        </a:rPr>
                        <a:t>3</a:t>
                      </a:r>
                      <a:r>
                        <a:rPr lang="es-ES" sz="1200">
                          <a:latin typeface="Arial"/>
                          <a:ea typeface="Calibri"/>
                          <a:cs typeface="Times New Roman"/>
                        </a:rPr>
                        <a:t> /día</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Aft>
                          <a:spcPts val="1000"/>
                        </a:spcAft>
                        <a:tabLst>
                          <a:tab pos="114300" algn="l"/>
                          <a:tab pos="3638550" algn="l"/>
                        </a:tabLst>
                      </a:pPr>
                      <a:r>
                        <a:rPr lang="es-ES" sz="1200" dirty="0">
                          <a:latin typeface="Arial"/>
                          <a:ea typeface="Calibri"/>
                          <a:cs typeface="Times New Roman"/>
                        </a:rPr>
                        <a:t>3.000,0</a:t>
                      </a:r>
                      <a:endParaRPr lang="es-EC"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a:txBody>
                    <a:bodyPr/>
                    <a:lstStyle/>
                    <a:p>
                      <a:pPr algn="ctr">
                        <a:spcAft>
                          <a:spcPts val="1000"/>
                        </a:spcAft>
                        <a:tabLst>
                          <a:tab pos="114300" algn="l"/>
                          <a:tab pos="3638550" algn="l"/>
                        </a:tabLst>
                      </a:pPr>
                      <a:r>
                        <a:rPr lang="es-ES" sz="1200">
                          <a:latin typeface="Arial"/>
                          <a:ea typeface="Calibri"/>
                          <a:cs typeface="Times New Roman"/>
                        </a:rPr>
                        <a:t>-</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0027">
                <a:tc>
                  <a:txBody>
                    <a:bodyPr/>
                    <a:lstStyle/>
                    <a:p>
                      <a:pPr algn="ctr">
                        <a:spcAft>
                          <a:spcPts val="1000"/>
                        </a:spcAft>
                        <a:tabLst>
                          <a:tab pos="114300" algn="l"/>
                          <a:tab pos="3638550" algn="l"/>
                        </a:tabLst>
                      </a:pPr>
                      <a:r>
                        <a:rPr lang="es-ES" sz="1200">
                          <a:latin typeface="Arial"/>
                          <a:ea typeface="Calibri"/>
                          <a:cs typeface="Times New Roman"/>
                        </a:rPr>
                        <a:t>Caudal medio</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1000"/>
                        </a:spcAft>
                        <a:tabLst>
                          <a:tab pos="114300" algn="l"/>
                          <a:tab pos="3638550" algn="l"/>
                        </a:tabLst>
                      </a:pPr>
                      <a:r>
                        <a:rPr lang="es-ES" sz="1200">
                          <a:latin typeface="Arial"/>
                          <a:ea typeface="Calibri"/>
                          <a:cs typeface="Times New Roman"/>
                        </a:rPr>
                        <a:t>m</a:t>
                      </a:r>
                      <a:r>
                        <a:rPr lang="es-ES" sz="1200" baseline="30000">
                          <a:latin typeface="Arial"/>
                          <a:ea typeface="Calibri"/>
                          <a:cs typeface="Times New Roman"/>
                        </a:rPr>
                        <a:t>3</a:t>
                      </a:r>
                      <a:r>
                        <a:rPr lang="es-ES" sz="1200">
                          <a:latin typeface="Arial"/>
                          <a:ea typeface="Calibri"/>
                          <a:cs typeface="Times New Roman"/>
                        </a:rPr>
                        <a:t> /h</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Aft>
                          <a:spcPts val="1000"/>
                        </a:spcAft>
                        <a:tabLst>
                          <a:tab pos="114300" algn="l"/>
                          <a:tab pos="3638550" algn="l"/>
                        </a:tabLst>
                      </a:pPr>
                      <a:r>
                        <a:rPr lang="es-ES" sz="1200">
                          <a:latin typeface="Arial"/>
                          <a:ea typeface="Calibri"/>
                          <a:cs typeface="Times New Roman"/>
                        </a:rPr>
                        <a:t>125.0</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a:txBody>
                    <a:bodyPr/>
                    <a:lstStyle/>
                    <a:p>
                      <a:pPr algn="ctr">
                        <a:spcAft>
                          <a:spcPts val="1000"/>
                        </a:spcAft>
                        <a:tabLst>
                          <a:tab pos="114300" algn="l"/>
                          <a:tab pos="3638550" algn="l"/>
                        </a:tabLst>
                      </a:pPr>
                      <a:r>
                        <a:rPr lang="es-ES" sz="1200">
                          <a:latin typeface="Arial"/>
                          <a:ea typeface="Calibri"/>
                          <a:cs typeface="Times New Roman"/>
                        </a:rPr>
                        <a:t>-</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0027">
                <a:tc>
                  <a:txBody>
                    <a:bodyPr/>
                    <a:lstStyle/>
                    <a:p>
                      <a:pPr algn="ctr">
                        <a:spcAft>
                          <a:spcPts val="1000"/>
                        </a:spcAft>
                        <a:tabLst>
                          <a:tab pos="114300" algn="l"/>
                          <a:tab pos="3638550" algn="l"/>
                        </a:tabLst>
                      </a:pPr>
                      <a:r>
                        <a:rPr lang="es-ES" sz="1200">
                          <a:latin typeface="Arial"/>
                          <a:ea typeface="Calibri"/>
                          <a:cs typeface="Times New Roman"/>
                        </a:rPr>
                        <a:t>DQO</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1000"/>
                        </a:spcAft>
                        <a:tabLst>
                          <a:tab pos="114300" algn="l"/>
                          <a:tab pos="3638550" algn="l"/>
                        </a:tabLst>
                      </a:pPr>
                      <a:r>
                        <a:rPr lang="es-ES" sz="1200">
                          <a:latin typeface="Arial"/>
                          <a:ea typeface="Calibri"/>
                          <a:cs typeface="Times New Roman"/>
                        </a:rPr>
                        <a:t>mg/l-kg/día</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1000"/>
                        </a:spcAft>
                        <a:tabLst>
                          <a:tab pos="114300" algn="l"/>
                          <a:tab pos="3638550" algn="l"/>
                        </a:tabLst>
                      </a:pPr>
                      <a:r>
                        <a:rPr lang="es-ES" sz="1200" dirty="0">
                          <a:latin typeface="Arial"/>
                          <a:ea typeface="Calibri"/>
                          <a:cs typeface="Times New Roman"/>
                        </a:rPr>
                        <a:t>250.0</a:t>
                      </a:r>
                      <a:endParaRPr lang="es-EC"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1000"/>
                        </a:spcAft>
                        <a:tabLst>
                          <a:tab pos="114300" algn="l"/>
                          <a:tab pos="3638550" algn="l"/>
                        </a:tabLst>
                      </a:pPr>
                      <a:r>
                        <a:rPr lang="es-ES" sz="1200" dirty="0">
                          <a:latin typeface="Arial"/>
                          <a:ea typeface="Calibri"/>
                          <a:cs typeface="Times New Roman"/>
                        </a:rPr>
                        <a:t>750.0</a:t>
                      </a:r>
                      <a:endParaRPr lang="es-EC"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ctr">
                        <a:spcAft>
                          <a:spcPts val="1000"/>
                        </a:spcAft>
                        <a:tabLst>
                          <a:tab pos="114300" algn="l"/>
                          <a:tab pos="3638550" algn="l"/>
                        </a:tabLst>
                      </a:pPr>
                      <a:r>
                        <a:rPr lang="es-ES" sz="1200" dirty="0">
                          <a:latin typeface="Arial"/>
                          <a:ea typeface="Calibri"/>
                          <a:cs typeface="Times New Roman"/>
                        </a:rPr>
                        <a:t>&lt;250</a:t>
                      </a:r>
                      <a:endParaRPr lang="es-EC"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0027">
                <a:tc>
                  <a:txBody>
                    <a:bodyPr/>
                    <a:lstStyle/>
                    <a:p>
                      <a:pPr algn="ctr">
                        <a:spcAft>
                          <a:spcPts val="1000"/>
                        </a:spcAft>
                        <a:tabLst>
                          <a:tab pos="114300" algn="l"/>
                          <a:tab pos="3638550" algn="l"/>
                        </a:tabLst>
                      </a:pPr>
                      <a:r>
                        <a:rPr lang="es-ES" sz="1200">
                          <a:latin typeface="Arial"/>
                          <a:ea typeface="Calibri"/>
                          <a:cs typeface="Times New Roman"/>
                        </a:rPr>
                        <a:t>DBO</a:t>
                      </a:r>
                      <a:r>
                        <a:rPr lang="es-ES" sz="1200" baseline="-25000">
                          <a:latin typeface="Arial"/>
                          <a:ea typeface="Calibri"/>
                          <a:cs typeface="Times New Roman"/>
                        </a:rPr>
                        <a:t>5</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1000"/>
                        </a:spcAft>
                        <a:tabLst>
                          <a:tab pos="114300" algn="l"/>
                          <a:tab pos="3638550" algn="l"/>
                        </a:tabLst>
                      </a:pPr>
                      <a:r>
                        <a:rPr lang="es-ES" sz="1200">
                          <a:latin typeface="Arial"/>
                          <a:ea typeface="Calibri"/>
                          <a:cs typeface="Times New Roman"/>
                        </a:rPr>
                        <a:t>mg/l-kg/día</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1000"/>
                        </a:spcAft>
                        <a:tabLst>
                          <a:tab pos="114300" algn="l"/>
                          <a:tab pos="3638550" algn="l"/>
                        </a:tabLst>
                      </a:pPr>
                      <a:r>
                        <a:rPr lang="es-ES" sz="1200" dirty="0">
                          <a:latin typeface="Arial"/>
                          <a:ea typeface="Calibri"/>
                          <a:cs typeface="Times New Roman"/>
                        </a:rPr>
                        <a:t>46.0</a:t>
                      </a:r>
                      <a:endParaRPr lang="es-EC"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1000"/>
                        </a:spcAft>
                        <a:tabLst>
                          <a:tab pos="114300" algn="l"/>
                          <a:tab pos="3638550" algn="l"/>
                        </a:tabLst>
                      </a:pPr>
                      <a:r>
                        <a:rPr lang="es-ES" sz="1200">
                          <a:latin typeface="Arial"/>
                          <a:ea typeface="Calibri"/>
                          <a:cs typeface="Times New Roman"/>
                        </a:rPr>
                        <a:t>138.0</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ctr">
                        <a:spcAft>
                          <a:spcPts val="1000"/>
                        </a:spcAft>
                        <a:tabLst>
                          <a:tab pos="114300" algn="l"/>
                          <a:tab pos="3638550" algn="l"/>
                        </a:tabLst>
                      </a:pPr>
                      <a:r>
                        <a:rPr lang="es-ES" sz="1200">
                          <a:latin typeface="Arial"/>
                          <a:ea typeface="Calibri"/>
                          <a:cs typeface="Times New Roman"/>
                        </a:rPr>
                        <a:t>&lt;50</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0027">
                <a:tc>
                  <a:txBody>
                    <a:bodyPr/>
                    <a:lstStyle/>
                    <a:p>
                      <a:pPr algn="ctr">
                        <a:spcAft>
                          <a:spcPts val="1000"/>
                        </a:spcAft>
                        <a:tabLst>
                          <a:tab pos="114300" algn="l"/>
                          <a:tab pos="3638550" algn="l"/>
                        </a:tabLst>
                      </a:pPr>
                      <a:r>
                        <a:rPr lang="es-ES" sz="1200">
                          <a:latin typeface="Arial"/>
                          <a:ea typeface="Calibri"/>
                          <a:cs typeface="Times New Roman"/>
                        </a:rPr>
                        <a:t>pH</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1000"/>
                        </a:spcAft>
                        <a:tabLst>
                          <a:tab pos="114300" algn="l"/>
                          <a:tab pos="3638550" algn="l"/>
                        </a:tabLst>
                      </a:pPr>
                      <a:r>
                        <a:rPr lang="es-ES" sz="1200">
                          <a:latin typeface="Arial"/>
                          <a:ea typeface="Calibri"/>
                          <a:cs typeface="Times New Roman"/>
                        </a:rPr>
                        <a:t>-</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Aft>
                          <a:spcPts val="1000"/>
                        </a:spcAft>
                        <a:tabLst>
                          <a:tab pos="114300" algn="l"/>
                          <a:tab pos="3638550" algn="l"/>
                        </a:tabLst>
                      </a:pPr>
                      <a:r>
                        <a:rPr lang="es-ES" sz="1200">
                          <a:latin typeface="Arial"/>
                          <a:ea typeface="Calibri"/>
                          <a:cs typeface="Times New Roman"/>
                        </a:rPr>
                        <a:t>6,0-8,0</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a:txBody>
                    <a:bodyPr/>
                    <a:lstStyle/>
                    <a:p>
                      <a:pPr algn="ctr">
                        <a:spcAft>
                          <a:spcPts val="1000"/>
                        </a:spcAft>
                        <a:tabLst>
                          <a:tab pos="114300" algn="l"/>
                          <a:tab pos="3638550" algn="l"/>
                        </a:tabLst>
                      </a:pPr>
                      <a:r>
                        <a:rPr lang="es-ES" sz="1200">
                          <a:latin typeface="Arial"/>
                          <a:ea typeface="Calibri"/>
                          <a:cs typeface="Times New Roman"/>
                        </a:rPr>
                        <a:t>6.0-9.0</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0027">
                <a:tc>
                  <a:txBody>
                    <a:bodyPr/>
                    <a:lstStyle/>
                    <a:p>
                      <a:pPr algn="ctr">
                        <a:spcAft>
                          <a:spcPts val="1000"/>
                        </a:spcAft>
                        <a:tabLst>
                          <a:tab pos="114300" algn="l"/>
                          <a:tab pos="3638550" algn="l"/>
                        </a:tabLst>
                      </a:pPr>
                      <a:r>
                        <a:rPr lang="es-ES" sz="1200">
                          <a:latin typeface="Arial"/>
                          <a:ea typeface="Calibri"/>
                          <a:cs typeface="Times New Roman"/>
                        </a:rPr>
                        <a:t>SST</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1000"/>
                        </a:spcAft>
                        <a:tabLst>
                          <a:tab pos="114300" algn="l"/>
                          <a:tab pos="3638550" algn="l"/>
                        </a:tabLst>
                      </a:pPr>
                      <a:r>
                        <a:rPr lang="es-ES" sz="1200">
                          <a:latin typeface="Arial"/>
                          <a:ea typeface="Calibri"/>
                          <a:cs typeface="Times New Roman"/>
                        </a:rPr>
                        <a:t>mg/l-kg/día</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1000"/>
                        </a:spcAft>
                        <a:tabLst>
                          <a:tab pos="114300" algn="l"/>
                          <a:tab pos="3638550" algn="l"/>
                        </a:tabLst>
                      </a:pPr>
                      <a:r>
                        <a:rPr lang="es-ES" sz="1200">
                          <a:latin typeface="Arial"/>
                          <a:ea typeface="Calibri"/>
                          <a:cs typeface="Times New Roman"/>
                        </a:rPr>
                        <a:t>45.0</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1000"/>
                        </a:spcAft>
                        <a:tabLst>
                          <a:tab pos="114300" algn="l"/>
                          <a:tab pos="3638550" algn="l"/>
                        </a:tabLst>
                      </a:pPr>
                      <a:r>
                        <a:rPr lang="es-ES" sz="1200">
                          <a:latin typeface="Arial"/>
                          <a:ea typeface="Calibri"/>
                          <a:cs typeface="Times New Roman"/>
                        </a:rPr>
                        <a:t>135.0</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ctr">
                        <a:spcAft>
                          <a:spcPts val="1000"/>
                        </a:spcAft>
                        <a:tabLst>
                          <a:tab pos="114300" algn="l"/>
                          <a:tab pos="3638550" algn="l"/>
                        </a:tabLst>
                      </a:pPr>
                      <a:r>
                        <a:rPr lang="es-ES" sz="1200">
                          <a:latin typeface="Arial"/>
                          <a:ea typeface="Calibri"/>
                          <a:cs typeface="Times New Roman"/>
                        </a:rPr>
                        <a:t>&lt;50</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0027">
                <a:tc>
                  <a:txBody>
                    <a:bodyPr/>
                    <a:lstStyle/>
                    <a:p>
                      <a:pPr algn="ctr">
                        <a:spcAft>
                          <a:spcPts val="1000"/>
                        </a:spcAft>
                        <a:tabLst>
                          <a:tab pos="114300" algn="l"/>
                          <a:tab pos="3638550" algn="l"/>
                        </a:tabLst>
                      </a:pPr>
                      <a:r>
                        <a:rPr lang="es-ES" sz="1200">
                          <a:latin typeface="Arial"/>
                          <a:ea typeface="Calibri"/>
                          <a:cs typeface="Times New Roman"/>
                        </a:rPr>
                        <a:t>Aceites y grasas</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1000"/>
                        </a:spcAft>
                        <a:tabLst>
                          <a:tab pos="114300" algn="l"/>
                          <a:tab pos="3638550" algn="l"/>
                        </a:tabLst>
                      </a:pPr>
                      <a:r>
                        <a:rPr lang="es-ES" sz="1200">
                          <a:latin typeface="Arial"/>
                          <a:ea typeface="Calibri"/>
                          <a:cs typeface="Times New Roman"/>
                        </a:rPr>
                        <a:t>mg/l-kg/día</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1000"/>
                        </a:spcAft>
                        <a:tabLst>
                          <a:tab pos="114300" algn="l"/>
                          <a:tab pos="3638550" algn="l"/>
                        </a:tabLst>
                      </a:pPr>
                      <a:r>
                        <a:rPr lang="es-ES" sz="1200">
                          <a:latin typeface="Arial"/>
                          <a:ea typeface="Calibri"/>
                          <a:cs typeface="Times New Roman"/>
                        </a:rPr>
                        <a:t>8.0</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1000"/>
                        </a:spcAft>
                        <a:tabLst>
                          <a:tab pos="114300" algn="l"/>
                          <a:tab pos="3638550" algn="l"/>
                        </a:tabLst>
                      </a:pPr>
                      <a:r>
                        <a:rPr lang="es-ES" sz="1200">
                          <a:latin typeface="Arial"/>
                          <a:ea typeface="Calibri"/>
                          <a:cs typeface="Times New Roman"/>
                        </a:rPr>
                        <a:t>24.0</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ctr">
                        <a:spcAft>
                          <a:spcPts val="1000"/>
                        </a:spcAft>
                        <a:tabLst>
                          <a:tab pos="114300" algn="l"/>
                          <a:tab pos="3638550" algn="l"/>
                        </a:tabLst>
                      </a:pPr>
                      <a:r>
                        <a:rPr lang="es-ES" sz="1200">
                          <a:latin typeface="Arial"/>
                          <a:ea typeface="Calibri"/>
                          <a:cs typeface="Times New Roman"/>
                        </a:rPr>
                        <a:t>&lt;10</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0027">
                <a:tc>
                  <a:txBody>
                    <a:bodyPr/>
                    <a:lstStyle/>
                    <a:p>
                      <a:pPr algn="ctr">
                        <a:spcAft>
                          <a:spcPts val="1000"/>
                        </a:spcAft>
                        <a:tabLst>
                          <a:tab pos="114300" algn="l"/>
                          <a:tab pos="3638550" algn="l"/>
                        </a:tabLst>
                      </a:pPr>
                      <a:r>
                        <a:rPr lang="es-ES" sz="1200">
                          <a:latin typeface="Arial"/>
                          <a:ea typeface="Calibri"/>
                          <a:cs typeface="Times New Roman"/>
                        </a:rPr>
                        <a:t>Temperatura</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1000"/>
                        </a:spcAft>
                        <a:tabLst>
                          <a:tab pos="114300" algn="l"/>
                          <a:tab pos="3638550" algn="l"/>
                        </a:tabLst>
                      </a:pPr>
                      <a:r>
                        <a:rPr lang="es-ES" sz="1200" baseline="30000">
                          <a:latin typeface="Arial"/>
                          <a:ea typeface="Calibri"/>
                          <a:cs typeface="Times New Roman"/>
                        </a:rPr>
                        <a:t>0</a:t>
                      </a:r>
                      <a:r>
                        <a:rPr lang="es-ES" sz="1200">
                          <a:latin typeface="Arial"/>
                          <a:ea typeface="Calibri"/>
                          <a:cs typeface="Times New Roman"/>
                        </a:rPr>
                        <a:t>C</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Aft>
                          <a:spcPts val="1000"/>
                        </a:spcAft>
                        <a:tabLst>
                          <a:tab pos="114300" algn="l"/>
                          <a:tab pos="3638550" algn="l"/>
                        </a:tabLst>
                      </a:pPr>
                      <a:r>
                        <a:rPr lang="es-ES" sz="1200">
                          <a:latin typeface="Arial"/>
                          <a:ea typeface="Calibri"/>
                          <a:cs typeface="Times New Roman"/>
                        </a:rPr>
                        <a:t>25,0-30,0</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a:txBody>
                    <a:bodyPr/>
                    <a:lstStyle/>
                    <a:p>
                      <a:pPr algn="ctr">
                        <a:spcAft>
                          <a:spcPts val="1000"/>
                        </a:spcAft>
                        <a:tabLst>
                          <a:tab pos="114300" algn="l"/>
                          <a:tab pos="3638550" algn="l"/>
                        </a:tabLst>
                      </a:pPr>
                      <a:r>
                        <a:rPr lang="es-ES" sz="1200">
                          <a:latin typeface="Arial"/>
                          <a:ea typeface="Calibri"/>
                          <a:cs typeface="Times New Roman"/>
                        </a:rPr>
                        <a:t>&lt;40</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0053">
                <a:tc>
                  <a:txBody>
                    <a:bodyPr/>
                    <a:lstStyle/>
                    <a:p>
                      <a:pPr algn="ctr">
                        <a:spcAft>
                          <a:spcPts val="1000"/>
                        </a:spcAft>
                        <a:tabLst>
                          <a:tab pos="114300" algn="l"/>
                          <a:tab pos="3638550" algn="l"/>
                        </a:tabLst>
                      </a:pPr>
                      <a:r>
                        <a:rPr lang="es-ES" sz="1200">
                          <a:latin typeface="Arial"/>
                          <a:ea typeface="Calibri"/>
                          <a:cs typeface="Times New Roman"/>
                        </a:rPr>
                        <a:t>N-NH</a:t>
                      </a:r>
                      <a:r>
                        <a:rPr lang="es-ES" sz="1200" baseline="-25000">
                          <a:latin typeface="Arial"/>
                          <a:ea typeface="Calibri"/>
                          <a:cs typeface="Times New Roman"/>
                        </a:rPr>
                        <a:t>4</a:t>
                      </a:r>
                      <a:r>
                        <a:rPr lang="es-ES" sz="1200">
                          <a:latin typeface="Arial"/>
                          <a:ea typeface="Calibri"/>
                          <a:cs typeface="Times New Roman"/>
                        </a:rPr>
                        <a:t>+NO</a:t>
                      </a:r>
                      <a:r>
                        <a:rPr lang="es-ES" sz="1200" baseline="-25000">
                          <a:latin typeface="Arial"/>
                          <a:ea typeface="Calibri"/>
                          <a:cs typeface="Times New Roman"/>
                        </a:rPr>
                        <a:t>3</a:t>
                      </a:r>
                      <a:r>
                        <a:rPr lang="es-ES" sz="1200">
                          <a:latin typeface="Arial"/>
                          <a:ea typeface="Calibri"/>
                          <a:cs typeface="Times New Roman"/>
                        </a:rPr>
                        <a:t> +N</a:t>
                      </a:r>
                      <a:r>
                        <a:rPr lang="es-ES" sz="1200" baseline="-25000">
                          <a:latin typeface="Arial"/>
                          <a:ea typeface="Calibri"/>
                          <a:cs typeface="Times New Roman"/>
                        </a:rPr>
                        <a:t>2</a:t>
                      </a:r>
                      <a:r>
                        <a:rPr lang="es-ES" sz="1200">
                          <a:latin typeface="Arial"/>
                          <a:ea typeface="Calibri"/>
                          <a:cs typeface="Times New Roman"/>
                        </a:rPr>
                        <a:t>O</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1000"/>
                        </a:spcAft>
                        <a:tabLst>
                          <a:tab pos="114300" algn="l"/>
                          <a:tab pos="3638550" algn="l"/>
                        </a:tabLst>
                      </a:pPr>
                      <a:r>
                        <a:rPr lang="es-ES" sz="1200">
                          <a:latin typeface="Arial"/>
                          <a:ea typeface="Calibri"/>
                          <a:cs typeface="Times New Roman"/>
                        </a:rPr>
                        <a:t>mg/l-kg/día</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1000"/>
                        </a:spcAft>
                        <a:tabLst>
                          <a:tab pos="114300" algn="l"/>
                          <a:tab pos="3638550" algn="l"/>
                        </a:tabLst>
                      </a:pPr>
                      <a:r>
                        <a:rPr lang="es-ES" sz="1200">
                          <a:latin typeface="Arial"/>
                          <a:ea typeface="Calibri"/>
                          <a:cs typeface="Times New Roman"/>
                        </a:rPr>
                        <a:t>8.0</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1000"/>
                        </a:spcAft>
                        <a:tabLst>
                          <a:tab pos="114300" algn="l"/>
                          <a:tab pos="3638550" algn="l"/>
                        </a:tabLst>
                      </a:pPr>
                      <a:r>
                        <a:rPr lang="es-ES" sz="1200">
                          <a:latin typeface="Arial"/>
                          <a:ea typeface="Calibri"/>
                          <a:cs typeface="Times New Roman"/>
                        </a:rPr>
                        <a:t>24.0</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ctr">
                        <a:spcAft>
                          <a:spcPts val="1000"/>
                        </a:spcAft>
                        <a:tabLst>
                          <a:tab pos="114300" algn="l"/>
                          <a:tab pos="3638550" algn="l"/>
                        </a:tabLst>
                      </a:pPr>
                      <a:r>
                        <a:rPr lang="es-ES" sz="1200">
                          <a:latin typeface="Arial"/>
                          <a:ea typeface="Calibri"/>
                          <a:cs typeface="Times New Roman"/>
                        </a:rPr>
                        <a:t>&lt;10</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0027">
                <a:tc>
                  <a:txBody>
                    <a:bodyPr/>
                    <a:lstStyle/>
                    <a:p>
                      <a:pPr algn="ctr">
                        <a:spcAft>
                          <a:spcPts val="1000"/>
                        </a:spcAft>
                        <a:tabLst>
                          <a:tab pos="114300" algn="l"/>
                          <a:tab pos="3638550" algn="l"/>
                        </a:tabLst>
                      </a:pPr>
                      <a:r>
                        <a:rPr lang="es-ES" sz="1200">
                          <a:latin typeface="Arial"/>
                          <a:ea typeface="Calibri"/>
                          <a:cs typeface="Times New Roman"/>
                        </a:rPr>
                        <a:t>P</a:t>
                      </a:r>
                      <a:r>
                        <a:rPr lang="es-ES" sz="1200" baseline="-25000">
                          <a:latin typeface="Arial"/>
                          <a:ea typeface="Calibri"/>
                          <a:cs typeface="Times New Roman"/>
                        </a:rPr>
                        <a:t>T</a:t>
                      </a:r>
                      <a:r>
                        <a:rPr lang="es-ES" sz="1200">
                          <a:latin typeface="Arial"/>
                          <a:ea typeface="Calibri"/>
                          <a:cs typeface="Times New Roman"/>
                        </a:rPr>
                        <a:t> (en PO</a:t>
                      </a:r>
                      <a:r>
                        <a:rPr lang="es-ES" sz="1200" baseline="-25000">
                          <a:latin typeface="Arial"/>
                          <a:ea typeface="Calibri"/>
                          <a:cs typeface="Times New Roman"/>
                        </a:rPr>
                        <a:t>4</a:t>
                      </a:r>
                      <a:r>
                        <a:rPr lang="es-ES" sz="1200">
                          <a:latin typeface="Arial"/>
                          <a:ea typeface="Calibri"/>
                          <a:cs typeface="Times New Roman"/>
                        </a:rPr>
                        <a:t>)</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1000"/>
                        </a:spcAft>
                        <a:tabLst>
                          <a:tab pos="114300" algn="l"/>
                          <a:tab pos="3638550" algn="l"/>
                        </a:tabLst>
                      </a:pPr>
                      <a:r>
                        <a:rPr lang="es-ES" sz="1200">
                          <a:latin typeface="Arial"/>
                          <a:ea typeface="Calibri"/>
                          <a:cs typeface="Times New Roman"/>
                        </a:rPr>
                        <a:t>mg/l-kg/día</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1000"/>
                        </a:spcAft>
                        <a:tabLst>
                          <a:tab pos="114300" algn="l"/>
                          <a:tab pos="3638550" algn="l"/>
                        </a:tabLst>
                      </a:pPr>
                      <a:r>
                        <a:rPr lang="es-ES" sz="1200">
                          <a:latin typeface="Arial"/>
                          <a:ea typeface="Calibri"/>
                          <a:cs typeface="Times New Roman"/>
                        </a:rPr>
                        <a:t>4.8</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1000"/>
                        </a:spcAft>
                        <a:tabLst>
                          <a:tab pos="114300" algn="l"/>
                          <a:tab pos="3638550" algn="l"/>
                        </a:tabLst>
                      </a:pPr>
                      <a:r>
                        <a:rPr lang="es-ES" sz="1200">
                          <a:latin typeface="Arial"/>
                          <a:ea typeface="Calibri"/>
                          <a:cs typeface="Times New Roman"/>
                        </a:rPr>
                        <a:t>14.4</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ctr">
                        <a:spcAft>
                          <a:spcPts val="1000"/>
                        </a:spcAft>
                        <a:tabLst>
                          <a:tab pos="114300" algn="l"/>
                          <a:tab pos="3638550" algn="l"/>
                        </a:tabLst>
                      </a:pPr>
                      <a:r>
                        <a:rPr lang="es-ES" sz="1200">
                          <a:latin typeface="Arial"/>
                          <a:ea typeface="Calibri"/>
                          <a:cs typeface="Times New Roman"/>
                        </a:rPr>
                        <a:t>&lt;5.0</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0053">
                <a:tc>
                  <a:txBody>
                    <a:bodyPr/>
                    <a:lstStyle/>
                    <a:p>
                      <a:pPr algn="ctr">
                        <a:spcAft>
                          <a:spcPts val="1000"/>
                        </a:spcAft>
                        <a:tabLst>
                          <a:tab pos="114300" algn="l"/>
                          <a:tab pos="3638550" algn="l"/>
                        </a:tabLst>
                      </a:pPr>
                      <a:r>
                        <a:rPr lang="es-ES" sz="1200">
                          <a:latin typeface="Arial"/>
                          <a:ea typeface="Calibri"/>
                          <a:cs typeface="Times New Roman"/>
                        </a:rPr>
                        <a:t>Coliformes totales</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1000"/>
                        </a:spcAft>
                        <a:tabLst>
                          <a:tab pos="114300" algn="l"/>
                          <a:tab pos="3638550" algn="l"/>
                        </a:tabLst>
                      </a:pPr>
                      <a:r>
                        <a:rPr lang="es-ES" sz="1200">
                          <a:latin typeface="Arial"/>
                          <a:ea typeface="Calibri"/>
                          <a:cs typeface="Times New Roman"/>
                        </a:rPr>
                        <a:t>NMP/100ml</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1000"/>
                        </a:spcAft>
                        <a:tabLst>
                          <a:tab pos="114300" algn="l"/>
                          <a:tab pos="3638550" algn="l"/>
                        </a:tabLst>
                      </a:pPr>
                      <a:r>
                        <a:rPr lang="es-ES" sz="1200">
                          <a:latin typeface="Arial"/>
                          <a:ea typeface="Calibri"/>
                          <a:cs typeface="Times New Roman"/>
                        </a:rPr>
                        <a:t>400</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1000"/>
                        </a:spcAft>
                        <a:tabLst>
                          <a:tab pos="114300" algn="l"/>
                          <a:tab pos="3638550" algn="l"/>
                        </a:tabLst>
                      </a:pPr>
                      <a:endParaRPr lang="es-ES" sz="12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ctr">
                        <a:spcAft>
                          <a:spcPts val="1000"/>
                        </a:spcAft>
                        <a:tabLst>
                          <a:tab pos="114300" algn="l"/>
                          <a:tab pos="3638550" algn="l"/>
                        </a:tabLst>
                      </a:pPr>
                      <a:endParaRPr lang="es-ES" sz="1200" dirty="0">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5 Rectángulo"/>
          <p:cNvSpPr/>
          <p:nvPr/>
        </p:nvSpPr>
        <p:spPr>
          <a:xfrm>
            <a:off x="1403648" y="5157192"/>
            <a:ext cx="6336704" cy="461665"/>
          </a:xfrm>
          <a:prstGeom prst="rect">
            <a:avLst/>
          </a:prstGeom>
        </p:spPr>
        <p:txBody>
          <a:bodyPr wrap="square">
            <a:spAutoFit/>
          </a:bodyPr>
          <a:lstStyle/>
          <a:p>
            <a:r>
              <a:rPr lang="es-EC" sz="1200" dirty="0" smtClean="0"/>
              <a:t>* Ley de Prevención y Control de la Contaminación Ambiental. Capítulos VI, VII (Arts. 16, 20)</a:t>
            </a:r>
          </a:p>
          <a:p>
            <a:r>
              <a:rPr lang="es-EC" sz="1200" dirty="0" smtClean="0"/>
              <a:t>Contaminación de aguas y suelos</a:t>
            </a:r>
            <a:endParaRPr lang="es-EC" sz="12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646530"/>
            <a:ext cx="91440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114300" algn="l"/>
                <a:tab pos="3638550" algn="l"/>
              </a:tabLst>
            </a:pPr>
            <a:r>
              <a:rPr lang="es-ES" sz="2400" b="1" dirty="0" smtClean="0"/>
              <a:t>Sistema de tratamiento.- Propuesto</a:t>
            </a:r>
            <a:endParaRPr kumimoji="0" lang="es-E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22533" name="Rectangle 5"/>
          <p:cNvSpPr>
            <a:spLocks noChangeArrowheads="1"/>
          </p:cNvSpPr>
          <p:nvPr/>
        </p:nvSpPr>
        <p:spPr bwMode="auto">
          <a:xfrm>
            <a:off x="899592" y="1484784"/>
            <a:ext cx="7272807"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123825" algn="l"/>
              </a:tabLst>
            </a:pPr>
            <a:r>
              <a:rPr kumimoji="0" lang="es-ES" b="0" i="0" u="none" strike="noStrike" cap="none" normalizeH="0" baseline="0" dirty="0" smtClean="0">
                <a:ln>
                  <a:noFill/>
                </a:ln>
                <a:solidFill>
                  <a:schemeClr val="tx1"/>
                </a:solidFill>
                <a:effectLst/>
                <a:latin typeface="+mj-lt"/>
                <a:ea typeface="Calibri" pitchFamily="34" charset="0"/>
                <a:cs typeface="Arial" pitchFamily="34" charset="0"/>
              </a:rPr>
              <a:t>Para el pulimiento final de los efluentes, el cual incluye la eliminación de nutrientes, se ha concluido que el sistema de tratamiento más adecuado es un proceso biológico para la eliminación conjunta de nitrógeno y fosforo</a:t>
            </a:r>
            <a:r>
              <a:rPr kumimoji="0" lang="es-ES" b="0" i="0" u="none" strike="noStrike" cap="none" normalizeH="0" dirty="0" smtClean="0">
                <a:ln>
                  <a:noFill/>
                </a:ln>
                <a:solidFill>
                  <a:schemeClr val="tx1"/>
                </a:solidFill>
                <a:effectLst/>
                <a:latin typeface="+mj-lt"/>
                <a:ea typeface="Calibri" pitchFamily="34" charset="0"/>
                <a:cs typeface="Arial" pitchFamily="34" charset="0"/>
              </a:rPr>
              <a:t> </a:t>
            </a:r>
            <a:r>
              <a:rPr kumimoji="0" lang="es-ES" b="0" i="0" u="none" strike="noStrike" cap="none" normalizeH="0" baseline="0" dirty="0" smtClean="0">
                <a:ln>
                  <a:noFill/>
                </a:ln>
                <a:solidFill>
                  <a:schemeClr val="tx1"/>
                </a:solidFill>
                <a:effectLst/>
                <a:latin typeface="+mj-lt"/>
                <a:ea typeface="Calibri" pitchFamily="34" charset="0"/>
                <a:cs typeface="Arial" pitchFamily="34" charset="0"/>
              </a:rPr>
              <a:t>basado en un sistema del  tipo lodos activados.</a:t>
            </a:r>
            <a:endParaRPr kumimoji="0" lang="es-ES" b="0" i="0" u="none" strike="noStrike" cap="none" normalizeH="0" baseline="0" dirty="0" smtClean="0">
              <a:ln>
                <a:noFill/>
              </a:ln>
              <a:solidFill>
                <a:schemeClr val="tx1"/>
              </a:solidFill>
              <a:effectLst/>
              <a:latin typeface="+mj-lt"/>
              <a:cs typeface="Arial" pitchFamily="34" charset="0"/>
            </a:endParaRPr>
          </a:p>
        </p:txBody>
      </p:sp>
      <p:pic>
        <p:nvPicPr>
          <p:cNvPr id="22534" name="Picture 6" descr="D:\daniel medina\planta de tratamiento\15 de marzo\casetas 009.jpg"/>
          <p:cNvPicPr>
            <a:picLocks noChangeAspect="1" noChangeArrowheads="1"/>
          </p:cNvPicPr>
          <p:nvPr/>
        </p:nvPicPr>
        <p:blipFill>
          <a:blip r:embed="rId2" cstate="print"/>
          <a:srcRect/>
          <a:stretch>
            <a:fillRect/>
          </a:stretch>
        </p:blipFill>
        <p:spPr bwMode="auto">
          <a:xfrm>
            <a:off x="2411760" y="2996952"/>
            <a:ext cx="3840000" cy="28800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646530"/>
            <a:ext cx="91440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114300" algn="l"/>
                <a:tab pos="3638550" algn="l"/>
              </a:tabLst>
            </a:pPr>
            <a:r>
              <a:rPr lang="es-ES" sz="2400" b="1" dirty="0" smtClean="0"/>
              <a:t>Sistema de tratamiento.- Fases</a:t>
            </a:r>
            <a:endParaRPr kumimoji="0" lang="es-E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22532" name="Rectangle 4"/>
          <p:cNvSpPr>
            <a:spLocks noChangeArrowheads="1"/>
          </p:cNvSpPr>
          <p:nvPr/>
        </p:nvSpPr>
        <p:spPr bwMode="auto">
          <a:xfrm>
            <a:off x="1691680" y="1196752"/>
            <a:ext cx="5889754" cy="526297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5153025" algn="l"/>
              </a:tabLst>
            </a:pPr>
            <a:r>
              <a:rPr kumimoji="0" lang="es-ES"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         Proceso biol</a:t>
            </a:r>
            <a:r>
              <a:rPr kumimoji="0" lang="es-ES" sz="1600" b="1"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gico</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5153025" algn="l"/>
              </a:tabLst>
            </a:pPr>
            <a:r>
              <a:rPr kumimoji="0" lang="es-E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Tanque An</a:t>
            </a:r>
            <a:r>
              <a:rPr kumimoji="0" lang="es-ES" sz="16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xico.</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5153025" algn="l"/>
              </a:tabLst>
            </a:pPr>
            <a:r>
              <a:rPr kumimoji="0" lang="es-E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Tanque de aireaci</a:t>
            </a:r>
            <a:r>
              <a:rPr kumimoji="0" lang="es-ES" sz="16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5153025" algn="l"/>
              </a:tabLst>
            </a:pPr>
            <a:r>
              <a:rPr kumimoji="0" lang="es-E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Conjunto difusor de aire.</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5153025" algn="l"/>
              </a:tabLst>
            </a:pPr>
            <a:r>
              <a:rPr kumimoji="0" lang="es-E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Sopladores.</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5153025" algn="l"/>
              </a:tabLst>
            </a:pPr>
            <a:r>
              <a:rPr kumimoji="0" lang="es-E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Decantador secundario, tipo circular con puente barredor.</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5153025" algn="l"/>
              </a:tabLst>
            </a:pPr>
            <a:r>
              <a:rPr kumimoji="0" lang="es-ES"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 Desinfecci</a:t>
            </a:r>
            <a:r>
              <a:rPr kumimoji="0" lang="es-ES" sz="1600" b="1"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n.</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5153025" algn="l"/>
              </a:tabLst>
            </a:pPr>
            <a:r>
              <a:rPr kumimoji="0" lang="es-E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Tanque de contacto.</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5153025" algn="l"/>
              </a:tabLst>
            </a:pPr>
            <a:r>
              <a:rPr kumimoji="0" lang="es-E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Dosificaci</a:t>
            </a:r>
            <a:r>
              <a:rPr kumimoji="0" lang="es-ES" sz="16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de hipoclorito.</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5153025" algn="l"/>
              </a:tabLst>
            </a:pPr>
            <a:r>
              <a:rPr kumimoji="0" lang="es-ES"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         Sistema de Espesamiento y Deshidrataci</a:t>
            </a:r>
            <a:r>
              <a:rPr kumimoji="0" lang="es-ES" sz="1600" b="1"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n de lodos.</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5153025" algn="l"/>
              </a:tabLst>
            </a:pPr>
            <a:r>
              <a:rPr kumimoji="0" lang="es-E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Espesador  est</a:t>
            </a:r>
            <a:r>
              <a:rPr kumimoji="0" lang="es-ES" sz="16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tico de lodos.</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5153025" algn="l"/>
              </a:tabLst>
            </a:pPr>
            <a:r>
              <a:rPr kumimoji="0" lang="es-E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Centrifuga - Decanter </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5153025" algn="l"/>
              </a:tabLst>
            </a:pPr>
            <a:r>
              <a:rPr kumimoji="0" lang="es-ES"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      Conjuntos complementarios:</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5153025" algn="l"/>
              </a:tabLst>
            </a:pPr>
            <a:r>
              <a:rPr kumimoji="0" lang="es-E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Bombas centrifugadas.</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5153025" algn="l"/>
              </a:tabLst>
            </a:pPr>
            <a:r>
              <a:rPr kumimoji="0" lang="es-E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Bombas dosificadoras.</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5153025" algn="l"/>
              </a:tabLst>
            </a:pPr>
            <a:r>
              <a:rPr kumimoji="0" lang="es-E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Tanques para almacenamiento y preparaci</a:t>
            </a:r>
            <a:r>
              <a:rPr kumimoji="0" lang="es-ES" sz="16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de reactivos.</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5153025" algn="l"/>
              </a:tabLst>
            </a:pPr>
            <a:r>
              <a:rPr kumimoji="0" lang="es-E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Tablero de control el</a:t>
            </a:r>
            <a:r>
              <a:rPr kumimoji="0" lang="es-ES" sz="1600" b="0" i="0" u="none" strike="noStrike" cap="none" normalizeH="0" baseline="0" dirty="0" smtClean="0">
                <a:ln>
                  <a:noFill/>
                </a:ln>
                <a:solidFill>
                  <a:schemeClr val="tx1"/>
                </a:solidFill>
                <a:effectLst/>
                <a:latin typeface="Calibri"/>
                <a:ea typeface="Calibri" pitchFamily="34" charset="0"/>
                <a:cs typeface="Arial" pitchFamily="34" charset="0"/>
              </a:rPr>
              <a:t>é</a:t>
            </a:r>
            <a:r>
              <a:rPr kumimoji="0" lang="es-E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ctrico </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5153025" algn="l"/>
              </a:tabLst>
            </a:pPr>
            <a:r>
              <a:rPr kumimoji="0" lang="es-E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Automatizaci</a:t>
            </a:r>
            <a:r>
              <a:rPr kumimoji="0" lang="es-ES" sz="16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a:t>
            </a:r>
            <a:r>
              <a:rPr kumimoji="0" lang="es-ES" sz="1600" b="0" i="0" u="none" strike="noStrike" cap="none" normalizeH="0" baseline="0" dirty="0" smtClean="0">
                <a:ln>
                  <a:noFill/>
                </a:ln>
                <a:solidFill>
                  <a:schemeClr val="tx1"/>
                </a:solidFill>
                <a:effectLst/>
                <a:latin typeface="Calibri"/>
                <a:ea typeface="Calibri" pitchFamily="34" charset="0"/>
                <a:cs typeface="Arial" pitchFamily="34" charset="0"/>
              </a:rPr>
              <a:t>–</a:t>
            </a:r>
            <a:r>
              <a:rPr kumimoji="0" lang="es-E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panel del PLC.</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5153025" algn="l"/>
              </a:tabLst>
            </a:pPr>
            <a:r>
              <a:rPr kumimoji="0" lang="es-E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Instrumentaci</a:t>
            </a:r>
            <a:r>
              <a:rPr kumimoji="0" lang="es-ES" sz="16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5153025" algn="l"/>
              </a:tabLst>
            </a:pPr>
            <a:r>
              <a:rPr kumimoji="0" lang="es-E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Interconexi</a:t>
            </a:r>
            <a:r>
              <a:rPr kumimoji="0" lang="es-ES" sz="16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hidr</a:t>
            </a:r>
            <a:r>
              <a:rPr kumimoji="0" lang="es-ES" sz="16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ulica.</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5153025" algn="l"/>
              </a:tabLst>
            </a:pPr>
            <a:r>
              <a:rPr kumimoji="0" lang="es-E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Interconexi</a:t>
            </a:r>
            <a:r>
              <a:rPr kumimoji="0" lang="es-ES" sz="16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el</a:t>
            </a:r>
            <a:r>
              <a:rPr kumimoji="0" lang="es-ES" sz="1600" b="0" i="0" u="none" strike="noStrike" cap="none" normalizeH="0" baseline="0" dirty="0" smtClean="0">
                <a:ln>
                  <a:noFill/>
                </a:ln>
                <a:solidFill>
                  <a:schemeClr val="tx1"/>
                </a:solidFill>
                <a:effectLst/>
                <a:latin typeface="Calibri"/>
                <a:ea typeface="Calibri" pitchFamily="34" charset="0"/>
                <a:cs typeface="Arial" pitchFamily="34" charset="0"/>
              </a:rPr>
              <a:t>é</a:t>
            </a:r>
            <a:r>
              <a:rPr kumimoji="0" lang="es-E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ctrica.</a:t>
            </a:r>
            <a:endParaRPr kumimoji="0" lang="es-ES"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646530"/>
            <a:ext cx="91440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114300" algn="l"/>
                <a:tab pos="3638550" algn="l"/>
              </a:tabLst>
            </a:pPr>
            <a:r>
              <a:rPr lang="es-ES" sz="2400" b="1" dirty="0" smtClean="0"/>
              <a:t>Sistema de tratamiento.- Proceso Biológico</a:t>
            </a:r>
            <a:endParaRPr kumimoji="0" lang="es-E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25604" name="Rectangle 4"/>
          <p:cNvSpPr>
            <a:spLocks noChangeArrowheads="1"/>
          </p:cNvSpPr>
          <p:nvPr/>
        </p:nvSpPr>
        <p:spPr bwMode="auto">
          <a:xfrm>
            <a:off x="611560" y="1207205"/>
            <a:ext cx="745232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1095375" algn="l"/>
              </a:tabLst>
            </a:pPr>
            <a:r>
              <a:rPr kumimoji="0" lang="es-ES" sz="1200" b="1" i="0" u="none" strike="noStrike" cap="none" normalizeH="0" baseline="0" dirty="0" smtClean="0">
                <a:ln>
                  <a:noFill/>
                </a:ln>
                <a:solidFill>
                  <a:schemeClr val="tx1"/>
                </a:solidFill>
                <a:effectLst/>
                <a:latin typeface="Arial" pitchFamily="34" charset="0"/>
                <a:ea typeface="Calibri" pitchFamily="34" charset="0"/>
                <a:cs typeface="Arial" pitchFamily="34" charset="0"/>
              </a:rPr>
              <a:t>ESTACION DE BOMBEO INICIAL</a:t>
            </a:r>
          </a:p>
          <a:p>
            <a:pPr marL="0" marR="0" lvl="0" indent="0" algn="just" defTabSz="914400" rtl="0" eaLnBrk="1" fontAlgn="base" latinLnBrk="0" hangingPunct="1">
              <a:lnSpc>
                <a:spcPct val="100000"/>
              </a:lnSpc>
              <a:spcBef>
                <a:spcPct val="0"/>
              </a:spcBef>
              <a:spcAft>
                <a:spcPct val="0"/>
              </a:spcAft>
              <a:buClrTx/>
              <a:buSzTx/>
              <a:buFontTx/>
              <a:buNone/>
              <a:tabLst>
                <a:tab pos="1095375" algn="l"/>
              </a:tabLst>
            </a:pP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109537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Se utiliza como pozo de bombeo una caja de H.A., a la salida de laguna, la cual puede operar con rebose como </a:t>
            </a:r>
            <a:r>
              <a:rPr kumimoji="0" lang="es-ES" sz="12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by</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s-ES" sz="12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pass</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del sistema aerobio. Como el nivel de esta caja se encuentra por debajo de las descargas de la laguna anaerobia siempre se garantiza llenado completo.</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5605" name="Rectangle 5"/>
          <p:cNvSpPr>
            <a:spLocks noChangeArrowheads="1"/>
          </p:cNvSpPr>
          <p:nvPr/>
        </p:nvSpPr>
        <p:spPr bwMode="auto">
          <a:xfrm>
            <a:off x="611560" y="2318772"/>
            <a:ext cx="6393097" cy="267765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49263" algn="l"/>
                <a:tab pos="898525" algn="l"/>
                <a:tab pos="1349375" algn="l"/>
                <a:tab pos="2486025" algn="l"/>
              </a:tabLst>
            </a:pPr>
            <a:r>
              <a:rPr kumimoji="0" lang="es-ES" sz="1200" b="1" i="0" u="none" strike="noStrike" cap="none" normalizeH="0" baseline="0" dirty="0" smtClean="0">
                <a:ln>
                  <a:noFill/>
                </a:ln>
                <a:solidFill>
                  <a:schemeClr val="tx1"/>
                </a:solidFill>
                <a:effectLst/>
                <a:latin typeface="Arial" pitchFamily="34" charset="0"/>
                <a:ea typeface="Calibri" pitchFamily="34" charset="0"/>
                <a:cs typeface="Arial" pitchFamily="34" charset="0"/>
              </a:rPr>
              <a:t>TANQUE DE ANOXICO </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49263" algn="l"/>
                <a:tab pos="898525" algn="l"/>
                <a:tab pos="1349375" algn="l"/>
                <a:tab pos="24860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Cantidad			01</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49263" algn="l"/>
                <a:tab pos="898525" algn="l"/>
                <a:tab pos="1349375" algn="l"/>
                <a:tab pos="24860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Caracter</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sticas t</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é</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cnicas	</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49263" algn="l"/>
                <a:tab pos="898525" algn="l"/>
                <a:tab pos="1349375" algn="l"/>
                <a:tab pos="24860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Funci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C</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mara an</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xica </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remoci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de nitr</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geno</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49263" algn="l"/>
                <a:tab pos="898525" algn="l"/>
                <a:tab pos="1349375" algn="l"/>
                <a:tab pos="24860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Perfil				Rectangular abierto.</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49263" algn="l"/>
                <a:tab pos="898525" algn="l"/>
                <a:tab pos="1349375" algn="l"/>
                <a:tab pos="24860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Localizaci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En el </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rea de la PTAR.</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49263" algn="l"/>
                <a:tab pos="898525" algn="l"/>
                <a:tab pos="1349375" algn="l"/>
                <a:tab pos="24860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Tipo de construcci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Concreto reforzado e impermeabilizado integralmente.</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49263" algn="l"/>
                <a:tab pos="898525" algn="l"/>
                <a:tab pos="1349375" algn="l"/>
                <a:tab pos="24860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Volumen </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ú</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til (m</a:t>
            </a:r>
            <a:r>
              <a:rPr kumimoji="0" lang="es-ES" sz="1200" b="0" i="0" u="none" strike="noStrike" cap="none" normalizeH="0" baseline="30000" dirty="0" smtClean="0">
                <a:ln>
                  <a:noFill/>
                </a:ln>
                <a:solidFill>
                  <a:schemeClr val="tx1"/>
                </a:solidFill>
                <a:effectLst/>
                <a:latin typeface="Arial" pitchFamily="34" charset="0"/>
                <a:ea typeface="Calibri" pitchFamily="34" charset="0"/>
                <a:cs typeface="Arial" pitchFamily="34" charset="0"/>
              </a:rPr>
              <a:t>3</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251</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49263" algn="l"/>
                <a:tab pos="898525" algn="l"/>
                <a:tab pos="1349375" algn="l"/>
                <a:tab pos="24860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Dimensiones b</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sicas:		</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49263" algn="l"/>
                <a:tab pos="898525" algn="l"/>
                <a:tab pos="1349375" algn="l"/>
                <a:tab pos="24860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Longitud (m)	10,0</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49263" algn="l"/>
                <a:tab pos="898525" algn="l"/>
                <a:tab pos="1349375" algn="l"/>
                <a:tab pos="2486025" algn="l"/>
              </a:tabLst>
            </a:pPr>
            <a:r>
              <a:rPr kumimoji="0" lang="es-ES" sz="1200" b="1"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Ancho (m)		4,05</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49263" algn="l"/>
                <a:tab pos="898525" algn="l"/>
                <a:tab pos="1349375" algn="l"/>
                <a:tab pos="24860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Altura total (m)	6,50</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49263" algn="l"/>
                <a:tab pos="898525" algn="l"/>
                <a:tab pos="1349375" algn="l"/>
                <a:tab pos="24860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Altura de agua (m)	6,20</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49263" algn="l"/>
                <a:tab pos="898525" algn="l"/>
                <a:tab pos="1349375" algn="l"/>
                <a:tab pos="24860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Accesorios Complementarios	Conexiones de entrada, salida y drenaje</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646530"/>
            <a:ext cx="91440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114300" algn="l"/>
                <a:tab pos="3638550" algn="l"/>
              </a:tabLst>
            </a:pPr>
            <a:r>
              <a:rPr lang="es-ES" sz="2400" b="1" dirty="0" smtClean="0"/>
              <a:t>Sistema de tratamiento.- Proceso Biológico</a:t>
            </a:r>
            <a:endParaRPr kumimoji="0" lang="es-ES" sz="2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4819" name="Picture 3" descr="D:\daniel medina\planta de tratamiento\15 de marzo\P1010120.JPG"/>
          <p:cNvPicPr>
            <a:picLocks noChangeAspect="1" noChangeArrowheads="1"/>
          </p:cNvPicPr>
          <p:nvPr/>
        </p:nvPicPr>
        <p:blipFill>
          <a:blip r:embed="rId2" cstate="print"/>
          <a:srcRect/>
          <a:stretch>
            <a:fillRect/>
          </a:stretch>
        </p:blipFill>
        <p:spPr bwMode="auto">
          <a:xfrm>
            <a:off x="467544" y="1628800"/>
            <a:ext cx="3840000" cy="2880000"/>
          </a:xfrm>
          <a:prstGeom prst="rect">
            <a:avLst/>
          </a:prstGeom>
          <a:noFill/>
        </p:spPr>
      </p:pic>
      <p:pic>
        <p:nvPicPr>
          <p:cNvPr id="34820" name="Picture 4" descr="D:\daniel medina\planta de tratamiento\22 de marzo\P1010103.JPG"/>
          <p:cNvPicPr>
            <a:picLocks noChangeAspect="1" noChangeArrowheads="1"/>
          </p:cNvPicPr>
          <p:nvPr/>
        </p:nvPicPr>
        <p:blipFill>
          <a:blip r:embed="rId3" cstate="print"/>
          <a:srcRect/>
          <a:stretch>
            <a:fillRect/>
          </a:stretch>
        </p:blipFill>
        <p:spPr bwMode="auto">
          <a:xfrm>
            <a:off x="4572000" y="1628800"/>
            <a:ext cx="3840000" cy="2880000"/>
          </a:xfrm>
          <a:prstGeom prst="rect">
            <a:avLst/>
          </a:prstGeom>
          <a:noFill/>
        </p:spPr>
      </p:pic>
      <p:sp>
        <p:nvSpPr>
          <p:cNvPr id="8" name="7 Rectángulo"/>
          <p:cNvSpPr/>
          <p:nvPr/>
        </p:nvSpPr>
        <p:spPr>
          <a:xfrm>
            <a:off x="539552" y="4725144"/>
            <a:ext cx="3745449" cy="369332"/>
          </a:xfrm>
          <a:prstGeom prst="rect">
            <a:avLst/>
          </a:prstGeom>
        </p:spPr>
        <p:txBody>
          <a:bodyPr wrap="none">
            <a:spAutoFit/>
          </a:bodyPr>
          <a:lstStyle/>
          <a:p>
            <a:pPr lvl="0" algn="just" fontAlgn="base">
              <a:spcBef>
                <a:spcPct val="0"/>
              </a:spcBef>
              <a:spcAft>
                <a:spcPct val="0"/>
              </a:spcAft>
              <a:tabLst>
                <a:tab pos="1095375" algn="l"/>
              </a:tabLst>
            </a:pPr>
            <a:r>
              <a:rPr lang="es-ES" b="1" dirty="0" smtClean="0">
                <a:latin typeface="Arial" pitchFamily="34" charset="0"/>
                <a:ea typeface="Calibri" pitchFamily="34" charset="0"/>
                <a:cs typeface="Arial" pitchFamily="34" charset="0"/>
              </a:rPr>
              <a:t>ESTACION DE BOMBEO INICIAL</a:t>
            </a:r>
          </a:p>
        </p:txBody>
      </p:sp>
      <p:sp>
        <p:nvSpPr>
          <p:cNvPr id="9" name="8 Rectángulo"/>
          <p:cNvSpPr/>
          <p:nvPr/>
        </p:nvSpPr>
        <p:spPr>
          <a:xfrm>
            <a:off x="5148064" y="4725144"/>
            <a:ext cx="2723759" cy="369332"/>
          </a:xfrm>
          <a:prstGeom prst="rect">
            <a:avLst/>
          </a:prstGeom>
        </p:spPr>
        <p:txBody>
          <a:bodyPr wrap="none">
            <a:spAutoFit/>
          </a:bodyPr>
          <a:lstStyle/>
          <a:p>
            <a:pPr lvl="0" fontAlgn="base">
              <a:spcBef>
                <a:spcPct val="0"/>
              </a:spcBef>
              <a:spcAft>
                <a:spcPct val="0"/>
              </a:spcAft>
              <a:tabLst>
                <a:tab pos="449263" algn="l"/>
                <a:tab pos="898525" algn="l"/>
                <a:tab pos="1349375" algn="l"/>
                <a:tab pos="2486025" algn="l"/>
              </a:tabLst>
            </a:pPr>
            <a:r>
              <a:rPr lang="es-ES" b="1" dirty="0" smtClean="0">
                <a:latin typeface="Arial" pitchFamily="34" charset="0"/>
                <a:ea typeface="Calibri" pitchFamily="34" charset="0"/>
                <a:cs typeface="Arial" pitchFamily="34" charset="0"/>
              </a:rPr>
              <a:t>TANQUE DE ANOXICO </a:t>
            </a:r>
            <a:endParaRPr lang="es-EC" sz="105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646530"/>
            <a:ext cx="91440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114300" algn="l"/>
                <a:tab pos="3638550" algn="l"/>
              </a:tabLst>
            </a:pPr>
            <a:r>
              <a:rPr lang="es-ES" sz="2400" b="1" dirty="0" smtClean="0"/>
              <a:t>Sistema de tratamiento.- Proceso Biológico</a:t>
            </a:r>
            <a:endParaRPr kumimoji="0" lang="es-E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27649" name="Rectangle 1"/>
          <p:cNvSpPr>
            <a:spLocks noChangeArrowheads="1"/>
          </p:cNvSpPr>
          <p:nvPr/>
        </p:nvSpPr>
        <p:spPr bwMode="auto">
          <a:xfrm>
            <a:off x="755576" y="1196752"/>
            <a:ext cx="7668344" cy="32316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486025" algn="l"/>
              </a:tabLst>
            </a:pPr>
            <a:r>
              <a:rPr kumimoji="0" lang="es-ES" sz="1200" b="1" i="0" u="none" strike="noStrike" cap="none" normalizeH="0" baseline="0" dirty="0" smtClean="0">
                <a:ln>
                  <a:noFill/>
                </a:ln>
                <a:solidFill>
                  <a:schemeClr val="tx1"/>
                </a:solidFill>
                <a:effectLst/>
                <a:latin typeface="Arial" pitchFamily="34" charset="0"/>
                <a:ea typeface="Calibri" pitchFamily="34" charset="0"/>
                <a:cs typeface="Arial" pitchFamily="34" charset="0"/>
              </a:rPr>
              <a:t>TANQUE DE AIREACION:</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860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Cantidad	01</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860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Caracter</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sticas t</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é</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cnicas	</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860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Funci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Efectuar la degradaci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biol</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gica de la materia org</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nica.</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860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Perfil	Rectangular abierto.</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860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Localizaci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Anexo al tanque de desnitrificaci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860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Tipo de construcci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Concreto reforzado e impermeabilizado integralmente.</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860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Volumen </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ú</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til ( m</a:t>
            </a:r>
            <a:r>
              <a:rPr kumimoji="0" lang="es-ES" sz="1200" b="0" i="0" u="none" strike="noStrike" cap="none" normalizeH="0" baseline="30000" dirty="0" smtClean="0">
                <a:ln>
                  <a:noFill/>
                </a:ln>
                <a:solidFill>
                  <a:schemeClr val="tx1"/>
                </a:solidFill>
                <a:effectLst/>
                <a:latin typeface="Arial" pitchFamily="34" charset="0"/>
                <a:ea typeface="Calibri" pitchFamily="34" charset="0"/>
                <a:cs typeface="Arial" pitchFamily="34" charset="0"/>
              </a:rPr>
              <a:t>3 </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1.675,0</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860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Dimensiones b</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sicas:		</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860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Longitud (m)	27,9</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86025" algn="l"/>
              </a:tabLst>
            </a:pPr>
            <a:r>
              <a:rPr kumimoji="0" lang="es-ES" sz="1200" b="1"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Ancho (m)	10,0</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860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Altura total (m)	6,5</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860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Altura de agua (m)	6,0</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860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Accesorios Complementarios:	Conexiones de entrada y salida</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860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Drenaje y rebose de seguridad</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860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Escalera con baranda</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860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Plataforma com</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ú</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entre tanques con baranda</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646530"/>
            <a:ext cx="91440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114300" algn="l"/>
                <a:tab pos="3638550" algn="l"/>
              </a:tabLst>
            </a:pPr>
            <a:r>
              <a:rPr lang="es-ES" sz="2400" b="1" dirty="0" smtClean="0"/>
              <a:t>Sistema de tratamiento.- Proceso Biológico</a:t>
            </a:r>
            <a:endParaRPr kumimoji="0" lang="es-ES" sz="2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3794" name="Picture 2" descr="D:\daniel medina\planta de tratamiento\marzo y abril\21 - 22 MARZO\P1010101.JPG"/>
          <p:cNvPicPr>
            <a:picLocks noChangeAspect="1" noChangeArrowheads="1"/>
          </p:cNvPicPr>
          <p:nvPr/>
        </p:nvPicPr>
        <p:blipFill>
          <a:blip r:embed="rId2" cstate="print"/>
          <a:srcRect/>
          <a:stretch>
            <a:fillRect/>
          </a:stretch>
        </p:blipFill>
        <p:spPr bwMode="auto">
          <a:xfrm>
            <a:off x="971600" y="1340768"/>
            <a:ext cx="3840000" cy="2880000"/>
          </a:xfrm>
          <a:prstGeom prst="rect">
            <a:avLst/>
          </a:prstGeom>
          <a:noFill/>
        </p:spPr>
      </p:pic>
      <p:pic>
        <p:nvPicPr>
          <p:cNvPr id="5" name="Picture 2" descr="D:\daniel medina\planta de tratamiento\22 de marzo\P1010026.JPG"/>
          <p:cNvPicPr>
            <a:picLocks noChangeAspect="1" noChangeArrowheads="1"/>
          </p:cNvPicPr>
          <p:nvPr/>
        </p:nvPicPr>
        <p:blipFill>
          <a:blip r:embed="rId3" cstate="print"/>
          <a:srcRect/>
          <a:stretch>
            <a:fillRect/>
          </a:stretch>
        </p:blipFill>
        <p:spPr bwMode="auto">
          <a:xfrm>
            <a:off x="5076056" y="1340768"/>
            <a:ext cx="3840000" cy="2880000"/>
          </a:xfrm>
          <a:prstGeom prst="rect">
            <a:avLst/>
          </a:prstGeom>
          <a:noFill/>
        </p:spPr>
      </p:pic>
      <p:sp>
        <p:nvSpPr>
          <p:cNvPr id="6" name="5 Rectángulo"/>
          <p:cNvSpPr/>
          <p:nvPr/>
        </p:nvSpPr>
        <p:spPr>
          <a:xfrm>
            <a:off x="1403648" y="4293096"/>
            <a:ext cx="2275110" cy="369332"/>
          </a:xfrm>
          <a:prstGeom prst="rect">
            <a:avLst/>
          </a:prstGeom>
        </p:spPr>
        <p:txBody>
          <a:bodyPr wrap="none">
            <a:spAutoFit/>
          </a:bodyPr>
          <a:lstStyle/>
          <a:p>
            <a:r>
              <a:rPr lang="es-ES" dirty="0" smtClean="0">
                <a:latin typeface="Arial" pitchFamily="34" charset="0"/>
                <a:cs typeface="Arial" pitchFamily="34" charset="0"/>
              </a:rPr>
              <a:t>Tanque de Aireación</a:t>
            </a:r>
            <a:endParaRPr lang="es-EC" dirty="0"/>
          </a:p>
        </p:txBody>
      </p:sp>
      <p:sp>
        <p:nvSpPr>
          <p:cNvPr id="7" name="6 Rectángulo"/>
          <p:cNvSpPr/>
          <p:nvPr/>
        </p:nvSpPr>
        <p:spPr>
          <a:xfrm>
            <a:off x="5436096" y="4293096"/>
            <a:ext cx="2822247" cy="369332"/>
          </a:xfrm>
          <a:prstGeom prst="rect">
            <a:avLst/>
          </a:prstGeom>
        </p:spPr>
        <p:txBody>
          <a:bodyPr wrap="none">
            <a:spAutoFit/>
          </a:bodyPr>
          <a:lstStyle/>
          <a:p>
            <a:r>
              <a:rPr lang="es-ES" dirty="0" smtClean="0">
                <a:latin typeface="Arial" pitchFamily="34" charset="0"/>
                <a:ea typeface="Calibri" pitchFamily="34" charset="0"/>
                <a:cs typeface="Arial" pitchFamily="34" charset="0"/>
              </a:rPr>
              <a:t>Vista con suministradores</a:t>
            </a:r>
            <a:endParaRPr lang="es-EC"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646530"/>
            <a:ext cx="91440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114300" algn="l"/>
                <a:tab pos="3638550" algn="l"/>
              </a:tabLst>
            </a:pPr>
            <a:r>
              <a:rPr lang="es-ES" sz="2400" b="1" dirty="0" smtClean="0"/>
              <a:t>Sistema de tratamiento.- Proceso Biológico</a:t>
            </a:r>
            <a:endParaRPr kumimoji="0" lang="es-E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28673" name="Rectangle 1"/>
          <p:cNvSpPr>
            <a:spLocks noChangeArrowheads="1"/>
          </p:cNvSpPr>
          <p:nvPr/>
        </p:nvSpPr>
        <p:spPr bwMode="auto">
          <a:xfrm>
            <a:off x="683568" y="1680483"/>
            <a:ext cx="7488832" cy="32316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409825" algn="l"/>
              </a:tabLst>
            </a:pPr>
            <a:r>
              <a:rPr kumimoji="0" lang="es-ES" sz="1200" b="1" i="0" u="none" strike="noStrike" cap="none" normalizeH="0" baseline="0" dirty="0" smtClean="0">
                <a:ln>
                  <a:noFill/>
                </a:ln>
                <a:solidFill>
                  <a:schemeClr val="tx1"/>
                </a:solidFill>
                <a:effectLst/>
                <a:latin typeface="Arial" pitchFamily="34" charset="0"/>
                <a:ea typeface="Calibri" pitchFamily="34" charset="0"/>
                <a:cs typeface="Arial" pitchFamily="34" charset="0"/>
              </a:rPr>
              <a:t>CONJUNTO SUMINISTRO DE AIRE (SOPLADORES).</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Cantidad:	   02</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Caracter</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sticas t</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é</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cnicas: </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Funci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Suministro de aire requerido por las bacterias dentro del Tanque de 	aireaci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Capacidad nominal (m</a:t>
            </a:r>
            <a:r>
              <a:rPr kumimoji="0" lang="es-ES" sz="1200" b="0" i="0" u="none" strike="noStrike" cap="none" normalizeH="0" baseline="30000" dirty="0" smtClean="0">
                <a:ln>
                  <a:noFill/>
                </a:ln>
                <a:solidFill>
                  <a:schemeClr val="tx1"/>
                </a:solidFill>
                <a:effectLst/>
                <a:latin typeface="Arial" pitchFamily="34" charset="0"/>
                <a:ea typeface="Calibri" pitchFamily="34" charset="0"/>
                <a:cs typeface="Arial" pitchFamily="34" charset="0"/>
              </a:rPr>
              <a:t>3</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/h):	 1944</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Temperatura (</a:t>
            </a:r>
            <a:r>
              <a:rPr kumimoji="0" lang="es-ES" sz="1200" b="0" i="0" u="none" strike="noStrike" cap="none" normalizeH="0" baseline="30000" dirty="0" smtClean="0">
                <a:ln>
                  <a:noFill/>
                </a:ln>
                <a:solidFill>
                  <a:schemeClr val="tx1"/>
                </a:solidFill>
                <a:effectLst/>
                <a:latin typeface="Arial" pitchFamily="34" charset="0"/>
                <a:ea typeface="Calibri" pitchFamily="34" charset="0"/>
                <a:cs typeface="Arial" pitchFamily="34" charset="0"/>
              </a:rPr>
              <a:t>0</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	 35</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Potencia unitaria (HP):	 75</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Accionamiento:	Motor el</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é</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ctrico 220/440 V /3F/60 HZ, IP-55</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Operaci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a:t>
            </a:r>
            <a:r>
              <a:rPr kumimoji="0" lang="es-ES" sz="12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On</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Off:	Lazo de control medidor de OD y/o temporizador</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Accesorios complementarios:	Silenciador de succi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y descarga, filtro, cabina, insonora,  V</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lvula de 	alivio, v</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lvula de retenci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junta de expansi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Soporte anti 	vibratorio, man</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metro, tuber</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as y accesorios Descarga en acero 	inoxidable.</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Conjunto de aireaci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Un conjunto compuesto por 540 difusores de aire, Membranas en 	EPDM, bases inyectadas en UPVC, Red de tuber</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as de distribuci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de 	aire En PP, soportes y anclajes en acero inoxidable.</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646530"/>
            <a:ext cx="91440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114300" algn="l"/>
                <a:tab pos="3638550" algn="l"/>
              </a:tabLst>
            </a:pPr>
            <a:r>
              <a:rPr lang="es-ES" sz="2400" b="1" dirty="0" smtClean="0"/>
              <a:t>Sistema de tratamiento.- Proceso Biológico</a:t>
            </a:r>
            <a:endParaRPr kumimoji="0" lang="es-ES" sz="2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2771" name="Picture 3" descr="D:\daniel medina\planta de tratamiento\22 de marzo\P1010035.JPG"/>
          <p:cNvPicPr>
            <a:picLocks noChangeAspect="1" noChangeArrowheads="1"/>
          </p:cNvPicPr>
          <p:nvPr/>
        </p:nvPicPr>
        <p:blipFill>
          <a:blip r:embed="rId2" cstate="print"/>
          <a:srcRect/>
          <a:stretch>
            <a:fillRect/>
          </a:stretch>
        </p:blipFill>
        <p:spPr bwMode="auto">
          <a:xfrm>
            <a:off x="683568" y="3789040"/>
            <a:ext cx="2880000" cy="2160000"/>
          </a:xfrm>
          <a:prstGeom prst="rect">
            <a:avLst/>
          </a:prstGeom>
          <a:noFill/>
        </p:spPr>
      </p:pic>
      <p:sp>
        <p:nvSpPr>
          <p:cNvPr id="7" name="6 Rectángulo"/>
          <p:cNvSpPr/>
          <p:nvPr/>
        </p:nvSpPr>
        <p:spPr>
          <a:xfrm>
            <a:off x="611560" y="3429000"/>
            <a:ext cx="2698239" cy="369332"/>
          </a:xfrm>
          <a:prstGeom prst="rect">
            <a:avLst/>
          </a:prstGeom>
        </p:spPr>
        <p:txBody>
          <a:bodyPr wrap="none">
            <a:spAutoFit/>
          </a:bodyPr>
          <a:lstStyle/>
          <a:p>
            <a:r>
              <a:rPr lang="es-ES" dirty="0" smtClean="0">
                <a:latin typeface="Arial" pitchFamily="34" charset="0"/>
                <a:cs typeface="Arial" pitchFamily="34" charset="0"/>
              </a:rPr>
              <a:t>Suministradores de Aire</a:t>
            </a:r>
            <a:endParaRPr lang="es-EC" dirty="0"/>
          </a:p>
        </p:txBody>
      </p:sp>
      <p:sp>
        <p:nvSpPr>
          <p:cNvPr id="8" name="7 Rectángulo"/>
          <p:cNvSpPr/>
          <p:nvPr/>
        </p:nvSpPr>
        <p:spPr>
          <a:xfrm>
            <a:off x="971600" y="6021288"/>
            <a:ext cx="2133982" cy="369332"/>
          </a:xfrm>
          <a:prstGeom prst="rect">
            <a:avLst/>
          </a:prstGeom>
        </p:spPr>
        <p:txBody>
          <a:bodyPr wrap="none">
            <a:spAutoFit/>
          </a:bodyPr>
          <a:lstStyle/>
          <a:p>
            <a:r>
              <a:rPr lang="es-ES" dirty="0" smtClean="0">
                <a:latin typeface="Arial" pitchFamily="34" charset="0"/>
                <a:ea typeface="Calibri" pitchFamily="34" charset="0"/>
                <a:cs typeface="Arial" pitchFamily="34" charset="0"/>
              </a:rPr>
              <a:t>Sopladores de Aire</a:t>
            </a:r>
            <a:endParaRPr lang="es-EC" dirty="0"/>
          </a:p>
        </p:txBody>
      </p:sp>
      <p:pic>
        <p:nvPicPr>
          <p:cNvPr id="32772" name="Picture 4" descr="D:\daniel medina\planta de tratamiento\22 de marzo\P1010117.JPG"/>
          <p:cNvPicPr>
            <a:picLocks noChangeAspect="1" noChangeArrowheads="1"/>
          </p:cNvPicPr>
          <p:nvPr/>
        </p:nvPicPr>
        <p:blipFill>
          <a:blip r:embed="rId3" cstate="print"/>
          <a:srcRect/>
          <a:stretch>
            <a:fillRect/>
          </a:stretch>
        </p:blipFill>
        <p:spPr bwMode="auto">
          <a:xfrm>
            <a:off x="611560" y="1196752"/>
            <a:ext cx="2880000" cy="2160000"/>
          </a:xfrm>
          <a:prstGeom prst="rect">
            <a:avLst/>
          </a:prstGeom>
          <a:noFill/>
        </p:spPr>
      </p:pic>
      <p:sp>
        <p:nvSpPr>
          <p:cNvPr id="23553" name="Rectangle 1"/>
          <p:cNvSpPr>
            <a:spLocks noChangeArrowheads="1"/>
          </p:cNvSpPr>
          <p:nvPr/>
        </p:nvSpPr>
        <p:spPr bwMode="auto">
          <a:xfrm>
            <a:off x="3851920" y="2347139"/>
            <a:ext cx="4680520"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SISTEMA DE SOPLADORES DE AIRE: </a:t>
            </a:r>
            <a:r>
              <a:rPr kumimoji="0" lang="es-E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SUMINISTRAR AIRE AL TANQUE DE AIREACION A TRAVES DE UN SISTEMA CONFORMADO POR LOS SOPLADORES Y DIFUSORES DE MEMBRANAS MICROPERFORADAS EN EPDM, QUE PERMITE LA PRODUCCION DE MICRO BURBUJAS QUE SE DISPERSAN EN MEDIO DE LA MASA LIQUIDA FACILITANDO LA REALIZACION DE LA REACCION BIOLOGICA, EN PRESENCIA DE UNA CIERTA CANTIDAD CONTROLADA DE MICROORGANISMOS AEROBIOS.  </a:t>
            </a:r>
            <a:r>
              <a:rPr kumimoji="0" lang="es-EC" sz="1200" b="0" i="0" u="none" strike="noStrike" cap="none" normalizeH="0" baseline="0" dirty="0" smtClean="0">
                <a:ln>
                  <a:noFill/>
                </a:ln>
                <a:solidFill>
                  <a:schemeClr val="tx1"/>
                </a:solidFill>
                <a:effectLst/>
                <a:latin typeface="Arial" pitchFamily="34" charset="0"/>
                <a:cs typeface="Arial" pitchFamily="34" charset="0"/>
              </a:rPr>
              <a:t>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646530"/>
            <a:ext cx="91440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114300" algn="l"/>
                <a:tab pos="3638550" algn="l"/>
              </a:tabLst>
            </a:pPr>
            <a:r>
              <a:rPr lang="es-ES" sz="2400" b="1" dirty="0" smtClean="0"/>
              <a:t>Sistema de tratamiento.- Proceso Biológico</a:t>
            </a:r>
            <a:endParaRPr kumimoji="0" lang="es-E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29697" name="Rectangle 1"/>
          <p:cNvSpPr>
            <a:spLocks noChangeArrowheads="1"/>
          </p:cNvSpPr>
          <p:nvPr/>
        </p:nvSpPr>
        <p:spPr bwMode="auto">
          <a:xfrm>
            <a:off x="755576" y="1700808"/>
            <a:ext cx="7488832"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409825" algn="l"/>
              </a:tabLst>
            </a:pPr>
            <a:r>
              <a:rPr kumimoji="0" lang="es-ES" sz="1200" b="1" i="0" u="none" strike="noStrike" cap="none" normalizeH="0" baseline="0" dirty="0" smtClean="0">
                <a:ln>
                  <a:noFill/>
                </a:ln>
                <a:solidFill>
                  <a:schemeClr val="tx1"/>
                </a:solidFill>
                <a:effectLst/>
                <a:latin typeface="Arial" pitchFamily="34" charset="0"/>
                <a:ea typeface="Calibri" pitchFamily="34" charset="0"/>
                <a:cs typeface="Arial" pitchFamily="34" charset="0"/>
              </a:rPr>
              <a:t>CLARIFICADOR SECUNDARIO</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Cantidad:	01		</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Caracter</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sticas t</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é</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cnicas: </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Funci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Separaci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de s</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lidos suspendidos.</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Perfil:	Cil</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ndrico, fondo tronco-c</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nico, abierto, con canaleta recolectora.</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Localizaci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Anexo al tanque de aireaci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Tipo de construcci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concreto armado e impermeabilizado y recubrimiento</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Ep</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xico en canaleta perimetral y un metro por debajo de esta.</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Dimensiones b</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sicas:</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Cuerpo principal:</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-Di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metro (m)	15,0</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-Altura cil</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ndrica (m)	2,20</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-Altura total (m)	4,0</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Canaleta recolectora de salida:</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-Ancho (m):	0,3</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-Altura total (m):	0,60</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Accesorios:	Puente m</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vil de barrido, conexiones de entrada y salida de lodo y 	espuma,  drenaje, plataforma y escalera de servicio.</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3188451" y="330423"/>
            <a:ext cx="2767104"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ES" sz="2400" b="1" dirty="0" smtClean="0">
                <a:latin typeface="Arial" pitchFamily="34" charset="0"/>
                <a:cs typeface="Arial" pitchFamily="34" charset="0"/>
              </a:rPr>
              <a:t>INTRODUCCION.-</a:t>
            </a:r>
            <a:endParaRPr kumimoji="0" lang="es-E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a:spLocks noChangeArrowheads="1"/>
          </p:cNvSpPr>
          <p:nvPr/>
        </p:nvSpPr>
        <p:spPr bwMode="auto">
          <a:xfrm>
            <a:off x="683568" y="1407259"/>
            <a:ext cx="7848872"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¿Qué es</a:t>
            </a:r>
            <a:r>
              <a:rPr kumimoji="0" lang="es-ES" sz="1800" b="1" i="0" u="none" strike="noStrike" cap="none" normalizeH="0" dirty="0" smtClean="0">
                <a:ln>
                  <a:noFill/>
                </a:ln>
                <a:solidFill>
                  <a:schemeClr val="tx1"/>
                </a:solidFill>
                <a:effectLst/>
                <a:latin typeface="Arial" pitchFamily="34" charset="0"/>
                <a:ea typeface="Times New Roman" pitchFamily="18" charset="0"/>
                <a:cs typeface="Arial" pitchFamily="34" charset="0"/>
              </a:rPr>
              <a:t> el Agua?</a:t>
            </a:r>
          </a:p>
          <a:p>
            <a:pPr algn="ctr" fontAlgn="base">
              <a:spcBef>
                <a:spcPct val="0"/>
              </a:spcBef>
              <a:spcAft>
                <a:spcPct val="0"/>
              </a:spcAft>
            </a:pPr>
            <a:r>
              <a:rPr lang="es-EC" dirty="0" smtClean="0"/>
              <a:t>Es una sustancia abiótica, la más importante de la Tierra y uno de los más principales constituyentes del medio en que vivimos y de la materia viva.</a:t>
            </a:r>
            <a:endParaRPr kumimoji="0" lang="es-ES" sz="1800" b="1" i="0" u="none" strike="noStrike" cap="none" normalizeH="0" dirty="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4342" name="Picture 6" descr="http://t2.gstatic.com/images?q=tbn:ANd9GcRqtyJnmo_IoT08adGKRkuiUtWRKgG3C40XloXH8kI1ULlpJe-e9A"/>
          <p:cNvPicPr>
            <a:picLocks noChangeAspect="1" noChangeArrowheads="1"/>
          </p:cNvPicPr>
          <p:nvPr/>
        </p:nvPicPr>
        <p:blipFill>
          <a:blip r:embed="rId2" cstate="print"/>
          <a:srcRect/>
          <a:stretch>
            <a:fillRect/>
          </a:stretch>
        </p:blipFill>
        <p:spPr bwMode="auto">
          <a:xfrm>
            <a:off x="2771800" y="2708920"/>
            <a:ext cx="3570887" cy="2376264"/>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646530"/>
            <a:ext cx="91440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114300" algn="l"/>
                <a:tab pos="3638550" algn="l"/>
              </a:tabLst>
            </a:pPr>
            <a:r>
              <a:rPr lang="es-ES" sz="2400" b="1" dirty="0" smtClean="0"/>
              <a:t>Sistema de tratamiento.- Proceso Biológico</a:t>
            </a:r>
            <a:endParaRPr kumimoji="0" lang="es-E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30721" name="Rectangle 1"/>
          <p:cNvSpPr>
            <a:spLocks noChangeArrowheads="1"/>
          </p:cNvSpPr>
          <p:nvPr/>
        </p:nvSpPr>
        <p:spPr bwMode="auto">
          <a:xfrm>
            <a:off x="827584" y="3429000"/>
            <a:ext cx="7236296"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409825" algn="l"/>
              </a:tabLst>
            </a:pPr>
            <a:r>
              <a:rPr kumimoji="0" lang="es-ES" sz="1200" b="1" i="0" u="none" strike="noStrike" cap="none" normalizeH="0" baseline="0" dirty="0" smtClean="0">
                <a:ln>
                  <a:noFill/>
                </a:ln>
                <a:solidFill>
                  <a:schemeClr val="tx1"/>
                </a:solidFill>
                <a:effectLst/>
                <a:latin typeface="Arial" pitchFamily="34" charset="0"/>
                <a:ea typeface="Calibri" pitchFamily="34" charset="0"/>
                <a:cs typeface="Arial" pitchFamily="34" charset="0"/>
              </a:rPr>
              <a:t>PUENTE BARREDOR DECANTOR SECUNDARIO</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Cantidad:	01</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Caracter</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sticas t</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é</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cnicas:	 </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Funci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Barrer los s</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lidos de fondo para la c</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mara central, y las espumas  	de superficie hacia el colector superficial.</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Forma constructiva:	Estructura en acero al carbono, con protecci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epoxica.</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Deflectores internos en PRFV y arpadores de fondo en Caucho.</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Protecci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superficial:	Limpieza con arena grado metal casi blanco PSC-SP 10 y 	protecci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con barrera epoxica poliamida, con espesor de 4 </a:t>
            </a:r>
            <a:r>
              <a:rPr kumimoji="0" lang="es-ES" sz="12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mils</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de 	pel</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cula seca y pintura epoxica alquitr</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de hulla con espesor de 6 </a:t>
            </a:r>
            <a:r>
              <a:rPr kumimoji="0" lang="es-ES" sz="12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mils</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despu</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é</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s de seca.</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Di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metro nominal (m):	15,0</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Velocidad perif</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é</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rica  (cm/S):	Aprox. 2,0</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Potencia instalada (Kw):	0,33</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0722" name="Rectangle 2"/>
          <p:cNvSpPr>
            <a:spLocks noChangeArrowheads="1"/>
          </p:cNvSpPr>
          <p:nvPr/>
        </p:nvSpPr>
        <p:spPr bwMode="auto">
          <a:xfrm>
            <a:off x="827584" y="1340768"/>
            <a:ext cx="6516216" cy="21236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409825" algn="l"/>
              </a:tabLst>
            </a:pPr>
            <a:r>
              <a:rPr kumimoji="0" lang="es-ES" sz="1200" b="1" i="0" u="none" strike="noStrike" cap="none" normalizeH="0" baseline="0" dirty="0" smtClean="0">
                <a:ln>
                  <a:noFill/>
                </a:ln>
                <a:solidFill>
                  <a:schemeClr val="tx1"/>
                </a:solidFill>
                <a:effectLst/>
                <a:latin typeface="Arial" pitchFamily="34" charset="0"/>
                <a:ea typeface="Calibri" pitchFamily="34" charset="0"/>
                <a:cs typeface="Arial" pitchFamily="34" charset="0"/>
              </a:rPr>
              <a:t>CAJA DE RECOLECCION</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Cantidad:	01		</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Caracter</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sticas t</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é</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cnicas: 	</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Funci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Recibir los lodos del decantador</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Perfil:	Rectangular, abierto.</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Localizaci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Anexo al tanque de aireaci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Tipo de construcci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concreto armado e impermeabilizado.</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Dimensiones b</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sicas:</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-Largo (m):	1,50</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-Ancho (m):	1,50</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-Altura total (m):	4,10</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646530"/>
            <a:ext cx="91440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114300" algn="l"/>
                <a:tab pos="3638550" algn="l"/>
              </a:tabLst>
            </a:pPr>
            <a:r>
              <a:rPr lang="es-ES" sz="2400" b="1" dirty="0" smtClean="0"/>
              <a:t>Sistema de tratamiento.- Proceso Biológico</a:t>
            </a:r>
            <a:endParaRPr kumimoji="0" lang="es-ES" sz="2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1746" name="Picture 2" descr="D:\daniel medina\planta de tratamiento\22 de marzo\P1010112.JPG"/>
          <p:cNvPicPr>
            <a:picLocks noChangeAspect="1" noChangeArrowheads="1"/>
          </p:cNvPicPr>
          <p:nvPr/>
        </p:nvPicPr>
        <p:blipFill>
          <a:blip r:embed="rId2" cstate="print"/>
          <a:srcRect/>
          <a:stretch>
            <a:fillRect/>
          </a:stretch>
        </p:blipFill>
        <p:spPr bwMode="auto">
          <a:xfrm>
            <a:off x="971600" y="1556792"/>
            <a:ext cx="3840000" cy="2880000"/>
          </a:xfrm>
          <a:prstGeom prst="rect">
            <a:avLst/>
          </a:prstGeom>
          <a:noFill/>
        </p:spPr>
      </p:pic>
      <p:pic>
        <p:nvPicPr>
          <p:cNvPr id="31747" name="Picture 3" descr="D:\daniel medina\planta de tratamiento\febrero 14\P2030028.JPG"/>
          <p:cNvPicPr>
            <a:picLocks noChangeAspect="1" noChangeArrowheads="1"/>
          </p:cNvPicPr>
          <p:nvPr/>
        </p:nvPicPr>
        <p:blipFill>
          <a:blip r:embed="rId3" cstate="print"/>
          <a:srcRect/>
          <a:stretch>
            <a:fillRect/>
          </a:stretch>
        </p:blipFill>
        <p:spPr bwMode="auto">
          <a:xfrm>
            <a:off x="5004048" y="1556792"/>
            <a:ext cx="3840000" cy="2880000"/>
          </a:xfrm>
          <a:prstGeom prst="rect">
            <a:avLst/>
          </a:prstGeom>
          <a:noFill/>
        </p:spPr>
      </p:pic>
      <p:sp>
        <p:nvSpPr>
          <p:cNvPr id="7" name="6 Rectángulo"/>
          <p:cNvSpPr/>
          <p:nvPr/>
        </p:nvSpPr>
        <p:spPr>
          <a:xfrm>
            <a:off x="971600" y="4653136"/>
            <a:ext cx="3762568" cy="369332"/>
          </a:xfrm>
          <a:prstGeom prst="rect">
            <a:avLst/>
          </a:prstGeom>
        </p:spPr>
        <p:txBody>
          <a:bodyPr wrap="none">
            <a:spAutoFit/>
          </a:bodyPr>
          <a:lstStyle/>
          <a:p>
            <a:r>
              <a:rPr lang="es-ES" dirty="0" smtClean="0">
                <a:latin typeface="Arial" pitchFamily="34" charset="0"/>
                <a:cs typeface="Arial" pitchFamily="34" charset="0"/>
              </a:rPr>
              <a:t>Clarificador con equipos instalados</a:t>
            </a:r>
            <a:endParaRPr lang="es-EC" dirty="0"/>
          </a:p>
        </p:txBody>
      </p:sp>
      <p:sp>
        <p:nvSpPr>
          <p:cNvPr id="8" name="7 Rectángulo"/>
          <p:cNvSpPr/>
          <p:nvPr/>
        </p:nvSpPr>
        <p:spPr>
          <a:xfrm>
            <a:off x="5508104" y="4653136"/>
            <a:ext cx="2813591" cy="369332"/>
          </a:xfrm>
          <a:prstGeom prst="rect">
            <a:avLst/>
          </a:prstGeom>
        </p:spPr>
        <p:txBody>
          <a:bodyPr wrap="none">
            <a:spAutoFit/>
          </a:bodyPr>
          <a:lstStyle/>
          <a:p>
            <a:r>
              <a:rPr lang="es-ES" dirty="0" smtClean="0">
                <a:latin typeface="Arial" pitchFamily="34" charset="0"/>
                <a:cs typeface="Arial" pitchFamily="34" charset="0"/>
              </a:rPr>
              <a:t>Pruebas de estanqueidad</a:t>
            </a:r>
            <a:endParaRPr lang="es-EC"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646530"/>
            <a:ext cx="91440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114300" algn="l"/>
                <a:tab pos="3638550" algn="l"/>
              </a:tabLst>
            </a:pPr>
            <a:r>
              <a:rPr lang="es-ES" sz="2400" b="1" dirty="0" smtClean="0"/>
              <a:t>Sistema de tratamiento.- Proceso Biológico</a:t>
            </a:r>
            <a:endParaRPr kumimoji="0" lang="es-E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8 Rectángulo"/>
          <p:cNvSpPr/>
          <p:nvPr/>
        </p:nvSpPr>
        <p:spPr>
          <a:xfrm>
            <a:off x="2771800" y="6093296"/>
            <a:ext cx="4619919" cy="307777"/>
          </a:xfrm>
          <a:prstGeom prst="rect">
            <a:avLst/>
          </a:prstGeom>
        </p:spPr>
        <p:txBody>
          <a:bodyPr wrap="none">
            <a:spAutoFit/>
          </a:bodyPr>
          <a:lstStyle/>
          <a:p>
            <a:r>
              <a:rPr lang="es-ES" sz="1400" dirty="0" smtClean="0">
                <a:latin typeface="Arial" pitchFamily="34" charset="0"/>
                <a:cs typeface="Arial" pitchFamily="34" charset="0"/>
              </a:rPr>
              <a:t>COMPONENTES DEL CLARIFICADOR SECUNDARIO</a:t>
            </a:r>
            <a:endParaRPr lang="es-EC" sz="1400" dirty="0"/>
          </a:p>
        </p:txBody>
      </p:sp>
      <p:pic>
        <p:nvPicPr>
          <p:cNvPr id="55298" name="Picture 2"/>
          <p:cNvPicPr>
            <a:picLocks noChangeAspect="1" noChangeArrowheads="1"/>
          </p:cNvPicPr>
          <p:nvPr/>
        </p:nvPicPr>
        <p:blipFill>
          <a:blip r:embed="rId2" cstate="print"/>
          <a:srcRect l="6034" t="10920" r="17317" b="16321"/>
          <a:stretch>
            <a:fillRect/>
          </a:stretch>
        </p:blipFill>
        <p:spPr bwMode="auto">
          <a:xfrm>
            <a:off x="323528" y="1052736"/>
            <a:ext cx="8495064" cy="504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646530"/>
            <a:ext cx="91440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114300" algn="l"/>
                <a:tab pos="3638550" algn="l"/>
              </a:tabLst>
            </a:pPr>
            <a:r>
              <a:rPr lang="es-ES" sz="2400" b="1" dirty="0" smtClean="0"/>
              <a:t>Sistema de tratamiento.- Proceso Biológico</a:t>
            </a:r>
            <a:endParaRPr kumimoji="0" lang="es-ES" sz="2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4274" name="Picture 2"/>
          <p:cNvPicPr>
            <a:picLocks noChangeAspect="1" noChangeArrowheads="1"/>
          </p:cNvPicPr>
          <p:nvPr/>
        </p:nvPicPr>
        <p:blipFill>
          <a:blip r:embed="rId2" cstate="print"/>
          <a:srcRect l="4167" t="13335" r="3323" b="17324"/>
          <a:stretch>
            <a:fillRect/>
          </a:stretch>
        </p:blipFill>
        <p:spPr bwMode="auto">
          <a:xfrm>
            <a:off x="611560" y="1412776"/>
            <a:ext cx="7992888" cy="3744416"/>
          </a:xfrm>
          <a:prstGeom prst="rect">
            <a:avLst/>
          </a:prstGeom>
          <a:noFill/>
          <a:ln w="9525">
            <a:noFill/>
            <a:miter lim="800000"/>
            <a:headEnd/>
            <a:tailEnd/>
          </a:ln>
        </p:spPr>
      </p:pic>
      <p:sp>
        <p:nvSpPr>
          <p:cNvPr id="9" name="8 Rectángulo"/>
          <p:cNvSpPr/>
          <p:nvPr/>
        </p:nvSpPr>
        <p:spPr>
          <a:xfrm>
            <a:off x="2411760" y="5445224"/>
            <a:ext cx="4302524" cy="307777"/>
          </a:xfrm>
          <a:prstGeom prst="rect">
            <a:avLst/>
          </a:prstGeom>
        </p:spPr>
        <p:txBody>
          <a:bodyPr wrap="none">
            <a:spAutoFit/>
          </a:bodyPr>
          <a:lstStyle/>
          <a:p>
            <a:r>
              <a:rPr lang="es-ES" sz="1400" dirty="0" smtClean="0">
                <a:latin typeface="Arial" pitchFamily="34" charset="0"/>
                <a:cs typeface="Arial" pitchFamily="34" charset="0"/>
              </a:rPr>
              <a:t>COMPONENTES DEL BARREDOR SECUNDARIO</a:t>
            </a:r>
            <a:endParaRPr lang="es-EC" sz="14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646530"/>
            <a:ext cx="91440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114300" algn="l"/>
                <a:tab pos="3638550" algn="l"/>
              </a:tabLst>
            </a:pPr>
            <a:r>
              <a:rPr lang="es-ES" sz="2400" b="1" dirty="0" smtClean="0"/>
              <a:t>Sistema de tratamiento.- </a:t>
            </a:r>
            <a:r>
              <a:rPr lang="es-ES" sz="2400" dirty="0" smtClean="0">
                <a:latin typeface="Arial" pitchFamily="34" charset="0"/>
                <a:cs typeface="Arial" pitchFamily="34" charset="0"/>
              </a:rPr>
              <a:t>Desinfección</a:t>
            </a:r>
            <a:endParaRPr kumimoji="0" lang="es-E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35841" name="Rectangle 1"/>
          <p:cNvSpPr>
            <a:spLocks noChangeArrowheads="1"/>
          </p:cNvSpPr>
          <p:nvPr/>
        </p:nvSpPr>
        <p:spPr bwMode="auto">
          <a:xfrm>
            <a:off x="827584" y="1556792"/>
            <a:ext cx="7236296"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305050" algn="l"/>
                <a:tab pos="5029200" algn="l"/>
              </a:tabLst>
            </a:pPr>
            <a:r>
              <a:rPr kumimoji="0" lang="es-ES" sz="1200" b="1" i="0" u="none" strike="noStrike" cap="none" normalizeH="0" baseline="0" dirty="0" smtClean="0">
                <a:ln>
                  <a:noFill/>
                </a:ln>
                <a:solidFill>
                  <a:schemeClr val="tx1"/>
                </a:solidFill>
                <a:effectLst/>
                <a:latin typeface="Arial" pitchFamily="34" charset="0"/>
                <a:ea typeface="Calibri" pitchFamily="34" charset="0"/>
                <a:cs typeface="Arial" pitchFamily="34" charset="0"/>
              </a:rPr>
              <a:t>TANQUE DE CONTACTO</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305050" algn="l"/>
                <a:tab pos="5029200"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Cantidad:                	01     	                 </a:t>
            </a:r>
          </a:p>
          <a:p>
            <a:pPr marL="0" marR="0" lvl="0" indent="0" algn="l" defTabSz="914400" rtl="0" eaLnBrk="0" fontAlgn="base" latinLnBrk="0" hangingPunct="0">
              <a:lnSpc>
                <a:spcPct val="100000"/>
              </a:lnSpc>
              <a:spcBef>
                <a:spcPct val="0"/>
              </a:spcBef>
              <a:spcAft>
                <a:spcPct val="0"/>
              </a:spcAft>
              <a:buClrTx/>
              <a:buSzTx/>
              <a:buFontTx/>
              <a:buNone/>
              <a:tabLst>
                <a:tab pos="2305050" algn="l"/>
                <a:tab pos="5029200"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Caudal (m3h):                             	125                                                                                                   Tiempo de retenci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(min):           	20                                                                                            Caracter</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sticas t</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é</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cnicas:                                                                                                                                                     Funci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Eliminaci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de pat</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genos.                                                                      Perfil:	Rectangular, abierto,                                                                                      Localizaci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Anexo al tanque de decantaci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Construcci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H.A. impermeabilizado.                           </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305050" algn="l"/>
                <a:tab pos="5029200"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Dimensiones b</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sicas:                                                                                                                                                               -Largo   (m):	10.3                                                                                                                     -Ancho (m):                                    2.70                                                                                                         -Altura total (m):                             1.80                                                                                                           Accesorios:                                    Cinco pantallas en PEFV de 2.80 *1.80 m.</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305050" algn="l"/>
                <a:tab pos="5029200"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Espesor 8 mm, y conexiones.                                                                                                      </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646530"/>
            <a:ext cx="91440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tabLst>
                <a:tab pos="114300" algn="l"/>
                <a:tab pos="3638550" algn="l"/>
              </a:tabLst>
            </a:pPr>
            <a:r>
              <a:rPr lang="es-ES" sz="2400" b="1" dirty="0" smtClean="0"/>
              <a:t>Sistema de tratamiento.- </a:t>
            </a:r>
            <a:r>
              <a:rPr lang="es-ES" sz="2400" dirty="0" smtClean="0">
                <a:latin typeface="Arial" pitchFamily="34" charset="0"/>
                <a:cs typeface="Arial" pitchFamily="34" charset="0"/>
              </a:rPr>
              <a:t>Desinfección</a:t>
            </a:r>
          </a:p>
        </p:txBody>
      </p:sp>
      <p:pic>
        <p:nvPicPr>
          <p:cNvPr id="36866" name="Picture 2" descr="D:\daniel medina\planta de tratamiento\15 de marzo\P1010111.JPG"/>
          <p:cNvPicPr>
            <a:picLocks noChangeAspect="1" noChangeArrowheads="1"/>
          </p:cNvPicPr>
          <p:nvPr/>
        </p:nvPicPr>
        <p:blipFill>
          <a:blip r:embed="rId2" cstate="print"/>
          <a:srcRect/>
          <a:stretch>
            <a:fillRect/>
          </a:stretch>
        </p:blipFill>
        <p:spPr bwMode="auto">
          <a:xfrm>
            <a:off x="1403648" y="1628800"/>
            <a:ext cx="2160000" cy="2880000"/>
          </a:xfrm>
          <a:prstGeom prst="rect">
            <a:avLst/>
          </a:prstGeom>
          <a:noFill/>
        </p:spPr>
      </p:pic>
      <p:pic>
        <p:nvPicPr>
          <p:cNvPr id="36867" name="Picture 3" descr="D:\daniel medina\planta de tratamiento\22 de marzo\P1010106.JPG"/>
          <p:cNvPicPr>
            <a:picLocks noChangeAspect="1" noChangeArrowheads="1"/>
          </p:cNvPicPr>
          <p:nvPr/>
        </p:nvPicPr>
        <p:blipFill>
          <a:blip r:embed="rId3" cstate="print"/>
          <a:srcRect/>
          <a:stretch>
            <a:fillRect/>
          </a:stretch>
        </p:blipFill>
        <p:spPr bwMode="auto">
          <a:xfrm>
            <a:off x="4355976" y="1628800"/>
            <a:ext cx="3840000" cy="2880000"/>
          </a:xfrm>
          <a:prstGeom prst="rect">
            <a:avLst/>
          </a:prstGeom>
          <a:noFill/>
        </p:spPr>
      </p:pic>
      <p:sp>
        <p:nvSpPr>
          <p:cNvPr id="6" name="5 Rectángulo"/>
          <p:cNvSpPr/>
          <p:nvPr/>
        </p:nvSpPr>
        <p:spPr>
          <a:xfrm>
            <a:off x="1187624" y="4653136"/>
            <a:ext cx="2351926" cy="369332"/>
          </a:xfrm>
          <a:prstGeom prst="rect">
            <a:avLst/>
          </a:prstGeom>
        </p:spPr>
        <p:txBody>
          <a:bodyPr wrap="none">
            <a:spAutoFit/>
          </a:bodyPr>
          <a:lstStyle/>
          <a:p>
            <a:r>
              <a:rPr lang="es-ES" dirty="0" smtClean="0">
                <a:latin typeface="Arial" pitchFamily="34" charset="0"/>
                <a:cs typeface="Arial" pitchFamily="34" charset="0"/>
              </a:rPr>
              <a:t>Pantallas reductoras </a:t>
            </a:r>
            <a:endParaRPr lang="es-EC" dirty="0"/>
          </a:p>
        </p:txBody>
      </p:sp>
      <p:sp>
        <p:nvSpPr>
          <p:cNvPr id="7" name="6 Rectángulo"/>
          <p:cNvSpPr/>
          <p:nvPr/>
        </p:nvSpPr>
        <p:spPr>
          <a:xfrm>
            <a:off x="4211960" y="4653136"/>
            <a:ext cx="4450962" cy="369332"/>
          </a:xfrm>
          <a:prstGeom prst="rect">
            <a:avLst/>
          </a:prstGeom>
        </p:spPr>
        <p:txBody>
          <a:bodyPr wrap="none">
            <a:spAutoFit/>
          </a:bodyPr>
          <a:lstStyle/>
          <a:p>
            <a:r>
              <a:rPr lang="es-ES" dirty="0" smtClean="0">
                <a:latin typeface="Arial" pitchFamily="34" charset="0"/>
                <a:cs typeface="Arial" pitchFamily="34" charset="0"/>
              </a:rPr>
              <a:t>Canaleta Parshall en Tanque de Contacto</a:t>
            </a:r>
            <a:endParaRPr lang="es-EC"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646530"/>
            <a:ext cx="91440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tabLst>
                <a:tab pos="114300" algn="l"/>
                <a:tab pos="3638550" algn="l"/>
              </a:tabLst>
            </a:pPr>
            <a:r>
              <a:rPr lang="es-ES" sz="2400" b="1" dirty="0" smtClean="0"/>
              <a:t>Sistema de tratamiento.- </a:t>
            </a:r>
            <a:r>
              <a:rPr lang="es-ES" sz="2400" dirty="0" smtClean="0">
                <a:latin typeface="Arial" pitchFamily="34" charset="0"/>
                <a:cs typeface="Arial" pitchFamily="34" charset="0"/>
              </a:rPr>
              <a:t>Desinfección</a:t>
            </a:r>
          </a:p>
        </p:txBody>
      </p:sp>
      <p:sp>
        <p:nvSpPr>
          <p:cNvPr id="37889" name="Rectangle 1"/>
          <p:cNvSpPr>
            <a:spLocks noChangeArrowheads="1"/>
          </p:cNvSpPr>
          <p:nvPr/>
        </p:nvSpPr>
        <p:spPr bwMode="auto">
          <a:xfrm>
            <a:off x="827584" y="1628800"/>
            <a:ext cx="7236296" cy="24929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19075" algn="l"/>
                <a:tab pos="449263" algn="l"/>
                <a:tab pos="898525" algn="l"/>
                <a:tab pos="1349375" algn="l"/>
                <a:tab pos="1798638" algn="l"/>
                <a:tab pos="2447925" algn="l"/>
              </a:tabLst>
            </a:pPr>
            <a:r>
              <a:rPr kumimoji="0" lang="es-ES" sz="1200" b="1" i="0" u="none" strike="noStrike" cap="none" normalizeH="0" baseline="0" dirty="0" smtClean="0">
                <a:ln>
                  <a:noFill/>
                </a:ln>
                <a:solidFill>
                  <a:schemeClr val="tx1"/>
                </a:solidFill>
                <a:effectLst/>
                <a:latin typeface="Arial" pitchFamily="34" charset="0"/>
                <a:ea typeface="Calibri" pitchFamily="34" charset="0"/>
                <a:cs typeface="Arial" pitchFamily="34" charset="0"/>
              </a:rPr>
              <a:t>DIQUE DE PRODUCTOS QUIMICOS (Cloruro f</a:t>
            </a:r>
            <a:r>
              <a:rPr kumimoji="0" lang="es-ES" sz="1200" b="1" i="0" u="none" strike="noStrike" cap="none" normalizeH="0" baseline="0" dirty="0" smtClean="0">
                <a:ln>
                  <a:noFill/>
                </a:ln>
                <a:solidFill>
                  <a:schemeClr val="tx1"/>
                </a:solidFill>
                <a:effectLst/>
                <a:latin typeface="Calibri"/>
                <a:ea typeface="Calibri" pitchFamily="34" charset="0"/>
                <a:cs typeface="Arial" pitchFamily="34" charset="0"/>
              </a:rPr>
              <a:t>é</a:t>
            </a:r>
            <a:r>
              <a:rPr kumimoji="0" lang="es-ES" sz="1200" b="1" i="0" u="none" strike="noStrike" cap="none" normalizeH="0" baseline="0" dirty="0" smtClean="0">
                <a:ln>
                  <a:noFill/>
                </a:ln>
                <a:solidFill>
                  <a:schemeClr val="tx1"/>
                </a:solidFill>
                <a:effectLst/>
                <a:latin typeface="Arial" pitchFamily="34" charset="0"/>
                <a:ea typeface="Calibri" pitchFamily="34" charset="0"/>
                <a:cs typeface="Arial" pitchFamily="34" charset="0"/>
              </a:rPr>
              <a:t>rrico, soda e hipoclorito)</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19075" algn="l"/>
                <a:tab pos="449263" algn="l"/>
                <a:tab pos="898525" algn="l"/>
                <a:tab pos="1349375" algn="l"/>
                <a:tab pos="1798638" algn="l"/>
                <a:tab pos="24479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Cantidad:                                      	 01</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19075" algn="l"/>
                <a:tab pos="449263" algn="l"/>
                <a:tab pos="898525" algn="l"/>
                <a:tab pos="1349375" algn="l"/>
                <a:tab pos="1798638" algn="l"/>
                <a:tab pos="24479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Caracter</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sticas t</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é</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cnicas:                                                                                                                                                                      Funci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Recinto abierto, para albergar los </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19075" algn="l"/>
                <a:tab pos="449263" algn="l"/>
                <a:tab pos="898525" algn="l"/>
                <a:tab pos="1349375" algn="l"/>
                <a:tab pos="1798638" algn="l"/>
                <a:tab pos="24479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Productos qu</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micos                 </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19075" algn="l"/>
                <a:tab pos="449263" algn="l"/>
                <a:tab pos="898525" algn="l"/>
                <a:tab pos="1349375" algn="l"/>
                <a:tab pos="1798638" algn="l"/>
                <a:tab pos="24479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Perfil:                           		</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rea  protegida por un pozo de contenci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con muros de 0.65m.</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19075" algn="l"/>
                <a:tab pos="449263" algn="l"/>
                <a:tab pos="898525" algn="l"/>
                <a:tab pos="1349375" algn="l"/>
                <a:tab pos="1798638" algn="l"/>
                <a:tab pos="24479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Tipo de construcci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Concreto armado con impermeabilizaci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interna.                           </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19075" algn="l"/>
                <a:tab pos="449263" algn="l"/>
                <a:tab pos="898525" algn="l"/>
                <a:tab pos="1349375" algn="l"/>
                <a:tab pos="1798638" algn="l"/>
                <a:tab pos="2447925" algn="l"/>
              </a:tabLst>
            </a:pP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rea </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ú</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til (m2):			 24                                                                                                              Dimensiones:</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19075" algn="l"/>
                <a:tab pos="449263" algn="l"/>
                <a:tab pos="898525" algn="l"/>
                <a:tab pos="1349375" algn="l"/>
                <a:tab pos="1798638" algn="l"/>
                <a:tab pos="24479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-Longitud (m):			3.40       	                                       </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19075" algn="l"/>
                <a:tab pos="449263" algn="l"/>
                <a:tab pos="898525" algn="l"/>
                <a:tab pos="1349375" algn="l"/>
                <a:tab pos="1798638" algn="l"/>
                <a:tab pos="24479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-Ancho (m):			        	7.1</a:t>
            </a:r>
          </a:p>
          <a:p>
            <a:pPr marL="0" marR="0" lvl="0" indent="0" algn="l" defTabSz="914400" rtl="0" eaLnBrk="0" fontAlgn="base" latinLnBrk="0" hangingPunct="0">
              <a:lnSpc>
                <a:spcPct val="100000"/>
              </a:lnSpc>
              <a:spcBef>
                <a:spcPct val="0"/>
              </a:spcBef>
              <a:spcAft>
                <a:spcPct val="0"/>
              </a:spcAft>
              <a:buClrTx/>
              <a:buSzTx/>
              <a:buFontTx/>
              <a:buNone/>
              <a:tabLst>
                <a:tab pos="219075" algn="l"/>
                <a:tab pos="449263" algn="l"/>
                <a:tab pos="898525" algn="l"/>
                <a:tab pos="1349375" algn="l"/>
                <a:tab pos="1798638" algn="l"/>
                <a:tab pos="24479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Accesorios:			          	Bases para los tanques y bombas dosificadoras y productos químicos, 				impermeabilización general.	</a:t>
            </a:r>
            <a:r>
              <a:rPr kumimoji="0" lang="es-EC" sz="800" b="0" i="0" u="none" strike="noStrike" cap="none" normalizeH="0" baseline="0" dirty="0" smtClean="0">
                <a:ln>
                  <a:noFill/>
                </a:ln>
                <a:solidFill>
                  <a:schemeClr val="tx1"/>
                </a:solidFill>
                <a:effectLst/>
                <a:latin typeface="Arial" pitchFamily="34" charset="0"/>
                <a:cs typeface="Arial" pitchFamily="34" charset="0"/>
              </a:rPr>
              <a:t> </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646530"/>
            <a:ext cx="91440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tabLst>
                <a:tab pos="114300" algn="l"/>
                <a:tab pos="3638550" algn="l"/>
              </a:tabLst>
            </a:pPr>
            <a:r>
              <a:rPr lang="es-ES" sz="2400" b="1" dirty="0" smtClean="0"/>
              <a:t>Sistema de tratamiento.- </a:t>
            </a:r>
            <a:r>
              <a:rPr lang="es-ES" sz="2400" dirty="0" smtClean="0">
                <a:latin typeface="Arial" pitchFamily="34" charset="0"/>
                <a:cs typeface="Arial" pitchFamily="34" charset="0"/>
              </a:rPr>
              <a:t>Desinfección</a:t>
            </a:r>
          </a:p>
        </p:txBody>
      </p:sp>
      <p:sp>
        <p:nvSpPr>
          <p:cNvPr id="6" name="5 Rectángulo"/>
          <p:cNvSpPr/>
          <p:nvPr/>
        </p:nvSpPr>
        <p:spPr>
          <a:xfrm>
            <a:off x="1187624" y="4653136"/>
            <a:ext cx="2185214" cy="369332"/>
          </a:xfrm>
          <a:prstGeom prst="rect">
            <a:avLst/>
          </a:prstGeom>
        </p:spPr>
        <p:txBody>
          <a:bodyPr wrap="none">
            <a:spAutoFit/>
          </a:bodyPr>
          <a:lstStyle/>
          <a:p>
            <a:r>
              <a:rPr lang="es-ES" dirty="0" smtClean="0">
                <a:latin typeface="Arial" pitchFamily="34" charset="0"/>
                <a:cs typeface="Arial" pitchFamily="34" charset="0"/>
              </a:rPr>
              <a:t>Dique de Reactivos</a:t>
            </a:r>
            <a:endParaRPr lang="es-EC" dirty="0"/>
          </a:p>
        </p:txBody>
      </p:sp>
      <p:sp>
        <p:nvSpPr>
          <p:cNvPr id="7" name="6 Rectángulo"/>
          <p:cNvSpPr/>
          <p:nvPr/>
        </p:nvSpPr>
        <p:spPr>
          <a:xfrm>
            <a:off x="5220072" y="4653136"/>
            <a:ext cx="1732205" cy="369332"/>
          </a:xfrm>
          <a:prstGeom prst="rect">
            <a:avLst/>
          </a:prstGeom>
        </p:spPr>
        <p:txBody>
          <a:bodyPr wrap="none">
            <a:spAutoFit/>
          </a:bodyPr>
          <a:lstStyle/>
          <a:p>
            <a:r>
              <a:rPr lang="es-ES" dirty="0" smtClean="0">
                <a:latin typeface="Arial" pitchFamily="34" charset="0"/>
                <a:cs typeface="Arial" pitchFamily="34" charset="0"/>
              </a:rPr>
              <a:t>Vista en Planta</a:t>
            </a:r>
            <a:endParaRPr lang="es-EC" dirty="0"/>
          </a:p>
        </p:txBody>
      </p:sp>
      <p:pic>
        <p:nvPicPr>
          <p:cNvPr id="38914" name="Picture 2" descr="D:\daniel medina\planta de tratamiento\marzo y abril\MARZO 21\MARZO 21 031.jpg"/>
          <p:cNvPicPr>
            <a:picLocks noChangeAspect="1" noChangeArrowheads="1"/>
          </p:cNvPicPr>
          <p:nvPr/>
        </p:nvPicPr>
        <p:blipFill>
          <a:blip r:embed="rId2" cstate="print"/>
          <a:srcRect/>
          <a:stretch>
            <a:fillRect/>
          </a:stretch>
        </p:blipFill>
        <p:spPr bwMode="auto">
          <a:xfrm>
            <a:off x="1259632" y="1556792"/>
            <a:ext cx="2160000" cy="2880000"/>
          </a:xfrm>
          <a:prstGeom prst="rect">
            <a:avLst/>
          </a:prstGeom>
          <a:noFill/>
        </p:spPr>
      </p:pic>
      <p:pic>
        <p:nvPicPr>
          <p:cNvPr id="38915" name="Picture 3" descr="D:\daniel medina\planta de tratamiento\marzo y abril\MARZO 21\MARZO 21 053.jpg"/>
          <p:cNvPicPr>
            <a:picLocks noChangeAspect="1" noChangeArrowheads="1"/>
          </p:cNvPicPr>
          <p:nvPr/>
        </p:nvPicPr>
        <p:blipFill>
          <a:blip r:embed="rId3" cstate="print"/>
          <a:srcRect/>
          <a:stretch>
            <a:fillRect/>
          </a:stretch>
        </p:blipFill>
        <p:spPr bwMode="auto">
          <a:xfrm>
            <a:off x="5076056" y="1556792"/>
            <a:ext cx="2160000" cy="28800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51520" y="548680"/>
            <a:ext cx="8676456"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114300" algn="l"/>
                <a:tab pos="3638550" algn="l"/>
              </a:tabLst>
            </a:pPr>
            <a:r>
              <a:rPr lang="es-ES" sz="2400" b="1" dirty="0" smtClean="0"/>
              <a:t>Sistema de tratamiento.- </a:t>
            </a:r>
            <a:r>
              <a:rPr lang="es-ES" sz="2400" b="1" dirty="0" smtClean="0">
                <a:ea typeface="Calibri" pitchFamily="34" charset="0"/>
                <a:cs typeface="Arial" pitchFamily="34" charset="0"/>
              </a:rPr>
              <a:t> Sistema de Espesamiento y Deshidratación de lodos.</a:t>
            </a:r>
            <a:endParaRPr kumimoji="0" lang="es-ES" sz="2400" b="0" i="0" u="none" strike="noStrike" cap="none" normalizeH="0" baseline="0" dirty="0" smtClean="0">
              <a:ln>
                <a:noFill/>
              </a:ln>
              <a:solidFill>
                <a:schemeClr val="tx1"/>
              </a:solidFill>
              <a:effectLst/>
              <a:cs typeface="Arial" pitchFamily="34" charset="0"/>
            </a:endParaRPr>
          </a:p>
        </p:txBody>
      </p:sp>
      <p:sp>
        <p:nvSpPr>
          <p:cNvPr id="1025" name="Rectangle 1"/>
          <p:cNvSpPr>
            <a:spLocks noChangeArrowheads="1"/>
          </p:cNvSpPr>
          <p:nvPr/>
        </p:nvSpPr>
        <p:spPr bwMode="auto">
          <a:xfrm>
            <a:off x="467544" y="1410355"/>
            <a:ext cx="8280920" cy="54476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409825" algn="l"/>
              </a:tabLst>
            </a:pPr>
            <a:r>
              <a:rPr kumimoji="0" lang="es-ES" sz="1200" b="1" i="0" u="none" strike="noStrike" cap="none" normalizeH="0" baseline="0" dirty="0" smtClean="0">
                <a:ln>
                  <a:noFill/>
                </a:ln>
                <a:solidFill>
                  <a:schemeClr val="tx1"/>
                </a:solidFill>
                <a:effectLst/>
                <a:latin typeface="Arial" pitchFamily="34" charset="0"/>
                <a:ea typeface="Calibri" pitchFamily="34" charset="0"/>
                <a:cs typeface="Arial" pitchFamily="34" charset="0"/>
              </a:rPr>
              <a:t>ESPESADOR ESTATICO DE LODOS</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Cantidad:	01</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Caracter</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sticas t</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é</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cnicas:</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Funci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Concentraci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de lodos</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Tipo:	Est</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tico</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Perfil:	Cil</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ndrico, fondo, tronco-c</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nico, abierto, con canaletas colectoras.</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Tipo de construcci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Met</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lico con protecci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interna y externa en acero al carb</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A-36 y/o ASTM 283</a:t>
            </a:r>
            <a:r>
              <a:rPr kumimoji="0" lang="es-ES" sz="1200" b="0" i="0" u="none" strike="noStrike" cap="none" normalizeH="0" baseline="-30000" dirty="0" smtClean="0">
                <a:ln>
                  <a:noFill/>
                </a:ln>
                <a:solidFill>
                  <a:schemeClr val="tx1"/>
                </a:solidFill>
                <a:effectLst/>
                <a:latin typeface="Arial" pitchFamily="34" charset="0"/>
                <a:ea typeface="Calibri" pitchFamily="34" charset="0"/>
                <a:cs typeface="Arial" pitchFamily="34" charset="0"/>
              </a:rPr>
              <a:t>0</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Protecci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superficial:	Interna: limpieza superficial con arena grado metal casi blanco SSPC-SP 10 y 	protecci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con barrera ep</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xica poliamida, con un espesor de 4 </a:t>
            </a:r>
            <a:r>
              <a:rPr kumimoji="0" lang="es-ES" sz="12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mils</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de pel</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cula 	seca y pintura ep</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xica alquitr</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de hulla con un espesor de 6 </a:t>
            </a:r>
            <a:r>
              <a:rPr kumimoji="0" lang="es-ES" sz="12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mils</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despu</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é</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s de 	seca.</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Externa: 	limpieza de superficie SSPC-SP 03 y protecci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con  imprimante alqu</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lico 	espesor de 3 </a:t>
            </a:r>
            <a:r>
              <a:rPr kumimoji="0" lang="es-ES" sz="12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mils</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de pel</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cula seca y acabado en esmalte alqu</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lico espesor de 3 	</a:t>
            </a:r>
            <a:r>
              <a:rPr kumimoji="0" lang="es-ES" sz="12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mils</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de pel</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cula seca.</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Dimensiones b</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sicas:</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Cuerpo principal:</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-Di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metro (m):	7,30</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-Altura cil</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ndrica (m):	3,50</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-Altura c</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nica:	3,65</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-Altura total (m):	7,15</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Presi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-Operaci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(psi):	Atmosf</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é</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rica</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-Dise</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ñ</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o:	API 650</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Espesores:</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-Cuerpo (pulg.):	3/16</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-Fondo (pulg.):	1/4</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Accesorios:	Conexiones de entrada y salida de lodos, Drenaje y escalera tipo gato. </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Se incluye conexi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de conducci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de lodos anaerobios y bombeo.</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323528" y="620688"/>
            <a:ext cx="853244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tabLst>
                <a:tab pos="2409825" algn="l"/>
              </a:tabLst>
            </a:pPr>
            <a:r>
              <a:rPr lang="es-ES" sz="2400" b="1" dirty="0" smtClean="0"/>
              <a:t>Sistema de tratamiento.- </a:t>
            </a:r>
            <a:r>
              <a:rPr lang="es-ES" sz="2400" b="1" dirty="0" smtClean="0">
                <a:ea typeface="Calibri" pitchFamily="34" charset="0"/>
                <a:cs typeface="Arial" pitchFamily="34" charset="0"/>
              </a:rPr>
              <a:t>ESPESADOR ESTATICO DE LODOS</a:t>
            </a:r>
            <a:endParaRPr lang="es-EC" sz="1200" dirty="0" smtClean="0">
              <a:cs typeface="Arial" pitchFamily="34" charset="0"/>
            </a:endParaRPr>
          </a:p>
        </p:txBody>
      </p:sp>
      <p:sp>
        <p:nvSpPr>
          <p:cNvPr id="6" name="5 Rectángulo"/>
          <p:cNvSpPr/>
          <p:nvPr/>
        </p:nvSpPr>
        <p:spPr>
          <a:xfrm>
            <a:off x="1187624" y="4653136"/>
            <a:ext cx="2223686" cy="369332"/>
          </a:xfrm>
          <a:prstGeom prst="rect">
            <a:avLst/>
          </a:prstGeom>
        </p:spPr>
        <p:txBody>
          <a:bodyPr wrap="none">
            <a:spAutoFit/>
          </a:bodyPr>
          <a:lstStyle/>
          <a:p>
            <a:r>
              <a:rPr lang="es-ES" dirty="0" smtClean="0">
                <a:latin typeface="Arial" pitchFamily="34" charset="0"/>
                <a:cs typeface="Arial" pitchFamily="34" charset="0"/>
              </a:rPr>
              <a:t>Espesador de lodos</a:t>
            </a:r>
            <a:endParaRPr lang="es-EC" dirty="0"/>
          </a:p>
        </p:txBody>
      </p:sp>
      <p:pic>
        <p:nvPicPr>
          <p:cNvPr id="40962" name="Picture 2" descr="D:\daniel medina\planta de tratamiento\15 de marzo\P1010091.JPG"/>
          <p:cNvPicPr>
            <a:picLocks noChangeAspect="1" noChangeArrowheads="1"/>
          </p:cNvPicPr>
          <p:nvPr/>
        </p:nvPicPr>
        <p:blipFill>
          <a:blip r:embed="rId2" cstate="print"/>
          <a:srcRect/>
          <a:stretch>
            <a:fillRect/>
          </a:stretch>
        </p:blipFill>
        <p:spPr bwMode="auto">
          <a:xfrm>
            <a:off x="827584" y="1052736"/>
            <a:ext cx="2700000" cy="3600000"/>
          </a:xfrm>
          <a:prstGeom prst="rect">
            <a:avLst/>
          </a:prstGeom>
          <a:noFill/>
        </p:spPr>
      </p:pic>
      <p:sp>
        <p:nvSpPr>
          <p:cNvPr id="40963" name="Rectangle 3"/>
          <p:cNvSpPr>
            <a:spLocks noChangeArrowheads="1"/>
          </p:cNvSpPr>
          <p:nvPr/>
        </p:nvSpPr>
        <p:spPr bwMode="auto">
          <a:xfrm>
            <a:off x="3851920" y="1844824"/>
            <a:ext cx="4608512"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FUNCION DEL TANQUE ESPESADOR DE LODOS ES LA DE PROMOVER UNA MAYOR CONCENTRACION DE SOLIDOS EN EL LODO, REDUCIENDO LA CANTIDAD DE AGUA MEZCLADA EN EL. EL LODO ES RECIBIDO A UNA CONCENTRACION ESTIMADA DEL 1% EN SOLIDOS SECOS Y DEJA EL TANQUE A UNA CONCENTRACION ESTIMADA DE HASTA EL 2.5 % EN SOLIDOS SECOS (O SST). </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ttp://t0.gstatic.com/images?q=tbn:ANd9GcTsl15rPWbWuFqa9yen9ynWdOp_nZKnTy0ocbUByEv5_59jiGIm"/>
          <p:cNvPicPr>
            <a:picLocks noChangeAspect="1" noChangeArrowheads="1"/>
          </p:cNvPicPr>
          <p:nvPr/>
        </p:nvPicPr>
        <p:blipFill>
          <a:blip r:embed="rId2" cstate="print"/>
          <a:srcRect/>
          <a:stretch>
            <a:fillRect/>
          </a:stretch>
        </p:blipFill>
        <p:spPr bwMode="auto">
          <a:xfrm>
            <a:off x="3203848" y="3356992"/>
            <a:ext cx="2399745" cy="2520280"/>
          </a:xfrm>
          <a:prstGeom prst="rect">
            <a:avLst/>
          </a:prstGeom>
          <a:noFill/>
        </p:spPr>
      </p:pic>
      <p:sp>
        <p:nvSpPr>
          <p:cNvPr id="15364" name="Rectangle 4"/>
          <p:cNvSpPr>
            <a:spLocks noChangeArrowheads="1"/>
          </p:cNvSpPr>
          <p:nvPr/>
        </p:nvSpPr>
        <p:spPr bwMode="auto">
          <a:xfrm>
            <a:off x="0" y="286490"/>
            <a:ext cx="914400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s-ES" sz="2400" b="1" dirty="0" smtClean="0">
                <a:latin typeface="Arial" pitchFamily="34" charset="0"/>
                <a:ea typeface="Times New Roman" pitchFamily="18" charset="0"/>
                <a:cs typeface="Arial" pitchFamily="34" charset="0"/>
              </a:rPr>
              <a:t>Importancia del Agua:</a:t>
            </a:r>
          </a:p>
          <a:p>
            <a:pPr lvl="0" algn="ctr" fontAlgn="base">
              <a:spcBef>
                <a:spcPct val="0"/>
              </a:spcBef>
              <a:spcAft>
                <a:spcPct val="0"/>
              </a:spcAft>
            </a:pPr>
            <a:endParaRPr lang="es-ES" b="1" dirty="0" smtClean="0">
              <a:latin typeface="Arial" pitchFamily="34" charset="0"/>
              <a:ea typeface="Times New Roman" pitchFamily="18" charset="0"/>
              <a:cs typeface="Arial" pitchFamily="34" charset="0"/>
            </a:endParaRPr>
          </a:p>
          <a:p>
            <a:pPr>
              <a:buFont typeface="Wingdings" pitchFamily="2" charset="2"/>
              <a:buChar char="Ø"/>
            </a:pPr>
            <a:r>
              <a:rPr lang="es-EC" dirty="0" smtClean="0"/>
              <a:t>Es un elemento mayoritario de todos los seres vivos (78%) indispensable en el </a:t>
            </a:r>
            <a:r>
              <a:rPr lang="es-EC" dirty="0" smtClean="0">
                <a:hlinkClick r:id="rId3"/>
              </a:rPr>
              <a:t>desarrollo</a:t>
            </a:r>
            <a:r>
              <a:rPr lang="es-EC" dirty="0" smtClean="0"/>
              <a:t> de la vida y el consumo humano y es un excelente disolvente, es una fuente de energía hidroeléctrica.</a:t>
            </a:r>
          </a:p>
          <a:p>
            <a:r>
              <a:rPr lang="es-EC" dirty="0" smtClean="0"/>
              <a:t> </a:t>
            </a:r>
          </a:p>
          <a:p>
            <a:pPr>
              <a:buFont typeface="Wingdings" pitchFamily="2" charset="2"/>
              <a:buChar char="Ø"/>
            </a:pPr>
            <a:r>
              <a:rPr lang="es-EC" dirty="0" smtClean="0"/>
              <a:t>Es un medio de </a:t>
            </a:r>
            <a:r>
              <a:rPr lang="es-EC" dirty="0" smtClean="0">
                <a:hlinkClick r:id="rId4"/>
              </a:rPr>
              <a:t>transporte</a:t>
            </a:r>
            <a:r>
              <a:rPr lang="es-EC" dirty="0" smtClean="0"/>
              <a:t> (NAVEGACIÓN).</a:t>
            </a:r>
          </a:p>
          <a:p>
            <a:endParaRPr lang="es-EC" dirty="0" smtClean="0"/>
          </a:p>
          <a:p>
            <a:pPr>
              <a:buFont typeface="Wingdings" pitchFamily="2" charset="2"/>
              <a:buChar char="Ø"/>
            </a:pPr>
            <a:r>
              <a:rPr lang="es-EC" dirty="0" smtClean="0"/>
              <a:t>Contiene sales disueltas que es aprovechable para las plantas.</a:t>
            </a:r>
          </a:p>
          <a:p>
            <a:endParaRPr lang="es-EC" dirty="0" smtClean="0"/>
          </a:p>
          <a:p>
            <a:pPr>
              <a:buFont typeface="Wingdings" pitchFamily="2" charset="2"/>
              <a:buChar char="Ø"/>
            </a:pPr>
            <a:r>
              <a:rPr lang="es-EC" dirty="0" smtClean="0"/>
              <a:t>Las caídas de agua y el </a:t>
            </a:r>
            <a:r>
              <a:rPr lang="es-EC" dirty="0" smtClean="0">
                <a:hlinkClick r:id="rId5"/>
              </a:rPr>
              <a:t>movimiento</a:t>
            </a:r>
            <a:r>
              <a:rPr lang="es-EC" dirty="0" smtClean="0"/>
              <a:t> del mar son aprovechadas como energía.</a:t>
            </a:r>
          </a:p>
          <a:p>
            <a:pPr lvl="1" fontAlgn="base">
              <a:spcBef>
                <a:spcPct val="0"/>
              </a:spcBef>
              <a:spcAft>
                <a:spcPct val="0"/>
              </a:spcAft>
              <a:buFont typeface="Wingdings" pitchFamily="2" charset="2"/>
              <a:buChar char="v"/>
            </a:pPr>
            <a:endParaRPr lang="es-EC" dirty="0" smtClean="0"/>
          </a:p>
          <a:p>
            <a:pPr lvl="0" algn="ctr" fontAlgn="base">
              <a:spcBef>
                <a:spcPct val="0"/>
              </a:spcBef>
              <a:spcAft>
                <a:spcPct val="0"/>
              </a:spcAft>
            </a:pPr>
            <a:endParaRPr lang="es-ES" b="1" dirty="0" smtClean="0">
              <a:latin typeface="Arial" pitchFamily="34" charset="0"/>
              <a:ea typeface="Times New Roman" pitchFamily="18" charset="0"/>
              <a:cs typeface="Arial" pitchFamily="34" charset="0"/>
            </a:endParaRPr>
          </a:p>
          <a:p>
            <a:pPr lvl="0" algn="ctr" fontAlgn="base">
              <a:spcBef>
                <a:spcPct val="0"/>
              </a:spcBef>
              <a:spcAft>
                <a:spcPct val="0"/>
              </a:spcAft>
            </a:pPr>
            <a:endParaRPr lang="es-ES"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51520" y="548680"/>
            <a:ext cx="8676456"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114300" algn="l"/>
                <a:tab pos="3638550" algn="l"/>
              </a:tabLst>
            </a:pPr>
            <a:r>
              <a:rPr lang="es-ES" sz="2400" b="1" dirty="0" smtClean="0"/>
              <a:t>Sistema de tratamiento.- </a:t>
            </a:r>
            <a:r>
              <a:rPr lang="es-ES" sz="2400" b="1" dirty="0" smtClean="0">
                <a:ea typeface="Calibri" pitchFamily="34" charset="0"/>
                <a:cs typeface="Arial" pitchFamily="34" charset="0"/>
              </a:rPr>
              <a:t> Sistema de Espesamiento y Deshidratación de lodos.</a:t>
            </a:r>
            <a:endParaRPr kumimoji="0" lang="es-ES" sz="2400" b="0" i="0" u="none" strike="noStrike" cap="none" normalizeH="0" baseline="0" dirty="0" smtClean="0">
              <a:ln>
                <a:noFill/>
              </a:ln>
              <a:solidFill>
                <a:schemeClr val="tx1"/>
              </a:solidFill>
              <a:effectLst/>
              <a:cs typeface="Arial" pitchFamily="34" charset="0"/>
            </a:endParaRPr>
          </a:p>
        </p:txBody>
      </p:sp>
      <p:sp>
        <p:nvSpPr>
          <p:cNvPr id="1026" name="Rectangle 2"/>
          <p:cNvSpPr>
            <a:spLocks noChangeArrowheads="1"/>
          </p:cNvSpPr>
          <p:nvPr/>
        </p:nvSpPr>
        <p:spPr bwMode="auto">
          <a:xfrm>
            <a:off x="467544" y="1536467"/>
            <a:ext cx="7668344"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409825" algn="l"/>
              </a:tabLst>
            </a:pPr>
            <a:r>
              <a:rPr kumimoji="0" lang="es-ES" sz="1200" b="1" i="0" u="none" strike="noStrike" cap="none" normalizeH="0" baseline="0" dirty="0" smtClean="0">
                <a:ln>
                  <a:noFill/>
                </a:ln>
                <a:solidFill>
                  <a:schemeClr val="tx1"/>
                </a:solidFill>
                <a:effectLst/>
                <a:latin typeface="Arial" pitchFamily="34" charset="0"/>
                <a:ea typeface="Calibri" pitchFamily="34" charset="0"/>
                <a:cs typeface="Arial" pitchFamily="34" charset="0"/>
              </a:rPr>
              <a:t>FILTRO PRENSA PARA DESHIDRATACION DE LODOS</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Cantidad		01</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Caracter</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sticas t</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é</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cnicas:</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Funci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Concentraci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de lodo aprox. 2,5% hasta</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Aprox. 30%  en s</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lidos.</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Localizaci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Sala de deshidrataci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Tipo de construcci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Filtro prensa de placas</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Materiales:</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-Componentes en contacto directo 		Lodo Polipropileno</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-Componente sin contacto directo		Acero al carbono con pintura epoxica</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Dimensiones b</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sicas Aprox.:</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-Longitud total (mm):		4447</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-Altura total (mm):		1325</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-Ancho total (mm):		1120</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Presi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m</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x. Operaci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(bar):		6-16</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Accesorios  complementarios:		Bastidor 15 bar, sistema de cierre 264 MPA-E, bandeja 			colectora de gotas, paquete de placas en poliuretano, juego de lonas 		de filtraci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Sistema de alimentaci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con</a:t>
            </a:r>
            <a:r>
              <a:rPr kumimoji="0" lang="es-ES" sz="1200" b="0" i="0" u="none" strike="noStrike" cap="none" normalizeH="0" dirty="0" smtClean="0">
                <a:ln>
                  <a:noFill/>
                </a:ln>
                <a:solidFill>
                  <a:schemeClr val="tx1"/>
                </a:solidFill>
                <a:effectLst/>
                <a:latin typeface="Arial" pitchFamily="34" charset="0"/>
                <a:ea typeface="Calibri" pitchFamily="34" charset="0"/>
                <a:cs typeface="Arial" pitchFamily="34" charset="0"/>
              </a:rPr>
              <a:t> </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inversi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de frecuencia, 			dispositivo de control de presi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y v</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lvula de retenci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banda 			transportadora. </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51520" y="548680"/>
            <a:ext cx="8676456"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114300" algn="l"/>
                <a:tab pos="3638550" algn="l"/>
              </a:tabLst>
            </a:pPr>
            <a:r>
              <a:rPr lang="es-ES" sz="2400" b="1" dirty="0" smtClean="0"/>
              <a:t>Sistema de tratamiento.- </a:t>
            </a:r>
            <a:r>
              <a:rPr lang="es-ES" sz="2400" b="1" dirty="0" smtClean="0">
                <a:ea typeface="Calibri" pitchFamily="34" charset="0"/>
                <a:cs typeface="Arial" pitchFamily="34" charset="0"/>
              </a:rPr>
              <a:t> Sistema de Espesamiento y Deshidratación de lodos.</a:t>
            </a:r>
            <a:endParaRPr kumimoji="0" lang="es-ES" sz="2400" b="0" i="0" u="none" strike="noStrike" cap="none" normalizeH="0" baseline="0" dirty="0" smtClean="0">
              <a:ln>
                <a:noFill/>
              </a:ln>
              <a:solidFill>
                <a:schemeClr val="tx1"/>
              </a:solidFill>
              <a:effectLst/>
              <a:cs typeface="Arial" pitchFamily="34" charset="0"/>
            </a:endParaRPr>
          </a:p>
        </p:txBody>
      </p:sp>
      <p:pic>
        <p:nvPicPr>
          <p:cNvPr id="1030" name="Picture 6" descr="DIEMME - "/>
          <p:cNvPicPr>
            <a:picLocks noChangeAspect="1" noChangeArrowheads="1"/>
          </p:cNvPicPr>
          <p:nvPr/>
        </p:nvPicPr>
        <p:blipFill>
          <a:blip r:embed="rId2" cstate="print"/>
          <a:srcRect t="17611" r="25544" b="32264"/>
          <a:stretch>
            <a:fillRect/>
          </a:stretch>
        </p:blipFill>
        <p:spPr bwMode="auto">
          <a:xfrm>
            <a:off x="1619672" y="1556792"/>
            <a:ext cx="5544616" cy="2664296"/>
          </a:xfrm>
          <a:prstGeom prst="rect">
            <a:avLst/>
          </a:prstGeom>
          <a:noFill/>
        </p:spPr>
      </p:pic>
      <p:pic>
        <p:nvPicPr>
          <p:cNvPr id="1032" name="Picture 8" descr="DIEMME - "/>
          <p:cNvPicPr>
            <a:picLocks noChangeAspect="1" noChangeArrowheads="1"/>
          </p:cNvPicPr>
          <p:nvPr/>
        </p:nvPicPr>
        <p:blipFill>
          <a:blip r:embed="rId2" cstate="print"/>
          <a:srcRect l="8900" t="71492" r="54975" b="10171"/>
          <a:stretch>
            <a:fillRect/>
          </a:stretch>
        </p:blipFill>
        <p:spPr bwMode="auto">
          <a:xfrm>
            <a:off x="1907704" y="4365104"/>
            <a:ext cx="4968552" cy="1800200"/>
          </a:xfrm>
          <a:prstGeom prst="rect">
            <a:avLst/>
          </a:prstGeom>
          <a:noFill/>
        </p:spPr>
      </p:pic>
      <p:sp>
        <p:nvSpPr>
          <p:cNvPr id="9" name="8 Rectángulo"/>
          <p:cNvSpPr/>
          <p:nvPr/>
        </p:nvSpPr>
        <p:spPr>
          <a:xfrm>
            <a:off x="1835696" y="3645024"/>
            <a:ext cx="1787669" cy="369332"/>
          </a:xfrm>
          <a:prstGeom prst="rect">
            <a:avLst/>
          </a:prstGeom>
        </p:spPr>
        <p:txBody>
          <a:bodyPr wrap="none">
            <a:spAutoFit/>
          </a:bodyPr>
          <a:lstStyle/>
          <a:p>
            <a:r>
              <a:rPr lang="es-ES" dirty="0" smtClean="0">
                <a:latin typeface="Arial" pitchFamily="34" charset="0"/>
                <a:cs typeface="Arial" pitchFamily="34" charset="0"/>
              </a:rPr>
              <a:t>Filtro de prensa</a:t>
            </a:r>
            <a:endParaRPr lang="es-EC" dirty="0"/>
          </a:p>
        </p:txBody>
      </p:sp>
      <p:sp>
        <p:nvSpPr>
          <p:cNvPr id="10" name="9 Rectángulo"/>
          <p:cNvSpPr/>
          <p:nvPr/>
        </p:nvSpPr>
        <p:spPr>
          <a:xfrm>
            <a:off x="2051720" y="6237312"/>
            <a:ext cx="4829592" cy="369332"/>
          </a:xfrm>
          <a:prstGeom prst="rect">
            <a:avLst/>
          </a:prstGeom>
        </p:spPr>
        <p:txBody>
          <a:bodyPr wrap="none">
            <a:spAutoFit/>
          </a:bodyPr>
          <a:lstStyle/>
          <a:p>
            <a:r>
              <a:rPr lang="es-EC" dirty="0" smtClean="0">
                <a:hlinkClick r:id="rId3"/>
              </a:rPr>
              <a:t>Fig. Tomada de: www.diemme-spa.com/filtration </a:t>
            </a:r>
            <a:endParaRPr lang="es-EC"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51520" y="548680"/>
            <a:ext cx="8676456"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114300" algn="l"/>
                <a:tab pos="3638550" algn="l"/>
              </a:tabLst>
            </a:pPr>
            <a:r>
              <a:rPr lang="es-ES" sz="2400" b="1" dirty="0" smtClean="0"/>
              <a:t>Sistema de tratamiento.- </a:t>
            </a:r>
            <a:r>
              <a:rPr lang="es-ES" sz="2400" b="1" dirty="0" smtClean="0">
                <a:ea typeface="Calibri" pitchFamily="34" charset="0"/>
                <a:cs typeface="Arial" pitchFamily="34" charset="0"/>
              </a:rPr>
              <a:t> Sistema de Espesamiento y Deshidratación de lodos.</a:t>
            </a:r>
            <a:endParaRPr kumimoji="0" lang="es-ES" sz="2400" b="0" i="0" u="none" strike="noStrike" cap="none" normalizeH="0" baseline="0" dirty="0" smtClean="0">
              <a:ln>
                <a:noFill/>
              </a:ln>
              <a:solidFill>
                <a:schemeClr val="tx1"/>
              </a:solidFill>
              <a:effectLst/>
              <a:cs typeface="Arial" pitchFamily="34" charset="0"/>
            </a:endParaRPr>
          </a:p>
        </p:txBody>
      </p:sp>
      <p:pic>
        <p:nvPicPr>
          <p:cNvPr id="44034" name="Picture 2" descr="DIEMME - "/>
          <p:cNvPicPr>
            <a:picLocks noChangeAspect="1" noChangeArrowheads="1"/>
          </p:cNvPicPr>
          <p:nvPr/>
        </p:nvPicPr>
        <p:blipFill>
          <a:blip r:embed="rId2" cstate="print"/>
          <a:srcRect l="3059" t="4286" r="7199" b="8561"/>
          <a:stretch>
            <a:fillRect/>
          </a:stretch>
        </p:blipFill>
        <p:spPr bwMode="auto">
          <a:xfrm>
            <a:off x="1187624" y="1268760"/>
            <a:ext cx="7063867" cy="4896544"/>
          </a:xfrm>
          <a:prstGeom prst="rect">
            <a:avLst/>
          </a:prstGeom>
          <a:noFill/>
        </p:spPr>
      </p:pic>
      <p:sp>
        <p:nvSpPr>
          <p:cNvPr id="6" name="5 Rectángulo"/>
          <p:cNvSpPr/>
          <p:nvPr/>
        </p:nvSpPr>
        <p:spPr>
          <a:xfrm>
            <a:off x="2483768" y="6165304"/>
            <a:ext cx="4829592" cy="369332"/>
          </a:xfrm>
          <a:prstGeom prst="rect">
            <a:avLst/>
          </a:prstGeom>
        </p:spPr>
        <p:txBody>
          <a:bodyPr wrap="none">
            <a:spAutoFit/>
          </a:bodyPr>
          <a:lstStyle/>
          <a:p>
            <a:r>
              <a:rPr lang="es-EC" dirty="0" smtClean="0">
                <a:hlinkClick r:id="rId3"/>
              </a:rPr>
              <a:t>Fig. Tomada de: www.diemme-spa.com/filtration </a:t>
            </a:r>
            <a:endParaRPr lang="es-EC"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51520" y="548680"/>
            <a:ext cx="8676456"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114300" algn="l"/>
                <a:tab pos="3638550" algn="l"/>
              </a:tabLst>
            </a:pPr>
            <a:r>
              <a:rPr lang="es-ES" sz="2400" b="1" dirty="0" smtClean="0"/>
              <a:t>Sistema de tratamiento.- </a:t>
            </a:r>
            <a:r>
              <a:rPr lang="es-ES" sz="2400" b="1" dirty="0" smtClean="0">
                <a:ea typeface="Calibri" pitchFamily="34" charset="0"/>
                <a:cs typeface="Arial" pitchFamily="34" charset="0"/>
              </a:rPr>
              <a:t> Sistema de Espesamiento y Deshidratación de lodos.</a:t>
            </a:r>
            <a:endParaRPr kumimoji="0" lang="es-ES" sz="2400" b="0" i="0" u="none" strike="noStrike" cap="none" normalizeH="0" baseline="0" dirty="0" smtClean="0">
              <a:ln>
                <a:noFill/>
              </a:ln>
              <a:solidFill>
                <a:schemeClr val="tx1"/>
              </a:solidFill>
              <a:effectLst/>
              <a:cs typeface="Arial" pitchFamily="34" charset="0"/>
            </a:endParaRPr>
          </a:p>
        </p:txBody>
      </p:sp>
      <p:sp>
        <p:nvSpPr>
          <p:cNvPr id="6" name="5 Rectángulo"/>
          <p:cNvSpPr/>
          <p:nvPr/>
        </p:nvSpPr>
        <p:spPr>
          <a:xfrm>
            <a:off x="395536" y="5949280"/>
            <a:ext cx="8577861" cy="369332"/>
          </a:xfrm>
          <a:prstGeom prst="rect">
            <a:avLst/>
          </a:prstGeom>
        </p:spPr>
        <p:txBody>
          <a:bodyPr wrap="none">
            <a:spAutoFit/>
          </a:bodyPr>
          <a:lstStyle/>
          <a:p>
            <a:r>
              <a:rPr lang="es-EC" dirty="0" smtClean="0">
                <a:hlinkClick r:id="rId2"/>
              </a:rPr>
              <a:t>Fig. Tomada de: </a:t>
            </a:r>
            <a:r>
              <a:rPr lang="es-EC" dirty="0" smtClean="0"/>
              <a:t>http://www.aguaazulinternacional.com.mx/filtro_prensa_de_placas.html</a:t>
            </a:r>
            <a:endParaRPr lang="es-EC" dirty="0"/>
          </a:p>
        </p:txBody>
      </p:sp>
      <p:pic>
        <p:nvPicPr>
          <p:cNvPr id="45058" name="Picture 2" descr="http://www.aguaazulinternacional.com.mx/images/p010_1_00.jpg"/>
          <p:cNvPicPr>
            <a:picLocks noChangeAspect="1" noChangeArrowheads="1"/>
          </p:cNvPicPr>
          <p:nvPr/>
        </p:nvPicPr>
        <p:blipFill>
          <a:blip r:embed="rId3" cstate="print"/>
          <a:srcRect/>
          <a:stretch>
            <a:fillRect/>
          </a:stretch>
        </p:blipFill>
        <p:spPr bwMode="auto">
          <a:xfrm>
            <a:off x="827584" y="1556792"/>
            <a:ext cx="3257550" cy="2447926"/>
          </a:xfrm>
          <a:prstGeom prst="rect">
            <a:avLst/>
          </a:prstGeom>
          <a:noFill/>
        </p:spPr>
      </p:pic>
      <p:sp>
        <p:nvSpPr>
          <p:cNvPr id="7" name="6 Rectángulo"/>
          <p:cNvSpPr/>
          <p:nvPr/>
        </p:nvSpPr>
        <p:spPr>
          <a:xfrm>
            <a:off x="4283968" y="1556792"/>
            <a:ext cx="4572000" cy="3693319"/>
          </a:xfrm>
          <a:prstGeom prst="rect">
            <a:avLst/>
          </a:prstGeom>
        </p:spPr>
        <p:txBody>
          <a:bodyPr>
            <a:spAutoFit/>
          </a:bodyPr>
          <a:lstStyle/>
          <a:p>
            <a:r>
              <a:rPr lang="es-EC" dirty="0" smtClean="0"/>
              <a:t>FILTRO PRENSA MANUAL</a:t>
            </a:r>
            <a:br>
              <a:rPr lang="es-EC" dirty="0" smtClean="0"/>
            </a:br>
            <a:r>
              <a:rPr lang="es-EC" dirty="0" smtClean="0"/>
              <a:t>PARA UNA PRESION DE HASTA 5000 LIBRAS</a:t>
            </a:r>
            <a:br>
              <a:rPr lang="es-EC" dirty="0" smtClean="0"/>
            </a:br>
            <a:r>
              <a:rPr lang="es-EC" dirty="0" smtClean="0"/>
              <a:t>LA APERTURA DEL FILTRO SE REALIZA DE FORMA MANUAL Y LA DESCARGA ES POR GRAVEDAD</a:t>
            </a:r>
            <a:br>
              <a:rPr lang="es-EC" dirty="0" smtClean="0"/>
            </a:br>
            <a:r>
              <a:rPr lang="es-EC" dirty="0" smtClean="0"/>
              <a:t>VAN DESDE 50 LITROS HASTA 2000 LITROS POR LOTE FILTRANTE.</a:t>
            </a:r>
            <a:br>
              <a:rPr lang="es-EC" dirty="0" smtClean="0"/>
            </a:br>
            <a:r>
              <a:rPr lang="es-EC" dirty="0" smtClean="0"/>
              <a:t>EL CIERRE DEL FILTRO PUEDE SER MANUAL O AUTOMATICO.</a:t>
            </a:r>
            <a:br>
              <a:rPr lang="es-EC" dirty="0" smtClean="0"/>
            </a:br>
            <a:r>
              <a:rPr lang="es-EC" dirty="0" smtClean="0"/>
              <a:t>SELLADO ESTANDAR O SELLADO HERMETICO.</a:t>
            </a:r>
            <a:br>
              <a:rPr lang="es-EC" dirty="0" smtClean="0"/>
            </a:br>
            <a:r>
              <a:rPr lang="es-EC" dirty="0" smtClean="0"/>
              <a:t/>
            </a:r>
            <a:br>
              <a:rPr lang="es-EC" dirty="0" smtClean="0"/>
            </a:br>
            <a:r>
              <a:rPr lang="es-EC" dirty="0" smtClean="0"/>
              <a:t/>
            </a:r>
            <a:br>
              <a:rPr lang="es-EC" dirty="0" smtClean="0"/>
            </a:br>
            <a:endParaRPr lang="es-EC"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51520" y="733346"/>
            <a:ext cx="867645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114300" algn="l"/>
                <a:tab pos="3638550" algn="l"/>
              </a:tabLst>
            </a:pPr>
            <a:r>
              <a:rPr lang="es-ES" sz="2400" b="1" dirty="0" smtClean="0"/>
              <a:t>Sistema de tratamiento.- </a:t>
            </a:r>
            <a:r>
              <a:rPr lang="es-ES" sz="2400" b="1" dirty="0" smtClean="0">
                <a:ea typeface="Calibri" pitchFamily="34" charset="0"/>
                <a:cs typeface="Arial" pitchFamily="34" charset="0"/>
              </a:rPr>
              <a:t> Conjuntos Complementarios</a:t>
            </a:r>
            <a:endParaRPr kumimoji="0" lang="es-ES" sz="2400" b="0" i="0" u="none" strike="noStrike" cap="none" normalizeH="0" baseline="0" dirty="0" smtClean="0">
              <a:ln>
                <a:noFill/>
              </a:ln>
              <a:solidFill>
                <a:schemeClr val="tx1"/>
              </a:solidFill>
              <a:effectLst/>
              <a:cs typeface="Arial" pitchFamily="34" charset="0"/>
            </a:endParaRPr>
          </a:p>
        </p:txBody>
      </p:sp>
      <p:sp>
        <p:nvSpPr>
          <p:cNvPr id="46081" name="Rectangle 1"/>
          <p:cNvSpPr>
            <a:spLocks noChangeArrowheads="1"/>
          </p:cNvSpPr>
          <p:nvPr/>
        </p:nvSpPr>
        <p:spPr bwMode="auto">
          <a:xfrm>
            <a:off x="1331640" y="1444134"/>
            <a:ext cx="6444208"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866775" algn="l"/>
              </a:tabLst>
            </a:pPr>
            <a:r>
              <a:rPr kumimoji="0" lang="es-ES" sz="1200" b="1" i="0" u="none" strike="noStrike" cap="none" normalizeH="0" baseline="0" dirty="0" smtClean="0">
                <a:ln>
                  <a:noFill/>
                </a:ln>
                <a:solidFill>
                  <a:schemeClr val="tx1"/>
                </a:solidFill>
                <a:effectLst/>
                <a:latin typeface="Arial" pitchFamily="34" charset="0"/>
                <a:ea typeface="Calibri" pitchFamily="34" charset="0"/>
                <a:cs typeface="Arial" pitchFamily="34" charset="0"/>
              </a:rPr>
              <a:t>MOTO-BOMBAS CENTRIFUGAS HORIZONTALES</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86677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Cantidad				Ver tabla</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86677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Caracter</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sticas t</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é</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cnicas:</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86677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Funci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Transferencia de efluente y/o lodo</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86677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Tipo de operaci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L </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Stand </a:t>
            </a:r>
            <a:r>
              <a:rPr kumimoji="0" lang="es-ES" sz="12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by</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cuando se requiera</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86677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Caudal (m</a:t>
            </a:r>
            <a:r>
              <a:rPr kumimoji="0" lang="es-ES" sz="1200" b="0" i="0" u="none" strike="noStrike" cap="none" normalizeH="0" baseline="30000" dirty="0" smtClean="0">
                <a:ln>
                  <a:noFill/>
                </a:ln>
                <a:solidFill>
                  <a:schemeClr val="tx1"/>
                </a:solidFill>
                <a:effectLst/>
                <a:latin typeface="Arial" pitchFamily="34" charset="0"/>
                <a:ea typeface="Calibri" pitchFamily="34" charset="0"/>
                <a:cs typeface="Arial" pitchFamily="34" charset="0"/>
              </a:rPr>
              <a:t>3</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/h):		Ver tabla</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86677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Altura manom</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é</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trica (</a:t>
            </a:r>
            <a:r>
              <a:rPr kumimoji="0" lang="es-ES" sz="12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mca</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Ver tabla</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86677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Tipo de constructivo:		Centrifuga, cuerpo/rotor y anillo de desgaste en Fe 				gris GG-20, eje en acero inoxidable, camisa del eje 				en inoxidable.</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86677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Potencia instalada:		Ver tabla</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86677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Motor el</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é</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ctrico:		1750 rpm, 230/460 V, 60 HZ, IP 55 v</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lvulas de 				retenci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descarga y succi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del tipo mariposa, 				man</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metro en la l</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nea de descarga.</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51520" y="733346"/>
            <a:ext cx="867645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114300" algn="l"/>
                <a:tab pos="3638550" algn="l"/>
              </a:tabLst>
            </a:pPr>
            <a:r>
              <a:rPr lang="es-ES" sz="2400" b="1" dirty="0" smtClean="0"/>
              <a:t>Sistema de tratamiento.- </a:t>
            </a:r>
            <a:r>
              <a:rPr lang="es-ES" sz="2400" b="1" dirty="0" smtClean="0">
                <a:ea typeface="Calibri" pitchFamily="34" charset="0"/>
                <a:cs typeface="Arial" pitchFamily="34" charset="0"/>
              </a:rPr>
              <a:t> Conjuntos Complementarios</a:t>
            </a:r>
            <a:endParaRPr kumimoji="0" lang="es-ES" sz="2400" b="0" i="0" u="none" strike="noStrike" cap="none" normalizeH="0" baseline="0" dirty="0" smtClean="0">
              <a:ln>
                <a:noFill/>
              </a:ln>
              <a:solidFill>
                <a:schemeClr val="tx1"/>
              </a:solidFill>
              <a:effectLst/>
              <a:cs typeface="Arial" pitchFamily="34" charset="0"/>
            </a:endParaRPr>
          </a:p>
        </p:txBody>
      </p:sp>
      <p:graphicFrame>
        <p:nvGraphicFramePr>
          <p:cNvPr id="9" name="8 Tabla"/>
          <p:cNvGraphicFramePr>
            <a:graphicFrameLocks noGrp="1"/>
          </p:cNvGraphicFramePr>
          <p:nvPr/>
        </p:nvGraphicFramePr>
        <p:xfrm>
          <a:off x="1259631" y="1484784"/>
          <a:ext cx="6552730" cy="4248470"/>
        </p:xfrm>
        <a:graphic>
          <a:graphicData uri="http://schemas.openxmlformats.org/drawingml/2006/table">
            <a:tbl>
              <a:tblPr/>
              <a:tblGrid>
                <a:gridCol w="640201"/>
                <a:gridCol w="2164524"/>
                <a:gridCol w="766619"/>
                <a:gridCol w="982990"/>
                <a:gridCol w="1074563"/>
                <a:gridCol w="923833"/>
              </a:tblGrid>
              <a:tr h="772449">
                <a:tc>
                  <a:txBody>
                    <a:bodyPr/>
                    <a:lstStyle/>
                    <a:p>
                      <a:pPr algn="ctr">
                        <a:lnSpc>
                          <a:spcPct val="200000"/>
                        </a:lnSpc>
                        <a:spcAft>
                          <a:spcPts val="1000"/>
                        </a:spcAft>
                        <a:tabLst>
                          <a:tab pos="866775" algn="l"/>
                        </a:tabLst>
                      </a:pPr>
                      <a:r>
                        <a:rPr lang="es-ES" sz="1200" b="1" dirty="0">
                          <a:latin typeface="Arial"/>
                          <a:ea typeface="Calibri"/>
                          <a:cs typeface="Times New Roman"/>
                        </a:rPr>
                        <a:t>ITEM</a:t>
                      </a:r>
                      <a:endParaRPr lang="es-EC"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1000"/>
                        </a:spcAft>
                        <a:tabLst>
                          <a:tab pos="866775" algn="l"/>
                        </a:tabLst>
                      </a:pPr>
                      <a:r>
                        <a:rPr lang="es-ES" sz="1200" b="1">
                          <a:latin typeface="Arial"/>
                          <a:ea typeface="Calibri"/>
                          <a:cs typeface="Times New Roman"/>
                        </a:rPr>
                        <a:t>LOCALIZACION</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1000"/>
                        </a:spcAft>
                        <a:tabLst>
                          <a:tab pos="866775" algn="l"/>
                        </a:tabLst>
                      </a:pPr>
                      <a:r>
                        <a:rPr lang="es-ES" sz="1200" b="1">
                          <a:latin typeface="Arial"/>
                          <a:ea typeface="Calibri"/>
                          <a:cs typeface="Times New Roman"/>
                        </a:rPr>
                        <a:t>Q-m3/h</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1000"/>
                        </a:spcAft>
                        <a:tabLst>
                          <a:tab pos="866775" algn="l"/>
                        </a:tabLst>
                      </a:pPr>
                      <a:r>
                        <a:rPr lang="es-ES" sz="1200" b="1">
                          <a:latin typeface="Arial"/>
                          <a:ea typeface="Calibri"/>
                          <a:cs typeface="Times New Roman"/>
                        </a:rPr>
                        <a:t>HM-mca</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1000"/>
                        </a:spcAft>
                        <a:tabLst>
                          <a:tab pos="866775" algn="l"/>
                        </a:tabLst>
                      </a:pPr>
                      <a:r>
                        <a:rPr lang="es-ES" sz="1200" b="1" dirty="0">
                          <a:latin typeface="Arial"/>
                          <a:ea typeface="Calibri"/>
                          <a:cs typeface="Times New Roman"/>
                        </a:rPr>
                        <a:t>POT.-HP</a:t>
                      </a:r>
                      <a:endParaRPr lang="es-EC"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1000"/>
                        </a:spcAft>
                        <a:tabLst>
                          <a:tab pos="866775" algn="l"/>
                        </a:tabLst>
                      </a:pPr>
                      <a:r>
                        <a:rPr lang="es-ES" sz="1200" b="1">
                          <a:latin typeface="Arial"/>
                          <a:ea typeface="Calibri"/>
                          <a:cs typeface="Times New Roman"/>
                        </a:rPr>
                        <a:t>CANT.</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58674">
                <a:tc>
                  <a:txBody>
                    <a:bodyPr/>
                    <a:lstStyle/>
                    <a:p>
                      <a:pPr>
                        <a:lnSpc>
                          <a:spcPct val="200000"/>
                        </a:lnSpc>
                        <a:spcAft>
                          <a:spcPts val="1000"/>
                        </a:spcAft>
                        <a:tabLst>
                          <a:tab pos="866775" algn="l"/>
                        </a:tabLst>
                      </a:pPr>
                      <a:r>
                        <a:rPr lang="es-ES" sz="1200">
                          <a:latin typeface="Arial"/>
                          <a:ea typeface="Calibri"/>
                          <a:cs typeface="Times New Roman"/>
                        </a:rPr>
                        <a:t>01</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1000"/>
                        </a:spcAft>
                        <a:tabLst>
                          <a:tab pos="866775" algn="l"/>
                        </a:tabLst>
                      </a:pPr>
                      <a:r>
                        <a:rPr lang="es-ES" sz="1200">
                          <a:latin typeface="Arial"/>
                          <a:ea typeface="Calibri"/>
                          <a:cs typeface="Times New Roman"/>
                        </a:rPr>
                        <a:t>Alimentación a tanque de des nitrificación  </a:t>
                      </a:r>
                      <a:r>
                        <a:rPr lang="es-ES" sz="1200">
                          <a:latin typeface="Arial"/>
                          <a:ea typeface="Calibri"/>
                          <a:cs typeface="Arial"/>
                          <a:sym typeface="Wingdings"/>
                        </a:rPr>
                        <a:t></a:t>
                      </a:r>
                      <a:r>
                        <a:rPr lang="es-ES" sz="1200">
                          <a:latin typeface="Arial"/>
                          <a:ea typeface="Calibri"/>
                          <a:cs typeface="Times New Roman"/>
                        </a:rPr>
                        <a:t>anóxico</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1000"/>
                        </a:spcAft>
                        <a:tabLst>
                          <a:tab pos="866775" algn="l"/>
                        </a:tabLst>
                      </a:pPr>
                      <a:r>
                        <a:rPr lang="es-ES" sz="1200" dirty="0">
                          <a:latin typeface="Arial"/>
                          <a:ea typeface="Calibri"/>
                          <a:cs typeface="Times New Roman"/>
                        </a:rPr>
                        <a:t>125</a:t>
                      </a:r>
                      <a:endParaRPr lang="es-EC"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1000"/>
                        </a:spcAft>
                        <a:tabLst>
                          <a:tab pos="866775" algn="l"/>
                        </a:tabLst>
                      </a:pPr>
                      <a:r>
                        <a:rPr lang="es-ES" sz="1200" dirty="0">
                          <a:latin typeface="Arial"/>
                          <a:ea typeface="Calibri"/>
                          <a:cs typeface="Times New Roman"/>
                        </a:rPr>
                        <a:t>15</a:t>
                      </a:r>
                      <a:endParaRPr lang="es-EC"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1000"/>
                        </a:spcAft>
                        <a:tabLst>
                          <a:tab pos="866775" algn="l"/>
                        </a:tabLst>
                      </a:pPr>
                      <a:r>
                        <a:rPr lang="es-ES" sz="1200">
                          <a:latin typeface="Arial"/>
                          <a:ea typeface="Calibri"/>
                          <a:cs typeface="Times New Roman"/>
                        </a:rPr>
                        <a:t>10</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1000"/>
                        </a:spcAft>
                        <a:tabLst>
                          <a:tab pos="866775" algn="l"/>
                        </a:tabLst>
                      </a:pPr>
                      <a:r>
                        <a:rPr lang="es-ES" sz="1200" dirty="0">
                          <a:latin typeface="Arial"/>
                          <a:ea typeface="Calibri"/>
                          <a:cs typeface="Times New Roman"/>
                        </a:rPr>
                        <a:t>2</a:t>
                      </a:r>
                      <a:endParaRPr lang="es-EC"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72449">
                <a:tc>
                  <a:txBody>
                    <a:bodyPr/>
                    <a:lstStyle/>
                    <a:p>
                      <a:pPr>
                        <a:lnSpc>
                          <a:spcPct val="200000"/>
                        </a:lnSpc>
                        <a:spcAft>
                          <a:spcPts val="1000"/>
                        </a:spcAft>
                        <a:tabLst>
                          <a:tab pos="866775" algn="l"/>
                        </a:tabLst>
                      </a:pPr>
                      <a:r>
                        <a:rPr lang="es-ES" sz="1200">
                          <a:latin typeface="Arial"/>
                          <a:ea typeface="Calibri"/>
                          <a:cs typeface="Times New Roman"/>
                        </a:rPr>
                        <a:t>02</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1000"/>
                        </a:spcAft>
                        <a:tabLst>
                          <a:tab pos="866775" algn="l"/>
                        </a:tabLst>
                      </a:pPr>
                      <a:r>
                        <a:rPr lang="es-ES" sz="1200">
                          <a:latin typeface="Arial"/>
                          <a:ea typeface="Calibri"/>
                          <a:cs typeface="Times New Roman"/>
                        </a:rPr>
                        <a:t>Recirculación de tanque de aireación</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1000"/>
                        </a:spcAft>
                        <a:tabLst>
                          <a:tab pos="866775" algn="l"/>
                        </a:tabLst>
                      </a:pPr>
                      <a:r>
                        <a:rPr lang="es-ES" sz="1200" dirty="0">
                          <a:latin typeface="Arial"/>
                          <a:ea typeface="Calibri"/>
                          <a:cs typeface="Times New Roman"/>
                        </a:rPr>
                        <a:t>250</a:t>
                      </a:r>
                      <a:endParaRPr lang="es-EC"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1000"/>
                        </a:spcAft>
                        <a:tabLst>
                          <a:tab pos="866775" algn="l"/>
                        </a:tabLst>
                      </a:pPr>
                      <a:r>
                        <a:rPr lang="es-ES" sz="1200" dirty="0">
                          <a:latin typeface="Arial"/>
                          <a:ea typeface="Calibri"/>
                          <a:cs typeface="Times New Roman"/>
                        </a:rPr>
                        <a:t>10</a:t>
                      </a:r>
                      <a:endParaRPr lang="es-EC"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1000"/>
                        </a:spcAft>
                        <a:tabLst>
                          <a:tab pos="866775" algn="l"/>
                        </a:tabLst>
                      </a:pPr>
                      <a:r>
                        <a:rPr lang="es-ES" sz="1200" dirty="0">
                          <a:latin typeface="Arial"/>
                          <a:ea typeface="Calibri"/>
                          <a:cs typeface="Times New Roman"/>
                        </a:rPr>
                        <a:t>12</a:t>
                      </a:r>
                      <a:endParaRPr lang="es-EC"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1000"/>
                        </a:spcAft>
                        <a:tabLst>
                          <a:tab pos="866775" algn="l"/>
                        </a:tabLst>
                      </a:pPr>
                      <a:r>
                        <a:rPr lang="es-ES" sz="1200">
                          <a:latin typeface="Arial"/>
                          <a:ea typeface="Calibri"/>
                          <a:cs typeface="Times New Roman"/>
                        </a:rPr>
                        <a:t>2</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72449">
                <a:tc>
                  <a:txBody>
                    <a:bodyPr/>
                    <a:lstStyle/>
                    <a:p>
                      <a:pPr>
                        <a:lnSpc>
                          <a:spcPct val="200000"/>
                        </a:lnSpc>
                        <a:spcAft>
                          <a:spcPts val="1000"/>
                        </a:spcAft>
                        <a:tabLst>
                          <a:tab pos="866775" algn="l"/>
                        </a:tabLst>
                      </a:pPr>
                      <a:r>
                        <a:rPr lang="es-ES" sz="1200">
                          <a:latin typeface="Arial"/>
                          <a:ea typeface="Calibri"/>
                          <a:cs typeface="Times New Roman"/>
                        </a:rPr>
                        <a:t>03</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1000"/>
                        </a:spcAft>
                        <a:tabLst>
                          <a:tab pos="866775" algn="l"/>
                        </a:tabLst>
                      </a:pPr>
                      <a:r>
                        <a:rPr lang="es-ES" sz="1200">
                          <a:latin typeface="Arial"/>
                          <a:ea typeface="Calibri"/>
                          <a:cs typeface="Times New Roman"/>
                        </a:rPr>
                        <a:t>Recirculación del sedimentador</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1000"/>
                        </a:spcAft>
                        <a:tabLst>
                          <a:tab pos="866775" algn="l"/>
                        </a:tabLst>
                      </a:pPr>
                      <a:r>
                        <a:rPr lang="es-ES" sz="1200">
                          <a:latin typeface="Arial"/>
                          <a:ea typeface="Calibri"/>
                          <a:cs typeface="Times New Roman"/>
                        </a:rPr>
                        <a:t>125</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1000"/>
                        </a:spcAft>
                        <a:tabLst>
                          <a:tab pos="866775" algn="l"/>
                        </a:tabLst>
                      </a:pPr>
                      <a:r>
                        <a:rPr lang="es-ES" sz="1200" dirty="0">
                          <a:latin typeface="Arial"/>
                          <a:ea typeface="Calibri"/>
                          <a:cs typeface="Times New Roman"/>
                        </a:rPr>
                        <a:t>10</a:t>
                      </a:r>
                      <a:endParaRPr lang="es-EC"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1000"/>
                        </a:spcAft>
                        <a:tabLst>
                          <a:tab pos="866775" algn="l"/>
                        </a:tabLst>
                      </a:pPr>
                      <a:r>
                        <a:rPr lang="es-ES" sz="1200" dirty="0">
                          <a:latin typeface="Arial"/>
                          <a:ea typeface="Calibri"/>
                          <a:cs typeface="Times New Roman"/>
                        </a:rPr>
                        <a:t>10</a:t>
                      </a:r>
                      <a:endParaRPr lang="es-EC"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1000"/>
                        </a:spcAft>
                        <a:tabLst>
                          <a:tab pos="866775" algn="l"/>
                        </a:tabLst>
                      </a:pPr>
                      <a:r>
                        <a:rPr lang="es-ES" sz="1200" dirty="0">
                          <a:latin typeface="Arial"/>
                          <a:ea typeface="Calibri"/>
                          <a:cs typeface="Times New Roman"/>
                        </a:rPr>
                        <a:t>2</a:t>
                      </a:r>
                      <a:endParaRPr lang="es-EC"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72449">
                <a:tc>
                  <a:txBody>
                    <a:bodyPr/>
                    <a:lstStyle/>
                    <a:p>
                      <a:pPr>
                        <a:lnSpc>
                          <a:spcPct val="200000"/>
                        </a:lnSpc>
                        <a:spcAft>
                          <a:spcPts val="1000"/>
                        </a:spcAft>
                        <a:tabLst>
                          <a:tab pos="866775" algn="l"/>
                        </a:tabLst>
                      </a:pPr>
                      <a:r>
                        <a:rPr lang="es-ES" sz="1200">
                          <a:latin typeface="Arial"/>
                          <a:ea typeface="Calibri"/>
                          <a:cs typeface="Times New Roman"/>
                        </a:rPr>
                        <a:t>04</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1000"/>
                        </a:spcAft>
                        <a:tabLst>
                          <a:tab pos="866775" algn="l"/>
                        </a:tabLst>
                      </a:pPr>
                      <a:r>
                        <a:rPr lang="es-ES" sz="1200" dirty="0">
                          <a:latin typeface="Arial"/>
                          <a:ea typeface="Calibri"/>
                          <a:cs typeface="Times New Roman"/>
                        </a:rPr>
                        <a:t>Mezcla en tanque anóxico</a:t>
                      </a:r>
                      <a:endParaRPr lang="es-EC"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1000"/>
                        </a:spcAft>
                        <a:tabLst>
                          <a:tab pos="866775" algn="l"/>
                        </a:tabLst>
                      </a:pPr>
                      <a:r>
                        <a:rPr lang="es-ES" sz="1200">
                          <a:latin typeface="Arial"/>
                          <a:ea typeface="Calibri"/>
                          <a:cs typeface="Times New Roman"/>
                        </a:rPr>
                        <a:t>125</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1000"/>
                        </a:spcAft>
                        <a:tabLst>
                          <a:tab pos="866775" algn="l"/>
                        </a:tabLst>
                      </a:pPr>
                      <a:r>
                        <a:rPr lang="es-ES" sz="1200">
                          <a:latin typeface="Arial"/>
                          <a:ea typeface="Calibri"/>
                          <a:cs typeface="Times New Roman"/>
                        </a:rPr>
                        <a:t>8</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1000"/>
                        </a:spcAft>
                        <a:tabLst>
                          <a:tab pos="866775" algn="l"/>
                        </a:tabLst>
                      </a:pPr>
                      <a:r>
                        <a:rPr lang="es-ES" sz="1200" dirty="0">
                          <a:latin typeface="Arial"/>
                          <a:ea typeface="Calibri"/>
                          <a:cs typeface="Times New Roman"/>
                        </a:rPr>
                        <a:t>7.5</a:t>
                      </a:r>
                      <a:endParaRPr lang="es-EC"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1000"/>
                        </a:spcAft>
                        <a:tabLst>
                          <a:tab pos="866775" algn="l"/>
                        </a:tabLst>
                      </a:pPr>
                      <a:r>
                        <a:rPr lang="es-ES" sz="1200" dirty="0">
                          <a:latin typeface="Arial"/>
                          <a:ea typeface="Calibri"/>
                          <a:cs typeface="Times New Roman"/>
                        </a:rPr>
                        <a:t>1</a:t>
                      </a:r>
                      <a:endParaRPr lang="es-EC"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0" name="9 Rectángulo"/>
          <p:cNvSpPr/>
          <p:nvPr/>
        </p:nvSpPr>
        <p:spPr>
          <a:xfrm>
            <a:off x="1187624" y="5733256"/>
            <a:ext cx="6696744" cy="400110"/>
          </a:xfrm>
          <a:prstGeom prst="rect">
            <a:avLst/>
          </a:prstGeom>
        </p:spPr>
        <p:txBody>
          <a:bodyPr wrap="square">
            <a:spAutoFit/>
          </a:bodyPr>
          <a:lstStyle/>
          <a:p>
            <a:r>
              <a:rPr lang="es-EC" sz="1000" b="1" dirty="0" smtClean="0">
                <a:hlinkClick r:id="rId2" action="ppaction://hlinkfile" tooltip="Columna de agua"/>
              </a:rPr>
              <a:t>metro de columna de agua</a:t>
            </a:r>
            <a:r>
              <a:rPr lang="es-EC" sz="1000" dirty="0" smtClean="0"/>
              <a:t> (</a:t>
            </a:r>
            <a:r>
              <a:rPr lang="es-EC" sz="1000" dirty="0" err="1" smtClean="0"/>
              <a:t>m.c.a.</a:t>
            </a:r>
            <a:r>
              <a:rPr lang="es-EC" sz="1000" dirty="0" smtClean="0"/>
              <a:t> o mH</a:t>
            </a:r>
            <a:r>
              <a:rPr lang="es-EC" sz="1000" baseline="-25000" dirty="0" smtClean="0"/>
              <a:t>2</a:t>
            </a:r>
            <a:r>
              <a:rPr lang="es-EC" sz="1000" dirty="0" smtClean="0"/>
              <a:t>O) que es la presión ejercida sobre su base por una columna de agua de un metro de altura.</a:t>
            </a:r>
            <a:endParaRPr lang="es-EC" sz="10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51520" y="733346"/>
            <a:ext cx="867645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114300" algn="l"/>
                <a:tab pos="3638550" algn="l"/>
              </a:tabLst>
            </a:pPr>
            <a:r>
              <a:rPr lang="es-ES" sz="2400" b="1" dirty="0" smtClean="0"/>
              <a:t>Sistema de tratamiento.- </a:t>
            </a:r>
            <a:r>
              <a:rPr lang="es-ES" sz="2400" b="1" dirty="0" smtClean="0">
                <a:ea typeface="Calibri" pitchFamily="34" charset="0"/>
                <a:cs typeface="Arial" pitchFamily="34" charset="0"/>
              </a:rPr>
              <a:t> Conjuntos Complementarios</a:t>
            </a:r>
            <a:endParaRPr kumimoji="0" lang="es-ES" sz="2400" b="0" i="0" u="none" strike="noStrike" cap="none" normalizeH="0" baseline="0" dirty="0" smtClean="0">
              <a:ln>
                <a:noFill/>
              </a:ln>
              <a:solidFill>
                <a:schemeClr val="tx1"/>
              </a:solidFill>
              <a:effectLst/>
              <a:cs typeface="Arial" pitchFamily="34" charset="0"/>
            </a:endParaRPr>
          </a:p>
        </p:txBody>
      </p:sp>
      <p:pic>
        <p:nvPicPr>
          <p:cNvPr id="47106" name="Picture 2" descr="informe final mecanico 011"/>
          <p:cNvPicPr>
            <a:picLocks noChangeAspect="1" noChangeArrowheads="1"/>
          </p:cNvPicPr>
          <p:nvPr/>
        </p:nvPicPr>
        <p:blipFill>
          <a:blip r:embed="rId2" cstate="print"/>
          <a:srcRect/>
          <a:stretch>
            <a:fillRect/>
          </a:stretch>
        </p:blipFill>
        <p:spPr bwMode="auto">
          <a:xfrm>
            <a:off x="899592" y="1556792"/>
            <a:ext cx="2888250" cy="2160000"/>
          </a:xfrm>
          <a:prstGeom prst="rect">
            <a:avLst/>
          </a:prstGeom>
          <a:noFill/>
          <a:ln w="9525">
            <a:noFill/>
            <a:miter lim="800000"/>
            <a:headEnd/>
            <a:tailEnd/>
          </a:ln>
        </p:spPr>
      </p:pic>
      <p:pic>
        <p:nvPicPr>
          <p:cNvPr id="47107" name="Picture 3" descr="informe final mecanico 017"/>
          <p:cNvPicPr>
            <a:picLocks noChangeAspect="1" noChangeArrowheads="1"/>
          </p:cNvPicPr>
          <p:nvPr/>
        </p:nvPicPr>
        <p:blipFill>
          <a:blip r:embed="rId3" cstate="print"/>
          <a:srcRect/>
          <a:stretch>
            <a:fillRect/>
          </a:stretch>
        </p:blipFill>
        <p:spPr bwMode="auto">
          <a:xfrm>
            <a:off x="899592" y="4149079"/>
            <a:ext cx="2880320" cy="2289999"/>
          </a:xfrm>
          <a:prstGeom prst="rect">
            <a:avLst/>
          </a:prstGeom>
          <a:noFill/>
          <a:ln w="9525">
            <a:noFill/>
            <a:miter lim="800000"/>
            <a:headEnd/>
            <a:tailEnd/>
          </a:ln>
        </p:spPr>
      </p:pic>
      <p:sp>
        <p:nvSpPr>
          <p:cNvPr id="48129" name="Rectangle 1"/>
          <p:cNvSpPr>
            <a:spLocks noChangeArrowheads="1"/>
          </p:cNvSpPr>
          <p:nvPr/>
        </p:nvSpPr>
        <p:spPr bwMode="auto">
          <a:xfrm>
            <a:off x="4067944" y="1916832"/>
            <a:ext cx="4355976"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BOMBAS PARA ALIMENTACIÓN DEL TANQUE  ANÓXICO: TIENEN POR FUNCION EL BOMBEO DE LOS EFLUENTES DESDE LA LAGUNA ANAEROBIA AL TANQUE ANOXICO PARA LA REMOCION DE N-NO</a:t>
            </a:r>
            <a:r>
              <a:rPr kumimoji="0" lang="es-ES" sz="1200" b="1"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3</a:t>
            </a:r>
            <a:r>
              <a:rPr kumimoji="0" lang="es-E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N-NH</a:t>
            </a:r>
            <a:r>
              <a:rPr kumimoji="0" lang="es-ES" sz="1200" b="1"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4 </a:t>
            </a:r>
            <a:r>
              <a:rPr kumimoji="0" lang="es-E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Y N</a:t>
            </a:r>
            <a:r>
              <a:rPr kumimoji="0" lang="es-ES" sz="1200" b="1"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ORGANICO</a:t>
            </a:r>
            <a:r>
              <a:rPr kumimoji="0" lang="es-E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es-EC" sz="800" b="0" i="0" u="none" strike="noStrike" cap="none" normalizeH="0" baseline="0" dirty="0" smtClean="0">
                <a:ln>
                  <a:noFill/>
                </a:ln>
                <a:solidFill>
                  <a:schemeClr val="tx1"/>
                </a:solidFill>
                <a:effectLst/>
                <a:latin typeface="Arial" pitchFamily="34" charset="0"/>
                <a:cs typeface="Arial" pitchFamily="34" charset="0"/>
              </a:rPr>
              <a:t> </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8130" name="Rectangle 2"/>
          <p:cNvSpPr>
            <a:spLocks noChangeArrowheads="1"/>
          </p:cNvSpPr>
          <p:nvPr/>
        </p:nvSpPr>
        <p:spPr bwMode="auto">
          <a:xfrm>
            <a:off x="4139952" y="4581128"/>
            <a:ext cx="460851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BOMBAS PARA RECIRCULACIÓN DEL TANQUE DE  AIREACIÓN AL ANÓXICO: SU FINALIDAD CONSISTE EN RECIRCULAR EL EFLUENTE/LODO PROVENIENTE DE LA SALIDA DEL TANQUE DE AIREACION QUE ESTA MONTADO SECUENCIALMENTE DESPUES DEL TANQUE ANOXICO. </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51520" y="733346"/>
            <a:ext cx="867645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114300" algn="l"/>
                <a:tab pos="3638550" algn="l"/>
              </a:tabLst>
            </a:pPr>
            <a:r>
              <a:rPr lang="es-ES" sz="2400" b="1" dirty="0" smtClean="0"/>
              <a:t>Sistema de tratamiento.- </a:t>
            </a:r>
            <a:r>
              <a:rPr lang="es-ES" sz="2400" b="1" dirty="0" smtClean="0">
                <a:ea typeface="Calibri" pitchFamily="34" charset="0"/>
                <a:cs typeface="Arial" pitchFamily="34" charset="0"/>
              </a:rPr>
              <a:t> Conjuntos Complementarios</a:t>
            </a:r>
            <a:endParaRPr kumimoji="0" lang="es-ES" sz="2400" b="0" i="0" u="none" strike="noStrike" cap="none" normalizeH="0" baseline="0" dirty="0" smtClean="0">
              <a:ln>
                <a:noFill/>
              </a:ln>
              <a:solidFill>
                <a:schemeClr val="tx1"/>
              </a:solidFill>
              <a:effectLst/>
              <a:cs typeface="Arial" pitchFamily="34" charset="0"/>
            </a:endParaRPr>
          </a:p>
        </p:txBody>
      </p:sp>
      <p:pic>
        <p:nvPicPr>
          <p:cNvPr id="47108" name="Picture 4" descr="informe final mecanico 015"/>
          <p:cNvPicPr>
            <a:picLocks noChangeAspect="1" noChangeArrowheads="1"/>
          </p:cNvPicPr>
          <p:nvPr/>
        </p:nvPicPr>
        <p:blipFill>
          <a:blip r:embed="rId2" cstate="print">
            <a:lum bright="6000"/>
          </a:blip>
          <a:srcRect/>
          <a:stretch>
            <a:fillRect/>
          </a:stretch>
        </p:blipFill>
        <p:spPr bwMode="auto">
          <a:xfrm>
            <a:off x="899592" y="1412776"/>
            <a:ext cx="2479241" cy="2160000"/>
          </a:xfrm>
          <a:prstGeom prst="rect">
            <a:avLst/>
          </a:prstGeom>
          <a:noFill/>
          <a:ln w="9525">
            <a:noFill/>
            <a:miter lim="800000"/>
            <a:headEnd/>
            <a:tailEnd/>
          </a:ln>
        </p:spPr>
      </p:pic>
      <p:pic>
        <p:nvPicPr>
          <p:cNvPr id="47109" name="Picture 5" descr="informe final mecanico 025"/>
          <p:cNvPicPr>
            <a:picLocks noChangeAspect="1" noChangeArrowheads="1"/>
          </p:cNvPicPr>
          <p:nvPr/>
        </p:nvPicPr>
        <p:blipFill>
          <a:blip r:embed="rId3" cstate="print">
            <a:lum bright="6000"/>
          </a:blip>
          <a:srcRect/>
          <a:stretch>
            <a:fillRect/>
          </a:stretch>
        </p:blipFill>
        <p:spPr bwMode="auto">
          <a:xfrm>
            <a:off x="1115616" y="3666495"/>
            <a:ext cx="2088232" cy="2821017"/>
          </a:xfrm>
          <a:prstGeom prst="rect">
            <a:avLst/>
          </a:prstGeom>
          <a:noFill/>
          <a:ln w="9525">
            <a:noFill/>
            <a:miter lim="800000"/>
            <a:headEnd/>
            <a:tailEnd/>
          </a:ln>
        </p:spPr>
      </p:pic>
      <p:sp>
        <p:nvSpPr>
          <p:cNvPr id="47110" name="Rectangle 6"/>
          <p:cNvSpPr>
            <a:spLocks noChangeArrowheads="1"/>
          </p:cNvSpPr>
          <p:nvPr/>
        </p:nvSpPr>
        <p:spPr bwMode="auto">
          <a:xfrm>
            <a:off x="3779912" y="1628800"/>
            <a:ext cx="4392488"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BOMBAS PARA RECIRCULACIÓN DE LODOS: PARA MANTENER UNA CANTIDAD ACTIVA Y SUFICIENTE DE MICROORGANISMOS EN EL INTERIOR DEL TANQUE DE AIREACION , AUMENTANDO DE ESTA MANERA SU EFICIENCIA DE REMOCION DE MATERIA ORGANICA, SE PRACTICA LA RECIRCULACION DE PARTE DE LODO SEDIMENTADO EN EL CLARIFICADOR SECUNDARIO DIRECTAMENTE HACIA EL TANQUE ANOXICO.   </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7111" name="Rectangle 7"/>
          <p:cNvSpPr>
            <a:spLocks noChangeArrowheads="1"/>
          </p:cNvSpPr>
          <p:nvPr/>
        </p:nvSpPr>
        <p:spPr bwMode="auto">
          <a:xfrm>
            <a:off x="3779912" y="4437112"/>
            <a:ext cx="4536504"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BOMBA  PARA RECIRCULACIÓN TANQUE  ANÓXICO: ESTA BOMBA REALIZA UNA AGITACION HIDRAULICA PARA MEJORAR ASI LA MEZCLA DE TODAS LAS CORRIENTES LIQUIDAS  QUE ESTAN ENTRANDO A ESTE TANQUE.  </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51520" y="733346"/>
            <a:ext cx="867645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114300" algn="l"/>
                <a:tab pos="3638550" algn="l"/>
              </a:tabLst>
            </a:pPr>
            <a:r>
              <a:rPr lang="es-ES" sz="2400" b="1" dirty="0" smtClean="0"/>
              <a:t>Sistema de tratamiento.- </a:t>
            </a:r>
            <a:r>
              <a:rPr lang="es-ES" sz="2400" b="1" dirty="0" smtClean="0">
                <a:ea typeface="Calibri" pitchFamily="34" charset="0"/>
                <a:cs typeface="Arial" pitchFamily="34" charset="0"/>
              </a:rPr>
              <a:t> Conjuntos Complementarios</a:t>
            </a:r>
            <a:endParaRPr lang="es-ES" sz="2400" dirty="0" smtClean="0">
              <a:cs typeface="Arial" pitchFamily="34" charset="0"/>
            </a:endParaRPr>
          </a:p>
        </p:txBody>
      </p:sp>
      <p:sp>
        <p:nvSpPr>
          <p:cNvPr id="50177" name="Rectangle 1"/>
          <p:cNvSpPr>
            <a:spLocks noChangeArrowheads="1"/>
          </p:cNvSpPr>
          <p:nvPr/>
        </p:nvSpPr>
        <p:spPr bwMode="auto">
          <a:xfrm>
            <a:off x="1187624" y="1340768"/>
            <a:ext cx="6876256"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505075" algn="l"/>
              </a:tabLst>
            </a:pPr>
            <a:r>
              <a:rPr kumimoji="0" lang="es-ES" sz="1200" b="1" i="0" u="none" strike="noStrike" cap="none" normalizeH="0" baseline="0" dirty="0" smtClean="0">
                <a:ln>
                  <a:noFill/>
                </a:ln>
                <a:solidFill>
                  <a:schemeClr val="tx1"/>
                </a:solidFill>
                <a:effectLst/>
                <a:latin typeface="Arial" pitchFamily="34" charset="0"/>
                <a:ea typeface="Calibri" pitchFamily="34" charset="0"/>
                <a:cs typeface="Arial" pitchFamily="34" charset="0"/>
              </a:rPr>
              <a:t>BOMBAS DOSIFICADORAS DE PRODUCTOS QUIMICOS</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50507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Cantidad:	Ver tabla</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50507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Caracter</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sticas t</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é</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cnicas:</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50507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Funci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Dosificaci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de productos qu</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micos</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50507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Tipo de operaci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Continuo</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50507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Caudal (1/h):	Ver tabla</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50507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Altura manom</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é</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trica (</a:t>
            </a:r>
            <a:r>
              <a:rPr kumimoji="0" lang="es-ES" sz="12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mca</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Ver tabla</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50507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Tipo constructivo: 	Diafragma est</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ndar, cabezal en PVDF, sellos en PTFE  y v</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lvulas  en PVC.                                                      </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50507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Potencia instalada:                          	Ver tabla</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50507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Motor el</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é</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ctrico:	1750 rpm, 115-230 V, 60 Hz,-IP 67</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50507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Control:	Con se</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ñ</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al de 4 a 20 </a:t>
            </a:r>
            <a:r>
              <a:rPr kumimoji="0" lang="es-ES" sz="12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mca</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para su control autom</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tico.</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5" name="4 Tabla"/>
          <p:cNvGraphicFramePr>
            <a:graphicFrameLocks noGrp="1"/>
          </p:cNvGraphicFramePr>
          <p:nvPr/>
        </p:nvGraphicFramePr>
        <p:xfrm>
          <a:off x="1331640" y="3933056"/>
          <a:ext cx="5904657" cy="2560320"/>
        </p:xfrm>
        <a:graphic>
          <a:graphicData uri="http://schemas.openxmlformats.org/drawingml/2006/table">
            <a:tbl>
              <a:tblPr/>
              <a:tblGrid>
                <a:gridCol w="583376"/>
                <a:gridCol w="1887481"/>
                <a:gridCol w="797528"/>
                <a:gridCol w="912726"/>
                <a:gridCol w="1032355"/>
                <a:gridCol w="691191"/>
              </a:tblGrid>
              <a:tr h="177165">
                <a:tc>
                  <a:txBody>
                    <a:bodyPr/>
                    <a:lstStyle/>
                    <a:p>
                      <a:pPr>
                        <a:lnSpc>
                          <a:spcPct val="200000"/>
                        </a:lnSpc>
                        <a:spcAft>
                          <a:spcPts val="1000"/>
                        </a:spcAft>
                        <a:tabLst>
                          <a:tab pos="866775" algn="l"/>
                        </a:tabLst>
                      </a:pPr>
                      <a:r>
                        <a:rPr lang="es-ES" sz="1200" b="1" dirty="0">
                          <a:latin typeface="Arial"/>
                          <a:ea typeface="Calibri"/>
                          <a:cs typeface="Times New Roman"/>
                        </a:rPr>
                        <a:t>ITEM</a:t>
                      </a:r>
                      <a:endParaRPr lang="es-EC"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1000"/>
                        </a:spcAft>
                        <a:tabLst>
                          <a:tab pos="866775" algn="l"/>
                        </a:tabLst>
                      </a:pPr>
                      <a:r>
                        <a:rPr lang="es-ES" sz="1200" b="1">
                          <a:latin typeface="Arial"/>
                          <a:ea typeface="Calibri"/>
                          <a:cs typeface="Times New Roman"/>
                        </a:rPr>
                        <a:t>LOCALIZACION</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1000"/>
                        </a:spcAft>
                        <a:tabLst>
                          <a:tab pos="866775" algn="l"/>
                        </a:tabLst>
                      </a:pPr>
                      <a:r>
                        <a:rPr lang="es-ES" sz="1200" b="1" dirty="0" smtClean="0">
                          <a:latin typeface="Arial"/>
                          <a:ea typeface="Calibri"/>
                          <a:cs typeface="Times New Roman"/>
                        </a:rPr>
                        <a:t>Q-m3/h</a:t>
                      </a:r>
                      <a:endParaRPr lang="es-EC"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1000"/>
                        </a:spcAft>
                        <a:tabLst>
                          <a:tab pos="866775" algn="l"/>
                        </a:tabLst>
                      </a:pPr>
                      <a:r>
                        <a:rPr lang="es-ES" sz="1200" b="1">
                          <a:latin typeface="Arial"/>
                          <a:ea typeface="Calibri"/>
                          <a:cs typeface="Times New Roman"/>
                        </a:rPr>
                        <a:t>HM-mca</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1000"/>
                        </a:spcAft>
                        <a:tabLst>
                          <a:tab pos="866775" algn="l"/>
                        </a:tabLst>
                      </a:pPr>
                      <a:r>
                        <a:rPr lang="es-ES" sz="1200" b="1">
                          <a:latin typeface="Arial"/>
                          <a:ea typeface="Calibri"/>
                          <a:cs typeface="Times New Roman"/>
                        </a:rPr>
                        <a:t>POT.- kw</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1000"/>
                        </a:spcAft>
                        <a:tabLst>
                          <a:tab pos="866775" algn="l"/>
                        </a:tabLst>
                      </a:pPr>
                      <a:r>
                        <a:rPr lang="es-ES" sz="1200" b="1">
                          <a:latin typeface="Arial"/>
                          <a:ea typeface="Calibri"/>
                          <a:cs typeface="Times New Roman"/>
                        </a:rPr>
                        <a:t>CANT.</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4620">
                <a:tc>
                  <a:txBody>
                    <a:bodyPr/>
                    <a:lstStyle/>
                    <a:p>
                      <a:pPr>
                        <a:lnSpc>
                          <a:spcPct val="200000"/>
                        </a:lnSpc>
                        <a:spcAft>
                          <a:spcPts val="1000"/>
                        </a:spcAft>
                        <a:tabLst>
                          <a:tab pos="866775" algn="l"/>
                        </a:tabLst>
                      </a:pPr>
                      <a:r>
                        <a:rPr lang="es-ES" sz="1200">
                          <a:latin typeface="Arial"/>
                          <a:ea typeface="Calibri"/>
                          <a:cs typeface="Times New Roman"/>
                        </a:rPr>
                        <a:t>01</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1000"/>
                        </a:spcAft>
                        <a:tabLst>
                          <a:tab pos="866775" algn="l"/>
                        </a:tabLst>
                      </a:pPr>
                      <a:r>
                        <a:rPr lang="es-ES" sz="1200">
                          <a:latin typeface="Arial"/>
                          <a:ea typeface="Calibri"/>
                          <a:cs typeface="Times New Roman"/>
                        </a:rPr>
                        <a:t>Cloruro férrico</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1000"/>
                        </a:spcAft>
                        <a:tabLst>
                          <a:tab pos="866775" algn="l"/>
                        </a:tabLst>
                      </a:pPr>
                      <a:r>
                        <a:rPr lang="es-ES" sz="1200">
                          <a:latin typeface="Arial"/>
                          <a:ea typeface="Calibri"/>
                          <a:cs typeface="Times New Roman"/>
                        </a:rPr>
                        <a:t>0-80</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1000"/>
                        </a:spcAft>
                        <a:tabLst>
                          <a:tab pos="866775" algn="l"/>
                        </a:tabLst>
                      </a:pPr>
                      <a:r>
                        <a:rPr lang="es-ES" sz="1200">
                          <a:latin typeface="Arial"/>
                          <a:ea typeface="Calibri"/>
                          <a:cs typeface="Times New Roman"/>
                        </a:rPr>
                        <a:t>120</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1000"/>
                        </a:spcAft>
                        <a:tabLst>
                          <a:tab pos="866775" algn="l"/>
                        </a:tabLst>
                      </a:pPr>
                      <a:r>
                        <a:rPr lang="es-ES" sz="1200">
                          <a:latin typeface="Arial"/>
                          <a:ea typeface="Calibri"/>
                          <a:cs typeface="Times New Roman"/>
                        </a:rPr>
                        <a:t>0,18</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1000"/>
                        </a:spcAft>
                        <a:tabLst>
                          <a:tab pos="866775" algn="l"/>
                        </a:tabLst>
                      </a:pPr>
                      <a:r>
                        <a:rPr lang="es-ES" sz="1200">
                          <a:latin typeface="Arial"/>
                          <a:ea typeface="Calibri"/>
                          <a:cs typeface="Times New Roman"/>
                        </a:rPr>
                        <a:t>1</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200000"/>
                        </a:lnSpc>
                        <a:spcAft>
                          <a:spcPts val="1000"/>
                        </a:spcAft>
                        <a:tabLst>
                          <a:tab pos="866775" algn="l"/>
                        </a:tabLst>
                      </a:pPr>
                      <a:r>
                        <a:rPr lang="es-ES" sz="1200">
                          <a:latin typeface="Arial"/>
                          <a:ea typeface="Calibri"/>
                          <a:cs typeface="Times New Roman"/>
                        </a:rPr>
                        <a:t>02</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1000"/>
                        </a:spcAft>
                        <a:tabLst>
                          <a:tab pos="866775" algn="l"/>
                        </a:tabLst>
                      </a:pPr>
                      <a:r>
                        <a:rPr lang="es-ES" sz="1200">
                          <a:latin typeface="Arial"/>
                          <a:ea typeface="Calibri"/>
                          <a:cs typeface="Times New Roman"/>
                        </a:rPr>
                        <a:t>Soda caustica</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1000"/>
                        </a:spcAft>
                        <a:tabLst>
                          <a:tab pos="866775" algn="l"/>
                        </a:tabLst>
                      </a:pPr>
                      <a:r>
                        <a:rPr lang="es-ES" sz="1200">
                          <a:latin typeface="Arial"/>
                          <a:ea typeface="Calibri"/>
                          <a:cs typeface="Times New Roman"/>
                        </a:rPr>
                        <a:t>0-20</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1000"/>
                        </a:spcAft>
                        <a:tabLst>
                          <a:tab pos="866775" algn="l"/>
                        </a:tabLst>
                      </a:pPr>
                      <a:r>
                        <a:rPr lang="es-ES" sz="1200">
                          <a:latin typeface="Arial"/>
                          <a:ea typeface="Calibri"/>
                          <a:cs typeface="Times New Roman"/>
                        </a:rPr>
                        <a:t>         100</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1000"/>
                        </a:spcAft>
                        <a:tabLst>
                          <a:tab pos="866775" algn="l"/>
                        </a:tabLst>
                      </a:pPr>
                      <a:r>
                        <a:rPr lang="es-ES" sz="1200">
                          <a:latin typeface="Arial"/>
                          <a:ea typeface="Calibri"/>
                          <a:cs typeface="Times New Roman"/>
                        </a:rPr>
                        <a:t>0,10</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1000"/>
                        </a:spcAft>
                        <a:tabLst>
                          <a:tab pos="866775" algn="l"/>
                        </a:tabLst>
                      </a:pPr>
                      <a:r>
                        <a:rPr lang="es-ES" sz="1200">
                          <a:latin typeface="Arial"/>
                          <a:ea typeface="Calibri"/>
                          <a:cs typeface="Times New Roman"/>
                        </a:rPr>
                        <a:t>1</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200000"/>
                        </a:lnSpc>
                        <a:spcAft>
                          <a:spcPts val="1000"/>
                        </a:spcAft>
                        <a:tabLst>
                          <a:tab pos="866775" algn="l"/>
                        </a:tabLst>
                      </a:pPr>
                      <a:r>
                        <a:rPr lang="es-ES" sz="1200">
                          <a:latin typeface="Arial"/>
                          <a:ea typeface="Calibri"/>
                          <a:cs typeface="Times New Roman"/>
                        </a:rPr>
                        <a:t>03</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1000"/>
                        </a:spcAft>
                        <a:tabLst>
                          <a:tab pos="866775" algn="l"/>
                        </a:tabLst>
                      </a:pPr>
                      <a:r>
                        <a:rPr lang="es-ES" sz="1200">
                          <a:latin typeface="Arial"/>
                          <a:ea typeface="Calibri"/>
                          <a:cs typeface="Times New Roman"/>
                        </a:rPr>
                        <a:t>Polímero en clarificación</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1000"/>
                        </a:spcAft>
                        <a:tabLst>
                          <a:tab pos="866775" algn="l"/>
                        </a:tabLst>
                      </a:pPr>
                      <a:r>
                        <a:rPr lang="es-ES" sz="1200">
                          <a:latin typeface="Arial"/>
                          <a:ea typeface="Calibri"/>
                          <a:cs typeface="Times New Roman"/>
                        </a:rPr>
                        <a:t>0-90</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1000"/>
                        </a:spcAft>
                        <a:tabLst>
                          <a:tab pos="866775" algn="l"/>
                        </a:tabLst>
                      </a:pPr>
                      <a:r>
                        <a:rPr lang="es-ES" sz="1200">
                          <a:latin typeface="Arial"/>
                          <a:ea typeface="Calibri"/>
                          <a:cs typeface="Times New Roman"/>
                        </a:rPr>
                        <a:t>80</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1000"/>
                        </a:spcAft>
                        <a:tabLst>
                          <a:tab pos="866775" algn="l"/>
                        </a:tabLst>
                      </a:pPr>
                      <a:r>
                        <a:rPr lang="es-ES" sz="1200">
                          <a:latin typeface="Arial"/>
                          <a:ea typeface="Calibri"/>
                          <a:cs typeface="Times New Roman"/>
                        </a:rPr>
                        <a:t>0,18</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1000"/>
                        </a:spcAft>
                        <a:tabLst>
                          <a:tab pos="866775" algn="l"/>
                        </a:tabLst>
                      </a:pPr>
                      <a:r>
                        <a:rPr lang="es-ES" sz="1200">
                          <a:latin typeface="Arial"/>
                          <a:ea typeface="Calibri"/>
                          <a:cs typeface="Times New Roman"/>
                        </a:rPr>
                        <a:t>1</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7160">
                <a:tc>
                  <a:txBody>
                    <a:bodyPr/>
                    <a:lstStyle/>
                    <a:p>
                      <a:pPr>
                        <a:lnSpc>
                          <a:spcPct val="200000"/>
                        </a:lnSpc>
                        <a:spcAft>
                          <a:spcPts val="1000"/>
                        </a:spcAft>
                        <a:tabLst>
                          <a:tab pos="866775" algn="l"/>
                        </a:tabLst>
                      </a:pPr>
                      <a:r>
                        <a:rPr lang="es-ES" sz="1200">
                          <a:latin typeface="Arial"/>
                          <a:ea typeface="Calibri"/>
                          <a:cs typeface="Times New Roman"/>
                        </a:rPr>
                        <a:t>04</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1000"/>
                        </a:spcAft>
                        <a:tabLst>
                          <a:tab pos="866775" algn="l"/>
                        </a:tabLst>
                      </a:pPr>
                      <a:r>
                        <a:rPr lang="es-ES" sz="1200">
                          <a:latin typeface="Arial"/>
                          <a:ea typeface="Calibri"/>
                          <a:cs typeface="Times New Roman"/>
                        </a:rPr>
                        <a:t>Polímero en deshidratación</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1000"/>
                        </a:spcAft>
                        <a:tabLst>
                          <a:tab pos="866775" algn="l"/>
                        </a:tabLst>
                      </a:pPr>
                      <a:r>
                        <a:rPr lang="es-ES" sz="1200">
                          <a:latin typeface="Arial"/>
                          <a:ea typeface="Calibri"/>
                          <a:cs typeface="Times New Roman"/>
                        </a:rPr>
                        <a:t>0-260</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1000"/>
                        </a:spcAft>
                        <a:tabLst>
                          <a:tab pos="866775" algn="l"/>
                        </a:tabLst>
                      </a:pPr>
                      <a:r>
                        <a:rPr lang="es-ES" sz="1200">
                          <a:latin typeface="Arial"/>
                          <a:ea typeface="Calibri"/>
                          <a:cs typeface="Times New Roman"/>
                        </a:rPr>
                        <a:t>80</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1000"/>
                        </a:spcAft>
                        <a:tabLst>
                          <a:tab pos="866775" algn="l"/>
                        </a:tabLst>
                      </a:pPr>
                      <a:r>
                        <a:rPr lang="es-ES" sz="1200">
                          <a:latin typeface="Arial"/>
                          <a:ea typeface="Calibri"/>
                          <a:cs typeface="Times New Roman"/>
                        </a:rPr>
                        <a:t>0,37</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1000"/>
                        </a:spcAft>
                        <a:tabLst>
                          <a:tab pos="866775" algn="l"/>
                        </a:tabLst>
                      </a:pPr>
                      <a:r>
                        <a:rPr lang="es-ES" sz="1200">
                          <a:latin typeface="Arial"/>
                          <a:ea typeface="Calibri"/>
                          <a:cs typeface="Times New Roman"/>
                        </a:rPr>
                        <a:t>1</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6840">
                <a:tc>
                  <a:txBody>
                    <a:bodyPr/>
                    <a:lstStyle/>
                    <a:p>
                      <a:pPr>
                        <a:lnSpc>
                          <a:spcPct val="200000"/>
                        </a:lnSpc>
                        <a:spcAft>
                          <a:spcPts val="1000"/>
                        </a:spcAft>
                        <a:tabLst>
                          <a:tab pos="866775" algn="l"/>
                        </a:tabLst>
                      </a:pPr>
                      <a:r>
                        <a:rPr lang="es-ES" sz="1200">
                          <a:latin typeface="Arial"/>
                          <a:ea typeface="Calibri"/>
                          <a:cs typeface="Times New Roman"/>
                        </a:rPr>
                        <a:t>05</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1000"/>
                        </a:spcAft>
                        <a:tabLst>
                          <a:tab pos="866775" algn="l"/>
                        </a:tabLst>
                      </a:pPr>
                      <a:r>
                        <a:rPr lang="es-ES" sz="1200">
                          <a:latin typeface="Arial"/>
                          <a:ea typeface="Calibri"/>
                          <a:cs typeface="Times New Roman"/>
                        </a:rPr>
                        <a:t>Hipoclorito de sodio</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1000"/>
                        </a:spcAft>
                        <a:tabLst>
                          <a:tab pos="866775" algn="l"/>
                        </a:tabLst>
                      </a:pPr>
                      <a:r>
                        <a:rPr lang="es-ES" sz="1200">
                          <a:latin typeface="Arial"/>
                          <a:ea typeface="Calibri"/>
                          <a:cs typeface="Times New Roman"/>
                        </a:rPr>
                        <a:t>0-30</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1000"/>
                        </a:spcAft>
                        <a:tabLst>
                          <a:tab pos="866775" algn="l"/>
                        </a:tabLst>
                      </a:pPr>
                      <a:r>
                        <a:rPr lang="es-ES" sz="1200">
                          <a:latin typeface="Arial"/>
                          <a:ea typeface="Calibri"/>
                          <a:cs typeface="Times New Roman"/>
                        </a:rPr>
                        <a:t>80</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1000"/>
                        </a:spcAft>
                        <a:tabLst>
                          <a:tab pos="866775" algn="l"/>
                        </a:tabLst>
                      </a:pPr>
                      <a:r>
                        <a:rPr lang="es-ES" sz="1200">
                          <a:latin typeface="Arial"/>
                          <a:ea typeface="Calibri"/>
                          <a:cs typeface="Times New Roman"/>
                        </a:rPr>
                        <a:t>0,18</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1000"/>
                        </a:spcAft>
                        <a:tabLst>
                          <a:tab pos="866775" algn="l"/>
                        </a:tabLst>
                      </a:pPr>
                      <a:r>
                        <a:rPr lang="es-ES" sz="1200" dirty="0">
                          <a:latin typeface="Arial"/>
                          <a:ea typeface="Calibri"/>
                          <a:cs typeface="Times New Roman"/>
                        </a:rPr>
                        <a:t>1</a:t>
                      </a:r>
                      <a:endParaRPr lang="es-EC"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51520" y="733346"/>
            <a:ext cx="867645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114300" algn="l"/>
                <a:tab pos="3638550" algn="l"/>
              </a:tabLst>
            </a:pPr>
            <a:r>
              <a:rPr lang="es-ES" sz="2400" b="1" dirty="0" smtClean="0"/>
              <a:t>Sistema de tratamiento.- </a:t>
            </a:r>
            <a:r>
              <a:rPr lang="es-ES" sz="2400" b="1" dirty="0" smtClean="0">
                <a:ea typeface="Calibri" pitchFamily="34" charset="0"/>
                <a:cs typeface="Arial" pitchFamily="34" charset="0"/>
              </a:rPr>
              <a:t> Conjuntos Complementarios</a:t>
            </a:r>
            <a:endParaRPr kumimoji="0" lang="es-ES" sz="2400" b="0" i="0" u="none" strike="noStrike" cap="none" normalizeH="0" baseline="0" dirty="0" smtClean="0">
              <a:ln>
                <a:noFill/>
              </a:ln>
              <a:solidFill>
                <a:schemeClr val="tx1"/>
              </a:solidFill>
              <a:effectLst/>
              <a:cs typeface="Arial" pitchFamily="34" charset="0"/>
            </a:endParaRPr>
          </a:p>
        </p:txBody>
      </p:sp>
      <p:pic>
        <p:nvPicPr>
          <p:cNvPr id="51202" name="Picture 2" descr="informe final mecanico 029"/>
          <p:cNvPicPr>
            <a:picLocks noChangeAspect="1" noChangeArrowheads="1"/>
          </p:cNvPicPr>
          <p:nvPr/>
        </p:nvPicPr>
        <p:blipFill>
          <a:blip r:embed="rId2" cstate="print">
            <a:lum bright="12000"/>
          </a:blip>
          <a:srcRect/>
          <a:stretch>
            <a:fillRect/>
          </a:stretch>
        </p:blipFill>
        <p:spPr bwMode="auto">
          <a:xfrm>
            <a:off x="1043608" y="1340767"/>
            <a:ext cx="2664296" cy="2274211"/>
          </a:xfrm>
          <a:prstGeom prst="rect">
            <a:avLst/>
          </a:prstGeom>
          <a:noFill/>
          <a:ln w="9525">
            <a:noFill/>
            <a:miter lim="800000"/>
            <a:headEnd/>
            <a:tailEnd/>
          </a:ln>
        </p:spPr>
      </p:pic>
      <p:sp>
        <p:nvSpPr>
          <p:cNvPr id="51203" name="Rectangle 3"/>
          <p:cNvSpPr>
            <a:spLocks noChangeArrowheads="1"/>
          </p:cNvSpPr>
          <p:nvPr/>
        </p:nvSpPr>
        <p:spPr bwMode="auto">
          <a:xfrm>
            <a:off x="3923928" y="1556792"/>
            <a:ext cx="4464496"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BOMBAS  DOSIFICADORAS PARA:    </a:t>
            </a:r>
          </a:p>
          <a:p>
            <a:pPr marL="228600" marR="0" lvl="0" indent="-228600" algn="l" defTabSz="914400" rtl="0" eaLnBrk="1" fontAlgn="base" latinLnBrk="0" hangingPunct="1">
              <a:lnSpc>
                <a:spcPct val="100000"/>
              </a:lnSpc>
              <a:spcBef>
                <a:spcPct val="0"/>
              </a:spcBef>
              <a:spcAft>
                <a:spcPct val="0"/>
              </a:spcAft>
              <a:buClrTx/>
              <a:buSzTx/>
              <a:buFontTx/>
              <a:buAutoNum type="alphaUcParenR"/>
              <a:tabLst/>
            </a:pPr>
            <a:r>
              <a:rPr kumimoji="0" lang="es-E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CLORURO FÉRRICO </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tabLst/>
            </a:pPr>
            <a:r>
              <a:rPr kumimoji="0" lang="es-E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  SODA CÁUSTICA  </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   HIPOCLORITO</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1204" name="Rectangle 4"/>
          <p:cNvSpPr>
            <a:spLocks noChangeArrowheads="1"/>
          </p:cNvSpPr>
          <p:nvPr/>
        </p:nvSpPr>
        <p:spPr bwMode="auto">
          <a:xfrm>
            <a:off x="3923928" y="3717032"/>
            <a:ext cx="496855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BOMBA  DOSIFICADORA PARA POLÍMERO: SIRVE PARA LA DOSIFICACION DE POLIELECTROLITOS EN LA ENTARADA DEL CLARIFICADOR SECUNDARIO PARA AUMENTAR LA EFICIENCIA DE REMOCION DE SOLIDOS SUSPENDIDOS AUN PRESENTES EN GRAN CANTIDAD EN EL EFLUENTE TRATADO.  </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1205" name="Picture 5" descr="informe final mecanico 018"/>
          <p:cNvPicPr>
            <a:picLocks noChangeAspect="1" noChangeArrowheads="1"/>
          </p:cNvPicPr>
          <p:nvPr/>
        </p:nvPicPr>
        <p:blipFill>
          <a:blip r:embed="rId3" cstate="print"/>
          <a:srcRect/>
          <a:stretch>
            <a:fillRect/>
          </a:stretch>
        </p:blipFill>
        <p:spPr bwMode="auto">
          <a:xfrm>
            <a:off x="1043608" y="3717031"/>
            <a:ext cx="2736304" cy="2823821"/>
          </a:xfrm>
          <a:prstGeom prst="rect">
            <a:avLst/>
          </a:prstGeom>
          <a:noFill/>
          <a:ln w="9525">
            <a:noFill/>
            <a:miter lim="800000"/>
            <a:headEnd/>
            <a:tailEnd/>
          </a:ln>
        </p:spPr>
      </p:pic>
      <p:sp>
        <p:nvSpPr>
          <p:cNvPr id="51206" name="Rectangle 6"/>
          <p:cNvSpPr>
            <a:spLocks noChangeArrowheads="1"/>
          </p:cNvSpPr>
          <p:nvPr/>
        </p:nvSpPr>
        <p:spPr bwMode="auto">
          <a:xfrm>
            <a:off x="3995936" y="5229200"/>
            <a:ext cx="4248472"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409825" algn="l"/>
                <a:tab pos="5133975" algn="l"/>
              </a:tabLst>
            </a:pPr>
            <a:r>
              <a:rPr kumimoji="0" lang="es-ES" sz="1200" b="1" i="0" u="none" strike="noStrike" cap="none" normalizeH="0" baseline="0" dirty="0" smtClean="0">
                <a:ln>
                  <a:noFill/>
                </a:ln>
                <a:solidFill>
                  <a:schemeClr val="tx1"/>
                </a:solidFill>
                <a:effectLst/>
                <a:latin typeface="Arial" pitchFamily="34" charset="0"/>
                <a:ea typeface="Calibri" pitchFamily="34" charset="0"/>
                <a:cs typeface="Arial" pitchFamily="34" charset="0"/>
              </a:rPr>
              <a:t> Nota:</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La dosificaci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de productos qu</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micos es autom</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tica y proporcional, con se</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ñ</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al de se</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ñ</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al de salida a red </a:t>
            </a:r>
            <a:r>
              <a:rPr kumimoji="0" lang="es-ES" sz="12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profibus</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y controladas por las siguientes variables:</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 pos="513397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-Cloruro f</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é</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rrico: Contenido de fosforo y caudal                                                                                                              -Soda caustica: pH                        	                                                                                                               -Pol</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mero: Caudal                                                                                                                                                                      -Hipoclorito: caudal</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p:cNvSpPr>
            <a:spLocks noChangeArrowheads="1"/>
          </p:cNvSpPr>
          <p:nvPr/>
        </p:nvSpPr>
        <p:spPr bwMode="auto">
          <a:xfrm>
            <a:off x="179512" y="358498"/>
            <a:ext cx="7920880" cy="35086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s-ES" sz="2400" b="1" dirty="0" smtClean="0">
                <a:latin typeface="Arial" pitchFamily="34" charset="0"/>
                <a:ea typeface="Times New Roman" pitchFamily="18" charset="0"/>
                <a:cs typeface="Arial" pitchFamily="34" charset="0"/>
              </a:rPr>
              <a:t>Principales contaminantes del Agua:</a:t>
            </a:r>
          </a:p>
          <a:p>
            <a:pPr lvl="0" algn="ctr" fontAlgn="base">
              <a:spcBef>
                <a:spcPct val="0"/>
              </a:spcBef>
              <a:spcAft>
                <a:spcPct val="0"/>
              </a:spcAft>
            </a:pPr>
            <a:endParaRPr lang="es-ES" b="1" dirty="0" smtClean="0">
              <a:latin typeface="Arial" pitchFamily="34" charset="0"/>
              <a:ea typeface="Times New Roman" pitchFamily="18" charset="0"/>
              <a:cs typeface="Arial" pitchFamily="34" charset="0"/>
            </a:endParaRPr>
          </a:p>
          <a:p>
            <a:pPr>
              <a:buFont typeface="Wingdings" pitchFamily="2" charset="2"/>
              <a:buChar char="Ø"/>
            </a:pPr>
            <a:r>
              <a:rPr lang="es-EC" dirty="0" smtClean="0"/>
              <a:t>  Aguas residuales y otros residuos que demandan oxígeno.</a:t>
            </a:r>
          </a:p>
          <a:p>
            <a:pPr>
              <a:buFont typeface="Wingdings" pitchFamily="2" charset="2"/>
              <a:buChar char="Ø"/>
            </a:pPr>
            <a:r>
              <a:rPr lang="es-EC" dirty="0" smtClean="0"/>
              <a:t>  Agentes infecciosos.</a:t>
            </a:r>
          </a:p>
          <a:p>
            <a:pPr>
              <a:buFont typeface="Wingdings" pitchFamily="2" charset="2"/>
              <a:buChar char="Ø"/>
            </a:pPr>
            <a:r>
              <a:rPr lang="es-EC" dirty="0" smtClean="0"/>
              <a:t>  Nutrientes vegetales.</a:t>
            </a:r>
          </a:p>
          <a:p>
            <a:pPr>
              <a:buFont typeface="Wingdings" pitchFamily="2" charset="2"/>
              <a:buChar char="Ø"/>
            </a:pPr>
            <a:r>
              <a:rPr lang="es-EC" dirty="0" smtClean="0"/>
              <a:t>  Productos químicos.</a:t>
            </a:r>
          </a:p>
          <a:p>
            <a:pPr>
              <a:buFont typeface="Wingdings" pitchFamily="2" charset="2"/>
              <a:buChar char="Ø"/>
            </a:pPr>
            <a:r>
              <a:rPr lang="es-EC" dirty="0" smtClean="0"/>
              <a:t>  Sedimentos formados por partículas del suelo.</a:t>
            </a:r>
          </a:p>
          <a:p>
            <a:pPr>
              <a:buFont typeface="Wingdings" pitchFamily="2" charset="2"/>
              <a:buChar char="Ø"/>
            </a:pPr>
            <a:r>
              <a:rPr lang="es-EC" dirty="0" smtClean="0"/>
              <a:t>  Sustancias radiactivas.</a:t>
            </a:r>
          </a:p>
          <a:p>
            <a:pPr>
              <a:buFont typeface="Wingdings" pitchFamily="2" charset="2"/>
              <a:buChar char="Ø"/>
            </a:pPr>
            <a:r>
              <a:rPr lang="es-EC" dirty="0" smtClean="0"/>
              <a:t>  Contaminación cloacal.</a:t>
            </a:r>
          </a:p>
          <a:p>
            <a:pPr>
              <a:buFont typeface="Wingdings" pitchFamily="2" charset="2"/>
              <a:buChar char="Ø"/>
            </a:pPr>
            <a:r>
              <a:rPr lang="es-EC" dirty="0" smtClean="0"/>
              <a:t>  Derrames de petróleo</a:t>
            </a:r>
          </a:p>
          <a:p>
            <a:pPr lvl="0" algn="ctr" fontAlgn="base">
              <a:spcBef>
                <a:spcPct val="0"/>
              </a:spcBef>
              <a:spcAft>
                <a:spcPct val="0"/>
              </a:spcAft>
            </a:pPr>
            <a:endParaRPr lang="es-ES" b="1" dirty="0" smtClean="0">
              <a:latin typeface="Arial" pitchFamily="34" charset="0"/>
              <a:ea typeface="Times New Roman" pitchFamily="18" charset="0"/>
              <a:cs typeface="Arial" pitchFamily="34" charset="0"/>
            </a:endParaRPr>
          </a:p>
          <a:p>
            <a:pPr lvl="0" algn="ctr" fontAlgn="base">
              <a:spcBef>
                <a:spcPct val="0"/>
              </a:spcBef>
              <a:spcAft>
                <a:spcPct val="0"/>
              </a:spcAft>
            </a:pPr>
            <a:endParaRPr lang="es-ES" dirty="0" smtClean="0">
              <a:latin typeface="Arial" pitchFamily="34" charset="0"/>
              <a:cs typeface="Arial" pitchFamily="34" charset="0"/>
            </a:endParaRPr>
          </a:p>
        </p:txBody>
      </p:sp>
      <p:pic>
        <p:nvPicPr>
          <p:cNvPr id="16386" name="Picture 2" descr="http://t2.gstatic.com/images?q=tbn:ANd9GcTVNIWksNS_fj5_1RM1G3sXQSaKpw1LSp058rSOAUrGhu5rB_QE"/>
          <p:cNvPicPr>
            <a:picLocks noChangeAspect="1" noChangeArrowheads="1"/>
          </p:cNvPicPr>
          <p:nvPr/>
        </p:nvPicPr>
        <p:blipFill>
          <a:blip r:embed="rId2" cstate="print"/>
          <a:srcRect/>
          <a:stretch>
            <a:fillRect/>
          </a:stretch>
        </p:blipFill>
        <p:spPr bwMode="auto">
          <a:xfrm>
            <a:off x="6084168" y="980728"/>
            <a:ext cx="2447925" cy="1866901"/>
          </a:xfrm>
          <a:prstGeom prst="rect">
            <a:avLst/>
          </a:prstGeom>
          <a:noFill/>
        </p:spPr>
      </p:pic>
      <p:pic>
        <p:nvPicPr>
          <p:cNvPr id="16392" name="Picture 8" descr="http://t3.gstatic.com/images?q=tbn:ANd9GcRV_BQECMNUNco4yBCTuV0dU1wiFJS7hVQ0x4Q1qesMQMLfwFeg"/>
          <p:cNvPicPr>
            <a:picLocks noChangeAspect="1" noChangeArrowheads="1"/>
          </p:cNvPicPr>
          <p:nvPr/>
        </p:nvPicPr>
        <p:blipFill>
          <a:blip r:embed="rId3" cstate="print"/>
          <a:srcRect/>
          <a:stretch>
            <a:fillRect/>
          </a:stretch>
        </p:blipFill>
        <p:spPr bwMode="auto">
          <a:xfrm>
            <a:off x="6012160" y="3356992"/>
            <a:ext cx="2466975" cy="1847851"/>
          </a:xfrm>
          <a:prstGeom prst="rect">
            <a:avLst/>
          </a:prstGeom>
          <a:noFill/>
        </p:spPr>
      </p:pic>
      <p:pic>
        <p:nvPicPr>
          <p:cNvPr id="16394" name="Picture 10" descr="http://t2.gstatic.com/images?q=tbn:ANd9GcRG__riKF_vISKr3kVOOTGF3lDT-9P3f96SbN2ayT-H1QLCt3IGkw"/>
          <p:cNvPicPr>
            <a:picLocks noChangeAspect="1" noChangeArrowheads="1"/>
          </p:cNvPicPr>
          <p:nvPr/>
        </p:nvPicPr>
        <p:blipFill>
          <a:blip r:embed="rId4" cstate="print"/>
          <a:srcRect/>
          <a:stretch>
            <a:fillRect/>
          </a:stretch>
        </p:blipFill>
        <p:spPr bwMode="auto">
          <a:xfrm>
            <a:off x="323528" y="3573016"/>
            <a:ext cx="1771650" cy="2571751"/>
          </a:xfrm>
          <a:prstGeom prst="rect">
            <a:avLst/>
          </a:prstGeom>
          <a:noFill/>
        </p:spPr>
      </p:pic>
      <p:pic>
        <p:nvPicPr>
          <p:cNvPr id="16396" name="Picture 12" descr="http://t0.gstatic.com/images?q=tbn:ANd9GcTwIbaUeq24-5FNPzw2-jpOtpIvtHSPsZhg6z-nPhky3RM2A3m70UMK7dsA"/>
          <p:cNvPicPr>
            <a:picLocks noChangeAspect="1" noChangeArrowheads="1"/>
          </p:cNvPicPr>
          <p:nvPr/>
        </p:nvPicPr>
        <p:blipFill>
          <a:blip r:embed="rId5" cstate="print"/>
          <a:srcRect l="3839" t="5556" r="4026" b="5556"/>
          <a:stretch>
            <a:fillRect/>
          </a:stretch>
        </p:blipFill>
        <p:spPr bwMode="auto">
          <a:xfrm>
            <a:off x="2267744" y="3645024"/>
            <a:ext cx="3456384" cy="2304256"/>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51520" y="733346"/>
            <a:ext cx="867645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114300" algn="l"/>
                <a:tab pos="3638550" algn="l"/>
              </a:tabLst>
            </a:pPr>
            <a:r>
              <a:rPr lang="es-ES" sz="2400" b="1" dirty="0" smtClean="0"/>
              <a:t>Sistema de tratamiento.- </a:t>
            </a:r>
            <a:r>
              <a:rPr lang="es-ES" sz="2400" b="1" dirty="0" smtClean="0">
                <a:ea typeface="Calibri" pitchFamily="34" charset="0"/>
                <a:cs typeface="Arial" pitchFamily="34" charset="0"/>
              </a:rPr>
              <a:t> Conjuntos Complementarios</a:t>
            </a:r>
            <a:endParaRPr lang="es-ES" sz="2400" dirty="0" smtClean="0">
              <a:cs typeface="Arial" pitchFamily="34" charset="0"/>
            </a:endParaRPr>
          </a:p>
        </p:txBody>
      </p:sp>
      <p:graphicFrame>
        <p:nvGraphicFramePr>
          <p:cNvPr id="6" name="5 Tabla"/>
          <p:cNvGraphicFramePr>
            <a:graphicFrameLocks noGrp="1"/>
          </p:cNvGraphicFramePr>
          <p:nvPr/>
        </p:nvGraphicFramePr>
        <p:xfrm>
          <a:off x="1763688" y="3356992"/>
          <a:ext cx="5184576" cy="2448271"/>
        </p:xfrm>
        <a:graphic>
          <a:graphicData uri="http://schemas.openxmlformats.org/drawingml/2006/table">
            <a:tbl>
              <a:tblPr/>
              <a:tblGrid>
                <a:gridCol w="2074270"/>
                <a:gridCol w="1144323"/>
                <a:gridCol w="870681"/>
                <a:gridCol w="1095302"/>
              </a:tblGrid>
              <a:tr h="816091">
                <a:tc>
                  <a:txBody>
                    <a:bodyPr/>
                    <a:lstStyle/>
                    <a:p>
                      <a:pPr algn="l">
                        <a:lnSpc>
                          <a:spcPct val="200000"/>
                        </a:lnSpc>
                        <a:spcAft>
                          <a:spcPts val="1000"/>
                        </a:spcAft>
                        <a:tabLst>
                          <a:tab pos="866775" algn="l"/>
                        </a:tabLst>
                      </a:pPr>
                      <a:r>
                        <a:rPr lang="es-ES" sz="1200">
                          <a:latin typeface="Arial"/>
                          <a:ea typeface="Calibri"/>
                          <a:cs typeface="Times New Roman"/>
                        </a:rPr>
                        <a:t>Aplicación</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1000"/>
                        </a:spcAft>
                        <a:tabLst>
                          <a:tab pos="866775" algn="l"/>
                        </a:tabLst>
                      </a:pPr>
                      <a:r>
                        <a:rPr lang="es-ES" sz="1200">
                          <a:latin typeface="Arial"/>
                          <a:ea typeface="Calibri"/>
                          <a:cs typeface="Times New Roman"/>
                        </a:rPr>
                        <a:t>Volumen (lts)</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200000"/>
                        </a:lnSpc>
                        <a:spcAft>
                          <a:spcPts val="1000"/>
                        </a:spcAft>
                        <a:tabLst>
                          <a:tab pos="866775" algn="l"/>
                        </a:tabLst>
                      </a:pPr>
                      <a:r>
                        <a:rPr lang="es-ES" sz="1200">
                          <a:latin typeface="Arial"/>
                          <a:ea typeface="Calibri"/>
                          <a:cs typeface="Times New Roman"/>
                        </a:rPr>
                        <a:t>Material</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200000"/>
                        </a:lnSpc>
                        <a:spcAft>
                          <a:spcPts val="1000"/>
                        </a:spcAft>
                        <a:tabLst>
                          <a:tab pos="866775" algn="l"/>
                        </a:tabLst>
                      </a:pPr>
                      <a:r>
                        <a:rPr lang="es-ES" sz="1200">
                          <a:latin typeface="Arial"/>
                          <a:ea typeface="Calibri"/>
                          <a:cs typeface="Times New Roman"/>
                        </a:rPr>
                        <a:t>Cantidad</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8045">
                <a:tc>
                  <a:txBody>
                    <a:bodyPr/>
                    <a:lstStyle/>
                    <a:p>
                      <a:pPr algn="l">
                        <a:lnSpc>
                          <a:spcPct val="200000"/>
                        </a:lnSpc>
                        <a:spcAft>
                          <a:spcPts val="1000"/>
                        </a:spcAft>
                        <a:tabLst>
                          <a:tab pos="866775" algn="l"/>
                        </a:tabLst>
                      </a:pPr>
                      <a:r>
                        <a:rPr lang="es-ES" sz="1200">
                          <a:latin typeface="Arial"/>
                          <a:ea typeface="Calibri"/>
                          <a:cs typeface="Times New Roman"/>
                        </a:rPr>
                        <a:t>Cloruro férrico</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1000"/>
                        </a:spcAft>
                        <a:tabLst>
                          <a:tab pos="866775" algn="l"/>
                        </a:tabLst>
                      </a:pPr>
                      <a:r>
                        <a:rPr lang="es-ES" sz="1200">
                          <a:latin typeface="Arial"/>
                          <a:ea typeface="Calibri"/>
                          <a:cs typeface="Times New Roman"/>
                        </a:rPr>
                        <a:t>8.000</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1000"/>
                        </a:spcAft>
                        <a:tabLst>
                          <a:tab pos="866775" algn="l"/>
                        </a:tabLst>
                      </a:pPr>
                      <a:r>
                        <a:rPr lang="es-ES" sz="1200">
                          <a:latin typeface="Arial"/>
                          <a:ea typeface="Calibri"/>
                          <a:cs typeface="Times New Roman"/>
                        </a:rPr>
                        <a:t>PRFV</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1000"/>
                        </a:spcAft>
                        <a:tabLst>
                          <a:tab pos="866775" algn="l"/>
                        </a:tabLst>
                      </a:pPr>
                      <a:r>
                        <a:rPr lang="es-ES" sz="1200">
                          <a:latin typeface="Arial"/>
                          <a:ea typeface="Calibri"/>
                          <a:cs typeface="Times New Roman"/>
                        </a:rPr>
                        <a:t>01</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8045">
                <a:tc>
                  <a:txBody>
                    <a:bodyPr/>
                    <a:lstStyle/>
                    <a:p>
                      <a:pPr algn="l">
                        <a:lnSpc>
                          <a:spcPct val="200000"/>
                        </a:lnSpc>
                        <a:spcAft>
                          <a:spcPts val="1000"/>
                        </a:spcAft>
                        <a:tabLst>
                          <a:tab pos="866775" algn="l"/>
                        </a:tabLst>
                      </a:pPr>
                      <a:r>
                        <a:rPr lang="es-ES" sz="1200">
                          <a:latin typeface="Arial"/>
                          <a:ea typeface="Calibri"/>
                          <a:cs typeface="Times New Roman"/>
                        </a:rPr>
                        <a:t>Soda caustica</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1000"/>
                        </a:spcAft>
                        <a:tabLst>
                          <a:tab pos="866775" algn="l"/>
                        </a:tabLst>
                      </a:pPr>
                      <a:r>
                        <a:rPr lang="es-ES" sz="1200">
                          <a:latin typeface="Arial"/>
                          <a:ea typeface="Calibri"/>
                          <a:cs typeface="Times New Roman"/>
                        </a:rPr>
                        <a:t>8.000</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1000"/>
                        </a:spcAft>
                        <a:tabLst>
                          <a:tab pos="866775" algn="l"/>
                        </a:tabLst>
                      </a:pPr>
                      <a:r>
                        <a:rPr lang="es-ES" sz="1200">
                          <a:latin typeface="Arial"/>
                          <a:ea typeface="Calibri"/>
                          <a:cs typeface="Times New Roman"/>
                        </a:rPr>
                        <a:t>PRFV</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1000"/>
                        </a:spcAft>
                        <a:tabLst>
                          <a:tab pos="866775" algn="l"/>
                        </a:tabLst>
                      </a:pPr>
                      <a:r>
                        <a:rPr lang="es-ES" sz="1200">
                          <a:latin typeface="Arial"/>
                          <a:ea typeface="Calibri"/>
                          <a:cs typeface="Times New Roman"/>
                        </a:rPr>
                        <a:t>01</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8045">
                <a:tc>
                  <a:txBody>
                    <a:bodyPr/>
                    <a:lstStyle/>
                    <a:p>
                      <a:pPr algn="l">
                        <a:lnSpc>
                          <a:spcPct val="200000"/>
                        </a:lnSpc>
                        <a:spcAft>
                          <a:spcPts val="1000"/>
                        </a:spcAft>
                        <a:tabLst>
                          <a:tab pos="866775" algn="l"/>
                        </a:tabLst>
                      </a:pPr>
                      <a:r>
                        <a:rPr lang="es-ES" sz="1200">
                          <a:latin typeface="Arial"/>
                          <a:ea typeface="Calibri"/>
                          <a:cs typeface="Times New Roman"/>
                        </a:rPr>
                        <a:t>Polímero  clarificación</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1000"/>
                        </a:spcAft>
                        <a:tabLst>
                          <a:tab pos="866775" algn="l"/>
                        </a:tabLst>
                      </a:pPr>
                      <a:r>
                        <a:rPr lang="es-ES" sz="1200">
                          <a:latin typeface="Arial"/>
                          <a:ea typeface="Calibri"/>
                          <a:cs typeface="Times New Roman"/>
                        </a:rPr>
                        <a:t>5.000</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1000"/>
                        </a:spcAft>
                        <a:tabLst>
                          <a:tab pos="866775" algn="l"/>
                        </a:tabLst>
                      </a:pPr>
                      <a:r>
                        <a:rPr lang="es-ES" sz="1200">
                          <a:latin typeface="Arial"/>
                          <a:ea typeface="Calibri"/>
                          <a:cs typeface="Times New Roman"/>
                        </a:rPr>
                        <a:t>Concreto</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1000"/>
                        </a:spcAft>
                        <a:tabLst>
                          <a:tab pos="866775" algn="l"/>
                        </a:tabLst>
                      </a:pPr>
                      <a:r>
                        <a:rPr lang="es-ES" sz="1200">
                          <a:latin typeface="Arial"/>
                          <a:ea typeface="Calibri"/>
                          <a:cs typeface="Times New Roman"/>
                        </a:rPr>
                        <a:t>01</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8045">
                <a:tc>
                  <a:txBody>
                    <a:bodyPr/>
                    <a:lstStyle/>
                    <a:p>
                      <a:pPr algn="l">
                        <a:lnSpc>
                          <a:spcPct val="200000"/>
                        </a:lnSpc>
                        <a:spcAft>
                          <a:spcPts val="1000"/>
                        </a:spcAft>
                        <a:tabLst>
                          <a:tab pos="866775" algn="l"/>
                        </a:tabLst>
                      </a:pPr>
                      <a:r>
                        <a:rPr lang="es-ES" sz="1200">
                          <a:latin typeface="Arial"/>
                          <a:ea typeface="Calibri"/>
                          <a:cs typeface="Times New Roman"/>
                        </a:rPr>
                        <a:t>Hipoclorito</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1000"/>
                        </a:spcAft>
                        <a:tabLst>
                          <a:tab pos="866775" algn="l"/>
                        </a:tabLst>
                      </a:pPr>
                      <a:r>
                        <a:rPr lang="es-ES" sz="1200">
                          <a:latin typeface="Arial"/>
                          <a:ea typeface="Calibri"/>
                          <a:cs typeface="Times New Roman"/>
                        </a:rPr>
                        <a:t>2.000</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1000"/>
                        </a:spcAft>
                        <a:tabLst>
                          <a:tab pos="866775" algn="l"/>
                        </a:tabLst>
                      </a:pPr>
                      <a:r>
                        <a:rPr lang="es-ES" sz="1200">
                          <a:latin typeface="Arial"/>
                          <a:ea typeface="Calibri"/>
                          <a:cs typeface="Times New Roman"/>
                        </a:rPr>
                        <a:t>PRFV</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1000"/>
                        </a:spcAft>
                        <a:tabLst>
                          <a:tab pos="866775" algn="l"/>
                        </a:tabLst>
                      </a:pPr>
                      <a:r>
                        <a:rPr lang="es-ES" sz="1200" dirty="0">
                          <a:latin typeface="Arial"/>
                          <a:ea typeface="Calibri"/>
                          <a:cs typeface="Times New Roman"/>
                        </a:rPr>
                        <a:t>01</a:t>
                      </a:r>
                      <a:endParaRPr lang="es-EC"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2225" name="Rectangle 1"/>
          <p:cNvSpPr>
            <a:spLocks noChangeArrowheads="1"/>
          </p:cNvSpPr>
          <p:nvPr/>
        </p:nvSpPr>
        <p:spPr bwMode="auto">
          <a:xfrm>
            <a:off x="1619672" y="1340768"/>
            <a:ext cx="5832648"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866775" algn="l"/>
              </a:tabLst>
            </a:pPr>
            <a:r>
              <a:rPr kumimoji="0" lang="es-ES" sz="1200" b="1" i="0" u="none" strike="noStrike" cap="none" normalizeH="0" baseline="0" dirty="0" smtClean="0">
                <a:ln>
                  <a:noFill/>
                </a:ln>
                <a:solidFill>
                  <a:schemeClr val="tx1"/>
                </a:solidFill>
                <a:effectLst/>
                <a:latin typeface="Arial" pitchFamily="34" charset="0"/>
                <a:ea typeface="Calibri" pitchFamily="34" charset="0"/>
                <a:cs typeface="Arial" pitchFamily="34" charset="0"/>
              </a:rPr>
              <a:t>TANQUES PREPARACION Y ALMACENAMIENTO DE </a:t>
            </a:r>
            <a:r>
              <a:rPr kumimoji="0" lang="es-ES" sz="1200" b="1" i="0" u="none" strike="noStrike" cap="none" normalizeH="0" baseline="0" dirty="0" smtClean="0">
                <a:ln>
                  <a:noFill/>
                </a:ln>
                <a:solidFill>
                  <a:schemeClr val="tx1"/>
                </a:solidFill>
                <a:effectLst/>
                <a:latin typeface="Arial" pitchFamily="34" charset="0"/>
                <a:ea typeface="Calibri" pitchFamily="34" charset="0"/>
                <a:cs typeface="Arial" pitchFamily="34" charset="0"/>
              </a:rPr>
              <a:t>QUIMICOS</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86677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Cantidad:		    		 Ver tabla</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86677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Caracter</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sticas  t</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é</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cnicas:</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86677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Funci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Almacenar y preparar qu</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micos</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86677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Localizaci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rea de dosificaci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86677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Tipo de construcci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Ver tabla</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86677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Capacidad (litros)                   	Ver tabla</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86677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Accesorios  complementario       	Conexiones, tapa torisf</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é</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rica, nivel en</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86677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Vidrio.                </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51520" y="733346"/>
            <a:ext cx="867645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114300" algn="l"/>
                <a:tab pos="3638550" algn="l"/>
              </a:tabLst>
            </a:pPr>
            <a:r>
              <a:rPr lang="es-ES" sz="2400" b="1" dirty="0" smtClean="0"/>
              <a:t>Sistema de tratamiento.- </a:t>
            </a:r>
            <a:r>
              <a:rPr lang="es-ES" sz="2400" b="1" dirty="0" smtClean="0">
                <a:ea typeface="Calibri" pitchFamily="34" charset="0"/>
                <a:cs typeface="Arial" pitchFamily="34" charset="0"/>
              </a:rPr>
              <a:t> Conjuntos Complementarios</a:t>
            </a:r>
            <a:endParaRPr kumimoji="0" lang="es-ES" sz="2400" b="0" i="0" u="none" strike="noStrike" cap="none" normalizeH="0" baseline="0" dirty="0" smtClean="0">
              <a:ln>
                <a:noFill/>
              </a:ln>
              <a:solidFill>
                <a:schemeClr val="tx1"/>
              </a:solidFill>
              <a:effectLst/>
              <a:cs typeface="Arial" pitchFamily="34" charset="0"/>
            </a:endParaRPr>
          </a:p>
        </p:txBody>
      </p:sp>
      <p:pic>
        <p:nvPicPr>
          <p:cNvPr id="2049" name="Picture 1" descr="informe final mecanico 027"/>
          <p:cNvPicPr>
            <a:picLocks noChangeAspect="1" noChangeArrowheads="1"/>
          </p:cNvPicPr>
          <p:nvPr/>
        </p:nvPicPr>
        <p:blipFill>
          <a:blip r:embed="rId2" cstate="print"/>
          <a:srcRect/>
          <a:stretch>
            <a:fillRect/>
          </a:stretch>
        </p:blipFill>
        <p:spPr bwMode="auto">
          <a:xfrm>
            <a:off x="899592" y="1628800"/>
            <a:ext cx="3439058" cy="2880000"/>
          </a:xfrm>
          <a:prstGeom prst="rect">
            <a:avLst/>
          </a:prstGeom>
          <a:noFill/>
          <a:ln w="9525">
            <a:noFill/>
            <a:miter lim="800000"/>
            <a:headEnd/>
            <a:tailEnd/>
          </a:ln>
        </p:spPr>
      </p:pic>
      <p:sp>
        <p:nvSpPr>
          <p:cNvPr id="4" name="Rectangle 6"/>
          <p:cNvSpPr>
            <a:spLocks noChangeArrowheads="1"/>
          </p:cNvSpPr>
          <p:nvPr/>
        </p:nvSpPr>
        <p:spPr bwMode="auto">
          <a:xfrm>
            <a:off x="1115616" y="4961493"/>
            <a:ext cx="7056784"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409825" algn="l"/>
                <a:tab pos="5133975" algn="l"/>
              </a:tabLst>
            </a:pPr>
            <a:r>
              <a:rPr kumimoji="0" lang="es-ES" sz="1200" b="1" i="0" u="none" strike="noStrike" cap="none" normalizeH="0" baseline="0" dirty="0" smtClean="0">
                <a:ln>
                  <a:noFill/>
                </a:ln>
                <a:solidFill>
                  <a:schemeClr val="tx1"/>
                </a:solidFill>
                <a:effectLst/>
                <a:latin typeface="Arial" pitchFamily="34" charset="0"/>
                <a:ea typeface="Calibri" pitchFamily="34" charset="0"/>
                <a:cs typeface="Arial" pitchFamily="34" charset="0"/>
              </a:rPr>
              <a:t> Nota:</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La dosificaci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de productos qu</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micos es autom</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tica y proporcional, con se</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ñ</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al de se</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ñ</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al de salida a red </a:t>
            </a:r>
            <a:r>
              <a:rPr kumimoji="0" lang="es-ES" sz="12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profibus</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y controladas por las siguientes variables:</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9825" algn="l"/>
                <a:tab pos="513397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-Cloruro f</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é</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rrico: Contenido de fosforo y caudal                                                                                                              -Soda caustica: pH                        	                                                                                                               -Pol</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mero: Caudal                                                                                                                                                                      -Hipoclorito: caudal</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051" name="Picture 3" descr="informe final mecanico 019"/>
          <p:cNvPicPr>
            <a:picLocks noChangeAspect="1" noChangeArrowheads="1"/>
          </p:cNvPicPr>
          <p:nvPr/>
        </p:nvPicPr>
        <p:blipFill>
          <a:blip r:embed="rId3" cstate="print"/>
          <a:srcRect/>
          <a:stretch>
            <a:fillRect/>
          </a:stretch>
        </p:blipFill>
        <p:spPr bwMode="auto">
          <a:xfrm>
            <a:off x="5292080" y="1628800"/>
            <a:ext cx="3297709" cy="288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51520" y="733346"/>
            <a:ext cx="867645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114300" algn="l"/>
                <a:tab pos="3638550" algn="l"/>
              </a:tabLst>
            </a:pPr>
            <a:r>
              <a:rPr lang="es-ES" sz="2400" b="1" dirty="0" smtClean="0"/>
              <a:t>Sistema de tratamiento.- </a:t>
            </a:r>
            <a:r>
              <a:rPr lang="es-ES" sz="2400" b="1" dirty="0" smtClean="0">
                <a:ea typeface="Calibri" pitchFamily="34" charset="0"/>
                <a:cs typeface="Arial" pitchFamily="34" charset="0"/>
              </a:rPr>
              <a:t> Conjuntos Complementarios</a:t>
            </a:r>
            <a:endParaRPr lang="es-ES" sz="2400" dirty="0" smtClean="0">
              <a:cs typeface="Arial" pitchFamily="34" charset="0"/>
            </a:endParaRPr>
          </a:p>
        </p:txBody>
      </p:sp>
      <p:sp>
        <p:nvSpPr>
          <p:cNvPr id="56321" name="Rectangle 1"/>
          <p:cNvSpPr>
            <a:spLocks noChangeArrowheads="1"/>
          </p:cNvSpPr>
          <p:nvPr/>
        </p:nvSpPr>
        <p:spPr bwMode="auto">
          <a:xfrm>
            <a:off x="899592" y="1258888"/>
            <a:ext cx="6012160" cy="42780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457450" algn="l"/>
              </a:tabLst>
            </a:pPr>
            <a:r>
              <a:rPr kumimoji="0" lang="es-ES" sz="1200" b="1" i="0" u="none" strike="noStrike" cap="none" normalizeH="0" baseline="0" dirty="0" smtClean="0">
                <a:ln>
                  <a:noFill/>
                </a:ln>
                <a:solidFill>
                  <a:schemeClr val="tx1"/>
                </a:solidFill>
                <a:effectLst/>
                <a:latin typeface="Arial" pitchFamily="34" charset="0"/>
                <a:ea typeface="Calibri" pitchFamily="34" charset="0"/>
                <a:cs typeface="Arial" pitchFamily="34" charset="0"/>
              </a:rPr>
              <a:t>PANELES DE FUERZAS Y CONTROL</a:t>
            </a:r>
          </a:p>
          <a:p>
            <a:pPr marL="0" marR="0" lvl="0" indent="0" algn="l" defTabSz="914400" rtl="0" eaLnBrk="1" fontAlgn="base" latinLnBrk="0" hangingPunct="1">
              <a:lnSpc>
                <a:spcPct val="100000"/>
              </a:lnSpc>
              <a:spcBef>
                <a:spcPct val="0"/>
              </a:spcBef>
              <a:spcAft>
                <a:spcPct val="0"/>
              </a:spcAft>
              <a:buClrTx/>
              <a:buSzTx/>
              <a:buFontTx/>
              <a:buNone/>
              <a:tabLst>
                <a:tab pos="2457450" algn="l"/>
              </a:tabLst>
            </a:pP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57450"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Cantidad: 	02 Cofres en l</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minas 		galvanizadas calibre 16 pintado al horno, del tipo 	auto soportado a c</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rcamo, anclado al piso. </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57450" algn="l"/>
              </a:tabLst>
            </a:pPr>
            <a:endPar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57450"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Incluye todos los elementos de control de la PTAR:</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457450"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Arranque lentos para motores mayores a 20 HP.</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457450"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1 Breacker general.</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457450"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1 Sistema de barraje en cobre pintado y acr</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lico.</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457450"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1 transformadores de corriente.</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457450"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1 analizador de redes marca circutor.</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457450"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2 l</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mparas de iluminaci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tipo fluorescente. </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457450"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2 tomas internas.</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457450"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Arranque lentos  para motores mayores a 20 HP.</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457450"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Arranque para motores menores a 20 HP, por guardar motor, contador.</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457450"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Selectores de tres posiciones para cada arranque.</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457450"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L</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mparas de encendido y disparo para guardar motor.</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457450"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Bornas.</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457450"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Los instrumentos tendr</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interruptores mono polares.</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457450"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UPS de 2000 VA.</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457450"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Protecci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fina.</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457450"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Control de voltaje trif</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sico.</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51520" y="733346"/>
            <a:ext cx="867645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114300" algn="l"/>
                <a:tab pos="3638550" algn="l"/>
              </a:tabLst>
            </a:pPr>
            <a:r>
              <a:rPr lang="es-ES" sz="2400" b="1" dirty="0" smtClean="0"/>
              <a:t>Sistema de tratamiento.- </a:t>
            </a:r>
            <a:r>
              <a:rPr lang="es-ES" sz="2400" b="1" dirty="0" smtClean="0">
                <a:ea typeface="Calibri" pitchFamily="34" charset="0"/>
                <a:cs typeface="Arial" pitchFamily="34" charset="0"/>
              </a:rPr>
              <a:t> Conjuntos Complementarios</a:t>
            </a:r>
            <a:endParaRPr kumimoji="0" lang="es-ES" sz="2400" b="0" i="0" u="none" strike="noStrike" cap="none" normalizeH="0" baseline="0" dirty="0" smtClean="0">
              <a:ln>
                <a:noFill/>
              </a:ln>
              <a:solidFill>
                <a:schemeClr val="tx1"/>
              </a:solidFill>
              <a:effectLst/>
              <a:cs typeface="Arial" pitchFamily="34" charset="0"/>
            </a:endParaRPr>
          </a:p>
        </p:txBody>
      </p:sp>
      <p:sp>
        <p:nvSpPr>
          <p:cNvPr id="5734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57345" name="Picture 1" descr="agua y aire a presion 10 mar 2005 020"/>
          <p:cNvPicPr>
            <a:picLocks noChangeAspect="1" noChangeArrowheads="1"/>
          </p:cNvPicPr>
          <p:nvPr/>
        </p:nvPicPr>
        <p:blipFill>
          <a:blip r:embed="rId2" cstate="print"/>
          <a:srcRect/>
          <a:stretch>
            <a:fillRect/>
          </a:stretch>
        </p:blipFill>
        <p:spPr bwMode="auto">
          <a:xfrm>
            <a:off x="1331640" y="1484783"/>
            <a:ext cx="3870476" cy="2880000"/>
          </a:xfrm>
          <a:prstGeom prst="rect">
            <a:avLst/>
          </a:prstGeom>
          <a:noFill/>
        </p:spPr>
      </p:pic>
      <p:sp>
        <p:nvSpPr>
          <p:cNvPr id="57347" name="Rectangle 3"/>
          <p:cNvSpPr>
            <a:spLocks noChangeArrowheads="1"/>
          </p:cNvSpPr>
          <p:nvPr/>
        </p:nvSpPr>
        <p:spPr bwMode="auto">
          <a:xfrm>
            <a:off x="1547664" y="4437112"/>
            <a:ext cx="3635896"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rPr>
              <a:t>FOTO DEL TABLERO  GENERAL DE 208/115 V.    </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7348" name="Picture 4" descr="TABLEROS ELECTRICOS MARZO 08"/>
          <p:cNvPicPr>
            <a:picLocks noChangeAspect="1" noChangeArrowheads="1"/>
          </p:cNvPicPr>
          <p:nvPr/>
        </p:nvPicPr>
        <p:blipFill>
          <a:blip r:embed="rId3" cstate="print"/>
          <a:srcRect l="35368"/>
          <a:stretch>
            <a:fillRect/>
          </a:stretch>
        </p:blipFill>
        <p:spPr bwMode="auto">
          <a:xfrm>
            <a:off x="5796136" y="1484784"/>
            <a:ext cx="1473182" cy="2880000"/>
          </a:xfrm>
          <a:prstGeom prst="rect">
            <a:avLst/>
          </a:prstGeom>
          <a:noFill/>
          <a:ln w="9525">
            <a:noFill/>
            <a:miter lim="800000"/>
            <a:headEnd/>
            <a:tailEnd/>
          </a:ln>
        </p:spPr>
      </p:pic>
      <p:sp>
        <p:nvSpPr>
          <p:cNvPr id="10" name="Rectangle 3"/>
          <p:cNvSpPr>
            <a:spLocks noChangeArrowheads="1"/>
          </p:cNvSpPr>
          <p:nvPr/>
        </p:nvSpPr>
        <p:spPr bwMode="auto">
          <a:xfrm>
            <a:off x="5076056" y="4437112"/>
            <a:ext cx="288032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rPr>
              <a:t>Cofres del Tablero</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51520" y="733346"/>
            <a:ext cx="867645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114300" algn="l"/>
                <a:tab pos="3638550" algn="l"/>
              </a:tabLst>
            </a:pPr>
            <a:r>
              <a:rPr lang="es-ES" sz="2400" b="1" dirty="0" smtClean="0"/>
              <a:t>Sistema de tratamiento.- </a:t>
            </a:r>
            <a:r>
              <a:rPr lang="es-ES" sz="2400" b="1" dirty="0" smtClean="0">
                <a:ea typeface="Calibri" pitchFamily="34" charset="0"/>
                <a:cs typeface="Arial" pitchFamily="34" charset="0"/>
              </a:rPr>
              <a:t> Conjuntos Complementarios</a:t>
            </a:r>
            <a:endParaRPr lang="es-ES" sz="2400" dirty="0" smtClean="0">
              <a:cs typeface="Arial" pitchFamily="34" charset="0"/>
            </a:endParaRPr>
          </a:p>
        </p:txBody>
      </p:sp>
      <p:sp>
        <p:nvSpPr>
          <p:cNvPr id="58369" name="Rectangle 1"/>
          <p:cNvSpPr>
            <a:spLocks noChangeArrowheads="1"/>
          </p:cNvSpPr>
          <p:nvPr/>
        </p:nvSpPr>
        <p:spPr bwMode="auto">
          <a:xfrm>
            <a:off x="1331640" y="1135197"/>
            <a:ext cx="5868144" cy="37240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457450" algn="l"/>
              </a:tabLst>
            </a:pPr>
            <a:r>
              <a:rPr kumimoji="0" lang="es-ES" sz="1200" b="1" i="0" u="none" strike="noStrike" cap="none" normalizeH="0" baseline="0" dirty="0" smtClean="0">
                <a:ln>
                  <a:noFill/>
                </a:ln>
                <a:solidFill>
                  <a:schemeClr val="tx1"/>
                </a:solidFill>
                <a:effectLst/>
                <a:latin typeface="Arial" pitchFamily="34" charset="0"/>
                <a:ea typeface="Calibri" pitchFamily="34" charset="0"/>
                <a:cs typeface="Arial" pitchFamily="34" charset="0"/>
              </a:rPr>
              <a:t>PANEL DEL PLC</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57450"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Cantidad:		01 Cofre en l</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mina galvanizada calibre 16 		pintada al horno, del tipo auto soportado al 		c</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rcamo, anclado al piso.                                                                                                                                                                                      </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57450"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Incluye los siguientes elementos:</a:t>
            </a:r>
          </a:p>
          <a:p>
            <a:pPr marL="0" marR="0" lvl="0" indent="0" algn="l" defTabSz="914400" rtl="0" eaLnBrk="0" fontAlgn="base" latinLnBrk="0" hangingPunct="0">
              <a:lnSpc>
                <a:spcPct val="100000"/>
              </a:lnSpc>
              <a:spcBef>
                <a:spcPct val="0"/>
              </a:spcBef>
              <a:spcAft>
                <a:spcPct val="0"/>
              </a:spcAft>
              <a:buClrTx/>
              <a:buSzTx/>
              <a:buFontTx/>
              <a:buNone/>
              <a:tabLst>
                <a:tab pos="2457450" algn="l"/>
              </a:tabLst>
            </a:pP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457450"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1 PLC CPU incluye PROFIBUS DP.</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457450"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2 Tarjetas 32 IN 24 VDC (EM321).</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457450"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1 Tarjeta 16 OUT RELE.</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457450"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1 Tarjeta 8 OUT RELE.</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457450"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1 Interface CP340.</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457450"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Micro </a:t>
            </a:r>
            <a:r>
              <a:rPr kumimoji="0" lang="es-ES" sz="12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Memory</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s-ES" sz="12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card</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128 KBITS.</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457450"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Conectores frontales.</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457450"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1 Fuente de 24 VDC 5 A IMPUT PLC Siemens.</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457450"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L</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mpara de iluminaci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interior.</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457450"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Bornas unipolares para salidas-entradas digitales con tacos de protecci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457450"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Cables y accesorios para entradas y salidas digitales.</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457450" algn="l"/>
              </a:tabLst>
            </a:pPr>
            <a:r>
              <a:rPr kumimoji="0" lang="es-ES" sz="12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Conversor</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PA/DP.</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457450" algn="l"/>
              </a:tabLst>
            </a:pPr>
            <a:r>
              <a:rPr kumimoji="0" lang="es-ES" sz="12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Conversor</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DP/4-20 ma.</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457450"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Cable de conexi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PLC.</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51520" y="733346"/>
            <a:ext cx="867645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114300" algn="l"/>
                <a:tab pos="3638550" algn="l"/>
              </a:tabLst>
            </a:pPr>
            <a:r>
              <a:rPr lang="es-ES" sz="2400" b="1" dirty="0" smtClean="0"/>
              <a:t>Sistema de tratamiento.- </a:t>
            </a:r>
            <a:r>
              <a:rPr lang="es-ES" sz="2400" b="1" dirty="0" smtClean="0">
                <a:ea typeface="Calibri" pitchFamily="34" charset="0"/>
                <a:cs typeface="Arial" pitchFamily="34" charset="0"/>
              </a:rPr>
              <a:t> Conjuntos Complementarios</a:t>
            </a:r>
            <a:endParaRPr kumimoji="0" lang="es-ES" sz="2400" b="0" i="0" u="none" strike="noStrike" cap="none" normalizeH="0" baseline="0" dirty="0" smtClean="0">
              <a:ln>
                <a:noFill/>
              </a:ln>
              <a:solidFill>
                <a:schemeClr val="tx1"/>
              </a:solidFill>
              <a:effectLst/>
              <a:cs typeface="Arial" pitchFamily="34" charset="0"/>
            </a:endParaRPr>
          </a:p>
        </p:txBody>
      </p:sp>
      <p:sp>
        <p:nvSpPr>
          <p:cNvPr id="5734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57347" name="Rectangle 3"/>
          <p:cNvSpPr>
            <a:spLocks noChangeArrowheads="1"/>
          </p:cNvSpPr>
          <p:nvPr/>
        </p:nvSpPr>
        <p:spPr bwMode="auto">
          <a:xfrm>
            <a:off x="2915816" y="5157192"/>
            <a:ext cx="3635896"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kumimoji="0" lang="es-ES" sz="1200" b="1"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rPr>
              <a:t>FOTO DEL</a:t>
            </a:r>
            <a:r>
              <a:rPr lang="es-ES" sz="1200" b="1" dirty="0" smtClean="0">
                <a:latin typeface="Arial" pitchFamily="34" charset="0"/>
                <a:ea typeface="Calibri" pitchFamily="34" charset="0"/>
                <a:cs typeface="Arial" pitchFamily="34" charset="0"/>
              </a:rPr>
              <a:t>PANEL DEL </a:t>
            </a:r>
            <a:r>
              <a:rPr lang="es-ES" sz="1200" b="1" dirty="0" smtClean="0">
                <a:latin typeface="Arial" pitchFamily="34" charset="0"/>
                <a:ea typeface="Calibri" pitchFamily="34" charset="0"/>
                <a:cs typeface="Arial" pitchFamily="34" charset="0"/>
              </a:rPr>
              <a:t>PLC</a:t>
            </a:r>
            <a:endParaRPr lang="es-EC" sz="800" dirty="0" smtClean="0">
              <a:latin typeface="Arial" pitchFamily="34" charset="0"/>
              <a:cs typeface="Arial" pitchFamily="34" charset="0"/>
            </a:endParaRPr>
          </a:p>
        </p:txBody>
      </p:sp>
      <p:pic>
        <p:nvPicPr>
          <p:cNvPr id="59394" name="Picture 2" descr="agua y aire a presion 10 mar 2005 013"/>
          <p:cNvPicPr>
            <a:picLocks noChangeAspect="1" noChangeArrowheads="1"/>
          </p:cNvPicPr>
          <p:nvPr/>
        </p:nvPicPr>
        <p:blipFill>
          <a:blip r:embed="rId2" cstate="print"/>
          <a:srcRect/>
          <a:stretch>
            <a:fillRect/>
          </a:stretch>
        </p:blipFill>
        <p:spPr bwMode="auto">
          <a:xfrm>
            <a:off x="2339752" y="1412775"/>
            <a:ext cx="4821090" cy="360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51520" y="733346"/>
            <a:ext cx="867645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114300" algn="l"/>
                <a:tab pos="3638550" algn="l"/>
              </a:tabLst>
            </a:pPr>
            <a:r>
              <a:rPr lang="es-ES" sz="2400" b="1" dirty="0" smtClean="0"/>
              <a:t>Sistema de tratamiento.- </a:t>
            </a:r>
            <a:r>
              <a:rPr lang="es-ES" sz="2400" b="1" dirty="0" smtClean="0">
                <a:ea typeface="Calibri" pitchFamily="34" charset="0"/>
                <a:cs typeface="Arial" pitchFamily="34" charset="0"/>
              </a:rPr>
              <a:t> Conjuntos Complementarios</a:t>
            </a:r>
            <a:endParaRPr lang="es-ES" sz="2400" dirty="0" smtClean="0">
              <a:cs typeface="Arial" pitchFamily="34" charset="0"/>
            </a:endParaRPr>
          </a:p>
        </p:txBody>
      </p:sp>
      <p:sp>
        <p:nvSpPr>
          <p:cNvPr id="4" name="3 Rectángulo"/>
          <p:cNvSpPr/>
          <p:nvPr/>
        </p:nvSpPr>
        <p:spPr>
          <a:xfrm>
            <a:off x="1331640" y="1268760"/>
            <a:ext cx="6480720" cy="369332"/>
          </a:xfrm>
          <a:prstGeom prst="rect">
            <a:avLst/>
          </a:prstGeom>
        </p:spPr>
        <p:txBody>
          <a:bodyPr wrap="square">
            <a:spAutoFit/>
          </a:bodyPr>
          <a:lstStyle/>
          <a:p>
            <a:r>
              <a:rPr lang="es-ES" b="1" dirty="0" smtClean="0"/>
              <a:t>EQUIPOS DE CONTROL, AUTOMATIZACION E INSTRUMENTACION</a:t>
            </a:r>
            <a:endParaRPr lang="es-EC" dirty="0"/>
          </a:p>
        </p:txBody>
      </p:sp>
      <p:graphicFrame>
        <p:nvGraphicFramePr>
          <p:cNvPr id="5" name="4 Tabla"/>
          <p:cNvGraphicFramePr>
            <a:graphicFrameLocks noGrp="1"/>
          </p:cNvGraphicFramePr>
          <p:nvPr/>
        </p:nvGraphicFramePr>
        <p:xfrm>
          <a:off x="1619672" y="3717032"/>
          <a:ext cx="5231879" cy="1879064"/>
        </p:xfrm>
        <a:graphic>
          <a:graphicData uri="http://schemas.openxmlformats.org/drawingml/2006/table">
            <a:tbl>
              <a:tblPr/>
              <a:tblGrid>
                <a:gridCol w="3921009"/>
                <a:gridCol w="1310870"/>
              </a:tblGrid>
              <a:tr h="313582">
                <a:tc>
                  <a:txBody>
                    <a:bodyPr/>
                    <a:lstStyle/>
                    <a:p>
                      <a:pPr algn="l">
                        <a:lnSpc>
                          <a:spcPct val="200000"/>
                        </a:lnSpc>
                        <a:spcAft>
                          <a:spcPts val="1000"/>
                        </a:spcAft>
                        <a:tabLst>
                          <a:tab pos="866775" algn="l"/>
                        </a:tabLst>
                      </a:pPr>
                      <a:r>
                        <a:rPr lang="es-ES" sz="1200" b="1" dirty="0">
                          <a:latin typeface="Arial"/>
                          <a:ea typeface="Calibri"/>
                          <a:cs typeface="Times New Roman"/>
                        </a:rPr>
                        <a:t>Localización</a:t>
                      </a:r>
                      <a:endParaRPr lang="es-EC"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200000"/>
                        </a:lnSpc>
                        <a:spcAft>
                          <a:spcPts val="1000"/>
                        </a:spcAft>
                        <a:tabLst>
                          <a:tab pos="866775" algn="l"/>
                        </a:tabLst>
                      </a:pPr>
                      <a:r>
                        <a:rPr lang="es-ES" sz="1200" b="1">
                          <a:latin typeface="Arial"/>
                          <a:ea typeface="Calibri"/>
                          <a:cs typeface="Times New Roman"/>
                        </a:rPr>
                        <a:t>Cantidad</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6024">
                <a:tc>
                  <a:txBody>
                    <a:bodyPr/>
                    <a:lstStyle/>
                    <a:p>
                      <a:pPr algn="l">
                        <a:lnSpc>
                          <a:spcPct val="200000"/>
                        </a:lnSpc>
                        <a:spcAft>
                          <a:spcPts val="1000"/>
                        </a:spcAft>
                        <a:tabLst>
                          <a:tab pos="866775" algn="l"/>
                        </a:tabLst>
                      </a:pPr>
                      <a:r>
                        <a:rPr lang="es-ES" sz="1200" dirty="0">
                          <a:latin typeface="Arial"/>
                          <a:ea typeface="Calibri"/>
                          <a:cs typeface="Times New Roman"/>
                        </a:rPr>
                        <a:t>Motobombas de alimentación a tanque anóxico</a:t>
                      </a:r>
                      <a:endParaRPr lang="es-EC"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200000"/>
                        </a:lnSpc>
                        <a:spcAft>
                          <a:spcPts val="1000"/>
                        </a:spcAft>
                        <a:tabLst>
                          <a:tab pos="866775" algn="l"/>
                        </a:tabLst>
                      </a:pPr>
                      <a:r>
                        <a:rPr lang="es-ES" sz="1200">
                          <a:latin typeface="Arial"/>
                          <a:ea typeface="Calibri"/>
                          <a:cs typeface="Times New Roman"/>
                        </a:rPr>
                        <a:t>            2</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3582">
                <a:tc>
                  <a:txBody>
                    <a:bodyPr/>
                    <a:lstStyle/>
                    <a:p>
                      <a:pPr algn="l">
                        <a:lnSpc>
                          <a:spcPct val="200000"/>
                        </a:lnSpc>
                        <a:spcAft>
                          <a:spcPts val="1000"/>
                        </a:spcAft>
                        <a:tabLst>
                          <a:tab pos="866775" algn="l"/>
                        </a:tabLst>
                      </a:pPr>
                      <a:r>
                        <a:rPr lang="es-ES" sz="1200" dirty="0">
                          <a:latin typeface="Arial"/>
                          <a:ea typeface="Calibri"/>
                          <a:cs typeface="Times New Roman"/>
                        </a:rPr>
                        <a:t>Motobombas de recirculación de aireación</a:t>
                      </a:r>
                      <a:endParaRPr lang="es-EC"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200000"/>
                        </a:lnSpc>
                        <a:spcAft>
                          <a:spcPts val="1000"/>
                        </a:spcAft>
                        <a:tabLst>
                          <a:tab pos="866775" algn="l"/>
                        </a:tabLst>
                      </a:pPr>
                      <a:r>
                        <a:rPr lang="es-ES" sz="1200">
                          <a:latin typeface="Arial"/>
                          <a:ea typeface="Calibri"/>
                          <a:cs typeface="Times New Roman"/>
                        </a:rPr>
                        <a:t>            2</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3582">
                <a:tc>
                  <a:txBody>
                    <a:bodyPr/>
                    <a:lstStyle/>
                    <a:p>
                      <a:pPr algn="l">
                        <a:lnSpc>
                          <a:spcPct val="200000"/>
                        </a:lnSpc>
                        <a:spcAft>
                          <a:spcPts val="1000"/>
                        </a:spcAft>
                        <a:tabLst>
                          <a:tab pos="866775" algn="l"/>
                        </a:tabLst>
                      </a:pPr>
                      <a:r>
                        <a:rPr lang="es-ES" sz="1200">
                          <a:latin typeface="Arial"/>
                          <a:ea typeface="Calibri"/>
                          <a:cs typeface="Times New Roman"/>
                        </a:rPr>
                        <a:t>Motobombas de recirculación de decantador</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200000"/>
                        </a:lnSpc>
                        <a:spcAft>
                          <a:spcPts val="1000"/>
                        </a:spcAft>
                        <a:tabLst>
                          <a:tab pos="866775" algn="l"/>
                        </a:tabLst>
                      </a:pPr>
                      <a:r>
                        <a:rPr lang="es-ES" sz="1200">
                          <a:latin typeface="Arial"/>
                          <a:ea typeface="Calibri"/>
                          <a:cs typeface="Times New Roman"/>
                        </a:rPr>
                        <a:t>            2</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3582">
                <a:tc>
                  <a:txBody>
                    <a:bodyPr/>
                    <a:lstStyle/>
                    <a:p>
                      <a:pPr algn="l">
                        <a:lnSpc>
                          <a:spcPct val="200000"/>
                        </a:lnSpc>
                        <a:spcAft>
                          <a:spcPts val="1000"/>
                        </a:spcAft>
                        <a:tabLst>
                          <a:tab pos="866775" algn="l"/>
                        </a:tabLst>
                      </a:pPr>
                      <a:r>
                        <a:rPr lang="es-ES" sz="1200" dirty="0">
                          <a:latin typeface="Arial"/>
                          <a:ea typeface="Calibri"/>
                          <a:cs typeface="Times New Roman"/>
                        </a:rPr>
                        <a:t>Motobombas de mezcla en des nitrificación</a:t>
                      </a:r>
                      <a:endParaRPr lang="es-EC"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200000"/>
                        </a:lnSpc>
                        <a:spcAft>
                          <a:spcPts val="1000"/>
                        </a:spcAft>
                        <a:tabLst>
                          <a:tab pos="866775" algn="l"/>
                        </a:tabLst>
                      </a:pPr>
                      <a:r>
                        <a:rPr lang="es-ES" sz="1200" dirty="0">
                          <a:latin typeface="Arial"/>
                          <a:ea typeface="Calibri"/>
                          <a:cs typeface="Times New Roman"/>
                        </a:rPr>
                        <a:t>            1</a:t>
                      </a:r>
                      <a:endParaRPr lang="es-EC"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0417" name="Rectangle 1"/>
          <p:cNvSpPr>
            <a:spLocks noChangeArrowheads="1"/>
          </p:cNvSpPr>
          <p:nvPr/>
        </p:nvSpPr>
        <p:spPr bwMode="auto">
          <a:xfrm>
            <a:off x="1115616" y="1700808"/>
            <a:ext cx="6372200"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124075" algn="l"/>
              </a:tabLst>
            </a:pPr>
            <a:r>
              <a:rPr kumimoji="0" lang="es-ES" sz="1200" b="1" i="0" u="none" strike="noStrike" cap="none" normalizeH="0" baseline="0" dirty="0" smtClean="0">
                <a:ln>
                  <a:noFill/>
                </a:ln>
                <a:solidFill>
                  <a:schemeClr val="tx1"/>
                </a:solidFill>
                <a:effectLst/>
                <a:latin typeface="Arial" pitchFamily="34" charset="0"/>
                <a:ea typeface="Calibri" pitchFamily="34" charset="0"/>
                <a:cs typeface="Arial" pitchFamily="34" charset="0"/>
              </a:rPr>
              <a:t>MANOMETROS</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12407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Cantidad:		Ver tabla</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12407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Caracter</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sticas t</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é</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cnicas:                                                                                                                                                             Tipo:                                                 	Indicador  local                                                                                  Funci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Indicador de presi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12407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Localizaci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L</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neas de descarga de las bombas                                                                         </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124075"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Di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metro de car</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tula:                          	21/2</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Rango de operaci</a:t>
            </a:r>
            <a:r>
              <a:rPr kumimoji="0" lang="es-ES"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(kg/cm</a:t>
            </a:r>
            <a:r>
              <a:rPr kumimoji="0" lang="es-ES" sz="1200" b="0" i="0" u="none" strike="noStrike" cap="none" normalizeH="0" baseline="30000" dirty="0" smtClean="0">
                <a:ln>
                  <a:noFill/>
                </a:ln>
                <a:solidFill>
                  <a:schemeClr val="tx1"/>
                </a:solidFill>
                <a:effectLst/>
                <a:latin typeface="Arial" pitchFamily="34" charset="0"/>
                <a:ea typeface="Calibri" pitchFamily="34" charset="0"/>
                <a:cs typeface="Arial" pitchFamily="34" charset="0"/>
              </a:rPr>
              <a:t>2</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0-5                                                                                                                                    Caja:                                                       	Acero  inoxidable.                                                                                                                         </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124075" algn="l"/>
              </a:tabLst>
            </a:pP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51520" y="733346"/>
            <a:ext cx="867645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114300" algn="l"/>
                <a:tab pos="3638550" algn="l"/>
              </a:tabLst>
            </a:pPr>
            <a:r>
              <a:rPr lang="es-ES" sz="2400" b="1" dirty="0" smtClean="0"/>
              <a:t>Sistema de tratamiento.- </a:t>
            </a:r>
            <a:r>
              <a:rPr lang="es-ES" sz="2400" b="1" dirty="0" smtClean="0">
                <a:ea typeface="Calibri" pitchFamily="34" charset="0"/>
                <a:cs typeface="Arial" pitchFamily="34" charset="0"/>
              </a:rPr>
              <a:t> Conjuntos Complementarios</a:t>
            </a:r>
            <a:endParaRPr lang="es-ES" sz="2400" dirty="0" smtClean="0">
              <a:cs typeface="Arial" pitchFamily="34" charset="0"/>
            </a:endParaRPr>
          </a:p>
        </p:txBody>
      </p:sp>
      <p:sp>
        <p:nvSpPr>
          <p:cNvPr id="4" name="3 Rectángulo"/>
          <p:cNvSpPr/>
          <p:nvPr/>
        </p:nvSpPr>
        <p:spPr>
          <a:xfrm>
            <a:off x="1331640" y="1196752"/>
            <a:ext cx="6480720" cy="369332"/>
          </a:xfrm>
          <a:prstGeom prst="rect">
            <a:avLst/>
          </a:prstGeom>
        </p:spPr>
        <p:txBody>
          <a:bodyPr wrap="square">
            <a:spAutoFit/>
          </a:bodyPr>
          <a:lstStyle/>
          <a:p>
            <a:r>
              <a:rPr lang="es-ES" b="1" dirty="0" smtClean="0"/>
              <a:t>EQUIPOS DE CONTROL, AUTOMATIZACION E INSTRUMENTACION</a:t>
            </a:r>
            <a:endParaRPr lang="es-EC" dirty="0"/>
          </a:p>
        </p:txBody>
      </p:sp>
      <p:graphicFrame>
        <p:nvGraphicFramePr>
          <p:cNvPr id="6" name="5 Tabla"/>
          <p:cNvGraphicFramePr>
            <a:graphicFrameLocks noGrp="1"/>
          </p:cNvGraphicFramePr>
          <p:nvPr/>
        </p:nvGraphicFramePr>
        <p:xfrm>
          <a:off x="899592" y="1700808"/>
          <a:ext cx="7272808" cy="4496504"/>
        </p:xfrm>
        <a:graphic>
          <a:graphicData uri="http://schemas.openxmlformats.org/drawingml/2006/table">
            <a:tbl>
              <a:tblPr/>
              <a:tblGrid>
                <a:gridCol w="3768174"/>
                <a:gridCol w="3504634"/>
              </a:tblGrid>
              <a:tr h="292533">
                <a:tc>
                  <a:txBody>
                    <a:bodyPr/>
                    <a:lstStyle/>
                    <a:p>
                      <a:pPr>
                        <a:lnSpc>
                          <a:spcPct val="200000"/>
                        </a:lnSpc>
                        <a:spcAft>
                          <a:spcPts val="1000"/>
                        </a:spcAft>
                        <a:tabLst>
                          <a:tab pos="2343150" algn="l"/>
                        </a:tabLst>
                      </a:pPr>
                      <a:r>
                        <a:rPr lang="es-ES" sz="1050" dirty="0">
                          <a:latin typeface="Arial"/>
                          <a:ea typeface="Calibri"/>
                          <a:cs typeface="Times New Roman"/>
                        </a:rPr>
                        <a:t>Cantidad  </a:t>
                      </a:r>
                      <a:endParaRPr lang="es-EC" sz="1050" dirty="0">
                        <a:latin typeface="Calibri"/>
                        <a:ea typeface="Calibri"/>
                        <a:cs typeface="Times New Roman"/>
                      </a:endParaRPr>
                    </a:p>
                  </a:txBody>
                  <a:tcPr marL="47625" marR="47625" marT="0" marB="0">
                    <a:lnL>
                      <a:noFill/>
                    </a:lnL>
                    <a:lnR>
                      <a:noFill/>
                    </a:lnR>
                    <a:lnT>
                      <a:noFill/>
                    </a:lnT>
                    <a:lnB>
                      <a:noFill/>
                    </a:lnB>
                  </a:tcPr>
                </a:tc>
                <a:tc>
                  <a:txBody>
                    <a:bodyPr/>
                    <a:lstStyle/>
                    <a:p>
                      <a:pPr algn="l">
                        <a:lnSpc>
                          <a:spcPct val="200000"/>
                        </a:lnSpc>
                        <a:spcAft>
                          <a:spcPts val="1000"/>
                        </a:spcAft>
                        <a:tabLst>
                          <a:tab pos="2343150" algn="l"/>
                        </a:tabLst>
                      </a:pPr>
                      <a:r>
                        <a:rPr lang="es-ES" sz="1050" dirty="0">
                          <a:latin typeface="Arial"/>
                          <a:ea typeface="Calibri"/>
                          <a:cs typeface="Times New Roman"/>
                        </a:rPr>
                        <a:t>01</a:t>
                      </a:r>
                      <a:endParaRPr lang="es-EC" sz="1050" dirty="0">
                        <a:latin typeface="Calibri"/>
                        <a:ea typeface="Calibri"/>
                        <a:cs typeface="Times New Roman"/>
                      </a:endParaRPr>
                    </a:p>
                  </a:txBody>
                  <a:tcPr marL="47625" marR="47625" marT="0" marB="0">
                    <a:lnL>
                      <a:noFill/>
                    </a:lnL>
                    <a:lnR>
                      <a:noFill/>
                    </a:lnR>
                    <a:lnT>
                      <a:noFill/>
                    </a:lnT>
                    <a:lnB>
                      <a:noFill/>
                    </a:lnB>
                  </a:tcPr>
                </a:tc>
              </a:tr>
              <a:tr h="292533">
                <a:tc>
                  <a:txBody>
                    <a:bodyPr/>
                    <a:lstStyle/>
                    <a:p>
                      <a:pPr>
                        <a:lnSpc>
                          <a:spcPct val="200000"/>
                        </a:lnSpc>
                        <a:spcAft>
                          <a:spcPts val="1000"/>
                        </a:spcAft>
                        <a:tabLst>
                          <a:tab pos="2343150" algn="l"/>
                        </a:tabLst>
                      </a:pPr>
                      <a:r>
                        <a:rPr lang="es-ES" sz="1050" dirty="0">
                          <a:latin typeface="Arial"/>
                          <a:ea typeface="Calibri"/>
                          <a:cs typeface="Times New Roman"/>
                        </a:rPr>
                        <a:t>Características de técnicas:                                                                                                                                                  </a:t>
                      </a:r>
                      <a:endParaRPr lang="es-EC" sz="1050" dirty="0">
                        <a:latin typeface="Calibri"/>
                        <a:ea typeface="Calibri"/>
                        <a:cs typeface="Times New Roman"/>
                      </a:endParaRPr>
                    </a:p>
                  </a:txBody>
                  <a:tcPr marL="47625" marR="47625" marT="0" marB="0">
                    <a:lnL>
                      <a:noFill/>
                    </a:lnL>
                    <a:lnR>
                      <a:noFill/>
                    </a:lnR>
                    <a:lnT>
                      <a:noFill/>
                    </a:lnT>
                    <a:lnB>
                      <a:noFill/>
                    </a:lnB>
                  </a:tcPr>
                </a:tc>
                <a:tc>
                  <a:txBody>
                    <a:bodyPr/>
                    <a:lstStyle/>
                    <a:p>
                      <a:pPr algn="l">
                        <a:lnSpc>
                          <a:spcPct val="200000"/>
                        </a:lnSpc>
                        <a:spcAft>
                          <a:spcPts val="1000"/>
                        </a:spcAft>
                        <a:tabLst>
                          <a:tab pos="2343150" algn="l"/>
                        </a:tabLst>
                      </a:pPr>
                      <a:endParaRPr lang="es-ES" sz="1050" dirty="0">
                        <a:latin typeface="Arial"/>
                        <a:ea typeface="Calibri"/>
                        <a:cs typeface="Times New Roman"/>
                      </a:endParaRPr>
                    </a:p>
                  </a:txBody>
                  <a:tcPr marL="47625" marR="47625" marT="0" marB="0">
                    <a:lnL>
                      <a:noFill/>
                    </a:lnL>
                    <a:lnR>
                      <a:noFill/>
                    </a:lnR>
                    <a:lnT>
                      <a:noFill/>
                    </a:lnT>
                    <a:lnB>
                      <a:noFill/>
                    </a:lnB>
                  </a:tcPr>
                </a:tc>
              </a:tr>
              <a:tr h="683571">
                <a:tc>
                  <a:txBody>
                    <a:bodyPr/>
                    <a:lstStyle/>
                    <a:p>
                      <a:pPr>
                        <a:lnSpc>
                          <a:spcPct val="200000"/>
                        </a:lnSpc>
                        <a:spcAft>
                          <a:spcPts val="1000"/>
                        </a:spcAft>
                        <a:tabLst>
                          <a:tab pos="2343150" algn="l"/>
                        </a:tabLst>
                      </a:pPr>
                      <a:r>
                        <a:rPr lang="es-ES" sz="1050" dirty="0">
                          <a:latin typeface="Arial"/>
                          <a:ea typeface="Calibri"/>
                          <a:cs typeface="Times New Roman"/>
                        </a:rPr>
                        <a:t>Función:                                                        </a:t>
                      </a:r>
                      <a:endParaRPr lang="es-EC" sz="1050" dirty="0">
                        <a:latin typeface="Calibri"/>
                        <a:ea typeface="Calibri"/>
                        <a:cs typeface="Times New Roman"/>
                      </a:endParaRPr>
                    </a:p>
                  </a:txBody>
                  <a:tcPr marL="47625" marR="47625" marT="0" marB="0">
                    <a:lnL>
                      <a:noFill/>
                    </a:lnL>
                    <a:lnR>
                      <a:noFill/>
                    </a:lnR>
                    <a:lnT>
                      <a:noFill/>
                    </a:lnT>
                    <a:lnB>
                      <a:noFill/>
                    </a:lnB>
                  </a:tcPr>
                </a:tc>
                <a:tc>
                  <a:txBody>
                    <a:bodyPr/>
                    <a:lstStyle/>
                    <a:p>
                      <a:pPr algn="l">
                        <a:lnSpc>
                          <a:spcPct val="200000"/>
                        </a:lnSpc>
                        <a:spcAft>
                          <a:spcPts val="1000"/>
                        </a:spcAft>
                        <a:tabLst>
                          <a:tab pos="2343150" algn="l"/>
                        </a:tabLst>
                      </a:pPr>
                      <a:r>
                        <a:rPr lang="es-ES" sz="1050" dirty="0">
                          <a:latin typeface="Arial"/>
                          <a:ea typeface="Calibri"/>
                          <a:cs typeface="Times New Roman"/>
                        </a:rPr>
                        <a:t>Medición y totalización. Caudal en </a:t>
                      </a:r>
                      <a:r>
                        <a:rPr lang="es-ES" sz="1050" dirty="0" smtClean="0">
                          <a:latin typeface="Arial"/>
                          <a:ea typeface="Calibri"/>
                          <a:cs typeface="Times New Roman"/>
                        </a:rPr>
                        <a:t>Parshall </a:t>
                      </a:r>
                      <a:r>
                        <a:rPr lang="es-ES" sz="1050" dirty="0">
                          <a:latin typeface="Arial"/>
                          <a:ea typeface="Calibri"/>
                          <a:cs typeface="Times New Roman"/>
                        </a:rPr>
                        <a:t>salida PTAR. Fluido Efluente industrial</a:t>
                      </a:r>
                      <a:endParaRPr lang="es-EC" sz="1050" dirty="0">
                        <a:latin typeface="Calibri"/>
                        <a:ea typeface="Calibri"/>
                        <a:cs typeface="Times New Roman"/>
                      </a:endParaRPr>
                    </a:p>
                  </a:txBody>
                  <a:tcPr marL="47625" marR="47625" marT="0" marB="0">
                    <a:lnL>
                      <a:noFill/>
                    </a:lnL>
                    <a:lnR>
                      <a:noFill/>
                    </a:lnR>
                    <a:lnT>
                      <a:noFill/>
                    </a:lnT>
                    <a:lnB>
                      <a:noFill/>
                    </a:lnB>
                  </a:tcPr>
                </a:tc>
              </a:tr>
              <a:tr h="292533">
                <a:tc>
                  <a:txBody>
                    <a:bodyPr/>
                    <a:lstStyle/>
                    <a:p>
                      <a:pPr>
                        <a:lnSpc>
                          <a:spcPct val="200000"/>
                        </a:lnSpc>
                        <a:spcAft>
                          <a:spcPts val="1000"/>
                        </a:spcAft>
                        <a:tabLst>
                          <a:tab pos="2343150" algn="l"/>
                        </a:tabLst>
                      </a:pPr>
                      <a:r>
                        <a:rPr lang="es-ES" sz="1050" dirty="0">
                          <a:latin typeface="Arial"/>
                          <a:ea typeface="Calibri"/>
                          <a:cs typeface="Times New Roman"/>
                        </a:rPr>
                        <a:t>Presión de operación:                                           </a:t>
                      </a:r>
                      <a:endParaRPr lang="es-EC" sz="1050" dirty="0">
                        <a:latin typeface="Calibri"/>
                        <a:ea typeface="Calibri"/>
                        <a:cs typeface="Times New Roman"/>
                      </a:endParaRPr>
                    </a:p>
                  </a:txBody>
                  <a:tcPr marL="47625" marR="47625" marT="0" marB="0">
                    <a:lnL>
                      <a:noFill/>
                    </a:lnL>
                    <a:lnR>
                      <a:noFill/>
                    </a:lnR>
                    <a:lnT>
                      <a:noFill/>
                    </a:lnT>
                    <a:lnB>
                      <a:noFill/>
                    </a:lnB>
                  </a:tcPr>
                </a:tc>
                <a:tc>
                  <a:txBody>
                    <a:bodyPr/>
                    <a:lstStyle/>
                    <a:p>
                      <a:pPr algn="l">
                        <a:lnSpc>
                          <a:spcPct val="200000"/>
                        </a:lnSpc>
                        <a:spcAft>
                          <a:spcPts val="1000"/>
                        </a:spcAft>
                        <a:tabLst>
                          <a:tab pos="2343150" algn="l"/>
                        </a:tabLst>
                      </a:pPr>
                      <a:r>
                        <a:rPr lang="es-ES" sz="1050" dirty="0">
                          <a:latin typeface="Arial"/>
                          <a:ea typeface="Calibri"/>
                          <a:cs typeface="Times New Roman"/>
                        </a:rPr>
                        <a:t>ATM     </a:t>
                      </a:r>
                      <a:endParaRPr lang="es-EC" sz="1050" dirty="0">
                        <a:latin typeface="Calibri"/>
                        <a:ea typeface="Calibri"/>
                        <a:cs typeface="Times New Roman"/>
                      </a:endParaRPr>
                    </a:p>
                  </a:txBody>
                  <a:tcPr marL="47625" marR="47625" marT="0" marB="0">
                    <a:lnL>
                      <a:noFill/>
                    </a:lnL>
                    <a:lnR>
                      <a:noFill/>
                    </a:lnR>
                    <a:lnT>
                      <a:noFill/>
                    </a:lnT>
                    <a:lnB>
                      <a:noFill/>
                    </a:lnB>
                  </a:tcPr>
                </a:tc>
              </a:tr>
              <a:tr h="292533">
                <a:tc>
                  <a:txBody>
                    <a:bodyPr/>
                    <a:lstStyle/>
                    <a:p>
                      <a:pPr>
                        <a:lnSpc>
                          <a:spcPct val="200000"/>
                        </a:lnSpc>
                        <a:spcAft>
                          <a:spcPts val="1000"/>
                        </a:spcAft>
                        <a:tabLst>
                          <a:tab pos="2343150" algn="l"/>
                        </a:tabLst>
                      </a:pPr>
                      <a:r>
                        <a:rPr lang="es-ES" sz="1050">
                          <a:latin typeface="Arial"/>
                          <a:ea typeface="Calibri"/>
                          <a:cs typeface="Times New Roman"/>
                        </a:rPr>
                        <a:t>Temperatura de operación/Tem. Max.            </a:t>
                      </a:r>
                      <a:endParaRPr lang="es-EC" sz="1050">
                        <a:latin typeface="Calibri"/>
                        <a:ea typeface="Calibri"/>
                        <a:cs typeface="Times New Roman"/>
                      </a:endParaRPr>
                    </a:p>
                  </a:txBody>
                  <a:tcPr marL="47625" marR="47625" marT="0" marB="0">
                    <a:lnL>
                      <a:noFill/>
                    </a:lnL>
                    <a:lnR>
                      <a:noFill/>
                    </a:lnR>
                    <a:lnT>
                      <a:noFill/>
                    </a:lnT>
                    <a:lnB>
                      <a:noFill/>
                    </a:lnB>
                  </a:tcPr>
                </a:tc>
                <a:tc>
                  <a:txBody>
                    <a:bodyPr/>
                    <a:lstStyle/>
                    <a:p>
                      <a:pPr algn="l">
                        <a:lnSpc>
                          <a:spcPct val="200000"/>
                        </a:lnSpc>
                        <a:spcAft>
                          <a:spcPts val="1000"/>
                        </a:spcAft>
                        <a:tabLst>
                          <a:tab pos="2343150" algn="l"/>
                        </a:tabLst>
                      </a:pPr>
                      <a:r>
                        <a:rPr lang="es-ES" sz="1050" dirty="0">
                          <a:latin typeface="Arial"/>
                          <a:ea typeface="Calibri"/>
                          <a:cs typeface="Times New Roman"/>
                        </a:rPr>
                        <a:t>25/35</a:t>
                      </a:r>
                      <a:r>
                        <a:rPr lang="es-ES" sz="1050" baseline="30000" dirty="0">
                          <a:latin typeface="Arial"/>
                          <a:ea typeface="Calibri"/>
                          <a:cs typeface="Times New Roman"/>
                        </a:rPr>
                        <a:t>0</a:t>
                      </a:r>
                      <a:r>
                        <a:rPr lang="es-ES" sz="1050" dirty="0">
                          <a:latin typeface="Arial"/>
                          <a:ea typeface="Calibri"/>
                          <a:cs typeface="Times New Roman"/>
                        </a:rPr>
                        <a:t>C                                                                                                </a:t>
                      </a:r>
                      <a:endParaRPr lang="es-EC" sz="1050" dirty="0">
                        <a:latin typeface="Calibri"/>
                        <a:ea typeface="Calibri"/>
                        <a:cs typeface="Times New Roman"/>
                      </a:endParaRPr>
                    </a:p>
                  </a:txBody>
                  <a:tcPr marL="47625" marR="47625" marT="0" marB="0">
                    <a:lnL>
                      <a:noFill/>
                    </a:lnL>
                    <a:lnR>
                      <a:noFill/>
                    </a:lnR>
                    <a:lnT>
                      <a:noFill/>
                    </a:lnT>
                    <a:lnB>
                      <a:noFill/>
                    </a:lnB>
                  </a:tcPr>
                </a:tc>
              </a:tr>
              <a:tr h="292533">
                <a:tc>
                  <a:txBody>
                    <a:bodyPr/>
                    <a:lstStyle/>
                    <a:p>
                      <a:pPr>
                        <a:lnSpc>
                          <a:spcPct val="200000"/>
                        </a:lnSpc>
                        <a:spcAft>
                          <a:spcPts val="1000"/>
                        </a:spcAft>
                        <a:tabLst>
                          <a:tab pos="2343150" algn="l"/>
                        </a:tabLst>
                      </a:pPr>
                      <a:r>
                        <a:rPr lang="es-ES" sz="1050">
                          <a:latin typeface="Arial"/>
                          <a:ea typeface="Calibri"/>
                          <a:cs typeface="Times New Roman"/>
                        </a:rPr>
                        <a:t>Caudal de operación                                             </a:t>
                      </a:r>
                      <a:endParaRPr lang="es-EC" sz="1050">
                        <a:latin typeface="Calibri"/>
                        <a:ea typeface="Calibri"/>
                        <a:cs typeface="Times New Roman"/>
                      </a:endParaRPr>
                    </a:p>
                  </a:txBody>
                  <a:tcPr marL="47625" marR="47625" marT="0" marB="0">
                    <a:lnL>
                      <a:noFill/>
                    </a:lnL>
                    <a:lnR>
                      <a:noFill/>
                    </a:lnR>
                    <a:lnT>
                      <a:noFill/>
                    </a:lnT>
                    <a:lnB>
                      <a:noFill/>
                    </a:lnB>
                  </a:tcPr>
                </a:tc>
                <a:tc>
                  <a:txBody>
                    <a:bodyPr/>
                    <a:lstStyle/>
                    <a:p>
                      <a:pPr algn="l">
                        <a:lnSpc>
                          <a:spcPct val="200000"/>
                        </a:lnSpc>
                        <a:spcAft>
                          <a:spcPts val="1000"/>
                        </a:spcAft>
                        <a:tabLst>
                          <a:tab pos="2343150" algn="l"/>
                        </a:tabLst>
                      </a:pPr>
                      <a:r>
                        <a:rPr lang="es-ES" sz="1050" dirty="0">
                          <a:latin typeface="Arial"/>
                          <a:ea typeface="Calibri"/>
                          <a:cs typeface="Times New Roman"/>
                        </a:rPr>
                        <a:t>125 m</a:t>
                      </a:r>
                      <a:r>
                        <a:rPr lang="es-ES" sz="1050" baseline="30000" dirty="0">
                          <a:latin typeface="Arial"/>
                          <a:ea typeface="Calibri"/>
                          <a:cs typeface="Times New Roman"/>
                        </a:rPr>
                        <a:t>3</a:t>
                      </a:r>
                      <a:r>
                        <a:rPr lang="es-ES" sz="1050" dirty="0">
                          <a:latin typeface="Arial"/>
                          <a:ea typeface="Calibri"/>
                          <a:cs typeface="Times New Roman"/>
                        </a:rPr>
                        <a:t>/h                                                                                             </a:t>
                      </a:r>
                      <a:endParaRPr lang="es-EC" sz="1050" dirty="0">
                        <a:latin typeface="Calibri"/>
                        <a:ea typeface="Calibri"/>
                        <a:cs typeface="Times New Roman"/>
                      </a:endParaRPr>
                    </a:p>
                  </a:txBody>
                  <a:tcPr marL="47625" marR="47625" marT="0" marB="0">
                    <a:lnL>
                      <a:noFill/>
                    </a:lnL>
                    <a:lnR>
                      <a:noFill/>
                    </a:lnR>
                    <a:lnT>
                      <a:noFill/>
                    </a:lnT>
                    <a:lnB>
                      <a:noFill/>
                    </a:lnB>
                  </a:tcPr>
                </a:tc>
              </a:tr>
              <a:tr h="292533">
                <a:tc>
                  <a:txBody>
                    <a:bodyPr/>
                    <a:lstStyle/>
                    <a:p>
                      <a:pPr>
                        <a:lnSpc>
                          <a:spcPct val="200000"/>
                        </a:lnSpc>
                        <a:spcAft>
                          <a:spcPts val="1000"/>
                        </a:spcAft>
                        <a:tabLst>
                          <a:tab pos="2343150" algn="l"/>
                        </a:tabLst>
                      </a:pPr>
                      <a:r>
                        <a:rPr lang="es-ES" sz="1050">
                          <a:latin typeface="Arial"/>
                          <a:ea typeface="Calibri"/>
                          <a:cs typeface="Times New Roman"/>
                        </a:rPr>
                        <a:t>Densidad</a:t>
                      </a:r>
                      <a:endParaRPr lang="es-EC" sz="1050">
                        <a:latin typeface="Calibri"/>
                        <a:ea typeface="Calibri"/>
                        <a:cs typeface="Times New Roman"/>
                      </a:endParaRPr>
                    </a:p>
                  </a:txBody>
                  <a:tcPr marL="47625" marR="47625" marT="0" marB="0">
                    <a:lnL>
                      <a:noFill/>
                    </a:lnL>
                    <a:lnR>
                      <a:noFill/>
                    </a:lnR>
                    <a:lnT>
                      <a:noFill/>
                    </a:lnT>
                    <a:lnB>
                      <a:noFill/>
                    </a:lnB>
                  </a:tcPr>
                </a:tc>
                <a:tc>
                  <a:txBody>
                    <a:bodyPr/>
                    <a:lstStyle/>
                    <a:p>
                      <a:pPr algn="l">
                        <a:lnSpc>
                          <a:spcPct val="200000"/>
                        </a:lnSpc>
                        <a:spcAft>
                          <a:spcPts val="1000"/>
                        </a:spcAft>
                        <a:tabLst>
                          <a:tab pos="2343150" algn="l"/>
                        </a:tabLst>
                      </a:pPr>
                      <a:r>
                        <a:rPr lang="es-ES" sz="1050" dirty="0">
                          <a:latin typeface="Arial"/>
                          <a:ea typeface="Calibri"/>
                          <a:cs typeface="Times New Roman"/>
                        </a:rPr>
                        <a:t>1.0 Kg./dm</a:t>
                      </a:r>
                      <a:r>
                        <a:rPr lang="es-ES" sz="1050" baseline="30000" dirty="0">
                          <a:latin typeface="Arial"/>
                          <a:ea typeface="Calibri"/>
                          <a:cs typeface="Times New Roman"/>
                        </a:rPr>
                        <a:t>3                                                                                                                                </a:t>
                      </a:r>
                      <a:endParaRPr lang="es-EC" sz="1050" dirty="0">
                        <a:latin typeface="Calibri"/>
                        <a:ea typeface="Calibri"/>
                        <a:cs typeface="Times New Roman"/>
                      </a:endParaRPr>
                    </a:p>
                  </a:txBody>
                  <a:tcPr marL="47625" marR="47625" marT="0" marB="0">
                    <a:lnL>
                      <a:noFill/>
                    </a:lnL>
                    <a:lnR>
                      <a:noFill/>
                    </a:lnR>
                    <a:lnT>
                      <a:noFill/>
                    </a:lnT>
                    <a:lnB>
                      <a:noFill/>
                    </a:lnB>
                  </a:tcPr>
                </a:tc>
              </a:tr>
              <a:tr h="292533">
                <a:tc>
                  <a:txBody>
                    <a:bodyPr/>
                    <a:lstStyle/>
                    <a:p>
                      <a:pPr>
                        <a:lnSpc>
                          <a:spcPct val="200000"/>
                        </a:lnSpc>
                        <a:spcAft>
                          <a:spcPts val="1000"/>
                        </a:spcAft>
                        <a:tabLst>
                          <a:tab pos="2343150" algn="l"/>
                        </a:tabLst>
                      </a:pPr>
                      <a:r>
                        <a:rPr lang="es-ES" sz="1050">
                          <a:latin typeface="Arial"/>
                          <a:ea typeface="Calibri"/>
                          <a:cs typeface="Times New Roman"/>
                        </a:rPr>
                        <a:t>Viscosidad                                                              </a:t>
                      </a:r>
                      <a:endParaRPr lang="es-EC" sz="1050">
                        <a:latin typeface="Calibri"/>
                        <a:ea typeface="Calibri"/>
                        <a:cs typeface="Times New Roman"/>
                      </a:endParaRPr>
                    </a:p>
                  </a:txBody>
                  <a:tcPr marL="47625" marR="47625" marT="0" marB="0">
                    <a:lnL>
                      <a:noFill/>
                    </a:lnL>
                    <a:lnR>
                      <a:noFill/>
                    </a:lnR>
                    <a:lnT>
                      <a:noFill/>
                    </a:lnT>
                    <a:lnB>
                      <a:noFill/>
                    </a:lnB>
                  </a:tcPr>
                </a:tc>
                <a:tc>
                  <a:txBody>
                    <a:bodyPr/>
                    <a:lstStyle/>
                    <a:p>
                      <a:pPr algn="l">
                        <a:lnSpc>
                          <a:spcPct val="200000"/>
                        </a:lnSpc>
                        <a:spcAft>
                          <a:spcPts val="1000"/>
                        </a:spcAft>
                        <a:tabLst>
                          <a:tab pos="2343150" algn="l"/>
                        </a:tabLst>
                      </a:pPr>
                      <a:r>
                        <a:rPr lang="es-ES" sz="1050" dirty="0">
                          <a:latin typeface="Arial"/>
                          <a:ea typeface="Calibri"/>
                          <a:cs typeface="Times New Roman"/>
                        </a:rPr>
                        <a:t>1cP                                                                                                        </a:t>
                      </a:r>
                      <a:endParaRPr lang="es-EC" sz="1050" dirty="0">
                        <a:latin typeface="Calibri"/>
                        <a:ea typeface="Calibri"/>
                        <a:cs typeface="Times New Roman"/>
                      </a:endParaRPr>
                    </a:p>
                  </a:txBody>
                  <a:tcPr marL="47625" marR="47625" marT="0" marB="0">
                    <a:lnL>
                      <a:noFill/>
                    </a:lnL>
                    <a:lnR>
                      <a:noFill/>
                    </a:lnR>
                    <a:lnT>
                      <a:noFill/>
                    </a:lnT>
                    <a:lnB>
                      <a:noFill/>
                    </a:lnB>
                  </a:tcPr>
                </a:tc>
              </a:tr>
              <a:tr h="292533">
                <a:tc>
                  <a:txBody>
                    <a:bodyPr/>
                    <a:lstStyle/>
                    <a:p>
                      <a:pPr>
                        <a:lnSpc>
                          <a:spcPct val="200000"/>
                        </a:lnSpc>
                        <a:spcAft>
                          <a:spcPts val="1000"/>
                        </a:spcAft>
                        <a:tabLst>
                          <a:tab pos="2343150" algn="l"/>
                        </a:tabLst>
                      </a:pPr>
                      <a:r>
                        <a:rPr lang="es-ES" sz="1050">
                          <a:latin typeface="Arial"/>
                          <a:ea typeface="Calibri"/>
                          <a:cs typeface="Times New Roman"/>
                        </a:rPr>
                        <a:t>Altura canaleta                                                       </a:t>
                      </a:r>
                      <a:endParaRPr lang="es-EC" sz="1050">
                        <a:latin typeface="Calibri"/>
                        <a:ea typeface="Calibri"/>
                        <a:cs typeface="Times New Roman"/>
                      </a:endParaRPr>
                    </a:p>
                  </a:txBody>
                  <a:tcPr marL="47625" marR="47625" marT="0" marB="0">
                    <a:lnL>
                      <a:noFill/>
                    </a:lnL>
                    <a:lnR>
                      <a:noFill/>
                    </a:lnR>
                    <a:lnT>
                      <a:noFill/>
                    </a:lnT>
                    <a:lnB>
                      <a:noFill/>
                    </a:lnB>
                  </a:tcPr>
                </a:tc>
                <a:tc>
                  <a:txBody>
                    <a:bodyPr/>
                    <a:lstStyle/>
                    <a:p>
                      <a:pPr algn="l">
                        <a:lnSpc>
                          <a:spcPct val="200000"/>
                        </a:lnSpc>
                        <a:spcAft>
                          <a:spcPts val="1000"/>
                        </a:spcAft>
                        <a:tabLst>
                          <a:tab pos="2343150" algn="l"/>
                        </a:tabLst>
                      </a:pPr>
                      <a:r>
                        <a:rPr lang="es-ES" sz="1050" dirty="0">
                          <a:latin typeface="Arial"/>
                          <a:ea typeface="Calibri"/>
                          <a:cs typeface="Times New Roman"/>
                        </a:rPr>
                        <a:t>1m.</a:t>
                      </a:r>
                      <a:endParaRPr lang="es-EC" sz="1050" dirty="0">
                        <a:latin typeface="Calibri"/>
                        <a:ea typeface="Calibri"/>
                        <a:cs typeface="Times New Roman"/>
                      </a:endParaRPr>
                    </a:p>
                  </a:txBody>
                  <a:tcPr marL="47625" marR="47625" marT="0" marB="0">
                    <a:lnL>
                      <a:noFill/>
                    </a:lnL>
                    <a:lnR>
                      <a:noFill/>
                    </a:lnR>
                    <a:lnT>
                      <a:noFill/>
                    </a:lnT>
                    <a:lnB>
                      <a:noFill/>
                    </a:lnB>
                  </a:tcPr>
                </a:tc>
              </a:tr>
              <a:tr h="292533">
                <a:tc>
                  <a:txBody>
                    <a:bodyPr/>
                    <a:lstStyle/>
                    <a:p>
                      <a:pPr>
                        <a:lnSpc>
                          <a:spcPct val="200000"/>
                        </a:lnSpc>
                        <a:spcAft>
                          <a:spcPts val="1000"/>
                        </a:spcAft>
                        <a:tabLst>
                          <a:tab pos="2343150" algn="l"/>
                        </a:tabLst>
                      </a:pPr>
                      <a:r>
                        <a:rPr lang="es-ES" sz="1050" dirty="0">
                          <a:latin typeface="Arial"/>
                          <a:ea typeface="Calibri"/>
                          <a:cs typeface="Times New Roman"/>
                        </a:rPr>
                        <a:t>TRANSMISOR</a:t>
                      </a:r>
                      <a:endParaRPr lang="es-EC" sz="1050" dirty="0">
                        <a:latin typeface="Calibri"/>
                        <a:ea typeface="Calibri"/>
                        <a:cs typeface="Times New Roman"/>
                      </a:endParaRPr>
                    </a:p>
                  </a:txBody>
                  <a:tcPr marL="47625" marR="47625" marT="0" marB="0">
                    <a:lnL>
                      <a:noFill/>
                    </a:lnL>
                    <a:lnR>
                      <a:noFill/>
                    </a:lnR>
                    <a:lnT>
                      <a:noFill/>
                    </a:lnT>
                    <a:lnB>
                      <a:noFill/>
                    </a:lnB>
                  </a:tcPr>
                </a:tc>
                <a:tc>
                  <a:txBody>
                    <a:bodyPr/>
                    <a:lstStyle/>
                    <a:p>
                      <a:pPr algn="l">
                        <a:lnSpc>
                          <a:spcPct val="200000"/>
                        </a:lnSpc>
                        <a:spcAft>
                          <a:spcPts val="1000"/>
                        </a:spcAft>
                        <a:tabLst>
                          <a:tab pos="2343150" algn="l"/>
                        </a:tabLst>
                      </a:pPr>
                      <a:endParaRPr lang="es-ES" sz="1050" dirty="0">
                        <a:latin typeface="Arial"/>
                        <a:ea typeface="Calibri"/>
                        <a:cs typeface="Times New Roman"/>
                      </a:endParaRPr>
                    </a:p>
                  </a:txBody>
                  <a:tcPr marL="47625" marR="47625" marT="0" marB="0">
                    <a:lnL>
                      <a:noFill/>
                    </a:lnL>
                    <a:lnR>
                      <a:noFill/>
                    </a:lnR>
                    <a:lnT>
                      <a:noFill/>
                    </a:lnT>
                    <a:lnB>
                      <a:noFill/>
                    </a:lnB>
                  </a:tcPr>
                </a:tc>
              </a:tr>
              <a:tr h="667547">
                <a:tc>
                  <a:txBody>
                    <a:bodyPr/>
                    <a:lstStyle/>
                    <a:p>
                      <a:pPr>
                        <a:lnSpc>
                          <a:spcPct val="200000"/>
                        </a:lnSpc>
                        <a:spcAft>
                          <a:spcPts val="1000"/>
                        </a:spcAft>
                        <a:tabLst>
                          <a:tab pos="2343150" algn="l"/>
                        </a:tabLst>
                      </a:pPr>
                      <a:r>
                        <a:rPr lang="es-ES" sz="1050">
                          <a:latin typeface="Arial"/>
                          <a:ea typeface="Calibri"/>
                          <a:cs typeface="Times New Roman"/>
                        </a:rPr>
                        <a:t>Función   </a:t>
                      </a:r>
                      <a:endParaRPr lang="es-EC" sz="1050">
                        <a:latin typeface="Calibri"/>
                        <a:ea typeface="Calibri"/>
                        <a:cs typeface="Times New Roman"/>
                      </a:endParaRPr>
                    </a:p>
                  </a:txBody>
                  <a:tcPr marL="47625" marR="47625" marT="0" marB="0">
                    <a:lnL>
                      <a:noFill/>
                    </a:lnL>
                    <a:lnR>
                      <a:noFill/>
                    </a:lnR>
                    <a:lnT>
                      <a:noFill/>
                    </a:lnT>
                    <a:lnB>
                      <a:noFill/>
                    </a:lnB>
                  </a:tcPr>
                </a:tc>
                <a:tc>
                  <a:txBody>
                    <a:bodyPr/>
                    <a:lstStyle/>
                    <a:p>
                      <a:pPr algn="l">
                        <a:lnSpc>
                          <a:spcPct val="200000"/>
                        </a:lnSpc>
                        <a:spcAft>
                          <a:spcPts val="1000"/>
                        </a:spcAft>
                        <a:tabLst>
                          <a:tab pos="4343400" algn="l"/>
                        </a:tabLst>
                      </a:pPr>
                      <a:r>
                        <a:rPr lang="es-ES" sz="1050" dirty="0">
                          <a:latin typeface="Arial"/>
                          <a:ea typeface="Calibri"/>
                          <a:cs typeface="Times New Roman"/>
                        </a:rPr>
                        <a:t>Medición de caudal en Canaleta </a:t>
                      </a:r>
                      <a:r>
                        <a:rPr lang="es-ES" sz="1050" dirty="0" smtClean="0">
                          <a:latin typeface="Arial"/>
                          <a:ea typeface="Calibri"/>
                          <a:cs typeface="Times New Roman"/>
                        </a:rPr>
                        <a:t>Parshall </a:t>
                      </a:r>
                      <a:r>
                        <a:rPr lang="es-ES" sz="1050" dirty="0">
                          <a:latin typeface="Arial"/>
                          <a:ea typeface="Calibri"/>
                          <a:cs typeface="Times New Roman"/>
                        </a:rPr>
                        <a:t>de 9 Tipo Ultrasónico Estándar para uso en área segura                                                                                                                                                                                                                 </a:t>
                      </a:r>
                      <a:endParaRPr lang="es-EC" sz="1050" dirty="0">
                        <a:latin typeface="Calibri"/>
                        <a:ea typeface="Calibri"/>
                        <a:cs typeface="Times New Roman"/>
                      </a:endParaRPr>
                    </a:p>
                  </a:txBody>
                  <a:tcPr marL="47625" marR="47625" marT="0" marB="0">
                    <a:lnL>
                      <a:noFill/>
                    </a:lnL>
                    <a:lnR>
                      <a:noFill/>
                    </a:lnR>
                    <a:lnT>
                      <a:noFill/>
                    </a:lnT>
                    <a:lnB>
                      <a:noFill/>
                    </a:lnB>
                  </a:tcPr>
                </a:tc>
              </a:tr>
              <a:tr h="292533">
                <a:tc>
                  <a:txBody>
                    <a:bodyPr/>
                    <a:lstStyle/>
                    <a:p>
                      <a:pPr>
                        <a:lnSpc>
                          <a:spcPct val="200000"/>
                        </a:lnSpc>
                        <a:spcAft>
                          <a:spcPts val="1000"/>
                        </a:spcAft>
                        <a:tabLst>
                          <a:tab pos="2343150" algn="l"/>
                        </a:tabLst>
                      </a:pPr>
                      <a:r>
                        <a:rPr lang="es-ES" sz="1050">
                          <a:latin typeface="Arial"/>
                          <a:ea typeface="Calibri"/>
                          <a:cs typeface="Times New Roman"/>
                        </a:rPr>
                        <a:t>Carcaza:                                                                      </a:t>
                      </a:r>
                      <a:endParaRPr lang="es-EC" sz="1050">
                        <a:latin typeface="Calibri"/>
                        <a:ea typeface="Calibri"/>
                        <a:cs typeface="Times New Roman"/>
                      </a:endParaRPr>
                    </a:p>
                  </a:txBody>
                  <a:tcPr marL="47625" marR="47625" marT="0" marB="0">
                    <a:lnL>
                      <a:noFill/>
                    </a:lnL>
                    <a:lnR>
                      <a:noFill/>
                    </a:lnR>
                    <a:lnT>
                      <a:noFill/>
                    </a:lnT>
                    <a:lnB>
                      <a:noFill/>
                    </a:lnB>
                  </a:tcPr>
                </a:tc>
                <a:tc>
                  <a:txBody>
                    <a:bodyPr/>
                    <a:lstStyle/>
                    <a:p>
                      <a:pPr>
                        <a:lnSpc>
                          <a:spcPct val="200000"/>
                        </a:lnSpc>
                        <a:spcAft>
                          <a:spcPts val="1000"/>
                        </a:spcAft>
                        <a:tabLst>
                          <a:tab pos="4343400" algn="l"/>
                        </a:tabLst>
                      </a:pPr>
                      <a:r>
                        <a:rPr lang="es-ES" sz="1050" dirty="0">
                          <a:latin typeface="Arial"/>
                          <a:ea typeface="Calibri"/>
                          <a:cs typeface="Times New Roman"/>
                        </a:rPr>
                        <a:t>Plástico ABS    </a:t>
                      </a:r>
                      <a:endParaRPr lang="es-EC" sz="1050" dirty="0">
                        <a:latin typeface="Calibri"/>
                        <a:ea typeface="Calibri"/>
                        <a:cs typeface="Times New Roman"/>
                      </a:endParaRPr>
                    </a:p>
                  </a:txBody>
                  <a:tcPr marL="47625" marR="47625" marT="0" marB="0">
                    <a:lnL>
                      <a:noFill/>
                    </a:lnL>
                    <a:lnR>
                      <a:noFill/>
                    </a:lnR>
                    <a:lnT>
                      <a:noFill/>
                    </a:lnT>
                    <a:lnB>
                      <a:noFill/>
                    </a:lnB>
                  </a:tcPr>
                </a:tc>
              </a:tr>
            </a:tbl>
          </a:graphicData>
        </a:graphic>
      </p:graphicFrame>
      <p:sp>
        <p:nvSpPr>
          <p:cNvPr id="61441" name="Rectangle 1"/>
          <p:cNvSpPr>
            <a:spLocks noChangeArrowheads="1"/>
          </p:cNvSpPr>
          <p:nvPr/>
        </p:nvSpPr>
        <p:spPr bwMode="auto">
          <a:xfrm>
            <a:off x="1475656" y="1484784"/>
            <a:ext cx="684076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343400" algn="l"/>
              </a:tabLst>
            </a:pPr>
            <a:r>
              <a:rPr kumimoji="0" lang="es-ES" sz="1200" b="1" i="0" u="none" strike="noStrike" cap="none" normalizeH="0" baseline="0" dirty="0" smtClean="0">
                <a:ln>
                  <a:noFill/>
                </a:ln>
                <a:solidFill>
                  <a:schemeClr val="tx1"/>
                </a:solidFill>
                <a:effectLst/>
                <a:latin typeface="Arial" pitchFamily="34" charset="0"/>
                <a:ea typeface="Calibri" pitchFamily="34" charset="0"/>
                <a:cs typeface="Arial" pitchFamily="34" charset="0"/>
              </a:rPr>
              <a:t>TRANSMISOR SENSOR DE MEDICION DE CAUDAL EN CANAL</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343400"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51520" y="733346"/>
            <a:ext cx="867645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114300" algn="l"/>
                <a:tab pos="3638550" algn="l"/>
              </a:tabLst>
            </a:pPr>
            <a:r>
              <a:rPr lang="es-ES" sz="2400" b="1" dirty="0" smtClean="0"/>
              <a:t>Sistema de tratamiento.- </a:t>
            </a:r>
            <a:r>
              <a:rPr lang="es-ES" sz="2400" b="1" dirty="0" smtClean="0">
                <a:ea typeface="Calibri" pitchFamily="34" charset="0"/>
                <a:cs typeface="Arial" pitchFamily="34" charset="0"/>
              </a:rPr>
              <a:t> Conjuntos Complementarios</a:t>
            </a:r>
            <a:endParaRPr lang="es-ES" sz="2400" dirty="0" smtClean="0">
              <a:cs typeface="Arial" pitchFamily="34" charset="0"/>
            </a:endParaRPr>
          </a:p>
        </p:txBody>
      </p:sp>
      <p:sp>
        <p:nvSpPr>
          <p:cNvPr id="4" name="3 Rectángulo"/>
          <p:cNvSpPr/>
          <p:nvPr/>
        </p:nvSpPr>
        <p:spPr>
          <a:xfrm>
            <a:off x="1331640" y="1268760"/>
            <a:ext cx="6480720" cy="369332"/>
          </a:xfrm>
          <a:prstGeom prst="rect">
            <a:avLst/>
          </a:prstGeom>
        </p:spPr>
        <p:txBody>
          <a:bodyPr wrap="square">
            <a:spAutoFit/>
          </a:bodyPr>
          <a:lstStyle/>
          <a:p>
            <a:r>
              <a:rPr lang="es-ES" b="1" dirty="0" smtClean="0"/>
              <a:t>EQUIPOS DE CONTROL, AUTOMATIZACION E INSTRUMENTACION</a:t>
            </a:r>
            <a:endParaRPr lang="es-EC" dirty="0"/>
          </a:p>
        </p:txBody>
      </p:sp>
      <p:graphicFrame>
        <p:nvGraphicFramePr>
          <p:cNvPr id="7" name="6 Tabla"/>
          <p:cNvGraphicFramePr>
            <a:graphicFrameLocks noGrp="1"/>
          </p:cNvGraphicFramePr>
          <p:nvPr/>
        </p:nvGraphicFramePr>
        <p:xfrm>
          <a:off x="683568" y="1844824"/>
          <a:ext cx="8208912" cy="4845529"/>
        </p:xfrm>
        <a:graphic>
          <a:graphicData uri="http://schemas.openxmlformats.org/drawingml/2006/table">
            <a:tbl>
              <a:tblPr/>
              <a:tblGrid>
                <a:gridCol w="4253185"/>
                <a:gridCol w="3955727"/>
              </a:tblGrid>
              <a:tr h="648072">
                <a:tc>
                  <a:txBody>
                    <a:bodyPr/>
                    <a:lstStyle/>
                    <a:p>
                      <a:pPr>
                        <a:lnSpc>
                          <a:spcPct val="200000"/>
                        </a:lnSpc>
                        <a:spcAft>
                          <a:spcPts val="1000"/>
                        </a:spcAft>
                        <a:tabLst>
                          <a:tab pos="4343400" algn="l"/>
                        </a:tabLst>
                      </a:pPr>
                      <a:r>
                        <a:rPr lang="es-ES" sz="1050" dirty="0">
                          <a:latin typeface="Arial"/>
                          <a:ea typeface="Calibri"/>
                          <a:cs typeface="Times New Roman"/>
                        </a:rPr>
                        <a:t>Controles: </a:t>
                      </a:r>
                      <a:endParaRPr lang="es-EC" sz="1050" dirty="0">
                        <a:latin typeface="Calibri"/>
                        <a:ea typeface="Calibri"/>
                        <a:cs typeface="Times New Roman"/>
                      </a:endParaRPr>
                    </a:p>
                  </a:txBody>
                  <a:tcPr marL="38100" marR="38100" marT="0" marB="0">
                    <a:lnL>
                      <a:noFill/>
                    </a:lnL>
                    <a:lnR>
                      <a:noFill/>
                    </a:lnR>
                    <a:lnT>
                      <a:noFill/>
                    </a:lnT>
                    <a:lnB>
                      <a:noFill/>
                    </a:lnB>
                  </a:tcPr>
                </a:tc>
                <a:tc>
                  <a:txBody>
                    <a:bodyPr/>
                    <a:lstStyle/>
                    <a:p>
                      <a:pPr>
                        <a:lnSpc>
                          <a:spcPct val="200000"/>
                        </a:lnSpc>
                        <a:spcAft>
                          <a:spcPts val="1000"/>
                        </a:spcAft>
                        <a:tabLst>
                          <a:tab pos="4343400" algn="l"/>
                        </a:tabLst>
                      </a:pPr>
                      <a:r>
                        <a:rPr lang="es-ES" sz="1050" dirty="0">
                          <a:latin typeface="Arial"/>
                          <a:ea typeface="Calibri"/>
                          <a:cs typeface="Times New Roman"/>
                        </a:rPr>
                        <a:t>Controles, </a:t>
                      </a:r>
                      <a:r>
                        <a:rPr lang="es-ES" sz="1050" dirty="0" err="1">
                          <a:latin typeface="Arial"/>
                          <a:ea typeface="Calibri"/>
                          <a:cs typeface="Times New Roman"/>
                        </a:rPr>
                        <a:t>display</a:t>
                      </a:r>
                      <a:r>
                        <a:rPr lang="es-ES" sz="1050" dirty="0">
                          <a:latin typeface="Arial"/>
                          <a:ea typeface="Calibri"/>
                          <a:cs typeface="Times New Roman"/>
                        </a:rPr>
                        <a:t> y totalizador.                                                                                                                          </a:t>
                      </a:r>
                      <a:r>
                        <a:rPr lang="es-ES" sz="1050" dirty="0" err="1">
                          <a:latin typeface="Arial"/>
                          <a:ea typeface="Calibri"/>
                          <a:cs typeface="Times New Roman"/>
                        </a:rPr>
                        <a:t>Rele</a:t>
                      </a:r>
                      <a:r>
                        <a:rPr lang="es-ES" sz="1050" dirty="0">
                          <a:latin typeface="Arial"/>
                          <a:ea typeface="Calibri"/>
                          <a:cs typeface="Times New Roman"/>
                        </a:rPr>
                        <a:t> de salida Tres contactos libres de potencial SPD Señal de salida </a:t>
                      </a:r>
                      <a:r>
                        <a:rPr lang="es-ES" sz="1050" dirty="0" err="1">
                          <a:latin typeface="Arial"/>
                          <a:ea typeface="Calibri"/>
                          <a:cs typeface="Times New Roman"/>
                        </a:rPr>
                        <a:t>Profibus</a:t>
                      </a:r>
                      <a:r>
                        <a:rPr lang="es-ES" sz="1050" dirty="0">
                          <a:latin typeface="Arial"/>
                          <a:ea typeface="Calibri"/>
                          <a:cs typeface="Times New Roman"/>
                        </a:rPr>
                        <a:t>                                                                                                        </a:t>
                      </a:r>
                      <a:endParaRPr lang="es-EC" sz="1050" dirty="0">
                        <a:latin typeface="Calibri"/>
                        <a:ea typeface="Calibri"/>
                        <a:cs typeface="Times New Roman"/>
                      </a:endParaRPr>
                    </a:p>
                  </a:txBody>
                  <a:tcPr marL="38100" marR="38100" marT="0" marB="0">
                    <a:lnL>
                      <a:noFill/>
                    </a:lnL>
                    <a:lnR>
                      <a:noFill/>
                    </a:lnR>
                    <a:lnT>
                      <a:noFill/>
                    </a:lnT>
                    <a:lnB>
                      <a:noFill/>
                    </a:lnB>
                  </a:tcPr>
                </a:tc>
              </a:tr>
              <a:tr h="247423">
                <a:tc>
                  <a:txBody>
                    <a:bodyPr/>
                    <a:lstStyle/>
                    <a:p>
                      <a:pPr>
                        <a:lnSpc>
                          <a:spcPct val="200000"/>
                        </a:lnSpc>
                        <a:spcAft>
                          <a:spcPts val="1000"/>
                        </a:spcAft>
                        <a:tabLst>
                          <a:tab pos="4343400" algn="l"/>
                        </a:tabLst>
                      </a:pPr>
                      <a:r>
                        <a:rPr lang="es-ES" sz="1050" dirty="0">
                          <a:latin typeface="Arial"/>
                          <a:ea typeface="Calibri"/>
                          <a:cs typeface="Times New Roman"/>
                        </a:rPr>
                        <a:t>Tensión de alimentación:                                        </a:t>
                      </a:r>
                      <a:endParaRPr lang="es-EC" sz="1050" dirty="0">
                        <a:latin typeface="Calibri"/>
                        <a:ea typeface="Calibri"/>
                        <a:cs typeface="Times New Roman"/>
                      </a:endParaRPr>
                    </a:p>
                  </a:txBody>
                  <a:tcPr marL="38100" marR="38100" marT="0" marB="0">
                    <a:lnL>
                      <a:noFill/>
                    </a:lnL>
                    <a:lnR>
                      <a:noFill/>
                    </a:lnR>
                    <a:lnT>
                      <a:noFill/>
                    </a:lnT>
                    <a:lnB>
                      <a:noFill/>
                    </a:lnB>
                  </a:tcPr>
                </a:tc>
                <a:tc>
                  <a:txBody>
                    <a:bodyPr/>
                    <a:lstStyle/>
                    <a:p>
                      <a:pPr>
                        <a:lnSpc>
                          <a:spcPct val="200000"/>
                        </a:lnSpc>
                        <a:spcAft>
                          <a:spcPts val="1000"/>
                        </a:spcAft>
                        <a:tabLst>
                          <a:tab pos="4343400" algn="l"/>
                        </a:tabLst>
                      </a:pPr>
                      <a:r>
                        <a:rPr lang="es-ES" sz="1050" dirty="0">
                          <a:latin typeface="Arial"/>
                          <a:ea typeface="Calibri"/>
                          <a:cs typeface="Times New Roman"/>
                        </a:rPr>
                        <a:t>115 VAC+15%/-20%60HZ.                                                           </a:t>
                      </a:r>
                      <a:endParaRPr lang="es-EC" sz="1050" dirty="0">
                        <a:latin typeface="Calibri"/>
                        <a:ea typeface="Calibri"/>
                        <a:cs typeface="Times New Roman"/>
                      </a:endParaRPr>
                    </a:p>
                  </a:txBody>
                  <a:tcPr marL="38100" marR="38100" marT="0" marB="0">
                    <a:lnL>
                      <a:noFill/>
                    </a:lnL>
                    <a:lnR>
                      <a:noFill/>
                    </a:lnR>
                    <a:lnT>
                      <a:noFill/>
                    </a:lnT>
                    <a:lnB>
                      <a:noFill/>
                    </a:lnB>
                  </a:tcPr>
                </a:tc>
              </a:tr>
              <a:tr h="256633">
                <a:tc>
                  <a:txBody>
                    <a:bodyPr/>
                    <a:lstStyle/>
                    <a:p>
                      <a:pPr>
                        <a:lnSpc>
                          <a:spcPct val="200000"/>
                        </a:lnSpc>
                        <a:spcAft>
                          <a:spcPts val="1000"/>
                        </a:spcAft>
                        <a:tabLst>
                          <a:tab pos="4343400" algn="l"/>
                        </a:tabLst>
                      </a:pPr>
                      <a:r>
                        <a:rPr lang="es-ES" sz="1050" dirty="0">
                          <a:latin typeface="Arial"/>
                          <a:ea typeface="Calibri"/>
                          <a:cs typeface="Times New Roman"/>
                        </a:rPr>
                        <a:t>Comunicación :</a:t>
                      </a:r>
                      <a:endParaRPr lang="es-EC" sz="1050" dirty="0">
                        <a:latin typeface="Calibri"/>
                        <a:ea typeface="Calibri"/>
                        <a:cs typeface="Times New Roman"/>
                      </a:endParaRPr>
                    </a:p>
                  </a:txBody>
                  <a:tcPr marL="38100" marR="38100" marT="0" marB="0">
                    <a:lnL>
                      <a:noFill/>
                    </a:lnL>
                    <a:lnR>
                      <a:noFill/>
                    </a:lnR>
                    <a:lnT>
                      <a:noFill/>
                    </a:lnT>
                    <a:lnB>
                      <a:noFill/>
                    </a:lnB>
                  </a:tcPr>
                </a:tc>
                <a:tc>
                  <a:txBody>
                    <a:bodyPr/>
                    <a:lstStyle/>
                    <a:p>
                      <a:pPr>
                        <a:lnSpc>
                          <a:spcPct val="200000"/>
                        </a:lnSpc>
                        <a:spcAft>
                          <a:spcPts val="1000"/>
                        </a:spcAft>
                        <a:tabLst>
                          <a:tab pos="4343400" algn="l"/>
                        </a:tabLst>
                      </a:pPr>
                      <a:r>
                        <a:rPr lang="es-ES" sz="1050" dirty="0">
                          <a:latin typeface="Arial"/>
                          <a:ea typeface="Calibri"/>
                          <a:cs typeface="Times New Roman"/>
                        </a:rPr>
                        <a:t>Sin comunicación remota, con SENSOR </a:t>
                      </a:r>
                      <a:r>
                        <a:rPr lang="es-ES" sz="1050" dirty="0" err="1">
                          <a:latin typeface="Arial"/>
                          <a:ea typeface="Calibri"/>
                          <a:cs typeface="Times New Roman"/>
                        </a:rPr>
                        <a:t>Profibus</a:t>
                      </a:r>
                      <a:r>
                        <a:rPr lang="es-ES" sz="1050" dirty="0">
                          <a:latin typeface="Arial"/>
                          <a:ea typeface="Calibri"/>
                          <a:cs typeface="Times New Roman"/>
                        </a:rPr>
                        <a:t> DP.                                                                                                                                                                                                     </a:t>
                      </a:r>
                      <a:endParaRPr lang="es-EC" sz="1050" dirty="0">
                        <a:latin typeface="Calibri"/>
                        <a:ea typeface="Calibri"/>
                        <a:cs typeface="Times New Roman"/>
                      </a:endParaRPr>
                    </a:p>
                  </a:txBody>
                  <a:tcPr marL="38100" marR="38100" marT="0" marB="0">
                    <a:lnL>
                      <a:noFill/>
                    </a:lnL>
                    <a:lnR>
                      <a:noFill/>
                    </a:lnR>
                    <a:lnT>
                      <a:noFill/>
                    </a:lnT>
                    <a:lnB>
                      <a:noFill/>
                    </a:lnB>
                  </a:tcPr>
                </a:tc>
              </a:tr>
              <a:tr h="247423">
                <a:tc>
                  <a:txBody>
                    <a:bodyPr/>
                    <a:lstStyle/>
                    <a:p>
                      <a:pPr>
                        <a:lnSpc>
                          <a:spcPct val="200000"/>
                        </a:lnSpc>
                        <a:spcAft>
                          <a:spcPts val="1000"/>
                        </a:spcAft>
                        <a:tabLst>
                          <a:tab pos="4343400" algn="l"/>
                        </a:tabLst>
                      </a:pPr>
                      <a:r>
                        <a:rPr lang="es-ES" sz="1050" dirty="0">
                          <a:latin typeface="Arial"/>
                          <a:ea typeface="Calibri"/>
                          <a:cs typeface="Times New Roman"/>
                        </a:rPr>
                        <a:t>Tipo de sensor                                                         </a:t>
                      </a:r>
                      <a:endParaRPr lang="es-EC" sz="1050" dirty="0">
                        <a:latin typeface="Calibri"/>
                        <a:ea typeface="Calibri"/>
                        <a:cs typeface="Times New Roman"/>
                      </a:endParaRPr>
                    </a:p>
                  </a:txBody>
                  <a:tcPr marL="38100" marR="38100" marT="0" marB="0">
                    <a:lnL>
                      <a:noFill/>
                    </a:lnL>
                    <a:lnR>
                      <a:noFill/>
                    </a:lnR>
                    <a:lnT>
                      <a:noFill/>
                    </a:lnT>
                    <a:lnB>
                      <a:noFill/>
                    </a:lnB>
                  </a:tcPr>
                </a:tc>
                <a:tc>
                  <a:txBody>
                    <a:bodyPr/>
                    <a:lstStyle/>
                    <a:p>
                      <a:pPr>
                        <a:lnSpc>
                          <a:spcPct val="200000"/>
                        </a:lnSpc>
                        <a:spcAft>
                          <a:spcPts val="1000"/>
                        </a:spcAft>
                        <a:tabLst>
                          <a:tab pos="4343400" algn="l"/>
                        </a:tabLst>
                      </a:pPr>
                      <a:r>
                        <a:rPr lang="es-ES" sz="1050" dirty="0">
                          <a:latin typeface="Arial"/>
                          <a:ea typeface="Calibri"/>
                          <a:cs typeface="Times New Roman"/>
                        </a:rPr>
                        <a:t>Ultrasónico.                                                                                             </a:t>
                      </a:r>
                      <a:endParaRPr lang="es-EC" sz="1050" dirty="0">
                        <a:latin typeface="Calibri"/>
                        <a:ea typeface="Calibri"/>
                        <a:cs typeface="Times New Roman"/>
                      </a:endParaRPr>
                    </a:p>
                  </a:txBody>
                  <a:tcPr marL="38100" marR="38100" marT="0" marB="0">
                    <a:lnL>
                      <a:noFill/>
                    </a:lnL>
                    <a:lnR>
                      <a:noFill/>
                    </a:lnR>
                    <a:lnT>
                      <a:noFill/>
                    </a:lnT>
                    <a:lnB>
                      <a:noFill/>
                    </a:lnB>
                  </a:tcPr>
                </a:tc>
              </a:tr>
              <a:tr h="688681">
                <a:tc>
                  <a:txBody>
                    <a:bodyPr/>
                    <a:lstStyle/>
                    <a:p>
                      <a:pPr>
                        <a:lnSpc>
                          <a:spcPct val="200000"/>
                        </a:lnSpc>
                        <a:spcAft>
                          <a:spcPts val="1000"/>
                        </a:spcAft>
                        <a:tabLst>
                          <a:tab pos="4343400" algn="l"/>
                        </a:tabLst>
                      </a:pPr>
                      <a:r>
                        <a:rPr lang="es-ES" sz="1050" dirty="0">
                          <a:latin typeface="Arial"/>
                          <a:ea typeface="Calibri"/>
                          <a:cs typeface="Times New Roman"/>
                        </a:rPr>
                        <a:t>Función  </a:t>
                      </a:r>
                      <a:endParaRPr lang="es-EC" sz="1050" dirty="0">
                        <a:latin typeface="Calibri"/>
                        <a:ea typeface="Calibri"/>
                        <a:cs typeface="Times New Roman"/>
                      </a:endParaRPr>
                    </a:p>
                  </a:txBody>
                  <a:tcPr marL="38100" marR="38100" marT="0" marB="0">
                    <a:lnL>
                      <a:noFill/>
                    </a:lnL>
                    <a:lnR>
                      <a:noFill/>
                    </a:lnR>
                    <a:lnT>
                      <a:noFill/>
                    </a:lnT>
                    <a:lnB>
                      <a:noFill/>
                    </a:lnB>
                  </a:tcPr>
                </a:tc>
                <a:tc>
                  <a:txBody>
                    <a:bodyPr/>
                    <a:lstStyle/>
                    <a:p>
                      <a:pPr>
                        <a:lnSpc>
                          <a:spcPct val="200000"/>
                        </a:lnSpc>
                        <a:spcAft>
                          <a:spcPts val="1000"/>
                        </a:spcAft>
                        <a:tabLst>
                          <a:tab pos="4343400" algn="l"/>
                        </a:tabLst>
                      </a:pPr>
                      <a:r>
                        <a:rPr lang="es-ES" sz="1050" dirty="0">
                          <a:latin typeface="Arial"/>
                          <a:ea typeface="Calibri"/>
                          <a:cs typeface="Times New Roman"/>
                        </a:rPr>
                        <a:t>Medición continúa sin contacto nivel                                              Sensor de temperatura.  </a:t>
                      </a:r>
                      <a:r>
                        <a:rPr lang="es-ES" sz="1050" dirty="0" smtClean="0">
                          <a:latin typeface="Arial"/>
                          <a:ea typeface="Calibri"/>
                          <a:cs typeface="Times New Roman"/>
                        </a:rPr>
                        <a:t>Para </a:t>
                      </a:r>
                      <a:r>
                        <a:rPr lang="es-ES" sz="1050" dirty="0">
                          <a:latin typeface="Arial"/>
                          <a:ea typeface="Calibri"/>
                          <a:cs typeface="Times New Roman"/>
                        </a:rPr>
                        <a:t>compensación de la velocidad de sonido.                                     </a:t>
                      </a:r>
                      <a:endParaRPr lang="es-EC" sz="1050" dirty="0">
                        <a:latin typeface="Calibri"/>
                        <a:ea typeface="Calibri"/>
                        <a:cs typeface="Times New Roman"/>
                      </a:endParaRPr>
                    </a:p>
                  </a:txBody>
                  <a:tcPr marL="38100" marR="38100" marT="0" marB="0">
                    <a:lnL>
                      <a:noFill/>
                    </a:lnL>
                    <a:lnR>
                      <a:noFill/>
                    </a:lnR>
                    <a:lnT>
                      <a:noFill/>
                    </a:lnT>
                    <a:lnB>
                      <a:noFill/>
                    </a:lnB>
                  </a:tcPr>
                </a:tc>
              </a:tr>
              <a:tr h="247423">
                <a:tc>
                  <a:txBody>
                    <a:bodyPr/>
                    <a:lstStyle/>
                    <a:p>
                      <a:pPr>
                        <a:lnSpc>
                          <a:spcPct val="200000"/>
                        </a:lnSpc>
                        <a:spcAft>
                          <a:spcPts val="1000"/>
                        </a:spcAft>
                        <a:tabLst>
                          <a:tab pos="4343400" algn="l"/>
                        </a:tabLst>
                      </a:pPr>
                      <a:r>
                        <a:rPr lang="es-ES" sz="1050" dirty="0">
                          <a:latin typeface="Arial"/>
                          <a:ea typeface="Calibri"/>
                          <a:cs typeface="Times New Roman"/>
                        </a:rPr>
                        <a:t>Protección                                                                 </a:t>
                      </a:r>
                      <a:endParaRPr lang="es-EC" sz="1050" dirty="0">
                        <a:latin typeface="Calibri"/>
                        <a:ea typeface="Calibri"/>
                        <a:cs typeface="Times New Roman"/>
                      </a:endParaRPr>
                    </a:p>
                  </a:txBody>
                  <a:tcPr marL="38100" marR="38100" marT="0" marB="0">
                    <a:lnL>
                      <a:noFill/>
                    </a:lnL>
                    <a:lnR>
                      <a:noFill/>
                    </a:lnR>
                    <a:lnT>
                      <a:noFill/>
                    </a:lnT>
                    <a:lnB>
                      <a:noFill/>
                    </a:lnB>
                  </a:tcPr>
                </a:tc>
                <a:tc>
                  <a:txBody>
                    <a:bodyPr/>
                    <a:lstStyle/>
                    <a:p>
                      <a:pPr>
                        <a:lnSpc>
                          <a:spcPct val="200000"/>
                        </a:lnSpc>
                        <a:spcAft>
                          <a:spcPts val="1000"/>
                        </a:spcAft>
                        <a:tabLst>
                          <a:tab pos="4343400" algn="l"/>
                        </a:tabLst>
                      </a:pPr>
                      <a:r>
                        <a:rPr lang="es-ES" sz="1050" dirty="0">
                          <a:latin typeface="Arial"/>
                          <a:ea typeface="Calibri"/>
                          <a:cs typeface="Times New Roman"/>
                        </a:rPr>
                        <a:t>IP 68                                                                                                                  </a:t>
                      </a:r>
                      <a:endParaRPr lang="es-EC" sz="1050" dirty="0">
                        <a:latin typeface="Calibri"/>
                        <a:ea typeface="Calibri"/>
                        <a:cs typeface="Times New Roman"/>
                      </a:endParaRPr>
                    </a:p>
                  </a:txBody>
                  <a:tcPr marL="38100" marR="38100" marT="0" marB="0">
                    <a:lnL>
                      <a:noFill/>
                    </a:lnL>
                    <a:lnR>
                      <a:noFill/>
                    </a:lnR>
                    <a:lnT>
                      <a:noFill/>
                    </a:lnT>
                    <a:lnB>
                      <a:noFill/>
                    </a:lnB>
                  </a:tcPr>
                </a:tc>
              </a:tr>
              <a:tr h="247423">
                <a:tc>
                  <a:txBody>
                    <a:bodyPr/>
                    <a:lstStyle/>
                    <a:p>
                      <a:pPr>
                        <a:lnSpc>
                          <a:spcPct val="200000"/>
                        </a:lnSpc>
                        <a:spcAft>
                          <a:spcPts val="1000"/>
                        </a:spcAft>
                        <a:tabLst>
                          <a:tab pos="4343400" algn="l"/>
                        </a:tabLst>
                      </a:pPr>
                      <a:r>
                        <a:rPr lang="es-ES" sz="1050" dirty="0">
                          <a:latin typeface="Arial"/>
                          <a:ea typeface="Calibri"/>
                          <a:cs typeface="Times New Roman"/>
                        </a:rPr>
                        <a:t>Rango de medición                                                 </a:t>
                      </a:r>
                      <a:endParaRPr lang="es-EC" sz="1050" dirty="0">
                        <a:latin typeface="Calibri"/>
                        <a:ea typeface="Calibri"/>
                        <a:cs typeface="Times New Roman"/>
                      </a:endParaRPr>
                    </a:p>
                  </a:txBody>
                  <a:tcPr marL="38100" marR="38100" marT="0" marB="0">
                    <a:lnL>
                      <a:noFill/>
                    </a:lnL>
                    <a:lnR>
                      <a:noFill/>
                    </a:lnR>
                    <a:lnT>
                      <a:noFill/>
                    </a:lnT>
                    <a:lnB>
                      <a:noFill/>
                    </a:lnB>
                  </a:tcPr>
                </a:tc>
                <a:tc>
                  <a:txBody>
                    <a:bodyPr/>
                    <a:lstStyle/>
                    <a:p>
                      <a:pPr>
                        <a:lnSpc>
                          <a:spcPct val="200000"/>
                        </a:lnSpc>
                        <a:spcAft>
                          <a:spcPts val="1000"/>
                        </a:spcAft>
                        <a:tabLst>
                          <a:tab pos="4343400" algn="l"/>
                        </a:tabLst>
                      </a:pPr>
                      <a:r>
                        <a:rPr lang="es-ES" sz="1050" dirty="0">
                          <a:latin typeface="Arial"/>
                          <a:ea typeface="Calibri"/>
                          <a:cs typeface="Times New Roman"/>
                        </a:rPr>
                        <a:t>0.05-5m.                                                                                                       </a:t>
                      </a:r>
                      <a:endParaRPr lang="es-EC" sz="1050" dirty="0">
                        <a:latin typeface="Calibri"/>
                        <a:ea typeface="Calibri"/>
                        <a:cs typeface="Times New Roman"/>
                      </a:endParaRPr>
                    </a:p>
                  </a:txBody>
                  <a:tcPr marL="38100" marR="38100" marT="0" marB="0">
                    <a:lnL>
                      <a:noFill/>
                    </a:lnL>
                    <a:lnR>
                      <a:noFill/>
                    </a:lnR>
                    <a:lnT>
                      <a:noFill/>
                    </a:lnT>
                    <a:lnB>
                      <a:noFill/>
                    </a:lnB>
                  </a:tcPr>
                </a:tc>
              </a:tr>
              <a:tr h="247423">
                <a:tc>
                  <a:txBody>
                    <a:bodyPr/>
                    <a:lstStyle/>
                    <a:p>
                      <a:pPr>
                        <a:lnSpc>
                          <a:spcPct val="200000"/>
                        </a:lnSpc>
                        <a:spcAft>
                          <a:spcPts val="1000"/>
                        </a:spcAft>
                        <a:tabLst>
                          <a:tab pos="4343400" algn="l"/>
                        </a:tabLst>
                      </a:pPr>
                      <a:r>
                        <a:rPr lang="es-ES" sz="1050" dirty="0">
                          <a:latin typeface="Arial"/>
                          <a:ea typeface="Calibri"/>
                          <a:cs typeface="Times New Roman"/>
                        </a:rPr>
                        <a:t>Temperatura de operación                                    </a:t>
                      </a:r>
                      <a:endParaRPr lang="es-EC" sz="1050" dirty="0">
                        <a:latin typeface="Calibri"/>
                        <a:ea typeface="Calibri"/>
                        <a:cs typeface="Times New Roman"/>
                      </a:endParaRPr>
                    </a:p>
                  </a:txBody>
                  <a:tcPr marL="38100" marR="38100" marT="0" marB="0">
                    <a:lnL>
                      <a:noFill/>
                    </a:lnL>
                    <a:lnR>
                      <a:noFill/>
                    </a:lnR>
                    <a:lnT>
                      <a:noFill/>
                    </a:lnT>
                    <a:lnB>
                      <a:noFill/>
                    </a:lnB>
                  </a:tcPr>
                </a:tc>
                <a:tc>
                  <a:txBody>
                    <a:bodyPr/>
                    <a:lstStyle/>
                    <a:p>
                      <a:pPr>
                        <a:lnSpc>
                          <a:spcPct val="200000"/>
                        </a:lnSpc>
                        <a:spcAft>
                          <a:spcPts val="1000"/>
                        </a:spcAft>
                        <a:tabLst>
                          <a:tab pos="4343400" algn="l"/>
                        </a:tabLst>
                      </a:pPr>
                      <a:r>
                        <a:rPr lang="es-ES" sz="1050" dirty="0">
                          <a:latin typeface="Arial"/>
                          <a:ea typeface="Calibri"/>
                          <a:cs typeface="Times New Roman"/>
                        </a:rPr>
                        <a:t>-20 a 60 </a:t>
                      </a:r>
                      <a:r>
                        <a:rPr lang="es-ES" sz="1050" baseline="30000" dirty="0">
                          <a:latin typeface="Arial"/>
                          <a:ea typeface="Calibri"/>
                          <a:cs typeface="Times New Roman"/>
                        </a:rPr>
                        <a:t>o</a:t>
                      </a:r>
                      <a:r>
                        <a:rPr lang="es-ES" sz="1050" dirty="0">
                          <a:latin typeface="Arial"/>
                          <a:ea typeface="Calibri"/>
                          <a:cs typeface="Times New Roman"/>
                        </a:rPr>
                        <a:t> C                                                                                              </a:t>
                      </a:r>
                      <a:endParaRPr lang="es-EC" sz="1050" dirty="0">
                        <a:latin typeface="Calibri"/>
                        <a:ea typeface="Calibri"/>
                        <a:cs typeface="Times New Roman"/>
                      </a:endParaRPr>
                    </a:p>
                  </a:txBody>
                  <a:tcPr marL="38100" marR="38100" marT="0" marB="0">
                    <a:lnL>
                      <a:noFill/>
                    </a:lnL>
                    <a:lnR>
                      <a:noFill/>
                    </a:lnR>
                    <a:lnT>
                      <a:noFill/>
                    </a:lnT>
                    <a:lnB>
                      <a:noFill/>
                    </a:lnB>
                  </a:tcPr>
                </a:tc>
              </a:tr>
              <a:tr h="247423">
                <a:tc>
                  <a:txBody>
                    <a:bodyPr/>
                    <a:lstStyle/>
                    <a:p>
                      <a:pPr>
                        <a:lnSpc>
                          <a:spcPct val="200000"/>
                        </a:lnSpc>
                        <a:spcAft>
                          <a:spcPts val="1000"/>
                        </a:spcAft>
                        <a:tabLst>
                          <a:tab pos="4343400" algn="l"/>
                        </a:tabLst>
                      </a:pPr>
                      <a:r>
                        <a:rPr lang="es-ES" sz="1050" dirty="0">
                          <a:latin typeface="Arial"/>
                          <a:ea typeface="Calibri"/>
                          <a:cs typeface="Times New Roman"/>
                        </a:rPr>
                        <a:t>Materiales  </a:t>
                      </a:r>
                      <a:endParaRPr lang="es-EC" sz="1050" dirty="0">
                        <a:latin typeface="Calibri"/>
                        <a:ea typeface="Calibri"/>
                        <a:cs typeface="Times New Roman"/>
                      </a:endParaRPr>
                    </a:p>
                  </a:txBody>
                  <a:tcPr marL="38100" marR="38100" marT="0" marB="0">
                    <a:lnL>
                      <a:noFill/>
                    </a:lnL>
                    <a:lnR>
                      <a:noFill/>
                    </a:lnR>
                    <a:lnT>
                      <a:noFill/>
                    </a:lnT>
                    <a:lnB>
                      <a:noFill/>
                    </a:lnB>
                  </a:tcPr>
                </a:tc>
                <a:tc>
                  <a:txBody>
                    <a:bodyPr/>
                    <a:lstStyle/>
                    <a:p>
                      <a:pPr>
                        <a:lnSpc>
                          <a:spcPct val="200000"/>
                        </a:lnSpc>
                        <a:spcAft>
                          <a:spcPts val="1000"/>
                        </a:spcAft>
                        <a:tabLst>
                          <a:tab pos="4343400" algn="l"/>
                        </a:tabLst>
                      </a:pPr>
                      <a:r>
                        <a:rPr lang="es-ES" sz="1050" dirty="0">
                          <a:latin typeface="Arial"/>
                          <a:ea typeface="Calibri"/>
                          <a:cs typeface="Times New Roman"/>
                        </a:rPr>
                        <a:t>Polipropileno.                                                                                                   </a:t>
                      </a:r>
                      <a:endParaRPr lang="es-EC" sz="1050" dirty="0">
                        <a:latin typeface="Calibri"/>
                        <a:ea typeface="Calibri"/>
                        <a:cs typeface="Times New Roman"/>
                      </a:endParaRPr>
                    </a:p>
                  </a:txBody>
                  <a:tcPr marL="38100" marR="38100" marT="0" marB="0">
                    <a:lnL>
                      <a:noFill/>
                    </a:lnL>
                    <a:lnR>
                      <a:noFill/>
                    </a:lnR>
                    <a:lnT>
                      <a:noFill/>
                    </a:lnT>
                    <a:lnB>
                      <a:noFill/>
                    </a:lnB>
                  </a:tcPr>
                </a:tc>
              </a:tr>
              <a:tr h="247423">
                <a:tc>
                  <a:txBody>
                    <a:bodyPr/>
                    <a:lstStyle/>
                    <a:p>
                      <a:pPr>
                        <a:lnSpc>
                          <a:spcPct val="200000"/>
                        </a:lnSpc>
                        <a:spcAft>
                          <a:spcPts val="1000"/>
                        </a:spcAft>
                        <a:tabLst>
                          <a:tab pos="4343400" algn="l"/>
                        </a:tabLst>
                      </a:pPr>
                      <a:r>
                        <a:rPr lang="es-ES" sz="1050" dirty="0">
                          <a:latin typeface="Arial"/>
                          <a:ea typeface="Calibri"/>
                          <a:cs typeface="Times New Roman"/>
                        </a:rPr>
                        <a:t>Presión Max. De operación.                                 </a:t>
                      </a:r>
                      <a:endParaRPr lang="es-EC" sz="1050" dirty="0">
                        <a:latin typeface="Calibri"/>
                        <a:ea typeface="Calibri"/>
                        <a:cs typeface="Times New Roman"/>
                      </a:endParaRPr>
                    </a:p>
                  </a:txBody>
                  <a:tcPr marL="38100" marR="38100" marT="0" marB="0">
                    <a:lnL>
                      <a:noFill/>
                    </a:lnL>
                    <a:lnR>
                      <a:noFill/>
                    </a:lnR>
                    <a:lnT>
                      <a:noFill/>
                    </a:lnT>
                    <a:lnB>
                      <a:noFill/>
                    </a:lnB>
                  </a:tcPr>
                </a:tc>
                <a:tc>
                  <a:txBody>
                    <a:bodyPr/>
                    <a:lstStyle/>
                    <a:p>
                      <a:pPr>
                        <a:lnSpc>
                          <a:spcPct val="200000"/>
                        </a:lnSpc>
                        <a:spcAft>
                          <a:spcPts val="1000"/>
                        </a:spcAft>
                        <a:tabLst>
                          <a:tab pos="4343400" algn="l"/>
                        </a:tabLst>
                      </a:pPr>
                      <a:r>
                        <a:rPr lang="es-ES" sz="1050" dirty="0">
                          <a:latin typeface="Arial"/>
                          <a:ea typeface="Calibri"/>
                          <a:cs typeface="Times New Roman"/>
                        </a:rPr>
                        <a:t>2 Bar.                                                                                                           </a:t>
                      </a:r>
                      <a:endParaRPr lang="es-EC" sz="1050" dirty="0">
                        <a:latin typeface="Calibri"/>
                        <a:ea typeface="Calibri"/>
                        <a:cs typeface="Times New Roman"/>
                      </a:endParaRPr>
                    </a:p>
                  </a:txBody>
                  <a:tcPr marL="38100" marR="38100" marT="0" marB="0">
                    <a:lnL>
                      <a:noFill/>
                    </a:lnL>
                    <a:lnR>
                      <a:noFill/>
                    </a:lnR>
                    <a:lnT>
                      <a:noFill/>
                    </a:lnT>
                    <a:lnB>
                      <a:noFill/>
                    </a:lnB>
                  </a:tcPr>
                </a:tc>
              </a:tr>
              <a:tr h="275053">
                <a:tc>
                  <a:txBody>
                    <a:bodyPr/>
                    <a:lstStyle/>
                    <a:p>
                      <a:pPr>
                        <a:lnSpc>
                          <a:spcPct val="200000"/>
                        </a:lnSpc>
                        <a:spcAft>
                          <a:spcPts val="1000"/>
                        </a:spcAft>
                        <a:tabLst>
                          <a:tab pos="4343400" algn="l"/>
                        </a:tabLst>
                      </a:pPr>
                      <a:r>
                        <a:rPr lang="es-ES" sz="1050" dirty="0">
                          <a:latin typeface="Arial"/>
                          <a:ea typeface="Calibri"/>
                          <a:cs typeface="Times New Roman"/>
                        </a:rPr>
                        <a:t>Certificado</a:t>
                      </a:r>
                      <a:endParaRPr lang="es-EC" sz="1050" dirty="0">
                        <a:latin typeface="Calibri"/>
                        <a:ea typeface="Calibri"/>
                        <a:cs typeface="Times New Roman"/>
                      </a:endParaRPr>
                    </a:p>
                  </a:txBody>
                  <a:tcPr marL="38100" marR="38100" marT="0" marB="0">
                    <a:lnL>
                      <a:noFill/>
                    </a:lnL>
                    <a:lnR>
                      <a:noFill/>
                    </a:lnR>
                    <a:lnT>
                      <a:noFill/>
                    </a:lnT>
                    <a:lnB>
                      <a:noFill/>
                    </a:lnB>
                  </a:tcPr>
                </a:tc>
                <a:tc>
                  <a:txBody>
                    <a:bodyPr/>
                    <a:lstStyle/>
                    <a:p>
                      <a:pPr>
                        <a:lnSpc>
                          <a:spcPct val="200000"/>
                        </a:lnSpc>
                        <a:spcAft>
                          <a:spcPts val="1000"/>
                        </a:spcAft>
                        <a:tabLst>
                          <a:tab pos="4343400" algn="l"/>
                        </a:tabLst>
                      </a:pPr>
                      <a:r>
                        <a:rPr lang="es-ES" sz="1050" dirty="0">
                          <a:latin typeface="Arial"/>
                          <a:ea typeface="Calibri"/>
                          <a:cs typeface="Times New Roman"/>
                        </a:rPr>
                        <a:t>Standard para uso en área segura.                                                            </a:t>
                      </a:r>
                      <a:endParaRPr lang="es-EC" sz="1050" dirty="0">
                        <a:latin typeface="Calibri"/>
                        <a:ea typeface="Calibri"/>
                        <a:cs typeface="Times New Roman"/>
                      </a:endParaRPr>
                    </a:p>
                  </a:txBody>
                  <a:tcPr marL="38100" marR="38100" marT="0" marB="0">
                    <a:lnL>
                      <a:noFill/>
                    </a:lnL>
                    <a:lnR>
                      <a:noFill/>
                    </a:lnR>
                    <a:lnT>
                      <a:noFill/>
                    </a:lnT>
                    <a:lnB>
                      <a:noFill/>
                    </a:lnB>
                  </a:tcPr>
                </a:tc>
              </a:tr>
              <a:tr h="247423">
                <a:tc>
                  <a:txBody>
                    <a:bodyPr/>
                    <a:lstStyle/>
                    <a:p>
                      <a:pPr>
                        <a:lnSpc>
                          <a:spcPct val="200000"/>
                        </a:lnSpc>
                        <a:spcAft>
                          <a:spcPts val="1000"/>
                        </a:spcAft>
                        <a:tabLst>
                          <a:tab pos="4343400" algn="l"/>
                        </a:tabLst>
                      </a:pPr>
                      <a:r>
                        <a:rPr lang="es-ES" sz="1050" dirty="0">
                          <a:latin typeface="Arial"/>
                          <a:ea typeface="Calibri"/>
                          <a:cs typeface="Times New Roman"/>
                        </a:rPr>
                        <a:t>Conexión  proceso                                                  </a:t>
                      </a:r>
                      <a:endParaRPr lang="es-EC" sz="1050" dirty="0">
                        <a:latin typeface="Calibri"/>
                        <a:ea typeface="Calibri"/>
                        <a:cs typeface="Times New Roman"/>
                      </a:endParaRPr>
                    </a:p>
                  </a:txBody>
                  <a:tcPr marL="38100" marR="38100" marT="0" marB="0">
                    <a:lnL>
                      <a:noFill/>
                    </a:lnL>
                    <a:lnR>
                      <a:noFill/>
                    </a:lnR>
                    <a:lnT>
                      <a:noFill/>
                    </a:lnT>
                    <a:lnB>
                      <a:noFill/>
                    </a:lnB>
                  </a:tcPr>
                </a:tc>
                <a:tc>
                  <a:txBody>
                    <a:bodyPr/>
                    <a:lstStyle/>
                    <a:p>
                      <a:pPr>
                        <a:lnSpc>
                          <a:spcPct val="200000"/>
                        </a:lnSpc>
                        <a:spcAft>
                          <a:spcPts val="1000"/>
                        </a:spcAft>
                        <a:tabLst>
                          <a:tab pos="4343400" algn="l"/>
                        </a:tabLst>
                      </a:pPr>
                      <a:r>
                        <a:rPr lang="es-ES" sz="1050" dirty="0">
                          <a:latin typeface="Arial"/>
                          <a:ea typeface="Calibri"/>
                          <a:cs typeface="Times New Roman"/>
                        </a:rPr>
                        <a:t>Roscado NPT I”                                                                                                    </a:t>
                      </a:r>
                      <a:endParaRPr lang="es-EC" sz="1050" dirty="0">
                        <a:latin typeface="Calibri"/>
                        <a:ea typeface="Calibri"/>
                        <a:cs typeface="Times New Roman"/>
                      </a:endParaRPr>
                    </a:p>
                  </a:txBody>
                  <a:tcPr marL="38100" marR="38100" marT="0" marB="0">
                    <a:lnL>
                      <a:noFill/>
                    </a:lnL>
                    <a:lnR>
                      <a:noFill/>
                    </a:lnR>
                    <a:lnT>
                      <a:noFill/>
                    </a:lnT>
                    <a:lnB>
                      <a:noFill/>
                    </a:lnB>
                  </a:tcPr>
                </a:tc>
              </a:tr>
              <a:tr h="247423">
                <a:tc>
                  <a:txBody>
                    <a:bodyPr/>
                    <a:lstStyle/>
                    <a:p>
                      <a:pPr>
                        <a:lnSpc>
                          <a:spcPct val="200000"/>
                        </a:lnSpc>
                        <a:spcAft>
                          <a:spcPts val="1000"/>
                        </a:spcAft>
                        <a:tabLst>
                          <a:tab pos="4343400" algn="l"/>
                        </a:tabLst>
                      </a:pPr>
                      <a:r>
                        <a:rPr lang="es-ES" sz="1050" dirty="0">
                          <a:latin typeface="Arial"/>
                          <a:ea typeface="Calibri"/>
                          <a:cs typeface="Times New Roman"/>
                        </a:rPr>
                        <a:t>longitud de cable                                                    </a:t>
                      </a:r>
                      <a:endParaRPr lang="es-EC" sz="1050" dirty="0">
                        <a:latin typeface="Calibri"/>
                        <a:ea typeface="Calibri"/>
                        <a:cs typeface="Times New Roman"/>
                      </a:endParaRPr>
                    </a:p>
                  </a:txBody>
                  <a:tcPr marL="38100" marR="38100" marT="0" marB="0">
                    <a:lnL>
                      <a:noFill/>
                    </a:lnL>
                    <a:lnR>
                      <a:noFill/>
                    </a:lnR>
                    <a:lnT>
                      <a:noFill/>
                    </a:lnT>
                    <a:lnB>
                      <a:noFill/>
                    </a:lnB>
                  </a:tcPr>
                </a:tc>
                <a:tc>
                  <a:txBody>
                    <a:bodyPr/>
                    <a:lstStyle/>
                    <a:p>
                      <a:pPr>
                        <a:lnSpc>
                          <a:spcPct val="200000"/>
                        </a:lnSpc>
                        <a:spcAft>
                          <a:spcPts val="1000"/>
                        </a:spcAft>
                        <a:tabLst>
                          <a:tab pos="4343400" algn="l"/>
                        </a:tabLst>
                      </a:pPr>
                      <a:r>
                        <a:rPr lang="es-ES" sz="1050" dirty="0">
                          <a:latin typeface="Arial"/>
                          <a:ea typeface="Calibri"/>
                          <a:cs typeface="Times New Roman"/>
                        </a:rPr>
                        <a:t> 5m.                                                                                                   </a:t>
                      </a:r>
                      <a:endParaRPr lang="es-EC" sz="1050" dirty="0">
                        <a:latin typeface="Calibri"/>
                        <a:ea typeface="Calibri"/>
                        <a:cs typeface="Times New Roman"/>
                      </a:endParaRPr>
                    </a:p>
                  </a:txBody>
                  <a:tcPr marL="38100" marR="38100" marT="0" marB="0">
                    <a:lnL>
                      <a:noFill/>
                    </a:lnL>
                    <a:lnR>
                      <a:noFill/>
                    </a:lnR>
                    <a:lnT>
                      <a:noFill/>
                    </a:lnT>
                    <a:lnB>
                      <a:noFill/>
                    </a:lnB>
                  </a:tcPr>
                </a:tc>
              </a:tr>
            </a:tbl>
          </a:graphicData>
        </a:graphic>
      </p:graphicFrame>
      <p:sp>
        <p:nvSpPr>
          <p:cNvPr id="61441" name="Rectangle 1"/>
          <p:cNvSpPr>
            <a:spLocks noChangeArrowheads="1"/>
          </p:cNvSpPr>
          <p:nvPr/>
        </p:nvSpPr>
        <p:spPr bwMode="auto">
          <a:xfrm>
            <a:off x="179512" y="1628800"/>
            <a:ext cx="4824536"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343400" algn="l"/>
              </a:tabLst>
            </a:pPr>
            <a:r>
              <a:rPr kumimoji="0" lang="es-ES" sz="1200" b="1" i="0" u="none" strike="noStrike" cap="none" normalizeH="0" baseline="0" dirty="0" smtClean="0">
                <a:ln>
                  <a:noFill/>
                </a:ln>
                <a:solidFill>
                  <a:schemeClr val="tx1"/>
                </a:solidFill>
                <a:effectLst/>
                <a:latin typeface="Arial" pitchFamily="34" charset="0"/>
                <a:ea typeface="Calibri" pitchFamily="34" charset="0"/>
                <a:cs typeface="Arial" pitchFamily="34" charset="0"/>
              </a:rPr>
              <a:t>TRANSMISOR SENSOR DE MEDICION DE CAUDAL EN CANAL</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343400"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51520" y="733346"/>
            <a:ext cx="867645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114300" algn="l"/>
                <a:tab pos="3638550" algn="l"/>
              </a:tabLst>
            </a:pPr>
            <a:r>
              <a:rPr lang="es-ES" sz="2400" b="1" dirty="0" smtClean="0"/>
              <a:t>Sistema de tratamiento.- </a:t>
            </a:r>
            <a:r>
              <a:rPr lang="es-ES" sz="2400" b="1" dirty="0" smtClean="0">
                <a:ea typeface="Calibri" pitchFamily="34" charset="0"/>
                <a:cs typeface="Arial" pitchFamily="34" charset="0"/>
              </a:rPr>
              <a:t> Conjuntos Complementarios</a:t>
            </a:r>
            <a:endParaRPr kumimoji="0" lang="es-ES" sz="2400" b="0" i="0" u="none" strike="noStrike" cap="none" normalizeH="0" baseline="0" dirty="0" smtClean="0">
              <a:ln>
                <a:noFill/>
              </a:ln>
              <a:solidFill>
                <a:schemeClr val="tx1"/>
              </a:solidFill>
              <a:effectLst/>
              <a:cs typeface="Arial" pitchFamily="34" charset="0"/>
            </a:endParaRPr>
          </a:p>
        </p:txBody>
      </p:sp>
      <p:sp>
        <p:nvSpPr>
          <p:cNvPr id="5734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62465" name="Picture 1" descr="MARZO 17 069"/>
          <p:cNvPicPr>
            <a:picLocks noChangeAspect="1" noChangeArrowheads="1"/>
          </p:cNvPicPr>
          <p:nvPr/>
        </p:nvPicPr>
        <p:blipFill>
          <a:blip r:embed="rId2" cstate="print"/>
          <a:srcRect/>
          <a:stretch>
            <a:fillRect/>
          </a:stretch>
        </p:blipFill>
        <p:spPr bwMode="auto">
          <a:xfrm>
            <a:off x="2051720" y="1268760"/>
            <a:ext cx="4784211" cy="3600000"/>
          </a:xfrm>
          <a:prstGeom prst="rect">
            <a:avLst/>
          </a:prstGeom>
          <a:noFill/>
        </p:spPr>
      </p:pic>
      <p:sp>
        <p:nvSpPr>
          <p:cNvPr id="6246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62473" name="Rectangle 9"/>
          <p:cNvSpPr>
            <a:spLocks noChangeArrowheads="1"/>
          </p:cNvSpPr>
          <p:nvPr/>
        </p:nvSpPr>
        <p:spPr bwMode="auto">
          <a:xfrm>
            <a:off x="1979712" y="5105509"/>
            <a:ext cx="478904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rPr>
              <a:t>TRANSMISOR SENSOR DE CAUDAL EN CANAL PARSHALL DE SALIDA </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p:cNvSpPr>
            <a:spLocks noChangeArrowheads="1"/>
          </p:cNvSpPr>
          <p:nvPr/>
        </p:nvSpPr>
        <p:spPr bwMode="auto">
          <a:xfrm>
            <a:off x="611560" y="718538"/>
            <a:ext cx="7488832"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s-ES" sz="2400" b="1" dirty="0" smtClean="0">
                <a:latin typeface="Arial" pitchFamily="34" charset="0"/>
                <a:ea typeface="Times New Roman" pitchFamily="18" charset="0"/>
                <a:cs typeface="Arial" pitchFamily="34" charset="0"/>
              </a:rPr>
              <a:t>Depuración del Agua:</a:t>
            </a:r>
          </a:p>
          <a:p>
            <a:pPr lvl="0" algn="ctr" fontAlgn="base">
              <a:spcBef>
                <a:spcPct val="0"/>
              </a:spcBef>
              <a:spcAft>
                <a:spcPct val="0"/>
              </a:spcAft>
            </a:pPr>
            <a:endParaRPr lang="es-ES" b="1" dirty="0" smtClean="0">
              <a:latin typeface="Arial" pitchFamily="34" charset="0"/>
              <a:ea typeface="Times New Roman" pitchFamily="18" charset="0"/>
              <a:cs typeface="Arial" pitchFamily="34" charset="0"/>
            </a:endParaRPr>
          </a:p>
          <a:p>
            <a:r>
              <a:rPr lang="es-EC" dirty="0" smtClean="0"/>
              <a:t>Depurar el agua significa librarla de cualquier clase de impureza que ésta pueda contener como por ejemplo los contaminantes o microorganismos.</a:t>
            </a:r>
            <a:endParaRPr lang="es-ES" dirty="0" smtClean="0">
              <a:latin typeface="Arial" pitchFamily="34" charset="0"/>
              <a:ea typeface="Times New Roman" pitchFamily="18" charset="0"/>
              <a:cs typeface="Arial" pitchFamily="34" charset="0"/>
            </a:endParaRPr>
          </a:p>
          <a:p>
            <a:pPr lvl="0" algn="ctr" fontAlgn="base">
              <a:spcBef>
                <a:spcPct val="0"/>
              </a:spcBef>
              <a:spcAft>
                <a:spcPct val="0"/>
              </a:spcAft>
            </a:pPr>
            <a:endParaRPr lang="es-ES" dirty="0" smtClean="0">
              <a:latin typeface="Arial" pitchFamily="34" charset="0"/>
              <a:cs typeface="Arial" pitchFamily="34" charset="0"/>
            </a:endParaRPr>
          </a:p>
        </p:txBody>
      </p:sp>
      <p:pic>
        <p:nvPicPr>
          <p:cNvPr id="17412" name="Picture 4" descr="http://t0.gstatic.com/images?q=tbn:ANd9GcS4VLTp1VMZ-1fEzP38z-rSr99hsjsNHK7dpDAnlwvBqBcADW2yTQ"/>
          <p:cNvPicPr>
            <a:picLocks noChangeAspect="1" noChangeArrowheads="1"/>
          </p:cNvPicPr>
          <p:nvPr/>
        </p:nvPicPr>
        <p:blipFill>
          <a:blip r:embed="rId2" cstate="print"/>
          <a:srcRect/>
          <a:stretch>
            <a:fillRect/>
          </a:stretch>
        </p:blipFill>
        <p:spPr bwMode="auto">
          <a:xfrm>
            <a:off x="1995886" y="2348880"/>
            <a:ext cx="5198436" cy="360040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51520" y="733346"/>
            <a:ext cx="867645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114300" algn="l"/>
                <a:tab pos="3638550" algn="l"/>
              </a:tabLst>
            </a:pPr>
            <a:r>
              <a:rPr lang="es-ES" sz="2400" b="1" dirty="0" smtClean="0"/>
              <a:t>Sistema de tratamiento.- </a:t>
            </a:r>
            <a:r>
              <a:rPr lang="es-ES" sz="2400" b="1" dirty="0" smtClean="0">
                <a:ea typeface="Calibri" pitchFamily="34" charset="0"/>
                <a:cs typeface="Arial" pitchFamily="34" charset="0"/>
              </a:rPr>
              <a:t> Conjuntos Complementarios</a:t>
            </a:r>
            <a:endParaRPr lang="es-ES" sz="2400" dirty="0" smtClean="0">
              <a:cs typeface="Arial" pitchFamily="34" charset="0"/>
            </a:endParaRPr>
          </a:p>
        </p:txBody>
      </p:sp>
      <p:sp>
        <p:nvSpPr>
          <p:cNvPr id="4" name="3 Rectángulo"/>
          <p:cNvSpPr/>
          <p:nvPr/>
        </p:nvSpPr>
        <p:spPr>
          <a:xfrm>
            <a:off x="1331640" y="1196752"/>
            <a:ext cx="6480720" cy="369332"/>
          </a:xfrm>
          <a:prstGeom prst="rect">
            <a:avLst/>
          </a:prstGeom>
        </p:spPr>
        <p:txBody>
          <a:bodyPr wrap="square">
            <a:spAutoFit/>
          </a:bodyPr>
          <a:lstStyle/>
          <a:p>
            <a:r>
              <a:rPr lang="es-ES" b="1" dirty="0" smtClean="0"/>
              <a:t>EQUIPOS DE CONTROL, AUTOMATIZACION E INSTRUMENTACION</a:t>
            </a:r>
            <a:endParaRPr lang="es-EC" dirty="0"/>
          </a:p>
        </p:txBody>
      </p:sp>
      <p:graphicFrame>
        <p:nvGraphicFramePr>
          <p:cNvPr id="7" name="6 Tabla"/>
          <p:cNvGraphicFramePr>
            <a:graphicFrameLocks noGrp="1"/>
          </p:cNvGraphicFramePr>
          <p:nvPr/>
        </p:nvGraphicFramePr>
        <p:xfrm>
          <a:off x="899592" y="1700808"/>
          <a:ext cx="8064896" cy="4999131"/>
        </p:xfrm>
        <a:graphic>
          <a:graphicData uri="http://schemas.openxmlformats.org/drawingml/2006/table">
            <a:tbl>
              <a:tblPr/>
              <a:tblGrid>
                <a:gridCol w="2592288"/>
                <a:gridCol w="5472608"/>
              </a:tblGrid>
              <a:tr h="155094">
                <a:tc>
                  <a:txBody>
                    <a:bodyPr/>
                    <a:lstStyle/>
                    <a:p>
                      <a:pPr>
                        <a:lnSpc>
                          <a:spcPct val="200000"/>
                        </a:lnSpc>
                        <a:spcAft>
                          <a:spcPts val="1000"/>
                        </a:spcAft>
                        <a:tabLst>
                          <a:tab pos="4343400" algn="l"/>
                        </a:tabLst>
                      </a:pPr>
                      <a:r>
                        <a:rPr lang="es-ES" sz="800" dirty="0">
                          <a:latin typeface="Arial"/>
                          <a:ea typeface="Calibri"/>
                          <a:cs typeface="Times New Roman"/>
                        </a:rPr>
                        <a:t>Cantidad</a:t>
                      </a:r>
                      <a:endParaRPr lang="es-EC" sz="800" dirty="0">
                        <a:latin typeface="Calibri"/>
                        <a:ea typeface="Calibri"/>
                        <a:cs typeface="Times New Roman"/>
                      </a:endParaRPr>
                    </a:p>
                  </a:txBody>
                  <a:tcPr marL="29308" marR="29308" marT="0" marB="0">
                    <a:lnL>
                      <a:noFill/>
                    </a:lnL>
                    <a:lnR>
                      <a:noFill/>
                    </a:lnR>
                    <a:lnT>
                      <a:noFill/>
                    </a:lnT>
                    <a:lnB>
                      <a:noFill/>
                    </a:lnB>
                  </a:tcPr>
                </a:tc>
                <a:tc>
                  <a:txBody>
                    <a:bodyPr/>
                    <a:lstStyle/>
                    <a:p>
                      <a:pPr algn="l">
                        <a:lnSpc>
                          <a:spcPct val="200000"/>
                        </a:lnSpc>
                        <a:spcAft>
                          <a:spcPts val="1000"/>
                        </a:spcAft>
                        <a:tabLst>
                          <a:tab pos="4343400" algn="l"/>
                        </a:tabLst>
                      </a:pPr>
                      <a:r>
                        <a:rPr lang="es-ES" sz="800" dirty="0">
                          <a:latin typeface="Arial"/>
                          <a:ea typeface="Calibri"/>
                          <a:cs typeface="Times New Roman"/>
                        </a:rPr>
                        <a:t>03</a:t>
                      </a:r>
                      <a:endParaRPr lang="es-EC" sz="800" dirty="0">
                        <a:latin typeface="Calibri"/>
                        <a:ea typeface="Calibri"/>
                        <a:cs typeface="Times New Roman"/>
                      </a:endParaRPr>
                    </a:p>
                  </a:txBody>
                  <a:tcPr marL="29308" marR="29308" marT="0" marB="0">
                    <a:lnL>
                      <a:noFill/>
                    </a:lnL>
                    <a:lnR>
                      <a:noFill/>
                    </a:lnR>
                    <a:lnT>
                      <a:noFill/>
                    </a:lnT>
                    <a:lnB>
                      <a:noFill/>
                    </a:lnB>
                  </a:tcPr>
                </a:tc>
              </a:tr>
              <a:tr h="188208">
                <a:tc>
                  <a:txBody>
                    <a:bodyPr/>
                    <a:lstStyle/>
                    <a:p>
                      <a:pPr>
                        <a:lnSpc>
                          <a:spcPct val="200000"/>
                        </a:lnSpc>
                        <a:spcAft>
                          <a:spcPts val="1000"/>
                        </a:spcAft>
                        <a:tabLst>
                          <a:tab pos="4343400" algn="l"/>
                        </a:tabLst>
                      </a:pPr>
                      <a:r>
                        <a:rPr lang="es-ES" sz="800" dirty="0">
                          <a:latin typeface="Arial"/>
                          <a:ea typeface="Calibri"/>
                          <a:cs typeface="Times New Roman"/>
                        </a:rPr>
                        <a:t>Características técnicas:                                                                                                                                                                </a:t>
                      </a:r>
                      <a:endParaRPr lang="es-EC" sz="800" dirty="0">
                        <a:latin typeface="Calibri"/>
                        <a:ea typeface="Calibri"/>
                        <a:cs typeface="Times New Roman"/>
                      </a:endParaRPr>
                    </a:p>
                  </a:txBody>
                  <a:tcPr marL="29308" marR="29308" marT="0" marB="0">
                    <a:lnL>
                      <a:noFill/>
                    </a:lnL>
                    <a:lnR>
                      <a:noFill/>
                    </a:lnR>
                    <a:lnT>
                      <a:noFill/>
                    </a:lnT>
                    <a:lnB>
                      <a:noFill/>
                    </a:lnB>
                  </a:tcPr>
                </a:tc>
                <a:tc>
                  <a:txBody>
                    <a:bodyPr/>
                    <a:lstStyle/>
                    <a:p>
                      <a:pPr>
                        <a:lnSpc>
                          <a:spcPct val="200000"/>
                        </a:lnSpc>
                        <a:spcAft>
                          <a:spcPts val="1000"/>
                        </a:spcAft>
                        <a:tabLst>
                          <a:tab pos="4343400" algn="l"/>
                        </a:tabLst>
                      </a:pPr>
                      <a:endParaRPr lang="es-EC" sz="800">
                        <a:latin typeface="Calibri"/>
                        <a:ea typeface="Calibri"/>
                        <a:cs typeface="Times New Roman"/>
                      </a:endParaRPr>
                    </a:p>
                  </a:txBody>
                  <a:tcPr marL="29308" marR="29308" marT="0" marB="0">
                    <a:lnL>
                      <a:noFill/>
                    </a:lnL>
                    <a:lnR>
                      <a:noFill/>
                    </a:lnR>
                    <a:lnT>
                      <a:noFill/>
                    </a:lnT>
                    <a:lnB>
                      <a:noFill/>
                    </a:lnB>
                  </a:tcPr>
                </a:tc>
              </a:tr>
              <a:tr h="310188">
                <a:tc>
                  <a:txBody>
                    <a:bodyPr/>
                    <a:lstStyle/>
                    <a:p>
                      <a:pPr>
                        <a:lnSpc>
                          <a:spcPct val="200000"/>
                        </a:lnSpc>
                        <a:spcAft>
                          <a:spcPts val="1000"/>
                        </a:spcAft>
                        <a:tabLst>
                          <a:tab pos="4343400" algn="l"/>
                        </a:tabLst>
                      </a:pPr>
                      <a:r>
                        <a:rPr lang="es-ES" sz="800" dirty="0">
                          <a:latin typeface="Arial"/>
                          <a:ea typeface="Calibri"/>
                          <a:cs typeface="Times New Roman"/>
                        </a:rPr>
                        <a:t>Función      </a:t>
                      </a:r>
                      <a:endParaRPr lang="es-EC" sz="800" dirty="0">
                        <a:latin typeface="Calibri"/>
                        <a:ea typeface="Calibri"/>
                        <a:cs typeface="Times New Roman"/>
                      </a:endParaRPr>
                    </a:p>
                  </a:txBody>
                  <a:tcPr marL="29308" marR="29308" marT="0" marB="0">
                    <a:lnL>
                      <a:noFill/>
                    </a:lnL>
                    <a:lnR>
                      <a:noFill/>
                    </a:lnR>
                    <a:lnT>
                      <a:noFill/>
                    </a:lnT>
                    <a:lnB>
                      <a:noFill/>
                    </a:lnB>
                  </a:tcPr>
                </a:tc>
                <a:tc>
                  <a:txBody>
                    <a:bodyPr/>
                    <a:lstStyle/>
                    <a:p>
                      <a:pPr>
                        <a:lnSpc>
                          <a:spcPct val="200000"/>
                        </a:lnSpc>
                        <a:spcAft>
                          <a:spcPts val="1000"/>
                        </a:spcAft>
                        <a:tabLst>
                          <a:tab pos="4343400" algn="l"/>
                        </a:tabLst>
                      </a:pPr>
                      <a:r>
                        <a:rPr lang="es-ES" sz="800" dirty="0">
                          <a:latin typeface="Arial"/>
                          <a:ea typeface="Calibri"/>
                          <a:cs typeface="Times New Roman"/>
                        </a:rPr>
                        <a:t>Lodos a </a:t>
                      </a:r>
                      <a:r>
                        <a:rPr lang="es-ES" sz="800" dirty="0" smtClean="0">
                          <a:latin typeface="Arial"/>
                          <a:ea typeface="Calibri"/>
                          <a:cs typeface="Times New Roman"/>
                        </a:rPr>
                        <a:t>Espesador, </a:t>
                      </a:r>
                      <a:r>
                        <a:rPr lang="es-ES" sz="800" dirty="0">
                          <a:latin typeface="Arial"/>
                          <a:ea typeface="Calibri"/>
                          <a:cs typeface="Times New Roman"/>
                        </a:rPr>
                        <a:t>agua cruda y recirculación de lodos</a:t>
                      </a:r>
                      <a:endParaRPr lang="es-EC" sz="800" dirty="0">
                        <a:latin typeface="Calibri"/>
                        <a:ea typeface="Calibri"/>
                        <a:cs typeface="Times New Roman"/>
                      </a:endParaRPr>
                    </a:p>
                  </a:txBody>
                  <a:tcPr marL="29308" marR="29308" marT="0" marB="0">
                    <a:lnL>
                      <a:noFill/>
                    </a:lnL>
                    <a:lnR>
                      <a:noFill/>
                    </a:lnR>
                    <a:lnT>
                      <a:noFill/>
                    </a:lnT>
                    <a:lnB>
                      <a:noFill/>
                    </a:lnB>
                  </a:tcPr>
                </a:tc>
              </a:tr>
              <a:tr h="210244">
                <a:tc>
                  <a:txBody>
                    <a:bodyPr/>
                    <a:lstStyle/>
                    <a:p>
                      <a:pPr>
                        <a:lnSpc>
                          <a:spcPct val="200000"/>
                        </a:lnSpc>
                        <a:spcAft>
                          <a:spcPts val="1000"/>
                        </a:spcAft>
                        <a:tabLst>
                          <a:tab pos="4343400" algn="l"/>
                        </a:tabLst>
                      </a:pPr>
                      <a:r>
                        <a:rPr lang="es-ES" sz="800" dirty="0">
                          <a:latin typeface="Arial"/>
                          <a:ea typeface="Calibri"/>
                          <a:cs typeface="Times New Roman"/>
                        </a:rPr>
                        <a:t>Fluido  </a:t>
                      </a:r>
                      <a:endParaRPr lang="es-EC" sz="800" dirty="0">
                        <a:latin typeface="Calibri"/>
                        <a:ea typeface="Calibri"/>
                        <a:cs typeface="Times New Roman"/>
                      </a:endParaRPr>
                    </a:p>
                  </a:txBody>
                  <a:tcPr marL="29308" marR="29308" marT="0" marB="0">
                    <a:lnL>
                      <a:noFill/>
                    </a:lnL>
                    <a:lnR>
                      <a:noFill/>
                    </a:lnR>
                    <a:lnT>
                      <a:noFill/>
                    </a:lnT>
                    <a:lnB>
                      <a:noFill/>
                    </a:lnB>
                  </a:tcPr>
                </a:tc>
                <a:tc>
                  <a:txBody>
                    <a:bodyPr/>
                    <a:lstStyle/>
                    <a:p>
                      <a:pPr>
                        <a:lnSpc>
                          <a:spcPct val="200000"/>
                        </a:lnSpc>
                        <a:spcAft>
                          <a:spcPts val="1000"/>
                        </a:spcAft>
                        <a:tabLst>
                          <a:tab pos="4343400" algn="l"/>
                        </a:tabLst>
                      </a:pPr>
                      <a:r>
                        <a:rPr lang="es-ES" sz="800" dirty="0">
                          <a:latin typeface="Arial"/>
                          <a:ea typeface="Calibri"/>
                          <a:cs typeface="Times New Roman"/>
                        </a:rPr>
                        <a:t>Efluente industrial                                                                                       </a:t>
                      </a:r>
                      <a:endParaRPr lang="es-EC" sz="800" dirty="0">
                        <a:latin typeface="Calibri"/>
                        <a:ea typeface="Calibri"/>
                        <a:cs typeface="Times New Roman"/>
                      </a:endParaRPr>
                    </a:p>
                  </a:txBody>
                  <a:tcPr marL="29308" marR="29308" marT="0" marB="0">
                    <a:lnL>
                      <a:noFill/>
                    </a:lnL>
                    <a:lnR>
                      <a:noFill/>
                    </a:lnR>
                    <a:lnT>
                      <a:noFill/>
                    </a:lnT>
                    <a:lnB>
                      <a:noFill/>
                    </a:lnB>
                  </a:tcPr>
                </a:tc>
              </a:tr>
              <a:tr h="155094">
                <a:tc>
                  <a:txBody>
                    <a:bodyPr/>
                    <a:lstStyle/>
                    <a:p>
                      <a:pPr>
                        <a:lnSpc>
                          <a:spcPct val="200000"/>
                        </a:lnSpc>
                        <a:spcAft>
                          <a:spcPts val="1000"/>
                        </a:spcAft>
                        <a:tabLst>
                          <a:tab pos="4343400" algn="l"/>
                        </a:tabLst>
                      </a:pPr>
                      <a:r>
                        <a:rPr lang="es-ES" sz="800" dirty="0">
                          <a:latin typeface="Arial"/>
                          <a:ea typeface="Calibri"/>
                          <a:cs typeface="Times New Roman"/>
                        </a:rPr>
                        <a:t>Presión de operación                                             </a:t>
                      </a:r>
                      <a:endParaRPr lang="es-EC" sz="800" dirty="0">
                        <a:latin typeface="Calibri"/>
                        <a:ea typeface="Calibri"/>
                        <a:cs typeface="Times New Roman"/>
                      </a:endParaRPr>
                    </a:p>
                  </a:txBody>
                  <a:tcPr marL="29308" marR="29308" marT="0" marB="0">
                    <a:lnL>
                      <a:noFill/>
                    </a:lnL>
                    <a:lnR>
                      <a:noFill/>
                    </a:lnR>
                    <a:lnT>
                      <a:noFill/>
                    </a:lnT>
                    <a:lnB>
                      <a:noFill/>
                    </a:lnB>
                  </a:tcPr>
                </a:tc>
                <a:tc>
                  <a:txBody>
                    <a:bodyPr/>
                    <a:lstStyle/>
                    <a:p>
                      <a:pPr>
                        <a:lnSpc>
                          <a:spcPct val="200000"/>
                        </a:lnSpc>
                        <a:spcAft>
                          <a:spcPts val="1000"/>
                        </a:spcAft>
                        <a:tabLst>
                          <a:tab pos="4343400" algn="l"/>
                        </a:tabLst>
                      </a:pPr>
                      <a:r>
                        <a:rPr lang="es-ES" sz="800" dirty="0">
                          <a:latin typeface="Arial"/>
                          <a:ea typeface="Calibri"/>
                          <a:cs typeface="Times New Roman"/>
                        </a:rPr>
                        <a:t>20 PSI                                                                                                            </a:t>
                      </a:r>
                      <a:endParaRPr lang="es-EC" sz="800" dirty="0">
                        <a:latin typeface="Calibri"/>
                        <a:ea typeface="Calibri"/>
                        <a:cs typeface="Times New Roman"/>
                      </a:endParaRPr>
                    </a:p>
                  </a:txBody>
                  <a:tcPr marL="29308" marR="29308" marT="0" marB="0">
                    <a:lnL>
                      <a:noFill/>
                    </a:lnL>
                    <a:lnR>
                      <a:noFill/>
                    </a:lnR>
                    <a:lnT>
                      <a:noFill/>
                    </a:lnT>
                    <a:lnB>
                      <a:noFill/>
                    </a:lnB>
                  </a:tcPr>
                </a:tc>
              </a:tr>
              <a:tr h="155094">
                <a:tc>
                  <a:txBody>
                    <a:bodyPr/>
                    <a:lstStyle/>
                    <a:p>
                      <a:pPr>
                        <a:lnSpc>
                          <a:spcPct val="200000"/>
                        </a:lnSpc>
                        <a:spcAft>
                          <a:spcPts val="1000"/>
                        </a:spcAft>
                        <a:tabLst>
                          <a:tab pos="4343400" algn="l"/>
                        </a:tabLst>
                      </a:pPr>
                      <a:r>
                        <a:rPr lang="es-ES" sz="800" dirty="0">
                          <a:latin typeface="Arial"/>
                          <a:ea typeface="Calibri"/>
                          <a:cs typeface="Times New Roman"/>
                        </a:rPr>
                        <a:t>Temperatura de operación /</a:t>
                      </a:r>
                      <a:r>
                        <a:rPr lang="es-ES" sz="800" dirty="0" err="1">
                          <a:latin typeface="Arial"/>
                          <a:ea typeface="Calibri"/>
                          <a:cs typeface="Times New Roman"/>
                        </a:rPr>
                        <a:t>Tem</a:t>
                      </a:r>
                      <a:r>
                        <a:rPr lang="es-ES" sz="800" dirty="0">
                          <a:latin typeface="Arial"/>
                          <a:ea typeface="Calibri"/>
                          <a:cs typeface="Times New Roman"/>
                        </a:rPr>
                        <a:t>. Max.            </a:t>
                      </a:r>
                      <a:endParaRPr lang="es-EC" sz="800" dirty="0">
                        <a:latin typeface="Calibri"/>
                        <a:ea typeface="Calibri"/>
                        <a:cs typeface="Times New Roman"/>
                      </a:endParaRPr>
                    </a:p>
                  </a:txBody>
                  <a:tcPr marL="29308" marR="29308" marT="0" marB="0">
                    <a:lnL>
                      <a:noFill/>
                    </a:lnL>
                    <a:lnR>
                      <a:noFill/>
                    </a:lnR>
                    <a:lnT>
                      <a:noFill/>
                    </a:lnT>
                    <a:lnB>
                      <a:noFill/>
                    </a:lnB>
                  </a:tcPr>
                </a:tc>
                <a:tc>
                  <a:txBody>
                    <a:bodyPr/>
                    <a:lstStyle/>
                    <a:p>
                      <a:pPr>
                        <a:lnSpc>
                          <a:spcPct val="200000"/>
                        </a:lnSpc>
                        <a:spcAft>
                          <a:spcPts val="1000"/>
                        </a:spcAft>
                        <a:tabLst>
                          <a:tab pos="4343400" algn="l"/>
                        </a:tabLst>
                      </a:pPr>
                      <a:r>
                        <a:rPr lang="es-ES" sz="800" dirty="0">
                          <a:latin typeface="Arial"/>
                          <a:ea typeface="Calibri"/>
                          <a:cs typeface="Times New Roman"/>
                        </a:rPr>
                        <a:t>25/35</a:t>
                      </a:r>
                      <a:r>
                        <a:rPr lang="es-ES" sz="800" baseline="30000" dirty="0">
                          <a:latin typeface="Arial"/>
                          <a:ea typeface="Calibri"/>
                          <a:cs typeface="Times New Roman"/>
                        </a:rPr>
                        <a:t>0</a:t>
                      </a:r>
                      <a:r>
                        <a:rPr lang="es-ES" sz="800" dirty="0">
                          <a:latin typeface="Arial"/>
                          <a:ea typeface="Calibri"/>
                          <a:cs typeface="Times New Roman"/>
                        </a:rPr>
                        <a:t>C                                                                                                      </a:t>
                      </a:r>
                      <a:endParaRPr lang="es-EC" sz="800" dirty="0">
                        <a:latin typeface="Calibri"/>
                        <a:ea typeface="Calibri"/>
                        <a:cs typeface="Times New Roman"/>
                      </a:endParaRPr>
                    </a:p>
                  </a:txBody>
                  <a:tcPr marL="29308" marR="29308" marT="0" marB="0">
                    <a:lnL>
                      <a:noFill/>
                    </a:lnL>
                    <a:lnR>
                      <a:noFill/>
                    </a:lnR>
                    <a:lnT>
                      <a:noFill/>
                    </a:lnT>
                    <a:lnB>
                      <a:noFill/>
                    </a:lnB>
                  </a:tcPr>
                </a:tc>
              </a:tr>
              <a:tr h="155094">
                <a:tc>
                  <a:txBody>
                    <a:bodyPr/>
                    <a:lstStyle/>
                    <a:p>
                      <a:pPr>
                        <a:lnSpc>
                          <a:spcPct val="200000"/>
                        </a:lnSpc>
                        <a:spcAft>
                          <a:spcPts val="1000"/>
                        </a:spcAft>
                        <a:tabLst>
                          <a:tab pos="4343400" algn="l"/>
                        </a:tabLst>
                      </a:pPr>
                      <a:r>
                        <a:rPr lang="es-ES" sz="800" dirty="0">
                          <a:latin typeface="Arial"/>
                          <a:ea typeface="Calibri"/>
                          <a:cs typeface="Times New Roman"/>
                        </a:rPr>
                        <a:t>Caudal de operación                                              </a:t>
                      </a:r>
                      <a:endParaRPr lang="es-EC" sz="800" dirty="0">
                        <a:latin typeface="Calibri"/>
                        <a:ea typeface="Calibri"/>
                        <a:cs typeface="Times New Roman"/>
                      </a:endParaRPr>
                    </a:p>
                  </a:txBody>
                  <a:tcPr marL="29308" marR="29308" marT="0" marB="0">
                    <a:lnL>
                      <a:noFill/>
                    </a:lnL>
                    <a:lnR>
                      <a:noFill/>
                    </a:lnR>
                    <a:lnT>
                      <a:noFill/>
                    </a:lnT>
                    <a:lnB>
                      <a:noFill/>
                    </a:lnB>
                  </a:tcPr>
                </a:tc>
                <a:tc>
                  <a:txBody>
                    <a:bodyPr/>
                    <a:lstStyle/>
                    <a:p>
                      <a:pPr>
                        <a:lnSpc>
                          <a:spcPct val="200000"/>
                        </a:lnSpc>
                        <a:spcAft>
                          <a:spcPts val="1000"/>
                        </a:spcAft>
                        <a:tabLst>
                          <a:tab pos="4343400" algn="l"/>
                        </a:tabLst>
                      </a:pPr>
                      <a:r>
                        <a:rPr lang="es-ES" sz="800" dirty="0">
                          <a:latin typeface="Arial"/>
                          <a:ea typeface="Calibri"/>
                          <a:cs typeface="Times New Roman"/>
                        </a:rPr>
                        <a:t>1/150 m3/h                                                                                                             </a:t>
                      </a:r>
                      <a:endParaRPr lang="es-EC" sz="800" dirty="0">
                        <a:latin typeface="Calibri"/>
                        <a:ea typeface="Calibri"/>
                        <a:cs typeface="Times New Roman"/>
                      </a:endParaRPr>
                    </a:p>
                  </a:txBody>
                  <a:tcPr marL="29308" marR="29308" marT="0" marB="0">
                    <a:lnL>
                      <a:noFill/>
                    </a:lnL>
                    <a:lnR>
                      <a:noFill/>
                    </a:lnR>
                    <a:lnT>
                      <a:noFill/>
                    </a:lnT>
                    <a:lnB>
                      <a:noFill/>
                    </a:lnB>
                  </a:tcPr>
                </a:tc>
              </a:tr>
              <a:tr h="155094">
                <a:tc>
                  <a:txBody>
                    <a:bodyPr/>
                    <a:lstStyle/>
                    <a:p>
                      <a:pPr>
                        <a:lnSpc>
                          <a:spcPct val="200000"/>
                        </a:lnSpc>
                        <a:spcAft>
                          <a:spcPts val="1000"/>
                        </a:spcAft>
                        <a:tabLst>
                          <a:tab pos="4343400" algn="l"/>
                        </a:tabLst>
                      </a:pPr>
                      <a:r>
                        <a:rPr lang="es-ES" sz="800" dirty="0">
                          <a:latin typeface="Arial"/>
                          <a:ea typeface="Calibri"/>
                          <a:cs typeface="Times New Roman"/>
                        </a:rPr>
                        <a:t>Densidad</a:t>
                      </a:r>
                      <a:endParaRPr lang="es-EC" sz="800" dirty="0">
                        <a:latin typeface="Calibri"/>
                        <a:ea typeface="Calibri"/>
                        <a:cs typeface="Times New Roman"/>
                      </a:endParaRPr>
                    </a:p>
                  </a:txBody>
                  <a:tcPr marL="29308" marR="29308" marT="0" marB="0">
                    <a:lnL>
                      <a:noFill/>
                    </a:lnL>
                    <a:lnR>
                      <a:noFill/>
                    </a:lnR>
                    <a:lnT>
                      <a:noFill/>
                    </a:lnT>
                    <a:lnB>
                      <a:noFill/>
                    </a:lnB>
                  </a:tcPr>
                </a:tc>
                <a:tc>
                  <a:txBody>
                    <a:bodyPr/>
                    <a:lstStyle/>
                    <a:p>
                      <a:pPr>
                        <a:lnSpc>
                          <a:spcPct val="200000"/>
                        </a:lnSpc>
                        <a:spcAft>
                          <a:spcPts val="1000"/>
                        </a:spcAft>
                        <a:tabLst>
                          <a:tab pos="4343400" algn="l"/>
                        </a:tabLst>
                      </a:pPr>
                      <a:r>
                        <a:rPr lang="es-ES" sz="800" dirty="0">
                          <a:latin typeface="Arial"/>
                          <a:ea typeface="Calibri"/>
                          <a:cs typeface="Times New Roman"/>
                        </a:rPr>
                        <a:t>1.0Kg./dm3                                                                                                    </a:t>
                      </a:r>
                      <a:endParaRPr lang="es-EC" sz="800" dirty="0">
                        <a:latin typeface="Calibri"/>
                        <a:ea typeface="Calibri"/>
                        <a:cs typeface="Times New Roman"/>
                      </a:endParaRPr>
                    </a:p>
                  </a:txBody>
                  <a:tcPr marL="29308" marR="29308" marT="0" marB="0">
                    <a:lnL>
                      <a:noFill/>
                    </a:lnL>
                    <a:lnR>
                      <a:noFill/>
                    </a:lnR>
                    <a:lnT>
                      <a:noFill/>
                    </a:lnT>
                    <a:lnB>
                      <a:noFill/>
                    </a:lnB>
                  </a:tcPr>
                </a:tc>
              </a:tr>
              <a:tr h="176768">
                <a:tc>
                  <a:txBody>
                    <a:bodyPr/>
                    <a:lstStyle/>
                    <a:p>
                      <a:pPr>
                        <a:lnSpc>
                          <a:spcPct val="200000"/>
                        </a:lnSpc>
                        <a:spcAft>
                          <a:spcPts val="1000"/>
                        </a:spcAft>
                        <a:tabLst>
                          <a:tab pos="4343400" algn="l"/>
                        </a:tabLst>
                      </a:pPr>
                      <a:r>
                        <a:rPr lang="es-ES" sz="800" dirty="0">
                          <a:latin typeface="Arial"/>
                          <a:ea typeface="Calibri"/>
                          <a:cs typeface="Times New Roman"/>
                        </a:rPr>
                        <a:t>Viscosidad</a:t>
                      </a:r>
                      <a:endParaRPr lang="es-EC" sz="800" dirty="0">
                        <a:latin typeface="Calibri"/>
                        <a:ea typeface="Calibri"/>
                        <a:cs typeface="Times New Roman"/>
                      </a:endParaRPr>
                    </a:p>
                  </a:txBody>
                  <a:tcPr marL="29308" marR="29308" marT="0" marB="0">
                    <a:lnL>
                      <a:noFill/>
                    </a:lnL>
                    <a:lnR>
                      <a:noFill/>
                    </a:lnR>
                    <a:lnT>
                      <a:noFill/>
                    </a:lnT>
                    <a:lnB>
                      <a:noFill/>
                    </a:lnB>
                  </a:tcPr>
                </a:tc>
                <a:tc>
                  <a:txBody>
                    <a:bodyPr/>
                    <a:lstStyle/>
                    <a:p>
                      <a:pPr>
                        <a:lnSpc>
                          <a:spcPct val="200000"/>
                        </a:lnSpc>
                        <a:spcAft>
                          <a:spcPts val="1000"/>
                        </a:spcAft>
                        <a:tabLst>
                          <a:tab pos="4343400" algn="l"/>
                        </a:tabLst>
                      </a:pPr>
                      <a:r>
                        <a:rPr lang="es-ES" sz="800" dirty="0">
                          <a:latin typeface="Arial"/>
                          <a:ea typeface="Calibri"/>
                          <a:cs typeface="Times New Roman"/>
                        </a:rPr>
                        <a:t>1cP</a:t>
                      </a:r>
                      <a:endParaRPr lang="es-EC" sz="800" dirty="0">
                        <a:latin typeface="Calibri"/>
                        <a:ea typeface="Calibri"/>
                        <a:cs typeface="Times New Roman"/>
                      </a:endParaRPr>
                    </a:p>
                  </a:txBody>
                  <a:tcPr marL="29308" marR="29308" marT="0" marB="0">
                    <a:lnL>
                      <a:noFill/>
                    </a:lnL>
                    <a:lnR>
                      <a:noFill/>
                    </a:lnR>
                    <a:lnT>
                      <a:noFill/>
                    </a:lnT>
                    <a:lnB>
                      <a:noFill/>
                    </a:lnB>
                  </a:tcPr>
                </a:tc>
              </a:tr>
              <a:tr h="183877">
                <a:tc>
                  <a:txBody>
                    <a:bodyPr/>
                    <a:lstStyle/>
                    <a:p>
                      <a:pPr>
                        <a:lnSpc>
                          <a:spcPct val="200000"/>
                        </a:lnSpc>
                        <a:spcAft>
                          <a:spcPts val="1000"/>
                        </a:spcAft>
                        <a:tabLst>
                          <a:tab pos="4343400" algn="l"/>
                        </a:tabLst>
                      </a:pPr>
                      <a:r>
                        <a:rPr lang="es-ES" sz="800" dirty="0">
                          <a:latin typeface="Arial"/>
                          <a:ea typeface="Calibri"/>
                          <a:cs typeface="Times New Roman"/>
                        </a:rPr>
                        <a:t>MEDIDOR</a:t>
                      </a:r>
                      <a:endParaRPr lang="es-EC" sz="800" dirty="0">
                        <a:latin typeface="Calibri"/>
                        <a:ea typeface="Calibri"/>
                        <a:cs typeface="Times New Roman"/>
                      </a:endParaRPr>
                    </a:p>
                  </a:txBody>
                  <a:tcPr marL="29308" marR="29308" marT="0" marB="0">
                    <a:lnL>
                      <a:noFill/>
                    </a:lnL>
                    <a:lnR>
                      <a:noFill/>
                    </a:lnR>
                    <a:lnT>
                      <a:noFill/>
                    </a:lnT>
                    <a:lnB>
                      <a:noFill/>
                    </a:lnB>
                  </a:tcPr>
                </a:tc>
                <a:tc>
                  <a:txBody>
                    <a:bodyPr/>
                    <a:lstStyle/>
                    <a:p>
                      <a:pPr>
                        <a:lnSpc>
                          <a:spcPct val="200000"/>
                        </a:lnSpc>
                        <a:spcAft>
                          <a:spcPts val="1000"/>
                        </a:spcAft>
                        <a:tabLst>
                          <a:tab pos="4343400" algn="l"/>
                        </a:tabLst>
                      </a:pPr>
                      <a:endParaRPr lang="es-ES" sz="800" dirty="0">
                        <a:latin typeface="Arial"/>
                        <a:ea typeface="Calibri"/>
                        <a:cs typeface="Times New Roman"/>
                      </a:endParaRPr>
                    </a:p>
                  </a:txBody>
                  <a:tcPr marL="29308" marR="29308" marT="0" marB="0">
                    <a:lnL>
                      <a:noFill/>
                    </a:lnL>
                    <a:lnR>
                      <a:noFill/>
                    </a:lnR>
                    <a:lnT>
                      <a:noFill/>
                    </a:lnT>
                    <a:lnB>
                      <a:noFill/>
                    </a:lnB>
                  </a:tcPr>
                </a:tc>
              </a:tr>
              <a:tr h="155094">
                <a:tc>
                  <a:txBody>
                    <a:bodyPr/>
                    <a:lstStyle/>
                    <a:p>
                      <a:pPr>
                        <a:lnSpc>
                          <a:spcPct val="200000"/>
                        </a:lnSpc>
                        <a:spcAft>
                          <a:spcPts val="1000"/>
                        </a:spcAft>
                        <a:tabLst>
                          <a:tab pos="4343400" algn="l"/>
                        </a:tabLst>
                      </a:pPr>
                      <a:r>
                        <a:rPr lang="es-ES" sz="800" dirty="0">
                          <a:latin typeface="Arial"/>
                          <a:ea typeface="Calibri"/>
                          <a:cs typeface="Times New Roman"/>
                        </a:rPr>
                        <a:t>Tipo de medidor                                                     </a:t>
                      </a:r>
                      <a:endParaRPr lang="es-EC" sz="800" dirty="0">
                        <a:latin typeface="Calibri"/>
                        <a:ea typeface="Calibri"/>
                        <a:cs typeface="Times New Roman"/>
                      </a:endParaRPr>
                    </a:p>
                  </a:txBody>
                  <a:tcPr marL="29308" marR="29308" marT="0" marB="0">
                    <a:lnL>
                      <a:noFill/>
                    </a:lnL>
                    <a:lnR>
                      <a:noFill/>
                    </a:lnR>
                    <a:lnT>
                      <a:noFill/>
                    </a:lnT>
                    <a:lnB>
                      <a:noFill/>
                    </a:lnB>
                  </a:tcPr>
                </a:tc>
                <a:tc>
                  <a:txBody>
                    <a:bodyPr/>
                    <a:lstStyle/>
                    <a:p>
                      <a:pPr>
                        <a:lnSpc>
                          <a:spcPct val="200000"/>
                        </a:lnSpc>
                        <a:spcAft>
                          <a:spcPts val="1000"/>
                        </a:spcAft>
                        <a:tabLst>
                          <a:tab pos="4343400" algn="l"/>
                        </a:tabLst>
                      </a:pPr>
                      <a:r>
                        <a:rPr lang="es-ES" sz="800" dirty="0">
                          <a:latin typeface="Arial"/>
                          <a:ea typeface="Calibri"/>
                          <a:cs typeface="Times New Roman"/>
                        </a:rPr>
                        <a:t>Electromagnético                                                                                            </a:t>
                      </a:r>
                      <a:endParaRPr lang="es-EC" sz="800" dirty="0">
                        <a:latin typeface="Calibri"/>
                        <a:ea typeface="Calibri"/>
                        <a:cs typeface="Times New Roman"/>
                      </a:endParaRPr>
                    </a:p>
                  </a:txBody>
                  <a:tcPr marL="29308" marR="29308" marT="0" marB="0">
                    <a:lnL>
                      <a:noFill/>
                    </a:lnL>
                    <a:lnR>
                      <a:noFill/>
                    </a:lnR>
                    <a:lnT>
                      <a:noFill/>
                    </a:lnT>
                    <a:lnB>
                      <a:noFill/>
                    </a:lnB>
                  </a:tcPr>
                </a:tc>
              </a:tr>
              <a:tr h="155094">
                <a:tc>
                  <a:txBody>
                    <a:bodyPr/>
                    <a:lstStyle/>
                    <a:p>
                      <a:pPr>
                        <a:lnSpc>
                          <a:spcPct val="200000"/>
                        </a:lnSpc>
                        <a:spcAft>
                          <a:spcPts val="1000"/>
                        </a:spcAft>
                        <a:tabLst>
                          <a:tab pos="4343400" algn="l"/>
                        </a:tabLst>
                      </a:pPr>
                      <a:r>
                        <a:rPr lang="es-ES" sz="800" dirty="0">
                          <a:latin typeface="Arial"/>
                          <a:ea typeface="Calibri"/>
                          <a:cs typeface="Times New Roman"/>
                        </a:rPr>
                        <a:t>Tipo de conexión                                                    </a:t>
                      </a:r>
                      <a:endParaRPr lang="es-EC" sz="800" dirty="0">
                        <a:latin typeface="Calibri"/>
                        <a:ea typeface="Calibri"/>
                        <a:cs typeface="Times New Roman"/>
                      </a:endParaRPr>
                    </a:p>
                  </a:txBody>
                  <a:tcPr marL="29308" marR="29308" marT="0" marB="0">
                    <a:lnL>
                      <a:noFill/>
                    </a:lnL>
                    <a:lnR>
                      <a:noFill/>
                    </a:lnR>
                    <a:lnT>
                      <a:noFill/>
                    </a:lnT>
                    <a:lnB>
                      <a:noFill/>
                    </a:lnB>
                  </a:tcPr>
                </a:tc>
                <a:tc>
                  <a:txBody>
                    <a:bodyPr/>
                    <a:lstStyle/>
                    <a:p>
                      <a:pPr>
                        <a:lnSpc>
                          <a:spcPct val="200000"/>
                        </a:lnSpc>
                        <a:spcAft>
                          <a:spcPts val="1000"/>
                        </a:spcAft>
                        <a:tabLst>
                          <a:tab pos="4343400" algn="l"/>
                        </a:tabLst>
                      </a:pPr>
                      <a:r>
                        <a:rPr lang="es-ES" sz="800" dirty="0">
                          <a:latin typeface="Arial"/>
                          <a:ea typeface="Calibri"/>
                          <a:cs typeface="Times New Roman"/>
                        </a:rPr>
                        <a:t>Flanchado clase 150 ANSI/A 105.                                                                 </a:t>
                      </a:r>
                      <a:endParaRPr lang="es-EC" sz="800" dirty="0">
                        <a:latin typeface="Calibri"/>
                        <a:ea typeface="Calibri"/>
                        <a:cs typeface="Times New Roman"/>
                      </a:endParaRPr>
                    </a:p>
                  </a:txBody>
                  <a:tcPr marL="29308" marR="29308" marT="0" marB="0">
                    <a:lnL>
                      <a:noFill/>
                    </a:lnL>
                    <a:lnR>
                      <a:noFill/>
                    </a:lnR>
                    <a:lnT>
                      <a:noFill/>
                    </a:lnT>
                    <a:lnB>
                      <a:noFill/>
                    </a:lnB>
                  </a:tcPr>
                </a:tc>
              </a:tr>
              <a:tr h="155094">
                <a:tc>
                  <a:txBody>
                    <a:bodyPr/>
                    <a:lstStyle/>
                    <a:p>
                      <a:pPr>
                        <a:lnSpc>
                          <a:spcPct val="200000"/>
                        </a:lnSpc>
                        <a:spcAft>
                          <a:spcPts val="1000"/>
                        </a:spcAft>
                        <a:tabLst>
                          <a:tab pos="4343400" algn="l"/>
                        </a:tabLst>
                      </a:pPr>
                      <a:r>
                        <a:rPr lang="es-ES" sz="800" dirty="0">
                          <a:latin typeface="Arial"/>
                          <a:ea typeface="Calibri"/>
                          <a:cs typeface="Times New Roman"/>
                        </a:rPr>
                        <a:t>Diámetro Nominal                                                 </a:t>
                      </a:r>
                      <a:endParaRPr lang="es-EC" sz="800" dirty="0">
                        <a:latin typeface="Calibri"/>
                        <a:ea typeface="Calibri"/>
                        <a:cs typeface="Times New Roman"/>
                      </a:endParaRPr>
                    </a:p>
                  </a:txBody>
                  <a:tcPr marL="29308" marR="29308" marT="0" marB="0">
                    <a:lnL>
                      <a:noFill/>
                    </a:lnL>
                    <a:lnR>
                      <a:noFill/>
                    </a:lnR>
                    <a:lnT>
                      <a:noFill/>
                    </a:lnT>
                    <a:lnB>
                      <a:noFill/>
                    </a:lnB>
                  </a:tcPr>
                </a:tc>
                <a:tc>
                  <a:txBody>
                    <a:bodyPr/>
                    <a:lstStyle/>
                    <a:p>
                      <a:pPr>
                        <a:lnSpc>
                          <a:spcPct val="200000"/>
                        </a:lnSpc>
                        <a:spcAft>
                          <a:spcPts val="1000"/>
                        </a:spcAft>
                        <a:tabLst>
                          <a:tab pos="4343400" algn="l"/>
                        </a:tabLst>
                      </a:pPr>
                      <a:r>
                        <a:rPr lang="es-ES" sz="800" dirty="0">
                          <a:latin typeface="Arial"/>
                          <a:ea typeface="Calibri"/>
                          <a:cs typeface="Times New Roman"/>
                        </a:rPr>
                        <a:t>2” (una unidad) y 6” (dos unidades)                                                           </a:t>
                      </a:r>
                      <a:endParaRPr lang="es-EC" sz="800" dirty="0">
                        <a:latin typeface="Calibri"/>
                        <a:ea typeface="Calibri"/>
                        <a:cs typeface="Times New Roman"/>
                      </a:endParaRPr>
                    </a:p>
                  </a:txBody>
                  <a:tcPr marL="29308" marR="29308" marT="0" marB="0">
                    <a:lnL>
                      <a:noFill/>
                    </a:lnL>
                    <a:lnR>
                      <a:noFill/>
                    </a:lnR>
                    <a:lnT>
                      <a:noFill/>
                    </a:lnT>
                    <a:lnB>
                      <a:noFill/>
                    </a:lnB>
                  </a:tcPr>
                </a:tc>
              </a:tr>
              <a:tr h="216629">
                <a:tc>
                  <a:txBody>
                    <a:bodyPr/>
                    <a:lstStyle/>
                    <a:p>
                      <a:pPr>
                        <a:lnSpc>
                          <a:spcPct val="200000"/>
                        </a:lnSpc>
                        <a:spcAft>
                          <a:spcPts val="1000"/>
                        </a:spcAft>
                        <a:tabLst>
                          <a:tab pos="4343400" algn="l"/>
                        </a:tabLst>
                      </a:pPr>
                      <a:r>
                        <a:rPr lang="es-ES" sz="800" dirty="0" err="1">
                          <a:latin typeface="Arial"/>
                          <a:ea typeface="Calibri"/>
                          <a:cs typeface="Times New Roman"/>
                        </a:rPr>
                        <a:t>Carcaza</a:t>
                      </a:r>
                      <a:r>
                        <a:rPr lang="es-ES" sz="800" dirty="0">
                          <a:latin typeface="Arial"/>
                          <a:ea typeface="Calibri"/>
                          <a:cs typeface="Times New Roman"/>
                        </a:rPr>
                        <a:t>   </a:t>
                      </a:r>
                      <a:endParaRPr lang="es-EC" sz="800" dirty="0">
                        <a:latin typeface="Calibri"/>
                        <a:ea typeface="Calibri"/>
                        <a:cs typeface="Times New Roman"/>
                      </a:endParaRPr>
                    </a:p>
                  </a:txBody>
                  <a:tcPr marL="29308" marR="29308" marT="0" marB="0">
                    <a:lnL>
                      <a:noFill/>
                    </a:lnL>
                    <a:lnR>
                      <a:noFill/>
                    </a:lnR>
                    <a:lnT>
                      <a:noFill/>
                    </a:lnT>
                    <a:lnB>
                      <a:noFill/>
                    </a:lnB>
                  </a:tcPr>
                </a:tc>
                <a:tc>
                  <a:txBody>
                    <a:bodyPr/>
                    <a:lstStyle/>
                    <a:p>
                      <a:pPr>
                        <a:lnSpc>
                          <a:spcPct val="200000"/>
                        </a:lnSpc>
                        <a:spcAft>
                          <a:spcPts val="1000"/>
                        </a:spcAft>
                        <a:tabLst>
                          <a:tab pos="4343400" algn="l"/>
                        </a:tabLst>
                      </a:pPr>
                      <a:r>
                        <a:rPr lang="es-ES" sz="800" dirty="0">
                          <a:latin typeface="Arial"/>
                          <a:ea typeface="Calibri"/>
                          <a:cs typeface="Times New Roman"/>
                        </a:rPr>
                        <a:t>Aluminio</a:t>
                      </a:r>
                      <a:endParaRPr lang="es-EC" sz="800" dirty="0">
                        <a:latin typeface="Calibri"/>
                        <a:ea typeface="Calibri"/>
                        <a:cs typeface="Times New Roman"/>
                      </a:endParaRPr>
                    </a:p>
                  </a:txBody>
                  <a:tcPr marL="29308" marR="29308" marT="0" marB="0">
                    <a:lnL>
                      <a:noFill/>
                    </a:lnL>
                    <a:lnR>
                      <a:noFill/>
                    </a:lnR>
                    <a:lnT>
                      <a:noFill/>
                    </a:lnT>
                    <a:lnB>
                      <a:noFill/>
                    </a:lnB>
                  </a:tcPr>
                </a:tc>
              </a:tr>
              <a:tr h="155094">
                <a:tc>
                  <a:txBody>
                    <a:bodyPr/>
                    <a:lstStyle/>
                    <a:p>
                      <a:pPr>
                        <a:lnSpc>
                          <a:spcPct val="200000"/>
                        </a:lnSpc>
                        <a:spcAft>
                          <a:spcPts val="1000"/>
                        </a:spcAft>
                        <a:tabLst>
                          <a:tab pos="4343400" algn="l"/>
                        </a:tabLst>
                      </a:pPr>
                      <a:r>
                        <a:rPr lang="es-ES" sz="800" dirty="0">
                          <a:latin typeface="Arial"/>
                          <a:ea typeface="Calibri"/>
                          <a:cs typeface="Times New Roman"/>
                        </a:rPr>
                        <a:t>Protección  </a:t>
                      </a:r>
                      <a:endParaRPr lang="es-EC" sz="800" dirty="0">
                        <a:latin typeface="Calibri"/>
                        <a:ea typeface="Calibri"/>
                        <a:cs typeface="Times New Roman"/>
                      </a:endParaRPr>
                    </a:p>
                  </a:txBody>
                  <a:tcPr marL="29308" marR="29308" marT="0" marB="0">
                    <a:lnL>
                      <a:noFill/>
                    </a:lnL>
                    <a:lnR>
                      <a:noFill/>
                    </a:lnR>
                    <a:lnT>
                      <a:noFill/>
                    </a:lnT>
                    <a:lnB>
                      <a:noFill/>
                    </a:lnB>
                  </a:tcPr>
                </a:tc>
                <a:tc>
                  <a:txBody>
                    <a:bodyPr/>
                    <a:lstStyle/>
                    <a:p>
                      <a:pPr>
                        <a:lnSpc>
                          <a:spcPct val="200000"/>
                        </a:lnSpc>
                        <a:spcAft>
                          <a:spcPts val="1000"/>
                        </a:spcAft>
                        <a:tabLst>
                          <a:tab pos="4343400" algn="l"/>
                        </a:tabLst>
                      </a:pPr>
                      <a:r>
                        <a:rPr lang="es-ES" sz="800" dirty="0">
                          <a:latin typeface="Arial"/>
                          <a:ea typeface="Calibri"/>
                          <a:cs typeface="Times New Roman"/>
                        </a:rPr>
                        <a:t>IP67 / NEMA 4X                                                                                                  </a:t>
                      </a:r>
                      <a:endParaRPr lang="es-EC" sz="800" dirty="0">
                        <a:latin typeface="Calibri"/>
                        <a:ea typeface="Calibri"/>
                        <a:cs typeface="Times New Roman"/>
                      </a:endParaRPr>
                    </a:p>
                  </a:txBody>
                  <a:tcPr marL="29308" marR="29308" marT="0" marB="0">
                    <a:lnL>
                      <a:noFill/>
                    </a:lnL>
                    <a:lnR>
                      <a:noFill/>
                    </a:lnR>
                    <a:lnT>
                      <a:noFill/>
                    </a:lnT>
                    <a:lnB>
                      <a:noFill/>
                    </a:lnB>
                  </a:tcPr>
                </a:tc>
              </a:tr>
              <a:tr h="188208">
                <a:tc>
                  <a:txBody>
                    <a:bodyPr/>
                    <a:lstStyle/>
                    <a:p>
                      <a:pPr>
                        <a:lnSpc>
                          <a:spcPct val="200000"/>
                        </a:lnSpc>
                        <a:spcAft>
                          <a:spcPts val="1000"/>
                        </a:spcAft>
                        <a:tabLst>
                          <a:tab pos="4343400" algn="l"/>
                        </a:tabLst>
                      </a:pPr>
                      <a:r>
                        <a:rPr lang="es-ES" sz="800" dirty="0">
                          <a:latin typeface="Arial"/>
                          <a:ea typeface="Calibri"/>
                          <a:cs typeface="Times New Roman"/>
                        </a:rPr>
                        <a:t>Electrodos                                                                </a:t>
                      </a:r>
                      <a:endParaRPr lang="es-EC" sz="800" dirty="0">
                        <a:latin typeface="Calibri"/>
                        <a:ea typeface="Calibri"/>
                        <a:cs typeface="Times New Roman"/>
                      </a:endParaRPr>
                    </a:p>
                  </a:txBody>
                  <a:tcPr marL="29308" marR="29308" marT="0" marB="0">
                    <a:lnL>
                      <a:noFill/>
                    </a:lnL>
                    <a:lnR>
                      <a:noFill/>
                    </a:lnR>
                    <a:lnT>
                      <a:noFill/>
                    </a:lnT>
                    <a:lnB>
                      <a:noFill/>
                    </a:lnB>
                  </a:tcPr>
                </a:tc>
                <a:tc>
                  <a:txBody>
                    <a:bodyPr/>
                    <a:lstStyle/>
                    <a:p>
                      <a:pPr>
                        <a:lnSpc>
                          <a:spcPct val="200000"/>
                        </a:lnSpc>
                        <a:spcAft>
                          <a:spcPts val="1000"/>
                        </a:spcAft>
                        <a:tabLst>
                          <a:tab pos="4343400" algn="l"/>
                        </a:tabLst>
                      </a:pPr>
                      <a:r>
                        <a:rPr lang="es-ES" sz="800" dirty="0">
                          <a:latin typeface="Arial"/>
                          <a:ea typeface="Calibri"/>
                          <a:cs typeface="Times New Roman"/>
                        </a:rPr>
                        <a:t>316L                                                                                                                       </a:t>
                      </a:r>
                      <a:endParaRPr lang="es-EC" sz="800" dirty="0">
                        <a:latin typeface="Calibri"/>
                        <a:ea typeface="Calibri"/>
                        <a:cs typeface="Times New Roman"/>
                      </a:endParaRPr>
                    </a:p>
                  </a:txBody>
                  <a:tcPr marL="29308" marR="29308" marT="0" marB="0">
                    <a:lnL>
                      <a:noFill/>
                    </a:lnL>
                    <a:lnR>
                      <a:noFill/>
                    </a:lnR>
                    <a:lnT>
                      <a:noFill/>
                    </a:lnT>
                    <a:lnB>
                      <a:noFill/>
                    </a:lnB>
                  </a:tcPr>
                </a:tc>
              </a:tr>
              <a:tr h="195317">
                <a:tc>
                  <a:txBody>
                    <a:bodyPr/>
                    <a:lstStyle/>
                    <a:p>
                      <a:pPr>
                        <a:lnSpc>
                          <a:spcPct val="200000"/>
                        </a:lnSpc>
                        <a:spcAft>
                          <a:spcPts val="1000"/>
                        </a:spcAft>
                        <a:tabLst>
                          <a:tab pos="4343400" algn="l"/>
                        </a:tabLst>
                      </a:pPr>
                      <a:r>
                        <a:rPr lang="es-ES" sz="800" dirty="0">
                          <a:latin typeface="Arial"/>
                          <a:ea typeface="Calibri"/>
                          <a:cs typeface="Times New Roman"/>
                        </a:rPr>
                        <a:t>Calibración                                                               </a:t>
                      </a:r>
                      <a:endParaRPr lang="es-EC" sz="800" dirty="0">
                        <a:latin typeface="Calibri"/>
                        <a:ea typeface="Calibri"/>
                        <a:cs typeface="Times New Roman"/>
                      </a:endParaRPr>
                    </a:p>
                  </a:txBody>
                  <a:tcPr marL="29308" marR="29308" marT="0" marB="0">
                    <a:lnL>
                      <a:noFill/>
                    </a:lnL>
                    <a:lnR>
                      <a:noFill/>
                    </a:lnR>
                    <a:lnT>
                      <a:noFill/>
                    </a:lnT>
                    <a:lnB>
                      <a:noFill/>
                    </a:lnB>
                  </a:tcPr>
                </a:tc>
                <a:tc>
                  <a:txBody>
                    <a:bodyPr/>
                    <a:lstStyle/>
                    <a:p>
                      <a:pPr>
                        <a:lnSpc>
                          <a:spcPct val="200000"/>
                        </a:lnSpc>
                        <a:spcAft>
                          <a:spcPts val="1000"/>
                        </a:spcAft>
                        <a:tabLst>
                          <a:tab pos="4343400" algn="l"/>
                        </a:tabLst>
                      </a:pPr>
                      <a:r>
                        <a:rPr lang="es-ES" sz="800" dirty="0">
                          <a:latin typeface="Arial"/>
                          <a:ea typeface="Calibri"/>
                          <a:cs typeface="Times New Roman"/>
                        </a:rPr>
                        <a:t>0.5%, 3 puntos                                                                                               </a:t>
                      </a:r>
                      <a:endParaRPr lang="es-EC" sz="800" dirty="0">
                        <a:latin typeface="Calibri"/>
                        <a:ea typeface="Calibri"/>
                        <a:cs typeface="Times New Roman"/>
                      </a:endParaRPr>
                    </a:p>
                  </a:txBody>
                  <a:tcPr marL="29308" marR="29308" marT="0" marB="0">
                    <a:lnL>
                      <a:noFill/>
                    </a:lnL>
                    <a:lnR>
                      <a:noFill/>
                    </a:lnR>
                    <a:lnT>
                      <a:noFill/>
                    </a:lnT>
                    <a:lnB>
                      <a:noFill/>
                    </a:lnB>
                  </a:tcPr>
                </a:tc>
              </a:tr>
              <a:tr h="249381">
                <a:tc>
                  <a:txBody>
                    <a:bodyPr/>
                    <a:lstStyle/>
                    <a:p>
                      <a:pPr>
                        <a:lnSpc>
                          <a:spcPct val="200000"/>
                        </a:lnSpc>
                        <a:spcAft>
                          <a:spcPts val="1000"/>
                        </a:spcAft>
                        <a:tabLst>
                          <a:tab pos="4343400" algn="l"/>
                        </a:tabLst>
                      </a:pPr>
                      <a:r>
                        <a:rPr lang="es-ES" sz="800" dirty="0">
                          <a:latin typeface="Arial"/>
                          <a:ea typeface="Calibri"/>
                          <a:cs typeface="Times New Roman"/>
                        </a:rPr>
                        <a:t>Aprobación  </a:t>
                      </a:r>
                      <a:endParaRPr lang="es-EC" sz="800" dirty="0">
                        <a:latin typeface="Calibri"/>
                        <a:ea typeface="Calibri"/>
                        <a:cs typeface="Times New Roman"/>
                      </a:endParaRPr>
                    </a:p>
                  </a:txBody>
                  <a:tcPr marL="29308" marR="29308" marT="0" marB="0">
                    <a:lnL>
                      <a:noFill/>
                    </a:lnL>
                    <a:lnR>
                      <a:noFill/>
                    </a:lnR>
                    <a:lnT>
                      <a:noFill/>
                    </a:lnT>
                    <a:lnB>
                      <a:noFill/>
                    </a:lnB>
                  </a:tcPr>
                </a:tc>
                <a:tc>
                  <a:txBody>
                    <a:bodyPr/>
                    <a:lstStyle/>
                    <a:p>
                      <a:pPr>
                        <a:lnSpc>
                          <a:spcPct val="200000"/>
                        </a:lnSpc>
                        <a:spcAft>
                          <a:spcPts val="1000"/>
                        </a:spcAft>
                        <a:tabLst>
                          <a:tab pos="4343400" algn="l"/>
                        </a:tabLst>
                      </a:pPr>
                      <a:r>
                        <a:rPr lang="es-ES" sz="800" dirty="0">
                          <a:latin typeface="Arial"/>
                          <a:ea typeface="Calibri"/>
                          <a:cs typeface="Times New Roman"/>
                        </a:rPr>
                        <a:t>Para uso en aéreas sin riesgos de explosión. </a:t>
                      </a:r>
                      <a:r>
                        <a:rPr lang="es-ES" sz="800" dirty="0" smtClean="0">
                          <a:latin typeface="Arial"/>
                          <a:ea typeface="Calibri"/>
                          <a:cs typeface="Times New Roman"/>
                        </a:rPr>
                        <a:t>Cable prensa estopa</a:t>
                      </a:r>
                      <a:r>
                        <a:rPr lang="es-ES" sz="800" dirty="0">
                          <a:latin typeface="Arial"/>
                          <a:ea typeface="Calibri"/>
                          <a:cs typeface="Times New Roman"/>
                        </a:rPr>
                        <a:t>.   </a:t>
                      </a:r>
                      <a:r>
                        <a:rPr lang="es-ES" sz="800" dirty="0" smtClean="0">
                          <a:latin typeface="Arial"/>
                          <a:ea typeface="Calibri"/>
                          <a:cs typeface="Times New Roman"/>
                        </a:rPr>
                        <a:t>Rosca </a:t>
                      </a:r>
                      <a:r>
                        <a:rPr lang="es-ES" sz="800" dirty="0">
                          <a:latin typeface="Arial"/>
                          <a:ea typeface="Calibri"/>
                          <a:cs typeface="Times New Roman"/>
                        </a:rPr>
                        <a:t>PG 13.5 para </a:t>
                      </a:r>
                      <a:r>
                        <a:rPr lang="es-ES" sz="800" dirty="0" smtClean="0">
                          <a:latin typeface="Arial"/>
                          <a:ea typeface="Calibri"/>
                          <a:cs typeface="Times New Roman"/>
                        </a:rPr>
                        <a:t>prensa estopa</a:t>
                      </a:r>
                      <a:r>
                        <a:rPr lang="es-ES" sz="800" dirty="0">
                          <a:latin typeface="Arial"/>
                          <a:ea typeface="Calibri"/>
                          <a:cs typeface="Times New Roman"/>
                        </a:rPr>
                        <a:t>.                                                                 </a:t>
                      </a:r>
                      <a:endParaRPr lang="es-EC" sz="800" dirty="0">
                        <a:latin typeface="Calibri"/>
                        <a:ea typeface="Calibri"/>
                        <a:cs typeface="Times New Roman"/>
                      </a:endParaRPr>
                    </a:p>
                  </a:txBody>
                  <a:tcPr marL="29308" marR="29308" marT="0" marB="0">
                    <a:lnL>
                      <a:noFill/>
                    </a:lnL>
                    <a:lnR>
                      <a:noFill/>
                    </a:lnR>
                    <a:lnT>
                      <a:noFill/>
                    </a:lnT>
                    <a:lnB>
                      <a:noFill/>
                    </a:lnB>
                  </a:tcPr>
                </a:tc>
              </a:tr>
              <a:tr h="216024">
                <a:tc>
                  <a:txBody>
                    <a:bodyPr/>
                    <a:lstStyle/>
                    <a:p>
                      <a:pPr>
                        <a:lnSpc>
                          <a:spcPct val="200000"/>
                        </a:lnSpc>
                        <a:spcAft>
                          <a:spcPts val="1000"/>
                        </a:spcAft>
                        <a:tabLst>
                          <a:tab pos="4343400" algn="l"/>
                        </a:tabLst>
                      </a:pPr>
                      <a:r>
                        <a:rPr lang="es-ES" sz="800" dirty="0" err="1">
                          <a:latin typeface="Arial"/>
                          <a:ea typeface="Calibri"/>
                          <a:cs typeface="Times New Roman"/>
                        </a:rPr>
                        <a:t>Display</a:t>
                      </a:r>
                      <a:r>
                        <a:rPr lang="es-ES" sz="800" dirty="0">
                          <a:latin typeface="Arial"/>
                          <a:ea typeface="Calibri"/>
                          <a:cs typeface="Times New Roman"/>
                        </a:rPr>
                        <a:t>/Alimentación/Operación                        </a:t>
                      </a:r>
                      <a:endParaRPr lang="es-EC" sz="800" dirty="0">
                        <a:latin typeface="Calibri"/>
                        <a:ea typeface="Calibri"/>
                        <a:cs typeface="Times New Roman"/>
                      </a:endParaRPr>
                    </a:p>
                  </a:txBody>
                  <a:tcPr marL="29308" marR="29308" marT="0" marB="0">
                    <a:lnL>
                      <a:noFill/>
                    </a:lnL>
                    <a:lnR>
                      <a:noFill/>
                    </a:lnR>
                    <a:lnT>
                      <a:noFill/>
                    </a:lnT>
                    <a:lnB>
                      <a:noFill/>
                    </a:lnB>
                  </a:tcPr>
                </a:tc>
                <a:tc>
                  <a:txBody>
                    <a:bodyPr/>
                    <a:lstStyle/>
                    <a:p>
                      <a:pPr>
                        <a:lnSpc>
                          <a:spcPct val="200000"/>
                        </a:lnSpc>
                        <a:spcAft>
                          <a:spcPts val="1000"/>
                        </a:spcAft>
                        <a:tabLst>
                          <a:tab pos="4343400" algn="l"/>
                        </a:tabLst>
                      </a:pPr>
                      <a:r>
                        <a:rPr lang="es-ES" sz="800" dirty="0">
                          <a:latin typeface="Arial"/>
                          <a:ea typeface="Calibri"/>
                          <a:cs typeface="Times New Roman"/>
                        </a:rPr>
                        <a:t>Con </a:t>
                      </a:r>
                      <a:r>
                        <a:rPr lang="es-ES" sz="800" dirty="0" err="1">
                          <a:latin typeface="Arial"/>
                          <a:ea typeface="Calibri"/>
                          <a:cs typeface="Times New Roman"/>
                        </a:rPr>
                        <a:t>display</a:t>
                      </a:r>
                      <a:r>
                        <a:rPr lang="es-ES" sz="800" dirty="0">
                          <a:latin typeface="Arial"/>
                          <a:ea typeface="Calibri"/>
                          <a:cs typeface="Times New Roman"/>
                        </a:rPr>
                        <a:t>, 85-260 VAC, operación  por </a:t>
                      </a:r>
                      <a:r>
                        <a:rPr lang="es-ES" sz="800" dirty="0" err="1">
                          <a:latin typeface="Arial"/>
                          <a:ea typeface="Calibri"/>
                          <a:cs typeface="Times New Roman"/>
                        </a:rPr>
                        <a:t>push-button</a:t>
                      </a:r>
                      <a:r>
                        <a:rPr lang="es-ES" sz="800" dirty="0">
                          <a:latin typeface="Arial"/>
                          <a:ea typeface="Calibri"/>
                          <a:cs typeface="Times New Roman"/>
                        </a:rPr>
                        <a:t>  </a:t>
                      </a:r>
                      <a:endParaRPr lang="es-EC" sz="800" dirty="0">
                        <a:latin typeface="Calibri"/>
                        <a:ea typeface="Calibri"/>
                        <a:cs typeface="Times New Roman"/>
                      </a:endParaRPr>
                    </a:p>
                  </a:txBody>
                  <a:tcPr marL="29308" marR="29308" marT="0" marB="0">
                    <a:lnL>
                      <a:noFill/>
                    </a:lnL>
                    <a:lnR>
                      <a:noFill/>
                    </a:lnR>
                    <a:lnT>
                      <a:noFill/>
                    </a:lnT>
                    <a:lnB>
                      <a:noFill/>
                    </a:lnB>
                  </a:tcPr>
                </a:tc>
              </a:tr>
              <a:tr h="155094">
                <a:tc>
                  <a:txBody>
                    <a:bodyPr/>
                    <a:lstStyle/>
                    <a:p>
                      <a:pPr>
                        <a:lnSpc>
                          <a:spcPct val="200000"/>
                        </a:lnSpc>
                        <a:spcAft>
                          <a:spcPts val="1000"/>
                        </a:spcAft>
                        <a:tabLst>
                          <a:tab pos="4343400" algn="l"/>
                        </a:tabLst>
                      </a:pPr>
                      <a:r>
                        <a:rPr lang="es-ES" sz="800" dirty="0">
                          <a:latin typeface="Arial"/>
                          <a:ea typeface="Calibri"/>
                          <a:cs typeface="Times New Roman"/>
                        </a:rPr>
                        <a:t>Software                                                                  </a:t>
                      </a:r>
                      <a:endParaRPr lang="es-EC" sz="800" dirty="0">
                        <a:latin typeface="Calibri"/>
                        <a:ea typeface="Calibri"/>
                        <a:cs typeface="Times New Roman"/>
                      </a:endParaRPr>
                    </a:p>
                  </a:txBody>
                  <a:tcPr marL="29308" marR="29308" marT="0" marB="0">
                    <a:lnL>
                      <a:noFill/>
                    </a:lnL>
                    <a:lnR>
                      <a:noFill/>
                    </a:lnR>
                    <a:lnT>
                      <a:noFill/>
                    </a:lnT>
                    <a:lnB>
                      <a:noFill/>
                    </a:lnB>
                  </a:tcPr>
                </a:tc>
                <a:tc>
                  <a:txBody>
                    <a:bodyPr/>
                    <a:lstStyle/>
                    <a:p>
                      <a:pPr>
                        <a:lnSpc>
                          <a:spcPct val="200000"/>
                        </a:lnSpc>
                        <a:spcAft>
                          <a:spcPts val="1000"/>
                        </a:spcAft>
                        <a:tabLst>
                          <a:tab pos="4343400" algn="l"/>
                        </a:tabLst>
                      </a:pPr>
                      <a:r>
                        <a:rPr lang="es-ES" sz="800" dirty="0">
                          <a:latin typeface="Arial"/>
                          <a:ea typeface="Calibri"/>
                          <a:cs typeface="Times New Roman"/>
                        </a:rPr>
                        <a:t>Software  estándar                                                                                     </a:t>
                      </a:r>
                      <a:endParaRPr lang="es-EC" sz="800" dirty="0">
                        <a:latin typeface="Calibri"/>
                        <a:ea typeface="Calibri"/>
                        <a:cs typeface="Times New Roman"/>
                      </a:endParaRPr>
                    </a:p>
                  </a:txBody>
                  <a:tcPr marL="29308" marR="29308" marT="0" marB="0">
                    <a:lnL>
                      <a:noFill/>
                    </a:lnL>
                    <a:lnR>
                      <a:noFill/>
                    </a:lnR>
                    <a:lnT>
                      <a:noFill/>
                    </a:lnT>
                    <a:lnB>
                      <a:noFill/>
                    </a:lnB>
                  </a:tcPr>
                </a:tc>
              </a:tr>
              <a:tr h="155094">
                <a:tc>
                  <a:txBody>
                    <a:bodyPr/>
                    <a:lstStyle/>
                    <a:p>
                      <a:pPr>
                        <a:lnSpc>
                          <a:spcPct val="200000"/>
                        </a:lnSpc>
                        <a:spcAft>
                          <a:spcPts val="1000"/>
                        </a:spcAft>
                        <a:tabLst>
                          <a:tab pos="4343400" algn="l"/>
                        </a:tabLst>
                      </a:pPr>
                      <a:r>
                        <a:rPr lang="es-ES" sz="800" dirty="0">
                          <a:latin typeface="Arial"/>
                          <a:ea typeface="Calibri"/>
                          <a:cs typeface="Times New Roman"/>
                        </a:rPr>
                        <a:t>Salidas/Entradas                                                     </a:t>
                      </a:r>
                      <a:endParaRPr lang="es-EC" sz="800" dirty="0">
                        <a:latin typeface="Calibri"/>
                        <a:ea typeface="Calibri"/>
                        <a:cs typeface="Times New Roman"/>
                      </a:endParaRPr>
                    </a:p>
                  </a:txBody>
                  <a:tcPr marL="29308" marR="29308" marT="0" marB="0">
                    <a:lnL>
                      <a:noFill/>
                    </a:lnL>
                    <a:lnR>
                      <a:noFill/>
                    </a:lnR>
                    <a:lnT>
                      <a:noFill/>
                    </a:lnT>
                    <a:lnB>
                      <a:noFill/>
                    </a:lnB>
                  </a:tcPr>
                </a:tc>
                <a:tc>
                  <a:txBody>
                    <a:bodyPr/>
                    <a:lstStyle/>
                    <a:p>
                      <a:pPr>
                        <a:lnSpc>
                          <a:spcPct val="200000"/>
                        </a:lnSpc>
                        <a:spcAft>
                          <a:spcPts val="1000"/>
                        </a:spcAft>
                        <a:tabLst>
                          <a:tab pos="4343400" algn="l"/>
                        </a:tabLst>
                      </a:pPr>
                      <a:r>
                        <a:rPr lang="es-ES" sz="800" dirty="0" err="1">
                          <a:latin typeface="Arial"/>
                          <a:ea typeface="Calibri"/>
                          <a:cs typeface="Times New Roman"/>
                        </a:rPr>
                        <a:t>Profibus</a:t>
                      </a:r>
                      <a:r>
                        <a:rPr lang="es-ES" sz="800" dirty="0">
                          <a:latin typeface="Arial"/>
                          <a:ea typeface="Calibri"/>
                          <a:cs typeface="Times New Roman"/>
                        </a:rPr>
                        <a:t> PA   50 w                                                                                                   </a:t>
                      </a:r>
                      <a:endParaRPr lang="es-EC" sz="800" dirty="0">
                        <a:latin typeface="Calibri"/>
                        <a:ea typeface="Calibri"/>
                        <a:cs typeface="Times New Roman"/>
                      </a:endParaRPr>
                    </a:p>
                  </a:txBody>
                  <a:tcPr marL="29308" marR="29308" marT="0" marB="0">
                    <a:lnL>
                      <a:noFill/>
                    </a:lnL>
                    <a:lnR>
                      <a:noFill/>
                    </a:lnR>
                    <a:lnT>
                      <a:noFill/>
                    </a:lnT>
                    <a:lnB>
                      <a:noFill/>
                    </a:lnB>
                  </a:tcPr>
                </a:tc>
              </a:tr>
            </a:tbl>
          </a:graphicData>
        </a:graphic>
      </p:graphicFrame>
      <p:sp>
        <p:nvSpPr>
          <p:cNvPr id="64513" name="Rectangle 1"/>
          <p:cNvSpPr>
            <a:spLocks noChangeArrowheads="1"/>
          </p:cNvSpPr>
          <p:nvPr/>
        </p:nvSpPr>
        <p:spPr bwMode="auto">
          <a:xfrm>
            <a:off x="1619672" y="1484784"/>
            <a:ext cx="5796136"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343400" algn="l"/>
              </a:tabLst>
            </a:pPr>
            <a:r>
              <a:rPr kumimoji="0" lang="es-ES" sz="1200" b="1" i="0" u="none" strike="noStrike" cap="none" normalizeH="0" baseline="0" dirty="0" smtClean="0">
                <a:ln>
                  <a:noFill/>
                </a:ln>
                <a:solidFill>
                  <a:schemeClr val="tx1"/>
                </a:solidFill>
                <a:effectLst/>
                <a:latin typeface="Arial" pitchFamily="34" charset="0"/>
                <a:ea typeface="Calibri" pitchFamily="34" charset="0"/>
                <a:cs typeface="Arial" pitchFamily="34" charset="0"/>
              </a:rPr>
              <a:t>TRANSMISOR SENSOR DE MEDICION DE CAUDAL EN TUBERIA.</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51520" y="733346"/>
            <a:ext cx="867645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114300" algn="l"/>
                <a:tab pos="3638550" algn="l"/>
              </a:tabLst>
            </a:pPr>
            <a:r>
              <a:rPr lang="es-ES" sz="2400" b="1" dirty="0" smtClean="0"/>
              <a:t>Sistema de tratamiento.- </a:t>
            </a:r>
            <a:r>
              <a:rPr lang="es-ES" sz="2400" b="1" dirty="0" smtClean="0">
                <a:ea typeface="Calibri" pitchFamily="34" charset="0"/>
                <a:cs typeface="Arial" pitchFamily="34" charset="0"/>
              </a:rPr>
              <a:t> Conjuntos Complementarios</a:t>
            </a:r>
            <a:endParaRPr kumimoji="0" lang="es-ES" sz="2400" b="0" i="0" u="none" strike="noStrike" cap="none" normalizeH="0" baseline="0" dirty="0" smtClean="0">
              <a:ln>
                <a:noFill/>
              </a:ln>
              <a:solidFill>
                <a:schemeClr val="tx1"/>
              </a:solidFill>
              <a:effectLst/>
              <a:cs typeface="Arial" pitchFamily="34" charset="0"/>
            </a:endParaRPr>
          </a:p>
        </p:txBody>
      </p:sp>
      <p:sp>
        <p:nvSpPr>
          <p:cNvPr id="5734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62468" name="Picture 4" descr="MARZO 17 053"/>
          <p:cNvPicPr>
            <a:picLocks noChangeAspect="1" noChangeArrowheads="1"/>
          </p:cNvPicPr>
          <p:nvPr/>
        </p:nvPicPr>
        <p:blipFill>
          <a:blip r:embed="rId2" cstate="print"/>
          <a:srcRect/>
          <a:stretch>
            <a:fillRect/>
          </a:stretch>
        </p:blipFill>
        <p:spPr bwMode="auto">
          <a:xfrm>
            <a:off x="1475656" y="1412776"/>
            <a:ext cx="2870526" cy="2160000"/>
          </a:xfrm>
          <a:prstGeom prst="rect">
            <a:avLst/>
          </a:prstGeom>
          <a:noFill/>
        </p:spPr>
      </p:pic>
      <p:pic>
        <p:nvPicPr>
          <p:cNvPr id="62467" name="Picture 3" descr="MARZO 17 051"/>
          <p:cNvPicPr>
            <a:picLocks noChangeAspect="1" noChangeArrowheads="1"/>
          </p:cNvPicPr>
          <p:nvPr/>
        </p:nvPicPr>
        <p:blipFill>
          <a:blip r:embed="rId3" cstate="print"/>
          <a:srcRect/>
          <a:stretch>
            <a:fillRect/>
          </a:stretch>
        </p:blipFill>
        <p:spPr bwMode="auto">
          <a:xfrm>
            <a:off x="5148064" y="1412776"/>
            <a:ext cx="2870526" cy="2160000"/>
          </a:xfrm>
          <a:prstGeom prst="rect">
            <a:avLst/>
          </a:prstGeom>
          <a:noFill/>
        </p:spPr>
      </p:pic>
      <p:pic>
        <p:nvPicPr>
          <p:cNvPr id="62466" name="Picture 2" descr="MARZO 17 045"/>
          <p:cNvPicPr>
            <a:picLocks noChangeAspect="1" noChangeArrowheads="1"/>
          </p:cNvPicPr>
          <p:nvPr/>
        </p:nvPicPr>
        <p:blipFill>
          <a:blip r:embed="rId4" cstate="print"/>
          <a:srcRect/>
          <a:stretch>
            <a:fillRect/>
          </a:stretch>
        </p:blipFill>
        <p:spPr bwMode="auto">
          <a:xfrm>
            <a:off x="3059832" y="4077072"/>
            <a:ext cx="2870526" cy="2160000"/>
          </a:xfrm>
          <a:prstGeom prst="rect">
            <a:avLst/>
          </a:prstGeom>
          <a:noFill/>
        </p:spPr>
      </p:pic>
      <p:sp>
        <p:nvSpPr>
          <p:cNvPr id="6246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62470" name="Rectangle 6"/>
          <p:cNvSpPr>
            <a:spLocks noChangeArrowheads="1"/>
          </p:cNvSpPr>
          <p:nvPr/>
        </p:nvSpPr>
        <p:spPr bwMode="auto">
          <a:xfrm>
            <a:off x="1187624" y="3573016"/>
            <a:ext cx="3707904"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rPr>
              <a:t>TRANSMISOR  SENSOR DE  NIVEL SODA - CLORURO</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471" name="Rectangle 7"/>
          <p:cNvSpPr>
            <a:spLocks noChangeArrowheads="1"/>
          </p:cNvSpPr>
          <p:nvPr/>
        </p:nvSpPr>
        <p:spPr bwMode="auto">
          <a:xfrm>
            <a:off x="4932040" y="3573016"/>
            <a:ext cx="3635896"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rPr>
              <a:t>SENSOR DE NIVEL TANQUE HIPOCLORITO DE SODIO</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472" name="Rectangle 8"/>
          <p:cNvSpPr>
            <a:spLocks noChangeArrowheads="1"/>
          </p:cNvSpPr>
          <p:nvPr/>
        </p:nvSpPr>
        <p:spPr bwMode="auto">
          <a:xfrm>
            <a:off x="2699792" y="6309320"/>
            <a:ext cx="3507948"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rPr>
              <a:t>ARMATUR  CPU 250, INJEKTOR  CYR 10, Y LIQUISYS M</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51520" y="733346"/>
            <a:ext cx="867645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114300" algn="l"/>
                <a:tab pos="3638550" algn="l"/>
              </a:tabLst>
            </a:pPr>
            <a:r>
              <a:rPr lang="es-ES" sz="2400" b="1" dirty="0" smtClean="0"/>
              <a:t>Sistema de tratamiento.- </a:t>
            </a:r>
            <a:r>
              <a:rPr lang="es-ES" sz="2400" b="1" dirty="0" smtClean="0">
                <a:ea typeface="Calibri" pitchFamily="34" charset="0"/>
                <a:cs typeface="Arial" pitchFamily="34" charset="0"/>
              </a:rPr>
              <a:t> Conjuntos Complementarios</a:t>
            </a:r>
            <a:endParaRPr lang="es-ES" sz="2400" dirty="0" smtClean="0">
              <a:cs typeface="Arial" pitchFamily="34" charset="0"/>
            </a:endParaRPr>
          </a:p>
        </p:txBody>
      </p:sp>
      <p:sp>
        <p:nvSpPr>
          <p:cNvPr id="66564" name="Rectangle 4"/>
          <p:cNvSpPr>
            <a:spLocks noChangeArrowheads="1"/>
          </p:cNvSpPr>
          <p:nvPr/>
        </p:nvSpPr>
        <p:spPr bwMode="auto">
          <a:xfrm>
            <a:off x="2123728" y="1700808"/>
            <a:ext cx="4824536" cy="6771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885950" algn="l"/>
              </a:tabLst>
            </a:pPr>
            <a:r>
              <a:rPr kumimoji="0" lang="es-E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TUBERIA PARA ALIMENTACION DEL TANQUE ANOXICO</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85950" algn="l"/>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lvl="2" eaLnBrk="0" fontAlgn="base" hangingPunct="0">
              <a:spcBef>
                <a:spcPct val="0"/>
              </a:spcBef>
              <a:spcAft>
                <a:spcPct val="0"/>
              </a:spcAft>
              <a:buFontTx/>
              <a:buChar char="•"/>
              <a:tabLst>
                <a:tab pos="1885950" algn="l"/>
              </a:tabLst>
            </a:pPr>
            <a:r>
              <a:rPr kumimoji="0" lang="es-E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LA DESCARGA  DE  LAS BOMBAS</a:t>
            </a:r>
            <a:endParaRPr kumimoji="0" lang="es-EC" b="0" i="0" u="none" strike="noStrike" cap="none" normalizeH="0" baseline="0" dirty="0" smtClean="0">
              <a:ln>
                <a:noFill/>
              </a:ln>
              <a:solidFill>
                <a:schemeClr val="tx1"/>
              </a:solidFill>
              <a:effectLst/>
              <a:latin typeface="Arial" pitchFamily="34" charset="0"/>
              <a:cs typeface="Arial" pitchFamily="34" charset="0"/>
            </a:endParaRPr>
          </a:p>
        </p:txBody>
      </p:sp>
      <p:pic>
        <p:nvPicPr>
          <p:cNvPr id="66563" name="Picture 3" descr="FEB 24-25 090"/>
          <p:cNvPicPr>
            <a:picLocks noChangeAspect="1" noChangeArrowheads="1"/>
          </p:cNvPicPr>
          <p:nvPr/>
        </p:nvPicPr>
        <p:blipFill>
          <a:blip r:embed="rId2" cstate="print"/>
          <a:srcRect/>
          <a:stretch>
            <a:fillRect/>
          </a:stretch>
        </p:blipFill>
        <p:spPr bwMode="auto">
          <a:xfrm>
            <a:off x="2699792" y="2708920"/>
            <a:ext cx="3607930" cy="3600000"/>
          </a:xfrm>
          <a:prstGeom prst="rect">
            <a:avLst/>
          </a:prstGeom>
          <a:noFill/>
        </p:spPr>
      </p:pic>
      <p:sp>
        <p:nvSpPr>
          <p:cNvPr id="11" name="10 Rectángulo"/>
          <p:cNvSpPr/>
          <p:nvPr/>
        </p:nvSpPr>
        <p:spPr>
          <a:xfrm>
            <a:off x="2915816" y="1268760"/>
            <a:ext cx="2502736" cy="369332"/>
          </a:xfrm>
          <a:prstGeom prst="rect">
            <a:avLst/>
          </a:prstGeom>
        </p:spPr>
        <p:txBody>
          <a:bodyPr wrap="none">
            <a:spAutoFit/>
          </a:bodyPr>
          <a:lstStyle/>
          <a:p>
            <a:r>
              <a:rPr lang="es-ES" b="1" dirty="0" smtClean="0"/>
              <a:t>SISTEMAS HIDRAULICOS</a:t>
            </a:r>
            <a:endParaRPr lang="es-EC"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51520" y="733346"/>
            <a:ext cx="867645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114300" algn="l"/>
                <a:tab pos="3638550" algn="l"/>
              </a:tabLst>
            </a:pPr>
            <a:r>
              <a:rPr lang="es-ES" sz="2400" b="1" dirty="0" smtClean="0"/>
              <a:t>Sistema de tratamiento.- </a:t>
            </a:r>
            <a:r>
              <a:rPr lang="es-ES" sz="2400" b="1" dirty="0" smtClean="0">
                <a:ea typeface="Calibri" pitchFamily="34" charset="0"/>
                <a:cs typeface="Arial" pitchFamily="34" charset="0"/>
              </a:rPr>
              <a:t> Conjuntos Complementarios</a:t>
            </a:r>
            <a:endParaRPr lang="es-ES" sz="2400" dirty="0" smtClean="0">
              <a:cs typeface="Arial" pitchFamily="34" charset="0"/>
            </a:endParaRPr>
          </a:p>
        </p:txBody>
      </p:sp>
      <p:sp>
        <p:nvSpPr>
          <p:cNvPr id="11" name="10 Rectángulo"/>
          <p:cNvSpPr/>
          <p:nvPr/>
        </p:nvSpPr>
        <p:spPr>
          <a:xfrm>
            <a:off x="2915816" y="1268760"/>
            <a:ext cx="2502736" cy="369332"/>
          </a:xfrm>
          <a:prstGeom prst="rect">
            <a:avLst/>
          </a:prstGeom>
        </p:spPr>
        <p:txBody>
          <a:bodyPr wrap="none">
            <a:spAutoFit/>
          </a:bodyPr>
          <a:lstStyle/>
          <a:p>
            <a:r>
              <a:rPr lang="es-ES" b="1" dirty="0" smtClean="0"/>
              <a:t>SISTEMAS HIDRAULICOS</a:t>
            </a:r>
            <a:endParaRPr lang="es-EC" dirty="0"/>
          </a:p>
        </p:txBody>
      </p:sp>
      <p:pic>
        <p:nvPicPr>
          <p:cNvPr id="67586" name="Picture 2" descr="P1010003"/>
          <p:cNvPicPr>
            <a:picLocks noChangeAspect="1" noChangeArrowheads="1"/>
          </p:cNvPicPr>
          <p:nvPr/>
        </p:nvPicPr>
        <p:blipFill>
          <a:blip r:embed="rId2" cstate="print">
            <a:lum bright="20000"/>
          </a:blip>
          <a:srcRect/>
          <a:stretch>
            <a:fillRect/>
          </a:stretch>
        </p:blipFill>
        <p:spPr bwMode="auto">
          <a:xfrm>
            <a:off x="251520" y="2708920"/>
            <a:ext cx="4448175" cy="2752725"/>
          </a:xfrm>
          <a:prstGeom prst="rect">
            <a:avLst/>
          </a:prstGeom>
          <a:noFill/>
        </p:spPr>
      </p:pic>
      <p:pic>
        <p:nvPicPr>
          <p:cNvPr id="67585" name="Picture 1" descr="FEB 24-25 109"/>
          <p:cNvPicPr>
            <a:picLocks noChangeAspect="1" noChangeArrowheads="1"/>
          </p:cNvPicPr>
          <p:nvPr/>
        </p:nvPicPr>
        <p:blipFill>
          <a:blip r:embed="rId3" cstate="print"/>
          <a:srcRect/>
          <a:stretch>
            <a:fillRect/>
          </a:stretch>
        </p:blipFill>
        <p:spPr bwMode="auto">
          <a:xfrm>
            <a:off x="5148064" y="2420888"/>
            <a:ext cx="2705100" cy="3609975"/>
          </a:xfrm>
          <a:prstGeom prst="rect">
            <a:avLst/>
          </a:prstGeom>
          <a:noFill/>
        </p:spPr>
      </p:pic>
      <p:sp>
        <p:nvSpPr>
          <p:cNvPr id="67587" name="Rectangle 3"/>
          <p:cNvSpPr>
            <a:spLocks noChangeArrowheads="1"/>
          </p:cNvSpPr>
          <p:nvPr/>
        </p:nvSpPr>
        <p:spPr bwMode="auto">
          <a:xfrm>
            <a:off x="827584" y="2060848"/>
            <a:ext cx="2808312"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tab pos="723900" algn="l"/>
              </a:tabLst>
            </a:pPr>
            <a:r>
              <a:rPr kumimoji="0" lang="es-E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TRAMO ENTERRADO Y AÉREO</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7588" name="Rectangle 4"/>
          <p:cNvSpPr>
            <a:spLocks noChangeArrowheads="1"/>
          </p:cNvSpPr>
          <p:nvPr/>
        </p:nvSpPr>
        <p:spPr bwMode="auto">
          <a:xfrm>
            <a:off x="4932040" y="2060848"/>
            <a:ext cx="2736304"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723900" algn="l"/>
              </a:tabLst>
            </a:pPr>
            <a:r>
              <a:rPr kumimoji="0" lang="es-E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CONEXIÓN AL TANQUE ANÓXICO</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51520" y="733346"/>
            <a:ext cx="867645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114300" algn="l"/>
                <a:tab pos="3638550" algn="l"/>
              </a:tabLst>
            </a:pPr>
            <a:r>
              <a:rPr lang="es-ES" sz="2400" b="1" dirty="0" smtClean="0"/>
              <a:t>Sistema de tratamiento.- </a:t>
            </a:r>
            <a:r>
              <a:rPr lang="es-ES" sz="2400" b="1" dirty="0" smtClean="0">
                <a:ea typeface="Calibri" pitchFamily="34" charset="0"/>
                <a:cs typeface="Arial" pitchFamily="34" charset="0"/>
              </a:rPr>
              <a:t> Conjuntos Complementarios</a:t>
            </a:r>
            <a:endParaRPr lang="es-ES" sz="2400" dirty="0" smtClean="0">
              <a:cs typeface="Arial" pitchFamily="34" charset="0"/>
            </a:endParaRPr>
          </a:p>
        </p:txBody>
      </p:sp>
      <p:sp>
        <p:nvSpPr>
          <p:cNvPr id="11" name="10 Rectángulo"/>
          <p:cNvSpPr/>
          <p:nvPr/>
        </p:nvSpPr>
        <p:spPr>
          <a:xfrm>
            <a:off x="2915816" y="1268760"/>
            <a:ext cx="2502736" cy="369332"/>
          </a:xfrm>
          <a:prstGeom prst="rect">
            <a:avLst/>
          </a:prstGeom>
        </p:spPr>
        <p:txBody>
          <a:bodyPr wrap="none">
            <a:spAutoFit/>
          </a:bodyPr>
          <a:lstStyle/>
          <a:p>
            <a:r>
              <a:rPr lang="es-ES" b="1" dirty="0" smtClean="0"/>
              <a:t>SISTEMAS HIDRAULICOS</a:t>
            </a:r>
            <a:endParaRPr lang="es-EC" dirty="0"/>
          </a:p>
        </p:txBody>
      </p:sp>
      <p:pic>
        <p:nvPicPr>
          <p:cNvPr id="68610" name="Picture 2" descr="FEB 24-25 102"/>
          <p:cNvPicPr>
            <a:picLocks noChangeAspect="1" noChangeArrowheads="1"/>
          </p:cNvPicPr>
          <p:nvPr/>
        </p:nvPicPr>
        <p:blipFill>
          <a:blip r:embed="rId2" cstate="print">
            <a:lum bright="20000"/>
          </a:blip>
          <a:srcRect/>
          <a:stretch>
            <a:fillRect/>
          </a:stretch>
        </p:blipFill>
        <p:spPr bwMode="auto">
          <a:xfrm>
            <a:off x="2411760" y="2348880"/>
            <a:ext cx="3838575" cy="2876550"/>
          </a:xfrm>
          <a:prstGeom prst="rect">
            <a:avLst/>
          </a:prstGeom>
          <a:noFill/>
        </p:spPr>
      </p:pic>
      <p:sp>
        <p:nvSpPr>
          <p:cNvPr id="68611" name="Rectangle 3"/>
          <p:cNvSpPr>
            <a:spLocks noChangeArrowheads="1"/>
          </p:cNvSpPr>
          <p:nvPr/>
        </p:nvSpPr>
        <p:spPr bwMode="auto">
          <a:xfrm>
            <a:off x="1259632" y="1700808"/>
            <a:ext cx="6912768"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pPr>
            <a:r>
              <a:rPr kumimoji="0" lang="es-E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TUBERIA DE RECIRCULACION ENTRE EL TANQUE DE  AIREACION Y EL  ANÓXICO</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lvl="2" eaLnBrk="0" fontAlgn="base" hangingPunct="0">
              <a:spcBef>
                <a:spcPct val="0"/>
              </a:spcBef>
              <a:spcAft>
                <a:spcPct val="0"/>
              </a:spcAft>
              <a:buFontTx/>
              <a:buChar char="•"/>
              <a:tabLst>
                <a:tab pos="457200" algn="l"/>
              </a:tabLst>
            </a:pPr>
            <a:r>
              <a:rPr kumimoji="0" lang="es-E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LA SALIDA DEL TANQUE DE AIREACIÓN</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51520" y="733346"/>
            <a:ext cx="867645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114300" algn="l"/>
                <a:tab pos="3638550" algn="l"/>
              </a:tabLst>
            </a:pPr>
            <a:r>
              <a:rPr lang="es-ES" sz="2400" b="1" dirty="0" smtClean="0"/>
              <a:t>Sistema de tratamiento.- </a:t>
            </a:r>
            <a:r>
              <a:rPr lang="es-ES" sz="2400" b="1" dirty="0" smtClean="0">
                <a:ea typeface="Calibri" pitchFamily="34" charset="0"/>
                <a:cs typeface="Arial" pitchFamily="34" charset="0"/>
              </a:rPr>
              <a:t> Conjuntos Complementarios</a:t>
            </a:r>
            <a:endParaRPr lang="es-ES" sz="2400" dirty="0" smtClean="0">
              <a:cs typeface="Arial" pitchFamily="34" charset="0"/>
            </a:endParaRPr>
          </a:p>
        </p:txBody>
      </p:sp>
      <p:sp>
        <p:nvSpPr>
          <p:cNvPr id="11" name="10 Rectángulo"/>
          <p:cNvSpPr/>
          <p:nvPr/>
        </p:nvSpPr>
        <p:spPr>
          <a:xfrm>
            <a:off x="2915816" y="1268760"/>
            <a:ext cx="2502736" cy="369332"/>
          </a:xfrm>
          <a:prstGeom prst="rect">
            <a:avLst/>
          </a:prstGeom>
        </p:spPr>
        <p:txBody>
          <a:bodyPr wrap="none">
            <a:spAutoFit/>
          </a:bodyPr>
          <a:lstStyle/>
          <a:p>
            <a:r>
              <a:rPr lang="es-ES" b="1" dirty="0" smtClean="0"/>
              <a:t>SISTEMAS HIDRAULICOS</a:t>
            </a:r>
            <a:endParaRPr lang="es-EC" dirty="0"/>
          </a:p>
        </p:txBody>
      </p:sp>
      <p:pic>
        <p:nvPicPr>
          <p:cNvPr id="70658" name="Picture 2" descr="P1010012"/>
          <p:cNvPicPr>
            <a:picLocks noChangeAspect="1" noChangeArrowheads="1"/>
          </p:cNvPicPr>
          <p:nvPr/>
        </p:nvPicPr>
        <p:blipFill>
          <a:blip r:embed="rId2" cstate="print"/>
          <a:srcRect/>
          <a:stretch>
            <a:fillRect/>
          </a:stretch>
        </p:blipFill>
        <p:spPr bwMode="auto">
          <a:xfrm>
            <a:off x="467544" y="2204864"/>
            <a:ext cx="3714750" cy="2886075"/>
          </a:xfrm>
          <a:prstGeom prst="rect">
            <a:avLst/>
          </a:prstGeom>
          <a:noFill/>
        </p:spPr>
      </p:pic>
      <p:pic>
        <p:nvPicPr>
          <p:cNvPr id="70657" name="Picture 1" descr="P1010011"/>
          <p:cNvPicPr>
            <a:picLocks noChangeAspect="1" noChangeArrowheads="1"/>
          </p:cNvPicPr>
          <p:nvPr/>
        </p:nvPicPr>
        <p:blipFill>
          <a:blip r:embed="rId3" cstate="print"/>
          <a:srcRect/>
          <a:stretch>
            <a:fillRect/>
          </a:stretch>
        </p:blipFill>
        <p:spPr bwMode="auto">
          <a:xfrm>
            <a:off x="4355976" y="2204864"/>
            <a:ext cx="3838575" cy="2876550"/>
          </a:xfrm>
          <a:prstGeom prst="rect">
            <a:avLst/>
          </a:prstGeom>
          <a:noFill/>
        </p:spPr>
      </p:pic>
      <p:sp>
        <p:nvSpPr>
          <p:cNvPr id="70659" name="Rectangle 3"/>
          <p:cNvSpPr>
            <a:spLocks noChangeArrowheads="1"/>
          </p:cNvSpPr>
          <p:nvPr/>
        </p:nvSpPr>
        <p:spPr bwMode="auto">
          <a:xfrm>
            <a:off x="2555776" y="1556792"/>
            <a:ext cx="3610797"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TUBERIAS PARA RECIRCULACION DE LODOS</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0660" name="Rectangle 4"/>
          <p:cNvSpPr>
            <a:spLocks noChangeArrowheads="1"/>
          </p:cNvSpPr>
          <p:nvPr/>
        </p:nvSpPr>
        <p:spPr bwMode="auto">
          <a:xfrm>
            <a:off x="4932040" y="1844824"/>
            <a:ext cx="2664296"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 EN EL PUENTE DE MEDICIÓN</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9 Rectángulo"/>
          <p:cNvSpPr/>
          <p:nvPr/>
        </p:nvSpPr>
        <p:spPr>
          <a:xfrm>
            <a:off x="611560" y="1844824"/>
            <a:ext cx="3095527" cy="276999"/>
          </a:xfrm>
          <a:prstGeom prst="rect">
            <a:avLst/>
          </a:prstGeom>
        </p:spPr>
        <p:txBody>
          <a:bodyPr wrap="none">
            <a:spAutoFit/>
          </a:bodyPr>
          <a:lstStyle/>
          <a:p>
            <a:r>
              <a:rPr lang="es-ES" sz="1200" b="1" dirty="0" smtClean="0">
                <a:latin typeface="Arial" pitchFamily="34" charset="0"/>
                <a:ea typeface="Times New Roman" pitchFamily="18" charset="0"/>
                <a:cs typeface="Arial" pitchFamily="34" charset="0"/>
              </a:rPr>
              <a:t>A) EN LA DESCARGA DE LAS BOMBAS</a:t>
            </a:r>
            <a:endParaRPr lang="es-EC" sz="12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51520" y="733346"/>
            <a:ext cx="867645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114300" algn="l"/>
                <a:tab pos="3638550" algn="l"/>
              </a:tabLst>
            </a:pPr>
            <a:r>
              <a:rPr lang="es-ES" sz="2400" b="1" dirty="0" smtClean="0"/>
              <a:t>Sistema de tratamiento.- </a:t>
            </a:r>
            <a:r>
              <a:rPr lang="es-ES" sz="2400" b="1" dirty="0" smtClean="0">
                <a:ea typeface="Calibri" pitchFamily="34" charset="0"/>
                <a:cs typeface="Arial" pitchFamily="34" charset="0"/>
              </a:rPr>
              <a:t> Conjuntos Complementarios</a:t>
            </a:r>
            <a:endParaRPr lang="es-ES" sz="2400" dirty="0" smtClean="0">
              <a:cs typeface="Arial" pitchFamily="34" charset="0"/>
            </a:endParaRPr>
          </a:p>
        </p:txBody>
      </p:sp>
      <p:sp>
        <p:nvSpPr>
          <p:cNvPr id="11" name="10 Rectángulo"/>
          <p:cNvSpPr/>
          <p:nvPr/>
        </p:nvSpPr>
        <p:spPr>
          <a:xfrm>
            <a:off x="2915816" y="1268760"/>
            <a:ext cx="2502736" cy="369332"/>
          </a:xfrm>
          <a:prstGeom prst="rect">
            <a:avLst/>
          </a:prstGeom>
        </p:spPr>
        <p:txBody>
          <a:bodyPr wrap="none">
            <a:spAutoFit/>
          </a:bodyPr>
          <a:lstStyle/>
          <a:p>
            <a:r>
              <a:rPr lang="es-ES" b="1" dirty="0" smtClean="0"/>
              <a:t>SISTEMAS HIDRAULICOS</a:t>
            </a:r>
            <a:endParaRPr lang="es-EC" dirty="0"/>
          </a:p>
        </p:txBody>
      </p:sp>
      <p:sp>
        <p:nvSpPr>
          <p:cNvPr id="70659" name="Rectangle 3"/>
          <p:cNvSpPr>
            <a:spLocks noChangeArrowheads="1"/>
          </p:cNvSpPr>
          <p:nvPr/>
        </p:nvSpPr>
        <p:spPr bwMode="auto">
          <a:xfrm>
            <a:off x="2555776" y="1556792"/>
            <a:ext cx="3610797"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TUBERIAS PARA RECIRCULACION DE LODOS</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1682" name="Picture 2" descr="TABLEROS ELECTRICOS MARZO 08"/>
          <p:cNvPicPr>
            <a:picLocks noChangeAspect="1" noChangeArrowheads="1"/>
          </p:cNvPicPr>
          <p:nvPr/>
        </p:nvPicPr>
        <p:blipFill>
          <a:blip r:embed="rId2" cstate="print"/>
          <a:srcRect/>
          <a:stretch>
            <a:fillRect/>
          </a:stretch>
        </p:blipFill>
        <p:spPr bwMode="auto">
          <a:xfrm>
            <a:off x="395536" y="2924944"/>
            <a:ext cx="4352925" cy="2876550"/>
          </a:xfrm>
          <a:prstGeom prst="rect">
            <a:avLst/>
          </a:prstGeom>
          <a:noFill/>
        </p:spPr>
      </p:pic>
      <p:pic>
        <p:nvPicPr>
          <p:cNvPr id="71681" name="Picture 1" descr="TABLEROS ELECTRICOS MARZO 08"/>
          <p:cNvPicPr>
            <a:picLocks noChangeAspect="1" noChangeArrowheads="1"/>
          </p:cNvPicPr>
          <p:nvPr/>
        </p:nvPicPr>
        <p:blipFill>
          <a:blip r:embed="rId3" cstate="print"/>
          <a:srcRect/>
          <a:stretch>
            <a:fillRect/>
          </a:stretch>
        </p:blipFill>
        <p:spPr bwMode="auto">
          <a:xfrm>
            <a:off x="5076056" y="2924944"/>
            <a:ext cx="2752725" cy="2886075"/>
          </a:xfrm>
          <a:prstGeom prst="rect">
            <a:avLst/>
          </a:prstGeom>
          <a:noFill/>
        </p:spPr>
      </p:pic>
      <p:sp>
        <p:nvSpPr>
          <p:cNvPr id="71683" name="Rectangle 3"/>
          <p:cNvSpPr>
            <a:spLocks noChangeArrowheads="1"/>
          </p:cNvSpPr>
          <p:nvPr/>
        </p:nvSpPr>
        <p:spPr bwMode="auto">
          <a:xfrm>
            <a:off x="395536" y="2323038"/>
            <a:ext cx="4176464"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 EN LA  REDUCCIÓN DE Ø 6’’ A  Ø 3’’ Y PUENTE DE MEDICIÓN</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1684" name="Rectangle 4"/>
          <p:cNvSpPr>
            <a:spLocks noChangeArrowheads="1"/>
          </p:cNvSpPr>
          <p:nvPr/>
        </p:nvSpPr>
        <p:spPr bwMode="auto">
          <a:xfrm>
            <a:off x="4860032" y="2276872"/>
            <a:ext cx="3888432"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tab pos="457200" algn="l"/>
              </a:tabLst>
            </a:pPr>
            <a:r>
              <a:rPr kumimoji="0" lang="es-E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 VÁLVULA PROPORCIONAL CON ACTUADOR  NEUMÁTICO EN LA TUBERIA DE  Ø 6’’</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1685" name="Rectangle 5"/>
          <p:cNvSpPr>
            <a:spLocks noChangeArrowheads="1"/>
          </p:cNvSpPr>
          <p:nvPr/>
        </p:nvSpPr>
        <p:spPr bwMode="auto">
          <a:xfrm>
            <a:off x="0" y="66770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51520" y="733346"/>
            <a:ext cx="867645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114300" algn="l"/>
                <a:tab pos="3638550" algn="l"/>
              </a:tabLst>
            </a:pPr>
            <a:r>
              <a:rPr lang="es-ES" sz="2400" b="1" dirty="0" smtClean="0"/>
              <a:t>Sistema de tratamiento.- </a:t>
            </a:r>
            <a:r>
              <a:rPr lang="es-ES" sz="2400" b="1" dirty="0" smtClean="0">
                <a:ea typeface="Calibri" pitchFamily="34" charset="0"/>
                <a:cs typeface="Arial" pitchFamily="34" charset="0"/>
              </a:rPr>
              <a:t> Conjuntos Complementarios</a:t>
            </a:r>
            <a:endParaRPr lang="es-ES" sz="2400" dirty="0" smtClean="0">
              <a:cs typeface="Arial" pitchFamily="34" charset="0"/>
            </a:endParaRPr>
          </a:p>
        </p:txBody>
      </p:sp>
      <p:sp>
        <p:nvSpPr>
          <p:cNvPr id="11" name="10 Rectángulo"/>
          <p:cNvSpPr/>
          <p:nvPr/>
        </p:nvSpPr>
        <p:spPr>
          <a:xfrm>
            <a:off x="2915816" y="1268760"/>
            <a:ext cx="2502736" cy="369332"/>
          </a:xfrm>
          <a:prstGeom prst="rect">
            <a:avLst/>
          </a:prstGeom>
        </p:spPr>
        <p:txBody>
          <a:bodyPr wrap="none">
            <a:spAutoFit/>
          </a:bodyPr>
          <a:lstStyle/>
          <a:p>
            <a:r>
              <a:rPr lang="es-ES" b="1" dirty="0" smtClean="0"/>
              <a:t>SISTEMAS HIDRAULICOS</a:t>
            </a:r>
            <a:endParaRPr lang="es-EC" dirty="0"/>
          </a:p>
        </p:txBody>
      </p:sp>
      <p:sp>
        <p:nvSpPr>
          <p:cNvPr id="70659" name="Rectangle 3"/>
          <p:cNvSpPr>
            <a:spLocks noChangeArrowheads="1"/>
          </p:cNvSpPr>
          <p:nvPr/>
        </p:nvSpPr>
        <p:spPr bwMode="auto">
          <a:xfrm>
            <a:off x="2555776" y="1556792"/>
            <a:ext cx="3610797"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TUBERIAS PARA RECIRCULACION DE LODOS</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1685" name="Rectangle 5"/>
          <p:cNvSpPr>
            <a:spLocks noChangeArrowheads="1"/>
          </p:cNvSpPr>
          <p:nvPr/>
        </p:nvSpPr>
        <p:spPr bwMode="auto">
          <a:xfrm>
            <a:off x="0" y="66770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72706" name="Picture 2" descr="TABLEROS ELECTRICOS MARZO 08"/>
          <p:cNvPicPr>
            <a:picLocks noChangeAspect="1" noChangeArrowheads="1"/>
          </p:cNvPicPr>
          <p:nvPr/>
        </p:nvPicPr>
        <p:blipFill>
          <a:blip r:embed="rId2" cstate="print">
            <a:lum contrast="54000"/>
          </a:blip>
          <a:srcRect/>
          <a:stretch>
            <a:fillRect/>
          </a:stretch>
        </p:blipFill>
        <p:spPr bwMode="auto">
          <a:xfrm>
            <a:off x="683568" y="2564904"/>
            <a:ext cx="3771900" cy="2924175"/>
          </a:xfrm>
          <a:prstGeom prst="rect">
            <a:avLst/>
          </a:prstGeom>
          <a:noFill/>
        </p:spPr>
      </p:pic>
      <p:pic>
        <p:nvPicPr>
          <p:cNvPr id="72705" name="Picture 1" descr="P1010008"/>
          <p:cNvPicPr>
            <a:picLocks noChangeAspect="1" noChangeArrowheads="1"/>
          </p:cNvPicPr>
          <p:nvPr/>
        </p:nvPicPr>
        <p:blipFill>
          <a:blip r:embed="rId3" cstate="print">
            <a:lum bright="20000"/>
          </a:blip>
          <a:srcRect/>
          <a:stretch>
            <a:fillRect/>
          </a:stretch>
        </p:blipFill>
        <p:spPr bwMode="auto">
          <a:xfrm>
            <a:off x="5004048" y="2636912"/>
            <a:ext cx="3143250" cy="2886075"/>
          </a:xfrm>
          <a:prstGeom prst="rect">
            <a:avLst/>
          </a:prstGeom>
          <a:noFill/>
        </p:spPr>
      </p:pic>
      <p:sp>
        <p:nvSpPr>
          <p:cNvPr id="72707" name="Rectangle 3"/>
          <p:cNvSpPr>
            <a:spLocks noChangeArrowheads="1"/>
          </p:cNvSpPr>
          <p:nvPr/>
        </p:nvSpPr>
        <p:spPr bwMode="auto">
          <a:xfrm>
            <a:off x="648072" y="1988840"/>
            <a:ext cx="4067944"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tab pos="457200" algn="l"/>
              </a:tabLst>
            </a:pPr>
            <a:r>
              <a:rPr lang="es-ES" sz="1200" b="1" dirty="0" smtClean="0">
                <a:latin typeface="Arial" pitchFamily="34" charset="0"/>
                <a:ea typeface="Times New Roman" pitchFamily="18" charset="0"/>
                <a:cs typeface="Arial" pitchFamily="34" charset="0"/>
              </a:rPr>
              <a:t>E) </a:t>
            </a:r>
            <a:r>
              <a:rPr kumimoji="0" lang="es-E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VALVULA MARIPOSA  CON  ACTUADOR NEUMÁTICO EN LA TUBERÍA DE  Ø 3’’ </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2708" name="Rectangle 4"/>
          <p:cNvSpPr>
            <a:spLocks noChangeArrowheads="1"/>
          </p:cNvSpPr>
          <p:nvPr/>
        </p:nvSpPr>
        <p:spPr bwMode="auto">
          <a:xfrm>
            <a:off x="4716016" y="2060848"/>
            <a:ext cx="3888432"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752475" algn="l"/>
              </a:tabLst>
            </a:pPr>
            <a:r>
              <a:rPr kumimoji="0" lang="es-E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 ENTRADA AL TANQUE ESPESADOR DE LODOS</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2709" name="Rectangle 5"/>
          <p:cNvSpPr>
            <a:spLocks noChangeArrowheads="1"/>
          </p:cNvSpPr>
          <p:nvPr/>
        </p:nvSpPr>
        <p:spPr bwMode="auto">
          <a:xfrm>
            <a:off x="0" y="6267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752475" algn="l"/>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51520" y="733346"/>
            <a:ext cx="867645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114300" algn="l"/>
                <a:tab pos="3638550" algn="l"/>
              </a:tabLst>
            </a:pPr>
            <a:r>
              <a:rPr lang="es-ES" sz="2400" b="1" dirty="0" smtClean="0"/>
              <a:t>Sistema de tratamiento.- </a:t>
            </a:r>
            <a:r>
              <a:rPr lang="es-ES" sz="2400" b="1" dirty="0" smtClean="0">
                <a:ea typeface="Calibri" pitchFamily="34" charset="0"/>
                <a:cs typeface="Arial" pitchFamily="34" charset="0"/>
              </a:rPr>
              <a:t> Conjuntos Complementarios</a:t>
            </a:r>
            <a:endParaRPr lang="es-ES" sz="2400" dirty="0" smtClean="0">
              <a:cs typeface="Arial" pitchFamily="34" charset="0"/>
            </a:endParaRPr>
          </a:p>
        </p:txBody>
      </p:sp>
      <p:sp>
        <p:nvSpPr>
          <p:cNvPr id="11" name="10 Rectángulo"/>
          <p:cNvSpPr/>
          <p:nvPr/>
        </p:nvSpPr>
        <p:spPr>
          <a:xfrm>
            <a:off x="2915816" y="1268760"/>
            <a:ext cx="2502736" cy="369332"/>
          </a:xfrm>
          <a:prstGeom prst="rect">
            <a:avLst/>
          </a:prstGeom>
        </p:spPr>
        <p:txBody>
          <a:bodyPr wrap="none">
            <a:spAutoFit/>
          </a:bodyPr>
          <a:lstStyle/>
          <a:p>
            <a:r>
              <a:rPr lang="es-ES" b="1" dirty="0" smtClean="0"/>
              <a:t>SISTEMAS HIDRAULICOS</a:t>
            </a:r>
            <a:endParaRPr lang="es-EC" dirty="0"/>
          </a:p>
        </p:txBody>
      </p:sp>
      <p:sp>
        <p:nvSpPr>
          <p:cNvPr id="71685" name="Rectangle 5"/>
          <p:cNvSpPr>
            <a:spLocks noChangeArrowheads="1"/>
          </p:cNvSpPr>
          <p:nvPr/>
        </p:nvSpPr>
        <p:spPr bwMode="auto">
          <a:xfrm>
            <a:off x="0" y="66770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72709" name="Rectangle 5"/>
          <p:cNvSpPr>
            <a:spLocks noChangeArrowheads="1"/>
          </p:cNvSpPr>
          <p:nvPr/>
        </p:nvSpPr>
        <p:spPr bwMode="auto">
          <a:xfrm>
            <a:off x="0" y="6267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752475" algn="l"/>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73730" name="Rectangle 2"/>
          <p:cNvSpPr>
            <a:spLocks noChangeArrowheads="1"/>
          </p:cNvSpPr>
          <p:nvPr/>
        </p:nvSpPr>
        <p:spPr bwMode="auto">
          <a:xfrm>
            <a:off x="611560" y="1911315"/>
            <a:ext cx="7308304"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TUBERIA PARA INTERCONEXIÓN DEL CLARIFICADOR SECUNDARIO Y TANQUE  DE CONTACTO</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3729" name="Picture 1" descr="FEB 24-25 106"/>
          <p:cNvPicPr>
            <a:picLocks noChangeAspect="1" noChangeArrowheads="1"/>
          </p:cNvPicPr>
          <p:nvPr/>
        </p:nvPicPr>
        <p:blipFill>
          <a:blip r:embed="rId2" cstate="print"/>
          <a:srcRect/>
          <a:stretch>
            <a:fillRect/>
          </a:stretch>
        </p:blipFill>
        <p:spPr bwMode="auto">
          <a:xfrm>
            <a:off x="2195736" y="2492896"/>
            <a:ext cx="4124325" cy="2886075"/>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51520" y="733346"/>
            <a:ext cx="867645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114300" algn="l"/>
                <a:tab pos="3638550" algn="l"/>
              </a:tabLst>
            </a:pPr>
            <a:r>
              <a:rPr lang="es-ES" sz="2400" b="1" dirty="0" smtClean="0"/>
              <a:t>Sistema de tratamiento.- </a:t>
            </a:r>
            <a:r>
              <a:rPr lang="es-ES" sz="2400" b="1" dirty="0" smtClean="0">
                <a:ea typeface="Calibri" pitchFamily="34" charset="0"/>
                <a:cs typeface="Arial" pitchFamily="34" charset="0"/>
              </a:rPr>
              <a:t> Conjuntos Complementarios</a:t>
            </a:r>
            <a:endParaRPr lang="es-ES" sz="2400" dirty="0" smtClean="0">
              <a:cs typeface="Arial" pitchFamily="34" charset="0"/>
            </a:endParaRPr>
          </a:p>
        </p:txBody>
      </p:sp>
      <p:sp>
        <p:nvSpPr>
          <p:cNvPr id="11" name="10 Rectángulo"/>
          <p:cNvSpPr/>
          <p:nvPr/>
        </p:nvSpPr>
        <p:spPr>
          <a:xfrm>
            <a:off x="2915816" y="1268760"/>
            <a:ext cx="2502736" cy="369332"/>
          </a:xfrm>
          <a:prstGeom prst="rect">
            <a:avLst/>
          </a:prstGeom>
        </p:spPr>
        <p:txBody>
          <a:bodyPr wrap="none">
            <a:spAutoFit/>
          </a:bodyPr>
          <a:lstStyle/>
          <a:p>
            <a:r>
              <a:rPr lang="es-ES" b="1" dirty="0" smtClean="0"/>
              <a:t>SISTEMAS HIDRAULICOS</a:t>
            </a:r>
            <a:endParaRPr lang="es-EC" dirty="0"/>
          </a:p>
        </p:txBody>
      </p:sp>
      <p:sp>
        <p:nvSpPr>
          <p:cNvPr id="71685" name="Rectangle 5"/>
          <p:cNvSpPr>
            <a:spLocks noChangeArrowheads="1"/>
          </p:cNvSpPr>
          <p:nvPr/>
        </p:nvSpPr>
        <p:spPr bwMode="auto">
          <a:xfrm>
            <a:off x="0" y="66770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72709" name="Rectangle 5"/>
          <p:cNvSpPr>
            <a:spLocks noChangeArrowheads="1"/>
          </p:cNvSpPr>
          <p:nvPr/>
        </p:nvSpPr>
        <p:spPr bwMode="auto">
          <a:xfrm>
            <a:off x="0" y="6267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752475" algn="l"/>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75778" name="Picture 2" descr="agua y aire a presion 10 mar 2005 039"/>
          <p:cNvPicPr>
            <a:picLocks noChangeAspect="1" noChangeArrowheads="1"/>
          </p:cNvPicPr>
          <p:nvPr/>
        </p:nvPicPr>
        <p:blipFill>
          <a:blip r:embed="rId2" cstate="print"/>
          <a:srcRect/>
          <a:stretch>
            <a:fillRect/>
          </a:stretch>
        </p:blipFill>
        <p:spPr bwMode="auto">
          <a:xfrm>
            <a:off x="755576" y="2492896"/>
            <a:ext cx="2428875" cy="3238500"/>
          </a:xfrm>
          <a:prstGeom prst="rect">
            <a:avLst/>
          </a:prstGeom>
          <a:noFill/>
        </p:spPr>
      </p:pic>
      <p:pic>
        <p:nvPicPr>
          <p:cNvPr id="75777" name="Picture 1" descr="agua y aire a presion 10 mar 2005 040"/>
          <p:cNvPicPr>
            <a:picLocks noChangeAspect="1" noChangeArrowheads="1"/>
          </p:cNvPicPr>
          <p:nvPr/>
        </p:nvPicPr>
        <p:blipFill>
          <a:blip r:embed="rId3" cstate="print"/>
          <a:srcRect/>
          <a:stretch>
            <a:fillRect/>
          </a:stretch>
        </p:blipFill>
        <p:spPr bwMode="auto">
          <a:xfrm>
            <a:off x="4716016" y="2708920"/>
            <a:ext cx="3790950" cy="2514600"/>
          </a:xfrm>
          <a:prstGeom prst="rect">
            <a:avLst/>
          </a:prstGeom>
          <a:noFill/>
        </p:spPr>
      </p:pic>
      <p:sp>
        <p:nvSpPr>
          <p:cNvPr id="75779" name="Rectangle 3"/>
          <p:cNvSpPr>
            <a:spLocks noChangeArrowheads="1"/>
          </p:cNvSpPr>
          <p:nvPr/>
        </p:nvSpPr>
        <p:spPr bwMode="auto">
          <a:xfrm>
            <a:off x="2771800" y="1628800"/>
            <a:ext cx="2713628"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TUBERIAS PARA AIRE A PRESIÓN</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5780" name="Rectangle 4"/>
          <p:cNvSpPr>
            <a:spLocks noChangeArrowheads="1"/>
          </p:cNvSpPr>
          <p:nvPr/>
        </p:nvSpPr>
        <p:spPr bwMode="auto">
          <a:xfrm>
            <a:off x="4644008" y="2204864"/>
            <a:ext cx="4067944"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 TOMA DE AIRE PARA VALVULA NEUMÁTICA</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11 Rectángulo"/>
          <p:cNvSpPr/>
          <p:nvPr/>
        </p:nvSpPr>
        <p:spPr>
          <a:xfrm>
            <a:off x="251520" y="2204864"/>
            <a:ext cx="4572000" cy="276999"/>
          </a:xfrm>
          <a:prstGeom prst="rect">
            <a:avLst/>
          </a:prstGeom>
        </p:spPr>
        <p:txBody>
          <a:bodyPr>
            <a:spAutoFit/>
          </a:bodyPr>
          <a:lstStyle/>
          <a:p>
            <a:pPr lvl="0" eaLnBrk="0" fontAlgn="base" hangingPunct="0">
              <a:spcBef>
                <a:spcPct val="0"/>
              </a:spcBef>
              <a:spcAft>
                <a:spcPct val="0"/>
              </a:spcAft>
            </a:pPr>
            <a:r>
              <a:rPr lang="es-ES" sz="1200" b="1" dirty="0" smtClean="0">
                <a:latin typeface="Arial" pitchFamily="34" charset="0"/>
                <a:ea typeface="Times New Roman" pitchFamily="18" charset="0"/>
                <a:cs typeface="Arial" pitchFamily="34" charset="0"/>
              </a:rPr>
              <a:t>A) TOMA DE AIRE PARA VALVULA PROPORCIONAL</a:t>
            </a:r>
            <a:endParaRPr lang="es-EC" sz="120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p:cNvSpPr>
            <a:spLocks noChangeArrowheads="1"/>
          </p:cNvSpPr>
          <p:nvPr/>
        </p:nvSpPr>
        <p:spPr bwMode="auto">
          <a:xfrm>
            <a:off x="611560" y="580039"/>
            <a:ext cx="7488832" cy="184665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s-ES" sz="2400" b="1" dirty="0" smtClean="0">
                <a:latin typeface="Arial" pitchFamily="34" charset="0"/>
                <a:ea typeface="Times New Roman" pitchFamily="18" charset="0"/>
                <a:cs typeface="Arial" pitchFamily="34" charset="0"/>
              </a:rPr>
              <a:t>Objetivo:</a:t>
            </a:r>
          </a:p>
          <a:p>
            <a:pPr lvl="0" algn="ctr" fontAlgn="base">
              <a:spcBef>
                <a:spcPct val="0"/>
              </a:spcBef>
              <a:spcAft>
                <a:spcPct val="0"/>
              </a:spcAft>
            </a:pPr>
            <a:endParaRPr lang="es-ES" b="1" dirty="0" smtClean="0">
              <a:latin typeface="Arial" pitchFamily="34" charset="0"/>
              <a:ea typeface="Times New Roman" pitchFamily="18" charset="0"/>
              <a:cs typeface="Arial" pitchFamily="34" charset="0"/>
            </a:endParaRPr>
          </a:p>
          <a:p>
            <a:r>
              <a:rPr lang="es-ES" dirty="0" smtClean="0"/>
              <a:t>Presentar el diseño y características técnicas  de un sistema de tratamiento complementario al sistema anaeróbico (Laguna de oxidación) en operación, con el fin de cumplir con las normas ambientales exigidas por el Gobierno Seccional.</a:t>
            </a:r>
            <a:endParaRPr lang="es-EC" dirty="0"/>
          </a:p>
        </p:txBody>
      </p:sp>
      <p:pic>
        <p:nvPicPr>
          <p:cNvPr id="18435" name="Picture 3" descr="D:\daniel medina\planta de tratamiento\15 de marzo\P1010115.JPG"/>
          <p:cNvPicPr>
            <a:picLocks noChangeAspect="1" noChangeArrowheads="1"/>
          </p:cNvPicPr>
          <p:nvPr/>
        </p:nvPicPr>
        <p:blipFill>
          <a:blip r:embed="rId2" cstate="print"/>
          <a:srcRect/>
          <a:stretch>
            <a:fillRect/>
          </a:stretch>
        </p:blipFill>
        <p:spPr bwMode="auto">
          <a:xfrm>
            <a:off x="1979712" y="2276872"/>
            <a:ext cx="4800000" cy="3600000"/>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51520" y="733346"/>
            <a:ext cx="867645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114300" algn="l"/>
                <a:tab pos="3638550" algn="l"/>
              </a:tabLst>
            </a:pPr>
            <a:r>
              <a:rPr lang="es-ES" sz="2400" b="1" dirty="0" smtClean="0"/>
              <a:t>Sistema de tratamiento.- </a:t>
            </a:r>
            <a:r>
              <a:rPr lang="es-ES" sz="2400" b="1" dirty="0" smtClean="0">
                <a:ea typeface="Calibri" pitchFamily="34" charset="0"/>
                <a:cs typeface="Arial" pitchFamily="34" charset="0"/>
              </a:rPr>
              <a:t> Conjuntos Complementarios</a:t>
            </a:r>
            <a:endParaRPr lang="es-ES" sz="2400" dirty="0" smtClean="0">
              <a:cs typeface="Arial" pitchFamily="34" charset="0"/>
            </a:endParaRPr>
          </a:p>
        </p:txBody>
      </p:sp>
      <p:sp>
        <p:nvSpPr>
          <p:cNvPr id="11" name="10 Rectángulo"/>
          <p:cNvSpPr/>
          <p:nvPr/>
        </p:nvSpPr>
        <p:spPr>
          <a:xfrm>
            <a:off x="2915816" y="1268760"/>
            <a:ext cx="2502736" cy="369332"/>
          </a:xfrm>
          <a:prstGeom prst="rect">
            <a:avLst/>
          </a:prstGeom>
        </p:spPr>
        <p:txBody>
          <a:bodyPr wrap="none">
            <a:spAutoFit/>
          </a:bodyPr>
          <a:lstStyle/>
          <a:p>
            <a:r>
              <a:rPr lang="es-ES" b="1" dirty="0" smtClean="0"/>
              <a:t>SISTEMAS HIDRAULICOS</a:t>
            </a:r>
            <a:endParaRPr lang="es-EC" dirty="0"/>
          </a:p>
        </p:txBody>
      </p:sp>
      <p:sp>
        <p:nvSpPr>
          <p:cNvPr id="71685" name="Rectangle 5"/>
          <p:cNvSpPr>
            <a:spLocks noChangeArrowheads="1"/>
          </p:cNvSpPr>
          <p:nvPr/>
        </p:nvSpPr>
        <p:spPr bwMode="auto">
          <a:xfrm>
            <a:off x="0" y="66770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72709" name="Rectangle 5"/>
          <p:cNvSpPr>
            <a:spLocks noChangeArrowheads="1"/>
          </p:cNvSpPr>
          <p:nvPr/>
        </p:nvSpPr>
        <p:spPr bwMode="auto">
          <a:xfrm>
            <a:off x="0" y="6267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752475" algn="l"/>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75779" name="Rectangle 3"/>
          <p:cNvSpPr>
            <a:spLocks noChangeArrowheads="1"/>
          </p:cNvSpPr>
          <p:nvPr/>
        </p:nvSpPr>
        <p:spPr bwMode="auto">
          <a:xfrm>
            <a:off x="2771800" y="1628800"/>
            <a:ext cx="2713628"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TUBERIAS PARA AIRE A PRESIÓN</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6802" name="Picture 2" descr="MARZO 11 004"/>
          <p:cNvPicPr>
            <a:picLocks noChangeAspect="1" noChangeArrowheads="1"/>
          </p:cNvPicPr>
          <p:nvPr/>
        </p:nvPicPr>
        <p:blipFill>
          <a:blip r:embed="rId2" cstate="print"/>
          <a:srcRect/>
          <a:stretch>
            <a:fillRect/>
          </a:stretch>
        </p:blipFill>
        <p:spPr bwMode="auto">
          <a:xfrm>
            <a:off x="539552" y="2420888"/>
            <a:ext cx="3621818" cy="2880000"/>
          </a:xfrm>
          <a:prstGeom prst="rect">
            <a:avLst/>
          </a:prstGeom>
          <a:noFill/>
        </p:spPr>
      </p:pic>
      <p:pic>
        <p:nvPicPr>
          <p:cNvPr id="76801" name="Picture 1" descr="MARZO 11 001"/>
          <p:cNvPicPr>
            <a:picLocks noChangeAspect="1" noChangeArrowheads="1"/>
          </p:cNvPicPr>
          <p:nvPr/>
        </p:nvPicPr>
        <p:blipFill>
          <a:blip r:embed="rId3" cstate="print"/>
          <a:srcRect/>
          <a:stretch>
            <a:fillRect/>
          </a:stretch>
        </p:blipFill>
        <p:spPr bwMode="auto">
          <a:xfrm>
            <a:off x="4716016" y="2420888"/>
            <a:ext cx="3413333" cy="2880000"/>
          </a:xfrm>
          <a:prstGeom prst="rect">
            <a:avLst/>
          </a:prstGeom>
          <a:noFill/>
        </p:spPr>
      </p:pic>
      <p:sp>
        <p:nvSpPr>
          <p:cNvPr id="76803" name="Rectangle 3"/>
          <p:cNvSpPr>
            <a:spLocks noChangeArrowheads="1"/>
          </p:cNvSpPr>
          <p:nvPr/>
        </p:nvSpPr>
        <p:spPr bwMode="auto">
          <a:xfrm>
            <a:off x="539552" y="2060848"/>
            <a:ext cx="3203848"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 DESOCUPACIÓN TANQUE CONTACTO</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6804" name="Rectangle 4"/>
          <p:cNvSpPr>
            <a:spLocks noChangeArrowheads="1"/>
          </p:cNvSpPr>
          <p:nvPr/>
        </p:nvSpPr>
        <p:spPr bwMode="auto">
          <a:xfrm>
            <a:off x="4427984" y="2060848"/>
            <a:ext cx="4410503"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s-ES" sz="1200" b="1" dirty="0" smtClean="0">
                <a:latin typeface="Arial" pitchFamily="34" charset="0"/>
                <a:ea typeface="Times New Roman" pitchFamily="18" charset="0"/>
                <a:cs typeface="Arial" pitchFamily="34" charset="0"/>
              </a:rPr>
              <a:t>D</a:t>
            </a:r>
            <a:r>
              <a:rPr kumimoji="0" lang="es-E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DESOCUPACIÓN DE TANQUE ANÓXICO Y AEREACIÓN</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51520" y="733346"/>
            <a:ext cx="867645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114300" algn="l"/>
                <a:tab pos="3638550" algn="l"/>
              </a:tabLst>
            </a:pPr>
            <a:r>
              <a:rPr lang="es-ES" sz="2400" b="1" dirty="0" smtClean="0"/>
              <a:t>Sistema de tratamiento.- </a:t>
            </a:r>
            <a:r>
              <a:rPr lang="es-ES" sz="2400" b="1" dirty="0" smtClean="0">
                <a:ea typeface="Calibri" pitchFamily="34" charset="0"/>
                <a:cs typeface="Arial" pitchFamily="34" charset="0"/>
              </a:rPr>
              <a:t> Conjuntos Complementarios</a:t>
            </a:r>
            <a:endParaRPr lang="es-ES" sz="2400" dirty="0" smtClean="0">
              <a:cs typeface="Arial" pitchFamily="34" charset="0"/>
            </a:endParaRPr>
          </a:p>
        </p:txBody>
      </p:sp>
      <p:sp>
        <p:nvSpPr>
          <p:cNvPr id="11" name="10 Rectángulo"/>
          <p:cNvSpPr/>
          <p:nvPr/>
        </p:nvSpPr>
        <p:spPr>
          <a:xfrm>
            <a:off x="2915816" y="1268760"/>
            <a:ext cx="2848087" cy="369332"/>
          </a:xfrm>
          <a:prstGeom prst="rect">
            <a:avLst/>
          </a:prstGeom>
        </p:spPr>
        <p:txBody>
          <a:bodyPr wrap="none">
            <a:spAutoFit/>
          </a:bodyPr>
          <a:lstStyle/>
          <a:p>
            <a:r>
              <a:rPr lang="es-ES" b="1" dirty="0" smtClean="0"/>
              <a:t>INTERCONEXION ELECTRICA</a:t>
            </a:r>
            <a:endParaRPr lang="es-EC" dirty="0"/>
          </a:p>
        </p:txBody>
      </p:sp>
      <p:sp>
        <p:nvSpPr>
          <p:cNvPr id="71685" name="Rectangle 5"/>
          <p:cNvSpPr>
            <a:spLocks noChangeArrowheads="1"/>
          </p:cNvSpPr>
          <p:nvPr/>
        </p:nvSpPr>
        <p:spPr bwMode="auto">
          <a:xfrm>
            <a:off x="0" y="66770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72709" name="Rectangle 5"/>
          <p:cNvSpPr>
            <a:spLocks noChangeArrowheads="1"/>
          </p:cNvSpPr>
          <p:nvPr/>
        </p:nvSpPr>
        <p:spPr bwMode="auto">
          <a:xfrm>
            <a:off x="0" y="6267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752475" algn="l"/>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74754" name="Picture 2" descr="agua y aire a presion 10 mar 2005 037"/>
          <p:cNvPicPr>
            <a:picLocks noChangeAspect="1" noChangeArrowheads="1"/>
          </p:cNvPicPr>
          <p:nvPr/>
        </p:nvPicPr>
        <p:blipFill>
          <a:blip r:embed="rId2" cstate="print">
            <a:lum bright="42000" contrast="12000"/>
          </a:blip>
          <a:srcRect/>
          <a:stretch>
            <a:fillRect/>
          </a:stretch>
        </p:blipFill>
        <p:spPr bwMode="auto">
          <a:xfrm>
            <a:off x="251520" y="2420888"/>
            <a:ext cx="4244706" cy="2880000"/>
          </a:xfrm>
          <a:prstGeom prst="rect">
            <a:avLst/>
          </a:prstGeom>
          <a:noFill/>
        </p:spPr>
      </p:pic>
      <p:pic>
        <p:nvPicPr>
          <p:cNvPr id="74753" name="Picture 1" descr="agua y aire a presion 10 mar 2005 038"/>
          <p:cNvPicPr>
            <a:picLocks noChangeAspect="1" noChangeArrowheads="1"/>
          </p:cNvPicPr>
          <p:nvPr/>
        </p:nvPicPr>
        <p:blipFill>
          <a:blip r:embed="rId3" cstate="print"/>
          <a:srcRect/>
          <a:stretch>
            <a:fillRect/>
          </a:stretch>
        </p:blipFill>
        <p:spPr bwMode="auto">
          <a:xfrm>
            <a:off x="4716016" y="2420888"/>
            <a:ext cx="3837176" cy="2880000"/>
          </a:xfrm>
          <a:prstGeom prst="rect">
            <a:avLst/>
          </a:prstGeom>
          <a:noFill/>
        </p:spPr>
      </p:pic>
      <p:sp>
        <p:nvSpPr>
          <p:cNvPr id="74755" name="Rectangle 3"/>
          <p:cNvSpPr>
            <a:spLocks noChangeArrowheads="1"/>
          </p:cNvSpPr>
          <p:nvPr/>
        </p:nvSpPr>
        <p:spPr bwMode="auto">
          <a:xfrm>
            <a:off x="323528" y="1772816"/>
            <a:ext cx="3923928"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Char char="•"/>
              <a:tabLst>
                <a:tab pos="457200" algn="l"/>
              </a:tabLst>
            </a:pPr>
            <a:r>
              <a:rPr kumimoji="0" lang="es-E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AGUA A PRESIÓN HACIA BOMBAS HELICOIDALES, SUSPENDIDAS</a:t>
            </a:r>
            <a:r>
              <a:rPr kumimoji="0" lang="es-ES" sz="1200" b="1" i="0" u="none" strike="noStrike" cap="none" normalizeH="0" dirty="0" smtClean="0">
                <a:ln>
                  <a:noFill/>
                </a:ln>
                <a:solidFill>
                  <a:schemeClr val="tx1"/>
                </a:solidFill>
                <a:effectLst/>
                <a:latin typeface="Arial" pitchFamily="34" charset="0"/>
                <a:ea typeface="Times New Roman" pitchFamily="18" charset="0"/>
                <a:cs typeface="Arial" pitchFamily="34" charset="0"/>
              </a:rPr>
              <a:t> EN CANALETAS</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4756" name="Rectangle 4"/>
          <p:cNvSpPr>
            <a:spLocks noChangeArrowheads="1"/>
          </p:cNvSpPr>
          <p:nvPr/>
        </p:nvSpPr>
        <p:spPr bwMode="auto">
          <a:xfrm>
            <a:off x="4788024" y="1772816"/>
            <a:ext cx="36004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tab pos="457200" algn="l"/>
              </a:tabLst>
            </a:pPr>
            <a:r>
              <a:rPr kumimoji="0" lang="es-E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CANALETAS PORTA CABLES ELECTRICOS INGRESO  DE FILTRO PRENSA</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646530"/>
            <a:ext cx="91440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114300" algn="l"/>
                <a:tab pos="3638550" algn="l"/>
              </a:tabLst>
            </a:pPr>
            <a:r>
              <a:rPr lang="es-ES" sz="2400" b="1" dirty="0" smtClean="0"/>
              <a:t>Sistema de tratamiento.- </a:t>
            </a:r>
            <a:r>
              <a:rPr lang="es-ES" sz="2400" b="1" dirty="0" smtClean="0"/>
              <a:t>ESQUEMA</a:t>
            </a:r>
            <a:endParaRPr kumimoji="0" lang="es-ES" sz="2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27" name="Picture 3"/>
          <p:cNvPicPr>
            <a:picLocks noChangeAspect="1" noChangeArrowheads="1"/>
          </p:cNvPicPr>
          <p:nvPr/>
        </p:nvPicPr>
        <p:blipFill>
          <a:blip r:embed="rId2" cstate="print"/>
          <a:srcRect l="3745" t="13335" r="2912" b="19991"/>
          <a:stretch>
            <a:fillRect/>
          </a:stretch>
        </p:blipFill>
        <p:spPr bwMode="auto">
          <a:xfrm>
            <a:off x="251520" y="1412776"/>
            <a:ext cx="8710088" cy="38884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646530"/>
            <a:ext cx="91440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114300" algn="l"/>
                <a:tab pos="3638550" algn="l"/>
              </a:tabLst>
            </a:pPr>
            <a:r>
              <a:rPr lang="es-ES" sz="2400" b="1" dirty="0" smtClean="0"/>
              <a:t>Sistema de tratamiento.- </a:t>
            </a:r>
            <a:r>
              <a:rPr lang="es-ES" sz="2400" b="1" dirty="0" smtClean="0"/>
              <a:t>ESQUEMA</a:t>
            </a:r>
            <a:endParaRPr kumimoji="0" lang="es-ES" sz="2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7826" name="Picture 2"/>
          <p:cNvPicPr>
            <a:picLocks noChangeAspect="1" noChangeArrowheads="1"/>
          </p:cNvPicPr>
          <p:nvPr/>
        </p:nvPicPr>
        <p:blipFill>
          <a:blip r:embed="rId2" cstate="print"/>
          <a:srcRect l="3745" t="11494" r="2912" b="17831"/>
          <a:stretch>
            <a:fillRect/>
          </a:stretch>
        </p:blipFill>
        <p:spPr bwMode="auto">
          <a:xfrm>
            <a:off x="251519" y="1412776"/>
            <a:ext cx="8673567" cy="41044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646530"/>
            <a:ext cx="91440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114300" algn="l"/>
                <a:tab pos="3638550" algn="l"/>
              </a:tabLst>
            </a:pPr>
            <a:r>
              <a:rPr lang="es-ES" sz="2400" b="1" dirty="0" smtClean="0"/>
              <a:t>Sistema de tratamiento.- </a:t>
            </a:r>
            <a:r>
              <a:rPr lang="es-ES" sz="2400" b="1" dirty="0" smtClean="0"/>
              <a:t>ESQUEMA</a:t>
            </a:r>
            <a:endParaRPr kumimoji="0" lang="es-ES" sz="2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8850" name="Picture 2"/>
          <p:cNvPicPr>
            <a:picLocks noChangeAspect="1" noChangeArrowheads="1"/>
          </p:cNvPicPr>
          <p:nvPr/>
        </p:nvPicPr>
        <p:blipFill>
          <a:blip r:embed="rId2" cstate="print"/>
          <a:srcRect l="4167" t="12001" r="16657" b="15991"/>
          <a:stretch>
            <a:fillRect/>
          </a:stretch>
        </p:blipFill>
        <p:spPr bwMode="auto">
          <a:xfrm>
            <a:off x="303528" y="1268761"/>
            <a:ext cx="8660960" cy="49230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646530"/>
            <a:ext cx="91440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114300" algn="l"/>
                <a:tab pos="3638550" algn="l"/>
              </a:tabLst>
            </a:pPr>
            <a:r>
              <a:rPr lang="es-ES" sz="2400" b="1" dirty="0" smtClean="0"/>
              <a:t>Sistema de tratamiento.- </a:t>
            </a:r>
            <a:r>
              <a:rPr lang="es-ES" sz="2400" b="1" dirty="0" smtClean="0"/>
              <a:t>ESQUEMA</a:t>
            </a:r>
            <a:endParaRPr kumimoji="0" lang="es-ES" sz="2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9874" name="Picture 2"/>
          <p:cNvPicPr>
            <a:picLocks noChangeAspect="1" noChangeArrowheads="1"/>
          </p:cNvPicPr>
          <p:nvPr/>
        </p:nvPicPr>
        <p:blipFill>
          <a:blip r:embed="rId2" cstate="print"/>
          <a:srcRect l="3745" t="10668" r="2912" b="15991"/>
          <a:stretch>
            <a:fillRect/>
          </a:stretch>
        </p:blipFill>
        <p:spPr bwMode="auto">
          <a:xfrm>
            <a:off x="56298" y="1268760"/>
            <a:ext cx="9052206" cy="44452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843808" y="620688"/>
            <a:ext cx="288032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114300" algn="l"/>
                <a:tab pos="3638550" algn="l"/>
              </a:tabLst>
            </a:pPr>
            <a:r>
              <a:rPr lang="es-ES" sz="2400" b="1" dirty="0" smtClean="0"/>
              <a:t>CONCLUSIONES</a:t>
            </a:r>
            <a:endParaRPr kumimoji="0" lang="es-E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80897" name="Rectangle 1"/>
          <p:cNvSpPr>
            <a:spLocks noChangeArrowheads="1"/>
          </p:cNvSpPr>
          <p:nvPr/>
        </p:nvSpPr>
        <p:spPr bwMode="auto">
          <a:xfrm>
            <a:off x="1331640" y="1491025"/>
            <a:ext cx="6480720"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5153025" algn="l"/>
              </a:tabLst>
            </a:pPr>
            <a:r>
              <a:rPr kumimoji="0" lang="es-ES" b="0" i="0" u="none" strike="noStrike" cap="none" normalizeH="0" baseline="0" dirty="0" smtClean="0">
                <a:ln>
                  <a:noFill/>
                </a:ln>
                <a:solidFill>
                  <a:schemeClr val="tx1"/>
                </a:solidFill>
                <a:effectLst/>
                <a:ea typeface="Calibri" pitchFamily="34" charset="0"/>
                <a:cs typeface="Arial" pitchFamily="34" charset="0"/>
              </a:rPr>
              <a:t>La depuración del agua residual juega un papel fundamental en el ciclo del agua. El agua se debe procesar y reciclar antes de devolverla  al medio natural del que procede. Este aspecto contribuye notablemente a la preservación de los recursos naturales.</a:t>
            </a:r>
          </a:p>
          <a:p>
            <a:pPr marL="0" marR="0" lvl="0" indent="0" algn="just" defTabSz="914400" rtl="0" eaLnBrk="1" fontAlgn="base" latinLnBrk="0" hangingPunct="1">
              <a:lnSpc>
                <a:spcPct val="100000"/>
              </a:lnSpc>
              <a:spcBef>
                <a:spcPct val="0"/>
              </a:spcBef>
              <a:spcAft>
                <a:spcPct val="0"/>
              </a:spcAft>
              <a:buClrTx/>
              <a:buSzTx/>
              <a:buFontTx/>
              <a:buNone/>
              <a:tabLst>
                <a:tab pos="5153025" algn="l"/>
              </a:tabLst>
            </a:pPr>
            <a:endParaRPr lang="es-ES" dirty="0" smtClean="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tab pos="5153025" algn="l"/>
              </a:tabLst>
            </a:pPr>
            <a:r>
              <a:rPr kumimoji="0" lang="es-ES" b="0" i="0" u="none" strike="noStrike" cap="none" normalizeH="0" baseline="0" dirty="0" smtClean="0">
                <a:ln>
                  <a:noFill/>
                </a:ln>
                <a:solidFill>
                  <a:schemeClr val="tx1"/>
                </a:solidFill>
                <a:effectLst/>
                <a:cs typeface="Arial" pitchFamily="34" charset="0"/>
              </a:rPr>
              <a:t>La aplicación</a:t>
            </a:r>
            <a:r>
              <a:rPr kumimoji="0" lang="es-ES" b="0" i="0" u="none" strike="noStrike" cap="none" normalizeH="0" dirty="0" smtClean="0">
                <a:ln>
                  <a:noFill/>
                </a:ln>
                <a:solidFill>
                  <a:schemeClr val="tx1"/>
                </a:solidFill>
                <a:effectLst/>
                <a:cs typeface="Arial" pitchFamily="34" charset="0"/>
              </a:rPr>
              <a:t> de correctas normativas ambientales y el buen uso de materiales construcción ayudaran a preservar este elemento tan vital para los seres vivos.</a:t>
            </a:r>
            <a:endParaRPr kumimoji="0" lang="es-ES" b="0" i="0" u="none" strike="noStrike" cap="none" normalizeH="0" baseline="0" dirty="0" smtClean="0">
              <a:ln>
                <a:noFill/>
              </a:ln>
              <a:solidFill>
                <a:schemeClr val="tx1"/>
              </a:solidFill>
              <a:effectLst/>
              <a:cs typeface="Arial" pitchFamily="34"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843808" y="620688"/>
            <a:ext cx="288032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114300" algn="l"/>
                <a:tab pos="3638550" algn="l"/>
              </a:tabLst>
            </a:pPr>
            <a:r>
              <a:rPr lang="es-ES" sz="2400" b="1" dirty="0" smtClean="0"/>
              <a:t>RECOMENDACIONES</a:t>
            </a:r>
            <a:endParaRPr kumimoji="0" lang="es-E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80897" name="Rectangle 1"/>
          <p:cNvSpPr>
            <a:spLocks noChangeArrowheads="1"/>
          </p:cNvSpPr>
          <p:nvPr/>
        </p:nvSpPr>
        <p:spPr bwMode="auto">
          <a:xfrm>
            <a:off x="1331640" y="2183521"/>
            <a:ext cx="648072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ES" dirty="0" smtClean="0"/>
              <a:t>El proceso de tratamiento de aguas residuales industriales puede mejorarse a través de otras fases como la potabilización y un acondicionador de fertilizantes, de esta manera se optimizaría toda la cadena de </a:t>
            </a:r>
            <a:r>
              <a:rPr lang="es-ES" dirty="0" smtClean="0"/>
              <a:t>depuración.</a:t>
            </a:r>
            <a:endParaRPr lang="es-EC" dirty="0" smtClean="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843808" y="620688"/>
            <a:ext cx="288032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s-ES" sz="2400" b="1" dirty="0" smtClean="0"/>
              <a:t>Bibliografía</a:t>
            </a:r>
            <a:endParaRPr lang="es-EC" sz="2400" dirty="0"/>
          </a:p>
        </p:txBody>
      </p:sp>
      <p:sp>
        <p:nvSpPr>
          <p:cNvPr id="81921" name="Rectangle 1"/>
          <p:cNvSpPr>
            <a:spLocks noChangeArrowheads="1"/>
          </p:cNvSpPr>
          <p:nvPr/>
        </p:nvSpPr>
        <p:spPr bwMode="auto">
          <a:xfrm>
            <a:off x="1043608" y="1412776"/>
            <a:ext cx="745232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Char char="•"/>
              <a:tabLst>
                <a:tab pos="5153025" algn="l"/>
              </a:tabLst>
            </a:pPr>
            <a:r>
              <a:rPr kumimoji="0" lang="es-E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Manual de Dise</a:t>
            </a:r>
            <a:r>
              <a:rPr kumimoji="0" lang="es-ES" sz="1600" b="0" i="0" u="none" strike="noStrike" cap="none" normalizeH="0" baseline="0" dirty="0" smtClean="0">
                <a:ln>
                  <a:noFill/>
                </a:ln>
                <a:solidFill>
                  <a:schemeClr val="tx1"/>
                </a:solidFill>
                <a:effectLst/>
                <a:latin typeface="Calibri"/>
                <a:ea typeface="Calibri" pitchFamily="34" charset="0"/>
                <a:cs typeface="Arial" pitchFamily="34" charset="0"/>
              </a:rPr>
              <a:t>ñ</a:t>
            </a:r>
            <a:r>
              <a:rPr kumimoji="0" lang="es-E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o de Estaciones Depuradores de Aguas Residuales</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5153025" algn="l"/>
              </a:tabLst>
            </a:pPr>
            <a:r>
              <a:rPr kumimoji="0" lang="es-E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Autor: Aurelio Hern</a:t>
            </a:r>
            <a:r>
              <a:rPr kumimoji="0" lang="es-ES" sz="16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ndez </a:t>
            </a:r>
            <a:r>
              <a:rPr kumimoji="0" lang="es-ES" sz="16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Lehmann</a:t>
            </a:r>
            <a:endParaRPr kumimoji="0" lang="es-ES" sz="16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5153025" algn="l"/>
              </a:tabLst>
            </a:pP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Char char="•"/>
              <a:tabLst>
                <a:tab pos="5153025" algn="l"/>
              </a:tabLst>
            </a:pPr>
            <a:r>
              <a:rPr kumimoji="0" lang="es-E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Introducci</a:t>
            </a:r>
            <a:r>
              <a:rPr kumimoji="0" lang="es-ES" sz="16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a la Ingenier</a:t>
            </a:r>
            <a:r>
              <a:rPr kumimoji="0" lang="es-ES" sz="16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es-E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 Sanitaria y Ambiental Vol. 1</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5153025" algn="l"/>
              </a:tabLst>
            </a:pPr>
            <a:r>
              <a:rPr kumimoji="0" lang="es-E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Autores: Tejero- Suarez- J</a:t>
            </a:r>
            <a:r>
              <a:rPr kumimoji="0" lang="es-ES" sz="16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come- Temprano</a:t>
            </a:r>
          </a:p>
          <a:p>
            <a:pPr marL="0" marR="0" lvl="0" indent="0" algn="r" defTabSz="914400" rtl="0" eaLnBrk="0" fontAlgn="base" latinLnBrk="0" hangingPunct="0">
              <a:lnSpc>
                <a:spcPct val="100000"/>
              </a:lnSpc>
              <a:spcBef>
                <a:spcPct val="0"/>
              </a:spcBef>
              <a:spcAft>
                <a:spcPct val="0"/>
              </a:spcAft>
              <a:buClrTx/>
              <a:buSzTx/>
              <a:buFontTx/>
              <a:buNone/>
              <a:tabLst>
                <a:tab pos="5153025" algn="l"/>
              </a:tabLst>
            </a:pPr>
            <a:r>
              <a:rPr kumimoji="0" lang="es-E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Char char="•"/>
              <a:tabLst>
                <a:tab pos="5153025" algn="l"/>
              </a:tabLst>
            </a:pPr>
            <a:r>
              <a:rPr kumimoji="0" lang="es-E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Monograf</a:t>
            </a:r>
            <a:r>
              <a:rPr kumimoji="0" lang="es-ES" sz="16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es-E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 de Depuraci</a:t>
            </a:r>
            <a:r>
              <a:rPr kumimoji="0" lang="es-ES" sz="16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5153025" algn="l"/>
              </a:tabLst>
            </a:pPr>
            <a:r>
              <a:rPr kumimoji="0" lang="es-E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Autora: Lilia Rosales Gonz</a:t>
            </a:r>
            <a:r>
              <a:rPr kumimoji="0" lang="es-ES" sz="16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lez</a:t>
            </a:r>
          </a:p>
          <a:p>
            <a:pPr marL="0" marR="0" lvl="0" indent="0" algn="r" defTabSz="914400" rtl="0" eaLnBrk="0" fontAlgn="base" latinLnBrk="0" hangingPunct="0">
              <a:lnSpc>
                <a:spcPct val="100000"/>
              </a:lnSpc>
              <a:spcBef>
                <a:spcPct val="0"/>
              </a:spcBef>
              <a:spcAft>
                <a:spcPct val="0"/>
              </a:spcAft>
              <a:buClrTx/>
              <a:buSzTx/>
              <a:buFontTx/>
              <a:buNone/>
              <a:tabLst>
                <a:tab pos="5153025" algn="l"/>
              </a:tabLst>
            </a:pPr>
            <a:r>
              <a:rPr kumimoji="0" lang="es-E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Char char="•"/>
              <a:tabLst>
                <a:tab pos="5153025" algn="l"/>
              </a:tabLst>
            </a:pPr>
            <a:r>
              <a:rPr kumimoji="0" lang="es-E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Potabilizaci</a:t>
            </a:r>
            <a:r>
              <a:rPr kumimoji="0" lang="es-ES" sz="16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del Agua 3ra. Edici</a:t>
            </a:r>
            <a:r>
              <a:rPr kumimoji="0" lang="es-ES" sz="16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5153025" algn="l"/>
              </a:tabLst>
            </a:pPr>
            <a:r>
              <a:rPr kumimoji="0" lang="es-E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Autor: Jairo Alberto Romero Rojas</a:t>
            </a:r>
          </a:p>
          <a:p>
            <a:pPr marL="0" marR="0" lvl="0" indent="0" algn="r" defTabSz="914400" rtl="0" eaLnBrk="0" fontAlgn="base" latinLnBrk="0" hangingPunct="0">
              <a:lnSpc>
                <a:spcPct val="100000"/>
              </a:lnSpc>
              <a:spcBef>
                <a:spcPct val="0"/>
              </a:spcBef>
              <a:spcAft>
                <a:spcPct val="0"/>
              </a:spcAft>
              <a:buClrTx/>
              <a:buSzTx/>
              <a:buFontTx/>
              <a:buNone/>
              <a:tabLst>
                <a:tab pos="5153025" algn="l"/>
              </a:tabLst>
            </a:pP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Char char="•"/>
              <a:tabLst>
                <a:tab pos="5153025" algn="l"/>
              </a:tabLst>
            </a:pPr>
            <a:r>
              <a:rPr kumimoji="0" lang="es-E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Memorias t</a:t>
            </a:r>
            <a:r>
              <a:rPr kumimoji="0" lang="es-ES" sz="1600" b="0" i="0" u="none" strike="noStrike" cap="none" normalizeH="0" baseline="0" dirty="0" smtClean="0">
                <a:ln>
                  <a:noFill/>
                </a:ln>
                <a:solidFill>
                  <a:schemeClr val="tx1"/>
                </a:solidFill>
                <a:effectLst/>
                <a:latin typeface="Calibri"/>
                <a:ea typeface="Calibri" pitchFamily="34" charset="0"/>
                <a:cs typeface="Arial" pitchFamily="34" charset="0"/>
              </a:rPr>
              <a:t>é</a:t>
            </a:r>
            <a:r>
              <a:rPr kumimoji="0" lang="es-E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cnicas de Informes de Fiscalizaci</a:t>
            </a:r>
            <a:r>
              <a:rPr kumimoji="0" lang="es-ES" sz="16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de Plantas de Tratamiento de Aguas Residuales.</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5153025" algn="l"/>
              </a:tabLst>
            </a:pPr>
            <a:r>
              <a:rPr kumimoji="0" lang="es-E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Autor: Ing. Franklin </a:t>
            </a:r>
            <a:r>
              <a:rPr kumimoji="0" lang="es-ES" sz="16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Villamar</a:t>
            </a:r>
            <a:endParaRPr kumimoji="0" lang="es-ES"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843808" y="620688"/>
            <a:ext cx="288032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s-ES" sz="2400" b="1" dirty="0" smtClean="0"/>
              <a:t>Agradecimientos </a:t>
            </a:r>
            <a:endParaRPr lang="es-EC" sz="2400" dirty="0"/>
          </a:p>
        </p:txBody>
      </p:sp>
      <p:sp>
        <p:nvSpPr>
          <p:cNvPr id="81921" name="Rectangle 1"/>
          <p:cNvSpPr>
            <a:spLocks noChangeArrowheads="1"/>
          </p:cNvSpPr>
          <p:nvPr/>
        </p:nvSpPr>
        <p:spPr bwMode="auto">
          <a:xfrm>
            <a:off x="755576" y="1513378"/>
            <a:ext cx="7452320" cy="31393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tab pos="5153025" algn="l"/>
              </a:tabLst>
            </a:pPr>
            <a:r>
              <a:rPr kumimoji="0" lang="es-ES" b="0" i="0" u="none" strike="noStrike" cap="none" normalizeH="0" baseline="0" dirty="0" smtClean="0">
                <a:ln>
                  <a:noFill/>
                </a:ln>
                <a:solidFill>
                  <a:schemeClr val="tx1"/>
                </a:solidFill>
                <a:effectLst/>
                <a:latin typeface="Arial" pitchFamily="34" charset="0"/>
                <a:cs typeface="Arial" pitchFamily="34" charset="0"/>
              </a:rPr>
              <a:t>A</a:t>
            </a:r>
            <a:r>
              <a:rPr kumimoji="0" lang="es-ES" b="0" i="0" u="none" strike="noStrike" cap="none" normalizeH="0" dirty="0" smtClean="0">
                <a:ln>
                  <a:noFill/>
                </a:ln>
                <a:solidFill>
                  <a:schemeClr val="tx1"/>
                </a:solidFill>
                <a:effectLst/>
                <a:latin typeface="Arial" pitchFamily="34" charset="0"/>
                <a:cs typeface="Arial" pitchFamily="34" charset="0"/>
              </a:rPr>
              <a:t> las autoridades, personal docente, familia y amigos por el apoyo incondicional que nos brindaron a lo largo de nuestra carrera universitaria.</a:t>
            </a:r>
          </a:p>
          <a:p>
            <a:pPr marL="0" marR="0" lvl="0" indent="0" algn="just" defTabSz="914400" rtl="0" eaLnBrk="1" fontAlgn="base" latinLnBrk="0" hangingPunct="1">
              <a:lnSpc>
                <a:spcPct val="100000"/>
              </a:lnSpc>
              <a:spcBef>
                <a:spcPct val="0"/>
              </a:spcBef>
              <a:spcAft>
                <a:spcPct val="0"/>
              </a:spcAft>
              <a:buClrTx/>
              <a:buSzTx/>
              <a:tabLst>
                <a:tab pos="5153025" algn="l"/>
              </a:tabLst>
            </a:pPr>
            <a:endParaRPr lang="es-ES" dirty="0" smtClean="0">
              <a:latin typeface="Arial" pitchFamily="34" charset="0"/>
              <a:cs typeface="Arial" pitchFamily="34" charset="0"/>
            </a:endParaRPr>
          </a:p>
          <a:p>
            <a:pPr algn="just" fontAlgn="base">
              <a:spcBef>
                <a:spcPct val="0"/>
              </a:spcBef>
              <a:spcAft>
                <a:spcPct val="0"/>
              </a:spcAft>
              <a:tabLst>
                <a:tab pos="5153025" algn="l"/>
              </a:tabLst>
            </a:pPr>
            <a:r>
              <a:rPr lang="es-ES" dirty="0" smtClean="0">
                <a:latin typeface="Arial" pitchFamily="34" charset="0"/>
                <a:cs typeface="Arial" pitchFamily="34" charset="0"/>
              </a:rPr>
              <a:t>A nuestro director de la Tesina Sr. Ing. Gastón Proaño por la paciencia y la inmensa colaboración que nos brindo. </a:t>
            </a:r>
            <a:endParaRPr lang="es-ES" dirty="0" smtClean="0">
              <a:latin typeface="Arial" pitchFamily="34" charset="0"/>
              <a:cs typeface="Arial" pitchFamily="34" charset="0"/>
            </a:endParaRPr>
          </a:p>
          <a:p>
            <a:pPr algn="just" fontAlgn="base">
              <a:spcBef>
                <a:spcPct val="0"/>
              </a:spcBef>
              <a:spcAft>
                <a:spcPct val="0"/>
              </a:spcAft>
              <a:tabLst>
                <a:tab pos="5153025" algn="l"/>
              </a:tabLst>
            </a:pPr>
            <a:endParaRPr lang="es-ES" dirty="0" smtClean="0">
              <a:latin typeface="Arial" pitchFamily="34" charset="0"/>
              <a:cs typeface="Arial" pitchFamily="34" charset="0"/>
            </a:endParaRPr>
          </a:p>
          <a:p>
            <a:pPr algn="just" fontAlgn="base">
              <a:spcBef>
                <a:spcPct val="0"/>
              </a:spcBef>
              <a:spcAft>
                <a:spcPct val="0"/>
              </a:spcAft>
              <a:tabLst>
                <a:tab pos="5153025" algn="l"/>
              </a:tabLst>
            </a:pPr>
            <a:r>
              <a:rPr lang="es-ES" dirty="0" smtClean="0">
                <a:latin typeface="Arial" pitchFamily="34" charset="0"/>
                <a:cs typeface="Arial" pitchFamily="34" charset="0"/>
              </a:rPr>
              <a:t>Un agradecimiento especial al Sr. Ing. Julio Rodríguez que siempre motivo con empeño, vida y energía por cada uno de sus alumnos a querer nuestra carrera de Ingeniería Civil.</a:t>
            </a:r>
            <a:endParaRPr kumimoji="0" lang="es-ES" b="0" i="0" u="none" strike="noStrike" cap="none" normalizeH="0" dirty="0" smtClean="0">
              <a:ln>
                <a:noFill/>
              </a:ln>
              <a:solidFill>
                <a:schemeClr val="tx1"/>
              </a:solidFill>
              <a:effectLst/>
              <a:latin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tabLst>
                <a:tab pos="5153025" algn="l"/>
              </a:tabLst>
            </a:pPr>
            <a:endParaRPr lang="es-ES" baseline="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755576" y="476672"/>
            <a:ext cx="7488832" cy="461665"/>
          </a:xfrm>
          <a:prstGeom prst="rect">
            <a:avLst/>
          </a:prstGeom>
        </p:spPr>
        <p:txBody>
          <a:bodyPr wrap="square">
            <a:spAutoFit/>
          </a:bodyPr>
          <a:lstStyle/>
          <a:p>
            <a:pPr algn="ctr"/>
            <a:r>
              <a:rPr lang="es-ES" sz="2400" b="1" dirty="0" smtClean="0"/>
              <a:t>Descripción del Sistema de Tratamiento Existente</a:t>
            </a:r>
            <a:endParaRPr lang="es-EC" sz="2400" dirty="0"/>
          </a:p>
        </p:txBody>
      </p:sp>
      <p:sp>
        <p:nvSpPr>
          <p:cNvPr id="21520" name="Rectangle 1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14300" algn="l"/>
                <a:tab pos="3638550" algn="l"/>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21527" name="Rectangle 23"/>
          <p:cNvSpPr>
            <a:spLocks noChangeArrowheads="1"/>
          </p:cNvSpPr>
          <p:nvPr/>
        </p:nvSpPr>
        <p:spPr bwMode="auto">
          <a:xfrm>
            <a:off x="11430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14300" algn="l"/>
                <a:tab pos="3638550" algn="l"/>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21548" name="Picture 44" descr="C:\Users\Metaldan\Pictures\laguna anaerobia.png"/>
          <p:cNvPicPr>
            <a:picLocks noChangeAspect="1" noChangeArrowheads="1"/>
          </p:cNvPicPr>
          <p:nvPr/>
        </p:nvPicPr>
        <p:blipFill>
          <a:blip r:embed="rId2" cstate="print"/>
          <a:srcRect l="1008" t="1008" r="19380" b="41601"/>
          <a:stretch>
            <a:fillRect/>
          </a:stretch>
        </p:blipFill>
        <p:spPr bwMode="auto">
          <a:xfrm>
            <a:off x="1187624" y="2852936"/>
            <a:ext cx="6552728" cy="2952328"/>
          </a:xfrm>
          <a:prstGeom prst="rect">
            <a:avLst/>
          </a:prstGeom>
          <a:noFill/>
        </p:spPr>
      </p:pic>
      <p:sp>
        <p:nvSpPr>
          <p:cNvPr id="21549" name="Rectangle 45"/>
          <p:cNvSpPr>
            <a:spLocks noChangeArrowheads="1"/>
          </p:cNvSpPr>
          <p:nvPr/>
        </p:nvSpPr>
        <p:spPr bwMode="auto">
          <a:xfrm>
            <a:off x="977682" y="969205"/>
            <a:ext cx="7188635" cy="120032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114300" algn="l"/>
                <a:tab pos="3638550" algn="l"/>
              </a:tabLst>
            </a:pPr>
            <a:r>
              <a:rPr kumimoji="0" lang="es-ES" i="0" u="none" strike="noStrike" cap="none" normalizeH="0" baseline="0" dirty="0" smtClean="0">
                <a:ln>
                  <a:noFill/>
                </a:ln>
                <a:solidFill>
                  <a:schemeClr val="tx1"/>
                </a:solidFill>
                <a:effectLst/>
                <a:ea typeface="Calibri" pitchFamily="34" charset="0"/>
                <a:cs typeface="Arial" pitchFamily="34" charset="0"/>
              </a:rPr>
              <a:t>Un caso particular son las lagunas de oxidación o de estabilización que son</a:t>
            </a:r>
          </a:p>
          <a:p>
            <a:pPr marL="0" marR="0" lvl="0" indent="0" algn="just" defTabSz="914400" rtl="0" eaLnBrk="1" fontAlgn="base" latinLnBrk="0" hangingPunct="1">
              <a:lnSpc>
                <a:spcPct val="100000"/>
              </a:lnSpc>
              <a:spcBef>
                <a:spcPct val="0"/>
              </a:spcBef>
              <a:spcAft>
                <a:spcPct val="0"/>
              </a:spcAft>
              <a:buClrTx/>
              <a:buSzTx/>
              <a:buFontTx/>
              <a:buNone/>
              <a:tabLst>
                <a:tab pos="114300" algn="l"/>
                <a:tab pos="3638550" algn="l"/>
              </a:tabLst>
            </a:pPr>
            <a:r>
              <a:rPr kumimoji="0" lang="es-ES" i="0" u="none" strike="noStrike" cap="none" normalizeH="0" baseline="0" dirty="0" smtClean="0">
                <a:ln>
                  <a:noFill/>
                </a:ln>
                <a:solidFill>
                  <a:schemeClr val="tx1"/>
                </a:solidFill>
                <a:effectLst/>
                <a:ea typeface="Calibri" pitchFamily="34" charset="0"/>
                <a:cs typeface="Arial" pitchFamily="34" charset="0"/>
              </a:rPr>
              <a:t>estructuras sencillas de tierra, abiertas al sol y el aire, cuando las bacterias </a:t>
            </a:r>
          </a:p>
          <a:p>
            <a:pPr marL="0" marR="0" lvl="0" indent="0" algn="just" defTabSz="914400" rtl="0" eaLnBrk="1" fontAlgn="base" latinLnBrk="0" hangingPunct="1">
              <a:lnSpc>
                <a:spcPct val="100000"/>
              </a:lnSpc>
              <a:spcBef>
                <a:spcPct val="0"/>
              </a:spcBef>
              <a:spcAft>
                <a:spcPct val="0"/>
              </a:spcAft>
              <a:buClrTx/>
              <a:buSzTx/>
              <a:buFontTx/>
              <a:buNone/>
              <a:tabLst>
                <a:tab pos="114300" algn="l"/>
                <a:tab pos="3638550" algn="l"/>
              </a:tabLst>
            </a:pPr>
            <a:r>
              <a:rPr kumimoji="0" lang="es-ES" i="0" u="none" strike="noStrike" cap="none" normalizeH="0" baseline="0" dirty="0" smtClean="0">
                <a:ln>
                  <a:noFill/>
                </a:ln>
                <a:solidFill>
                  <a:schemeClr val="tx1"/>
                </a:solidFill>
                <a:effectLst/>
                <a:ea typeface="Calibri" pitchFamily="34" charset="0"/>
                <a:cs typeface="Arial" pitchFamily="34" charset="0"/>
              </a:rPr>
              <a:t>se utilizan para la depuración del agua hay dos clases de conversión; </a:t>
            </a:r>
          </a:p>
          <a:p>
            <a:pPr marL="0" marR="0" lvl="0" indent="0" algn="just" defTabSz="914400" rtl="0" eaLnBrk="1" fontAlgn="base" latinLnBrk="0" hangingPunct="1">
              <a:lnSpc>
                <a:spcPct val="100000"/>
              </a:lnSpc>
              <a:spcBef>
                <a:spcPct val="0"/>
              </a:spcBef>
              <a:spcAft>
                <a:spcPct val="0"/>
              </a:spcAft>
              <a:buClrTx/>
              <a:buSzTx/>
              <a:buFontTx/>
              <a:buNone/>
              <a:tabLst>
                <a:tab pos="114300" algn="l"/>
                <a:tab pos="3638550" algn="l"/>
              </a:tabLst>
            </a:pPr>
            <a:r>
              <a:rPr kumimoji="0" lang="es-ES" i="0" u="none" strike="noStrike" cap="none" normalizeH="0" baseline="0" dirty="0" smtClean="0">
                <a:ln>
                  <a:noFill/>
                </a:ln>
                <a:solidFill>
                  <a:schemeClr val="tx1"/>
                </a:solidFill>
                <a:effectLst/>
                <a:ea typeface="Calibri" pitchFamily="34" charset="0"/>
                <a:cs typeface="Arial" pitchFamily="34" charset="0"/>
              </a:rPr>
              <a:t>uno de estos es transferencia anaerobia. </a:t>
            </a:r>
            <a:endParaRPr kumimoji="0" lang="es-ES" i="0" u="none" strike="noStrike" cap="none" normalizeH="0" baseline="0" dirty="0" smtClean="0">
              <a:ln>
                <a:noFill/>
              </a:ln>
              <a:solidFill>
                <a:schemeClr val="tx1"/>
              </a:solidFill>
              <a:effectLst/>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1259632" y="476672"/>
            <a:ext cx="6768752" cy="461665"/>
          </a:xfrm>
          <a:prstGeom prst="rect">
            <a:avLst/>
          </a:prstGeom>
        </p:spPr>
        <p:txBody>
          <a:bodyPr wrap="square">
            <a:spAutoFit/>
          </a:bodyPr>
          <a:lstStyle/>
          <a:p>
            <a:pPr algn="ctr"/>
            <a:r>
              <a:rPr lang="es-ES" sz="2400" b="1" dirty="0" smtClean="0"/>
              <a:t>Descripción del Sistema de Tratamiento Existente</a:t>
            </a:r>
            <a:endParaRPr lang="es-EC" sz="2400" dirty="0"/>
          </a:p>
        </p:txBody>
      </p:sp>
      <p:sp>
        <p:nvSpPr>
          <p:cNvPr id="21520" name="Rectangle 1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14300" algn="l"/>
                <a:tab pos="3638550" algn="l"/>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21527" name="Rectangle 23"/>
          <p:cNvSpPr>
            <a:spLocks noChangeArrowheads="1"/>
          </p:cNvSpPr>
          <p:nvPr/>
        </p:nvSpPr>
        <p:spPr bwMode="auto">
          <a:xfrm>
            <a:off x="11430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14300" algn="l"/>
                <a:tab pos="3638550" algn="l"/>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21529" name="Rectangle 25"/>
          <p:cNvSpPr>
            <a:spLocks noChangeArrowheads="1"/>
          </p:cNvSpPr>
          <p:nvPr/>
        </p:nvSpPr>
        <p:spPr bwMode="auto">
          <a:xfrm>
            <a:off x="2411760" y="3933056"/>
            <a:ext cx="3857625" cy="35242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s-EC" sz="1100" b="0" i="0" u="none" strike="noStrike" cap="none" normalizeH="0" baseline="0" smtClean="0">
                <a:ln>
                  <a:noFill/>
                </a:ln>
                <a:solidFill>
                  <a:schemeClr val="tx1"/>
                </a:solidFill>
                <a:effectLst/>
                <a:latin typeface="Calibri" pitchFamily="34" charset="0"/>
                <a:cs typeface="Arial" pitchFamily="34" charset="0"/>
              </a:rPr>
              <a:t>Materia Mineral + Exceso de Algas y de Bacterias</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21530" name="Rectangle 26"/>
          <p:cNvSpPr>
            <a:spLocks noChangeArrowheads="1"/>
          </p:cNvSpPr>
          <p:nvPr/>
        </p:nvSpPr>
        <p:spPr bwMode="auto">
          <a:xfrm>
            <a:off x="3611910" y="4761731"/>
            <a:ext cx="1230313" cy="31432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s-EC" sz="1100" b="0" i="0" u="none" strike="noStrike" cap="none" normalizeH="0" baseline="0" dirty="0" smtClean="0">
                <a:ln>
                  <a:noFill/>
                </a:ln>
                <a:solidFill>
                  <a:schemeClr val="tx1"/>
                </a:solidFill>
                <a:effectLst/>
                <a:latin typeface="Calibri" pitchFamily="34" charset="0"/>
                <a:cs typeface="Arial" pitchFamily="34" charset="0"/>
              </a:rPr>
              <a:t>CO</a:t>
            </a:r>
            <a:r>
              <a:rPr kumimoji="0" lang="es-EC" sz="1100" b="0" i="0" u="none" strike="noStrike" cap="none" normalizeH="0" baseline="-25000" dirty="0" smtClean="0">
                <a:ln>
                  <a:noFill/>
                </a:ln>
                <a:solidFill>
                  <a:schemeClr val="tx1"/>
                </a:solidFill>
                <a:effectLst/>
                <a:latin typeface="Calibri" pitchFamily="34" charset="0"/>
                <a:cs typeface="Arial" pitchFamily="34" charset="0"/>
              </a:rPr>
              <a:t>2</a:t>
            </a:r>
            <a:r>
              <a:rPr kumimoji="0" lang="es-EC" sz="1100" b="0" i="0" u="none" strike="noStrike" cap="none" normalizeH="0" baseline="0" dirty="0" smtClean="0">
                <a:ln>
                  <a:noFill/>
                </a:ln>
                <a:solidFill>
                  <a:schemeClr val="tx1"/>
                </a:solidFill>
                <a:effectLst/>
                <a:latin typeface="Calibri" pitchFamily="34" charset="0"/>
                <a:cs typeface="Arial" pitchFamily="34" charset="0"/>
              </a:rPr>
              <a:t> + NH4 + H</a:t>
            </a:r>
            <a:r>
              <a:rPr kumimoji="0" lang="es-EC" sz="1100" b="0" i="0" u="none" strike="noStrike" cap="none" normalizeH="0" baseline="-25000" dirty="0" smtClean="0">
                <a:ln>
                  <a:noFill/>
                </a:ln>
                <a:solidFill>
                  <a:schemeClr val="tx1"/>
                </a:solidFill>
                <a:effectLst/>
                <a:latin typeface="Calibri" pitchFamily="34" charset="0"/>
                <a:cs typeface="Arial" pitchFamily="34" charset="0"/>
              </a:rPr>
              <a:t>2</a:t>
            </a:r>
            <a:r>
              <a:rPr kumimoji="0" lang="es-EC" sz="1100" b="0" i="0" u="none" strike="noStrike" cap="none" normalizeH="0" baseline="0" dirty="0" smtClean="0">
                <a:ln>
                  <a:noFill/>
                </a:ln>
                <a:solidFill>
                  <a:schemeClr val="tx1"/>
                </a:solidFill>
                <a:effectLst/>
                <a:latin typeface="Calibri" pitchFamily="34" charset="0"/>
                <a:cs typeface="Arial" pitchFamily="34" charset="0"/>
              </a:rPr>
              <a:t>O</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1531" name="Oval 27"/>
          <p:cNvSpPr>
            <a:spLocks noChangeArrowheads="1"/>
          </p:cNvSpPr>
          <p:nvPr/>
        </p:nvSpPr>
        <p:spPr bwMode="auto">
          <a:xfrm>
            <a:off x="5002560" y="4637906"/>
            <a:ext cx="1162050" cy="571500"/>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s-EC" sz="1050" b="0" i="0" u="none" strike="noStrike" cap="none" normalizeH="0" baseline="0" dirty="0" smtClean="0">
                <a:ln>
                  <a:noFill/>
                </a:ln>
                <a:solidFill>
                  <a:schemeClr val="tx1"/>
                </a:solidFill>
                <a:effectLst/>
                <a:latin typeface="Calibri" pitchFamily="34" charset="0"/>
                <a:cs typeface="Arial" pitchFamily="34" charset="0"/>
              </a:rPr>
              <a:t>Algas fotosíntesis</a:t>
            </a:r>
            <a:endParaRPr kumimoji="0" lang="es-EC" sz="1050" b="0" i="0" u="none" strike="noStrike" cap="none" normalizeH="0" baseline="0" dirty="0" smtClean="0">
              <a:ln>
                <a:noFill/>
              </a:ln>
              <a:solidFill>
                <a:schemeClr val="tx1"/>
              </a:solidFill>
              <a:effectLst/>
              <a:latin typeface="Arial" pitchFamily="34" charset="0"/>
              <a:cs typeface="Arial" pitchFamily="34" charset="0"/>
            </a:endParaRPr>
          </a:p>
        </p:txBody>
      </p:sp>
      <p:sp>
        <p:nvSpPr>
          <p:cNvPr id="21532" name="Oval 28"/>
          <p:cNvSpPr>
            <a:spLocks noChangeArrowheads="1"/>
          </p:cNvSpPr>
          <p:nvPr/>
        </p:nvSpPr>
        <p:spPr bwMode="auto">
          <a:xfrm>
            <a:off x="2497485" y="4628381"/>
            <a:ext cx="1000125" cy="609600"/>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s-EC" sz="1050" b="0" i="0" u="none" strike="noStrike" cap="none" normalizeH="0" baseline="0" dirty="0" smtClean="0">
                <a:ln>
                  <a:noFill/>
                </a:ln>
                <a:solidFill>
                  <a:schemeClr val="tx1"/>
                </a:solidFill>
                <a:effectLst/>
                <a:latin typeface="Calibri" pitchFamily="34" charset="0"/>
                <a:cs typeface="Arial" pitchFamily="34" charset="0"/>
              </a:rPr>
              <a:t>Bacterias oxidación</a:t>
            </a:r>
            <a:endParaRPr kumimoji="0" lang="es-EC" sz="1050" b="0" i="0" u="none" strike="noStrike" cap="none" normalizeH="0" baseline="0" dirty="0" smtClean="0">
              <a:ln>
                <a:noFill/>
              </a:ln>
              <a:solidFill>
                <a:schemeClr val="tx1"/>
              </a:solidFill>
              <a:effectLst/>
              <a:latin typeface="Arial" pitchFamily="34" charset="0"/>
              <a:cs typeface="Arial" pitchFamily="34" charset="0"/>
            </a:endParaRPr>
          </a:p>
        </p:txBody>
      </p:sp>
      <p:sp>
        <p:nvSpPr>
          <p:cNvPr id="21533" name="Rectangle 29"/>
          <p:cNvSpPr>
            <a:spLocks noChangeArrowheads="1"/>
          </p:cNvSpPr>
          <p:nvPr/>
        </p:nvSpPr>
        <p:spPr bwMode="auto">
          <a:xfrm>
            <a:off x="1649760" y="4666481"/>
            <a:ext cx="714375" cy="4953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s-EC" sz="1100" b="0" i="0" u="none" strike="noStrike" cap="none" normalizeH="0" baseline="0" smtClean="0">
                <a:ln>
                  <a:noFill/>
                </a:ln>
                <a:solidFill>
                  <a:schemeClr val="tx1"/>
                </a:solidFill>
                <a:effectLst/>
                <a:latin typeface="Calibri" pitchFamily="34" charset="0"/>
                <a:cs typeface="Arial" pitchFamily="34" charset="0"/>
              </a:rPr>
              <a:t>Materia Orgánica</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21534" name="Rectangle 30"/>
          <p:cNvSpPr>
            <a:spLocks noChangeArrowheads="1"/>
          </p:cNvSpPr>
          <p:nvPr/>
        </p:nvSpPr>
        <p:spPr bwMode="auto">
          <a:xfrm>
            <a:off x="6364635" y="4666481"/>
            <a:ext cx="714375" cy="4953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s-EC" sz="1100" b="0" i="0" u="none" strike="noStrike" cap="none" normalizeH="0" baseline="0" smtClean="0">
                <a:ln>
                  <a:noFill/>
                </a:ln>
                <a:solidFill>
                  <a:schemeClr val="tx1"/>
                </a:solidFill>
                <a:effectLst/>
                <a:latin typeface="Calibri" pitchFamily="34" charset="0"/>
                <a:cs typeface="Arial" pitchFamily="34" charset="0"/>
              </a:rPr>
              <a:t>Luz</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es-EC" sz="1100" b="0" i="0" u="none" strike="noStrike" cap="none" normalizeH="0" baseline="0" smtClean="0">
                <a:ln>
                  <a:noFill/>
                </a:ln>
                <a:solidFill>
                  <a:schemeClr val="tx1"/>
                </a:solidFill>
                <a:effectLst/>
                <a:latin typeface="Calibri" pitchFamily="34" charset="0"/>
                <a:cs typeface="Arial" pitchFamily="34" charset="0"/>
              </a:rPr>
              <a:t>Solar</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cxnSp>
        <p:nvCxnSpPr>
          <p:cNvPr id="21535" name="AutoShape 31"/>
          <p:cNvCxnSpPr>
            <a:cxnSpLocks noChangeShapeType="1"/>
          </p:cNvCxnSpPr>
          <p:nvPr/>
        </p:nvCxnSpPr>
        <p:spPr bwMode="auto">
          <a:xfrm flipV="1">
            <a:off x="3021360" y="4285481"/>
            <a:ext cx="9525" cy="342900"/>
          </a:xfrm>
          <a:prstGeom prst="straightConnector1">
            <a:avLst/>
          </a:prstGeom>
          <a:noFill/>
          <a:ln w="9525">
            <a:solidFill>
              <a:srgbClr val="000000"/>
            </a:solidFill>
            <a:round/>
            <a:headEnd/>
            <a:tailEnd type="triangle" w="med" len="med"/>
          </a:ln>
        </p:spPr>
      </p:cxnSp>
      <p:cxnSp>
        <p:nvCxnSpPr>
          <p:cNvPr id="21536" name="AutoShape 32"/>
          <p:cNvCxnSpPr>
            <a:cxnSpLocks noChangeShapeType="1"/>
          </p:cNvCxnSpPr>
          <p:nvPr/>
        </p:nvCxnSpPr>
        <p:spPr bwMode="auto">
          <a:xfrm flipV="1">
            <a:off x="5593110" y="4285481"/>
            <a:ext cx="0" cy="342900"/>
          </a:xfrm>
          <a:prstGeom prst="straightConnector1">
            <a:avLst/>
          </a:prstGeom>
          <a:noFill/>
          <a:ln w="9525">
            <a:solidFill>
              <a:srgbClr val="000000"/>
            </a:solidFill>
            <a:round/>
            <a:headEnd/>
            <a:tailEnd type="triangle" w="med" len="med"/>
          </a:ln>
        </p:spPr>
      </p:cxnSp>
      <p:cxnSp>
        <p:nvCxnSpPr>
          <p:cNvPr id="21537" name="AutoShape 33"/>
          <p:cNvCxnSpPr>
            <a:cxnSpLocks noChangeShapeType="1"/>
          </p:cNvCxnSpPr>
          <p:nvPr/>
        </p:nvCxnSpPr>
        <p:spPr bwMode="auto">
          <a:xfrm>
            <a:off x="3497610" y="4914131"/>
            <a:ext cx="114300" cy="9525"/>
          </a:xfrm>
          <a:prstGeom prst="straightConnector1">
            <a:avLst/>
          </a:prstGeom>
          <a:noFill/>
          <a:ln w="9525">
            <a:solidFill>
              <a:srgbClr val="000000"/>
            </a:solidFill>
            <a:round/>
            <a:headEnd/>
            <a:tailEnd type="triangle" w="med" len="med"/>
          </a:ln>
        </p:spPr>
      </p:cxnSp>
      <p:cxnSp>
        <p:nvCxnSpPr>
          <p:cNvPr id="21538" name="AutoShape 34"/>
          <p:cNvCxnSpPr>
            <a:cxnSpLocks noChangeShapeType="1"/>
          </p:cNvCxnSpPr>
          <p:nvPr/>
        </p:nvCxnSpPr>
        <p:spPr bwMode="auto">
          <a:xfrm>
            <a:off x="4842223" y="4923656"/>
            <a:ext cx="160337" cy="0"/>
          </a:xfrm>
          <a:prstGeom prst="straightConnector1">
            <a:avLst/>
          </a:prstGeom>
          <a:noFill/>
          <a:ln w="9525">
            <a:solidFill>
              <a:srgbClr val="000000"/>
            </a:solidFill>
            <a:round/>
            <a:headEnd/>
            <a:tailEnd type="triangle" w="med" len="med"/>
          </a:ln>
        </p:spPr>
      </p:cxnSp>
      <p:cxnSp>
        <p:nvCxnSpPr>
          <p:cNvPr id="21539" name="AutoShape 35"/>
          <p:cNvCxnSpPr>
            <a:cxnSpLocks noChangeShapeType="1"/>
          </p:cNvCxnSpPr>
          <p:nvPr/>
        </p:nvCxnSpPr>
        <p:spPr bwMode="auto">
          <a:xfrm flipH="1">
            <a:off x="6164610" y="4914131"/>
            <a:ext cx="200025" cy="0"/>
          </a:xfrm>
          <a:prstGeom prst="straightConnector1">
            <a:avLst/>
          </a:prstGeom>
          <a:noFill/>
          <a:ln w="9525">
            <a:solidFill>
              <a:srgbClr val="000000"/>
            </a:solidFill>
            <a:round/>
            <a:headEnd/>
            <a:tailEnd type="triangle" w="med" len="med"/>
          </a:ln>
        </p:spPr>
      </p:cxnSp>
      <p:cxnSp>
        <p:nvCxnSpPr>
          <p:cNvPr id="21540" name="AutoShape 36"/>
          <p:cNvCxnSpPr>
            <a:cxnSpLocks noChangeShapeType="1"/>
          </p:cNvCxnSpPr>
          <p:nvPr/>
        </p:nvCxnSpPr>
        <p:spPr bwMode="auto">
          <a:xfrm>
            <a:off x="2364135" y="4923656"/>
            <a:ext cx="133350" cy="0"/>
          </a:xfrm>
          <a:prstGeom prst="straightConnector1">
            <a:avLst/>
          </a:prstGeom>
          <a:noFill/>
          <a:ln w="9525">
            <a:solidFill>
              <a:srgbClr val="000000"/>
            </a:solidFill>
            <a:round/>
            <a:headEnd/>
            <a:tailEnd type="triangle" w="med" len="med"/>
          </a:ln>
        </p:spPr>
      </p:cxnSp>
      <p:sp>
        <p:nvSpPr>
          <p:cNvPr id="21541" name="Rectangle 37"/>
          <p:cNvSpPr>
            <a:spLocks noChangeArrowheads="1"/>
          </p:cNvSpPr>
          <p:nvPr/>
        </p:nvSpPr>
        <p:spPr bwMode="auto">
          <a:xfrm>
            <a:off x="3307110" y="5428481"/>
            <a:ext cx="1971675" cy="2667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s-EC" sz="1100" b="0" i="0" u="none" strike="noStrike" cap="none" normalizeH="0" baseline="0" smtClean="0">
                <a:ln>
                  <a:noFill/>
                </a:ln>
                <a:solidFill>
                  <a:schemeClr val="tx1"/>
                </a:solidFill>
                <a:effectLst/>
                <a:latin typeface="Calibri" pitchFamily="34" charset="0"/>
                <a:cs typeface="Arial" pitchFamily="34" charset="0"/>
              </a:rPr>
              <a:t>Oxigeno Disuelto</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cxnSp>
        <p:nvCxnSpPr>
          <p:cNvPr id="21542" name="AutoShape 38"/>
          <p:cNvCxnSpPr>
            <a:cxnSpLocks noChangeShapeType="1"/>
          </p:cNvCxnSpPr>
          <p:nvPr/>
        </p:nvCxnSpPr>
        <p:spPr bwMode="auto">
          <a:xfrm rot="10800000" flipV="1">
            <a:off x="5278785" y="5209406"/>
            <a:ext cx="314325" cy="276225"/>
          </a:xfrm>
          <a:prstGeom prst="bentConnector3">
            <a:avLst>
              <a:gd name="adj1" fmla="val 49898"/>
            </a:avLst>
          </a:prstGeom>
          <a:noFill/>
          <a:ln w="9525">
            <a:solidFill>
              <a:srgbClr val="000000"/>
            </a:solidFill>
            <a:miter lim="800000"/>
            <a:headEnd/>
            <a:tailEnd type="triangle" w="med" len="med"/>
          </a:ln>
        </p:spPr>
      </p:cxnSp>
      <p:cxnSp>
        <p:nvCxnSpPr>
          <p:cNvPr id="21543" name="AutoShape 39"/>
          <p:cNvCxnSpPr>
            <a:cxnSpLocks noChangeShapeType="1"/>
          </p:cNvCxnSpPr>
          <p:nvPr/>
        </p:nvCxnSpPr>
        <p:spPr bwMode="auto">
          <a:xfrm rot="5400000" flipH="1">
            <a:off x="2935635" y="5323706"/>
            <a:ext cx="457200" cy="285750"/>
          </a:xfrm>
          <a:prstGeom prst="bentConnector3">
            <a:avLst>
              <a:gd name="adj1" fmla="val 50000"/>
            </a:avLst>
          </a:prstGeom>
          <a:noFill/>
          <a:ln w="9525">
            <a:solidFill>
              <a:srgbClr val="000000"/>
            </a:solidFill>
            <a:miter lim="800000"/>
            <a:headEnd/>
            <a:tailEnd type="triangle" w="med" len="med"/>
          </a:ln>
        </p:spPr>
      </p:cxnSp>
      <p:sp>
        <p:nvSpPr>
          <p:cNvPr id="23553" name="Rectangle 1"/>
          <p:cNvSpPr>
            <a:spLocks noChangeArrowheads="1"/>
          </p:cNvSpPr>
          <p:nvPr/>
        </p:nvSpPr>
        <p:spPr bwMode="auto">
          <a:xfrm>
            <a:off x="901090" y="1207787"/>
            <a:ext cx="7445051" cy="175432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114300" algn="l"/>
                <a:tab pos="3638550" algn="l"/>
              </a:tabLst>
            </a:pPr>
            <a:r>
              <a:rPr kumimoji="0" lang="es-ES" b="0" i="0" u="none" strike="noStrike" cap="none" normalizeH="0" baseline="0" dirty="0" smtClean="0">
                <a:ln>
                  <a:noFill/>
                </a:ln>
                <a:solidFill>
                  <a:schemeClr val="tx1"/>
                </a:solidFill>
                <a:effectLst/>
                <a:ea typeface="Calibri" pitchFamily="34" charset="0"/>
                <a:cs typeface="Arial" pitchFamily="34" charset="0"/>
              </a:rPr>
              <a:t>Esto significa, que las bacterias que no son dependientes del oxígeno para </a:t>
            </a:r>
          </a:p>
          <a:p>
            <a:pPr marL="0" marR="0" lvl="0" indent="0" algn="just" defTabSz="914400" rtl="0" eaLnBrk="1" fontAlgn="base" latinLnBrk="0" hangingPunct="1">
              <a:lnSpc>
                <a:spcPct val="100000"/>
              </a:lnSpc>
              <a:spcBef>
                <a:spcPct val="0"/>
              </a:spcBef>
              <a:spcAft>
                <a:spcPct val="0"/>
              </a:spcAft>
              <a:buClrTx/>
              <a:buSzTx/>
              <a:buFontTx/>
              <a:buNone/>
              <a:tabLst>
                <a:tab pos="114300" algn="l"/>
                <a:tab pos="3638550" algn="l"/>
              </a:tabLst>
            </a:pPr>
            <a:r>
              <a:rPr lang="es-ES" dirty="0" smtClean="0">
                <a:ea typeface="Calibri" pitchFamily="34" charset="0"/>
                <a:cs typeface="Arial" pitchFamily="34" charset="0"/>
              </a:rPr>
              <a:t>c</a:t>
            </a:r>
            <a:r>
              <a:rPr kumimoji="0" lang="es-ES" b="0" i="0" u="none" strike="noStrike" cap="none" normalizeH="0" baseline="0" dirty="0" smtClean="0">
                <a:ln>
                  <a:noFill/>
                </a:ln>
                <a:solidFill>
                  <a:schemeClr val="tx1"/>
                </a:solidFill>
                <a:effectLst/>
                <a:ea typeface="Calibri" pitchFamily="34" charset="0"/>
                <a:cs typeface="Arial" pitchFamily="34" charset="0"/>
              </a:rPr>
              <a:t>onvertir</a:t>
            </a:r>
            <a:r>
              <a:rPr kumimoji="0" lang="es-ES" b="0" i="0" u="none" strike="noStrike" cap="none" normalizeH="0" dirty="0" smtClean="0">
                <a:ln>
                  <a:noFill/>
                </a:ln>
                <a:solidFill>
                  <a:schemeClr val="tx1"/>
                </a:solidFill>
                <a:effectLst/>
                <a:ea typeface="Calibri" pitchFamily="34" charset="0"/>
                <a:cs typeface="Arial" pitchFamily="34" charset="0"/>
              </a:rPr>
              <a:t> </a:t>
            </a:r>
            <a:r>
              <a:rPr kumimoji="0" lang="es-ES" b="0" i="0" u="none" strike="noStrike" cap="none" normalizeH="0" baseline="0" dirty="0" smtClean="0">
                <a:ln>
                  <a:noFill/>
                </a:ln>
                <a:solidFill>
                  <a:schemeClr val="tx1"/>
                </a:solidFill>
                <a:effectLst/>
                <a:ea typeface="Calibri" pitchFamily="34" charset="0"/>
                <a:cs typeface="Arial" pitchFamily="34" charset="0"/>
              </a:rPr>
              <a:t>los contaminantes del agua. </a:t>
            </a:r>
          </a:p>
          <a:p>
            <a:pPr marL="0" marR="0" lvl="0" indent="0" algn="just" defTabSz="914400" rtl="0" eaLnBrk="1" fontAlgn="base" latinLnBrk="0" hangingPunct="1">
              <a:lnSpc>
                <a:spcPct val="100000"/>
              </a:lnSpc>
              <a:spcBef>
                <a:spcPct val="0"/>
              </a:spcBef>
              <a:spcAft>
                <a:spcPct val="0"/>
              </a:spcAft>
              <a:buClrTx/>
              <a:buSzTx/>
              <a:buFontTx/>
              <a:buNone/>
              <a:tabLst>
                <a:tab pos="114300" algn="l"/>
                <a:tab pos="3638550" algn="l"/>
              </a:tabLst>
            </a:pPr>
            <a:endParaRPr lang="es-ES" dirty="0" smtClean="0">
              <a:ea typeface="Calibri" pitchFamily="34" charset="0"/>
              <a:cs typeface="Arial" pitchFamily="34" charset="0"/>
            </a:endParaRPr>
          </a:p>
          <a:p>
            <a:pPr lvl="0" algn="just" fontAlgn="base">
              <a:spcBef>
                <a:spcPct val="0"/>
              </a:spcBef>
              <a:spcAft>
                <a:spcPct val="0"/>
              </a:spcAft>
              <a:tabLst>
                <a:tab pos="114300" algn="l"/>
                <a:tab pos="3638550" algn="l"/>
              </a:tabLst>
            </a:pPr>
            <a:r>
              <a:rPr lang="es-ES" dirty="0" smtClean="0"/>
              <a:t>Las bacterias anaerobias apenas producen el dióxido de carbono y el agua</a:t>
            </a:r>
          </a:p>
          <a:p>
            <a:pPr lvl="0" algn="just" fontAlgn="base">
              <a:spcBef>
                <a:spcPct val="0"/>
              </a:spcBef>
              <a:spcAft>
                <a:spcPct val="0"/>
              </a:spcAft>
              <a:tabLst>
                <a:tab pos="114300" algn="l"/>
                <a:tab pos="3638550" algn="l"/>
              </a:tabLst>
            </a:pPr>
            <a:r>
              <a:rPr lang="es-ES" dirty="0" smtClean="0"/>
              <a:t>durante la conversión, sino gas metano. Esto se puede utilizar para mantener</a:t>
            </a:r>
          </a:p>
          <a:p>
            <a:pPr lvl="0" algn="just" fontAlgn="base">
              <a:spcBef>
                <a:spcPct val="0"/>
              </a:spcBef>
              <a:spcAft>
                <a:spcPct val="0"/>
              </a:spcAft>
              <a:tabLst>
                <a:tab pos="114300" algn="l"/>
                <a:tab pos="3638550" algn="l"/>
              </a:tabLst>
            </a:pPr>
            <a:r>
              <a:rPr lang="es-ES" dirty="0" smtClean="0"/>
              <a:t>la maquinaria que soporta el proceso de purificación.</a:t>
            </a:r>
            <a:endParaRPr kumimoji="0" lang="es-ES" b="0" i="0" u="none" strike="noStrike" cap="none" normalizeH="0" baseline="0" dirty="0" smtClean="0">
              <a:ln>
                <a:noFill/>
              </a:ln>
              <a:solidFill>
                <a:schemeClr val="tx1"/>
              </a:solidFill>
              <a:effectLst/>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p:cNvSpPr>
            <a:spLocks noChangeArrowheads="1"/>
          </p:cNvSpPr>
          <p:nvPr/>
        </p:nvSpPr>
        <p:spPr bwMode="auto">
          <a:xfrm>
            <a:off x="755576" y="358498"/>
            <a:ext cx="7488832"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s-ES" sz="2400" b="1" dirty="0" smtClean="0">
                <a:latin typeface="Arial" pitchFamily="34" charset="0"/>
                <a:ea typeface="Times New Roman" pitchFamily="18" charset="0"/>
                <a:cs typeface="Arial" pitchFamily="34" charset="0"/>
              </a:rPr>
              <a:t>Características del Efluente Crudo</a:t>
            </a:r>
          </a:p>
          <a:p>
            <a:pPr lvl="0" algn="ctr" fontAlgn="base">
              <a:spcBef>
                <a:spcPct val="0"/>
              </a:spcBef>
              <a:spcAft>
                <a:spcPct val="0"/>
              </a:spcAft>
            </a:pPr>
            <a:endParaRPr lang="es-ES" b="1" dirty="0" smtClean="0">
              <a:latin typeface="Arial" pitchFamily="34" charset="0"/>
              <a:ea typeface="Times New Roman" pitchFamily="18" charset="0"/>
              <a:cs typeface="Arial" pitchFamily="34" charset="0"/>
            </a:endParaRPr>
          </a:p>
        </p:txBody>
      </p:sp>
      <p:graphicFrame>
        <p:nvGraphicFramePr>
          <p:cNvPr id="4" name="3 Tabla"/>
          <p:cNvGraphicFramePr>
            <a:graphicFrameLocks noGrp="1"/>
          </p:cNvGraphicFramePr>
          <p:nvPr/>
        </p:nvGraphicFramePr>
        <p:xfrm>
          <a:off x="1475656" y="1340771"/>
          <a:ext cx="6408713" cy="3744416"/>
        </p:xfrm>
        <a:graphic>
          <a:graphicData uri="http://schemas.openxmlformats.org/drawingml/2006/table">
            <a:tbl>
              <a:tblPr/>
              <a:tblGrid>
                <a:gridCol w="1843265"/>
                <a:gridCol w="1843265"/>
                <a:gridCol w="1558232"/>
                <a:gridCol w="1163951"/>
              </a:tblGrid>
              <a:tr h="288032">
                <a:tc rowSpan="2">
                  <a:txBody>
                    <a:bodyPr/>
                    <a:lstStyle/>
                    <a:p>
                      <a:pPr algn="ctr">
                        <a:spcAft>
                          <a:spcPts val="1000"/>
                        </a:spcAft>
                        <a:tabLst>
                          <a:tab pos="114300" algn="l"/>
                          <a:tab pos="3638550" algn="l"/>
                        </a:tabLst>
                      </a:pPr>
                      <a:r>
                        <a:rPr lang="es-ES" sz="1200" b="1" dirty="0">
                          <a:latin typeface="Arial"/>
                          <a:ea typeface="Calibri"/>
                          <a:cs typeface="Times New Roman"/>
                        </a:rPr>
                        <a:t>PARAMETROS                     </a:t>
                      </a:r>
                      <a:endParaRPr lang="es-EC"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1000"/>
                        </a:spcAft>
                        <a:tabLst>
                          <a:tab pos="114300" algn="l"/>
                          <a:tab pos="3638550" algn="l"/>
                        </a:tabLst>
                      </a:pPr>
                      <a:r>
                        <a:rPr lang="es-ES" sz="1200" b="1">
                          <a:latin typeface="Arial"/>
                          <a:ea typeface="Calibri"/>
                          <a:cs typeface="Times New Roman"/>
                        </a:rPr>
                        <a:t>UNIDAD                        </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1000"/>
                        </a:spcAft>
                        <a:tabLst>
                          <a:tab pos="114300" algn="l"/>
                        </a:tabLst>
                      </a:pPr>
                      <a:r>
                        <a:rPr lang="es-ES" sz="1200" b="1">
                          <a:latin typeface="Arial"/>
                          <a:ea typeface="Calibri"/>
                          <a:cs typeface="Times New Roman"/>
                        </a:rPr>
                        <a:t>AGUA RESIDUAL CRUDA</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r>
              <a:tr h="288032">
                <a:tc vMerge="1">
                  <a:txBody>
                    <a:bodyPr/>
                    <a:lstStyle/>
                    <a:p>
                      <a:endParaRPr lang="es-EC"/>
                    </a:p>
                  </a:txBody>
                  <a:tcPr/>
                </a:tc>
                <a:tc vMerge="1">
                  <a:txBody>
                    <a:bodyPr/>
                    <a:lstStyle/>
                    <a:p>
                      <a:endParaRPr lang="es-EC"/>
                    </a:p>
                  </a:txBody>
                  <a:tcPr/>
                </a:tc>
                <a:tc>
                  <a:txBody>
                    <a:bodyPr/>
                    <a:lstStyle/>
                    <a:p>
                      <a:pPr algn="ctr">
                        <a:spcAft>
                          <a:spcPts val="1000"/>
                        </a:spcAft>
                        <a:tabLst>
                          <a:tab pos="114300" algn="l"/>
                          <a:tab pos="3638550" algn="l"/>
                        </a:tabLst>
                      </a:pPr>
                      <a:r>
                        <a:rPr lang="es-ES" sz="1200" b="1">
                          <a:latin typeface="Arial"/>
                          <a:ea typeface="Calibri"/>
                          <a:cs typeface="Times New Roman"/>
                        </a:rPr>
                        <a:t>Concentración                  </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1000"/>
                        </a:spcAft>
                        <a:tabLst>
                          <a:tab pos="114300" algn="l"/>
                          <a:tab pos="3638550" algn="l"/>
                        </a:tabLst>
                      </a:pPr>
                      <a:r>
                        <a:rPr lang="es-ES" sz="1200" b="1" dirty="0">
                          <a:latin typeface="Arial"/>
                          <a:ea typeface="Calibri"/>
                          <a:cs typeface="Times New Roman"/>
                        </a:rPr>
                        <a:t>Carga</a:t>
                      </a:r>
                      <a:endParaRPr lang="es-EC"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032">
                <a:tc>
                  <a:txBody>
                    <a:bodyPr/>
                    <a:lstStyle/>
                    <a:p>
                      <a:pPr algn="just">
                        <a:spcAft>
                          <a:spcPts val="1000"/>
                        </a:spcAft>
                        <a:tabLst>
                          <a:tab pos="114300" algn="l"/>
                          <a:tab pos="3638550" algn="l"/>
                        </a:tabLst>
                      </a:pPr>
                      <a:r>
                        <a:rPr lang="es-ES" sz="1200">
                          <a:latin typeface="Arial"/>
                          <a:ea typeface="Calibri"/>
                          <a:cs typeface="Times New Roman"/>
                        </a:rPr>
                        <a:t>Caudal medio                              </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000"/>
                        </a:spcAft>
                        <a:tabLst>
                          <a:tab pos="114300" algn="l"/>
                          <a:tab pos="3638550" algn="l"/>
                        </a:tabLst>
                      </a:pPr>
                      <a:r>
                        <a:rPr lang="es-ES" sz="1200">
                          <a:latin typeface="Arial"/>
                          <a:ea typeface="Calibri"/>
                          <a:cs typeface="Times New Roman"/>
                        </a:rPr>
                        <a:t>m</a:t>
                      </a:r>
                      <a:r>
                        <a:rPr lang="es-ES" sz="1200" baseline="30000">
                          <a:latin typeface="Arial"/>
                          <a:ea typeface="Calibri"/>
                          <a:cs typeface="Times New Roman"/>
                        </a:rPr>
                        <a:t>3</a:t>
                      </a:r>
                      <a:r>
                        <a:rPr lang="es-ES" sz="1200">
                          <a:latin typeface="Arial"/>
                          <a:ea typeface="Calibri"/>
                          <a:cs typeface="Times New Roman"/>
                        </a:rPr>
                        <a:t> /día</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1000"/>
                        </a:spcAft>
                        <a:tabLst>
                          <a:tab pos="114300" algn="l"/>
                          <a:tab pos="3638550" algn="l"/>
                        </a:tabLst>
                      </a:pPr>
                      <a:r>
                        <a:rPr lang="es-ES" sz="1200">
                          <a:latin typeface="Arial"/>
                          <a:ea typeface="Calibri"/>
                          <a:cs typeface="Times New Roman"/>
                        </a:rPr>
                        <a:t>3.000,0</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r>
              <a:tr h="288032">
                <a:tc>
                  <a:txBody>
                    <a:bodyPr/>
                    <a:lstStyle/>
                    <a:p>
                      <a:pPr algn="just">
                        <a:spcAft>
                          <a:spcPts val="1000"/>
                        </a:spcAft>
                        <a:tabLst>
                          <a:tab pos="114300" algn="l"/>
                          <a:tab pos="3638550" algn="l"/>
                        </a:tabLst>
                      </a:pPr>
                      <a:r>
                        <a:rPr lang="es-ES" sz="1200" dirty="0">
                          <a:latin typeface="Arial"/>
                          <a:ea typeface="Calibri"/>
                          <a:cs typeface="Times New Roman"/>
                        </a:rPr>
                        <a:t>Caudal medio</a:t>
                      </a:r>
                      <a:endParaRPr lang="es-EC"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000"/>
                        </a:spcAft>
                        <a:tabLst>
                          <a:tab pos="114300" algn="l"/>
                          <a:tab pos="3638550" algn="l"/>
                        </a:tabLst>
                      </a:pPr>
                      <a:r>
                        <a:rPr lang="es-ES" sz="1200">
                          <a:latin typeface="Arial"/>
                          <a:ea typeface="Calibri"/>
                          <a:cs typeface="Times New Roman"/>
                        </a:rPr>
                        <a:t>m</a:t>
                      </a:r>
                      <a:r>
                        <a:rPr lang="es-ES" sz="1200" baseline="30000">
                          <a:latin typeface="Arial"/>
                          <a:ea typeface="Calibri"/>
                          <a:cs typeface="Times New Roman"/>
                        </a:rPr>
                        <a:t>3</a:t>
                      </a:r>
                      <a:r>
                        <a:rPr lang="es-ES" sz="1200">
                          <a:latin typeface="Arial"/>
                          <a:ea typeface="Calibri"/>
                          <a:cs typeface="Times New Roman"/>
                        </a:rPr>
                        <a:t> /h</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1000"/>
                        </a:spcAft>
                        <a:tabLst>
                          <a:tab pos="114300" algn="l"/>
                          <a:tab pos="3638550" algn="l"/>
                        </a:tabLst>
                      </a:pPr>
                      <a:r>
                        <a:rPr lang="es-ES" sz="1200">
                          <a:latin typeface="Arial"/>
                          <a:ea typeface="Calibri"/>
                          <a:cs typeface="Times New Roman"/>
                        </a:rPr>
                        <a:t>125,0</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r>
              <a:tr h="288032">
                <a:tc>
                  <a:txBody>
                    <a:bodyPr/>
                    <a:lstStyle/>
                    <a:p>
                      <a:pPr algn="just">
                        <a:spcAft>
                          <a:spcPts val="1000"/>
                        </a:spcAft>
                        <a:tabLst>
                          <a:tab pos="114300" algn="l"/>
                          <a:tab pos="3638550" algn="l"/>
                        </a:tabLst>
                      </a:pPr>
                      <a:r>
                        <a:rPr lang="es-ES" sz="1200" dirty="0">
                          <a:latin typeface="Arial"/>
                          <a:ea typeface="Calibri"/>
                          <a:cs typeface="Times New Roman"/>
                        </a:rPr>
                        <a:t>DQO</a:t>
                      </a:r>
                      <a:endParaRPr lang="es-EC"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000"/>
                        </a:spcAft>
                        <a:tabLst>
                          <a:tab pos="114300" algn="l"/>
                          <a:tab pos="3638550" algn="l"/>
                        </a:tabLst>
                      </a:pPr>
                      <a:r>
                        <a:rPr lang="es-ES" sz="1200">
                          <a:latin typeface="Arial"/>
                          <a:ea typeface="Calibri"/>
                          <a:cs typeface="Times New Roman"/>
                        </a:rPr>
                        <a:t>mg/l-kg/día</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1000"/>
                        </a:spcAft>
                        <a:tabLst>
                          <a:tab pos="114300" algn="l"/>
                          <a:tab pos="3638550" algn="l"/>
                        </a:tabLst>
                      </a:pPr>
                      <a:r>
                        <a:rPr lang="es-ES" sz="1200" dirty="0">
                          <a:latin typeface="Arial"/>
                          <a:ea typeface="Calibri"/>
                          <a:cs typeface="Times New Roman"/>
                        </a:rPr>
                        <a:t>800,0</a:t>
                      </a:r>
                      <a:endParaRPr lang="es-EC"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1000"/>
                        </a:spcAft>
                        <a:tabLst>
                          <a:tab pos="114300" algn="l"/>
                          <a:tab pos="3638550" algn="l"/>
                        </a:tabLst>
                      </a:pPr>
                      <a:r>
                        <a:rPr lang="es-ES" sz="1200">
                          <a:latin typeface="Arial"/>
                          <a:ea typeface="Calibri"/>
                          <a:cs typeface="Times New Roman"/>
                        </a:rPr>
                        <a:t>2.400,0</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032">
                <a:tc>
                  <a:txBody>
                    <a:bodyPr/>
                    <a:lstStyle/>
                    <a:p>
                      <a:pPr algn="just">
                        <a:spcAft>
                          <a:spcPts val="1000"/>
                        </a:spcAft>
                        <a:tabLst>
                          <a:tab pos="114300" algn="l"/>
                          <a:tab pos="3638550" algn="l"/>
                        </a:tabLst>
                      </a:pPr>
                      <a:r>
                        <a:rPr lang="es-ES" sz="1200">
                          <a:latin typeface="Arial"/>
                          <a:ea typeface="Calibri"/>
                          <a:cs typeface="Times New Roman"/>
                        </a:rPr>
                        <a:t>DBO</a:t>
                      </a:r>
                      <a:r>
                        <a:rPr lang="es-ES" sz="1200" baseline="-25000">
                          <a:latin typeface="Arial"/>
                          <a:ea typeface="Calibri"/>
                          <a:cs typeface="Times New Roman"/>
                        </a:rPr>
                        <a:t>5</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000"/>
                        </a:spcAft>
                        <a:tabLst>
                          <a:tab pos="114300" algn="l"/>
                          <a:tab pos="3638550" algn="l"/>
                        </a:tabLst>
                      </a:pPr>
                      <a:r>
                        <a:rPr lang="es-ES" sz="1200">
                          <a:latin typeface="Arial"/>
                          <a:ea typeface="Calibri"/>
                          <a:cs typeface="Times New Roman"/>
                        </a:rPr>
                        <a:t>mg/l-kg/día</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1000"/>
                        </a:spcAft>
                        <a:tabLst>
                          <a:tab pos="114300" algn="l"/>
                          <a:tab pos="3638550" algn="l"/>
                        </a:tabLst>
                      </a:pPr>
                      <a:r>
                        <a:rPr lang="es-ES" sz="1200" dirty="0">
                          <a:latin typeface="Arial"/>
                          <a:ea typeface="Calibri"/>
                          <a:cs typeface="Times New Roman"/>
                        </a:rPr>
                        <a:t>350,0</a:t>
                      </a:r>
                      <a:endParaRPr lang="es-EC"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1000"/>
                        </a:spcAft>
                        <a:tabLst>
                          <a:tab pos="114300" algn="l"/>
                          <a:tab pos="3638550" algn="l"/>
                        </a:tabLst>
                      </a:pPr>
                      <a:r>
                        <a:rPr lang="es-ES" sz="1200">
                          <a:latin typeface="Arial"/>
                          <a:ea typeface="Calibri"/>
                          <a:cs typeface="Times New Roman"/>
                        </a:rPr>
                        <a:t>1050,0</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032">
                <a:tc>
                  <a:txBody>
                    <a:bodyPr/>
                    <a:lstStyle/>
                    <a:p>
                      <a:pPr algn="just">
                        <a:spcAft>
                          <a:spcPts val="1000"/>
                        </a:spcAft>
                        <a:tabLst>
                          <a:tab pos="114300" algn="l"/>
                          <a:tab pos="3638550" algn="l"/>
                        </a:tabLst>
                      </a:pPr>
                      <a:r>
                        <a:rPr lang="es-ES" sz="1200">
                          <a:latin typeface="Arial"/>
                          <a:ea typeface="Calibri"/>
                          <a:cs typeface="Times New Roman"/>
                        </a:rPr>
                        <a:t>pH</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000"/>
                        </a:spcAft>
                        <a:tabLst>
                          <a:tab pos="114300" algn="l"/>
                          <a:tab pos="3638550" algn="l"/>
                        </a:tabLst>
                      </a:pPr>
                      <a:r>
                        <a:rPr lang="es-ES" sz="1200">
                          <a:latin typeface="Arial"/>
                          <a:ea typeface="Calibri"/>
                          <a:cs typeface="Times New Roman"/>
                        </a:rPr>
                        <a:t>-</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1000"/>
                        </a:spcAft>
                        <a:tabLst>
                          <a:tab pos="114300" algn="l"/>
                          <a:tab pos="3638550" algn="l"/>
                        </a:tabLst>
                      </a:pPr>
                      <a:r>
                        <a:rPr lang="es-ES" sz="1200" dirty="0">
                          <a:latin typeface="Arial"/>
                          <a:ea typeface="Calibri"/>
                          <a:cs typeface="Times New Roman"/>
                        </a:rPr>
                        <a:t>6,0-7,0</a:t>
                      </a:r>
                      <a:endParaRPr lang="es-EC"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r>
              <a:tr h="288032">
                <a:tc>
                  <a:txBody>
                    <a:bodyPr/>
                    <a:lstStyle/>
                    <a:p>
                      <a:pPr algn="just">
                        <a:spcAft>
                          <a:spcPts val="1000"/>
                        </a:spcAft>
                        <a:tabLst>
                          <a:tab pos="114300" algn="l"/>
                          <a:tab pos="3638550" algn="l"/>
                        </a:tabLst>
                      </a:pPr>
                      <a:r>
                        <a:rPr lang="es-ES" sz="1200">
                          <a:latin typeface="Arial"/>
                          <a:ea typeface="Calibri"/>
                          <a:cs typeface="Times New Roman"/>
                        </a:rPr>
                        <a:t>SST</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000"/>
                        </a:spcAft>
                        <a:tabLst>
                          <a:tab pos="114300" algn="l"/>
                          <a:tab pos="3638550" algn="l"/>
                        </a:tabLst>
                      </a:pPr>
                      <a:r>
                        <a:rPr lang="es-ES" sz="1200">
                          <a:latin typeface="Arial"/>
                          <a:ea typeface="Calibri"/>
                          <a:cs typeface="Times New Roman"/>
                        </a:rPr>
                        <a:t>mg/l-kg/día</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1000"/>
                        </a:spcAft>
                        <a:tabLst>
                          <a:tab pos="114300" algn="l"/>
                          <a:tab pos="3638550" algn="l"/>
                        </a:tabLst>
                      </a:pPr>
                      <a:r>
                        <a:rPr lang="es-ES" sz="1200">
                          <a:latin typeface="Arial"/>
                          <a:ea typeface="Calibri"/>
                          <a:cs typeface="Times New Roman"/>
                        </a:rPr>
                        <a:t>300,0</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1000"/>
                        </a:spcAft>
                        <a:tabLst>
                          <a:tab pos="114300" algn="l"/>
                          <a:tab pos="3638550" algn="l"/>
                        </a:tabLst>
                      </a:pPr>
                      <a:r>
                        <a:rPr lang="es-ES" sz="1200">
                          <a:latin typeface="Arial"/>
                          <a:ea typeface="Calibri"/>
                          <a:cs typeface="Times New Roman"/>
                        </a:rPr>
                        <a:t>900,0</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032">
                <a:tc>
                  <a:txBody>
                    <a:bodyPr/>
                    <a:lstStyle/>
                    <a:p>
                      <a:pPr algn="just">
                        <a:spcAft>
                          <a:spcPts val="1000"/>
                        </a:spcAft>
                        <a:tabLst>
                          <a:tab pos="114300" algn="l"/>
                          <a:tab pos="3638550" algn="l"/>
                        </a:tabLst>
                      </a:pPr>
                      <a:r>
                        <a:rPr lang="es-ES" sz="1200">
                          <a:latin typeface="Arial"/>
                          <a:ea typeface="Calibri"/>
                          <a:cs typeface="Times New Roman"/>
                        </a:rPr>
                        <a:t>Aceites y grasas</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000"/>
                        </a:spcAft>
                        <a:tabLst>
                          <a:tab pos="114300" algn="l"/>
                          <a:tab pos="3638550" algn="l"/>
                        </a:tabLst>
                      </a:pPr>
                      <a:r>
                        <a:rPr lang="es-ES" sz="1200">
                          <a:latin typeface="Arial"/>
                          <a:ea typeface="Calibri"/>
                          <a:cs typeface="Times New Roman"/>
                        </a:rPr>
                        <a:t>mg/l-kg/día</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1000"/>
                        </a:spcAft>
                        <a:tabLst>
                          <a:tab pos="114300" algn="l"/>
                          <a:tab pos="3638550" algn="l"/>
                        </a:tabLst>
                      </a:pPr>
                      <a:r>
                        <a:rPr lang="es-ES" sz="1200">
                          <a:latin typeface="Arial"/>
                          <a:ea typeface="Calibri"/>
                          <a:cs typeface="Times New Roman"/>
                        </a:rPr>
                        <a:t>25,0</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1000"/>
                        </a:spcAft>
                        <a:tabLst>
                          <a:tab pos="114300" algn="l"/>
                          <a:tab pos="3638550" algn="l"/>
                        </a:tabLst>
                      </a:pPr>
                      <a:r>
                        <a:rPr lang="es-ES" sz="1200">
                          <a:latin typeface="Arial"/>
                          <a:ea typeface="Calibri"/>
                          <a:cs typeface="Times New Roman"/>
                        </a:rPr>
                        <a:t>75,0</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032">
                <a:tc>
                  <a:txBody>
                    <a:bodyPr/>
                    <a:lstStyle/>
                    <a:p>
                      <a:pPr algn="just">
                        <a:spcAft>
                          <a:spcPts val="1000"/>
                        </a:spcAft>
                        <a:tabLst>
                          <a:tab pos="114300" algn="l"/>
                          <a:tab pos="3638550" algn="l"/>
                        </a:tabLst>
                      </a:pPr>
                      <a:r>
                        <a:rPr lang="es-ES" sz="1200">
                          <a:latin typeface="Arial"/>
                          <a:ea typeface="Calibri"/>
                          <a:cs typeface="Times New Roman"/>
                        </a:rPr>
                        <a:t>Temperatura</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000"/>
                        </a:spcAft>
                        <a:tabLst>
                          <a:tab pos="114300" algn="l"/>
                          <a:tab pos="3638550" algn="l"/>
                        </a:tabLst>
                      </a:pPr>
                      <a:r>
                        <a:rPr lang="es-ES" sz="1200" baseline="30000">
                          <a:latin typeface="Arial"/>
                          <a:ea typeface="Calibri"/>
                          <a:cs typeface="Times New Roman"/>
                        </a:rPr>
                        <a:t>0</a:t>
                      </a:r>
                      <a:r>
                        <a:rPr lang="es-ES" sz="1200">
                          <a:latin typeface="Arial"/>
                          <a:ea typeface="Calibri"/>
                          <a:cs typeface="Times New Roman"/>
                        </a:rPr>
                        <a:t>C</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1000"/>
                        </a:spcAft>
                        <a:tabLst>
                          <a:tab pos="114300" algn="l"/>
                          <a:tab pos="3638550" algn="l"/>
                        </a:tabLst>
                      </a:pPr>
                      <a:r>
                        <a:rPr lang="es-ES" sz="1200">
                          <a:latin typeface="Arial"/>
                          <a:ea typeface="Calibri"/>
                          <a:cs typeface="Times New Roman"/>
                        </a:rPr>
                        <a:t>25,0-30,0</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r>
              <a:tr h="288032">
                <a:tc>
                  <a:txBody>
                    <a:bodyPr/>
                    <a:lstStyle/>
                    <a:p>
                      <a:pPr algn="just">
                        <a:spcAft>
                          <a:spcPts val="1000"/>
                        </a:spcAft>
                        <a:tabLst>
                          <a:tab pos="114300" algn="l"/>
                          <a:tab pos="3638550" algn="l"/>
                        </a:tabLst>
                      </a:pPr>
                      <a:r>
                        <a:rPr lang="es-ES" sz="1200" dirty="0">
                          <a:latin typeface="Arial"/>
                          <a:ea typeface="Calibri"/>
                          <a:cs typeface="Times New Roman"/>
                        </a:rPr>
                        <a:t>N-NH</a:t>
                      </a:r>
                      <a:r>
                        <a:rPr lang="es-ES" sz="1200" baseline="-25000" dirty="0">
                          <a:latin typeface="Arial"/>
                          <a:ea typeface="Calibri"/>
                          <a:cs typeface="Times New Roman"/>
                        </a:rPr>
                        <a:t>4</a:t>
                      </a:r>
                      <a:r>
                        <a:rPr lang="es-ES" sz="1200" dirty="0">
                          <a:latin typeface="Arial"/>
                          <a:ea typeface="Calibri"/>
                          <a:cs typeface="Times New Roman"/>
                        </a:rPr>
                        <a:t>+NO</a:t>
                      </a:r>
                      <a:r>
                        <a:rPr lang="es-ES" sz="1200" baseline="-25000" dirty="0">
                          <a:latin typeface="Arial"/>
                          <a:ea typeface="Calibri"/>
                          <a:cs typeface="Times New Roman"/>
                        </a:rPr>
                        <a:t>3</a:t>
                      </a:r>
                      <a:r>
                        <a:rPr lang="es-ES" sz="1200" dirty="0">
                          <a:latin typeface="Arial"/>
                          <a:ea typeface="Calibri"/>
                          <a:cs typeface="Times New Roman"/>
                        </a:rPr>
                        <a:t> +N</a:t>
                      </a:r>
                      <a:r>
                        <a:rPr lang="es-ES" sz="1200" baseline="-25000" dirty="0">
                          <a:latin typeface="Arial"/>
                          <a:ea typeface="Calibri"/>
                          <a:cs typeface="Times New Roman"/>
                        </a:rPr>
                        <a:t>2</a:t>
                      </a:r>
                      <a:r>
                        <a:rPr lang="es-ES" sz="1200" dirty="0">
                          <a:latin typeface="Arial"/>
                          <a:ea typeface="Calibri"/>
                          <a:cs typeface="Times New Roman"/>
                        </a:rPr>
                        <a:t>O</a:t>
                      </a:r>
                      <a:endParaRPr lang="es-EC"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000"/>
                        </a:spcAft>
                        <a:tabLst>
                          <a:tab pos="114300" algn="l"/>
                          <a:tab pos="3638550" algn="l"/>
                        </a:tabLst>
                      </a:pPr>
                      <a:r>
                        <a:rPr lang="es-ES" sz="1200">
                          <a:latin typeface="Arial"/>
                          <a:ea typeface="Calibri"/>
                          <a:cs typeface="Times New Roman"/>
                        </a:rPr>
                        <a:t>mg/l-kg/día</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1000"/>
                        </a:spcAft>
                        <a:tabLst>
                          <a:tab pos="114300" algn="l"/>
                          <a:tab pos="3638550" algn="l"/>
                        </a:tabLst>
                      </a:pPr>
                      <a:r>
                        <a:rPr lang="es-ES" sz="1200">
                          <a:latin typeface="Arial"/>
                          <a:ea typeface="Calibri"/>
                          <a:cs typeface="Times New Roman"/>
                        </a:rPr>
                        <a:t>41,2</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1000"/>
                        </a:spcAft>
                        <a:tabLst>
                          <a:tab pos="114300" algn="l"/>
                          <a:tab pos="3638550" algn="l"/>
                        </a:tabLst>
                      </a:pPr>
                      <a:r>
                        <a:rPr lang="es-ES" sz="1200">
                          <a:latin typeface="Arial"/>
                          <a:ea typeface="Calibri"/>
                          <a:cs typeface="Times New Roman"/>
                        </a:rPr>
                        <a:t>123,6</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032">
                <a:tc>
                  <a:txBody>
                    <a:bodyPr/>
                    <a:lstStyle/>
                    <a:p>
                      <a:pPr algn="just">
                        <a:spcAft>
                          <a:spcPts val="1000"/>
                        </a:spcAft>
                        <a:tabLst>
                          <a:tab pos="114300" algn="l"/>
                          <a:tab pos="3638550" algn="l"/>
                        </a:tabLst>
                      </a:pPr>
                      <a:r>
                        <a:rPr lang="es-ES" sz="1200" dirty="0">
                          <a:latin typeface="Arial"/>
                          <a:ea typeface="Calibri"/>
                          <a:cs typeface="Times New Roman"/>
                        </a:rPr>
                        <a:t>P</a:t>
                      </a:r>
                      <a:r>
                        <a:rPr lang="es-ES" sz="1200" baseline="-25000" dirty="0">
                          <a:latin typeface="Arial"/>
                          <a:ea typeface="Calibri"/>
                          <a:cs typeface="Times New Roman"/>
                        </a:rPr>
                        <a:t>T</a:t>
                      </a:r>
                      <a:r>
                        <a:rPr lang="es-ES" sz="1200" dirty="0">
                          <a:latin typeface="Arial"/>
                          <a:ea typeface="Calibri"/>
                          <a:cs typeface="Times New Roman"/>
                        </a:rPr>
                        <a:t> (en PO</a:t>
                      </a:r>
                      <a:r>
                        <a:rPr lang="es-ES" sz="1200" baseline="-25000" dirty="0">
                          <a:latin typeface="Arial"/>
                          <a:ea typeface="Calibri"/>
                          <a:cs typeface="Times New Roman"/>
                        </a:rPr>
                        <a:t>4</a:t>
                      </a:r>
                      <a:r>
                        <a:rPr lang="es-ES" sz="1200" dirty="0">
                          <a:latin typeface="Arial"/>
                          <a:ea typeface="Calibri"/>
                          <a:cs typeface="Times New Roman"/>
                        </a:rPr>
                        <a:t>)</a:t>
                      </a:r>
                      <a:endParaRPr lang="es-EC"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000"/>
                        </a:spcAft>
                        <a:tabLst>
                          <a:tab pos="114300" algn="l"/>
                          <a:tab pos="3638550" algn="l"/>
                        </a:tabLst>
                      </a:pPr>
                      <a:r>
                        <a:rPr lang="es-ES" sz="1200">
                          <a:latin typeface="Arial"/>
                          <a:ea typeface="Calibri"/>
                          <a:cs typeface="Times New Roman"/>
                        </a:rPr>
                        <a:t>mg/l-kg/día</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1000"/>
                        </a:spcAft>
                        <a:tabLst>
                          <a:tab pos="114300" algn="l"/>
                          <a:tab pos="3638550" algn="l"/>
                        </a:tabLst>
                      </a:pPr>
                      <a:r>
                        <a:rPr lang="es-ES" sz="1200">
                          <a:latin typeface="Arial"/>
                          <a:ea typeface="Calibri"/>
                          <a:cs typeface="Times New Roman"/>
                        </a:rPr>
                        <a:t>34,2</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1000"/>
                        </a:spcAft>
                        <a:tabLst>
                          <a:tab pos="114300" algn="l"/>
                          <a:tab pos="3638550" algn="l"/>
                        </a:tabLst>
                      </a:pPr>
                      <a:r>
                        <a:rPr lang="es-ES" sz="1200">
                          <a:latin typeface="Arial"/>
                          <a:ea typeface="Calibri"/>
                          <a:cs typeface="Times New Roman"/>
                        </a:rPr>
                        <a:t>102,6</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032">
                <a:tc>
                  <a:txBody>
                    <a:bodyPr/>
                    <a:lstStyle/>
                    <a:p>
                      <a:pPr algn="just">
                        <a:spcAft>
                          <a:spcPts val="1000"/>
                        </a:spcAft>
                        <a:tabLst>
                          <a:tab pos="114300" algn="l"/>
                          <a:tab pos="3638550" algn="l"/>
                        </a:tabLst>
                      </a:pPr>
                      <a:r>
                        <a:rPr lang="es-ES" sz="1200" dirty="0">
                          <a:latin typeface="Arial"/>
                          <a:ea typeface="Calibri"/>
                          <a:cs typeface="Times New Roman"/>
                        </a:rPr>
                        <a:t>Coliformes totales</a:t>
                      </a:r>
                      <a:endParaRPr lang="es-EC"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000"/>
                        </a:spcAft>
                        <a:tabLst>
                          <a:tab pos="114300" algn="l"/>
                          <a:tab pos="3638550" algn="l"/>
                        </a:tabLst>
                      </a:pPr>
                      <a:r>
                        <a:rPr lang="es-ES" sz="1200">
                          <a:latin typeface="Arial"/>
                          <a:ea typeface="Calibri"/>
                          <a:cs typeface="Times New Roman"/>
                        </a:rPr>
                        <a:t>NMP/100ml</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1000"/>
                        </a:spcAft>
                        <a:tabLst>
                          <a:tab pos="114300" algn="l"/>
                          <a:tab pos="3638550" algn="l"/>
                        </a:tabLst>
                      </a:pPr>
                      <a:r>
                        <a:rPr lang="es-ES" sz="1200">
                          <a:latin typeface="Arial"/>
                          <a:ea typeface="Calibri"/>
                          <a:cs typeface="Times New Roman"/>
                        </a:rPr>
                        <a:t>5</a:t>
                      </a:r>
                      <a:r>
                        <a:rPr lang="es-ES" sz="1200" baseline="30000">
                          <a:latin typeface="Arial"/>
                          <a:ea typeface="Calibri"/>
                          <a:cs typeface="Times New Roman"/>
                        </a:rPr>
                        <a:t>6</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1000"/>
                        </a:spcAft>
                        <a:tabLst>
                          <a:tab pos="114300" algn="l"/>
                          <a:tab pos="3638550" algn="l"/>
                        </a:tabLst>
                      </a:pPr>
                      <a:endParaRPr lang="es-ES" sz="1200" dirty="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601</TotalTime>
  <Words>2751</Words>
  <Application>Microsoft Office PowerPoint</Application>
  <PresentationFormat>Presentación en pantalla (4:3)</PresentationFormat>
  <Paragraphs>755</Paragraphs>
  <Slides>69</Slides>
  <Notes>0</Notes>
  <HiddenSlides>0</HiddenSlides>
  <MMClips>0</MMClips>
  <ScaleCrop>false</ScaleCrop>
  <HeadingPairs>
    <vt:vector size="4" baseType="variant">
      <vt:variant>
        <vt:lpstr>Tema</vt:lpstr>
      </vt:variant>
      <vt:variant>
        <vt:i4>1</vt:i4>
      </vt:variant>
      <vt:variant>
        <vt:lpstr>Títulos de diapositiva</vt:lpstr>
      </vt:variant>
      <vt:variant>
        <vt:i4>69</vt:i4>
      </vt:variant>
    </vt:vector>
  </HeadingPairs>
  <TitlesOfParts>
    <vt:vector size="70" baseType="lpstr">
      <vt:lpstr>Tema de Office</vt:lpstr>
      <vt:lpstr>ESCUELA SUPERIOR POLITECNICA DEL LITORAL (ESPOL) </vt:lpstr>
      <vt:lpstr>Diapositiva 2</vt:lpstr>
      <vt:lpstr>Diapositiva 3</vt:lpstr>
      <vt:lpstr>Diapositiva 4</vt:lpstr>
      <vt:lpstr>Diapositiva 5</vt:lpstr>
      <vt:lpstr>Diapositiva 6</vt:lpstr>
      <vt:lpstr>Diapositiva 7</vt:lpstr>
      <vt:lpstr>Diapositiva 8</vt:lpstr>
      <vt:lpstr>Diapositiva 9</vt:lpstr>
      <vt:lpstr>Características del Efluente Tratado</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ESCUELA SUPERIOR POLITECNICA DEL LITORAL (ESPOL) </dc:title>
  <dc:creator>Metaldan</dc:creator>
  <cp:lastModifiedBy>Usuario</cp:lastModifiedBy>
  <cp:revision>105</cp:revision>
  <dcterms:created xsi:type="dcterms:W3CDTF">2010-12-26T16:31:01Z</dcterms:created>
  <dcterms:modified xsi:type="dcterms:W3CDTF">2010-12-28T00:41:08Z</dcterms:modified>
</cp:coreProperties>
</file>