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6"/>
  </p:notesMasterIdLst>
  <p:sldIdLst>
    <p:sldId id="27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3" r:id="rId17"/>
    <p:sldId id="275" r:id="rId18"/>
    <p:sldId id="277" r:id="rId19"/>
    <p:sldId id="279" r:id="rId20"/>
    <p:sldId id="281" r:id="rId21"/>
    <p:sldId id="283" r:id="rId22"/>
    <p:sldId id="285" r:id="rId23"/>
    <p:sldId id="287" r:id="rId24"/>
    <p:sldId id="289" r:id="rId25"/>
    <p:sldId id="291" r:id="rId26"/>
    <p:sldId id="295" r:id="rId27"/>
    <p:sldId id="297" r:id="rId28"/>
    <p:sldId id="299" r:id="rId29"/>
    <p:sldId id="301" r:id="rId30"/>
    <p:sldId id="303" r:id="rId31"/>
    <p:sldId id="305" r:id="rId32"/>
    <p:sldId id="307" r:id="rId33"/>
    <p:sldId id="311" r:id="rId34"/>
    <p:sldId id="313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3FE"/>
    <a:srgbClr val="7D7D7D"/>
    <a:srgbClr val="E4B3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1" autoAdjust="0"/>
  </p:normalViewPr>
  <p:slideViewPr>
    <p:cSldViewPr>
      <p:cViewPr>
        <p:scale>
          <a:sx n="69" d="100"/>
          <a:sy n="69" d="100"/>
        </p:scale>
        <p:origin x="-5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B1004-A99A-455A-B50D-25B806B358A3}" type="datetimeFigureOut">
              <a:rPr lang="es-ES_tradnl" smtClean="0"/>
              <a:pPr/>
              <a:t>28/02/2010</a:t>
            </a:fld>
            <a:endParaRPr lang="es-ES_tradn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6B4DA-68E7-44C4-ABB6-3D8CBD297FB4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6B4DA-68E7-44C4-ABB6-3D8CBD297FB4}" type="slidenum">
              <a:rPr lang="es-ES_tradnl" smtClean="0"/>
              <a:pPr/>
              <a:t>26</a:t>
            </a:fld>
            <a:endParaRPr lang="es-ES_trad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8CF0-4F84-4AE6-9D32-76BF104AB7A9}" type="datetimeFigureOut">
              <a:rPr lang="es-ES" smtClean="0"/>
              <a:pPr/>
              <a:t>28/02/2010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93FD-18D7-448B-95D3-E076CF1F3A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 advClick="0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espol.edu.ec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0"/>
            <a:ext cx="7929618" cy="6858000"/>
          </a:xfrm>
        </p:spPr>
        <p:txBody>
          <a:bodyPr>
            <a:normAutofit fontScale="92500" lnSpcReduction="10000"/>
          </a:bodyPr>
          <a:lstStyle/>
          <a:p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endParaRPr lang="es-ES" b="1" dirty="0" smtClean="0">
              <a:solidFill>
                <a:srgbClr val="C00000"/>
              </a:solidFill>
              <a:latin typeface="Modern No. 20" pitchFamily="18" charset="0"/>
            </a:endParaRPr>
          </a:p>
          <a:p>
            <a:endParaRPr lang="es-ES" b="1" dirty="0" smtClean="0">
              <a:solidFill>
                <a:srgbClr val="C00000"/>
              </a:solidFill>
              <a:latin typeface="Modern No. 20" pitchFamily="18" charset="0"/>
            </a:endParaRPr>
          </a:p>
          <a:p>
            <a:r>
              <a:rPr lang="es-ES" sz="2400" b="1" dirty="0" smtClean="0">
                <a:solidFill>
                  <a:schemeClr val="tx1"/>
                </a:solidFill>
                <a:latin typeface="Modern No. 20" pitchFamily="18" charset="0"/>
              </a:rPr>
              <a:t>ESCUELA </a:t>
            </a:r>
            <a:r>
              <a:rPr lang="es-ES" sz="2400" b="1" dirty="0">
                <a:solidFill>
                  <a:schemeClr val="tx1"/>
                </a:solidFill>
                <a:latin typeface="Modern No. 20" pitchFamily="18" charset="0"/>
              </a:rPr>
              <a:t>SUPERIOR POLITÉCNICA DEL LITORAL</a:t>
            </a:r>
            <a:endParaRPr lang="es-ES" sz="2400" dirty="0">
              <a:solidFill>
                <a:schemeClr val="tx1"/>
              </a:solidFill>
              <a:latin typeface="Modern No. 20" pitchFamily="18" charset="0"/>
            </a:endParaRPr>
          </a:p>
          <a:p>
            <a:r>
              <a:rPr lang="es-ES" sz="2400" b="1" dirty="0">
                <a:solidFill>
                  <a:schemeClr val="tx1"/>
                </a:solidFill>
                <a:latin typeface="Modern No. 20" pitchFamily="18" charset="0"/>
              </a:rPr>
              <a:t>Facultad de Ingeniería en Electricidad y </a:t>
            </a:r>
            <a:r>
              <a:rPr lang="es-ES" sz="2400" b="1" dirty="0" smtClean="0">
                <a:solidFill>
                  <a:schemeClr val="tx1"/>
                </a:solidFill>
                <a:latin typeface="Modern No. 20" pitchFamily="18" charset="0"/>
              </a:rPr>
              <a:t>Computación</a:t>
            </a:r>
          </a:p>
          <a:p>
            <a:endParaRPr lang="es-ES" sz="2400" b="1" dirty="0">
              <a:solidFill>
                <a:schemeClr val="tx1"/>
              </a:solidFill>
              <a:latin typeface="Modern No. 20" pitchFamily="18" charset="0"/>
            </a:endParaRPr>
          </a:p>
          <a:p>
            <a:r>
              <a:rPr lang="es-ES" sz="2400" dirty="0" smtClean="0">
                <a:solidFill>
                  <a:schemeClr val="tx1"/>
                </a:solidFill>
                <a:latin typeface="Modern No. 20" pitchFamily="18" charset="0"/>
              </a:rPr>
              <a:t>INFORME  DE  MATERIA  DE  GRADUACION</a:t>
            </a:r>
          </a:p>
          <a:p>
            <a:endParaRPr lang="es-ES" sz="2400" dirty="0">
              <a:solidFill>
                <a:schemeClr val="tx1"/>
              </a:solidFill>
              <a:latin typeface="Modern No. 20" pitchFamily="18" charset="0"/>
            </a:endParaRPr>
          </a:p>
          <a:p>
            <a:r>
              <a:rPr lang="es-ES" sz="2400" b="1" dirty="0">
                <a:solidFill>
                  <a:schemeClr val="tx1"/>
                </a:solidFill>
                <a:latin typeface="Modern No. 20" pitchFamily="18" charset="0"/>
              </a:rPr>
              <a:t>“EVALUACION  Y  PREVENCION  DE  RIESGOS  ELECTRICOS </a:t>
            </a:r>
            <a:r>
              <a:rPr lang="es-ES" sz="2400" b="1" dirty="0" smtClean="0">
                <a:solidFill>
                  <a:schemeClr val="tx1"/>
                </a:solidFill>
                <a:latin typeface="Modern No. 20" pitchFamily="18" charset="0"/>
              </a:rPr>
              <a:t> EN  </a:t>
            </a:r>
            <a:r>
              <a:rPr lang="es-ES" sz="2400" b="1" dirty="0">
                <a:solidFill>
                  <a:schemeClr val="tx1"/>
                </a:solidFill>
                <a:latin typeface="Modern No. 20" pitchFamily="18" charset="0"/>
              </a:rPr>
              <a:t>UNA  SUBESTACIÓN”.</a:t>
            </a:r>
            <a:endParaRPr lang="es-ES" sz="2400" dirty="0">
              <a:solidFill>
                <a:schemeClr val="tx1"/>
              </a:solidFill>
              <a:latin typeface="Modern No. 20" pitchFamily="18" charset="0"/>
            </a:endParaRPr>
          </a:p>
          <a:p>
            <a:r>
              <a:rPr lang="es-ES" sz="2400" dirty="0" smtClean="0">
                <a:solidFill>
                  <a:schemeClr val="tx1"/>
                </a:solidFill>
                <a:latin typeface="Modern No. 20" pitchFamily="18" charset="0"/>
              </a:rPr>
              <a:t>Presentado  por:</a:t>
            </a:r>
            <a:r>
              <a:rPr lang="es-ES" sz="2400" dirty="0">
                <a:solidFill>
                  <a:schemeClr val="tx1"/>
                </a:solidFill>
                <a:latin typeface="Modern No. 20" pitchFamily="18" charset="0"/>
              </a:rPr>
              <a:t> </a:t>
            </a:r>
            <a:r>
              <a:rPr lang="es-ES" sz="2400" dirty="0" smtClean="0">
                <a:solidFill>
                  <a:schemeClr val="tx1"/>
                </a:solidFill>
                <a:latin typeface="Modern No. 20" pitchFamily="18" charset="0"/>
              </a:rPr>
              <a:t>  </a:t>
            </a:r>
            <a:endParaRPr lang="es-ES" sz="2400" dirty="0">
              <a:solidFill>
                <a:schemeClr val="tx1"/>
              </a:solidFill>
              <a:latin typeface="Modern No. 20" pitchFamily="18" charset="0"/>
            </a:endParaRPr>
          </a:p>
          <a:p>
            <a:r>
              <a:rPr lang="es-ES" sz="2400" dirty="0" smtClean="0">
                <a:solidFill>
                  <a:schemeClr val="tx1"/>
                </a:solidFill>
                <a:latin typeface="Modern No. 20" pitchFamily="18" charset="0"/>
              </a:rPr>
              <a:t>  Henry  </a:t>
            </a:r>
            <a:r>
              <a:rPr lang="es-ES" sz="2400" dirty="0">
                <a:solidFill>
                  <a:schemeClr val="tx1"/>
                </a:solidFill>
                <a:latin typeface="Modern No. 20" pitchFamily="18" charset="0"/>
              </a:rPr>
              <a:t>Fabricio Calle  </a:t>
            </a:r>
            <a:r>
              <a:rPr lang="es-ES" sz="2400" dirty="0" smtClean="0">
                <a:solidFill>
                  <a:schemeClr val="tx1"/>
                </a:solidFill>
                <a:latin typeface="Modern No. 20" pitchFamily="18" charset="0"/>
              </a:rPr>
              <a:t>Alvarez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Modern No. 20" pitchFamily="18" charset="0"/>
              </a:rPr>
              <a:t>  Patricio  </a:t>
            </a:r>
            <a:r>
              <a:rPr lang="es-ES" sz="2400" dirty="0">
                <a:solidFill>
                  <a:schemeClr val="tx1"/>
                </a:solidFill>
                <a:latin typeface="Modern No. 20" pitchFamily="18" charset="0"/>
              </a:rPr>
              <a:t>Arsenio  Castillo  Pincay</a:t>
            </a:r>
          </a:p>
          <a:p>
            <a:r>
              <a:rPr lang="es-ES" dirty="0">
                <a:solidFill>
                  <a:srgbClr val="C00000"/>
                </a:solidFill>
              </a:rPr>
              <a:t> </a:t>
            </a:r>
          </a:p>
          <a:p>
            <a:endParaRPr lang="es-ES" dirty="0"/>
          </a:p>
        </p:txBody>
      </p:sp>
      <p:pic>
        <p:nvPicPr>
          <p:cNvPr id="4" name="3 Imagen" descr="ESPOL">
            <a:hlinkClick r:id="rId2" tgtFrame="_blank" tooltip="ESPOL"/>
          </p:cNvPr>
          <p:cNvPicPr/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786182" y="857232"/>
            <a:ext cx="17145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/>
              <a:t>CÁLCULO  DE CONDUCTORES PRINCIPALES Y PROTECCION DE SUBESTACION ELECTRICA  “REPLASA”.</a:t>
            </a:r>
            <a:r>
              <a:rPr lang="es-ES" sz="3600" b="1" dirty="0" smtClean="0">
                <a:solidFill>
                  <a:srgbClr val="C00000"/>
                </a:solidFill>
              </a:rPr>
              <a:t/>
            </a:r>
            <a:br>
              <a:rPr lang="es-ES" sz="3600" b="1" dirty="0" smtClean="0">
                <a:solidFill>
                  <a:srgbClr val="C00000"/>
                </a:solidFill>
              </a:rPr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7901014" cy="993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000" dirty="0" smtClean="0"/>
              <a:t>      Diagrama unifilar actual de la subestación:</a:t>
            </a:r>
            <a:endParaRPr lang="es-ES_tradn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643182"/>
            <a:ext cx="685804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Cálculos para  transformador 3Ø de  300KVA </a:t>
            </a:r>
            <a:endParaRPr lang="es-ES_tradn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643050"/>
            <a:ext cx="8301038" cy="4279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/>
              <a:t>Conductor Fase.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000" dirty="0" smtClean="0"/>
              <a:t>I</a:t>
            </a:r>
            <a:r>
              <a:rPr lang="es-ES" sz="2000" baseline="-25000" dirty="0" smtClean="0"/>
              <a:t>OPERACION</a:t>
            </a:r>
            <a:r>
              <a:rPr lang="es-ES" sz="2000" dirty="0" smtClean="0"/>
              <a:t> = Stotal (KVA) x 1000 /  (√3 x Voperacion )</a:t>
            </a:r>
            <a:endParaRPr lang="es-ES_tradnl" sz="2000" dirty="0" smtClean="0"/>
          </a:p>
          <a:p>
            <a:pPr>
              <a:buNone/>
            </a:pPr>
            <a:r>
              <a:rPr lang="es-ES" sz="2000" dirty="0" smtClean="0"/>
              <a:t>I</a:t>
            </a:r>
            <a:r>
              <a:rPr lang="es-ES" sz="2000" baseline="-25000" dirty="0" smtClean="0"/>
              <a:t>OPERACION</a:t>
            </a:r>
            <a:r>
              <a:rPr lang="es-ES" sz="2000" dirty="0" smtClean="0"/>
              <a:t> = 300KVA x 1000 </a:t>
            </a:r>
            <a:r>
              <a:rPr lang="es-ES" sz="2000" b="1" dirty="0" smtClean="0"/>
              <a:t> /</a:t>
            </a:r>
            <a:r>
              <a:rPr lang="es-ES" sz="2000" dirty="0" smtClean="0"/>
              <a:t>  (√3 x 480V)</a:t>
            </a:r>
            <a:endParaRPr lang="es-ES_tradnl" sz="2000" dirty="0" smtClean="0"/>
          </a:p>
          <a:p>
            <a:pPr>
              <a:buNone/>
            </a:pPr>
            <a:r>
              <a:rPr lang="es-ES" sz="2000" dirty="0" smtClean="0"/>
              <a:t>I</a:t>
            </a:r>
            <a:r>
              <a:rPr lang="es-ES" sz="2000" baseline="-25000" dirty="0" smtClean="0"/>
              <a:t>OPERACION</a:t>
            </a:r>
            <a:r>
              <a:rPr lang="es-ES" sz="2000" dirty="0" smtClean="0"/>
              <a:t> = 361.27 A</a:t>
            </a:r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r>
              <a:rPr lang="es-ES_tradnl" sz="2000" dirty="0" smtClean="0"/>
              <a:t>Con  este  amperaje  ,ver  calibre  de  conductor  y  </a:t>
            </a:r>
          </a:p>
          <a:p>
            <a:pPr>
              <a:buNone/>
            </a:pPr>
            <a:r>
              <a:rPr lang="es-ES_tradnl" sz="2000" dirty="0" smtClean="0"/>
              <a:t>verificar  si  es  el  correcto  .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357166"/>
            <a:ext cx="8358246" cy="61436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_tradnl" sz="5100" dirty="0" smtClean="0"/>
              <a:t> </a:t>
            </a:r>
          </a:p>
          <a:p>
            <a:pPr marL="174625" indent="-174625" algn="just" defTabSz="936625">
              <a:buNone/>
              <a:tabLst>
                <a:tab pos="6815138" algn="l"/>
                <a:tab pos="7707313" algn="l"/>
              </a:tabLst>
            </a:pPr>
            <a:r>
              <a:rPr lang="es-ES_tradnl" sz="5100" dirty="0" smtClean="0"/>
              <a:t> </a:t>
            </a:r>
            <a:r>
              <a:rPr lang="es-ES_tradnl" sz="2200" dirty="0" smtClean="0"/>
              <a:t>Esta corriente  se  divide </a:t>
            </a:r>
            <a:r>
              <a:rPr lang="es-ES" sz="2200" dirty="0" smtClean="0"/>
              <a:t>para dos conductores, para que dicha corriente sea mas baja y comparar con el número de conductores que se encuentran en ese instante conectados en cada fase del transformador de dicha subestación.</a:t>
            </a:r>
          </a:p>
          <a:p>
            <a:pPr algn="just">
              <a:buNone/>
            </a:pPr>
            <a:endParaRPr lang="es-ES" sz="2600" dirty="0" smtClean="0"/>
          </a:p>
          <a:p>
            <a:pPr>
              <a:lnSpc>
                <a:spcPct val="120000"/>
              </a:lnSpc>
              <a:buNone/>
            </a:pPr>
            <a:r>
              <a:rPr lang="es-ES" sz="2600" dirty="0" smtClean="0"/>
              <a:t>   </a:t>
            </a:r>
            <a:r>
              <a:rPr lang="es-ES" sz="2200" dirty="0" smtClean="0"/>
              <a:t>I</a:t>
            </a:r>
            <a:r>
              <a:rPr lang="es-ES" sz="2200" baseline="-25000" dirty="0" smtClean="0"/>
              <a:t>CONDUCTOR</a:t>
            </a:r>
            <a:r>
              <a:rPr lang="es-ES" sz="2200" dirty="0" smtClean="0"/>
              <a:t> = 361.27 /  2 conductores</a:t>
            </a:r>
            <a:endParaRPr lang="es-ES_tradnl" sz="2200" dirty="0" smtClean="0"/>
          </a:p>
          <a:p>
            <a:pPr>
              <a:lnSpc>
                <a:spcPct val="120000"/>
              </a:lnSpc>
              <a:buNone/>
            </a:pPr>
            <a:r>
              <a:rPr lang="es-ES" sz="2200" dirty="0" smtClean="0"/>
              <a:t>   I</a:t>
            </a:r>
            <a:r>
              <a:rPr lang="es-ES" sz="2200" baseline="-25000" dirty="0" smtClean="0"/>
              <a:t>CONDUCTOR </a:t>
            </a:r>
            <a:r>
              <a:rPr lang="es-ES" sz="2200" dirty="0" smtClean="0"/>
              <a:t>= 180,64 A   </a:t>
            </a:r>
          </a:p>
          <a:p>
            <a:pPr>
              <a:lnSpc>
                <a:spcPct val="120000"/>
              </a:lnSpc>
              <a:buNone/>
            </a:pPr>
            <a:r>
              <a:rPr lang="es-ES" sz="2200" dirty="0" smtClean="0"/>
              <a:t>   Después con la ayuda del APENDICE A </a:t>
            </a:r>
          </a:p>
          <a:p>
            <a:pPr>
              <a:lnSpc>
                <a:spcPct val="120000"/>
              </a:lnSpc>
              <a:buNone/>
            </a:pPr>
            <a:r>
              <a:rPr lang="es-ES" sz="2200" dirty="0" smtClean="0"/>
              <a:t>   Por lo tanto el calibre del conductor Fase principal es:</a:t>
            </a:r>
          </a:p>
          <a:p>
            <a:pPr>
              <a:lnSpc>
                <a:spcPct val="120000"/>
              </a:lnSpc>
              <a:buNone/>
            </a:pPr>
            <a:r>
              <a:rPr lang="es-ES" sz="2200" dirty="0" smtClean="0"/>
              <a:t>   2 x 4/0 AWG – TW    ; 2 conductores /  fase   </a:t>
            </a:r>
            <a:endParaRPr lang="es-ES_tradnl" sz="2200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 </a:t>
            </a:r>
          </a:p>
          <a:p>
            <a:endParaRPr lang="es-ES_tradnl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39604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400" b="1" dirty="0" smtClean="0"/>
              <a:t>Conductor Neutro </a:t>
            </a:r>
          </a:p>
          <a:p>
            <a:pPr algn="just">
              <a:buNone/>
            </a:pPr>
            <a:r>
              <a:rPr lang="es-ES" sz="2400" dirty="0" smtClean="0"/>
              <a:t>    </a:t>
            </a:r>
            <a:r>
              <a:rPr lang="es-ES" sz="2000" dirty="0" smtClean="0"/>
              <a:t>artículo 310, sección 310-15 (i)(3) del NEC</a:t>
            </a:r>
          </a:p>
          <a:p>
            <a:pPr algn="just">
              <a:buNone/>
            </a:pPr>
            <a:r>
              <a:rPr lang="es-ES" sz="2000" dirty="0" smtClean="0"/>
              <a:t>     calibre del conductor neutro es igual al calibre del conductor fase.</a:t>
            </a:r>
            <a:endParaRPr lang="es-ES_tradnl" sz="2000" dirty="0" smtClean="0"/>
          </a:p>
          <a:p>
            <a:pPr algn="just">
              <a:buNone/>
            </a:pPr>
            <a:r>
              <a:rPr lang="es-ES" sz="2000" dirty="0" smtClean="0"/>
              <a:t>     4/0 AWG – TW </a:t>
            </a:r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r>
              <a:rPr lang="es-ES" sz="2400" b="1" dirty="0" smtClean="0"/>
              <a:t>Dispositivo  de  Protección (Disyuntor  principal) </a:t>
            </a:r>
            <a:endParaRPr lang="es-ES_tradnl" sz="2400" dirty="0" smtClean="0"/>
          </a:p>
          <a:p>
            <a:pPr algn="just">
              <a:buNone/>
            </a:pPr>
            <a:r>
              <a:rPr lang="es-ES" sz="2400" b="1" dirty="0" smtClean="0"/>
              <a:t>  </a:t>
            </a:r>
            <a:r>
              <a:rPr lang="es-ES" sz="2000" dirty="0" smtClean="0"/>
              <a:t>Corriente  de  operación  361,27 A, ver  la sección 240.6(a) del NEC “FUSIBLES E INTERRUPTORES”</a:t>
            </a:r>
          </a:p>
          <a:p>
            <a:pPr algn="just">
              <a:buNone/>
            </a:pPr>
            <a:r>
              <a:rPr lang="es-ES" sz="2000" dirty="0" smtClean="0"/>
              <a:t>      Por lo tanto el disyuntor principal es:</a:t>
            </a:r>
            <a:endParaRPr lang="es-ES_tradnl" sz="2000" dirty="0" smtClean="0"/>
          </a:p>
          <a:p>
            <a:pPr algn="just">
              <a:buNone/>
            </a:pPr>
            <a:r>
              <a:rPr lang="es-ES" sz="2000" dirty="0" smtClean="0"/>
              <a:t>      Disyuntor Principal de 400 A  -  3 polos</a:t>
            </a:r>
            <a:endParaRPr lang="es-ES_tradnl" sz="2000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00124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Cálculos  para  transformador 3Ø de 750KVA </a:t>
            </a:r>
            <a:endParaRPr lang="es-ES_trad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dirty="0" smtClean="0"/>
              <a:t>   </a:t>
            </a:r>
            <a:r>
              <a:rPr lang="es-ES_tradnl" sz="2000" dirty="0" smtClean="0"/>
              <a:t>Se  aplica el  mismo  procedimiento  que  se  hizo  para  el  transformador  de  300KVA</a:t>
            </a:r>
          </a:p>
          <a:p>
            <a:pPr algn="just">
              <a:buNone/>
            </a:pPr>
            <a:r>
              <a:rPr lang="es-ES" sz="2000" b="1" dirty="0" smtClean="0"/>
              <a:t>   Conductor  Fase</a:t>
            </a:r>
          </a:p>
          <a:p>
            <a:pPr algn="just">
              <a:buNone/>
            </a:pPr>
            <a:r>
              <a:rPr lang="es-ES" sz="2000" dirty="0" smtClean="0"/>
              <a:t>   IOPERACION = 1970.57 A</a:t>
            </a:r>
            <a:endParaRPr lang="es-ES_tradnl" sz="2000" dirty="0" smtClean="0"/>
          </a:p>
          <a:p>
            <a:pPr algn="just">
              <a:buNone/>
            </a:pPr>
            <a:r>
              <a:rPr lang="es-ES" sz="2000" dirty="0" smtClean="0"/>
              <a:t>   ICONDUCTOR = 1970.57 /  8 conductores</a:t>
            </a:r>
            <a:endParaRPr lang="es-ES_tradnl" sz="2000" dirty="0" smtClean="0"/>
          </a:p>
          <a:p>
            <a:pPr algn="just">
              <a:buNone/>
            </a:pPr>
            <a:r>
              <a:rPr lang="es-ES" sz="2000" dirty="0" smtClean="0"/>
              <a:t>   ICONDUCTOR =  246.31 A   </a:t>
            </a:r>
            <a:endParaRPr lang="es-ES_tradnl" sz="2000" dirty="0" smtClean="0"/>
          </a:p>
          <a:p>
            <a:pPr algn="just">
              <a:buNone/>
            </a:pPr>
            <a:r>
              <a:rPr lang="es-ES" sz="2000" dirty="0" smtClean="0"/>
              <a:t>   Por lo tanto el calibre del conductor Fase principal es:</a:t>
            </a:r>
            <a:endParaRPr lang="es-ES_tradnl" sz="2000" dirty="0" smtClean="0"/>
          </a:p>
          <a:p>
            <a:pPr algn="just">
              <a:buNone/>
            </a:pPr>
            <a:r>
              <a:rPr lang="es-ES" sz="2000" dirty="0" smtClean="0"/>
              <a:t>   8 x 350 MCM - TW    ; 8 conductores / fase </a:t>
            </a:r>
            <a:endParaRPr lang="es-ES_tradnl" sz="20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072494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/>
              <a:t>Conductor  Neutro:</a:t>
            </a:r>
          </a:p>
          <a:p>
            <a:pPr>
              <a:buNone/>
            </a:pPr>
            <a:endParaRPr lang="es-ES" sz="2400" b="1" dirty="0" smtClean="0"/>
          </a:p>
          <a:p>
            <a:pPr>
              <a:buNone/>
            </a:pPr>
            <a:r>
              <a:rPr lang="es-ES" sz="2000" dirty="0" smtClean="0"/>
              <a:t>Por lo tanto el calibre del conductor Neutro es:</a:t>
            </a:r>
            <a:endParaRPr lang="es-ES_tradnl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350 MCM - TW </a:t>
            </a:r>
            <a:endParaRPr lang="es-ES_tradnl" sz="2000" dirty="0" smtClean="0"/>
          </a:p>
          <a:p>
            <a:pPr>
              <a:buNone/>
            </a:pPr>
            <a:endParaRPr lang="es-ES" sz="2400" b="1" dirty="0" smtClean="0"/>
          </a:p>
          <a:p>
            <a:pPr>
              <a:buNone/>
            </a:pPr>
            <a:r>
              <a:rPr lang="es-ES" sz="2400" b="1" dirty="0" smtClean="0"/>
              <a:t>Dispositivo  de  protección (Disyuntor  principal)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000" dirty="0" smtClean="0"/>
              <a:t>Por lo tanto el disyuntor principal es:</a:t>
            </a:r>
            <a:endParaRPr lang="es-ES_tradnl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 Disyuntor Principal de 2000 A  -  3 polos</a:t>
            </a:r>
            <a:endParaRPr lang="es-ES_tradnl" sz="2000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8028016" cy="928693"/>
          </a:xfrm>
        </p:spPr>
        <p:txBody>
          <a:bodyPr>
            <a:normAutofit fontScale="90000"/>
          </a:bodyPr>
          <a:lstStyle/>
          <a:p>
            <a:r>
              <a:rPr lang="es-ES" sz="3100" b="1" dirty="0"/>
              <a:t>Corriente de Cortocircuito </a:t>
            </a:r>
            <a:r>
              <a:rPr lang="es-ES" sz="1800" b="1" dirty="0"/>
              <a:t/>
            </a:r>
            <a:br>
              <a:rPr lang="es-ES" sz="1800" b="1" dirty="0"/>
            </a:br>
            <a:r>
              <a:rPr lang="es-ES" sz="1800" b="1" dirty="0"/>
              <a:t/>
            </a:r>
            <a:br>
              <a:rPr lang="es-ES" sz="1800" b="1" dirty="0"/>
            </a:br>
            <a:endParaRPr lang="es-ES" sz="1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000108"/>
            <a:ext cx="8353425" cy="559754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ES" sz="1600" b="1" dirty="0"/>
              <a:t> </a:t>
            </a:r>
            <a:r>
              <a:rPr lang="es-ES" sz="2000" b="1" dirty="0">
                <a:solidFill>
                  <a:schemeClr val="tx1"/>
                </a:solidFill>
              </a:rPr>
              <a:t>Método Punto a Punto</a:t>
            </a:r>
          </a:p>
          <a:p>
            <a:pPr algn="l">
              <a:lnSpc>
                <a:spcPct val="80000"/>
              </a:lnSpc>
            </a:pPr>
            <a:endParaRPr lang="es-ES" sz="1600" b="1" dirty="0"/>
          </a:p>
          <a:p>
            <a:pPr algn="l">
              <a:lnSpc>
                <a:spcPct val="80000"/>
              </a:lnSpc>
            </a:pPr>
            <a:r>
              <a:rPr lang="es-ES" sz="1600" b="1" dirty="0"/>
              <a:t>  </a:t>
            </a:r>
            <a:br>
              <a:rPr lang="es-ES" sz="1600" b="1" dirty="0"/>
            </a:br>
            <a:endParaRPr lang="es-ES" sz="1600" b="1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357290" y="1428736"/>
          <a:ext cx="6929486" cy="4857784"/>
        </p:xfrm>
        <a:graphic>
          <a:graphicData uri="http://schemas.openxmlformats.org/presentationml/2006/ole">
            <p:oleObj spid="_x0000_s1026" name="Imagen de mapa de bits" r:id="rId3" imgW="6152381" imgH="4390476" progId="PBrush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r>
              <a:rPr lang="es-ES" sz="2800" b="1" dirty="0"/>
              <a:t>Cálculo de Corriente de Cortocircuito</a:t>
            </a:r>
            <a:r>
              <a:rPr lang="es-ES" sz="2800" dirty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7298"/>
            <a:ext cx="8229600" cy="5072097"/>
          </a:xfrm>
        </p:spPr>
        <p:txBody>
          <a:bodyPr/>
          <a:lstStyle/>
          <a:p>
            <a:pPr>
              <a:buFontTx/>
              <a:buNone/>
            </a:pPr>
            <a:r>
              <a:rPr lang="es-ES" sz="2400" b="1" dirty="0" smtClean="0"/>
              <a:t>Ejemplo:  </a:t>
            </a:r>
          </a:p>
          <a:p>
            <a:pPr>
              <a:buFontTx/>
              <a:buNone/>
            </a:pPr>
            <a:endParaRPr lang="es-ES" sz="1600" b="1" dirty="0" smtClean="0"/>
          </a:p>
          <a:p>
            <a:pPr>
              <a:buFontTx/>
              <a:buNone/>
            </a:pPr>
            <a:r>
              <a:rPr lang="es-ES" sz="1600" b="1" dirty="0" smtClean="0"/>
              <a:t>I</a:t>
            </a:r>
            <a:r>
              <a:rPr lang="es-ES" sz="1000" b="1" dirty="0" smtClean="0"/>
              <a:t>FLA</a:t>
            </a:r>
            <a:r>
              <a:rPr lang="es-ES" sz="1600" b="1" dirty="0" smtClean="0"/>
              <a:t> </a:t>
            </a:r>
            <a:r>
              <a:rPr lang="es-ES" sz="1600" b="1" dirty="0"/>
              <a:t>= Stotal [KVA]  x 1000 /  (√3 x </a:t>
            </a:r>
            <a:r>
              <a:rPr lang="es-ES" sz="1600" b="1" dirty="0" smtClean="0"/>
              <a:t>V</a:t>
            </a:r>
            <a:r>
              <a:rPr lang="es-ES" sz="1000" b="1" dirty="0" smtClean="0"/>
              <a:t>operacion</a:t>
            </a:r>
            <a:r>
              <a:rPr lang="es-ES" sz="1600" b="1" dirty="0" smtClean="0"/>
              <a:t> </a:t>
            </a:r>
            <a:r>
              <a:rPr lang="es-ES" sz="1600" b="1" dirty="0"/>
              <a:t>)</a:t>
            </a:r>
          </a:p>
          <a:p>
            <a:pPr>
              <a:buFontTx/>
              <a:buNone/>
            </a:pPr>
            <a:r>
              <a:rPr lang="es-ES" sz="1600" dirty="0"/>
              <a:t>I</a:t>
            </a:r>
            <a:r>
              <a:rPr lang="es-ES" sz="1000" dirty="0"/>
              <a:t>FLA</a:t>
            </a:r>
            <a:r>
              <a:rPr lang="es-ES" sz="1600" dirty="0"/>
              <a:t> = 300KVA x 1000  /  (√3 x 480) </a:t>
            </a:r>
          </a:p>
          <a:p>
            <a:pPr>
              <a:buFontTx/>
              <a:buNone/>
            </a:pPr>
            <a:r>
              <a:rPr lang="es-ES" sz="1600" dirty="0"/>
              <a:t>I</a:t>
            </a:r>
            <a:r>
              <a:rPr lang="es-ES" sz="1000" dirty="0"/>
              <a:t>FLA</a:t>
            </a:r>
            <a:r>
              <a:rPr lang="es-ES" sz="1600" dirty="0"/>
              <a:t> = 361.27 </a:t>
            </a:r>
            <a:r>
              <a:rPr lang="es-ES" sz="1600" dirty="0" smtClean="0"/>
              <a:t>A</a:t>
            </a:r>
          </a:p>
          <a:p>
            <a:pPr>
              <a:buFontTx/>
              <a:buNone/>
            </a:pPr>
            <a:endParaRPr lang="es-ES" sz="1600" dirty="0"/>
          </a:p>
          <a:p>
            <a:pPr>
              <a:buFontTx/>
              <a:buNone/>
            </a:pPr>
            <a:r>
              <a:rPr lang="es-ES" sz="1600" dirty="0"/>
              <a:t>Multiplicador = 100 / (0.9 x %Ztransformador</a:t>
            </a:r>
            <a:r>
              <a:rPr lang="es-ES" sz="1600" dirty="0" smtClean="0"/>
              <a:t>)</a:t>
            </a:r>
          </a:p>
          <a:p>
            <a:pPr>
              <a:buFontTx/>
              <a:buNone/>
            </a:pPr>
            <a:endParaRPr lang="es-ES" sz="1600" dirty="0" smtClean="0"/>
          </a:p>
          <a:p>
            <a:pPr>
              <a:buFontTx/>
              <a:buNone/>
            </a:pPr>
            <a:r>
              <a:rPr lang="es-ES" sz="1600" dirty="0" smtClean="0"/>
              <a:t>%Z = 1.2 (para transformador 3Ø de 300 KVA) </a:t>
            </a:r>
            <a:r>
              <a:rPr lang="es-ES" sz="1800" b="1" dirty="0" smtClean="0">
                <a:latin typeface="SimSun"/>
                <a:ea typeface="SimSun"/>
              </a:rPr>
              <a:t>→ </a:t>
            </a:r>
            <a:r>
              <a:rPr lang="es-ES" sz="1600" dirty="0" smtClean="0">
                <a:ea typeface="SimSun"/>
              </a:rPr>
              <a:t>ver APENDICE G</a:t>
            </a:r>
          </a:p>
          <a:p>
            <a:pPr>
              <a:buFontTx/>
              <a:buNone/>
            </a:pPr>
            <a:endParaRPr lang="es-ES" sz="1600" dirty="0"/>
          </a:p>
          <a:p>
            <a:pPr>
              <a:buFontTx/>
              <a:buNone/>
            </a:pPr>
            <a:r>
              <a:rPr lang="es-ES" sz="1600" dirty="0"/>
              <a:t>Multiplicador = 100 / (0.9 x 1.2)</a:t>
            </a:r>
          </a:p>
          <a:p>
            <a:pPr>
              <a:buFontTx/>
              <a:buNone/>
            </a:pPr>
            <a:r>
              <a:rPr lang="es-ES" sz="1600" dirty="0"/>
              <a:t>Multiplicador = 92.59</a:t>
            </a:r>
          </a:p>
          <a:p>
            <a:pPr>
              <a:buFontTx/>
              <a:buNone/>
            </a:pPr>
            <a:endParaRPr lang="es-ES" sz="1600" dirty="0"/>
          </a:p>
          <a:p>
            <a:pPr>
              <a:buFontTx/>
              <a:buNone/>
            </a:pPr>
            <a:r>
              <a:rPr lang="es-ES" sz="1600" b="1" dirty="0"/>
              <a:t>I</a:t>
            </a:r>
            <a:r>
              <a:rPr lang="es-ES" sz="1000" b="1" dirty="0"/>
              <a:t>SCA</a:t>
            </a:r>
            <a:r>
              <a:rPr lang="es-ES" sz="1600" b="1" dirty="0"/>
              <a:t> = I</a:t>
            </a:r>
            <a:r>
              <a:rPr lang="es-ES" sz="1000" b="1" dirty="0"/>
              <a:t>FLA</a:t>
            </a:r>
            <a:r>
              <a:rPr lang="es-ES" sz="1600" b="1" dirty="0"/>
              <a:t> X Multiplicador</a:t>
            </a:r>
          </a:p>
          <a:p>
            <a:pPr>
              <a:buFontTx/>
              <a:buNone/>
            </a:pPr>
            <a:r>
              <a:rPr lang="es-ES" sz="1600" b="1" dirty="0"/>
              <a:t>I</a:t>
            </a:r>
            <a:r>
              <a:rPr lang="es-ES" sz="1000" b="1" dirty="0"/>
              <a:t>SCA</a:t>
            </a:r>
            <a:r>
              <a:rPr lang="es-ES" sz="1600" dirty="0"/>
              <a:t> = 361.27 A x 92.59</a:t>
            </a:r>
          </a:p>
          <a:p>
            <a:pPr>
              <a:buFontTx/>
              <a:buNone/>
            </a:pPr>
            <a:r>
              <a:rPr lang="es-ES" sz="1600" b="1" dirty="0"/>
              <a:t>I</a:t>
            </a:r>
            <a:r>
              <a:rPr lang="es-ES" sz="1000" b="1" dirty="0"/>
              <a:t>SCA</a:t>
            </a:r>
            <a:r>
              <a:rPr lang="es-ES" sz="1600" dirty="0"/>
              <a:t> = 33449.99 A</a:t>
            </a:r>
            <a:endParaRPr lang="es-ES" dirty="0"/>
          </a:p>
          <a:p>
            <a:pPr>
              <a:buFontTx/>
              <a:buNone/>
            </a:pPr>
            <a:endParaRPr lang="es-ES" sz="1600" dirty="0"/>
          </a:p>
          <a:p>
            <a:pPr>
              <a:buFontTx/>
              <a:buNone/>
            </a:pPr>
            <a:endParaRPr lang="es-ES" sz="1600" dirty="0"/>
          </a:p>
          <a:p>
            <a:pPr>
              <a:buFontTx/>
              <a:buNone/>
            </a:pPr>
            <a:endParaRPr lang="es-ES" sz="16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s-ES" sz="1200" b="1" dirty="0"/>
              <a:t>  </a:t>
            </a:r>
            <a:r>
              <a:rPr lang="es-ES" sz="1200" b="1" dirty="0" smtClean="0"/>
              <a:t> </a:t>
            </a:r>
          </a:p>
          <a:p>
            <a:pPr>
              <a:buFontTx/>
              <a:buNone/>
            </a:pPr>
            <a:r>
              <a:rPr lang="es-ES" sz="2600" b="1" dirty="0" smtClean="0"/>
              <a:t>  f </a:t>
            </a:r>
            <a:r>
              <a:rPr lang="es-ES" sz="2600" b="1" dirty="0"/>
              <a:t>= √3 x L x I</a:t>
            </a:r>
            <a:r>
              <a:rPr lang="es-ES" sz="1500" b="1" dirty="0"/>
              <a:t>SCA</a:t>
            </a:r>
            <a:r>
              <a:rPr lang="es-ES" sz="2600" b="1" dirty="0"/>
              <a:t>  /  (C x n x </a:t>
            </a:r>
            <a:r>
              <a:rPr lang="es-ES" sz="2600" b="1" dirty="0" smtClean="0"/>
              <a:t>Voperación)</a:t>
            </a:r>
          </a:p>
          <a:p>
            <a:pPr>
              <a:buFontTx/>
              <a:buNone/>
            </a:pPr>
            <a:endParaRPr lang="es-ES" sz="2600" b="1" dirty="0" smtClean="0"/>
          </a:p>
          <a:p>
            <a:pPr>
              <a:buNone/>
            </a:pPr>
            <a:r>
              <a:rPr lang="es-ES" sz="2600" b="1" dirty="0" smtClean="0"/>
              <a:t>  </a:t>
            </a:r>
            <a:r>
              <a:rPr lang="es-ES" sz="2600" dirty="0" smtClean="0"/>
              <a:t>L = 8 mts. = 26.25 pies (distancia desde transformador a falla F1)</a:t>
            </a:r>
          </a:p>
          <a:p>
            <a:pPr>
              <a:buNone/>
            </a:pPr>
            <a:r>
              <a:rPr lang="es-ES" sz="2600" dirty="0" smtClean="0"/>
              <a:t>  n = 2 conductores / fase </a:t>
            </a:r>
          </a:p>
          <a:p>
            <a:pPr>
              <a:buNone/>
            </a:pPr>
            <a:r>
              <a:rPr lang="es-ES" sz="2600" dirty="0" smtClean="0"/>
              <a:t>  c = 15082 (para conductores  4/0 AWG – TW ) </a:t>
            </a:r>
            <a:r>
              <a:rPr lang="es-ES" sz="2600" b="1" dirty="0" smtClean="0">
                <a:latin typeface="SimSun"/>
                <a:ea typeface="SimSun"/>
              </a:rPr>
              <a:t>→</a:t>
            </a:r>
            <a:r>
              <a:rPr lang="es-ES" sz="2600" dirty="0" smtClean="0"/>
              <a:t> ver  APENDICE  H </a:t>
            </a:r>
          </a:p>
          <a:p>
            <a:pPr>
              <a:buNone/>
            </a:pPr>
            <a:endParaRPr lang="es-ES" sz="2100" b="1" dirty="0" smtClean="0"/>
          </a:p>
          <a:p>
            <a:pPr>
              <a:buFontTx/>
              <a:buNone/>
            </a:pPr>
            <a:r>
              <a:rPr lang="es-ES" sz="2600" b="1" dirty="0" smtClean="0"/>
              <a:t>  </a:t>
            </a:r>
            <a:r>
              <a:rPr lang="es-ES" sz="2600" dirty="0" smtClean="0"/>
              <a:t>f = √3 x 26.25 x 33449.99  /  (15082  x 2 x 480) </a:t>
            </a:r>
          </a:p>
          <a:p>
            <a:pPr>
              <a:buFontTx/>
              <a:buNone/>
            </a:pPr>
            <a:r>
              <a:rPr lang="es-ES" sz="2600" dirty="0" smtClean="0"/>
              <a:t>  f =  0.11</a:t>
            </a:r>
          </a:p>
          <a:p>
            <a:pPr>
              <a:buFontTx/>
              <a:buNone/>
            </a:pPr>
            <a:endParaRPr lang="es-ES" sz="2100" dirty="0" smtClean="0"/>
          </a:p>
          <a:p>
            <a:pPr>
              <a:buNone/>
            </a:pPr>
            <a:r>
              <a:rPr lang="es-ES" sz="2600" b="1" dirty="0" smtClean="0"/>
              <a:t>  M = 1  /  (1+ f)</a:t>
            </a:r>
          </a:p>
          <a:p>
            <a:pPr>
              <a:buNone/>
            </a:pPr>
            <a:r>
              <a:rPr lang="es-ES" sz="2600" dirty="0" smtClean="0"/>
              <a:t>  M = 1 /  (1 + 0.11)</a:t>
            </a:r>
          </a:p>
          <a:p>
            <a:pPr>
              <a:buFontTx/>
              <a:buNone/>
            </a:pPr>
            <a:r>
              <a:rPr lang="es-ES" sz="2600" dirty="0" smtClean="0"/>
              <a:t>  M =  0.9</a:t>
            </a:r>
          </a:p>
          <a:p>
            <a:pPr>
              <a:buFontTx/>
              <a:buNone/>
            </a:pPr>
            <a:endParaRPr lang="es-ES" sz="2100" dirty="0" smtClean="0"/>
          </a:p>
          <a:p>
            <a:pPr indent="-249238">
              <a:buNone/>
            </a:pPr>
            <a:r>
              <a:rPr lang="es-ES" sz="2100" dirty="0" smtClean="0"/>
              <a:t> </a:t>
            </a:r>
            <a:r>
              <a:rPr lang="es-ES" sz="2600" b="1" dirty="0" smtClean="0"/>
              <a:t>I</a:t>
            </a:r>
            <a:r>
              <a:rPr lang="es-ES" sz="2600" b="1" baseline="-25000" dirty="0" smtClean="0"/>
              <a:t>SCA (FALLA  F ) </a:t>
            </a:r>
            <a:r>
              <a:rPr lang="es-ES" sz="2600" b="1" dirty="0" smtClean="0"/>
              <a:t> =  I</a:t>
            </a:r>
            <a:r>
              <a:rPr lang="es-ES" sz="2600" b="1" baseline="-25000" dirty="0" smtClean="0"/>
              <a:t>SCA</a:t>
            </a:r>
            <a:r>
              <a:rPr lang="es-ES" sz="2600" b="1" dirty="0" smtClean="0"/>
              <a:t>  X   M</a:t>
            </a:r>
          </a:p>
          <a:p>
            <a:pPr indent="-249238">
              <a:buNone/>
            </a:pPr>
            <a:r>
              <a:rPr lang="es-ES" sz="2600" dirty="0" smtClean="0"/>
              <a:t>I</a:t>
            </a:r>
            <a:r>
              <a:rPr lang="es-ES" sz="2600" baseline="-25000" dirty="0" smtClean="0"/>
              <a:t>SCA (FALLA  F 1)</a:t>
            </a:r>
            <a:r>
              <a:rPr lang="es-ES" sz="2600" dirty="0" smtClean="0"/>
              <a:t>  =  33449.99 x 0.9</a:t>
            </a:r>
          </a:p>
          <a:p>
            <a:pPr indent="-249238">
              <a:buNone/>
            </a:pPr>
            <a:r>
              <a:rPr lang="es-ES" sz="2600" dirty="0" smtClean="0"/>
              <a:t>I</a:t>
            </a:r>
            <a:r>
              <a:rPr lang="es-ES" sz="2600" baseline="-25000" dirty="0" smtClean="0"/>
              <a:t>SCA (FALLA  F 1)</a:t>
            </a:r>
            <a:r>
              <a:rPr lang="es-ES" sz="2600" i="1" dirty="0" smtClean="0"/>
              <a:t>  =  </a:t>
            </a:r>
            <a:r>
              <a:rPr lang="es-ES" sz="2600" dirty="0" smtClean="0"/>
              <a:t>30104.99 A</a:t>
            </a:r>
          </a:p>
          <a:p>
            <a:pPr>
              <a:buNone/>
            </a:pPr>
            <a:endParaRPr lang="es-ES" sz="2100" dirty="0" smtClean="0"/>
          </a:p>
          <a:p>
            <a:pPr>
              <a:buNone/>
              <a:tabLst>
                <a:tab pos="93663" algn="l"/>
              </a:tabLst>
            </a:pPr>
            <a:r>
              <a:rPr lang="es-ES" sz="2600" dirty="0" smtClean="0"/>
              <a:t>  </a:t>
            </a:r>
            <a:r>
              <a:rPr lang="es-ES" sz="2600" b="1" dirty="0" smtClean="0"/>
              <a:t>∴</a:t>
            </a:r>
            <a:r>
              <a:rPr lang="es-ES" sz="2600" dirty="0" smtClean="0"/>
              <a:t> El poder de corte del disyuntor principal del transformador de 300 KVA es de 30 KA.</a:t>
            </a:r>
          </a:p>
          <a:p>
            <a:pPr>
              <a:buNone/>
            </a:pPr>
            <a:r>
              <a:rPr lang="es-ES" sz="2100" dirty="0" smtClean="0"/>
              <a:t>      </a:t>
            </a:r>
          </a:p>
          <a:p>
            <a:pPr>
              <a:buNone/>
            </a:pPr>
            <a:endParaRPr lang="es-ES" sz="1600" dirty="0" smtClean="0"/>
          </a:p>
          <a:p>
            <a:pPr>
              <a:buFontTx/>
              <a:buNone/>
            </a:pPr>
            <a:endParaRPr lang="es-ES" sz="1600" dirty="0" smtClean="0"/>
          </a:p>
          <a:p>
            <a:pPr>
              <a:buFontTx/>
              <a:buNone/>
            </a:pPr>
            <a:endParaRPr lang="es-ES" sz="1600" dirty="0" smtClean="0"/>
          </a:p>
          <a:p>
            <a:pPr>
              <a:buFontTx/>
              <a:buNone/>
            </a:pPr>
            <a:endParaRPr lang="es-ES" sz="1600" dirty="0" smtClean="0"/>
          </a:p>
          <a:p>
            <a:pPr>
              <a:buFontTx/>
              <a:buNone/>
            </a:pPr>
            <a:endParaRPr lang="es-ES" sz="1600" b="1" dirty="0" smtClean="0"/>
          </a:p>
          <a:p>
            <a:pPr>
              <a:buFontTx/>
              <a:buNone/>
            </a:pPr>
            <a:endParaRPr lang="es-ES" sz="1600" b="1" dirty="0" smtClean="0"/>
          </a:p>
          <a:p>
            <a:pPr>
              <a:buFontTx/>
              <a:buNone/>
            </a:pPr>
            <a:endParaRPr lang="es-ES" sz="1600" b="1" dirty="0" smtClean="0"/>
          </a:p>
          <a:p>
            <a:pPr>
              <a:buFontTx/>
              <a:buNone/>
            </a:pPr>
            <a:endParaRPr lang="es-ES" sz="1600" b="1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928670"/>
            <a:ext cx="8043890" cy="785818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 smtClean="0"/>
              <a:t>Cuadro comparativo de resultados. </a:t>
            </a:r>
            <a:endParaRPr lang="es-ES" sz="24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557216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64291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_tradnl" sz="2800" b="1" dirty="0" smtClean="0">
                <a:effectLst/>
                <a:latin typeface="+mn-lt"/>
                <a:cs typeface="Times New Roman" pitchFamily="18" charset="0"/>
              </a:rPr>
              <a:t>SUBESTACIÓN  ELÉCTRICA</a:t>
            </a:r>
            <a:endParaRPr lang="es-ES" sz="28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2643182"/>
            <a:ext cx="6400800" cy="2571768"/>
          </a:xfrm>
        </p:spPr>
        <p:txBody>
          <a:bodyPr>
            <a:noAutofit/>
          </a:bodyPr>
          <a:lstStyle/>
          <a:p>
            <a:pPr algn="just"/>
            <a:r>
              <a:rPr lang="es-ES_tradnl" sz="2000" dirty="0" smtClean="0">
                <a:solidFill>
                  <a:schemeClr val="tx1"/>
                </a:solidFill>
                <a:cs typeface="Times New Roman" pitchFamily="18" charset="0"/>
              </a:rPr>
              <a:t>Una subestación es un conjunto de equipos, dispositivos y  circuitos, que  tienen la  función de  modificar  los  parámetros  de  potencia eléctrica, permitiendo  el  control del  flujo  de  energía, dando seguridad para  el  sistema  eléctrico equipos  y  personal  de  operación  y  mantenimiento.  </a:t>
            </a:r>
            <a:endParaRPr lang="es-E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928694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Método de valoración FINE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071678"/>
            <a:ext cx="6715172" cy="3786214"/>
          </a:xfrm>
        </p:spPr>
        <p:txBody>
          <a:bodyPr>
            <a:normAutofit/>
          </a:bodyPr>
          <a:lstStyle/>
          <a:p>
            <a:pPr marL="261938" indent="-87313" algn="just">
              <a:buNone/>
              <a:tabLst>
                <a:tab pos="261938" algn="l"/>
              </a:tabLst>
            </a:pPr>
            <a:r>
              <a:rPr lang="es-ES" dirty="0" smtClean="0"/>
              <a:t> </a:t>
            </a:r>
            <a:r>
              <a:rPr lang="es-ES" sz="2000" dirty="0" smtClean="0"/>
              <a:t>E</a:t>
            </a:r>
            <a:r>
              <a:rPr lang="es-ES" sz="2000" dirty="0" smtClean="0"/>
              <a:t>stablece prioridades </a:t>
            </a:r>
            <a:r>
              <a:rPr lang="es-ES" sz="2000" dirty="0" smtClean="0"/>
              <a:t>entre las distintas situaciones de </a:t>
            </a:r>
            <a:r>
              <a:rPr lang="es-ES" sz="2000" dirty="0" smtClean="0"/>
              <a:t>riesgo. Se basa en </a:t>
            </a:r>
            <a:r>
              <a:rPr lang="es-ES" sz="2000" dirty="0" smtClean="0"/>
              <a:t>la utilización de una formula  simple para calcular el grado de riesgo </a:t>
            </a:r>
            <a:r>
              <a:rPr lang="es-ES" sz="2000" dirty="0" smtClean="0"/>
              <a:t>y </a:t>
            </a:r>
            <a:r>
              <a:rPr lang="es-ES" sz="2000" dirty="0" smtClean="0"/>
              <a:t>de  este modo llegar a una acción correctiva.</a:t>
            </a:r>
          </a:p>
          <a:p>
            <a:pPr marL="261938" indent="-87313" algn="just">
              <a:buNone/>
              <a:tabLst>
                <a:tab pos="261938" algn="l"/>
              </a:tabLst>
            </a:pPr>
            <a:endParaRPr lang="es-ES" sz="2000" dirty="0" smtClean="0"/>
          </a:p>
          <a:p>
            <a:pPr marL="261938" indent="-87313" algn="just">
              <a:buNone/>
              <a:tabLst>
                <a:tab pos="261938" algn="l"/>
              </a:tabLst>
            </a:pPr>
            <a:r>
              <a:rPr lang="es-ES" sz="2000" dirty="0" smtClean="0"/>
              <a:t>  La fórmula del grado de riesgo es la siguiente:</a:t>
            </a:r>
          </a:p>
          <a:p>
            <a:pPr marL="261938" indent="-87313" algn="just">
              <a:buNone/>
              <a:tabLst>
                <a:tab pos="261938" algn="l"/>
              </a:tabLst>
            </a:pPr>
            <a:r>
              <a:rPr lang="es-ES" sz="2000" dirty="0" smtClean="0"/>
              <a:t> </a:t>
            </a:r>
          </a:p>
          <a:p>
            <a:pPr marL="261938" indent="-87313" algn="just">
              <a:buNone/>
              <a:tabLst>
                <a:tab pos="261938" algn="l"/>
              </a:tabLst>
            </a:pPr>
            <a:r>
              <a:rPr lang="es-ES" sz="2000" dirty="0" smtClean="0"/>
              <a:t>   GR = Consecuencia x Exposición x Probabilidad</a:t>
            </a:r>
          </a:p>
          <a:p>
            <a:pPr marL="261938" indent="-87313" algn="just">
              <a:buNone/>
              <a:tabLst>
                <a:tab pos="261938" algn="l"/>
              </a:tabLst>
            </a:pPr>
            <a:endParaRPr lang="es-ES" sz="1600" dirty="0" smtClean="0"/>
          </a:p>
          <a:p>
            <a:pPr marL="261938" indent="-261938" algn="just">
              <a:buNone/>
            </a:pPr>
            <a:endParaRPr lang="es-ES" sz="16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1428736"/>
            <a:ext cx="7429552" cy="785818"/>
          </a:xfrm>
        </p:spPr>
        <p:txBody>
          <a:bodyPr>
            <a:noAutofit/>
          </a:bodyPr>
          <a:lstStyle/>
          <a:p>
            <a:pPr lvl="0" algn="l"/>
            <a:r>
              <a:rPr lang="es-ES" sz="2000" b="1" dirty="0" smtClean="0"/>
              <a:t>Consecuencia</a:t>
            </a:r>
            <a:r>
              <a:rPr lang="es-ES" sz="2000" dirty="0" smtClean="0"/>
              <a:t>: Definido como el posible daño debido al riesgo que se está considerando. </a:t>
            </a:r>
            <a:br>
              <a:rPr lang="es-ES" sz="2000" dirty="0" smtClean="0"/>
            </a:br>
            <a:endParaRPr lang="es-ES" sz="20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428868"/>
            <a:ext cx="557216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1285860"/>
            <a:ext cx="7901014" cy="857256"/>
          </a:xfrm>
        </p:spPr>
        <p:txBody>
          <a:bodyPr>
            <a:noAutofit/>
          </a:bodyPr>
          <a:lstStyle/>
          <a:p>
            <a:pPr marL="174625" lvl="0" algn="l"/>
            <a:r>
              <a:rPr lang="es-ES" sz="2000" b="1" dirty="0" smtClean="0"/>
              <a:t>Exposición:</a:t>
            </a:r>
            <a:r>
              <a:rPr lang="es-ES" sz="2000" dirty="0" smtClean="0"/>
              <a:t> Es la frecuencia con la que se presenta la situación de riesgo, que tanta veces uno está expuesto.</a:t>
            </a:r>
            <a:br>
              <a:rPr lang="es-ES" sz="2000" dirty="0" smtClean="0"/>
            </a:br>
            <a:endParaRPr lang="es-ES" sz="20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357430"/>
            <a:ext cx="557216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14422"/>
            <a:ext cx="7829576" cy="1000132"/>
          </a:xfrm>
        </p:spPr>
        <p:txBody>
          <a:bodyPr/>
          <a:lstStyle/>
          <a:p>
            <a:pPr marL="536575" lvl="0" algn="l"/>
            <a:r>
              <a:rPr lang="es-ES" sz="2000" b="1" dirty="0" smtClean="0"/>
              <a:t>Probabilidad:</a:t>
            </a:r>
            <a:r>
              <a:rPr lang="es-ES" sz="2000" dirty="0" smtClean="0"/>
              <a:t> La posibilidad que una vez presentada la situación  de riesgo, se origine el accidente.</a:t>
            </a:r>
            <a:r>
              <a:rPr lang="es-ES" sz="1600" dirty="0" smtClean="0"/>
              <a:t/>
            </a:r>
            <a:br>
              <a:rPr lang="es-ES" sz="1600" dirty="0" smtClean="0"/>
            </a:br>
            <a:endParaRPr lang="es-ES" sz="16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229600" cy="785834"/>
          </a:xfrm>
        </p:spPr>
        <p:txBody>
          <a:bodyPr/>
          <a:lstStyle/>
          <a:p>
            <a:pPr indent="363538" algn="l"/>
            <a:r>
              <a:rPr lang="es-ES" sz="1800" b="1" dirty="0" smtClean="0"/>
              <a:t>      </a:t>
            </a:r>
            <a:r>
              <a:rPr lang="es-ES" sz="2000" b="1" dirty="0" smtClean="0"/>
              <a:t>Grado de riesgo</a:t>
            </a:r>
            <a:r>
              <a:rPr lang="es-ES" sz="2000" dirty="0" smtClean="0"/>
              <a:t>: Valorización en magnitud del riesgo.</a:t>
            </a:r>
            <a:endParaRPr lang="es-ES" sz="2000" dirty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357430"/>
            <a:ext cx="550072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57256"/>
          </a:xfrm>
        </p:spPr>
        <p:txBody>
          <a:bodyPr>
            <a:normAutofit/>
          </a:bodyPr>
          <a:lstStyle/>
          <a:p>
            <a:pPr marL="363538" algn="l"/>
            <a:r>
              <a:rPr lang="es-ES" sz="2400" b="1" dirty="0" smtClean="0"/>
              <a:t>Principales  causas de  riesgo en  Subestación  REPLASA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00240"/>
            <a:ext cx="8086724" cy="44291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" sz="2000" dirty="0" smtClean="0"/>
              <a:t>Ubicación inadecuada de  subestación  eléctrica  </a:t>
            </a:r>
          </a:p>
          <a:p>
            <a:pPr>
              <a:buNone/>
            </a:pPr>
            <a:r>
              <a:rPr lang="es-ES" sz="2000" dirty="0" smtClean="0"/>
              <a:t>  </a:t>
            </a:r>
          </a:p>
          <a:p>
            <a:pPr>
              <a:buFontTx/>
              <a:buChar char="-"/>
            </a:pPr>
            <a:r>
              <a:rPr lang="es-ES" sz="2000" dirty="0" smtClean="0"/>
              <a:t>Mal dimensionamiento de cuarto para Transformador (300KVA)</a:t>
            </a:r>
          </a:p>
          <a:p>
            <a:pPr>
              <a:buNone/>
            </a:pPr>
            <a:r>
              <a:rPr lang="es-ES" sz="2000" dirty="0" smtClean="0"/>
              <a:t> </a:t>
            </a:r>
          </a:p>
          <a:p>
            <a:pPr>
              <a:buFontTx/>
              <a:buChar char="-"/>
            </a:pPr>
            <a:r>
              <a:rPr lang="es-ES" sz="2000" dirty="0" smtClean="0"/>
              <a:t>Falta de  extintores  contra  incendio </a:t>
            </a:r>
          </a:p>
          <a:p>
            <a:pPr>
              <a:buFontTx/>
              <a:buChar char="-"/>
            </a:pPr>
            <a:endParaRPr lang="es-ES" sz="2000" dirty="0" smtClean="0"/>
          </a:p>
          <a:p>
            <a:pPr>
              <a:buFontTx/>
              <a:buChar char="-"/>
            </a:pPr>
            <a:r>
              <a:rPr lang="es-ES" sz="2000" dirty="0" smtClean="0"/>
              <a:t>Falta  de  limpieza  en subestación</a:t>
            </a:r>
          </a:p>
          <a:p>
            <a:pPr>
              <a:buFontTx/>
              <a:buChar char="-"/>
            </a:pPr>
            <a:endParaRPr lang="es-ES" sz="2000" dirty="0" smtClean="0"/>
          </a:p>
          <a:p>
            <a:pPr>
              <a:buFontTx/>
              <a:buChar char="-"/>
            </a:pPr>
            <a:r>
              <a:rPr lang="es-ES" sz="2000" dirty="0" smtClean="0"/>
              <a:t>Falta  de  foso  para depósito  de aceite dieléctrico</a:t>
            </a:r>
            <a:r>
              <a:rPr lang="es-ES" sz="2000" b="1" dirty="0" smtClean="0"/>
              <a:t> </a:t>
            </a:r>
          </a:p>
          <a:p>
            <a:pPr>
              <a:buFontTx/>
              <a:buChar char="-"/>
            </a:pPr>
            <a:endParaRPr lang="es-ES" sz="2000" dirty="0" smtClean="0"/>
          </a:p>
          <a:p>
            <a:pPr>
              <a:buFontTx/>
              <a:buChar char="-"/>
            </a:pPr>
            <a:r>
              <a:rPr lang="es-ES" sz="2000" dirty="0" smtClean="0"/>
              <a:t>Mal  dimensionamiento de  elementos  eléctricos </a:t>
            </a: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 smtClean="0"/>
              <a:t>       Resultados obtenidos.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357298"/>
            <a:ext cx="678660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928694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/>
              <a:t>Medidas Correctivas para subestación REPLASA 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50059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s-ES" sz="2200" dirty="0" smtClean="0"/>
              <a:t>Ubicación correcta de la subestación. 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s-ES" sz="2200" dirty="0" smtClean="0"/>
              <a:t>Dimensión de cuarto para transformador de 300KVA.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s-ES" sz="2200" dirty="0" smtClean="0"/>
              <a:t>Techo y paredes del cuarto de tableros.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s-ES" sz="2200" dirty="0" smtClean="0"/>
              <a:t>Almacenamiento de materiales en cuarto de tableros.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s-ES" sz="2200" dirty="0" smtClean="0"/>
              <a:t>Puerta de ingreso hacia cuarto de tableros.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s-ES" sz="2200" dirty="0" smtClean="0"/>
              <a:t>Extintores contra incendio.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200" dirty="0" smtClean="0"/>
              <a:t>-Distribución de conductores.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FontTx/>
              <a:buChar char="-"/>
            </a:pPr>
            <a:endParaRPr lang="es-ES" sz="1600" dirty="0" smtClean="0"/>
          </a:p>
          <a:p>
            <a:pPr algn="just">
              <a:buNone/>
            </a:pPr>
            <a:r>
              <a:rPr lang="es-ES" sz="1600" dirty="0" smtClean="0"/>
              <a:t> </a:t>
            </a:r>
            <a:endParaRPr lang="es-ES" sz="16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 smtClean="0"/>
              <a:t>Ubicación de subestación eléctrica</a:t>
            </a:r>
            <a:endParaRPr lang="es-ES" sz="2400" b="1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564360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00124"/>
          </a:xfrm>
        </p:spPr>
        <p:txBody>
          <a:bodyPr>
            <a:normAutofit/>
          </a:bodyPr>
          <a:lstStyle/>
          <a:p>
            <a:pPr lvl="0" algn="l"/>
            <a:r>
              <a:rPr lang="es-ES" sz="2400" b="1" dirty="0" smtClean="0"/>
              <a:t>Techo y paredes del cuarto de tableros.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564360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 smtClean="0">
                <a:latin typeface="+mn-lt"/>
                <a:cs typeface="Times New Roman" pitchFamily="18" charset="0"/>
              </a:rPr>
              <a:t>SUBESTACIONES  DE  USO  INDUSTRIAL  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_tradn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_tradnl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ES_tradnl" sz="2000" dirty="0" smtClean="0">
                <a:cs typeface="Times New Roman" pitchFamily="18" charset="0"/>
              </a:rPr>
              <a:t>Las subestaciones  eléctricas  de  uso  industrial se  pueden  clasificar  por  el  tipo  de  instalación  como: </a:t>
            </a:r>
          </a:p>
          <a:p>
            <a:pPr>
              <a:buNone/>
            </a:pPr>
            <a:endParaRPr lang="es-ES_tradnl" sz="2000" dirty="0" smtClean="0">
              <a:cs typeface="Times New Roman" pitchFamily="18" charset="0"/>
            </a:endParaRPr>
          </a:p>
          <a:p>
            <a:r>
              <a:rPr lang="es-ES_tradnl" sz="2000" dirty="0" smtClean="0">
                <a:cs typeface="Times New Roman" pitchFamily="18" charset="0"/>
              </a:rPr>
              <a:t>Subestaciones  tipo  intemperie </a:t>
            </a:r>
          </a:p>
          <a:p>
            <a:r>
              <a:rPr lang="es-ES_tradnl" sz="2000" dirty="0" smtClean="0">
                <a:cs typeface="Times New Roman" pitchFamily="18" charset="0"/>
              </a:rPr>
              <a:t>Subestaciones  de  tipo  interior </a:t>
            </a:r>
          </a:p>
          <a:p>
            <a:r>
              <a:rPr lang="es-ES_tradnl" sz="2000" dirty="0" smtClean="0">
                <a:cs typeface="Times New Roman" pitchFamily="18" charset="0"/>
              </a:rPr>
              <a:t>Subestaciones   tipo  blindado</a:t>
            </a:r>
            <a:endParaRPr lang="es-ES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57248"/>
          </a:xfrm>
        </p:spPr>
        <p:txBody>
          <a:bodyPr>
            <a:normAutofit/>
          </a:bodyPr>
          <a:lstStyle/>
          <a:p>
            <a:pPr lvl="0" algn="l"/>
            <a:r>
              <a:rPr lang="es-ES" sz="2400" b="1" dirty="0" smtClean="0"/>
              <a:t>Almacenamiento de materiales en cuarto de tableros.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715040" cy="391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74720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 smtClean="0"/>
              <a:t>Puerta de ingreso hacia cuarto de tableros.</a:t>
            </a:r>
            <a:endParaRPr lang="es-ES" sz="2400" dirty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571504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Protección frente a los riesgos eléctricos.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000108"/>
            <a:ext cx="7143800" cy="50720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1600" dirty="0" smtClean="0"/>
          </a:p>
          <a:p>
            <a:pPr marL="0" indent="0" algn="just">
              <a:buNone/>
            </a:pPr>
            <a:r>
              <a:rPr lang="es-ES" sz="2000" b="1" dirty="0" smtClean="0"/>
              <a:t>-Equipos de protección personal.- </a:t>
            </a:r>
            <a:r>
              <a:rPr lang="es-ES" sz="2000" dirty="0" smtClean="0"/>
              <a:t>Actúan como barreras frente a los riesgos </a:t>
            </a:r>
            <a:r>
              <a:rPr lang="es-ES" sz="2000" dirty="0" smtClean="0"/>
              <a:t>eléctricos.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Casco protector.</a:t>
            </a:r>
          </a:p>
          <a:p>
            <a:pPr marL="0" indent="0">
              <a:buNone/>
            </a:pPr>
            <a:r>
              <a:rPr lang="es-ES" sz="2000" dirty="0" smtClean="0"/>
              <a:t>Guantes aislantes.</a:t>
            </a:r>
          </a:p>
          <a:p>
            <a:pPr marL="0" indent="0">
              <a:buNone/>
            </a:pPr>
            <a:r>
              <a:rPr lang="es-ES" sz="2000" dirty="0" smtClean="0"/>
              <a:t>Calzado aislante</a:t>
            </a:r>
          </a:p>
          <a:p>
            <a:pPr marL="0" indent="0">
              <a:buNone/>
            </a:pPr>
            <a:r>
              <a:rPr lang="es-ES" sz="2000" dirty="0" smtClean="0"/>
              <a:t>Mascarilla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 algn="just">
              <a:buNone/>
            </a:pPr>
            <a:r>
              <a:rPr lang="es-ES" sz="2000" b="1" dirty="0" smtClean="0"/>
              <a:t>-Equipos de seguridad.- </a:t>
            </a:r>
            <a:r>
              <a:rPr lang="es-ES" sz="2000" dirty="0" smtClean="0"/>
              <a:t>A</a:t>
            </a:r>
            <a:r>
              <a:rPr lang="es-ES" sz="2000" dirty="0" smtClean="0"/>
              <a:t>yudan </a:t>
            </a:r>
            <a:r>
              <a:rPr lang="es-ES" sz="2000" dirty="0" smtClean="0"/>
              <a:t>a evitar posibles cortocircuitos o choques eléctricos generados por contactos accidentales</a:t>
            </a:r>
            <a:r>
              <a:rPr lang="es-ES" sz="2000" dirty="0" smtClean="0"/>
              <a:t>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Pértigas.</a:t>
            </a:r>
          </a:p>
          <a:p>
            <a:pPr marL="0" indent="0">
              <a:buNone/>
            </a:pPr>
            <a:r>
              <a:rPr lang="es-ES" sz="2000" dirty="0" smtClean="0"/>
              <a:t>Etiquetas de seguridad.</a:t>
            </a:r>
          </a:p>
          <a:p>
            <a:pPr marL="0" indent="0">
              <a:buNone/>
            </a:pPr>
            <a:r>
              <a:rPr lang="es-ES" sz="2000" dirty="0" smtClean="0"/>
              <a:t>Elementos de bloqueo.</a:t>
            </a:r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b="1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CONCLUSIONES 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00660"/>
          </a:xfrm>
        </p:spPr>
        <p:txBody>
          <a:bodyPr>
            <a:normAutofit/>
          </a:bodyPr>
          <a:lstStyle/>
          <a:p>
            <a:pPr marL="363538" indent="-3635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Se pudo apreciar en la subestación REPLASA que entre todos los riesgos encontrados, el de mayor peligrosidad es la mala ubicación de dicha subestación.</a:t>
            </a:r>
          </a:p>
          <a:p>
            <a:pPr marL="363538" indent="-363538" algn="just">
              <a:lnSpc>
                <a:spcPct val="150000"/>
              </a:lnSpc>
              <a:buNone/>
            </a:pPr>
            <a:endParaRPr lang="es-ES" sz="1800" dirty="0" smtClean="0"/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Es  importante  conocer  el  nivel  de  gravedad  de  cada  riesgo </a:t>
            </a:r>
            <a:r>
              <a:rPr lang="es-ES" sz="1800" dirty="0" smtClean="0"/>
              <a:t>por medio</a:t>
            </a:r>
            <a:r>
              <a:rPr lang="es-ES" sz="1800" dirty="0" smtClean="0"/>
              <a:t> del  </a:t>
            </a:r>
            <a:r>
              <a:rPr lang="es-ES" sz="1800" dirty="0" smtClean="0"/>
              <a:t>método  FINE, con  el  fin  de realizar las correcciones </a:t>
            </a:r>
            <a:r>
              <a:rPr lang="es-ES" sz="1800" dirty="0" smtClean="0"/>
              <a:t>necesarias.</a:t>
            </a:r>
            <a:endParaRPr lang="es-ES" sz="1800" dirty="0" smtClean="0"/>
          </a:p>
          <a:p>
            <a:pPr lvl="0" algn="just">
              <a:lnSpc>
                <a:spcPct val="150000"/>
              </a:lnSpc>
              <a:buNone/>
            </a:pPr>
            <a:endParaRPr lang="es-ES" sz="1800" dirty="0" smtClean="0"/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Las  subestaciones  de  tipo  industrial  son  parte  muy  importante  para  la producción,  por  ello  deben  operar  bajo  normas  estándares  de  seguridad con  el  fin  de  continuar con su  óptimo  funcionamiento.</a:t>
            </a:r>
          </a:p>
          <a:p>
            <a:pPr>
              <a:buNone/>
            </a:pPr>
            <a:endParaRPr lang="es-ES" sz="1800" dirty="0" smtClean="0"/>
          </a:p>
          <a:p>
            <a:pPr>
              <a:buFont typeface="Wingdings" pitchFamily="2" charset="2"/>
              <a:buChar char="Ø"/>
            </a:pPr>
            <a:endParaRPr lang="es-ES" sz="18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7143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RECOMENDACIONES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62598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Reubicación de los baños en un lugar mas seguro, con la finalidad de salvaguardar la integridad de los </a:t>
            </a:r>
            <a:r>
              <a:rPr lang="es-ES" sz="1800" dirty="0" smtClean="0"/>
              <a:t>trabajadores.</a:t>
            </a:r>
            <a:endParaRPr lang="es-ES" sz="1800" dirty="0" smtClean="0"/>
          </a:p>
          <a:p>
            <a:pPr algn="just">
              <a:buFont typeface="Wingdings" pitchFamily="2" charset="2"/>
              <a:buChar char="Ø"/>
            </a:pPr>
            <a:endParaRPr lang="es-ES" sz="1800" dirty="0" smtClean="0"/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Usar  mascarillas,  pues  en  esta  industria la presencia  de  polvo  plástico en el ambiente es a diario.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endParaRPr lang="es-ES" sz="1800" dirty="0" smtClean="0"/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Usar  extintores contra incendio.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endParaRPr lang="es-ES" sz="1800" dirty="0" smtClean="0"/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/>
              <a:t>En lo que se refiere al dimensionamiento de elementos eléctricos (conductores y breakers), se recomienda realizar los respectivos cambios de acuerdo a los cálculos efectuados.   </a:t>
            </a:r>
          </a:p>
          <a:p>
            <a:pPr algn="just">
              <a:buFont typeface="Wingdings" pitchFamily="2" charset="2"/>
              <a:buChar char="Ø"/>
            </a:pPr>
            <a:endParaRPr lang="es-ES" sz="16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714372"/>
          </a:xfrm>
        </p:spPr>
        <p:txBody>
          <a:bodyPr>
            <a:normAutofit/>
          </a:bodyPr>
          <a:lstStyle/>
          <a:p>
            <a:r>
              <a:rPr lang="es-ES_tradnl" sz="2800" dirty="0" smtClean="0">
                <a:latin typeface="+mn-lt"/>
                <a:cs typeface="Times New Roman" pitchFamily="18" charset="0"/>
              </a:rPr>
              <a:t>   </a:t>
            </a:r>
            <a:r>
              <a:rPr lang="es-ES_tradnl" sz="2800" b="1" dirty="0" smtClean="0">
                <a:latin typeface="+mn-lt"/>
                <a:cs typeface="Times New Roman" pitchFamily="18" charset="0"/>
              </a:rPr>
              <a:t>SUBESTACION  TIPO  INTERIOR 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14842"/>
          </a:xfrm>
        </p:spPr>
        <p:txBody>
          <a:bodyPr>
            <a:noAutofit/>
          </a:bodyPr>
          <a:lstStyle/>
          <a:p>
            <a:pPr marL="261938" indent="-261938" algn="just">
              <a:buNone/>
            </a:pPr>
            <a:r>
              <a:rPr lang="es-ES_tradnl" sz="2400" dirty="0" smtClean="0"/>
              <a:t>    </a:t>
            </a:r>
            <a:r>
              <a:rPr lang="es-ES_tradnl" sz="2000" dirty="0" smtClean="0">
                <a:latin typeface="Times New Roman" pitchFamily="18" charset="0"/>
                <a:cs typeface="Times New Roman" pitchFamily="18" charset="0"/>
              </a:rPr>
              <a:t>En  este  tipo de subestaciones los  equipos  y  dispositivos  están diseñados  para  trabajar  en  interiores , y  son  los  que  actualmente  usados  en  muchas  industrias.</a:t>
            </a:r>
          </a:p>
          <a:p>
            <a:pPr algn="just">
              <a:buNone/>
            </a:pPr>
            <a:endParaRPr lang="es-ES_tradnl" sz="2000" dirty="0" smtClean="0"/>
          </a:p>
          <a:p>
            <a:pPr algn="just">
              <a:buNone/>
            </a:pPr>
            <a:r>
              <a:rPr lang="es-ES_tradnl" sz="2000" dirty="0" smtClean="0"/>
              <a:t>    </a:t>
            </a:r>
            <a:r>
              <a:rPr lang="es-ES_tradnl" sz="2000" b="1" dirty="0" smtClean="0"/>
              <a:t>SUBESTACION  REPLASA</a:t>
            </a:r>
          </a:p>
          <a:p>
            <a:pPr algn="just">
              <a:buNone/>
            </a:pPr>
            <a:endParaRPr lang="es-ES_tradnl" sz="2000" b="1" dirty="0" smtClean="0"/>
          </a:p>
          <a:p>
            <a:pPr marL="261938" indent="-261938" algn="just">
              <a:buNone/>
            </a:pPr>
            <a:r>
              <a:rPr lang="es-ES_tradnl" sz="2000" dirty="0" smtClean="0"/>
              <a:t>    </a:t>
            </a:r>
            <a:r>
              <a:rPr lang="es-ES_tradnl" sz="2000" dirty="0" smtClean="0">
                <a:latin typeface="Times New Roman" pitchFamily="18" charset="0"/>
                <a:cs typeface="Times New Roman" pitchFamily="18" charset="0"/>
              </a:rPr>
              <a:t>Esta  subestación  es  de  tipo interior  reductora  de  voltaje, se  alimenta  de la  tensión  de  transmisión  a  media  tensión  que  es    13.2KV  mediante  su  acometida  tipo  aérea   y la  reduce  a  baja  tension  ,  mediante  dos  transformadores  trifásicos  con  secundarios  de  110/220V y  480V  ,  tensiones que  alimentan  tableros  de distribución  para  los  diferentes  tipos de cargas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400" b="1" dirty="0" smtClean="0"/>
              <a:t>V</a:t>
            </a:r>
            <a:r>
              <a:rPr lang="es-ES_tradn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ista  de  subestación   REPLASA</a:t>
            </a:r>
            <a:endParaRPr lang="es-E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285852" y="1928802"/>
            <a:ext cx="6715172" cy="407196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200" b="1" dirty="0" smtClean="0">
                <a:latin typeface="Times New Roman" pitchFamily="18" charset="0"/>
                <a:cs typeface="Times New Roman" pitchFamily="18" charset="0"/>
              </a:rPr>
              <a:t>Componentes  Principales de  subestación  REPLASA</a:t>
            </a:r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3200" dirty="0" smtClean="0">
                <a:latin typeface="Times New Roman" pitchFamily="18" charset="0"/>
                <a:cs typeface="Times New Roman" pitchFamily="18" charset="0"/>
              </a:rPr>
            </a:br>
            <a:endParaRPr lang="es-E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r>
              <a:rPr lang="es-ES" sz="2000" dirty="0" smtClean="0">
                <a:cs typeface="Times New Roman" pitchFamily="18" charset="0"/>
              </a:rPr>
              <a:t>Transformador  trifásico  de  750KVA sumergido  en  aceite  con     depósito  de Expansión.   </a:t>
            </a:r>
          </a:p>
          <a:p>
            <a:endParaRPr lang="es-ES" sz="2000" dirty="0" smtClean="0">
              <a:cs typeface="Times New Roman" pitchFamily="18" charset="0"/>
            </a:endParaRPr>
          </a:p>
          <a:p>
            <a:r>
              <a:rPr lang="es-ES" sz="2000" dirty="0" smtClean="0">
                <a:cs typeface="Times New Roman" pitchFamily="18" charset="0"/>
              </a:rPr>
              <a:t>Transformador  de  300KVA  hermético  trifásico  de  llenado   Integral   </a:t>
            </a:r>
          </a:p>
          <a:p>
            <a:endParaRPr lang="es-ES" sz="2000" dirty="0" smtClean="0">
              <a:cs typeface="Times New Roman" pitchFamily="18" charset="0"/>
            </a:endParaRPr>
          </a:p>
          <a:p>
            <a:r>
              <a:rPr lang="es-ES_tradnl" sz="2000" dirty="0" smtClean="0">
                <a:cs typeface="Times New Roman" pitchFamily="18" charset="0"/>
              </a:rPr>
              <a:t>Tableros  eléctricos</a:t>
            </a:r>
          </a:p>
          <a:p>
            <a:pPr>
              <a:buNone/>
            </a:pPr>
            <a:r>
              <a:rPr lang="es-ES_tradnl" sz="2000" dirty="0" smtClean="0">
                <a:cs typeface="Times New Roman" pitchFamily="18" charset="0"/>
              </a:rPr>
              <a:t> </a:t>
            </a:r>
          </a:p>
          <a:p>
            <a:r>
              <a:rPr lang="es-ES_tradnl" sz="2000" dirty="0" smtClean="0">
                <a:cs typeface="Times New Roman" pitchFamily="18" charset="0"/>
              </a:rPr>
              <a:t>Cableado principal</a:t>
            </a:r>
            <a:endParaRPr lang="es-ES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Metodología  aplicada  para  el  análisis  de riesgos  en  subestación 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71966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Identificación de Riesgos - CHECK LIST </a:t>
            </a:r>
          </a:p>
          <a:p>
            <a:r>
              <a:rPr lang="es-ES" dirty="0" smtClean="0"/>
              <a:t>Valoración de Riesgos - METODO  FINE</a:t>
            </a:r>
          </a:p>
          <a:p>
            <a:r>
              <a:rPr lang="es-ES" dirty="0" smtClean="0"/>
              <a:t>Correcciones.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4000" b="1" dirty="0" smtClean="0"/>
              <a:t>PELIGROS  Y  RIESGOS  EN  UNA  SUBESTACION  ELECTRICA</a:t>
            </a:r>
          </a:p>
          <a:p>
            <a:pPr marL="0" indent="0">
              <a:buNone/>
            </a:pPr>
            <a:endParaRPr lang="es-ES" sz="4000" b="1" dirty="0" smtClean="0"/>
          </a:p>
          <a:p>
            <a:pPr>
              <a:buNone/>
            </a:pPr>
            <a:r>
              <a:rPr lang="es-ES_tradnl" dirty="0" smtClean="0">
                <a:cs typeface="Times New Roman" pitchFamily="18" charset="0"/>
              </a:rPr>
              <a:t>Los riesgos eléctricos son fundamentalmente de cuatro tipos:</a:t>
            </a:r>
            <a:endParaRPr lang="es-ES" dirty="0" smtClean="0">
              <a:cs typeface="Times New Roman" pitchFamily="18" charset="0"/>
            </a:endParaRPr>
          </a:p>
          <a:p>
            <a:pPr>
              <a:buNone/>
            </a:pPr>
            <a:r>
              <a:rPr lang="es-ES_tradnl" dirty="0" smtClean="0">
                <a:cs typeface="Times New Roman" pitchFamily="18" charset="0"/>
              </a:rPr>
              <a:t>• Choque eléctrico por paso de la corriente por el cuerpo.</a:t>
            </a:r>
            <a:endParaRPr lang="es-ES" dirty="0" smtClean="0">
              <a:cs typeface="Times New Roman" pitchFamily="18" charset="0"/>
            </a:endParaRPr>
          </a:p>
          <a:p>
            <a:pPr>
              <a:buNone/>
            </a:pPr>
            <a:r>
              <a:rPr lang="es-ES_tradnl" dirty="0" smtClean="0">
                <a:cs typeface="Times New Roman" pitchFamily="18" charset="0"/>
              </a:rPr>
              <a:t>• Quemaduras por choque eléctrico, o por arco eléctrico.</a:t>
            </a:r>
            <a:endParaRPr lang="es-ES" dirty="0" smtClean="0">
              <a:cs typeface="Times New Roman" pitchFamily="18" charset="0"/>
            </a:endParaRPr>
          </a:p>
          <a:p>
            <a:pPr>
              <a:buNone/>
            </a:pPr>
            <a:r>
              <a:rPr lang="es-ES_tradnl" dirty="0" smtClean="0">
                <a:cs typeface="Times New Roman" pitchFamily="18" charset="0"/>
              </a:rPr>
              <a:t>• Caídas o golpes como consecuencia de choque o arco      </a:t>
            </a:r>
          </a:p>
          <a:p>
            <a:pPr>
              <a:buNone/>
            </a:pPr>
            <a:r>
              <a:rPr lang="es-ES_tradnl" dirty="0" smtClean="0">
                <a:cs typeface="Times New Roman" pitchFamily="18" charset="0"/>
              </a:rPr>
              <a:t>   eléctrico.</a:t>
            </a:r>
            <a:endParaRPr lang="es-ES" dirty="0" smtClean="0">
              <a:cs typeface="Times New Roman" pitchFamily="18" charset="0"/>
            </a:endParaRPr>
          </a:p>
          <a:p>
            <a:pPr>
              <a:buNone/>
            </a:pPr>
            <a:r>
              <a:rPr lang="es-ES_tradnl" dirty="0" smtClean="0">
                <a:cs typeface="Times New Roman" pitchFamily="18" charset="0"/>
              </a:rPr>
              <a:t>• Incendios o explosiones originados por la electricidad</a:t>
            </a:r>
            <a:endParaRPr lang="es-ES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latin typeface="+mn-lt"/>
                <a:cs typeface="Times New Roman" pitchFamily="18" charset="0"/>
              </a:rPr>
              <a:t>ACCIDENTES   ELECTRICOS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sz="3400" dirty="0" smtClean="0"/>
              <a:t>Contactos  directos                              Contactos  indirectos</a:t>
            </a:r>
          </a:p>
          <a:p>
            <a:endParaRPr lang="es-ES" sz="3400" dirty="0" smtClean="0"/>
          </a:p>
          <a:p>
            <a:endParaRPr lang="es-ES" sz="3400" dirty="0" smtClean="0"/>
          </a:p>
          <a:p>
            <a:endParaRPr lang="es-ES" sz="3400" dirty="0" smtClean="0"/>
          </a:p>
          <a:p>
            <a:endParaRPr lang="es-ES" sz="3400" dirty="0" smtClean="0"/>
          </a:p>
          <a:p>
            <a:endParaRPr lang="es-ES" sz="3400" dirty="0" smtClean="0"/>
          </a:p>
          <a:p>
            <a:pPr>
              <a:buNone/>
            </a:pPr>
            <a:endParaRPr lang="es-ES" sz="3400" dirty="0" smtClean="0"/>
          </a:p>
          <a:p>
            <a:pPr>
              <a:buNone/>
            </a:pPr>
            <a:r>
              <a:rPr lang="es-ES" sz="3400" dirty="0" smtClean="0"/>
              <a:t>Choques eléctricos</a:t>
            </a:r>
          </a:p>
          <a:p>
            <a:endParaRPr lang="es-ES" sz="3400" dirty="0" smtClean="0"/>
          </a:p>
          <a:p>
            <a:pPr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endParaRPr lang="es-E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85926"/>
            <a:ext cx="18161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857364"/>
            <a:ext cx="2971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ARTELES DE SEÑALIZACIÓN:ATENCION / CHOQUE ELECTRI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714884"/>
            <a:ext cx="2071702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000108"/>
            <a:ext cx="8443914" cy="535785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2800" b="1" dirty="0" smtClean="0"/>
          </a:p>
          <a:p>
            <a:pPr algn="ctr">
              <a:buNone/>
            </a:pPr>
            <a:r>
              <a:rPr lang="es-ES" sz="2800" b="1" dirty="0" smtClean="0"/>
              <a:t>Principales  causas  de  incendio  en  una  </a:t>
            </a:r>
          </a:p>
          <a:p>
            <a:pPr algn="ctr">
              <a:buNone/>
            </a:pPr>
            <a:r>
              <a:rPr lang="es-ES" sz="2800" b="1" dirty="0" smtClean="0"/>
              <a:t>subestación </a:t>
            </a:r>
            <a:endParaRPr lang="es-ES" sz="2800" b="1" dirty="0" smtClean="0"/>
          </a:p>
          <a:p>
            <a:pPr algn="ctr">
              <a:buNone/>
            </a:pPr>
            <a:endParaRPr lang="es-ES" sz="2800" b="1" dirty="0" smtClean="0"/>
          </a:p>
          <a:p>
            <a:r>
              <a:rPr lang="es-ES" sz="2000" dirty="0" smtClean="0"/>
              <a:t>Arco  eléctrico.</a:t>
            </a:r>
          </a:p>
          <a:p>
            <a:endParaRPr lang="es-ES" sz="2000" dirty="0" smtClean="0"/>
          </a:p>
          <a:p>
            <a:r>
              <a:rPr lang="es-ES" sz="2000" dirty="0" smtClean="0"/>
              <a:t>Explosión.</a:t>
            </a:r>
          </a:p>
          <a:p>
            <a:endParaRPr lang="es-ES" sz="2000" dirty="0" smtClean="0"/>
          </a:p>
          <a:p>
            <a:r>
              <a:rPr lang="es-ES" sz="2000" dirty="0" smtClean="0"/>
              <a:t>Cortocircuitos.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1338</Words>
  <Application>Microsoft Office PowerPoint</Application>
  <PresentationFormat>Presentación en pantalla (4:3)</PresentationFormat>
  <Paragraphs>246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6" baseType="lpstr">
      <vt:lpstr>Tema de Office</vt:lpstr>
      <vt:lpstr>Imagen de mapa de bits</vt:lpstr>
      <vt:lpstr>Diapositiva 1</vt:lpstr>
      <vt:lpstr> SUBESTACIÓN  ELÉCTRICA</vt:lpstr>
      <vt:lpstr>SUBESTACIONES  DE  USO  INDUSTRIAL  </vt:lpstr>
      <vt:lpstr>   SUBESTACION  TIPO  INTERIOR </vt:lpstr>
      <vt:lpstr>Vista  de  subestación   REPLASA</vt:lpstr>
      <vt:lpstr>Componentes  Principales de  subestación  REPLASA </vt:lpstr>
      <vt:lpstr>Metodología  aplicada  para  el  análisis  de riesgos  en  subestación </vt:lpstr>
      <vt:lpstr>ACCIDENTES   ELECTRICOS</vt:lpstr>
      <vt:lpstr>Diapositiva 9</vt:lpstr>
      <vt:lpstr>CÁLCULO  DE CONDUCTORES PRINCIPALES Y PROTECCION DE SUBESTACION ELECTRICA  “REPLASA”.  </vt:lpstr>
      <vt:lpstr>Cálculos para  transformador 3Ø de  300KVA </vt:lpstr>
      <vt:lpstr>Diapositiva 12</vt:lpstr>
      <vt:lpstr> </vt:lpstr>
      <vt:lpstr>Cálculos  para  transformador 3Ø de 750KVA </vt:lpstr>
      <vt:lpstr>Diapositiva 15</vt:lpstr>
      <vt:lpstr>Corriente de Cortocircuito   </vt:lpstr>
      <vt:lpstr>Cálculo de Corriente de Cortocircuito </vt:lpstr>
      <vt:lpstr>Diapositiva 18</vt:lpstr>
      <vt:lpstr>Cuadro comparativo de resultados. </vt:lpstr>
      <vt:lpstr>Método de valoración FINE</vt:lpstr>
      <vt:lpstr>Consecuencia: Definido como el posible daño debido al riesgo que se está considerando.  </vt:lpstr>
      <vt:lpstr>Exposición: Es la frecuencia con la que se presenta la situación de riesgo, que tanta veces uno está expuesto. </vt:lpstr>
      <vt:lpstr>Probabilidad: La posibilidad que una vez presentada la situación  de riesgo, se origine el accidente. </vt:lpstr>
      <vt:lpstr>      Grado de riesgo: Valorización en magnitud del riesgo.</vt:lpstr>
      <vt:lpstr>Principales  causas de  riesgo en  Subestación  REPLASA</vt:lpstr>
      <vt:lpstr>       Resultados obtenidos. </vt:lpstr>
      <vt:lpstr>Medidas Correctivas para subestación REPLASA </vt:lpstr>
      <vt:lpstr>Ubicación de subestación eléctrica</vt:lpstr>
      <vt:lpstr>Techo y paredes del cuarto de tableros. </vt:lpstr>
      <vt:lpstr>Almacenamiento de materiales en cuarto de tableros. </vt:lpstr>
      <vt:lpstr>Puerta de ingreso hacia cuarto de tableros.</vt:lpstr>
      <vt:lpstr>Protección frente a los riesgos eléctricos.</vt:lpstr>
      <vt:lpstr>CONCLUSIONES </vt:lpstr>
      <vt:lpstr>RECOMENDACIONES</vt:lpstr>
    </vt:vector>
  </TitlesOfParts>
  <Company>Laboratorios Asociados Zumba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SUBESTACIÓN ELÉCTRICA</dc:title>
  <dc:creator>Ventas1</dc:creator>
  <cp:lastModifiedBy>Usuario</cp:lastModifiedBy>
  <cp:revision>82</cp:revision>
  <dcterms:created xsi:type="dcterms:W3CDTF">2010-01-29T14:31:45Z</dcterms:created>
  <dcterms:modified xsi:type="dcterms:W3CDTF">2010-03-01T00:41:54Z</dcterms:modified>
</cp:coreProperties>
</file>