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3"/>
  </p:notesMasterIdLst>
  <p:sldIdLst>
    <p:sldId id="282" r:id="rId2"/>
    <p:sldId id="297" r:id="rId3"/>
    <p:sldId id="298" r:id="rId4"/>
    <p:sldId id="289" r:id="rId5"/>
    <p:sldId id="299" r:id="rId6"/>
    <p:sldId id="300" r:id="rId7"/>
    <p:sldId id="301" r:id="rId8"/>
    <p:sldId id="302" r:id="rId9"/>
    <p:sldId id="306" r:id="rId10"/>
    <p:sldId id="303" r:id="rId11"/>
    <p:sldId id="304" r:id="rId12"/>
    <p:sldId id="305" r:id="rId13"/>
    <p:sldId id="307" r:id="rId14"/>
    <p:sldId id="308" r:id="rId15"/>
    <p:sldId id="334" r:id="rId16"/>
    <p:sldId id="335" r:id="rId17"/>
    <p:sldId id="336" r:id="rId18"/>
    <p:sldId id="337" r:id="rId19"/>
    <p:sldId id="338" r:id="rId20"/>
    <p:sldId id="339" r:id="rId21"/>
    <p:sldId id="340" r:id="rId22"/>
    <p:sldId id="341" r:id="rId23"/>
    <p:sldId id="342" r:id="rId24"/>
    <p:sldId id="343" r:id="rId25"/>
    <p:sldId id="332" r:id="rId26"/>
    <p:sldId id="325" r:id="rId27"/>
    <p:sldId id="333" r:id="rId28"/>
    <p:sldId id="330" r:id="rId29"/>
    <p:sldId id="348" r:id="rId30"/>
    <p:sldId id="312" r:id="rId31"/>
    <p:sldId id="327" r:id="rId32"/>
    <p:sldId id="344" r:id="rId33"/>
    <p:sldId id="331" r:id="rId34"/>
    <p:sldId id="328" r:id="rId35"/>
    <p:sldId id="317" r:id="rId36"/>
    <p:sldId id="345" r:id="rId37"/>
    <p:sldId id="346" r:id="rId38"/>
    <p:sldId id="347" r:id="rId39"/>
    <p:sldId id="318" r:id="rId40"/>
    <p:sldId id="319" r:id="rId41"/>
    <p:sldId id="320" r:id="rId42"/>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733" autoAdjust="0"/>
    <p:restoredTop sz="94660"/>
  </p:normalViewPr>
  <p:slideViewPr>
    <p:cSldViewPr>
      <p:cViewPr varScale="1">
        <p:scale>
          <a:sx n="74" d="100"/>
          <a:sy n="74" d="100"/>
        </p:scale>
        <p:origin x="-12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6A2F17-8CB9-40A9-BDC0-177650B4E339}" type="datetimeFigureOut">
              <a:rPr lang="es-ES_tradnl" smtClean="0"/>
              <a:pPr/>
              <a:t>26/10/2009</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743A2B-645A-4E32-BC2D-7838AC67A0F5}" type="slidenum">
              <a:rPr lang="es-ES_tradnl" smtClean="0"/>
              <a:pPr/>
              <a:t>‹Nº›</a:t>
            </a:fld>
            <a:endParaRPr lang="es-ES_trad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3B678A-3F25-4D28-BDD2-251AD74B0FD2}" type="slidenum">
              <a:rPr lang="es-ES"/>
              <a:pPr/>
              <a:t>1</a:t>
            </a:fld>
            <a:endParaRPr lang="es-ES" dirty="0"/>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s-ES_trad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B3743A2B-645A-4E32-BC2D-7838AC67A0F5}" type="slidenum">
              <a:rPr lang="es-ES_tradnl" smtClean="0"/>
              <a:pPr/>
              <a:t>4</a:t>
            </a:fld>
            <a:endParaRPr lang="es-ES_trad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B3743A2B-645A-4E32-BC2D-7838AC67A0F5}" type="slidenum">
              <a:rPr lang="es-ES_tradnl" smtClean="0"/>
              <a:pPr/>
              <a:t>33</a:t>
            </a:fld>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B3743A2B-645A-4E32-BC2D-7838AC67A0F5}" type="slidenum">
              <a:rPr lang="es-ES_tradnl" smtClean="0"/>
              <a:pPr/>
              <a:t>37</a:t>
            </a:fld>
            <a:endParaRPr lang="es-ES_trad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pPr>
              <a:defRPr/>
            </a:pPr>
            <a:fld id="{E433CACA-B359-4870-A899-4BB5BE9DFBD4}" type="datetimeFigureOut">
              <a:rPr lang="es-ES" smtClean="0"/>
              <a:pPr>
                <a:defRPr/>
              </a:pPr>
              <a:t>26/10/2009</a:t>
            </a:fld>
            <a:endParaRPr lang="es-ES"/>
          </a:p>
        </p:txBody>
      </p:sp>
      <p:sp>
        <p:nvSpPr>
          <p:cNvPr id="19" name="18 Marcador de pie de página"/>
          <p:cNvSpPr>
            <a:spLocks noGrp="1"/>
          </p:cNvSpPr>
          <p:nvPr>
            <p:ph type="ftr" sz="quarter" idx="11"/>
          </p:nvPr>
        </p:nvSpPr>
        <p:spPr/>
        <p:txBody>
          <a:bodyPr/>
          <a:lstStyle/>
          <a:p>
            <a:pPr>
              <a:defRPr/>
            </a:pPr>
            <a:endParaRPr lang="es-ES"/>
          </a:p>
        </p:txBody>
      </p:sp>
      <p:sp>
        <p:nvSpPr>
          <p:cNvPr id="27" name="26 Marcador de número de diapositiva"/>
          <p:cNvSpPr>
            <a:spLocks noGrp="1"/>
          </p:cNvSpPr>
          <p:nvPr>
            <p:ph type="sldNum" sz="quarter" idx="12"/>
          </p:nvPr>
        </p:nvSpPr>
        <p:spPr/>
        <p:txBody>
          <a:bodyPr/>
          <a:lstStyle/>
          <a:p>
            <a:pPr>
              <a:defRPr/>
            </a:pPr>
            <a:fld id="{8AF08395-15BC-4286-943B-EFAD77EB6BC3}" type="slidenum">
              <a:rPr lang="es-ES" smtClean="0"/>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4233857B-FDD3-4826-B066-253C5504111F}" type="datetimeFigureOut">
              <a:rPr lang="es-ES" smtClean="0"/>
              <a:pPr>
                <a:defRPr/>
              </a:pPr>
              <a:t>26/10/2009</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DF4C21CF-9313-408D-A554-188BF55EF1D1}" type="slidenum">
              <a:rPr lang="es-ES" smtClean="0"/>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FD7DBB14-CD73-4331-B003-D0A016C908C0}" type="datetimeFigureOut">
              <a:rPr lang="es-ES" smtClean="0"/>
              <a:pPr>
                <a:defRPr/>
              </a:pPr>
              <a:t>26/10/2009</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CDE82830-5233-4D24-82CE-2064A6EF7257}" type="slidenum">
              <a:rPr lang="es-ES" smtClean="0"/>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pPr>
              <a:defRPr/>
            </a:pPr>
            <a:fld id="{EE81FFAA-E267-4E92-B0CC-AA2290E398C0}" type="datetimeFigureOut">
              <a:rPr lang="es-ES" smtClean="0"/>
              <a:pPr>
                <a:defRPr/>
              </a:pPr>
              <a:t>26/10/2009</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7646E7D9-CC19-4237-AECC-1BE1B5503648}" type="slidenum">
              <a:rPr lang="es-ES" smtClean="0"/>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204B1704-E835-4367-87A8-C65277A1D207}" type="datetimeFigureOut">
              <a:rPr lang="es-ES" smtClean="0"/>
              <a:pPr>
                <a:defRPr/>
              </a:pPr>
              <a:t>26/10/2009</a:t>
            </a:fld>
            <a:endParaRPr lang="es-ES"/>
          </a:p>
        </p:txBody>
      </p:sp>
      <p:sp>
        <p:nvSpPr>
          <p:cNvPr id="5" name="4 Marcador de pie de página"/>
          <p:cNvSpPr>
            <a:spLocks noGrp="1"/>
          </p:cNvSpPr>
          <p:nvPr>
            <p:ph type="ftr" sz="quarter" idx="11"/>
          </p:nvPr>
        </p:nvSpPr>
        <p:spPr/>
        <p:txBody>
          <a:bodyPr/>
          <a:lstStyle/>
          <a:p>
            <a:pPr>
              <a:defRPr/>
            </a:pPr>
            <a:endParaRPr lang="es-ES"/>
          </a:p>
        </p:txBody>
      </p:sp>
      <p:sp>
        <p:nvSpPr>
          <p:cNvPr id="6" name="5 Marcador de número de diapositiva"/>
          <p:cNvSpPr>
            <a:spLocks noGrp="1"/>
          </p:cNvSpPr>
          <p:nvPr>
            <p:ph type="sldNum" sz="quarter" idx="12"/>
          </p:nvPr>
        </p:nvSpPr>
        <p:spPr/>
        <p:txBody>
          <a:bodyPr/>
          <a:lstStyle/>
          <a:p>
            <a:pPr>
              <a:defRPr/>
            </a:pPr>
            <a:fld id="{F546B07D-216F-421E-A799-2C6E0DEFBB0D}" type="slidenum">
              <a:rPr lang="es-ES" smtClean="0"/>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4B8F35C3-9B2E-4285-BD10-B7163169031B}" type="datetimeFigureOut">
              <a:rPr lang="es-ES" smtClean="0"/>
              <a:pPr>
                <a:defRPr/>
              </a:pPr>
              <a:t>26/10/2009</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2660633B-D4D9-4DC1-80E9-C02006A4665B}" type="slidenum">
              <a:rPr lang="es-ES" smtClean="0"/>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pPr>
              <a:defRPr/>
            </a:pPr>
            <a:fld id="{1B96787D-3A53-4B98-BFE4-EF76BF773B09}" type="datetimeFigureOut">
              <a:rPr lang="es-ES" smtClean="0"/>
              <a:pPr>
                <a:defRPr/>
              </a:pPr>
              <a:t>26/10/2009</a:t>
            </a:fld>
            <a:endParaRPr lang="es-ES"/>
          </a:p>
        </p:txBody>
      </p:sp>
      <p:sp>
        <p:nvSpPr>
          <p:cNvPr id="8" name="7 Marcador de pie de página"/>
          <p:cNvSpPr>
            <a:spLocks noGrp="1"/>
          </p:cNvSpPr>
          <p:nvPr>
            <p:ph type="ftr" sz="quarter" idx="11"/>
          </p:nvPr>
        </p:nvSpPr>
        <p:spPr/>
        <p:txBody>
          <a:bodyPr/>
          <a:lstStyle/>
          <a:p>
            <a:pPr>
              <a:defRPr/>
            </a:pPr>
            <a:endParaRPr lang="es-ES"/>
          </a:p>
        </p:txBody>
      </p:sp>
      <p:sp>
        <p:nvSpPr>
          <p:cNvPr id="9" name="8 Marcador de número de diapositiva"/>
          <p:cNvSpPr>
            <a:spLocks noGrp="1"/>
          </p:cNvSpPr>
          <p:nvPr>
            <p:ph type="sldNum" sz="quarter" idx="12"/>
          </p:nvPr>
        </p:nvSpPr>
        <p:spPr/>
        <p:txBody>
          <a:bodyPr/>
          <a:lstStyle/>
          <a:p>
            <a:pPr>
              <a:defRPr/>
            </a:pPr>
            <a:fld id="{8E968E8B-DAEC-4E70-954C-3383871421B0}" type="slidenum">
              <a:rPr lang="es-ES" smtClean="0"/>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pPr>
              <a:defRPr/>
            </a:pPr>
            <a:fld id="{322D210C-7B21-41C8-B913-595C2B0CC4BA}" type="datetimeFigureOut">
              <a:rPr lang="es-ES" smtClean="0"/>
              <a:pPr>
                <a:defRPr/>
              </a:pPr>
              <a:t>26/10/2009</a:t>
            </a:fld>
            <a:endParaRPr lang="es-ES"/>
          </a:p>
        </p:txBody>
      </p:sp>
      <p:sp>
        <p:nvSpPr>
          <p:cNvPr id="8" name="7 Marcador de número de diapositiva"/>
          <p:cNvSpPr>
            <a:spLocks noGrp="1"/>
          </p:cNvSpPr>
          <p:nvPr>
            <p:ph type="sldNum" sz="quarter" idx="11"/>
          </p:nvPr>
        </p:nvSpPr>
        <p:spPr/>
        <p:txBody>
          <a:bodyPr/>
          <a:lstStyle/>
          <a:p>
            <a:pPr>
              <a:defRPr/>
            </a:pPr>
            <a:fld id="{13AC59D9-949C-4F01-9EDA-6D76E7F97891}" type="slidenum">
              <a:rPr lang="es-ES" smtClean="0"/>
              <a:pPr>
                <a:defRPr/>
              </a:pPr>
              <a:t>‹Nº›</a:t>
            </a:fld>
            <a:endParaRPr lang="es-ES"/>
          </a:p>
        </p:txBody>
      </p:sp>
      <p:sp>
        <p:nvSpPr>
          <p:cNvPr id="9" name="8 Marcador de pie de página"/>
          <p:cNvSpPr>
            <a:spLocks noGrp="1"/>
          </p:cNvSpPr>
          <p:nvPr>
            <p:ph type="ftr" sz="quarter" idx="12"/>
          </p:nvPr>
        </p:nvSpPr>
        <p:spPr/>
        <p:txBody>
          <a:bodyPr/>
          <a:lstStyle/>
          <a:p>
            <a:pPr>
              <a:defRPr/>
            </a:pP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9E76114C-14E9-4E32-8372-03C87ADFEC4A}" type="datetimeFigureOut">
              <a:rPr lang="es-ES" smtClean="0"/>
              <a:pPr>
                <a:defRPr/>
              </a:pPr>
              <a:t>26/10/2009</a:t>
            </a:fld>
            <a:endParaRPr lang="es-ES"/>
          </a:p>
        </p:txBody>
      </p:sp>
      <p:sp>
        <p:nvSpPr>
          <p:cNvPr id="3" name="2 Marcador de pie de página"/>
          <p:cNvSpPr>
            <a:spLocks noGrp="1"/>
          </p:cNvSpPr>
          <p:nvPr>
            <p:ph type="ftr" sz="quarter" idx="11"/>
          </p:nvPr>
        </p:nvSpPr>
        <p:spPr/>
        <p:txBody>
          <a:bodyPr/>
          <a:lstStyle/>
          <a:p>
            <a:pPr>
              <a:defRPr/>
            </a:pPr>
            <a:endParaRPr lang="es-ES"/>
          </a:p>
        </p:txBody>
      </p:sp>
      <p:sp>
        <p:nvSpPr>
          <p:cNvPr id="4" name="3 Marcador de número de diapositiva"/>
          <p:cNvSpPr>
            <a:spLocks noGrp="1"/>
          </p:cNvSpPr>
          <p:nvPr>
            <p:ph type="sldNum" sz="quarter" idx="12"/>
          </p:nvPr>
        </p:nvSpPr>
        <p:spPr/>
        <p:txBody>
          <a:bodyPr/>
          <a:lstStyle/>
          <a:p>
            <a:pPr>
              <a:defRPr/>
            </a:pPr>
            <a:fld id="{5FF2414F-43C7-4A18-9E38-12E75BA9CEEE}" type="slidenum">
              <a:rPr lang="es-ES" smtClean="0"/>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pPr>
              <a:defRPr/>
            </a:pPr>
            <a:fld id="{CC4C2425-1187-4135-A7FD-87357B6F9DEE}" type="datetimeFigureOut">
              <a:rPr lang="es-ES" smtClean="0"/>
              <a:pPr>
                <a:defRPr/>
              </a:pPr>
              <a:t>26/10/2009</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a:xfrm>
            <a:off x="8156448" y="6422064"/>
            <a:ext cx="762000" cy="365125"/>
          </a:xfrm>
        </p:spPr>
        <p:txBody>
          <a:bodyPr/>
          <a:lstStyle/>
          <a:p>
            <a:pPr>
              <a:defRPr/>
            </a:pPr>
            <a:fld id="{C94313F0-A0C1-4504-BC2A-6CBD4A61C252}" type="slidenum">
              <a:rPr lang="es-ES" smtClean="0"/>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pPr>
              <a:defRPr/>
            </a:pPr>
            <a:fld id="{028905F8-09F0-418F-BB39-8B27F622B57D}" type="datetimeFigureOut">
              <a:rPr lang="es-ES" smtClean="0"/>
              <a:pPr>
                <a:defRPr/>
              </a:pPr>
              <a:t>26/10/2009</a:t>
            </a:fld>
            <a:endParaRPr lang="es-ES"/>
          </a:p>
        </p:txBody>
      </p:sp>
      <p:sp>
        <p:nvSpPr>
          <p:cNvPr id="6" name="5 Marcador de pie de página"/>
          <p:cNvSpPr>
            <a:spLocks noGrp="1"/>
          </p:cNvSpPr>
          <p:nvPr>
            <p:ph type="ftr" sz="quarter" idx="11"/>
          </p:nvPr>
        </p:nvSpPr>
        <p:spPr/>
        <p:txBody>
          <a:bodyPr/>
          <a:lstStyle/>
          <a:p>
            <a:pPr>
              <a:defRPr/>
            </a:pPr>
            <a:endParaRPr lang="es-ES"/>
          </a:p>
        </p:txBody>
      </p:sp>
      <p:sp>
        <p:nvSpPr>
          <p:cNvPr id="7" name="6 Marcador de número de diapositiva"/>
          <p:cNvSpPr>
            <a:spLocks noGrp="1"/>
          </p:cNvSpPr>
          <p:nvPr>
            <p:ph type="sldNum" sz="quarter" idx="12"/>
          </p:nvPr>
        </p:nvSpPr>
        <p:spPr/>
        <p:txBody>
          <a:bodyPr/>
          <a:lstStyle/>
          <a:p>
            <a:pPr>
              <a:defRPr/>
            </a:pPr>
            <a:fld id="{9D44EC5E-0E94-4F70-8C22-37BD3D96BD16}" type="slidenum">
              <a:rPr lang="es-ES" smtClean="0"/>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fld id="{8B9E030A-BAAD-4015-AA04-3827FF5789DE}" type="datetimeFigureOut">
              <a:rPr lang="es-ES" smtClean="0"/>
              <a:pPr>
                <a:defRPr/>
              </a:pPr>
              <a:t>26/10/2009</a:t>
            </a:fld>
            <a:endParaRPr lang="es-ES"/>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s-ES"/>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8192918E-1876-4617-A9A4-AD7476A1BB8C}" type="slidenum">
              <a:rPr lang="es-ES" smtClean="0"/>
              <a:pPr>
                <a:defRPr/>
              </a:pPr>
              <a:t>‹Nº›</a:t>
            </a:fld>
            <a:endParaRPr lang="es-E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71472" y="223838"/>
            <a:ext cx="7596214" cy="2062154"/>
          </a:xfrm>
        </p:spPr>
        <p:txBody>
          <a:bodyPr>
            <a:normAutofit fontScale="90000"/>
          </a:bodyPr>
          <a:lstStyle/>
          <a:p>
            <a:pPr algn="ctr"/>
            <a:r>
              <a:rPr lang="es-ES" dirty="0" smtClean="0"/>
              <a:t>MONITOREO</a:t>
            </a:r>
            <a:r>
              <a:rPr lang="es-ES" dirty="0"/>
              <a:t> </a:t>
            </a:r>
            <a:r>
              <a:rPr lang="es-ES" dirty="0" smtClean="0"/>
              <a:t>DE </a:t>
            </a:r>
            <a:r>
              <a:rPr lang="es-ES" dirty="0"/>
              <a:t/>
            </a:r>
            <a:br>
              <a:rPr lang="es-ES" dirty="0"/>
            </a:br>
            <a:r>
              <a:rPr lang="es-ES" dirty="0"/>
              <a:t>SISTEMAS </a:t>
            </a:r>
            <a:r>
              <a:rPr lang="es-ES" dirty="0" smtClean="0"/>
              <a:t>VOIP USANDO SOFTWARE LIBRE</a:t>
            </a:r>
            <a:endParaRPr lang="es-ES" dirty="0"/>
          </a:p>
        </p:txBody>
      </p:sp>
      <p:sp>
        <p:nvSpPr>
          <p:cNvPr id="2051" name="Rectangle 3"/>
          <p:cNvSpPr>
            <a:spLocks noGrp="1" noChangeArrowheads="1"/>
          </p:cNvSpPr>
          <p:nvPr>
            <p:ph type="subTitle" idx="1"/>
          </p:nvPr>
        </p:nvSpPr>
        <p:spPr/>
        <p:txBody>
          <a:bodyPr/>
          <a:lstStyle/>
          <a:p>
            <a:r>
              <a:rPr lang="es-ES" dirty="0"/>
              <a:t>  </a:t>
            </a:r>
          </a:p>
        </p:txBody>
      </p:sp>
      <p:pic>
        <p:nvPicPr>
          <p:cNvPr id="2053" name="Picture 5" descr="mon.itor.us desktop"/>
          <p:cNvPicPr>
            <a:picLocks noChangeAspect="1" noChangeArrowheads="1"/>
          </p:cNvPicPr>
          <p:nvPr/>
        </p:nvPicPr>
        <p:blipFill>
          <a:blip r:embed="rId3" cstate="print"/>
          <a:srcRect/>
          <a:stretch>
            <a:fillRect/>
          </a:stretch>
        </p:blipFill>
        <p:spPr bwMode="auto">
          <a:xfrm>
            <a:off x="1883598" y="2643182"/>
            <a:ext cx="5331608" cy="3786214"/>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57158" y="357166"/>
            <a:ext cx="8429684" cy="600079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sp>
        <p:nvSpPr>
          <p:cNvPr id="2" name="1 Título"/>
          <p:cNvSpPr>
            <a:spLocks noGrp="1"/>
          </p:cNvSpPr>
          <p:nvPr>
            <p:ph type="title"/>
          </p:nvPr>
        </p:nvSpPr>
        <p:spPr>
          <a:xfrm>
            <a:off x="571472" y="500042"/>
            <a:ext cx="7467600" cy="1143000"/>
          </a:xfrm>
        </p:spPr>
        <p:txBody>
          <a:bodyPr>
            <a:normAutofit fontScale="90000"/>
          </a:bodyPr>
          <a:lstStyle/>
          <a:p>
            <a:r>
              <a:rPr lang="es-EC" dirty="0" smtClean="0"/>
              <a:t/>
            </a:r>
            <a:br>
              <a:rPr lang="es-EC" dirty="0" smtClean="0"/>
            </a:br>
            <a:endParaRPr lang="es-EC" dirty="0"/>
          </a:p>
        </p:txBody>
      </p:sp>
      <p:sp>
        <p:nvSpPr>
          <p:cNvPr id="3" name="2 Marcador de contenido"/>
          <p:cNvSpPr>
            <a:spLocks noGrp="1"/>
          </p:cNvSpPr>
          <p:nvPr>
            <p:ph idx="1"/>
          </p:nvPr>
        </p:nvSpPr>
        <p:spPr/>
        <p:txBody>
          <a:bodyPr/>
          <a:lstStyle/>
          <a:p>
            <a:pPr>
              <a:buNone/>
            </a:pPr>
            <a:r>
              <a:rPr lang="es-EC" dirty="0" smtClean="0"/>
              <a:t>  </a:t>
            </a:r>
            <a:endParaRPr lang="es-EC" dirty="0"/>
          </a:p>
        </p:txBody>
      </p:sp>
      <p:graphicFrame>
        <p:nvGraphicFramePr>
          <p:cNvPr id="4" name="3 Tabla"/>
          <p:cNvGraphicFramePr>
            <a:graphicFrameLocks noGrp="1"/>
          </p:cNvGraphicFramePr>
          <p:nvPr/>
        </p:nvGraphicFramePr>
        <p:xfrm>
          <a:off x="428596" y="428604"/>
          <a:ext cx="8286808" cy="5857914"/>
        </p:xfrm>
        <a:graphic>
          <a:graphicData uri="http://schemas.openxmlformats.org/drawingml/2006/table">
            <a:tbl>
              <a:tblPr/>
              <a:tblGrid>
                <a:gridCol w="3671429"/>
                <a:gridCol w="854359"/>
                <a:gridCol w="833113"/>
                <a:gridCol w="1283845"/>
                <a:gridCol w="848817"/>
                <a:gridCol w="795245"/>
              </a:tblGrid>
              <a:tr h="319603">
                <a:tc>
                  <a:txBody>
                    <a:bodyPr/>
                    <a:lstStyle/>
                    <a:p>
                      <a:pPr algn="ctr">
                        <a:lnSpc>
                          <a:spcPct val="115000"/>
                        </a:lnSpc>
                        <a:spcAft>
                          <a:spcPts val="0"/>
                        </a:spcAft>
                      </a:pPr>
                      <a:r>
                        <a:rPr lang="es-ES_tradnl" sz="1600" b="1" dirty="0">
                          <a:latin typeface="Calibri"/>
                          <a:ea typeface="Calibri"/>
                          <a:cs typeface="Times New Roman"/>
                        </a:rPr>
                        <a:t>Descripciones</a:t>
                      </a:r>
                      <a:endParaRPr lang="es-EC"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lnSpc>
                          <a:spcPct val="115000"/>
                        </a:lnSpc>
                        <a:spcAft>
                          <a:spcPts val="0"/>
                        </a:spcAft>
                      </a:pPr>
                      <a:r>
                        <a:rPr lang="es-ES_tradnl" sz="1600" b="1" dirty="0">
                          <a:latin typeface="Calibri"/>
                          <a:ea typeface="Calibri"/>
                          <a:cs typeface="Times New Roman"/>
                        </a:rPr>
                        <a:t>Hobbit</a:t>
                      </a:r>
                      <a:endParaRPr lang="es-EC"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lnSpc>
                          <a:spcPct val="115000"/>
                        </a:lnSpc>
                        <a:spcAft>
                          <a:spcPts val="0"/>
                        </a:spcAft>
                      </a:pPr>
                      <a:r>
                        <a:rPr lang="es-ES_tradnl" sz="1600" b="1" dirty="0">
                          <a:latin typeface="Calibri"/>
                          <a:ea typeface="Calibri"/>
                          <a:cs typeface="Times New Roman"/>
                        </a:rPr>
                        <a:t>Munin</a:t>
                      </a:r>
                      <a:endParaRPr lang="es-EC"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lnSpc>
                          <a:spcPct val="115000"/>
                        </a:lnSpc>
                        <a:spcAft>
                          <a:spcPts val="0"/>
                        </a:spcAft>
                      </a:pPr>
                      <a:r>
                        <a:rPr lang="es-ES_tradnl" sz="1600" b="1" dirty="0">
                          <a:latin typeface="Calibri"/>
                          <a:ea typeface="Calibri"/>
                          <a:cs typeface="Times New Roman"/>
                        </a:rPr>
                        <a:t>VQManager</a:t>
                      </a:r>
                      <a:endParaRPr lang="es-EC"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lnSpc>
                          <a:spcPct val="115000"/>
                        </a:lnSpc>
                        <a:spcAft>
                          <a:spcPts val="0"/>
                        </a:spcAft>
                      </a:pPr>
                      <a:r>
                        <a:rPr lang="es-ES_tradnl" sz="1600" b="1" dirty="0">
                          <a:latin typeface="Calibri"/>
                          <a:ea typeface="Calibri"/>
                          <a:cs typeface="Times New Roman"/>
                        </a:rPr>
                        <a:t>Nagios</a:t>
                      </a:r>
                      <a:endParaRPr lang="es-EC"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lnSpc>
                          <a:spcPct val="115000"/>
                        </a:lnSpc>
                        <a:spcAft>
                          <a:spcPts val="0"/>
                        </a:spcAft>
                      </a:pPr>
                      <a:r>
                        <a:rPr lang="es-ES_tradnl" sz="1600" b="1" dirty="0">
                          <a:latin typeface="Calibri"/>
                          <a:ea typeface="Calibri"/>
                          <a:cs typeface="Times New Roman"/>
                        </a:rPr>
                        <a:t>Monit</a:t>
                      </a:r>
                      <a:endParaRPr lang="es-EC"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r h="301076">
                <a:tc>
                  <a:txBody>
                    <a:bodyPr/>
                    <a:lstStyle/>
                    <a:p>
                      <a:pPr algn="l">
                        <a:lnSpc>
                          <a:spcPct val="115000"/>
                        </a:lnSpc>
                        <a:spcAft>
                          <a:spcPts val="0"/>
                        </a:spcAft>
                      </a:pPr>
                      <a:r>
                        <a:rPr lang="es-ES_tradnl" sz="1400" dirty="0">
                          <a:solidFill>
                            <a:schemeClr val="bg1"/>
                          </a:solidFill>
                          <a:latin typeface="Calibri"/>
                          <a:ea typeface="Calibri"/>
                          <a:cs typeface="Times New Roman"/>
                        </a:rPr>
                        <a:t>Interfaz web</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603">
                <a:tc>
                  <a:txBody>
                    <a:bodyPr/>
                    <a:lstStyle/>
                    <a:p>
                      <a:pPr algn="l">
                        <a:lnSpc>
                          <a:spcPct val="115000"/>
                        </a:lnSpc>
                        <a:spcAft>
                          <a:spcPts val="0"/>
                        </a:spcAft>
                      </a:pPr>
                      <a:r>
                        <a:rPr lang="es-ES_tradnl" sz="1400" dirty="0">
                          <a:solidFill>
                            <a:schemeClr val="bg1"/>
                          </a:solidFill>
                          <a:latin typeface="Calibri"/>
                          <a:ea typeface="Calibri"/>
                          <a:cs typeface="Times New Roman"/>
                        </a:rPr>
                        <a:t>Alertas y notificaciones</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Basta información en la red</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Flexible -plugins-</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Escalable y robusto</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0469">
                <a:tc>
                  <a:txBody>
                    <a:bodyPr/>
                    <a:lstStyle/>
                    <a:p>
                      <a:pPr algn="l">
                        <a:lnSpc>
                          <a:spcPct val="115000"/>
                        </a:lnSpc>
                        <a:spcAft>
                          <a:spcPts val="0"/>
                        </a:spcAft>
                      </a:pPr>
                      <a:r>
                        <a:rPr lang="es-ES_tradnl" sz="1400" dirty="0">
                          <a:solidFill>
                            <a:schemeClr val="bg1"/>
                          </a:solidFill>
                          <a:latin typeface="Calibri"/>
                          <a:ea typeface="Calibri"/>
                          <a:cs typeface="Times New Roman"/>
                        </a:rPr>
                        <a:t>Complejidad en instalación y configuración</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Gráficas estadísticas</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Reportes</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Autenticación de usuarios</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Usado para redes locales</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Usado para redes empresariales</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a:solidFill>
                            <a:schemeClr val="bg1"/>
                          </a:solidFill>
                          <a:latin typeface="Calibri"/>
                          <a:ea typeface="Calibri"/>
                          <a:cs typeface="Times New Roman"/>
                        </a:rPr>
                        <a:t>Licencia libre</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Versatilidad</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a:solidFill>
                            <a:schemeClr val="bg1"/>
                          </a:solidFill>
                          <a:latin typeface="Calibri"/>
                          <a:ea typeface="Calibri"/>
                          <a:cs typeface="Times New Roman"/>
                        </a:rPr>
                        <a:t>Potencia</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a:solidFill>
                            <a:schemeClr val="bg1"/>
                          </a:solidFill>
                          <a:latin typeface="Calibri"/>
                          <a:ea typeface="Calibri"/>
                          <a:cs typeface="Times New Roman"/>
                        </a:rPr>
                        <a:t>Fácil de usar</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a:solidFill>
                            <a:schemeClr val="bg1"/>
                          </a:solidFill>
                          <a:latin typeface="Calibri"/>
                          <a:ea typeface="Calibri"/>
                          <a:cs typeface="Times New Roman"/>
                        </a:rPr>
                        <a:t>x</a:t>
                      </a:r>
                      <a:endParaRPr lang="es-EC"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0551">
                <a:tc>
                  <a:txBody>
                    <a:bodyPr/>
                    <a:lstStyle/>
                    <a:p>
                      <a:pPr algn="l">
                        <a:lnSpc>
                          <a:spcPct val="115000"/>
                        </a:lnSpc>
                        <a:spcAft>
                          <a:spcPts val="0"/>
                        </a:spcAft>
                      </a:pPr>
                      <a:r>
                        <a:rPr lang="es-ES_tradnl" sz="1400" dirty="0">
                          <a:solidFill>
                            <a:schemeClr val="bg1"/>
                          </a:solidFill>
                          <a:latin typeface="Calibri"/>
                          <a:ea typeface="Calibri"/>
                          <a:cs typeface="Times New Roman"/>
                        </a:rPr>
                        <a:t>Orientado a VOIP</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es-ES_tradnl" sz="140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algn="ctr">
                        <a:lnSpc>
                          <a:spcPct val="115000"/>
                        </a:lnSpc>
                        <a:spcAft>
                          <a:spcPts val="0"/>
                        </a:spcAft>
                      </a:pPr>
                      <a:r>
                        <a:rPr lang="es-ES_tradnl" sz="1400" dirty="0">
                          <a:solidFill>
                            <a:schemeClr val="bg1"/>
                          </a:solidFill>
                          <a:latin typeface="Calibri"/>
                          <a:ea typeface="Calibri"/>
                          <a:cs typeface="Times New Roman"/>
                        </a:rPr>
                        <a:t>x</a:t>
                      </a:r>
                      <a:endParaRPr lang="es-EC" sz="1400" dirty="0">
                        <a:solidFill>
                          <a:schemeClr val="bg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5 Rectángulo"/>
          <p:cNvSpPr/>
          <p:nvPr/>
        </p:nvSpPr>
        <p:spPr>
          <a:xfrm>
            <a:off x="2786050" y="6519446"/>
            <a:ext cx="3442737" cy="338554"/>
          </a:xfrm>
          <a:prstGeom prst="rect">
            <a:avLst/>
          </a:prstGeom>
        </p:spPr>
        <p:txBody>
          <a:bodyPr wrap="none">
            <a:spAutoFit/>
          </a:bodyPr>
          <a:lstStyle/>
          <a:p>
            <a:r>
              <a:rPr lang="es-ES_tradnl" sz="1600" b="1" dirty="0" smtClean="0"/>
              <a:t>Tabla 1: </a:t>
            </a:r>
            <a:r>
              <a:rPr lang="es-ES_tradnl" sz="1600" dirty="0" smtClean="0"/>
              <a:t>Indicación a breves rasgos</a:t>
            </a:r>
            <a:endParaRPr lang="es-EC"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28596" y="285728"/>
            <a:ext cx="8286808" cy="600079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sp>
        <p:nvSpPr>
          <p:cNvPr id="2" name="1 Título"/>
          <p:cNvSpPr>
            <a:spLocks noGrp="1"/>
          </p:cNvSpPr>
          <p:nvPr>
            <p:ph type="title"/>
          </p:nvPr>
        </p:nvSpPr>
        <p:spPr>
          <a:xfrm>
            <a:off x="428596" y="142852"/>
            <a:ext cx="7467600" cy="1143000"/>
          </a:xfrm>
        </p:spPr>
        <p:txBody>
          <a:bodyPr>
            <a:noAutofit/>
          </a:bodyPr>
          <a:lstStyle/>
          <a:p>
            <a:r>
              <a:rPr lang="es-EC" sz="4000" dirty="0" smtClean="0"/>
              <a:t> </a:t>
            </a:r>
            <a:endParaRPr lang="es-EC" sz="4000" dirty="0"/>
          </a:p>
        </p:txBody>
      </p:sp>
      <p:sp>
        <p:nvSpPr>
          <p:cNvPr id="3" name="2 Marcador de contenido"/>
          <p:cNvSpPr>
            <a:spLocks noGrp="1"/>
          </p:cNvSpPr>
          <p:nvPr>
            <p:ph idx="1"/>
          </p:nvPr>
        </p:nvSpPr>
        <p:spPr/>
        <p:txBody>
          <a:bodyPr/>
          <a:lstStyle/>
          <a:p>
            <a:pPr>
              <a:buNone/>
            </a:pPr>
            <a:r>
              <a:rPr lang="es-EC" dirty="0" smtClean="0"/>
              <a:t>  </a:t>
            </a:r>
            <a:endParaRPr lang="es-EC" dirty="0"/>
          </a:p>
        </p:txBody>
      </p:sp>
      <p:graphicFrame>
        <p:nvGraphicFramePr>
          <p:cNvPr id="4" name="3 Tabla"/>
          <p:cNvGraphicFramePr>
            <a:graphicFrameLocks noGrp="1"/>
          </p:cNvGraphicFramePr>
          <p:nvPr/>
        </p:nvGraphicFramePr>
        <p:xfrm>
          <a:off x="500034" y="357166"/>
          <a:ext cx="8143931" cy="5857910"/>
        </p:xfrm>
        <a:graphic>
          <a:graphicData uri="http://schemas.openxmlformats.org/drawingml/2006/table">
            <a:tbl>
              <a:tblPr/>
              <a:tblGrid>
                <a:gridCol w="3050714"/>
                <a:gridCol w="980329"/>
                <a:gridCol w="980329"/>
                <a:gridCol w="1171001"/>
                <a:gridCol w="980329"/>
                <a:gridCol w="981229"/>
              </a:tblGrid>
              <a:tr h="308311">
                <a:tc>
                  <a:txBody>
                    <a:bodyPr/>
                    <a:lstStyle/>
                    <a:p>
                      <a:pPr algn="ctr">
                        <a:lnSpc>
                          <a:spcPct val="115000"/>
                        </a:lnSpc>
                        <a:spcAft>
                          <a:spcPts val="0"/>
                        </a:spcAft>
                      </a:pPr>
                      <a:r>
                        <a:rPr lang="es-ES_tradnl" sz="1600" b="1" dirty="0">
                          <a:solidFill>
                            <a:srgbClr val="000000"/>
                          </a:solidFill>
                          <a:latin typeface="Calibri"/>
                          <a:ea typeface="Calibri"/>
                          <a:cs typeface="Times New Roman"/>
                        </a:rPr>
                        <a:t>Descripción</a:t>
                      </a:r>
                      <a:endParaRPr lang="es-EC" sz="16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a:lnSpc>
                          <a:spcPct val="115000"/>
                        </a:lnSpc>
                        <a:spcAft>
                          <a:spcPts val="0"/>
                        </a:spcAft>
                      </a:pPr>
                      <a:r>
                        <a:rPr lang="es-ES_tradnl" sz="1600" b="1" dirty="0">
                          <a:solidFill>
                            <a:srgbClr val="000000"/>
                          </a:solidFill>
                          <a:latin typeface="Calibri"/>
                          <a:ea typeface="Calibri"/>
                          <a:cs typeface="Times New Roman"/>
                        </a:rPr>
                        <a:t>Hobbit</a:t>
                      </a:r>
                      <a:endParaRPr lang="es-EC" sz="16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a:lnSpc>
                          <a:spcPct val="115000"/>
                        </a:lnSpc>
                        <a:spcAft>
                          <a:spcPts val="0"/>
                        </a:spcAft>
                      </a:pPr>
                      <a:r>
                        <a:rPr lang="es-ES_tradnl" sz="1600" b="1" dirty="0">
                          <a:solidFill>
                            <a:srgbClr val="000000"/>
                          </a:solidFill>
                          <a:latin typeface="Calibri"/>
                          <a:ea typeface="Calibri"/>
                          <a:cs typeface="Times New Roman"/>
                        </a:rPr>
                        <a:t>Munin</a:t>
                      </a:r>
                      <a:endParaRPr lang="es-EC" sz="16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a:lnSpc>
                          <a:spcPct val="115000"/>
                        </a:lnSpc>
                        <a:spcAft>
                          <a:spcPts val="0"/>
                        </a:spcAft>
                      </a:pPr>
                      <a:r>
                        <a:rPr lang="es-ES_tradnl" sz="1600" b="1" dirty="0">
                          <a:solidFill>
                            <a:srgbClr val="000000"/>
                          </a:solidFill>
                          <a:latin typeface="Calibri"/>
                          <a:ea typeface="Calibri"/>
                          <a:cs typeface="Times New Roman"/>
                        </a:rPr>
                        <a:t>VQManager</a:t>
                      </a:r>
                      <a:endParaRPr lang="es-EC" sz="16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a:lnSpc>
                          <a:spcPct val="115000"/>
                        </a:lnSpc>
                        <a:spcAft>
                          <a:spcPts val="0"/>
                        </a:spcAft>
                      </a:pPr>
                      <a:r>
                        <a:rPr lang="es-ES_tradnl" sz="1600" b="1" dirty="0">
                          <a:solidFill>
                            <a:srgbClr val="000000"/>
                          </a:solidFill>
                          <a:latin typeface="Calibri"/>
                          <a:ea typeface="Calibri"/>
                          <a:cs typeface="Times New Roman"/>
                        </a:rPr>
                        <a:t>Nagios</a:t>
                      </a:r>
                      <a:endParaRPr lang="es-EC" sz="16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algn="ctr">
                        <a:lnSpc>
                          <a:spcPct val="115000"/>
                        </a:lnSpc>
                        <a:spcAft>
                          <a:spcPts val="0"/>
                        </a:spcAft>
                      </a:pPr>
                      <a:r>
                        <a:rPr lang="es-ES_tradnl" sz="1600" b="1" dirty="0">
                          <a:solidFill>
                            <a:srgbClr val="000000"/>
                          </a:solidFill>
                          <a:latin typeface="Calibri"/>
                          <a:ea typeface="Calibri"/>
                          <a:cs typeface="Times New Roman"/>
                        </a:rPr>
                        <a:t>Monit</a:t>
                      </a:r>
                      <a:endParaRPr lang="es-EC" sz="16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308311">
                <a:tc gridSpan="6">
                  <a:txBody>
                    <a:bodyPr/>
                    <a:lstStyle/>
                    <a:p>
                      <a:pPr algn="ctr">
                        <a:lnSpc>
                          <a:spcPct val="115000"/>
                        </a:lnSpc>
                        <a:spcAft>
                          <a:spcPts val="0"/>
                        </a:spcAft>
                      </a:pPr>
                      <a:r>
                        <a:rPr lang="es-ES_tradnl" sz="1400" b="1" dirty="0">
                          <a:solidFill>
                            <a:srgbClr val="000000"/>
                          </a:solidFill>
                          <a:latin typeface="Calibri"/>
                          <a:ea typeface="Calibri"/>
                          <a:cs typeface="Times New Roman"/>
                        </a:rPr>
                        <a:t>Grado de Dificultad ( fácil=1, medio=2, difícil=3 )</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08311">
                <a:tc>
                  <a:txBody>
                    <a:bodyPr/>
                    <a:lstStyle/>
                    <a:p>
                      <a:pPr>
                        <a:lnSpc>
                          <a:spcPct val="115000"/>
                        </a:lnSpc>
                        <a:spcAft>
                          <a:spcPts val="0"/>
                        </a:spcAft>
                      </a:pPr>
                      <a:r>
                        <a:rPr lang="es-ES_tradnl" sz="1400" dirty="0">
                          <a:solidFill>
                            <a:srgbClr val="000000"/>
                          </a:solidFill>
                          <a:latin typeface="Calibri"/>
                          <a:ea typeface="Calibri"/>
                          <a:cs typeface="Times New Roman"/>
                        </a:rPr>
                        <a:t>Instalación</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2</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dirty="0">
                          <a:solidFill>
                            <a:srgbClr val="000000"/>
                          </a:solidFill>
                          <a:latin typeface="Calibri"/>
                          <a:ea typeface="Calibri"/>
                          <a:cs typeface="Times New Roman"/>
                        </a:rPr>
                        <a:t>Configuración</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2</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3</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dirty="0">
                          <a:solidFill>
                            <a:srgbClr val="000000"/>
                          </a:solidFill>
                          <a:latin typeface="Calibri"/>
                          <a:ea typeface="Calibri"/>
                          <a:cs typeface="Times New Roman"/>
                        </a:rPr>
                        <a:t>Implementado en una red local</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6623">
                <a:tc>
                  <a:txBody>
                    <a:bodyPr/>
                    <a:lstStyle/>
                    <a:p>
                      <a:pPr>
                        <a:lnSpc>
                          <a:spcPct val="115000"/>
                        </a:lnSpc>
                        <a:spcAft>
                          <a:spcPts val="0"/>
                        </a:spcAft>
                      </a:pPr>
                      <a:r>
                        <a:rPr lang="es-ES_tradnl" sz="1400">
                          <a:solidFill>
                            <a:srgbClr val="000000"/>
                          </a:solidFill>
                          <a:latin typeface="Calibri"/>
                          <a:ea typeface="Calibri"/>
                          <a:cs typeface="Times New Roman"/>
                        </a:rPr>
                        <a:t>Implementado en una red empresarial</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2</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3</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3</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dirty="0">
                          <a:solidFill>
                            <a:srgbClr val="000000"/>
                          </a:solidFill>
                          <a:latin typeface="Calibri"/>
                          <a:ea typeface="Calibri"/>
                          <a:cs typeface="Times New Roman"/>
                        </a:rPr>
                        <a:t>Información en Internet</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2</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3</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3</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a:solidFill>
                            <a:srgbClr val="000000"/>
                          </a:solidFill>
                          <a:latin typeface="Calibri"/>
                          <a:ea typeface="Calibri"/>
                          <a:cs typeface="Times New Roman"/>
                        </a:rPr>
                        <a:t>Manejo de Interfaz Web</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gridSpan="6">
                  <a:txBody>
                    <a:bodyPr/>
                    <a:lstStyle/>
                    <a:p>
                      <a:pPr algn="ctr">
                        <a:lnSpc>
                          <a:spcPct val="115000"/>
                        </a:lnSpc>
                        <a:spcAft>
                          <a:spcPts val="0"/>
                        </a:spcAft>
                      </a:pPr>
                      <a:r>
                        <a:rPr lang="es-ES_tradnl" sz="1400" b="1" dirty="0">
                          <a:solidFill>
                            <a:srgbClr val="000000"/>
                          </a:solidFill>
                          <a:latin typeface="Calibri"/>
                          <a:ea typeface="Calibri"/>
                          <a:cs typeface="Times New Roman"/>
                        </a:rPr>
                        <a:t>Grado de características funcionales ( muy bueno=1, bueno=2, regular=3 )</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08311">
                <a:tc>
                  <a:txBody>
                    <a:bodyPr/>
                    <a:lstStyle/>
                    <a:p>
                      <a:pPr>
                        <a:lnSpc>
                          <a:spcPct val="115000"/>
                        </a:lnSpc>
                        <a:spcAft>
                          <a:spcPts val="0"/>
                        </a:spcAft>
                      </a:pPr>
                      <a:r>
                        <a:rPr lang="es-ES_tradnl" sz="1400">
                          <a:solidFill>
                            <a:srgbClr val="000000"/>
                          </a:solidFill>
                          <a:latin typeface="Calibri"/>
                          <a:ea typeface="Calibri"/>
                          <a:cs typeface="Times New Roman"/>
                        </a:rPr>
                        <a:t>Flexibilidad</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2</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a:solidFill>
                            <a:srgbClr val="000000"/>
                          </a:solidFill>
                          <a:latin typeface="Calibri"/>
                          <a:ea typeface="Calibri"/>
                          <a:cs typeface="Times New Roman"/>
                        </a:rPr>
                        <a:t>Versatilidad</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2</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3</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a:solidFill>
                            <a:srgbClr val="000000"/>
                          </a:solidFill>
                          <a:latin typeface="Calibri"/>
                          <a:ea typeface="Calibri"/>
                          <a:cs typeface="Times New Roman"/>
                        </a:rPr>
                        <a:t>Escalabilidad</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3</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a:solidFill>
                            <a:srgbClr val="000000"/>
                          </a:solidFill>
                          <a:latin typeface="Calibri"/>
                          <a:ea typeface="Calibri"/>
                          <a:cs typeface="Times New Roman"/>
                        </a:rPr>
                        <a:t>Robustez</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2</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3</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3</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a:solidFill>
                            <a:srgbClr val="000000"/>
                          </a:solidFill>
                          <a:latin typeface="Calibri"/>
                          <a:ea typeface="Calibri"/>
                          <a:cs typeface="Times New Roman"/>
                        </a:rPr>
                        <a:t>Potencia</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2</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a:solidFill>
                            <a:srgbClr val="000000"/>
                          </a:solidFill>
                          <a:latin typeface="Calibri"/>
                          <a:ea typeface="Calibri"/>
                          <a:cs typeface="Times New Roman"/>
                        </a:rPr>
                        <a:t>Alertas y Notificaciones</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2</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gridSpan="6">
                  <a:txBody>
                    <a:bodyPr/>
                    <a:lstStyle/>
                    <a:p>
                      <a:pPr algn="ctr">
                        <a:lnSpc>
                          <a:spcPct val="115000"/>
                        </a:lnSpc>
                        <a:spcAft>
                          <a:spcPts val="0"/>
                        </a:spcAft>
                      </a:pPr>
                      <a:r>
                        <a:rPr lang="es-ES_tradnl" sz="1400" b="1" dirty="0">
                          <a:solidFill>
                            <a:srgbClr val="000000"/>
                          </a:solidFill>
                          <a:latin typeface="Calibri"/>
                          <a:ea typeface="Calibri"/>
                          <a:cs typeface="Times New Roman"/>
                        </a:rPr>
                        <a:t>Grado de características para el negocio ( si=1,no=0 )</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c hMerge="1">
                  <a:txBody>
                    <a:bodyPr/>
                    <a:lstStyle/>
                    <a:p>
                      <a:endParaRPr lang="es-EC"/>
                    </a:p>
                  </a:txBody>
                  <a:tcPr/>
                </a:tc>
              </a:tr>
              <a:tr h="308311">
                <a:tc>
                  <a:txBody>
                    <a:bodyPr/>
                    <a:lstStyle/>
                    <a:p>
                      <a:pPr>
                        <a:lnSpc>
                          <a:spcPct val="115000"/>
                        </a:lnSpc>
                        <a:spcAft>
                          <a:spcPts val="0"/>
                        </a:spcAft>
                      </a:pPr>
                      <a:r>
                        <a:rPr lang="es-ES_tradnl" sz="1400" dirty="0">
                          <a:solidFill>
                            <a:srgbClr val="000000"/>
                          </a:solidFill>
                          <a:latin typeface="Calibri"/>
                          <a:ea typeface="Calibri"/>
                          <a:cs typeface="Times New Roman"/>
                        </a:rPr>
                        <a:t>Orientado a VOIP</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0</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0</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8311">
                <a:tc>
                  <a:txBody>
                    <a:bodyPr/>
                    <a:lstStyle/>
                    <a:p>
                      <a:pPr>
                        <a:lnSpc>
                          <a:spcPct val="115000"/>
                        </a:lnSpc>
                        <a:spcAft>
                          <a:spcPts val="0"/>
                        </a:spcAft>
                      </a:pPr>
                      <a:r>
                        <a:rPr lang="es-ES_tradnl" sz="1400" dirty="0">
                          <a:solidFill>
                            <a:srgbClr val="000000"/>
                          </a:solidFill>
                          <a:latin typeface="Calibri"/>
                          <a:ea typeface="Calibri"/>
                          <a:cs typeface="Times New Roman"/>
                        </a:rPr>
                        <a:t>Licencia Libre</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a:solidFill>
                            <a:srgbClr val="000000"/>
                          </a:solidFill>
                          <a:latin typeface="Calibri"/>
                          <a:ea typeface="Calibri"/>
                          <a:cs typeface="Times New Roman"/>
                        </a:rPr>
                        <a:t>1</a:t>
                      </a:r>
                      <a:endParaRPr lang="es-EC" sz="140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0</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s-ES_tradnl" sz="1400" dirty="0">
                          <a:solidFill>
                            <a:srgbClr val="000000"/>
                          </a:solidFill>
                          <a:latin typeface="Calibri"/>
                          <a:ea typeface="Calibri"/>
                          <a:cs typeface="Times New Roman"/>
                        </a:rPr>
                        <a:t>1</a:t>
                      </a:r>
                      <a:endParaRPr lang="es-EC" sz="1400" dirty="0">
                        <a:latin typeface="Calibri"/>
                        <a:ea typeface="Calibri"/>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0897" name="Rectangle 1"/>
          <p:cNvSpPr>
            <a:spLocks noChangeArrowheads="1"/>
          </p:cNvSpPr>
          <p:nvPr/>
        </p:nvSpPr>
        <p:spPr bwMode="auto">
          <a:xfrm>
            <a:off x="3000364" y="6460123"/>
            <a:ext cx="3178242" cy="3385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Tabla 2: </a:t>
            </a:r>
            <a:r>
              <a:rPr kumimoji="0" lang="es-ES_tradnl" sz="16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Indicación cuantificable</a:t>
            </a:r>
            <a:r>
              <a:rPr kumimoji="0" lang="es-ES_tradnl" sz="1600" b="1"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 </a:t>
            </a:r>
            <a:endParaRPr kumimoji="0" lang="es-ES_tradnl"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00100" y="2714620"/>
            <a:ext cx="7572428" cy="1500198"/>
          </a:xfrm>
        </p:spPr>
        <p:txBody>
          <a:bodyPr>
            <a:normAutofit fontScale="90000"/>
          </a:bodyPr>
          <a:lstStyle/>
          <a:p>
            <a:r>
              <a:rPr lang="es-ES_tradnl" b="1" dirty="0" smtClean="0"/>
              <a:t>COMPONENTES DEL PROYECTO</a:t>
            </a:r>
            <a:r>
              <a:rPr lang="es-EC" dirty="0" smtClean="0"/>
              <a:t/>
            </a:r>
            <a:br>
              <a:rPr lang="es-EC" dirty="0" smtClean="0"/>
            </a:br>
            <a:endParaRPr lang="es-EC" dirty="0"/>
          </a:p>
        </p:txBody>
      </p:sp>
      <p:sp>
        <p:nvSpPr>
          <p:cNvPr id="3" name="2 Marcador de contenido"/>
          <p:cNvSpPr>
            <a:spLocks noGrp="1"/>
          </p:cNvSpPr>
          <p:nvPr>
            <p:ph idx="1"/>
          </p:nvPr>
        </p:nvSpPr>
        <p:spPr>
          <a:xfrm>
            <a:off x="1000100" y="1714488"/>
            <a:ext cx="7467600" cy="4525963"/>
          </a:xfrm>
        </p:spPr>
        <p:txBody>
          <a:bodyPr/>
          <a:lstStyle/>
          <a:p>
            <a:pPr>
              <a:buNone/>
            </a:pPr>
            <a:r>
              <a:rPr lang="es-EC" dirty="0" smtClean="0"/>
              <a:t> </a:t>
            </a:r>
            <a:endParaRPr lang="es-EC"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7467600" cy="1143000"/>
          </a:xfrm>
        </p:spPr>
        <p:txBody>
          <a:bodyPr>
            <a:normAutofit fontScale="90000"/>
          </a:bodyPr>
          <a:lstStyle/>
          <a:p>
            <a:r>
              <a:rPr lang="es-ES_tradnl" b="1" dirty="0" smtClean="0"/>
              <a:t>SERVIDOR NAGIOS</a:t>
            </a:r>
            <a:r>
              <a:rPr lang="es-EC" dirty="0" smtClean="0"/>
              <a:t/>
            </a:r>
            <a:br>
              <a:rPr lang="es-EC" dirty="0" smtClean="0"/>
            </a:br>
            <a:endParaRPr lang="es-EC" dirty="0"/>
          </a:p>
        </p:txBody>
      </p:sp>
      <p:sp>
        <p:nvSpPr>
          <p:cNvPr id="3" name="2 Marcador de contenido"/>
          <p:cNvSpPr>
            <a:spLocks noGrp="1"/>
          </p:cNvSpPr>
          <p:nvPr>
            <p:ph idx="1"/>
          </p:nvPr>
        </p:nvSpPr>
        <p:spPr>
          <a:xfrm>
            <a:off x="428596" y="1285860"/>
            <a:ext cx="8215370" cy="5286412"/>
          </a:xfrm>
        </p:spPr>
        <p:txBody>
          <a:bodyPr>
            <a:normAutofit fontScale="85000" lnSpcReduction="20000"/>
          </a:bodyPr>
          <a:lstStyle/>
          <a:p>
            <a:pPr lvl="0"/>
            <a:r>
              <a:rPr lang="en-GB" sz="3200" dirty="0" smtClean="0"/>
              <a:t>Hardware</a:t>
            </a:r>
            <a:endParaRPr lang="es-EC" sz="3200" dirty="0" smtClean="0"/>
          </a:p>
          <a:p>
            <a:pPr lvl="1"/>
            <a:r>
              <a:rPr lang="en-GB" sz="2800" dirty="0" smtClean="0"/>
              <a:t>Intel (R) Core(TM) 2  1.8GHz</a:t>
            </a:r>
            <a:endParaRPr lang="es-EC" sz="2800" dirty="0" smtClean="0"/>
          </a:p>
          <a:p>
            <a:pPr lvl="1"/>
            <a:r>
              <a:rPr lang="en-GB" sz="2800" dirty="0" err="1" smtClean="0"/>
              <a:t>Memoria</a:t>
            </a:r>
            <a:r>
              <a:rPr lang="en-GB" sz="2800" dirty="0" smtClean="0"/>
              <a:t> Ram de 1 </a:t>
            </a:r>
            <a:r>
              <a:rPr lang="en-GB" sz="2800" dirty="0" err="1" smtClean="0"/>
              <a:t>Gb</a:t>
            </a:r>
            <a:r>
              <a:rPr lang="en-GB" sz="2800" dirty="0" smtClean="0"/>
              <a:t> </a:t>
            </a:r>
            <a:endParaRPr lang="es-EC" sz="2800" dirty="0" smtClean="0"/>
          </a:p>
          <a:p>
            <a:pPr lvl="1"/>
            <a:r>
              <a:rPr lang="en-GB" sz="2800" dirty="0" smtClean="0"/>
              <a:t>Disco </a:t>
            </a:r>
            <a:r>
              <a:rPr lang="en-GB" sz="2800" dirty="0" err="1" smtClean="0"/>
              <a:t>Duro</a:t>
            </a:r>
            <a:r>
              <a:rPr lang="en-GB" sz="2800" dirty="0" smtClean="0"/>
              <a:t> de 120 </a:t>
            </a:r>
            <a:r>
              <a:rPr lang="en-GB" sz="2800" dirty="0" err="1" smtClean="0"/>
              <a:t>Gb</a:t>
            </a:r>
            <a:r>
              <a:rPr lang="en-GB" sz="2800" dirty="0" smtClean="0"/>
              <a:t> </a:t>
            </a:r>
            <a:endParaRPr lang="es-EC" sz="2800" dirty="0" smtClean="0"/>
          </a:p>
          <a:p>
            <a:pPr lvl="1"/>
            <a:r>
              <a:rPr lang="es-ES" sz="2800" dirty="0" smtClean="0"/>
              <a:t>Adaptador de Red Intel (R) PRO/100 VE</a:t>
            </a:r>
          </a:p>
          <a:p>
            <a:pPr lvl="1">
              <a:buNone/>
            </a:pPr>
            <a:endParaRPr lang="es-EC" sz="2800" dirty="0" smtClean="0"/>
          </a:p>
          <a:p>
            <a:pPr lvl="0"/>
            <a:r>
              <a:rPr lang="en-GB" sz="3200" dirty="0" smtClean="0"/>
              <a:t>Software</a:t>
            </a:r>
            <a:endParaRPr lang="es-EC" sz="3200" dirty="0" smtClean="0"/>
          </a:p>
          <a:p>
            <a:pPr lvl="1"/>
            <a:r>
              <a:rPr lang="en-GB" sz="2800" dirty="0" err="1" smtClean="0"/>
              <a:t>centOS</a:t>
            </a:r>
            <a:r>
              <a:rPr lang="en-GB" sz="2800" dirty="0" smtClean="0"/>
              <a:t> 5.3</a:t>
            </a:r>
            <a:endParaRPr lang="es-EC" sz="2800" dirty="0" smtClean="0"/>
          </a:p>
          <a:p>
            <a:pPr lvl="1"/>
            <a:r>
              <a:rPr lang="en-GB" sz="2800" dirty="0" err="1" smtClean="0"/>
              <a:t>Soporte</a:t>
            </a:r>
            <a:r>
              <a:rPr lang="en-GB" sz="2800" dirty="0" smtClean="0"/>
              <a:t> </a:t>
            </a:r>
            <a:r>
              <a:rPr lang="en-GB" sz="2800" dirty="0" err="1" smtClean="0"/>
              <a:t>para</a:t>
            </a:r>
            <a:r>
              <a:rPr lang="en-GB" sz="2800" dirty="0" smtClean="0"/>
              <a:t> apache, </a:t>
            </a:r>
            <a:r>
              <a:rPr lang="en-GB" sz="2800" dirty="0" err="1" smtClean="0"/>
              <a:t>php</a:t>
            </a:r>
            <a:r>
              <a:rPr lang="en-GB" sz="2800" dirty="0" smtClean="0"/>
              <a:t>, </a:t>
            </a:r>
            <a:r>
              <a:rPr lang="en-GB" sz="2800" dirty="0" err="1" smtClean="0"/>
              <a:t>gcc</a:t>
            </a:r>
            <a:r>
              <a:rPr lang="en-GB" sz="2800" dirty="0" smtClean="0"/>
              <a:t> compiler, GD development libraries</a:t>
            </a:r>
            <a:endParaRPr lang="es-EC" sz="2800" dirty="0" smtClean="0"/>
          </a:p>
          <a:p>
            <a:pPr lvl="1"/>
            <a:r>
              <a:rPr lang="en-GB" sz="2800" dirty="0" err="1" smtClean="0"/>
              <a:t>Nagios</a:t>
            </a:r>
            <a:r>
              <a:rPr lang="en-GB" sz="2800" dirty="0" smtClean="0"/>
              <a:t> core 3.2.0</a:t>
            </a:r>
            <a:endParaRPr lang="es-EC" sz="2800" dirty="0" smtClean="0"/>
          </a:p>
          <a:p>
            <a:pPr lvl="1"/>
            <a:r>
              <a:rPr lang="en-GB" sz="2800" dirty="0" err="1" smtClean="0"/>
              <a:t>Nagios</a:t>
            </a:r>
            <a:r>
              <a:rPr lang="en-GB" sz="2800" dirty="0" smtClean="0"/>
              <a:t> </a:t>
            </a:r>
            <a:r>
              <a:rPr lang="en-GB" sz="2800" dirty="0" err="1" smtClean="0"/>
              <a:t>plugins</a:t>
            </a:r>
            <a:r>
              <a:rPr lang="en-GB" sz="2800" dirty="0" smtClean="0"/>
              <a:t> 1.4.13</a:t>
            </a:r>
            <a:endParaRPr lang="es-EC" sz="2800" dirty="0" smtClean="0"/>
          </a:p>
          <a:p>
            <a:pPr lvl="1"/>
            <a:r>
              <a:rPr lang="en-GB" sz="2800" dirty="0" err="1" smtClean="0"/>
              <a:t>Nagios</a:t>
            </a:r>
            <a:r>
              <a:rPr lang="en-GB" sz="2800" dirty="0" smtClean="0"/>
              <a:t> </a:t>
            </a:r>
            <a:r>
              <a:rPr lang="en-GB" sz="2800" dirty="0" err="1" smtClean="0"/>
              <a:t>addons</a:t>
            </a:r>
            <a:r>
              <a:rPr lang="en-GB" sz="2800" dirty="0" smtClean="0"/>
              <a:t> </a:t>
            </a:r>
            <a:endParaRPr lang="es-EC" sz="2800" dirty="0" smtClean="0"/>
          </a:p>
          <a:p>
            <a:pPr lvl="2">
              <a:buFont typeface="Wingdings" pitchFamily="2" charset="2"/>
              <a:buChar char="Ø"/>
            </a:pPr>
            <a:r>
              <a:rPr lang="en-GB" dirty="0" smtClean="0"/>
              <a:t>NRPE 2.12</a:t>
            </a:r>
            <a:endParaRPr lang="es-EC" dirty="0" smtClean="0"/>
          </a:p>
          <a:p>
            <a:endParaRPr lang="es-EC"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7467600" cy="1143000"/>
          </a:xfrm>
        </p:spPr>
        <p:txBody>
          <a:bodyPr>
            <a:normAutofit fontScale="90000"/>
          </a:bodyPr>
          <a:lstStyle/>
          <a:p>
            <a:r>
              <a:rPr lang="es-ES_tradnl" b="1" dirty="0" smtClean="0"/>
              <a:t>SERVIDOR  ASTERISK</a:t>
            </a:r>
            <a:r>
              <a:rPr lang="es-EC" dirty="0" smtClean="0"/>
              <a:t/>
            </a:r>
            <a:br>
              <a:rPr lang="es-EC" dirty="0" smtClean="0"/>
            </a:br>
            <a:endParaRPr lang="es-EC" dirty="0"/>
          </a:p>
        </p:txBody>
      </p:sp>
      <p:sp>
        <p:nvSpPr>
          <p:cNvPr id="3" name="2 Marcador de contenido"/>
          <p:cNvSpPr>
            <a:spLocks noGrp="1"/>
          </p:cNvSpPr>
          <p:nvPr>
            <p:ph idx="1"/>
          </p:nvPr>
        </p:nvSpPr>
        <p:spPr>
          <a:xfrm>
            <a:off x="357158" y="1357298"/>
            <a:ext cx="8072494" cy="5143536"/>
          </a:xfrm>
        </p:spPr>
        <p:txBody>
          <a:bodyPr>
            <a:normAutofit fontScale="77500" lnSpcReduction="20000"/>
          </a:bodyPr>
          <a:lstStyle/>
          <a:p>
            <a:pPr lvl="0"/>
            <a:r>
              <a:rPr lang="en-GB" sz="3200" dirty="0" smtClean="0"/>
              <a:t>Hardware</a:t>
            </a:r>
            <a:endParaRPr lang="es-EC" sz="3200" dirty="0" smtClean="0"/>
          </a:p>
          <a:p>
            <a:pPr lvl="1"/>
            <a:r>
              <a:rPr lang="en-GB" sz="2800" dirty="0" smtClean="0"/>
              <a:t>Intel Pentium D 2.8Ghz</a:t>
            </a:r>
            <a:endParaRPr lang="es-EC" sz="2800" dirty="0" smtClean="0"/>
          </a:p>
          <a:p>
            <a:pPr lvl="1"/>
            <a:r>
              <a:rPr lang="en-GB" sz="2800" dirty="0" smtClean="0"/>
              <a:t>HD 160 GB.</a:t>
            </a:r>
            <a:endParaRPr lang="es-EC" sz="2800" dirty="0" smtClean="0"/>
          </a:p>
          <a:p>
            <a:pPr lvl="1"/>
            <a:r>
              <a:rPr lang="en-GB" sz="2800" dirty="0" err="1" smtClean="0"/>
              <a:t>Memoria</a:t>
            </a:r>
            <a:r>
              <a:rPr lang="en-GB" sz="2800" dirty="0" smtClean="0"/>
              <a:t> RAM 512 Mb.</a:t>
            </a:r>
            <a:endParaRPr lang="es-EC" sz="2800" dirty="0" smtClean="0"/>
          </a:p>
          <a:p>
            <a:pPr lvl="1"/>
            <a:r>
              <a:rPr lang="es-ES" sz="2800" dirty="0" smtClean="0"/>
              <a:t>Adaptador de Red Intel (R) PRO/100 VE</a:t>
            </a:r>
          </a:p>
          <a:p>
            <a:pPr lvl="1"/>
            <a:r>
              <a:rPr lang="es-ES_tradnl" sz="2800" dirty="0" smtClean="0"/>
              <a:t>Tarjeta digital </a:t>
            </a:r>
            <a:r>
              <a:rPr lang="es-ES_tradnl" sz="2800" dirty="0" err="1" smtClean="0"/>
              <a:t>digium</a:t>
            </a:r>
            <a:r>
              <a:rPr lang="es-ES_tradnl" sz="2800" smtClean="0"/>
              <a:t> </a:t>
            </a:r>
            <a:r>
              <a:rPr lang="es-ES_tradnl" sz="2800" smtClean="0"/>
              <a:t>Te405p</a:t>
            </a:r>
            <a:endParaRPr lang="es-ES" sz="2800" dirty="0" smtClean="0"/>
          </a:p>
          <a:p>
            <a:pPr lvl="1"/>
            <a:endParaRPr lang="es-ES" sz="2800" dirty="0" smtClean="0"/>
          </a:p>
          <a:p>
            <a:pPr lvl="1">
              <a:buNone/>
            </a:pPr>
            <a:endParaRPr lang="es-EC" sz="2800" dirty="0" smtClean="0"/>
          </a:p>
          <a:p>
            <a:pPr lvl="0"/>
            <a:r>
              <a:rPr lang="en-GB" sz="3200" dirty="0" smtClean="0"/>
              <a:t>Software</a:t>
            </a:r>
            <a:endParaRPr lang="es-EC" sz="3200" dirty="0" smtClean="0"/>
          </a:p>
          <a:p>
            <a:pPr lvl="1"/>
            <a:r>
              <a:rPr lang="en-GB" sz="2800" dirty="0" smtClean="0"/>
              <a:t>Asterisk 1.6.0.10</a:t>
            </a:r>
            <a:endParaRPr lang="es-EC" sz="2800" dirty="0" smtClean="0"/>
          </a:p>
          <a:p>
            <a:pPr lvl="1"/>
            <a:r>
              <a:rPr lang="en-GB" sz="2800" dirty="0" smtClean="0"/>
              <a:t>DADHI Linux 2.2.0.2</a:t>
            </a:r>
            <a:endParaRPr lang="es-EC" sz="2800" dirty="0" smtClean="0"/>
          </a:p>
          <a:p>
            <a:pPr lvl="1"/>
            <a:r>
              <a:rPr lang="en-GB" sz="2800" dirty="0" smtClean="0"/>
              <a:t>DADHI Tools 2.2.0</a:t>
            </a:r>
            <a:endParaRPr lang="es-EC" sz="2800" dirty="0" smtClean="0"/>
          </a:p>
          <a:p>
            <a:pPr lvl="1"/>
            <a:r>
              <a:rPr lang="en-GB" sz="2800" dirty="0" err="1" smtClean="0"/>
              <a:t>Libpri</a:t>
            </a:r>
            <a:r>
              <a:rPr lang="en-GB" sz="2800" dirty="0" smtClean="0"/>
              <a:t> 1.4.10.1</a:t>
            </a:r>
            <a:endParaRPr lang="es-EC" sz="2800" dirty="0" smtClean="0"/>
          </a:p>
          <a:p>
            <a:pPr lvl="1"/>
            <a:r>
              <a:rPr lang="en-GB" sz="2800" dirty="0" smtClean="0"/>
              <a:t>Add-ons 1.6.0.3</a:t>
            </a:r>
            <a:endParaRPr lang="es-EC" sz="2800" dirty="0" smtClean="0"/>
          </a:p>
          <a:p>
            <a:endParaRPr lang="es-EC"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142852"/>
            <a:ext cx="7467600" cy="1143000"/>
          </a:xfrm>
        </p:spPr>
        <p:txBody>
          <a:bodyPr>
            <a:normAutofit fontScale="90000"/>
          </a:bodyPr>
          <a:lstStyle/>
          <a:p>
            <a:r>
              <a:rPr lang="es-ES_tradnl" b="1" u="sng" dirty="0" smtClean="0"/>
              <a:t>Instalación de Nagios</a:t>
            </a:r>
            <a:r>
              <a:rPr lang="es-EC" b="1" u="sng" dirty="0" smtClean="0"/>
              <a:t/>
            </a:r>
            <a:br>
              <a:rPr lang="es-EC" b="1" u="sng" dirty="0" smtClean="0"/>
            </a:br>
            <a:endParaRPr lang="es-EC" b="1" u="sng" dirty="0"/>
          </a:p>
        </p:txBody>
      </p:sp>
      <p:sp>
        <p:nvSpPr>
          <p:cNvPr id="3" name="2 Marcador de contenido"/>
          <p:cNvSpPr>
            <a:spLocks noGrp="1"/>
          </p:cNvSpPr>
          <p:nvPr>
            <p:ph idx="1"/>
          </p:nvPr>
        </p:nvSpPr>
        <p:spPr>
          <a:xfrm>
            <a:off x="285720" y="1214398"/>
            <a:ext cx="8643998" cy="5643602"/>
          </a:xfrm>
        </p:spPr>
        <p:txBody>
          <a:bodyPr>
            <a:normAutofit/>
          </a:bodyPr>
          <a:lstStyle/>
          <a:p>
            <a:pPr>
              <a:buNone/>
            </a:pPr>
            <a:r>
              <a:rPr lang="es-ES_tradnl" b="1" dirty="0" smtClean="0"/>
              <a:t>Primero el soporte necesario.</a:t>
            </a:r>
          </a:p>
          <a:p>
            <a:pPr>
              <a:buNone/>
            </a:pPr>
            <a:r>
              <a:rPr lang="es-ES_tradnl" b="1" dirty="0" smtClean="0"/>
              <a:t>Pasos de instalación:</a:t>
            </a:r>
            <a:endParaRPr lang="es-EC" dirty="0" smtClean="0"/>
          </a:p>
          <a:p>
            <a:pPr marL="550926" indent="-514350">
              <a:buFont typeface="+mj-lt"/>
              <a:buAutoNum type="arabicPeriod"/>
            </a:pPr>
            <a:r>
              <a:rPr lang="es-ES_tradnl" sz="2800" dirty="0" smtClean="0"/>
              <a:t>Creamos una cuenta de usuario.</a:t>
            </a:r>
          </a:p>
          <a:p>
            <a:pPr marL="550926" indent="-514350">
              <a:buFont typeface="+mj-lt"/>
              <a:buAutoNum type="arabicPeriod"/>
            </a:pPr>
            <a:r>
              <a:rPr lang="es-ES_tradnl" sz="2800" dirty="0" smtClean="0"/>
              <a:t>Descargamos el paquete de Nagios y sus       </a:t>
            </a:r>
            <a:r>
              <a:rPr lang="es-ES_tradnl" sz="2800" dirty="0" err="1" smtClean="0"/>
              <a:t>plugins</a:t>
            </a:r>
            <a:r>
              <a:rPr lang="es-ES_tradnl" sz="2800" dirty="0" smtClean="0"/>
              <a:t>.</a:t>
            </a:r>
          </a:p>
          <a:p>
            <a:pPr marL="550926" indent="-514350">
              <a:buFont typeface="+mj-lt"/>
              <a:buAutoNum type="arabicPeriod"/>
            </a:pPr>
            <a:r>
              <a:rPr lang="es-ES_tradnl" sz="2800" dirty="0" smtClean="0"/>
              <a:t>Ahora vamos a compilar e instalar Nagios.</a:t>
            </a:r>
          </a:p>
          <a:p>
            <a:pPr marL="550926" indent="-514350">
              <a:buFont typeface="+mj-lt"/>
              <a:buAutoNum type="arabicPeriod"/>
            </a:pPr>
            <a:r>
              <a:rPr lang="es-ES_tradnl" sz="2800" dirty="0" smtClean="0"/>
              <a:t>Nuestra primera configuración.</a:t>
            </a:r>
          </a:p>
          <a:p>
            <a:pPr marL="550926" indent="-514350">
              <a:buFont typeface="+mj-lt"/>
              <a:buAutoNum type="arabicPeriod"/>
            </a:pPr>
            <a:r>
              <a:rPr lang="es-ES_tradnl" sz="2800" dirty="0" smtClean="0"/>
              <a:t>Configuración de la interfaz Web.</a:t>
            </a:r>
          </a:p>
          <a:p>
            <a:pPr marL="550926" indent="-514350">
              <a:buFont typeface="+mj-lt"/>
              <a:buAutoNum type="arabicPeriod"/>
            </a:pPr>
            <a:r>
              <a:rPr lang="es-ES_tradnl" sz="2800" dirty="0" smtClean="0"/>
              <a:t>Instalamos y configuramos los plugins de Nagios.</a:t>
            </a:r>
          </a:p>
          <a:p>
            <a:pPr marL="550926" indent="-514350">
              <a:buFont typeface="+mj-lt"/>
              <a:buAutoNum type="arabicPeriod"/>
            </a:pPr>
            <a:r>
              <a:rPr lang="es-ES_tradnl" sz="2800" dirty="0" smtClean="0"/>
              <a:t> Arrancando Nagios</a:t>
            </a:r>
            <a:r>
              <a:rPr lang="es-ES_tradnl" dirty="0" smtClean="0"/>
              <a:t>.</a:t>
            </a:r>
            <a:endParaRPr lang="es-EC"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u="sng" dirty="0" smtClean="0"/>
              <a:t>Instalación de Nagios</a:t>
            </a:r>
            <a:endParaRPr lang="es-EC" b="1" u="sng" dirty="0"/>
          </a:p>
        </p:txBody>
      </p:sp>
      <p:sp>
        <p:nvSpPr>
          <p:cNvPr id="3" name="2 Marcador de contenido"/>
          <p:cNvSpPr>
            <a:spLocks noGrp="1"/>
          </p:cNvSpPr>
          <p:nvPr>
            <p:ph idx="1"/>
          </p:nvPr>
        </p:nvSpPr>
        <p:spPr/>
        <p:txBody>
          <a:bodyPr>
            <a:normAutofit lnSpcReduction="10000"/>
          </a:bodyPr>
          <a:lstStyle/>
          <a:p>
            <a:pPr>
              <a:buNone/>
            </a:pPr>
            <a:r>
              <a:rPr lang="es-ES_tradnl" dirty="0" smtClean="0"/>
              <a:t>    Para ingresar a nuestra interfaz Web de Nagios lo hacemos desde nuestro navegador Web con la siguiente dirección: </a:t>
            </a:r>
          </a:p>
          <a:p>
            <a:pPr>
              <a:buNone/>
            </a:pPr>
            <a:r>
              <a:rPr lang="es-ES_tradnl" dirty="0" smtClean="0"/>
              <a:t>    </a:t>
            </a:r>
            <a:r>
              <a:rPr lang="es-ES_tradnl" dirty="0" smtClean="0">
                <a:solidFill>
                  <a:srgbClr val="00B0F0"/>
                </a:solidFill>
              </a:rPr>
              <a:t>http://localhost/nagios </a:t>
            </a:r>
            <a:r>
              <a:rPr lang="es-EC" dirty="0" smtClean="0">
                <a:solidFill>
                  <a:srgbClr val="00B0F0"/>
                </a:solidFill>
              </a:rPr>
              <a:t> </a:t>
            </a:r>
          </a:p>
          <a:p>
            <a:pPr>
              <a:buNone/>
            </a:pPr>
            <a:r>
              <a:rPr lang="es-EC" dirty="0" smtClean="0"/>
              <a:t>    </a:t>
            </a:r>
            <a:r>
              <a:rPr lang="es-ES_tradnl" dirty="0" smtClean="0"/>
              <a:t>Donde nos pedirá un usuario y contraseña y aquí pondremos los que se definieron en la configuración de la interfaz Web, en nuestro caso </a:t>
            </a:r>
            <a:r>
              <a:rPr lang="es-ES_tradnl" dirty="0" err="1" smtClean="0"/>
              <a:t>nagiosadmin</a:t>
            </a:r>
            <a:r>
              <a:rPr lang="es-ES_tradnl" dirty="0" smtClean="0"/>
              <a:t>, </a:t>
            </a:r>
            <a:r>
              <a:rPr lang="es-ES_tradnl" dirty="0" err="1" smtClean="0"/>
              <a:t>nagiosadmin</a:t>
            </a: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285852" y="1928802"/>
            <a:ext cx="6183356" cy="407196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s-EC"/>
          </a:p>
        </p:txBody>
      </p:sp>
      <p:sp>
        <p:nvSpPr>
          <p:cNvPr id="2" name="1 Título"/>
          <p:cNvSpPr>
            <a:spLocks noGrp="1"/>
          </p:cNvSpPr>
          <p:nvPr>
            <p:ph type="title"/>
          </p:nvPr>
        </p:nvSpPr>
        <p:spPr>
          <a:xfrm>
            <a:off x="500034" y="428604"/>
            <a:ext cx="7467600" cy="1143000"/>
          </a:xfrm>
        </p:spPr>
        <p:txBody>
          <a:bodyPr>
            <a:normAutofit fontScale="90000"/>
          </a:bodyPr>
          <a:lstStyle/>
          <a:p>
            <a:pPr algn="ctr"/>
            <a:r>
              <a:rPr lang="es-ES_tradnl" b="1" u="sng" dirty="0" smtClean="0"/>
              <a:t>Estructura de archivos de configuración</a:t>
            </a:r>
            <a:r>
              <a:rPr lang="es-EC" b="1" u="sng" dirty="0" smtClean="0"/>
              <a:t/>
            </a:r>
            <a:br>
              <a:rPr lang="es-EC" b="1" u="sng" dirty="0" smtClean="0"/>
            </a:br>
            <a:endParaRPr lang="es-EC" b="1" u="sng" dirty="0"/>
          </a:p>
        </p:txBody>
      </p:sp>
      <p:sp>
        <p:nvSpPr>
          <p:cNvPr id="3" name="2 Marcador de contenido"/>
          <p:cNvSpPr>
            <a:spLocks noGrp="1"/>
          </p:cNvSpPr>
          <p:nvPr>
            <p:ph idx="1"/>
          </p:nvPr>
        </p:nvSpPr>
        <p:spPr/>
        <p:txBody>
          <a:bodyPr/>
          <a:lstStyle/>
          <a:p>
            <a:pPr>
              <a:buNone/>
            </a:pPr>
            <a:r>
              <a:rPr lang="es-ES" dirty="0" smtClean="0"/>
              <a:t> </a:t>
            </a:r>
            <a:endParaRPr lang="es-EC" dirty="0"/>
          </a:p>
        </p:txBody>
      </p:sp>
      <p:pic>
        <p:nvPicPr>
          <p:cNvPr id="86018" name="Objeto 2"/>
          <p:cNvPicPr>
            <a:picLocks noChangeArrowheads="1"/>
          </p:cNvPicPr>
          <p:nvPr/>
        </p:nvPicPr>
        <p:blipFill>
          <a:blip r:embed="rId2" cstate="print"/>
          <a:srcRect l="-9795" t="-10478" r="-25858" b="-7533"/>
          <a:stretch>
            <a:fillRect/>
          </a:stretch>
        </p:blipFill>
        <p:spPr bwMode="auto">
          <a:xfrm>
            <a:off x="1571604" y="2000240"/>
            <a:ext cx="5757865" cy="387919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u="sng" dirty="0" smtClean="0"/>
              <a:t>Estructura de Directorios</a:t>
            </a:r>
            <a:endParaRPr lang="es-EC" b="1" u="sng" dirty="0"/>
          </a:p>
        </p:txBody>
      </p:sp>
      <p:sp>
        <p:nvSpPr>
          <p:cNvPr id="3" name="2 Marcador de contenido"/>
          <p:cNvSpPr>
            <a:spLocks noGrp="1"/>
          </p:cNvSpPr>
          <p:nvPr>
            <p:ph idx="1"/>
          </p:nvPr>
        </p:nvSpPr>
        <p:spPr/>
        <p:txBody>
          <a:bodyPr/>
          <a:lstStyle/>
          <a:p>
            <a:r>
              <a:rPr lang="es-EC" dirty="0" err="1" smtClean="0"/>
              <a:t>bin</a:t>
            </a:r>
            <a:r>
              <a:rPr lang="es-EC" dirty="0" smtClean="0"/>
              <a:t>/  Ejecutable principal de Nagios</a:t>
            </a:r>
          </a:p>
          <a:p>
            <a:r>
              <a:rPr lang="es-EC" dirty="0" err="1" smtClean="0"/>
              <a:t>etc</a:t>
            </a:r>
            <a:r>
              <a:rPr lang="es-EC" dirty="0" smtClean="0"/>
              <a:t>/  Ficheros de configuración.</a:t>
            </a:r>
          </a:p>
          <a:p>
            <a:r>
              <a:rPr lang="es-EC" dirty="0" err="1" smtClean="0"/>
              <a:t>sbin</a:t>
            </a:r>
            <a:r>
              <a:rPr lang="es-EC" dirty="0" smtClean="0"/>
              <a:t>/  </a:t>
            </a:r>
            <a:r>
              <a:rPr lang="es-EC" dirty="0" err="1" smtClean="0"/>
              <a:t>CGIs</a:t>
            </a:r>
            <a:endParaRPr lang="es-EC" dirty="0" smtClean="0"/>
          </a:p>
          <a:p>
            <a:r>
              <a:rPr lang="es-EC" dirty="0" smtClean="0"/>
              <a:t>share/  Ficheros HTML del interfaz web y documentación</a:t>
            </a:r>
          </a:p>
          <a:p>
            <a:r>
              <a:rPr lang="es-EC" dirty="0" err="1" smtClean="0"/>
              <a:t>var</a:t>
            </a:r>
            <a:r>
              <a:rPr lang="es-EC" dirty="0" smtClean="0"/>
              <a:t>/  Directorio vacío para </a:t>
            </a:r>
            <a:r>
              <a:rPr lang="es-EC" dirty="0" err="1" smtClean="0"/>
              <a:t>logs</a:t>
            </a:r>
            <a:r>
              <a:rPr lang="es-EC" dirty="0" smtClean="0"/>
              <a:t>, etc.</a:t>
            </a:r>
          </a:p>
          <a:p>
            <a:r>
              <a:rPr lang="es-EC" dirty="0" err="1" smtClean="0"/>
              <a:t>libexec</a:t>
            </a:r>
            <a:r>
              <a:rPr lang="es-EC" dirty="0" smtClean="0"/>
              <a:t>/</a:t>
            </a:r>
            <a:r>
              <a:rPr lang="es-EC" dirty="0" err="1" smtClean="0"/>
              <a:t>Plugins</a:t>
            </a:r>
            <a:r>
              <a:rPr lang="es-EC" dirty="0" smtClean="0"/>
              <a:t>, ejecutables que realizan los chequeos.</a:t>
            </a:r>
            <a:endParaRPr lang="es-EC"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1400638" y="1714488"/>
            <a:ext cx="6528948" cy="2928958"/>
          </a:xfrm>
          <a:prstGeom prst="rect">
            <a:avLst/>
          </a:prstGeom>
          <a:noFill/>
          <a:ln w="9525">
            <a:noFill/>
            <a:round/>
            <a:headEnd/>
            <a:tailEnd/>
          </a:ln>
        </p:spPr>
      </p:pic>
      <p:pic>
        <p:nvPicPr>
          <p:cNvPr id="5" name="Picture 5"/>
          <p:cNvPicPr>
            <a:picLocks noChangeAspect="1" noChangeArrowheads="1"/>
          </p:cNvPicPr>
          <p:nvPr/>
        </p:nvPicPr>
        <p:blipFill>
          <a:blip r:embed="rId3" cstate="print"/>
          <a:srcRect/>
          <a:stretch>
            <a:fillRect/>
          </a:stretch>
        </p:blipFill>
        <p:spPr bwMode="auto">
          <a:xfrm>
            <a:off x="1423362" y="5000616"/>
            <a:ext cx="6577662" cy="1285904"/>
          </a:xfrm>
          <a:prstGeom prst="rect">
            <a:avLst/>
          </a:prstGeom>
          <a:noFill/>
          <a:ln w="9525">
            <a:noFill/>
            <a:round/>
            <a:headEnd/>
            <a:tailEnd/>
          </a:ln>
        </p:spPr>
      </p:pic>
      <p:sp>
        <p:nvSpPr>
          <p:cNvPr id="9" name="1 Título"/>
          <p:cNvSpPr>
            <a:spLocks noGrp="1"/>
          </p:cNvSpPr>
          <p:nvPr>
            <p:ph type="title"/>
          </p:nvPr>
        </p:nvSpPr>
        <p:spPr>
          <a:xfrm>
            <a:off x="428596" y="285736"/>
            <a:ext cx="7467600" cy="1143000"/>
          </a:xfrm>
        </p:spPr>
        <p:txBody>
          <a:bodyPr>
            <a:normAutofit fontScale="90000"/>
          </a:bodyPr>
          <a:lstStyle/>
          <a:p>
            <a:pPr algn="ctr"/>
            <a:r>
              <a:rPr lang="es-ES" dirty="0" smtClean="0"/>
              <a:t>Archivo de configuración - Principal</a:t>
            </a:r>
            <a:endParaRPr lang="es-EC"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00042"/>
            <a:ext cx="7467600" cy="1143000"/>
          </a:xfrm>
        </p:spPr>
        <p:txBody>
          <a:bodyPr>
            <a:normAutofit fontScale="90000"/>
          </a:bodyPr>
          <a:lstStyle/>
          <a:p>
            <a:r>
              <a:rPr lang="es-ES_tradnl" b="1" dirty="0" smtClean="0"/>
              <a:t>Antecedentes</a:t>
            </a:r>
            <a:r>
              <a:rPr lang="en-US" dirty="0" smtClean="0"/>
              <a:t/>
            </a:r>
            <a:br>
              <a:rPr lang="en-US" dirty="0" smtClean="0"/>
            </a:br>
            <a:endParaRPr lang="en-US" dirty="0"/>
          </a:p>
        </p:txBody>
      </p:sp>
      <p:sp>
        <p:nvSpPr>
          <p:cNvPr id="3" name="2 Marcador de contenido"/>
          <p:cNvSpPr>
            <a:spLocks noGrp="1"/>
          </p:cNvSpPr>
          <p:nvPr>
            <p:ph idx="1"/>
          </p:nvPr>
        </p:nvSpPr>
        <p:spPr>
          <a:xfrm>
            <a:off x="500034" y="1714488"/>
            <a:ext cx="7715304" cy="4071966"/>
          </a:xfrm>
        </p:spPr>
        <p:txBody>
          <a:bodyPr>
            <a:normAutofit fontScale="55000" lnSpcReduction="20000"/>
          </a:bodyPr>
          <a:lstStyle/>
          <a:p>
            <a:pPr algn="just"/>
            <a:r>
              <a:rPr lang="es-ES" sz="4400" dirty="0" smtClean="0"/>
              <a:t>En el </a:t>
            </a:r>
            <a:r>
              <a:rPr lang="es-ES_tradnl" sz="4400" dirty="0" smtClean="0"/>
              <a:t>camino</a:t>
            </a:r>
            <a:r>
              <a:rPr lang="es-ES" sz="4400" dirty="0" smtClean="0"/>
              <a:t> hacia el </a:t>
            </a:r>
            <a:r>
              <a:rPr lang="es-EC" sz="4400" dirty="0" smtClean="0"/>
              <a:t>liderazgo </a:t>
            </a:r>
            <a:r>
              <a:rPr lang="es-ES" sz="4400" dirty="0" smtClean="0"/>
              <a:t>empresarial, las compañías abordan la tarea, necesaria y compleja, de implementar herramientas de gestión capaces de dotar de total cobertura en sus áreas y departamentos. </a:t>
            </a:r>
          </a:p>
          <a:p>
            <a:pPr algn="just">
              <a:buNone/>
            </a:pPr>
            <a:endParaRPr lang="es-ES" sz="4400" dirty="0" smtClean="0"/>
          </a:p>
          <a:p>
            <a:pPr algn="just"/>
            <a:r>
              <a:rPr lang="es-ES" sz="4400" dirty="0" smtClean="0"/>
              <a:t>Es aquí donde las TI juegan un papel muy importante siendo estas un conjunto de técnicas, desarrollos y dispositivos avanzados que integran funcionalidades de almacenamiento, procesamiento y transmisión de datos. Aunque también estas tecnologías son susceptibles a estados no deseados. </a:t>
            </a:r>
          </a:p>
          <a:p>
            <a:pPr algn="just">
              <a:buNone/>
            </a:pPr>
            <a:endParaRPr lang="en-US" sz="4400" dirty="0" smtClean="0"/>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977399" y="2071678"/>
            <a:ext cx="6594997" cy="1142998"/>
          </a:xfrm>
          <a:prstGeom prst="rect">
            <a:avLst/>
          </a:prstGeom>
          <a:noFill/>
          <a:ln w="9525">
            <a:noFill/>
            <a:round/>
            <a:headEnd/>
            <a:tailEnd/>
          </a:ln>
        </p:spPr>
      </p:pic>
      <p:sp>
        <p:nvSpPr>
          <p:cNvPr id="5" name="1 Título"/>
          <p:cNvSpPr>
            <a:spLocks noGrp="1"/>
          </p:cNvSpPr>
          <p:nvPr>
            <p:ph type="title"/>
          </p:nvPr>
        </p:nvSpPr>
        <p:spPr>
          <a:xfrm>
            <a:off x="428596" y="285736"/>
            <a:ext cx="7467600" cy="1143000"/>
          </a:xfrm>
        </p:spPr>
        <p:txBody>
          <a:bodyPr>
            <a:normAutofit/>
          </a:bodyPr>
          <a:lstStyle/>
          <a:p>
            <a:pPr algn="ctr"/>
            <a:r>
              <a:rPr lang="es-ES" b="1" u="sng" dirty="0" smtClean="0"/>
              <a:t>Archivo de configuración - CGI</a:t>
            </a:r>
            <a:endParaRPr lang="es-EC" b="1" u="sng"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57082" y="1571612"/>
            <a:ext cx="4152969" cy="2395541"/>
          </a:xfrm>
          <a:prstGeom prst="rect">
            <a:avLst/>
          </a:prstGeom>
          <a:noFill/>
          <a:ln w="9525">
            <a:noFill/>
            <a:round/>
            <a:headEnd/>
            <a:tailEnd/>
          </a:ln>
        </p:spPr>
      </p:pic>
      <p:pic>
        <p:nvPicPr>
          <p:cNvPr id="5" name="Picture 5"/>
          <p:cNvPicPr>
            <a:picLocks noChangeAspect="1" noChangeArrowheads="1"/>
          </p:cNvPicPr>
          <p:nvPr/>
        </p:nvPicPr>
        <p:blipFill>
          <a:blip r:embed="rId3" cstate="print"/>
          <a:srcRect/>
          <a:stretch>
            <a:fillRect/>
          </a:stretch>
        </p:blipFill>
        <p:spPr bwMode="auto">
          <a:xfrm>
            <a:off x="4286247" y="1571612"/>
            <a:ext cx="4725977" cy="3786214"/>
          </a:xfrm>
          <a:prstGeom prst="rect">
            <a:avLst/>
          </a:prstGeom>
          <a:noFill/>
          <a:ln w="9525">
            <a:noFill/>
            <a:round/>
            <a:headEnd/>
            <a:tailEnd/>
          </a:ln>
        </p:spPr>
      </p:pic>
      <p:sp>
        <p:nvSpPr>
          <p:cNvPr id="6" name="1 Título"/>
          <p:cNvSpPr>
            <a:spLocks noGrp="1"/>
          </p:cNvSpPr>
          <p:nvPr>
            <p:ph type="title"/>
          </p:nvPr>
        </p:nvSpPr>
        <p:spPr>
          <a:xfrm>
            <a:off x="428596" y="285736"/>
            <a:ext cx="7467600" cy="1143000"/>
          </a:xfrm>
        </p:spPr>
        <p:txBody>
          <a:bodyPr>
            <a:normAutofit fontScale="90000"/>
          </a:bodyPr>
          <a:lstStyle/>
          <a:p>
            <a:pPr algn="ctr"/>
            <a:r>
              <a:rPr lang="es-ES" b="1" u="sng" dirty="0" smtClean="0"/>
              <a:t>Archivo de configuración definición de periodos y servicios</a:t>
            </a:r>
            <a:endParaRPr lang="es-EC" b="1" u="sng"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79156" y="2184392"/>
            <a:ext cx="8993438" cy="3316310"/>
          </a:xfrm>
          <a:prstGeom prst="rect">
            <a:avLst/>
          </a:prstGeom>
          <a:noFill/>
          <a:ln w="9525">
            <a:noFill/>
            <a:round/>
            <a:headEnd/>
            <a:tailEnd/>
          </a:ln>
        </p:spPr>
      </p:pic>
      <p:sp>
        <p:nvSpPr>
          <p:cNvPr id="5" name="1 Título"/>
          <p:cNvSpPr>
            <a:spLocks noGrp="1"/>
          </p:cNvSpPr>
          <p:nvPr>
            <p:ph type="title"/>
          </p:nvPr>
        </p:nvSpPr>
        <p:spPr>
          <a:xfrm>
            <a:off x="428596" y="285736"/>
            <a:ext cx="7467600" cy="1143000"/>
          </a:xfrm>
        </p:spPr>
        <p:txBody>
          <a:bodyPr>
            <a:normAutofit fontScale="90000"/>
          </a:bodyPr>
          <a:lstStyle/>
          <a:p>
            <a:pPr algn="ctr"/>
            <a:r>
              <a:rPr lang="es-ES" dirty="0" smtClean="0"/>
              <a:t>Archivo de configuración definición de comandos.</a:t>
            </a:r>
            <a:endParaRPr lang="es-EC"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ES" b="1" u="sng" dirty="0" smtClean="0"/>
              <a:t>Archivos de configuración - hosts</a:t>
            </a:r>
            <a:endParaRPr lang="es-EC" b="1" u="sng" dirty="0"/>
          </a:p>
        </p:txBody>
      </p:sp>
      <p:pic>
        <p:nvPicPr>
          <p:cNvPr id="1026" name="Picture 2"/>
          <p:cNvPicPr>
            <a:picLocks noChangeAspect="1" noChangeArrowheads="1"/>
          </p:cNvPicPr>
          <p:nvPr/>
        </p:nvPicPr>
        <p:blipFill>
          <a:blip r:embed="rId2" cstate="print"/>
          <a:srcRect/>
          <a:stretch>
            <a:fillRect/>
          </a:stretch>
        </p:blipFill>
        <p:spPr bwMode="auto">
          <a:xfrm>
            <a:off x="1714480" y="1571612"/>
            <a:ext cx="5057775" cy="2276475"/>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28596" y="4214818"/>
            <a:ext cx="8104187" cy="20193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b="1" u="sng" dirty="0" smtClean="0"/>
              <a:t>Nagios - </a:t>
            </a:r>
            <a:r>
              <a:rPr lang="es-ES" b="1" u="sng" dirty="0" err="1" smtClean="0"/>
              <a:t>Plugins</a:t>
            </a:r>
            <a:endParaRPr lang="es-EC" b="1" u="sng" dirty="0"/>
          </a:p>
        </p:txBody>
      </p:sp>
      <p:sp>
        <p:nvSpPr>
          <p:cNvPr id="1049"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059" name="Rectangle 35"/>
          <p:cNvSpPr>
            <a:spLocks noChangeArrowheads="1"/>
          </p:cNvSpPr>
          <p:nvPr/>
        </p:nvSpPr>
        <p:spPr bwMode="auto">
          <a:xfrm>
            <a:off x="0" y="382428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C"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				</a:t>
            </a:r>
            <a:endParaRPr kumimoji="0" lang="es-EC" sz="1800" b="0" i="0" u="none" strike="noStrike" cap="none" normalizeH="0" baseline="0" smtClean="0">
              <a:ln>
                <a:noFill/>
              </a:ln>
              <a:solidFill>
                <a:schemeClr val="tx1"/>
              </a:solidFill>
              <a:effectLst/>
              <a:latin typeface="Arial" pitchFamily="34" charset="0"/>
            </a:endParaRPr>
          </a:p>
        </p:txBody>
      </p:sp>
      <p:sp>
        <p:nvSpPr>
          <p:cNvPr id="1079" name="Rectangle 5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108" name="Rectangle 8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137" name="Rectangle 1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sp>
        <p:nvSpPr>
          <p:cNvPr id="1203" name="Rectangle 17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EC"/>
          </a:p>
        </p:txBody>
      </p:sp>
      <p:grpSp>
        <p:nvGrpSpPr>
          <p:cNvPr id="3" name="Group 279"/>
          <p:cNvGrpSpPr>
            <a:grpSpLocks/>
          </p:cNvGrpSpPr>
          <p:nvPr/>
        </p:nvGrpSpPr>
        <p:grpSpPr bwMode="auto">
          <a:xfrm>
            <a:off x="1201679" y="2071678"/>
            <a:ext cx="5937292" cy="3143272"/>
            <a:chOff x="2475" y="1890"/>
            <a:chExt cx="7904" cy="4186"/>
          </a:xfrm>
        </p:grpSpPr>
        <p:sp>
          <p:nvSpPr>
            <p:cNvPr id="1304" name="Rectangle 280"/>
            <p:cNvSpPr>
              <a:spLocks noChangeArrowheads="1"/>
            </p:cNvSpPr>
            <p:nvPr/>
          </p:nvSpPr>
          <p:spPr bwMode="auto">
            <a:xfrm>
              <a:off x="2475" y="1890"/>
              <a:ext cx="7904" cy="4186"/>
            </a:xfrm>
            <a:prstGeom prst="rect">
              <a:avLst/>
            </a:prstGeom>
            <a:gradFill rotWithShape="0">
              <a:gsLst>
                <a:gs pos="0">
                  <a:srgbClr val="D8D8D8"/>
                </a:gs>
                <a:gs pos="100000">
                  <a:srgbClr val="D8D8D8">
                    <a:gamma/>
                    <a:tint val="57255"/>
                    <a:invGamma/>
                  </a:srgbClr>
                </a:gs>
              </a:gsLst>
              <a:lin ang="5400000" scaled="1"/>
            </a:gradFill>
            <a:ln w="3175">
              <a:solidFill>
                <a:srgbClr val="F2F2F2"/>
              </a:solidFill>
              <a:miter lim="800000"/>
              <a:headEnd/>
              <a:tailEnd/>
            </a:ln>
            <a:effectLst>
              <a:outerShdw dist="28398" dir="3806097" algn="ctr" rotWithShape="0">
                <a:srgbClr val="243F60">
                  <a:alpha val="50000"/>
                </a:srgbClr>
              </a:outerShdw>
            </a:effectLst>
          </p:spPr>
          <p:txBody>
            <a:bodyPr vert="horz" wrap="square" lIns="91440" tIns="45720" rIns="91440" bIns="45720" numCol="1" anchor="t" anchorCtr="0" compatLnSpc="1">
              <a:prstTxWarp prst="textNoShape">
                <a:avLst/>
              </a:prstTxWarp>
            </a:bodyPr>
            <a:lstStyle/>
            <a:p>
              <a:endParaRPr lang="es-EC"/>
            </a:p>
          </p:txBody>
        </p:sp>
        <p:sp>
          <p:nvSpPr>
            <p:cNvPr id="1305" name="AutoShape 281"/>
            <p:cNvSpPr>
              <a:spLocks noChangeArrowheads="1"/>
            </p:cNvSpPr>
            <p:nvPr/>
          </p:nvSpPr>
          <p:spPr bwMode="auto">
            <a:xfrm>
              <a:off x="3894" y="2228"/>
              <a:ext cx="5145" cy="1762"/>
            </a:xfrm>
            <a:prstGeom prst="flowChartProcess">
              <a:avLst/>
            </a:prstGeom>
            <a:gradFill rotWithShape="0">
              <a:gsLst>
                <a:gs pos="0">
                  <a:srgbClr val="FABF8F"/>
                </a:gs>
                <a:gs pos="50000">
                  <a:srgbClr val="FABF8F"/>
                </a:gs>
                <a:gs pos="100000">
                  <a:srgbClr val="FABF8F"/>
                </a:gs>
              </a:gsLst>
              <a:lin ang="5400000" scaled="1"/>
            </a:gradFill>
            <a:ln w="12700">
              <a:solidFill>
                <a:srgbClr val="FABF8F"/>
              </a:solidFill>
              <a:miter lim="800000"/>
              <a:headEnd/>
              <a:tailEnd/>
            </a:ln>
            <a:effectLst>
              <a:outerShdw dist="28398" dir="3806097" algn="ctr" rotWithShape="0">
                <a:srgbClr val="974706"/>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Proceso Nagios</a:t>
              </a:r>
              <a:endParaRPr kumimoji="0" lang="es-EC" sz="1800" b="0" i="0" u="none" strike="noStrike" cap="none" normalizeH="0" baseline="0" smtClean="0">
                <a:ln>
                  <a:noFill/>
                </a:ln>
                <a:solidFill>
                  <a:schemeClr val="tx1"/>
                </a:solidFill>
                <a:effectLst/>
                <a:latin typeface="Arial" pitchFamily="34" charset="0"/>
              </a:endParaRPr>
            </a:p>
          </p:txBody>
        </p:sp>
        <p:sp>
          <p:nvSpPr>
            <p:cNvPr id="1306" name="Rectangle 282"/>
            <p:cNvSpPr>
              <a:spLocks noChangeArrowheads="1"/>
            </p:cNvSpPr>
            <p:nvPr/>
          </p:nvSpPr>
          <p:spPr bwMode="auto">
            <a:xfrm>
              <a:off x="4434" y="2940"/>
              <a:ext cx="4080" cy="960"/>
            </a:xfrm>
            <a:prstGeom prst="rect">
              <a:avLst/>
            </a:prstGeom>
            <a:gradFill rotWithShape="0">
              <a:gsLst>
                <a:gs pos="0">
                  <a:srgbClr val="E36C0A"/>
                </a:gs>
                <a:gs pos="50000">
                  <a:srgbClr val="E36C0A"/>
                </a:gs>
                <a:gs pos="100000">
                  <a:srgbClr val="E36C0A"/>
                </a:gs>
              </a:gsLst>
              <a:lin ang="18900000" scaled="1"/>
            </a:gradFill>
            <a:ln w="12700">
              <a:solidFill>
                <a:srgbClr val="E36C0A"/>
              </a:solidFill>
              <a:miter lim="800000"/>
              <a:headEnd/>
              <a:tailEnd/>
            </a:ln>
            <a:effectLst>
              <a:outerShdw dist="28398" dir="3806097" algn="ctr" rotWithShape="0">
                <a:srgbClr val="622423">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Lógica de revisión</a:t>
              </a:r>
              <a:endParaRPr kumimoji="0" lang="es-EC" sz="1800" b="0" i="0" u="none" strike="noStrike" cap="none" normalizeH="0" baseline="0" smtClean="0">
                <a:ln>
                  <a:noFill/>
                </a:ln>
                <a:solidFill>
                  <a:schemeClr val="tx1"/>
                </a:solidFill>
                <a:effectLst/>
                <a:latin typeface="Arial" pitchFamily="34" charset="0"/>
              </a:endParaRPr>
            </a:p>
          </p:txBody>
        </p:sp>
        <p:sp>
          <p:nvSpPr>
            <p:cNvPr id="1307" name="Text Box 283"/>
            <p:cNvSpPr txBox="1">
              <a:spLocks noChangeArrowheads="1"/>
            </p:cNvSpPr>
            <p:nvPr/>
          </p:nvSpPr>
          <p:spPr bwMode="auto">
            <a:xfrm>
              <a:off x="6375" y="3345"/>
              <a:ext cx="2070" cy="480"/>
            </a:xfrm>
            <a:prstGeom prst="rect">
              <a:avLst/>
            </a:prstGeom>
            <a:gradFill rotWithShape="0">
              <a:gsLst>
                <a:gs pos="0">
                  <a:srgbClr val="F56455"/>
                </a:gs>
                <a:gs pos="100000">
                  <a:srgbClr val="F56455"/>
                </a:gs>
              </a:gsLst>
              <a:lin ang="5400000" scaled="1"/>
            </a:gradFill>
            <a:ln w="12700">
              <a:solidFill>
                <a:srgbClr val="F56455"/>
              </a:solidFill>
              <a:miter lim="800000"/>
              <a:headEnd/>
              <a:tailEnd/>
            </a:ln>
            <a:effectLst>
              <a:outerShdw dist="28398" dir="3806097" algn="ctr" rotWithShape="0">
                <a:srgbClr val="3F3151">
                  <a:alpha val="50000"/>
                </a:srgbClr>
              </a:outerShdw>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Interprete Perl</a:t>
              </a:r>
              <a:endParaRPr kumimoji="0" lang="es-EC" sz="1800" b="0" i="0" u="none" strike="noStrike" cap="none" normalizeH="0" baseline="0" smtClean="0">
                <a:ln>
                  <a:noFill/>
                </a:ln>
                <a:solidFill>
                  <a:schemeClr val="tx1"/>
                </a:solidFill>
                <a:effectLst/>
                <a:latin typeface="Arial" pitchFamily="34" charset="0"/>
              </a:endParaRPr>
            </a:p>
          </p:txBody>
        </p:sp>
        <p:sp>
          <p:nvSpPr>
            <p:cNvPr id="1308" name="AutoShape 284"/>
            <p:cNvSpPr>
              <a:spLocks noChangeArrowheads="1"/>
            </p:cNvSpPr>
            <p:nvPr/>
          </p:nvSpPr>
          <p:spPr bwMode="auto">
            <a:xfrm>
              <a:off x="3879" y="4275"/>
              <a:ext cx="5145" cy="600"/>
            </a:xfrm>
            <a:prstGeom prst="flowChartProcess">
              <a:avLst/>
            </a:prstGeom>
            <a:gradFill rotWithShape="1">
              <a:gsLst>
                <a:gs pos="0">
                  <a:srgbClr val="F2F2F2"/>
                </a:gs>
                <a:gs pos="100000">
                  <a:srgbClr val="F2F2F2">
                    <a:gamma/>
                    <a:shade val="88235"/>
                    <a:invGamma/>
                  </a:srgbClr>
                </a:gs>
              </a:gsLst>
              <a:lin ang="5400000" scaled="1"/>
            </a:gradFill>
            <a:ln w="9525">
              <a:solidFill>
                <a:srgbClr val="F2F2F2"/>
              </a:solid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1309" name="Text Box 285"/>
            <p:cNvSpPr txBox="1">
              <a:spLocks noChangeArrowheads="1"/>
            </p:cNvSpPr>
            <p:nvPr/>
          </p:nvSpPr>
          <p:spPr bwMode="auto">
            <a:xfrm>
              <a:off x="4155" y="4395"/>
              <a:ext cx="2265" cy="360"/>
            </a:xfrm>
            <a:prstGeom prst="rect">
              <a:avLst/>
            </a:prstGeom>
            <a:gradFill rotWithShape="1">
              <a:gsLst>
                <a:gs pos="0">
                  <a:srgbClr val="C6D9F1"/>
                </a:gs>
                <a:gs pos="100000">
                  <a:srgbClr val="C6D9F1">
                    <a:gamma/>
                    <a:shade val="90588"/>
                    <a:invGamma/>
                  </a:srgbClr>
                </a:gs>
              </a:gsLst>
              <a:lin ang="5400000" scaled="1"/>
            </a:gradFill>
            <a:ln w="9525">
              <a:solidFill>
                <a:srgbClr val="C6D9F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Plugins</a:t>
              </a:r>
              <a:endParaRPr kumimoji="0" lang="es-EC" sz="1800" b="0" i="0" u="none" strike="noStrike" cap="none" normalizeH="0" baseline="0" smtClean="0">
                <a:ln>
                  <a:noFill/>
                </a:ln>
                <a:solidFill>
                  <a:schemeClr val="tx1"/>
                </a:solidFill>
                <a:effectLst/>
                <a:latin typeface="Arial" pitchFamily="34" charset="0"/>
              </a:endParaRPr>
            </a:p>
          </p:txBody>
        </p:sp>
        <p:sp>
          <p:nvSpPr>
            <p:cNvPr id="1310" name="AutoShape 286"/>
            <p:cNvSpPr>
              <a:spLocks noChangeArrowheads="1"/>
            </p:cNvSpPr>
            <p:nvPr/>
          </p:nvSpPr>
          <p:spPr bwMode="auto">
            <a:xfrm>
              <a:off x="3879" y="5085"/>
              <a:ext cx="5145" cy="600"/>
            </a:xfrm>
            <a:prstGeom prst="flowChartProcess">
              <a:avLst/>
            </a:prstGeom>
            <a:gradFill rotWithShape="1">
              <a:gsLst>
                <a:gs pos="0">
                  <a:srgbClr val="A86ED4"/>
                </a:gs>
                <a:gs pos="100000">
                  <a:srgbClr val="A86ED4"/>
                </a:gs>
              </a:gsLst>
              <a:lin ang="5400000" scaled="1"/>
            </a:gradFill>
            <a:ln w="9525">
              <a:solidFill>
                <a:srgbClr val="A86ED4"/>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dirty="0" smtClean="0">
                  <a:ln>
                    <a:noFill/>
                  </a:ln>
                  <a:solidFill>
                    <a:schemeClr val="tx1"/>
                  </a:solidFill>
                  <a:effectLst/>
                  <a:latin typeface="Calibri" pitchFamily="34" charset="0"/>
                </a:rPr>
                <a:t>Hosts y Servicios</a:t>
              </a:r>
              <a:endParaRPr kumimoji="0" lang="es-EC" sz="1800" b="0" i="0" u="none" strike="noStrike" cap="none" normalizeH="0" baseline="0" dirty="0" smtClean="0">
                <a:ln>
                  <a:noFill/>
                </a:ln>
                <a:solidFill>
                  <a:schemeClr val="tx1"/>
                </a:solidFill>
                <a:effectLst/>
                <a:latin typeface="Arial" pitchFamily="34" charset="0"/>
              </a:endParaRPr>
            </a:p>
          </p:txBody>
        </p:sp>
        <p:cxnSp>
          <p:nvCxnSpPr>
            <p:cNvPr id="1311" name="AutoShape 287"/>
            <p:cNvCxnSpPr>
              <a:cxnSpLocks noChangeShapeType="1"/>
            </p:cNvCxnSpPr>
            <p:nvPr/>
          </p:nvCxnSpPr>
          <p:spPr bwMode="auto">
            <a:xfrm>
              <a:off x="2475" y="4118"/>
              <a:ext cx="7710" cy="1"/>
            </a:xfrm>
            <a:prstGeom prst="straightConnector1">
              <a:avLst/>
            </a:prstGeom>
            <a:noFill/>
            <a:ln w="9525">
              <a:solidFill>
                <a:srgbClr val="000000"/>
              </a:solidFill>
              <a:prstDash val="dash"/>
              <a:round/>
              <a:headEnd/>
              <a:tailEnd/>
            </a:ln>
          </p:spPr>
        </p:cxnSp>
        <p:cxnSp>
          <p:nvCxnSpPr>
            <p:cNvPr id="1312" name="AutoShape 288"/>
            <p:cNvCxnSpPr>
              <a:cxnSpLocks noChangeShapeType="1"/>
            </p:cNvCxnSpPr>
            <p:nvPr/>
          </p:nvCxnSpPr>
          <p:spPr bwMode="auto">
            <a:xfrm>
              <a:off x="2475" y="4988"/>
              <a:ext cx="7710" cy="1"/>
            </a:xfrm>
            <a:prstGeom prst="straightConnector1">
              <a:avLst/>
            </a:prstGeom>
            <a:noFill/>
            <a:ln w="9525">
              <a:solidFill>
                <a:srgbClr val="000000"/>
              </a:solidFill>
              <a:prstDash val="dash"/>
              <a:round/>
              <a:headEnd/>
              <a:tailEnd/>
            </a:ln>
          </p:spPr>
        </p:cxnSp>
        <p:sp>
          <p:nvSpPr>
            <p:cNvPr id="1313" name="AutoShape 289"/>
            <p:cNvSpPr>
              <a:spLocks noChangeArrowheads="1"/>
            </p:cNvSpPr>
            <p:nvPr/>
          </p:nvSpPr>
          <p:spPr bwMode="auto">
            <a:xfrm>
              <a:off x="5113" y="3900"/>
              <a:ext cx="143" cy="495"/>
            </a:xfrm>
            <a:prstGeom prst="upDownArrow">
              <a:avLst>
                <a:gd name="adj1" fmla="val 50000"/>
                <a:gd name="adj2" fmla="val 69231"/>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1314" name="AutoShape 290"/>
            <p:cNvSpPr>
              <a:spLocks noChangeArrowheads="1"/>
            </p:cNvSpPr>
            <p:nvPr/>
          </p:nvSpPr>
          <p:spPr bwMode="auto">
            <a:xfrm>
              <a:off x="7363" y="3825"/>
              <a:ext cx="143" cy="570"/>
            </a:xfrm>
            <a:prstGeom prst="upDownArrow">
              <a:avLst>
                <a:gd name="adj1" fmla="val 50000"/>
                <a:gd name="adj2" fmla="val 79720"/>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1315" name="Text Box 291"/>
            <p:cNvSpPr txBox="1">
              <a:spLocks noChangeArrowheads="1"/>
            </p:cNvSpPr>
            <p:nvPr/>
          </p:nvSpPr>
          <p:spPr bwMode="auto">
            <a:xfrm>
              <a:off x="6555" y="4395"/>
              <a:ext cx="2265" cy="360"/>
            </a:xfrm>
            <a:prstGeom prst="rect">
              <a:avLst/>
            </a:prstGeom>
            <a:gradFill rotWithShape="1">
              <a:gsLst>
                <a:gs pos="0">
                  <a:srgbClr val="C6D9F1"/>
                </a:gs>
                <a:gs pos="100000">
                  <a:srgbClr val="C6D9F1">
                    <a:gamma/>
                    <a:shade val="90588"/>
                    <a:invGamma/>
                  </a:srgbClr>
                </a:gs>
              </a:gsLst>
              <a:lin ang="5400000" scaled="1"/>
            </a:gradFill>
            <a:ln w="9525">
              <a:solidFill>
                <a:srgbClr val="C6D9F1"/>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100" b="0" i="0" u="none" strike="noStrike" cap="none" normalizeH="0" baseline="0" smtClean="0">
                  <a:ln>
                    <a:noFill/>
                  </a:ln>
                  <a:solidFill>
                    <a:schemeClr val="tx1"/>
                  </a:solidFill>
                  <a:effectLst/>
                  <a:latin typeface="Calibri" pitchFamily="34" charset="0"/>
                </a:rPr>
                <a:t>Perl Plugins</a:t>
              </a:r>
              <a:endParaRPr kumimoji="0" lang="es-EC" sz="1800" b="0" i="0" u="none" strike="noStrike" cap="none" normalizeH="0" baseline="0" smtClean="0">
                <a:ln>
                  <a:noFill/>
                </a:ln>
                <a:solidFill>
                  <a:schemeClr val="tx1"/>
                </a:solidFill>
                <a:effectLst/>
                <a:latin typeface="Arial" pitchFamily="34" charset="0"/>
              </a:endParaRPr>
            </a:p>
          </p:txBody>
        </p:sp>
        <p:sp>
          <p:nvSpPr>
            <p:cNvPr id="1316" name="AutoShape 292"/>
            <p:cNvSpPr>
              <a:spLocks noChangeArrowheads="1"/>
            </p:cNvSpPr>
            <p:nvPr/>
          </p:nvSpPr>
          <p:spPr bwMode="auto">
            <a:xfrm>
              <a:off x="7378" y="4740"/>
              <a:ext cx="112" cy="353"/>
            </a:xfrm>
            <a:prstGeom prst="upDownArrow">
              <a:avLst>
                <a:gd name="adj1" fmla="val 50000"/>
                <a:gd name="adj2" fmla="val 6303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1317" name="AutoShape 293"/>
            <p:cNvSpPr>
              <a:spLocks noChangeArrowheads="1"/>
            </p:cNvSpPr>
            <p:nvPr/>
          </p:nvSpPr>
          <p:spPr bwMode="auto">
            <a:xfrm>
              <a:off x="5128" y="4755"/>
              <a:ext cx="112" cy="353"/>
            </a:xfrm>
            <a:prstGeom prst="upDownArrow">
              <a:avLst>
                <a:gd name="adj1" fmla="val 50000"/>
                <a:gd name="adj2" fmla="val 63036"/>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s-EC"/>
            </a:p>
          </p:txBody>
        </p:sp>
        <p:sp>
          <p:nvSpPr>
            <p:cNvPr id="1318" name="Text Box 294"/>
            <p:cNvSpPr txBox="1">
              <a:spLocks noChangeArrowheads="1"/>
            </p:cNvSpPr>
            <p:nvPr/>
          </p:nvSpPr>
          <p:spPr bwMode="auto">
            <a:xfrm>
              <a:off x="2505" y="4275"/>
              <a:ext cx="1194" cy="585"/>
            </a:xfrm>
            <a:prstGeom prst="rect">
              <a:avLst/>
            </a:prstGeom>
            <a:solidFill>
              <a:srgbClr val="F2F2F2"/>
            </a:solidFill>
            <a:ln w="0">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700" b="1" i="1" u="none" strike="noStrike" cap="none" normalizeH="0" baseline="0" smtClean="0">
                  <a:ln>
                    <a:noFill/>
                  </a:ln>
                  <a:solidFill>
                    <a:srgbClr val="000000"/>
                  </a:solidFill>
                  <a:effectLst/>
                  <a:latin typeface="Calibri" pitchFamily="34" charset="0"/>
                </a:rPr>
                <a:t>Capa de abstracción</a:t>
              </a:r>
              <a:endParaRPr kumimoji="0" lang="es-EC" sz="1800" b="0" i="0" u="none" strike="noStrike" cap="none" normalizeH="0" baseline="0" smtClean="0">
                <a:ln>
                  <a:noFill/>
                </a:ln>
                <a:solidFill>
                  <a:schemeClr val="tx1"/>
                </a:solidFill>
                <a:effectLst/>
                <a:latin typeface="Arial" pitchFamily="34" charset="0"/>
              </a:endParaRPr>
            </a:p>
          </p:txBody>
        </p:sp>
        <p:sp>
          <p:nvSpPr>
            <p:cNvPr id="1319" name="Text Box 295"/>
            <p:cNvSpPr txBox="1">
              <a:spLocks noChangeArrowheads="1"/>
            </p:cNvSpPr>
            <p:nvPr/>
          </p:nvSpPr>
          <p:spPr bwMode="auto">
            <a:xfrm>
              <a:off x="2518" y="5070"/>
              <a:ext cx="1181" cy="660"/>
            </a:xfrm>
            <a:prstGeom prst="rect">
              <a:avLst/>
            </a:prstGeom>
            <a:solidFill>
              <a:srgbClr val="F2F2F2"/>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700" b="1" i="1" u="none" strike="noStrike" cap="none" normalizeH="0" baseline="0" smtClean="0">
                  <a:ln>
                    <a:noFill/>
                  </a:ln>
                  <a:solidFill>
                    <a:srgbClr val="000000"/>
                  </a:solidFill>
                  <a:effectLst/>
                  <a:latin typeface="Calibri" pitchFamily="34" charset="0"/>
                </a:rPr>
                <a:t>Entidades monitoreadas</a:t>
              </a:r>
              <a:endParaRPr kumimoji="0" lang="es-EC" sz="1800" b="0" i="0" u="none" strike="noStrike" cap="none" normalizeH="0" baseline="0" smtClean="0">
                <a:ln>
                  <a:noFill/>
                </a:ln>
                <a:solidFill>
                  <a:schemeClr val="tx1"/>
                </a:solidFill>
                <a:effectLst/>
                <a:latin typeface="Arial" pitchFamily="34" charset="0"/>
              </a:endParaRPr>
            </a:p>
          </p:txBody>
        </p:sp>
        <p:sp>
          <p:nvSpPr>
            <p:cNvPr id="1320" name="Text Box 296"/>
            <p:cNvSpPr txBox="1">
              <a:spLocks noChangeArrowheads="1"/>
            </p:cNvSpPr>
            <p:nvPr/>
          </p:nvSpPr>
          <p:spPr bwMode="auto">
            <a:xfrm>
              <a:off x="2518" y="2863"/>
              <a:ext cx="1151" cy="662"/>
            </a:xfrm>
            <a:prstGeom prst="rect">
              <a:avLst/>
            </a:prstGeom>
            <a:solidFill>
              <a:srgbClr val="F2F2F2"/>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s-ES" sz="700" b="1" i="1" u="none" strike="noStrike" cap="none" normalizeH="0" baseline="0" smtClean="0">
                  <a:ln>
                    <a:noFill/>
                  </a:ln>
                  <a:solidFill>
                    <a:srgbClr val="000000"/>
                  </a:solidFill>
                  <a:effectLst/>
                  <a:latin typeface="Calibri" pitchFamily="34" charset="0"/>
                </a:rPr>
                <a:t>Lógica de monitoreo</a:t>
              </a:r>
              <a:endParaRPr kumimoji="0" lang="es-EC" sz="1800" b="0" i="0" u="none" strike="noStrike" cap="none" normalizeH="0" baseline="0" smtClean="0">
                <a:ln>
                  <a:noFill/>
                </a:ln>
                <a:solidFill>
                  <a:schemeClr val="tx1"/>
                </a:solidFill>
                <a:effectLst/>
                <a:latin typeface="Arial"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Host Linux</a:t>
            </a:r>
            <a:endParaRPr lang="es-EC" dirty="0"/>
          </a:p>
        </p:txBody>
      </p:sp>
      <p:sp>
        <p:nvSpPr>
          <p:cNvPr id="3" name="2 Marcador de contenido"/>
          <p:cNvSpPr>
            <a:spLocks noGrp="1"/>
          </p:cNvSpPr>
          <p:nvPr>
            <p:ph idx="1"/>
          </p:nvPr>
        </p:nvSpPr>
        <p:spPr/>
        <p:txBody>
          <a:bodyPr/>
          <a:lstStyle/>
          <a:p>
            <a:pPr marL="363538" indent="-255588">
              <a:lnSpc>
                <a:spcPct val="90000"/>
              </a:lnSpc>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p>
          <a:p>
            <a:pPr marL="363538" indent="-255588">
              <a:lnSpc>
                <a:spcPct val="90000"/>
              </a:lnSpc>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t>Comunicación</a:t>
            </a:r>
            <a:r>
              <a:rPr lang="en-GB" sz="2800" dirty="0" smtClean="0"/>
              <a:t> entre host </a:t>
            </a:r>
            <a:r>
              <a:rPr lang="en-GB" sz="2800" dirty="0" err="1" smtClean="0"/>
              <a:t>linux</a:t>
            </a:r>
            <a:r>
              <a:rPr lang="en-GB" sz="2800" dirty="0" smtClean="0"/>
              <a:t> y </a:t>
            </a:r>
            <a:r>
              <a:rPr lang="en-GB" sz="2800" dirty="0" err="1" smtClean="0"/>
              <a:t>servidor</a:t>
            </a:r>
            <a:r>
              <a:rPr lang="en-GB" sz="2800" dirty="0" smtClean="0"/>
              <a:t> </a:t>
            </a:r>
            <a:r>
              <a:rPr lang="en-GB" sz="2800" dirty="0" err="1" smtClean="0"/>
              <a:t>nagios</a:t>
            </a:r>
            <a:endParaRPr lang="en-GB" sz="2800" dirty="0" smtClean="0"/>
          </a:p>
          <a:p>
            <a:pPr marL="363538" indent="-255588">
              <a:lnSpc>
                <a:spcPct val="90000"/>
              </a:lnSpc>
              <a:spcBef>
                <a:spcPts val="400"/>
              </a:spcBef>
              <a:buClr>
                <a:srgbClr val="2DA2BF"/>
              </a:buClr>
              <a:buSzPct val="6800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p>
          <a:p>
            <a:pPr marL="619125" lvl="1" indent="-228600">
              <a:lnSpc>
                <a:spcPct val="90000"/>
              </a:lnSpc>
              <a:spcBef>
                <a:spcPts val="325"/>
              </a:spcBef>
              <a:buClr>
                <a:srgbClr val="2DA2BF"/>
              </a:buClr>
              <a:buSzPct val="100000"/>
              <a:buFont typeface="Verdan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Nagios </a:t>
            </a:r>
            <a:r>
              <a:rPr lang="en-GB" sz="2800" dirty="0" err="1" smtClean="0"/>
              <a:t>plugins</a:t>
            </a:r>
            <a:r>
              <a:rPr lang="en-GB" sz="2800" dirty="0" smtClean="0"/>
              <a:t> 1.4.13</a:t>
            </a:r>
          </a:p>
          <a:p>
            <a:pPr marL="619125" lvl="1" indent="-228600">
              <a:lnSpc>
                <a:spcPct val="90000"/>
              </a:lnSpc>
              <a:spcBef>
                <a:spcPts val="325"/>
              </a:spcBef>
              <a:buClr>
                <a:srgbClr val="2DA2BF"/>
              </a:buClr>
              <a:buSzPct val="100000"/>
              <a:buFont typeface="Verdana"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NRPE 2.12</a:t>
            </a:r>
          </a:p>
          <a:p>
            <a:endParaRPr lang="es-EC"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7467600" cy="1143000"/>
          </a:xfrm>
        </p:spPr>
        <p:txBody>
          <a:bodyPr/>
          <a:lstStyle/>
          <a:p>
            <a:r>
              <a:rPr lang="es-ES" dirty="0" smtClean="0"/>
              <a:t>NRPE</a:t>
            </a:r>
            <a:endParaRPr lang="es-EC" dirty="0"/>
          </a:p>
        </p:txBody>
      </p:sp>
      <p:sp>
        <p:nvSpPr>
          <p:cNvPr id="3" name="2 Marcador de contenido"/>
          <p:cNvSpPr>
            <a:spLocks noGrp="1"/>
          </p:cNvSpPr>
          <p:nvPr>
            <p:ph idx="1"/>
          </p:nvPr>
        </p:nvSpPr>
        <p:spPr/>
        <p:txBody>
          <a:bodyPr>
            <a:normAutofit/>
          </a:bodyPr>
          <a:lstStyle/>
          <a:p>
            <a:pPr marL="363538" indent="-255588">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El NRPE </a:t>
            </a:r>
            <a:r>
              <a:rPr lang="en-GB" sz="2800" dirty="0" err="1" smtClean="0"/>
              <a:t>es</a:t>
            </a:r>
            <a:r>
              <a:rPr lang="en-GB" sz="2800" dirty="0" smtClean="0"/>
              <a:t> un </a:t>
            </a:r>
            <a:r>
              <a:rPr lang="en-GB" sz="2800" dirty="0" err="1" smtClean="0"/>
              <a:t>pequeño</a:t>
            </a:r>
            <a:r>
              <a:rPr lang="en-GB" sz="2800" dirty="0" smtClean="0"/>
              <a:t> daemon </a:t>
            </a:r>
            <a:r>
              <a:rPr lang="en-GB" sz="2800" dirty="0" err="1" smtClean="0"/>
              <a:t>que</a:t>
            </a:r>
            <a:r>
              <a:rPr lang="en-GB" sz="2800" dirty="0" smtClean="0"/>
              <a:t> </a:t>
            </a:r>
            <a:r>
              <a:rPr lang="en-GB" sz="2800" dirty="0" err="1" smtClean="0"/>
              <a:t>permite</a:t>
            </a:r>
            <a:r>
              <a:rPr lang="en-GB" sz="2800" dirty="0" smtClean="0"/>
              <a:t> </a:t>
            </a:r>
            <a:r>
              <a:rPr lang="en-GB" sz="2800" dirty="0" err="1" smtClean="0"/>
              <a:t>ejecutar</a:t>
            </a:r>
            <a:r>
              <a:rPr lang="en-GB" sz="2800" dirty="0" smtClean="0"/>
              <a:t> </a:t>
            </a:r>
            <a:r>
              <a:rPr lang="en-GB" sz="2800" dirty="0" err="1" smtClean="0"/>
              <a:t>plugins</a:t>
            </a:r>
            <a:r>
              <a:rPr lang="en-GB" sz="2800" dirty="0" smtClean="0"/>
              <a:t> locales en </a:t>
            </a:r>
            <a:r>
              <a:rPr lang="en-GB" sz="2800" dirty="0" err="1" smtClean="0"/>
              <a:t>equipos</a:t>
            </a:r>
            <a:r>
              <a:rPr lang="en-GB" sz="2800" dirty="0" smtClean="0"/>
              <a:t> </a:t>
            </a:r>
            <a:r>
              <a:rPr lang="en-GB" sz="2800" dirty="0" err="1" smtClean="0"/>
              <a:t>remotos</a:t>
            </a:r>
            <a:r>
              <a:rPr lang="en-GB" sz="2800" dirty="0" smtClean="0"/>
              <a:t> Linux </a:t>
            </a:r>
            <a:r>
              <a:rPr lang="en-GB" sz="2800" dirty="0" err="1" smtClean="0"/>
              <a:t>lanzando</a:t>
            </a:r>
            <a:r>
              <a:rPr lang="en-GB" sz="2800" dirty="0" smtClean="0"/>
              <a:t> </a:t>
            </a:r>
            <a:r>
              <a:rPr lang="en-GB" sz="2800" dirty="0" err="1" smtClean="0"/>
              <a:t>chequeos</a:t>
            </a:r>
            <a:r>
              <a:rPr lang="en-GB" sz="2800" dirty="0" smtClean="0"/>
              <a:t> a </a:t>
            </a:r>
            <a:r>
              <a:rPr lang="en-GB" sz="2800" dirty="0" err="1" smtClean="0"/>
              <a:t>través</a:t>
            </a:r>
            <a:r>
              <a:rPr lang="en-GB" sz="2800" dirty="0" smtClean="0"/>
              <a:t> de </a:t>
            </a:r>
            <a:r>
              <a:rPr lang="en-GB" sz="2800" dirty="0" err="1" smtClean="0"/>
              <a:t>él</a:t>
            </a:r>
            <a:r>
              <a:rPr lang="en-GB" sz="2800" dirty="0" smtClean="0"/>
              <a:t>.</a:t>
            </a:r>
          </a:p>
          <a:p>
            <a:pPr marL="363538" indent="-255588">
              <a:spcBef>
                <a:spcPts val="400"/>
              </a:spcBef>
              <a:buClr>
                <a:srgbClr val="2DA2BF"/>
              </a:buClr>
              <a:buSzPct val="68000"/>
              <a:buFont typeface="Wingdings 3" pitchFamily="18"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p>
          <a:p>
            <a:pPr marL="363538" indent="-255588">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t>El </a:t>
            </a:r>
            <a:r>
              <a:rPr lang="en-GB" sz="2800" dirty="0" err="1" smtClean="0"/>
              <a:t>plugin</a:t>
            </a:r>
            <a:r>
              <a:rPr lang="en-GB" sz="2800" dirty="0" smtClean="0"/>
              <a:t> </a:t>
            </a:r>
            <a:r>
              <a:rPr lang="en-GB" sz="2800" dirty="0" err="1" smtClean="0"/>
              <a:t>check_nrpe</a:t>
            </a:r>
            <a:r>
              <a:rPr lang="en-GB" sz="2800" dirty="0" smtClean="0"/>
              <a:t> </a:t>
            </a:r>
            <a:r>
              <a:rPr lang="en-GB" sz="2800" dirty="0" err="1" smtClean="0"/>
              <a:t>es</a:t>
            </a:r>
            <a:r>
              <a:rPr lang="en-GB" sz="2800" dirty="0" smtClean="0"/>
              <a:t> </a:t>
            </a:r>
            <a:r>
              <a:rPr lang="en-GB" sz="2800" dirty="0" err="1" smtClean="0"/>
              <a:t>llamado</a:t>
            </a:r>
            <a:r>
              <a:rPr lang="en-GB" sz="2800" dirty="0" smtClean="0"/>
              <a:t> </a:t>
            </a:r>
            <a:r>
              <a:rPr lang="en-GB" sz="2800" dirty="0" err="1" smtClean="0"/>
              <a:t>por</a:t>
            </a:r>
            <a:r>
              <a:rPr lang="en-GB" sz="2800" dirty="0" smtClean="0"/>
              <a:t> Nagios y </a:t>
            </a:r>
            <a:r>
              <a:rPr lang="en-GB" sz="2800" dirty="0" err="1" smtClean="0"/>
              <a:t>hace</a:t>
            </a:r>
            <a:r>
              <a:rPr lang="en-GB" sz="2800" dirty="0" smtClean="0"/>
              <a:t> </a:t>
            </a:r>
            <a:r>
              <a:rPr lang="en-GB" sz="2800" dirty="0" err="1" smtClean="0"/>
              <a:t>las</a:t>
            </a:r>
            <a:r>
              <a:rPr lang="en-GB" sz="2800" dirty="0" smtClean="0"/>
              <a:t> </a:t>
            </a:r>
            <a:r>
              <a:rPr lang="en-GB" sz="2800" dirty="0" err="1" smtClean="0"/>
              <a:t>peticiones</a:t>
            </a:r>
            <a:r>
              <a:rPr lang="en-GB" sz="2800" dirty="0" smtClean="0"/>
              <a:t> de los </a:t>
            </a:r>
            <a:r>
              <a:rPr lang="en-GB" sz="2800" dirty="0" err="1" smtClean="0"/>
              <a:t>plugins</a:t>
            </a:r>
            <a:r>
              <a:rPr lang="en-GB" sz="2800" dirty="0" smtClean="0"/>
              <a:t> </a:t>
            </a:r>
            <a:r>
              <a:rPr lang="en-GB" sz="2800" dirty="0" err="1" smtClean="0"/>
              <a:t>hacia</a:t>
            </a:r>
            <a:r>
              <a:rPr lang="en-GB" sz="2800" dirty="0" smtClean="0"/>
              <a:t> el </a:t>
            </a:r>
            <a:r>
              <a:rPr lang="en-GB" sz="2800" dirty="0" err="1" smtClean="0"/>
              <a:t>equipo</a:t>
            </a:r>
            <a:r>
              <a:rPr lang="en-GB" sz="2800" dirty="0" smtClean="0"/>
              <a:t> </a:t>
            </a:r>
            <a:r>
              <a:rPr lang="en-GB" sz="2800" dirty="0" err="1" smtClean="0"/>
              <a:t>remoto</a:t>
            </a:r>
            <a:r>
              <a:rPr lang="en-GB" sz="2800" dirty="0" smtClean="0"/>
              <a:t>, </a:t>
            </a:r>
            <a:r>
              <a:rPr lang="en-GB" sz="2800" dirty="0" err="1" smtClean="0"/>
              <a:t>requiere</a:t>
            </a:r>
            <a:r>
              <a:rPr lang="en-GB" sz="2800" dirty="0" smtClean="0"/>
              <a:t> </a:t>
            </a:r>
            <a:r>
              <a:rPr lang="en-GB" sz="2800" dirty="0" err="1" smtClean="0"/>
              <a:t>que</a:t>
            </a:r>
            <a:r>
              <a:rPr lang="en-GB" sz="2800" dirty="0" smtClean="0"/>
              <a:t> el NRPE </a:t>
            </a:r>
            <a:r>
              <a:rPr lang="en-GB" sz="2800" dirty="0" err="1" smtClean="0"/>
              <a:t>esté</a:t>
            </a:r>
            <a:r>
              <a:rPr lang="en-GB" sz="2800" dirty="0" smtClean="0"/>
              <a:t> </a:t>
            </a:r>
            <a:r>
              <a:rPr lang="en-GB" sz="2800" dirty="0" err="1" smtClean="0"/>
              <a:t>siendo</a:t>
            </a:r>
            <a:r>
              <a:rPr lang="en-GB" sz="2800" dirty="0" smtClean="0"/>
              <a:t> </a:t>
            </a:r>
            <a:r>
              <a:rPr lang="en-GB" sz="2800" dirty="0" err="1" smtClean="0"/>
              <a:t>ejecutado</a:t>
            </a:r>
            <a:r>
              <a:rPr lang="en-GB" sz="2800" dirty="0" smtClean="0"/>
              <a:t> en </a:t>
            </a:r>
            <a:r>
              <a:rPr lang="en-GB" sz="2800" dirty="0" err="1" smtClean="0"/>
              <a:t>ese</a:t>
            </a:r>
            <a:r>
              <a:rPr lang="en-GB" sz="2800" dirty="0" smtClean="0"/>
              <a:t> </a:t>
            </a:r>
            <a:r>
              <a:rPr lang="en-GB" sz="2800" dirty="0" err="1" smtClean="0"/>
              <a:t>equipo</a:t>
            </a:r>
            <a:r>
              <a:rPr lang="en-GB" sz="2800" dirty="0" smtClean="0"/>
              <a:t>.</a:t>
            </a:r>
          </a:p>
          <a:p>
            <a:endParaRPr lang="es-EC"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Instalación de NRPE	 </a:t>
            </a:r>
            <a:endParaRPr lang="es-EC" dirty="0"/>
          </a:p>
        </p:txBody>
      </p:sp>
      <p:sp>
        <p:nvSpPr>
          <p:cNvPr id="3" name="2 Marcador de contenido"/>
          <p:cNvSpPr>
            <a:spLocks noGrp="1"/>
          </p:cNvSpPr>
          <p:nvPr>
            <p:ph idx="1"/>
          </p:nvPr>
        </p:nvSpPr>
        <p:spPr/>
        <p:txBody>
          <a:bodyPr/>
          <a:lstStyle/>
          <a:p>
            <a:pPr marL="550926" indent="-514350">
              <a:buFont typeface="+mj-lt"/>
              <a:buAutoNum type="arabicPeriod"/>
            </a:pPr>
            <a:r>
              <a:rPr lang="es-ES" dirty="0" smtClean="0"/>
              <a:t>Creamos una cuenta de usuario</a:t>
            </a:r>
          </a:p>
          <a:p>
            <a:pPr marL="550926" indent="-514350">
              <a:buFont typeface="+mj-lt"/>
              <a:buAutoNum type="arabicPeriod"/>
            </a:pPr>
            <a:r>
              <a:rPr lang="es-ES" dirty="0" smtClean="0"/>
              <a:t>Descargamos Nagios </a:t>
            </a:r>
            <a:r>
              <a:rPr lang="es-ES" dirty="0" err="1" smtClean="0"/>
              <a:t>plugins</a:t>
            </a:r>
            <a:endParaRPr lang="es-ES" dirty="0" smtClean="0"/>
          </a:p>
          <a:p>
            <a:pPr marL="550926" indent="-514350">
              <a:buFont typeface="+mj-lt"/>
              <a:buAutoNum type="arabicPeriod"/>
            </a:pPr>
            <a:r>
              <a:rPr lang="es-ES" dirty="0" smtClean="0"/>
              <a:t>Compilamos e Instalamos los paquetes</a:t>
            </a:r>
          </a:p>
          <a:p>
            <a:pPr marL="550926" indent="-514350">
              <a:buFont typeface="+mj-lt"/>
              <a:buAutoNum type="arabicPeriod"/>
            </a:pPr>
            <a:r>
              <a:rPr lang="es-ES" dirty="0" smtClean="0"/>
              <a:t>Descargamos NRPE</a:t>
            </a:r>
          </a:p>
          <a:p>
            <a:pPr marL="550926" indent="-514350">
              <a:buFont typeface="+mj-lt"/>
              <a:buAutoNum type="arabicPeriod"/>
            </a:pPr>
            <a:r>
              <a:rPr lang="es-ES" dirty="0" smtClean="0"/>
              <a:t>Compilamos e Instalamos NRPE</a:t>
            </a:r>
          </a:p>
          <a:p>
            <a:pPr marL="550926" indent="-514350">
              <a:buFont typeface="+mj-lt"/>
              <a:buAutoNum type="arabicPeriod"/>
            </a:pPr>
            <a:r>
              <a:rPr lang="es-ES" dirty="0" smtClean="0"/>
              <a:t>Editamos los archivos</a:t>
            </a:r>
          </a:p>
          <a:p>
            <a:pPr marL="852678" lvl="1" indent="-514350"/>
            <a:r>
              <a:rPr lang="es-ES_tradnl" dirty="0" smtClean="0"/>
              <a:t>/</a:t>
            </a:r>
            <a:r>
              <a:rPr lang="es-ES_tradnl" dirty="0" err="1" smtClean="0"/>
              <a:t>etc</a:t>
            </a:r>
            <a:r>
              <a:rPr lang="es-ES_tradnl" dirty="0" smtClean="0"/>
              <a:t>/</a:t>
            </a:r>
            <a:r>
              <a:rPr lang="es-ES_tradnl" dirty="0" err="1" smtClean="0"/>
              <a:t>xinetd.d</a:t>
            </a:r>
            <a:r>
              <a:rPr lang="es-ES_tradnl" dirty="0" smtClean="0"/>
              <a:t>/</a:t>
            </a:r>
            <a:r>
              <a:rPr lang="es-ES_tradnl" dirty="0" err="1" smtClean="0"/>
              <a:t>nrpe</a:t>
            </a:r>
            <a:endParaRPr lang="es-ES_tradnl" dirty="0" smtClean="0"/>
          </a:p>
          <a:p>
            <a:pPr marL="852678" lvl="1" indent="-514350"/>
            <a:r>
              <a:rPr lang="es-ES_tradnl" dirty="0" smtClean="0"/>
              <a:t>/</a:t>
            </a:r>
            <a:r>
              <a:rPr lang="es-ES_tradnl" dirty="0" err="1" smtClean="0"/>
              <a:t>etc</a:t>
            </a:r>
            <a:r>
              <a:rPr lang="es-ES_tradnl" dirty="0" smtClean="0"/>
              <a:t>/</a:t>
            </a:r>
            <a:r>
              <a:rPr lang="es-ES_tradnl" dirty="0" err="1" smtClean="0"/>
              <a:t>service</a:t>
            </a:r>
            <a:endParaRPr lang="es-ES" dirty="0" smtClean="0"/>
          </a:p>
          <a:p>
            <a:pPr marL="550926" indent="-514350">
              <a:buFont typeface="+mj-lt"/>
              <a:buAutoNum type="arabicPeriod"/>
            </a:pPr>
            <a:endParaRPr lang="es-ES" dirty="0" smtClean="0"/>
          </a:p>
          <a:p>
            <a:pPr marL="550926" indent="-514350">
              <a:buFont typeface="+mj-lt"/>
              <a:buAutoNum type="arabicPeriod"/>
            </a:pPr>
            <a:endParaRPr lang="es-ES" dirty="0" smtClean="0"/>
          </a:p>
          <a:p>
            <a:pPr marL="550926" indent="-514350">
              <a:buFont typeface="+mj-lt"/>
              <a:buAutoNum type="arabicPeriod"/>
            </a:pPr>
            <a:endParaRPr lang="es-ES" dirty="0" smtClean="0"/>
          </a:p>
          <a:p>
            <a:pPr marL="550926" indent="-514350">
              <a:buFont typeface="+mj-lt"/>
              <a:buAutoNum type="arabicPeriod"/>
            </a:pPr>
            <a:endParaRPr lang="es-EC"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668355" y="857232"/>
            <a:ext cx="6046785" cy="2401518"/>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49309" y="4000504"/>
            <a:ext cx="6208707" cy="2428892"/>
          </a:xfrm>
          <a:prstGeom prst="rect">
            <a:avLst/>
          </a:prstGeom>
          <a:noFill/>
          <a:ln w="9525">
            <a:noFill/>
            <a:miter lim="800000"/>
            <a:headEnd/>
            <a:tailEnd/>
          </a:ln>
        </p:spPr>
      </p:pic>
      <p:sp>
        <p:nvSpPr>
          <p:cNvPr id="4" name="3 Rectángulo"/>
          <p:cNvSpPr/>
          <p:nvPr/>
        </p:nvSpPr>
        <p:spPr>
          <a:xfrm>
            <a:off x="714348" y="428604"/>
            <a:ext cx="2815514" cy="369332"/>
          </a:xfrm>
          <a:prstGeom prst="rect">
            <a:avLst/>
          </a:prstGeom>
        </p:spPr>
        <p:txBody>
          <a:bodyPr wrap="none">
            <a:spAutoFit/>
          </a:bodyPr>
          <a:lstStyle/>
          <a:p>
            <a:pPr marL="852678" lvl="1" indent="-514350"/>
            <a:r>
              <a:rPr lang="es-ES_tradnl" dirty="0" smtClean="0"/>
              <a:t>	/</a:t>
            </a:r>
            <a:r>
              <a:rPr lang="es-ES_tradnl" dirty="0" err="1" smtClean="0"/>
              <a:t>etc</a:t>
            </a:r>
            <a:r>
              <a:rPr lang="es-ES_tradnl" dirty="0" smtClean="0"/>
              <a:t>/</a:t>
            </a:r>
            <a:r>
              <a:rPr lang="es-ES_tradnl" dirty="0" err="1" smtClean="0"/>
              <a:t>xinetd.d</a:t>
            </a:r>
            <a:r>
              <a:rPr lang="es-ES_tradnl" dirty="0" smtClean="0"/>
              <a:t>/</a:t>
            </a:r>
            <a:r>
              <a:rPr lang="es-ES_tradnl" dirty="0" err="1" smtClean="0"/>
              <a:t>nrpe</a:t>
            </a:r>
            <a:endParaRPr lang="es-ES_tradnl" dirty="0" smtClean="0"/>
          </a:p>
        </p:txBody>
      </p:sp>
      <p:sp>
        <p:nvSpPr>
          <p:cNvPr id="5" name="4 Rectángulo"/>
          <p:cNvSpPr/>
          <p:nvPr/>
        </p:nvSpPr>
        <p:spPr>
          <a:xfrm>
            <a:off x="642910" y="3571876"/>
            <a:ext cx="2274982" cy="369332"/>
          </a:xfrm>
          <a:prstGeom prst="rect">
            <a:avLst/>
          </a:prstGeom>
        </p:spPr>
        <p:txBody>
          <a:bodyPr wrap="none">
            <a:spAutoFit/>
          </a:bodyPr>
          <a:lstStyle/>
          <a:p>
            <a:r>
              <a:rPr lang="es-ES_tradnl" dirty="0" smtClean="0"/>
              <a:t>	/</a:t>
            </a:r>
            <a:r>
              <a:rPr lang="es-ES_tradnl" dirty="0" err="1" smtClean="0"/>
              <a:t>etc</a:t>
            </a:r>
            <a:r>
              <a:rPr lang="es-ES_tradnl" dirty="0" smtClean="0"/>
              <a:t>/</a:t>
            </a:r>
            <a:r>
              <a:rPr lang="es-ES_tradnl" dirty="0" err="1" smtClean="0"/>
              <a:t>service</a:t>
            </a:r>
            <a:endParaRPr lang="es-EC"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wnloads\nrpe.png"/>
          <p:cNvPicPr>
            <a:picLocks noChangeAspect="1" noChangeArrowheads="1"/>
          </p:cNvPicPr>
          <p:nvPr/>
        </p:nvPicPr>
        <p:blipFill>
          <a:blip r:embed="rId2" cstate="print"/>
          <a:srcRect/>
          <a:stretch>
            <a:fillRect/>
          </a:stretch>
        </p:blipFill>
        <p:spPr bwMode="auto">
          <a:xfrm>
            <a:off x="1526141" y="2357430"/>
            <a:ext cx="6332007" cy="185738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4100" b="1" dirty="0" smtClean="0"/>
              <a:t>Antecedentes</a:t>
            </a:r>
            <a:endParaRPr lang="en-US" sz="4100" b="1" dirty="0"/>
          </a:p>
        </p:txBody>
      </p:sp>
      <p:sp>
        <p:nvSpPr>
          <p:cNvPr id="3" name="2 Marcador de contenido"/>
          <p:cNvSpPr>
            <a:spLocks noGrp="1"/>
          </p:cNvSpPr>
          <p:nvPr>
            <p:ph idx="1"/>
          </p:nvPr>
        </p:nvSpPr>
        <p:spPr>
          <a:xfrm>
            <a:off x="457200" y="1600200"/>
            <a:ext cx="7972452" cy="4543444"/>
          </a:xfrm>
        </p:spPr>
        <p:txBody>
          <a:bodyPr>
            <a:normAutofit fontScale="77500" lnSpcReduction="20000"/>
          </a:bodyPr>
          <a:lstStyle/>
          <a:p>
            <a:pPr algn="just"/>
            <a:r>
              <a:rPr lang="es-ES" dirty="0" smtClean="0"/>
              <a:t>Nagios es un poderoso sistema de monitoreo que permite a las organizaciones identificar y resolver problemas en la infraestructura de sus TI antes que estos afecten a los procesos críticos del negocio.</a:t>
            </a:r>
          </a:p>
          <a:p>
            <a:pPr algn="just">
              <a:buNone/>
            </a:pPr>
            <a:endParaRPr lang="en-US" dirty="0" smtClean="0"/>
          </a:p>
          <a:p>
            <a:pPr algn="just"/>
            <a:r>
              <a:rPr lang="es-ES" dirty="0" smtClean="0"/>
              <a:t>Nagios puede monitorear toda la infraestructura de TI para asegurar que los sistemas, aplicaciones, servicios y procesos de negocio estén funcionando correctamente. En el caso de una falla Nagios puede alertar al personal técnico del problema, que permitiría iniciar los correctivos del caso, antes que las fallas afecten a los procesos de negocio, usuarios finales o clientes. </a:t>
            </a:r>
            <a:endParaRPr lang="en-US" dirty="0" smtClean="0"/>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Servidor Asterisk</a:t>
            </a:r>
            <a:endParaRPr lang="es-EC" dirty="0"/>
          </a:p>
        </p:txBody>
      </p:sp>
      <p:sp>
        <p:nvSpPr>
          <p:cNvPr id="5" name="Text Box 1"/>
          <p:cNvSpPr txBox="1">
            <a:spLocks noChangeArrowheads="1"/>
          </p:cNvSpPr>
          <p:nvPr/>
        </p:nvSpPr>
        <p:spPr bwMode="auto">
          <a:xfrm>
            <a:off x="457200" y="1481138"/>
            <a:ext cx="8229600" cy="5119687"/>
          </a:xfrm>
          <a:prstGeom prst="rect">
            <a:avLst/>
          </a:prstGeom>
          <a:noFill/>
          <a:ln w="9525">
            <a:noFill/>
            <a:round/>
            <a:headEnd/>
            <a:tailEnd/>
          </a:ln>
        </p:spPr>
        <p:txBody>
          <a:bodyPr/>
          <a:lstStyle/>
          <a:p>
            <a:pPr marL="363538" indent="-255588">
              <a:lnSpc>
                <a:spcPct val="90000"/>
              </a:lnSpc>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latin typeface="+mn-lt"/>
            </a:endParaRPr>
          </a:p>
          <a:p>
            <a:pPr marL="363538" indent="-255588">
              <a:lnSpc>
                <a:spcPct val="90000"/>
              </a:lnSpc>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latin typeface="+mn-lt"/>
            </a:endParaRPr>
          </a:p>
          <a:p>
            <a:pPr marL="363538" indent="-255588">
              <a:lnSpc>
                <a:spcPct val="90000"/>
              </a:lnSpc>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err="1" smtClean="0">
                <a:latin typeface="+mn-lt"/>
              </a:rPr>
              <a:t>Comunicación</a:t>
            </a:r>
            <a:r>
              <a:rPr lang="en-GB" sz="2800" dirty="0" smtClean="0">
                <a:latin typeface="+mn-lt"/>
              </a:rPr>
              <a:t> entre </a:t>
            </a:r>
            <a:r>
              <a:rPr lang="en-GB" sz="2800" dirty="0" err="1" smtClean="0">
                <a:latin typeface="+mn-lt"/>
              </a:rPr>
              <a:t>servidores</a:t>
            </a:r>
            <a:r>
              <a:rPr lang="en-GB" sz="2800" dirty="0" smtClean="0">
                <a:latin typeface="+mn-lt"/>
              </a:rPr>
              <a:t> asterisk y nagios</a:t>
            </a:r>
          </a:p>
          <a:p>
            <a:pPr marL="363538" indent="-255588">
              <a:lnSpc>
                <a:spcPct val="90000"/>
              </a:lnSpc>
              <a:spcBef>
                <a:spcPts val="400"/>
              </a:spcBef>
              <a:buClr>
                <a:srgbClr val="2DA2BF"/>
              </a:buClr>
              <a:buSzPct val="68000"/>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800" dirty="0" smtClean="0">
              <a:latin typeface="+mn-lt"/>
            </a:endParaRPr>
          </a:p>
          <a:p>
            <a:pPr marL="820738" lvl="2" indent="-255588">
              <a:lnSpc>
                <a:spcPct val="90000"/>
              </a:lnSpc>
              <a:spcBef>
                <a:spcPts val="400"/>
              </a:spcBef>
              <a:buClr>
                <a:srgbClr val="2DA2BF"/>
              </a:buClr>
              <a:buSzPct val="68000"/>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net-</a:t>
            </a:r>
            <a:r>
              <a:rPr lang="en-GB" sz="2800" dirty="0" err="1" smtClean="0">
                <a:latin typeface="+mn-lt"/>
              </a:rPr>
              <a:t>snmp</a:t>
            </a:r>
            <a:endParaRPr lang="en-GB" sz="2800" dirty="0" smtClean="0">
              <a:latin typeface="+mn-lt"/>
            </a:endParaRPr>
          </a:p>
          <a:p>
            <a:pPr marL="820738" lvl="2" indent="-255588">
              <a:lnSpc>
                <a:spcPct val="90000"/>
              </a:lnSpc>
              <a:spcBef>
                <a:spcPts val="400"/>
              </a:spcBef>
              <a:buClr>
                <a:srgbClr val="2DA2BF"/>
              </a:buClr>
              <a:buSzPct val="68000"/>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net-</a:t>
            </a:r>
            <a:r>
              <a:rPr lang="en-GB" sz="2800" dirty="0" err="1" smtClean="0">
                <a:latin typeface="+mn-lt"/>
              </a:rPr>
              <a:t>snmp</a:t>
            </a:r>
            <a:r>
              <a:rPr lang="en-GB" sz="2800" dirty="0" smtClean="0">
                <a:latin typeface="+mn-lt"/>
              </a:rPr>
              <a:t>-</a:t>
            </a:r>
            <a:r>
              <a:rPr lang="en-GB" sz="2800" dirty="0" err="1" smtClean="0">
                <a:latin typeface="+mn-lt"/>
              </a:rPr>
              <a:t>devel</a:t>
            </a:r>
            <a:endParaRPr lang="en-GB" sz="2800" dirty="0" smtClean="0">
              <a:latin typeface="+mn-lt"/>
            </a:endParaRPr>
          </a:p>
          <a:p>
            <a:pPr marL="820738" lvl="2" indent="-255588">
              <a:lnSpc>
                <a:spcPct val="90000"/>
              </a:lnSpc>
              <a:spcBef>
                <a:spcPts val="400"/>
              </a:spcBef>
              <a:buClr>
                <a:srgbClr val="2DA2BF"/>
              </a:buClr>
              <a:buSzPct val="68000"/>
              <a:buFont typeface="Arial"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2800" dirty="0" smtClean="0">
                <a:latin typeface="+mn-lt"/>
              </a:rPr>
              <a:t>net-</a:t>
            </a:r>
            <a:r>
              <a:rPr lang="en-GB" sz="2800" dirty="0" err="1" smtClean="0">
                <a:latin typeface="+mn-lt"/>
              </a:rPr>
              <a:t>snmp</a:t>
            </a:r>
            <a:r>
              <a:rPr lang="en-GB" sz="2800" dirty="0" smtClean="0">
                <a:latin typeface="+mn-lt"/>
              </a:rPr>
              <a:t>-</a:t>
            </a:r>
            <a:r>
              <a:rPr lang="en-GB" sz="2800" dirty="0" err="1" smtClean="0">
                <a:latin typeface="+mn-lt"/>
              </a:rPr>
              <a:t>utils</a:t>
            </a:r>
            <a:endParaRPr lang="en-GB" sz="2800" dirty="0" smtClean="0">
              <a:latin typeface="+mn-lt"/>
            </a:endParaRPr>
          </a:p>
          <a:p>
            <a:pPr marL="619125" lvl="1" indent="-228600">
              <a:lnSpc>
                <a:spcPct val="90000"/>
              </a:lnSpc>
              <a:spcBef>
                <a:spcPts val="325"/>
              </a:spcBef>
              <a:buClr>
                <a:srgbClr val="2DA2BF"/>
              </a:buClr>
              <a:buSzPct val="100000"/>
              <a:buFont typeface="Verdana" pitchFamily="34" charset="0"/>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2100" dirty="0">
              <a:solidFill>
                <a:srgbClr val="000000"/>
              </a:solidFill>
              <a:latin typeface="Lucida Sans Unicode" pitchFamily="34" charset="0"/>
            </a:endParaRPr>
          </a:p>
        </p:txBody>
      </p:sp>
      <p:sp>
        <p:nvSpPr>
          <p:cNvPr id="8" name="Text Box 4"/>
          <p:cNvSpPr txBox="1">
            <a:spLocks noChangeArrowheads="1"/>
          </p:cNvSpPr>
          <p:nvPr/>
        </p:nvSpPr>
        <p:spPr bwMode="auto">
          <a:xfrm>
            <a:off x="195263" y="268288"/>
            <a:ext cx="8497888" cy="1158874"/>
          </a:xfrm>
          <a:prstGeom prst="rect">
            <a:avLst/>
          </a:prstGeom>
          <a:noFill/>
          <a:ln w="9525">
            <a:noFill/>
            <a:round/>
            <a:headEnd/>
            <a:tailEnd/>
          </a:ln>
        </p:spPr>
        <p:txBody>
          <a:bodyPr wrap="none" anchor="ctr"/>
          <a:lstStyle/>
          <a:p>
            <a:pPr>
              <a:lnSpc>
                <a:spcPct val="93000"/>
              </a:lnSpc>
              <a:buClr>
                <a:srgbClr val="000000"/>
              </a:buClr>
              <a:buSzPct val="100000"/>
              <a:buFont typeface="Arial" pitchFamily="34" charset="0"/>
              <a:buNone/>
            </a:pPr>
            <a:endParaRPr lang="es-ES_tradnl"/>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SNMP</a:t>
            </a:r>
            <a:endParaRPr lang="es-EC" dirty="0"/>
          </a:p>
        </p:txBody>
      </p:sp>
      <p:sp>
        <p:nvSpPr>
          <p:cNvPr id="3" name="2 Marcador de contenido"/>
          <p:cNvSpPr>
            <a:spLocks noGrp="1"/>
          </p:cNvSpPr>
          <p:nvPr>
            <p:ph idx="1"/>
          </p:nvPr>
        </p:nvSpPr>
        <p:spPr/>
        <p:txBody>
          <a:bodyPr>
            <a:normAutofit fontScale="92500" lnSpcReduction="20000"/>
          </a:bodyPr>
          <a:lstStyle/>
          <a:p>
            <a:pPr marL="363538" indent="-255588">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100" dirty="0" smtClean="0"/>
              <a:t>SNMP (</a:t>
            </a:r>
            <a:r>
              <a:rPr lang="en-GB" sz="3100" dirty="0" err="1" smtClean="0"/>
              <a:t>Protocolo</a:t>
            </a:r>
            <a:r>
              <a:rPr lang="en-GB" sz="3100" dirty="0" smtClean="0"/>
              <a:t> Simple de </a:t>
            </a:r>
            <a:r>
              <a:rPr lang="en-GB" sz="3100" dirty="0" err="1" smtClean="0"/>
              <a:t>Administración</a:t>
            </a:r>
            <a:r>
              <a:rPr lang="en-GB" sz="3100" dirty="0" smtClean="0"/>
              <a:t> de Red) </a:t>
            </a:r>
            <a:r>
              <a:rPr lang="en-GB" sz="3100" dirty="0" err="1" smtClean="0"/>
              <a:t>es</a:t>
            </a:r>
            <a:r>
              <a:rPr lang="en-GB" sz="3100" dirty="0" smtClean="0"/>
              <a:t> un </a:t>
            </a:r>
            <a:r>
              <a:rPr lang="en-GB" sz="3100" dirty="0" err="1" smtClean="0"/>
              <a:t>protocolo</a:t>
            </a:r>
            <a:r>
              <a:rPr lang="en-GB" sz="3100" dirty="0" smtClean="0"/>
              <a:t> de la </a:t>
            </a:r>
            <a:r>
              <a:rPr lang="en-GB" sz="3100" dirty="0" err="1" smtClean="0"/>
              <a:t>capa</a:t>
            </a:r>
            <a:r>
              <a:rPr lang="en-GB" sz="3100" dirty="0" smtClean="0"/>
              <a:t> de </a:t>
            </a:r>
            <a:r>
              <a:rPr lang="en-GB" sz="3100" dirty="0" err="1" smtClean="0"/>
              <a:t>aplicación</a:t>
            </a:r>
            <a:r>
              <a:rPr lang="en-GB" sz="3100" dirty="0" smtClean="0"/>
              <a:t> </a:t>
            </a:r>
            <a:r>
              <a:rPr lang="en-GB" sz="3100" dirty="0" err="1" smtClean="0"/>
              <a:t>que</a:t>
            </a:r>
            <a:r>
              <a:rPr lang="en-GB" sz="3100" dirty="0" smtClean="0"/>
              <a:t> </a:t>
            </a:r>
            <a:r>
              <a:rPr lang="en-GB" sz="3100" dirty="0" err="1" smtClean="0"/>
              <a:t>facilita</a:t>
            </a:r>
            <a:r>
              <a:rPr lang="en-GB" sz="3100" dirty="0" smtClean="0"/>
              <a:t> el </a:t>
            </a:r>
            <a:r>
              <a:rPr lang="en-GB" sz="3100" dirty="0" err="1" smtClean="0"/>
              <a:t>intercambio</a:t>
            </a:r>
            <a:r>
              <a:rPr lang="en-GB" sz="3100" dirty="0" smtClean="0"/>
              <a:t> de </a:t>
            </a:r>
            <a:r>
              <a:rPr lang="en-GB" sz="3100" dirty="0" err="1" smtClean="0"/>
              <a:t>información</a:t>
            </a:r>
            <a:r>
              <a:rPr lang="en-GB" sz="3100" dirty="0" smtClean="0"/>
              <a:t> de </a:t>
            </a:r>
            <a:r>
              <a:rPr lang="en-GB" sz="3100" dirty="0" err="1" smtClean="0"/>
              <a:t>administración</a:t>
            </a:r>
            <a:r>
              <a:rPr lang="en-GB" sz="3100" dirty="0" smtClean="0"/>
              <a:t> entre </a:t>
            </a:r>
            <a:r>
              <a:rPr lang="en-GB" sz="3100" dirty="0" err="1" smtClean="0"/>
              <a:t>dispositivos</a:t>
            </a:r>
            <a:r>
              <a:rPr lang="en-GB" sz="3100" dirty="0" smtClean="0"/>
              <a:t> de red. </a:t>
            </a:r>
          </a:p>
          <a:p>
            <a:pPr marL="363538" indent="-255588">
              <a:spcBef>
                <a:spcPts val="400"/>
              </a:spcBef>
              <a:buClr>
                <a:srgbClr val="2DA2BF"/>
              </a:buClr>
              <a:buSzPct val="68000"/>
              <a:buFont typeface="Wingdings 3" pitchFamily="18" charset="2"/>
              <a:buNone/>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sz="3100" dirty="0" smtClean="0"/>
          </a:p>
          <a:p>
            <a:pPr marL="363538" indent="-255588">
              <a:spcBef>
                <a:spcPts val="400"/>
              </a:spcBef>
              <a:buClr>
                <a:srgbClr val="2DA2BF"/>
              </a:buClr>
              <a:buSzPct val="68000"/>
              <a:buFont typeface="Wingdings 3" pitchFamily="18"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sz="3100" dirty="0" smtClean="0"/>
              <a:t>Es parte de la </a:t>
            </a:r>
            <a:r>
              <a:rPr lang="en-GB" sz="3100" dirty="0" err="1" smtClean="0"/>
              <a:t>familia</a:t>
            </a:r>
            <a:r>
              <a:rPr lang="en-GB" sz="3100" dirty="0" smtClean="0"/>
              <a:t> de </a:t>
            </a:r>
            <a:r>
              <a:rPr lang="en-GB" sz="3100" dirty="0" err="1" smtClean="0"/>
              <a:t>protocolos</a:t>
            </a:r>
            <a:r>
              <a:rPr lang="en-GB" sz="3100" dirty="0" smtClean="0"/>
              <a:t> TCP/IP. SNMP </a:t>
            </a:r>
            <a:r>
              <a:rPr lang="en-GB" sz="3100" dirty="0" err="1" smtClean="0"/>
              <a:t>permite</a:t>
            </a:r>
            <a:r>
              <a:rPr lang="en-GB" sz="3100" dirty="0" smtClean="0"/>
              <a:t> a los </a:t>
            </a:r>
            <a:r>
              <a:rPr lang="en-GB" sz="3100" dirty="0" err="1" smtClean="0"/>
              <a:t>administradores</a:t>
            </a:r>
            <a:r>
              <a:rPr lang="en-GB" sz="3100" dirty="0" smtClean="0"/>
              <a:t> </a:t>
            </a:r>
            <a:r>
              <a:rPr lang="en-GB" sz="3100" dirty="0" err="1" smtClean="0"/>
              <a:t>supervisar</a:t>
            </a:r>
            <a:r>
              <a:rPr lang="en-GB" sz="3100" dirty="0" smtClean="0"/>
              <a:t> el </a:t>
            </a:r>
            <a:r>
              <a:rPr lang="en-GB" sz="3100" dirty="0" err="1" smtClean="0"/>
              <a:t>desempeño</a:t>
            </a:r>
            <a:r>
              <a:rPr lang="en-GB" sz="3100" dirty="0" smtClean="0"/>
              <a:t> de la red, </a:t>
            </a:r>
            <a:r>
              <a:rPr lang="en-GB" sz="3100" dirty="0" err="1" smtClean="0"/>
              <a:t>buscar</a:t>
            </a:r>
            <a:r>
              <a:rPr lang="en-GB" sz="3100" dirty="0" smtClean="0"/>
              <a:t> y resolver </a:t>
            </a:r>
            <a:r>
              <a:rPr lang="en-GB" sz="3100" dirty="0" err="1" smtClean="0"/>
              <a:t>sus</a:t>
            </a:r>
            <a:r>
              <a:rPr lang="en-GB" sz="3100" dirty="0" smtClean="0"/>
              <a:t> </a:t>
            </a:r>
            <a:r>
              <a:rPr lang="en-GB" sz="3100" dirty="0" err="1" smtClean="0"/>
              <a:t>problemas</a:t>
            </a:r>
            <a:r>
              <a:rPr lang="en-GB" sz="3100" dirty="0" smtClean="0"/>
              <a:t>, y </a:t>
            </a:r>
            <a:r>
              <a:rPr lang="en-GB" sz="3100" dirty="0" err="1" smtClean="0"/>
              <a:t>planear</a:t>
            </a:r>
            <a:r>
              <a:rPr lang="en-GB" sz="3100" dirty="0" smtClean="0"/>
              <a:t> </a:t>
            </a:r>
            <a:r>
              <a:rPr lang="en-GB" sz="3100" dirty="0" err="1" smtClean="0"/>
              <a:t>su</a:t>
            </a:r>
            <a:r>
              <a:rPr lang="en-GB" sz="3100" dirty="0" smtClean="0"/>
              <a:t> </a:t>
            </a:r>
            <a:r>
              <a:rPr lang="en-GB" sz="3100" dirty="0" err="1" smtClean="0"/>
              <a:t>crecimiento</a:t>
            </a:r>
            <a:r>
              <a:rPr lang="en-GB" sz="3100" dirty="0" smtClean="0"/>
              <a:t>.</a:t>
            </a:r>
          </a:p>
          <a:p>
            <a:endParaRPr lang="es-EC"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SNMP</a:t>
            </a:r>
            <a:endParaRPr lang="es-EC" dirty="0"/>
          </a:p>
        </p:txBody>
      </p:sp>
      <p:sp>
        <p:nvSpPr>
          <p:cNvPr id="3" name="2 Marcador de contenido"/>
          <p:cNvSpPr>
            <a:spLocks noGrp="1"/>
          </p:cNvSpPr>
          <p:nvPr>
            <p:ph idx="1"/>
          </p:nvPr>
        </p:nvSpPr>
        <p:spPr/>
        <p:txBody>
          <a:bodyPr/>
          <a:lstStyle/>
          <a:p>
            <a:pPr marL="550926" indent="-514350">
              <a:buFont typeface="+mj-lt"/>
              <a:buAutoNum type="arabicPeriod"/>
            </a:pPr>
            <a:r>
              <a:rPr lang="es-EC" sz="2800" dirty="0" smtClean="0"/>
              <a:t>Descargamos y Compilamos los paquetes</a:t>
            </a:r>
          </a:p>
          <a:p>
            <a:pPr marL="550926" indent="-514350">
              <a:buFont typeface="+mj-lt"/>
              <a:buAutoNum type="arabicPeriod"/>
            </a:pPr>
            <a:r>
              <a:rPr lang="es-EC" sz="2800" dirty="0" smtClean="0"/>
              <a:t> Verificamos modulo </a:t>
            </a:r>
            <a:r>
              <a:rPr lang="es-EC" sz="2800" dirty="0" err="1" smtClean="0"/>
              <a:t>snmp</a:t>
            </a:r>
            <a:r>
              <a:rPr lang="es-EC" sz="2800" dirty="0" smtClean="0"/>
              <a:t> en asterisk</a:t>
            </a:r>
          </a:p>
          <a:p>
            <a:pPr marL="550926" indent="-514350">
              <a:buFont typeface="+mj-lt"/>
              <a:buAutoNum type="arabicPeriod"/>
            </a:pPr>
            <a:r>
              <a:rPr lang="es-EC" sz="2800" dirty="0" smtClean="0"/>
              <a:t>Reconfiguramos Asterisk</a:t>
            </a:r>
          </a:p>
          <a:p>
            <a:pPr marL="550926" indent="-514350">
              <a:buFont typeface="+mj-lt"/>
              <a:buAutoNum type="arabicPeriod"/>
            </a:pPr>
            <a:r>
              <a:rPr lang="es-EC" sz="2800" dirty="0" smtClean="0"/>
              <a:t>Editamos los archivos de configuración</a:t>
            </a:r>
          </a:p>
          <a:p>
            <a:pPr marL="852678" lvl="1" indent="-514350">
              <a:buFont typeface="+mj-lt"/>
              <a:buAutoNum type="arabicPeriod"/>
            </a:pPr>
            <a:r>
              <a:rPr lang="es-ES_tradnl" sz="2400" dirty="0" smtClean="0"/>
              <a:t>/</a:t>
            </a:r>
            <a:r>
              <a:rPr lang="es-ES_tradnl" sz="2400" dirty="0" err="1" smtClean="0"/>
              <a:t>etc</a:t>
            </a:r>
            <a:r>
              <a:rPr lang="es-ES_tradnl" sz="2400" dirty="0" smtClean="0"/>
              <a:t>/</a:t>
            </a:r>
            <a:r>
              <a:rPr lang="es-ES_tradnl" sz="2400" dirty="0" err="1" smtClean="0"/>
              <a:t>snmp</a:t>
            </a:r>
            <a:r>
              <a:rPr lang="es-ES_tradnl" sz="2400" dirty="0" smtClean="0"/>
              <a:t>/</a:t>
            </a:r>
            <a:r>
              <a:rPr lang="es-ES_tradnl" sz="2400" dirty="0" err="1" smtClean="0"/>
              <a:t>snmpd.conf</a:t>
            </a:r>
            <a:endParaRPr lang="es-ES_tradnl" sz="2400" dirty="0" smtClean="0"/>
          </a:p>
          <a:p>
            <a:pPr marL="852678" lvl="1" indent="-514350">
              <a:buFont typeface="+mj-lt"/>
              <a:buAutoNum type="arabicPeriod"/>
            </a:pPr>
            <a:r>
              <a:rPr lang="es-EC" sz="2400" dirty="0" smtClean="0"/>
              <a:t>/</a:t>
            </a:r>
            <a:r>
              <a:rPr lang="es-EC" sz="2400" dirty="0" err="1" smtClean="0"/>
              <a:t>etc</a:t>
            </a:r>
            <a:r>
              <a:rPr lang="es-EC" sz="2400" dirty="0" smtClean="0"/>
              <a:t>/asterisk/</a:t>
            </a:r>
            <a:r>
              <a:rPr lang="es-EC" sz="2400" dirty="0" err="1" smtClean="0"/>
              <a:t>res_snmp.conf</a:t>
            </a:r>
            <a:endParaRPr lang="es-EC" sz="2400" dirty="0" smtClean="0"/>
          </a:p>
          <a:p>
            <a:pPr marL="550926" indent="-514350">
              <a:buFont typeface="+mj-lt"/>
              <a:buAutoNum type="arabicPeriod"/>
            </a:pPr>
            <a:r>
              <a:rPr lang="es-EC" sz="2800" dirty="0" smtClean="0"/>
              <a:t>Exportamos las tablas MIB</a:t>
            </a:r>
          </a:p>
          <a:p>
            <a:pPr marL="550926" indent="-514350">
              <a:buFont typeface="+mj-lt"/>
              <a:buAutoNum type="arabicPeriod"/>
            </a:pPr>
            <a:r>
              <a:rPr lang="es-EC" sz="2800" dirty="0" smtClean="0"/>
              <a:t>Reiniciamos asterisk y </a:t>
            </a:r>
            <a:r>
              <a:rPr lang="es-EC" sz="2800" dirty="0" err="1" smtClean="0"/>
              <a:t>snmp</a:t>
            </a:r>
            <a:endParaRPr lang="es-EC" sz="2800" dirty="0" smtClean="0"/>
          </a:p>
          <a:p>
            <a:pPr marL="852678" lvl="1" indent="-514350"/>
            <a:endParaRPr lang="es-EC" sz="2400" dirty="0" smtClean="0"/>
          </a:p>
          <a:p>
            <a:pPr marL="550926" indent="-514350">
              <a:buFont typeface="+mj-lt"/>
              <a:buAutoNum type="arabicPeriod"/>
            </a:pPr>
            <a:endParaRPr lang="es-EC" sz="2800" dirty="0" smtClean="0"/>
          </a:p>
          <a:p>
            <a:pPr marL="550926" indent="-514350">
              <a:buFont typeface="+mj-lt"/>
              <a:buAutoNum type="arabicPeriod"/>
            </a:pPr>
            <a:endParaRPr lang="es-EC" sz="2800" dirty="0" smtClean="0"/>
          </a:p>
          <a:p>
            <a:pPr marL="550926" indent="-514350">
              <a:buFont typeface="+mj-lt"/>
              <a:buAutoNum type="arabicPeriod"/>
            </a:pPr>
            <a:endParaRPr lang="es-EC" sz="28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500034" y="888070"/>
            <a:ext cx="6286544" cy="2564413"/>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500034" y="4214818"/>
            <a:ext cx="6929486" cy="1960909"/>
          </a:xfrm>
          <a:prstGeom prst="rect">
            <a:avLst/>
          </a:prstGeom>
          <a:noFill/>
          <a:ln w="9525">
            <a:noFill/>
            <a:miter lim="800000"/>
            <a:headEnd/>
            <a:tailEnd/>
          </a:ln>
        </p:spPr>
      </p:pic>
      <p:sp>
        <p:nvSpPr>
          <p:cNvPr id="4" name="3 Rectángulo"/>
          <p:cNvSpPr/>
          <p:nvPr/>
        </p:nvSpPr>
        <p:spPr>
          <a:xfrm>
            <a:off x="500034" y="357166"/>
            <a:ext cx="3536866" cy="461665"/>
          </a:xfrm>
          <a:prstGeom prst="rect">
            <a:avLst/>
          </a:prstGeom>
        </p:spPr>
        <p:txBody>
          <a:bodyPr wrap="none">
            <a:spAutoFit/>
          </a:bodyPr>
          <a:lstStyle/>
          <a:p>
            <a:pPr marL="852678" lvl="1" indent="-514350"/>
            <a:r>
              <a:rPr lang="es-ES_tradnl" sz="2400" dirty="0" smtClean="0"/>
              <a:t>/</a:t>
            </a:r>
            <a:r>
              <a:rPr lang="es-ES_tradnl" sz="2400" dirty="0" err="1" smtClean="0"/>
              <a:t>etc</a:t>
            </a:r>
            <a:r>
              <a:rPr lang="es-ES_tradnl" sz="2400" dirty="0" smtClean="0"/>
              <a:t>/</a:t>
            </a:r>
            <a:r>
              <a:rPr lang="es-ES_tradnl" sz="2400" dirty="0" err="1" smtClean="0"/>
              <a:t>snmp</a:t>
            </a:r>
            <a:r>
              <a:rPr lang="es-ES_tradnl" sz="2400" dirty="0" smtClean="0"/>
              <a:t>/</a:t>
            </a:r>
            <a:r>
              <a:rPr lang="es-ES_tradnl" sz="2400" dirty="0" err="1" smtClean="0"/>
              <a:t>snmpd.conf</a:t>
            </a:r>
            <a:endParaRPr lang="es-ES_tradnl" sz="2400" dirty="0" smtClean="0"/>
          </a:p>
        </p:txBody>
      </p:sp>
      <p:sp>
        <p:nvSpPr>
          <p:cNvPr id="5" name="4 Rectángulo"/>
          <p:cNvSpPr/>
          <p:nvPr/>
        </p:nvSpPr>
        <p:spPr>
          <a:xfrm>
            <a:off x="500034" y="3681715"/>
            <a:ext cx="5572164" cy="461665"/>
          </a:xfrm>
          <a:prstGeom prst="rect">
            <a:avLst/>
          </a:prstGeom>
        </p:spPr>
        <p:txBody>
          <a:bodyPr wrap="square">
            <a:spAutoFit/>
          </a:bodyPr>
          <a:lstStyle/>
          <a:p>
            <a:pPr marL="852678" lvl="1" indent="-514350"/>
            <a:r>
              <a:rPr lang="es-EC" sz="2400" dirty="0" smtClean="0"/>
              <a:t>/</a:t>
            </a:r>
            <a:r>
              <a:rPr lang="es-EC" sz="2400" dirty="0" err="1" smtClean="0"/>
              <a:t>etc</a:t>
            </a:r>
            <a:r>
              <a:rPr lang="es-EC" sz="2400" dirty="0" smtClean="0"/>
              <a:t>/asterisk/</a:t>
            </a:r>
            <a:r>
              <a:rPr lang="es-EC" sz="2400" dirty="0" err="1" smtClean="0"/>
              <a:t>res_snmp.conf</a:t>
            </a:r>
            <a:endParaRPr lang="es-EC" sz="2400"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SNMP</a:t>
            </a:r>
            <a:endParaRPr lang="es-EC" dirty="0"/>
          </a:p>
        </p:txBody>
      </p:sp>
      <p:pic>
        <p:nvPicPr>
          <p:cNvPr id="4" name="Picture 4"/>
          <p:cNvPicPr>
            <a:picLocks noChangeAspect="1" noChangeArrowheads="1"/>
          </p:cNvPicPr>
          <p:nvPr/>
        </p:nvPicPr>
        <p:blipFill>
          <a:blip r:embed="rId2" cstate="print"/>
          <a:srcRect/>
          <a:stretch>
            <a:fillRect/>
          </a:stretch>
        </p:blipFill>
        <p:spPr bwMode="auto">
          <a:xfrm>
            <a:off x="428596" y="1785926"/>
            <a:ext cx="3714776" cy="3462285"/>
          </a:xfrm>
          <a:prstGeom prst="rect">
            <a:avLst/>
          </a:prstGeom>
          <a:noFill/>
          <a:ln w="9525">
            <a:noFill/>
            <a:round/>
            <a:headEnd/>
            <a:tailEnd/>
          </a:ln>
        </p:spPr>
      </p:pic>
      <p:pic>
        <p:nvPicPr>
          <p:cNvPr id="10242" name="Picture 2" descr="http://www.linuxjournal.com/files/linuxjournal.com/linuxjournal/articles/102/10204/10204f1.jpg"/>
          <p:cNvPicPr>
            <a:picLocks noChangeAspect="1" noChangeArrowheads="1"/>
          </p:cNvPicPr>
          <p:nvPr/>
        </p:nvPicPr>
        <p:blipFill>
          <a:blip r:embed="rId3" cstate="print"/>
          <a:srcRect/>
          <a:stretch>
            <a:fillRect/>
          </a:stretch>
        </p:blipFill>
        <p:spPr bwMode="auto">
          <a:xfrm>
            <a:off x="4429124" y="1819273"/>
            <a:ext cx="4609670" cy="1609727"/>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7467600" cy="1143000"/>
          </a:xfrm>
        </p:spPr>
        <p:txBody>
          <a:bodyPr>
            <a:normAutofit fontScale="90000"/>
          </a:bodyPr>
          <a:lstStyle/>
          <a:p>
            <a:r>
              <a:rPr lang="es-ES_tradnl" b="1" dirty="0" smtClean="0"/>
              <a:t>Configuración  para monitoreo de canal Dahdi.</a:t>
            </a:r>
            <a:r>
              <a:rPr lang="es-EC" dirty="0" smtClean="0"/>
              <a:t/>
            </a:r>
            <a:br>
              <a:rPr lang="es-EC" dirty="0" smtClean="0"/>
            </a:br>
            <a:endParaRPr lang="es-EC" dirty="0"/>
          </a:p>
        </p:txBody>
      </p:sp>
      <p:sp>
        <p:nvSpPr>
          <p:cNvPr id="3" name="2 Marcador de contenido"/>
          <p:cNvSpPr>
            <a:spLocks noGrp="1"/>
          </p:cNvSpPr>
          <p:nvPr>
            <p:ph idx="1"/>
          </p:nvPr>
        </p:nvSpPr>
        <p:spPr>
          <a:xfrm>
            <a:off x="428596" y="2071678"/>
            <a:ext cx="8215370" cy="3929089"/>
          </a:xfrm>
        </p:spPr>
        <p:txBody>
          <a:bodyPr>
            <a:normAutofit/>
          </a:bodyPr>
          <a:lstStyle/>
          <a:p>
            <a:pPr lvl="0"/>
            <a:r>
              <a:rPr lang="es-ES_tradnl" dirty="0" smtClean="0"/>
              <a:t>Instalación de una tarjeta digital </a:t>
            </a:r>
            <a:r>
              <a:rPr lang="es-ES_tradnl" dirty="0" err="1" smtClean="0"/>
              <a:t>digium</a:t>
            </a:r>
            <a:r>
              <a:rPr lang="es-ES_tradnl" dirty="0" smtClean="0"/>
              <a:t> Tdm405p</a:t>
            </a:r>
            <a:endParaRPr lang="es-EC" dirty="0" smtClean="0"/>
          </a:p>
          <a:p>
            <a:pPr lvl="0"/>
            <a:r>
              <a:rPr lang="es-ES_tradnl" dirty="0" smtClean="0"/>
              <a:t>Configuración del archivo </a:t>
            </a:r>
            <a:r>
              <a:rPr lang="es-ES_tradnl" b="1" dirty="0" err="1" smtClean="0"/>
              <a:t>Chan_dahdi.conf</a:t>
            </a:r>
            <a:endParaRPr lang="es-EC" dirty="0" smtClean="0"/>
          </a:p>
          <a:p>
            <a:pPr lvl="0"/>
            <a:r>
              <a:rPr lang="es-ES_tradnl" dirty="0" smtClean="0"/>
              <a:t>Configuración del archivo </a:t>
            </a:r>
            <a:r>
              <a:rPr lang="es-ES_tradnl" b="1" dirty="0" err="1" smtClean="0"/>
              <a:t>Extensions.conf</a:t>
            </a:r>
            <a:endParaRPr lang="es-EC" dirty="0" smtClean="0"/>
          </a:p>
          <a:p>
            <a:pPr lvl="0"/>
            <a:r>
              <a:rPr lang="es-ES_tradnl" dirty="0" smtClean="0"/>
              <a:t>Configuración del archivo </a:t>
            </a:r>
            <a:r>
              <a:rPr lang="es-ES_tradnl" b="1" dirty="0" err="1" smtClean="0"/>
              <a:t>System.conf</a:t>
            </a:r>
            <a:endParaRPr lang="es-EC" dirty="0" smtClean="0"/>
          </a:p>
          <a:p>
            <a:pPr>
              <a:buNone/>
            </a:pPr>
            <a:endParaRPr lang="es-EC" dirty="0" smtClean="0"/>
          </a:p>
          <a:p>
            <a:pPr>
              <a:buNone/>
            </a:pPr>
            <a:endParaRPr lang="es-EC"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285728"/>
            <a:ext cx="9144000" cy="1143000"/>
          </a:xfrm>
        </p:spPr>
        <p:txBody>
          <a:bodyPr>
            <a:normAutofit/>
          </a:bodyPr>
          <a:lstStyle/>
          <a:p>
            <a:r>
              <a:rPr lang="es-ES_tradnl" sz="3600" b="1" dirty="0" smtClean="0"/>
              <a:t>Configuración del archivo Chan_dahdi.conf</a:t>
            </a:r>
            <a:endParaRPr lang="es-EC" sz="3600" b="1" dirty="0"/>
          </a:p>
        </p:txBody>
      </p:sp>
      <p:sp>
        <p:nvSpPr>
          <p:cNvPr id="3" name="2 Marcador de contenido"/>
          <p:cNvSpPr>
            <a:spLocks noGrp="1"/>
          </p:cNvSpPr>
          <p:nvPr>
            <p:ph idx="1"/>
          </p:nvPr>
        </p:nvSpPr>
        <p:spPr/>
        <p:txBody>
          <a:bodyPr/>
          <a:lstStyle/>
          <a:p>
            <a:pPr>
              <a:buNone/>
            </a:pPr>
            <a:r>
              <a:rPr lang="es-EC" dirty="0" smtClean="0"/>
              <a:t> </a:t>
            </a:r>
            <a:endParaRPr lang="es-EC" dirty="0"/>
          </a:p>
        </p:txBody>
      </p:sp>
      <p:pic>
        <p:nvPicPr>
          <p:cNvPr id="1029" name="Picture 5"/>
          <p:cNvPicPr>
            <a:picLocks noChangeAspect="1" noChangeArrowheads="1"/>
          </p:cNvPicPr>
          <p:nvPr/>
        </p:nvPicPr>
        <p:blipFill>
          <a:blip r:embed="rId2" cstate="print"/>
          <a:srcRect/>
          <a:stretch>
            <a:fillRect/>
          </a:stretch>
        </p:blipFill>
        <p:spPr bwMode="auto">
          <a:xfrm>
            <a:off x="1643042" y="2571744"/>
            <a:ext cx="6480629" cy="1776420"/>
          </a:xfrm>
          <a:prstGeom prst="rect">
            <a:avLst/>
          </a:prstGeom>
          <a:noFill/>
          <a:ln w="9525">
            <a:noFill/>
            <a:miter lim="800000"/>
            <a:headEnd/>
            <a:tailEnd/>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85720" y="428604"/>
            <a:ext cx="8329642" cy="1143000"/>
          </a:xfrm>
        </p:spPr>
        <p:txBody>
          <a:bodyPr>
            <a:normAutofit fontScale="90000"/>
          </a:bodyPr>
          <a:lstStyle/>
          <a:p>
            <a:pPr lvl="0"/>
            <a:r>
              <a:rPr lang="es-ES_tradnl" sz="4000" b="1" dirty="0" smtClean="0"/>
              <a:t>Configuración del archivo Extensions.conf</a:t>
            </a:r>
            <a:r>
              <a:rPr lang="es-EC" dirty="0" smtClean="0"/>
              <a:t/>
            </a:r>
            <a:br>
              <a:rPr lang="es-EC" dirty="0" smtClean="0"/>
            </a:br>
            <a:endParaRPr lang="es-EC" dirty="0"/>
          </a:p>
        </p:txBody>
      </p:sp>
      <p:sp>
        <p:nvSpPr>
          <p:cNvPr id="3" name="2 Marcador de contenido"/>
          <p:cNvSpPr>
            <a:spLocks noGrp="1"/>
          </p:cNvSpPr>
          <p:nvPr>
            <p:ph idx="1"/>
          </p:nvPr>
        </p:nvSpPr>
        <p:spPr/>
        <p:txBody>
          <a:bodyPr/>
          <a:lstStyle/>
          <a:p>
            <a:pPr>
              <a:buNone/>
            </a:pPr>
            <a:r>
              <a:rPr lang="es-EC" dirty="0" smtClean="0"/>
              <a:t>  </a:t>
            </a:r>
            <a:endParaRPr lang="es-EC" dirty="0"/>
          </a:p>
        </p:txBody>
      </p:sp>
      <p:pic>
        <p:nvPicPr>
          <p:cNvPr id="2050" name="Picture 2"/>
          <p:cNvPicPr>
            <a:picLocks noChangeAspect="1" noChangeArrowheads="1"/>
          </p:cNvPicPr>
          <p:nvPr/>
        </p:nvPicPr>
        <p:blipFill>
          <a:blip r:embed="rId3" cstate="print"/>
          <a:srcRect/>
          <a:stretch>
            <a:fillRect/>
          </a:stretch>
        </p:blipFill>
        <p:spPr bwMode="auto">
          <a:xfrm>
            <a:off x="857224" y="1428736"/>
            <a:ext cx="7835103" cy="4071966"/>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lvl="0"/>
            <a:r>
              <a:rPr lang="es-ES_tradnl" sz="4000" b="1" dirty="0" smtClean="0"/>
              <a:t>Configuración del archivo System.conf</a:t>
            </a:r>
            <a:r>
              <a:rPr lang="es-EC" dirty="0" smtClean="0"/>
              <a:t/>
            </a:r>
            <a:br>
              <a:rPr lang="es-EC" dirty="0" smtClean="0"/>
            </a:br>
            <a:endParaRPr lang="es-EC" dirty="0"/>
          </a:p>
        </p:txBody>
      </p:sp>
      <p:sp>
        <p:nvSpPr>
          <p:cNvPr id="3" name="2 Marcador de contenido"/>
          <p:cNvSpPr>
            <a:spLocks noGrp="1"/>
          </p:cNvSpPr>
          <p:nvPr>
            <p:ph idx="1"/>
          </p:nvPr>
        </p:nvSpPr>
        <p:spPr/>
        <p:txBody>
          <a:bodyPr/>
          <a:lstStyle/>
          <a:p>
            <a:pPr>
              <a:buNone/>
            </a:pPr>
            <a:r>
              <a:rPr lang="es-EC" dirty="0" smtClean="0"/>
              <a:t> </a:t>
            </a:r>
            <a:endParaRPr lang="es-EC" dirty="0"/>
          </a:p>
        </p:txBody>
      </p:sp>
      <p:pic>
        <p:nvPicPr>
          <p:cNvPr id="3075" name="Picture 3"/>
          <p:cNvPicPr>
            <a:picLocks noChangeAspect="1" noChangeArrowheads="1"/>
          </p:cNvPicPr>
          <p:nvPr/>
        </p:nvPicPr>
        <p:blipFill>
          <a:blip r:embed="rId2" cstate="print"/>
          <a:srcRect b="37050"/>
          <a:stretch>
            <a:fillRect/>
          </a:stretch>
        </p:blipFill>
        <p:spPr bwMode="auto">
          <a:xfrm>
            <a:off x="1571604" y="2428868"/>
            <a:ext cx="6092461" cy="2500330"/>
          </a:xfrm>
          <a:prstGeom prst="rect">
            <a:avLst/>
          </a:prstGeom>
          <a:noFill/>
          <a:ln w="9525">
            <a:noFill/>
            <a:miter lim="800000"/>
            <a:headEnd/>
            <a:tailEnd/>
          </a:ln>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214290"/>
            <a:ext cx="7467600" cy="1143000"/>
          </a:xfrm>
        </p:spPr>
        <p:txBody>
          <a:bodyPr>
            <a:normAutofit fontScale="90000"/>
          </a:bodyPr>
          <a:lstStyle/>
          <a:p>
            <a:r>
              <a:rPr lang="es-ES_tradnl" b="1" dirty="0" smtClean="0"/>
              <a:t/>
            </a:r>
            <a:br>
              <a:rPr lang="es-ES_tradnl" b="1" dirty="0" smtClean="0"/>
            </a:br>
            <a:r>
              <a:rPr lang="es-ES_tradnl" b="1" dirty="0" smtClean="0"/>
              <a:t>CONCLUSIONES</a:t>
            </a:r>
            <a:r>
              <a:rPr lang="es-EC" dirty="0" smtClean="0"/>
              <a:t/>
            </a:r>
            <a:br>
              <a:rPr lang="es-EC" dirty="0" smtClean="0"/>
            </a:br>
            <a:endParaRPr lang="es-EC" dirty="0"/>
          </a:p>
        </p:txBody>
      </p:sp>
      <p:sp>
        <p:nvSpPr>
          <p:cNvPr id="3" name="2 Marcador de contenido"/>
          <p:cNvSpPr>
            <a:spLocks noGrp="1"/>
          </p:cNvSpPr>
          <p:nvPr>
            <p:ph idx="1"/>
          </p:nvPr>
        </p:nvSpPr>
        <p:spPr>
          <a:xfrm>
            <a:off x="428596" y="1500174"/>
            <a:ext cx="8429684" cy="5500702"/>
          </a:xfrm>
        </p:spPr>
        <p:txBody>
          <a:bodyPr>
            <a:normAutofit fontScale="25000" lnSpcReduction="20000"/>
          </a:bodyPr>
          <a:lstStyle/>
          <a:p>
            <a:pPr lvl="0"/>
            <a:r>
              <a:rPr lang="es-ES_tradnl" sz="7200" dirty="0" smtClean="0"/>
              <a:t>El software Nagios tiene las mejores características para monitorear un Servidor Asterisk.</a:t>
            </a:r>
          </a:p>
          <a:p>
            <a:pPr lvl="0">
              <a:buNone/>
            </a:pPr>
            <a:endParaRPr lang="es-EC" sz="7200" dirty="0" smtClean="0"/>
          </a:p>
          <a:p>
            <a:pPr lvl="0"/>
            <a:r>
              <a:rPr lang="es-ES_tradnl" sz="7200" dirty="0" smtClean="0"/>
              <a:t>La instalación y configuración de Nagios son procedimientos muy complejos pero necesarios para tener un buen sistema de monitoreo Voip.</a:t>
            </a:r>
          </a:p>
          <a:p>
            <a:pPr lvl="0">
              <a:buNone/>
            </a:pPr>
            <a:endParaRPr lang="es-EC" sz="7200" dirty="0" smtClean="0"/>
          </a:p>
          <a:p>
            <a:pPr lvl="0"/>
            <a:r>
              <a:rPr lang="es-ES_tradnl" sz="7200" dirty="0" smtClean="0"/>
              <a:t>La versión de Asterisk 4.26 no cuenta con el soporte para poder ser monitoreada por Nagios.</a:t>
            </a:r>
          </a:p>
          <a:p>
            <a:pPr lvl="0">
              <a:buNone/>
            </a:pPr>
            <a:endParaRPr lang="es-EC" sz="7200" dirty="0" smtClean="0"/>
          </a:p>
          <a:p>
            <a:pPr lvl="0"/>
            <a:r>
              <a:rPr lang="es-ES_tradnl" sz="7200" dirty="0" smtClean="0"/>
              <a:t>No toda la información que existe en la Internet acerca de la instalación y configuración es correcta ya que existen varios procedimientos erróneos.</a:t>
            </a:r>
          </a:p>
          <a:p>
            <a:pPr lvl="0">
              <a:buNone/>
            </a:pPr>
            <a:endParaRPr lang="es-EC" sz="7200" dirty="0" smtClean="0"/>
          </a:p>
          <a:p>
            <a:pPr lvl="0"/>
            <a:r>
              <a:rPr lang="es-ES_tradnl" sz="7200" dirty="0" smtClean="0"/>
              <a:t>El rendimiento de la plataforma es normal en la carga y funcionamiento de Asterisk.</a:t>
            </a:r>
          </a:p>
          <a:p>
            <a:pPr lvl="0">
              <a:buNone/>
            </a:pPr>
            <a:endParaRPr lang="es-EC" sz="7200" dirty="0" smtClean="0"/>
          </a:p>
          <a:p>
            <a:pPr lvl="0"/>
            <a:r>
              <a:rPr lang="es-ES_tradnl" sz="7200" dirty="0" smtClean="0"/>
              <a:t>El ancho de banda no se ve muy afectado al momento de establecerse las llamadas ya sea por el protocolo SIP o IAX  o entre ambos.</a:t>
            </a:r>
          </a:p>
          <a:p>
            <a:pPr lvl="0">
              <a:buNone/>
            </a:pPr>
            <a:endParaRPr lang="es-EC" sz="7200" dirty="0" smtClean="0"/>
          </a:p>
          <a:p>
            <a:pPr lvl="0"/>
            <a:r>
              <a:rPr lang="es-ES_tradnl" sz="7200" dirty="0" smtClean="0"/>
              <a:t>Los reportes de Nagios son precisos y nos dan claramente la información  de lo que está ocurriendo en el servidor Asterisk.</a:t>
            </a:r>
            <a:r>
              <a:rPr lang="es-ES_tradnl" sz="7200" b="1" dirty="0" smtClean="0"/>
              <a:t> </a:t>
            </a:r>
            <a:endParaRPr lang="es-EC" sz="7200" dirty="0" smtClean="0"/>
          </a:p>
          <a:p>
            <a:endParaRPr lang="es-EC"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642918"/>
            <a:ext cx="7467600" cy="1143000"/>
          </a:xfrm>
        </p:spPr>
        <p:txBody>
          <a:bodyPr>
            <a:normAutofit fontScale="90000"/>
          </a:bodyPr>
          <a:lstStyle/>
          <a:p>
            <a:r>
              <a:rPr lang="es-ES_tradnl" b="1" dirty="0" smtClean="0"/>
              <a:t>Objetivos Generales</a:t>
            </a:r>
            <a:r>
              <a:rPr lang="en-US" dirty="0" smtClean="0"/>
              <a:t/>
            </a:r>
            <a:br>
              <a:rPr lang="en-US" dirty="0" smtClean="0"/>
            </a:br>
            <a:endParaRPr lang="es-MX" b="1" dirty="0"/>
          </a:p>
        </p:txBody>
      </p:sp>
      <p:sp>
        <p:nvSpPr>
          <p:cNvPr id="3" name="2 Marcador de contenido"/>
          <p:cNvSpPr>
            <a:spLocks noGrp="1"/>
          </p:cNvSpPr>
          <p:nvPr>
            <p:ph idx="1"/>
          </p:nvPr>
        </p:nvSpPr>
        <p:spPr>
          <a:xfrm>
            <a:off x="500034" y="1357298"/>
            <a:ext cx="7467600" cy="4525963"/>
          </a:xfrm>
        </p:spPr>
        <p:txBody>
          <a:bodyPr>
            <a:normAutofit/>
          </a:bodyPr>
          <a:lstStyle/>
          <a:p>
            <a:pPr algn="just">
              <a:buNone/>
            </a:pPr>
            <a:endParaRPr lang="es-MX" dirty="0" smtClean="0"/>
          </a:p>
          <a:p>
            <a:pPr lvl="0" algn="just"/>
            <a:r>
              <a:rPr lang="es-ES_tradnl" dirty="0" smtClean="0"/>
              <a:t>Comunicar alertas y notificaciones de la disponibilidad y estado del servidor Asterisk, como también de los servicios provistos por este.</a:t>
            </a:r>
            <a:endParaRPr lang="en-US" dirty="0" smtClean="0"/>
          </a:p>
          <a:p>
            <a:pPr algn="just">
              <a:buNone/>
            </a:pPr>
            <a:endParaRPr lang="es-MX"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357166"/>
            <a:ext cx="7467600" cy="1143000"/>
          </a:xfrm>
        </p:spPr>
        <p:txBody>
          <a:bodyPr>
            <a:normAutofit fontScale="90000"/>
          </a:bodyPr>
          <a:lstStyle/>
          <a:p>
            <a:r>
              <a:rPr lang="es-ES_tradnl" b="1" dirty="0" smtClean="0"/>
              <a:t>RECOMENDACIONES</a:t>
            </a:r>
            <a:r>
              <a:rPr lang="es-EC" dirty="0" smtClean="0"/>
              <a:t/>
            </a:r>
            <a:br>
              <a:rPr lang="es-EC" dirty="0" smtClean="0"/>
            </a:br>
            <a:endParaRPr lang="es-EC" dirty="0"/>
          </a:p>
        </p:txBody>
      </p:sp>
      <p:sp>
        <p:nvSpPr>
          <p:cNvPr id="3" name="2 Marcador de contenido"/>
          <p:cNvSpPr>
            <a:spLocks noGrp="1"/>
          </p:cNvSpPr>
          <p:nvPr>
            <p:ph idx="1"/>
          </p:nvPr>
        </p:nvSpPr>
        <p:spPr>
          <a:xfrm>
            <a:off x="357158" y="1357298"/>
            <a:ext cx="7467600" cy="4525963"/>
          </a:xfrm>
        </p:spPr>
        <p:txBody>
          <a:bodyPr>
            <a:normAutofit fontScale="85000" lnSpcReduction="20000"/>
          </a:bodyPr>
          <a:lstStyle/>
          <a:p>
            <a:pPr>
              <a:buNone/>
            </a:pPr>
            <a:endParaRPr lang="es-EC" dirty="0" smtClean="0"/>
          </a:p>
          <a:p>
            <a:pPr lvl="0"/>
            <a:r>
              <a:rPr lang="es-ES_tradnl" dirty="0" smtClean="0"/>
              <a:t>No confiarse en información que se encuentra en la Internet  ya la mayoría de procedimientos son erróneos.</a:t>
            </a:r>
          </a:p>
          <a:p>
            <a:pPr lvl="0">
              <a:buNone/>
            </a:pPr>
            <a:endParaRPr lang="es-EC" dirty="0" smtClean="0"/>
          </a:p>
          <a:p>
            <a:pPr lvl="0"/>
            <a:r>
              <a:rPr lang="es-ES_tradnl" dirty="0" smtClean="0"/>
              <a:t>Instalar y usar el agente </a:t>
            </a:r>
            <a:r>
              <a:rPr lang="es-ES_tradnl" dirty="0" err="1" smtClean="0"/>
              <a:t>snmp</a:t>
            </a:r>
            <a:r>
              <a:rPr lang="es-ES_tradnl" dirty="0" smtClean="0"/>
              <a:t> de Asterisk ya que es la mejor forma para que exista la comunicación entre Nagios y Asterisk. </a:t>
            </a:r>
          </a:p>
          <a:p>
            <a:pPr lvl="0">
              <a:buNone/>
            </a:pPr>
            <a:endParaRPr lang="es-EC" dirty="0" smtClean="0"/>
          </a:p>
          <a:p>
            <a:pPr lvl="0"/>
            <a:r>
              <a:rPr lang="es-ES_tradnl" dirty="0" smtClean="0"/>
              <a:t>En caso  que se precise monitorear los canales Dahdi utilizar la versión de Asterisk  1.6.0.10</a:t>
            </a:r>
            <a:endParaRPr lang="es-EC" dirty="0" smtClean="0"/>
          </a:p>
          <a:p>
            <a:endParaRPr lang="es-EC"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Trabajo a futuro.</a:t>
            </a:r>
            <a:endParaRPr lang="es-EC" dirty="0"/>
          </a:p>
        </p:txBody>
      </p:sp>
      <p:sp>
        <p:nvSpPr>
          <p:cNvPr id="3" name="2 Marcador de contenido"/>
          <p:cNvSpPr>
            <a:spLocks noGrp="1"/>
          </p:cNvSpPr>
          <p:nvPr>
            <p:ph idx="1"/>
          </p:nvPr>
        </p:nvSpPr>
        <p:spPr/>
        <p:txBody>
          <a:bodyPr>
            <a:normAutofit fontScale="92500" lnSpcReduction="10000"/>
          </a:bodyPr>
          <a:lstStyle/>
          <a:p>
            <a:pPr lvl="0"/>
            <a:r>
              <a:rPr lang="es-ES_tradnl" dirty="0" smtClean="0"/>
              <a:t>Instalación y configuración  de módulo Chan _ Mobile para la emisión de mensajes escritos a teléfonos celulares como parte de las alertas.</a:t>
            </a:r>
          </a:p>
          <a:p>
            <a:pPr lvl="0">
              <a:buNone/>
            </a:pPr>
            <a:endParaRPr lang="es-EC" dirty="0" smtClean="0"/>
          </a:p>
          <a:p>
            <a:pPr lvl="0"/>
            <a:r>
              <a:rPr lang="es-ES_tradnl" dirty="0" smtClean="0"/>
              <a:t>Monitoreo de canales DAHDI, MGCP.</a:t>
            </a:r>
          </a:p>
          <a:p>
            <a:pPr lvl="0">
              <a:buNone/>
            </a:pPr>
            <a:endParaRPr lang="es-EC" dirty="0" smtClean="0"/>
          </a:p>
          <a:p>
            <a:r>
              <a:rPr lang="es-ES_tradnl" dirty="0" smtClean="0"/>
              <a:t>Desarrollo de procedimientos estandarizados para el monitoreo de diferentes servicios y recursos</a:t>
            </a:r>
            <a:endParaRPr lang="es-EC"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428604"/>
            <a:ext cx="7467600" cy="1143000"/>
          </a:xfrm>
        </p:spPr>
        <p:txBody>
          <a:bodyPr>
            <a:normAutofit fontScale="90000"/>
          </a:bodyPr>
          <a:lstStyle/>
          <a:p>
            <a:r>
              <a:rPr lang="es-ES_tradnl" b="1" dirty="0" smtClean="0"/>
              <a:t>Objetivos Específicos</a:t>
            </a:r>
            <a:r>
              <a:rPr lang="en-US" dirty="0" smtClean="0"/>
              <a:t/>
            </a:r>
            <a:br>
              <a:rPr lang="en-US" dirty="0" smtClean="0"/>
            </a:br>
            <a:endParaRPr lang="en-US" dirty="0"/>
          </a:p>
        </p:txBody>
      </p:sp>
      <p:sp>
        <p:nvSpPr>
          <p:cNvPr id="3" name="2 Marcador de contenido"/>
          <p:cNvSpPr>
            <a:spLocks noGrp="1"/>
          </p:cNvSpPr>
          <p:nvPr>
            <p:ph idx="1"/>
          </p:nvPr>
        </p:nvSpPr>
        <p:spPr/>
        <p:txBody>
          <a:bodyPr>
            <a:normAutofit fontScale="92500" lnSpcReduction="20000"/>
          </a:bodyPr>
          <a:lstStyle/>
          <a:p>
            <a:pPr lvl="0"/>
            <a:r>
              <a:rPr lang="es-ES_tradnl" dirty="0" smtClean="0"/>
              <a:t>Investigar y seleccionar las mejores herramientas de monitoreo.</a:t>
            </a:r>
            <a:endParaRPr lang="en-US" dirty="0" smtClean="0"/>
          </a:p>
          <a:p>
            <a:pPr>
              <a:buNone/>
            </a:pPr>
            <a:endParaRPr lang="en-US" dirty="0" smtClean="0"/>
          </a:p>
          <a:p>
            <a:pPr lvl="0"/>
            <a:r>
              <a:rPr lang="es-ES_tradnl" dirty="0" smtClean="0"/>
              <a:t>Instalar y configurar el sistema elegido, estableciendo políticas de monitoreo para los recursos y servicios.</a:t>
            </a:r>
            <a:endParaRPr lang="en-US" dirty="0" smtClean="0"/>
          </a:p>
          <a:p>
            <a:pPr>
              <a:buNone/>
            </a:pPr>
            <a:endParaRPr lang="en-US" dirty="0" smtClean="0"/>
          </a:p>
          <a:p>
            <a:pPr lvl="0"/>
            <a:r>
              <a:rPr lang="es-ES_tradnl" dirty="0" smtClean="0"/>
              <a:t>Conocer el estado del servidor Asterisk mediante una interfaz Web, así como también por medio de mensajes de correo electrónico.</a:t>
            </a: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428604"/>
            <a:ext cx="7467600" cy="1143000"/>
          </a:xfrm>
        </p:spPr>
        <p:txBody>
          <a:bodyPr>
            <a:normAutofit fontScale="90000"/>
          </a:bodyPr>
          <a:lstStyle/>
          <a:p>
            <a:r>
              <a:rPr lang="es-ES_tradnl" b="1" dirty="0" smtClean="0"/>
              <a:t>Descripción del proyecto</a:t>
            </a:r>
            <a:r>
              <a:rPr lang="en-US" dirty="0" smtClean="0"/>
              <a:t/>
            </a:r>
            <a:br>
              <a:rPr lang="en-US" dirty="0" smtClean="0"/>
            </a:br>
            <a:endParaRPr lang="en-US" dirty="0"/>
          </a:p>
        </p:txBody>
      </p:sp>
      <p:sp>
        <p:nvSpPr>
          <p:cNvPr id="3" name="2 Marcador de contenido"/>
          <p:cNvSpPr>
            <a:spLocks noGrp="1"/>
          </p:cNvSpPr>
          <p:nvPr>
            <p:ph idx="1"/>
          </p:nvPr>
        </p:nvSpPr>
        <p:spPr>
          <a:xfrm>
            <a:off x="457200" y="1600200"/>
            <a:ext cx="7829576" cy="4543444"/>
          </a:xfrm>
        </p:spPr>
        <p:txBody>
          <a:bodyPr>
            <a:normAutofit fontScale="85000" lnSpcReduction="20000"/>
          </a:bodyPr>
          <a:lstStyle/>
          <a:p>
            <a:pPr algn="just"/>
            <a:r>
              <a:rPr lang="es-ES_tradnl" dirty="0" smtClean="0"/>
              <a:t>Este proyecto tiene como objetivo el monitoreo en tiempo de real de un servidor de voz Asterisk utilizando un sistema de código abierto, en nuestro caso fue seleccionado el sistema de monitoreo Nagios en su versión 3.2.0 por tener la capacidad de monitorear aplicaciones, servicios, sistemas operativos, protocolos de red, métricas del sistema y componentes de la infraestructura, informando al administrador o equipo técnico a través de diferentes medios como correo electrónico o SMS. Para de esta manera mejorar el tiempo de respuesta ante eventuales fallos o eventos seleccionados.</a:t>
            </a:r>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714348" y="1714488"/>
            <a:ext cx="7429552" cy="457203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2" name="1 Título"/>
          <p:cNvSpPr>
            <a:spLocks noGrp="1"/>
          </p:cNvSpPr>
          <p:nvPr>
            <p:ph type="title"/>
          </p:nvPr>
        </p:nvSpPr>
        <p:spPr/>
        <p:txBody>
          <a:bodyPr/>
          <a:lstStyle/>
          <a:p>
            <a:r>
              <a:rPr lang="es-ES_tradnl" b="1" dirty="0" smtClean="0"/>
              <a:t>Descripción del proyecto</a:t>
            </a:r>
            <a:endParaRPr lang="en-US" dirty="0"/>
          </a:p>
        </p:txBody>
      </p:sp>
      <p:sp>
        <p:nvSpPr>
          <p:cNvPr id="3" name="2 Marcador de contenido"/>
          <p:cNvSpPr>
            <a:spLocks noGrp="1"/>
          </p:cNvSpPr>
          <p:nvPr>
            <p:ph idx="1"/>
          </p:nvPr>
        </p:nvSpPr>
        <p:spPr/>
        <p:txBody>
          <a:bodyPr/>
          <a:lstStyle/>
          <a:p>
            <a:pPr>
              <a:buNone/>
            </a:pPr>
            <a:r>
              <a:rPr lang="es-EC" dirty="0" smtClean="0"/>
              <a:t>   </a:t>
            </a:r>
            <a:endParaRPr lang="en-US" dirty="0"/>
          </a:p>
        </p:txBody>
      </p:sp>
      <p:pic>
        <p:nvPicPr>
          <p:cNvPr id="1026" name="Imagen 56"/>
          <p:cNvPicPr>
            <a:picLocks noChangeAspect="1" noChangeArrowheads="1"/>
          </p:cNvPicPr>
          <p:nvPr/>
        </p:nvPicPr>
        <p:blipFill>
          <a:blip r:embed="rId2" cstate="print"/>
          <a:srcRect/>
          <a:stretch>
            <a:fillRect/>
          </a:stretch>
        </p:blipFill>
        <p:spPr bwMode="auto">
          <a:xfrm>
            <a:off x="1500166" y="1928802"/>
            <a:ext cx="5724529" cy="39891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642918"/>
            <a:ext cx="7467600" cy="1143000"/>
          </a:xfrm>
        </p:spPr>
        <p:txBody>
          <a:bodyPr>
            <a:normAutofit fontScale="90000"/>
          </a:bodyPr>
          <a:lstStyle/>
          <a:p>
            <a:r>
              <a:rPr lang="es-ES_tradnl" b="1" dirty="0" smtClean="0"/>
              <a:t>Metodología</a:t>
            </a:r>
            <a:r>
              <a:rPr lang="en-US" dirty="0" smtClean="0"/>
              <a:t/>
            </a:r>
            <a:br>
              <a:rPr lang="en-US" dirty="0" smtClean="0"/>
            </a:br>
            <a:endParaRPr lang="en-US" dirty="0"/>
          </a:p>
        </p:txBody>
      </p:sp>
      <p:sp>
        <p:nvSpPr>
          <p:cNvPr id="3" name="2 Marcador de contenido"/>
          <p:cNvSpPr>
            <a:spLocks noGrp="1"/>
          </p:cNvSpPr>
          <p:nvPr>
            <p:ph idx="1"/>
          </p:nvPr>
        </p:nvSpPr>
        <p:spPr/>
        <p:txBody>
          <a:bodyPr/>
          <a:lstStyle/>
          <a:p>
            <a:pPr>
              <a:buNone/>
            </a:pPr>
            <a:r>
              <a:rPr lang="es-EC" dirty="0" smtClean="0"/>
              <a:t> </a:t>
            </a:r>
            <a:endParaRPr lang="en-US" dirty="0"/>
          </a:p>
        </p:txBody>
      </p:sp>
      <p:sp>
        <p:nvSpPr>
          <p:cNvPr id="2069" name="Rectangle 2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2049" name="Group 1"/>
          <p:cNvGrpSpPr>
            <a:grpSpLocks noChangeAspect="1"/>
          </p:cNvGrpSpPr>
          <p:nvPr/>
        </p:nvGrpSpPr>
        <p:grpSpPr bwMode="auto">
          <a:xfrm>
            <a:off x="0" y="2285992"/>
            <a:ext cx="9292434" cy="2714644"/>
            <a:chOff x="-17" y="1800"/>
            <a:chExt cx="13635" cy="4011"/>
          </a:xfrm>
        </p:grpSpPr>
        <p:sp>
          <p:nvSpPr>
            <p:cNvPr id="2068" name="AutoShape 20"/>
            <p:cNvSpPr>
              <a:spLocks noChangeAspect="1" noChangeArrowheads="1" noTextEdit="1"/>
            </p:cNvSpPr>
            <p:nvPr/>
          </p:nvSpPr>
          <p:spPr bwMode="auto">
            <a:xfrm>
              <a:off x="-17" y="1800"/>
              <a:ext cx="13635" cy="401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067" name="AutoShape 19"/>
            <p:cNvSpPr>
              <a:spLocks noChangeArrowheads="1"/>
            </p:cNvSpPr>
            <p:nvPr/>
          </p:nvSpPr>
          <p:spPr bwMode="auto">
            <a:xfrm>
              <a:off x="-17" y="2880"/>
              <a:ext cx="1839" cy="925"/>
            </a:xfrm>
            <a:prstGeom prst="flowChartProcess">
              <a:avLst/>
            </a:prstGeom>
            <a:gradFill rotWithShape="1">
              <a:gsLst>
                <a:gs pos="0">
                  <a:srgbClr val="008000">
                    <a:alpha val="50000"/>
                  </a:srgbClr>
                </a:gs>
                <a:gs pos="100000">
                  <a:srgbClr val="008000">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6" name="Text Box 18"/>
            <p:cNvSpPr txBox="1">
              <a:spLocks noChangeArrowheads="1"/>
            </p:cNvSpPr>
            <p:nvPr/>
          </p:nvSpPr>
          <p:spPr bwMode="auto">
            <a:xfrm>
              <a:off x="-17" y="2898"/>
              <a:ext cx="1838" cy="7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05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Definición del  alcance del proyecto</a:t>
              </a:r>
              <a:endParaRPr kumimoji="0" lang="es-ES_tradnl" sz="1050" b="0" i="0" u="none" strike="noStrike" cap="none" normalizeH="0" baseline="0" dirty="0" smtClean="0">
                <a:ln>
                  <a:noFill/>
                </a:ln>
                <a:solidFill>
                  <a:schemeClr val="tx1"/>
                </a:solidFill>
                <a:effectLst/>
                <a:latin typeface="Arial" pitchFamily="34" charset="0"/>
              </a:endParaRPr>
            </a:p>
          </p:txBody>
        </p:sp>
        <p:sp>
          <p:nvSpPr>
            <p:cNvPr id="2065" name="AutoShape 17"/>
            <p:cNvSpPr>
              <a:spLocks noChangeArrowheads="1"/>
            </p:cNvSpPr>
            <p:nvPr/>
          </p:nvSpPr>
          <p:spPr bwMode="auto">
            <a:xfrm>
              <a:off x="2281" y="2880"/>
              <a:ext cx="1837" cy="925"/>
            </a:xfrm>
            <a:prstGeom prst="flowChartProcess">
              <a:avLst/>
            </a:prstGeom>
            <a:gradFill rotWithShape="1">
              <a:gsLst>
                <a:gs pos="0">
                  <a:srgbClr val="339966">
                    <a:alpha val="50000"/>
                  </a:srgbClr>
                </a:gs>
                <a:gs pos="100000">
                  <a:srgbClr val="339966">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4" name="Text Box 16"/>
            <p:cNvSpPr txBox="1">
              <a:spLocks noChangeArrowheads="1"/>
            </p:cNvSpPr>
            <p:nvPr/>
          </p:nvSpPr>
          <p:spPr bwMode="auto">
            <a:xfrm>
              <a:off x="2281" y="3034"/>
              <a:ext cx="1839" cy="7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05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Entender los Requerimientos</a:t>
              </a:r>
              <a:endParaRPr kumimoji="0" lang="es-ES_tradnl" sz="1050" b="0" i="0" u="none" strike="noStrike" cap="none" normalizeH="0" baseline="0" dirty="0" smtClean="0">
                <a:ln>
                  <a:noFill/>
                </a:ln>
                <a:solidFill>
                  <a:schemeClr val="tx1"/>
                </a:solidFill>
                <a:effectLst/>
                <a:latin typeface="Arial" pitchFamily="34" charset="0"/>
              </a:endParaRPr>
            </a:p>
          </p:txBody>
        </p:sp>
        <p:sp>
          <p:nvSpPr>
            <p:cNvPr id="2063" name="AutoShape 15"/>
            <p:cNvSpPr>
              <a:spLocks noChangeArrowheads="1"/>
            </p:cNvSpPr>
            <p:nvPr/>
          </p:nvSpPr>
          <p:spPr bwMode="auto">
            <a:xfrm>
              <a:off x="4579" y="2880"/>
              <a:ext cx="1837" cy="924"/>
            </a:xfrm>
            <a:prstGeom prst="flowChartProcess">
              <a:avLst/>
            </a:prstGeom>
            <a:gradFill rotWithShape="1">
              <a:gsLst>
                <a:gs pos="0">
                  <a:srgbClr val="00FF00">
                    <a:alpha val="50000"/>
                  </a:srgbClr>
                </a:gs>
                <a:gs pos="100000">
                  <a:srgbClr val="00FF00">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2" name="Text Box 14"/>
            <p:cNvSpPr txBox="1">
              <a:spLocks noChangeArrowheads="1"/>
            </p:cNvSpPr>
            <p:nvPr/>
          </p:nvSpPr>
          <p:spPr bwMode="auto">
            <a:xfrm>
              <a:off x="4564" y="2898"/>
              <a:ext cx="1839" cy="7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05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Realizar un  diseño de alto nivel</a:t>
              </a:r>
              <a:endParaRPr kumimoji="0" lang="es-ES_tradnl" sz="1050" b="0" i="0" u="none" strike="noStrike" cap="none" normalizeH="0" baseline="0" dirty="0" smtClean="0">
                <a:ln>
                  <a:noFill/>
                </a:ln>
                <a:solidFill>
                  <a:schemeClr val="tx1"/>
                </a:solidFill>
                <a:effectLst/>
                <a:latin typeface="Arial" pitchFamily="34" charset="0"/>
              </a:endParaRPr>
            </a:p>
          </p:txBody>
        </p:sp>
        <p:sp>
          <p:nvSpPr>
            <p:cNvPr id="2061" name="AutoShape 13"/>
            <p:cNvSpPr>
              <a:spLocks noChangeArrowheads="1"/>
            </p:cNvSpPr>
            <p:nvPr/>
          </p:nvSpPr>
          <p:spPr bwMode="auto">
            <a:xfrm>
              <a:off x="6855" y="2880"/>
              <a:ext cx="1859" cy="897"/>
            </a:xfrm>
            <a:prstGeom prst="flowChartProcess">
              <a:avLst/>
            </a:prstGeom>
            <a:gradFill rotWithShape="1">
              <a:gsLst>
                <a:gs pos="0">
                  <a:srgbClr val="99CC00">
                    <a:alpha val="50000"/>
                  </a:srgbClr>
                </a:gs>
                <a:gs pos="100000">
                  <a:srgbClr val="99CC00">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60" name="Text Box 12"/>
            <p:cNvSpPr txBox="1">
              <a:spLocks noChangeArrowheads="1"/>
            </p:cNvSpPr>
            <p:nvPr/>
          </p:nvSpPr>
          <p:spPr bwMode="auto">
            <a:xfrm>
              <a:off x="6746" y="2898"/>
              <a:ext cx="2160" cy="87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05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Realizar un Diseño Detallado, construir </a:t>
              </a:r>
              <a:r>
                <a:rPr lang="es-ES_tradnl" sz="1050" dirty="0" smtClean="0">
                  <a:latin typeface="Arial" pitchFamily="34" charset="0"/>
                  <a:ea typeface="Calibri" pitchFamily="34" charset="0"/>
                  <a:cs typeface="Times New Roman" pitchFamily="18" charset="0"/>
                </a:rPr>
                <a:t> </a:t>
              </a:r>
              <a:r>
                <a:rPr kumimoji="0" lang="es-ES_tradnl" sz="105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probar. </a:t>
              </a:r>
              <a:endParaRPr kumimoji="0" lang="es-ES_tradnl" sz="1050" b="0" i="0" u="none" strike="noStrike" cap="none" normalizeH="0" baseline="0" dirty="0" smtClean="0">
                <a:ln>
                  <a:noFill/>
                </a:ln>
                <a:solidFill>
                  <a:schemeClr val="tx1"/>
                </a:solidFill>
                <a:effectLst/>
                <a:latin typeface="Arial" pitchFamily="34" charset="0"/>
              </a:endParaRPr>
            </a:p>
          </p:txBody>
        </p:sp>
        <p:sp>
          <p:nvSpPr>
            <p:cNvPr id="2059" name="AutoShape 11"/>
            <p:cNvSpPr>
              <a:spLocks noChangeArrowheads="1"/>
            </p:cNvSpPr>
            <p:nvPr/>
          </p:nvSpPr>
          <p:spPr bwMode="auto">
            <a:xfrm>
              <a:off x="9175" y="2880"/>
              <a:ext cx="1836" cy="922"/>
            </a:xfrm>
            <a:prstGeom prst="flowChartProcess">
              <a:avLst/>
            </a:prstGeom>
            <a:gradFill rotWithShape="1">
              <a:gsLst>
                <a:gs pos="0">
                  <a:srgbClr val="FFFF99">
                    <a:alpha val="75000"/>
                  </a:srgbClr>
                </a:gs>
                <a:gs pos="100000">
                  <a:srgbClr val="FFFF99">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8" name="Text Box 10"/>
            <p:cNvSpPr txBox="1">
              <a:spLocks noChangeArrowheads="1"/>
            </p:cNvSpPr>
            <p:nvPr/>
          </p:nvSpPr>
          <p:spPr bwMode="auto">
            <a:xfrm>
              <a:off x="9175" y="3034"/>
              <a:ext cx="1839" cy="7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05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Implementación de la   Solución</a:t>
              </a:r>
              <a:endParaRPr kumimoji="0" lang="es-ES_tradnl" sz="1050" b="0" i="0" u="none" strike="noStrike" cap="none" normalizeH="0" baseline="0" dirty="0" smtClean="0">
                <a:ln>
                  <a:noFill/>
                </a:ln>
                <a:solidFill>
                  <a:schemeClr val="tx1"/>
                </a:solidFill>
                <a:effectLst/>
                <a:latin typeface="Arial" pitchFamily="34" charset="0"/>
              </a:endParaRPr>
            </a:p>
          </p:txBody>
        </p:sp>
        <p:sp>
          <p:nvSpPr>
            <p:cNvPr id="2057" name="AutoShape 9"/>
            <p:cNvSpPr>
              <a:spLocks noChangeArrowheads="1"/>
            </p:cNvSpPr>
            <p:nvPr/>
          </p:nvSpPr>
          <p:spPr bwMode="auto">
            <a:xfrm>
              <a:off x="11473" y="2880"/>
              <a:ext cx="1839" cy="921"/>
            </a:xfrm>
            <a:prstGeom prst="flowChartProcess">
              <a:avLst/>
            </a:prstGeom>
            <a:gradFill rotWithShape="1">
              <a:gsLst>
                <a:gs pos="0">
                  <a:srgbClr val="FFFF00">
                    <a:alpha val="80000"/>
                  </a:srgbClr>
                </a:gs>
                <a:gs pos="100000">
                  <a:srgbClr val="FFFF00">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6" name="Text Box 8"/>
            <p:cNvSpPr txBox="1">
              <a:spLocks noChangeArrowheads="1"/>
            </p:cNvSpPr>
            <p:nvPr/>
          </p:nvSpPr>
          <p:spPr bwMode="auto">
            <a:xfrm>
              <a:off x="11473" y="3034"/>
              <a:ext cx="1839" cy="77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_tradnl" sz="105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Revisión Post Implementación</a:t>
              </a:r>
              <a:endParaRPr kumimoji="0" lang="es-ES_tradnl" sz="1050" b="0" i="0" u="none" strike="noStrike" cap="none" normalizeH="0" baseline="0" dirty="0" smtClean="0">
                <a:ln>
                  <a:noFill/>
                </a:ln>
                <a:solidFill>
                  <a:schemeClr val="tx1"/>
                </a:solidFill>
                <a:effectLst/>
                <a:latin typeface="Arial" pitchFamily="34" charset="0"/>
              </a:endParaRPr>
            </a:p>
          </p:txBody>
        </p:sp>
        <p:sp>
          <p:nvSpPr>
            <p:cNvPr id="2055" name="AutoShape 7"/>
            <p:cNvSpPr>
              <a:spLocks noChangeArrowheads="1"/>
            </p:cNvSpPr>
            <p:nvPr/>
          </p:nvSpPr>
          <p:spPr bwMode="auto">
            <a:xfrm>
              <a:off x="1821" y="3343"/>
              <a:ext cx="460" cy="154"/>
            </a:xfrm>
            <a:prstGeom prst="rightArrow">
              <a:avLst>
                <a:gd name="adj1" fmla="val 50000"/>
                <a:gd name="adj2" fmla="val 74675"/>
              </a:avLst>
            </a:prstGeom>
            <a:gradFill rotWithShape="1">
              <a:gsLst>
                <a:gs pos="0">
                  <a:srgbClr val="3366FF">
                    <a:gamma/>
                    <a:shade val="46275"/>
                    <a:invGamma/>
                  </a:srgbClr>
                </a:gs>
                <a:gs pos="50000">
                  <a:srgbClr val="3366FF"/>
                </a:gs>
                <a:gs pos="100000">
                  <a:srgbClr val="3366FF">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4" name="AutoShape 6"/>
            <p:cNvSpPr>
              <a:spLocks noChangeArrowheads="1"/>
            </p:cNvSpPr>
            <p:nvPr/>
          </p:nvSpPr>
          <p:spPr bwMode="auto">
            <a:xfrm>
              <a:off x="4119" y="3343"/>
              <a:ext cx="461" cy="155"/>
            </a:xfrm>
            <a:prstGeom prst="rightArrow">
              <a:avLst>
                <a:gd name="adj1" fmla="val 50000"/>
                <a:gd name="adj2" fmla="val 74355"/>
              </a:avLst>
            </a:prstGeom>
            <a:gradFill rotWithShape="1">
              <a:gsLst>
                <a:gs pos="0">
                  <a:srgbClr val="3366FF">
                    <a:gamma/>
                    <a:shade val="46275"/>
                    <a:invGamma/>
                  </a:srgbClr>
                </a:gs>
                <a:gs pos="50000">
                  <a:srgbClr val="3366FF"/>
                </a:gs>
                <a:gs pos="100000">
                  <a:srgbClr val="3366FF">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3" name="AutoShape 5"/>
            <p:cNvSpPr>
              <a:spLocks noChangeArrowheads="1"/>
            </p:cNvSpPr>
            <p:nvPr/>
          </p:nvSpPr>
          <p:spPr bwMode="auto">
            <a:xfrm>
              <a:off x="6417" y="3343"/>
              <a:ext cx="461" cy="155"/>
            </a:xfrm>
            <a:prstGeom prst="rightArrow">
              <a:avLst>
                <a:gd name="adj1" fmla="val 50000"/>
                <a:gd name="adj2" fmla="val 74355"/>
              </a:avLst>
            </a:prstGeom>
            <a:gradFill rotWithShape="1">
              <a:gsLst>
                <a:gs pos="0">
                  <a:srgbClr val="3366FF">
                    <a:gamma/>
                    <a:shade val="46275"/>
                    <a:invGamma/>
                  </a:srgbClr>
                </a:gs>
                <a:gs pos="50000">
                  <a:srgbClr val="3366FF"/>
                </a:gs>
                <a:gs pos="100000">
                  <a:srgbClr val="3366FF">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2" name="AutoShape 4"/>
            <p:cNvSpPr>
              <a:spLocks noChangeArrowheads="1"/>
            </p:cNvSpPr>
            <p:nvPr/>
          </p:nvSpPr>
          <p:spPr bwMode="auto">
            <a:xfrm>
              <a:off x="8716" y="3343"/>
              <a:ext cx="460" cy="155"/>
            </a:xfrm>
            <a:prstGeom prst="rightArrow">
              <a:avLst>
                <a:gd name="adj1" fmla="val 50000"/>
                <a:gd name="adj2" fmla="val 74194"/>
              </a:avLst>
            </a:prstGeom>
            <a:gradFill rotWithShape="1">
              <a:gsLst>
                <a:gs pos="0">
                  <a:srgbClr val="FF0000">
                    <a:gamma/>
                    <a:shade val="46275"/>
                    <a:invGamma/>
                  </a:srgbClr>
                </a:gs>
                <a:gs pos="50000">
                  <a:srgbClr val="FF0000"/>
                </a:gs>
                <a:gs pos="100000">
                  <a:srgbClr val="FF0000">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1" name="AutoShape 3"/>
            <p:cNvSpPr>
              <a:spLocks noChangeArrowheads="1"/>
            </p:cNvSpPr>
            <p:nvPr/>
          </p:nvSpPr>
          <p:spPr bwMode="auto">
            <a:xfrm>
              <a:off x="11014" y="3343"/>
              <a:ext cx="460" cy="155"/>
            </a:xfrm>
            <a:prstGeom prst="rightArrow">
              <a:avLst>
                <a:gd name="adj1" fmla="val 50000"/>
                <a:gd name="adj2" fmla="val 74194"/>
              </a:avLst>
            </a:prstGeom>
            <a:gradFill rotWithShape="1">
              <a:gsLst>
                <a:gs pos="0">
                  <a:srgbClr val="FF0000">
                    <a:gamma/>
                    <a:shade val="46275"/>
                    <a:invGamma/>
                  </a:srgbClr>
                </a:gs>
                <a:gs pos="50000">
                  <a:srgbClr val="FF0000"/>
                </a:gs>
                <a:gs pos="100000">
                  <a:srgbClr val="FF0000">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2050" name="AutoShape 2"/>
            <p:cNvSpPr>
              <a:spLocks noChangeArrowheads="1"/>
            </p:cNvSpPr>
            <p:nvPr/>
          </p:nvSpPr>
          <p:spPr bwMode="auto">
            <a:xfrm rot="10800000">
              <a:off x="10707" y="2109"/>
              <a:ext cx="919" cy="648"/>
            </a:xfrm>
            <a:prstGeom prst="curvedUpArrow">
              <a:avLst>
                <a:gd name="adj1" fmla="val 28364"/>
                <a:gd name="adj2" fmla="val 56728"/>
                <a:gd name="adj3" fmla="val 33333"/>
              </a:avLst>
            </a:prstGeom>
            <a:solidFill>
              <a:srgbClr val="FF0000"/>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C" dirty="0" smtClean="0"/>
              <a:t> </a:t>
            </a:r>
            <a:endParaRPr lang="es-EC" dirty="0"/>
          </a:p>
        </p:txBody>
      </p:sp>
      <p:sp>
        <p:nvSpPr>
          <p:cNvPr id="3" name="2 Marcador de contenido"/>
          <p:cNvSpPr>
            <a:spLocks noGrp="1"/>
          </p:cNvSpPr>
          <p:nvPr>
            <p:ph idx="1"/>
          </p:nvPr>
        </p:nvSpPr>
        <p:spPr/>
        <p:txBody>
          <a:bodyPr/>
          <a:lstStyle/>
          <a:p>
            <a:pPr>
              <a:buNone/>
            </a:pPr>
            <a:r>
              <a:rPr lang="es-EC" dirty="0" smtClean="0"/>
              <a:t> </a:t>
            </a:r>
            <a:endParaRPr lang="es-EC" dirty="0"/>
          </a:p>
        </p:txBody>
      </p:sp>
      <p:sp>
        <p:nvSpPr>
          <p:cNvPr id="4" name="3 Rectángulo"/>
          <p:cNvSpPr/>
          <p:nvPr/>
        </p:nvSpPr>
        <p:spPr>
          <a:xfrm>
            <a:off x="1357290" y="2643182"/>
            <a:ext cx="6643734" cy="1200329"/>
          </a:xfrm>
          <a:prstGeom prst="rect">
            <a:avLst/>
          </a:prstGeom>
        </p:spPr>
        <p:txBody>
          <a:bodyPr wrap="square">
            <a:spAutoFit/>
          </a:bodyPr>
          <a:lstStyle/>
          <a:p>
            <a:pPr algn="ctr"/>
            <a:r>
              <a:rPr lang="es-ES_tradnl" sz="3600" b="1" dirty="0" smtClean="0"/>
              <a:t>Tabla de comparaciones entre  software de  monitoreo</a:t>
            </a:r>
            <a:endParaRPr lang="es-EC"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1278</TotalTime>
  <Words>1342</Words>
  <Application>Microsoft Office PowerPoint</Application>
  <PresentationFormat>Presentación en pantalla (4:3)</PresentationFormat>
  <Paragraphs>363</Paragraphs>
  <Slides>41</Slides>
  <Notes>4</Notes>
  <HiddenSlides>0</HiddenSlides>
  <MMClips>0</MMClips>
  <ScaleCrop>false</ScaleCrop>
  <HeadingPairs>
    <vt:vector size="4" baseType="variant">
      <vt:variant>
        <vt:lpstr>Tema</vt:lpstr>
      </vt:variant>
      <vt:variant>
        <vt:i4>1</vt:i4>
      </vt:variant>
      <vt:variant>
        <vt:lpstr>Títulos de diapositiva</vt:lpstr>
      </vt:variant>
      <vt:variant>
        <vt:i4>41</vt:i4>
      </vt:variant>
    </vt:vector>
  </HeadingPairs>
  <TitlesOfParts>
    <vt:vector size="42" baseType="lpstr">
      <vt:lpstr>Técnico</vt:lpstr>
      <vt:lpstr>MONITOREO DE  SISTEMAS VOIP USANDO SOFTWARE LIBRE</vt:lpstr>
      <vt:lpstr>Antecedentes </vt:lpstr>
      <vt:lpstr>Antecedentes</vt:lpstr>
      <vt:lpstr>Objetivos Generales </vt:lpstr>
      <vt:lpstr>Objetivos Específicos </vt:lpstr>
      <vt:lpstr>Descripción del proyecto </vt:lpstr>
      <vt:lpstr>Descripción del proyecto</vt:lpstr>
      <vt:lpstr>Metodología </vt:lpstr>
      <vt:lpstr> </vt:lpstr>
      <vt:lpstr> </vt:lpstr>
      <vt:lpstr> </vt:lpstr>
      <vt:lpstr>COMPONENTES DEL PROYECTO </vt:lpstr>
      <vt:lpstr>SERVIDOR NAGIOS </vt:lpstr>
      <vt:lpstr>SERVIDOR  ASTERISK </vt:lpstr>
      <vt:lpstr>Instalación de Nagios </vt:lpstr>
      <vt:lpstr>Instalación de Nagios</vt:lpstr>
      <vt:lpstr>Estructura de archivos de configuración </vt:lpstr>
      <vt:lpstr>Estructura de Directorios</vt:lpstr>
      <vt:lpstr>Archivo de configuración - Principal</vt:lpstr>
      <vt:lpstr>Archivo de configuración - CGI</vt:lpstr>
      <vt:lpstr>Archivo de configuración definición de periodos y servicios</vt:lpstr>
      <vt:lpstr>Archivo de configuración definición de comandos.</vt:lpstr>
      <vt:lpstr>Archivos de configuración - hosts</vt:lpstr>
      <vt:lpstr>Nagios - Plugins</vt:lpstr>
      <vt:lpstr>Host Linux</vt:lpstr>
      <vt:lpstr>NRPE</vt:lpstr>
      <vt:lpstr>Instalación de NRPE  </vt:lpstr>
      <vt:lpstr>Diapositiva 28</vt:lpstr>
      <vt:lpstr>Diapositiva 29</vt:lpstr>
      <vt:lpstr>Servidor Asterisk</vt:lpstr>
      <vt:lpstr>SNMP</vt:lpstr>
      <vt:lpstr>SNMP</vt:lpstr>
      <vt:lpstr>Diapositiva 33</vt:lpstr>
      <vt:lpstr>SNMP</vt:lpstr>
      <vt:lpstr>Configuración  para monitoreo de canal Dahdi. </vt:lpstr>
      <vt:lpstr>Configuración del archivo Chan_dahdi.conf</vt:lpstr>
      <vt:lpstr>Configuración del archivo Extensions.conf </vt:lpstr>
      <vt:lpstr>Configuración del archivo System.conf </vt:lpstr>
      <vt:lpstr> CONCLUSIONES </vt:lpstr>
      <vt:lpstr>RECOMENDACIONES </vt:lpstr>
      <vt:lpstr>Trabajo a futuro.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MONITOREO DE  SISTEMAS VOIP USANDO SOFTWARE LIBRE</dc:title>
  <dc:creator>alex</dc:creator>
  <cp:lastModifiedBy>Alex Manuel</cp:lastModifiedBy>
  <cp:revision>120</cp:revision>
  <dcterms:modified xsi:type="dcterms:W3CDTF">2009-10-26T14:12:08Z</dcterms:modified>
</cp:coreProperties>
</file>