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7" r:id="rId2"/>
    <p:sldId id="260" r:id="rId3"/>
    <p:sldId id="258" r:id="rId4"/>
    <p:sldId id="261" r:id="rId5"/>
    <p:sldId id="265" r:id="rId6"/>
    <p:sldId id="263" r:id="rId7"/>
    <p:sldId id="264" r:id="rId8"/>
    <p:sldId id="281" r:id="rId9"/>
    <p:sldId id="279" r:id="rId10"/>
    <p:sldId id="280" r:id="rId11"/>
    <p:sldId id="272" r:id="rId12"/>
    <p:sldId id="282" r:id="rId13"/>
    <p:sldId id="270" r:id="rId14"/>
    <p:sldId id="271" r:id="rId15"/>
    <p:sldId id="273" r:id="rId16"/>
    <p:sldId id="274" r:id="rId17"/>
    <p:sldId id="275" r:id="rId18"/>
    <p:sldId id="285" r:id="rId19"/>
    <p:sldId id="286" r:id="rId20"/>
    <p:sldId id="287" r:id="rId21"/>
    <p:sldId id="288" r:id="rId22"/>
    <p:sldId id="289" r:id="rId23"/>
    <p:sldId id="283" r:id="rId24"/>
    <p:sldId id="284" r:id="rId25"/>
    <p:sldId id="268" r:id="rId26"/>
    <p:sldId id="269" r:id="rId27"/>
    <p:sldId id="277" r:id="rId28"/>
    <p:sldId id="278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6294F16-4A87-4406-904D-9EB5955385BF}" type="datetimeFigureOut">
              <a:rPr lang="es-ES"/>
              <a:pPr>
                <a:defRPr/>
              </a:pPr>
              <a:t>24/09/2009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15A52E4-63AB-488A-A946-4D62017308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3A1E3-F628-419E-BD1D-0A3104AD167C}" type="slidenum">
              <a:rPr lang="es-ES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6AC2118-A199-4E07-A8D4-A99239C32CD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3A7CF8-EBDE-49E2-8B2E-F0D98516B16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D56407-8E78-46A1-8653-4ED70304255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F389EE-CC86-4892-A83B-DC7ADE9DAE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83C89D5-127B-4C8A-8E38-C7FE141581A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2C58FCC1-7689-4EFB-8EEE-D8F1CF1425F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07DE8D97-0AB6-4E64-A9D2-9564A68B722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DBCDE-2038-45CA-A94E-5C58A40C46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00D7C4-FF60-490C-9206-536D10E6F9A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3B64E7E-F3A2-4915-B4B4-BE740F608A1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6E70C74-E93D-4313-A7CC-59B7958ADE0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265C46B-91BD-4399-9C7F-DC4AAB8A448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722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2000" b="1" dirty="0" smtClean="0"/>
              <a:t>TESIS DE GRADO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“ADQUISICIÓN, GRAFICACIÓN Y</a:t>
            </a:r>
            <a:br>
              <a:rPr lang="es-ES" sz="2000" b="1" dirty="0" smtClean="0"/>
            </a:br>
            <a:r>
              <a:rPr lang="es-ES" sz="2000" b="1" dirty="0" smtClean="0"/>
              <a:t>PROCESAMIENTO DE SEÑALES DE LOS</a:t>
            </a:r>
            <a:br>
              <a:rPr lang="es-ES" sz="2000" b="1" dirty="0" smtClean="0"/>
            </a:br>
            <a:r>
              <a:rPr lang="es-ES" sz="2000" b="1" dirty="0" smtClean="0"/>
              <a:t>MOTORES Y TRANSFORMADORES DEL</a:t>
            </a:r>
            <a:br>
              <a:rPr lang="es-ES" sz="2000" b="1" dirty="0" smtClean="0"/>
            </a:br>
            <a:r>
              <a:rPr lang="es-ES" sz="2000" b="1" dirty="0" smtClean="0"/>
              <a:t>LABORATORIO DE MAQUINARIA ELÉCTRICA DE</a:t>
            </a:r>
            <a:br>
              <a:rPr lang="es-ES" sz="2000" b="1" dirty="0" smtClean="0"/>
            </a:br>
            <a:r>
              <a:rPr lang="es-ES" sz="2000" b="1" dirty="0" smtClean="0"/>
              <a:t>LA FIEC BASADO EN LA PLATAFORMA DE</a:t>
            </a:r>
            <a:br>
              <a:rPr lang="es-ES" sz="2000" b="1" dirty="0" smtClean="0"/>
            </a:br>
            <a:r>
              <a:rPr lang="es-ES" sz="2000" b="1" dirty="0" smtClean="0"/>
              <a:t>PROGRAMACIÓN LABVIEW”</a:t>
            </a:r>
            <a:br>
              <a:rPr lang="es-ES" sz="2000" b="1" dirty="0" smtClean="0"/>
            </a:br>
            <a:endParaRPr lang="es-ES" sz="20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s-ES" sz="2000" b="1" dirty="0" smtClean="0"/>
              <a:t>SUBDECANO DE LA FIEC:	 ING. JORGE ARAGUNDI R.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sz="2400" b="1" dirty="0" smtClean="0"/>
              <a:t>Director de Tesis</a:t>
            </a:r>
            <a:r>
              <a:rPr lang="es-ES" sz="2400" dirty="0" smtClean="0"/>
              <a:t>:		 </a:t>
            </a:r>
            <a:r>
              <a:rPr lang="es-ES" sz="2000" b="1" dirty="0" smtClean="0"/>
              <a:t>ING. HOLGER CEVALLOS</a:t>
            </a:r>
            <a:endParaRPr lang="es-E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s-ES" sz="2000" b="1" dirty="0" smtClean="0"/>
              <a:t>VOCALES PRINCIPALES:   	 ING. GUSTAVO BERMUDEZ F.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sz="2000" b="1" dirty="0" smtClean="0"/>
              <a:t>                                            	 ING. JORGE FLORES MACIAS</a:t>
            </a:r>
          </a:p>
          <a:p>
            <a:pPr eaLnBrk="1" hangingPunct="1">
              <a:lnSpc>
                <a:spcPct val="90000"/>
              </a:lnSpc>
            </a:pPr>
            <a:endParaRPr lang="es-E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s-ES" sz="2000" b="1" dirty="0" smtClean="0"/>
              <a:t>Realizado por :		</a:t>
            </a:r>
            <a:r>
              <a:rPr lang="es-ES" sz="2000" b="1" dirty="0" smtClean="0"/>
              <a:t>Raúl </a:t>
            </a:r>
            <a:r>
              <a:rPr lang="es-ES" sz="2000" b="1" dirty="0" smtClean="0"/>
              <a:t>Enrique Mera </a:t>
            </a:r>
            <a:r>
              <a:rPr lang="es-ES" sz="2000" b="1" dirty="0" err="1" smtClean="0"/>
              <a:t>Quimi</a:t>
            </a:r>
            <a:endParaRPr lang="es-ES" sz="20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s-ES" sz="2000" b="1" dirty="0" smtClean="0"/>
              <a:t>         				Boris S. </a:t>
            </a:r>
            <a:r>
              <a:rPr lang="es-ES" sz="2000" b="1" dirty="0" err="1" smtClean="0"/>
              <a:t>Chilán</a:t>
            </a:r>
            <a:r>
              <a:rPr lang="es-ES" sz="2000" b="1" dirty="0" smtClean="0"/>
              <a:t> </a:t>
            </a:r>
            <a:r>
              <a:rPr lang="es-ES" sz="2000" b="1" dirty="0" smtClean="0"/>
              <a:t>Saltos</a:t>
            </a:r>
            <a:r>
              <a:rPr lang="es-ES" sz="2400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10742"/>
          </a:xfrm>
        </p:spPr>
        <p:txBody>
          <a:bodyPr/>
          <a:lstStyle/>
          <a:p>
            <a:r>
              <a:rPr lang="es-ES" sz="3000" dirty="0" smtClean="0"/>
              <a:t>Características</a:t>
            </a:r>
            <a:endParaRPr lang="es-ES" sz="3000" dirty="0" smtClean="0"/>
          </a:p>
        </p:txBody>
      </p:sp>
      <p:sp>
        <p:nvSpPr>
          <p:cNvPr id="12291" name="3 Marcador de contenido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5816977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 dirty="0" smtClean="0"/>
              <a:t> </a:t>
            </a:r>
            <a:r>
              <a:rPr lang="es-ES" sz="2000" b="1" dirty="0" smtClean="0"/>
              <a:t>El block SCXI 1327 </a:t>
            </a:r>
            <a:r>
              <a:rPr lang="es-ES" sz="2000" dirty="0" smtClean="0"/>
              <a:t>que hace la función de atenuador y cuyo aislamiento   soporta  hasta los 250 V </a:t>
            </a:r>
            <a:r>
              <a:rPr lang="es-ES" sz="2000" dirty="0" err="1" smtClean="0"/>
              <a:t>rms</a:t>
            </a:r>
            <a:r>
              <a:rPr lang="es-ES" sz="2000" dirty="0" smtClean="0"/>
              <a:t> en cada canal de entada.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 La escala 100:1 ,para señales de voltaje grandes, y la escala 1:1 son para señales tales como </a:t>
            </a:r>
            <a:r>
              <a:rPr lang="es-ES" sz="2000" dirty="0" err="1" smtClean="0"/>
              <a:t>termocuplas</a:t>
            </a:r>
            <a:r>
              <a:rPr lang="es-ES" sz="2000" dirty="0" smtClean="0"/>
              <a:t>, </a:t>
            </a:r>
            <a:r>
              <a:rPr lang="es-ES" sz="2000" dirty="0" err="1" smtClean="0"/>
              <a:t>sensores,etc</a:t>
            </a:r>
            <a:r>
              <a:rPr lang="es-E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Configuración : escala 100:1	canales para voltaje.					    escala  </a:t>
            </a:r>
            <a:r>
              <a:rPr lang="es-ES" sz="2000" dirty="0" smtClean="0"/>
              <a:t> </a:t>
            </a:r>
            <a:r>
              <a:rPr lang="es-ES" sz="2000" dirty="0" smtClean="0"/>
              <a:t>    </a:t>
            </a:r>
            <a:r>
              <a:rPr lang="es-ES" sz="2000" dirty="0" smtClean="0"/>
              <a:t>1:1</a:t>
            </a:r>
            <a:r>
              <a:rPr lang="es-ES" sz="2000" dirty="0" smtClean="0"/>
              <a:t>	canales para </a:t>
            </a:r>
            <a:r>
              <a:rPr lang="es-ES" sz="2000" dirty="0" err="1" smtClean="0"/>
              <a:t>coriente</a:t>
            </a:r>
            <a:endParaRPr lang="es-ES" sz="2000" dirty="0" smtClean="0"/>
          </a:p>
          <a:p>
            <a:pPr>
              <a:buFont typeface="Wingdings" pitchFamily="2" charset="2"/>
              <a:buChar char="Ø"/>
            </a:pPr>
            <a:endParaRPr lang="es-ES" sz="2000" dirty="0" smtClean="0"/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 M</a:t>
            </a:r>
            <a:r>
              <a:rPr lang="es-ES" sz="2000" b="1" dirty="0" smtClean="0"/>
              <a:t>ódulo SCXI – 1120 </a:t>
            </a:r>
            <a:r>
              <a:rPr lang="es-ES" sz="2000" dirty="0" smtClean="0"/>
              <a:t>es un amplificador para señales pequeñas y con aislamiento en los 8 canales para voltaje ± 250 V </a:t>
            </a:r>
            <a:r>
              <a:rPr lang="es-ES" sz="2000" dirty="0" err="1" smtClean="0"/>
              <a:t>rms</a:t>
            </a:r>
            <a:r>
              <a:rPr lang="es-ES" sz="2000" dirty="0" smtClean="0"/>
              <a:t>, la principal característica que tiene 8 canales de entrada aislados con rango de voltaje en modo común de 250 </a:t>
            </a:r>
            <a:r>
              <a:rPr lang="es-ES" sz="2000" dirty="0" err="1" smtClean="0"/>
              <a:t>Vrms</a:t>
            </a:r>
            <a:r>
              <a:rPr lang="es-ES" sz="2000" dirty="0" smtClean="0"/>
              <a:t>, la salida del módulo se obtiene un rango de voltaje que va desde los 100mV hasta los 10 V.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Configuración general: 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Ganancia</a:t>
            </a:r>
            <a:r>
              <a:rPr lang="es-ES" sz="2000" dirty="0" smtClean="0"/>
              <a:t>:		1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Filtros para canales:	10KHz</a:t>
            </a:r>
          </a:p>
          <a:p>
            <a:pPr>
              <a:buFont typeface="Wingdings" pitchFamily="2" charset="2"/>
              <a:buChar char="Ø"/>
            </a:pPr>
            <a:endParaRPr lang="es-ES" sz="2000" dirty="0" smtClean="0"/>
          </a:p>
          <a:p>
            <a:pPr>
              <a:buFont typeface="Wingdings" pitchFamily="2" charset="2"/>
              <a:buChar char="Ø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smtClean="0"/>
              <a:t>Sistema de Adquisición de Datos.</a:t>
            </a:r>
            <a:endParaRPr lang="es-ES" sz="3000" smtClean="0"/>
          </a:p>
        </p:txBody>
      </p:sp>
      <p:pic>
        <p:nvPicPr>
          <p:cNvPr id="133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000250"/>
            <a:ext cx="5010150" cy="3709988"/>
          </a:xfrm>
          <a:noFill/>
        </p:spPr>
      </p:pic>
      <p:sp>
        <p:nvSpPr>
          <p:cNvPr id="13316" name="4 Rectángulo"/>
          <p:cNvSpPr>
            <a:spLocks noChangeArrowheads="1"/>
          </p:cNvSpPr>
          <p:nvPr/>
        </p:nvSpPr>
        <p:spPr bwMode="auto">
          <a:xfrm>
            <a:off x="2143108" y="5357826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Tarjeta PCI 6024E.</a:t>
            </a:r>
            <a:endParaRPr lang="es-ES" b="1" dirty="0"/>
          </a:p>
        </p:txBody>
      </p:sp>
      <p:sp>
        <p:nvSpPr>
          <p:cNvPr id="13317" name="5 CuadroTexto"/>
          <p:cNvSpPr txBox="1">
            <a:spLocks noChangeArrowheads="1"/>
          </p:cNvSpPr>
          <p:nvPr/>
        </p:nvSpPr>
        <p:spPr bwMode="auto">
          <a:xfrm>
            <a:off x="5429250" y="2214563"/>
            <a:ext cx="35718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/>
              <a:t> Configuración por software</a:t>
            </a:r>
          </a:p>
          <a:p>
            <a:pPr>
              <a:buFont typeface="Wingdings" pitchFamily="2" charset="2"/>
              <a:buChar char="Ø"/>
            </a:pPr>
            <a:endParaRPr lang="es-ES"/>
          </a:p>
          <a:p>
            <a:pPr>
              <a:buFont typeface="Wingdings" pitchFamily="2" charset="2"/>
              <a:buChar char="Ø"/>
            </a:pPr>
            <a:r>
              <a:rPr lang="es-ES"/>
              <a:t> Modo estudiantil:</a:t>
            </a:r>
          </a:p>
          <a:p>
            <a:pPr>
              <a:buFont typeface="Wingdings" pitchFamily="2" charset="2"/>
              <a:buChar char="Ø"/>
            </a:pPr>
            <a:r>
              <a:rPr lang="es-ES"/>
              <a:t> Samples rates:	100</a:t>
            </a:r>
          </a:p>
          <a:p>
            <a:pPr>
              <a:buFont typeface="Wingdings" pitchFamily="2" charset="2"/>
              <a:buChar char="Ø"/>
            </a:pPr>
            <a:r>
              <a:rPr lang="es-ES"/>
              <a:t> Rates:		 1K</a:t>
            </a:r>
          </a:p>
          <a:p>
            <a:pPr>
              <a:buFont typeface="Wingdings" pitchFamily="2" charset="2"/>
              <a:buChar char="Ø"/>
            </a:pPr>
            <a:r>
              <a:rPr lang="es-ES"/>
              <a:t> Modo :	continuo</a:t>
            </a:r>
          </a:p>
          <a:p>
            <a:pPr>
              <a:buFont typeface="Wingdings" pitchFamily="2" charset="2"/>
              <a:buChar char="Ø"/>
            </a:pPr>
            <a:endParaRPr lang="es-ES"/>
          </a:p>
          <a:p>
            <a:pPr>
              <a:buFont typeface="Wingdings" pitchFamily="2" charset="2"/>
              <a:buChar char="Ø"/>
            </a:pPr>
            <a:r>
              <a:rPr lang="es-ES"/>
              <a:t>Instrumentacion general</a:t>
            </a:r>
          </a:p>
          <a:p>
            <a:pPr>
              <a:buFont typeface="Wingdings" pitchFamily="2" charset="2"/>
              <a:buChar char="Ø"/>
            </a:pPr>
            <a:endParaRPr lang="es-ES"/>
          </a:p>
          <a:p>
            <a:pPr>
              <a:buFont typeface="Wingdings" pitchFamily="2" charset="2"/>
              <a:buChar char="Ø"/>
            </a:pPr>
            <a:r>
              <a:rPr lang="es-ES"/>
              <a:t> Samples rates:	100</a:t>
            </a:r>
          </a:p>
          <a:p>
            <a:pPr>
              <a:buFont typeface="Wingdings" pitchFamily="2" charset="2"/>
              <a:buChar char="Ø"/>
            </a:pPr>
            <a:r>
              <a:rPr lang="es-ES"/>
              <a:t> Rates:		 500</a:t>
            </a:r>
          </a:p>
          <a:p>
            <a:pPr>
              <a:buFont typeface="Wingdings" pitchFamily="2" charset="2"/>
              <a:buChar char="Ø"/>
            </a:pPr>
            <a:r>
              <a:rPr lang="es-ES"/>
              <a:t> Modo :	continuo</a:t>
            </a:r>
          </a:p>
          <a:p>
            <a:pPr>
              <a:buFont typeface="Wingdings" pitchFamily="2" charset="2"/>
              <a:buChar char="Ø"/>
            </a:pPr>
            <a:endParaRPr lang="es-ES"/>
          </a:p>
          <a:p>
            <a:pPr>
              <a:buFont typeface="Wingdings" pitchFamily="2" charset="2"/>
              <a:buChar char="Ø"/>
            </a:pPr>
            <a:endParaRPr lang="es-ES"/>
          </a:p>
          <a:p>
            <a:pPr>
              <a:buFont typeface="Wingdings" pitchFamily="2" charset="2"/>
              <a:buChar char="Ø"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 smtClean="0"/>
              <a:t>Tarjeta de adquisición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213100"/>
            <a:ext cx="5976937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331913" y="1557338"/>
            <a:ext cx="6335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RSE Referenced Single-Ended, para señales flotantes,</a:t>
            </a:r>
          </a:p>
          <a:p>
            <a:r>
              <a:rPr lang="es-ES"/>
              <a:t>entre la línea en cuestión y el pin de referencia.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000" smtClean="0"/>
              <a:t>LabVIEW 8.2.</a:t>
            </a:r>
            <a:endParaRPr lang="es-ES" sz="300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285750" y="2516188"/>
          <a:ext cx="4856163" cy="2968625"/>
        </p:xfrm>
        <a:graphic>
          <a:graphicData uri="http://schemas.openxmlformats.org/presentationml/2006/ole">
            <p:oleObj spid="_x0000_s1026" name="Bitmap Image" r:id="rId3" imgW="7354327" imgH="4495238" progId="PBrush">
              <p:embed/>
            </p:oleObj>
          </a:graphicData>
        </a:graphic>
      </p:graphicFrame>
      <p:sp>
        <p:nvSpPr>
          <p:cNvPr id="1028" name="4 Rectángulo"/>
          <p:cNvSpPr>
            <a:spLocks noChangeArrowheads="1"/>
          </p:cNvSpPr>
          <p:nvPr/>
        </p:nvSpPr>
        <p:spPr bwMode="auto">
          <a:xfrm>
            <a:off x="5214938" y="2286000"/>
            <a:ext cx="35988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dirty="0"/>
              <a:t>NI-DAQ :  adquisición de datos.</a:t>
            </a:r>
          </a:p>
          <a:p>
            <a:pPr>
              <a:buFont typeface="Wingdings" pitchFamily="2" charset="2"/>
              <a:buChar char="Ø"/>
            </a:pPr>
            <a:endParaRPr lang="es-EC" dirty="0"/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Librerías </a:t>
            </a:r>
            <a:r>
              <a:rPr lang="es-EC" dirty="0"/>
              <a:t>de propósito general.</a:t>
            </a:r>
            <a:endParaRPr lang="es-ES" dirty="0"/>
          </a:p>
          <a:p>
            <a:pPr>
              <a:buFont typeface="Wingdings" pitchFamily="2" charset="2"/>
              <a:buChar char="Ø"/>
            </a:pPr>
            <a:endParaRPr lang="es-EC" dirty="0"/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Funciones </a:t>
            </a:r>
            <a:r>
              <a:rPr lang="es-EC" dirty="0"/>
              <a:t>creadas.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000" smtClean="0"/>
              <a:t>LabVIEW 8.2.</a:t>
            </a:r>
            <a:endParaRPr lang="es-ES" sz="3000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214563"/>
            <a:ext cx="3929062" cy="3000375"/>
          </a:xfrm>
          <a:noFill/>
        </p:spPr>
      </p:pic>
      <p:sp>
        <p:nvSpPr>
          <p:cNvPr id="15364" name="6 Rectángulo"/>
          <p:cNvSpPr>
            <a:spLocks noChangeArrowheads="1"/>
          </p:cNvSpPr>
          <p:nvPr/>
        </p:nvSpPr>
        <p:spPr bwMode="auto">
          <a:xfrm>
            <a:off x="5786438" y="2357438"/>
            <a:ext cx="2786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dirty="0" smtClean="0"/>
              <a:t> Adquisición</a:t>
            </a:r>
            <a:r>
              <a:rPr lang="es-EC" dirty="0"/>
              <a:t>.</a:t>
            </a:r>
          </a:p>
          <a:p>
            <a:pPr>
              <a:buFont typeface="Wingdings" pitchFamily="2" charset="2"/>
              <a:buChar char="Ø"/>
            </a:pPr>
            <a:endParaRPr lang="es-EC" dirty="0"/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 Inicio y finalización de    tareas.</a:t>
            </a:r>
            <a:endParaRPr lang="es-ES" dirty="0"/>
          </a:p>
          <a:p>
            <a:pPr>
              <a:buFont typeface="Wingdings" pitchFamily="2" charset="2"/>
              <a:buChar char="Ø"/>
            </a:pPr>
            <a:endParaRPr lang="es-EC" dirty="0"/>
          </a:p>
          <a:p>
            <a:pPr>
              <a:buFont typeface="Wingdings" pitchFamily="2" charset="2"/>
              <a:buChar char="Ø"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43125"/>
            <a:ext cx="57864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dirty="0" smtClean="0"/>
              <a:t>Funciones creadas.</a:t>
            </a:r>
            <a:br>
              <a:rPr lang="es-EC" sz="3000" dirty="0" smtClean="0"/>
            </a:br>
            <a:endParaRPr lang="es-ES" sz="3000" dirty="0" smtClean="0"/>
          </a:p>
        </p:txBody>
      </p:sp>
      <p:sp>
        <p:nvSpPr>
          <p:cNvPr id="16388" name="7 Rectángulo"/>
          <p:cNvSpPr>
            <a:spLocks noChangeArrowheads="1"/>
          </p:cNvSpPr>
          <p:nvPr/>
        </p:nvSpPr>
        <p:spPr bwMode="auto">
          <a:xfrm>
            <a:off x="2286000" y="1773238"/>
            <a:ext cx="3500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/>
              <a:t> gráfica vectorial de fasores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dirty="0" smtClean="0"/>
              <a:t>Funciones creadas.</a:t>
            </a:r>
            <a:br>
              <a:rPr lang="es-EC" sz="3000" dirty="0" smtClean="0"/>
            </a:br>
            <a:endParaRPr lang="es-ES" sz="3000" dirty="0" smtClean="0"/>
          </a:p>
        </p:txBody>
      </p:sp>
      <p:sp>
        <p:nvSpPr>
          <p:cNvPr id="17411" name="4 Rectángulo"/>
          <p:cNvSpPr>
            <a:spLocks noChangeArrowheads="1"/>
          </p:cNvSpPr>
          <p:nvPr/>
        </p:nvSpPr>
        <p:spPr bwMode="auto">
          <a:xfrm>
            <a:off x="1857375" y="1357313"/>
            <a:ext cx="557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/>
              <a:t> Graficación del triángulo de potencias.</a:t>
            </a:r>
          </a:p>
          <a:p>
            <a:endParaRPr lang="es-E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325" y="2000250"/>
            <a:ext cx="55038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dirty="0" smtClean="0"/>
              <a:t>Funciones </a:t>
            </a:r>
            <a:r>
              <a:rPr lang="es-EC" sz="3000" dirty="0" smtClean="0"/>
              <a:t>creadas.</a:t>
            </a:r>
            <a:br>
              <a:rPr lang="es-EC" sz="3000" dirty="0" smtClean="0"/>
            </a:br>
            <a:endParaRPr lang="es-ES" sz="3000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643209"/>
            <a:ext cx="53006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5 Rectángulo"/>
          <p:cNvSpPr>
            <a:spLocks noChangeArrowheads="1"/>
          </p:cNvSpPr>
          <p:nvPr/>
        </p:nvSpPr>
        <p:spPr bwMode="auto">
          <a:xfrm>
            <a:off x="2274888" y="1916105"/>
            <a:ext cx="415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/>
              <a:t> Tabla Dinámica de Valores Medidos</a:t>
            </a:r>
            <a:r>
              <a:rPr lang="es-ES" b="1" dirty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5361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</a:t>
            </a:r>
            <a:r>
              <a:rPr lang="es-ES" dirty="0" smtClean="0"/>
              <a:t>resentación</a:t>
            </a:r>
            <a:endParaRPr lang="es-E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23177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857752" y="178592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 Selección con: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F3 Práctica estudiantiles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b="48571"/>
          <a:stretch>
            <a:fillRect/>
          </a:stretch>
        </p:blipFill>
        <p:spPr bwMode="auto">
          <a:xfrm>
            <a:off x="4036222" y="2547913"/>
            <a:ext cx="4964934" cy="33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10742"/>
          </a:xfrm>
        </p:spPr>
        <p:txBody>
          <a:bodyPr>
            <a:normAutofit/>
          </a:bodyPr>
          <a:lstStyle/>
          <a:p>
            <a:r>
              <a:rPr lang="es-ES" sz="3000" dirty="0" smtClean="0"/>
              <a:t>Presentación: prácticas estudiantiles</a:t>
            </a:r>
            <a:endParaRPr lang="es-ES" sz="30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b="48571"/>
          <a:stretch>
            <a:fillRect/>
          </a:stretch>
        </p:blipFill>
        <p:spPr bwMode="auto">
          <a:xfrm>
            <a:off x="357158" y="1428736"/>
            <a:ext cx="3357586" cy="33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b="12077"/>
          <a:stretch>
            <a:fillRect/>
          </a:stretch>
        </p:blipFill>
        <p:spPr bwMode="auto">
          <a:xfrm>
            <a:off x="4000496" y="1785926"/>
            <a:ext cx="435771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smtClean="0">
                <a:solidFill>
                  <a:schemeClr val="tx1"/>
                </a:solidFill>
              </a:rPr>
              <a:t>Objetivos 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s-ES" sz="2400" dirty="0" smtClean="0"/>
              <a:t>Ofrecer alternativas de herramientas tantos hardware como software, para el análisis de señales con el uso de ambiente de programación de </a:t>
            </a:r>
            <a:r>
              <a:rPr lang="es-ES" sz="2400" dirty="0" err="1" smtClean="0"/>
              <a:t>LabView</a:t>
            </a:r>
            <a:r>
              <a:rPr lang="es-ES" sz="2400" dirty="0" smtClean="0"/>
              <a:t>. 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sz="2400" dirty="0" smtClean="0"/>
              <a:t>Permitir al estudiante comprender mejor los parámetros de funcionamientos de los transformadores y motores eléctricos.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sz="2400" dirty="0" err="1" smtClean="0"/>
              <a:t>Modernirzar</a:t>
            </a:r>
            <a:r>
              <a:rPr lang="es-ES" sz="2400" dirty="0" smtClean="0"/>
              <a:t> el modo de tomar datos por medios gráficos.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53618"/>
          </a:xfrm>
        </p:spPr>
        <p:txBody>
          <a:bodyPr>
            <a:normAutofit/>
          </a:bodyPr>
          <a:lstStyle/>
          <a:p>
            <a:r>
              <a:rPr lang="es-ES" sz="3000" dirty="0" smtClean="0"/>
              <a:t>Presentación: prácticas estudiantiles</a:t>
            </a:r>
            <a:endParaRPr lang="es-ES" sz="30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l="16308" t="28305" r="17041" b="25586"/>
          <a:stretch>
            <a:fillRect/>
          </a:stretch>
        </p:blipFill>
        <p:spPr bwMode="auto">
          <a:xfrm>
            <a:off x="428596" y="1857364"/>
            <a:ext cx="8283830" cy="42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</a:t>
            </a:r>
            <a:r>
              <a:rPr lang="es-ES" dirty="0" smtClean="0"/>
              <a:t>resentación</a:t>
            </a:r>
            <a:endParaRPr lang="es-E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23177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857752" y="178592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 Selección con: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F2  Instrumentos generales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53618"/>
          </a:xfrm>
        </p:spPr>
        <p:txBody>
          <a:bodyPr>
            <a:normAutofit/>
          </a:bodyPr>
          <a:lstStyle/>
          <a:p>
            <a:r>
              <a:rPr lang="es-ES" sz="3000" dirty="0" smtClean="0"/>
              <a:t>Presentación: Instrumentos generales</a:t>
            </a:r>
            <a:endParaRPr lang="es-ES" sz="3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584" y="1643050"/>
            <a:ext cx="85636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58"/>
          </a:xfrm>
        </p:spPr>
        <p:txBody>
          <a:bodyPr/>
          <a:lstStyle/>
          <a:p>
            <a:r>
              <a:rPr lang="es-ES" sz="3000" dirty="0" smtClean="0"/>
              <a:t>Controles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14500"/>
            <a:ext cx="1466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857250" y="1143000"/>
            <a:ext cx="2857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/>
              <a:t>Canales deshabilitados</a:t>
            </a:r>
            <a:endParaRPr lang="es-ES" dirty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9413" y="1714500"/>
            <a:ext cx="14859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6 CuadroTexto"/>
          <p:cNvSpPr txBox="1">
            <a:spLocks noChangeArrowheads="1"/>
          </p:cNvSpPr>
          <p:nvPr/>
        </p:nvSpPr>
        <p:spPr bwMode="auto">
          <a:xfrm>
            <a:off x="6215063" y="1071546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/>
              <a:t>Canales habilitados</a:t>
            </a:r>
            <a:endParaRPr lang="es-ES" dirty="0"/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000250"/>
            <a:ext cx="6477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8 CuadroTexto"/>
          <p:cNvSpPr txBox="1">
            <a:spLocks noChangeArrowheads="1"/>
          </p:cNvSpPr>
          <p:nvPr/>
        </p:nvSpPr>
        <p:spPr bwMode="auto">
          <a:xfrm>
            <a:off x="3143250" y="1571625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Crea antecedente de </a:t>
            </a:r>
            <a:r>
              <a:rPr lang="es-ES" dirty="0" smtClean="0"/>
              <a:t>gráficas</a:t>
            </a:r>
            <a:endParaRPr lang="es-ES" dirty="0"/>
          </a:p>
        </p:txBody>
      </p:sp>
      <p:pic>
        <p:nvPicPr>
          <p:cNvPr id="19465" name="Picture 5"/>
          <p:cNvPicPr>
            <a:picLocks noChangeAspect="1" noChangeArrowheads="1"/>
          </p:cNvPicPr>
          <p:nvPr/>
        </p:nvPicPr>
        <p:blipFill>
          <a:blip r:embed="rId5"/>
          <a:srcRect t="83620"/>
          <a:stretch>
            <a:fillRect/>
          </a:stretch>
        </p:blipFill>
        <p:spPr bwMode="auto">
          <a:xfrm>
            <a:off x="857250" y="5572125"/>
            <a:ext cx="77866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11 CuadroTexto"/>
          <p:cNvSpPr txBox="1">
            <a:spLocks noChangeArrowheads="1"/>
          </p:cNvSpPr>
          <p:nvPr/>
        </p:nvSpPr>
        <p:spPr bwMode="auto">
          <a:xfrm>
            <a:off x="1857356" y="5130800"/>
            <a:ext cx="5500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/>
              <a:t>Tipos de </a:t>
            </a:r>
            <a:r>
              <a:rPr lang="es-ES" dirty="0" smtClean="0"/>
              <a:t>análisis de señales </a:t>
            </a:r>
            <a:r>
              <a:rPr lang="es-ES" dirty="0"/>
              <a:t>requeridas en ensayo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25056"/>
          </a:xfrm>
        </p:spPr>
        <p:txBody>
          <a:bodyPr/>
          <a:lstStyle/>
          <a:p>
            <a:r>
              <a:rPr lang="es-EC" sz="3200" dirty="0" smtClean="0"/>
              <a:t>CONCLUSIONES.</a:t>
            </a:r>
            <a:endParaRPr lang="es-ES" sz="3000" dirty="0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El </a:t>
            </a:r>
            <a:r>
              <a:rPr lang="es-ES" dirty="0" smtClean="0"/>
              <a:t>dispositivo posee 5 </a:t>
            </a:r>
            <a:r>
              <a:rPr lang="es-ES" dirty="0" smtClean="0"/>
              <a:t>voltímetros AC</a:t>
            </a:r>
            <a:r>
              <a:rPr lang="es-ES" dirty="0" smtClean="0"/>
              <a:t>, 2 sensores de corrientes AC/DC, 2 </a:t>
            </a:r>
            <a:r>
              <a:rPr lang="es-ES" dirty="0" err="1" smtClean="0"/>
              <a:t>watímetros</a:t>
            </a:r>
            <a:r>
              <a:rPr lang="es-ES" dirty="0" smtClean="0"/>
              <a:t>, 1 </a:t>
            </a:r>
            <a:r>
              <a:rPr lang="es-ES" dirty="0" err="1" smtClean="0"/>
              <a:t>sincronoscopio</a:t>
            </a:r>
            <a:r>
              <a:rPr lang="es-ES" dirty="0" smtClean="0"/>
              <a:t>, </a:t>
            </a:r>
            <a:r>
              <a:rPr lang="es-ES" dirty="0" smtClean="0"/>
              <a:t>2 frecuencímetros </a:t>
            </a:r>
            <a:r>
              <a:rPr lang="es-ES" dirty="0" smtClean="0"/>
              <a:t>y 1 </a:t>
            </a:r>
            <a:r>
              <a:rPr lang="es-ES" dirty="0" err="1" smtClean="0"/>
              <a:t>fasómetro</a:t>
            </a:r>
            <a:r>
              <a:rPr lang="es-ES" dirty="0" smtClean="0"/>
              <a:t>, teniendo en cuenta esto, si se compran </a:t>
            </a:r>
            <a:r>
              <a:rPr lang="es-ES" dirty="0" smtClean="0"/>
              <a:t>los instrumentos </a:t>
            </a:r>
            <a:r>
              <a:rPr lang="es-ES" dirty="0" smtClean="0"/>
              <a:t>en forma individual, existe un costo total aproximado </a:t>
            </a:r>
            <a:r>
              <a:rPr lang="es-ES" dirty="0" smtClean="0"/>
              <a:t>de $</a:t>
            </a:r>
            <a:r>
              <a:rPr lang="es-ES" dirty="0" smtClean="0"/>
              <a:t>50000.</a:t>
            </a:r>
          </a:p>
          <a:p>
            <a:r>
              <a:rPr lang="es-ES" dirty="0" smtClean="0"/>
              <a:t>A diferencia de esto, se reduce sustancialmente el costo, ya que el </a:t>
            </a:r>
            <a:r>
              <a:rPr lang="es-ES" dirty="0" smtClean="0"/>
              <a:t>equipo está </a:t>
            </a:r>
            <a:r>
              <a:rPr lang="es-ES" dirty="0" smtClean="0"/>
              <a:t>formado por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r>
              <a:rPr lang="es-ES" b="1" dirty="0" err="1" smtClean="0"/>
              <a:t>Item</a:t>
            </a:r>
            <a:r>
              <a:rPr lang="es-ES" b="1" dirty="0" smtClean="0"/>
              <a:t> </a:t>
            </a:r>
            <a:r>
              <a:rPr lang="es-ES" b="1" dirty="0" smtClean="0"/>
              <a:t>Descripción    	       </a:t>
            </a:r>
            <a:r>
              <a:rPr lang="es-ES" b="1" dirty="0" smtClean="0"/>
              <a:t>Cantidad </a:t>
            </a:r>
            <a:r>
              <a:rPr lang="es-ES" b="1" dirty="0" smtClean="0"/>
              <a:t>      Costo</a:t>
            </a:r>
            <a:endParaRPr lang="es-ES" b="1" dirty="0" smtClean="0"/>
          </a:p>
          <a:p>
            <a:r>
              <a:rPr lang="es-ES" dirty="0" smtClean="0"/>
              <a:t>1 Tarjeta DAQ </a:t>
            </a:r>
            <a:r>
              <a:rPr lang="es-ES" dirty="0" smtClean="0"/>
              <a:t>PCI-6024E		 1	$     </a:t>
            </a:r>
            <a:r>
              <a:rPr lang="es-ES" dirty="0" smtClean="0"/>
              <a:t>935.00</a:t>
            </a:r>
          </a:p>
          <a:p>
            <a:r>
              <a:rPr lang="es-ES" dirty="0" smtClean="0"/>
              <a:t>2 SCXI </a:t>
            </a:r>
            <a:r>
              <a:rPr lang="es-ES" dirty="0" smtClean="0"/>
              <a:t>6520				 </a:t>
            </a:r>
            <a:r>
              <a:rPr lang="es-ES" dirty="0" smtClean="0"/>
              <a:t>1 </a:t>
            </a:r>
            <a:r>
              <a:rPr lang="es-ES" dirty="0" smtClean="0"/>
              <a:t>	$  2,178.00</a:t>
            </a:r>
            <a:endParaRPr lang="es-ES" dirty="0" smtClean="0"/>
          </a:p>
          <a:p>
            <a:r>
              <a:rPr lang="es-ES" dirty="0" smtClean="0"/>
              <a:t>3 SCXI 1000 </a:t>
            </a:r>
            <a:r>
              <a:rPr lang="es-ES" dirty="0" smtClean="0"/>
              <a:t>			 1 	$  1,092.00</a:t>
            </a:r>
            <a:endParaRPr lang="es-ES" dirty="0" smtClean="0"/>
          </a:p>
          <a:p>
            <a:r>
              <a:rPr lang="es-ES" dirty="0" smtClean="0"/>
              <a:t>4 SCXI 1313 </a:t>
            </a:r>
            <a:r>
              <a:rPr lang="es-ES" dirty="0" smtClean="0"/>
              <a:t>			 1 	$     498.00</a:t>
            </a:r>
            <a:endParaRPr lang="es-ES" dirty="0" smtClean="0"/>
          </a:p>
          <a:p>
            <a:r>
              <a:rPr lang="en-US" dirty="0" smtClean="0"/>
              <a:t>5 Software-</a:t>
            </a:r>
            <a:r>
              <a:rPr lang="en-US" dirty="0" err="1" smtClean="0"/>
              <a:t>LabView</a:t>
            </a:r>
            <a:r>
              <a:rPr lang="en-US" dirty="0" smtClean="0"/>
              <a:t> 8.2 </a:t>
            </a:r>
            <a:r>
              <a:rPr lang="en-US" dirty="0" smtClean="0"/>
              <a:t>		 1	$  2,000.00</a:t>
            </a:r>
            <a:endParaRPr lang="en-US" dirty="0" smtClean="0"/>
          </a:p>
          <a:p>
            <a:r>
              <a:rPr lang="es-ES" b="1" dirty="0" smtClean="0"/>
              <a:t>TOTAL			º		$  </a:t>
            </a:r>
            <a:r>
              <a:rPr lang="es-ES" b="1" dirty="0" smtClean="0"/>
              <a:t>6,703.00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061325" cy="1368425"/>
          </a:xfrm>
        </p:spPr>
        <p:txBody>
          <a:bodyPr/>
          <a:lstStyle/>
          <a:p>
            <a:r>
              <a:rPr lang="es-ES" sz="4000" dirty="0" smtClean="0"/>
              <a:t>Dispositivo de Análisis de Señales Eléctricas</a:t>
            </a:r>
            <a:endParaRPr lang="es-ES" sz="4000" dirty="0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44675"/>
            <a:ext cx="3889375" cy="4464050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292725" y="1844675"/>
            <a:ext cx="35274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dirty="0" smtClean="0"/>
              <a:t> Reduce  </a:t>
            </a:r>
            <a:r>
              <a:rPr lang="es-ES" dirty="0"/>
              <a:t>la cantidad de instrumentos en las mediciones eléctricas</a:t>
            </a:r>
            <a:r>
              <a:rPr lang="es-ES" dirty="0" smtClean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dirty="0" smtClean="0"/>
              <a:t> Dispone de 5 canales de análisis para voltaje DC/AC y dos canales para </a:t>
            </a:r>
            <a:r>
              <a:rPr lang="es-ES" dirty="0" err="1" smtClean="0"/>
              <a:t>sensar</a:t>
            </a:r>
            <a:r>
              <a:rPr lang="es-ES" dirty="0" smtClean="0"/>
              <a:t> corriente DC/AC.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dirty="0" smtClean="0"/>
              <a:t> Reduce la cantidad de cables con conexiones adecuada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dirty="0" smtClean="0"/>
              <a:t> Puede ser usada como </a:t>
            </a:r>
            <a:r>
              <a:rPr lang="es-ES" dirty="0" err="1" smtClean="0"/>
              <a:t>Watimetro</a:t>
            </a:r>
            <a:endParaRPr lang="es-ES" dirty="0"/>
          </a:p>
          <a:p>
            <a:pPr>
              <a:spcBef>
                <a:spcPct val="50000"/>
              </a:spcBef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061325" cy="1368425"/>
          </a:xfrm>
        </p:spPr>
        <p:txBody>
          <a:bodyPr/>
          <a:lstStyle/>
          <a:p>
            <a:pPr eaLnBrk="1" hangingPunct="1"/>
            <a:r>
              <a:rPr lang="es-ES" sz="4000" dirty="0" smtClean="0"/>
              <a:t>Dispositivo de </a:t>
            </a:r>
            <a:r>
              <a:rPr lang="es-ES" sz="4000" dirty="0" smtClean="0"/>
              <a:t>Análisis </a:t>
            </a:r>
            <a:r>
              <a:rPr lang="es-ES" sz="4000" dirty="0" smtClean="0"/>
              <a:t>de </a:t>
            </a:r>
            <a:r>
              <a:rPr lang="es-ES" sz="4000" dirty="0" smtClean="0"/>
              <a:t>Señales </a:t>
            </a:r>
            <a:r>
              <a:rPr lang="es-ES" sz="4000" dirty="0" smtClean="0"/>
              <a:t>Eléctricas</a:t>
            </a:r>
            <a:endParaRPr lang="es-ES" sz="4000" dirty="0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844675"/>
            <a:ext cx="3889375" cy="4464050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32363" y="1844675"/>
            <a:ext cx="388778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dirty="0" smtClean="0"/>
              <a:t> Las </a:t>
            </a:r>
            <a:r>
              <a:rPr lang="es-ES" dirty="0"/>
              <a:t>señales que son partes de análisis se las aprecia de forma </a:t>
            </a:r>
            <a:r>
              <a:rPr lang="es-ES" dirty="0" smtClean="0"/>
              <a:t>gráfica </a:t>
            </a:r>
            <a:r>
              <a:rPr lang="es-ES" dirty="0"/>
              <a:t>y cuantificada.</a:t>
            </a:r>
          </a:p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000" smtClean="0"/>
              <a:t>RECOMENDACIONES.</a:t>
            </a:r>
            <a:endParaRPr lang="es-ES" sz="3000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sz="2400" smtClean="0"/>
              <a:t>Verificar las conexiones externas para evitar hacer cortos eléctricos.</a:t>
            </a:r>
          </a:p>
          <a:p>
            <a:pPr>
              <a:buFont typeface="Wingdings" pitchFamily="2" charset="2"/>
              <a:buChar char="Ø"/>
            </a:pPr>
            <a:endParaRPr lang="es-ES" sz="2400" smtClean="0"/>
          </a:p>
          <a:p>
            <a:pPr>
              <a:buFont typeface="Wingdings" pitchFamily="2" charset="2"/>
              <a:buChar char="Ø"/>
            </a:pPr>
            <a:r>
              <a:rPr lang="es-ES" sz="2400" smtClean="0"/>
              <a:t> Revisar que el equipo acondicionador esté encendido.</a:t>
            </a:r>
          </a:p>
          <a:p>
            <a:pPr>
              <a:buFont typeface="Wingdings" pitchFamily="2" charset="2"/>
              <a:buChar char="Ø"/>
            </a:pPr>
            <a:endParaRPr lang="es-ES" sz="2400" smtClean="0"/>
          </a:p>
          <a:p>
            <a:pPr>
              <a:buFont typeface="Wingdings" pitchFamily="2" charset="2"/>
              <a:buChar char="Ø"/>
            </a:pPr>
            <a:r>
              <a:rPr lang="es-ES" sz="2400" smtClean="0"/>
              <a:t> Para las señales de corrientes se debe verificar que el switch esté en ON y observar que la luz piloto indique que los sensores de corriente efecto HALL estén encendidos.  Chequear los canales que se están monitoreando las señales ya sea de corriente o voltaje.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714375" y="4714875"/>
            <a:ext cx="8229600" cy="1143000"/>
          </a:xfrm>
        </p:spPr>
        <p:txBody>
          <a:bodyPr/>
          <a:lstStyle/>
          <a:p>
            <a:pPr algn="r"/>
            <a:r>
              <a:rPr lang="es-ES" smtClean="0"/>
              <a:t>GRACIAS…….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3000" smtClean="0"/>
              <a:t>Forma/Modo de adquirir las señales electricas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02" y="1714489"/>
            <a:ext cx="869711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 smtClean="0"/>
              <a:t>Recepción de señales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68413"/>
            <a:ext cx="7129462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smtClean="0">
                <a:solidFill>
                  <a:schemeClr val="tx1"/>
                </a:solidFill>
              </a:rPr>
              <a:t>Circuito divisor de tensión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978025"/>
            <a:ext cx="7035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3 Rectángulo"/>
          <p:cNvSpPr>
            <a:spLocks noChangeArrowheads="1"/>
          </p:cNvSpPr>
          <p:nvPr/>
        </p:nvSpPr>
        <p:spPr bwMode="auto">
          <a:xfrm>
            <a:off x="857250" y="1428750"/>
            <a:ext cx="415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Señales de voltaje :	 </a:t>
            </a:r>
            <a:r>
              <a:rPr lang="en-US" b="1">
                <a:cs typeface="Arial" charset="0"/>
              </a:rPr>
              <a:t>± 600Vrms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 smtClean="0">
                <a:solidFill>
                  <a:schemeClr val="tx1"/>
                </a:solidFill>
              </a:rPr>
              <a:t>Circuito sensor de </a:t>
            </a:r>
            <a:r>
              <a:rPr lang="es-ES" sz="3000" dirty="0" smtClean="0">
                <a:solidFill>
                  <a:schemeClr val="tx1"/>
                </a:solidFill>
              </a:rPr>
              <a:t>corriente de efecto Hall</a:t>
            </a:r>
            <a:endParaRPr lang="es-ES" sz="3000" dirty="0" smtClean="0">
              <a:solidFill>
                <a:schemeClr val="tx1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25" y="1814513"/>
            <a:ext cx="69373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smtClean="0"/>
              <a:t>Rango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71500" y="1857375"/>
            <a:ext cx="626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Señales de corriente :	</a:t>
            </a:r>
            <a:r>
              <a:rPr lang="en-US" b="1">
                <a:cs typeface="Arial" charset="0"/>
              </a:rPr>
              <a:t>± 60 Arms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71750"/>
            <a:ext cx="82232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3143250"/>
            <a:ext cx="45370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4000" smtClean="0"/>
              <a:t>Adquisición y manipulación de datos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70580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smtClean="0"/>
              <a:t>Modulo acondicionador de señales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66850"/>
            <a:ext cx="7429552" cy="49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249</TotalTime>
  <Words>518</Words>
  <Application>Microsoft Office PowerPoint</Application>
  <PresentationFormat>Presentación en pantalla (4:3)</PresentationFormat>
  <Paragraphs>106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Fundición</vt:lpstr>
      <vt:lpstr>Bitmap Image</vt:lpstr>
      <vt:lpstr>TESIS DE GRADO  “ADQUISICIÓN, GRAFICACIÓN Y PROCESAMIENTO DE SEÑALES DE LOS MOTORES Y TRANSFORMADORES DEL LABORATORIO DE MAQUINARIA ELÉCTRICA DE LA FIEC BASADO EN LA PLATAFORMA DE PROGRAMACIÓN LABVIEW” </vt:lpstr>
      <vt:lpstr>Objetivos :</vt:lpstr>
      <vt:lpstr>Forma/Modo de adquirir las señales electricas</vt:lpstr>
      <vt:lpstr>Recepción de señales</vt:lpstr>
      <vt:lpstr>Circuito divisor de tensión</vt:lpstr>
      <vt:lpstr>Circuito sensor de corriente de efecto Hall</vt:lpstr>
      <vt:lpstr>Rango</vt:lpstr>
      <vt:lpstr>Adquisición y manipulación de datos</vt:lpstr>
      <vt:lpstr>Modulo acondicionador de señales</vt:lpstr>
      <vt:lpstr>Características</vt:lpstr>
      <vt:lpstr>Sistema de Adquisición de Datos.</vt:lpstr>
      <vt:lpstr>Tarjeta de adquisición</vt:lpstr>
      <vt:lpstr>LabVIEW 8.2.</vt:lpstr>
      <vt:lpstr>LabVIEW 8.2.</vt:lpstr>
      <vt:lpstr>Funciones creadas. </vt:lpstr>
      <vt:lpstr>Funciones creadas. </vt:lpstr>
      <vt:lpstr>Funciones creadas. </vt:lpstr>
      <vt:lpstr>Presentación</vt:lpstr>
      <vt:lpstr>Presentación: prácticas estudiantiles</vt:lpstr>
      <vt:lpstr>Presentación: prácticas estudiantiles</vt:lpstr>
      <vt:lpstr>Presentación</vt:lpstr>
      <vt:lpstr>Presentación: Instrumentos generales</vt:lpstr>
      <vt:lpstr>Controles</vt:lpstr>
      <vt:lpstr>CONCLUSIONES.</vt:lpstr>
      <vt:lpstr>Dispositivo de Análisis de Señales Eléctricas</vt:lpstr>
      <vt:lpstr>Dispositivo de Análisis de Señales Eléctricas</vt:lpstr>
      <vt:lpstr>RECOMENDACIONES.</vt:lpstr>
      <vt:lpstr>GRACIAS…….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Maquina De Análisis De Señales Electricas</dc:title>
  <dc:creator>Enrique</dc:creator>
  <cp:lastModifiedBy>Usuario</cp:lastModifiedBy>
  <cp:revision>83</cp:revision>
  <dcterms:created xsi:type="dcterms:W3CDTF">2009-09-22T11:04:53Z</dcterms:created>
  <dcterms:modified xsi:type="dcterms:W3CDTF">2009-09-25T00:33:31Z</dcterms:modified>
</cp:coreProperties>
</file>