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9" r:id="rId4"/>
    <p:sldId id="260" r:id="rId5"/>
    <p:sldId id="261" r:id="rId6"/>
    <p:sldId id="262" r:id="rId7"/>
    <p:sldId id="281"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2"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77" d="100"/>
          <a:sy n="77" d="100"/>
        </p:scale>
        <p:origin x="-5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s%20salazar\Desktop\pareto%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800" b="1" i="0" u="none" strike="noStrike" baseline="0"/>
              <a:t>Análisis </a:t>
            </a:r>
            <a:r>
              <a:rPr lang="en-US" baseline="0"/>
              <a:t>de Pareto</a:t>
            </a:r>
            <a:endParaRPr lang="en-US"/>
          </a:p>
        </c:rich>
      </c:tx>
      <c:layout/>
    </c:title>
    <c:plotArea>
      <c:layout/>
      <c:barChart>
        <c:barDir val="col"/>
        <c:grouping val="clustered"/>
        <c:ser>
          <c:idx val="1"/>
          <c:order val="0"/>
          <c:tx>
            <c:strRef>
              <c:f>Hoja1!$C$3</c:f>
              <c:strCache>
                <c:ptCount val="1"/>
                <c:pt idx="0">
                  <c:v>Porcentaje</c:v>
                </c:pt>
              </c:strCache>
            </c:strRef>
          </c:tx>
          <c:cat>
            <c:strRef>
              <c:f>Hoja1!$A$4:$A$6</c:f>
              <c:strCache>
                <c:ptCount val="3"/>
                <c:pt idx="0">
                  <c:v>Facturas Emitidas Incorrectas</c:v>
                </c:pt>
                <c:pt idx="1">
                  <c:v>Productos no Despachados</c:v>
                </c:pt>
                <c:pt idx="2">
                  <c:v>Despachos que no llegaron a tiempo</c:v>
                </c:pt>
              </c:strCache>
            </c:strRef>
          </c:cat>
          <c:val>
            <c:numRef>
              <c:f>Hoja1!$C$4:$C$6</c:f>
              <c:numCache>
                <c:formatCode>0%</c:formatCode>
                <c:ptCount val="3"/>
                <c:pt idx="0">
                  <c:v>0.51785714285714257</c:v>
                </c:pt>
                <c:pt idx="1">
                  <c:v>0.33333333333333331</c:v>
                </c:pt>
                <c:pt idx="2">
                  <c:v>0.14880952380952381</c:v>
                </c:pt>
              </c:numCache>
            </c:numRef>
          </c:val>
        </c:ser>
        <c:axId val="89111552"/>
        <c:axId val="89269376"/>
      </c:barChart>
      <c:lineChart>
        <c:grouping val="standard"/>
        <c:ser>
          <c:idx val="2"/>
          <c:order val="1"/>
          <c:tx>
            <c:strRef>
              <c:f>Hoja1!$D$3</c:f>
              <c:strCache>
                <c:ptCount val="1"/>
                <c:pt idx="0">
                  <c:v>Acumulada. %</c:v>
                </c:pt>
              </c:strCache>
            </c:strRef>
          </c:tx>
          <c:spPr>
            <a:ln>
              <a:solidFill>
                <a:schemeClr val="bg2">
                  <a:lumMod val="10000"/>
                  <a:alpha val="43000"/>
                </a:schemeClr>
              </a:solidFill>
            </a:ln>
          </c:spPr>
          <c:marker>
            <c:symbol val="square"/>
            <c:size val="5"/>
            <c:spPr>
              <a:ln>
                <a:solidFill>
                  <a:schemeClr val="tx2">
                    <a:lumMod val="50000"/>
                    <a:alpha val="55000"/>
                  </a:schemeClr>
                </a:solidFill>
              </a:ln>
            </c:spPr>
          </c:marker>
          <c:cat>
            <c:strRef>
              <c:f>Hoja1!$A$4:$A$6</c:f>
              <c:strCache>
                <c:ptCount val="3"/>
                <c:pt idx="0">
                  <c:v>Facturas Emitidas Incorrectas</c:v>
                </c:pt>
                <c:pt idx="1">
                  <c:v>Productos no Despachados</c:v>
                </c:pt>
                <c:pt idx="2">
                  <c:v>Despachos que no llegaron a tiempo</c:v>
                </c:pt>
              </c:strCache>
            </c:strRef>
          </c:cat>
          <c:val>
            <c:numRef>
              <c:f>Hoja1!$D$4:$D$6</c:f>
              <c:numCache>
                <c:formatCode>0%</c:formatCode>
                <c:ptCount val="3"/>
                <c:pt idx="0">
                  <c:v>0.51785714285714257</c:v>
                </c:pt>
                <c:pt idx="1">
                  <c:v>0.85119047619048382</c:v>
                </c:pt>
                <c:pt idx="2">
                  <c:v>1</c:v>
                </c:pt>
              </c:numCache>
            </c:numRef>
          </c:val>
        </c:ser>
        <c:marker val="1"/>
        <c:axId val="89111552"/>
        <c:axId val="89269376"/>
      </c:lineChart>
      <c:catAx>
        <c:axId val="89111552"/>
        <c:scaling>
          <c:orientation val="minMax"/>
        </c:scaling>
        <c:axPos val="b"/>
        <c:majorTickMark val="none"/>
        <c:tickLblPos val="nextTo"/>
        <c:crossAx val="89269376"/>
        <c:crosses val="autoZero"/>
        <c:auto val="1"/>
        <c:lblAlgn val="ctr"/>
        <c:lblOffset val="100"/>
      </c:catAx>
      <c:valAx>
        <c:axId val="89269376"/>
        <c:scaling>
          <c:orientation val="minMax"/>
        </c:scaling>
        <c:axPos val="l"/>
        <c:majorGridlines>
          <c:spPr>
            <a:ln w="22225"/>
          </c:spPr>
        </c:majorGridlines>
        <c:numFmt formatCode="0%" sourceLinked="1"/>
        <c:majorTickMark val="none"/>
        <c:tickLblPos val="nextTo"/>
        <c:crossAx val="89111552"/>
        <c:crosses val="autoZero"/>
        <c:crossBetween val="between"/>
      </c:valAx>
      <c:spPr>
        <a:gradFill>
          <a:gsLst>
            <a:gs pos="0">
              <a:schemeClr val="accent6">
                <a:lumMod val="60000"/>
                <a:lumOff val="40000"/>
              </a:schemeClr>
            </a:gs>
            <a:gs pos="64999">
              <a:srgbClr val="F0EBD5"/>
            </a:gs>
            <a:gs pos="100000">
              <a:srgbClr val="D1C39F"/>
            </a:gs>
          </a:gsLst>
          <a:lin ang="5400000" scaled="0"/>
        </a:gradFill>
      </c:spPr>
    </c:plotArea>
    <c:legend>
      <c:legendPos val="r"/>
      <c:layout/>
      <c:spPr>
        <a:ln>
          <a:solidFill>
            <a:schemeClr val="accent1"/>
          </a:solidFill>
        </a:ln>
      </c:spPr>
    </c:legend>
    <c:dispBlanksAs val="zero"/>
  </c:chart>
  <c:spPr>
    <a:gradFill flip="none" rotWithShape="1">
      <a:gsLst>
        <a:gs pos="0">
          <a:srgbClr val="E6DCAC">
            <a:alpha val="13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5033F56-9FDF-4A0F-B6D9-BBE60E43A987}" type="datetimeFigureOut">
              <a:rPr lang="es-EC" smtClean="0"/>
              <a:pPr/>
              <a:t>10/12/2010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FD7B163-743E-4C49-818F-5A1117D9FD4A}"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033F56-9FDF-4A0F-B6D9-BBE60E43A987}" type="datetimeFigureOut">
              <a:rPr lang="es-EC" smtClean="0"/>
              <a:pPr/>
              <a:t>10/12/2010</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FD7B163-743E-4C49-818F-5A1117D9FD4A}"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pol1"/>
          <p:cNvPicPr/>
          <p:nvPr/>
        </p:nvPicPr>
        <p:blipFill>
          <a:blip r:embed="rId3" cstate="print"/>
          <a:srcRect/>
          <a:stretch>
            <a:fillRect/>
          </a:stretch>
        </p:blipFill>
        <p:spPr bwMode="auto">
          <a:xfrm>
            <a:off x="1115616" y="260648"/>
            <a:ext cx="1224136" cy="1152128"/>
          </a:xfrm>
          <a:prstGeom prst="rect">
            <a:avLst/>
          </a:prstGeom>
          <a:noFill/>
        </p:spPr>
      </p:pic>
      <p:graphicFrame>
        <p:nvGraphicFramePr>
          <p:cNvPr id="1026" name="Object 2"/>
          <p:cNvGraphicFramePr>
            <a:graphicFrameLocks noChangeAspect="1"/>
          </p:cNvGraphicFramePr>
          <p:nvPr/>
        </p:nvGraphicFramePr>
        <p:xfrm>
          <a:off x="6660232" y="260648"/>
          <a:ext cx="2232248" cy="936104"/>
        </p:xfrm>
        <a:graphic>
          <a:graphicData uri="http://schemas.openxmlformats.org/presentationml/2006/ole">
            <p:oleObj spid="_x0000_s1026" r:id="rId4" imgW="6355800" imgH="2890800" progId="">
              <p:embed/>
            </p:oleObj>
          </a:graphicData>
        </a:graphic>
      </p:graphicFrame>
      <p:sp>
        <p:nvSpPr>
          <p:cNvPr id="11" name="10 CuadroTexto"/>
          <p:cNvSpPr txBox="1"/>
          <p:nvPr/>
        </p:nvSpPr>
        <p:spPr>
          <a:xfrm>
            <a:off x="1187624" y="1556791"/>
            <a:ext cx="7128792" cy="4647426"/>
          </a:xfrm>
          <a:prstGeom prst="rect">
            <a:avLst/>
          </a:prstGeom>
          <a:noFill/>
        </p:spPr>
        <p:txBody>
          <a:bodyPr wrap="square" rtlCol="0">
            <a:spAutoFit/>
          </a:bodyPr>
          <a:lstStyle/>
          <a:p>
            <a:pPr algn="ctr"/>
            <a:r>
              <a:rPr lang="es-EC" sz="1400" b="1" dirty="0" smtClean="0">
                <a:latin typeface="Arial" pitchFamily="34" charset="0"/>
                <a:cs typeface="Arial" pitchFamily="34" charset="0"/>
              </a:rPr>
              <a:t>ESCUELA SUPERIOR POLITÉCNICA DEL LITORAL</a:t>
            </a:r>
          </a:p>
          <a:p>
            <a:pPr algn="ctr"/>
            <a:r>
              <a:rPr lang="es-EC" sz="1400" b="1" dirty="0" smtClean="0">
                <a:latin typeface="Arial" pitchFamily="34" charset="0"/>
                <a:cs typeface="Arial" pitchFamily="34" charset="0"/>
              </a:rPr>
              <a:t>INSTITUTO DE CIENCIAS MATEMÁTICAS</a:t>
            </a:r>
          </a:p>
          <a:p>
            <a:pPr algn="ctr"/>
            <a:r>
              <a:rPr lang="es-EC" sz="1400" b="1" dirty="0" smtClean="0">
                <a:latin typeface="Arial" pitchFamily="34" charset="0"/>
                <a:cs typeface="Arial" pitchFamily="34" charset="0"/>
              </a:rPr>
              <a:t>INGENIERÍA EN AUDITORÍA Y CONTROL DE GESTIÓN </a:t>
            </a:r>
          </a:p>
          <a:p>
            <a:pPr algn="ctr"/>
            <a:r>
              <a:rPr lang="es-EC" b="1" dirty="0" smtClean="0">
                <a:latin typeface="Arial" pitchFamily="34" charset="0"/>
                <a:cs typeface="Arial" pitchFamily="34" charset="0"/>
              </a:rPr>
              <a:t>Tema:</a:t>
            </a:r>
          </a:p>
          <a:p>
            <a:pPr algn="ctr"/>
            <a:r>
              <a:rPr lang="es-EC" b="1" dirty="0" smtClean="0">
                <a:latin typeface="Arial" pitchFamily="34" charset="0"/>
                <a:cs typeface="Arial" pitchFamily="34" charset="0"/>
              </a:rPr>
              <a:t> </a:t>
            </a:r>
          </a:p>
          <a:p>
            <a:pPr algn="ctr"/>
            <a:r>
              <a:rPr lang="es-EC" sz="1600" b="1" dirty="0" smtClean="0">
                <a:effectLst>
                  <a:outerShdw blurRad="38100" dist="38100" dir="2700000" algn="tl">
                    <a:srgbClr val="000000">
                      <a:alpha val="43137"/>
                    </a:srgbClr>
                  </a:outerShdw>
                </a:effectLst>
                <a:latin typeface="Arial" pitchFamily="34" charset="0"/>
                <a:cs typeface="Arial" pitchFamily="34" charset="0"/>
              </a:rPr>
              <a:t>DISEÑO  DE UN SISTEMA DE CONTROL DE PROCESOS POR MEDIO DE INDICADORES PARA UNA EMPRESA DE PRODUCCIÓN DE  TUBERÍAS Y ACCESORIOS  PLÁSTICOS UBICADA EN EL CANTÓN DURÁN PARA EL AÑO 2009.</a:t>
            </a:r>
          </a:p>
          <a:p>
            <a:pPr algn="ctr"/>
            <a:r>
              <a:rPr lang="es-EC" b="1" dirty="0" smtClean="0">
                <a:latin typeface="Arial" pitchFamily="34" charset="0"/>
                <a:cs typeface="Arial" pitchFamily="34" charset="0"/>
              </a:rPr>
              <a:t> </a:t>
            </a:r>
          </a:p>
          <a:p>
            <a:pPr algn="ctr"/>
            <a:r>
              <a:rPr lang="es-EC" b="1" dirty="0" smtClean="0">
                <a:latin typeface="Arial" pitchFamily="34" charset="0"/>
                <a:cs typeface="Arial" pitchFamily="34" charset="0"/>
              </a:rPr>
              <a:t>Tesis de Grado </a:t>
            </a:r>
            <a:r>
              <a:rPr lang="es-EC" b="1" dirty="0" smtClean="0">
                <a:latin typeface="Arial" pitchFamily="34" charset="0"/>
                <a:cs typeface="Arial" pitchFamily="34" charset="0"/>
              </a:rPr>
              <a:t>previo  </a:t>
            </a:r>
            <a:r>
              <a:rPr lang="es-EC" b="1" dirty="0" smtClean="0">
                <a:latin typeface="Arial" pitchFamily="34" charset="0"/>
                <a:cs typeface="Arial" pitchFamily="34" charset="0"/>
              </a:rPr>
              <a:t>la obtención del título:</a:t>
            </a:r>
          </a:p>
          <a:p>
            <a:pPr algn="ctr"/>
            <a:r>
              <a:rPr lang="es-EC" b="1" dirty="0" smtClean="0">
                <a:latin typeface="Arial" pitchFamily="34" charset="0"/>
                <a:cs typeface="Arial" pitchFamily="34" charset="0"/>
              </a:rPr>
              <a:t> </a:t>
            </a:r>
          </a:p>
          <a:p>
            <a:pPr algn="ctr"/>
            <a:r>
              <a:rPr lang="es-EC" sz="1400" b="1" dirty="0" smtClean="0">
                <a:latin typeface="Arial" pitchFamily="34" charset="0"/>
                <a:cs typeface="Arial" pitchFamily="34" charset="0"/>
              </a:rPr>
              <a:t>INGENIERA EN AUDITORÍA Y CONTROL DE GESTIÓN ESPECIALIDAD MEDIO AMBIENTE</a:t>
            </a:r>
          </a:p>
          <a:p>
            <a:pPr algn="ctr"/>
            <a:r>
              <a:rPr lang="es-EC" sz="1400" b="1" dirty="0" smtClean="0">
                <a:latin typeface="Arial" pitchFamily="34" charset="0"/>
                <a:cs typeface="Arial" pitchFamily="34" charset="0"/>
              </a:rPr>
              <a:t>CASTRO MUÑOZ CELIA MARÍA</a:t>
            </a:r>
          </a:p>
          <a:p>
            <a:pPr algn="ctr"/>
            <a:r>
              <a:rPr lang="es-EC" sz="1400" b="1" dirty="0" smtClean="0">
                <a:latin typeface="Arial" pitchFamily="34" charset="0"/>
                <a:cs typeface="Arial" pitchFamily="34" charset="0"/>
              </a:rPr>
              <a:t>e</a:t>
            </a:r>
          </a:p>
          <a:p>
            <a:pPr algn="ctr"/>
            <a:r>
              <a:rPr lang="es-EC" sz="1400" b="1" dirty="0" smtClean="0">
                <a:latin typeface="Arial" pitchFamily="34" charset="0"/>
                <a:cs typeface="Arial" pitchFamily="34" charset="0"/>
              </a:rPr>
              <a:t>INGENIERO EN AUDITORÍA Y CONTADURÍA PÚBLICA AUTORIZADA</a:t>
            </a:r>
          </a:p>
          <a:p>
            <a:pPr algn="ctr"/>
            <a:r>
              <a:rPr lang="es-EC" sz="1400" b="1" dirty="0" smtClean="0">
                <a:latin typeface="Arial" pitchFamily="34" charset="0"/>
                <a:cs typeface="Arial" pitchFamily="34" charset="0"/>
              </a:rPr>
              <a:t>SALAZAR CASTILLO ANDRÉS ALFREDO</a:t>
            </a:r>
          </a:p>
          <a:p>
            <a:pPr algn="ctr"/>
            <a:r>
              <a:rPr lang="es-EC" sz="1600" b="1"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260648"/>
            <a:ext cx="7674056" cy="6120680"/>
          </a:xfrm>
        </p:spPr>
        <p:txBody>
          <a:bodyPr/>
          <a:lstStyle/>
          <a:p>
            <a:pPr>
              <a:buNone/>
            </a:pPr>
            <a:r>
              <a:rPr lang="es-ES" sz="2000" b="1" dirty="0" smtClean="0"/>
              <a:t>Matriz SIPOC</a:t>
            </a:r>
          </a:p>
          <a:p>
            <a:pPr>
              <a:buNone/>
            </a:pPr>
            <a:endParaRPr lang="es-ES" sz="2000" b="1" dirty="0" smtClean="0"/>
          </a:p>
          <a:p>
            <a:pPr>
              <a:buNone/>
            </a:pPr>
            <a:endParaRPr lang="es-ES" sz="2000" b="1" dirty="0" smtClean="0"/>
          </a:p>
          <a:p>
            <a:pPr>
              <a:buNone/>
            </a:pPr>
            <a:endParaRPr lang="es-EC" dirty="0"/>
          </a:p>
        </p:txBody>
      </p:sp>
      <p:pic>
        <p:nvPicPr>
          <p:cNvPr id="5" name="Picture 2"/>
          <p:cNvPicPr>
            <a:picLocks noChangeAspect="1" noChangeArrowheads="1"/>
          </p:cNvPicPr>
          <p:nvPr/>
        </p:nvPicPr>
        <p:blipFill>
          <a:blip r:embed="rId2" cstate="print"/>
          <a:srcRect l="13002" t="24234" r="54346" b="10798"/>
          <a:stretch>
            <a:fillRect/>
          </a:stretch>
        </p:blipFill>
        <p:spPr bwMode="auto">
          <a:xfrm>
            <a:off x="1475656" y="692696"/>
            <a:ext cx="6840760" cy="605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120680"/>
          </a:xfrm>
        </p:spPr>
        <p:txBody>
          <a:bodyPr>
            <a:normAutofit/>
          </a:bodyPr>
          <a:lstStyle/>
          <a:p>
            <a:pPr algn="ctr">
              <a:buNone/>
            </a:pPr>
            <a:r>
              <a:rPr lang="es-ES" sz="2400" b="1" dirty="0" smtClean="0">
                <a:effectLst>
                  <a:outerShdw blurRad="38100" dist="38100" dir="2700000" algn="tl">
                    <a:srgbClr val="000000">
                      <a:alpha val="43137"/>
                    </a:srgbClr>
                  </a:outerShdw>
                </a:effectLst>
              </a:rPr>
              <a:t>CAPÍTULO III</a:t>
            </a:r>
          </a:p>
          <a:p>
            <a:pPr>
              <a:buNone/>
            </a:pPr>
            <a:r>
              <a:rPr lang="es-ES" sz="2000" b="1" dirty="0" smtClean="0"/>
              <a:t>Desarrollo de Sistema de Indicadores</a:t>
            </a:r>
          </a:p>
          <a:p>
            <a:r>
              <a:rPr lang="es-EC" sz="2000" b="1" dirty="0" smtClean="0"/>
              <a:t>Diagrama de proceso del Departamento de Logística</a:t>
            </a:r>
          </a:p>
          <a:p>
            <a:pPr>
              <a:buNone/>
            </a:pPr>
            <a:endParaRPr lang="es-EC" sz="2000" dirty="0" smtClean="0"/>
          </a:p>
          <a:p>
            <a:pPr>
              <a:buNone/>
            </a:pPr>
            <a:endParaRPr lang="es-ES" sz="2000" b="1" dirty="0" smtClean="0"/>
          </a:p>
          <a:p>
            <a:pPr>
              <a:buNone/>
            </a:pPr>
            <a:endParaRPr lang="es-EC" sz="2000" b="1" dirty="0" smtClean="0"/>
          </a:p>
          <a:p>
            <a:pPr>
              <a:buNone/>
            </a:pPr>
            <a:endParaRPr lang="es-EC" sz="1600" b="1" dirty="0" smtClean="0"/>
          </a:p>
          <a:p>
            <a:pPr>
              <a:buNone/>
            </a:pPr>
            <a:endParaRPr lang="es-EC" dirty="0" smtClean="0"/>
          </a:p>
          <a:p>
            <a:pPr>
              <a:buNone/>
            </a:pPr>
            <a:endParaRPr lang="es-EC" sz="2000" b="1" dirty="0" smtClean="0"/>
          </a:p>
          <a:p>
            <a:pPr>
              <a:buNone/>
            </a:pPr>
            <a:endParaRPr lang="es-EC" sz="2000" b="1" dirty="0" smtClean="0"/>
          </a:p>
        </p:txBody>
      </p:sp>
      <p:pic>
        <p:nvPicPr>
          <p:cNvPr id="6" name="Picture 3"/>
          <p:cNvPicPr>
            <a:picLocks noChangeAspect="1" noChangeArrowheads="1"/>
          </p:cNvPicPr>
          <p:nvPr/>
        </p:nvPicPr>
        <p:blipFill>
          <a:blip r:embed="rId2" cstate="print"/>
          <a:srcRect l="57748" t="31297" r="10153" b="36219"/>
          <a:stretch>
            <a:fillRect/>
          </a:stretch>
        </p:blipFill>
        <p:spPr bwMode="auto">
          <a:xfrm>
            <a:off x="1619672" y="1556792"/>
            <a:ext cx="655272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260648"/>
            <a:ext cx="7746064" cy="6120680"/>
          </a:xfrm>
        </p:spPr>
        <p:txBody>
          <a:bodyPr/>
          <a:lstStyle/>
          <a:p>
            <a:pPr lvl="0" algn="ctr">
              <a:buNone/>
            </a:pPr>
            <a:r>
              <a:rPr lang="es-ES" sz="2000" b="1" dirty="0" smtClean="0"/>
              <a:t>Optimización de los despachos</a:t>
            </a:r>
          </a:p>
          <a:p>
            <a:pPr lvl="0">
              <a:buNone/>
            </a:pPr>
            <a:endParaRPr lang="es-ES" sz="2000" b="1" dirty="0" smtClean="0"/>
          </a:p>
          <a:p>
            <a:pPr lvl="0">
              <a:buNone/>
            </a:pPr>
            <a:endParaRPr lang="es-EC" sz="2000" b="1" dirty="0" smtClean="0"/>
          </a:p>
          <a:p>
            <a:pPr>
              <a:buNone/>
            </a:pPr>
            <a:endParaRPr lang="es-EC" dirty="0" smtClean="0"/>
          </a:p>
          <a:p>
            <a:pPr>
              <a:buNone/>
            </a:pPr>
            <a:endParaRPr lang="es-EC" dirty="0" smtClean="0"/>
          </a:p>
          <a:p>
            <a:pPr>
              <a:buNone/>
            </a:pPr>
            <a:endParaRPr lang="es-EC" dirty="0" smtClean="0"/>
          </a:p>
          <a:p>
            <a:pPr lvl="0" algn="ctr">
              <a:buNone/>
            </a:pPr>
            <a:r>
              <a:rPr lang="es-ES" sz="2000" b="1" dirty="0" smtClean="0"/>
              <a:t>Disponibilidad  en bodega</a:t>
            </a:r>
          </a:p>
          <a:p>
            <a:pPr lvl="0" algn="ctr">
              <a:buNone/>
            </a:pPr>
            <a:endParaRPr lang="es-ES" sz="2000" b="1" dirty="0" smtClean="0"/>
          </a:p>
          <a:p>
            <a:pPr lvl="0">
              <a:buNone/>
            </a:pPr>
            <a:endParaRPr lang="es-EC" sz="2000" b="1" dirty="0" smtClean="0"/>
          </a:p>
          <a:p>
            <a:pPr>
              <a:buNone/>
            </a:pPr>
            <a:endParaRPr lang="es-EC" dirty="0" smtClean="0"/>
          </a:p>
          <a:p>
            <a:pPr>
              <a:buNone/>
            </a:pPr>
            <a:endParaRPr lang="es-EC" dirty="0"/>
          </a:p>
        </p:txBody>
      </p:sp>
      <p:pic>
        <p:nvPicPr>
          <p:cNvPr id="5" name="Picture 2"/>
          <p:cNvPicPr>
            <a:picLocks noChangeAspect="1" noChangeArrowheads="1"/>
          </p:cNvPicPr>
          <p:nvPr/>
        </p:nvPicPr>
        <p:blipFill>
          <a:blip r:embed="rId2" cstate="print"/>
          <a:srcRect l="30158" t="28172" r="27227" b="37375"/>
          <a:stretch>
            <a:fillRect/>
          </a:stretch>
        </p:blipFill>
        <p:spPr bwMode="auto">
          <a:xfrm>
            <a:off x="2123728" y="764704"/>
            <a:ext cx="6048672" cy="2448272"/>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l="30711" t="49828" r="26121" b="14735"/>
          <a:stretch>
            <a:fillRect/>
          </a:stretch>
        </p:blipFill>
        <p:spPr bwMode="auto">
          <a:xfrm>
            <a:off x="2195736" y="3429000"/>
            <a:ext cx="6048672"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669360"/>
          </a:xfrm>
        </p:spPr>
        <p:txBody>
          <a:bodyPr/>
          <a:lstStyle/>
          <a:p>
            <a:pPr lvl="0" algn="ctr">
              <a:buNone/>
            </a:pPr>
            <a:r>
              <a:rPr lang="es-ES" sz="2000" b="1" dirty="0" smtClean="0"/>
              <a:t>Calidad de Facturación</a:t>
            </a:r>
          </a:p>
          <a:p>
            <a:pPr lvl="0" algn="ctr">
              <a:buNone/>
            </a:pPr>
            <a:endParaRPr lang="es-ES" sz="2000" b="1" dirty="0" smtClean="0"/>
          </a:p>
          <a:p>
            <a:pPr lvl="0" algn="ctr">
              <a:buNone/>
            </a:pPr>
            <a:endParaRPr lang="es-ES" sz="2000" b="1" dirty="0" smtClean="0"/>
          </a:p>
          <a:p>
            <a:pPr lvl="0" algn="ctr">
              <a:buNone/>
            </a:pPr>
            <a:endParaRPr lang="es-ES" sz="2000" b="1" dirty="0" smtClean="0"/>
          </a:p>
          <a:p>
            <a:pPr lvl="0" algn="ctr">
              <a:buNone/>
            </a:pPr>
            <a:endParaRPr lang="es-ES" sz="2000" b="1" dirty="0" smtClean="0"/>
          </a:p>
          <a:p>
            <a:pPr lvl="0" algn="ctr">
              <a:buNone/>
            </a:pPr>
            <a:endParaRPr lang="es-ES" sz="2000" b="1" dirty="0" smtClean="0"/>
          </a:p>
          <a:p>
            <a:pPr algn="ctr">
              <a:buNone/>
            </a:pPr>
            <a:r>
              <a:rPr lang="es-ES" sz="2000" b="1" dirty="0" smtClean="0"/>
              <a:t>Satisfacción al Cliente</a:t>
            </a:r>
          </a:p>
          <a:p>
            <a:pPr lvl="0" algn="ctr">
              <a:buNone/>
            </a:pPr>
            <a:endParaRPr lang="es-ES" sz="2000" b="1" dirty="0" smtClean="0"/>
          </a:p>
          <a:p>
            <a:pPr lvl="0" algn="ctr">
              <a:buNone/>
            </a:pPr>
            <a:endParaRPr lang="es-ES" sz="2000" b="1" dirty="0" smtClean="0"/>
          </a:p>
          <a:p>
            <a:pPr lvl="0" algn="ctr">
              <a:buNone/>
            </a:pPr>
            <a:endParaRPr lang="es-ES" sz="2000" b="1" dirty="0" smtClean="0"/>
          </a:p>
          <a:p>
            <a:pPr lvl="0" algn="ctr">
              <a:buNone/>
            </a:pPr>
            <a:endParaRPr lang="es-ES" sz="2000" b="1" dirty="0" smtClean="0"/>
          </a:p>
          <a:p>
            <a:pPr lvl="0">
              <a:buNone/>
            </a:pPr>
            <a:endParaRPr lang="es-ES" sz="2000" b="1" dirty="0" smtClean="0"/>
          </a:p>
          <a:p>
            <a:pPr lvl="0">
              <a:buNone/>
            </a:pPr>
            <a:endParaRPr lang="es-ES" sz="2000" b="1" dirty="0" smtClean="0"/>
          </a:p>
          <a:p>
            <a:pPr lvl="0">
              <a:buNone/>
            </a:pPr>
            <a:endParaRPr lang="es-ES" sz="2000" b="1" dirty="0" smtClean="0"/>
          </a:p>
          <a:p>
            <a:pPr lvl="0">
              <a:buNone/>
            </a:pPr>
            <a:endParaRPr lang="es-ES" sz="2000" b="1" dirty="0" smtClean="0"/>
          </a:p>
          <a:p>
            <a:pPr lvl="0">
              <a:buNone/>
            </a:pPr>
            <a:endParaRPr lang="es-ES" sz="2000" b="1" dirty="0" smtClean="0"/>
          </a:p>
          <a:p>
            <a:pPr>
              <a:buNone/>
            </a:pPr>
            <a:endParaRPr lang="es-EC" sz="2000" b="1" dirty="0" smtClean="0"/>
          </a:p>
          <a:p>
            <a:pPr lvl="0">
              <a:buNone/>
            </a:pPr>
            <a:endParaRPr lang="es-ES" sz="2000" b="1" dirty="0" smtClean="0"/>
          </a:p>
          <a:p>
            <a:pPr lvl="0">
              <a:buNone/>
            </a:pPr>
            <a:endParaRPr lang="es-ES" sz="2000" b="1" dirty="0" smtClean="0"/>
          </a:p>
          <a:p>
            <a:pPr lvl="0">
              <a:buNone/>
            </a:pPr>
            <a:endParaRPr lang="es-EC" sz="2000" b="1" dirty="0" smtClean="0"/>
          </a:p>
          <a:p>
            <a:pPr>
              <a:buNone/>
            </a:pPr>
            <a:endParaRPr lang="es-EC" dirty="0"/>
          </a:p>
        </p:txBody>
      </p:sp>
      <p:pic>
        <p:nvPicPr>
          <p:cNvPr id="6" name="Picture 3"/>
          <p:cNvPicPr>
            <a:picLocks noChangeAspect="1" noChangeArrowheads="1"/>
          </p:cNvPicPr>
          <p:nvPr/>
        </p:nvPicPr>
        <p:blipFill>
          <a:blip r:embed="rId2" cstate="print"/>
          <a:srcRect l="30630" t="38188" r="27309" b="25391"/>
          <a:stretch>
            <a:fillRect/>
          </a:stretch>
        </p:blipFill>
        <p:spPr bwMode="auto">
          <a:xfrm>
            <a:off x="2195736" y="764704"/>
            <a:ext cx="6120680" cy="1656184"/>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l="14662" t="19313" r="54346" b="7681"/>
          <a:stretch>
            <a:fillRect/>
          </a:stretch>
        </p:blipFill>
        <p:spPr bwMode="auto">
          <a:xfrm>
            <a:off x="2987824" y="2852936"/>
            <a:ext cx="3924944" cy="374441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480720"/>
          </a:xfrm>
        </p:spPr>
        <p:txBody>
          <a:bodyPr/>
          <a:lstStyle/>
          <a:p>
            <a:pPr algn="ctr">
              <a:buNone/>
            </a:pPr>
            <a:r>
              <a:rPr lang="es-ES" sz="2400" b="1" dirty="0" smtClean="0">
                <a:effectLst>
                  <a:outerShdw blurRad="38100" dist="38100" dir="2700000" algn="tl">
                    <a:srgbClr val="000000">
                      <a:alpha val="43137"/>
                    </a:srgbClr>
                  </a:outerShdw>
                </a:effectLst>
              </a:rPr>
              <a:t>CAPÍTULO IV</a:t>
            </a:r>
          </a:p>
          <a:p>
            <a:pPr marL="365760" lvl="1" indent="-283464" algn="ctr">
              <a:spcBef>
                <a:spcPts val="600"/>
              </a:spcBef>
              <a:buSzPct val="80000"/>
              <a:buNone/>
            </a:pPr>
            <a:r>
              <a:rPr lang="es-ES" sz="2000" b="1" dirty="0" smtClean="0"/>
              <a:t>Desarrollo del Aplicativo Informático</a:t>
            </a:r>
          </a:p>
          <a:p>
            <a:pPr marL="365760" lvl="1" indent="-283464">
              <a:spcBef>
                <a:spcPts val="600"/>
              </a:spcBef>
              <a:buSzPct val="80000"/>
              <a:buFont typeface="Wingdings" pitchFamily="2" charset="2"/>
              <a:buChar char="ü"/>
            </a:pPr>
            <a:r>
              <a:rPr lang="es-ES" sz="2000" b="1" dirty="0" smtClean="0"/>
              <a:t>Modelo Hecho</a:t>
            </a:r>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Font typeface="Wingdings" pitchFamily="2" charset="2"/>
              <a:buChar char="ü"/>
            </a:pPr>
            <a:r>
              <a:rPr lang="es-ES" sz="2000" b="1" dirty="0" smtClean="0"/>
              <a:t>Modelo Hecho Satisfacción del Cliente</a:t>
            </a:r>
            <a:endParaRPr lang="es-EC" sz="2000" b="1" dirty="0" smtClean="0"/>
          </a:p>
          <a:p>
            <a:pPr marL="365760" lvl="1" indent="-283464">
              <a:spcBef>
                <a:spcPts val="600"/>
              </a:spcBef>
              <a:buSzPct val="80000"/>
              <a:buFont typeface="Wingdings" pitchFamily="2" charset="2"/>
              <a:buChar char="ü"/>
            </a:pPr>
            <a:endParaRPr lang="es-ES" sz="2000" b="1" dirty="0" smtClean="0"/>
          </a:p>
          <a:p>
            <a:pPr marL="365760" lvl="1" indent="-283464">
              <a:spcBef>
                <a:spcPts val="600"/>
              </a:spcBef>
              <a:buSzPct val="80000"/>
              <a:buNone/>
            </a:pPr>
            <a:endParaRPr lang="es-ES" sz="2000" b="1" dirty="0" smtClean="0"/>
          </a:p>
          <a:p>
            <a:pPr marL="365760" lvl="1" indent="-283464">
              <a:spcBef>
                <a:spcPts val="600"/>
              </a:spcBef>
              <a:buSzPct val="80000"/>
              <a:buNone/>
            </a:pPr>
            <a:endParaRPr lang="es-EC" sz="2000" b="1" dirty="0" smtClean="0"/>
          </a:p>
          <a:p>
            <a:pPr>
              <a:buNone/>
            </a:pPr>
            <a:endParaRPr lang="es-EC" sz="2000" b="1" dirty="0" smtClean="0"/>
          </a:p>
          <a:p>
            <a:pPr>
              <a:buNone/>
            </a:pPr>
            <a:endParaRPr lang="es-EC" dirty="0"/>
          </a:p>
        </p:txBody>
      </p:sp>
      <p:pic>
        <p:nvPicPr>
          <p:cNvPr id="4" name="3 Imagen"/>
          <p:cNvPicPr/>
          <p:nvPr/>
        </p:nvPicPr>
        <p:blipFill>
          <a:blip r:embed="rId2" cstate="print"/>
          <a:srcRect/>
          <a:stretch>
            <a:fillRect/>
          </a:stretch>
        </p:blipFill>
        <p:spPr bwMode="auto">
          <a:xfrm>
            <a:off x="1907704" y="1484784"/>
            <a:ext cx="5832648" cy="230425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1907704" y="4581128"/>
            <a:ext cx="5904656"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260648"/>
            <a:ext cx="7746064" cy="6264696"/>
          </a:xfrm>
        </p:spPr>
        <p:txBody>
          <a:bodyPr>
            <a:normAutofit/>
          </a:bodyPr>
          <a:lstStyle/>
          <a:p>
            <a:pPr algn="ctr">
              <a:buNone/>
            </a:pPr>
            <a:r>
              <a:rPr lang="es-ES" sz="2000" b="1" dirty="0" smtClean="0"/>
              <a:t>Modelo ETL</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lgn="ctr">
              <a:buNone/>
            </a:pPr>
            <a:r>
              <a:rPr lang="es-ES" sz="2000" b="1" dirty="0" smtClean="0"/>
              <a:t>KPI Optimización de despachos</a:t>
            </a:r>
          </a:p>
          <a:p>
            <a:pPr>
              <a:buNone/>
            </a:pPr>
            <a:endParaRPr lang="es-ES" sz="2000" b="1" dirty="0" smtClean="0"/>
          </a:p>
          <a:p>
            <a:pPr>
              <a:buNone/>
            </a:pPr>
            <a:endParaRPr lang="es-EC" sz="2000" b="1" dirty="0"/>
          </a:p>
        </p:txBody>
      </p:sp>
      <p:pic>
        <p:nvPicPr>
          <p:cNvPr id="6" name="Picture 3"/>
          <p:cNvPicPr>
            <a:picLocks noChangeAspect="1" noChangeArrowheads="1"/>
          </p:cNvPicPr>
          <p:nvPr/>
        </p:nvPicPr>
        <p:blipFill>
          <a:blip r:embed="rId2" cstate="print"/>
          <a:srcRect l="16603" t="40359" r="54618" b="32079"/>
          <a:stretch>
            <a:fillRect/>
          </a:stretch>
        </p:blipFill>
        <p:spPr bwMode="auto">
          <a:xfrm>
            <a:off x="2555776" y="620688"/>
            <a:ext cx="4536504" cy="2016224"/>
          </a:xfrm>
          <a:prstGeom prst="rect">
            <a:avLst/>
          </a:prstGeom>
          <a:noFill/>
          <a:ln w="9525">
            <a:noFill/>
            <a:miter lim="800000"/>
            <a:headEnd/>
            <a:tailEnd/>
          </a:ln>
        </p:spPr>
      </p:pic>
      <p:pic>
        <p:nvPicPr>
          <p:cNvPr id="8" name="7 Imagen"/>
          <p:cNvPicPr/>
          <p:nvPr/>
        </p:nvPicPr>
        <p:blipFill>
          <a:blip r:embed="rId3" cstate="print"/>
          <a:srcRect l="2636" t="21882" r="3866" b="8941"/>
          <a:stretch>
            <a:fillRect/>
          </a:stretch>
        </p:blipFill>
        <p:spPr bwMode="auto">
          <a:xfrm>
            <a:off x="1763688" y="3501008"/>
            <a:ext cx="691276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332656"/>
            <a:ext cx="7674056" cy="6048672"/>
          </a:xfrm>
        </p:spPr>
        <p:txBody>
          <a:bodyPr>
            <a:normAutofit/>
          </a:bodyPr>
          <a:lstStyle/>
          <a:p>
            <a:pPr algn="ctr">
              <a:buNone/>
            </a:pPr>
            <a:r>
              <a:rPr lang="es-ES" sz="2000" b="1" dirty="0" smtClean="0"/>
              <a:t>KPI Disponibilidad en bodega</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lgn="ctr">
              <a:buNone/>
            </a:pPr>
            <a:r>
              <a:rPr lang="es-ES" sz="2000" b="1" dirty="0" smtClean="0"/>
              <a:t>KPI Calidad de Factura</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C" sz="2000" b="1" dirty="0"/>
          </a:p>
        </p:txBody>
      </p:sp>
      <p:pic>
        <p:nvPicPr>
          <p:cNvPr id="4" name="3 Imagen"/>
          <p:cNvPicPr/>
          <p:nvPr/>
        </p:nvPicPr>
        <p:blipFill>
          <a:blip r:embed="rId2" cstate="print"/>
          <a:srcRect l="2604" t="21612" r="2834" b="11286"/>
          <a:stretch>
            <a:fillRect/>
          </a:stretch>
        </p:blipFill>
        <p:spPr bwMode="auto">
          <a:xfrm>
            <a:off x="1475656" y="908720"/>
            <a:ext cx="6912768" cy="2520280"/>
          </a:xfrm>
          <a:prstGeom prst="rect">
            <a:avLst/>
          </a:prstGeom>
          <a:noFill/>
          <a:ln w="9525">
            <a:noFill/>
            <a:miter lim="800000"/>
            <a:headEnd/>
            <a:tailEnd/>
          </a:ln>
        </p:spPr>
      </p:pic>
      <p:pic>
        <p:nvPicPr>
          <p:cNvPr id="6" name="5 Imagen"/>
          <p:cNvPicPr/>
          <p:nvPr/>
        </p:nvPicPr>
        <p:blipFill>
          <a:blip r:embed="rId3" cstate="print"/>
          <a:srcRect l="2217" t="20583" r="14944" b="10978"/>
          <a:stretch>
            <a:fillRect/>
          </a:stretch>
        </p:blipFill>
        <p:spPr bwMode="auto">
          <a:xfrm>
            <a:off x="1403648" y="3933056"/>
            <a:ext cx="6840760" cy="2496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260648"/>
            <a:ext cx="7746064" cy="6336704"/>
          </a:xfrm>
        </p:spPr>
        <p:txBody>
          <a:bodyPr>
            <a:normAutofit/>
          </a:bodyPr>
          <a:lstStyle/>
          <a:p>
            <a:pPr algn="ctr">
              <a:buNone/>
            </a:pPr>
            <a:r>
              <a:rPr lang="es-ES" sz="2000" b="1" dirty="0" smtClean="0"/>
              <a:t>KPI Nivel de Satisfacción del Cliente</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lgn="ctr">
              <a:buNone/>
            </a:pPr>
            <a:r>
              <a:rPr lang="es-ES" sz="2000" b="1" dirty="0" smtClean="0"/>
              <a:t>Consulta Sectores de Venta</a:t>
            </a:r>
          </a:p>
          <a:p>
            <a:pPr>
              <a:buNone/>
            </a:pPr>
            <a:endParaRPr lang="es-EC"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C" sz="2000" b="1" dirty="0"/>
          </a:p>
        </p:txBody>
      </p:sp>
      <p:pic>
        <p:nvPicPr>
          <p:cNvPr id="4" name="3 Imagen"/>
          <p:cNvPicPr/>
          <p:nvPr/>
        </p:nvPicPr>
        <p:blipFill>
          <a:blip r:embed="rId2" cstate="print"/>
          <a:srcRect l="2716" t="21719" r="3259" b="15837"/>
          <a:stretch>
            <a:fillRect/>
          </a:stretch>
        </p:blipFill>
        <p:spPr bwMode="auto">
          <a:xfrm>
            <a:off x="1619672" y="692696"/>
            <a:ext cx="6408712" cy="2933700"/>
          </a:xfrm>
          <a:prstGeom prst="rect">
            <a:avLst/>
          </a:prstGeom>
          <a:noFill/>
          <a:ln w="9525">
            <a:noFill/>
            <a:miter lim="800000"/>
            <a:headEnd/>
            <a:tailEnd/>
          </a:ln>
        </p:spPr>
      </p:pic>
      <p:pic>
        <p:nvPicPr>
          <p:cNvPr id="5" name="4 Imagen"/>
          <p:cNvPicPr/>
          <p:nvPr/>
        </p:nvPicPr>
        <p:blipFill>
          <a:blip r:embed="rId3" cstate="print"/>
          <a:srcRect l="2473" t="23457" r="19325" b="8642"/>
          <a:stretch>
            <a:fillRect/>
          </a:stretch>
        </p:blipFill>
        <p:spPr bwMode="auto">
          <a:xfrm>
            <a:off x="1835696" y="4221088"/>
            <a:ext cx="612068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059760"/>
          </a:xfrm>
        </p:spPr>
        <p:txBody>
          <a:bodyPr>
            <a:normAutofit/>
          </a:bodyPr>
          <a:lstStyle/>
          <a:p>
            <a:pPr marL="365760" lvl="3" indent="-283464">
              <a:spcBef>
                <a:spcPts val="600"/>
              </a:spcBef>
              <a:buClr>
                <a:schemeClr val="accent1"/>
              </a:buClr>
              <a:buSzPct val="80000"/>
              <a:buNone/>
            </a:pPr>
            <a:endParaRPr lang="es-ES" b="1" dirty="0" smtClean="0"/>
          </a:p>
          <a:p>
            <a:pPr marL="365760" lvl="3" indent="-283464" algn="ctr">
              <a:spcBef>
                <a:spcPts val="600"/>
              </a:spcBef>
              <a:buClr>
                <a:schemeClr val="accent1"/>
              </a:buClr>
              <a:buSzPct val="80000"/>
              <a:buNone/>
            </a:pPr>
            <a:r>
              <a:rPr lang="es-ES" b="1" dirty="0" smtClean="0"/>
              <a:t>Importancia de usar </a:t>
            </a:r>
            <a:r>
              <a:rPr lang="es-ES" b="1" dirty="0" err="1" smtClean="0"/>
              <a:t>Dashboard</a:t>
            </a:r>
            <a:endParaRPr lang="es-ES" b="1" dirty="0" smtClean="0"/>
          </a:p>
          <a:p>
            <a:pPr marL="365760" lvl="3" indent="-283464" algn="ctr">
              <a:spcBef>
                <a:spcPts val="600"/>
              </a:spcBef>
              <a:buClr>
                <a:schemeClr val="accent1"/>
              </a:buClr>
              <a:buSzPct val="80000"/>
              <a:buNone/>
            </a:pPr>
            <a:endParaRPr lang="es-ES" b="1" dirty="0" smtClean="0"/>
          </a:p>
          <a:p>
            <a:pPr algn="just">
              <a:buNone/>
            </a:pPr>
            <a:r>
              <a:rPr lang="es-ES" sz="1900" dirty="0" smtClean="0"/>
              <a:t>	El </a:t>
            </a:r>
            <a:r>
              <a:rPr lang="es-ES" sz="1900" dirty="0" err="1" smtClean="0"/>
              <a:t>Dashboard</a:t>
            </a:r>
            <a:r>
              <a:rPr lang="es-ES" sz="1900" dirty="0" smtClean="0"/>
              <a:t> es una interfaz de manera gráfica que permite visualizar los resultados diarios, mensuales o anuales  de las operaciones del proceso, la importancia del </a:t>
            </a:r>
            <a:r>
              <a:rPr lang="es-ES" sz="1900" dirty="0" err="1" smtClean="0"/>
              <a:t>Dashboard</a:t>
            </a:r>
            <a:r>
              <a:rPr lang="es-ES" sz="1900" dirty="0" smtClean="0"/>
              <a:t> consiste en que el administrador o las personas interesadas pueden visualizar los resultados y poder así tomar mejores decisiones, además de tomar las  respectivas medidas correctivas para mejorar el desempeño de las actividades dentro de los procesos.</a:t>
            </a:r>
            <a:endParaRPr lang="es-EC" sz="1900" dirty="0" smtClean="0"/>
          </a:p>
          <a:p>
            <a:pPr algn="just">
              <a:buNone/>
            </a:pPr>
            <a:r>
              <a:rPr lang="es-ES" sz="1900" dirty="0" smtClean="0"/>
              <a:t> </a:t>
            </a:r>
            <a:endParaRPr lang="es-EC" sz="1900" dirty="0" smtClean="0"/>
          </a:p>
          <a:p>
            <a:pPr algn="just">
              <a:buNone/>
            </a:pPr>
            <a:r>
              <a:rPr lang="es-ES" sz="1900" dirty="0" smtClean="0"/>
              <a:t>	Para realizar el </a:t>
            </a:r>
            <a:r>
              <a:rPr lang="es-ES" sz="1900" dirty="0" err="1" smtClean="0"/>
              <a:t>Dashboard</a:t>
            </a:r>
            <a:r>
              <a:rPr lang="es-ES" sz="1900" dirty="0" smtClean="0"/>
              <a:t> es necesario tener muy claro cuál es la información y sobre todo cuales son los objetivos planteados y la meta a la cual se quiere llegar para así estos resultados sean proyectados para sus respectivos análisis.</a:t>
            </a:r>
            <a:endParaRPr lang="es-EC" sz="1900" dirty="0" smtClean="0"/>
          </a:p>
          <a:p>
            <a:pPr marL="365760" lvl="3" indent="-283464">
              <a:spcBef>
                <a:spcPts val="600"/>
              </a:spcBef>
              <a:buClr>
                <a:schemeClr val="accent1"/>
              </a:buClr>
              <a:buSzPct val="80000"/>
              <a:buNone/>
            </a:pPr>
            <a:endParaRPr lang="es-EC" b="1" dirty="0" smtClean="0"/>
          </a:p>
          <a:p>
            <a:pPr>
              <a:buNone/>
            </a:pP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88640"/>
            <a:ext cx="7818072" cy="6336704"/>
          </a:xfrm>
        </p:spPr>
        <p:txBody>
          <a:bodyPr>
            <a:normAutofit/>
          </a:bodyPr>
          <a:lstStyle/>
          <a:p>
            <a:pPr algn="ctr">
              <a:buNone/>
            </a:pPr>
            <a:r>
              <a:rPr lang="es-ES" sz="2400" b="1" dirty="0" smtClean="0">
                <a:effectLst>
                  <a:outerShdw blurRad="38100" dist="38100" dir="2700000" algn="tl">
                    <a:srgbClr val="000000">
                      <a:alpha val="43137"/>
                    </a:srgbClr>
                  </a:outerShdw>
                </a:effectLst>
              </a:rPr>
              <a:t>CAPÍTULO V</a:t>
            </a:r>
          </a:p>
          <a:p>
            <a:pPr algn="ctr">
              <a:buNone/>
            </a:pPr>
            <a:r>
              <a:rPr lang="es-ES" sz="2400" b="1" dirty="0" smtClean="0"/>
              <a:t>	Análisis de los Indicadores de Gestión y la toma de decisiones</a:t>
            </a:r>
          </a:p>
          <a:p>
            <a:pPr>
              <a:buNone/>
            </a:pPr>
            <a:r>
              <a:rPr lang="es-ES" sz="1600" dirty="0" smtClean="0"/>
              <a:t>	El objetivo General es realizar diferentes análisis estadísticos que permitan analizar los resultados de los </a:t>
            </a:r>
            <a:r>
              <a:rPr lang="es-ES" sz="1600" dirty="0" err="1" smtClean="0"/>
              <a:t>KPI’s</a:t>
            </a:r>
            <a:r>
              <a:rPr lang="es-ES" sz="1600" dirty="0" smtClean="0"/>
              <a:t> de una manera específica y dinámica permitiendo una mejor compresión a través de técnicas estadísticas que se aplicaran.</a:t>
            </a:r>
          </a:p>
          <a:p>
            <a:pPr>
              <a:buNone/>
            </a:pPr>
            <a:r>
              <a:rPr lang="es-ES" sz="2000" b="1" dirty="0" smtClean="0"/>
              <a:t>	Análisis de  Pareto</a:t>
            </a:r>
          </a:p>
          <a:p>
            <a:pPr>
              <a:buNone/>
            </a:pPr>
            <a:r>
              <a:rPr lang="es-ES" sz="1600" dirty="0" smtClean="0"/>
              <a:t>	En este análisis vamos a proceder a tomar tres </a:t>
            </a:r>
            <a:r>
              <a:rPr lang="es-ES" sz="1600" dirty="0" err="1" smtClean="0"/>
              <a:t>KPI’s</a:t>
            </a:r>
            <a:r>
              <a:rPr lang="es-ES" sz="1600" dirty="0" smtClean="0"/>
              <a:t>; las facturas emitidas incorrectas, productos  no despachados y despachos que no llegaron a tiempo, para analizar en cuál de los tres se concentra el 80% de las causas o problemas en el proceso.</a:t>
            </a:r>
            <a:endParaRPr lang="es-EC" sz="1600" dirty="0" smtClean="0"/>
          </a:p>
          <a:p>
            <a:pPr>
              <a:buNone/>
            </a:pPr>
            <a:endParaRPr lang="es-EC" sz="2000" b="1" dirty="0" smtClean="0"/>
          </a:p>
          <a:p>
            <a:pPr>
              <a:buNone/>
            </a:pPr>
            <a:endParaRPr lang="es-EC" sz="2400" b="1" dirty="0" smtClean="0"/>
          </a:p>
          <a:p>
            <a:pPr>
              <a:buNone/>
            </a:pPr>
            <a:endParaRPr lang="es-EC" sz="2400" dirty="0"/>
          </a:p>
        </p:txBody>
      </p:sp>
      <p:graphicFrame>
        <p:nvGraphicFramePr>
          <p:cNvPr id="4" name="3 Gráfico"/>
          <p:cNvGraphicFramePr/>
          <p:nvPr/>
        </p:nvGraphicFramePr>
        <p:xfrm>
          <a:off x="2195736" y="3645024"/>
          <a:ext cx="5552306" cy="28849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88640"/>
            <a:ext cx="7704856" cy="5328592"/>
          </a:xfrm>
        </p:spPr>
        <p:txBody>
          <a:bodyPr>
            <a:normAutofit fontScale="25000" lnSpcReduction="20000"/>
          </a:bodyPr>
          <a:lstStyle/>
          <a:p>
            <a:pPr algn="ctr">
              <a:spcBef>
                <a:spcPts val="1200"/>
              </a:spcBef>
              <a:spcAft>
                <a:spcPts val="300"/>
              </a:spcAft>
              <a:buNone/>
            </a:pPr>
            <a:endParaRPr lang="es-ES" sz="8000" b="1" kern="1400" dirty="0" smtClean="0">
              <a:effectLst>
                <a:outerShdw blurRad="38100" dist="38100" dir="2700000" algn="tl">
                  <a:srgbClr val="000000">
                    <a:alpha val="43137"/>
                  </a:srgbClr>
                </a:outerShdw>
              </a:effectLst>
              <a:latin typeface="Arial"/>
              <a:ea typeface="Times New Roman"/>
            </a:endParaRPr>
          </a:p>
          <a:p>
            <a:pPr algn="ctr">
              <a:spcAft>
                <a:spcPts val="300"/>
              </a:spcAft>
              <a:buNone/>
            </a:pPr>
            <a:r>
              <a:rPr lang="es-ES" sz="9600" b="1" dirty="0" smtClean="0">
                <a:effectLst>
                  <a:outerShdw blurRad="38100" dist="38100" dir="2700000" algn="tl">
                    <a:srgbClr val="000000">
                      <a:alpha val="43137"/>
                    </a:srgbClr>
                  </a:outerShdw>
                </a:effectLst>
              </a:rPr>
              <a:t>RESUMEN</a:t>
            </a:r>
            <a:endParaRPr lang="es-EC" sz="9600" b="1" dirty="0" smtClean="0">
              <a:effectLst>
                <a:outerShdw blurRad="38100" dist="38100" dir="2700000" algn="tl">
                  <a:srgbClr val="000000">
                    <a:alpha val="43137"/>
                  </a:srgbClr>
                </a:outerShdw>
              </a:effectLst>
            </a:endParaRPr>
          </a:p>
          <a:p>
            <a:pPr algn="just">
              <a:lnSpc>
                <a:spcPct val="150000"/>
              </a:lnSpc>
              <a:spcAft>
                <a:spcPts val="0"/>
              </a:spcAft>
              <a:buFont typeface="Wingdings" pitchFamily="2" charset="2"/>
              <a:buChar char="Ø"/>
            </a:pPr>
            <a:r>
              <a:rPr lang="es-ES" sz="6400" dirty="0" smtClean="0"/>
              <a:t>El siguiente trabajo tiene como fin realizar el diseño de un sistema de control de procesos por medio de indicadores para la empresa  PLÁSTICOS S.A., en el cual se procede a  desarrollar  el diseño en base a los conocimientos adquiridos. </a:t>
            </a:r>
            <a:endParaRPr lang="es-EC" sz="6400" dirty="0" smtClean="0"/>
          </a:p>
          <a:p>
            <a:pPr algn="just">
              <a:lnSpc>
                <a:spcPct val="150000"/>
              </a:lnSpc>
              <a:spcAft>
                <a:spcPts val="0"/>
              </a:spcAft>
              <a:buFont typeface="Wingdings" pitchFamily="2" charset="2"/>
              <a:buChar char="Ø"/>
            </a:pPr>
            <a:r>
              <a:rPr lang="es-ES" sz="6400" dirty="0" smtClean="0"/>
              <a:t>En el primer capítulo se presenta el marco teórico, en el cual se especifican conceptos básicos para el desarrollo del aplicativo.</a:t>
            </a:r>
            <a:endParaRPr lang="es-EC" sz="6400" dirty="0" smtClean="0"/>
          </a:p>
          <a:p>
            <a:pPr algn="just">
              <a:lnSpc>
                <a:spcPct val="150000"/>
              </a:lnSpc>
              <a:spcAft>
                <a:spcPts val="0"/>
              </a:spcAft>
              <a:buFont typeface="Wingdings" pitchFamily="2" charset="2"/>
              <a:buChar char="Ø"/>
            </a:pPr>
            <a:r>
              <a:rPr lang="es-ES" sz="6400" dirty="0" smtClean="0"/>
              <a:t>En el segundo capítulo, se presenta el análisis de la empresa en el cual se especifica las ventas, los principales proveedores y posicionamiento en el mercado. </a:t>
            </a:r>
            <a:endParaRPr lang="es-EC" sz="6400" dirty="0" smtClean="0"/>
          </a:p>
          <a:p>
            <a:pPr algn="just">
              <a:lnSpc>
                <a:spcPct val="150000"/>
              </a:lnSpc>
              <a:spcAft>
                <a:spcPts val="0"/>
              </a:spcAft>
              <a:buFont typeface="Wingdings" pitchFamily="2" charset="2"/>
              <a:buChar char="Ø"/>
            </a:pPr>
            <a:r>
              <a:rPr lang="es-ES" sz="6400" dirty="0" smtClean="0"/>
              <a:t>En el tercer capítulo se presenta el desarrollo de los indicadores que forman parte del diseño del sistema. </a:t>
            </a:r>
            <a:endParaRPr lang="es-EC" sz="6400" dirty="0" smtClean="0"/>
          </a:p>
          <a:p>
            <a:pPr algn="just">
              <a:lnSpc>
                <a:spcPct val="150000"/>
              </a:lnSpc>
              <a:spcAft>
                <a:spcPts val="0"/>
              </a:spcAft>
              <a:buFont typeface="Wingdings" pitchFamily="2" charset="2"/>
              <a:buChar char="Ø"/>
            </a:pPr>
            <a:r>
              <a:rPr lang="es-ES" sz="6400" dirty="0" smtClean="0"/>
              <a:t>En el cuarto capítulo se ejecuta el desarrollo del aplicativo informático. </a:t>
            </a:r>
            <a:endParaRPr lang="es-EC" sz="6400" dirty="0" smtClean="0"/>
          </a:p>
          <a:p>
            <a:pPr algn="just">
              <a:lnSpc>
                <a:spcPct val="150000"/>
              </a:lnSpc>
              <a:spcAft>
                <a:spcPts val="0"/>
              </a:spcAft>
              <a:buFont typeface="Wingdings" pitchFamily="2" charset="2"/>
              <a:buChar char="Ø"/>
            </a:pPr>
            <a:r>
              <a:rPr lang="es-ES" sz="6400" dirty="0" smtClean="0"/>
              <a:t>En el capítulo quinto se presenta el análisis de los indicadores de gestión y la toma de decisiones </a:t>
            </a:r>
            <a:endParaRPr lang="es-EC" sz="6400" dirty="0" smtClean="0"/>
          </a:p>
          <a:p>
            <a:pPr>
              <a:buFont typeface="Wingdings" pitchFamily="2" charset="2"/>
              <a:buChar char="Ø"/>
            </a:pPr>
            <a:r>
              <a:rPr lang="es-ES" sz="6400" dirty="0" smtClean="0"/>
              <a:t>En el sexto capítulo se detallan las conclusiones y recomendaciones.</a:t>
            </a:r>
            <a:endParaRPr lang="es-EC" sz="6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260648"/>
            <a:ext cx="7746064" cy="5987752"/>
          </a:xfrm>
        </p:spPr>
        <p:txBody>
          <a:bodyPr/>
          <a:lstStyle/>
          <a:p>
            <a:pPr>
              <a:buNone/>
            </a:pPr>
            <a:r>
              <a:rPr lang="es-ES" sz="2000" b="1" dirty="0" smtClean="0"/>
              <a:t>	Diagrama de Ishikawa</a:t>
            </a:r>
          </a:p>
          <a:p>
            <a:pPr>
              <a:buNone/>
            </a:pPr>
            <a:r>
              <a:rPr lang="es-ES" sz="1600" dirty="0" smtClean="0"/>
              <a:t>	Este análisis se ha desarrollado a partir de encuestas de satisfacción a clientes los cuales nos han permitido verificar cuales son las principales quejas o reclamos que hay que mejorar.</a:t>
            </a:r>
            <a:endParaRPr lang="es-EC" sz="1600" dirty="0" smtClean="0"/>
          </a:p>
          <a:p>
            <a:pPr>
              <a:buNone/>
            </a:pPr>
            <a:endParaRPr lang="es-EC" sz="2000" b="1" dirty="0" smtClean="0"/>
          </a:p>
          <a:p>
            <a:pPr>
              <a:buNone/>
            </a:pPr>
            <a:endParaRPr lang="es-EC" dirty="0"/>
          </a:p>
        </p:txBody>
      </p:sp>
      <p:pic>
        <p:nvPicPr>
          <p:cNvPr id="5" name="4 Imagen"/>
          <p:cNvPicPr/>
          <p:nvPr/>
        </p:nvPicPr>
        <p:blipFill>
          <a:blip r:embed="rId2" cstate="print">
            <a:duotone>
              <a:prstClr val="black"/>
              <a:srgbClr val="9BBB59">
                <a:tint val="45000"/>
                <a:satMod val="400000"/>
              </a:srgbClr>
            </a:duotone>
          </a:blip>
          <a:srcRect l="22573" t="16314" r="22607" b="14502"/>
          <a:stretch>
            <a:fillRect/>
          </a:stretch>
        </p:blipFill>
        <p:spPr bwMode="auto">
          <a:xfrm>
            <a:off x="1835696" y="1556792"/>
            <a:ext cx="6696744" cy="4824536"/>
          </a:xfrm>
          <a:prstGeom prst="rect">
            <a:avLst/>
          </a:prstGeom>
          <a:noFill/>
          <a:ln w="57150">
            <a:solidFill>
              <a:sysClr val="windowText" lastClr="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332656"/>
            <a:ext cx="7498080" cy="6525344"/>
          </a:xfrm>
        </p:spPr>
        <p:txBody>
          <a:bodyPr>
            <a:normAutofit/>
          </a:bodyPr>
          <a:lstStyle/>
          <a:p>
            <a:pPr>
              <a:buNone/>
            </a:pPr>
            <a:r>
              <a:rPr lang="es-ES" sz="2000" b="1" dirty="0" smtClean="0"/>
              <a:t>Análisis de Pedidos por Sectores</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r>
              <a:rPr lang="es-ES" sz="2000" b="1" dirty="0" smtClean="0"/>
              <a:t>Análisis de Satisfacción de Clientes Mensualmente</a:t>
            </a:r>
          </a:p>
          <a:p>
            <a:pPr>
              <a:buNone/>
            </a:pPr>
            <a:endParaRPr lang="es-ES" sz="2000" b="1" dirty="0" smtClean="0"/>
          </a:p>
          <a:p>
            <a:pPr>
              <a:buNone/>
            </a:pPr>
            <a:endParaRPr lang="es-EC" sz="2000" dirty="0"/>
          </a:p>
        </p:txBody>
      </p:sp>
      <p:pic>
        <p:nvPicPr>
          <p:cNvPr id="22530" name="Picture 2"/>
          <p:cNvPicPr>
            <a:picLocks noChangeAspect="1" noChangeArrowheads="1"/>
          </p:cNvPicPr>
          <p:nvPr/>
        </p:nvPicPr>
        <p:blipFill>
          <a:blip r:embed="rId2" cstate="print"/>
          <a:srcRect l="57276" t="26203" r="13392" b="28516"/>
          <a:stretch>
            <a:fillRect/>
          </a:stretch>
        </p:blipFill>
        <p:spPr bwMode="auto">
          <a:xfrm>
            <a:off x="2699792" y="692696"/>
            <a:ext cx="4896544" cy="295232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17901" t="22438" r="58301" b="20469"/>
          <a:stretch>
            <a:fillRect/>
          </a:stretch>
        </p:blipFill>
        <p:spPr bwMode="auto">
          <a:xfrm>
            <a:off x="2915816" y="4221088"/>
            <a:ext cx="4464496"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408712"/>
          </a:xfrm>
        </p:spPr>
        <p:txBody>
          <a:bodyPr>
            <a:normAutofit/>
          </a:bodyPr>
          <a:lstStyle/>
          <a:p>
            <a:pPr algn="ctr">
              <a:buNone/>
            </a:pPr>
            <a:r>
              <a:rPr lang="es-ES" sz="2000" b="1" dirty="0" smtClean="0"/>
              <a:t>Análisis Estadísticos</a:t>
            </a:r>
          </a:p>
          <a:p>
            <a:pPr>
              <a:buFont typeface="Wingdings" pitchFamily="2" charset="2"/>
              <a:buChar char="ü"/>
            </a:pPr>
            <a:r>
              <a:rPr lang="es-ES" sz="2000" b="1" dirty="0" smtClean="0"/>
              <a:t>Análisis </a:t>
            </a:r>
            <a:r>
              <a:rPr lang="es-ES" sz="2000" b="1" dirty="0" err="1" smtClean="0"/>
              <a:t>Bivariado</a:t>
            </a:r>
            <a:endParaRPr lang="es-ES" sz="2000" b="1" dirty="0" smtClean="0"/>
          </a:p>
          <a:p>
            <a:pPr>
              <a:buNone/>
            </a:pPr>
            <a:r>
              <a:rPr lang="es-ES" sz="1600" dirty="0" smtClean="0"/>
              <a:t>	En resumen el análisis </a:t>
            </a:r>
            <a:r>
              <a:rPr lang="es-ES" sz="1600" dirty="0" err="1" smtClean="0"/>
              <a:t>bivariado</a:t>
            </a:r>
            <a:r>
              <a:rPr lang="es-ES" sz="1600" dirty="0" smtClean="0"/>
              <a:t> implica el análisis comparativos de dos variables una de las cuales modifica a la otra.  </a:t>
            </a:r>
            <a:endParaRPr lang="es-EC" sz="1600" dirty="0" smtClean="0"/>
          </a:p>
          <a:p>
            <a:pPr>
              <a:buNone/>
            </a:pPr>
            <a:r>
              <a:rPr lang="es-ES" sz="1600" dirty="0" smtClean="0"/>
              <a:t>	En la siguiente tabla mostraremos la cantidad de pedido por procesos en relación a los tres sectores con la que labora el departamento de logística.</a:t>
            </a:r>
            <a:endParaRPr lang="es-ES" sz="2000" b="1" dirty="0" smtClean="0"/>
          </a:p>
          <a:p>
            <a:pPr algn="ctr">
              <a:buNone/>
            </a:pPr>
            <a:r>
              <a:rPr lang="es-ES" sz="2000" b="1" dirty="0" smtClean="0"/>
              <a:t>Relación de pedido por proceso en relación de los sectores</a:t>
            </a:r>
          </a:p>
          <a:p>
            <a:pPr algn="ctr">
              <a:buNone/>
            </a:pPr>
            <a:endParaRPr lang="es-ES" sz="2000" b="1" dirty="0" smtClean="0"/>
          </a:p>
          <a:p>
            <a:pPr algn="ctr">
              <a:buNone/>
            </a:pPr>
            <a:endParaRPr lang="es-ES" sz="2000" b="1" dirty="0" smtClean="0"/>
          </a:p>
          <a:p>
            <a:pPr algn="ctr">
              <a:buNone/>
            </a:pPr>
            <a:endParaRPr lang="es-ES" sz="2000" b="1" dirty="0" smtClean="0"/>
          </a:p>
          <a:p>
            <a:pPr algn="ctr">
              <a:buNone/>
            </a:pPr>
            <a:endParaRPr lang="es-ES" sz="2000" b="1" dirty="0" smtClean="0"/>
          </a:p>
          <a:p>
            <a:pPr algn="ctr">
              <a:buNone/>
            </a:pPr>
            <a:endParaRPr lang="es-ES" sz="2000" b="1" dirty="0" smtClean="0"/>
          </a:p>
          <a:p>
            <a:pPr algn="ctr">
              <a:buNone/>
            </a:pPr>
            <a:r>
              <a:rPr lang="es-ES" sz="2000" b="1" dirty="0" smtClean="0"/>
              <a:t>Porcentaje de pedido por proceso en relación a cada sector</a:t>
            </a:r>
            <a:endParaRPr lang="es-EC" sz="2000" b="1" dirty="0" smtClean="0"/>
          </a:p>
          <a:p>
            <a:pPr algn="ctr">
              <a:buNone/>
            </a:pPr>
            <a:endParaRPr lang="es-ES" sz="2000" b="1" dirty="0" smtClean="0"/>
          </a:p>
          <a:p>
            <a:pPr algn="ctr">
              <a:buNone/>
            </a:pPr>
            <a:endParaRPr lang="es-ES" sz="2000" b="1" dirty="0" smtClean="0"/>
          </a:p>
          <a:p>
            <a:pPr algn="ctr">
              <a:buNone/>
            </a:pPr>
            <a:endParaRPr lang="es-ES" sz="2000" b="1" dirty="0" smtClean="0"/>
          </a:p>
          <a:p>
            <a:pPr algn="ctr">
              <a:buNone/>
            </a:pPr>
            <a:endParaRPr lang="es-ES" sz="2000" b="1" dirty="0" smtClean="0"/>
          </a:p>
          <a:p>
            <a:pPr algn="ctr">
              <a:buNone/>
            </a:pPr>
            <a:endParaRPr lang="es-ES" sz="2000" b="1" dirty="0" smtClean="0"/>
          </a:p>
          <a:p>
            <a:pPr algn="ctr">
              <a:buNone/>
            </a:pPr>
            <a:endParaRPr lang="es-EC" sz="2000" b="1" dirty="0"/>
          </a:p>
        </p:txBody>
      </p:sp>
      <p:pic>
        <p:nvPicPr>
          <p:cNvPr id="4" name="3 Imagen"/>
          <p:cNvPicPr/>
          <p:nvPr/>
        </p:nvPicPr>
        <p:blipFill>
          <a:blip r:embed="rId2" cstate="print"/>
          <a:srcRect/>
          <a:stretch>
            <a:fillRect/>
          </a:stretch>
        </p:blipFill>
        <p:spPr bwMode="auto">
          <a:xfrm>
            <a:off x="1763688" y="2492896"/>
            <a:ext cx="6768752" cy="158417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1763688" y="4797152"/>
            <a:ext cx="6768752"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059760"/>
          </a:xfrm>
        </p:spPr>
        <p:txBody>
          <a:bodyPr>
            <a:normAutofit/>
          </a:bodyPr>
          <a:lstStyle/>
          <a:p>
            <a:pPr>
              <a:buNone/>
            </a:pPr>
            <a:endParaRPr lang="es-ES" sz="2000" b="1" dirty="0" smtClean="0"/>
          </a:p>
          <a:p>
            <a:pPr>
              <a:buNone/>
            </a:pPr>
            <a:r>
              <a:rPr lang="es-ES" sz="2000" b="1" dirty="0" smtClean="0"/>
              <a:t>Optimización de Despachos</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r>
              <a:rPr lang="es-ES" sz="1600" dirty="0" smtClean="0"/>
              <a:t>	Podemos observar en el grafico muy claramente cuáles son los productos más pedidos en los diferentes sectores, pero podemos analizar que el sector agrícola posee los más altos pedidos seguido del sector predial según lo que nos muestra la gráfica.</a:t>
            </a:r>
            <a:endParaRPr lang="es-EC" sz="1600" dirty="0" smtClean="0"/>
          </a:p>
          <a:p>
            <a:pPr>
              <a:buNone/>
            </a:pPr>
            <a:endParaRPr lang="es-ES" sz="2000" b="1" dirty="0" smtClean="0"/>
          </a:p>
          <a:p>
            <a:pPr>
              <a:buNone/>
            </a:pPr>
            <a:endParaRPr lang="es-EC" sz="2000" dirty="0"/>
          </a:p>
        </p:txBody>
      </p:sp>
      <p:pic>
        <p:nvPicPr>
          <p:cNvPr id="5" name="4 Imagen"/>
          <p:cNvPicPr/>
          <p:nvPr/>
        </p:nvPicPr>
        <p:blipFill>
          <a:blip r:embed="rId2" cstate="print"/>
          <a:srcRect/>
          <a:stretch>
            <a:fillRect/>
          </a:stretch>
        </p:blipFill>
        <p:spPr bwMode="auto">
          <a:xfrm>
            <a:off x="1907704" y="1196752"/>
            <a:ext cx="6528420" cy="29051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332656"/>
            <a:ext cx="7746064" cy="5915744"/>
          </a:xfrm>
        </p:spPr>
        <p:txBody>
          <a:bodyPr>
            <a:normAutofit/>
          </a:bodyPr>
          <a:lstStyle/>
          <a:p>
            <a:pPr algn="ctr">
              <a:buNone/>
            </a:pPr>
            <a:r>
              <a:rPr lang="es-EC" sz="2400" b="1" dirty="0" smtClean="0">
                <a:effectLst>
                  <a:outerShdw blurRad="38100" dist="38100" dir="2700000" algn="tl">
                    <a:srgbClr val="000000">
                      <a:alpha val="43137"/>
                    </a:srgbClr>
                  </a:outerShdw>
                </a:effectLst>
              </a:rPr>
              <a:t>Conclusiones</a:t>
            </a:r>
          </a:p>
          <a:p>
            <a:pPr lvl="0">
              <a:buFont typeface="Wingdings" pitchFamily="2" charset="2"/>
              <a:buChar char="ü"/>
            </a:pPr>
            <a:r>
              <a:rPr lang="es-ES" sz="1600" dirty="0" smtClean="0"/>
              <a:t>En cuanto a optimización de despachos la empresa no tiene ningún problema, según el análisis que efectuamos todos los meses analizados se encuentran con un 100% de alcanzada la meta en cuanto a este indicador podríamos decir que trabaja con normalidad.</a:t>
            </a:r>
          </a:p>
          <a:p>
            <a:pPr lvl="0">
              <a:buNone/>
            </a:pPr>
            <a:endParaRPr lang="es-ES" sz="1600" dirty="0" smtClean="0"/>
          </a:p>
          <a:p>
            <a:pPr>
              <a:buFont typeface="Wingdings" pitchFamily="2" charset="2"/>
              <a:buChar char="ü"/>
            </a:pPr>
            <a:r>
              <a:rPr lang="es-ES" sz="1600" dirty="0" smtClean="0"/>
              <a:t>En el análisis que desarrollamos en disponibilidad de bodega podemos verificar que en todos los meses se encuentra por encima de la meta en un 100%, pero dentro de los mismos meses en el mes de julio no se pudo alcanzar la meta en el que se reflejo con un 96.48% de esta manera podemos verificar que no se ha logrado atender todos los pedidos de los clientes, es en este mes donde se realiza la variación por no haber disponibilidad de la misma.</a:t>
            </a:r>
          </a:p>
          <a:p>
            <a:pPr>
              <a:buNone/>
            </a:pPr>
            <a:endParaRPr lang="es-EC" sz="1600" dirty="0" smtClean="0"/>
          </a:p>
          <a:p>
            <a:pPr>
              <a:buFont typeface="Wingdings" pitchFamily="2" charset="2"/>
              <a:buChar char="ü"/>
            </a:pPr>
            <a:r>
              <a:rPr lang="es-ES" sz="1600" dirty="0" smtClean="0"/>
              <a:t>En cuanto a satisfacción al cliente realizamos el diagrama de Ishikawa en el cual podemos verificar cuales son las causas que han producido los efectos en la insatisfacción a los clientes, realizando un análisis mensual de la satisfacción a los clientes concluimos que el mes de junio nos representa la satisfacción de clientes más baja, en el análisis de Ishikawa podremos analizar estas causas que ocasionaron la baja en este mes , sin embrago analizando los otros meses el mes más alto en ponderación porcentual es el mes de abril el cual alcanza solamente el 63% en la satisfacción.</a:t>
            </a:r>
            <a:endParaRPr lang="es-EC" sz="1600" dirty="0" smtClean="0"/>
          </a:p>
          <a:p>
            <a:pPr lvl="0">
              <a:buFont typeface="Wingdings" pitchFamily="2" charset="2"/>
              <a:buChar char="ü"/>
            </a:pPr>
            <a:endParaRPr lang="es-EC" sz="1600" dirty="0" smtClean="0"/>
          </a:p>
          <a:p>
            <a:pPr>
              <a:buFont typeface="Wingdings" pitchFamily="2" charset="2"/>
              <a:buChar char="ü"/>
            </a:pPr>
            <a:endParaRPr lang="es-EC"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620688"/>
            <a:ext cx="7746064" cy="5987752"/>
          </a:xfrm>
        </p:spPr>
        <p:txBody>
          <a:bodyPr>
            <a:normAutofit/>
          </a:bodyPr>
          <a:lstStyle/>
          <a:p>
            <a:pPr algn="ctr">
              <a:buNone/>
            </a:pPr>
            <a:endParaRPr lang="es-EC" sz="2400" b="1" dirty="0" smtClean="0">
              <a:effectLst>
                <a:outerShdw blurRad="38100" dist="38100" dir="2700000" algn="tl">
                  <a:srgbClr val="000000">
                    <a:alpha val="43137"/>
                  </a:srgbClr>
                </a:outerShdw>
              </a:effectLst>
            </a:endParaRPr>
          </a:p>
          <a:p>
            <a:pPr algn="ctr">
              <a:buNone/>
            </a:pPr>
            <a:r>
              <a:rPr lang="es-EC" sz="2400" b="1" dirty="0" smtClean="0">
                <a:effectLst>
                  <a:outerShdw blurRad="38100" dist="38100" dir="2700000" algn="tl">
                    <a:srgbClr val="000000">
                      <a:alpha val="43137"/>
                    </a:srgbClr>
                  </a:outerShdw>
                </a:effectLst>
              </a:rPr>
              <a:t>Recomendaciones</a:t>
            </a:r>
          </a:p>
          <a:p>
            <a:pPr algn="ctr">
              <a:buNone/>
            </a:pPr>
            <a:endParaRPr lang="es-EC" sz="2400" b="1" dirty="0" smtClean="0">
              <a:effectLst>
                <a:outerShdw blurRad="38100" dist="38100" dir="2700000" algn="tl">
                  <a:srgbClr val="000000">
                    <a:alpha val="43137"/>
                  </a:srgbClr>
                </a:outerShdw>
              </a:effectLst>
            </a:endParaRPr>
          </a:p>
          <a:p>
            <a:pPr lvl="0">
              <a:buFont typeface="Wingdings" pitchFamily="2" charset="2"/>
              <a:buChar char="ü"/>
            </a:pPr>
            <a:r>
              <a:rPr lang="es-ES" sz="1600" dirty="0" smtClean="0"/>
              <a:t>Establecer las evaluaciones necesarias para implementar mayor disponibilidad de bodega podemos mencionar  de esta manera que debido a que existe mayor demanda o pedido en el sector de agricultura se establezca mayor abastecimiento de productos para que los clientes no se sientan inconformes con el producto que les brindan y aun mas si no les entregan lo que han pedido, esto lo podemos notar en el análisis de Ishikawa donde están las causas que han producido estas insatisfacciones.</a:t>
            </a:r>
          </a:p>
          <a:p>
            <a:pPr lvl="0">
              <a:buNone/>
            </a:pPr>
            <a:endParaRPr lang="es-EC" sz="1600" dirty="0" smtClean="0"/>
          </a:p>
          <a:p>
            <a:pPr lvl="0">
              <a:buFont typeface="Wingdings" pitchFamily="2" charset="2"/>
              <a:buChar char="ü"/>
            </a:pPr>
            <a:r>
              <a:rPr lang="es-ES" sz="1600" dirty="0" smtClean="0"/>
              <a:t>Establecer un sistema de control que mejore el desarrollo de emisión de facturas que se desarrollan ya que verificando el numero de facturas emitidas erróneamente son muy altas y esto provoca insatisfacción en el servicio que brinda el departamento hacia el cliente, siendo este uno de los factores que produce que en tiempo de ciclo de el despacho se alargue y no cumple con las expectativas del proceso ni con el servicio adecuado que espera el usuario.</a:t>
            </a:r>
            <a:endParaRPr lang="es-EC" sz="1600" dirty="0" smtClean="0"/>
          </a:p>
          <a:p>
            <a:pPr>
              <a:buNone/>
            </a:pPr>
            <a:endParaRPr lang="es-EC" sz="16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ttp://elrinconcito.net/Imagenes/Mensajes/Gracias/GIF171.gif"/>
          <p:cNvPicPr>
            <a:picLocks noChangeAspect="1" noChangeArrowheads="1" noCrop="1"/>
          </p:cNvPicPr>
          <p:nvPr/>
        </p:nvPicPr>
        <p:blipFill>
          <a:blip r:embed="rId2" cstate="print"/>
          <a:srcRect/>
          <a:stretch>
            <a:fillRect/>
          </a:stretch>
        </p:blipFill>
        <p:spPr bwMode="auto">
          <a:xfrm>
            <a:off x="2411760" y="1052736"/>
            <a:ext cx="5184576" cy="39604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0"/>
            <a:ext cx="7355160" cy="5661248"/>
          </a:xfrm>
        </p:spPr>
        <p:txBody>
          <a:bodyPr>
            <a:normAutofit/>
          </a:bodyPr>
          <a:lstStyle/>
          <a:p>
            <a:pPr algn="ctr">
              <a:buNone/>
            </a:pPr>
            <a:endParaRPr lang="es-EC" sz="2400" b="1" dirty="0">
              <a:effectLst>
                <a:outerShdw blurRad="38100" dist="38100" dir="2700000" algn="tl">
                  <a:srgbClr val="000000">
                    <a:alpha val="43137"/>
                  </a:srgbClr>
                </a:outerShdw>
              </a:effectLst>
            </a:endParaRPr>
          </a:p>
          <a:p>
            <a:pPr algn="ctr">
              <a:buNone/>
            </a:pPr>
            <a:r>
              <a:rPr lang="es-ES" sz="2400" b="1" dirty="0" smtClean="0">
                <a:effectLst>
                  <a:outerShdw blurRad="38100" dist="38100" dir="2700000" algn="tl">
                    <a:srgbClr val="000000">
                      <a:alpha val="43137"/>
                    </a:srgbClr>
                  </a:outerShdw>
                </a:effectLst>
              </a:rPr>
              <a:t>1.-MARCO </a:t>
            </a:r>
            <a:r>
              <a:rPr lang="es-ES" sz="2400" b="1" dirty="0">
                <a:effectLst>
                  <a:outerShdw blurRad="38100" dist="38100" dir="2700000" algn="tl">
                    <a:srgbClr val="000000">
                      <a:alpha val="43137"/>
                    </a:srgbClr>
                  </a:outerShdw>
                </a:effectLst>
              </a:rPr>
              <a:t>TEÓRICO DE LOS SISTEMAS DE INDICADORES DE </a:t>
            </a:r>
            <a:r>
              <a:rPr lang="es-ES" sz="2400" b="1" dirty="0" smtClean="0">
                <a:effectLst>
                  <a:outerShdw blurRad="38100" dist="38100" dir="2700000" algn="tl">
                    <a:srgbClr val="000000">
                      <a:alpha val="43137"/>
                    </a:srgbClr>
                  </a:outerShdw>
                </a:effectLst>
              </a:rPr>
              <a:t>GESTIÓN</a:t>
            </a:r>
          </a:p>
          <a:p>
            <a:pPr>
              <a:buNone/>
            </a:pPr>
            <a:endParaRPr lang="es-EC" sz="1400" b="1" dirty="0" smtClean="0">
              <a:latin typeface="Arial" pitchFamily="34" charset="0"/>
              <a:cs typeface="Arial" pitchFamily="34" charset="0"/>
            </a:endParaRPr>
          </a:p>
          <a:p>
            <a:pPr marL="365760" lvl="4" indent="-283464">
              <a:spcBef>
                <a:spcPts val="600"/>
              </a:spcBef>
              <a:buClr>
                <a:schemeClr val="accent1"/>
              </a:buClr>
              <a:buSzPct val="80000"/>
              <a:buFont typeface="Wingdings" pitchFamily="2" charset="2"/>
              <a:buChar char="ü"/>
            </a:pPr>
            <a:r>
              <a:rPr lang="es-ES" b="1" dirty="0" smtClean="0"/>
              <a:t>Sistema de Indicadores de Gestión</a:t>
            </a:r>
          </a:p>
          <a:p>
            <a:pPr marL="365760" lvl="4" indent="-283464">
              <a:spcBef>
                <a:spcPts val="600"/>
              </a:spcBef>
              <a:buClr>
                <a:schemeClr val="accent1"/>
              </a:buClr>
              <a:buSzPct val="80000"/>
              <a:buNone/>
            </a:pPr>
            <a:r>
              <a:rPr lang="es-EC" b="1" dirty="0" smtClean="0"/>
              <a:t>	</a:t>
            </a:r>
            <a:r>
              <a:rPr lang="es-EC" sz="1600" dirty="0" smtClean="0"/>
              <a:t>Es un mecanismo sistemático y permanente de monitoreo del avance, resultado y alcance de la operación periódica de organizaciones, para evaluar el cumplimiento de su quehacer institucional, a través de indicadores y metas.</a:t>
            </a:r>
          </a:p>
          <a:p>
            <a:pPr marL="365760" lvl="4" indent="-283464">
              <a:spcBef>
                <a:spcPts val="600"/>
              </a:spcBef>
              <a:buClr>
                <a:schemeClr val="accent1"/>
              </a:buClr>
              <a:buSzPct val="80000"/>
              <a:buFont typeface="Wingdings" pitchFamily="2" charset="2"/>
              <a:buChar char="ü"/>
            </a:pPr>
            <a:r>
              <a:rPr lang="es-ES" b="1" dirty="0" smtClean="0"/>
              <a:t>El uso de los indicadores ¿Por qué usarlos?</a:t>
            </a:r>
          </a:p>
          <a:p>
            <a:pPr marL="576072" lvl="5" indent="-283464">
              <a:spcBef>
                <a:spcPts val="600"/>
              </a:spcBef>
              <a:buClr>
                <a:schemeClr val="accent1"/>
              </a:buClr>
              <a:buSzPct val="80000"/>
              <a:buFont typeface="Wingdings" pitchFamily="2" charset="2"/>
              <a:buChar char="§"/>
            </a:pPr>
            <a:r>
              <a:rPr lang="es-EC" sz="1600" dirty="0" smtClean="0"/>
              <a:t>Promueve  mejoras en información</a:t>
            </a:r>
          </a:p>
          <a:p>
            <a:pPr marL="576072" lvl="5" indent="-283464">
              <a:spcBef>
                <a:spcPts val="600"/>
              </a:spcBef>
              <a:buClr>
                <a:schemeClr val="accent1"/>
              </a:buClr>
              <a:buSzPct val="80000"/>
              <a:buFont typeface="Wingdings" pitchFamily="2" charset="2"/>
              <a:buChar char="§"/>
            </a:pPr>
            <a:r>
              <a:rPr lang="es-EC" sz="1600" dirty="0" smtClean="0"/>
              <a:t>Facilita  la evaluación de la gestión</a:t>
            </a:r>
          </a:p>
          <a:p>
            <a:pPr marL="576072" lvl="5" indent="-283464">
              <a:spcBef>
                <a:spcPts val="600"/>
              </a:spcBef>
              <a:buClr>
                <a:schemeClr val="accent1"/>
              </a:buClr>
              <a:buSzPct val="80000"/>
              <a:buFont typeface="Wingdings" pitchFamily="2" charset="2"/>
              <a:buChar char="§"/>
            </a:pPr>
            <a:r>
              <a:rPr lang="es-EC" sz="1600" dirty="0" smtClean="0"/>
              <a:t>Apoya  el proceso en la toma de decisiones </a:t>
            </a:r>
          </a:p>
          <a:p>
            <a:pPr marL="576072" lvl="5" indent="-283464">
              <a:spcBef>
                <a:spcPts val="600"/>
              </a:spcBef>
              <a:buClr>
                <a:schemeClr val="accent1"/>
              </a:buClr>
              <a:buSzPct val="80000"/>
              <a:buFont typeface="Wingdings" pitchFamily="2" charset="2"/>
              <a:buChar char="§"/>
            </a:pPr>
            <a:r>
              <a:rPr lang="es-EC" sz="1600" dirty="0" smtClean="0"/>
              <a:t>Facilita el establecimiento de compromisos de resultado</a:t>
            </a:r>
          </a:p>
          <a:p>
            <a:pPr marL="365760" lvl="4" indent="-283464">
              <a:spcBef>
                <a:spcPts val="600"/>
              </a:spcBef>
              <a:buClr>
                <a:schemeClr val="accent1"/>
              </a:buClr>
              <a:buSzPct val="80000"/>
              <a:buFont typeface="Wingdings" pitchFamily="2" charset="2"/>
              <a:buChar char="ü"/>
            </a:pPr>
            <a:r>
              <a:rPr lang="es-ES" b="1" dirty="0" smtClean="0"/>
              <a:t>Clasificación de los Indicadores</a:t>
            </a:r>
            <a:endParaRPr lang="es-EC" b="1" dirty="0" smtClean="0"/>
          </a:p>
          <a:p>
            <a:pPr marL="576072" lvl="5" indent="-283464">
              <a:spcBef>
                <a:spcPts val="600"/>
              </a:spcBef>
              <a:buClr>
                <a:schemeClr val="accent1"/>
              </a:buClr>
              <a:buSzPct val="80000"/>
              <a:buFont typeface="Wingdings" pitchFamily="2" charset="2"/>
              <a:buChar char="§"/>
            </a:pPr>
            <a:r>
              <a:rPr lang="es-ES" sz="1600" dirty="0" smtClean="0"/>
              <a:t>Por el Ámbito de Control</a:t>
            </a:r>
            <a:endParaRPr lang="es-EC" sz="1600" dirty="0" smtClean="0"/>
          </a:p>
          <a:p>
            <a:pPr marL="576072" lvl="5" indent="-283464">
              <a:spcBef>
                <a:spcPts val="600"/>
              </a:spcBef>
              <a:buClr>
                <a:schemeClr val="accent1"/>
              </a:buClr>
              <a:buSzPct val="80000"/>
              <a:buFont typeface="Wingdings" pitchFamily="2" charset="2"/>
              <a:buChar char="§"/>
            </a:pPr>
            <a:r>
              <a:rPr lang="es-ES" sz="1600" dirty="0" smtClean="0"/>
              <a:t>En Función de la Dimensión</a:t>
            </a:r>
            <a:endParaRPr lang="es-EC"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792088"/>
          </a:xfrm>
        </p:spPr>
        <p:txBody>
          <a:bodyPr/>
          <a:lstStyle/>
          <a:p>
            <a:pPr marL="365760" lvl="3" indent="-283464">
              <a:spcBef>
                <a:spcPts val="600"/>
              </a:spcBef>
              <a:buClr>
                <a:schemeClr val="accent1"/>
              </a:buClr>
              <a:buSzPct val="80000"/>
              <a:buFont typeface="Wingdings" pitchFamily="2" charset="2"/>
              <a:buChar char="ü"/>
            </a:pPr>
            <a:r>
              <a:rPr lang="es-EC" b="1" dirty="0" smtClean="0"/>
              <a:t>Seguimiento y medición en los procesos</a:t>
            </a:r>
            <a:endParaRPr lang="es-ES" sz="1600" b="1" dirty="0" smtClean="0"/>
          </a:p>
          <a:p>
            <a:pPr marL="365760" lvl="3" indent="-283464">
              <a:spcBef>
                <a:spcPts val="600"/>
              </a:spcBef>
              <a:buClr>
                <a:schemeClr val="accent1"/>
              </a:buClr>
              <a:buSzPct val="80000"/>
              <a:buFont typeface="Wingdings" pitchFamily="2" charset="2"/>
              <a:buChar char="§"/>
            </a:pPr>
            <a:r>
              <a:rPr lang="es-ES" b="1" dirty="0" smtClean="0"/>
              <a:t>Indicadores del proceso  </a:t>
            </a:r>
            <a:endParaRPr lang="es-EC" b="1" dirty="0" smtClean="0"/>
          </a:p>
        </p:txBody>
      </p:sp>
      <p:pic>
        <p:nvPicPr>
          <p:cNvPr id="14342" name="Picture 6"/>
          <p:cNvPicPr>
            <a:picLocks noChangeAspect="1" noChangeArrowheads="1"/>
          </p:cNvPicPr>
          <p:nvPr/>
        </p:nvPicPr>
        <p:blipFill>
          <a:blip r:embed="rId2" cstate="print"/>
          <a:srcRect l="12367" t="43109" r="54427" b="7673"/>
          <a:stretch>
            <a:fillRect/>
          </a:stretch>
        </p:blipFill>
        <p:spPr bwMode="auto">
          <a:xfrm>
            <a:off x="1259632" y="1412776"/>
            <a:ext cx="3888432" cy="4536504"/>
          </a:xfrm>
          <a:prstGeom prst="rect">
            <a:avLst/>
          </a:prstGeom>
          <a:noFill/>
          <a:ln w="9525">
            <a:noFill/>
            <a:miter lim="800000"/>
            <a:headEnd/>
            <a:tailEnd/>
          </a:ln>
        </p:spPr>
      </p:pic>
      <p:pic>
        <p:nvPicPr>
          <p:cNvPr id="14343" name="Picture 7"/>
          <p:cNvPicPr>
            <a:picLocks noChangeAspect="1" noChangeArrowheads="1"/>
          </p:cNvPicPr>
          <p:nvPr/>
        </p:nvPicPr>
        <p:blipFill>
          <a:blip r:embed="rId3" cstate="print"/>
          <a:srcRect l="58110" t="19657" r="9791" b="7500"/>
          <a:stretch>
            <a:fillRect/>
          </a:stretch>
        </p:blipFill>
        <p:spPr bwMode="auto">
          <a:xfrm>
            <a:off x="5148064" y="1556792"/>
            <a:ext cx="370892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332656"/>
            <a:ext cx="7674056" cy="5915744"/>
          </a:xfrm>
        </p:spPr>
        <p:txBody>
          <a:bodyPr>
            <a:normAutofit/>
          </a:bodyPr>
          <a:lstStyle/>
          <a:p>
            <a:pPr>
              <a:buFont typeface="Wingdings" pitchFamily="2" charset="2"/>
              <a:buChar char="ü"/>
            </a:pPr>
            <a:endParaRPr lang="es-ES" sz="2000" b="1" dirty="0" smtClean="0"/>
          </a:p>
          <a:p>
            <a:pPr>
              <a:buFont typeface="Wingdings" pitchFamily="2" charset="2"/>
              <a:buChar char="ü"/>
            </a:pPr>
            <a:endParaRPr lang="es-ES" sz="2000" b="1" dirty="0" smtClean="0"/>
          </a:p>
          <a:p>
            <a:pPr>
              <a:buFont typeface="Wingdings" pitchFamily="2" charset="2"/>
              <a:buChar char="ü"/>
            </a:pPr>
            <a:r>
              <a:rPr lang="es-ES" sz="2000" b="1" dirty="0" smtClean="0"/>
              <a:t>Conceptualización del Aplicativo Informático</a:t>
            </a:r>
          </a:p>
          <a:p>
            <a:pPr>
              <a:buNone/>
            </a:pPr>
            <a:endParaRPr lang="es-EC" sz="2000" b="1" dirty="0" smtClean="0"/>
          </a:p>
          <a:p>
            <a:r>
              <a:rPr lang="es-ES" sz="1600" dirty="0" smtClean="0"/>
              <a:t>Business </a:t>
            </a:r>
            <a:r>
              <a:rPr lang="es-ES" sz="1600" dirty="0" err="1" smtClean="0"/>
              <a:t>Intelligence</a:t>
            </a:r>
            <a:r>
              <a:rPr lang="es-ES" sz="1600" dirty="0" smtClean="0"/>
              <a:t> (BI)</a:t>
            </a:r>
          </a:p>
          <a:p>
            <a:r>
              <a:rPr lang="es-ES" sz="1600" dirty="0" smtClean="0"/>
              <a:t>Data </a:t>
            </a:r>
            <a:r>
              <a:rPr lang="es-ES" sz="1600" dirty="0" err="1" smtClean="0"/>
              <a:t>Warehouse</a:t>
            </a:r>
            <a:endParaRPr lang="es-ES" sz="1600" dirty="0" smtClean="0"/>
          </a:p>
          <a:p>
            <a:pPr marL="365760" lvl="3" indent="-283464">
              <a:spcBef>
                <a:spcPts val="600"/>
              </a:spcBef>
              <a:buClr>
                <a:schemeClr val="accent1"/>
              </a:buClr>
              <a:buSzPct val="80000"/>
              <a:buFont typeface="Wingdings 2"/>
              <a:buChar char=""/>
            </a:pPr>
            <a:r>
              <a:rPr lang="es-ES" sz="1600" dirty="0" smtClean="0"/>
              <a:t>Sistemas OLAP</a:t>
            </a:r>
            <a:endParaRPr lang="es-EC" sz="1600" dirty="0" smtClean="0"/>
          </a:p>
          <a:p>
            <a:pPr marL="365760" lvl="3" indent="-283464">
              <a:spcBef>
                <a:spcPts val="600"/>
              </a:spcBef>
              <a:buClr>
                <a:schemeClr val="accent1"/>
              </a:buClr>
              <a:buSzPct val="80000"/>
              <a:buFont typeface="Wingdings 2"/>
              <a:buChar char=""/>
            </a:pPr>
            <a:r>
              <a:rPr lang="es-ES" sz="1600" dirty="0" smtClean="0"/>
              <a:t>Sistemas de OLTP</a:t>
            </a:r>
            <a:endParaRPr lang="es-EC" sz="1600" dirty="0" smtClean="0"/>
          </a:p>
          <a:p>
            <a:pPr marL="365760" lvl="3" indent="-283464">
              <a:spcBef>
                <a:spcPts val="600"/>
              </a:spcBef>
              <a:buClr>
                <a:schemeClr val="accent1"/>
              </a:buClr>
              <a:buSzPct val="80000"/>
              <a:buFont typeface="Wingdings 2"/>
              <a:buChar char=""/>
            </a:pPr>
            <a:r>
              <a:rPr lang="es-ES" sz="1600" dirty="0" err="1" smtClean="0"/>
              <a:t>DataMart</a:t>
            </a:r>
            <a:endParaRPr lang="es-EC" sz="1600" dirty="0" smtClean="0"/>
          </a:p>
          <a:p>
            <a:pPr marL="365760" lvl="3" indent="-283464">
              <a:spcBef>
                <a:spcPts val="600"/>
              </a:spcBef>
              <a:buClr>
                <a:schemeClr val="accent1"/>
              </a:buClr>
              <a:buSzPct val="80000"/>
              <a:buFont typeface="Wingdings 2"/>
              <a:buChar char=""/>
            </a:pPr>
            <a:r>
              <a:rPr lang="es-ES" sz="1600" dirty="0" smtClean="0"/>
              <a:t>Modelo Punto</a:t>
            </a:r>
            <a:endParaRPr lang="es-EC" sz="1600" dirty="0" smtClean="0"/>
          </a:p>
          <a:p>
            <a:pPr marL="365760" lvl="3" indent="-283464">
              <a:spcBef>
                <a:spcPts val="600"/>
              </a:spcBef>
              <a:buClr>
                <a:schemeClr val="accent1"/>
              </a:buClr>
              <a:buSzPct val="80000"/>
              <a:buFont typeface="Wingdings 2"/>
              <a:buChar char=""/>
            </a:pPr>
            <a:r>
              <a:rPr lang="es-ES" sz="1600" dirty="0" smtClean="0"/>
              <a:t>Modelo Multidimensional</a:t>
            </a:r>
          </a:p>
          <a:p>
            <a:pPr marL="365760" lvl="3" indent="-283464">
              <a:spcBef>
                <a:spcPts val="600"/>
              </a:spcBef>
              <a:buClr>
                <a:schemeClr val="accent1"/>
              </a:buClr>
              <a:buSzPct val="80000"/>
              <a:buFont typeface="Wingdings 2"/>
              <a:buChar char=""/>
            </a:pPr>
            <a:endParaRPr lang="es-ES" sz="1600" dirty="0" smtClean="0"/>
          </a:p>
          <a:p>
            <a:pPr marL="365760" lvl="3" indent="-283464">
              <a:spcBef>
                <a:spcPts val="600"/>
              </a:spcBef>
              <a:buClr>
                <a:schemeClr val="accent1"/>
              </a:buClr>
              <a:buSzPct val="80000"/>
              <a:buNone/>
            </a:pPr>
            <a:endParaRPr lang="es-EC" sz="1600" dirty="0" smtClean="0"/>
          </a:p>
          <a:p>
            <a:pPr>
              <a:buNone/>
            </a:pPr>
            <a:endParaRPr lang="es-EC" sz="2000" b="1" dirty="0" smtClean="0"/>
          </a:p>
        </p:txBody>
      </p:sp>
      <p:grpSp>
        <p:nvGrpSpPr>
          <p:cNvPr id="14339" name="Group 3"/>
          <p:cNvGrpSpPr>
            <a:grpSpLocks/>
          </p:cNvGrpSpPr>
          <p:nvPr/>
        </p:nvGrpSpPr>
        <p:grpSpPr bwMode="auto">
          <a:xfrm>
            <a:off x="4427984" y="2132856"/>
            <a:ext cx="4324350" cy="2746375"/>
            <a:chOff x="2830" y="4224"/>
            <a:chExt cx="7518" cy="4604"/>
          </a:xfrm>
        </p:grpSpPr>
        <p:sp>
          <p:nvSpPr>
            <p:cNvPr id="14340" name="Rectangle 4" descr="Diseño de fondo"/>
            <p:cNvSpPr>
              <a:spLocks noChangeArrowheads="1"/>
            </p:cNvSpPr>
            <p:nvPr/>
          </p:nvSpPr>
          <p:spPr bwMode="auto">
            <a:xfrm>
              <a:off x="2830" y="4224"/>
              <a:ext cx="7518" cy="4604"/>
            </a:xfrm>
            <a:prstGeom prst="rect">
              <a:avLst/>
            </a:prstGeom>
            <a:blipFill dpi="0" rotWithShape="1">
              <a:blip r:embed="rId2"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grpSp>
          <p:nvGrpSpPr>
            <p:cNvPr id="14341" name="Group 5"/>
            <p:cNvGrpSpPr>
              <a:grpSpLocks/>
            </p:cNvGrpSpPr>
            <p:nvPr/>
          </p:nvGrpSpPr>
          <p:grpSpPr bwMode="auto">
            <a:xfrm>
              <a:off x="3396" y="4375"/>
              <a:ext cx="6514" cy="4154"/>
              <a:chOff x="3396" y="4375"/>
              <a:chExt cx="6514" cy="4154"/>
            </a:xfrm>
          </p:grpSpPr>
          <p:sp>
            <p:nvSpPr>
              <p:cNvPr id="14342" name="Rectangle 6" descr="Diseño de fondo"/>
              <p:cNvSpPr>
                <a:spLocks noChangeArrowheads="1"/>
              </p:cNvSpPr>
              <p:nvPr/>
            </p:nvSpPr>
            <p:spPr bwMode="auto">
              <a:xfrm>
                <a:off x="7250" y="5893"/>
                <a:ext cx="1188"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Clientes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3" name="Rectangle 7" descr="Diseño de fondo"/>
              <p:cNvSpPr>
                <a:spLocks noChangeArrowheads="1"/>
              </p:cNvSpPr>
              <p:nvPr/>
            </p:nvSpPr>
            <p:spPr bwMode="auto">
              <a:xfrm>
                <a:off x="6646" y="6998"/>
                <a:ext cx="1090"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Tiempo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4" name="Rectangle 8" descr="Diseño de fondo"/>
              <p:cNvSpPr>
                <a:spLocks noChangeArrowheads="1"/>
              </p:cNvSpPr>
              <p:nvPr/>
            </p:nvSpPr>
            <p:spPr bwMode="auto">
              <a:xfrm>
                <a:off x="4813" y="6361"/>
                <a:ext cx="1417"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Producto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5" name="Rectangle 9" descr="Diseño de fondo"/>
              <p:cNvSpPr>
                <a:spLocks noChangeArrowheads="1"/>
              </p:cNvSpPr>
              <p:nvPr/>
            </p:nvSpPr>
            <p:spPr bwMode="auto">
              <a:xfrm>
                <a:off x="3396" y="6530"/>
                <a:ext cx="1417"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Agrícola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6" name="Rectangle 10" descr="Diseño de fondo"/>
              <p:cNvSpPr>
                <a:spLocks noChangeArrowheads="1"/>
              </p:cNvSpPr>
              <p:nvPr/>
            </p:nvSpPr>
            <p:spPr bwMode="auto">
              <a:xfrm>
                <a:off x="6230" y="7593"/>
                <a:ext cx="1188"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Predial</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7" name="Rectangle 11" descr="Diseño de fondo"/>
              <p:cNvSpPr>
                <a:spLocks noChangeArrowheads="1"/>
              </p:cNvSpPr>
              <p:nvPr/>
            </p:nvSpPr>
            <p:spPr bwMode="auto">
              <a:xfrm>
                <a:off x="4255" y="8061"/>
                <a:ext cx="1706"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Infraestructura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8" name="Rectangle 12" descr="Diseño de fondo"/>
              <p:cNvSpPr>
                <a:spLocks noChangeArrowheads="1"/>
              </p:cNvSpPr>
              <p:nvPr/>
            </p:nvSpPr>
            <p:spPr bwMode="auto">
              <a:xfrm>
                <a:off x="5229" y="5627"/>
                <a:ext cx="1417"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Logística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49" name="Rectangle 13" descr="Diseño de fondo"/>
              <p:cNvSpPr>
                <a:spLocks noChangeArrowheads="1"/>
              </p:cNvSpPr>
              <p:nvPr/>
            </p:nvSpPr>
            <p:spPr bwMode="auto">
              <a:xfrm>
                <a:off x="6348" y="4843"/>
                <a:ext cx="1472"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Satisfacción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50" name="Rectangle 14" descr="Diseño de fondo"/>
              <p:cNvSpPr>
                <a:spLocks noChangeArrowheads="1"/>
              </p:cNvSpPr>
              <p:nvPr/>
            </p:nvSpPr>
            <p:spPr bwMode="auto">
              <a:xfrm>
                <a:off x="8060" y="4375"/>
                <a:ext cx="1472"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Preguntas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351" name="Rectangle 15" descr="Diseño de fondo"/>
              <p:cNvSpPr>
                <a:spLocks noChangeArrowheads="1"/>
              </p:cNvSpPr>
              <p:nvPr/>
            </p:nvSpPr>
            <p:spPr bwMode="auto">
              <a:xfrm>
                <a:off x="8438" y="5279"/>
                <a:ext cx="1472" cy="468"/>
              </a:xfrm>
              <a:prstGeom prst="rect">
                <a:avLst/>
              </a:prstGeom>
              <a:blipFill dpi="0" rotWithShape="1">
                <a:blip r:embed="rId2"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Calificación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352" name="Group 16"/>
            <p:cNvGrpSpPr>
              <a:grpSpLocks/>
            </p:cNvGrpSpPr>
            <p:nvPr/>
          </p:nvGrpSpPr>
          <p:grpSpPr bwMode="auto">
            <a:xfrm>
              <a:off x="3884" y="4843"/>
              <a:ext cx="5543" cy="3495"/>
              <a:chOff x="3884" y="4843"/>
              <a:chExt cx="5543" cy="3495"/>
            </a:xfrm>
          </p:grpSpPr>
          <p:cxnSp>
            <p:nvCxnSpPr>
              <p:cNvPr id="14353" name="AutoShape 17"/>
              <p:cNvCxnSpPr>
                <a:cxnSpLocks noChangeShapeType="1"/>
              </p:cNvCxnSpPr>
              <p:nvPr/>
            </p:nvCxnSpPr>
            <p:spPr bwMode="auto">
              <a:xfrm flipV="1">
                <a:off x="6781" y="5459"/>
                <a:ext cx="1039" cy="753"/>
              </a:xfrm>
              <a:prstGeom prst="straightConnector1">
                <a:avLst/>
              </a:prstGeom>
              <a:noFill/>
              <a:ln w="9525">
                <a:solidFill>
                  <a:srgbClr val="000000"/>
                </a:solidFill>
                <a:round/>
                <a:headEnd/>
                <a:tailEnd/>
              </a:ln>
            </p:spPr>
          </p:cxnSp>
          <p:sp>
            <p:nvSpPr>
              <p:cNvPr id="14354" name="Oval 18"/>
              <p:cNvSpPr>
                <a:spLocks noChangeArrowheads="1"/>
              </p:cNvSpPr>
              <p:nvPr/>
            </p:nvSpPr>
            <p:spPr bwMode="auto">
              <a:xfrm>
                <a:off x="6396" y="6095"/>
                <a:ext cx="385" cy="435"/>
              </a:xfrm>
              <a:prstGeom prst="ellipse">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EC"/>
              </a:p>
            </p:txBody>
          </p:sp>
          <p:cxnSp>
            <p:nvCxnSpPr>
              <p:cNvPr id="14355" name="AutoShape 19"/>
              <p:cNvCxnSpPr>
                <a:cxnSpLocks noChangeShapeType="1"/>
              </p:cNvCxnSpPr>
              <p:nvPr/>
            </p:nvCxnSpPr>
            <p:spPr bwMode="auto">
              <a:xfrm>
                <a:off x="6781" y="6530"/>
                <a:ext cx="955" cy="503"/>
              </a:xfrm>
              <a:prstGeom prst="straightConnector1">
                <a:avLst/>
              </a:prstGeom>
              <a:noFill/>
              <a:ln w="9525">
                <a:solidFill>
                  <a:srgbClr val="000000"/>
                </a:solidFill>
                <a:round/>
                <a:headEnd/>
                <a:tailEnd/>
              </a:ln>
            </p:spPr>
          </p:cxnSp>
          <p:cxnSp>
            <p:nvCxnSpPr>
              <p:cNvPr id="14356" name="AutoShape 20"/>
              <p:cNvCxnSpPr>
                <a:cxnSpLocks noChangeShapeType="1"/>
              </p:cNvCxnSpPr>
              <p:nvPr/>
            </p:nvCxnSpPr>
            <p:spPr bwMode="auto">
              <a:xfrm flipH="1">
                <a:off x="5559" y="6430"/>
                <a:ext cx="837" cy="603"/>
              </a:xfrm>
              <a:prstGeom prst="straightConnector1">
                <a:avLst/>
              </a:prstGeom>
              <a:noFill/>
              <a:ln w="9525">
                <a:solidFill>
                  <a:srgbClr val="000000"/>
                </a:solidFill>
                <a:round/>
                <a:headEnd/>
                <a:tailEnd/>
              </a:ln>
            </p:spPr>
          </p:cxnSp>
          <p:sp>
            <p:nvSpPr>
              <p:cNvPr id="14357" name="Oval 21"/>
              <p:cNvSpPr>
                <a:spLocks noChangeArrowheads="1"/>
              </p:cNvSpPr>
              <p:nvPr/>
            </p:nvSpPr>
            <p:spPr bwMode="auto">
              <a:xfrm>
                <a:off x="5263" y="7033"/>
                <a:ext cx="385" cy="435"/>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C"/>
              </a:p>
            </p:txBody>
          </p:sp>
          <p:cxnSp>
            <p:nvCxnSpPr>
              <p:cNvPr id="14358" name="AutoShape 22"/>
              <p:cNvCxnSpPr>
                <a:cxnSpLocks noChangeShapeType="1"/>
              </p:cNvCxnSpPr>
              <p:nvPr/>
            </p:nvCxnSpPr>
            <p:spPr bwMode="auto">
              <a:xfrm flipH="1" flipV="1">
                <a:off x="3884" y="7033"/>
                <a:ext cx="1345" cy="150"/>
              </a:xfrm>
              <a:prstGeom prst="straightConnector1">
                <a:avLst/>
              </a:prstGeom>
              <a:noFill/>
              <a:ln w="9525">
                <a:solidFill>
                  <a:srgbClr val="000000"/>
                </a:solidFill>
                <a:round/>
                <a:headEnd/>
                <a:tailEnd/>
              </a:ln>
            </p:spPr>
          </p:cxnSp>
          <p:cxnSp>
            <p:nvCxnSpPr>
              <p:cNvPr id="14359" name="AutoShape 23"/>
              <p:cNvCxnSpPr>
                <a:cxnSpLocks noChangeShapeType="1"/>
              </p:cNvCxnSpPr>
              <p:nvPr/>
            </p:nvCxnSpPr>
            <p:spPr bwMode="auto">
              <a:xfrm flipH="1">
                <a:off x="3885" y="7468"/>
                <a:ext cx="1429" cy="720"/>
              </a:xfrm>
              <a:prstGeom prst="straightConnector1">
                <a:avLst/>
              </a:prstGeom>
              <a:noFill/>
              <a:ln w="9525">
                <a:solidFill>
                  <a:srgbClr val="000000"/>
                </a:solidFill>
                <a:round/>
                <a:headEnd/>
                <a:tailEnd/>
              </a:ln>
            </p:spPr>
          </p:cxnSp>
          <p:cxnSp>
            <p:nvCxnSpPr>
              <p:cNvPr id="14360" name="AutoShape 24"/>
              <p:cNvCxnSpPr>
                <a:cxnSpLocks noChangeShapeType="1"/>
              </p:cNvCxnSpPr>
              <p:nvPr/>
            </p:nvCxnSpPr>
            <p:spPr bwMode="auto">
              <a:xfrm>
                <a:off x="5648" y="7434"/>
                <a:ext cx="748" cy="904"/>
              </a:xfrm>
              <a:prstGeom prst="straightConnector1">
                <a:avLst/>
              </a:prstGeom>
              <a:noFill/>
              <a:ln w="9525">
                <a:solidFill>
                  <a:srgbClr val="000000"/>
                </a:solidFill>
                <a:round/>
                <a:headEnd/>
                <a:tailEnd/>
              </a:ln>
            </p:spPr>
          </p:cxnSp>
          <p:sp>
            <p:nvSpPr>
              <p:cNvPr id="14361" name="Oval 25"/>
              <p:cNvSpPr>
                <a:spLocks noChangeArrowheads="1"/>
              </p:cNvSpPr>
              <p:nvPr/>
            </p:nvSpPr>
            <p:spPr bwMode="auto">
              <a:xfrm>
                <a:off x="7820" y="5192"/>
                <a:ext cx="385" cy="43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s-EC"/>
              </a:p>
            </p:txBody>
          </p:sp>
          <p:cxnSp>
            <p:nvCxnSpPr>
              <p:cNvPr id="14362" name="AutoShape 26"/>
              <p:cNvCxnSpPr>
                <a:cxnSpLocks noChangeShapeType="1"/>
              </p:cNvCxnSpPr>
              <p:nvPr/>
            </p:nvCxnSpPr>
            <p:spPr bwMode="auto">
              <a:xfrm flipV="1">
                <a:off x="8205" y="4843"/>
                <a:ext cx="1222" cy="436"/>
              </a:xfrm>
              <a:prstGeom prst="straightConnector1">
                <a:avLst/>
              </a:prstGeom>
              <a:noFill/>
              <a:ln w="9525">
                <a:solidFill>
                  <a:srgbClr val="000000"/>
                </a:solidFill>
                <a:round/>
                <a:headEnd/>
                <a:tailEnd/>
              </a:ln>
            </p:spPr>
          </p:cxnSp>
          <p:cxnSp>
            <p:nvCxnSpPr>
              <p:cNvPr id="14363" name="AutoShape 27"/>
              <p:cNvCxnSpPr>
                <a:cxnSpLocks noChangeShapeType="1"/>
              </p:cNvCxnSpPr>
              <p:nvPr/>
            </p:nvCxnSpPr>
            <p:spPr bwMode="auto">
              <a:xfrm>
                <a:off x="8205" y="5519"/>
                <a:ext cx="1222" cy="576"/>
              </a:xfrm>
              <a:prstGeom prst="straightConnector1">
                <a:avLst/>
              </a:prstGeom>
              <a:noFill/>
              <a:ln w="9525">
                <a:solidFill>
                  <a:srgbClr val="000000"/>
                </a:solidFill>
                <a:round/>
                <a:headEnd/>
                <a:tailEnd/>
              </a:ln>
            </p:spPr>
          </p:cxn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260648"/>
            <a:ext cx="7458032" cy="6192688"/>
          </a:xfrm>
        </p:spPr>
        <p:txBody>
          <a:bodyPr>
            <a:normAutofit/>
          </a:bodyPr>
          <a:lstStyle/>
          <a:p>
            <a:pPr algn="ctr">
              <a:buNone/>
            </a:pPr>
            <a:endParaRPr lang="es-ES" sz="2400" b="1" dirty="0" smtClean="0">
              <a:effectLst>
                <a:outerShdw blurRad="38100" dist="38100" dir="2700000" algn="tl">
                  <a:srgbClr val="000000">
                    <a:alpha val="43137"/>
                  </a:srgbClr>
                </a:outerShdw>
              </a:effectLst>
            </a:endParaRPr>
          </a:p>
          <a:p>
            <a:pPr algn="ctr">
              <a:buNone/>
            </a:pPr>
            <a:r>
              <a:rPr lang="es-ES" sz="2400" b="1" dirty="0" smtClean="0">
                <a:effectLst>
                  <a:outerShdw blurRad="38100" dist="38100" dir="2700000" algn="tl">
                    <a:srgbClr val="000000">
                      <a:alpha val="43137"/>
                    </a:srgbClr>
                  </a:outerShdw>
                </a:effectLst>
              </a:rPr>
              <a:t>CAPÍTULO II</a:t>
            </a:r>
          </a:p>
          <a:p>
            <a:pPr algn="ctr">
              <a:buNone/>
            </a:pPr>
            <a:endParaRPr lang="es-EC" sz="2400" b="1" dirty="0" smtClean="0">
              <a:effectLst>
                <a:outerShdw blurRad="38100" dist="38100" dir="2700000" algn="tl">
                  <a:srgbClr val="000000">
                    <a:alpha val="43137"/>
                  </a:srgbClr>
                </a:outerShdw>
              </a:effectLst>
            </a:endParaRPr>
          </a:p>
          <a:p>
            <a:pPr>
              <a:buNone/>
            </a:pPr>
            <a:r>
              <a:rPr lang="es-ES" sz="2000" b="1" dirty="0" smtClean="0"/>
              <a:t>	Misión</a:t>
            </a:r>
          </a:p>
          <a:p>
            <a:pPr>
              <a:buNone/>
            </a:pPr>
            <a:r>
              <a:rPr lang="es-ES" sz="1900" dirty="0" smtClean="0"/>
              <a:t>	</a:t>
            </a:r>
            <a:r>
              <a:rPr lang="es-ES" sz="1600" dirty="0" smtClean="0"/>
              <a:t>Producir y comercializar rentablemente soluciones completas, innovadoras y de clase mundial para la conducción y control de fluidos operando en un marco de ética, eco-eficiencia y responsabilidad social.</a:t>
            </a:r>
          </a:p>
          <a:p>
            <a:pPr>
              <a:buNone/>
            </a:pPr>
            <a:endParaRPr lang="es-EC" sz="1600" dirty="0" smtClean="0"/>
          </a:p>
          <a:p>
            <a:pPr>
              <a:buNone/>
            </a:pPr>
            <a:r>
              <a:rPr lang="es-ES" sz="1900" dirty="0" smtClean="0"/>
              <a:t> </a:t>
            </a:r>
            <a:r>
              <a:rPr lang="es-ES" sz="2000" b="1" dirty="0" smtClean="0"/>
              <a:t>	Visión</a:t>
            </a:r>
          </a:p>
          <a:p>
            <a:pPr algn="just">
              <a:buNone/>
            </a:pPr>
            <a:r>
              <a:rPr lang="es-ES" sz="2000" b="1" dirty="0" smtClean="0"/>
              <a:t>	</a:t>
            </a:r>
            <a:r>
              <a:rPr lang="es-ES" sz="1600" dirty="0" smtClean="0"/>
              <a:t>Queremos ser reconocidos como un grupo empresarial líder conformado por empresas que crean valor económico operando dentro de un marco de ética, de eco-eficiencia y de responsabilidad social, de manera que podamos contribuir a mejorar la calidad de vida de la gente.</a:t>
            </a:r>
          </a:p>
          <a:p>
            <a:pPr algn="just">
              <a:buNone/>
            </a:pPr>
            <a:endParaRPr lang="es-EC" sz="1600" dirty="0" smtClean="0"/>
          </a:p>
          <a:p>
            <a:pPr>
              <a:buNone/>
            </a:pPr>
            <a:r>
              <a:rPr lang="es-ES" sz="2000" b="1" dirty="0" smtClean="0"/>
              <a:t>	Giro Ordinario del Negocio</a:t>
            </a:r>
            <a:endParaRPr lang="es-EC" sz="2000" b="1" dirty="0" smtClean="0"/>
          </a:p>
          <a:p>
            <a:pPr algn="just">
              <a:buNone/>
            </a:pPr>
            <a:r>
              <a:rPr lang="es-ES" sz="1600" b="1" dirty="0" smtClean="0"/>
              <a:t> </a:t>
            </a:r>
            <a:r>
              <a:rPr lang="es-ES" sz="1600" dirty="0" smtClean="0"/>
              <a:t>	El objeto social de la empresa PLÁSTICOS S.A. es la elaboración y comercialización de materiales para fluido líquido y sistemas de conducción liviano  con cloruro de polivinilo y </a:t>
            </a:r>
            <a:r>
              <a:rPr lang="es-ES" sz="1600" dirty="0" err="1" smtClean="0"/>
              <a:t>propileno</a:t>
            </a:r>
            <a:r>
              <a:rPr lang="es-ES" sz="1600" dirty="0" smtClean="0"/>
              <a:t>. </a:t>
            </a:r>
          </a:p>
          <a:p>
            <a:pPr algn="just">
              <a:buNone/>
            </a:pPr>
            <a:endParaRPr lang="es-EC" sz="1600" dirty="0" smtClean="0"/>
          </a:p>
          <a:p>
            <a:pPr>
              <a:buNone/>
            </a:pPr>
            <a:endParaRPr lang="es-EC"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88640"/>
            <a:ext cx="7746064" cy="6480720"/>
          </a:xfrm>
        </p:spPr>
        <p:txBody>
          <a:bodyPr>
            <a:normAutofit fontScale="62500" lnSpcReduction="20000"/>
          </a:bodyPr>
          <a:lstStyle/>
          <a:p>
            <a:pPr algn="ctr">
              <a:buNone/>
            </a:pPr>
            <a:r>
              <a:rPr lang="es-ES" b="1" dirty="0" smtClean="0"/>
              <a:t>Detalle de la Constitución</a:t>
            </a:r>
          </a:p>
          <a:p>
            <a:pPr algn="ctr">
              <a:buNone/>
            </a:pPr>
            <a:endParaRPr lang="es-ES" sz="2600" b="1" dirty="0" smtClean="0"/>
          </a:p>
          <a:p>
            <a:pPr algn="just">
              <a:buNone/>
            </a:pPr>
            <a:r>
              <a:rPr lang="es-ES" sz="2600" dirty="0" smtClean="0"/>
              <a:t>	PLÁSTICOS S.A. se estableció en Guayaquil, Ecuador, el 12 de marzo de 1958, con el nombre de “PRODUCTOS LATINOAMERICANOS S.A.” con la finalidad de atender la demanda de película de polietileno, utilizada para cubrir los racimos de banano de exportación en una planta en la ciudad de  Guayaquil.</a:t>
            </a:r>
          </a:p>
          <a:p>
            <a:pPr algn="just">
              <a:buNone/>
            </a:pPr>
            <a:endParaRPr lang="es-EC" sz="2600" dirty="0" smtClean="0"/>
          </a:p>
          <a:p>
            <a:pPr algn="just">
              <a:buNone/>
            </a:pPr>
            <a:r>
              <a:rPr lang="es-ES" sz="2600" dirty="0" smtClean="0"/>
              <a:t> 	La empresa PLÁSTICOS S.A. está constituida como Sociedad Anónima.</a:t>
            </a:r>
          </a:p>
          <a:p>
            <a:pPr algn="just">
              <a:buNone/>
            </a:pPr>
            <a:endParaRPr lang="es-ES" sz="2600" dirty="0" smtClean="0"/>
          </a:p>
          <a:p>
            <a:pPr algn="just">
              <a:buNone/>
            </a:pPr>
            <a:r>
              <a:rPr lang="es-ES" sz="2600" dirty="0" smtClean="0"/>
              <a:t> 	En 1971, inicia la producción de tuberías plásticas y luego continúa con la producción de envases soplados, fibras de polipropileno y etiquetas adhesivas.</a:t>
            </a:r>
            <a:endParaRPr lang="es-EC" sz="2600" dirty="0" smtClean="0"/>
          </a:p>
          <a:p>
            <a:pPr algn="just">
              <a:buNone/>
            </a:pPr>
            <a:r>
              <a:rPr lang="es-ES" sz="2600" dirty="0" smtClean="0"/>
              <a:t> </a:t>
            </a:r>
            <a:endParaRPr lang="es-EC" sz="2600" dirty="0" smtClean="0"/>
          </a:p>
          <a:p>
            <a:pPr algn="just">
              <a:buNone/>
            </a:pPr>
            <a:r>
              <a:rPr lang="es-ES" sz="2600" dirty="0" smtClean="0"/>
              <a:t>	En 1972, la marca “PLÁSTICOS S.A.” es registrada para distinguir todos sus productos y se introduce el lema comercial “Vive el Futuro” </a:t>
            </a:r>
          </a:p>
          <a:p>
            <a:pPr algn="just">
              <a:buNone/>
            </a:pPr>
            <a:endParaRPr lang="es-EC" sz="2600" dirty="0" smtClean="0"/>
          </a:p>
          <a:p>
            <a:pPr algn="just">
              <a:buNone/>
            </a:pPr>
            <a:r>
              <a:rPr lang="es-ES" sz="2600" dirty="0" smtClean="0"/>
              <a:t>	En 1981 la empresa ya tenía tres líneas de producción: Tuberías , Empaques y Fibras.</a:t>
            </a:r>
          </a:p>
          <a:p>
            <a:pPr algn="just">
              <a:buNone/>
            </a:pPr>
            <a:r>
              <a:rPr lang="es-ES" sz="2600" dirty="0" smtClean="0"/>
              <a:t> </a:t>
            </a:r>
            <a:endParaRPr lang="es-EC" sz="2600" dirty="0" smtClean="0"/>
          </a:p>
          <a:p>
            <a:pPr algn="just">
              <a:buNone/>
            </a:pPr>
            <a:r>
              <a:rPr lang="es-ES" sz="2600" dirty="0" smtClean="0"/>
              <a:t>	En el año de 1992, las líneas de empaques y fibras pasaron a formar parte de una nueva compañía, quedando solo la producción de tuberías, accesorios y tanques.</a:t>
            </a:r>
          </a:p>
          <a:p>
            <a:pPr algn="just">
              <a:buNone/>
            </a:pPr>
            <a:endParaRPr lang="es-EC" sz="2600" dirty="0" smtClean="0"/>
          </a:p>
          <a:p>
            <a:pPr algn="just">
              <a:buNone/>
            </a:pPr>
            <a:r>
              <a:rPr lang="es-ES" sz="2600" dirty="0" smtClean="0"/>
              <a:t> 	A finales de los años noventa la empresa empieza con la producción de  tubería de PVC. </a:t>
            </a:r>
            <a:endParaRPr lang="es-EC" sz="2600" dirty="0" smtClean="0"/>
          </a:p>
          <a:p>
            <a:pPr algn="just">
              <a:buNone/>
            </a:pPr>
            <a:r>
              <a:rPr lang="es-ES" sz="2600" dirty="0" smtClean="0"/>
              <a:t> 	En el año 2007, un grupo empresarial extranjero compra las acciones de la empresa PLÁSTICOS, con el fin de darle fortaleza financiera a la empresa manteniendo sus principios y sus valores. </a:t>
            </a:r>
            <a:endParaRPr lang="es-EC" sz="2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260648"/>
            <a:ext cx="7746064" cy="5987752"/>
          </a:xfrm>
        </p:spPr>
        <p:txBody>
          <a:bodyPr>
            <a:normAutofit/>
          </a:bodyPr>
          <a:lstStyle/>
          <a:p>
            <a:pPr>
              <a:buNone/>
            </a:pPr>
            <a:r>
              <a:rPr lang="es-ES" sz="2000" b="1" dirty="0" smtClean="0"/>
              <a:t>Estructura Corporativa</a:t>
            </a:r>
          </a:p>
          <a:p>
            <a:pPr>
              <a:buNone/>
            </a:pPr>
            <a:endParaRPr lang="es-ES" sz="2000" b="1" dirty="0" smtClean="0"/>
          </a:p>
          <a:p>
            <a:pPr>
              <a:buNone/>
            </a:pPr>
            <a:endParaRPr lang="es-ES" sz="2000" b="1" dirty="0" smtClean="0"/>
          </a:p>
          <a:p>
            <a:pPr>
              <a:buNone/>
            </a:pPr>
            <a:endParaRPr lang="es-ES" sz="2000" b="1" dirty="0" smtClean="0"/>
          </a:p>
          <a:p>
            <a:pPr>
              <a:buNone/>
            </a:pPr>
            <a:endParaRPr lang="es-EC" sz="2000" dirty="0"/>
          </a:p>
        </p:txBody>
      </p:sp>
      <p:pic>
        <p:nvPicPr>
          <p:cNvPr id="6" name="Picture 2"/>
          <p:cNvPicPr>
            <a:picLocks noChangeAspect="1" noChangeArrowheads="1"/>
          </p:cNvPicPr>
          <p:nvPr/>
        </p:nvPicPr>
        <p:blipFill>
          <a:blip r:embed="rId2" cstate="print"/>
          <a:srcRect l="25096" t="29758" r="25640" b="18991"/>
          <a:stretch>
            <a:fillRect/>
          </a:stretch>
        </p:blipFill>
        <p:spPr bwMode="auto">
          <a:xfrm>
            <a:off x="1331640" y="908720"/>
            <a:ext cx="7272808"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404664"/>
            <a:ext cx="7956376" cy="6120680"/>
          </a:xfrm>
        </p:spPr>
        <p:txBody>
          <a:bodyPr>
            <a:normAutofit/>
          </a:bodyPr>
          <a:lstStyle/>
          <a:p>
            <a:pPr>
              <a:buNone/>
            </a:pPr>
            <a:r>
              <a:rPr lang="es-ES" sz="2000" b="1" dirty="0" smtClean="0"/>
              <a:t>Clientes y Proveedores</a:t>
            </a:r>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endParaRPr lang="es-ES" sz="2000" b="1" dirty="0" smtClean="0"/>
          </a:p>
          <a:p>
            <a:pPr>
              <a:buNone/>
            </a:pPr>
            <a:r>
              <a:rPr lang="es-ES" sz="2000" b="1" dirty="0" smtClean="0"/>
              <a:t>Diagrama de Macro Procesos</a:t>
            </a:r>
          </a:p>
          <a:p>
            <a:pPr>
              <a:buNone/>
            </a:pPr>
            <a:endParaRPr lang="es-ES" sz="2000" b="1" dirty="0" smtClean="0"/>
          </a:p>
          <a:p>
            <a:pPr>
              <a:buNone/>
            </a:pPr>
            <a:endParaRPr lang="es-ES" sz="2000" b="1" dirty="0" smtClean="0"/>
          </a:p>
          <a:p>
            <a:pPr>
              <a:buNone/>
            </a:pPr>
            <a:endParaRPr lang="es-EC" sz="2000" b="1" dirty="0" smtClean="0"/>
          </a:p>
          <a:p>
            <a:pPr>
              <a:buNone/>
            </a:pPr>
            <a:endParaRPr lang="es-EC" sz="2000" dirty="0"/>
          </a:p>
        </p:txBody>
      </p:sp>
      <p:pic>
        <p:nvPicPr>
          <p:cNvPr id="6" name="Picture 3"/>
          <p:cNvPicPr>
            <a:picLocks noChangeAspect="1" noChangeArrowheads="1"/>
          </p:cNvPicPr>
          <p:nvPr/>
        </p:nvPicPr>
        <p:blipFill>
          <a:blip r:embed="rId2" cstate="print"/>
          <a:srcRect l="16212" t="23625" r="58529" b="48813"/>
          <a:stretch>
            <a:fillRect/>
          </a:stretch>
        </p:blipFill>
        <p:spPr bwMode="auto">
          <a:xfrm>
            <a:off x="1403648" y="764704"/>
            <a:ext cx="3384376" cy="2016224"/>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l="14861" t="29328" r="57748" b="44094"/>
          <a:stretch>
            <a:fillRect/>
          </a:stretch>
        </p:blipFill>
        <p:spPr bwMode="auto">
          <a:xfrm>
            <a:off x="4932040" y="908720"/>
            <a:ext cx="3635896" cy="1728192"/>
          </a:xfrm>
          <a:prstGeom prst="rect">
            <a:avLst/>
          </a:prstGeom>
          <a:noFill/>
          <a:ln w="9525">
            <a:noFill/>
            <a:miter lim="800000"/>
            <a:headEnd/>
            <a:tailEnd/>
          </a:ln>
        </p:spPr>
      </p:pic>
      <p:pic>
        <p:nvPicPr>
          <p:cNvPr id="45" name="Picture 41"/>
          <p:cNvPicPr>
            <a:picLocks noChangeAspect="1" noChangeArrowheads="1"/>
          </p:cNvPicPr>
          <p:nvPr/>
        </p:nvPicPr>
        <p:blipFill>
          <a:blip r:embed="rId4" cstate="print"/>
          <a:srcRect l="36164" t="26375" r="32290" b="19485"/>
          <a:stretch>
            <a:fillRect/>
          </a:stretch>
        </p:blipFill>
        <p:spPr bwMode="auto">
          <a:xfrm>
            <a:off x="2051720" y="3140968"/>
            <a:ext cx="612068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305</TotalTime>
  <Words>619</Words>
  <Application>Microsoft Office PowerPoint</Application>
  <PresentationFormat>Presentación en pantalla (4:3)</PresentationFormat>
  <Paragraphs>255</Paragraphs>
  <Slides>26</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26</vt:i4>
      </vt:variant>
    </vt:vector>
  </HeadingPairs>
  <TitlesOfParts>
    <vt:vector size="27" baseType="lpstr">
      <vt:lpstr>Solsticio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andres salazar</dc:creator>
  <cp:lastModifiedBy>celia castro</cp:lastModifiedBy>
  <cp:revision>43</cp:revision>
  <dcterms:created xsi:type="dcterms:W3CDTF">2010-11-30T05:20:04Z</dcterms:created>
  <dcterms:modified xsi:type="dcterms:W3CDTF">2010-12-10T19:20:15Z</dcterms:modified>
</cp:coreProperties>
</file>