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2"/>
  </p:notesMasterIdLst>
  <p:sldIdLst>
    <p:sldId id="256" r:id="rId2"/>
    <p:sldId id="257" r:id="rId3"/>
    <p:sldId id="258" r:id="rId4"/>
    <p:sldId id="259" r:id="rId5"/>
    <p:sldId id="293" r:id="rId6"/>
    <p:sldId id="260" r:id="rId7"/>
    <p:sldId id="262" r:id="rId8"/>
    <p:sldId id="263" r:id="rId9"/>
    <p:sldId id="294"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9" r:id="rId25"/>
    <p:sldId id="281" r:id="rId26"/>
    <p:sldId id="289" r:id="rId27"/>
    <p:sldId id="295" r:id="rId28"/>
    <p:sldId id="296" r:id="rId29"/>
    <p:sldId id="297" r:id="rId30"/>
    <p:sldId id="298" r:id="rId31"/>
  </p:sldIdLst>
  <p:sldSz cx="9144000" cy="6858000" type="screen4x3"/>
  <p:notesSz cx="6858000" cy="91440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0250" autoAdjust="0"/>
  </p:normalViewPr>
  <p:slideViewPr>
    <p:cSldViewPr>
      <p:cViewPr>
        <p:scale>
          <a:sx n="66" d="100"/>
          <a:sy n="66" d="100"/>
        </p:scale>
        <p:origin x="-63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E271873-C970-45CA-86BC-73ECB41B230D}" type="datetimeFigureOut">
              <a:rPr lang="es-US" smtClean="0"/>
              <a:pPr/>
              <a:t>27/12/2010</a:t>
            </a:fld>
            <a:endParaRPr lang="es-U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5CF71F-6151-4894-94F0-63D1E5EF556B}" type="slidenum">
              <a:rPr lang="es-US" smtClean="0"/>
              <a:pPr/>
              <a:t>‹Nº›</a:t>
            </a:fld>
            <a:endParaRPr lang="es-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1</a:t>
            </a:fld>
            <a:endParaRPr lang="es-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10</a:t>
            </a:fld>
            <a:endParaRPr lang="es-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11</a:t>
            </a:fld>
            <a:endParaRPr lang="es-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12</a:t>
            </a:fld>
            <a:endParaRPr lang="es-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13</a:t>
            </a:fld>
            <a:endParaRPr lang="es-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14</a:t>
            </a:fld>
            <a:endParaRPr lang="es-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15</a:t>
            </a:fld>
            <a:endParaRPr lang="es-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16</a:t>
            </a:fld>
            <a:endParaRPr lang="es-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17</a:t>
            </a:fld>
            <a:endParaRPr lang="es-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18</a:t>
            </a:fld>
            <a:endParaRPr lang="es-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19</a:t>
            </a:fld>
            <a:endParaRPr lang="es-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2</a:t>
            </a:fld>
            <a:endParaRPr lang="es-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US" dirty="0"/>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20</a:t>
            </a:fld>
            <a:endParaRPr lang="es-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21</a:t>
            </a:fld>
            <a:endParaRPr lang="es-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22</a:t>
            </a:fld>
            <a:endParaRPr lang="es-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23</a:t>
            </a:fld>
            <a:endParaRPr lang="es-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24</a:t>
            </a:fld>
            <a:endParaRPr lang="es-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25</a:t>
            </a:fld>
            <a:endParaRPr lang="es-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26</a:t>
            </a:fld>
            <a:endParaRPr lang="es-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27</a:t>
            </a:fld>
            <a:endParaRPr lang="es-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28</a:t>
            </a:fld>
            <a:endParaRPr lang="es-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29</a:t>
            </a:fld>
            <a:endParaRPr lang="es-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3</a:t>
            </a:fld>
            <a:endParaRPr lang="es-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30</a:t>
            </a:fld>
            <a:endParaRPr lang="es-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4</a:t>
            </a:fld>
            <a:endParaRPr lang="es-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5</a:t>
            </a:fld>
            <a:endParaRPr lang="es-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dirty="0"/>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6</a:t>
            </a:fld>
            <a:endParaRPr lang="es-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7</a:t>
            </a:fld>
            <a:endParaRPr lang="es-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8</a:t>
            </a:fld>
            <a:endParaRPr lang="es-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C"/>
          </a:p>
        </p:txBody>
      </p:sp>
      <p:sp>
        <p:nvSpPr>
          <p:cNvPr id="4" name="3 Marcador de número de diapositiva"/>
          <p:cNvSpPr>
            <a:spLocks noGrp="1"/>
          </p:cNvSpPr>
          <p:nvPr>
            <p:ph type="sldNum" sz="quarter" idx="10"/>
          </p:nvPr>
        </p:nvSpPr>
        <p:spPr/>
        <p:txBody>
          <a:bodyPr/>
          <a:lstStyle/>
          <a:p>
            <a:fld id="{9B5CF71F-6151-4894-94F0-63D1E5EF556B}" type="slidenum">
              <a:rPr lang="es-US" smtClean="0"/>
              <a:pPr/>
              <a:t>9</a:t>
            </a:fld>
            <a:endParaRPr lang="es-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432560" y="359898"/>
            <a:ext cx="7406640" cy="1472184"/>
          </a:xfrm>
        </p:spPr>
        <p:txBody>
          <a:bodyPr anchor="b"/>
          <a:lstStyle>
            <a:lvl1pPr algn="l">
              <a:defRPr/>
            </a:lvl1pPr>
            <a:extLst/>
          </a:lstStyle>
          <a:p>
            <a:r>
              <a:rPr kumimoji="0" lang="es-ES" smtClean="0"/>
              <a:t>Haga clic para modificar el estilo de título del patrón</a:t>
            </a:r>
            <a:endParaRPr kumimoji="0" lang="en-US"/>
          </a:p>
        </p:txBody>
      </p:sp>
      <p:sp>
        <p:nvSpPr>
          <p:cNvPr id="22" name="21 Subtítulo"/>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7" name="6 Marcador de fecha"/>
          <p:cNvSpPr>
            <a:spLocks noGrp="1"/>
          </p:cNvSpPr>
          <p:nvPr>
            <p:ph type="dt" sz="half" idx="10"/>
          </p:nvPr>
        </p:nvSpPr>
        <p:spPr/>
        <p:txBody>
          <a:bodyPr/>
          <a:lstStyle>
            <a:extLst/>
          </a:lstStyle>
          <a:p>
            <a:fld id="{16C91830-28D1-4491-B03C-AF84D978F439}" type="datetimeFigureOut">
              <a:rPr lang="es-US" smtClean="0"/>
              <a:pPr/>
              <a:t>27/12/2010</a:t>
            </a:fld>
            <a:endParaRPr lang="es-US"/>
          </a:p>
        </p:txBody>
      </p:sp>
      <p:sp>
        <p:nvSpPr>
          <p:cNvPr id="20" name="19 Marcador de pie de página"/>
          <p:cNvSpPr>
            <a:spLocks noGrp="1"/>
          </p:cNvSpPr>
          <p:nvPr>
            <p:ph type="ftr" sz="quarter" idx="11"/>
          </p:nvPr>
        </p:nvSpPr>
        <p:spPr/>
        <p:txBody>
          <a:bodyPr/>
          <a:lstStyle>
            <a:extLst/>
          </a:lstStyle>
          <a:p>
            <a:endParaRPr lang="es-US"/>
          </a:p>
        </p:txBody>
      </p:sp>
      <p:sp>
        <p:nvSpPr>
          <p:cNvPr id="10" name="9 Marcador de número de diapositiva"/>
          <p:cNvSpPr>
            <a:spLocks noGrp="1"/>
          </p:cNvSpPr>
          <p:nvPr>
            <p:ph type="sldNum" sz="quarter" idx="12"/>
          </p:nvPr>
        </p:nvSpPr>
        <p:spPr/>
        <p:txBody>
          <a:bodyPr/>
          <a:lstStyle>
            <a:extLst/>
          </a:lstStyle>
          <a:p>
            <a:fld id="{C6A37B5C-2AF7-40A2-A8AC-4E96CAC06700}" type="slidenum">
              <a:rPr lang="es-US" smtClean="0"/>
              <a:pPr/>
              <a:t>‹Nº›</a:t>
            </a:fld>
            <a:endParaRPr lang="es-US"/>
          </a:p>
        </p:txBody>
      </p:sp>
      <p:sp>
        <p:nvSpPr>
          <p:cNvPr id="8" name="7 Elipse"/>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6C91830-28D1-4491-B03C-AF84D978F439}" type="datetimeFigureOut">
              <a:rPr lang="es-US" smtClean="0"/>
              <a:pPr/>
              <a:t>27/12/2010</a:t>
            </a:fld>
            <a:endParaRPr lang="es-US"/>
          </a:p>
        </p:txBody>
      </p:sp>
      <p:sp>
        <p:nvSpPr>
          <p:cNvPr id="5" name="4 Marcador de pie de página"/>
          <p:cNvSpPr>
            <a:spLocks noGrp="1"/>
          </p:cNvSpPr>
          <p:nvPr>
            <p:ph type="ftr" sz="quarter" idx="11"/>
          </p:nvPr>
        </p:nvSpPr>
        <p:spPr/>
        <p:txBody>
          <a:bodyPr/>
          <a:lstStyle>
            <a:extLst/>
          </a:lstStyle>
          <a:p>
            <a:endParaRPr lang="es-US"/>
          </a:p>
        </p:txBody>
      </p:sp>
      <p:sp>
        <p:nvSpPr>
          <p:cNvPr id="6" name="5 Marcador de número de diapositiva"/>
          <p:cNvSpPr>
            <a:spLocks noGrp="1"/>
          </p:cNvSpPr>
          <p:nvPr>
            <p:ph type="sldNum" sz="quarter" idx="12"/>
          </p:nvPr>
        </p:nvSpPr>
        <p:spPr/>
        <p:txBody>
          <a:bodyPr/>
          <a:lstStyle>
            <a:extLst/>
          </a:lstStyle>
          <a:p>
            <a:fld id="{C6A37B5C-2AF7-40A2-A8AC-4E96CAC06700}" type="slidenum">
              <a:rPr lang="es-US" smtClean="0"/>
              <a:pPr/>
              <a:t>‹Nº›</a:t>
            </a:fld>
            <a:endParaRPr lang="es-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274639"/>
            <a:ext cx="1828800" cy="5851525"/>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1143000" y="274640"/>
            <a:ext cx="5562600" cy="5851525"/>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6C91830-28D1-4491-B03C-AF84D978F439}" type="datetimeFigureOut">
              <a:rPr lang="es-US" smtClean="0"/>
              <a:pPr/>
              <a:t>27/12/2010</a:t>
            </a:fld>
            <a:endParaRPr lang="es-US"/>
          </a:p>
        </p:txBody>
      </p:sp>
      <p:sp>
        <p:nvSpPr>
          <p:cNvPr id="5" name="4 Marcador de pie de página"/>
          <p:cNvSpPr>
            <a:spLocks noGrp="1"/>
          </p:cNvSpPr>
          <p:nvPr>
            <p:ph type="ftr" sz="quarter" idx="11"/>
          </p:nvPr>
        </p:nvSpPr>
        <p:spPr/>
        <p:txBody>
          <a:bodyPr/>
          <a:lstStyle>
            <a:extLst/>
          </a:lstStyle>
          <a:p>
            <a:endParaRPr lang="es-US"/>
          </a:p>
        </p:txBody>
      </p:sp>
      <p:sp>
        <p:nvSpPr>
          <p:cNvPr id="6" name="5 Marcador de número de diapositiva"/>
          <p:cNvSpPr>
            <a:spLocks noGrp="1"/>
          </p:cNvSpPr>
          <p:nvPr>
            <p:ph type="sldNum" sz="quarter" idx="12"/>
          </p:nvPr>
        </p:nvSpPr>
        <p:spPr/>
        <p:txBody>
          <a:bodyPr/>
          <a:lstStyle>
            <a:extLst/>
          </a:lstStyle>
          <a:p>
            <a:fld id="{C6A37B5C-2AF7-40A2-A8AC-4E96CAC06700}" type="slidenum">
              <a:rPr lang="es-US" smtClean="0"/>
              <a:pPr/>
              <a:t>‹Nº›</a:t>
            </a:fld>
            <a:endParaRPr lang="es-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6C91830-28D1-4491-B03C-AF84D978F439}" type="datetimeFigureOut">
              <a:rPr lang="es-US" smtClean="0"/>
              <a:pPr/>
              <a:t>27/12/2010</a:t>
            </a:fld>
            <a:endParaRPr lang="es-US"/>
          </a:p>
        </p:txBody>
      </p:sp>
      <p:sp>
        <p:nvSpPr>
          <p:cNvPr id="5" name="4 Marcador de pie de página"/>
          <p:cNvSpPr>
            <a:spLocks noGrp="1"/>
          </p:cNvSpPr>
          <p:nvPr>
            <p:ph type="ftr" sz="quarter" idx="11"/>
          </p:nvPr>
        </p:nvSpPr>
        <p:spPr/>
        <p:txBody>
          <a:bodyPr/>
          <a:lstStyle>
            <a:extLst/>
          </a:lstStyle>
          <a:p>
            <a:endParaRPr lang="es-US"/>
          </a:p>
        </p:txBody>
      </p:sp>
      <p:sp>
        <p:nvSpPr>
          <p:cNvPr id="6" name="5 Marcador de número de diapositiva"/>
          <p:cNvSpPr>
            <a:spLocks noGrp="1"/>
          </p:cNvSpPr>
          <p:nvPr>
            <p:ph type="sldNum" sz="quarter" idx="12"/>
          </p:nvPr>
        </p:nvSpPr>
        <p:spPr/>
        <p:txBody>
          <a:bodyPr/>
          <a:lstStyle>
            <a:extLst/>
          </a:lstStyle>
          <a:p>
            <a:fld id="{C6A37B5C-2AF7-40A2-A8AC-4E96CAC06700}" type="slidenum">
              <a:rPr lang="es-US" smtClean="0"/>
              <a:pPr/>
              <a:t>‹Nº›</a:t>
            </a:fld>
            <a:endParaRPr lang="es-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16C91830-28D1-4491-B03C-AF84D978F439}" type="datetimeFigureOut">
              <a:rPr lang="es-US" smtClean="0"/>
              <a:pPr/>
              <a:t>27/12/2010</a:t>
            </a:fld>
            <a:endParaRPr lang="es-US"/>
          </a:p>
        </p:txBody>
      </p:sp>
      <p:sp>
        <p:nvSpPr>
          <p:cNvPr id="5" name="4 Marcador de pie de página"/>
          <p:cNvSpPr>
            <a:spLocks noGrp="1"/>
          </p:cNvSpPr>
          <p:nvPr>
            <p:ph type="ftr" sz="quarter" idx="11"/>
          </p:nvPr>
        </p:nvSpPr>
        <p:spPr/>
        <p:txBody>
          <a:bodyPr/>
          <a:lstStyle>
            <a:extLst/>
          </a:lstStyle>
          <a:p>
            <a:endParaRPr lang="es-US"/>
          </a:p>
        </p:txBody>
      </p:sp>
      <p:sp>
        <p:nvSpPr>
          <p:cNvPr id="6" name="5 Marcador de número de diapositiva"/>
          <p:cNvSpPr>
            <a:spLocks noGrp="1"/>
          </p:cNvSpPr>
          <p:nvPr>
            <p:ph type="sldNum" sz="quarter" idx="12"/>
          </p:nvPr>
        </p:nvSpPr>
        <p:spPr/>
        <p:txBody>
          <a:bodyPr/>
          <a:lstStyle>
            <a:extLst/>
          </a:lstStyle>
          <a:p>
            <a:fld id="{C6A37B5C-2AF7-40A2-A8AC-4E96CAC06700}" type="slidenum">
              <a:rPr lang="es-US" smtClean="0"/>
              <a:pPr/>
              <a:t>‹Nº›</a:t>
            </a:fld>
            <a:endParaRPr lang="es-US"/>
          </a:p>
        </p:txBody>
      </p:sp>
      <p:sp>
        <p:nvSpPr>
          <p:cNvPr id="10" name="9 Rectángulo"/>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8 Elipse"/>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6C91830-28D1-4491-B03C-AF84D978F439}" type="datetimeFigureOut">
              <a:rPr lang="es-US" smtClean="0"/>
              <a:pPr/>
              <a:t>27/12/2010</a:t>
            </a:fld>
            <a:endParaRPr lang="es-US"/>
          </a:p>
        </p:txBody>
      </p:sp>
      <p:sp>
        <p:nvSpPr>
          <p:cNvPr id="6" name="5 Marcador de pie de página"/>
          <p:cNvSpPr>
            <a:spLocks noGrp="1"/>
          </p:cNvSpPr>
          <p:nvPr>
            <p:ph type="ftr" sz="quarter" idx="11"/>
          </p:nvPr>
        </p:nvSpPr>
        <p:spPr/>
        <p:txBody>
          <a:bodyPr/>
          <a:lstStyle>
            <a:extLst/>
          </a:lstStyle>
          <a:p>
            <a:endParaRPr lang="es-US"/>
          </a:p>
        </p:txBody>
      </p:sp>
      <p:sp>
        <p:nvSpPr>
          <p:cNvPr id="7" name="6 Marcador de número de diapositiva"/>
          <p:cNvSpPr>
            <a:spLocks noGrp="1"/>
          </p:cNvSpPr>
          <p:nvPr>
            <p:ph type="sldNum" sz="quarter" idx="12"/>
          </p:nvPr>
        </p:nvSpPr>
        <p:spPr/>
        <p:txBody>
          <a:bodyPr/>
          <a:lstStyle>
            <a:extLst/>
          </a:lstStyle>
          <a:p>
            <a:fld id="{C6A37B5C-2AF7-40A2-A8AC-4E96CAC06700}" type="slidenum">
              <a:rPr lang="es-US" smtClean="0"/>
              <a:pPr/>
              <a:t>‹Nº›</a:t>
            </a:fld>
            <a:endParaRPr lang="es-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16C91830-28D1-4491-B03C-AF84D978F439}" type="datetimeFigureOut">
              <a:rPr lang="es-US" smtClean="0"/>
              <a:pPr/>
              <a:t>27/12/2010</a:t>
            </a:fld>
            <a:endParaRPr lang="es-US"/>
          </a:p>
        </p:txBody>
      </p:sp>
      <p:sp>
        <p:nvSpPr>
          <p:cNvPr id="8" name="7 Marcador de pie de página"/>
          <p:cNvSpPr>
            <a:spLocks noGrp="1"/>
          </p:cNvSpPr>
          <p:nvPr>
            <p:ph type="ftr" sz="quarter" idx="11"/>
          </p:nvPr>
        </p:nvSpPr>
        <p:spPr/>
        <p:txBody>
          <a:bodyPr/>
          <a:lstStyle>
            <a:extLst/>
          </a:lstStyle>
          <a:p>
            <a:endParaRPr lang="es-US"/>
          </a:p>
        </p:txBody>
      </p:sp>
      <p:sp>
        <p:nvSpPr>
          <p:cNvPr id="9" name="8 Marcador de número de diapositiva"/>
          <p:cNvSpPr>
            <a:spLocks noGrp="1"/>
          </p:cNvSpPr>
          <p:nvPr>
            <p:ph type="sldNum" sz="quarter" idx="12"/>
          </p:nvPr>
        </p:nvSpPr>
        <p:spPr/>
        <p:txBody>
          <a:bodyPr/>
          <a:lstStyle>
            <a:extLst/>
          </a:lstStyle>
          <a:p>
            <a:fld id="{C6A37B5C-2AF7-40A2-A8AC-4E96CAC06700}" type="slidenum">
              <a:rPr lang="es-US" smtClean="0"/>
              <a:pPr/>
              <a:t>‹Nº›</a:t>
            </a:fld>
            <a:endParaRPr lang="es-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435608" y="274320"/>
            <a:ext cx="7498080" cy="1143000"/>
          </a:xfrm>
        </p:spPr>
        <p:txBody>
          <a:bodyPr anchor="ct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16C91830-28D1-4491-B03C-AF84D978F439}" type="datetimeFigureOut">
              <a:rPr lang="es-US" smtClean="0"/>
              <a:pPr/>
              <a:t>27/12/2010</a:t>
            </a:fld>
            <a:endParaRPr lang="es-US"/>
          </a:p>
        </p:txBody>
      </p:sp>
      <p:sp>
        <p:nvSpPr>
          <p:cNvPr id="4" name="3 Marcador de pie de página"/>
          <p:cNvSpPr>
            <a:spLocks noGrp="1"/>
          </p:cNvSpPr>
          <p:nvPr>
            <p:ph type="ftr" sz="quarter" idx="11"/>
          </p:nvPr>
        </p:nvSpPr>
        <p:spPr/>
        <p:txBody>
          <a:bodyPr/>
          <a:lstStyle>
            <a:extLst/>
          </a:lstStyle>
          <a:p>
            <a:endParaRPr lang="es-US"/>
          </a:p>
        </p:txBody>
      </p:sp>
      <p:sp>
        <p:nvSpPr>
          <p:cNvPr id="5" name="4 Marcador de número de diapositiva"/>
          <p:cNvSpPr>
            <a:spLocks noGrp="1"/>
          </p:cNvSpPr>
          <p:nvPr>
            <p:ph type="sldNum" sz="quarter" idx="12"/>
          </p:nvPr>
        </p:nvSpPr>
        <p:spPr/>
        <p:txBody>
          <a:bodyPr/>
          <a:lstStyle>
            <a:extLst/>
          </a:lstStyle>
          <a:p>
            <a:fld id="{C6A37B5C-2AF7-40A2-A8AC-4E96CAC06700}" type="slidenum">
              <a:rPr lang="es-US" smtClean="0"/>
              <a:pPr/>
              <a:t>‹Nº›</a:t>
            </a:fld>
            <a:endParaRPr lang="es-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16C91830-28D1-4491-B03C-AF84D978F439}" type="datetimeFigureOut">
              <a:rPr lang="es-US" smtClean="0"/>
              <a:pPr/>
              <a:t>27/12/2010</a:t>
            </a:fld>
            <a:endParaRPr lang="es-US"/>
          </a:p>
        </p:txBody>
      </p:sp>
      <p:sp>
        <p:nvSpPr>
          <p:cNvPr id="3" name="2 Marcador de pie de página"/>
          <p:cNvSpPr>
            <a:spLocks noGrp="1"/>
          </p:cNvSpPr>
          <p:nvPr>
            <p:ph type="ftr" sz="quarter" idx="11"/>
          </p:nvPr>
        </p:nvSpPr>
        <p:spPr/>
        <p:txBody>
          <a:bodyPr/>
          <a:lstStyle>
            <a:extLst/>
          </a:lstStyle>
          <a:p>
            <a:endParaRPr lang="es-US"/>
          </a:p>
        </p:txBody>
      </p:sp>
      <p:sp>
        <p:nvSpPr>
          <p:cNvPr id="4" name="3 Marcador de número de diapositiva"/>
          <p:cNvSpPr>
            <a:spLocks noGrp="1"/>
          </p:cNvSpPr>
          <p:nvPr>
            <p:ph type="sldNum" sz="quarter" idx="12"/>
          </p:nvPr>
        </p:nvSpPr>
        <p:spPr/>
        <p:txBody>
          <a:bodyPr/>
          <a:lstStyle>
            <a:extLst/>
          </a:lstStyle>
          <a:p>
            <a:fld id="{C6A37B5C-2AF7-40A2-A8AC-4E96CAC06700}" type="slidenum">
              <a:rPr lang="es-US" smtClean="0"/>
              <a:pPr/>
              <a:t>‹Nº›</a:t>
            </a:fld>
            <a:endParaRPr lang="es-US"/>
          </a:p>
        </p:txBody>
      </p:sp>
      <p:sp>
        <p:nvSpPr>
          <p:cNvPr id="6" name="5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16C91830-28D1-4491-B03C-AF84D978F439}" type="datetimeFigureOut">
              <a:rPr lang="es-US" smtClean="0"/>
              <a:pPr/>
              <a:t>27/12/2010</a:t>
            </a:fld>
            <a:endParaRPr lang="es-US"/>
          </a:p>
        </p:txBody>
      </p:sp>
      <p:sp>
        <p:nvSpPr>
          <p:cNvPr id="6" name="5 Marcador de pie de página"/>
          <p:cNvSpPr>
            <a:spLocks noGrp="1"/>
          </p:cNvSpPr>
          <p:nvPr>
            <p:ph type="ftr" sz="quarter" idx="11"/>
          </p:nvPr>
        </p:nvSpPr>
        <p:spPr/>
        <p:txBody>
          <a:bodyPr/>
          <a:lstStyle>
            <a:extLst/>
          </a:lstStyle>
          <a:p>
            <a:endParaRPr lang="es-US"/>
          </a:p>
        </p:txBody>
      </p:sp>
      <p:sp>
        <p:nvSpPr>
          <p:cNvPr id="7" name="6 Marcador de número de diapositiva"/>
          <p:cNvSpPr>
            <a:spLocks noGrp="1"/>
          </p:cNvSpPr>
          <p:nvPr>
            <p:ph type="sldNum" sz="quarter" idx="12"/>
          </p:nvPr>
        </p:nvSpPr>
        <p:spPr/>
        <p:txBody>
          <a:bodyPr/>
          <a:lstStyle>
            <a:extLst/>
          </a:lstStyle>
          <a:p>
            <a:fld id="{C6A37B5C-2AF7-40A2-A8AC-4E96CAC06700}" type="slidenum">
              <a:rPr lang="es-US" smtClean="0"/>
              <a:pPr/>
              <a:t>‹Nº›</a:t>
            </a:fld>
            <a:endParaRPr lang="es-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s-ES" smtClean="0"/>
              <a:t>Haga clic para modificar el estilo de título del patrón</a:t>
            </a:r>
            <a:endParaRPr kumimoji="0" lang="en-US"/>
          </a:p>
        </p:txBody>
      </p:sp>
      <p:sp>
        <p:nvSpPr>
          <p:cNvPr id="5" name="4 Marcador de fecha"/>
          <p:cNvSpPr>
            <a:spLocks noGrp="1"/>
          </p:cNvSpPr>
          <p:nvPr>
            <p:ph type="dt" sz="half" idx="10"/>
          </p:nvPr>
        </p:nvSpPr>
        <p:spPr/>
        <p:txBody>
          <a:bodyPr/>
          <a:lstStyle>
            <a:extLst/>
          </a:lstStyle>
          <a:p>
            <a:fld id="{16C91830-28D1-4491-B03C-AF84D978F439}" type="datetimeFigureOut">
              <a:rPr lang="es-US" smtClean="0"/>
              <a:pPr/>
              <a:t>27/12/2010</a:t>
            </a:fld>
            <a:endParaRPr lang="es-US"/>
          </a:p>
        </p:txBody>
      </p:sp>
      <p:sp>
        <p:nvSpPr>
          <p:cNvPr id="6" name="5 Marcador de pie de página"/>
          <p:cNvSpPr>
            <a:spLocks noGrp="1"/>
          </p:cNvSpPr>
          <p:nvPr>
            <p:ph type="ftr" sz="quarter" idx="11"/>
          </p:nvPr>
        </p:nvSpPr>
        <p:spPr/>
        <p:txBody>
          <a:bodyPr/>
          <a:lstStyle>
            <a:extLst/>
          </a:lstStyle>
          <a:p>
            <a:endParaRPr lang="es-US"/>
          </a:p>
        </p:txBody>
      </p:sp>
      <p:sp>
        <p:nvSpPr>
          <p:cNvPr id="7" name="6 Marcador de número de diapositiva"/>
          <p:cNvSpPr>
            <a:spLocks noGrp="1"/>
          </p:cNvSpPr>
          <p:nvPr>
            <p:ph type="sldNum" sz="quarter" idx="12"/>
          </p:nvPr>
        </p:nvSpPr>
        <p:spPr/>
        <p:txBody>
          <a:bodyPr/>
          <a:lstStyle>
            <a:extLst/>
          </a:lstStyle>
          <a:p>
            <a:fld id="{C6A37B5C-2AF7-40A2-A8AC-4E96CAC06700}" type="slidenum">
              <a:rPr lang="es-US" smtClean="0"/>
              <a:pPr/>
              <a:t>‹Nº›</a:t>
            </a:fld>
            <a:endParaRPr lang="es-US"/>
          </a:p>
        </p:txBody>
      </p:sp>
      <p:sp>
        <p:nvSpPr>
          <p:cNvPr id="8" name="7 Rectángulo"/>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smtClean="0"/>
              <a:t>Haga clic en el icono para agregar una imagen</a:t>
            </a:r>
            <a:endParaRPr kumimoji="0" lang="en-US" dirty="0"/>
          </a:p>
        </p:txBody>
      </p:sp>
      <p:sp>
        <p:nvSpPr>
          <p:cNvPr id="9" name="8 Proceso"/>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Proceso"/>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3 Marcador de texto"/>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Elipse"/>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Anillo"/>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11 Rectángulo"/>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Marcador de título"/>
          <p:cNvSpPr>
            <a:spLocks noGrp="1"/>
          </p:cNvSpPr>
          <p:nvPr>
            <p:ph type="title"/>
          </p:nvPr>
        </p:nvSpPr>
        <p:spPr>
          <a:xfrm>
            <a:off x="1435608" y="274638"/>
            <a:ext cx="7498080" cy="1143000"/>
          </a:xfrm>
          <a:prstGeom prst="rect">
            <a:avLst/>
          </a:prstGeom>
        </p:spPr>
        <p:txBody>
          <a:bodyPr anchor="ctr">
            <a:normAutofit/>
          </a:bodyPr>
          <a:lstStyle>
            <a:extLst/>
          </a:lstStyle>
          <a:p>
            <a:r>
              <a:rPr kumimoji="0" lang="es-ES" smtClean="0"/>
              <a:t>Haga clic para modificar el estilo de título del patrón</a:t>
            </a:r>
            <a:endParaRPr kumimoji="0" lang="en-US"/>
          </a:p>
        </p:txBody>
      </p:sp>
      <p:sp>
        <p:nvSpPr>
          <p:cNvPr id="9" name="8 Marcador de texto"/>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4" name="23 Marcador de fecha"/>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6C91830-28D1-4491-B03C-AF84D978F439}" type="datetimeFigureOut">
              <a:rPr lang="es-US" smtClean="0"/>
              <a:pPr/>
              <a:t>27/12/2010</a:t>
            </a:fld>
            <a:endParaRPr lang="es-US"/>
          </a:p>
        </p:txBody>
      </p:sp>
      <p:sp>
        <p:nvSpPr>
          <p:cNvPr id="10" name="9 Marcador de pie de página"/>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s-US"/>
          </a:p>
        </p:txBody>
      </p:sp>
      <p:sp>
        <p:nvSpPr>
          <p:cNvPr id="22" name="21 Marcador de número de diapositiva"/>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C6A37B5C-2AF7-40A2-A8AC-4E96CAC06700}" type="slidenum">
              <a:rPr lang="es-US" smtClean="0"/>
              <a:pPr/>
              <a:t>‹Nº›</a:t>
            </a:fld>
            <a:endParaRPr lang="es-US"/>
          </a:p>
        </p:txBody>
      </p:sp>
      <p:sp>
        <p:nvSpPr>
          <p:cNvPr id="15" name="14 Rectángulo"/>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DIAPOSITIVAS%20CPA.pptx"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DIAPOSITIVAS%20CPA.pptx"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DIAPOSITIVAS%20CPA.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wmf"/><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685801"/>
            <a:ext cx="7772400" cy="2819399"/>
          </a:xfrm>
        </p:spPr>
        <p:txBody>
          <a:bodyPr>
            <a:noAutofit/>
          </a:bodyPr>
          <a:lstStyle/>
          <a:p>
            <a:pPr algn="ctr"/>
            <a:r>
              <a:rPr lang="es-EC" sz="3000" dirty="0" smtClean="0">
                <a:solidFill>
                  <a:schemeClr val="tx2">
                    <a:lumMod val="75000"/>
                  </a:schemeClr>
                </a:solidFill>
              </a:rPr>
              <a:t>ANALISIS DE CUMPLIMIENTO TRIBUTARIO CORRESPONDIENTE AL PERIODO FISCAL 2008 DE UNA EMPRESA COMERCIAL UBICADA EN LA CIUDAD DE GUAYAQUIL DEDICADA A LA COMPRA Y VENTA DE ARTÍCULOS DEL HOGAR</a:t>
            </a:r>
            <a:endParaRPr lang="es-US" sz="3000" dirty="0">
              <a:solidFill>
                <a:schemeClr val="tx2">
                  <a:lumMod val="75000"/>
                </a:schemeClr>
              </a:solidFill>
            </a:endParaRPr>
          </a:p>
        </p:txBody>
      </p:sp>
      <p:sp>
        <p:nvSpPr>
          <p:cNvPr id="3" name="2 Subtítulo"/>
          <p:cNvSpPr>
            <a:spLocks noGrp="1"/>
          </p:cNvSpPr>
          <p:nvPr>
            <p:ph type="subTitle" idx="1"/>
          </p:nvPr>
        </p:nvSpPr>
        <p:spPr>
          <a:xfrm>
            <a:off x="533400" y="4038600"/>
            <a:ext cx="7854696" cy="1981200"/>
          </a:xfrm>
        </p:spPr>
        <p:txBody>
          <a:bodyPr/>
          <a:lstStyle/>
          <a:p>
            <a:pPr algn="r">
              <a:defRPr/>
            </a:pPr>
            <a:r>
              <a:rPr lang="es-EC" b="1" dirty="0" smtClean="0">
                <a:solidFill>
                  <a:schemeClr val="tx1">
                    <a:lumMod val="65000"/>
                    <a:lumOff val="35000"/>
                  </a:schemeClr>
                </a:solidFill>
              </a:rPr>
              <a:t>Presentado por:</a:t>
            </a:r>
          </a:p>
          <a:p>
            <a:pPr algn="r">
              <a:defRPr/>
            </a:pPr>
            <a:r>
              <a:rPr lang="es-EC" b="1" dirty="0" smtClean="0">
                <a:solidFill>
                  <a:schemeClr val="tx1">
                    <a:lumMod val="65000"/>
                    <a:lumOff val="35000"/>
                  </a:schemeClr>
                </a:solidFill>
              </a:rPr>
              <a:t>Saralid Yanina Lorenti Mindiola</a:t>
            </a:r>
          </a:p>
          <a:p>
            <a:pPr algn="r">
              <a:defRPr/>
            </a:pPr>
            <a:r>
              <a:rPr lang="es-EC" b="1" dirty="0" smtClean="0">
                <a:solidFill>
                  <a:schemeClr val="tx1">
                    <a:lumMod val="65000"/>
                    <a:lumOff val="35000"/>
                  </a:schemeClr>
                </a:solidFill>
              </a:rPr>
              <a:t>Flor Elena Villafuerte Quizhpi</a:t>
            </a:r>
            <a:endParaRPr lang="es-ES" b="1" dirty="0" smtClean="0">
              <a:solidFill>
                <a:schemeClr val="tx1">
                  <a:lumMod val="65000"/>
                  <a:lumOff val="35000"/>
                </a:schemeClr>
              </a:solidFill>
            </a:endParaRPr>
          </a:p>
          <a:p>
            <a:endParaRPr lang="es-US"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219200" y="914400"/>
          <a:ext cx="7391400" cy="4703445"/>
        </p:xfrm>
        <a:graphic>
          <a:graphicData uri="http://schemas.openxmlformats.org/drawingml/2006/table">
            <a:tbl>
              <a:tblPr/>
              <a:tblGrid>
                <a:gridCol w="739141"/>
                <a:gridCol w="3475435"/>
                <a:gridCol w="1549237"/>
                <a:gridCol w="1627587"/>
              </a:tblGrid>
              <a:tr h="963984">
                <a:tc gridSpan="4">
                  <a:txBody>
                    <a:bodyPr/>
                    <a:lstStyle/>
                    <a:p>
                      <a:pPr marL="0" marR="0" algn="ctr">
                        <a:spcBef>
                          <a:spcPts val="0"/>
                        </a:spcBef>
                        <a:spcAft>
                          <a:spcPts val="0"/>
                        </a:spcAft>
                      </a:pPr>
                      <a:endParaRPr lang="es-US" sz="1200" dirty="0">
                        <a:latin typeface="Times New Roman"/>
                        <a:ea typeface="Times New Roman"/>
                        <a:cs typeface="Times New Roman"/>
                      </a:endParaRPr>
                    </a:p>
                    <a:p>
                      <a:pPr marL="0" marR="0" algn="ctr">
                        <a:spcBef>
                          <a:spcPts val="0"/>
                        </a:spcBef>
                        <a:spcAft>
                          <a:spcPts val="0"/>
                        </a:spcAft>
                      </a:pPr>
                      <a:r>
                        <a:rPr lang="es-ES" sz="1100" b="1" dirty="0">
                          <a:solidFill>
                            <a:srgbClr val="FFFFFF"/>
                          </a:solidFill>
                          <a:latin typeface="Times New Roman"/>
                          <a:ea typeface="Times New Roman"/>
                          <a:cs typeface="Times New Roman"/>
                        </a:rPr>
                        <a:t>PROGRAMA DE AUDITORÍA TRIBUTARIA</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Razón Social:     FLOSAR                                             RUC:  XXXXXXXXXXXXX</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Área o módulo:  Contabilidad</a:t>
                      </a:r>
                      <a:endParaRPr lang="es-US" sz="1200" dirty="0">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s-US"/>
                    </a:p>
                  </a:txBody>
                  <a:tcPr/>
                </a:tc>
                <a:tc hMerge="1">
                  <a:txBody>
                    <a:bodyPr/>
                    <a:lstStyle/>
                    <a:p>
                      <a:endParaRPr lang="es-US"/>
                    </a:p>
                  </a:txBody>
                  <a:tcPr/>
                </a:tc>
                <a:tc hMerge="1">
                  <a:txBody>
                    <a:bodyPr/>
                    <a:lstStyle/>
                    <a:p>
                      <a:endParaRPr lang="es-US"/>
                    </a:p>
                  </a:txBody>
                  <a:tcPr/>
                </a:tc>
              </a:tr>
              <a:tr h="384105">
                <a:tc gridSpan="4">
                  <a:txBody>
                    <a:bodyPr/>
                    <a:lstStyle/>
                    <a:p>
                      <a:pPr marL="0" marR="0">
                        <a:lnSpc>
                          <a:spcPct val="150000"/>
                        </a:lnSpc>
                        <a:spcBef>
                          <a:spcPts val="0"/>
                        </a:spcBef>
                        <a:spcAft>
                          <a:spcPts val="0"/>
                        </a:spcAft>
                      </a:pPr>
                      <a:r>
                        <a:rPr lang="es-ES" sz="1100" b="1" dirty="0">
                          <a:solidFill>
                            <a:schemeClr val="tx1"/>
                          </a:solidFill>
                          <a:latin typeface="Times New Roman"/>
                          <a:ea typeface="Times New Roman"/>
                          <a:cs typeface="Times New Roman"/>
                        </a:rPr>
                        <a:t>OBJETIVO: Comprobar la correcta determinación de las cuentas incobrables.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327110">
                <a:tc>
                  <a:txBody>
                    <a:bodyPr/>
                    <a:lstStyle/>
                    <a:p>
                      <a:pPr marL="0" marR="0" algn="ctr">
                        <a:lnSpc>
                          <a:spcPct val="150000"/>
                        </a:lnSpc>
                        <a:spcBef>
                          <a:spcPts val="0"/>
                        </a:spcBef>
                        <a:spcAft>
                          <a:spcPts val="0"/>
                        </a:spcAft>
                      </a:pPr>
                      <a:r>
                        <a:rPr lang="es-ES" sz="1100" b="1" dirty="0">
                          <a:solidFill>
                            <a:schemeClr val="tx1"/>
                          </a:solidFill>
                          <a:latin typeface="Times New Roman"/>
                          <a:ea typeface="Times New Roman"/>
                          <a:cs typeface="Times New Roman"/>
                        </a:rPr>
                        <a:t>Nº</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S" sz="1100" b="1" dirty="0">
                          <a:solidFill>
                            <a:schemeClr val="tx1"/>
                          </a:solidFill>
                          <a:latin typeface="Times New Roman"/>
                          <a:ea typeface="Times New Roman"/>
                          <a:cs typeface="Times New Roman"/>
                        </a:rPr>
                        <a:t>Descripción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S" sz="1100" b="1">
                          <a:solidFill>
                            <a:schemeClr val="tx1"/>
                          </a:solidFill>
                          <a:latin typeface="Times New Roman"/>
                          <a:ea typeface="Times New Roman"/>
                          <a:cs typeface="Times New Roman"/>
                        </a:rPr>
                        <a:t>T.P. / </a:t>
                      </a:r>
                      <a:r>
                        <a:rPr lang="en-US" sz="1100" b="1">
                          <a:solidFill>
                            <a:schemeClr val="tx1"/>
                          </a:solidFill>
                          <a:latin typeface="Times New Roman"/>
                          <a:ea typeface="Times New Roman"/>
                          <a:cs typeface="Times New Roman"/>
                        </a:rPr>
                        <a:t>Hora </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b="1">
                          <a:solidFill>
                            <a:schemeClr val="tx1"/>
                          </a:solidFill>
                          <a:latin typeface="Times New Roman"/>
                          <a:ea typeface="Times New Roman"/>
                          <a:cs typeface="Times New Roman"/>
                        </a:rPr>
                        <a:t>Responsable</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27110">
                <a:tc gridSpan="4">
                  <a:txBody>
                    <a:bodyPr/>
                    <a:lstStyle/>
                    <a:p>
                      <a:pPr marL="0" marR="0" algn="just">
                        <a:lnSpc>
                          <a:spcPct val="150000"/>
                        </a:lnSpc>
                        <a:spcBef>
                          <a:spcPts val="0"/>
                        </a:spcBef>
                        <a:spcAft>
                          <a:spcPts val="0"/>
                        </a:spcAft>
                      </a:pPr>
                      <a:r>
                        <a:rPr lang="en-US" sz="1100" dirty="0">
                          <a:solidFill>
                            <a:schemeClr val="tx1"/>
                          </a:solidFill>
                          <a:latin typeface="Times New Roman"/>
                          <a:ea typeface="Times New Roman"/>
                          <a:cs typeface="Times New Roman"/>
                        </a:rPr>
                        <a:t>PRUEBAS SUSTANTIVAS: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520402">
                <a:tc gridSpan="4">
                  <a:txBody>
                    <a:bodyPr/>
                    <a:lstStyle/>
                    <a:p>
                      <a:pPr marL="742950" marR="0" lvl="1" indent="-285750">
                        <a:lnSpc>
                          <a:spcPct val="150000"/>
                        </a:lnSpc>
                        <a:spcBef>
                          <a:spcPts val="0"/>
                        </a:spcBef>
                        <a:spcAft>
                          <a:spcPts val="0"/>
                        </a:spcAft>
                        <a:buFont typeface="+mj-lt"/>
                        <a:buAutoNum type="arabicPeriod"/>
                      </a:pPr>
                      <a:r>
                        <a:rPr lang="es-ES" sz="1100" b="1" dirty="0">
                          <a:solidFill>
                            <a:schemeClr val="tx1"/>
                          </a:solidFill>
                          <a:latin typeface="Times New Roman"/>
                          <a:ea typeface="Times New Roman"/>
                          <a:cs typeface="Times New Roman"/>
                        </a:rPr>
                        <a:t>Verificación de las cuentas incobrables</a:t>
                      </a:r>
                      <a:endParaRPr lang="es-US" sz="1200" dirty="0">
                        <a:solidFill>
                          <a:schemeClr val="tx1"/>
                        </a:solidFill>
                        <a:latin typeface="Times New Roman"/>
                        <a:ea typeface="Times New Roman"/>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327110">
                <a:tc gridSpan="4">
                  <a:txBody>
                    <a:bodyPr/>
                    <a:lstStyle/>
                    <a:p>
                      <a:pPr marL="0" marR="0" algn="just">
                        <a:lnSpc>
                          <a:spcPct val="150000"/>
                        </a:lnSpc>
                        <a:spcBef>
                          <a:spcPts val="0"/>
                        </a:spcBef>
                        <a:spcAft>
                          <a:spcPts val="0"/>
                        </a:spcAft>
                      </a:pPr>
                      <a:r>
                        <a:rPr lang="en-US" sz="1100" dirty="0">
                          <a:solidFill>
                            <a:schemeClr val="tx1"/>
                          </a:solidFill>
                          <a:latin typeface="Times New Roman"/>
                          <a:ea typeface="Times New Roman"/>
                          <a:cs typeface="Times New Roman"/>
                        </a:rPr>
                        <a:t>PRUEBAS DE CUMPLIMIENTO:</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545184">
                <a:tc gridSpan="2">
                  <a:txBody>
                    <a:bodyPr/>
                    <a:lstStyle/>
                    <a:p>
                      <a:pPr marL="0" marR="0">
                        <a:lnSpc>
                          <a:spcPct val="150000"/>
                        </a:lnSpc>
                        <a:spcBef>
                          <a:spcPts val="0"/>
                        </a:spcBef>
                        <a:spcAft>
                          <a:spcPts val="0"/>
                        </a:spcAft>
                      </a:pPr>
                      <a:r>
                        <a:rPr lang="es-ES" sz="1100" b="1" dirty="0">
                          <a:solidFill>
                            <a:schemeClr val="tx1"/>
                          </a:solidFill>
                          <a:latin typeface="Times New Roman"/>
                          <a:ea typeface="Times New Roman"/>
                          <a:cs typeface="Times New Roman"/>
                        </a:rPr>
                        <a:t>2.1 Solicitar los detalles de las cuentas por cobrar</a:t>
                      </a:r>
                      <a:endParaRPr lang="es-US" sz="1200" dirty="0">
                        <a:solidFill>
                          <a:schemeClr val="tx1"/>
                        </a:solidFill>
                        <a:latin typeface="Times New Roman"/>
                        <a:ea typeface="Times New Roman"/>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n-US" sz="1100">
                          <a:solidFill>
                            <a:schemeClr val="tx1"/>
                          </a:solidFill>
                          <a:latin typeface="Times New Roman"/>
                          <a:ea typeface="Times New Roman"/>
                          <a:cs typeface="Times New Roman"/>
                        </a:rPr>
                        <a:t>30min.</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a:solidFill>
                            <a:schemeClr val="tx1"/>
                          </a:solidFill>
                          <a:latin typeface="Times New Roman"/>
                          <a:ea typeface="Times New Roman"/>
                          <a:cs typeface="Times New Roman"/>
                        </a:rPr>
                        <a:t>Saralid Lorenti</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54220">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2.2 Determinar si la Compañía ha calculado  adecuadamente los valores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n-US" sz="1100" dirty="0">
                          <a:solidFill>
                            <a:schemeClr val="tx1"/>
                          </a:solidFill>
                          <a:latin typeface="Times New Roman"/>
                          <a:ea typeface="Times New Roman"/>
                          <a:cs typeface="Times New Roman"/>
                        </a:rPr>
                        <a:t>1</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a:solidFill>
                            <a:schemeClr val="tx1"/>
                          </a:solidFill>
                          <a:latin typeface="Times New Roman"/>
                          <a:ea typeface="Times New Roman"/>
                          <a:cs typeface="Times New Roman"/>
                        </a:rPr>
                        <a:t>Saralid Lorenti</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654220">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2.3 Determinar si existen la adecuada aplicación de la Ley.</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s-ES" sz="1100" dirty="0">
                          <a:solidFill>
                            <a:schemeClr val="tx1"/>
                          </a:solidFill>
                          <a:latin typeface="Times New Roman"/>
                          <a:ea typeface="Times New Roman"/>
                          <a:cs typeface="Times New Roman"/>
                        </a:rPr>
                        <a:t>1</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S" sz="1100" dirty="0">
                          <a:solidFill>
                            <a:schemeClr val="tx1"/>
                          </a:solidFill>
                          <a:latin typeface="Times New Roman"/>
                          <a:ea typeface="Times New Roman"/>
                          <a:cs typeface="Times New Roman"/>
                        </a:rPr>
                        <a:t>Flor Villafuerte</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5" name="4 CuadroTexto"/>
          <p:cNvSpPr txBox="1"/>
          <p:nvPr/>
        </p:nvSpPr>
        <p:spPr>
          <a:xfrm>
            <a:off x="1066800" y="381001"/>
            <a:ext cx="3505200" cy="646331"/>
          </a:xfrm>
          <a:prstGeom prst="rect">
            <a:avLst/>
          </a:prstGeom>
          <a:noFill/>
        </p:spPr>
        <p:txBody>
          <a:bodyPr wrap="square" rtlCol="0">
            <a:spAutoFit/>
          </a:bodyPr>
          <a:lstStyle/>
          <a:p>
            <a:pPr marL="0" lvl="1"/>
            <a:r>
              <a:rPr lang="es-ES" b="1" dirty="0" smtClean="0">
                <a:solidFill>
                  <a:schemeClr val="tx2">
                    <a:lumMod val="75000"/>
                  </a:schemeClr>
                </a:solidFill>
              </a:rPr>
              <a:t>CUENTAS INCOBRABLES </a:t>
            </a:r>
            <a:endParaRPr lang="es-US" b="1" dirty="0" smtClean="0">
              <a:solidFill>
                <a:schemeClr val="tx2">
                  <a:lumMod val="75000"/>
                </a:schemeClr>
              </a:solidFill>
            </a:endParaRPr>
          </a:p>
          <a:p>
            <a:endParaRPr lang="es-US"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762000" y="1219200"/>
            <a:ext cx="8229600" cy="1877437"/>
          </a:xfrm>
          <a:prstGeom prst="rect">
            <a:avLst/>
          </a:prstGeom>
          <a:noFill/>
          <a:ln>
            <a:solidFill>
              <a:schemeClr val="tx2">
                <a:lumMod val="60000"/>
                <a:lumOff val="40000"/>
              </a:schemeClr>
            </a:solidFill>
          </a:ln>
        </p:spPr>
        <p:txBody>
          <a:bodyPr wrap="square" rtlCol="0">
            <a:spAutoFit/>
          </a:bodyPr>
          <a:lstStyle/>
          <a:p>
            <a:r>
              <a:rPr lang="es-US" sz="1400" b="1" u="sng" dirty="0" smtClean="0">
                <a:solidFill>
                  <a:schemeClr val="tx2">
                    <a:lumMod val="75000"/>
                  </a:schemeClr>
                </a:solidFill>
              </a:rPr>
              <a:t>Balance General</a:t>
            </a:r>
            <a:endParaRPr lang="es-US" sz="1200" b="1" u="sng" dirty="0" smtClean="0">
              <a:solidFill>
                <a:schemeClr val="tx2">
                  <a:lumMod val="75000"/>
                </a:schemeClr>
              </a:solidFill>
            </a:endParaRPr>
          </a:p>
          <a:p>
            <a:r>
              <a:rPr lang="es-US" sz="1500" dirty="0" smtClean="0">
                <a:solidFill>
                  <a:schemeClr val="tx1">
                    <a:lumMod val="65000"/>
                    <a:lumOff val="35000"/>
                  </a:schemeClr>
                </a:solidFill>
              </a:rPr>
              <a:t>Cuentas por cobrar por crédito comerciales	               438.015,00  </a:t>
            </a:r>
            <a:r>
              <a:rPr lang="en-US" sz="1500" dirty="0" smtClean="0">
                <a:solidFill>
                  <a:schemeClr val="tx1">
                    <a:lumMod val="65000"/>
                    <a:lumOff val="35000"/>
                  </a:schemeClr>
                </a:solidFill>
              </a:rPr>
              <a:t>&lt;= 10% de la cartera</a:t>
            </a:r>
            <a:endParaRPr lang="es-US" sz="1500" dirty="0" smtClean="0">
              <a:solidFill>
                <a:schemeClr val="tx1">
                  <a:lumMod val="65000"/>
                  <a:lumOff val="35000"/>
                </a:schemeClr>
              </a:solidFill>
            </a:endParaRPr>
          </a:p>
          <a:p>
            <a:r>
              <a:rPr lang="es-US" sz="1500" dirty="0" smtClean="0">
                <a:solidFill>
                  <a:schemeClr val="tx1">
                    <a:lumMod val="65000"/>
                    <a:lumOff val="35000"/>
                  </a:schemeClr>
                </a:solidFill>
              </a:rPr>
              <a:t>Valor máximo de la provisión acumulada según LORTI       43.081,50  &lt;=  1% de los créditos concedidos</a:t>
            </a:r>
          </a:p>
          <a:p>
            <a:r>
              <a:rPr lang="es-US" sz="1500" dirty="0" smtClean="0">
                <a:solidFill>
                  <a:schemeClr val="tx1">
                    <a:lumMod val="65000"/>
                    <a:lumOff val="35000"/>
                  </a:schemeClr>
                </a:solidFill>
              </a:rPr>
              <a:t>Valor máximo para crédito incobrable del periodo                4.380,15  &lt;= Provisión acumulada</a:t>
            </a:r>
          </a:p>
          <a:p>
            <a:endParaRPr lang="es-US" sz="1400" dirty="0" smtClean="0">
              <a:solidFill>
                <a:schemeClr val="tx1">
                  <a:lumMod val="65000"/>
                  <a:lumOff val="35000"/>
                </a:schemeClr>
              </a:solidFill>
            </a:endParaRPr>
          </a:p>
          <a:p>
            <a:r>
              <a:rPr lang="es-US" sz="1500" b="1" u="sng" dirty="0" smtClean="0">
                <a:solidFill>
                  <a:schemeClr val="tx2">
                    <a:lumMod val="75000"/>
                  </a:schemeClr>
                </a:solidFill>
              </a:rPr>
              <a:t>Estado de Resultado</a:t>
            </a:r>
          </a:p>
          <a:p>
            <a:r>
              <a:rPr lang="es-US" sz="1400" dirty="0" smtClean="0">
                <a:solidFill>
                  <a:schemeClr val="tx1">
                    <a:lumMod val="65000"/>
                    <a:lumOff val="35000"/>
                  </a:schemeClr>
                </a:solidFill>
              </a:rPr>
              <a:t>Cuentas incobrables según la empresa	                               0,00  &lt;= 10% de la cartera</a:t>
            </a:r>
          </a:p>
          <a:p>
            <a:r>
              <a:rPr lang="en-US" sz="1400" dirty="0" smtClean="0">
                <a:solidFill>
                  <a:schemeClr val="tx1">
                    <a:lumMod val="65000"/>
                    <a:lumOff val="35000"/>
                  </a:schemeClr>
                </a:solidFill>
              </a:rPr>
              <a:t>					                  &lt;= 1% de los cr</a:t>
            </a:r>
            <a:r>
              <a:rPr lang="es-US" sz="1400" dirty="0" smtClean="0">
                <a:solidFill>
                  <a:schemeClr val="tx1">
                    <a:lumMod val="65000"/>
                    <a:lumOff val="35000"/>
                  </a:schemeClr>
                </a:solidFill>
              </a:rPr>
              <a:t>é</a:t>
            </a:r>
            <a:r>
              <a:rPr lang="en-US" sz="1400" dirty="0" smtClean="0">
                <a:solidFill>
                  <a:schemeClr val="tx1">
                    <a:lumMod val="65000"/>
                    <a:lumOff val="35000"/>
                  </a:schemeClr>
                </a:solidFill>
              </a:rPr>
              <a:t>ditos concedidos</a:t>
            </a:r>
            <a:endParaRPr lang="es-US" dirty="0" smtClean="0">
              <a:solidFill>
                <a:schemeClr val="tx1">
                  <a:lumMod val="65000"/>
                  <a:lumOff val="35000"/>
                </a:schemeClr>
              </a:solidFill>
            </a:endParaRPr>
          </a:p>
        </p:txBody>
      </p:sp>
      <p:sp>
        <p:nvSpPr>
          <p:cNvPr id="7" name="6 CuadroTexto"/>
          <p:cNvSpPr txBox="1"/>
          <p:nvPr/>
        </p:nvSpPr>
        <p:spPr>
          <a:xfrm>
            <a:off x="1676400" y="381000"/>
            <a:ext cx="5715000" cy="800219"/>
          </a:xfrm>
          <a:prstGeom prst="rect">
            <a:avLst/>
          </a:prstGeom>
          <a:noFill/>
        </p:spPr>
        <p:txBody>
          <a:bodyPr wrap="square" rtlCol="0">
            <a:spAutoFit/>
          </a:bodyPr>
          <a:lstStyle/>
          <a:p>
            <a:pPr algn="ctr"/>
            <a:r>
              <a:rPr lang="es-US" sz="2300" b="1" dirty="0" smtClean="0">
                <a:solidFill>
                  <a:schemeClr val="tx2">
                    <a:lumMod val="75000"/>
                  </a:schemeClr>
                </a:solidFill>
              </a:rPr>
              <a:t>PROVISIÓN DE CUENTAS INCOBRABLES</a:t>
            </a:r>
            <a:endParaRPr lang="es-US" sz="2300" b="1" dirty="0">
              <a:solidFill>
                <a:schemeClr val="tx2">
                  <a:lumMod val="75000"/>
                </a:schemeClr>
              </a:solidFill>
            </a:endParaRPr>
          </a:p>
        </p:txBody>
      </p:sp>
      <p:sp>
        <p:nvSpPr>
          <p:cNvPr id="8" name="7 CuadroTexto"/>
          <p:cNvSpPr txBox="1"/>
          <p:nvPr/>
        </p:nvSpPr>
        <p:spPr>
          <a:xfrm>
            <a:off x="990600" y="3657600"/>
            <a:ext cx="7772400" cy="1569660"/>
          </a:xfrm>
          <a:prstGeom prst="rect">
            <a:avLst/>
          </a:prstGeom>
          <a:noFill/>
        </p:spPr>
        <p:txBody>
          <a:bodyPr wrap="square" rtlCol="0">
            <a:spAutoFit/>
          </a:bodyPr>
          <a:lstStyle/>
          <a:p>
            <a:pPr algn="just"/>
            <a:r>
              <a:rPr lang="es-US" sz="1600" b="1" dirty="0" smtClean="0">
                <a:solidFill>
                  <a:schemeClr val="tx2">
                    <a:lumMod val="75000"/>
                  </a:schemeClr>
                </a:solidFill>
              </a:rPr>
              <a:t>LORTI Art 10  Numeral 11</a:t>
            </a:r>
          </a:p>
          <a:p>
            <a:pPr algn="just"/>
            <a:r>
              <a:rPr lang="es-US" sz="1600" dirty="0" smtClean="0">
                <a:solidFill>
                  <a:schemeClr val="tx1">
                    <a:lumMod val="65000"/>
                    <a:lumOff val="35000"/>
                  </a:schemeClr>
                </a:solidFill>
              </a:rPr>
              <a:t>Las provisiones para créditos incobrables originados en operaciones del giro ordinario del negocio, efectuadas en cada ejercicio impositivo a razón del 1% anual sobre los créditos comerciales concedidos en dicho ejercicio y que se encuentren pendientes de recaudación al cierre del mismo, sin que la provisión acumulada pueda exceder del 10% de la cartera total.</a:t>
            </a:r>
            <a:endParaRPr lang="es-US" sz="16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2286000" y="1066800"/>
          <a:ext cx="5257801" cy="4114801"/>
        </p:xfrm>
        <a:graphic>
          <a:graphicData uri="http://schemas.openxmlformats.org/drawingml/2006/table">
            <a:tbl>
              <a:tblPr/>
              <a:tblGrid>
                <a:gridCol w="525781"/>
                <a:gridCol w="2472217"/>
                <a:gridCol w="1102035"/>
                <a:gridCol w="1157768"/>
              </a:tblGrid>
              <a:tr h="839544">
                <a:tc gridSpan="4">
                  <a:txBody>
                    <a:bodyPr/>
                    <a:lstStyle/>
                    <a:p>
                      <a:pPr marL="0" marR="0" algn="ctr">
                        <a:spcBef>
                          <a:spcPts val="0"/>
                        </a:spcBef>
                        <a:spcAft>
                          <a:spcPts val="0"/>
                        </a:spcAft>
                      </a:pPr>
                      <a:endParaRPr lang="es-US" sz="1200" dirty="0">
                        <a:latin typeface="Times New Roman"/>
                        <a:ea typeface="Times New Roman"/>
                        <a:cs typeface="Times New Roman"/>
                      </a:endParaRPr>
                    </a:p>
                    <a:p>
                      <a:pPr marL="0" marR="0" algn="ctr">
                        <a:spcBef>
                          <a:spcPts val="0"/>
                        </a:spcBef>
                        <a:spcAft>
                          <a:spcPts val="0"/>
                        </a:spcAft>
                      </a:pPr>
                      <a:r>
                        <a:rPr lang="es-ES" sz="1100" b="1" dirty="0">
                          <a:solidFill>
                            <a:srgbClr val="FFFFFF"/>
                          </a:solidFill>
                          <a:latin typeface="Times New Roman"/>
                          <a:ea typeface="Times New Roman"/>
                          <a:cs typeface="Times New Roman"/>
                        </a:rPr>
                        <a:t>PROGRAMA DE AUDITORÍA TRIBUTARIA</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Razón Social:    FLOSAR                                         RUC: XXXXXXXXXXXXX </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Área o módulo:  Contabilidad</a:t>
                      </a:r>
                      <a:endParaRPr lang="es-US" sz="1200" dirty="0">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s-US"/>
                    </a:p>
                  </a:txBody>
                  <a:tcPr/>
                </a:tc>
                <a:tc hMerge="1">
                  <a:txBody>
                    <a:bodyPr/>
                    <a:lstStyle/>
                    <a:p>
                      <a:endParaRPr lang="es-US"/>
                    </a:p>
                  </a:txBody>
                  <a:tcPr/>
                </a:tc>
                <a:tc hMerge="1">
                  <a:txBody>
                    <a:bodyPr/>
                    <a:lstStyle/>
                    <a:p>
                      <a:endParaRPr lang="es-US"/>
                    </a:p>
                  </a:txBody>
                  <a:tcPr/>
                </a:tc>
              </a:tr>
              <a:tr h="313539">
                <a:tc gridSpan="4">
                  <a:txBody>
                    <a:bodyPr/>
                    <a:lstStyle/>
                    <a:p>
                      <a:pPr marL="0" marR="0">
                        <a:lnSpc>
                          <a:spcPct val="150000"/>
                        </a:lnSpc>
                        <a:spcBef>
                          <a:spcPts val="0"/>
                        </a:spcBef>
                        <a:spcAft>
                          <a:spcPts val="0"/>
                        </a:spcAft>
                      </a:pPr>
                      <a:r>
                        <a:rPr lang="es-ES" sz="1100" b="1" dirty="0">
                          <a:solidFill>
                            <a:schemeClr val="tx1"/>
                          </a:solidFill>
                          <a:latin typeface="Times New Roman"/>
                          <a:ea typeface="Times New Roman"/>
                          <a:cs typeface="Times New Roman"/>
                        </a:rPr>
                        <a:t>OBJETIVO: Comprobar los Activos fijos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289939">
                <a:tc>
                  <a:txBody>
                    <a:bodyPr/>
                    <a:lstStyle/>
                    <a:p>
                      <a:pPr marL="0" marR="0" algn="ctr">
                        <a:lnSpc>
                          <a:spcPct val="150000"/>
                        </a:lnSpc>
                        <a:spcBef>
                          <a:spcPts val="0"/>
                        </a:spcBef>
                        <a:spcAft>
                          <a:spcPts val="0"/>
                        </a:spcAft>
                      </a:pPr>
                      <a:r>
                        <a:rPr lang="es-ES" sz="1100" b="1" dirty="0">
                          <a:solidFill>
                            <a:schemeClr val="tx1"/>
                          </a:solidFill>
                          <a:latin typeface="Times New Roman"/>
                          <a:ea typeface="Times New Roman"/>
                          <a:cs typeface="Times New Roman"/>
                        </a:rPr>
                        <a:t>Nº</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S" sz="1100" b="1" dirty="0">
                          <a:solidFill>
                            <a:schemeClr val="tx1"/>
                          </a:solidFill>
                          <a:latin typeface="Times New Roman"/>
                          <a:ea typeface="Times New Roman"/>
                          <a:cs typeface="Times New Roman"/>
                        </a:rPr>
                        <a:t>Descripción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S" sz="1100" b="1">
                          <a:solidFill>
                            <a:schemeClr val="tx1"/>
                          </a:solidFill>
                          <a:latin typeface="Times New Roman"/>
                          <a:ea typeface="Times New Roman"/>
                          <a:cs typeface="Times New Roman"/>
                        </a:rPr>
                        <a:t>T.P. / Hora </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b="1">
                          <a:solidFill>
                            <a:schemeClr val="tx1"/>
                          </a:solidFill>
                          <a:latin typeface="Times New Roman"/>
                          <a:ea typeface="Times New Roman"/>
                          <a:cs typeface="Times New Roman"/>
                        </a:rPr>
                        <a:t>Responsable</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89939">
                <a:tc gridSpan="4">
                  <a:txBody>
                    <a:bodyPr/>
                    <a:lstStyle/>
                    <a:p>
                      <a:pPr marL="0" marR="0" algn="just">
                        <a:lnSpc>
                          <a:spcPct val="150000"/>
                        </a:lnSpc>
                        <a:spcBef>
                          <a:spcPts val="0"/>
                        </a:spcBef>
                        <a:spcAft>
                          <a:spcPts val="0"/>
                        </a:spcAft>
                      </a:pPr>
                      <a:r>
                        <a:rPr lang="en-US" sz="1100" dirty="0">
                          <a:solidFill>
                            <a:schemeClr val="tx1"/>
                          </a:solidFill>
                          <a:latin typeface="Times New Roman"/>
                          <a:ea typeface="Times New Roman"/>
                          <a:cs typeface="Times New Roman"/>
                        </a:rPr>
                        <a:t>PRUEBAS SUSTANTIVAS: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642207">
                <a:tc gridSpan="4">
                  <a:txBody>
                    <a:bodyPr/>
                    <a:lstStyle/>
                    <a:p>
                      <a:pPr marL="228600" marR="0">
                        <a:lnSpc>
                          <a:spcPct val="150000"/>
                        </a:lnSpc>
                        <a:spcBef>
                          <a:spcPts val="0"/>
                        </a:spcBef>
                        <a:spcAft>
                          <a:spcPts val="0"/>
                        </a:spcAft>
                      </a:pPr>
                      <a:endParaRPr lang="es-US" sz="1200" dirty="0">
                        <a:solidFill>
                          <a:schemeClr val="tx1"/>
                        </a:solidFill>
                        <a:latin typeface="Times New Roman"/>
                        <a:ea typeface="Times New Roman"/>
                        <a:cs typeface="Times New Roman"/>
                      </a:endParaRPr>
                    </a:p>
                    <a:p>
                      <a:pPr marL="342900" marR="0" lvl="0" indent="-342900">
                        <a:lnSpc>
                          <a:spcPct val="150000"/>
                        </a:lnSpc>
                        <a:spcBef>
                          <a:spcPts val="0"/>
                        </a:spcBef>
                        <a:spcAft>
                          <a:spcPts val="0"/>
                        </a:spcAft>
                        <a:buFont typeface="+mj-lt"/>
                        <a:buAutoNum type="arabicPeriod"/>
                      </a:pPr>
                      <a:r>
                        <a:rPr lang="es-ES" sz="1100" b="1" dirty="0">
                          <a:solidFill>
                            <a:schemeClr val="tx1"/>
                          </a:solidFill>
                          <a:latin typeface="Times New Roman"/>
                          <a:ea typeface="Times New Roman"/>
                          <a:cs typeface="Times New Roman"/>
                        </a:rPr>
                        <a:t>Revisión de los Activos Fijos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289939">
                <a:tc gridSpan="4">
                  <a:txBody>
                    <a:bodyPr/>
                    <a:lstStyle/>
                    <a:p>
                      <a:pPr marL="0" marR="0" algn="just">
                        <a:lnSpc>
                          <a:spcPct val="150000"/>
                        </a:lnSpc>
                        <a:spcBef>
                          <a:spcPts val="0"/>
                        </a:spcBef>
                        <a:spcAft>
                          <a:spcPts val="0"/>
                        </a:spcAft>
                      </a:pPr>
                      <a:r>
                        <a:rPr lang="en-US" sz="1100" dirty="0">
                          <a:solidFill>
                            <a:schemeClr val="tx1"/>
                          </a:solidFill>
                          <a:latin typeface="Times New Roman"/>
                          <a:ea typeface="Times New Roman"/>
                          <a:cs typeface="Times New Roman"/>
                        </a:rPr>
                        <a:t>PRUEBAS DE CUMPLIMIENTO:</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579878">
                <a:tc gridSpan="2">
                  <a:txBody>
                    <a:bodyPr/>
                    <a:lstStyle/>
                    <a:p>
                      <a:pPr marL="742950" marR="0" lvl="1" indent="-285750" algn="just">
                        <a:lnSpc>
                          <a:spcPct val="150000"/>
                        </a:lnSpc>
                        <a:spcBef>
                          <a:spcPts val="0"/>
                        </a:spcBef>
                        <a:spcAft>
                          <a:spcPts val="0"/>
                        </a:spcAft>
                        <a:buFont typeface="+mj-lt"/>
                        <a:buAutoNum type="arabicPeriod"/>
                      </a:pPr>
                      <a:r>
                        <a:rPr lang="es-ES" sz="1100" b="1" dirty="0">
                          <a:solidFill>
                            <a:schemeClr val="tx1"/>
                          </a:solidFill>
                          <a:latin typeface="Times New Roman"/>
                          <a:ea typeface="Times New Roman"/>
                          <a:cs typeface="Times New Roman"/>
                        </a:rPr>
                        <a:t>Solicitar todas la información de los Activos Fijos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n-US" sz="1100" dirty="0">
                          <a:solidFill>
                            <a:schemeClr val="tx1"/>
                          </a:solidFill>
                          <a:latin typeface="Times New Roman"/>
                          <a:ea typeface="Times New Roman"/>
                          <a:cs typeface="Times New Roman"/>
                        </a:rPr>
                        <a:t>30min.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dirty="0" err="1">
                          <a:solidFill>
                            <a:schemeClr val="tx1"/>
                          </a:solidFill>
                          <a:latin typeface="Times New Roman"/>
                          <a:ea typeface="Times New Roman"/>
                          <a:cs typeface="Times New Roman"/>
                        </a:rPr>
                        <a:t>Flor</a:t>
                      </a:r>
                      <a:r>
                        <a:rPr lang="en-US" sz="1100" dirty="0">
                          <a:solidFill>
                            <a:schemeClr val="tx1"/>
                          </a:solidFill>
                          <a:latin typeface="Times New Roman"/>
                          <a:ea typeface="Times New Roman"/>
                          <a:cs typeface="Times New Roman"/>
                        </a:rPr>
                        <a:t> </a:t>
                      </a:r>
                      <a:r>
                        <a:rPr lang="en-US" sz="1100" dirty="0" err="1">
                          <a:solidFill>
                            <a:schemeClr val="tx1"/>
                          </a:solidFill>
                          <a:latin typeface="Times New Roman"/>
                          <a:ea typeface="Times New Roman"/>
                          <a:cs typeface="Times New Roman"/>
                        </a:rPr>
                        <a:t>Villafuerte</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869816">
                <a:tc gridSpan="2">
                  <a:txBody>
                    <a:bodyPr/>
                    <a:lstStyle/>
                    <a:p>
                      <a:pPr marL="742950" marR="0" lvl="1" indent="-285750" algn="just">
                        <a:lnSpc>
                          <a:spcPct val="150000"/>
                        </a:lnSpc>
                        <a:spcBef>
                          <a:spcPts val="0"/>
                        </a:spcBef>
                        <a:spcAft>
                          <a:spcPts val="0"/>
                        </a:spcAft>
                        <a:buFont typeface="+mj-lt"/>
                        <a:buAutoNum type="arabicPeriod"/>
                      </a:pPr>
                      <a:r>
                        <a:rPr lang="es-ES" sz="1100" b="1" dirty="0">
                          <a:solidFill>
                            <a:schemeClr val="tx1"/>
                          </a:solidFill>
                          <a:latin typeface="Times New Roman"/>
                          <a:ea typeface="Times New Roman"/>
                          <a:cs typeface="Times New Roman"/>
                        </a:rPr>
                        <a:t>Determinar si la compañía mantiene adecuadamente  los Activos Fijos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n-US" sz="1100" dirty="0">
                          <a:solidFill>
                            <a:schemeClr val="tx1"/>
                          </a:solidFill>
                          <a:latin typeface="Times New Roman"/>
                          <a:ea typeface="Times New Roman"/>
                          <a:cs typeface="Times New Roman"/>
                        </a:rPr>
                        <a:t>1</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dirty="0" err="1">
                          <a:solidFill>
                            <a:schemeClr val="tx1"/>
                          </a:solidFill>
                          <a:latin typeface="Times New Roman"/>
                          <a:ea typeface="Times New Roman"/>
                          <a:cs typeface="Times New Roman"/>
                        </a:rPr>
                        <a:t>Flor</a:t>
                      </a:r>
                      <a:r>
                        <a:rPr lang="en-US" sz="1100" dirty="0">
                          <a:solidFill>
                            <a:schemeClr val="tx1"/>
                          </a:solidFill>
                          <a:latin typeface="Times New Roman"/>
                          <a:ea typeface="Times New Roman"/>
                          <a:cs typeface="Times New Roman"/>
                        </a:rPr>
                        <a:t> Villafuerte</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5" name="4 CuadroTexto"/>
          <p:cNvSpPr txBox="1"/>
          <p:nvPr/>
        </p:nvSpPr>
        <p:spPr>
          <a:xfrm>
            <a:off x="1143000" y="457200"/>
            <a:ext cx="2819400" cy="369332"/>
          </a:xfrm>
          <a:prstGeom prst="rect">
            <a:avLst/>
          </a:prstGeom>
          <a:noFill/>
        </p:spPr>
        <p:txBody>
          <a:bodyPr wrap="square" rtlCol="0">
            <a:spAutoFit/>
          </a:bodyPr>
          <a:lstStyle/>
          <a:p>
            <a:r>
              <a:rPr lang="es-US" b="1" dirty="0" smtClean="0">
                <a:solidFill>
                  <a:schemeClr val="tx2">
                    <a:lumMod val="75000"/>
                  </a:schemeClr>
                </a:solidFill>
              </a:rPr>
              <a:t>ACTIVOS FIJOS</a:t>
            </a:r>
            <a:endParaRPr lang="es-US"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3" cstate="print"/>
          <a:srcRect/>
          <a:stretch>
            <a:fillRect/>
          </a:stretch>
        </p:blipFill>
        <p:spPr bwMode="auto">
          <a:xfrm>
            <a:off x="1905000" y="1371600"/>
            <a:ext cx="5400675" cy="1591778"/>
          </a:xfrm>
          <a:prstGeom prst="rect">
            <a:avLst/>
          </a:prstGeom>
          <a:noFill/>
          <a:ln w="9525">
            <a:noFill/>
            <a:miter lim="800000"/>
            <a:headEnd/>
            <a:tailEnd/>
          </a:ln>
        </p:spPr>
      </p:pic>
      <p:sp>
        <p:nvSpPr>
          <p:cNvPr id="5" name="4 CuadroTexto"/>
          <p:cNvSpPr txBox="1"/>
          <p:nvPr/>
        </p:nvSpPr>
        <p:spPr>
          <a:xfrm>
            <a:off x="1219200" y="685800"/>
            <a:ext cx="2819400" cy="400110"/>
          </a:xfrm>
          <a:prstGeom prst="rect">
            <a:avLst/>
          </a:prstGeom>
          <a:noFill/>
        </p:spPr>
        <p:txBody>
          <a:bodyPr wrap="square" rtlCol="0">
            <a:spAutoFit/>
          </a:bodyPr>
          <a:lstStyle/>
          <a:p>
            <a:r>
              <a:rPr lang="es-US" sz="2000" b="1" dirty="0" smtClean="0">
                <a:solidFill>
                  <a:schemeClr val="tx2">
                    <a:lumMod val="75000"/>
                  </a:schemeClr>
                </a:solidFill>
              </a:rPr>
              <a:t>ACTIVOS FIJOS</a:t>
            </a:r>
            <a:endParaRPr lang="es-US" sz="2000" b="1" dirty="0">
              <a:solidFill>
                <a:schemeClr val="tx2">
                  <a:lumMod val="75000"/>
                </a:schemeClr>
              </a:solidFill>
            </a:endParaRPr>
          </a:p>
        </p:txBody>
      </p:sp>
      <p:sp>
        <p:nvSpPr>
          <p:cNvPr id="6" name="5 CuadroTexto"/>
          <p:cNvSpPr txBox="1"/>
          <p:nvPr/>
        </p:nvSpPr>
        <p:spPr>
          <a:xfrm>
            <a:off x="990600" y="3505200"/>
            <a:ext cx="7924800" cy="2308324"/>
          </a:xfrm>
          <a:prstGeom prst="rect">
            <a:avLst/>
          </a:prstGeom>
          <a:noFill/>
        </p:spPr>
        <p:txBody>
          <a:bodyPr wrap="square" rtlCol="0">
            <a:spAutoFit/>
          </a:bodyPr>
          <a:lstStyle/>
          <a:p>
            <a:pPr algn="just"/>
            <a:r>
              <a:rPr lang="es-ES" dirty="0" smtClean="0">
                <a:solidFill>
                  <a:schemeClr val="tx1">
                    <a:lumMod val="65000"/>
                    <a:lumOff val="35000"/>
                  </a:schemeClr>
                </a:solidFill>
              </a:rPr>
              <a:t>Al momento de analizar los activos fijos se determinó la depreciación de los mismos y se realizó la comparación con los gastos de depreciación según declaración de la empresa, los mismos que suman $2.829 en el periodo del 2008.</a:t>
            </a:r>
          </a:p>
          <a:p>
            <a:pPr algn="just"/>
            <a:r>
              <a:rPr lang="es-ES" dirty="0" smtClean="0">
                <a:solidFill>
                  <a:schemeClr val="tx1">
                    <a:lumMod val="65000"/>
                    <a:lumOff val="35000"/>
                  </a:schemeClr>
                </a:solidFill>
              </a:rPr>
              <a:t>Del análisis realizado se pudo determinar que no existen excesos en los gastos de depreciación.</a:t>
            </a:r>
          </a:p>
          <a:p>
            <a:pPr algn="just"/>
            <a:r>
              <a:rPr lang="es-ES" dirty="0" smtClean="0">
                <a:solidFill>
                  <a:schemeClr val="tx1">
                    <a:lumMod val="65000"/>
                    <a:lumOff val="35000"/>
                  </a:schemeClr>
                </a:solidFill>
              </a:rPr>
              <a:t>Las depreciaciones fueron realizadas según lo establecido en el Art.25 </a:t>
            </a:r>
            <a:r>
              <a:rPr lang="es-ES" dirty="0" err="1" smtClean="0">
                <a:solidFill>
                  <a:schemeClr val="tx1">
                    <a:lumMod val="65000"/>
                    <a:lumOff val="35000"/>
                  </a:schemeClr>
                </a:solidFill>
              </a:rPr>
              <a:t>Num.</a:t>
            </a:r>
            <a:r>
              <a:rPr lang="es-ES" dirty="0" smtClean="0">
                <a:solidFill>
                  <a:schemeClr val="tx1">
                    <a:lumMod val="65000"/>
                    <a:lumOff val="35000"/>
                  </a:schemeClr>
                </a:solidFill>
              </a:rPr>
              <a:t> 6 del </a:t>
            </a:r>
            <a:r>
              <a:rPr lang="es-ES" dirty="0" err="1" smtClean="0">
                <a:solidFill>
                  <a:schemeClr val="tx1">
                    <a:lumMod val="65000"/>
                    <a:lumOff val="35000"/>
                  </a:schemeClr>
                </a:solidFill>
              </a:rPr>
              <a:t>RLORTI</a:t>
            </a:r>
            <a:endParaRPr lang="es-EC" dirty="0" smtClean="0">
              <a:solidFill>
                <a:schemeClr val="tx1">
                  <a:lumMod val="65000"/>
                  <a:lumOff val="35000"/>
                </a:schemeClr>
              </a:solidFill>
            </a:endParaRPr>
          </a:p>
          <a:p>
            <a:pPr algn="just"/>
            <a:endParaRPr lang="es-EC"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2133600" y="1066800"/>
          <a:ext cx="5562601" cy="4419599"/>
        </p:xfrm>
        <a:graphic>
          <a:graphicData uri="http://schemas.openxmlformats.org/drawingml/2006/table">
            <a:tbl>
              <a:tblPr/>
              <a:tblGrid>
                <a:gridCol w="556261"/>
                <a:gridCol w="2615534"/>
                <a:gridCol w="1165921"/>
                <a:gridCol w="1224885"/>
              </a:tblGrid>
              <a:tr h="1065417">
                <a:tc gridSpan="4">
                  <a:txBody>
                    <a:bodyPr/>
                    <a:lstStyle/>
                    <a:p>
                      <a:pPr marL="0" marR="0" algn="ctr">
                        <a:spcBef>
                          <a:spcPts val="0"/>
                        </a:spcBef>
                        <a:spcAft>
                          <a:spcPts val="0"/>
                        </a:spcAft>
                      </a:pPr>
                      <a:endParaRPr lang="es-US" sz="1200" dirty="0">
                        <a:latin typeface="Times New Roman"/>
                        <a:ea typeface="Times New Roman"/>
                        <a:cs typeface="Times New Roman"/>
                      </a:endParaRPr>
                    </a:p>
                    <a:p>
                      <a:pPr marL="0" marR="0" algn="ctr">
                        <a:spcBef>
                          <a:spcPts val="0"/>
                        </a:spcBef>
                        <a:spcAft>
                          <a:spcPts val="0"/>
                        </a:spcAft>
                      </a:pPr>
                      <a:r>
                        <a:rPr lang="es-ES" sz="1100" b="1" dirty="0">
                          <a:solidFill>
                            <a:srgbClr val="FFFFFF"/>
                          </a:solidFill>
                          <a:latin typeface="Times New Roman"/>
                          <a:ea typeface="Times New Roman"/>
                          <a:cs typeface="Times New Roman"/>
                        </a:rPr>
                        <a:t>PROGRAMA DE AUDITORÍA TRIBUTARIA</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Razón Social:    FLOSAR                                         RUC: XXXXXXXXXXXXX </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Área o módulo:  Contabilidad</a:t>
                      </a:r>
                      <a:endParaRPr lang="es-US" sz="1200" dirty="0">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s-US"/>
                    </a:p>
                  </a:txBody>
                  <a:tcPr/>
                </a:tc>
                <a:tc hMerge="1">
                  <a:txBody>
                    <a:bodyPr/>
                    <a:lstStyle/>
                    <a:p>
                      <a:endParaRPr lang="es-US"/>
                    </a:p>
                  </a:txBody>
                  <a:tcPr/>
                </a:tc>
                <a:tc hMerge="1">
                  <a:txBody>
                    <a:bodyPr/>
                    <a:lstStyle/>
                    <a:p>
                      <a:endParaRPr lang="es-US"/>
                    </a:p>
                  </a:txBody>
                  <a:tcPr/>
                </a:tc>
              </a:tr>
              <a:tr h="397895">
                <a:tc gridSpan="4">
                  <a:txBody>
                    <a:bodyPr/>
                    <a:lstStyle/>
                    <a:p>
                      <a:pPr marL="0" marR="0">
                        <a:lnSpc>
                          <a:spcPct val="150000"/>
                        </a:lnSpc>
                        <a:spcBef>
                          <a:spcPts val="0"/>
                        </a:spcBef>
                        <a:spcAft>
                          <a:spcPts val="0"/>
                        </a:spcAft>
                      </a:pPr>
                      <a:r>
                        <a:rPr lang="es-ES" sz="1100" b="1" dirty="0">
                          <a:solidFill>
                            <a:schemeClr val="tx1"/>
                          </a:solidFill>
                          <a:latin typeface="Times New Roman"/>
                          <a:ea typeface="Times New Roman"/>
                          <a:cs typeface="Times New Roman"/>
                        </a:rPr>
                        <a:t>OBJETIVO: Comprobar las Compras (formulario 101 Vs. 103)</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345540">
                <a:tc>
                  <a:txBody>
                    <a:bodyPr/>
                    <a:lstStyle/>
                    <a:p>
                      <a:pPr marL="0" marR="0" algn="ctr">
                        <a:lnSpc>
                          <a:spcPct val="150000"/>
                        </a:lnSpc>
                        <a:spcBef>
                          <a:spcPts val="0"/>
                        </a:spcBef>
                        <a:spcAft>
                          <a:spcPts val="0"/>
                        </a:spcAft>
                      </a:pPr>
                      <a:r>
                        <a:rPr lang="es-ES" sz="1100" b="1" dirty="0">
                          <a:solidFill>
                            <a:schemeClr val="tx1"/>
                          </a:solidFill>
                          <a:latin typeface="Times New Roman"/>
                          <a:ea typeface="Times New Roman"/>
                          <a:cs typeface="Times New Roman"/>
                        </a:rPr>
                        <a:t>Nº</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S" sz="1100" b="1" dirty="0">
                          <a:solidFill>
                            <a:schemeClr val="tx1"/>
                          </a:solidFill>
                          <a:latin typeface="Times New Roman"/>
                          <a:ea typeface="Times New Roman"/>
                          <a:cs typeface="Times New Roman"/>
                        </a:rPr>
                        <a:t>Descripción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S" sz="1100" b="1">
                          <a:solidFill>
                            <a:schemeClr val="tx1"/>
                          </a:solidFill>
                          <a:latin typeface="Times New Roman"/>
                          <a:ea typeface="Times New Roman"/>
                          <a:cs typeface="Times New Roman"/>
                        </a:rPr>
                        <a:t>T.P. / Hora </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C" sz="1100" b="1">
                          <a:solidFill>
                            <a:schemeClr val="tx1"/>
                          </a:solidFill>
                          <a:latin typeface="Times New Roman"/>
                          <a:ea typeface="Times New Roman"/>
                          <a:cs typeface="Times New Roman"/>
                        </a:rPr>
                        <a:t>Responsable</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345540">
                <a:tc gridSpan="4">
                  <a:txBody>
                    <a:bodyPr/>
                    <a:lstStyle/>
                    <a:p>
                      <a:pPr marL="0" marR="0" algn="just">
                        <a:lnSpc>
                          <a:spcPct val="150000"/>
                        </a:lnSpc>
                        <a:spcBef>
                          <a:spcPts val="0"/>
                        </a:spcBef>
                        <a:spcAft>
                          <a:spcPts val="0"/>
                        </a:spcAft>
                      </a:pPr>
                      <a:r>
                        <a:rPr lang="es-EC" sz="1100" dirty="0">
                          <a:solidFill>
                            <a:schemeClr val="tx1"/>
                          </a:solidFill>
                          <a:latin typeface="Times New Roman"/>
                          <a:ea typeface="Times New Roman"/>
                          <a:cs typeface="Times New Roman"/>
                        </a:rPr>
                        <a:t>PRUEBAS SUSTANTIVAS: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814987">
                <a:tc gridSpan="4">
                  <a:txBody>
                    <a:bodyPr/>
                    <a:lstStyle/>
                    <a:p>
                      <a:pPr marL="342900" marR="0" lvl="0" indent="-342900">
                        <a:lnSpc>
                          <a:spcPct val="150000"/>
                        </a:lnSpc>
                        <a:spcBef>
                          <a:spcPts val="0"/>
                        </a:spcBef>
                        <a:spcAft>
                          <a:spcPts val="0"/>
                        </a:spcAft>
                        <a:buFont typeface="+mj-lt"/>
                        <a:buAutoNum type="arabicPeriod"/>
                      </a:pPr>
                      <a:r>
                        <a:rPr lang="es-ES" sz="1100" b="1" dirty="0">
                          <a:solidFill>
                            <a:schemeClr val="tx1"/>
                          </a:solidFill>
                          <a:latin typeface="Times New Roman"/>
                          <a:ea typeface="Times New Roman"/>
                          <a:cs typeface="Times New Roman"/>
                        </a:rPr>
                        <a:t>Revisión de las Compras</a:t>
                      </a:r>
                      <a:endParaRPr lang="es-US" sz="1200" dirty="0">
                        <a:solidFill>
                          <a:schemeClr val="tx1"/>
                        </a:solidFill>
                        <a:latin typeface="Times New Roman"/>
                        <a:ea typeface="Times New Roman"/>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345540">
                <a:tc gridSpan="4">
                  <a:txBody>
                    <a:bodyPr/>
                    <a:lstStyle/>
                    <a:p>
                      <a:pPr marL="0" marR="0" algn="just">
                        <a:lnSpc>
                          <a:spcPct val="150000"/>
                        </a:lnSpc>
                        <a:spcBef>
                          <a:spcPts val="0"/>
                        </a:spcBef>
                        <a:spcAft>
                          <a:spcPts val="0"/>
                        </a:spcAft>
                      </a:pPr>
                      <a:r>
                        <a:rPr lang="es-EC" sz="1100" dirty="0">
                          <a:solidFill>
                            <a:schemeClr val="tx1"/>
                          </a:solidFill>
                          <a:latin typeface="Times New Roman"/>
                          <a:ea typeface="Times New Roman"/>
                          <a:cs typeface="Times New Roman"/>
                        </a:rPr>
                        <a:t>PRUEBAS DE CUMPLIMIENTO:</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565429">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4.1 Solicitar información sobre las compras (Formulario 101, 103)</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n-US" sz="1100" dirty="0">
                          <a:solidFill>
                            <a:schemeClr val="tx1"/>
                          </a:solidFill>
                          <a:latin typeface="Times New Roman"/>
                          <a:ea typeface="Times New Roman"/>
                          <a:cs typeface="Times New Roman"/>
                        </a:rPr>
                        <a:t>30min.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dirty="0" err="1">
                          <a:solidFill>
                            <a:schemeClr val="tx1"/>
                          </a:solidFill>
                          <a:latin typeface="Times New Roman"/>
                          <a:ea typeface="Times New Roman"/>
                          <a:cs typeface="Times New Roman"/>
                        </a:rPr>
                        <a:t>Saralid</a:t>
                      </a:r>
                      <a:r>
                        <a:rPr lang="en-US" sz="1100" dirty="0">
                          <a:solidFill>
                            <a:schemeClr val="tx1"/>
                          </a:solidFill>
                          <a:latin typeface="Times New Roman"/>
                          <a:ea typeface="Times New Roman"/>
                          <a:cs typeface="Times New Roman"/>
                        </a:rPr>
                        <a:t> </a:t>
                      </a:r>
                      <a:r>
                        <a:rPr lang="en-US" sz="1100" dirty="0" err="1">
                          <a:solidFill>
                            <a:schemeClr val="tx1"/>
                          </a:solidFill>
                          <a:latin typeface="Times New Roman"/>
                          <a:ea typeface="Times New Roman"/>
                          <a:cs typeface="Times New Roman"/>
                        </a:rPr>
                        <a:t>Lorenti</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39251">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4.2 Comparar la información declarada en los formularios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s-ES" sz="1100" dirty="0">
                          <a:solidFill>
                            <a:schemeClr val="tx1"/>
                          </a:solidFill>
                          <a:latin typeface="Times New Roman"/>
                          <a:ea typeface="Times New Roman"/>
                          <a:cs typeface="Times New Roman"/>
                        </a:rPr>
                        <a:t>1</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S" sz="1100" dirty="0">
                          <a:solidFill>
                            <a:schemeClr val="tx1"/>
                          </a:solidFill>
                          <a:latin typeface="Times New Roman"/>
                          <a:ea typeface="Times New Roman"/>
                          <a:cs typeface="Times New Roman"/>
                        </a:rPr>
                        <a:t>Saralid Lorenti</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3" name="2 CuadroTexto"/>
          <p:cNvSpPr txBox="1"/>
          <p:nvPr/>
        </p:nvSpPr>
        <p:spPr>
          <a:xfrm>
            <a:off x="1143000" y="457200"/>
            <a:ext cx="2209800" cy="400110"/>
          </a:xfrm>
          <a:prstGeom prst="rect">
            <a:avLst/>
          </a:prstGeom>
          <a:noFill/>
        </p:spPr>
        <p:txBody>
          <a:bodyPr wrap="square" rtlCol="0">
            <a:spAutoFit/>
          </a:bodyPr>
          <a:lstStyle/>
          <a:p>
            <a:r>
              <a:rPr lang="es-US" sz="2000" b="1" dirty="0" smtClean="0">
                <a:solidFill>
                  <a:schemeClr val="tx2">
                    <a:lumMod val="75000"/>
                  </a:schemeClr>
                </a:solidFill>
              </a:rPr>
              <a:t>COMPRAS</a:t>
            </a:r>
            <a:endParaRPr lang="es-US" sz="20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S" sz="2600" b="1" dirty="0" smtClean="0">
                <a:solidFill>
                  <a:schemeClr val="tx2">
                    <a:lumMod val="75000"/>
                  </a:schemeClr>
                </a:solidFill>
                <a:latin typeface="+mn-lt"/>
                <a:ea typeface="+mn-ea"/>
                <a:cs typeface="+mn-cs"/>
              </a:rPr>
              <a:t>COMPRAS (FORMULARIO 101 VS 103)</a:t>
            </a:r>
            <a:endParaRPr lang="es-US" sz="2600" b="1" dirty="0">
              <a:solidFill>
                <a:schemeClr val="tx2">
                  <a:lumMod val="75000"/>
                </a:schemeClr>
              </a:solidFill>
              <a:latin typeface="+mn-lt"/>
              <a:ea typeface="+mn-ea"/>
              <a:cs typeface="+mn-cs"/>
            </a:endParaRPr>
          </a:p>
        </p:txBody>
      </p:sp>
      <p:grpSp>
        <p:nvGrpSpPr>
          <p:cNvPr id="1028" name="Group 4"/>
          <p:cNvGrpSpPr>
            <a:grpSpLocks noChangeAspect="1"/>
          </p:cNvGrpSpPr>
          <p:nvPr/>
        </p:nvGrpSpPr>
        <p:grpSpPr bwMode="auto">
          <a:xfrm>
            <a:off x="715076" y="1295400"/>
            <a:ext cx="8352724" cy="3657600"/>
            <a:chOff x="672" y="1344"/>
            <a:chExt cx="4416" cy="2208"/>
          </a:xfrm>
        </p:grpSpPr>
        <p:sp>
          <p:nvSpPr>
            <p:cNvPr id="1027" name="AutoShape 3"/>
            <p:cNvSpPr>
              <a:spLocks noChangeAspect="1" noChangeArrowheads="1" noTextEdit="1"/>
            </p:cNvSpPr>
            <p:nvPr/>
          </p:nvSpPr>
          <p:spPr bwMode="auto">
            <a:xfrm>
              <a:off x="672" y="1349"/>
              <a:ext cx="4416" cy="220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029" name="Rectangle 5"/>
            <p:cNvSpPr>
              <a:spLocks noChangeArrowheads="1"/>
            </p:cNvSpPr>
            <p:nvPr/>
          </p:nvSpPr>
          <p:spPr bwMode="auto">
            <a:xfrm>
              <a:off x="672" y="1349"/>
              <a:ext cx="2195" cy="249"/>
            </a:xfrm>
            <a:prstGeom prst="rect">
              <a:avLst/>
            </a:prstGeom>
            <a:solidFill>
              <a:srgbClr val="B8CCE4"/>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dirty="0"/>
            </a:p>
          </p:txBody>
        </p:sp>
        <p:sp>
          <p:nvSpPr>
            <p:cNvPr id="1030" name="Rectangle 6"/>
            <p:cNvSpPr>
              <a:spLocks noChangeArrowheads="1"/>
            </p:cNvSpPr>
            <p:nvPr/>
          </p:nvSpPr>
          <p:spPr bwMode="auto">
            <a:xfrm>
              <a:off x="2947" y="1349"/>
              <a:ext cx="2141" cy="249"/>
            </a:xfrm>
            <a:prstGeom prst="rect">
              <a:avLst/>
            </a:prstGeom>
            <a:solidFill>
              <a:srgbClr val="B8CCE4"/>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031" name="Rectangle 7"/>
            <p:cNvSpPr>
              <a:spLocks noChangeArrowheads="1"/>
            </p:cNvSpPr>
            <p:nvPr/>
          </p:nvSpPr>
          <p:spPr bwMode="auto">
            <a:xfrm>
              <a:off x="685" y="1608"/>
              <a:ext cx="161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Compras netas de Bienes No Producidos por la Sociedad</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32" name="Rectangle 8"/>
            <p:cNvSpPr>
              <a:spLocks noChangeArrowheads="1"/>
            </p:cNvSpPr>
            <p:nvPr/>
          </p:nvSpPr>
          <p:spPr bwMode="auto">
            <a:xfrm>
              <a:off x="2479" y="1608"/>
              <a:ext cx="371"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1.214.539,60</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33" name="Rectangle 9"/>
            <p:cNvSpPr>
              <a:spLocks noChangeArrowheads="1"/>
            </p:cNvSpPr>
            <p:nvPr/>
          </p:nvSpPr>
          <p:spPr bwMode="auto">
            <a:xfrm>
              <a:off x="2960" y="1608"/>
              <a:ext cx="1481"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Honorarios comisiones y dietas a personas naturales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34" name="Rectangle 10"/>
            <p:cNvSpPr>
              <a:spLocks noChangeArrowheads="1"/>
            </p:cNvSpPr>
            <p:nvPr/>
          </p:nvSpPr>
          <p:spPr bwMode="auto">
            <a:xfrm>
              <a:off x="4878" y="1608"/>
              <a:ext cx="195"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380,52</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35" name="Rectangle 11"/>
            <p:cNvSpPr>
              <a:spLocks noChangeArrowheads="1"/>
            </p:cNvSpPr>
            <p:nvPr/>
          </p:nvSpPr>
          <p:spPr bwMode="auto">
            <a:xfrm>
              <a:off x="685" y="1731"/>
              <a:ext cx="886"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Mantenimiento y Reparaciones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36" name="Rectangle 12"/>
            <p:cNvSpPr>
              <a:spLocks noChangeArrowheads="1"/>
            </p:cNvSpPr>
            <p:nvPr/>
          </p:nvSpPr>
          <p:spPr bwMode="auto">
            <a:xfrm>
              <a:off x="2603" y="1731"/>
              <a:ext cx="248"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2.520,74</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37" name="Rectangle 13"/>
            <p:cNvSpPr>
              <a:spLocks noChangeArrowheads="1"/>
            </p:cNvSpPr>
            <p:nvPr/>
          </p:nvSpPr>
          <p:spPr bwMode="auto">
            <a:xfrm>
              <a:off x="2960" y="1731"/>
              <a:ext cx="172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Por compras locales de bienes no producidos por la sociedad</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38" name="Rectangle 14"/>
            <p:cNvSpPr>
              <a:spLocks noChangeArrowheads="1"/>
            </p:cNvSpPr>
            <p:nvPr/>
          </p:nvSpPr>
          <p:spPr bwMode="auto">
            <a:xfrm>
              <a:off x="4789" y="1731"/>
              <a:ext cx="283"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14.465,19</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39" name="Rectangle 15"/>
            <p:cNvSpPr>
              <a:spLocks noChangeArrowheads="1"/>
            </p:cNvSpPr>
            <p:nvPr/>
          </p:nvSpPr>
          <p:spPr bwMode="auto">
            <a:xfrm>
              <a:off x="685" y="1853"/>
              <a:ext cx="1750"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Arrendamiento de inmuebles propiedad de personas naturales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0" name="Rectangle 16"/>
            <p:cNvSpPr>
              <a:spLocks noChangeArrowheads="1"/>
            </p:cNvSpPr>
            <p:nvPr/>
          </p:nvSpPr>
          <p:spPr bwMode="auto">
            <a:xfrm>
              <a:off x="2728" y="1853"/>
              <a:ext cx="12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0,00</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1" name="Rectangle 17"/>
            <p:cNvSpPr>
              <a:spLocks noChangeArrowheads="1"/>
            </p:cNvSpPr>
            <p:nvPr/>
          </p:nvSpPr>
          <p:spPr bwMode="auto">
            <a:xfrm>
              <a:off x="2960" y="1853"/>
              <a:ext cx="816"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Suministros y materiales (N)</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2" name="Rectangle 18"/>
            <p:cNvSpPr>
              <a:spLocks noChangeArrowheads="1"/>
            </p:cNvSpPr>
            <p:nvPr/>
          </p:nvSpPr>
          <p:spPr bwMode="auto">
            <a:xfrm>
              <a:off x="4950" y="1853"/>
              <a:ext cx="12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2,29</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3" name="Rectangle 19"/>
            <p:cNvSpPr>
              <a:spLocks noChangeArrowheads="1"/>
            </p:cNvSpPr>
            <p:nvPr/>
          </p:nvSpPr>
          <p:spPr bwMode="auto">
            <a:xfrm>
              <a:off x="685" y="1975"/>
              <a:ext cx="1535"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Arrendamiento de inmuebles propiedad de sociedades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4" name="Rectangle 20"/>
            <p:cNvSpPr>
              <a:spLocks noChangeArrowheads="1"/>
            </p:cNvSpPr>
            <p:nvPr/>
          </p:nvSpPr>
          <p:spPr bwMode="auto">
            <a:xfrm>
              <a:off x="2728" y="1975"/>
              <a:ext cx="12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0,00</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5" name="Rectangle 21"/>
            <p:cNvSpPr>
              <a:spLocks noChangeArrowheads="1"/>
            </p:cNvSpPr>
            <p:nvPr/>
          </p:nvSpPr>
          <p:spPr bwMode="auto">
            <a:xfrm>
              <a:off x="685" y="2097"/>
              <a:ext cx="708"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Comisiones a sociedades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6" name="Rectangle 22"/>
            <p:cNvSpPr>
              <a:spLocks noChangeArrowheads="1"/>
            </p:cNvSpPr>
            <p:nvPr/>
          </p:nvSpPr>
          <p:spPr bwMode="auto">
            <a:xfrm>
              <a:off x="2728" y="2111"/>
              <a:ext cx="12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0,00</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7" name="Rectangle 23"/>
            <p:cNvSpPr>
              <a:spLocks noChangeArrowheads="1"/>
            </p:cNvSpPr>
            <p:nvPr/>
          </p:nvSpPr>
          <p:spPr bwMode="auto">
            <a:xfrm>
              <a:off x="685" y="2219"/>
              <a:ext cx="655" cy="9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Promoción y Publicidad</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8" name="Rectangle 24"/>
            <p:cNvSpPr>
              <a:spLocks noChangeArrowheads="1"/>
            </p:cNvSpPr>
            <p:nvPr/>
          </p:nvSpPr>
          <p:spPr bwMode="auto">
            <a:xfrm>
              <a:off x="2603" y="2219"/>
              <a:ext cx="248"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1.648,29</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9" name="Rectangle 25"/>
            <p:cNvSpPr>
              <a:spLocks noChangeArrowheads="1"/>
            </p:cNvSpPr>
            <p:nvPr/>
          </p:nvSpPr>
          <p:spPr bwMode="auto">
            <a:xfrm>
              <a:off x="685" y="2341"/>
              <a:ext cx="388"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Combustibles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50" name="Rectangle 26"/>
            <p:cNvSpPr>
              <a:spLocks noChangeArrowheads="1"/>
            </p:cNvSpPr>
            <p:nvPr/>
          </p:nvSpPr>
          <p:spPr bwMode="auto">
            <a:xfrm>
              <a:off x="2603" y="2341"/>
              <a:ext cx="248"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4.075,61</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51" name="Rectangle 27"/>
            <p:cNvSpPr>
              <a:spLocks noChangeArrowheads="1"/>
            </p:cNvSpPr>
            <p:nvPr/>
          </p:nvSpPr>
          <p:spPr bwMode="auto">
            <a:xfrm>
              <a:off x="685" y="2463"/>
              <a:ext cx="335"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Lubricantes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52" name="Rectangle 28"/>
            <p:cNvSpPr>
              <a:spLocks noChangeArrowheads="1"/>
            </p:cNvSpPr>
            <p:nvPr/>
          </p:nvSpPr>
          <p:spPr bwMode="auto">
            <a:xfrm>
              <a:off x="2728" y="2463"/>
              <a:ext cx="12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0,00</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53" name="Rectangle 29"/>
            <p:cNvSpPr>
              <a:spLocks noChangeArrowheads="1"/>
            </p:cNvSpPr>
            <p:nvPr/>
          </p:nvSpPr>
          <p:spPr bwMode="auto">
            <a:xfrm>
              <a:off x="2960" y="2463"/>
              <a:ext cx="792"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Por </a:t>
              </a:r>
              <a:r>
                <a:rPr kumimoji="0" lang="es-US" sz="1000" b="0" i="0" u="none" strike="noStrike" cap="none" normalizeH="0" baseline="0" dirty="0" err="1" smtClean="0">
                  <a:ln>
                    <a:noFill/>
                  </a:ln>
                  <a:effectLst/>
                  <a:latin typeface="Times New Roman" pitchFamily="18" charset="0"/>
                  <a:cs typeface="Arial" pitchFamily="34" charset="0"/>
                </a:rPr>
                <a:t>promocion</a:t>
              </a:r>
              <a:r>
                <a:rPr kumimoji="0" lang="es-US" sz="1000" b="0" i="0" u="none" strike="noStrike" cap="none" normalizeH="0" baseline="0" dirty="0" smtClean="0">
                  <a:ln>
                    <a:noFill/>
                  </a:ln>
                  <a:effectLst/>
                  <a:latin typeface="Times New Roman" pitchFamily="18" charset="0"/>
                  <a:cs typeface="Arial" pitchFamily="34" charset="0"/>
                </a:rPr>
                <a:t> y publicidad</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54" name="Rectangle 30"/>
            <p:cNvSpPr>
              <a:spLocks noChangeArrowheads="1"/>
            </p:cNvSpPr>
            <p:nvPr/>
          </p:nvSpPr>
          <p:spPr bwMode="auto">
            <a:xfrm>
              <a:off x="4950" y="2463"/>
              <a:ext cx="12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2,50</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55" name="Rectangle 31"/>
            <p:cNvSpPr>
              <a:spLocks noChangeArrowheads="1"/>
            </p:cNvSpPr>
            <p:nvPr/>
          </p:nvSpPr>
          <p:spPr bwMode="auto">
            <a:xfrm>
              <a:off x="685" y="2585"/>
              <a:ext cx="626"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Seguros y Reaseguros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56" name="Rectangle 32"/>
            <p:cNvSpPr>
              <a:spLocks noChangeArrowheads="1"/>
            </p:cNvSpPr>
            <p:nvPr/>
          </p:nvSpPr>
          <p:spPr bwMode="auto">
            <a:xfrm>
              <a:off x="2568" y="2585"/>
              <a:ext cx="283"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smtClean="0">
                  <a:ln>
                    <a:noFill/>
                  </a:ln>
                  <a:effectLst/>
                  <a:latin typeface="Times New Roman" pitchFamily="18" charset="0"/>
                  <a:cs typeface="Arial" pitchFamily="34" charset="0"/>
                </a:rPr>
                <a:t>12.236,51</a:t>
              </a:r>
              <a:endParaRPr kumimoji="0" lang="es-US" sz="1800" b="0" i="0" u="none" strike="noStrike" cap="none" normalizeH="0" baseline="0" smtClean="0">
                <a:ln>
                  <a:noFill/>
                </a:ln>
                <a:effectLst/>
                <a:latin typeface="Arial" pitchFamily="34" charset="0"/>
                <a:cs typeface="Arial" pitchFamily="34" charset="0"/>
              </a:endParaRPr>
            </a:p>
          </p:txBody>
        </p:sp>
        <p:sp>
          <p:nvSpPr>
            <p:cNvPr id="1057" name="Rectangle 33"/>
            <p:cNvSpPr>
              <a:spLocks noChangeArrowheads="1"/>
            </p:cNvSpPr>
            <p:nvPr/>
          </p:nvSpPr>
          <p:spPr bwMode="auto">
            <a:xfrm>
              <a:off x="2960" y="2585"/>
              <a:ext cx="1052"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Por pago de arrendamiento mercantil</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58" name="Rectangle 34"/>
            <p:cNvSpPr>
              <a:spLocks noChangeArrowheads="1"/>
            </p:cNvSpPr>
            <p:nvPr/>
          </p:nvSpPr>
          <p:spPr bwMode="auto">
            <a:xfrm>
              <a:off x="4878" y="2585"/>
              <a:ext cx="195"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107,03</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59" name="Rectangle 35"/>
            <p:cNvSpPr>
              <a:spLocks noChangeArrowheads="1"/>
            </p:cNvSpPr>
            <p:nvPr/>
          </p:nvSpPr>
          <p:spPr bwMode="auto">
            <a:xfrm>
              <a:off x="685" y="2707"/>
              <a:ext cx="700"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Suministros y materiales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60" name="Rectangle 36"/>
            <p:cNvSpPr>
              <a:spLocks noChangeArrowheads="1"/>
            </p:cNvSpPr>
            <p:nvPr/>
          </p:nvSpPr>
          <p:spPr bwMode="auto">
            <a:xfrm>
              <a:off x="2568" y="2707"/>
              <a:ext cx="283"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15.822,73</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61" name="Rectangle 37"/>
            <p:cNvSpPr>
              <a:spLocks noChangeArrowheads="1"/>
            </p:cNvSpPr>
            <p:nvPr/>
          </p:nvSpPr>
          <p:spPr bwMode="auto">
            <a:xfrm>
              <a:off x="2960" y="2707"/>
              <a:ext cx="948"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Por pago de seguros y reaseguros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62" name="Rectangle 38"/>
            <p:cNvSpPr>
              <a:spLocks noChangeArrowheads="1"/>
            </p:cNvSpPr>
            <p:nvPr/>
          </p:nvSpPr>
          <p:spPr bwMode="auto">
            <a:xfrm>
              <a:off x="4950" y="2707"/>
              <a:ext cx="12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smtClean="0">
                  <a:ln>
                    <a:noFill/>
                  </a:ln>
                  <a:effectLst/>
                  <a:latin typeface="Times New Roman" pitchFamily="18" charset="0"/>
                  <a:cs typeface="Arial" pitchFamily="34" charset="0"/>
                </a:rPr>
                <a:t>1,64</a:t>
              </a:r>
              <a:endParaRPr kumimoji="0" lang="es-US" sz="1800" b="0" i="0" u="none" strike="noStrike" cap="none" normalizeH="0" baseline="0" smtClean="0">
                <a:ln>
                  <a:noFill/>
                </a:ln>
                <a:effectLst/>
                <a:latin typeface="Arial" pitchFamily="34" charset="0"/>
                <a:cs typeface="Arial" pitchFamily="34" charset="0"/>
              </a:endParaRPr>
            </a:p>
          </p:txBody>
        </p:sp>
        <p:sp>
          <p:nvSpPr>
            <p:cNvPr id="1063" name="Rectangle 39"/>
            <p:cNvSpPr>
              <a:spLocks noChangeArrowheads="1"/>
            </p:cNvSpPr>
            <p:nvPr/>
          </p:nvSpPr>
          <p:spPr bwMode="auto">
            <a:xfrm>
              <a:off x="692" y="2830"/>
              <a:ext cx="1777" cy="9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Gastos de gestión (agasajos a accionistas, trabajadores y clientes)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64" name="Rectangle 40"/>
            <p:cNvSpPr>
              <a:spLocks noChangeArrowheads="1"/>
            </p:cNvSpPr>
            <p:nvPr/>
          </p:nvSpPr>
          <p:spPr bwMode="auto">
            <a:xfrm>
              <a:off x="2603" y="2830"/>
              <a:ext cx="248"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3.434,28</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65" name="Rectangle 41"/>
            <p:cNvSpPr>
              <a:spLocks noChangeArrowheads="1"/>
            </p:cNvSpPr>
            <p:nvPr/>
          </p:nvSpPr>
          <p:spPr bwMode="auto">
            <a:xfrm>
              <a:off x="2960" y="2830"/>
              <a:ext cx="527"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Por otros servicios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66" name="Rectangle 42"/>
            <p:cNvSpPr>
              <a:spLocks noChangeArrowheads="1"/>
            </p:cNvSpPr>
            <p:nvPr/>
          </p:nvSpPr>
          <p:spPr bwMode="auto">
            <a:xfrm>
              <a:off x="4878" y="2830"/>
              <a:ext cx="195"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327,98</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67" name="Rectangle 43"/>
            <p:cNvSpPr>
              <a:spLocks noChangeArrowheads="1"/>
            </p:cNvSpPr>
            <p:nvPr/>
          </p:nvSpPr>
          <p:spPr bwMode="auto">
            <a:xfrm>
              <a:off x="685" y="2952"/>
              <a:ext cx="433"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Gastos de viaje</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68" name="Rectangle 44"/>
            <p:cNvSpPr>
              <a:spLocks noChangeArrowheads="1"/>
            </p:cNvSpPr>
            <p:nvPr/>
          </p:nvSpPr>
          <p:spPr bwMode="auto">
            <a:xfrm>
              <a:off x="2603" y="2952"/>
              <a:ext cx="248"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9.821,39</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69" name="Rectangle 45"/>
            <p:cNvSpPr>
              <a:spLocks noChangeArrowheads="1"/>
            </p:cNvSpPr>
            <p:nvPr/>
          </p:nvSpPr>
          <p:spPr bwMode="auto">
            <a:xfrm>
              <a:off x="685" y="3074"/>
              <a:ext cx="1211"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Agua, </a:t>
              </a:r>
              <a:r>
                <a:rPr kumimoji="0" lang="es-US" sz="1000" b="0" i="0" u="none" strike="noStrike" cap="none" normalizeH="0" baseline="0" dirty="0" err="1" smtClean="0">
                  <a:ln>
                    <a:noFill/>
                  </a:ln>
                  <a:effectLst/>
                  <a:latin typeface="Times New Roman" pitchFamily="18" charset="0"/>
                  <a:cs typeface="Arial" pitchFamily="34" charset="0"/>
                </a:rPr>
                <a:t>Energia</a:t>
              </a:r>
              <a:r>
                <a:rPr kumimoji="0" lang="es-US" sz="1000" b="0" i="0" u="none" strike="noStrike" cap="none" normalizeH="0" baseline="0" dirty="0" smtClean="0">
                  <a:ln>
                    <a:noFill/>
                  </a:ln>
                  <a:effectLst/>
                  <a:latin typeface="Times New Roman" pitchFamily="18" charset="0"/>
                  <a:cs typeface="Arial" pitchFamily="34" charset="0"/>
                </a:rPr>
                <a:t>, Luz y Telecomunicaciones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70" name="Rectangle 46"/>
            <p:cNvSpPr>
              <a:spLocks noChangeArrowheads="1"/>
            </p:cNvSpPr>
            <p:nvPr/>
          </p:nvSpPr>
          <p:spPr bwMode="auto">
            <a:xfrm>
              <a:off x="2568" y="3074"/>
              <a:ext cx="283"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16.933,77</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71" name="Rectangle 47"/>
            <p:cNvSpPr>
              <a:spLocks noChangeArrowheads="1"/>
            </p:cNvSpPr>
            <p:nvPr/>
          </p:nvSpPr>
          <p:spPr bwMode="auto">
            <a:xfrm>
              <a:off x="685" y="3196"/>
              <a:ext cx="567"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Otros gastos locales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72" name="Rectangle 48"/>
            <p:cNvSpPr>
              <a:spLocks noChangeArrowheads="1"/>
            </p:cNvSpPr>
            <p:nvPr/>
          </p:nvSpPr>
          <p:spPr bwMode="auto">
            <a:xfrm>
              <a:off x="2728" y="3196"/>
              <a:ext cx="12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0,00</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73" name="Rectangle 49"/>
            <p:cNvSpPr>
              <a:spLocks noChangeArrowheads="1"/>
            </p:cNvSpPr>
            <p:nvPr/>
          </p:nvSpPr>
          <p:spPr bwMode="auto">
            <a:xfrm>
              <a:off x="4423" y="3196"/>
              <a:ext cx="247"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1" i="0" u="none" strike="noStrike" cap="none" normalizeH="0" baseline="0" dirty="0" smtClean="0">
                  <a:ln>
                    <a:noFill/>
                  </a:ln>
                  <a:effectLst/>
                  <a:latin typeface="Times New Roman" pitchFamily="18" charset="0"/>
                  <a:cs typeface="Arial" pitchFamily="34" charset="0"/>
                </a:rPr>
                <a:t>TOTAL</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74" name="Rectangle 50"/>
            <p:cNvSpPr>
              <a:spLocks noChangeArrowheads="1"/>
            </p:cNvSpPr>
            <p:nvPr/>
          </p:nvSpPr>
          <p:spPr bwMode="auto">
            <a:xfrm>
              <a:off x="4776" y="3196"/>
              <a:ext cx="283"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1" i="1" u="none" strike="noStrike" cap="none" normalizeH="0" baseline="0" dirty="0" smtClean="0">
                  <a:ln>
                    <a:noFill/>
                  </a:ln>
                  <a:effectLst/>
                  <a:latin typeface="Times New Roman" pitchFamily="18" charset="0"/>
                  <a:cs typeface="Arial" pitchFamily="34" charset="0"/>
                </a:rPr>
                <a:t>15.660,19</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75" name="Rectangle 51"/>
            <p:cNvSpPr>
              <a:spLocks noChangeArrowheads="1"/>
            </p:cNvSpPr>
            <p:nvPr/>
          </p:nvSpPr>
          <p:spPr bwMode="auto">
            <a:xfrm>
              <a:off x="685" y="3318"/>
              <a:ext cx="94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Honorarios de personas naturales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76" name="Rectangle 52"/>
            <p:cNvSpPr>
              <a:spLocks noChangeArrowheads="1"/>
            </p:cNvSpPr>
            <p:nvPr/>
          </p:nvSpPr>
          <p:spPr bwMode="auto">
            <a:xfrm>
              <a:off x="2603" y="3318"/>
              <a:ext cx="248"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4.789,55</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77" name="Rectangle 53"/>
            <p:cNvSpPr>
              <a:spLocks noChangeArrowheads="1"/>
            </p:cNvSpPr>
            <p:nvPr/>
          </p:nvSpPr>
          <p:spPr bwMode="auto">
            <a:xfrm>
              <a:off x="2202" y="3440"/>
              <a:ext cx="247"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1" i="0" u="none" strike="noStrike" cap="none" normalizeH="0" baseline="0" dirty="0" smtClean="0">
                  <a:ln>
                    <a:noFill/>
                  </a:ln>
                  <a:effectLst/>
                  <a:latin typeface="Times New Roman" pitchFamily="18" charset="0"/>
                  <a:cs typeface="Arial" pitchFamily="34" charset="0"/>
                </a:rPr>
                <a:t>TOTAL</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78" name="Rectangle 54"/>
            <p:cNvSpPr>
              <a:spLocks noChangeArrowheads="1"/>
            </p:cNvSpPr>
            <p:nvPr/>
          </p:nvSpPr>
          <p:spPr bwMode="auto">
            <a:xfrm>
              <a:off x="2465" y="3440"/>
              <a:ext cx="371"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1" i="1" u="none" strike="noStrike" cap="none" normalizeH="0" baseline="0" dirty="0" smtClean="0">
                  <a:ln>
                    <a:noFill/>
                  </a:ln>
                  <a:effectLst/>
                  <a:latin typeface="Times New Roman" pitchFamily="18" charset="0"/>
                  <a:cs typeface="Arial" pitchFamily="34" charset="0"/>
                </a:rPr>
                <a:t>1.285.822,47</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79" name="Rectangle 55"/>
            <p:cNvSpPr>
              <a:spLocks noChangeArrowheads="1"/>
            </p:cNvSpPr>
            <p:nvPr/>
          </p:nvSpPr>
          <p:spPr bwMode="auto">
            <a:xfrm>
              <a:off x="4218" y="3440"/>
              <a:ext cx="448"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1" i="0" u="none" strike="noStrike" cap="none" normalizeH="0" baseline="0" dirty="0" smtClean="0">
                  <a:ln>
                    <a:noFill/>
                  </a:ln>
                  <a:effectLst/>
                  <a:latin typeface="Times New Roman" pitchFamily="18" charset="0"/>
                  <a:cs typeface="Arial" pitchFamily="34" charset="0"/>
                </a:rPr>
                <a:t>DIFERENCIA</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80" name="Rectangle 56"/>
            <p:cNvSpPr>
              <a:spLocks noChangeArrowheads="1"/>
            </p:cNvSpPr>
            <p:nvPr/>
          </p:nvSpPr>
          <p:spPr bwMode="auto">
            <a:xfrm>
              <a:off x="4700" y="3440"/>
              <a:ext cx="371"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1.270.162,28</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81" name="Rectangle 57"/>
            <p:cNvSpPr>
              <a:spLocks noChangeArrowheads="1"/>
            </p:cNvSpPr>
            <p:nvPr/>
          </p:nvSpPr>
          <p:spPr bwMode="auto">
            <a:xfrm>
              <a:off x="1154" y="1425"/>
              <a:ext cx="1245"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1" i="0" u="none" strike="noStrike" cap="none" normalizeH="0" baseline="0" dirty="0" smtClean="0">
                  <a:ln>
                    <a:noFill/>
                  </a:ln>
                  <a:effectLst/>
                  <a:latin typeface="Times New Roman" pitchFamily="18" charset="0"/>
                  <a:cs typeface="Arial" pitchFamily="34" charset="0"/>
                </a:rPr>
                <a:t>RETENCIONES SOBRE GASTOS (101)</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82" name="Rectangle 58"/>
            <p:cNvSpPr>
              <a:spLocks noChangeArrowheads="1"/>
            </p:cNvSpPr>
            <p:nvPr/>
          </p:nvSpPr>
          <p:spPr bwMode="auto">
            <a:xfrm>
              <a:off x="3402" y="1425"/>
              <a:ext cx="1245"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1" i="0" u="none" strike="noStrike" cap="none" normalizeH="0" baseline="0" dirty="0" smtClean="0">
                  <a:ln>
                    <a:noFill/>
                  </a:ln>
                  <a:effectLst/>
                  <a:latin typeface="Times New Roman" pitchFamily="18" charset="0"/>
                  <a:cs typeface="Arial" pitchFamily="34" charset="0"/>
                </a:rPr>
                <a:t>RETENCIONES SOBRE GASTOS (103)</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83" name="Rectangle 59"/>
            <p:cNvSpPr>
              <a:spLocks noChangeArrowheads="1"/>
            </p:cNvSpPr>
            <p:nvPr/>
          </p:nvSpPr>
          <p:spPr bwMode="auto">
            <a:xfrm>
              <a:off x="2960" y="1980"/>
              <a:ext cx="1731"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Por concepto de servicio de transporte privado de pasajero o </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84" name="Rectangle 60"/>
            <p:cNvSpPr>
              <a:spLocks noChangeArrowheads="1"/>
            </p:cNvSpPr>
            <p:nvPr/>
          </p:nvSpPr>
          <p:spPr bwMode="auto">
            <a:xfrm>
              <a:off x="2960" y="2087"/>
              <a:ext cx="1116"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servicio público o privado de carga (N)</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85" name="Rectangle 61"/>
            <p:cNvSpPr>
              <a:spLocks noChangeArrowheads="1"/>
            </p:cNvSpPr>
            <p:nvPr/>
          </p:nvSpPr>
          <p:spPr bwMode="auto">
            <a:xfrm>
              <a:off x="2960" y="2224"/>
              <a:ext cx="1731"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Pagos Realizados a Notarios y Registradores de Propiedad o </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86" name="Rectangle 62"/>
            <p:cNvSpPr>
              <a:spLocks noChangeArrowheads="1"/>
            </p:cNvSpPr>
            <p:nvPr/>
          </p:nvSpPr>
          <p:spPr bwMode="auto">
            <a:xfrm>
              <a:off x="2960" y="2331"/>
              <a:ext cx="335"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Mercantiles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87" name="Rectangle 63"/>
            <p:cNvSpPr>
              <a:spLocks noChangeArrowheads="1"/>
            </p:cNvSpPr>
            <p:nvPr/>
          </p:nvSpPr>
          <p:spPr bwMode="auto">
            <a:xfrm>
              <a:off x="2960" y="2957"/>
              <a:ext cx="171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Por actividades de construcción  de obra material inmueble, </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88" name="Rectangle 64"/>
            <p:cNvSpPr>
              <a:spLocks noChangeArrowheads="1"/>
            </p:cNvSpPr>
            <p:nvPr/>
          </p:nvSpPr>
          <p:spPr bwMode="auto">
            <a:xfrm>
              <a:off x="2960" y="3064"/>
              <a:ext cx="1345"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urbanización, lotización o actividades similares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89" name="Rectangle 65"/>
            <p:cNvSpPr>
              <a:spLocks noChangeArrowheads="1"/>
            </p:cNvSpPr>
            <p:nvPr/>
          </p:nvSpPr>
          <p:spPr bwMode="auto">
            <a:xfrm>
              <a:off x="4950" y="2036"/>
              <a:ext cx="12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0,35</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90" name="Rectangle 66"/>
            <p:cNvSpPr>
              <a:spLocks noChangeArrowheads="1"/>
            </p:cNvSpPr>
            <p:nvPr/>
          </p:nvSpPr>
          <p:spPr bwMode="auto">
            <a:xfrm>
              <a:off x="4950" y="2280"/>
              <a:ext cx="124"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4,29</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91" name="Rectangle 67"/>
            <p:cNvSpPr>
              <a:spLocks noChangeArrowheads="1"/>
            </p:cNvSpPr>
            <p:nvPr/>
          </p:nvSpPr>
          <p:spPr bwMode="auto">
            <a:xfrm>
              <a:off x="4878" y="3013"/>
              <a:ext cx="195" cy="97"/>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000" b="0" i="0" u="none" strike="noStrike" cap="none" normalizeH="0" baseline="0" dirty="0" smtClean="0">
                  <a:ln>
                    <a:noFill/>
                  </a:ln>
                  <a:effectLst/>
                  <a:latin typeface="Times New Roman" pitchFamily="18" charset="0"/>
                  <a:cs typeface="Arial" pitchFamily="34" charset="0"/>
                </a:rPr>
                <a:t>368,40</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92" name="Rectangle 68"/>
            <p:cNvSpPr>
              <a:spLocks noChangeArrowheads="1"/>
            </p:cNvSpPr>
            <p:nvPr/>
          </p:nvSpPr>
          <p:spPr bwMode="auto">
            <a:xfrm>
              <a:off x="676" y="1344"/>
              <a:ext cx="2191"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093" name="Rectangle 69"/>
            <p:cNvSpPr>
              <a:spLocks noChangeArrowheads="1"/>
            </p:cNvSpPr>
            <p:nvPr/>
          </p:nvSpPr>
          <p:spPr bwMode="auto">
            <a:xfrm>
              <a:off x="676" y="1588"/>
              <a:ext cx="2191"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094" name="Line 70"/>
            <p:cNvSpPr>
              <a:spLocks noChangeShapeType="1"/>
            </p:cNvSpPr>
            <p:nvPr/>
          </p:nvSpPr>
          <p:spPr bwMode="auto">
            <a:xfrm>
              <a:off x="676" y="1715"/>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095" name="Rectangle 71"/>
            <p:cNvSpPr>
              <a:spLocks noChangeArrowheads="1"/>
            </p:cNvSpPr>
            <p:nvPr/>
          </p:nvSpPr>
          <p:spPr bwMode="auto">
            <a:xfrm>
              <a:off x="676" y="1715"/>
              <a:ext cx="2182"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096" name="Line 72"/>
            <p:cNvSpPr>
              <a:spLocks noChangeShapeType="1"/>
            </p:cNvSpPr>
            <p:nvPr/>
          </p:nvSpPr>
          <p:spPr bwMode="auto">
            <a:xfrm>
              <a:off x="676" y="1837"/>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097" name="Rectangle 73"/>
            <p:cNvSpPr>
              <a:spLocks noChangeArrowheads="1"/>
            </p:cNvSpPr>
            <p:nvPr/>
          </p:nvSpPr>
          <p:spPr bwMode="auto">
            <a:xfrm>
              <a:off x="676" y="1837"/>
              <a:ext cx="2182" cy="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098" name="Line 74"/>
            <p:cNvSpPr>
              <a:spLocks noChangeShapeType="1"/>
            </p:cNvSpPr>
            <p:nvPr/>
          </p:nvSpPr>
          <p:spPr bwMode="auto">
            <a:xfrm>
              <a:off x="676" y="1960"/>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099" name="Rectangle 75"/>
            <p:cNvSpPr>
              <a:spLocks noChangeArrowheads="1"/>
            </p:cNvSpPr>
            <p:nvPr/>
          </p:nvSpPr>
          <p:spPr bwMode="auto">
            <a:xfrm>
              <a:off x="676" y="1960"/>
              <a:ext cx="2182"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00" name="Line 76"/>
            <p:cNvSpPr>
              <a:spLocks noChangeShapeType="1"/>
            </p:cNvSpPr>
            <p:nvPr/>
          </p:nvSpPr>
          <p:spPr bwMode="auto">
            <a:xfrm>
              <a:off x="676" y="2204"/>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01" name="Rectangle 77"/>
            <p:cNvSpPr>
              <a:spLocks noChangeArrowheads="1"/>
            </p:cNvSpPr>
            <p:nvPr/>
          </p:nvSpPr>
          <p:spPr bwMode="auto">
            <a:xfrm>
              <a:off x="676" y="2204"/>
              <a:ext cx="2182"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02" name="Line 78"/>
            <p:cNvSpPr>
              <a:spLocks noChangeShapeType="1"/>
            </p:cNvSpPr>
            <p:nvPr/>
          </p:nvSpPr>
          <p:spPr bwMode="auto">
            <a:xfrm>
              <a:off x="676" y="2448"/>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03" name="Rectangle 79"/>
            <p:cNvSpPr>
              <a:spLocks noChangeArrowheads="1"/>
            </p:cNvSpPr>
            <p:nvPr/>
          </p:nvSpPr>
          <p:spPr bwMode="auto">
            <a:xfrm>
              <a:off x="676" y="2448"/>
              <a:ext cx="2182"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04" name="Line 80"/>
            <p:cNvSpPr>
              <a:spLocks noChangeShapeType="1"/>
            </p:cNvSpPr>
            <p:nvPr/>
          </p:nvSpPr>
          <p:spPr bwMode="auto">
            <a:xfrm>
              <a:off x="676" y="2570"/>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05" name="Rectangle 81"/>
            <p:cNvSpPr>
              <a:spLocks noChangeArrowheads="1"/>
            </p:cNvSpPr>
            <p:nvPr/>
          </p:nvSpPr>
          <p:spPr bwMode="auto">
            <a:xfrm>
              <a:off x="676" y="2570"/>
              <a:ext cx="2182"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06" name="Line 82"/>
            <p:cNvSpPr>
              <a:spLocks noChangeShapeType="1"/>
            </p:cNvSpPr>
            <p:nvPr/>
          </p:nvSpPr>
          <p:spPr bwMode="auto">
            <a:xfrm>
              <a:off x="676" y="2692"/>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07" name="Rectangle 83"/>
            <p:cNvSpPr>
              <a:spLocks noChangeArrowheads="1"/>
            </p:cNvSpPr>
            <p:nvPr/>
          </p:nvSpPr>
          <p:spPr bwMode="auto">
            <a:xfrm>
              <a:off x="676" y="2692"/>
              <a:ext cx="2182"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08" name="Line 84"/>
            <p:cNvSpPr>
              <a:spLocks noChangeShapeType="1"/>
            </p:cNvSpPr>
            <p:nvPr/>
          </p:nvSpPr>
          <p:spPr bwMode="auto">
            <a:xfrm>
              <a:off x="676" y="2814"/>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09" name="Rectangle 85"/>
            <p:cNvSpPr>
              <a:spLocks noChangeArrowheads="1"/>
            </p:cNvSpPr>
            <p:nvPr/>
          </p:nvSpPr>
          <p:spPr bwMode="auto">
            <a:xfrm>
              <a:off x="676" y="2814"/>
              <a:ext cx="2182"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10" name="Line 86"/>
            <p:cNvSpPr>
              <a:spLocks noChangeShapeType="1"/>
            </p:cNvSpPr>
            <p:nvPr/>
          </p:nvSpPr>
          <p:spPr bwMode="auto">
            <a:xfrm>
              <a:off x="676" y="2936"/>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11" name="Rectangle 87"/>
            <p:cNvSpPr>
              <a:spLocks noChangeArrowheads="1"/>
            </p:cNvSpPr>
            <p:nvPr/>
          </p:nvSpPr>
          <p:spPr bwMode="auto">
            <a:xfrm>
              <a:off x="676" y="2936"/>
              <a:ext cx="2182"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12" name="Line 88"/>
            <p:cNvSpPr>
              <a:spLocks noChangeShapeType="1"/>
            </p:cNvSpPr>
            <p:nvPr/>
          </p:nvSpPr>
          <p:spPr bwMode="auto">
            <a:xfrm>
              <a:off x="676" y="3181"/>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13" name="Rectangle 89"/>
            <p:cNvSpPr>
              <a:spLocks noChangeArrowheads="1"/>
            </p:cNvSpPr>
            <p:nvPr/>
          </p:nvSpPr>
          <p:spPr bwMode="auto">
            <a:xfrm>
              <a:off x="676" y="3181"/>
              <a:ext cx="2182"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14" name="Line 90"/>
            <p:cNvSpPr>
              <a:spLocks noChangeShapeType="1"/>
            </p:cNvSpPr>
            <p:nvPr/>
          </p:nvSpPr>
          <p:spPr bwMode="auto">
            <a:xfrm>
              <a:off x="4669" y="1598"/>
              <a:ext cx="1" cy="157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15" name="Rectangle 91"/>
            <p:cNvSpPr>
              <a:spLocks noChangeArrowheads="1"/>
            </p:cNvSpPr>
            <p:nvPr/>
          </p:nvSpPr>
          <p:spPr bwMode="auto">
            <a:xfrm>
              <a:off x="4669" y="1598"/>
              <a:ext cx="4" cy="157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16" name="Line 92"/>
            <p:cNvSpPr>
              <a:spLocks noChangeShapeType="1"/>
            </p:cNvSpPr>
            <p:nvPr/>
          </p:nvSpPr>
          <p:spPr bwMode="auto">
            <a:xfrm>
              <a:off x="676" y="3303"/>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17" name="Rectangle 93"/>
            <p:cNvSpPr>
              <a:spLocks noChangeArrowheads="1"/>
            </p:cNvSpPr>
            <p:nvPr/>
          </p:nvSpPr>
          <p:spPr bwMode="auto">
            <a:xfrm>
              <a:off x="676" y="3303"/>
              <a:ext cx="2182"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18" name="Rectangle 94"/>
            <p:cNvSpPr>
              <a:spLocks noChangeArrowheads="1"/>
            </p:cNvSpPr>
            <p:nvPr/>
          </p:nvSpPr>
          <p:spPr bwMode="auto">
            <a:xfrm>
              <a:off x="676" y="3420"/>
              <a:ext cx="2191"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19" name="Rectangle 95"/>
            <p:cNvSpPr>
              <a:spLocks noChangeArrowheads="1"/>
            </p:cNvSpPr>
            <p:nvPr/>
          </p:nvSpPr>
          <p:spPr bwMode="auto">
            <a:xfrm>
              <a:off x="2942" y="1344"/>
              <a:ext cx="9" cy="196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20" name="Rectangle 96"/>
            <p:cNvSpPr>
              <a:spLocks noChangeArrowheads="1"/>
            </p:cNvSpPr>
            <p:nvPr/>
          </p:nvSpPr>
          <p:spPr bwMode="auto">
            <a:xfrm>
              <a:off x="4664" y="3186"/>
              <a:ext cx="9" cy="12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21" name="Rectangle 97"/>
            <p:cNvSpPr>
              <a:spLocks noChangeArrowheads="1"/>
            </p:cNvSpPr>
            <p:nvPr/>
          </p:nvSpPr>
          <p:spPr bwMode="auto">
            <a:xfrm>
              <a:off x="5079" y="1354"/>
              <a:ext cx="9" cy="1954"/>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22" name="Rectangle 98"/>
            <p:cNvSpPr>
              <a:spLocks noChangeArrowheads="1"/>
            </p:cNvSpPr>
            <p:nvPr/>
          </p:nvSpPr>
          <p:spPr bwMode="auto">
            <a:xfrm>
              <a:off x="676" y="3542"/>
              <a:ext cx="2191"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23" name="Rectangle 99"/>
            <p:cNvSpPr>
              <a:spLocks noChangeArrowheads="1"/>
            </p:cNvSpPr>
            <p:nvPr/>
          </p:nvSpPr>
          <p:spPr bwMode="auto">
            <a:xfrm>
              <a:off x="672" y="1344"/>
              <a:ext cx="8" cy="220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24" name="Rectangle 100"/>
            <p:cNvSpPr>
              <a:spLocks noChangeArrowheads="1"/>
            </p:cNvSpPr>
            <p:nvPr/>
          </p:nvSpPr>
          <p:spPr bwMode="auto">
            <a:xfrm>
              <a:off x="2858" y="1354"/>
              <a:ext cx="9" cy="2198"/>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25" name="Rectangle 101"/>
            <p:cNvSpPr>
              <a:spLocks noChangeArrowheads="1"/>
            </p:cNvSpPr>
            <p:nvPr/>
          </p:nvSpPr>
          <p:spPr bwMode="auto">
            <a:xfrm>
              <a:off x="2942" y="3420"/>
              <a:ext cx="9" cy="13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26" name="Rectangle 102"/>
            <p:cNvSpPr>
              <a:spLocks noChangeArrowheads="1"/>
            </p:cNvSpPr>
            <p:nvPr/>
          </p:nvSpPr>
          <p:spPr bwMode="auto">
            <a:xfrm>
              <a:off x="5079" y="3430"/>
              <a:ext cx="9" cy="12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27" name="Line 103"/>
            <p:cNvSpPr>
              <a:spLocks noChangeShapeType="1"/>
            </p:cNvSpPr>
            <p:nvPr/>
          </p:nvSpPr>
          <p:spPr bwMode="auto">
            <a:xfrm>
              <a:off x="2447" y="1598"/>
              <a:ext cx="1" cy="182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28" name="Rectangle 104"/>
            <p:cNvSpPr>
              <a:spLocks noChangeArrowheads="1"/>
            </p:cNvSpPr>
            <p:nvPr/>
          </p:nvSpPr>
          <p:spPr bwMode="auto">
            <a:xfrm>
              <a:off x="2447" y="1598"/>
              <a:ext cx="5" cy="182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29" name="Rectangle 105"/>
            <p:cNvSpPr>
              <a:spLocks noChangeArrowheads="1"/>
            </p:cNvSpPr>
            <p:nvPr/>
          </p:nvSpPr>
          <p:spPr bwMode="auto">
            <a:xfrm>
              <a:off x="4664" y="3430"/>
              <a:ext cx="9" cy="122"/>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30" name="Rectangle 106"/>
            <p:cNvSpPr>
              <a:spLocks noChangeArrowheads="1"/>
            </p:cNvSpPr>
            <p:nvPr/>
          </p:nvSpPr>
          <p:spPr bwMode="auto">
            <a:xfrm>
              <a:off x="2951" y="1344"/>
              <a:ext cx="2137"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31" name="Rectangle 107"/>
            <p:cNvSpPr>
              <a:spLocks noChangeArrowheads="1"/>
            </p:cNvSpPr>
            <p:nvPr/>
          </p:nvSpPr>
          <p:spPr bwMode="auto">
            <a:xfrm>
              <a:off x="2951" y="1588"/>
              <a:ext cx="2137"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32" name="Line 108"/>
            <p:cNvSpPr>
              <a:spLocks noChangeShapeType="1"/>
            </p:cNvSpPr>
            <p:nvPr/>
          </p:nvSpPr>
          <p:spPr bwMode="auto">
            <a:xfrm>
              <a:off x="2951" y="1715"/>
              <a:ext cx="212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33" name="Rectangle 109"/>
            <p:cNvSpPr>
              <a:spLocks noChangeArrowheads="1"/>
            </p:cNvSpPr>
            <p:nvPr/>
          </p:nvSpPr>
          <p:spPr bwMode="auto">
            <a:xfrm>
              <a:off x="2951" y="1715"/>
              <a:ext cx="2128"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34" name="Line 110"/>
            <p:cNvSpPr>
              <a:spLocks noChangeShapeType="1"/>
            </p:cNvSpPr>
            <p:nvPr/>
          </p:nvSpPr>
          <p:spPr bwMode="auto">
            <a:xfrm>
              <a:off x="2951" y="1837"/>
              <a:ext cx="212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35" name="Rectangle 111"/>
            <p:cNvSpPr>
              <a:spLocks noChangeArrowheads="1"/>
            </p:cNvSpPr>
            <p:nvPr/>
          </p:nvSpPr>
          <p:spPr bwMode="auto">
            <a:xfrm>
              <a:off x="2951" y="1837"/>
              <a:ext cx="2128" cy="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36" name="Line 112"/>
            <p:cNvSpPr>
              <a:spLocks noChangeShapeType="1"/>
            </p:cNvSpPr>
            <p:nvPr/>
          </p:nvSpPr>
          <p:spPr bwMode="auto">
            <a:xfrm>
              <a:off x="2951" y="1960"/>
              <a:ext cx="212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37" name="Rectangle 113"/>
            <p:cNvSpPr>
              <a:spLocks noChangeArrowheads="1"/>
            </p:cNvSpPr>
            <p:nvPr/>
          </p:nvSpPr>
          <p:spPr bwMode="auto">
            <a:xfrm>
              <a:off x="2942" y="1963"/>
              <a:ext cx="2128"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38" name="Line 114"/>
            <p:cNvSpPr>
              <a:spLocks noChangeShapeType="1"/>
            </p:cNvSpPr>
            <p:nvPr/>
          </p:nvSpPr>
          <p:spPr bwMode="auto">
            <a:xfrm>
              <a:off x="676" y="2082"/>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39" name="Rectangle 115"/>
            <p:cNvSpPr>
              <a:spLocks noChangeArrowheads="1"/>
            </p:cNvSpPr>
            <p:nvPr/>
          </p:nvSpPr>
          <p:spPr bwMode="auto">
            <a:xfrm>
              <a:off x="676" y="2082"/>
              <a:ext cx="2182"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40" name="Line 116"/>
            <p:cNvSpPr>
              <a:spLocks noChangeShapeType="1"/>
            </p:cNvSpPr>
            <p:nvPr/>
          </p:nvSpPr>
          <p:spPr bwMode="auto">
            <a:xfrm>
              <a:off x="2951" y="2204"/>
              <a:ext cx="212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41" name="Rectangle 117"/>
            <p:cNvSpPr>
              <a:spLocks noChangeArrowheads="1"/>
            </p:cNvSpPr>
            <p:nvPr/>
          </p:nvSpPr>
          <p:spPr bwMode="auto">
            <a:xfrm>
              <a:off x="2951" y="2204"/>
              <a:ext cx="2128"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42" name="Line 118"/>
            <p:cNvSpPr>
              <a:spLocks noChangeShapeType="1"/>
            </p:cNvSpPr>
            <p:nvPr/>
          </p:nvSpPr>
          <p:spPr bwMode="auto">
            <a:xfrm>
              <a:off x="676" y="2326"/>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43" name="Rectangle 119"/>
            <p:cNvSpPr>
              <a:spLocks noChangeArrowheads="1"/>
            </p:cNvSpPr>
            <p:nvPr/>
          </p:nvSpPr>
          <p:spPr bwMode="auto">
            <a:xfrm>
              <a:off x="676" y="2326"/>
              <a:ext cx="2182"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dirty="0"/>
            </a:p>
          </p:txBody>
        </p:sp>
        <p:sp>
          <p:nvSpPr>
            <p:cNvPr id="1144" name="Line 120"/>
            <p:cNvSpPr>
              <a:spLocks noChangeShapeType="1"/>
            </p:cNvSpPr>
            <p:nvPr/>
          </p:nvSpPr>
          <p:spPr bwMode="auto">
            <a:xfrm>
              <a:off x="2951" y="2448"/>
              <a:ext cx="212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45" name="Rectangle 121"/>
            <p:cNvSpPr>
              <a:spLocks noChangeArrowheads="1"/>
            </p:cNvSpPr>
            <p:nvPr/>
          </p:nvSpPr>
          <p:spPr bwMode="auto">
            <a:xfrm>
              <a:off x="2951" y="2448"/>
              <a:ext cx="2128"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46" name="Line 122"/>
            <p:cNvSpPr>
              <a:spLocks noChangeShapeType="1"/>
            </p:cNvSpPr>
            <p:nvPr/>
          </p:nvSpPr>
          <p:spPr bwMode="auto">
            <a:xfrm>
              <a:off x="2951" y="2570"/>
              <a:ext cx="212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47" name="Rectangle 123"/>
            <p:cNvSpPr>
              <a:spLocks noChangeArrowheads="1"/>
            </p:cNvSpPr>
            <p:nvPr/>
          </p:nvSpPr>
          <p:spPr bwMode="auto">
            <a:xfrm>
              <a:off x="2951" y="2570"/>
              <a:ext cx="2128"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48" name="Line 124"/>
            <p:cNvSpPr>
              <a:spLocks noChangeShapeType="1"/>
            </p:cNvSpPr>
            <p:nvPr/>
          </p:nvSpPr>
          <p:spPr bwMode="auto">
            <a:xfrm>
              <a:off x="2951" y="2692"/>
              <a:ext cx="212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49" name="Rectangle 125"/>
            <p:cNvSpPr>
              <a:spLocks noChangeArrowheads="1"/>
            </p:cNvSpPr>
            <p:nvPr/>
          </p:nvSpPr>
          <p:spPr bwMode="auto">
            <a:xfrm>
              <a:off x="2951" y="2692"/>
              <a:ext cx="2128"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50" name="Line 126"/>
            <p:cNvSpPr>
              <a:spLocks noChangeShapeType="1"/>
            </p:cNvSpPr>
            <p:nvPr/>
          </p:nvSpPr>
          <p:spPr bwMode="auto">
            <a:xfrm>
              <a:off x="2951" y="2814"/>
              <a:ext cx="212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51" name="Rectangle 127"/>
            <p:cNvSpPr>
              <a:spLocks noChangeArrowheads="1"/>
            </p:cNvSpPr>
            <p:nvPr/>
          </p:nvSpPr>
          <p:spPr bwMode="auto">
            <a:xfrm>
              <a:off x="2951" y="2814"/>
              <a:ext cx="2128"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52" name="Line 128"/>
            <p:cNvSpPr>
              <a:spLocks noChangeShapeType="1"/>
            </p:cNvSpPr>
            <p:nvPr/>
          </p:nvSpPr>
          <p:spPr bwMode="auto">
            <a:xfrm>
              <a:off x="2951" y="2936"/>
              <a:ext cx="2128"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53" name="Rectangle 129"/>
            <p:cNvSpPr>
              <a:spLocks noChangeArrowheads="1"/>
            </p:cNvSpPr>
            <p:nvPr/>
          </p:nvSpPr>
          <p:spPr bwMode="auto">
            <a:xfrm>
              <a:off x="2951" y="2936"/>
              <a:ext cx="2128"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54" name="Line 130"/>
            <p:cNvSpPr>
              <a:spLocks noChangeShapeType="1"/>
            </p:cNvSpPr>
            <p:nvPr/>
          </p:nvSpPr>
          <p:spPr bwMode="auto">
            <a:xfrm>
              <a:off x="676" y="3059"/>
              <a:ext cx="218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155" name="Rectangle 131"/>
            <p:cNvSpPr>
              <a:spLocks noChangeArrowheads="1"/>
            </p:cNvSpPr>
            <p:nvPr/>
          </p:nvSpPr>
          <p:spPr bwMode="auto">
            <a:xfrm>
              <a:off x="676" y="3059"/>
              <a:ext cx="2182" cy="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56" name="Rectangle 132"/>
            <p:cNvSpPr>
              <a:spLocks noChangeArrowheads="1"/>
            </p:cNvSpPr>
            <p:nvPr/>
          </p:nvSpPr>
          <p:spPr bwMode="auto">
            <a:xfrm>
              <a:off x="2951" y="3176"/>
              <a:ext cx="2137"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57" name="Rectangle 133"/>
            <p:cNvSpPr>
              <a:spLocks noChangeArrowheads="1"/>
            </p:cNvSpPr>
            <p:nvPr/>
          </p:nvSpPr>
          <p:spPr bwMode="auto">
            <a:xfrm>
              <a:off x="2951" y="3298"/>
              <a:ext cx="2137"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58" name="Rectangle 134"/>
            <p:cNvSpPr>
              <a:spLocks noChangeArrowheads="1"/>
            </p:cNvSpPr>
            <p:nvPr/>
          </p:nvSpPr>
          <p:spPr bwMode="auto">
            <a:xfrm>
              <a:off x="2951" y="3420"/>
              <a:ext cx="2137"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159" name="Rectangle 135"/>
            <p:cNvSpPr>
              <a:spLocks noChangeArrowheads="1"/>
            </p:cNvSpPr>
            <p:nvPr/>
          </p:nvSpPr>
          <p:spPr bwMode="auto">
            <a:xfrm>
              <a:off x="2951" y="3542"/>
              <a:ext cx="2137" cy="10"/>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grpSp>
      <p:sp>
        <p:nvSpPr>
          <p:cNvPr id="136" name="135 CuadroTexto"/>
          <p:cNvSpPr txBox="1"/>
          <p:nvPr/>
        </p:nvSpPr>
        <p:spPr>
          <a:xfrm>
            <a:off x="990600" y="5257800"/>
            <a:ext cx="8001000" cy="923330"/>
          </a:xfrm>
          <a:prstGeom prst="rect">
            <a:avLst/>
          </a:prstGeom>
          <a:noFill/>
        </p:spPr>
        <p:txBody>
          <a:bodyPr wrap="square" rtlCol="0">
            <a:spAutoFit/>
          </a:bodyPr>
          <a:lstStyle/>
          <a:p>
            <a:pPr algn="just"/>
            <a:r>
              <a:rPr lang="es-US" dirty="0" smtClean="0">
                <a:solidFill>
                  <a:schemeClr val="tx1">
                    <a:lumMod val="65000"/>
                    <a:lumOff val="35000"/>
                  </a:schemeClr>
                </a:solidFill>
              </a:rPr>
              <a:t>La diferencia encontrada entre lo declarado por la empresa con lo calculado por los autores  nos indica una diferencia de $ 1.270.162,28, considerada maderable , producto de  Retenciones de Impuestos Renta e IVA.</a:t>
            </a:r>
            <a:endParaRPr lang="es-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2057400" y="1219201"/>
          <a:ext cx="5867400" cy="4372025"/>
        </p:xfrm>
        <a:graphic>
          <a:graphicData uri="http://schemas.openxmlformats.org/drawingml/2006/table">
            <a:tbl>
              <a:tblPr/>
              <a:tblGrid>
                <a:gridCol w="586741"/>
                <a:gridCol w="2758851"/>
                <a:gridCol w="1229806"/>
                <a:gridCol w="1292002"/>
              </a:tblGrid>
              <a:tr h="893976">
                <a:tc gridSpan="4">
                  <a:txBody>
                    <a:bodyPr/>
                    <a:lstStyle/>
                    <a:p>
                      <a:pPr marL="0" marR="0" algn="ctr">
                        <a:spcBef>
                          <a:spcPts val="0"/>
                        </a:spcBef>
                        <a:spcAft>
                          <a:spcPts val="0"/>
                        </a:spcAft>
                      </a:pPr>
                      <a:endParaRPr lang="es-US" sz="1200" dirty="0">
                        <a:latin typeface="Times New Roman"/>
                        <a:ea typeface="Times New Roman"/>
                        <a:cs typeface="Times New Roman"/>
                      </a:endParaRPr>
                    </a:p>
                    <a:p>
                      <a:pPr marL="0" marR="0" algn="ctr">
                        <a:spcBef>
                          <a:spcPts val="0"/>
                        </a:spcBef>
                        <a:spcAft>
                          <a:spcPts val="0"/>
                        </a:spcAft>
                      </a:pPr>
                      <a:r>
                        <a:rPr lang="es-ES" sz="1100" b="1" dirty="0">
                          <a:solidFill>
                            <a:srgbClr val="FFFFFF"/>
                          </a:solidFill>
                          <a:latin typeface="Times New Roman"/>
                          <a:ea typeface="Times New Roman"/>
                          <a:cs typeface="Times New Roman"/>
                        </a:rPr>
                        <a:t>PROGRAMA DE AUDITORÍA TRIBUTARIA</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Razón Social: FLOSAR                                          RUC:  XXXXXXXXXXXX</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Área o módulo:  Contabilidad</a:t>
                      </a:r>
                      <a:endParaRPr lang="es-US" sz="1200" dirty="0">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s-US"/>
                    </a:p>
                  </a:txBody>
                  <a:tcPr/>
                </a:tc>
                <a:tc hMerge="1">
                  <a:txBody>
                    <a:bodyPr/>
                    <a:lstStyle/>
                    <a:p>
                      <a:endParaRPr lang="es-US"/>
                    </a:p>
                  </a:txBody>
                  <a:tcPr/>
                </a:tc>
                <a:tc hMerge="1">
                  <a:txBody>
                    <a:bodyPr/>
                    <a:lstStyle/>
                    <a:p>
                      <a:endParaRPr lang="es-US"/>
                    </a:p>
                  </a:txBody>
                  <a:tcPr/>
                </a:tc>
              </a:tr>
              <a:tr h="334163">
                <a:tc gridSpan="4">
                  <a:txBody>
                    <a:bodyPr/>
                    <a:lstStyle/>
                    <a:p>
                      <a:pPr marL="0" marR="0">
                        <a:lnSpc>
                          <a:spcPct val="150000"/>
                        </a:lnSpc>
                        <a:spcBef>
                          <a:spcPts val="0"/>
                        </a:spcBef>
                        <a:spcAft>
                          <a:spcPts val="0"/>
                        </a:spcAft>
                      </a:pPr>
                      <a:r>
                        <a:rPr lang="es-ES" sz="1100" b="1" dirty="0">
                          <a:solidFill>
                            <a:schemeClr val="tx1"/>
                          </a:solidFill>
                          <a:latin typeface="Times New Roman"/>
                          <a:ea typeface="Times New Roman"/>
                          <a:cs typeface="Times New Roman"/>
                        </a:rPr>
                        <a:t>OBJETIVO: Comprobar que se están correctamente determinados los Gastos de Viaje.</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284578">
                <a:tc>
                  <a:txBody>
                    <a:bodyPr/>
                    <a:lstStyle/>
                    <a:p>
                      <a:pPr marL="0" marR="0" algn="ctr">
                        <a:lnSpc>
                          <a:spcPct val="150000"/>
                        </a:lnSpc>
                        <a:spcBef>
                          <a:spcPts val="0"/>
                        </a:spcBef>
                        <a:spcAft>
                          <a:spcPts val="0"/>
                        </a:spcAft>
                      </a:pPr>
                      <a:r>
                        <a:rPr lang="en-US" sz="1100" b="1" dirty="0">
                          <a:solidFill>
                            <a:schemeClr val="tx1"/>
                          </a:solidFill>
                          <a:latin typeface="Times New Roman"/>
                          <a:ea typeface="Times New Roman"/>
                          <a:cs typeface="Times New Roman"/>
                        </a:rPr>
                        <a:t>Nº</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b="1" dirty="0">
                          <a:solidFill>
                            <a:schemeClr val="tx1"/>
                          </a:solidFill>
                          <a:latin typeface="Times New Roman"/>
                          <a:ea typeface="Times New Roman"/>
                          <a:cs typeface="Times New Roman"/>
                        </a:rPr>
                        <a:t>Descripción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b="1">
                          <a:solidFill>
                            <a:schemeClr val="tx1"/>
                          </a:solidFill>
                          <a:latin typeface="Times New Roman"/>
                          <a:ea typeface="Times New Roman"/>
                          <a:cs typeface="Times New Roman"/>
                        </a:rPr>
                        <a:t>T.P. / Hora </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b="1">
                          <a:solidFill>
                            <a:schemeClr val="tx1"/>
                          </a:solidFill>
                          <a:latin typeface="Times New Roman"/>
                          <a:ea typeface="Times New Roman"/>
                          <a:cs typeface="Times New Roman"/>
                        </a:rPr>
                        <a:t>Responsable</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84578">
                <a:tc gridSpan="4">
                  <a:txBody>
                    <a:bodyPr/>
                    <a:lstStyle/>
                    <a:p>
                      <a:pPr marL="0" marR="0" algn="just">
                        <a:lnSpc>
                          <a:spcPct val="150000"/>
                        </a:lnSpc>
                        <a:spcBef>
                          <a:spcPts val="0"/>
                        </a:spcBef>
                        <a:spcAft>
                          <a:spcPts val="0"/>
                        </a:spcAft>
                      </a:pPr>
                      <a:r>
                        <a:rPr lang="en-US" sz="1100" dirty="0">
                          <a:solidFill>
                            <a:schemeClr val="tx1"/>
                          </a:solidFill>
                          <a:latin typeface="Times New Roman"/>
                          <a:ea typeface="Times New Roman"/>
                          <a:cs typeface="Times New Roman"/>
                        </a:rPr>
                        <a:t>PRUEBAS SUSTANTIVAS: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452737">
                <a:tc gridSpan="4">
                  <a:txBody>
                    <a:bodyPr/>
                    <a:lstStyle/>
                    <a:p>
                      <a:pPr marL="342900" marR="0" lvl="0" indent="-342900">
                        <a:lnSpc>
                          <a:spcPct val="150000"/>
                        </a:lnSpc>
                        <a:spcBef>
                          <a:spcPts val="0"/>
                        </a:spcBef>
                        <a:spcAft>
                          <a:spcPts val="0"/>
                        </a:spcAft>
                        <a:buFont typeface="+mj-lt"/>
                        <a:buAutoNum type="arabicPeriod"/>
                      </a:pPr>
                      <a:r>
                        <a:rPr lang="es-ES" sz="1100" b="1" dirty="0">
                          <a:solidFill>
                            <a:schemeClr val="tx1"/>
                          </a:solidFill>
                          <a:latin typeface="Times New Roman"/>
                          <a:ea typeface="Times New Roman"/>
                          <a:cs typeface="Times New Roman"/>
                        </a:rPr>
                        <a:t>Verificación de los Gastos de viaje</a:t>
                      </a:r>
                      <a:endParaRPr lang="es-US" sz="1200" dirty="0">
                        <a:solidFill>
                          <a:schemeClr val="tx1"/>
                        </a:solidFill>
                        <a:latin typeface="Times New Roman"/>
                        <a:ea typeface="Times New Roman"/>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284578">
                <a:tc gridSpan="4">
                  <a:txBody>
                    <a:bodyPr/>
                    <a:lstStyle/>
                    <a:p>
                      <a:pPr marL="0" marR="0" algn="just">
                        <a:lnSpc>
                          <a:spcPct val="150000"/>
                        </a:lnSpc>
                        <a:spcBef>
                          <a:spcPts val="0"/>
                        </a:spcBef>
                        <a:spcAft>
                          <a:spcPts val="0"/>
                        </a:spcAft>
                      </a:pPr>
                      <a:r>
                        <a:rPr lang="en-US" sz="1100" dirty="0">
                          <a:solidFill>
                            <a:schemeClr val="tx1"/>
                          </a:solidFill>
                          <a:latin typeface="Times New Roman"/>
                          <a:ea typeface="Times New Roman"/>
                          <a:cs typeface="Times New Roman"/>
                        </a:rPr>
                        <a:t>PRUEBAS DE CUMPLIMIENTO:</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474296">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5.1 Solicitar información sobre los gastos de viajes.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n-US" sz="1100">
                          <a:solidFill>
                            <a:schemeClr val="tx1"/>
                          </a:solidFill>
                          <a:latin typeface="Times New Roman"/>
                          <a:ea typeface="Times New Roman"/>
                          <a:cs typeface="Times New Roman"/>
                        </a:rPr>
                        <a:t>30min.</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a:solidFill>
                            <a:schemeClr val="tx1"/>
                          </a:solidFill>
                          <a:latin typeface="Times New Roman"/>
                          <a:ea typeface="Times New Roman"/>
                          <a:cs typeface="Times New Roman"/>
                        </a:rPr>
                        <a:t>Flor Villafuerte</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74296">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5.2  Comprobar la sustentación de los gastos de viajes.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s-EC" sz="1100">
                          <a:solidFill>
                            <a:schemeClr val="tx1"/>
                          </a:solidFill>
                          <a:latin typeface="Times New Roman"/>
                          <a:ea typeface="Times New Roman"/>
                          <a:cs typeface="Times New Roman"/>
                        </a:rPr>
                        <a:t>30 min.</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C" sz="1100">
                          <a:solidFill>
                            <a:schemeClr val="tx1"/>
                          </a:solidFill>
                          <a:latin typeface="Times New Roman"/>
                          <a:ea typeface="Times New Roman"/>
                          <a:cs typeface="Times New Roman"/>
                        </a:rPr>
                        <a:t>Saralid Lorenti</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69154">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5.3  Determinar el valor correspondiente a los gastos de viajes según la Ley.</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s-EC" sz="1100" dirty="0">
                          <a:solidFill>
                            <a:schemeClr val="tx1"/>
                          </a:solidFill>
                          <a:latin typeface="Times New Roman"/>
                          <a:ea typeface="Times New Roman"/>
                          <a:cs typeface="Times New Roman"/>
                        </a:rPr>
                        <a:t>1</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dirty="0" err="1">
                          <a:solidFill>
                            <a:schemeClr val="tx1"/>
                          </a:solidFill>
                          <a:latin typeface="Times New Roman"/>
                          <a:ea typeface="Times New Roman"/>
                          <a:cs typeface="Times New Roman"/>
                        </a:rPr>
                        <a:t>Flor</a:t>
                      </a:r>
                      <a:r>
                        <a:rPr lang="en-US" sz="1100" dirty="0">
                          <a:solidFill>
                            <a:schemeClr val="tx1"/>
                          </a:solidFill>
                          <a:latin typeface="Times New Roman"/>
                          <a:ea typeface="Times New Roman"/>
                          <a:cs typeface="Times New Roman"/>
                        </a:rPr>
                        <a:t> </a:t>
                      </a:r>
                      <a:r>
                        <a:rPr lang="en-US" sz="1100" dirty="0" err="1">
                          <a:solidFill>
                            <a:schemeClr val="tx1"/>
                          </a:solidFill>
                          <a:latin typeface="Times New Roman"/>
                          <a:ea typeface="Times New Roman"/>
                          <a:cs typeface="Times New Roman"/>
                        </a:rPr>
                        <a:t>Villafuerte</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91045">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5.4 Comparar el valor calculado con los declarados.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s-EC" sz="1100" dirty="0">
                          <a:solidFill>
                            <a:schemeClr val="tx1"/>
                          </a:solidFill>
                          <a:latin typeface="Times New Roman"/>
                          <a:ea typeface="Times New Roman"/>
                          <a:cs typeface="Times New Roman"/>
                        </a:rPr>
                        <a:t>1</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C" sz="1100" dirty="0">
                          <a:solidFill>
                            <a:schemeClr val="tx1"/>
                          </a:solidFill>
                          <a:latin typeface="Times New Roman"/>
                          <a:ea typeface="Times New Roman"/>
                          <a:cs typeface="Times New Roman"/>
                        </a:rPr>
                        <a:t>Saralid Lorenti</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3" name="2 CuadroTexto"/>
          <p:cNvSpPr txBox="1"/>
          <p:nvPr/>
        </p:nvSpPr>
        <p:spPr>
          <a:xfrm>
            <a:off x="1143000" y="304800"/>
            <a:ext cx="2895600" cy="400110"/>
          </a:xfrm>
          <a:prstGeom prst="rect">
            <a:avLst/>
          </a:prstGeom>
          <a:noFill/>
        </p:spPr>
        <p:txBody>
          <a:bodyPr wrap="square" rtlCol="0">
            <a:spAutoFit/>
          </a:bodyPr>
          <a:lstStyle/>
          <a:p>
            <a:r>
              <a:rPr lang="es-US" sz="2000" b="1" dirty="0" smtClean="0">
                <a:solidFill>
                  <a:schemeClr val="tx2">
                    <a:lumMod val="75000"/>
                  </a:schemeClr>
                </a:solidFill>
              </a:rPr>
              <a:t>GASTOS DE VIAJE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66800" y="274638"/>
            <a:ext cx="7620000" cy="868362"/>
          </a:xfrm>
        </p:spPr>
        <p:txBody>
          <a:bodyPr>
            <a:normAutofit/>
          </a:bodyPr>
          <a:lstStyle/>
          <a:p>
            <a:r>
              <a:rPr lang="es-US" sz="2600" b="1" dirty="0" smtClean="0">
                <a:solidFill>
                  <a:schemeClr val="tx2">
                    <a:lumMod val="75000"/>
                  </a:schemeClr>
                </a:solidFill>
                <a:latin typeface="+mn-lt"/>
                <a:ea typeface="+mn-ea"/>
                <a:cs typeface="+mn-cs"/>
              </a:rPr>
              <a:t>GASTOS DE VIAJE</a:t>
            </a:r>
            <a:endParaRPr lang="es-US" sz="2600" b="1" dirty="0">
              <a:solidFill>
                <a:schemeClr val="tx2">
                  <a:lumMod val="75000"/>
                </a:schemeClr>
              </a:solidFill>
              <a:latin typeface="+mn-lt"/>
              <a:ea typeface="+mn-ea"/>
              <a:cs typeface="+mn-cs"/>
            </a:endParaRPr>
          </a:p>
        </p:txBody>
      </p:sp>
      <p:grpSp>
        <p:nvGrpSpPr>
          <p:cNvPr id="1030" name="Group 6"/>
          <p:cNvGrpSpPr>
            <a:grpSpLocks noChangeAspect="1"/>
          </p:cNvGrpSpPr>
          <p:nvPr/>
        </p:nvGrpSpPr>
        <p:grpSpPr bwMode="auto">
          <a:xfrm>
            <a:off x="1828800" y="1143000"/>
            <a:ext cx="5334000" cy="2895600"/>
            <a:chOff x="1152" y="1056"/>
            <a:chExt cx="3360" cy="1728"/>
          </a:xfrm>
        </p:grpSpPr>
        <p:sp>
          <p:nvSpPr>
            <p:cNvPr id="1029" name="AutoShape 5"/>
            <p:cNvSpPr>
              <a:spLocks noChangeAspect="1" noChangeArrowheads="1" noTextEdit="1"/>
            </p:cNvSpPr>
            <p:nvPr/>
          </p:nvSpPr>
          <p:spPr bwMode="auto">
            <a:xfrm>
              <a:off x="1152" y="1056"/>
              <a:ext cx="3360" cy="17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031" name="Rectangle 7"/>
            <p:cNvSpPr>
              <a:spLocks noChangeArrowheads="1"/>
            </p:cNvSpPr>
            <p:nvPr/>
          </p:nvSpPr>
          <p:spPr bwMode="auto">
            <a:xfrm>
              <a:off x="1152" y="1056"/>
              <a:ext cx="3360" cy="271"/>
            </a:xfrm>
            <a:prstGeom prst="rect">
              <a:avLst/>
            </a:prstGeom>
            <a:solidFill>
              <a:srgbClr val="B8CCE4"/>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032" name="Rectangle 8"/>
            <p:cNvSpPr>
              <a:spLocks noChangeArrowheads="1"/>
            </p:cNvSpPr>
            <p:nvPr/>
          </p:nvSpPr>
          <p:spPr bwMode="auto">
            <a:xfrm>
              <a:off x="1175" y="1466"/>
              <a:ext cx="654"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0" u="none" strike="noStrike" cap="none" normalizeH="0" baseline="0" dirty="0" smtClean="0">
                  <a:ln>
                    <a:noFill/>
                  </a:ln>
                  <a:effectLst/>
                  <a:latin typeface="Times New Roman" pitchFamily="18" charset="0"/>
                  <a:cs typeface="Arial" pitchFamily="34" charset="0"/>
                </a:rPr>
                <a:t>Gasto de Viaje</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33" name="Rectangle 9"/>
            <p:cNvSpPr>
              <a:spLocks noChangeArrowheads="1"/>
            </p:cNvSpPr>
            <p:nvPr/>
          </p:nvSpPr>
          <p:spPr bwMode="auto">
            <a:xfrm>
              <a:off x="1175" y="1573"/>
              <a:ext cx="745" cy="13"/>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034" name="Rectangle 10"/>
            <p:cNvSpPr>
              <a:spLocks noChangeArrowheads="1"/>
            </p:cNvSpPr>
            <p:nvPr/>
          </p:nvSpPr>
          <p:spPr bwMode="auto">
            <a:xfrm>
              <a:off x="1175" y="1598"/>
              <a:ext cx="1375"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Según declaración de la empresa</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35" name="Rectangle 11"/>
            <p:cNvSpPr>
              <a:spLocks noChangeArrowheads="1"/>
            </p:cNvSpPr>
            <p:nvPr/>
          </p:nvSpPr>
          <p:spPr bwMode="auto">
            <a:xfrm>
              <a:off x="4037" y="1598"/>
              <a:ext cx="36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1" u="none" strike="noStrike" cap="none" normalizeH="0" baseline="0" dirty="0" smtClean="0">
                  <a:ln>
                    <a:noFill/>
                  </a:ln>
                  <a:effectLst/>
                  <a:latin typeface="Times New Roman" pitchFamily="18" charset="0"/>
                  <a:cs typeface="Arial" pitchFamily="34" charset="0"/>
                </a:rPr>
                <a:t>9.821,39</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36" name="Rectangle 12"/>
            <p:cNvSpPr>
              <a:spLocks noChangeArrowheads="1"/>
            </p:cNvSpPr>
            <p:nvPr/>
          </p:nvSpPr>
          <p:spPr bwMode="auto">
            <a:xfrm>
              <a:off x="3585" y="1598"/>
              <a:ext cx="36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1"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1037" name="Rectangle 13"/>
            <p:cNvSpPr>
              <a:spLocks noChangeArrowheads="1"/>
            </p:cNvSpPr>
            <p:nvPr/>
          </p:nvSpPr>
          <p:spPr bwMode="auto">
            <a:xfrm>
              <a:off x="4007" y="1598"/>
              <a:ext cx="2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1"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1038" name="Rectangle 14"/>
            <p:cNvSpPr>
              <a:spLocks noChangeArrowheads="1"/>
            </p:cNvSpPr>
            <p:nvPr/>
          </p:nvSpPr>
          <p:spPr bwMode="auto">
            <a:xfrm>
              <a:off x="1175" y="1863"/>
              <a:ext cx="1984"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0" u="none" strike="noStrike" cap="none" normalizeH="0" baseline="0" dirty="0" smtClean="0">
                  <a:ln>
                    <a:noFill/>
                  </a:ln>
                  <a:effectLst/>
                  <a:latin typeface="Times New Roman" pitchFamily="18" charset="0"/>
                  <a:cs typeface="Arial" pitchFamily="34" charset="0"/>
                </a:rPr>
                <a:t>Calculo para Verificación del Gasto de Viaje</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39" name="Rectangle 15"/>
            <p:cNvSpPr>
              <a:spLocks noChangeArrowheads="1"/>
            </p:cNvSpPr>
            <p:nvPr/>
          </p:nvSpPr>
          <p:spPr bwMode="auto">
            <a:xfrm>
              <a:off x="1175" y="1970"/>
              <a:ext cx="2222" cy="13"/>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dirty="0">
                <a:ln>
                  <a:solidFill>
                    <a:schemeClr val="bg1"/>
                  </a:solidFill>
                </a:ln>
                <a:effectLst>
                  <a:outerShdw blurRad="50800" dist="50800" dir="5400000" algn="ctr" rotWithShape="0">
                    <a:schemeClr val="bg1"/>
                  </a:outerShdw>
                </a:effectLst>
              </a:endParaRPr>
            </a:p>
          </p:txBody>
        </p:sp>
        <p:sp>
          <p:nvSpPr>
            <p:cNvPr id="1040" name="Rectangle 16"/>
            <p:cNvSpPr>
              <a:spLocks noChangeArrowheads="1"/>
            </p:cNvSpPr>
            <p:nvPr/>
          </p:nvSpPr>
          <p:spPr bwMode="auto">
            <a:xfrm>
              <a:off x="1175" y="1996"/>
              <a:ext cx="115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Total de Ingresos Gravados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1" name="Rectangle 17"/>
            <p:cNvSpPr>
              <a:spLocks noChangeArrowheads="1"/>
            </p:cNvSpPr>
            <p:nvPr/>
          </p:nvSpPr>
          <p:spPr bwMode="auto">
            <a:xfrm>
              <a:off x="3827" y="1996"/>
              <a:ext cx="551"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2.903.171,99</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2" name="Rectangle 18"/>
            <p:cNvSpPr>
              <a:spLocks noChangeArrowheads="1"/>
            </p:cNvSpPr>
            <p:nvPr/>
          </p:nvSpPr>
          <p:spPr bwMode="auto">
            <a:xfrm>
              <a:off x="3570" y="1996"/>
              <a:ext cx="21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1043" name="Rectangle 19"/>
            <p:cNvSpPr>
              <a:spLocks noChangeArrowheads="1"/>
            </p:cNvSpPr>
            <p:nvPr/>
          </p:nvSpPr>
          <p:spPr bwMode="auto">
            <a:xfrm>
              <a:off x="3811" y="1996"/>
              <a:ext cx="2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1044" name="Rectangle 20"/>
            <p:cNvSpPr>
              <a:spLocks noChangeArrowheads="1"/>
            </p:cNvSpPr>
            <p:nvPr/>
          </p:nvSpPr>
          <p:spPr bwMode="auto">
            <a:xfrm>
              <a:off x="1175" y="2128"/>
              <a:ext cx="72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Ingresos Exentos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5" name="Rectangle 21"/>
            <p:cNvSpPr>
              <a:spLocks noChangeArrowheads="1"/>
            </p:cNvSpPr>
            <p:nvPr/>
          </p:nvSpPr>
          <p:spPr bwMode="auto">
            <a:xfrm>
              <a:off x="3947" y="2128"/>
              <a:ext cx="10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6" name="Rectangle 22"/>
            <p:cNvSpPr>
              <a:spLocks noChangeArrowheads="1"/>
            </p:cNvSpPr>
            <p:nvPr/>
          </p:nvSpPr>
          <p:spPr bwMode="auto">
            <a:xfrm>
              <a:off x="1175" y="2260"/>
              <a:ext cx="722"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Total de Ingresos</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7" name="Rectangle 23"/>
            <p:cNvSpPr>
              <a:spLocks noChangeArrowheads="1"/>
            </p:cNvSpPr>
            <p:nvPr/>
          </p:nvSpPr>
          <p:spPr bwMode="auto">
            <a:xfrm>
              <a:off x="3827" y="2260"/>
              <a:ext cx="551"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2.903.171,99</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48" name="Rectangle 24"/>
            <p:cNvSpPr>
              <a:spLocks noChangeArrowheads="1"/>
            </p:cNvSpPr>
            <p:nvPr/>
          </p:nvSpPr>
          <p:spPr bwMode="auto">
            <a:xfrm>
              <a:off x="3570" y="2260"/>
              <a:ext cx="21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1049" name="Rectangle 25"/>
            <p:cNvSpPr>
              <a:spLocks noChangeArrowheads="1"/>
            </p:cNvSpPr>
            <p:nvPr/>
          </p:nvSpPr>
          <p:spPr bwMode="auto">
            <a:xfrm>
              <a:off x="3811" y="2260"/>
              <a:ext cx="2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1050" name="Rectangle 26"/>
            <p:cNvSpPr>
              <a:spLocks noChangeArrowheads="1"/>
            </p:cNvSpPr>
            <p:nvPr/>
          </p:nvSpPr>
          <p:spPr bwMode="auto">
            <a:xfrm>
              <a:off x="1175" y="2393"/>
              <a:ext cx="1058"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 de Deducción máxima</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51" name="Rectangle 27"/>
            <p:cNvSpPr>
              <a:spLocks noChangeArrowheads="1"/>
            </p:cNvSpPr>
            <p:nvPr/>
          </p:nvSpPr>
          <p:spPr bwMode="auto">
            <a:xfrm>
              <a:off x="4331" y="2393"/>
              <a:ext cx="14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3%</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52" name="Rectangle 28"/>
            <p:cNvSpPr>
              <a:spLocks noChangeArrowheads="1"/>
            </p:cNvSpPr>
            <p:nvPr/>
          </p:nvSpPr>
          <p:spPr bwMode="auto">
            <a:xfrm>
              <a:off x="1175" y="2525"/>
              <a:ext cx="1991"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Monto Máximo Permitido para Gastos de Viaje</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53" name="Rectangle 29"/>
            <p:cNvSpPr>
              <a:spLocks noChangeArrowheads="1"/>
            </p:cNvSpPr>
            <p:nvPr/>
          </p:nvSpPr>
          <p:spPr bwMode="auto">
            <a:xfrm>
              <a:off x="3977" y="2525"/>
              <a:ext cx="420"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87.095,16</a:t>
              </a:r>
              <a:endParaRPr kumimoji="0" lang="es-US" sz="1800" b="0" i="0" u="none" strike="noStrike" cap="none" normalizeH="0" baseline="0" dirty="0" smtClean="0">
                <a:ln>
                  <a:noFill/>
                </a:ln>
                <a:effectLst/>
                <a:latin typeface="Arial" pitchFamily="34" charset="0"/>
                <a:cs typeface="Arial" pitchFamily="34" charset="0"/>
              </a:endParaRPr>
            </a:p>
          </p:txBody>
        </p:sp>
        <p:sp>
          <p:nvSpPr>
            <p:cNvPr id="1054" name="Rectangle 30"/>
            <p:cNvSpPr>
              <a:spLocks noChangeArrowheads="1"/>
            </p:cNvSpPr>
            <p:nvPr/>
          </p:nvSpPr>
          <p:spPr bwMode="auto">
            <a:xfrm>
              <a:off x="3570" y="2525"/>
              <a:ext cx="341"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1055" name="Rectangle 31"/>
            <p:cNvSpPr>
              <a:spLocks noChangeArrowheads="1"/>
            </p:cNvSpPr>
            <p:nvPr/>
          </p:nvSpPr>
          <p:spPr bwMode="auto">
            <a:xfrm>
              <a:off x="3962" y="2525"/>
              <a:ext cx="26"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1056" name="Rectangle 32"/>
            <p:cNvSpPr>
              <a:spLocks noChangeArrowheads="1"/>
            </p:cNvSpPr>
            <p:nvPr/>
          </p:nvSpPr>
          <p:spPr bwMode="auto">
            <a:xfrm>
              <a:off x="2312" y="1132"/>
              <a:ext cx="934" cy="119"/>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0" u="none" strike="noStrike" cap="none" normalizeH="0" baseline="0" smtClean="0">
                  <a:ln>
                    <a:noFill/>
                  </a:ln>
                  <a:effectLst/>
                  <a:latin typeface="Times New Roman" pitchFamily="18" charset="0"/>
                  <a:cs typeface="Arial" pitchFamily="34" charset="0"/>
                </a:rPr>
                <a:t>GASTOS DE VIAJE</a:t>
              </a:r>
              <a:endParaRPr kumimoji="0" lang="es-US" sz="1800" b="0" i="0" u="none" strike="noStrike" cap="none" normalizeH="0" baseline="0" smtClean="0">
                <a:ln>
                  <a:noFill/>
                </a:ln>
                <a:effectLst/>
                <a:latin typeface="Arial" pitchFamily="34" charset="0"/>
                <a:cs typeface="Arial" pitchFamily="34" charset="0"/>
              </a:endParaRPr>
            </a:p>
          </p:txBody>
        </p:sp>
        <p:sp>
          <p:nvSpPr>
            <p:cNvPr id="1057" name="Line 33"/>
            <p:cNvSpPr>
              <a:spLocks noChangeShapeType="1"/>
            </p:cNvSpPr>
            <p:nvPr/>
          </p:nvSpPr>
          <p:spPr bwMode="auto">
            <a:xfrm>
              <a:off x="1152" y="1056"/>
              <a:ext cx="1" cy="1728"/>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058" name="Rectangle 34"/>
            <p:cNvSpPr>
              <a:spLocks noChangeArrowheads="1"/>
            </p:cNvSpPr>
            <p:nvPr/>
          </p:nvSpPr>
          <p:spPr bwMode="auto">
            <a:xfrm>
              <a:off x="1152" y="1056"/>
              <a:ext cx="8" cy="1728"/>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059" name="Line 35"/>
            <p:cNvSpPr>
              <a:spLocks noChangeShapeType="1"/>
            </p:cNvSpPr>
            <p:nvPr/>
          </p:nvSpPr>
          <p:spPr bwMode="auto">
            <a:xfrm>
              <a:off x="4505" y="1062"/>
              <a:ext cx="1" cy="1722"/>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060" name="Rectangle 36"/>
            <p:cNvSpPr>
              <a:spLocks noChangeArrowheads="1"/>
            </p:cNvSpPr>
            <p:nvPr/>
          </p:nvSpPr>
          <p:spPr bwMode="auto">
            <a:xfrm>
              <a:off x="4505" y="1062"/>
              <a:ext cx="7" cy="1722"/>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dirty="0"/>
            </a:p>
          </p:txBody>
        </p:sp>
        <p:sp>
          <p:nvSpPr>
            <p:cNvPr id="1061" name="Line 37"/>
            <p:cNvSpPr>
              <a:spLocks noChangeShapeType="1"/>
            </p:cNvSpPr>
            <p:nvPr/>
          </p:nvSpPr>
          <p:spPr bwMode="auto">
            <a:xfrm>
              <a:off x="1160" y="1056"/>
              <a:ext cx="3352" cy="1"/>
            </a:xfrm>
            <a:prstGeom prst="line">
              <a:avLst/>
            </a:prstGeom>
            <a:ln>
              <a:headEnd/>
              <a:tailEnd/>
            </a:ln>
          </p:spPr>
          <p:style>
            <a:lnRef idx="1">
              <a:schemeClr val="accent4"/>
            </a:lnRef>
            <a:fillRef idx="0">
              <a:schemeClr val="accent4"/>
            </a:fillRef>
            <a:effectRef idx="0">
              <a:schemeClr val="accent4"/>
            </a:effectRef>
            <a:fontRef idx="minor">
              <a:schemeClr val="tx1"/>
            </a:fontRef>
          </p:style>
          <p:txBody>
            <a:bodyPr vert="horz" wrap="square" lIns="91440" tIns="45720" rIns="91440" bIns="45720" numCol="1" anchor="t" anchorCtr="0" compatLnSpc="1">
              <a:prstTxWarp prst="textNoShape">
                <a:avLst/>
              </a:prstTxWarp>
            </a:bodyPr>
            <a:lstStyle/>
            <a:p>
              <a:endParaRPr lang="es-US"/>
            </a:p>
          </p:txBody>
        </p:sp>
        <p:sp>
          <p:nvSpPr>
            <p:cNvPr id="1062" name="Rectangle 38"/>
            <p:cNvSpPr>
              <a:spLocks noChangeArrowheads="1"/>
            </p:cNvSpPr>
            <p:nvPr/>
          </p:nvSpPr>
          <p:spPr bwMode="auto">
            <a:xfrm>
              <a:off x="1160" y="1056"/>
              <a:ext cx="3352" cy="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063" name="Line 39"/>
            <p:cNvSpPr>
              <a:spLocks noChangeShapeType="1"/>
            </p:cNvSpPr>
            <p:nvPr/>
          </p:nvSpPr>
          <p:spPr bwMode="auto">
            <a:xfrm>
              <a:off x="1160" y="1321"/>
              <a:ext cx="335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064" name="Rectangle 40"/>
            <p:cNvSpPr>
              <a:spLocks noChangeArrowheads="1"/>
            </p:cNvSpPr>
            <p:nvPr/>
          </p:nvSpPr>
          <p:spPr bwMode="auto">
            <a:xfrm>
              <a:off x="1160" y="1321"/>
              <a:ext cx="3352" cy="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065" name="Line 41"/>
            <p:cNvSpPr>
              <a:spLocks noChangeShapeType="1"/>
            </p:cNvSpPr>
            <p:nvPr/>
          </p:nvSpPr>
          <p:spPr bwMode="auto">
            <a:xfrm>
              <a:off x="3518" y="2248"/>
              <a:ext cx="99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066" name="Rectangle 42"/>
            <p:cNvSpPr>
              <a:spLocks noChangeArrowheads="1"/>
            </p:cNvSpPr>
            <p:nvPr/>
          </p:nvSpPr>
          <p:spPr bwMode="auto">
            <a:xfrm>
              <a:off x="3518" y="2248"/>
              <a:ext cx="994" cy="6"/>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dirty="0"/>
            </a:p>
          </p:txBody>
        </p:sp>
        <p:sp>
          <p:nvSpPr>
            <p:cNvPr id="1067" name="Line 43"/>
            <p:cNvSpPr>
              <a:spLocks noChangeShapeType="1"/>
            </p:cNvSpPr>
            <p:nvPr/>
          </p:nvSpPr>
          <p:spPr bwMode="auto">
            <a:xfrm>
              <a:off x="3518" y="2513"/>
              <a:ext cx="994"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a:p>
          </p:txBody>
        </p:sp>
        <p:sp>
          <p:nvSpPr>
            <p:cNvPr id="1068" name="Rectangle 44"/>
            <p:cNvSpPr>
              <a:spLocks noChangeArrowheads="1"/>
            </p:cNvSpPr>
            <p:nvPr/>
          </p:nvSpPr>
          <p:spPr bwMode="auto">
            <a:xfrm>
              <a:off x="3518" y="2513"/>
              <a:ext cx="994" cy="6"/>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1069" name="Line 45"/>
            <p:cNvSpPr>
              <a:spLocks noChangeShapeType="1"/>
            </p:cNvSpPr>
            <p:nvPr/>
          </p:nvSpPr>
          <p:spPr bwMode="auto">
            <a:xfrm>
              <a:off x="1160" y="2778"/>
              <a:ext cx="3352" cy="1"/>
            </a:xfrm>
            <a:prstGeom prst="line">
              <a:avLst/>
            </a:prstGeom>
            <a:no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s-US" dirty="0"/>
            </a:p>
          </p:txBody>
        </p:sp>
        <p:sp>
          <p:nvSpPr>
            <p:cNvPr id="1070" name="Rectangle 46"/>
            <p:cNvSpPr>
              <a:spLocks noChangeArrowheads="1"/>
            </p:cNvSpPr>
            <p:nvPr/>
          </p:nvSpPr>
          <p:spPr bwMode="auto">
            <a:xfrm>
              <a:off x="1160" y="2778"/>
              <a:ext cx="3352" cy="6"/>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grpSp>
      <p:sp>
        <p:nvSpPr>
          <p:cNvPr id="50" name="49 CuadroTexto"/>
          <p:cNvSpPr txBox="1"/>
          <p:nvPr/>
        </p:nvSpPr>
        <p:spPr>
          <a:xfrm>
            <a:off x="990600" y="4343400"/>
            <a:ext cx="7543800" cy="1077218"/>
          </a:xfrm>
          <a:prstGeom prst="rect">
            <a:avLst/>
          </a:prstGeom>
          <a:noFill/>
        </p:spPr>
        <p:txBody>
          <a:bodyPr wrap="square" rtlCol="0">
            <a:spAutoFit/>
          </a:bodyPr>
          <a:lstStyle/>
          <a:p>
            <a:pPr algn="just"/>
            <a:r>
              <a:rPr lang="es-US" sz="1600" dirty="0" smtClean="0">
                <a:solidFill>
                  <a:schemeClr val="tx1">
                    <a:lumMod val="65000"/>
                    <a:lumOff val="35000"/>
                  </a:schemeClr>
                </a:solidFill>
              </a:rPr>
              <a:t>Los gastos de viaje para la generación del ingreso, que se encuentren debidamente sustentados en comprobantes de venta que cumplan los requisitos establecidos en el reglamento correspondiente. No podrán exceder del tres por ciento (3%) del ingreso gravado del ejercicio.</a:t>
            </a:r>
            <a:endParaRPr lang="es-US" sz="1600" dirty="0">
              <a:solidFill>
                <a:schemeClr val="tx1">
                  <a:lumMod val="65000"/>
                  <a:lumOff val="35000"/>
                </a:schemeClr>
              </a:solidFill>
            </a:endParaRPr>
          </a:p>
        </p:txBody>
      </p:sp>
      <p:sp>
        <p:nvSpPr>
          <p:cNvPr id="54" name="53 CuadroTexto"/>
          <p:cNvSpPr txBox="1"/>
          <p:nvPr/>
        </p:nvSpPr>
        <p:spPr>
          <a:xfrm>
            <a:off x="1066800" y="5638801"/>
            <a:ext cx="7391400" cy="861774"/>
          </a:xfrm>
          <a:prstGeom prst="rect">
            <a:avLst/>
          </a:prstGeom>
          <a:noFill/>
        </p:spPr>
        <p:txBody>
          <a:bodyPr wrap="square" rtlCol="0">
            <a:spAutoFit/>
          </a:bodyPr>
          <a:lstStyle/>
          <a:p>
            <a:pPr algn="just"/>
            <a:r>
              <a:rPr lang="es-EC" sz="1600" dirty="0" smtClean="0">
                <a:solidFill>
                  <a:schemeClr val="tx1">
                    <a:lumMod val="65000"/>
                    <a:lumOff val="35000"/>
                  </a:schemeClr>
                </a:solidFill>
              </a:rPr>
              <a:t>Estos gastos estarán respaldados por la liquidación que presentará el trabajador, deberá incluir nombre del trabajador </a:t>
            </a:r>
            <a:r>
              <a:rPr lang="es-EC" dirty="0" smtClean="0">
                <a:solidFill>
                  <a:schemeClr val="tx1">
                    <a:lumMod val="65000"/>
                    <a:lumOff val="35000"/>
                  </a:schemeClr>
                </a:solidFill>
              </a:rPr>
              <a:t>que</a:t>
            </a:r>
            <a:r>
              <a:rPr lang="es-EC" sz="1600" dirty="0" smtClean="0">
                <a:solidFill>
                  <a:schemeClr val="tx1">
                    <a:lumMod val="65000"/>
                    <a:lumOff val="35000"/>
                  </a:schemeClr>
                </a:solidFill>
              </a:rPr>
              <a:t> viaja, motivo del viaje, período del viaje, concepto de los gastos realizados, número de documento con el que se respalda el gasto y valor.</a:t>
            </a:r>
            <a:endParaRPr lang="es-US" sz="1600" dirty="0">
              <a:solidFill>
                <a:schemeClr val="tx1">
                  <a:lumMod val="65000"/>
                  <a:lumOff val="35000"/>
                </a:schemeClr>
              </a:solidFill>
            </a:endParaRPr>
          </a:p>
        </p:txBody>
      </p:sp>
      <p:sp>
        <p:nvSpPr>
          <p:cNvPr id="55" name="54 CuadroTexto"/>
          <p:cNvSpPr txBox="1"/>
          <p:nvPr/>
        </p:nvSpPr>
        <p:spPr>
          <a:xfrm>
            <a:off x="1066800" y="5334000"/>
            <a:ext cx="3505200" cy="369332"/>
          </a:xfrm>
          <a:prstGeom prst="rect">
            <a:avLst/>
          </a:prstGeom>
          <a:noFill/>
        </p:spPr>
        <p:txBody>
          <a:bodyPr wrap="square" rtlCol="0">
            <a:spAutoFit/>
          </a:bodyPr>
          <a:lstStyle/>
          <a:p>
            <a:r>
              <a:rPr lang="es-US" b="1" dirty="0" err="1" smtClean="0">
                <a:solidFill>
                  <a:schemeClr val="tx2">
                    <a:lumMod val="75000"/>
                  </a:schemeClr>
                </a:solidFill>
              </a:rPr>
              <a:t>RLORTI</a:t>
            </a:r>
            <a:r>
              <a:rPr lang="es-US" b="1" dirty="0" smtClean="0">
                <a:solidFill>
                  <a:schemeClr val="tx2">
                    <a:lumMod val="75000"/>
                  </a:schemeClr>
                </a:solidFill>
              </a:rPr>
              <a:t>  Art.25 Num.1</a:t>
            </a:r>
            <a:endParaRPr lang="es-US" b="1" dirty="0">
              <a:solidFill>
                <a:schemeClr val="tx2">
                  <a:lumMod val="75000"/>
                </a:schemeClr>
              </a:solidFill>
            </a:endParaRPr>
          </a:p>
        </p:txBody>
      </p:sp>
      <p:sp>
        <p:nvSpPr>
          <p:cNvPr id="56" name="55 CuadroTexto"/>
          <p:cNvSpPr txBox="1"/>
          <p:nvPr/>
        </p:nvSpPr>
        <p:spPr>
          <a:xfrm>
            <a:off x="990600" y="4038600"/>
            <a:ext cx="3505200" cy="369332"/>
          </a:xfrm>
          <a:prstGeom prst="rect">
            <a:avLst/>
          </a:prstGeom>
          <a:noFill/>
        </p:spPr>
        <p:txBody>
          <a:bodyPr wrap="square" rtlCol="0">
            <a:spAutoFit/>
          </a:bodyPr>
          <a:lstStyle/>
          <a:p>
            <a:r>
              <a:rPr lang="es-US" b="1" dirty="0" err="1" smtClean="0">
                <a:solidFill>
                  <a:schemeClr val="tx2">
                    <a:lumMod val="75000"/>
                  </a:schemeClr>
                </a:solidFill>
              </a:rPr>
              <a:t>LORTI</a:t>
            </a:r>
            <a:r>
              <a:rPr lang="es-US" b="1" dirty="0" smtClean="0">
                <a:solidFill>
                  <a:schemeClr val="tx2">
                    <a:lumMod val="75000"/>
                  </a:schemeClr>
                </a:solidFill>
              </a:rPr>
              <a:t>  Art.10 Num.6</a:t>
            </a:r>
            <a:endParaRPr lang="es-US"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295399" y="1219200"/>
          <a:ext cx="6705601" cy="4343401"/>
        </p:xfrm>
        <a:graphic>
          <a:graphicData uri="http://schemas.openxmlformats.org/drawingml/2006/table">
            <a:tbl>
              <a:tblPr/>
              <a:tblGrid>
                <a:gridCol w="670561"/>
                <a:gridCol w="3152973"/>
                <a:gridCol w="1405494"/>
                <a:gridCol w="1476573"/>
              </a:tblGrid>
              <a:tr h="977655">
                <a:tc gridSpan="4">
                  <a:txBody>
                    <a:bodyPr/>
                    <a:lstStyle/>
                    <a:p>
                      <a:pPr marL="0" marR="0" algn="ctr">
                        <a:spcBef>
                          <a:spcPts val="0"/>
                        </a:spcBef>
                        <a:spcAft>
                          <a:spcPts val="0"/>
                        </a:spcAft>
                      </a:pPr>
                      <a:endParaRPr lang="es-US" sz="1200" dirty="0">
                        <a:latin typeface="Times New Roman"/>
                        <a:ea typeface="Times New Roman"/>
                        <a:cs typeface="Times New Roman"/>
                      </a:endParaRPr>
                    </a:p>
                    <a:p>
                      <a:pPr marL="0" marR="0" algn="ctr">
                        <a:spcBef>
                          <a:spcPts val="0"/>
                        </a:spcBef>
                        <a:spcAft>
                          <a:spcPts val="0"/>
                        </a:spcAft>
                      </a:pPr>
                      <a:r>
                        <a:rPr lang="es-ES" sz="1100" b="1" dirty="0">
                          <a:solidFill>
                            <a:srgbClr val="FFFFFF"/>
                          </a:solidFill>
                          <a:latin typeface="Times New Roman"/>
                          <a:ea typeface="Times New Roman"/>
                          <a:cs typeface="Times New Roman"/>
                        </a:rPr>
                        <a:t>PROGRAMA DE AUDITORÍA TRIBUTARIA</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Razón Social: FLOSAR                                          RUC:  XXXXXXXXXXXX</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Área o módulo:  Contabilidad</a:t>
                      </a:r>
                      <a:endParaRPr lang="es-US" sz="1200" dirty="0">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s-US"/>
                    </a:p>
                  </a:txBody>
                  <a:tcPr/>
                </a:tc>
                <a:tc hMerge="1">
                  <a:txBody>
                    <a:bodyPr/>
                    <a:lstStyle/>
                    <a:p>
                      <a:endParaRPr lang="es-US"/>
                    </a:p>
                  </a:txBody>
                  <a:tcPr/>
                </a:tc>
                <a:tc hMerge="1">
                  <a:txBody>
                    <a:bodyPr/>
                    <a:lstStyle/>
                    <a:p>
                      <a:endParaRPr lang="es-US"/>
                    </a:p>
                  </a:txBody>
                  <a:tcPr/>
                </a:tc>
              </a:tr>
              <a:tr h="345186">
                <a:tc gridSpan="4">
                  <a:txBody>
                    <a:bodyPr/>
                    <a:lstStyle/>
                    <a:p>
                      <a:pPr marL="0" marR="0">
                        <a:lnSpc>
                          <a:spcPct val="150000"/>
                        </a:lnSpc>
                        <a:spcBef>
                          <a:spcPts val="0"/>
                        </a:spcBef>
                        <a:spcAft>
                          <a:spcPts val="0"/>
                        </a:spcAft>
                      </a:pPr>
                      <a:r>
                        <a:rPr lang="es-ES" sz="1100" b="1" dirty="0">
                          <a:solidFill>
                            <a:schemeClr val="tx1"/>
                          </a:solidFill>
                          <a:latin typeface="Times New Roman"/>
                          <a:ea typeface="Times New Roman"/>
                          <a:cs typeface="Times New Roman"/>
                        </a:rPr>
                        <a:t>OBJETIVO: Comprobar que están correctamente determinados los Gastos de Gestión.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293964">
                <a:tc>
                  <a:txBody>
                    <a:bodyPr/>
                    <a:lstStyle/>
                    <a:p>
                      <a:pPr marL="0" marR="0" algn="ctr">
                        <a:lnSpc>
                          <a:spcPct val="150000"/>
                        </a:lnSpc>
                        <a:spcBef>
                          <a:spcPts val="0"/>
                        </a:spcBef>
                        <a:spcAft>
                          <a:spcPts val="0"/>
                        </a:spcAft>
                      </a:pPr>
                      <a:r>
                        <a:rPr lang="en-US" sz="1100" b="1">
                          <a:solidFill>
                            <a:schemeClr val="tx1"/>
                          </a:solidFill>
                          <a:latin typeface="Times New Roman"/>
                          <a:ea typeface="Times New Roman"/>
                          <a:cs typeface="Times New Roman"/>
                        </a:rPr>
                        <a:t>Nº</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b="1" dirty="0">
                          <a:solidFill>
                            <a:schemeClr val="tx1"/>
                          </a:solidFill>
                          <a:latin typeface="Times New Roman"/>
                          <a:ea typeface="Times New Roman"/>
                          <a:cs typeface="Times New Roman"/>
                        </a:rPr>
                        <a:t>Descripción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b="1">
                          <a:solidFill>
                            <a:schemeClr val="tx1"/>
                          </a:solidFill>
                          <a:latin typeface="Times New Roman"/>
                          <a:ea typeface="Times New Roman"/>
                          <a:cs typeface="Times New Roman"/>
                        </a:rPr>
                        <a:t>T.P. / Hora </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b="1">
                          <a:solidFill>
                            <a:schemeClr val="tx1"/>
                          </a:solidFill>
                          <a:latin typeface="Times New Roman"/>
                          <a:ea typeface="Times New Roman"/>
                          <a:cs typeface="Times New Roman"/>
                        </a:rPr>
                        <a:t>Responsable</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93964">
                <a:tc gridSpan="4">
                  <a:txBody>
                    <a:bodyPr/>
                    <a:lstStyle/>
                    <a:p>
                      <a:pPr marL="0" marR="0" algn="just">
                        <a:lnSpc>
                          <a:spcPct val="150000"/>
                        </a:lnSpc>
                        <a:spcBef>
                          <a:spcPts val="0"/>
                        </a:spcBef>
                        <a:spcAft>
                          <a:spcPts val="0"/>
                        </a:spcAft>
                      </a:pPr>
                      <a:r>
                        <a:rPr lang="en-US" sz="1100" dirty="0">
                          <a:solidFill>
                            <a:schemeClr val="tx1"/>
                          </a:solidFill>
                          <a:latin typeface="Times New Roman"/>
                          <a:ea typeface="Times New Roman"/>
                          <a:cs typeface="Times New Roman"/>
                        </a:rPr>
                        <a:t>PRUEBAS SUSTANTIVAS: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333308">
                <a:tc gridSpan="4">
                  <a:txBody>
                    <a:bodyPr/>
                    <a:lstStyle/>
                    <a:p>
                      <a:pPr marL="342900" marR="0" lvl="0" indent="-342900">
                        <a:lnSpc>
                          <a:spcPct val="150000"/>
                        </a:lnSpc>
                        <a:spcBef>
                          <a:spcPts val="0"/>
                        </a:spcBef>
                        <a:spcAft>
                          <a:spcPts val="0"/>
                        </a:spcAft>
                        <a:buFont typeface="+mj-lt"/>
                        <a:buAutoNum type="arabicPeriod"/>
                      </a:pPr>
                      <a:r>
                        <a:rPr lang="es-ES" sz="1100" b="1" dirty="0">
                          <a:solidFill>
                            <a:schemeClr val="tx1"/>
                          </a:solidFill>
                          <a:latin typeface="Times New Roman"/>
                          <a:ea typeface="Times New Roman"/>
                          <a:cs typeface="Times New Roman"/>
                        </a:rPr>
                        <a:t>Revisión de los gastos de gestión</a:t>
                      </a:r>
                      <a:endParaRPr lang="es-US" sz="1200" dirty="0">
                        <a:solidFill>
                          <a:schemeClr val="tx1"/>
                        </a:solidFill>
                        <a:latin typeface="Times New Roman"/>
                        <a:ea typeface="Times New Roman"/>
                        <a:cs typeface="Times New Roman"/>
                      </a:endParaRPr>
                    </a:p>
                  </a:txBody>
                  <a:tcPr marL="68580" marR="68580"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293964">
                <a:tc gridSpan="4">
                  <a:txBody>
                    <a:bodyPr/>
                    <a:lstStyle/>
                    <a:p>
                      <a:pPr marL="0" marR="0" algn="just">
                        <a:lnSpc>
                          <a:spcPct val="150000"/>
                        </a:lnSpc>
                        <a:spcBef>
                          <a:spcPts val="0"/>
                        </a:spcBef>
                        <a:spcAft>
                          <a:spcPts val="0"/>
                        </a:spcAft>
                      </a:pPr>
                      <a:r>
                        <a:rPr lang="en-US" sz="1100" dirty="0">
                          <a:solidFill>
                            <a:schemeClr val="tx1"/>
                          </a:solidFill>
                          <a:latin typeface="Times New Roman"/>
                          <a:ea typeface="Times New Roman"/>
                          <a:cs typeface="Times New Roman"/>
                        </a:rPr>
                        <a:t>PRUEBAS DE CUMPLIMIENTO:</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321431">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6.1 Solicitar información sobre los gastos de gestión.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n-US" sz="1100" dirty="0">
                          <a:solidFill>
                            <a:schemeClr val="tx1"/>
                          </a:solidFill>
                          <a:latin typeface="Times New Roman"/>
                          <a:ea typeface="Times New Roman"/>
                          <a:cs typeface="Times New Roman"/>
                        </a:rPr>
                        <a:t>30min.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a:solidFill>
                            <a:schemeClr val="tx1"/>
                          </a:solidFill>
                          <a:latin typeface="Times New Roman"/>
                          <a:ea typeface="Times New Roman"/>
                          <a:cs typeface="Times New Roman"/>
                        </a:rPr>
                        <a:t>Saralid Lorenti</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89942">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6.2  Comprobar la sustentación de los gastos de gestión.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s-EC" sz="1100" dirty="0">
                          <a:solidFill>
                            <a:schemeClr val="tx1"/>
                          </a:solidFill>
                          <a:latin typeface="Times New Roman"/>
                          <a:ea typeface="Times New Roman"/>
                          <a:cs typeface="Times New Roman"/>
                        </a:rPr>
                        <a:t>30 min.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C" sz="1100">
                          <a:solidFill>
                            <a:schemeClr val="tx1"/>
                          </a:solidFill>
                          <a:latin typeface="Times New Roman"/>
                          <a:ea typeface="Times New Roman"/>
                          <a:cs typeface="Times New Roman"/>
                        </a:rPr>
                        <a:t>Flor Villafuerte</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87929">
                <a:tc gridSpan="2">
                  <a:txBody>
                    <a:bodyPr/>
                    <a:lstStyle/>
                    <a:p>
                      <a:pPr marL="0" marR="0" algn="just">
                        <a:lnSpc>
                          <a:spcPct val="150000"/>
                        </a:lnSpc>
                        <a:spcBef>
                          <a:spcPts val="0"/>
                        </a:spcBef>
                        <a:spcAft>
                          <a:spcPts val="0"/>
                        </a:spcAft>
                      </a:pPr>
                      <a:r>
                        <a:rPr lang="es-ES" sz="1100" b="1">
                          <a:solidFill>
                            <a:schemeClr val="tx1"/>
                          </a:solidFill>
                          <a:latin typeface="Times New Roman"/>
                          <a:ea typeface="Times New Roman"/>
                          <a:cs typeface="Times New Roman"/>
                        </a:rPr>
                        <a:t>6.3   Determinar el valor correspondiente a los gastos de gestión según la Ley.</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endParaRPr lang="es-EC" sz="1100" dirty="0">
                        <a:solidFill>
                          <a:schemeClr val="tx1"/>
                        </a:solidFill>
                        <a:latin typeface="Times New Roman"/>
                        <a:ea typeface="Times New Roman"/>
                        <a:cs typeface="Times New Roman"/>
                      </a:endParaRPr>
                    </a:p>
                    <a:p>
                      <a:pPr marL="0" marR="0" algn="ctr">
                        <a:lnSpc>
                          <a:spcPct val="150000"/>
                        </a:lnSpc>
                        <a:spcBef>
                          <a:spcPts val="0"/>
                        </a:spcBef>
                        <a:spcAft>
                          <a:spcPts val="0"/>
                        </a:spcAft>
                      </a:pPr>
                      <a:r>
                        <a:rPr lang="es-EC" sz="1100" dirty="0">
                          <a:solidFill>
                            <a:schemeClr val="tx1"/>
                          </a:solidFill>
                          <a:latin typeface="Times New Roman"/>
                          <a:ea typeface="Times New Roman"/>
                          <a:cs typeface="Times New Roman"/>
                        </a:rPr>
                        <a:t>1</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dirty="0">
                          <a:solidFill>
                            <a:schemeClr val="tx1"/>
                          </a:solidFill>
                          <a:latin typeface="Times New Roman"/>
                          <a:ea typeface="Times New Roman"/>
                          <a:cs typeface="Times New Roman"/>
                        </a:rPr>
                        <a:t>Saralid Lorenti</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06058">
                <a:tc gridSpan="2">
                  <a:txBody>
                    <a:bodyPr/>
                    <a:lstStyle/>
                    <a:p>
                      <a:pPr marL="0" marR="0" algn="just">
                        <a:lnSpc>
                          <a:spcPct val="150000"/>
                        </a:lnSpc>
                        <a:spcBef>
                          <a:spcPts val="0"/>
                        </a:spcBef>
                        <a:spcAft>
                          <a:spcPts val="0"/>
                        </a:spcAft>
                      </a:pPr>
                      <a:r>
                        <a:rPr lang="es-ES" sz="1100" b="1">
                          <a:solidFill>
                            <a:schemeClr val="tx1"/>
                          </a:solidFill>
                          <a:latin typeface="Times New Roman"/>
                          <a:ea typeface="Times New Roman"/>
                          <a:cs typeface="Times New Roman"/>
                        </a:rPr>
                        <a:t>6.4 Comparar el valor calculado con lo declarado.</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s-EC" sz="1100" dirty="0">
                          <a:solidFill>
                            <a:schemeClr val="tx1"/>
                          </a:solidFill>
                          <a:latin typeface="Times New Roman"/>
                          <a:ea typeface="Times New Roman"/>
                          <a:cs typeface="Times New Roman"/>
                        </a:rPr>
                        <a:t>1</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C" sz="1100" dirty="0">
                          <a:solidFill>
                            <a:schemeClr val="tx1"/>
                          </a:solidFill>
                          <a:latin typeface="Times New Roman"/>
                          <a:ea typeface="Times New Roman"/>
                          <a:cs typeface="Times New Roman"/>
                        </a:rPr>
                        <a:t>Flor Villafuerte</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3" name="2 CuadroTexto"/>
          <p:cNvSpPr txBox="1"/>
          <p:nvPr/>
        </p:nvSpPr>
        <p:spPr>
          <a:xfrm>
            <a:off x="1219200" y="381000"/>
            <a:ext cx="2895600" cy="369332"/>
          </a:xfrm>
          <a:prstGeom prst="rect">
            <a:avLst/>
          </a:prstGeom>
          <a:noFill/>
        </p:spPr>
        <p:txBody>
          <a:bodyPr wrap="square" rtlCol="0">
            <a:spAutoFit/>
          </a:bodyPr>
          <a:lstStyle/>
          <a:p>
            <a:r>
              <a:rPr lang="es-US" b="1" dirty="0" smtClean="0">
                <a:solidFill>
                  <a:schemeClr val="tx2">
                    <a:lumMod val="75000"/>
                  </a:schemeClr>
                </a:solidFill>
              </a:rPr>
              <a:t>GASTOS DE GESTIÓN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90600" y="76200"/>
            <a:ext cx="7696200" cy="609600"/>
          </a:xfrm>
        </p:spPr>
        <p:txBody>
          <a:bodyPr>
            <a:normAutofit/>
          </a:bodyPr>
          <a:lstStyle/>
          <a:p>
            <a:r>
              <a:rPr lang="es-US" sz="2600" b="1" dirty="0" smtClean="0">
                <a:solidFill>
                  <a:schemeClr val="tx2">
                    <a:lumMod val="75000"/>
                  </a:schemeClr>
                </a:solidFill>
                <a:latin typeface="+mn-lt"/>
                <a:ea typeface="+mn-ea"/>
                <a:cs typeface="+mn-cs"/>
              </a:rPr>
              <a:t>GASTOS DE GESTIÓN</a:t>
            </a:r>
            <a:endParaRPr lang="es-US" sz="2600" b="1" dirty="0">
              <a:solidFill>
                <a:schemeClr val="tx2">
                  <a:lumMod val="75000"/>
                </a:schemeClr>
              </a:solidFill>
              <a:latin typeface="+mn-lt"/>
              <a:ea typeface="+mn-ea"/>
              <a:cs typeface="+mn-cs"/>
            </a:endParaRPr>
          </a:p>
        </p:txBody>
      </p:sp>
      <p:grpSp>
        <p:nvGrpSpPr>
          <p:cNvPr id="2052" name="Group 4"/>
          <p:cNvGrpSpPr>
            <a:grpSpLocks noChangeAspect="1"/>
          </p:cNvGrpSpPr>
          <p:nvPr/>
        </p:nvGrpSpPr>
        <p:grpSpPr bwMode="auto">
          <a:xfrm>
            <a:off x="2286001" y="609600"/>
            <a:ext cx="5029200" cy="2895600"/>
            <a:chOff x="1289" y="795"/>
            <a:chExt cx="3360" cy="2232"/>
          </a:xfrm>
        </p:grpSpPr>
        <p:sp>
          <p:nvSpPr>
            <p:cNvPr id="2051" name="AutoShape 3"/>
            <p:cNvSpPr>
              <a:spLocks noChangeAspect="1" noChangeArrowheads="1" noTextEdit="1"/>
            </p:cNvSpPr>
            <p:nvPr/>
          </p:nvSpPr>
          <p:spPr bwMode="auto">
            <a:xfrm>
              <a:off x="1337" y="915"/>
              <a:ext cx="3312" cy="21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2053" name="Rectangle 5"/>
            <p:cNvSpPr>
              <a:spLocks noChangeArrowheads="1"/>
            </p:cNvSpPr>
            <p:nvPr/>
          </p:nvSpPr>
          <p:spPr bwMode="auto">
            <a:xfrm>
              <a:off x="1296" y="816"/>
              <a:ext cx="3312" cy="292"/>
            </a:xfrm>
            <a:prstGeom prst="rect">
              <a:avLst/>
            </a:prstGeom>
            <a:solidFill>
              <a:srgbClr val="B8CCE4"/>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2054" name="Rectangle 6"/>
            <p:cNvSpPr>
              <a:spLocks noChangeArrowheads="1"/>
            </p:cNvSpPr>
            <p:nvPr/>
          </p:nvSpPr>
          <p:spPr bwMode="auto">
            <a:xfrm>
              <a:off x="1317" y="1206"/>
              <a:ext cx="854" cy="154"/>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0" u="none" strike="noStrike" cap="none" normalizeH="0" baseline="0" dirty="0" smtClean="0">
                  <a:ln>
                    <a:noFill/>
                  </a:ln>
                  <a:effectLst/>
                  <a:latin typeface="Times New Roman" pitchFamily="18" charset="0"/>
                  <a:cs typeface="Arial" pitchFamily="34" charset="0"/>
                </a:rPr>
                <a:t>Gastos de Gestión</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55" name="Rectangle 7"/>
            <p:cNvSpPr>
              <a:spLocks noChangeArrowheads="1"/>
            </p:cNvSpPr>
            <p:nvPr/>
          </p:nvSpPr>
          <p:spPr bwMode="auto">
            <a:xfrm>
              <a:off x="1317" y="1367"/>
              <a:ext cx="880" cy="14"/>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2056" name="Rectangle 8"/>
            <p:cNvSpPr>
              <a:spLocks noChangeArrowheads="1"/>
            </p:cNvSpPr>
            <p:nvPr/>
          </p:nvSpPr>
          <p:spPr bwMode="auto">
            <a:xfrm>
              <a:off x="1317" y="1394"/>
              <a:ext cx="1459"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Según declaración de la empresa</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57" name="Rectangle 9"/>
            <p:cNvSpPr>
              <a:spLocks noChangeArrowheads="1"/>
            </p:cNvSpPr>
            <p:nvPr/>
          </p:nvSpPr>
          <p:spPr bwMode="auto">
            <a:xfrm>
              <a:off x="4157" y="1394"/>
              <a:ext cx="390" cy="154"/>
            </a:xfrm>
            <a:prstGeom prst="rect">
              <a:avLst/>
            </a:prstGeom>
            <a:solidFill>
              <a:schemeClr val="bg1"/>
            </a:solid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1" u="none" strike="noStrike" cap="none" normalizeH="0" baseline="0" dirty="0" smtClean="0">
                  <a:ln>
                    <a:noFill/>
                  </a:ln>
                  <a:effectLst/>
                  <a:latin typeface="Times New Roman" pitchFamily="18" charset="0"/>
                  <a:cs typeface="Arial" pitchFamily="34" charset="0"/>
                </a:rPr>
                <a:t>3.434,28</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58" name="Rectangle 10"/>
            <p:cNvSpPr>
              <a:spLocks noChangeArrowheads="1"/>
            </p:cNvSpPr>
            <p:nvPr/>
          </p:nvSpPr>
          <p:spPr bwMode="auto">
            <a:xfrm>
              <a:off x="4043" y="1394"/>
              <a:ext cx="84"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1"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2059" name="Rectangle 11"/>
            <p:cNvSpPr>
              <a:spLocks noChangeArrowheads="1"/>
            </p:cNvSpPr>
            <p:nvPr/>
          </p:nvSpPr>
          <p:spPr bwMode="auto">
            <a:xfrm>
              <a:off x="4129" y="1394"/>
              <a:ext cx="28"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1"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2060" name="Rectangle 12"/>
            <p:cNvSpPr>
              <a:spLocks noChangeArrowheads="1"/>
            </p:cNvSpPr>
            <p:nvPr/>
          </p:nvSpPr>
          <p:spPr bwMode="auto">
            <a:xfrm>
              <a:off x="1317" y="1757"/>
              <a:ext cx="2222"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0" u="none" strike="noStrike" cap="none" normalizeH="0" baseline="0" dirty="0" smtClean="0">
                  <a:ln>
                    <a:noFill/>
                  </a:ln>
                  <a:effectLst/>
                  <a:latin typeface="Times New Roman" pitchFamily="18" charset="0"/>
                  <a:cs typeface="Arial" pitchFamily="34" charset="0"/>
                </a:rPr>
                <a:t>Cálculo para Verificación del Gasto de Gestión</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61" name="Rectangle 13"/>
            <p:cNvSpPr>
              <a:spLocks noChangeArrowheads="1"/>
            </p:cNvSpPr>
            <p:nvPr/>
          </p:nvSpPr>
          <p:spPr bwMode="auto">
            <a:xfrm>
              <a:off x="1317" y="1925"/>
              <a:ext cx="2232" cy="13"/>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2062" name="Rectangle 14"/>
            <p:cNvSpPr>
              <a:spLocks noChangeArrowheads="1"/>
            </p:cNvSpPr>
            <p:nvPr/>
          </p:nvSpPr>
          <p:spPr bwMode="auto">
            <a:xfrm>
              <a:off x="1317" y="1952"/>
              <a:ext cx="1041"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Gastos Administrativos</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63" name="Rectangle 15"/>
            <p:cNvSpPr>
              <a:spLocks noChangeArrowheads="1"/>
            </p:cNvSpPr>
            <p:nvPr/>
          </p:nvSpPr>
          <p:spPr bwMode="auto">
            <a:xfrm>
              <a:off x="4043" y="1952"/>
              <a:ext cx="501"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176.125,00</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64" name="Rectangle 16"/>
            <p:cNvSpPr>
              <a:spLocks noChangeArrowheads="1"/>
            </p:cNvSpPr>
            <p:nvPr/>
          </p:nvSpPr>
          <p:spPr bwMode="auto">
            <a:xfrm>
              <a:off x="4029" y="1952"/>
              <a:ext cx="28"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2065" name="Rectangle 17"/>
            <p:cNvSpPr>
              <a:spLocks noChangeArrowheads="1"/>
            </p:cNvSpPr>
            <p:nvPr/>
          </p:nvSpPr>
          <p:spPr bwMode="auto">
            <a:xfrm>
              <a:off x="1317" y="2091"/>
              <a:ext cx="757"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Gastos de Ventas</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66" name="Rectangle 18"/>
            <p:cNvSpPr>
              <a:spLocks noChangeArrowheads="1"/>
            </p:cNvSpPr>
            <p:nvPr/>
          </p:nvSpPr>
          <p:spPr bwMode="auto">
            <a:xfrm>
              <a:off x="4043" y="2091"/>
              <a:ext cx="501"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146.783,00</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67" name="Rectangle 19"/>
            <p:cNvSpPr>
              <a:spLocks noChangeArrowheads="1"/>
            </p:cNvSpPr>
            <p:nvPr/>
          </p:nvSpPr>
          <p:spPr bwMode="auto">
            <a:xfrm>
              <a:off x="4029" y="2091"/>
              <a:ext cx="28"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2068" name="Rectangle 20"/>
            <p:cNvSpPr>
              <a:spLocks noChangeArrowheads="1"/>
            </p:cNvSpPr>
            <p:nvPr/>
          </p:nvSpPr>
          <p:spPr bwMode="auto">
            <a:xfrm>
              <a:off x="1317" y="2231"/>
              <a:ext cx="949"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 Gastos de Gestión</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69" name="Rectangle 21"/>
            <p:cNvSpPr>
              <a:spLocks noChangeArrowheads="1"/>
            </p:cNvSpPr>
            <p:nvPr/>
          </p:nvSpPr>
          <p:spPr bwMode="auto">
            <a:xfrm>
              <a:off x="4157" y="2231"/>
              <a:ext cx="390"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3.434,28</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70" name="Rectangle 22"/>
            <p:cNvSpPr>
              <a:spLocks noChangeArrowheads="1"/>
            </p:cNvSpPr>
            <p:nvPr/>
          </p:nvSpPr>
          <p:spPr bwMode="auto">
            <a:xfrm>
              <a:off x="4029" y="2231"/>
              <a:ext cx="111"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2071" name="Rectangle 23"/>
            <p:cNvSpPr>
              <a:spLocks noChangeArrowheads="1"/>
            </p:cNvSpPr>
            <p:nvPr/>
          </p:nvSpPr>
          <p:spPr bwMode="auto">
            <a:xfrm>
              <a:off x="4143" y="2231"/>
              <a:ext cx="28"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2072" name="Rectangle 24"/>
            <p:cNvSpPr>
              <a:spLocks noChangeArrowheads="1"/>
            </p:cNvSpPr>
            <p:nvPr/>
          </p:nvSpPr>
          <p:spPr bwMode="auto">
            <a:xfrm>
              <a:off x="1317" y="2370"/>
              <a:ext cx="2434"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Base para el cálculo del máximo de gestión deducibles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73" name="Rectangle 25"/>
            <p:cNvSpPr>
              <a:spLocks noChangeArrowheads="1"/>
            </p:cNvSpPr>
            <p:nvPr/>
          </p:nvSpPr>
          <p:spPr bwMode="auto">
            <a:xfrm>
              <a:off x="4043" y="2370"/>
              <a:ext cx="501"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319.473,72</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74" name="Rectangle 26"/>
            <p:cNvSpPr>
              <a:spLocks noChangeArrowheads="1"/>
            </p:cNvSpPr>
            <p:nvPr/>
          </p:nvSpPr>
          <p:spPr bwMode="auto">
            <a:xfrm>
              <a:off x="4029" y="2370"/>
              <a:ext cx="28"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2075" name="Rectangle 27"/>
            <p:cNvSpPr>
              <a:spLocks noChangeArrowheads="1"/>
            </p:cNvSpPr>
            <p:nvPr/>
          </p:nvSpPr>
          <p:spPr bwMode="auto">
            <a:xfrm>
              <a:off x="1317" y="2510"/>
              <a:ext cx="1543"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Porcentaje de deducción permitida</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76" name="Rectangle 28"/>
            <p:cNvSpPr>
              <a:spLocks noChangeArrowheads="1"/>
            </p:cNvSpPr>
            <p:nvPr/>
          </p:nvSpPr>
          <p:spPr bwMode="auto">
            <a:xfrm>
              <a:off x="4436" y="2510"/>
              <a:ext cx="149"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0" i="0" u="none" strike="noStrike" cap="none" normalizeH="0" baseline="0" dirty="0" smtClean="0">
                  <a:ln>
                    <a:noFill/>
                  </a:ln>
                  <a:effectLst/>
                  <a:latin typeface="Times New Roman" pitchFamily="18" charset="0"/>
                  <a:cs typeface="Arial" pitchFamily="34" charset="0"/>
                </a:rPr>
                <a:t>2%</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77" name="Rectangle 29"/>
            <p:cNvSpPr>
              <a:spLocks noChangeArrowheads="1"/>
            </p:cNvSpPr>
            <p:nvPr/>
          </p:nvSpPr>
          <p:spPr bwMode="auto">
            <a:xfrm>
              <a:off x="1317" y="2649"/>
              <a:ext cx="2229"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1" u="none" strike="noStrike" cap="none" normalizeH="0" baseline="0" dirty="0" smtClean="0">
                  <a:ln>
                    <a:noFill/>
                  </a:ln>
                  <a:effectLst/>
                  <a:latin typeface="Times New Roman" pitchFamily="18" charset="0"/>
                  <a:cs typeface="Arial" pitchFamily="34" charset="0"/>
                </a:rPr>
                <a:t>Monto máximo permitido para gastos deducibles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78" name="Rectangle 30"/>
            <p:cNvSpPr>
              <a:spLocks noChangeArrowheads="1"/>
            </p:cNvSpPr>
            <p:nvPr/>
          </p:nvSpPr>
          <p:spPr bwMode="auto">
            <a:xfrm>
              <a:off x="4157" y="2649"/>
              <a:ext cx="390"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1" u="none" strike="noStrike" cap="none" normalizeH="0" baseline="0" dirty="0" smtClean="0">
                  <a:ln>
                    <a:noFill/>
                  </a:ln>
                  <a:effectLst/>
                  <a:latin typeface="Times New Roman" pitchFamily="18" charset="0"/>
                  <a:cs typeface="Arial" pitchFamily="34" charset="0"/>
                </a:rPr>
                <a:t>6.389,47</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79" name="Rectangle 31"/>
            <p:cNvSpPr>
              <a:spLocks noChangeArrowheads="1"/>
            </p:cNvSpPr>
            <p:nvPr/>
          </p:nvSpPr>
          <p:spPr bwMode="auto">
            <a:xfrm>
              <a:off x="4029" y="2649"/>
              <a:ext cx="84"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1"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2080" name="Rectangle 32"/>
            <p:cNvSpPr>
              <a:spLocks noChangeArrowheads="1"/>
            </p:cNvSpPr>
            <p:nvPr/>
          </p:nvSpPr>
          <p:spPr bwMode="auto">
            <a:xfrm>
              <a:off x="4114" y="2649"/>
              <a:ext cx="28"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1"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2081" name="Rectangle 33"/>
            <p:cNvSpPr>
              <a:spLocks noChangeArrowheads="1"/>
            </p:cNvSpPr>
            <p:nvPr/>
          </p:nvSpPr>
          <p:spPr bwMode="auto">
            <a:xfrm>
              <a:off x="2369" y="896"/>
              <a:ext cx="1166" cy="154"/>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300" b="1" i="0" u="none" strike="noStrike" cap="none" normalizeH="0" baseline="0" dirty="0" smtClean="0">
                  <a:ln>
                    <a:noFill/>
                  </a:ln>
                  <a:effectLst/>
                  <a:latin typeface="Times New Roman" pitchFamily="18" charset="0"/>
                  <a:cs typeface="Arial" pitchFamily="34" charset="0"/>
                </a:rPr>
                <a:t>GASTOS DE GESTIÓN</a:t>
              </a:r>
              <a:endParaRPr kumimoji="0" lang="es-US" sz="1800" b="0" i="0" u="none" strike="noStrike" cap="none" normalizeH="0" baseline="0" dirty="0" smtClean="0">
                <a:ln>
                  <a:noFill/>
                </a:ln>
                <a:effectLst/>
                <a:latin typeface="Arial" pitchFamily="34" charset="0"/>
                <a:cs typeface="Arial" pitchFamily="34" charset="0"/>
              </a:endParaRPr>
            </a:p>
          </p:txBody>
        </p:sp>
        <p:sp>
          <p:nvSpPr>
            <p:cNvPr id="2082" name="Rectangle 34"/>
            <p:cNvSpPr>
              <a:spLocks noChangeArrowheads="1"/>
            </p:cNvSpPr>
            <p:nvPr/>
          </p:nvSpPr>
          <p:spPr bwMode="auto">
            <a:xfrm>
              <a:off x="1289" y="809"/>
              <a:ext cx="14" cy="2119"/>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2083" name="Rectangle 35"/>
            <p:cNvSpPr>
              <a:spLocks noChangeArrowheads="1"/>
            </p:cNvSpPr>
            <p:nvPr/>
          </p:nvSpPr>
          <p:spPr bwMode="auto">
            <a:xfrm>
              <a:off x="4594" y="823"/>
              <a:ext cx="14" cy="2105"/>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2084" name="Rectangle 36"/>
            <p:cNvSpPr>
              <a:spLocks noChangeArrowheads="1"/>
            </p:cNvSpPr>
            <p:nvPr/>
          </p:nvSpPr>
          <p:spPr bwMode="auto">
            <a:xfrm>
              <a:off x="1303" y="795"/>
              <a:ext cx="3305" cy="14"/>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2085" name="Rectangle 37"/>
            <p:cNvSpPr>
              <a:spLocks noChangeArrowheads="1"/>
            </p:cNvSpPr>
            <p:nvPr/>
          </p:nvSpPr>
          <p:spPr bwMode="auto">
            <a:xfrm>
              <a:off x="1303" y="1095"/>
              <a:ext cx="3305" cy="13"/>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2087" name="Rectangle 39"/>
            <p:cNvSpPr>
              <a:spLocks noChangeArrowheads="1"/>
            </p:cNvSpPr>
            <p:nvPr/>
          </p:nvSpPr>
          <p:spPr bwMode="auto">
            <a:xfrm>
              <a:off x="3978" y="2357"/>
              <a:ext cx="616" cy="6"/>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2089" name="Rectangle 41"/>
            <p:cNvSpPr>
              <a:spLocks noChangeArrowheads="1"/>
            </p:cNvSpPr>
            <p:nvPr/>
          </p:nvSpPr>
          <p:spPr bwMode="auto">
            <a:xfrm>
              <a:off x="3978" y="2345"/>
              <a:ext cx="616" cy="6"/>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2090" name="Rectangle 42"/>
            <p:cNvSpPr>
              <a:spLocks noChangeArrowheads="1"/>
            </p:cNvSpPr>
            <p:nvPr/>
          </p:nvSpPr>
          <p:spPr bwMode="auto">
            <a:xfrm>
              <a:off x="1303" y="2915"/>
              <a:ext cx="3305" cy="13"/>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grpSp>
      <p:sp>
        <p:nvSpPr>
          <p:cNvPr id="46" name="Rectangle 41"/>
          <p:cNvSpPr>
            <a:spLocks noChangeArrowheads="1"/>
          </p:cNvSpPr>
          <p:nvPr/>
        </p:nvSpPr>
        <p:spPr bwMode="auto">
          <a:xfrm>
            <a:off x="6324600" y="3581400"/>
            <a:ext cx="977900" cy="9525"/>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47" name="46 CuadroTexto"/>
          <p:cNvSpPr txBox="1"/>
          <p:nvPr/>
        </p:nvSpPr>
        <p:spPr>
          <a:xfrm>
            <a:off x="914400" y="3810000"/>
            <a:ext cx="8001000" cy="1077218"/>
          </a:xfrm>
          <a:prstGeom prst="rect">
            <a:avLst/>
          </a:prstGeom>
          <a:noFill/>
        </p:spPr>
        <p:txBody>
          <a:bodyPr wrap="square" rtlCol="0">
            <a:spAutoFit/>
          </a:bodyPr>
          <a:lstStyle/>
          <a:p>
            <a:pPr algn="just"/>
            <a:r>
              <a:rPr lang="es-EC" sz="1600" dirty="0" smtClean="0">
                <a:solidFill>
                  <a:schemeClr val="tx1">
                    <a:lumMod val="65000"/>
                    <a:lumOff val="35000"/>
                  </a:schemeClr>
                </a:solidFill>
              </a:rPr>
              <a:t>Los gastos de gestión, siempre que correspondan a gastos efectivos, debidamente documentados y que se hubieren incurrido en relación con el giro ordinario del negocio, como atenciones a clientes, reuniones con empleados y con accionistas, hasta un máximo equivalente al 2% de los gastos generales realizados en el ejercicio en curso.</a:t>
            </a:r>
          </a:p>
        </p:txBody>
      </p:sp>
      <p:cxnSp>
        <p:nvCxnSpPr>
          <p:cNvPr id="50" name="49 Conector recto"/>
          <p:cNvCxnSpPr/>
          <p:nvPr/>
        </p:nvCxnSpPr>
        <p:spPr>
          <a:xfrm rot="10800000">
            <a:off x="6248400" y="3046412"/>
            <a:ext cx="990602" cy="1588"/>
          </a:xfrm>
          <a:prstGeom prst="line">
            <a:avLst/>
          </a:prstGeom>
        </p:spPr>
        <p:style>
          <a:lnRef idx="1">
            <a:schemeClr val="accent1"/>
          </a:lnRef>
          <a:fillRef idx="0">
            <a:schemeClr val="accent1"/>
          </a:fillRef>
          <a:effectRef idx="0">
            <a:schemeClr val="accent1"/>
          </a:effectRef>
          <a:fontRef idx="minor">
            <a:schemeClr val="tx1"/>
          </a:fontRef>
        </p:style>
      </p:cxnSp>
      <p:sp>
        <p:nvSpPr>
          <p:cNvPr id="52" name="51 CuadroTexto"/>
          <p:cNvSpPr txBox="1"/>
          <p:nvPr/>
        </p:nvSpPr>
        <p:spPr>
          <a:xfrm>
            <a:off x="990600" y="3364468"/>
            <a:ext cx="3581400" cy="369332"/>
          </a:xfrm>
          <a:prstGeom prst="rect">
            <a:avLst/>
          </a:prstGeom>
          <a:noFill/>
        </p:spPr>
        <p:txBody>
          <a:bodyPr wrap="square" rtlCol="0">
            <a:spAutoFit/>
          </a:bodyPr>
          <a:lstStyle/>
          <a:p>
            <a:r>
              <a:rPr lang="es-US" b="1" dirty="0" err="1" smtClean="0">
                <a:solidFill>
                  <a:schemeClr val="tx2">
                    <a:lumMod val="75000"/>
                  </a:schemeClr>
                </a:solidFill>
              </a:rPr>
              <a:t>RLORTI</a:t>
            </a:r>
            <a:r>
              <a:rPr lang="es-US" b="1" dirty="0" smtClean="0">
                <a:solidFill>
                  <a:schemeClr val="tx2">
                    <a:lumMod val="75000"/>
                  </a:schemeClr>
                </a:solidFill>
              </a:rPr>
              <a:t>   Art. 25  </a:t>
            </a:r>
            <a:r>
              <a:rPr lang="es-US" b="1" dirty="0" err="1" smtClean="0">
                <a:solidFill>
                  <a:schemeClr val="tx2">
                    <a:lumMod val="75000"/>
                  </a:schemeClr>
                </a:solidFill>
              </a:rPr>
              <a:t>Num.</a:t>
            </a:r>
            <a:r>
              <a:rPr lang="es-US" b="1" dirty="0" smtClean="0">
                <a:solidFill>
                  <a:schemeClr val="tx2">
                    <a:lumMod val="75000"/>
                  </a:schemeClr>
                </a:solidFill>
              </a:rPr>
              <a:t> 10</a:t>
            </a:r>
            <a:endParaRPr lang="es-US"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US" sz="5000" b="1" dirty="0" smtClean="0">
                <a:solidFill>
                  <a:schemeClr val="tx2">
                    <a:lumMod val="75000"/>
                  </a:schemeClr>
                </a:solidFill>
              </a:rPr>
              <a:t>INTRODUCCIÓN</a:t>
            </a:r>
            <a:endParaRPr lang="es-US" sz="5000" b="1" dirty="0">
              <a:solidFill>
                <a:schemeClr val="tx2">
                  <a:lumMod val="75000"/>
                </a:schemeClr>
              </a:solidFill>
            </a:endParaRPr>
          </a:p>
        </p:txBody>
      </p:sp>
      <p:sp>
        <p:nvSpPr>
          <p:cNvPr id="4" name="3 CuadroTexto"/>
          <p:cNvSpPr txBox="1"/>
          <p:nvPr/>
        </p:nvSpPr>
        <p:spPr>
          <a:xfrm>
            <a:off x="990600" y="1600199"/>
            <a:ext cx="7848600" cy="3477875"/>
          </a:xfrm>
          <a:prstGeom prst="rect">
            <a:avLst/>
          </a:prstGeom>
          <a:noFill/>
        </p:spPr>
        <p:txBody>
          <a:bodyPr wrap="square" rtlCol="0">
            <a:spAutoFit/>
          </a:bodyPr>
          <a:lstStyle/>
          <a:p>
            <a:pPr algn="just"/>
            <a:r>
              <a:rPr lang="es-US" sz="2000" dirty="0" smtClean="0">
                <a:solidFill>
                  <a:schemeClr val="tx1">
                    <a:lumMod val="65000"/>
                    <a:lumOff val="35000"/>
                  </a:schemeClr>
                </a:solidFill>
              </a:rPr>
              <a:t>La ley de régimen tributario interno determina  que los auditores deben anexar a  los dictámenes un informe adicional  del análisis del correcto cumplimiento  de las obligaciones tributarias que afecten al contribuyente.</a:t>
            </a:r>
          </a:p>
          <a:p>
            <a:pPr algn="just"/>
            <a:endParaRPr lang="es-US" sz="2000" dirty="0" smtClean="0">
              <a:solidFill>
                <a:schemeClr val="tx1">
                  <a:lumMod val="65000"/>
                  <a:lumOff val="35000"/>
                </a:schemeClr>
              </a:solidFill>
            </a:endParaRPr>
          </a:p>
          <a:p>
            <a:pPr algn="just"/>
            <a:r>
              <a:rPr lang="es-US" sz="2000" dirty="0" smtClean="0">
                <a:solidFill>
                  <a:schemeClr val="tx1">
                    <a:lumMod val="65000"/>
                    <a:lumOff val="35000"/>
                  </a:schemeClr>
                </a:solidFill>
              </a:rPr>
              <a:t>Distribuidora FLOSAR  se dedica a la compra y venta de artículos para el hogar, es de conformación familiar que ha venido sufriendo cambios , por lo que es conveniente realizar una auditoria enfocada al aspecto tributario  analizando las cuentas contables  vinculadas al cumplimiento tributario para emitir un informe  de cumplimiento y conclusiones sobre la realidad de la empresa, con la finalidad de estar seguros que sus actividades se llevan con conformidad a lo establecido en la leyes</a:t>
            </a:r>
            <a:endParaRPr lang="es-US" sz="2000"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371599" y="1219201"/>
          <a:ext cx="6400802" cy="4495799"/>
        </p:xfrm>
        <a:graphic>
          <a:graphicData uri="http://schemas.openxmlformats.org/drawingml/2006/table">
            <a:tbl>
              <a:tblPr/>
              <a:tblGrid>
                <a:gridCol w="640081"/>
                <a:gridCol w="3009657"/>
                <a:gridCol w="1341607"/>
                <a:gridCol w="1409457"/>
              </a:tblGrid>
              <a:tr h="984696">
                <a:tc gridSpan="4">
                  <a:txBody>
                    <a:bodyPr/>
                    <a:lstStyle/>
                    <a:p>
                      <a:pPr marL="0" marR="0" algn="ctr">
                        <a:spcBef>
                          <a:spcPts val="0"/>
                        </a:spcBef>
                        <a:spcAft>
                          <a:spcPts val="0"/>
                        </a:spcAft>
                      </a:pPr>
                      <a:endParaRPr lang="es-US" sz="1200" dirty="0">
                        <a:latin typeface="Times New Roman"/>
                        <a:ea typeface="Times New Roman"/>
                        <a:cs typeface="Times New Roman"/>
                      </a:endParaRPr>
                    </a:p>
                    <a:p>
                      <a:pPr marL="0" marR="0" algn="ctr">
                        <a:spcBef>
                          <a:spcPts val="0"/>
                        </a:spcBef>
                        <a:spcAft>
                          <a:spcPts val="0"/>
                        </a:spcAft>
                      </a:pPr>
                      <a:r>
                        <a:rPr lang="es-ES" sz="1100" b="1" dirty="0">
                          <a:solidFill>
                            <a:srgbClr val="FFFFFF"/>
                          </a:solidFill>
                          <a:latin typeface="Times New Roman"/>
                          <a:ea typeface="Times New Roman"/>
                          <a:cs typeface="Times New Roman"/>
                        </a:rPr>
                        <a:t>PROGRAMA DE AUDITORÍA TRIBUTARIA</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Razón Social: FLOSAR                                          RUC:  XXXXXXXXXXXX</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Área o módulo:  Contabilidad</a:t>
                      </a:r>
                      <a:endParaRPr lang="es-US" sz="1200" dirty="0">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s-US"/>
                    </a:p>
                  </a:txBody>
                  <a:tcPr/>
                </a:tc>
                <a:tc hMerge="1">
                  <a:txBody>
                    <a:bodyPr/>
                    <a:lstStyle/>
                    <a:p>
                      <a:endParaRPr lang="es-US"/>
                    </a:p>
                  </a:txBody>
                  <a:tcPr/>
                </a:tc>
                <a:tc hMerge="1">
                  <a:txBody>
                    <a:bodyPr/>
                    <a:lstStyle/>
                    <a:p>
                      <a:endParaRPr lang="es-US"/>
                    </a:p>
                  </a:txBody>
                  <a:tcPr/>
                </a:tc>
              </a:tr>
              <a:tr h="347672">
                <a:tc gridSpan="4">
                  <a:txBody>
                    <a:bodyPr/>
                    <a:lstStyle/>
                    <a:p>
                      <a:pPr marL="0" marR="0">
                        <a:lnSpc>
                          <a:spcPct val="150000"/>
                        </a:lnSpc>
                        <a:spcBef>
                          <a:spcPts val="0"/>
                        </a:spcBef>
                        <a:spcAft>
                          <a:spcPts val="0"/>
                        </a:spcAft>
                      </a:pPr>
                      <a:r>
                        <a:rPr lang="es-ES" sz="1100" b="1" dirty="0">
                          <a:solidFill>
                            <a:schemeClr val="tx1"/>
                          </a:solidFill>
                          <a:latin typeface="Times New Roman"/>
                          <a:ea typeface="Times New Roman"/>
                          <a:cs typeface="Times New Roman"/>
                        </a:rPr>
                        <a:t>OBJETIVO: Comprobar que están correctamente determinados la Jubilación Patronal</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296080">
                <a:tc>
                  <a:txBody>
                    <a:bodyPr/>
                    <a:lstStyle/>
                    <a:p>
                      <a:pPr marL="0" marR="0" algn="ctr">
                        <a:lnSpc>
                          <a:spcPct val="150000"/>
                        </a:lnSpc>
                        <a:spcBef>
                          <a:spcPts val="0"/>
                        </a:spcBef>
                        <a:spcAft>
                          <a:spcPts val="0"/>
                        </a:spcAft>
                      </a:pPr>
                      <a:r>
                        <a:rPr lang="en-US" sz="1100" b="1">
                          <a:solidFill>
                            <a:schemeClr val="tx1"/>
                          </a:solidFill>
                          <a:latin typeface="Times New Roman"/>
                          <a:ea typeface="Times New Roman"/>
                          <a:cs typeface="Times New Roman"/>
                        </a:rPr>
                        <a:t>Nº</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b="1" dirty="0">
                          <a:solidFill>
                            <a:schemeClr val="tx1"/>
                          </a:solidFill>
                          <a:latin typeface="Times New Roman"/>
                          <a:ea typeface="Times New Roman"/>
                          <a:cs typeface="Times New Roman"/>
                        </a:rPr>
                        <a:t>Descripción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b="1">
                          <a:solidFill>
                            <a:schemeClr val="tx1"/>
                          </a:solidFill>
                          <a:latin typeface="Times New Roman"/>
                          <a:ea typeface="Times New Roman"/>
                          <a:cs typeface="Times New Roman"/>
                        </a:rPr>
                        <a:t>T.P. / Hora </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b="1">
                          <a:solidFill>
                            <a:schemeClr val="tx1"/>
                          </a:solidFill>
                          <a:latin typeface="Times New Roman"/>
                          <a:ea typeface="Times New Roman"/>
                          <a:cs typeface="Times New Roman"/>
                        </a:rPr>
                        <a:t>Responsible</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96080">
                <a:tc gridSpan="4">
                  <a:txBody>
                    <a:bodyPr/>
                    <a:lstStyle/>
                    <a:p>
                      <a:pPr marL="0" marR="0" algn="just">
                        <a:lnSpc>
                          <a:spcPct val="150000"/>
                        </a:lnSpc>
                        <a:spcBef>
                          <a:spcPts val="0"/>
                        </a:spcBef>
                        <a:spcAft>
                          <a:spcPts val="0"/>
                        </a:spcAft>
                      </a:pPr>
                      <a:r>
                        <a:rPr lang="en-US" sz="1100" dirty="0">
                          <a:solidFill>
                            <a:schemeClr val="tx1"/>
                          </a:solidFill>
                          <a:latin typeface="Times New Roman"/>
                          <a:ea typeface="Times New Roman"/>
                          <a:cs typeface="Times New Roman"/>
                        </a:rPr>
                        <a:t>PRUEBAS SUSTANTIVAS:</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385803">
                <a:tc gridSpan="4">
                  <a:txBody>
                    <a:bodyPr/>
                    <a:lstStyle/>
                    <a:p>
                      <a:pPr marL="342900" marR="0" lvl="0" indent="-342900">
                        <a:lnSpc>
                          <a:spcPct val="150000"/>
                        </a:lnSpc>
                        <a:spcBef>
                          <a:spcPts val="0"/>
                        </a:spcBef>
                        <a:spcAft>
                          <a:spcPts val="0"/>
                        </a:spcAft>
                        <a:buFont typeface="+mj-lt"/>
                        <a:buAutoNum type="arabicPeriod"/>
                      </a:pPr>
                      <a:r>
                        <a:rPr lang="es-ES" sz="1100" b="1" dirty="0">
                          <a:solidFill>
                            <a:schemeClr val="tx1"/>
                          </a:solidFill>
                          <a:latin typeface="Times New Roman"/>
                          <a:ea typeface="Times New Roman"/>
                          <a:cs typeface="Times New Roman"/>
                        </a:rPr>
                        <a:t>Revisión de la Jubilación Patronal</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296080">
                <a:tc gridSpan="4">
                  <a:txBody>
                    <a:bodyPr/>
                    <a:lstStyle/>
                    <a:p>
                      <a:pPr marL="0" marR="0" algn="just">
                        <a:lnSpc>
                          <a:spcPct val="150000"/>
                        </a:lnSpc>
                        <a:spcBef>
                          <a:spcPts val="0"/>
                        </a:spcBef>
                        <a:spcAft>
                          <a:spcPts val="0"/>
                        </a:spcAft>
                      </a:pPr>
                      <a:r>
                        <a:rPr lang="en-US" sz="1100" dirty="0">
                          <a:solidFill>
                            <a:schemeClr val="tx1"/>
                          </a:solidFill>
                          <a:latin typeface="Times New Roman"/>
                          <a:ea typeface="Times New Roman"/>
                          <a:cs typeface="Times New Roman"/>
                        </a:rPr>
                        <a:t>PRUEBAS DE CUMPLIMIENTO:</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592164">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7.1 Solicitar toda la información para la revisión de la Jubilación Patronal</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n-US" sz="1100" dirty="0">
                          <a:solidFill>
                            <a:schemeClr val="tx1"/>
                          </a:solidFill>
                          <a:latin typeface="Times New Roman"/>
                          <a:ea typeface="Times New Roman"/>
                          <a:cs typeface="Times New Roman"/>
                        </a:rPr>
                        <a:t>30min.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a:solidFill>
                            <a:schemeClr val="tx1"/>
                          </a:solidFill>
                          <a:latin typeface="Times New Roman"/>
                          <a:ea typeface="Times New Roman"/>
                          <a:cs typeface="Times New Roman"/>
                        </a:rPr>
                        <a:t>Saralid Lorenti</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96080">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7.2  Comprobar la sustentación de la información</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s-EC" sz="1100" dirty="0">
                          <a:solidFill>
                            <a:schemeClr val="tx1"/>
                          </a:solidFill>
                          <a:latin typeface="Times New Roman"/>
                          <a:ea typeface="Times New Roman"/>
                          <a:cs typeface="Times New Roman"/>
                        </a:rPr>
                        <a:t>1</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C" sz="1100" dirty="0">
                          <a:solidFill>
                            <a:schemeClr val="tx1"/>
                          </a:solidFill>
                          <a:latin typeface="Times New Roman"/>
                          <a:ea typeface="Times New Roman"/>
                          <a:cs typeface="Times New Roman"/>
                        </a:rPr>
                        <a:t>Flor </a:t>
                      </a:r>
                      <a:r>
                        <a:rPr lang="es-EC" sz="1100" dirty="0" err="1">
                          <a:solidFill>
                            <a:schemeClr val="tx1"/>
                          </a:solidFill>
                          <a:latin typeface="Times New Roman"/>
                          <a:ea typeface="Times New Roman"/>
                          <a:cs typeface="Times New Roman"/>
                        </a:rPr>
                        <a:t>Villafuerte</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92164">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7.3  Calcular el valor correspondiente de la Jubilación Patronal</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endParaRPr lang="es-EC" sz="1100" dirty="0">
                        <a:solidFill>
                          <a:schemeClr val="tx1"/>
                        </a:solidFill>
                        <a:latin typeface="Times New Roman"/>
                        <a:ea typeface="Times New Roman"/>
                        <a:cs typeface="Times New Roman"/>
                      </a:endParaRPr>
                    </a:p>
                    <a:p>
                      <a:pPr marL="0" marR="0" algn="ctr">
                        <a:lnSpc>
                          <a:spcPct val="150000"/>
                        </a:lnSpc>
                        <a:spcBef>
                          <a:spcPts val="0"/>
                        </a:spcBef>
                        <a:spcAft>
                          <a:spcPts val="0"/>
                        </a:spcAft>
                      </a:pPr>
                      <a:r>
                        <a:rPr lang="es-EC" sz="1100" dirty="0">
                          <a:solidFill>
                            <a:schemeClr val="tx1"/>
                          </a:solidFill>
                          <a:latin typeface="Times New Roman"/>
                          <a:ea typeface="Times New Roman"/>
                          <a:cs typeface="Times New Roman"/>
                        </a:rPr>
                        <a:t>1</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dirty="0">
                          <a:solidFill>
                            <a:schemeClr val="tx1"/>
                          </a:solidFill>
                          <a:latin typeface="Times New Roman"/>
                          <a:ea typeface="Times New Roman"/>
                          <a:cs typeface="Times New Roman"/>
                        </a:rPr>
                        <a:t>Saralid Lorenti</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408980">
                <a:tc gridSpan="2">
                  <a:txBody>
                    <a:bodyPr/>
                    <a:lstStyle/>
                    <a:p>
                      <a:pPr marL="0" marR="0" algn="just">
                        <a:lnSpc>
                          <a:spcPct val="150000"/>
                        </a:lnSpc>
                        <a:spcBef>
                          <a:spcPts val="0"/>
                        </a:spcBef>
                        <a:spcAft>
                          <a:spcPts val="0"/>
                        </a:spcAft>
                      </a:pPr>
                      <a:r>
                        <a:rPr lang="es-ES" sz="1100" b="1" dirty="0">
                          <a:solidFill>
                            <a:schemeClr val="tx1"/>
                          </a:solidFill>
                          <a:latin typeface="Times New Roman"/>
                          <a:ea typeface="Times New Roman"/>
                          <a:cs typeface="Times New Roman"/>
                        </a:rPr>
                        <a:t>7.4 Comparar el valor calculado con lo declarado.</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s-EC" sz="1100">
                          <a:solidFill>
                            <a:schemeClr val="tx1"/>
                          </a:solidFill>
                          <a:latin typeface="Times New Roman"/>
                          <a:ea typeface="Times New Roman"/>
                          <a:cs typeface="Times New Roman"/>
                        </a:rPr>
                        <a:t>1</a:t>
                      </a:r>
                      <a:endParaRPr lang="es-US" sz="120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C" sz="1100" dirty="0">
                          <a:solidFill>
                            <a:schemeClr val="tx1"/>
                          </a:solidFill>
                          <a:latin typeface="Times New Roman"/>
                          <a:ea typeface="Times New Roman"/>
                          <a:cs typeface="Times New Roman"/>
                        </a:rPr>
                        <a:t>Flor Villafuerte</a:t>
                      </a:r>
                      <a:endParaRPr lang="es-US" sz="1200" dirty="0">
                        <a:solidFill>
                          <a:schemeClr val="tx1"/>
                        </a:solidFill>
                        <a:latin typeface="Times New Roman"/>
                        <a:ea typeface="Times New Roman"/>
                        <a:cs typeface="Times New Roman"/>
                      </a:endParaRPr>
                    </a:p>
                  </a:txBody>
                  <a:tcPr marL="68580" marR="68580"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3" name="2 CuadroTexto"/>
          <p:cNvSpPr txBox="1"/>
          <p:nvPr/>
        </p:nvSpPr>
        <p:spPr>
          <a:xfrm>
            <a:off x="1219200" y="381000"/>
            <a:ext cx="3429000" cy="400110"/>
          </a:xfrm>
          <a:prstGeom prst="rect">
            <a:avLst/>
          </a:prstGeom>
          <a:noFill/>
        </p:spPr>
        <p:txBody>
          <a:bodyPr wrap="square" rtlCol="0">
            <a:spAutoFit/>
          </a:bodyPr>
          <a:lstStyle/>
          <a:p>
            <a:r>
              <a:rPr lang="es-US" sz="2000" b="1" dirty="0" smtClean="0">
                <a:solidFill>
                  <a:schemeClr val="tx2">
                    <a:lumMod val="75000"/>
                  </a:schemeClr>
                </a:solidFill>
              </a:rPr>
              <a:t>JUBILACIÓN PATRONAL</a:t>
            </a:r>
            <a:endParaRPr lang="es-US" sz="20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90600" y="274638"/>
            <a:ext cx="7696200" cy="792162"/>
          </a:xfrm>
        </p:spPr>
        <p:txBody>
          <a:bodyPr>
            <a:normAutofit/>
          </a:bodyPr>
          <a:lstStyle/>
          <a:p>
            <a:r>
              <a:rPr lang="es-US" sz="2600" b="1" dirty="0" smtClean="0">
                <a:solidFill>
                  <a:schemeClr val="tx2">
                    <a:lumMod val="75000"/>
                  </a:schemeClr>
                </a:solidFill>
                <a:latin typeface="+mn-lt"/>
                <a:ea typeface="+mn-ea"/>
                <a:cs typeface="+mn-cs"/>
              </a:rPr>
              <a:t>JUBILACIÓN PATRONAL</a:t>
            </a:r>
            <a:endParaRPr lang="es-US" sz="2600" b="1" dirty="0">
              <a:solidFill>
                <a:schemeClr val="tx2">
                  <a:lumMod val="75000"/>
                </a:schemeClr>
              </a:solidFill>
              <a:latin typeface="+mn-lt"/>
              <a:ea typeface="+mn-ea"/>
              <a:cs typeface="+mn-cs"/>
            </a:endParaRPr>
          </a:p>
        </p:txBody>
      </p:sp>
      <p:grpSp>
        <p:nvGrpSpPr>
          <p:cNvPr id="3076" name="Group 4"/>
          <p:cNvGrpSpPr>
            <a:grpSpLocks noChangeAspect="1"/>
          </p:cNvGrpSpPr>
          <p:nvPr/>
        </p:nvGrpSpPr>
        <p:grpSpPr bwMode="auto">
          <a:xfrm>
            <a:off x="2046288" y="1143000"/>
            <a:ext cx="5040312" cy="2489899"/>
            <a:chOff x="1289" y="905"/>
            <a:chExt cx="3175" cy="1523"/>
          </a:xfrm>
        </p:grpSpPr>
        <p:sp>
          <p:nvSpPr>
            <p:cNvPr id="3075" name="AutoShape 3"/>
            <p:cNvSpPr>
              <a:spLocks noChangeAspect="1" noChangeArrowheads="1" noTextEdit="1"/>
            </p:cNvSpPr>
            <p:nvPr/>
          </p:nvSpPr>
          <p:spPr bwMode="auto">
            <a:xfrm>
              <a:off x="1296" y="912"/>
              <a:ext cx="3168" cy="151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3077" name="Rectangle 5"/>
            <p:cNvSpPr>
              <a:spLocks noChangeArrowheads="1"/>
            </p:cNvSpPr>
            <p:nvPr/>
          </p:nvSpPr>
          <p:spPr bwMode="auto">
            <a:xfrm>
              <a:off x="1296" y="912"/>
              <a:ext cx="3168" cy="164"/>
            </a:xfrm>
            <a:prstGeom prst="rect">
              <a:avLst/>
            </a:prstGeom>
            <a:solidFill>
              <a:srgbClr val="B8CCE4"/>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3078" name="Rectangle 6"/>
            <p:cNvSpPr>
              <a:spLocks noChangeArrowheads="1"/>
            </p:cNvSpPr>
            <p:nvPr/>
          </p:nvSpPr>
          <p:spPr bwMode="auto">
            <a:xfrm>
              <a:off x="1318" y="1083"/>
              <a:ext cx="2065"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1" i="0" u="none" strike="noStrike" cap="none" normalizeH="0" baseline="0" dirty="0" smtClean="0">
                  <a:ln>
                    <a:noFill/>
                  </a:ln>
                  <a:effectLst/>
                  <a:latin typeface="Times New Roman" pitchFamily="18" charset="0"/>
                  <a:cs typeface="Arial" pitchFamily="34" charset="0"/>
                </a:rPr>
                <a:t>SEGÚN DECLARACIÓN DE LA EMPRESA</a:t>
              </a:r>
              <a:endParaRPr kumimoji="0" lang="es-US" sz="1800" b="0" i="0" u="none" strike="noStrike" cap="none" normalizeH="0" baseline="0" dirty="0" smtClean="0">
                <a:ln>
                  <a:noFill/>
                </a:ln>
                <a:effectLst/>
                <a:latin typeface="Arial" pitchFamily="34" charset="0"/>
                <a:cs typeface="Arial" pitchFamily="34" charset="0"/>
              </a:endParaRPr>
            </a:p>
          </p:txBody>
        </p:sp>
        <p:sp>
          <p:nvSpPr>
            <p:cNvPr id="3079" name="Rectangle 7"/>
            <p:cNvSpPr>
              <a:spLocks noChangeArrowheads="1"/>
            </p:cNvSpPr>
            <p:nvPr/>
          </p:nvSpPr>
          <p:spPr bwMode="auto">
            <a:xfrm>
              <a:off x="1318" y="1232"/>
              <a:ext cx="1428"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0" i="0" u="none" strike="noStrike" cap="none" normalizeH="0" baseline="0" dirty="0" smtClean="0">
                  <a:ln>
                    <a:noFill/>
                  </a:ln>
                  <a:effectLst/>
                  <a:latin typeface="Times New Roman" pitchFamily="18" charset="0"/>
                  <a:cs typeface="Arial" pitchFamily="34" charset="0"/>
                </a:rPr>
                <a:t>Provisión para jubilación patronal</a:t>
              </a:r>
              <a:endParaRPr kumimoji="0" lang="es-US" sz="1800" b="0" i="0" u="none" strike="noStrike" cap="none" normalizeH="0" baseline="0" dirty="0" smtClean="0">
                <a:ln>
                  <a:noFill/>
                </a:ln>
                <a:effectLst/>
                <a:latin typeface="Arial" pitchFamily="34" charset="0"/>
                <a:cs typeface="Arial" pitchFamily="34" charset="0"/>
              </a:endParaRPr>
            </a:p>
          </p:txBody>
        </p:sp>
        <p:sp>
          <p:nvSpPr>
            <p:cNvPr id="3080" name="Rectangle 8"/>
            <p:cNvSpPr>
              <a:spLocks noChangeArrowheads="1"/>
            </p:cNvSpPr>
            <p:nvPr/>
          </p:nvSpPr>
          <p:spPr bwMode="auto">
            <a:xfrm>
              <a:off x="3994" y="1232"/>
              <a:ext cx="368"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0" i="0" u="none" strike="noStrike" cap="none" normalizeH="0" baseline="0" dirty="0" smtClean="0">
                  <a:ln>
                    <a:noFill/>
                  </a:ln>
                  <a:effectLst/>
                  <a:latin typeface="Times New Roman" pitchFamily="18" charset="0"/>
                  <a:cs typeface="Arial" pitchFamily="34" charset="0"/>
                </a:rPr>
                <a:t>6.240,00</a:t>
              </a:r>
              <a:endParaRPr kumimoji="0" lang="es-US" sz="1800" b="0" i="0" u="none" strike="noStrike" cap="none" normalizeH="0" baseline="0" dirty="0" smtClean="0">
                <a:ln>
                  <a:noFill/>
                </a:ln>
                <a:effectLst/>
                <a:latin typeface="Arial" pitchFamily="34" charset="0"/>
                <a:cs typeface="Arial" pitchFamily="34" charset="0"/>
              </a:endParaRPr>
            </a:p>
          </p:txBody>
        </p:sp>
        <p:sp>
          <p:nvSpPr>
            <p:cNvPr id="3081" name="Rectangle 9"/>
            <p:cNvSpPr>
              <a:spLocks noChangeArrowheads="1"/>
            </p:cNvSpPr>
            <p:nvPr/>
          </p:nvSpPr>
          <p:spPr bwMode="auto">
            <a:xfrm>
              <a:off x="3927" y="1232"/>
              <a:ext cx="53"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3082" name="Rectangle 10"/>
            <p:cNvSpPr>
              <a:spLocks noChangeArrowheads="1"/>
            </p:cNvSpPr>
            <p:nvPr/>
          </p:nvSpPr>
          <p:spPr bwMode="auto">
            <a:xfrm>
              <a:off x="3986" y="1232"/>
              <a:ext cx="26"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3083" name="Rectangle 11"/>
            <p:cNvSpPr>
              <a:spLocks noChangeArrowheads="1"/>
            </p:cNvSpPr>
            <p:nvPr/>
          </p:nvSpPr>
          <p:spPr bwMode="auto">
            <a:xfrm>
              <a:off x="1318" y="1531"/>
              <a:ext cx="1383"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0" i="0" u="none" strike="noStrike" cap="none" normalizeH="0" baseline="0" dirty="0" smtClean="0">
                  <a:ln>
                    <a:noFill/>
                  </a:ln>
                  <a:effectLst/>
                  <a:latin typeface="Times New Roman" pitchFamily="18" charset="0"/>
                  <a:cs typeface="Arial" pitchFamily="34" charset="0"/>
                </a:rPr>
                <a:t>Gastos Provisión para Jubilación</a:t>
              </a:r>
              <a:endParaRPr kumimoji="0" lang="es-US" sz="1800" b="0" i="0" u="none" strike="noStrike" cap="none" normalizeH="0" baseline="0" dirty="0" smtClean="0">
                <a:ln>
                  <a:noFill/>
                </a:ln>
                <a:effectLst/>
                <a:latin typeface="Arial" pitchFamily="34" charset="0"/>
                <a:cs typeface="Arial" pitchFamily="34" charset="0"/>
              </a:endParaRPr>
            </a:p>
          </p:txBody>
        </p:sp>
        <p:sp>
          <p:nvSpPr>
            <p:cNvPr id="3084" name="Rectangle 12"/>
            <p:cNvSpPr>
              <a:spLocks noChangeArrowheads="1"/>
            </p:cNvSpPr>
            <p:nvPr/>
          </p:nvSpPr>
          <p:spPr bwMode="auto">
            <a:xfrm>
              <a:off x="4199" y="1531"/>
              <a:ext cx="184"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0" i="0" u="none" strike="noStrike" cap="none" normalizeH="0" baseline="0" dirty="0" smtClean="0">
                  <a:ln>
                    <a:noFill/>
                  </a:ln>
                  <a:effectLst/>
                  <a:latin typeface="Times New Roman" pitchFamily="18" charset="0"/>
                  <a:cs typeface="Arial" pitchFamily="34" charset="0"/>
                </a:rPr>
                <a:t>0,00</a:t>
              </a:r>
              <a:endParaRPr kumimoji="0" lang="es-US" sz="1800" b="0" i="0" u="none" strike="noStrike" cap="none" normalizeH="0" baseline="0" dirty="0" smtClean="0">
                <a:ln>
                  <a:noFill/>
                </a:ln>
                <a:effectLst/>
                <a:latin typeface="Arial" pitchFamily="34" charset="0"/>
                <a:cs typeface="Arial" pitchFamily="34" charset="0"/>
              </a:endParaRPr>
            </a:p>
          </p:txBody>
        </p:sp>
        <p:sp>
          <p:nvSpPr>
            <p:cNvPr id="3085" name="Rectangle 13"/>
            <p:cNvSpPr>
              <a:spLocks noChangeArrowheads="1"/>
            </p:cNvSpPr>
            <p:nvPr/>
          </p:nvSpPr>
          <p:spPr bwMode="auto">
            <a:xfrm>
              <a:off x="1318" y="1830"/>
              <a:ext cx="2807"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1" i="0" u="none" strike="noStrike" cap="none" normalizeH="0" baseline="0" dirty="0" smtClean="0">
                  <a:ln>
                    <a:noFill/>
                  </a:ln>
                  <a:effectLst/>
                  <a:latin typeface="Times New Roman" pitchFamily="18" charset="0"/>
                  <a:cs typeface="Arial" pitchFamily="34" charset="0"/>
                </a:rPr>
                <a:t>CÁLCULO PARA VERIFICACIÓN DE LAS PROVISIONES</a:t>
              </a:r>
              <a:endParaRPr kumimoji="0" lang="es-US" sz="1800" b="0" i="0" u="none" strike="noStrike" cap="none" normalizeH="0" baseline="0" dirty="0" smtClean="0">
                <a:ln>
                  <a:noFill/>
                </a:ln>
                <a:effectLst/>
                <a:latin typeface="Arial" pitchFamily="34" charset="0"/>
                <a:cs typeface="Arial" pitchFamily="34" charset="0"/>
              </a:endParaRPr>
            </a:p>
          </p:txBody>
        </p:sp>
        <p:sp>
          <p:nvSpPr>
            <p:cNvPr id="3086" name="Rectangle 14"/>
            <p:cNvSpPr>
              <a:spLocks noChangeArrowheads="1"/>
            </p:cNvSpPr>
            <p:nvPr/>
          </p:nvSpPr>
          <p:spPr bwMode="auto">
            <a:xfrm>
              <a:off x="1318" y="1980"/>
              <a:ext cx="1972"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0" i="0" u="none" strike="noStrike" cap="none" normalizeH="0" baseline="0" dirty="0" smtClean="0">
                  <a:ln>
                    <a:noFill/>
                  </a:ln>
                  <a:effectLst/>
                  <a:latin typeface="Times New Roman" pitchFamily="18" charset="0"/>
                  <a:cs typeface="Arial" pitchFamily="34" charset="0"/>
                </a:rPr>
                <a:t>Provisión para Jubilación Patronal y desahucio</a:t>
              </a:r>
              <a:endParaRPr kumimoji="0" lang="es-US" sz="1800" b="0" i="0" u="none" strike="noStrike" cap="none" normalizeH="0" baseline="0" dirty="0" smtClean="0">
                <a:ln>
                  <a:noFill/>
                </a:ln>
                <a:effectLst/>
                <a:latin typeface="Arial" pitchFamily="34" charset="0"/>
                <a:cs typeface="Arial" pitchFamily="34" charset="0"/>
              </a:endParaRPr>
            </a:p>
          </p:txBody>
        </p:sp>
        <p:sp>
          <p:nvSpPr>
            <p:cNvPr id="3087" name="Rectangle 15"/>
            <p:cNvSpPr>
              <a:spLocks noChangeArrowheads="1"/>
            </p:cNvSpPr>
            <p:nvPr/>
          </p:nvSpPr>
          <p:spPr bwMode="auto">
            <a:xfrm>
              <a:off x="3994" y="1980"/>
              <a:ext cx="368"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0" i="0" u="none" strike="noStrike" cap="none" normalizeH="0" baseline="0" dirty="0" smtClean="0">
                  <a:ln>
                    <a:noFill/>
                  </a:ln>
                  <a:effectLst/>
                  <a:latin typeface="Times New Roman" pitchFamily="18" charset="0"/>
                  <a:cs typeface="Arial" pitchFamily="34" charset="0"/>
                </a:rPr>
                <a:t>2.486,00</a:t>
              </a:r>
              <a:endParaRPr kumimoji="0" lang="es-US" sz="1800" b="0" i="0" u="none" strike="noStrike" cap="none" normalizeH="0" baseline="0" dirty="0" smtClean="0">
                <a:ln>
                  <a:noFill/>
                </a:ln>
                <a:effectLst/>
                <a:latin typeface="Arial" pitchFamily="34" charset="0"/>
                <a:cs typeface="Arial" pitchFamily="34" charset="0"/>
              </a:endParaRPr>
            </a:p>
          </p:txBody>
        </p:sp>
        <p:sp>
          <p:nvSpPr>
            <p:cNvPr id="3088" name="Rectangle 16"/>
            <p:cNvSpPr>
              <a:spLocks noChangeArrowheads="1"/>
            </p:cNvSpPr>
            <p:nvPr/>
          </p:nvSpPr>
          <p:spPr bwMode="auto">
            <a:xfrm>
              <a:off x="1318" y="2129"/>
              <a:ext cx="1572"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0" i="0" u="none" strike="noStrike" cap="none" normalizeH="0" baseline="0" dirty="0" smtClean="0">
                  <a:ln>
                    <a:noFill/>
                  </a:ln>
                  <a:effectLst/>
                  <a:latin typeface="Times New Roman" pitchFamily="18" charset="0"/>
                  <a:cs typeface="Arial" pitchFamily="34" charset="0"/>
                </a:rPr>
                <a:t>Pago Jubilación Patronal y desahucio</a:t>
              </a:r>
              <a:endParaRPr kumimoji="0" lang="es-US" sz="1800" b="0" i="0" u="none" strike="noStrike" cap="none" normalizeH="0" baseline="0" dirty="0" smtClean="0">
                <a:ln>
                  <a:noFill/>
                </a:ln>
                <a:effectLst/>
                <a:latin typeface="Arial" pitchFamily="34" charset="0"/>
                <a:cs typeface="Arial" pitchFamily="34" charset="0"/>
              </a:endParaRPr>
            </a:p>
          </p:txBody>
        </p:sp>
        <p:sp>
          <p:nvSpPr>
            <p:cNvPr id="3089" name="Rectangle 17"/>
            <p:cNvSpPr>
              <a:spLocks noChangeArrowheads="1"/>
            </p:cNvSpPr>
            <p:nvPr/>
          </p:nvSpPr>
          <p:spPr bwMode="auto">
            <a:xfrm>
              <a:off x="3994" y="2129"/>
              <a:ext cx="368"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0" i="0" u="none" strike="noStrike" cap="none" normalizeH="0" baseline="0" dirty="0" smtClean="0">
                  <a:ln>
                    <a:noFill/>
                  </a:ln>
                  <a:effectLst/>
                  <a:latin typeface="Times New Roman" pitchFamily="18" charset="0"/>
                  <a:cs typeface="Arial" pitchFamily="34" charset="0"/>
                </a:rPr>
                <a:t>3.754,00</a:t>
              </a:r>
              <a:endParaRPr kumimoji="0" lang="es-US" sz="1800" b="0" i="0" u="none" strike="noStrike" cap="none" normalizeH="0" baseline="0" dirty="0" smtClean="0">
                <a:ln>
                  <a:noFill/>
                </a:ln>
                <a:effectLst/>
                <a:latin typeface="Arial" pitchFamily="34" charset="0"/>
                <a:cs typeface="Arial" pitchFamily="34" charset="0"/>
              </a:endParaRPr>
            </a:p>
          </p:txBody>
        </p:sp>
        <p:sp>
          <p:nvSpPr>
            <p:cNvPr id="3090" name="Rectangle 18"/>
            <p:cNvSpPr>
              <a:spLocks noChangeArrowheads="1"/>
            </p:cNvSpPr>
            <p:nvPr/>
          </p:nvSpPr>
          <p:spPr bwMode="auto">
            <a:xfrm>
              <a:off x="3927" y="2129"/>
              <a:ext cx="53"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3091" name="Rectangle 19"/>
            <p:cNvSpPr>
              <a:spLocks noChangeArrowheads="1"/>
            </p:cNvSpPr>
            <p:nvPr/>
          </p:nvSpPr>
          <p:spPr bwMode="auto">
            <a:xfrm>
              <a:off x="3986" y="2129"/>
              <a:ext cx="26"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0" i="0" u="none" strike="noStrike" cap="none" normalizeH="0" baseline="0" smtClean="0">
                  <a:ln>
                    <a:noFill/>
                  </a:ln>
                  <a:effectLst/>
                  <a:latin typeface="Times New Roman" pitchFamily="18" charset="0"/>
                  <a:cs typeface="Arial" pitchFamily="34" charset="0"/>
                </a:rPr>
                <a:t> </a:t>
              </a:r>
              <a:endParaRPr kumimoji="0" lang="es-US" sz="1800" b="0" i="0" u="none" strike="noStrike" cap="none" normalizeH="0" baseline="0" smtClean="0">
                <a:ln>
                  <a:noFill/>
                </a:ln>
                <a:effectLst/>
                <a:latin typeface="Arial" pitchFamily="34" charset="0"/>
                <a:cs typeface="Arial" pitchFamily="34" charset="0"/>
              </a:endParaRPr>
            </a:p>
          </p:txBody>
        </p:sp>
        <p:sp>
          <p:nvSpPr>
            <p:cNvPr id="3092" name="Rectangle 20"/>
            <p:cNvSpPr>
              <a:spLocks noChangeArrowheads="1"/>
            </p:cNvSpPr>
            <p:nvPr/>
          </p:nvSpPr>
          <p:spPr bwMode="auto">
            <a:xfrm>
              <a:off x="3994" y="2279"/>
              <a:ext cx="368"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0" i="0" u="none" strike="noStrike" cap="none" normalizeH="0" baseline="0" dirty="0" smtClean="0">
                  <a:ln>
                    <a:noFill/>
                  </a:ln>
                  <a:effectLst/>
                  <a:latin typeface="Times New Roman" pitchFamily="18" charset="0"/>
                  <a:cs typeface="Arial" pitchFamily="34" charset="0"/>
                </a:rPr>
                <a:t>6.240,00</a:t>
              </a:r>
              <a:endParaRPr kumimoji="0" lang="es-US" sz="1800" b="0" i="0" u="none" strike="noStrike" cap="none" normalizeH="0" baseline="0" dirty="0" smtClean="0">
                <a:ln>
                  <a:noFill/>
                </a:ln>
                <a:effectLst/>
                <a:latin typeface="Arial" pitchFamily="34" charset="0"/>
                <a:cs typeface="Arial" pitchFamily="34" charset="0"/>
              </a:endParaRPr>
            </a:p>
          </p:txBody>
        </p:sp>
        <p:sp>
          <p:nvSpPr>
            <p:cNvPr id="3093" name="Rectangle 21"/>
            <p:cNvSpPr>
              <a:spLocks noChangeArrowheads="1"/>
            </p:cNvSpPr>
            <p:nvPr/>
          </p:nvSpPr>
          <p:spPr bwMode="auto">
            <a:xfrm>
              <a:off x="2185" y="926"/>
              <a:ext cx="1263" cy="123"/>
            </a:xfrm>
            <a:prstGeom prst="rect">
              <a:avLst/>
            </a:prstGeom>
            <a:noFill/>
            <a:ln w="9525">
              <a:noFill/>
              <a:miter lim="800000"/>
              <a:headEnd/>
              <a:tailEnd/>
            </a:ln>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US" sz="1400" b="1" i="0" u="none" strike="noStrike" cap="none" normalizeH="0" baseline="0" smtClean="0">
                  <a:ln>
                    <a:noFill/>
                  </a:ln>
                  <a:effectLst/>
                  <a:latin typeface="Times New Roman" pitchFamily="18" charset="0"/>
                  <a:cs typeface="Arial" pitchFamily="34" charset="0"/>
                </a:rPr>
                <a:t>JUBILACIÓN PATRONAL</a:t>
              </a:r>
              <a:endParaRPr kumimoji="0" lang="es-US" sz="1800" b="0" i="0" u="none" strike="noStrike" cap="none" normalizeH="0" baseline="0" smtClean="0">
                <a:ln>
                  <a:noFill/>
                </a:ln>
                <a:effectLst/>
                <a:latin typeface="Arial" pitchFamily="34" charset="0"/>
                <a:cs typeface="Arial" pitchFamily="34" charset="0"/>
              </a:endParaRPr>
            </a:p>
          </p:txBody>
        </p:sp>
        <p:sp>
          <p:nvSpPr>
            <p:cNvPr id="3094" name="Rectangle 22"/>
            <p:cNvSpPr>
              <a:spLocks noChangeArrowheads="1"/>
            </p:cNvSpPr>
            <p:nvPr/>
          </p:nvSpPr>
          <p:spPr bwMode="auto">
            <a:xfrm>
              <a:off x="1289" y="905"/>
              <a:ext cx="14" cy="1523"/>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3095" name="Rectangle 23"/>
            <p:cNvSpPr>
              <a:spLocks noChangeArrowheads="1"/>
            </p:cNvSpPr>
            <p:nvPr/>
          </p:nvSpPr>
          <p:spPr bwMode="auto">
            <a:xfrm>
              <a:off x="4449" y="919"/>
              <a:ext cx="15" cy="1509"/>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3096" name="Rectangle 24"/>
            <p:cNvSpPr>
              <a:spLocks noChangeArrowheads="1"/>
            </p:cNvSpPr>
            <p:nvPr/>
          </p:nvSpPr>
          <p:spPr bwMode="auto">
            <a:xfrm>
              <a:off x="1303" y="905"/>
              <a:ext cx="3161" cy="14"/>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3097" name="Rectangle 25"/>
            <p:cNvSpPr>
              <a:spLocks noChangeArrowheads="1"/>
            </p:cNvSpPr>
            <p:nvPr/>
          </p:nvSpPr>
          <p:spPr bwMode="auto">
            <a:xfrm>
              <a:off x="1303" y="1061"/>
              <a:ext cx="3161" cy="15"/>
            </a:xfrm>
            <a:prstGeom prst="rect">
              <a:avLst/>
            </a:prstGeom>
            <a:solidFill>
              <a:srgbClr val="000000"/>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sp>
          <p:nvSpPr>
            <p:cNvPr id="3098" name="Rectangle 26"/>
            <p:cNvSpPr>
              <a:spLocks noChangeArrowheads="1"/>
            </p:cNvSpPr>
            <p:nvPr/>
          </p:nvSpPr>
          <p:spPr bwMode="auto">
            <a:xfrm>
              <a:off x="1303" y="2414"/>
              <a:ext cx="3161" cy="14"/>
            </a:xfrm>
            <a:prstGeom prst="rect">
              <a:avLst/>
            </a:prstGeom>
            <a:solidFill>
              <a:schemeClr val="bg1"/>
            </a:solidFill>
            <a:ln w="9525">
              <a:noFill/>
              <a:miter lim="800000"/>
              <a:headEnd/>
              <a:tailEnd/>
            </a:ln>
          </p:spPr>
          <p:txBody>
            <a:bodyPr vert="horz" wrap="square" lIns="91440" tIns="45720" rIns="91440" bIns="45720" numCol="1" anchor="t" anchorCtr="0" compatLnSpc="1">
              <a:prstTxWarp prst="textNoShape">
                <a:avLst/>
              </a:prstTxWarp>
            </a:bodyPr>
            <a:lstStyle/>
            <a:p>
              <a:endParaRPr lang="es-US"/>
            </a:p>
          </p:txBody>
        </p:sp>
      </p:grpSp>
      <p:sp>
        <p:nvSpPr>
          <p:cNvPr id="31" name="30 CuadroTexto"/>
          <p:cNvSpPr txBox="1"/>
          <p:nvPr/>
        </p:nvSpPr>
        <p:spPr>
          <a:xfrm>
            <a:off x="990600" y="4419600"/>
            <a:ext cx="7848600" cy="1200329"/>
          </a:xfrm>
          <a:prstGeom prst="rect">
            <a:avLst/>
          </a:prstGeom>
          <a:noFill/>
        </p:spPr>
        <p:txBody>
          <a:bodyPr wrap="square" rtlCol="0">
            <a:spAutoFit/>
          </a:bodyPr>
          <a:lstStyle/>
          <a:p>
            <a:pPr algn="just"/>
            <a:r>
              <a:rPr lang="es-US" dirty="0" smtClean="0">
                <a:solidFill>
                  <a:schemeClr val="tx1">
                    <a:lumMod val="65000"/>
                    <a:lumOff val="35000"/>
                  </a:schemeClr>
                </a:solidFill>
              </a:rPr>
              <a:t>La totalidad de las provisiones para atender el pago de desahucio y de pensiones jubilares patronales, actuarialmente formuladas por empresas especializadas o profesionales en la materia, siempre que, para las segundas, se refieran a personal que haya cumplido por lo menos diez años de trabajo en la misma empresa.</a:t>
            </a:r>
            <a:endParaRPr lang="es-US" dirty="0">
              <a:solidFill>
                <a:schemeClr val="tx1">
                  <a:lumMod val="65000"/>
                  <a:lumOff val="35000"/>
                </a:schemeClr>
              </a:solidFill>
            </a:endParaRPr>
          </a:p>
        </p:txBody>
      </p:sp>
      <p:sp>
        <p:nvSpPr>
          <p:cNvPr id="33" name="32 CuadroTexto"/>
          <p:cNvSpPr txBox="1"/>
          <p:nvPr/>
        </p:nvSpPr>
        <p:spPr>
          <a:xfrm>
            <a:off x="990600" y="4114800"/>
            <a:ext cx="6324600" cy="369332"/>
          </a:xfrm>
          <a:prstGeom prst="rect">
            <a:avLst/>
          </a:prstGeom>
          <a:noFill/>
        </p:spPr>
        <p:txBody>
          <a:bodyPr wrap="square" rtlCol="0">
            <a:spAutoFit/>
          </a:bodyPr>
          <a:lstStyle/>
          <a:p>
            <a:r>
              <a:rPr lang="es-US" b="1" dirty="0" err="1" smtClean="0">
                <a:solidFill>
                  <a:schemeClr val="tx2">
                    <a:lumMod val="75000"/>
                  </a:schemeClr>
                </a:solidFill>
              </a:rPr>
              <a:t>LORTI</a:t>
            </a:r>
            <a:r>
              <a:rPr lang="es-US" b="1" dirty="0" smtClean="0">
                <a:solidFill>
                  <a:schemeClr val="tx2">
                    <a:lumMod val="75000"/>
                  </a:schemeClr>
                </a:solidFill>
              </a:rPr>
              <a:t> Art.10 Num.13    y </a:t>
            </a:r>
            <a:r>
              <a:rPr lang="es-US" b="1" dirty="0" err="1" smtClean="0">
                <a:solidFill>
                  <a:schemeClr val="tx2">
                    <a:lumMod val="75000"/>
                  </a:schemeClr>
                </a:solidFill>
              </a:rPr>
              <a:t>RLORTI</a:t>
            </a:r>
            <a:r>
              <a:rPr lang="es-US" b="1" dirty="0" smtClean="0">
                <a:solidFill>
                  <a:schemeClr val="tx2">
                    <a:lumMod val="75000"/>
                  </a:schemeClr>
                </a:solidFill>
              </a:rPr>
              <a:t> Art.25 </a:t>
            </a:r>
            <a:r>
              <a:rPr lang="es-US" b="1" dirty="0" err="1" smtClean="0">
                <a:solidFill>
                  <a:schemeClr val="tx2">
                    <a:lumMod val="75000"/>
                  </a:schemeClr>
                </a:solidFill>
              </a:rPr>
              <a:t>Num</a:t>
            </a:r>
            <a:r>
              <a:rPr lang="es-US" b="1" dirty="0" smtClean="0">
                <a:solidFill>
                  <a:schemeClr val="tx2">
                    <a:lumMod val="75000"/>
                  </a:schemeClr>
                </a:solidFill>
              </a:rPr>
              <a:t> .1 </a:t>
            </a:r>
            <a:r>
              <a:rPr lang="es-US" b="1" dirty="0" err="1" smtClean="0">
                <a:solidFill>
                  <a:schemeClr val="tx2">
                    <a:lumMod val="75000"/>
                  </a:schemeClr>
                </a:solidFill>
              </a:rPr>
              <a:t>Lit.f</a:t>
            </a:r>
            <a:endParaRPr lang="es-US"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905000" y="990600"/>
          <a:ext cx="5943600" cy="3578847"/>
        </p:xfrm>
        <a:graphic>
          <a:graphicData uri="http://schemas.openxmlformats.org/drawingml/2006/table">
            <a:tbl>
              <a:tblPr/>
              <a:tblGrid>
                <a:gridCol w="607436"/>
                <a:gridCol w="2848173"/>
                <a:gridCol w="1269553"/>
                <a:gridCol w="1218438"/>
              </a:tblGrid>
              <a:tr h="584952">
                <a:tc gridSpan="4">
                  <a:txBody>
                    <a:bodyPr/>
                    <a:lstStyle/>
                    <a:p>
                      <a:pPr marL="0" marR="0" algn="ctr">
                        <a:lnSpc>
                          <a:spcPct val="150000"/>
                        </a:lnSpc>
                        <a:spcBef>
                          <a:spcPts val="0"/>
                        </a:spcBef>
                        <a:spcAft>
                          <a:spcPts val="0"/>
                        </a:spcAft>
                      </a:pPr>
                      <a:r>
                        <a:rPr lang="es-ES" sz="1000" b="1" dirty="0">
                          <a:solidFill>
                            <a:srgbClr val="FFFFFF"/>
                          </a:solidFill>
                          <a:latin typeface="Times New Roman"/>
                          <a:ea typeface="Times New Roman"/>
                          <a:cs typeface="Times New Roman"/>
                        </a:rPr>
                        <a:t>PROGRAMA DE AUDITORÍA TRIBUTARIA</a:t>
                      </a:r>
                      <a:endParaRPr lang="es-US" sz="1100" dirty="0">
                        <a:latin typeface="Times New Roman"/>
                        <a:ea typeface="Times New Roman"/>
                        <a:cs typeface="Times New Roman"/>
                      </a:endParaRPr>
                    </a:p>
                    <a:p>
                      <a:pPr marL="0" marR="0" algn="l">
                        <a:lnSpc>
                          <a:spcPct val="150000"/>
                        </a:lnSpc>
                        <a:spcBef>
                          <a:spcPts val="0"/>
                        </a:spcBef>
                        <a:spcAft>
                          <a:spcPts val="0"/>
                        </a:spcAft>
                      </a:pPr>
                      <a:r>
                        <a:rPr lang="es-ES" sz="1000" b="1" dirty="0">
                          <a:solidFill>
                            <a:srgbClr val="FFFFFF"/>
                          </a:solidFill>
                          <a:latin typeface="Times New Roman"/>
                          <a:ea typeface="Times New Roman"/>
                          <a:cs typeface="Times New Roman"/>
                        </a:rPr>
                        <a:t>Razón Social: FLOSAR                                         </a:t>
                      </a:r>
                      <a:r>
                        <a:rPr lang="es-EC" sz="1000" b="1" dirty="0">
                          <a:solidFill>
                            <a:srgbClr val="FFFFFF"/>
                          </a:solidFill>
                          <a:latin typeface="Times New Roman"/>
                          <a:ea typeface="Times New Roman"/>
                          <a:cs typeface="Times New Roman"/>
                        </a:rPr>
                        <a:t>RUC:  </a:t>
                      </a:r>
                      <a:r>
                        <a:rPr lang="es-ES" sz="1000" b="1" dirty="0">
                          <a:solidFill>
                            <a:srgbClr val="FFFFFF"/>
                          </a:solidFill>
                          <a:latin typeface="Times New Roman"/>
                          <a:ea typeface="Times New Roman"/>
                          <a:cs typeface="Times New Roman"/>
                        </a:rPr>
                        <a:t>XXXXXXXXXXXX</a:t>
                      </a:r>
                      <a:endParaRPr lang="es-US" sz="1100" dirty="0">
                        <a:latin typeface="Times New Roman"/>
                        <a:ea typeface="Times New Roman"/>
                        <a:cs typeface="Times New Roman"/>
                      </a:endParaRPr>
                    </a:p>
                    <a:p>
                      <a:pPr marL="0" marR="0" algn="l">
                        <a:lnSpc>
                          <a:spcPct val="150000"/>
                        </a:lnSpc>
                        <a:spcBef>
                          <a:spcPts val="0"/>
                        </a:spcBef>
                        <a:spcAft>
                          <a:spcPts val="0"/>
                        </a:spcAft>
                      </a:pPr>
                      <a:r>
                        <a:rPr lang="es-EC" sz="1000" b="1" dirty="0">
                          <a:solidFill>
                            <a:srgbClr val="FFFFFF"/>
                          </a:solidFill>
                          <a:latin typeface="Times New Roman"/>
                          <a:ea typeface="Times New Roman"/>
                          <a:cs typeface="Times New Roman"/>
                        </a:rPr>
                        <a:t>Área o módulo:  Contabilidad</a:t>
                      </a:r>
                      <a:endParaRPr lang="es-US" sz="1100" dirty="0">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s-US"/>
                    </a:p>
                  </a:txBody>
                  <a:tcPr/>
                </a:tc>
                <a:tc hMerge="1">
                  <a:txBody>
                    <a:bodyPr/>
                    <a:lstStyle/>
                    <a:p>
                      <a:endParaRPr lang="es-US"/>
                    </a:p>
                  </a:txBody>
                  <a:tcPr/>
                </a:tc>
                <a:tc hMerge="1">
                  <a:txBody>
                    <a:bodyPr/>
                    <a:lstStyle/>
                    <a:p>
                      <a:endParaRPr lang="es-US"/>
                    </a:p>
                  </a:txBody>
                  <a:tcPr/>
                </a:tc>
              </a:tr>
              <a:tr h="334259">
                <a:tc gridSpan="4">
                  <a:txBody>
                    <a:bodyPr/>
                    <a:lstStyle/>
                    <a:p>
                      <a:pPr marL="0" marR="0" algn="l">
                        <a:lnSpc>
                          <a:spcPct val="150000"/>
                        </a:lnSpc>
                        <a:spcBef>
                          <a:spcPts val="0"/>
                        </a:spcBef>
                        <a:spcAft>
                          <a:spcPts val="0"/>
                        </a:spcAft>
                      </a:pPr>
                      <a:r>
                        <a:rPr lang="es-ES" sz="1000" dirty="0">
                          <a:solidFill>
                            <a:schemeClr val="tx1"/>
                          </a:solidFill>
                          <a:latin typeface="Times New Roman"/>
                          <a:ea typeface="Times New Roman"/>
                          <a:cs typeface="Times New Roman"/>
                        </a:rPr>
                        <a:t>OBJETIVO:</a:t>
                      </a:r>
                      <a:r>
                        <a:rPr lang="es-ES" sz="1000" b="1" dirty="0">
                          <a:solidFill>
                            <a:schemeClr val="tx1"/>
                          </a:solidFill>
                          <a:latin typeface="Times New Roman"/>
                          <a:ea typeface="Times New Roman"/>
                          <a:cs typeface="Times New Roman"/>
                        </a:rPr>
                        <a:t> Comprobar que se están tomando correctamente los valores para la declaración de impuestos.</a:t>
                      </a:r>
                      <a:endParaRPr lang="es-US" sz="1100" dirty="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167153">
                <a:tc>
                  <a:txBody>
                    <a:bodyPr/>
                    <a:lstStyle/>
                    <a:p>
                      <a:pPr marL="0" marR="0" algn="ctr">
                        <a:lnSpc>
                          <a:spcPct val="150000"/>
                        </a:lnSpc>
                        <a:spcBef>
                          <a:spcPts val="0"/>
                        </a:spcBef>
                        <a:spcAft>
                          <a:spcPts val="0"/>
                        </a:spcAft>
                      </a:pPr>
                      <a:r>
                        <a:rPr lang="es-EC" sz="1000" dirty="0">
                          <a:solidFill>
                            <a:schemeClr val="tx1"/>
                          </a:solidFill>
                          <a:latin typeface="Times New Roman"/>
                          <a:ea typeface="Times New Roman"/>
                          <a:cs typeface="Times New Roman"/>
                        </a:rPr>
                        <a:t>Nº</a:t>
                      </a:r>
                      <a:endParaRPr lang="es-US" sz="1100" dirty="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C" sz="1000" b="1" dirty="0">
                          <a:solidFill>
                            <a:schemeClr val="tx1"/>
                          </a:solidFill>
                          <a:latin typeface="Times New Roman"/>
                          <a:ea typeface="Times New Roman"/>
                          <a:cs typeface="Times New Roman"/>
                        </a:rPr>
                        <a:t>Descripción</a:t>
                      </a:r>
                      <a:endParaRPr lang="es-US" sz="1100" dirty="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C" sz="1000" b="1">
                          <a:solidFill>
                            <a:schemeClr val="tx1"/>
                          </a:solidFill>
                          <a:latin typeface="Times New Roman"/>
                          <a:ea typeface="Times New Roman"/>
                          <a:cs typeface="Times New Roman"/>
                        </a:rPr>
                        <a:t>T.P. / </a:t>
                      </a:r>
                      <a:r>
                        <a:rPr lang="en-US" sz="1000" b="1">
                          <a:solidFill>
                            <a:schemeClr val="tx1"/>
                          </a:solidFill>
                          <a:latin typeface="Times New Roman"/>
                          <a:ea typeface="Times New Roman"/>
                          <a:cs typeface="Times New Roman"/>
                        </a:rPr>
                        <a:t>Hora </a:t>
                      </a:r>
                      <a:endParaRPr lang="es-US" sz="110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000" b="1">
                          <a:solidFill>
                            <a:schemeClr val="tx1"/>
                          </a:solidFill>
                          <a:latin typeface="Times New Roman"/>
                          <a:ea typeface="Times New Roman"/>
                          <a:cs typeface="Times New Roman"/>
                        </a:rPr>
                        <a:t>Responsible</a:t>
                      </a:r>
                      <a:endParaRPr lang="es-US" sz="110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167153">
                <a:tc gridSpan="4">
                  <a:txBody>
                    <a:bodyPr/>
                    <a:lstStyle/>
                    <a:p>
                      <a:pPr marL="0" marR="0" algn="just">
                        <a:lnSpc>
                          <a:spcPct val="150000"/>
                        </a:lnSpc>
                        <a:spcBef>
                          <a:spcPts val="0"/>
                        </a:spcBef>
                        <a:spcAft>
                          <a:spcPts val="0"/>
                        </a:spcAft>
                      </a:pPr>
                      <a:r>
                        <a:rPr lang="en-US" sz="1000" dirty="0">
                          <a:solidFill>
                            <a:schemeClr val="tx1"/>
                          </a:solidFill>
                          <a:latin typeface="Times New Roman"/>
                          <a:ea typeface="Times New Roman"/>
                          <a:cs typeface="Times New Roman"/>
                        </a:rPr>
                        <a:t>PRUEBAS SUSTANTIVAS</a:t>
                      </a:r>
                      <a:r>
                        <a:rPr lang="en-US" sz="1000" b="1" dirty="0">
                          <a:solidFill>
                            <a:schemeClr val="tx1"/>
                          </a:solidFill>
                          <a:latin typeface="Times New Roman"/>
                          <a:ea typeface="Times New Roman"/>
                          <a:cs typeface="Times New Roman"/>
                        </a:rPr>
                        <a:t>:</a:t>
                      </a:r>
                      <a:endParaRPr lang="es-US" sz="1100" dirty="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213976">
                <a:tc gridSpan="4">
                  <a:txBody>
                    <a:bodyPr/>
                    <a:lstStyle/>
                    <a:p>
                      <a:pPr marL="342900" marR="0" lvl="0" indent="-342900" algn="l">
                        <a:lnSpc>
                          <a:spcPct val="150000"/>
                        </a:lnSpc>
                        <a:spcBef>
                          <a:spcPts val="0"/>
                        </a:spcBef>
                        <a:spcAft>
                          <a:spcPts val="0"/>
                        </a:spcAft>
                        <a:buFont typeface="+mj-lt"/>
                        <a:buAutoNum type="arabicPeriod"/>
                        <a:tabLst>
                          <a:tab pos="270510" algn="l"/>
                        </a:tabLst>
                      </a:pPr>
                      <a:r>
                        <a:rPr lang="en-US" sz="1000" b="1" dirty="0" err="1">
                          <a:solidFill>
                            <a:schemeClr val="tx1"/>
                          </a:solidFill>
                          <a:latin typeface="Times New Roman"/>
                          <a:ea typeface="Times New Roman"/>
                          <a:cs typeface="Times New Roman"/>
                        </a:rPr>
                        <a:t>Pruebas</a:t>
                      </a:r>
                      <a:r>
                        <a:rPr lang="en-US" sz="1000" b="1" dirty="0">
                          <a:solidFill>
                            <a:schemeClr val="tx1"/>
                          </a:solidFill>
                          <a:latin typeface="Times New Roman"/>
                          <a:ea typeface="Times New Roman"/>
                          <a:cs typeface="Times New Roman"/>
                        </a:rPr>
                        <a:t> de </a:t>
                      </a:r>
                      <a:r>
                        <a:rPr lang="en-US" sz="1000" b="1" dirty="0" err="1">
                          <a:solidFill>
                            <a:schemeClr val="tx1"/>
                          </a:solidFill>
                          <a:latin typeface="Times New Roman"/>
                          <a:ea typeface="Times New Roman"/>
                          <a:cs typeface="Times New Roman"/>
                        </a:rPr>
                        <a:t>Conciliación</a:t>
                      </a:r>
                      <a:r>
                        <a:rPr lang="en-US" sz="1000" b="1" dirty="0">
                          <a:solidFill>
                            <a:schemeClr val="tx1"/>
                          </a:solidFill>
                          <a:latin typeface="Times New Roman"/>
                          <a:ea typeface="Times New Roman"/>
                          <a:cs typeface="Times New Roman"/>
                        </a:rPr>
                        <a:t> </a:t>
                      </a:r>
                      <a:r>
                        <a:rPr lang="en-US" sz="1000" b="1" dirty="0" err="1">
                          <a:solidFill>
                            <a:schemeClr val="tx1"/>
                          </a:solidFill>
                          <a:latin typeface="Times New Roman"/>
                          <a:ea typeface="Times New Roman"/>
                          <a:cs typeface="Times New Roman"/>
                        </a:rPr>
                        <a:t>Tributaria</a:t>
                      </a:r>
                      <a:r>
                        <a:rPr lang="en-US" sz="1000" b="1" dirty="0">
                          <a:solidFill>
                            <a:schemeClr val="tx1"/>
                          </a:solidFill>
                          <a:latin typeface="Times New Roman"/>
                          <a:ea typeface="Times New Roman"/>
                          <a:cs typeface="Times New Roman"/>
                        </a:rPr>
                        <a:t>.</a:t>
                      </a:r>
                      <a:endParaRPr lang="es-US" sz="1100" dirty="0">
                        <a:solidFill>
                          <a:schemeClr val="tx1"/>
                        </a:solidFill>
                        <a:latin typeface="Times New Roman"/>
                        <a:ea typeface="Times New Roman"/>
                        <a:cs typeface="Times New Roman"/>
                      </a:endParaRPr>
                    </a:p>
                  </a:txBody>
                  <a:tcPr marL="62337" marR="62337"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167153">
                <a:tc gridSpan="4">
                  <a:txBody>
                    <a:bodyPr/>
                    <a:lstStyle/>
                    <a:p>
                      <a:pPr marL="0" marR="0" algn="just">
                        <a:lnSpc>
                          <a:spcPct val="150000"/>
                        </a:lnSpc>
                        <a:spcBef>
                          <a:spcPts val="0"/>
                        </a:spcBef>
                        <a:spcAft>
                          <a:spcPts val="0"/>
                        </a:spcAft>
                      </a:pPr>
                      <a:r>
                        <a:rPr lang="en-US" sz="1000" dirty="0">
                          <a:solidFill>
                            <a:schemeClr val="tx1"/>
                          </a:solidFill>
                          <a:latin typeface="Times New Roman"/>
                          <a:ea typeface="Times New Roman"/>
                          <a:cs typeface="Times New Roman"/>
                        </a:rPr>
                        <a:t>PRUEBAS DE CUMPLIMIENTO:</a:t>
                      </a:r>
                      <a:endParaRPr lang="es-US" sz="1100" dirty="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334306">
                <a:tc gridSpan="2">
                  <a:txBody>
                    <a:bodyPr/>
                    <a:lstStyle/>
                    <a:p>
                      <a:pPr marL="0" marR="0" algn="just">
                        <a:lnSpc>
                          <a:spcPct val="150000"/>
                        </a:lnSpc>
                        <a:spcBef>
                          <a:spcPts val="0"/>
                        </a:spcBef>
                        <a:spcAft>
                          <a:spcPts val="0"/>
                        </a:spcAft>
                      </a:pPr>
                      <a:r>
                        <a:rPr lang="es-ES" sz="1000" b="1" dirty="0">
                          <a:solidFill>
                            <a:schemeClr val="tx1"/>
                          </a:solidFill>
                          <a:latin typeface="Times New Roman"/>
                          <a:ea typeface="Times New Roman"/>
                          <a:cs typeface="Times New Roman"/>
                        </a:rPr>
                        <a:t>8.1 Solicitar el Balance General y Estado de Resultado del ejercicio fiscal 2008.</a:t>
                      </a:r>
                      <a:endParaRPr lang="es-US" sz="1100" dirty="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n-US" sz="1000" dirty="0">
                          <a:solidFill>
                            <a:schemeClr val="tx1"/>
                          </a:solidFill>
                          <a:latin typeface="Times New Roman"/>
                          <a:ea typeface="Times New Roman"/>
                          <a:cs typeface="Times New Roman"/>
                        </a:rPr>
                        <a:t>30min.</a:t>
                      </a:r>
                      <a:endParaRPr lang="es-US" sz="1100" dirty="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000">
                          <a:solidFill>
                            <a:schemeClr val="tx1"/>
                          </a:solidFill>
                          <a:latin typeface="Times New Roman"/>
                          <a:ea typeface="Times New Roman"/>
                          <a:cs typeface="Times New Roman"/>
                        </a:rPr>
                        <a:t>Flor Villafuerte</a:t>
                      </a:r>
                      <a:endParaRPr lang="es-US" sz="110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01388">
                <a:tc gridSpan="2">
                  <a:txBody>
                    <a:bodyPr/>
                    <a:lstStyle/>
                    <a:p>
                      <a:pPr marL="0" marR="0" algn="just">
                        <a:lnSpc>
                          <a:spcPct val="150000"/>
                        </a:lnSpc>
                        <a:spcBef>
                          <a:spcPts val="0"/>
                        </a:spcBef>
                        <a:spcAft>
                          <a:spcPts val="0"/>
                        </a:spcAft>
                      </a:pPr>
                      <a:r>
                        <a:rPr lang="es-ES" sz="1000" b="1" dirty="0">
                          <a:solidFill>
                            <a:schemeClr val="tx1"/>
                          </a:solidFill>
                          <a:latin typeface="Times New Roman"/>
                          <a:ea typeface="Times New Roman"/>
                          <a:cs typeface="Times New Roman"/>
                        </a:rPr>
                        <a:t>8.2 Determinar si es correcto el cálculo de los gastos no deducibles de acuerdo con las normas tributarias vigentes.</a:t>
                      </a:r>
                      <a:endParaRPr lang="es-US" sz="1100" dirty="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n-US" sz="1000" dirty="0">
                          <a:solidFill>
                            <a:schemeClr val="tx1"/>
                          </a:solidFill>
                          <a:latin typeface="Times New Roman"/>
                          <a:ea typeface="Times New Roman"/>
                          <a:cs typeface="Times New Roman"/>
                        </a:rPr>
                        <a:t>1</a:t>
                      </a:r>
                      <a:endParaRPr lang="es-US" sz="1100" dirty="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000" dirty="0" err="1">
                          <a:solidFill>
                            <a:schemeClr val="tx1"/>
                          </a:solidFill>
                          <a:latin typeface="Times New Roman"/>
                          <a:ea typeface="Times New Roman"/>
                          <a:cs typeface="Times New Roman"/>
                        </a:rPr>
                        <a:t>Saralid</a:t>
                      </a:r>
                      <a:r>
                        <a:rPr lang="en-US" sz="1000" dirty="0">
                          <a:solidFill>
                            <a:schemeClr val="tx1"/>
                          </a:solidFill>
                          <a:latin typeface="Times New Roman"/>
                          <a:ea typeface="Times New Roman"/>
                          <a:cs typeface="Times New Roman"/>
                        </a:rPr>
                        <a:t> </a:t>
                      </a:r>
                      <a:r>
                        <a:rPr lang="en-US" sz="1000" dirty="0" err="1">
                          <a:solidFill>
                            <a:schemeClr val="tx1"/>
                          </a:solidFill>
                          <a:latin typeface="Times New Roman"/>
                          <a:ea typeface="Times New Roman"/>
                          <a:cs typeface="Times New Roman"/>
                        </a:rPr>
                        <a:t>Lorenti</a:t>
                      </a:r>
                      <a:endParaRPr lang="es-US" sz="1100" dirty="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01459">
                <a:tc gridSpan="2">
                  <a:txBody>
                    <a:bodyPr/>
                    <a:lstStyle/>
                    <a:p>
                      <a:pPr marL="0" marR="0" algn="l">
                        <a:lnSpc>
                          <a:spcPct val="150000"/>
                        </a:lnSpc>
                        <a:spcBef>
                          <a:spcPts val="0"/>
                        </a:spcBef>
                        <a:spcAft>
                          <a:spcPts val="0"/>
                        </a:spcAft>
                      </a:pPr>
                      <a:r>
                        <a:rPr lang="es-ES" sz="1000" b="1" dirty="0">
                          <a:solidFill>
                            <a:schemeClr val="tx1"/>
                          </a:solidFill>
                          <a:latin typeface="Times New Roman"/>
                          <a:ea typeface="Times New Roman"/>
                          <a:cs typeface="Times New Roman"/>
                        </a:rPr>
                        <a:t>8.3 En caso de existir cálculos mal realizados, se recomendará realizar los ajustes en libros, o de ser necesario realizar declaraciones sustitutivas.</a:t>
                      </a:r>
                      <a:endParaRPr lang="es-US" sz="1100" dirty="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gn="ctr">
                        <a:lnSpc>
                          <a:spcPct val="150000"/>
                        </a:lnSpc>
                        <a:spcBef>
                          <a:spcPts val="0"/>
                        </a:spcBef>
                        <a:spcAft>
                          <a:spcPts val="0"/>
                        </a:spcAft>
                      </a:pPr>
                      <a:r>
                        <a:rPr lang="en-US" sz="1000" dirty="0">
                          <a:solidFill>
                            <a:schemeClr val="tx1"/>
                          </a:solidFill>
                          <a:latin typeface="Times New Roman"/>
                          <a:ea typeface="Times New Roman"/>
                          <a:cs typeface="Times New Roman"/>
                        </a:rPr>
                        <a:t>1</a:t>
                      </a:r>
                      <a:endParaRPr lang="es-US" sz="1100" dirty="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000" dirty="0" err="1">
                          <a:solidFill>
                            <a:schemeClr val="tx1"/>
                          </a:solidFill>
                          <a:latin typeface="Times New Roman"/>
                          <a:ea typeface="Times New Roman"/>
                          <a:cs typeface="Times New Roman"/>
                        </a:rPr>
                        <a:t>Flor</a:t>
                      </a:r>
                      <a:r>
                        <a:rPr lang="en-US" sz="1000" dirty="0">
                          <a:solidFill>
                            <a:schemeClr val="tx1"/>
                          </a:solidFill>
                          <a:latin typeface="Times New Roman"/>
                          <a:ea typeface="Times New Roman"/>
                          <a:cs typeface="Times New Roman"/>
                        </a:rPr>
                        <a:t> Villafuerte</a:t>
                      </a:r>
                      <a:endParaRPr lang="es-US" sz="1100" dirty="0">
                        <a:solidFill>
                          <a:schemeClr val="tx1"/>
                        </a:solidFill>
                        <a:latin typeface="Times New Roman"/>
                        <a:ea typeface="Times New Roman"/>
                        <a:cs typeface="Times New Roman"/>
                      </a:endParaRPr>
                    </a:p>
                  </a:txBody>
                  <a:tcPr marL="62337" marR="62337"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3" name="2 CuadroTexto"/>
          <p:cNvSpPr txBox="1"/>
          <p:nvPr/>
        </p:nvSpPr>
        <p:spPr>
          <a:xfrm>
            <a:off x="1219200" y="381000"/>
            <a:ext cx="5715000" cy="400110"/>
          </a:xfrm>
          <a:prstGeom prst="rect">
            <a:avLst/>
          </a:prstGeom>
          <a:noFill/>
        </p:spPr>
        <p:txBody>
          <a:bodyPr wrap="square" rtlCol="0">
            <a:spAutoFit/>
          </a:bodyPr>
          <a:lstStyle/>
          <a:p>
            <a:r>
              <a:rPr lang="es-US" sz="2000" b="1" dirty="0" smtClean="0">
                <a:solidFill>
                  <a:schemeClr val="tx2">
                    <a:lumMod val="75000"/>
                  </a:schemeClr>
                </a:solidFill>
              </a:rPr>
              <a:t>PRUEBAS DE CONCILIACIÓN TRIBUTARIA</a:t>
            </a:r>
            <a:endParaRPr lang="es-US" sz="2000" b="1" dirty="0">
              <a:solidFill>
                <a:schemeClr val="tx2">
                  <a:lumMod val="75000"/>
                </a:schemeClr>
              </a:solidFill>
            </a:endParaRPr>
          </a:p>
        </p:txBody>
      </p:sp>
      <p:sp>
        <p:nvSpPr>
          <p:cNvPr id="6" name="5 Rectángulo"/>
          <p:cNvSpPr/>
          <p:nvPr/>
        </p:nvSpPr>
        <p:spPr>
          <a:xfrm>
            <a:off x="1295400" y="4876800"/>
            <a:ext cx="4572000" cy="923330"/>
          </a:xfrm>
          <a:prstGeom prst="rect">
            <a:avLst/>
          </a:prstGeom>
        </p:spPr>
        <p:txBody>
          <a:bodyPr>
            <a:spAutoFit/>
          </a:bodyPr>
          <a:lstStyle/>
          <a:p>
            <a:pPr lvl="1"/>
            <a:r>
              <a:rPr lang="es-ES" dirty="0" smtClean="0">
                <a:ln>
                  <a:solidFill>
                    <a:schemeClr val="tx1">
                      <a:lumMod val="50000"/>
                      <a:lumOff val="50000"/>
                    </a:schemeClr>
                  </a:solidFill>
                </a:ln>
                <a:solidFill>
                  <a:schemeClr val="tx2">
                    <a:lumMod val="75000"/>
                  </a:schemeClr>
                </a:solidFill>
                <a:hlinkClick r:id="rId3" action="ppaction://hlinkpres?slideindex=24&amp;slidetitle=Diapositiva 24"/>
              </a:rPr>
              <a:t>Análisis de caducidad de declaraciones.</a:t>
            </a:r>
            <a:endParaRPr lang="es-ES" dirty="0" smtClean="0">
              <a:ln>
                <a:solidFill>
                  <a:schemeClr val="tx1">
                    <a:lumMod val="50000"/>
                    <a:lumOff val="50000"/>
                  </a:schemeClr>
                </a:solidFill>
              </a:ln>
              <a:solidFill>
                <a:schemeClr val="tx2">
                  <a:lumMod val="75000"/>
                </a:schemeClr>
              </a:solidFill>
            </a:endParaRPr>
          </a:p>
          <a:p>
            <a:pPr lvl="1"/>
            <a:r>
              <a:rPr lang="es-ES" dirty="0" smtClean="0">
                <a:ln>
                  <a:solidFill>
                    <a:schemeClr val="tx1">
                      <a:lumMod val="50000"/>
                      <a:lumOff val="50000"/>
                    </a:schemeClr>
                  </a:solidFill>
                </a:ln>
                <a:solidFill>
                  <a:schemeClr val="tx2">
                    <a:lumMod val="75000"/>
                  </a:schemeClr>
                </a:solidFill>
                <a:hlinkClick r:id="rId3" action="ppaction://hlinkpres?slideindex=25&amp;slidetitle=Diapositiva 25"/>
              </a:rPr>
              <a:t>Décimo Tercera Remuneración</a:t>
            </a:r>
            <a:endParaRPr lang="es-ES" dirty="0" smtClean="0">
              <a:ln>
                <a:solidFill>
                  <a:schemeClr val="tx1">
                    <a:lumMod val="50000"/>
                    <a:lumOff val="50000"/>
                  </a:schemeClr>
                </a:solidFill>
              </a:ln>
              <a:solidFill>
                <a:schemeClr val="tx2">
                  <a:lumMod val="75000"/>
                </a:schemeClr>
              </a:solidFill>
            </a:endParaRPr>
          </a:p>
          <a:p>
            <a:pPr lvl="1"/>
            <a:r>
              <a:rPr lang="es-ES" dirty="0" smtClean="0">
                <a:ln>
                  <a:solidFill>
                    <a:schemeClr val="tx1">
                      <a:lumMod val="50000"/>
                      <a:lumOff val="50000"/>
                    </a:schemeClr>
                  </a:solidFill>
                </a:ln>
                <a:solidFill>
                  <a:schemeClr val="tx2">
                    <a:lumMod val="75000"/>
                  </a:schemeClr>
                </a:solidFill>
                <a:hlinkClick r:id="rId3" action="ppaction://hlinkpres?slideindex=26&amp;slidetitle=Diapositiva 26"/>
              </a:rPr>
              <a:t>Décimo Cuarta Remuneración</a:t>
            </a:r>
            <a:endParaRPr lang="es-US" dirty="0">
              <a:ln>
                <a:solidFill>
                  <a:schemeClr val="tx1">
                    <a:lumMod val="50000"/>
                    <a:lumOff val="50000"/>
                  </a:schemeClr>
                </a:solidFill>
              </a:ln>
              <a:solidFill>
                <a:schemeClr val="tx2">
                  <a:lumMod val="75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990600" y="274638"/>
            <a:ext cx="7696200" cy="792162"/>
          </a:xfrm>
          <a:prstGeom prst="rect">
            <a:avLst/>
          </a:prstGeom>
        </p:spPr>
        <p:txBody>
          <a:bodyPr anchor="ctr">
            <a:normAutofit fontScale="92500" lnSpcReduction="20000"/>
          </a:bodyPr>
          <a:lstStyle/>
          <a:p>
            <a:r>
              <a:rPr lang="es-US" sz="2800" b="1" dirty="0" smtClean="0">
                <a:solidFill>
                  <a:schemeClr val="tx2">
                    <a:lumMod val="75000"/>
                  </a:schemeClr>
                </a:solidFill>
              </a:rPr>
              <a:t>PAGOS Y DECLARACIONES DE IMPUESTOS OPORTUNOS</a:t>
            </a:r>
            <a:endParaRPr lang="es-US" sz="2800" b="1" dirty="0">
              <a:solidFill>
                <a:schemeClr val="tx2">
                  <a:lumMod val="75000"/>
                </a:schemeClr>
              </a:solidFill>
            </a:endParaRPr>
          </a:p>
        </p:txBody>
      </p:sp>
      <p:pic>
        <p:nvPicPr>
          <p:cNvPr id="5" name="4 Imagen"/>
          <p:cNvPicPr/>
          <p:nvPr/>
        </p:nvPicPr>
        <p:blipFill>
          <a:blip r:embed="rId3" cstate="print"/>
          <a:srcRect/>
          <a:stretch>
            <a:fillRect/>
          </a:stretch>
        </p:blipFill>
        <p:spPr bwMode="auto">
          <a:xfrm>
            <a:off x="1143000" y="1066800"/>
            <a:ext cx="4705350" cy="2129088"/>
          </a:xfrm>
          <a:prstGeom prst="rect">
            <a:avLst/>
          </a:prstGeom>
          <a:noFill/>
          <a:ln w="9525">
            <a:noFill/>
            <a:miter lim="800000"/>
            <a:headEnd/>
            <a:tailEnd/>
          </a:ln>
        </p:spPr>
      </p:pic>
      <p:sp>
        <p:nvSpPr>
          <p:cNvPr id="6" name="5 CuadroTexto"/>
          <p:cNvSpPr txBox="1"/>
          <p:nvPr/>
        </p:nvSpPr>
        <p:spPr>
          <a:xfrm>
            <a:off x="990600" y="3276600"/>
            <a:ext cx="7848600" cy="584775"/>
          </a:xfrm>
          <a:prstGeom prst="rect">
            <a:avLst/>
          </a:prstGeom>
          <a:noFill/>
        </p:spPr>
        <p:txBody>
          <a:bodyPr wrap="square" rtlCol="0">
            <a:spAutoFit/>
          </a:bodyPr>
          <a:lstStyle/>
          <a:p>
            <a:pPr algn="just"/>
            <a:r>
              <a:rPr lang="es-EC" sz="1600" dirty="0" smtClean="0">
                <a:solidFill>
                  <a:schemeClr val="tx1">
                    <a:lumMod val="65000"/>
                    <a:lumOff val="35000"/>
                  </a:schemeClr>
                </a:solidFill>
              </a:rPr>
              <a:t>La Distribuidora </a:t>
            </a:r>
            <a:r>
              <a:rPr lang="es-EC" sz="1600" dirty="0" err="1" smtClean="0">
                <a:solidFill>
                  <a:schemeClr val="tx1">
                    <a:lumMod val="65000"/>
                    <a:lumOff val="35000"/>
                  </a:schemeClr>
                </a:solidFill>
              </a:rPr>
              <a:t>FLOSAR</a:t>
            </a:r>
            <a:r>
              <a:rPr lang="es-EC" sz="1600" dirty="0" smtClean="0">
                <a:solidFill>
                  <a:schemeClr val="tx1">
                    <a:lumMod val="65000"/>
                    <a:lumOff val="35000"/>
                  </a:schemeClr>
                </a:solidFill>
              </a:rPr>
              <a:t> tiene como noveno dígito de su RUC el número 7 su fecha de máxima de declaración son los 22 del mes siguiente al que fue generado el impuesto.</a:t>
            </a:r>
            <a:endParaRPr lang="es-US" sz="1600" dirty="0">
              <a:solidFill>
                <a:schemeClr val="tx1">
                  <a:lumMod val="65000"/>
                  <a:lumOff val="35000"/>
                </a:schemeClr>
              </a:solidFill>
            </a:endParaRPr>
          </a:p>
        </p:txBody>
      </p:sp>
      <p:pic>
        <p:nvPicPr>
          <p:cNvPr id="7" name="6 Imagen"/>
          <p:cNvPicPr/>
          <p:nvPr/>
        </p:nvPicPr>
        <p:blipFill>
          <a:blip r:embed="rId4" cstate="print"/>
          <a:srcRect/>
          <a:stretch>
            <a:fillRect/>
          </a:stretch>
        </p:blipFill>
        <p:spPr bwMode="auto">
          <a:xfrm>
            <a:off x="6248400" y="1600200"/>
            <a:ext cx="2181225" cy="828675"/>
          </a:xfrm>
          <a:prstGeom prst="rect">
            <a:avLst/>
          </a:prstGeom>
          <a:noFill/>
          <a:ln w="9525">
            <a:noFill/>
            <a:miter lim="800000"/>
            <a:headEnd/>
            <a:tailEnd/>
          </a:ln>
        </p:spPr>
      </p:pic>
      <p:sp>
        <p:nvSpPr>
          <p:cNvPr id="8" name="7 CuadroTexto"/>
          <p:cNvSpPr txBox="1"/>
          <p:nvPr/>
        </p:nvSpPr>
        <p:spPr>
          <a:xfrm>
            <a:off x="990600" y="3886200"/>
            <a:ext cx="7848600" cy="1846659"/>
          </a:xfrm>
          <a:prstGeom prst="rect">
            <a:avLst/>
          </a:prstGeom>
          <a:noFill/>
        </p:spPr>
        <p:txBody>
          <a:bodyPr wrap="square" rtlCol="0">
            <a:spAutoFit/>
          </a:bodyPr>
          <a:lstStyle/>
          <a:p>
            <a:pPr algn="just"/>
            <a:r>
              <a:rPr lang="es-EC" b="1" dirty="0" err="1" smtClean="0">
                <a:solidFill>
                  <a:schemeClr val="tx2">
                    <a:lumMod val="75000"/>
                  </a:schemeClr>
                </a:solidFill>
              </a:rPr>
              <a:t>RLORTI</a:t>
            </a:r>
            <a:r>
              <a:rPr lang="es-EC" b="1" dirty="0" smtClean="0">
                <a:solidFill>
                  <a:schemeClr val="tx2">
                    <a:lumMod val="75000"/>
                  </a:schemeClr>
                </a:solidFill>
              </a:rPr>
              <a:t> Art. 68 y 96</a:t>
            </a:r>
          </a:p>
          <a:p>
            <a:pPr algn="just"/>
            <a:r>
              <a:rPr lang="es-EC" sz="1600" dirty="0" smtClean="0">
                <a:solidFill>
                  <a:schemeClr val="tx1">
                    <a:lumMod val="65000"/>
                    <a:lumOff val="35000"/>
                  </a:schemeClr>
                </a:solidFill>
              </a:rPr>
              <a:t>La declaración anual del impuesto a la renta se presentará y se pagará el valor correspondiente en los siguientes plazos: Para las sociedades, el plazo se inicia el 1 de febrero del año siguiente al que corresponda la declaración y vence en las siguientes fechas, según el noveno dígito del número del RUC.</a:t>
            </a:r>
          </a:p>
          <a:p>
            <a:pPr algn="just"/>
            <a:r>
              <a:rPr lang="es-EC" sz="1600" dirty="0" smtClean="0">
                <a:solidFill>
                  <a:schemeClr val="tx1">
                    <a:lumMod val="65000"/>
                    <a:lumOff val="35000"/>
                  </a:schemeClr>
                </a:solidFill>
              </a:rPr>
              <a:t>Los agentes de retención del Impuesto a la Renta, presentarán la declaración de los valores retenidos y los pagarán en el siguiente mes según el RUC.</a:t>
            </a:r>
            <a:endParaRPr lang="es-US" sz="1600" dirty="0" smtClean="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990600" y="0"/>
            <a:ext cx="7696200" cy="792162"/>
          </a:xfrm>
          <a:prstGeom prst="rect">
            <a:avLst/>
          </a:prstGeom>
        </p:spPr>
        <p:txBody>
          <a:bodyPr anchor="ctr">
            <a:normAutofit/>
          </a:bodyPr>
          <a:lstStyle/>
          <a:p>
            <a:r>
              <a:rPr lang="es-US" sz="2800" b="1" dirty="0" smtClean="0">
                <a:solidFill>
                  <a:schemeClr val="tx2">
                    <a:lumMod val="75000"/>
                  </a:schemeClr>
                </a:solidFill>
              </a:rPr>
              <a:t>DECIMO TERCERA REMUNERACIÓN</a:t>
            </a:r>
            <a:endParaRPr lang="es-US" sz="2800" b="1" dirty="0">
              <a:solidFill>
                <a:schemeClr val="tx2">
                  <a:lumMod val="75000"/>
                </a:schemeClr>
              </a:solidFill>
            </a:endParaRPr>
          </a:p>
        </p:txBody>
      </p:sp>
      <p:pic>
        <p:nvPicPr>
          <p:cNvPr id="5" name="4 Imagen"/>
          <p:cNvPicPr/>
          <p:nvPr/>
        </p:nvPicPr>
        <p:blipFill>
          <a:blip r:embed="rId3" cstate="print"/>
          <a:srcRect/>
          <a:stretch>
            <a:fillRect/>
          </a:stretch>
        </p:blipFill>
        <p:spPr bwMode="auto">
          <a:xfrm>
            <a:off x="2743200" y="685800"/>
            <a:ext cx="3095625" cy="2883596"/>
          </a:xfrm>
          <a:prstGeom prst="rect">
            <a:avLst/>
          </a:prstGeom>
          <a:noFill/>
          <a:ln w="9525">
            <a:noFill/>
            <a:miter lim="800000"/>
            <a:headEnd/>
            <a:tailEnd/>
          </a:ln>
        </p:spPr>
      </p:pic>
      <p:sp>
        <p:nvSpPr>
          <p:cNvPr id="6" name="5 Rectángulo"/>
          <p:cNvSpPr/>
          <p:nvPr/>
        </p:nvSpPr>
        <p:spPr>
          <a:xfrm>
            <a:off x="990600" y="3767078"/>
            <a:ext cx="8001000" cy="2585323"/>
          </a:xfrm>
          <a:prstGeom prst="rect">
            <a:avLst/>
          </a:prstGeom>
        </p:spPr>
        <p:txBody>
          <a:bodyPr wrap="square">
            <a:spAutoFit/>
          </a:bodyPr>
          <a:lstStyle/>
          <a:p>
            <a:pPr algn="just"/>
            <a:r>
              <a:rPr lang="es-EC" dirty="0" smtClean="0">
                <a:solidFill>
                  <a:schemeClr val="tx1">
                    <a:lumMod val="65000"/>
                    <a:lumOff val="35000"/>
                  </a:schemeClr>
                </a:solidFill>
              </a:rPr>
              <a:t>Se encontró una diferencia de $1.272,07 como consecuencia de que no se tomaron en cuenta para la base del cálculo otros ingresos que reciben los empleados tales como bonos, comisiones, etc., sino solamente sueldo más horas extras. </a:t>
            </a:r>
          </a:p>
          <a:p>
            <a:pPr algn="just"/>
            <a:r>
              <a:rPr lang="es-ES" b="1" dirty="0" smtClean="0">
                <a:solidFill>
                  <a:schemeClr val="tx2">
                    <a:lumMod val="75000"/>
                  </a:schemeClr>
                </a:solidFill>
              </a:rPr>
              <a:t>Art. 111, Código del Trabajo </a:t>
            </a:r>
          </a:p>
          <a:p>
            <a:pPr algn="just"/>
            <a:r>
              <a:rPr lang="es-ES" dirty="0" smtClean="0">
                <a:solidFill>
                  <a:schemeClr val="tx1">
                    <a:lumMod val="65000"/>
                    <a:lumOff val="35000"/>
                  </a:schemeClr>
                </a:solidFill>
              </a:rPr>
              <a:t>Es un beneficio adicional al que tienen derecho todos los trabajadores, el misma que deberá pagarse hasta el 24 de diciembre de cada año y consiste en una suma equivalente a la doceava parte de las remuneraciones totales percibidas en los doce meses comprendidos entre el 1° de diciembre del año anterior y el 30 de noviembre del año en curso. </a:t>
            </a:r>
            <a:endParaRPr lang="es-EC"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990600" y="0"/>
            <a:ext cx="7696200" cy="792162"/>
          </a:xfrm>
          <a:prstGeom prst="rect">
            <a:avLst/>
          </a:prstGeom>
        </p:spPr>
        <p:txBody>
          <a:bodyPr anchor="ctr">
            <a:normAutofit/>
          </a:bodyPr>
          <a:lstStyle/>
          <a:p>
            <a:r>
              <a:rPr lang="es-US" sz="2800" b="1" dirty="0" smtClean="0">
                <a:solidFill>
                  <a:schemeClr val="tx2">
                    <a:lumMod val="75000"/>
                  </a:schemeClr>
                </a:solidFill>
              </a:rPr>
              <a:t>DECIMO CUARTA REMUNERACIÓN</a:t>
            </a:r>
            <a:endParaRPr lang="es-US" sz="2800" b="1" dirty="0">
              <a:solidFill>
                <a:schemeClr val="tx2">
                  <a:lumMod val="75000"/>
                </a:schemeClr>
              </a:solidFill>
            </a:endParaRPr>
          </a:p>
        </p:txBody>
      </p:sp>
      <p:pic>
        <p:nvPicPr>
          <p:cNvPr id="5" name="4 Imagen"/>
          <p:cNvPicPr/>
          <p:nvPr/>
        </p:nvPicPr>
        <p:blipFill>
          <a:blip r:embed="rId3" cstate="print"/>
          <a:srcRect/>
          <a:stretch>
            <a:fillRect/>
          </a:stretch>
        </p:blipFill>
        <p:spPr bwMode="auto">
          <a:xfrm>
            <a:off x="3200400" y="762001"/>
            <a:ext cx="2819400" cy="2743200"/>
          </a:xfrm>
          <a:prstGeom prst="rect">
            <a:avLst/>
          </a:prstGeom>
          <a:noFill/>
          <a:ln w="9525">
            <a:noFill/>
            <a:miter lim="800000"/>
            <a:headEnd/>
            <a:tailEnd/>
          </a:ln>
        </p:spPr>
      </p:pic>
      <p:sp>
        <p:nvSpPr>
          <p:cNvPr id="8" name="7 Rectángulo"/>
          <p:cNvSpPr/>
          <p:nvPr/>
        </p:nvSpPr>
        <p:spPr>
          <a:xfrm>
            <a:off x="990600" y="3886200"/>
            <a:ext cx="8001000" cy="2031325"/>
          </a:xfrm>
          <a:prstGeom prst="rect">
            <a:avLst/>
          </a:prstGeom>
        </p:spPr>
        <p:txBody>
          <a:bodyPr wrap="square">
            <a:spAutoFit/>
          </a:bodyPr>
          <a:lstStyle/>
          <a:p>
            <a:pPr algn="just"/>
            <a:r>
              <a:rPr lang="es-ES" b="1" dirty="0" smtClean="0">
                <a:solidFill>
                  <a:schemeClr val="tx2">
                    <a:lumMod val="75000"/>
                  </a:schemeClr>
                </a:solidFill>
              </a:rPr>
              <a:t>Art. 113, Código del Trabajo</a:t>
            </a:r>
            <a:r>
              <a:rPr lang="es-ES" dirty="0" smtClean="0">
                <a:solidFill>
                  <a:schemeClr val="tx1">
                    <a:lumMod val="65000"/>
                    <a:lumOff val="35000"/>
                  </a:schemeClr>
                </a:solidFill>
              </a:rPr>
              <a:t> </a:t>
            </a:r>
          </a:p>
          <a:p>
            <a:pPr algn="just"/>
            <a:r>
              <a:rPr lang="es-ES" dirty="0" smtClean="0">
                <a:solidFill>
                  <a:schemeClr val="tx1">
                    <a:lumMod val="65000"/>
                    <a:lumOff val="35000"/>
                  </a:schemeClr>
                </a:solidFill>
              </a:rPr>
              <a:t>Esta remuneración debe ser pagada a todo trabajador hasta el 15 de marzo en las regiones de la Costa e Insular. El monto que se debe cancelar es el equivalente a una remuneración básica mínima unificada vigente a la fecha de pago.</a:t>
            </a:r>
            <a:br>
              <a:rPr lang="es-ES" dirty="0" smtClean="0">
                <a:solidFill>
                  <a:schemeClr val="tx1">
                    <a:lumMod val="65000"/>
                    <a:lumOff val="35000"/>
                  </a:schemeClr>
                </a:solidFill>
              </a:rPr>
            </a:br>
            <a:r>
              <a:rPr lang="es-ES" dirty="0" smtClean="0">
                <a:solidFill>
                  <a:schemeClr val="tx1">
                    <a:lumMod val="65000"/>
                    <a:lumOff val="35000"/>
                  </a:schemeClr>
                </a:solidFill>
              </a:rPr>
              <a:t>El período de cálculo es de marzo del año anterior a febrero del año siguiente para la región Costa e Insular, y se deberá presentar el formulario de legalización hasta el 31 de marzo del año en el que se pague el beneficio. </a:t>
            </a:r>
            <a:endParaRPr lang="es-EC"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990600" y="274638"/>
            <a:ext cx="7696200" cy="792162"/>
          </a:xfrm>
          <a:prstGeom prst="rect">
            <a:avLst/>
          </a:prstGeom>
        </p:spPr>
        <p:txBody>
          <a:bodyPr anchor="ctr">
            <a:normAutofit/>
          </a:bodyPr>
          <a:lstStyle/>
          <a:p>
            <a:r>
              <a:rPr lang="es-US" sz="2800" b="1" dirty="0" smtClean="0">
                <a:solidFill>
                  <a:schemeClr val="tx2">
                    <a:lumMod val="75000"/>
                  </a:schemeClr>
                </a:solidFill>
              </a:rPr>
              <a:t>CONCILIACIÓN TRIBUTARIA</a:t>
            </a:r>
            <a:endParaRPr lang="es-US" sz="2800" b="1" dirty="0">
              <a:solidFill>
                <a:schemeClr val="tx2">
                  <a:lumMod val="75000"/>
                </a:schemeClr>
              </a:solidFill>
            </a:endParaRPr>
          </a:p>
        </p:txBody>
      </p:sp>
      <p:pic>
        <p:nvPicPr>
          <p:cNvPr id="6" name="5 Imagen"/>
          <p:cNvPicPr/>
          <p:nvPr/>
        </p:nvPicPr>
        <p:blipFill>
          <a:blip r:embed="rId3" cstate="print"/>
          <a:srcRect/>
          <a:stretch>
            <a:fillRect/>
          </a:stretch>
        </p:blipFill>
        <p:spPr bwMode="auto">
          <a:xfrm>
            <a:off x="1905000" y="1371600"/>
            <a:ext cx="5400675" cy="2290740"/>
          </a:xfrm>
          <a:prstGeom prst="rect">
            <a:avLst/>
          </a:prstGeom>
          <a:noFill/>
          <a:ln w="9525">
            <a:noFill/>
            <a:miter lim="800000"/>
            <a:headEnd/>
            <a:tailEnd/>
          </a:ln>
        </p:spPr>
      </p:pic>
      <p:sp>
        <p:nvSpPr>
          <p:cNvPr id="7" name="6 Rectángulo"/>
          <p:cNvSpPr/>
          <p:nvPr/>
        </p:nvSpPr>
        <p:spPr>
          <a:xfrm>
            <a:off x="990600" y="4038600"/>
            <a:ext cx="7696200" cy="1323439"/>
          </a:xfrm>
          <a:prstGeom prst="rect">
            <a:avLst/>
          </a:prstGeom>
        </p:spPr>
        <p:txBody>
          <a:bodyPr wrap="square">
            <a:spAutoFit/>
          </a:bodyPr>
          <a:lstStyle/>
          <a:p>
            <a:pPr algn="just"/>
            <a:r>
              <a:rPr lang="es-EC" sz="1600" dirty="0" err="1" smtClean="0">
                <a:solidFill>
                  <a:schemeClr val="tx1">
                    <a:lumMod val="65000"/>
                    <a:lumOff val="35000"/>
                  </a:schemeClr>
                </a:solidFill>
              </a:rPr>
              <a:t>RLORTI</a:t>
            </a:r>
            <a:r>
              <a:rPr lang="es-EC" sz="1600" dirty="0" smtClean="0">
                <a:solidFill>
                  <a:schemeClr val="tx1">
                    <a:lumMod val="65000"/>
                    <a:lumOff val="35000"/>
                  </a:schemeClr>
                </a:solidFill>
              </a:rPr>
              <a:t> Art. 43.- Base imponible.- Como norma general, la base imponible está constituida por la totalidad de los ingresos ordinarios y extraordinarios gravados con impuesto a la renta, menos las devoluciones, descuentos, costos, gastos y deducciones imputables a dichos ingresos. No serán deducibles los gastos y costos directamente relacionados con la generación de ingresos exentos.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990600" y="274638"/>
            <a:ext cx="7696200" cy="792162"/>
          </a:xfrm>
          <a:prstGeom prst="rect">
            <a:avLst/>
          </a:prstGeom>
        </p:spPr>
        <p:txBody>
          <a:bodyPr anchor="ctr">
            <a:normAutofit/>
          </a:bodyPr>
          <a:lstStyle/>
          <a:p>
            <a:r>
              <a:rPr lang="es-US" sz="2800" b="1" dirty="0" smtClean="0">
                <a:solidFill>
                  <a:schemeClr val="tx2">
                    <a:lumMod val="75000"/>
                  </a:schemeClr>
                </a:solidFill>
              </a:rPr>
              <a:t>CONCLUSIONES</a:t>
            </a:r>
            <a:endParaRPr lang="es-US" sz="2800" b="1" dirty="0">
              <a:solidFill>
                <a:schemeClr val="tx2">
                  <a:lumMod val="75000"/>
                </a:schemeClr>
              </a:solidFill>
            </a:endParaRPr>
          </a:p>
        </p:txBody>
      </p:sp>
      <p:sp>
        <p:nvSpPr>
          <p:cNvPr id="3" name="2 CuadroTexto"/>
          <p:cNvSpPr txBox="1"/>
          <p:nvPr/>
        </p:nvSpPr>
        <p:spPr>
          <a:xfrm>
            <a:off x="990600" y="990600"/>
            <a:ext cx="7924800" cy="5632311"/>
          </a:xfrm>
          <a:prstGeom prst="rect">
            <a:avLst/>
          </a:prstGeom>
          <a:noFill/>
        </p:spPr>
        <p:txBody>
          <a:bodyPr wrap="square" rtlCol="0">
            <a:spAutoFit/>
          </a:bodyPr>
          <a:lstStyle/>
          <a:p>
            <a:pPr algn="just">
              <a:buFont typeface="Wingdings" pitchFamily="2" charset="2"/>
              <a:buChar char="ü"/>
            </a:pPr>
            <a:r>
              <a:rPr lang="es-EC" dirty="0" smtClean="0">
                <a:solidFill>
                  <a:schemeClr val="tx1">
                    <a:lumMod val="65000"/>
                    <a:lumOff val="35000"/>
                  </a:schemeClr>
                </a:solidFill>
              </a:rPr>
              <a:t>La Distribuidora </a:t>
            </a:r>
            <a:r>
              <a:rPr lang="es-EC" dirty="0" err="1" smtClean="0">
                <a:solidFill>
                  <a:schemeClr val="tx1">
                    <a:lumMod val="65000"/>
                    <a:lumOff val="35000"/>
                  </a:schemeClr>
                </a:solidFill>
              </a:rPr>
              <a:t>FLOSAR</a:t>
            </a:r>
            <a:r>
              <a:rPr lang="es-EC" dirty="0" smtClean="0">
                <a:solidFill>
                  <a:schemeClr val="tx1">
                    <a:lumMod val="65000"/>
                    <a:lumOff val="35000"/>
                  </a:schemeClr>
                </a:solidFill>
              </a:rPr>
              <a:t> Cía. Ltda. No ha realizado adecuadamente el cálculo para determinar el pago de la Decimotercera remuneración, pues se la ha hecho sólo en base al sueldo más horas extras exceptuando  los  beneficios adicionales que los empleados perciben.</a:t>
            </a:r>
          </a:p>
          <a:p>
            <a:pPr algn="just">
              <a:buFont typeface="Wingdings" pitchFamily="2" charset="2"/>
              <a:buChar char="ü"/>
            </a:pPr>
            <a:r>
              <a:rPr lang="es-EC" dirty="0" smtClean="0">
                <a:solidFill>
                  <a:schemeClr val="tx1">
                    <a:lumMod val="65000"/>
                    <a:lumOff val="35000"/>
                  </a:schemeClr>
                </a:solidFill>
              </a:rPr>
              <a:t>Se encontró una diferencia de $5.079,26 dentro del aporte que la empresa realiza mensualmente al Instituto Ecuatoriano de Seguridad Social, la misma que es consecuencia de la incorrecta determinación de la base imponible para dicho rubro, dado que no se incluyó en ésta ninguno de los beneficios adicionales que el empleado percibe durante cada mes así como horas extras, bonos, etc.</a:t>
            </a:r>
          </a:p>
          <a:p>
            <a:pPr algn="just">
              <a:buFont typeface="Wingdings" pitchFamily="2" charset="2"/>
              <a:buChar char="ü"/>
            </a:pPr>
            <a:r>
              <a:rPr lang="es-ES" dirty="0" smtClean="0">
                <a:solidFill>
                  <a:schemeClr val="tx1">
                    <a:lumMod val="65000"/>
                    <a:lumOff val="35000"/>
                  </a:schemeClr>
                </a:solidFill>
              </a:rPr>
              <a:t>Al momento de comparar los valores de la información declarada tanto en el formulario 101 conforme al impuesto a la renta como la del Formulario 104 del IVA y se determino una diferencia de $61.115,25. Dicha diferencia antes mencionada está dada como consecuencia de una mala planificación en cuanto a las actividades de cobro de las ventas.</a:t>
            </a:r>
          </a:p>
          <a:p>
            <a:pPr algn="just">
              <a:buFont typeface="Wingdings" pitchFamily="2" charset="2"/>
              <a:buChar char="ü"/>
            </a:pPr>
            <a:r>
              <a:rPr lang="es-EC" dirty="0" smtClean="0">
                <a:solidFill>
                  <a:schemeClr val="tx1">
                    <a:lumMod val="65000"/>
                    <a:lumOff val="35000"/>
                  </a:schemeClr>
                </a:solidFill>
              </a:rPr>
              <a:t>Se observó que las compras realizadas según la información declarada difieren de el calculo realizado muestra una diferencia de $1.270.162,28  producto de declaraciones de Retenciones de Impuesto Renta y Impuesto a la Renta considerada </a:t>
            </a:r>
            <a:r>
              <a:rPr lang="es-EC" dirty="0" err="1" smtClean="0">
                <a:solidFill>
                  <a:schemeClr val="tx1">
                    <a:lumMod val="65000"/>
                    <a:lumOff val="35000"/>
                  </a:schemeClr>
                </a:solidFill>
              </a:rPr>
              <a:t>materiable</a:t>
            </a:r>
            <a:r>
              <a:rPr lang="es-EC" dirty="0" smtClean="0">
                <a:solidFill>
                  <a:schemeClr val="tx1">
                    <a:lumMod val="65000"/>
                    <a:lumOff val="35000"/>
                  </a:schemeClr>
                </a:solidFill>
              </a:rPr>
              <a:t>, sin embargo un 65% de la diferencia encontrada corresponde a compras de artículos que no gravan IVA y a compras menores de 50 dólares.</a:t>
            </a:r>
            <a:endParaRPr lang="es-US"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990600" y="1247635"/>
            <a:ext cx="79248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lang="es-EC" dirty="0" smtClean="0">
                <a:solidFill>
                  <a:schemeClr val="tx1">
                    <a:lumMod val="65000"/>
                    <a:lumOff val="35000"/>
                  </a:schemeClr>
                </a:solidFill>
              </a:rPr>
              <a:t>La empresa posee un adecuado nivel de liquidez, dado que por cada dólar que ésta adeuda tiene dos dólares con cincuenta centavos para cancelar.</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lang="es-EC" dirty="0" smtClean="0">
                <a:solidFill>
                  <a:schemeClr val="tx1">
                    <a:lumMod val="65000"/>
                    <a:lumOff val="35000"/>
                  </a:schemeClr>
                </a:solidFill>
              </a:rPr>
              <a:t>Se pudo constatar que la empresa no tiene la capacidad de adquirir deudas a largo plazo.</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lang="es-EC" dirty="0" smtClean="0">
                <a:solidFill>
                  <a:schemeClr val="tx1">
                    <a:lumMod val="65000"/>
                    <a:lumOff val="35000"/>
                  </a:schemeClr>
                </a:solidFill>
              </a:rPr>
              <a:t>Se evidenció que el inventario posee un promedio elevado de número de días en bodegas, el mismo que corresponde a 109. </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lang="es-EC" dirty="0" smtClean="0">
                <a:solidFill>
                  <a:schemeClr val="tx1">
                    <a:lumMod val="65000"/>
                    <a:lumOff val="35000"/>
                  </a:schemeClr>
                </a:solidFill>
              </a:rPr>
              <a:t>Los porcentajes de depreciación están aplicados según la normativa legal vigente en el periodo.</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lang="es-EC" dirty="0" smtClean="0">
                <a:solidFill>
                  <a:schemeClr val="tx1">
                    <a:lumMod val="65000"/>
                    <a:lumOff val="35000"/>
                  </a:schemeClr>
                </a:solidFill>
              </a:rPr>
              <a:t>Los auditores emitieron un informe con salvedades dado que se encontraron diferencias materiales.</a:t>
            </a:r>
          </a:p>
          <a:p>
            <a:pPr marL="0" marR="0" lvl="0" indent="0" algn="just" defTabSz="914400" rtl="0" eaLnBrk="1" fontAlgn="base" latinLnBrk="0" hangingPunct="1">
              <a:lnSpc>
                <a:spcPct val="100000"/>
              </a:lnSpc>
              <a:spcBef>
                <a:spcPct val="0"/>
              </a:spcBef>
              <a:spcAft>
                <a:spcPct val="0"/>
              </a:spcAft>
              <a:buClrTx/>
              <a:buSzTx/>
              <a:buFont typeface="Wingdings" pitchFamily="2" charset="2"/>
              <a:buChar char="ü"/>
              <a:tabLst/>
            </a:pPr>
            <a:r>
              <a:rPr lang="es-EC" dirty="0" smtClean="0">
                <a:solidFill>
                  <a:schemeClr val="tx1">
                    <a:lumMod val="65000"/>
                    <a:lumOff val="35000"/>
                  </a:schemeClr>
                </a:solidFill>
              </a:rPr>
              <a:t>Haciendo una relación entre los ingresos de la empresa y los impuestos que esta paga se determino que tiene una presión tributaria muy baja.</a:t>
            </a:r>
          </a:p>
        </p:txBody>
      </p:sp>
      <p:sp>
        <p:nvSpPr>
          <p:cNvPr id="3" name="1 Título"/>
          <p:cNvSpPr txBox="1">
            <a:spLocks/>
          </p:cNvSpPr>
          <p:nvPr/>
        </p:nvSpPr>
        <p:spPr>
          <a:xfrm>
            <a:off x="990600" y="762000"/>
            <a:ext cx="7696200" cy="792162"/>
          </a:xfrm>
          <a:prstGeom prst="rect">
            <a:avLst/>
          </a:prstGeom>
        </p:spPr>
        <p:txBody>
          <a:bodyPr anchor="ctr">
            <a:normAutofit/>
          </a:bodyPr>
          <a:lstStyle/>
          <a:p>
            <a:r>
              <a:rPr lang="es-US" sz="2800" b="1" dirty="0" smtClean="0">
                <a:solidFill>
                  <a:schemeClr val="tx2">
                    <a:lumMod val="75000"/>
                  </a:schemeClr>
                </a:solidFill>
              </a:rPr>
              <a:t>CONCLUSIONES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990600" y="457200"/>
            <a:ext cx="7696200" cy="792162"/>
          </a:xfrm>
          <a:prstGeom prst="rect">
            <a:avLst/>
          </a:prstGeom>
        </p:spPr>
        <p:txBody>
          <a:bodyPr anchor="ctr">
            <a:normAutofit/>
          </a:bodyPr>
          <a:lstStyle/>
          <a:p>
            <a:r>
              <a:rPr lang="es-US" sz="2800" b="1" dirty="0" smtClean="0">
                <a:solidFill>
                  <a:schemeClr val="tx2">
                    <a:lumMod val="75000"/>
                  </a:schemeClr>
                </a:solidFill>
              </a:rPr>
              <a:t>RECOMENDACIONES</a:t>
            </a:r>
            <a:endParaRPr lang="es-US" sz="2800" b="1" dirty="0">
              <a:solidFill>
                <a:schemeClr val="tx2">
                  <a:lumMod val="75000"/>
                </a:schemeClr>
              </a:solidFill>
            </a:endParaRPr>
          </a:p>
        </p:txBody>
      </p:sp>
      <p:sp>
        <p:nvSpPr>
          <p:cNvPr id="3" name="2 CuadroTexto"/>
          <p:cNvSpPr txBox="1"/>
          <p:nvPr/>
        </p:nvSpPr>
        <p:spPr>
          <a:xfrm>
            <a:off x="990600" y="1371600"/>
            <a:ext cx="7848600" cy="3416320"/>
          </a:xfrm>
          <a:prstGeom prst="rect">
            <a:avLst/>
          </a:prstGeom>
          <a:noFill/>
        </p:spPr>
        <p:txBody>
          <a:bodyPr wrap="square" rtlCol="0">
            <a:spAutoFit/>
          </a:bodyPr>
          <a:lstStyle/>
          <a:p>
            <a:pPr>
              <a:buFont typeface="Wingdings" pitchFamily="2" charset="2"/>
              <a:buChar char="ü"/>
            </a:pPr>
            <a:r>
              <a:rPr lang="es-EC" dirty="0" smtClean="0">
                <a:solidFill>
                  <a:schemeClr val="tx1">
                    <a:lumMod val="65000"/>
                    <a:lumOff val="35000"/>
                  </a:schemeClr>
                </a:solidFill>
              </a:rPr>
              <a:t>La compañía deberá realizar los cálculos pertinentes para  determinar los valores que los empleados dejaron de percibir por concepto de la Decimo tercera remuneración para su posterior cancelación. </a:t>
            </a:r>
          </a:p>
          <a:p>
            <a:pPr algn="just">
              <a:buFont typeface="Wingdings" pitchFamily="2" charset="2"/>
              <a:buChar char="ü"/>
            </a:pPr>
            <a:r>
              <a:rPr lang="es-EC" dirty="0" smtClean="0">
                <a:solidFill>
                  <a:schemeClr val="tx1">
                    <a:lumMod val="65000"/>
                    <a:lumOff val="35000"/>
                  </a:schemeClr>
                </a:solidFill>
              </a:rPr>
              <a:t>Determinar el valor que se ha dejado de aportar al </a:t>
            </a:r>
            <a:r>
              <a:rPr lang="es-EC" dirty="0" err="1" smtClean="0">
                <a:solidFill>
                  <a:schemeClr val="tx1">
                    <a:lumMod val="65000"/>
                    <a:lumOff val="35000"/>
                  </a:schemeClr>
                </a:solidFill>
              </a:rPr>
              <a:t>IESS</a:t>
            </a:r>
            <a:r>
              <a:rPr lang="es-EC" dirty="0" smtClean="0">
                <a:solidFill>
                  <a:schemeClr val="tx1">
                    <a:lumMod val="65000"/>
                    <a:lumOff val="35000"/>
                  </a:schemeClr>
                </a:solidFill>
              </a:rPr>
              <a:t> con sus respectivos recargos para su posterior pago mediante una corrección.</a:t>
            </a:r>
          </a:p>
          <a:p>
            <a:pPr algn="just">
              <a:buFont typeface="Wingdings" pitchFamily="2" charset="2"/>
              <a:buChar char="ü"/>
            </a:pPr>
            <a:r>
              <a:rPr lang="es-EC" dirty="0" smtClean="0">
                <a:solidFill>
                  <a:schemeClr val="tx1">
                    <a:lumMod val="65000"/>
                    <a:lumOff val="35000"/>
                  </a:schemeClr>
                </a:solidFill>
              </a:rPr>
              <a:t>Planear de manera adecuada las actividades relacionadas con compra y venta dado que afectan de manera directa a la presentación y declaración de los datos.</a:t>
            </a:r>
          </a:p>
          <a:p>
            <a:pPr algn="just">
              <a:buFont typeface="Wingdings" pitchFamily="2" charset="2"/>
              <a:buChar char="ü"/>
            </a:pPr>
            <a:r>
              <a:rPr lang="es-EC" dirty="0" smtClean="0">
                <a:solidFill>
                  <a:schemeClr val="tx1">
                    <a:lumMod val="65000"/>
                    <a:lumOff val="35000"/>
                  </a:schemeClr>
                </a:solidFill>
              </a:rPr>
              <a:t>Mantener al personal capacitado para optimizar la utilización de los recursos y adecuada presentación de la información financiera.</a:t>
            </a:r>
          </a:p>
          <a:p>
            <a:pPr algn="just">
              <a:buFont typeface="Wingdings" pitchFamily="2" charset="2"/>
              <a:buChar char="ü"/>
            </a:pPr>
            <a:r>
              <a:rPr lang="es-EC" dirty="0" smtClean="0">
                <a:solidFill>
                  <a:schemeClr val="tx1">
                    <a:lumMod val="65000"/>
                    <a:lumOff val="35000"/>
                  </a:schemeClr>
                </a:solidFill>
              </a:rPr>
              <a:t>Comprobar que los comprobantes de las compras realizadas cumplan con los requisitos establecidos en la ley de comprobantes.</a:t>
            </a:r>
            <a:endParaRPr lang="es-EC" dirty="0" smtClean="0"/>
          </a:p>
          <a:p>
            <a:pPr algn="just">
              <a:buFont typeface="Wingdings" pitchFamily="2" charset="2"/>
              <a:buChar char="ü"/>
            </a:pPr>
            <a:endParaRPr lang="es-EC" dirty="0" smtClean="0"/>
          </a:p>
        </p:txBody>
      </p:sp>
      <p:pic>
        <p:nvPicPr>
          <p:cNvPr id="5" name="4 Imagen" descr="nuevo logo espol">
            <a:hlinkClick r:id="rId3" action="ppaction://hlinkpres?slideindex=28&amp;slidetitle=Diapositiva 28"/>
          </p:cNvPr>
          <p:cNvPicPr/>
          <p:nvPr/>
        </p:nvPicPr>
        <p:blipFill>
          <a:blip r:embed="rId4" cstate="print"/>
          <a:srcRect/>
          <a:stretch>
            <a:fillRect/>
          </a:stretch>
        </p:blipFill>
        <p:spPr bwMode="auto">
          <a:xfrm>
            <a:off x="7543800" y="5257800"/>
            <a:ext cx="1190625"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990600" y="219670"/>
            <a:ext cx="8001000" cy="923330"/>
          </a:xfrm>
          <a:prstGeom prst="rect">
            <a:avLst/>
          </a:prstGeom>
          <a:noFill/>
        </p:spPr>
        <p:txBody>
          <a:bodyPr wrap="square" rtlCol="0">
            <a:spAutoFit/>
          </a:bodyPr>
          <a:lstStyle/>
          <a:p>
            <a:pPr algn="just"/>
            <a:r>
              <a:rPr lang="es-US" b="1" dirty="0" smtClean="0">
                <a:solidFill>
                  <a:schemeClr val="tx2">
                    <a:lumMod val="75000"/>
                  </a:schemeClr>
                </a:solidFill>
              </a:rPr>
              <a:t>AUDITORÍA TRIBUTARIA</a:t>
            </a:r>
          </a:p>
          <a:p>
            <a:pPr algn="just"/>
            <a:r>
              <a:rPr lang="es-ES" dirty="0">
                <a:solidFill>
                  <a:schemeClr val="tx1">
                    <a:lumMod val="65000"/>
                    <a:lumOff val="35000"/>
                  </a:schemeClr>
                </a:solidFill>
              </a:rPr>
              <a:t>Es </a:t>
            </a:r>
            <a:r>
              <a:rPr lang="es-ES" dirty="0" smtClean="0">
                <a:solidFill>
                  <a:schemeClr val="tx1">
                    <a:lumMod val="65000"/>
                    <a:lumOff val="35000"/>
                  </a:schemeClr>
                </a:solidFill>
              </a:rPr>
              <a:t>un procedimiento destinado a fiscalizar el correcto cumplimiento por parte de los contribuyentes de su obligación tributaria, como también de la normativa legal.</a:t>
            </a:r>
            <a:endParaRPr lang="es-US" dirty="0">
              <a:solidFill>
                <a:schemeClr val="tx1">
                  <a:lumMod val="65000"/>
                  <a:lumOff val="35000"/>
                </a:schemeClr>
              </a:solidFill>
            </a:endParaRPr>
          </a:p>
        </p:txBody>
      </p:sp>
      <p:sp>
        <p:nvSpPr>
          <p:cNvPr id="9" name="8 CuadroTexto"/>
          <p:cNvSpPr txBox="1"/>
          <p:nvPr/>
        </p:nvSpPr>
        <p:spPr>
          <a:xfrm>
            <a:off x="990600" y="1295400"/>
            <a:ext cx="8001000" cy="923330"/>
          </a:xfrm>
          <a:prstGeom prst="rect">
            <a:avLst/>
          </a:prstGeom>
          <a:noFill/>
        </p:spPr>
        <p:txBody>
          <a:bodyPr wrap="square" rtlCol="0">
            <a:spAutoFit/>
          </a:bodyPr>
          <a:lstStyle/>
          <a:p>
            <a:pPr algn="just"/>
            <a:r>
              <a:rPr lang="es-US" b="1" dirty="0" smtClean="0">
                <a:solidFill>
                  <a:schemeClr val="tx2">
                    <a:lumMod val="75000"/>
                  </a:schemeClr>
                </a:solidFill>
              </a:rPr>
              <a:t>OBJETIVOS DE LA AUDITORÍA TRIBUTARIA</a:t>
            </a:r>
          </a:p>
          <a:p>
            <a:pPr algn="just"/>
            <a:r>
              <a:rPr lang="es-US" dirty="0" smtClean="0">
                <a:solidFill>
                  <a:schemeClr val="tx1">
                    <a:lumMod val="65000"/>
                    <a:lumOff val="35000"/>
                  </a:schemeClr>
                </a:solidFill>
              </a:rPr>
              <a:t>Identificar la existencia de contingencias  y valorar su importancia económica, a partir de una evaluación de cumplimiento de las diversas obligaciones tributarias</a:t>
            </a:r>
            <a:endParaRPr lang="es-US" dirty="0">
              <a:solidFill>
                <a:schemeClr val="tx1">
                  <a:lumMod val="65000"/>
                  <a:lumOff val="35000"/>
                </a:schemeClr>
              </a:solidFill>
            </a:endParaRPr>
          </a:p>
        </p:txBody>
      </p:sp>
      <p:sp>
        <p:nvSpPr>
          <p:cNvPr id="10" name="9 CuadroTexto"/>
          <p:cNvSpPr txBox="1"/>
          <p:nvPr/>
        </p:nvSpPr>
        <p:spPr>
          <a:xfrm>
            <a:off x="990600" y="4038600"/>
            <a:ext cx="8001000" cy="923330"/>
          </a:xfrm>
          <a:prstGeom prst="rect">
            <a:avLst/>
          </a:prstGeom>
          <a:noFill/>
        </p:spPr>
        <p:txBody>
          <a:bodyPr wrap="square" rtlCol="0">
            <a:spAutoFit/>
          </a:bodyPr>
          <a:lstStyle/>
          <a:p>
            <a:r>
              <a:rPr lang="es-US" b="1" dirty="0" smtClean="0">
                <a:solidFill>
                  <a:schemeClr val="tx2">
                    <a:lumMod val="75000"/>
                  </a:schemeClr>
                </a:solidFill>
              </a:rPr>
              <a:t>PLANEAMIENTO</a:t>
            </a:r>
            <a:endParaRPr lang="es-US" b="1" dirty="0" smtClean="0">
              <a:solidFill>
                <a:schemeClr val="tx1">
                  <a:lumMod val="65000"/>
                  <a:lumOff val="35000"/>
                </a:schemeClr>
              </a:solidFill>
            </a:endParaRPr>
          </a:p>
          <a:p>
            <a:pPr algn="just"/>
            <a:r>
              <a:rPr lang="es-US" dirty="0" smtClean="0">
                <a:solidFill>
                  <a:schemeClr val="tx1">
                    <a:lumMod val="65000"/>
                    <a:lumOff val="35000"/>
                  </a:schemeClr>
                </a:solidFill>
              </a:rPr>
              <a:t>Desarrollar una estrategia general y un enfoque detallado para la naturaleza, oportunidad y alcance de la Auditoria.</a:t>
            </a:r>
            <a:endParaRPr lang="es-US" dirty="0">
              <a:solidFill>
                <a:schemeClr val="tx1">
                  <a:lumMod val="65000"/>
                  <a:lumOff val="35000"/>
                </a:schemeClr>
              </a:solidFill>
            </a:endParaRPr>
          </a:p>
        </p:txBody>
      </p:sp>
      <p:sp>
        <p:nvSpPr>
          <p:cNvPr id="11" name="10 CuadroTexto"/>
          <p:cNvSpPr txBox="1"/>
          <p:nvPr/>
        </p:nvSpPr>
        <p:spPr>
          <a:xfrm>
            <a:off x="990600" y="5105400"/>
            <a:ext cx="7924800" cy="646331"/>
          </a:xfrm>
          <a:prstGeom prst="rect">
            <a:avLst/>
          </a:prstGeom>
          <a:noFill/>
        </p:spPr>
        <p:txBody>
          <a:bodyPr wrap="square" rtlCol="0">
            <a:spAutoFit/>
          </a:bodyPr>
          <a:lstStyle/>
          <a:p>
            <a:r>
              <a:rPr lang="es-US" b="1" dirty="0" smtClean="0">
                <a:solidFill>
                  <a:schemeClr val="tx2">
                    <a:lumMod val="75000"/>
                  </a:schemeClr>
                </a:solidFill>
              </a:rPr>
              <a:t>EJECUCIÓN</a:t>
            </a:r>
          </a:p>
          <a:p>
            <a:r>
              <a:rPr lang="es-US" dirty="0" smtClean="0">
                <a:solidFill>
                  <a:schemeClr val="tx1">
                    <a:lumMod val="65000"/>
                    <a:lumOff val="35000"/>
                  </a:schemeClr>
                </a:solidFill>
              </a:rPr>
              <a:t>Se realiza lo planeado, aplicando los procedimientos de auditoria respectivos.</a:t>
            </a:r>
            <a:endParaRPr lang="es-US" dirty="0">
              <a:solidFill>
                <a:schemeClr val="tx1">
                  <a:lumMod val="65000"/>
                  <a:lumOff val="35000"/>
                </a:schemeClr>
              </a:solidFill>
            </a:endParaRPr>
          </a:p>
        </p:txBody>
      </p:sp>
      <p:sp>
        <p:nvSpPr>
          <p:cNvPr id="12" name="11 CuadroTexto"/>
          <p:cNvSpPr txBox="1"/>
          <p:nvPr/>
        </p:nvSpPr>
        <p:spPr>
          <a:xfrm>
            <a:off x="990600" y="5867400"/>
            <a:ext cx="7924800" cy="646331"/>
          </a:xfrm>
          <a:prstGeom prst="rect">
            <a:avLst/>
          </a:prstGeom>
          <a:noFill/>
        </p:spPr>
        <p:txBody>
          <a:bodyPr wrap="square" rtlCol="0">
            <a:spAutoFit/>
          </a:bodyPr>
          <a:lstStyle/>
          <a:p>
            <a:r>
              <a:rPr lang="es-US" b="1" dirty="0" smtClean="0">
                <a:solidFill>
                  <a:schemeClr val="tx2">
                    <a:lumMod val="75000"/>
                  </a:schemeClr>
                </a:solidFill>
              </a:rPr>
              <a:t>INFORME</a:t>
            </a:r>
          </a:p>
          <a:p>
            <a:pPr algn="just"/>
            <a:r>
              <a:rPr lang="es-US" dirty="0" smtClean="0">
                <a:solidFill>
                  <a:schemeClr val="tx1">
                    <a:lumMod val="65000"/>
                    <a:lumOff val="35000"/>
                  </a:schemeClr>
                </a:solidFill>
              </a:rPr>
              <a:t>Elaboración y presentación del informe; determinación de la deuda tributaria</a:t>
            </a:r>
            <a:endParaRPr lang="es-US" dirty="0">
              <a:solidFill>
                <a:schemeClr val="tx1">
                  <a:lumMod val="65000"/>
                  <a:lumOff val="35000"/>
                </a:schemeClr>
              </a:solidFill>
            </a:endParaRPr>
          </a:p>
        </p:txBody>
      </p:sp>
      <p:sp>
        <p:nvSpPr>
          <p:cNvPr id="14" name="13 CuadroTexto"/>
          <p:cNvSpPr txBox="1"/>
          <p:nvPr/>
        </p:nvSpPr>
        <p:spPr>
          <a:xfrm>
            <a:off x="990600" y="2362200"/>
            <a:ext cx="8001000" cy="1477328"/>
          </a:xfrm>
          <a:prstGeom prst="rect">
            <a:avLst/>
          </a:prstGeom>
          <a:noFill/>
        </p:spPr>
        <p:txBody>
          <a:bodyPr wrap="square" rtlCol="0">
            <a:spAutoFit/>
          </a:bodyPr>
          <a:lstStyle/>
          <a:p>
            <a:pPr algn="just"/>
            <a:r>
              <a:rPr lang="es-ES_tradnl" b="1" dirty="0" smtClean="0">
                <a:solidFill>
                  <a:schemeClr val="tx2">
                    <a:lumMod val="75000"/>
                  </a:schemeClr>
                </a:solidFill>
              </a:rPr>
              <a:t>ALCANCE </a:t>
            </a:r>
          </a:p>
          <a:p>
            <a:pPr algn="just"/>
            <a:r>
              <a:rPr lang="es-ES_tradnl" dirty="0" smtClean="0">
                <a:solidFill>
                  <a:schemeClr val="tx1">
                    <a:lumMod val="65000"/>
                    <a:lumOff val="35000"/>
                  </a:schemeClr>
                </a:solidFill>
              </a:rPr>
              <a:t>Analizar </a:t>
            </a:r>
            <a:r>
              <a:rPr lang="es-ES_tradnl" dirty="0">
                <a:solidFill>
                  <a:schemeClr val="tx1">
                    <a:lumMod val="65000"/>
                    <a:lumOff val="35000"/>
                  </a:schemeClr>
                </a:solidFill>
              </a:rPr>
              <a:t>las cuentas del Estado de Resultado y el Balance </a:t>
            </a:r>
            <a:r>
              <a:rPr lang="es-ES_tradnl" dirty="0" smtClean="0">
                <a:solidFill>
                  <a:schemeClr val="tx1">
                    <a:lumMod val="65000"/>
                    <a:lumOff val="35000"/>
                  </a:schemeClr>
                </a:solidFill>
              </a:rPr>
              <a:t>General, </a:t>
            </a:r>
            <a:r>
              <a:rPr lang="es-ES_tradnl" dirty="0">
                <a:solidFill>
                  <a:schemeClr val="tx1">
                    <a:lumMod val="65000"/>
                    <a:lumOff val="35000"/>
                  </a:schemeClr>
                </a:solidFill>
              </a:rPr>
              <a:t>la revisión de los comprobantes de compra, venta y retenciones, Declaración del Valor Agregado (IVA), Declaración de Retenciones en la Fuente del Impuesto a la Renta, Declaración del Impuesto a la Renta. </a:t>
            </a:r>
            <a:endParaRPr lang="es-US"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nuevo logo espol"/>
          <p:cNvPicPr/>
          <p:nvPr/>
        </p:nvPicPr>
        <p:blipFill>
          <a:blip r:embed="rId3" cstate="print"/>
          <a:srcRect/>
          <a:stretch>
            <a:fillRect/>
          </a:stretch>
        </p:blipFill>
        <p:spPr bwMode="auto">
          <a:xfrm>
            <a:off x="4267200" y="3505200"/>
            <a:ext cx="1190625" cy="1143000"/>
          </a:xfrm>
          <a:prstGeom prst="rect">
            <a:avLst/>
          </a:prstGeom>
          <a:noFill/>
          <a:ln w="9525">
            <a:noFill/>
            <a:miter lim="800000"/>
            <a:headEnd/>
            <a:tailEnd/>
          </a:ln>
        </p:spPr>
      </p:pic>
      <p:sp>
        <p:nvSpPr>
          <p:cNvPr id="5" name="1 Título"/>
          <p:cNvSpPr txBox="1">
            <a:spLocks/>
          </p:cNvSpPr>
          <p:nvPr/>
        </p:nvSpPr>
        <p:spPr>
          <a:xfrm>
            <a:off x="2590800" y="2438400"/>
            <a:ext cx="4572000" cy="792162"/>
          </a:xfrm>
          <a:prstGeom prst="rect">
            <a:avLst/>
          </a:prstGeom>
        </p:spPr>
        <p:txBody>
          <a:bodyPr anchor="ctr">
            <a:noAutofit/>
          </a:bodyPr>
          <a:lstStyle/>
          <a:p>
            <a:pPr algn="ctr"/>
            <a:r>
              <a:rPr lang="es-US" sz="6000" b="1" dirty="0" smtClean="0">
                <a:solidFill>
                  <a:schemeClr val="tx2">
                    <a:lumMod val="75000"/>
                  </a:schemeClr>
                </a:solidFill>
              </a:rPr>
              <a:t>¡GRACIAS!</a:t>
            </a:r>
            <a:endParaRPr lang="es-US" sz="6000" b="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47800" y="914400"/>
            <a:ext cx="7086600" cy="4308872"/>
          </a:xfrm>
          <a:prstGeom prst="rect">
            <a:avLst/>
          </a:prstGeom>
          <a:noFill/>
        </p:spPr>
        <p:txBody>
          <a:bodyPr wrap="square" rtlCol="0">
            <a:spAutoFit/>
          </a:bodyPr>
          <a:lstStyle/>
          <a:p>
            <a:r>
              <a:rPr lang="es-US" sz="2000" b="1" dirty="0" smtClean="0">
                <a:solidFill>
                  <a:schemeClr val="tx2">
                    <a:lumMod val="75000"/>
                  </a:schemeClr>
                </a:solidFill>
              </a:rPr>
              <a:t>ANÁLISIS ECONÓMICO</a:t>
            </a:r>
          </a:p>
          <a:p>
            <a:endParaRPr lang="es-US" b="1" dirty="0" smtClean="0">
              <a:solidFill>
                <a:schemeClr val="tx2">
                  <a:lumMod val="75000"/>
                </a:schemeClr>
              </a:solidFill>
            </a:endParaRPr>
          </a:p>
          <a:p>
            <a:pPr algn="just"/>
            <a:r>
              <a:rPr lang="es-US" sz="2000" dirty="0" smtClean="0">
                <a:solidFill>
                  <a:schemeClr val="tx1">
                    <a:lumMod val="65000"/>
                    <a:lumOff val="35000"/>
                  </a:schemeClr>
                </a:solidFill>
              </a:rPr>
              <a:t>Las empresas dedicadas a la compra y venta de artículos del hogar  está ubicado en un mercado donde  </a:t>
            </a:r>
            <a:r>
              <a:rPr lang="es-EC" sz="2000" dirty="0">
                <a:solidFill>
                  <a:schemeClr val="tx1">
                    <a:lumMod val="65000"/>
                    <a:lumOff val="35000"/>
                  </a:schemeClr>
                </a:solidFill>
              </a:rPr>
              <a:t>su demanda se encuentra ligada a la corriente opuesta de dinero por </a:t>
            </a:r>
            <a:r>
              <a:rPr lang="es-EC" sz="2000" dirty="0" smtClean="0">
                <a:solidFill>
                  <a:schemeClr val="tx1">
                    <a:lumMod val="65000"/>
                    <a:lumOff val="35000"/>
                  </a:schemeClr>
                </a:solidFill>
              </a:rPr>
              <a:t>precios.</a:t>
            </a:r>
          </a:p>
          <a:p>
            <a:pPr algn="just"/>
            <a:r>
              <a:rPr lang="es-EC" sz="2000" dirty="0">
                <a:solidFill>
                  <a:schemeClr val="tx1">
                    <a:lumMod val="65000"/>
                    <a:lumOff val="35000"/>
                  </a:schemeClr>
                </a:solidFill>
              </a:rPr>
              <a:t>En este mercado, existen muchas empresas que se dedican a esta actividad de compra y venta de artículos del hogar. Las empresas pueden ser tantas, que una de ellas por sí sola no puede afectar al mercado. Además pueden entrar y salir de ese mercado, porque no hay barreras de entrada, regulaciones que lo impidan. Teóricamente, desde un punto de vista económico, estamos en un mercado competitivo. Este tipo extremo de mercado se llama competencia </a:t>
            </a:r>
            <a:r>
              <a:rPr lang="es-EC" sz="2000" dirty="0" smtClean="0">
                <a:solidFill>
                  <a:schemeClr val="tx1">
                    <a:lumMod val="65000"/>
                    <a:lumOff val="35000"/>
                  </a:schemeClr>
                </a:solidFill>
              </a:rPr>
              <a:t>perfecta.</a:t>
            </a:r>
          </a:p>
          <a:p>
            <a:pPr algn="just"/>
            <a:endParaRPr lang="es-EC" dirty="0">
              <a:solidFill>
                <a:schemeClr val="tx1">
                  <a:lumMod val="65000"/>
                  <a:lumOff val="3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C" sz="2000" b="1" dirty="0" smtClean="0">
                <a:solidFill>
                  <a:schemeClr val="tx2">
                    <a:lumMod val="75000"/>
                  </a:schemeClr>
                </a:solidFill>
                <a:latin typeface="+mn-lt"/>
                <a:ea typeface="+mn-ea"/>
                <a:cs typeface="+mn-cs"/>
              </a:rPr>
              <a:t>ANÁLISIS FINANCIERO</a:t>
            </a:r>
            <a:r>
              <a:rPr lang="es-US" b="1" dirty="0" smtClean="0">
                <a:solidFill>
                  <a:schemeClr val="tx2">
                    <a:lumMod val="75000"/>
                  </a:schemeClr>
                </a:solidFill>
              </a:rPr>
              <a:t/>
            </a:r>
            <a:br>
              <a:rPr lang="es-US" b="1" dirty="0" smtClean="0">
                <a:solidFill>
                  <a:schemeClr val="tx2">
                    <a:lumMod val="75000"/>
                  </a:schemeClr>
                </a:solidFill>
              </a:rPr>
            </a:br>
            <a:endParaRPr lang="es-US" dirty="0"/>
          </a:p>
        </p:txBody>
      </p:sp>
      <p:graphicFrame>
        <p:nvGraphicFramePr>
          <p:cNvPr id="4" name="3 Tabla"/>
          <p:cNvGraphicFramePr>
            <a:graphicFrameLocks noGrp="1"/>
          </p:cNvGraphicFramePr>
          <p:nvPr/>
        </p:nvGraphicFramePr>
        <p:xfrm>
          <a:off x="2514600" y="1143001"/>
          <a:ext cx="5334000" cy="4648199"/>
        </p:xfrm>
        <a:graphic>
          <a:graphicData uri="http://schemas.openxmlformats.org/drawingml/2006/table">
            <a:tbl>
              <a:tblPr/>
              <a:tblGrid>
                <a:gridCol w="1762252"/>
                <a:gridCol w="2678452"/>
                <a:gridCol w="893296"/>
              </a:tblGrid>
              <a:tr h="575564">
                <a:tc>
                  <a:txBody>
                    <a:bodyPr/>
                    <a:lstStyle/>
                    <a:p>
                      <a:pPr marL="0" marR="0" algn="ctr">
                        <a:spcBef>
                          <a:spcPts val="0"/>
                        </a:spcBef>
                        <a:spcAft>
                          <a:spcPts val="0"/>
                        </a:spcAft>
                      </a:pPr>
                      <a:r>
                        <a:rPr lang="en-US" sz="1000" b="1" dirty="0">
                          <a:latin typeface="Times New Roman"/>
                          <a:ea typeface="Times New Roman"/>
                          <a:cs typeface="Times New Roman"/>
                        </a:rPr>
                        <a:t>ÍNDICE DE LIQUIDEZ</a:t>
                      </a:r>
                      <a:endParaRPr lang="es-US" sz="1000" dirty="0">
                        <a:latin typeface="Times New Roman"/>
                        <a:ea typeface="Times New Roman"/>
                        <a:cs typeface="Times New Roman"/>
                      </a:endParaRPr>
                    </a:p>
                  </a:txBody>
                  <a:tcPr marL="57774" marR="5777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marL="0" marR="0">
                        <a:spcBef>
                          <a:spcPts val="0"/>
                        </a:spcBef>
                        <a:spcAft>
                          <a:spcPts val="0"/>
                        </a:spcAft>
                      </a:pPr>
                      <a:r>
                        <a:rPr lang="es-EC" sz="1000" dirty="0">
                          <a:solidFill>
                            <a:srgbClr val="000000"/>
                          </a:solidFill>
                          <a:latin typeface="Times New Roman"/>
                          <a:ea typeface="Times New Roman"/>
                          <a:cs typeface="Times New Roman"/>
                        </a:rPr>
                        <a:t>Razón de liquidez</a:t>
                      </a:r>
                      <a:endParaRPr lang="es-US" sz="1000" dirty="0">
                        <a:latin typeface="Times New Roman"/>
                        <a:ea typeface="Times New Roman"/>
                        <a:cs typeface="Times New Roman"/>
                      </a:endParaRPr>
                    </a:p>
                    <a:p>
                      <a:pPr marL="0" marR="0">
                        <a:spcBef>
                          <a:spcPts val="0"/>
                        </a:spcBef>
                        <a:spcAft>
                          <a:spcPts val="0"/>
                        </a:spcAft>
                      </a:pPr>
                      <a:r>
                        <a:rPr lang="es-EC" sz="1000" dirty="0">
                          <a:solidFill>
                            <a:srgbClr val="000000"/>
                          </a:solidFill>
                          <a:latin typeface="Times New Roman"/>
                          <a:ea typeface="Times New Roman"/>
                          <a:cs typeface="Times New Roman"/>
                        </a:rPr>
                        <a:t>Razón prueba acida</a:t>
                      </a:r>
                      <a:endParaRPr lang="es-US" sz="1000" dirty="0">
                        <a:latin typeface="Times New Roman"/>
                        <a:ea typeface="Times New Roman"/>
                        <a:cs typeface="Times New Roman"/>
                      </a:endParaRPr>
                    </a:p>
                  </a:txBody>
                  <a:tcPr marL="57774" marR="5777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marL="0" marR="0" algn="r">
                        <a:spcBef>
                          <a:spcPts val="0"/>
                        </a:spcBef>
                        <a:spcAft>
                          <a:spcPts val="0"/>
                        </a:spcAft>
                      </a:pPr>
                      <a:r>
                        <a:rPr lang="en-US" sz="1000" dirty="0">
                          <a:solidFill>
                            <a:srgbClr val="000000"/>
                          </a:solidFill>
                          <a:latin typeface="Times New Roman"/>
                          <a:ea typeface="Times New Roman"/>
                          <a:cs typeface="Times New Roman"/>
                        </a:rPr>
                        <a:t>2,58</a:t>
                      </a:r>
                      <a:endParaRPr lang="es-US" sz="1000" dirty="0">
                        <a:latin typeface="Times New Roman"/>
                        <a:ea typeface="Times New Roman"/>
                        <a:cs typeface="Times New Roman"/>
                      </a:endParaRPr>
                    </a:p>
                    <a:p>
                      <a:pPr marL="0" marR="0" algn="r">
                        <a:spcBef>
                          <a:spcPts val="0"/>
                        </a:spcBef>
                        <a:spcAft>
                          <a:spcPts val="0"/>
                        </a:spcAft>
                      </a:pPr>
                      <a:r>
                        <a:rPr lang="en-US" sz="1000" dirty="0">
                          <a:solidFill>
                            <a:srgbClr val="000000"/>
                          </a:solidFill>
                          <a:latin typeface="Times New Roman"/>
                          <a:ea typeface="Times New Roman"/>
                          <a:cs typeface="Times New Roman"/>
                        </a:rPr>
                        <a:t>1,24</a:t>
                      </a:r>
                      <a:endParaRPr lang="es-US" sz="1000" dirty="0">
                        <a:latin typeface="Times New Roman"/>
                        <a:ea typeface="Times New Roman"/>
                        <a:cs typeface="Times New Roman"/>
                      </a:endParaRPr>
                    </a:p>
                  </a:txBody>
                  <a:tcPr marL="57774" marR="5777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r>
              <a:tr h="1145781">
                <a:tc>
                  <a:txBody>
                    <a:bodyPr/>
                    <a:lstStyle/>
                    <a:p>
                      <a:pPr marL="0" marR="0" algn="ctr">
                        <a:spcBef>
                          <a:spcPts val="0"/>
                        </a:spcBef>
                        <a:spcAft>
                          <a:spcPts val="0"/>
                        </a:spcAft>
                      </a:pPr>
                      <a:r>
                        <a:rPr lang="en-US" sz="1000" b="1" dirty="0">
                          <a:solidFill>
                            <a:schemeClr val="tx1"/>
                          </a:solidFill>
                          <a:latin typeface="Times New Roman"/>
                          <a:ea typeface="Times New Roman"/>
                          <a:cs typeface="Times New Roman"/>
                        </a:rPr>
                        <a:t>ÍNDICES DE ENDEUDAMIENTO</a:t>
                      </a:r>
                      <a:endParaRPr lang="es-US" sz="1000" dirty="0">
                        <a:solidFill>
                          <a:schemeClr val="tx1"/>
                        </a:solidFill>
                        <a:latin typeface="Times New Roman"/>
                        <a:ea typeface="Times New Roman"/>
                        <a:cs typeface="Times New Roman"/>
                      </a:endParaRPr>
                    </a:p>
                  </a:txBody>
                  <a:tcPr marL="57774" marR="5777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C" sz="1000" dirty="0">
                          <a:solidFill>
                            <a:schemeClr val="tx1"/>
                          </a:solidFill>
                          <a:latin typeface="Times New Roman"/>
                          <a:ea typeface="Times New Roman"/>
                          <a:cs typeface="Times New Roman"/>
                        </a:rPr>
                        <a:t>Nivel de endeudamiento</a:t>
                      </a:r>
                      <a:endParaRPr lang="es-US" sz="1000" dirty="0">
                        <a:solidFill>
                          <a:schemeClr val="tx1"/>
                        </a:solidFill>
                        <a:latin typeface="Times New Roman"/>
                        <a:ea typeface="Times New Roman"/>
                        <a:cs typeface="Times New Roman"/>
                      </a:endParaRPr>
                    </a:p>
                    <a:p>
                      <a:pPr marL="0" marR="0">
                        <a:spcBef>
                          <a:spcPts val="0"/>
                        </a:spcBef>
                        <a:spcAft>
                          <a:spcPts val="0"/>
                        </a:spcAft>
                      </a:pPr>
                      <a:r>
                        <a:rPr lang="es-EC" sz="1000" dirty="0">
                          <a:solidFill>
                            <a:schemeClr val="tx1"/>
                          </a:solidFill>
                          <a:latin typeface="Times New Roman"/>
                          <a:ea typeface="Times New Roman"/>
                          <a:cs typeface="Times New Roman"/>
                        </a:rPr>
                        <a:t>Endeudamiento financiero</a:t>
                      </a:r>
                      <a:endParaRPr lang="es-US" sz="1000" dirty="0">
                        <a:solidFill>
                          <a:schemeClr val="tx1"/>
                        </a:solidFill>
                        <a:latin typeface="Times New Roman"/>
                        <a:ea typeface="Times New Roman"/>
                        <a:cs typeface="Times New Roman"/>
                      </a:endParaRPr>
                    </a:p>
                    <a:p>
                      <a:pPr marL="0" marR="0">
                        <a:spcBef>
                          <a:spcPts val="0"/>
                        </a:spcBef>
                        <a:spcAft>
                          <a:spcPts val="0"/>
                        </a:spcAft>
                      </a:pPr>
                      <a:r>
                        <a:rPr lang="es-EC" sz="1000" dirty="0">
                          <a:solidFill>
                            <a:schemeClr val="tx1"/>
                          </a:solidFill>
                          <a:latin typeface="Times New Roman"/>
                          <a:ea typeface="Times New Roman"/>
                          <a:cs typeface="Times New Roman"/>
                        </a:rPr>
                        <a:t>Impacto de la carga financiera</a:t>
                      </a:r>
                      <a:endParaRPr lang="es-US" sz="1000" dirty="0">
                        <a:solidFill>
                          <a:schemeClr val="tx1"/>
                        </a:solidFill>
                        <a:latin typeface="Times New Roman"/>
                        <a:ea typeface="Times New Roman"/>
                        <a:cs typeface="Times New Roman"/>
                      </a:endParaRPr>
                    </a:p>
                    <a:p>
                      <a:pPr marL="0" marR="0">
                        <a:spcBef>
                          <a:spcPts val="0"/>
                        </a:spcBef>
                        <a:spcAft>
                          <a:spcPts val="0"/>
                        </a:spcAft>
                      </a:pPr>
                      <a:r>
                        <a:rPr lang="es-EC" sz="1000" dirty="0">
                          <a:solidFill>
                            <a:schemeClr val="tx1"/>
                          </a:solidFill>
                          <a:latin typeface="Times New Roman"/>
                          <a:ea typeface="Times New Roman"/>
                          <a:cs typeface="Times New Roman"/>
                        </a:rPr>
                        <a:t>Cobertura de intereses</a:t>
                      </a:r>
                      <a:endParaRPr lang="es-US" sz="1000" dirty="0">
                        <a:solidFill>
                          <a:schemeClr val="tx1"/>
                        </a:solidFill>
                        <a:latin typeface="Times New Roman"/>
                        <a:ea typeface="Times New Roman"/>
                        <a:cs typeface="Times New Roman"/>
                      </a:endParaRPr>
                    </a:p>
                    <a:p>
                      <a:pPr marL="0" marR="0">
                        <a:spcBef>
                          <a:spcPts val="0"/>
                        </a:spcBef>
                        <a:spcAft>
                          <a:spcPts val="0"/>
                        </a:spcAft>
                      </a:pPr>
                      <a:r>
                        <a:rPr lang="es-EC" sz="1000" dirty="0">
                          <a:solidFill>
                            <a:schemeClr val="tx1"/>
                          </a:solidFill>
                          <a:latin typeface="Times New Roman"/>
                          <a:ea typeface="Times New Roman"/>
                          <a:cs typeface="Times New Roman"/>
                        </a:rPr>
                        <a:t>Concentración de endeudamiento</a:t>
                      </a:r>
                      <a:endParaRPr lang="es-US" sz="1000" dirty="0">
                        <a:solidFill>
                          <a:schemeClr val="tx1"/>
                        </a:solidFill>
                        <a:latin typeface="Times New Roman"/>
                        <a:ea typeface="Times New Roman"/>
                        <a:cs typeface="Times New Roman"/>
                      </a:endParaRPr>
                    </a:p>
                  </a:txBody>
                  <a:tcPr marL="57774" marR="5777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solidFill>
                            <a:schemeClr val="tx1"/>
                          </a:solidFill>
                          <a:latin typeface="Times New Roman"/>
                          <a:ea typeface="Times New Roman"/>
                          <a:cs typeface="Times New Roman"/>
                        </a:rPr>
                        <a:t>0,92</a:t>
                      </a:r>
                      <a:endParaRPr lang="es-US" sz="1000" dirty="0">
                        <a:solidFill>
                          <a:schemeClr val="tx1"/>
                        </a:solidFill>
                        <a:latin typeface="Times New Roman"/>
                        <a:ea typeface="Times New Roman"/>
                        <a:cs typeface="Times New Roman"/>
                      </a:endParaRPr>
                    </a:p>
                    <a:p>
                      <a:pPr marL="0" marR="0" algn="r">
                        <a:spcBef>
                          <a:spcPts val="0"/>
                        </a:spcBef>
                        <a:spcAft>
                          <a:spcPts val="0"/>
                        </a:spcAft>
                      </a:pPr>
                      <a:r>
                        <a:rPr lang="en-US" sz="1000" dirty="0">
                          <a:solidFill>
                            <a:schemeClr val="tx1"/>
                          </a:solidFill>
                          <a:latin typeface="Times New Roman"/>
                          <a:ea typeface="Times New Roman"/>
                          <a:cs typeface="Times New Roman"/>
                        </a:rPr>
                        <a:t>0,01</a:t>
                      </a:r>
                      <a:endParaRPr lang="es-US" sz="1000" dirty="0">
                        <a:solidFill>
                          <a:schemeClr val="tx1"/>
                        </a:solidFill>
                        <a:latin typeface="Times New Roman"/>
                        <a:ea typeface="Times New Roman"/>
                        <a:cs typeface="Times New Roman"/>
                      </a:endParaRPr>
                    </a:p>
                    <a:p>
                      <a:pPr marL="0" marR="0" algn="r">
                        <a:spcBef>
                          <a:spcPts val="0"/>
                        </a:spcBef>
                        <a:spcAft>
                          <a:spcPts val="0"/>
                        </a:spcAft>
                      </a:pPr>
                      <a:r>
                        <a:rPr lang="en-US" sz="1000" dirty="0">
                          <a:solidFill>
                            <a:schemeClr val="tx1"/>
                          </a:solidFill>
                          <a:latin typeface="Times New Roman"/>
                          <a:ea typeface="Times New Roman"/>
                          <a:cs typeface="Times New Roman"/>
                        </a:rPr>
                        <a:t>0,04</a:t>
                      </a:r>
                      <a:endParaRPr lang="es-US" sz="1000" dirty="0">
                        <a:solidFill>
                          <a:schemeClr val="tx1"/>
                        </a:solidFill>
                        <a:latin typeface="Times New Roman"/>
                        <a:ea typeface="Times New Roman"/>
                        <a:cs typeface="Times New Roman"/>
                      </a:endParaRPr>
                    </a:p>
                    <a:p>
                      <a:pPr marL="0" marR="0" algn="r">
                        <a:spcBef>
                          <a:spcPts val="0"/>
                        </a:spcBef>
                        <a:spcAft>
                          <a:spcPts val="0"/>
                        </a:spcAft>
                      </a:pPr>
                      <a:r>
                        <a:rPr lang="en-US" sz="1000" dirty="0">
                          <a:solidFill>
                            <a:schemeClr val="tx1"/>
                          </a:solidFill>
                          <a:latin typeface="Times New Roman"/>
                          <a:ea typeface="Times New Roman"/>
                          <a:cs typeface="Times New Roman"/>
                        </a:rPr>
                        <a:t>0,68</a:t>
                      </a:r>
                      <a:endParaRPr lang="es-US" sz="1000" dirty="0">
                        <a:solidFill>
                          <a:schemeClr val="tx1"/>
                        </a:solidFill>
                        <a:latin typeface="Times New Roman"/>
                        <a:ea typeface="Times New Roman"/>
                        <a:cs typeface="Times New Roman"/>
                      </a:endParaRPr>
                    </a:p>
                    <a:p>
                      <a:pPr marL="0" marR="0" algn="r">
                        <a:spcBef>
                          <a:spcPts val="0"/>
                        </a:spcBef>
                        <a:spcAft>
                          <a:spcPts val="0"/>
                        </a:spcAft>
                      </a:pPr>
                      <a:r>
                        <a:rPr lang="en-US" sz="1000" dirty="0">
                          <a:solidFill>
                            <a:schemeClr val="tx1"/>
                          </a:solidFill>
                          <a:latin typeface="Times New Roman"/>
                          <a:ea typeface="Times New Roman"/>
                          <a:cs typeface="Times New Roman"/>
                        </a:rPr>
                        <a:t>0,42</a:t>
                      </a:r>
                      <a:endParaRPr lang="es-US" sz="1000" dirty="0">
                        <a:solidFill>
                          <a:schemeClr val="tx1"/>
                        </a:solidFill>
                        <a:latin typeface="Times New Roman"/>
                        <a:ea typeface="Times New Roman"/>
                        <a:cs typeface="Times New Roman"/>
                      </a:endParaRPr>
                    </a:p>
                  </a:txBody>
                  <a:tcPr marL="57774" marR="5777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04094">
                <a:tc>
                  <a:txBody>
                    <a:bodyPr/>
                    <a:lstStyle/>
                    <a:p>
                      <a:pPr marL="0" marR="0" algn="ctr">
                        <a:spcBef>
                          <a:spcPts val="0"/>
                        </a:spcBef>
                        <a:spcAft>
                          <a:spcPts val="0"/>
                        </a:spcAft>
                      </a:pPr>
                      <a:r>
                        <a:rPr lang="en-US" sz="1000" b="1" dirty="0">
                          <a:latin typeface="Times New Roman"/>
                          <a:ea typeface="Times New Roman"/>
                          <a:cs typeface="Times New Roman"/>
                        </a:rPr>
                        <a:t>ÍNDICES DE ACTIVIDAD</a:t>
                      </a:r>
                      <a:endParaRPr lang="es-US" sz="1000" dirty="0">
                        <a:latin typeface="Times New Roman"/>
                        <a:ea typeface="Times New Roman"/>
                        <a:cs typeface="Times New Roman"/>
                      </a:endParaRPr>
                    </a:p>
                  </a:txBody>
                  <a:tcPr marL="57774" marR="5777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marL="0" marR="0">
                        <a:spcBef>
                          <a:spcPts val="0"/>
                        </a:spcBef>
                        <a:spcAft>
                          <a:spcPts val="0"/>
                        </a:spcAft>
                      </a:pPr>
                      <a:r>
                        <a:rPr lang="es-EC" sz="1000" dirty="0">
                          <a:solidFill>
                            <a:srgbClr val="000000"/>
                          </a:solidFill>
                          <a:latin typeface="Times New Roman"/>
                          <a:ea typeface="Times New Roman"/>
                          <a:cs typeface="Times New Roman"/>
                        </a:rPr>
                        <a:t>Rotación de cartera</a:t>
                      </a:r>
                      <a:endParaRPr lang="es-US" sz="1000" dirty="0">
                        <a:latin typeface="Times New Roman"/>
                        <a:ea typeface="Times New Roman"/>
                        <a:cs typeface="Times New Roman"/>
                      </a:endParaRPr>
                    </a:p>
                    <a:p>
                      <a:pPr marL="0" marR="0">
                        <a:spcBef>
                          <a:spcPts val="0"/>
                        </a:spcBef>
                        <a:spcAft>
                          <a:spcPts val="0"/>
                        </a:spcAft>
                      </a:pPr>
                      <a:r>
                        <a:rPr lang="es-EC" sz="1000" dirty="0">
                          <a:solidFill>
                            <a:srgbClr val="000000"/>
                          </a:solidFill>
                          <a:latin typeface="Times New Roman"/>
                          <a:ea typeface="Times New Roman"/>
                          <a:cs typeface="Times New Roman"/>
                        </a:rPr>
                        <a:t>Periodo promedio de cobro</a:t>
                      </a:r>
                      <a:endParaRPr lang="es-US" sz="1000" dirty="0">
                        <a:latin typeface="Times New Roman"/>
                        <a:ea typeface="Times New Roman"/>
                        <a:cs typeface="Times New Roman"/>
                      </a:endParaRPr>
                    </a:p>
                    <a:p>
                      <a:pPr marL="0" marR="0">
                        <a:spcBef>
                          <a:spcPts val="0"/>
                        </a:spcBef>
                        <a:spcAft>
                          <a:spcPts val="0"/>
                        </a:spcAft>
                      </a:pPr>
                      <a:r>
                        <a:rPr lang="es-EC" sz="1000" dirty="0">
                          <a:solidFill>
                            <a:srgbClr val="000000"/>
                          </a:solidFill>
                          <a:latin typeface="Times New Roman"/>
                          <a:ea typeface="Times New Roman"/>
                          <a:cs typeface="Times New Roman"/>
                        </a:rPr>
                        <a:t>Rotación de inventario</a:t>
                      </a:r>
                      <a:endParaRPr lang="es-US" sz="1000" dirty="0">
                        <a:latin typeface="Times New Roman"/>
                        <a:ea typeface="Times New Roman"/>
                        <a:cs typeface="Times New Roman"/>
                      </a:endParaRPr>
                    </a:p>
                    <a:p>
                      <a:pPr marL="0" marR="0">
                        <a:spcBef>
                          <a:spcPts val="0"/>
                        </a:spcBef>
                        <a:spcAft>
                          <a:spcPts val="0"/>
                        </a:spcAft>
                      </a:pPr>
                      <a:r>
                        <a:rPr lang="es-EC" sz="1000" dirty="0">
                          <a:solidFill>
                            <a:srgbClr val="000000"/>
                          </a:solidFill>
                          <a:latin typeface="Times New Roman"/>
                          <a:ea typeface="Times New Roman"/>
                          <a:cs typeface="Times New Roman"/>
                        </a:rPr>
                        <a:t>Número de días del inventario</a:t>
                      </a:r>
                      <a:endParaRPr lang="es-US" sz="1000" dirty="0">
                        <a:latin typeface="Times New Roman"/>
                        <a:ea typeface="Times New Roman"/>
                        <a:cs typeface="Times New Roman"/>
                      </a:endParaRPr>
                    </a:p>
                    <a:p>
                      <a:pPr marL="0" marR="0">
                        <a:spcBef>
                          <a:spcPts val="0"/>
                        </a:spcBef>
                        <a:spcAft>
                          <a:spcPts val="0"/>
                        </a:spcAft>
                      </a:pPr>
                      <a:r>
                        <a:rPr lang="es-EC" sz="1000" dirty="0">
                          <a:solidFill>
                            <a:srgbClr val="000000"/>
                          </a:solidFill>
                          <a:latin typeface="Times New Roman"/>
                          <a:ea typeface="Times New Roman"/>
                          <a:cs typeface="Times New Roman"/>
                        </a:rPr>
                        <a:t>Rotación de activos fijos</a:t>
                      </a:r>
                      <a:endParaRPr lang="es-US" sz="1000" dirty="0">
                        <a:latin typeface="Times New Roman"/>
                        <a:ea typeface="Times New Roman"/>
                        <a:cs typeface="Times New Roman"/>
                      </a:endParaRPr>
                    </a:p>
                    <a:p>
                      <a:pPr marL="0" marR="0">
                        <a:spcBef>
                          <a:spcPts val="0"/>
                        </a:spcBef>
                        <a:spcAft>
                          <a:spcPts val="0"/>
                        </a:spcAft>
                      </a:pPr>
                      <a:r>
                        <a:rPr lang="es-EC" sz="1000" dirty="0">
                          <a:solidFill>
                            <a:srgbClr val="000000"/>
                          </a:solidFill>
                          <a:latin typeface="Times New Roman"/>
                          <a:ea typeface="Times New Roman"/>
                          <a:cs typeface="Times New Roman"/>
                        </a:rPr>
                        <a:t>Rotación de activos totales</a:t>
                      </a:r>
                      <a:endParaRPr lang="es-US" sz="1000" dirty="0">
                        <a:latin typeface="Times New Roman"/>
                        <a:ea typeface="Times New Roman"/>
                        <a:cs typeface="Times New Roman"/>
                      </a:endParaRPr>
                    </a:p>
                    <a:p>
                      <a:pPr marL="0" marR="0">
                        <a:spcBef>
                          <a:spcPts val="0"/>
                        </a:spcBef>
                        <a:spcAft>
                          <a:spcPts val="0"/>
                        </a:spcAft>
                      </a:pPr>
                      <a:r>
                        <a:rPr lang="es-EC" sz="1000" dirty="0">
                          <a:solidFill>
                            <a:srgbClr val="000000"/>
                          </a:solidFill>
                          <a:latin typeface="Times New Roman"/>
                          <a:ea typeface="Times New Roman"/>
                          <a:cs typeface="Times New Roman"/>
                        </a:rPr>
                        <a:t>Rotación de proveedores</a:t>
                      </a:r>
                      <a:endParaRPr lang="es-US" sz="1000" dirty="0">
                        <a:latin typeface="Times New Roman"/>
                        <a:ea typeface="Times New Roman"/>
                        <a:cs typeface="Times New Roman"/>
                      </a:endParaRPr>
                    </a:p>
                  </a:txBody>
                  <a:tcPr marL="57774" marR="5777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c>
                  <a:txBody>
                    <a:bodyPr/>
                    <a:lstStyle/>
                    <a:p>
                      <a:pPr marL="0" marR="0" algn="r">
                        <a:spcBef>
                          <a:spcPts val="0"/>
                        </a:spcBef>
                        <a:spcAft>
                          <a:spcPts val="0"/>
                        </a:spcAft>
                      </a:pPr>
                      <a:r>
                        <a:rPr lang="en-US" sz="1000" dirty="0">
                          <a:solidFill>
                            <a:srgbClr val="000000"/>
                          </a:solidFill>
                          <a:latin typeface="Times New Roman"/>
                          <a:ea typeface="Times New Roman"/>
                          <a:cs typeface="Times New Roman"/>
                        </a:rPr>
                        <a:t>1,19</a:t>
                      </a:r>
                      <a:endParaRPr lang="es-US" sz="1000" dirty="0">
                        <a:latin typeface="Times New Roman"/>
                        <a:ea typeface="Times New Roman"/>
                        <a:cs typeface="Times New Roman"/>
                      </a:endParaRPr>
                    </a:p>
                    <a:p>
                      <a:pPr marL="0" marR="0" algn="r">
                        <a:spcBef>
                          <a:spcPts val="0"/>
                        </a:spcBef>
                        <a:spcAft>
                          <a:spcPts val="0"/>
                        </a:spcAft>
                      </a:pPr>
                      <a:r>
                        <a:rPr lang="en-US" sz="1000" dirty="0">
                          <a:solidFill>
                            <a:srgbClr val="000000"/>
                          </a:solidFill>
                          <a:latin typeface="Times New Roman"/>
                          <a:ea typeface="Times New Roman"/>
                          <a:cs typeface="Times New Roman"/>
                        </a:rPr>
                        <a:t>305,94</a:t>
                      </a:r>
                      <a:endParaRPr lang="es-US" sz="1000" dirty="0">
                        <a:latin typeface="Times New Roman"/>
                        <a:ea typeface="Times New Roman"/>
                        <a:cs typeface="Times New Roman"/>
                      </a:endParaRPr>
                    </a:p>
                    <a:p>
                      <a:pPr marL="0" marR="0" algn="r">
                        <a:spcBef>
                          <a:spcPts val="0"/>
                        </a:spcBef>
                        <a:spcAft>
                          <a:spcPts val="0"/>
                        </a:spcAft>
                      </a:pPr>
                      <a:r>
                        <a:rPr lang="en-US" sz="1000" dirty="0">
                          <a:solidFill>
                            <a:srgbClr val="000000"/>
                          </a:solidFill>
                          <a:latin typeface="Times New Roman"/>
                          <a:ea typeface="Times New Roman"/>
                          <a:cs typeface="Times New Roman"/>
                        </a:rPr>
                        <a:t>3,33</a:t>
                      </a:r>
                      <a:endParaRPr lang="es-US" sz="1000" dirty="0">
                        <a:latin typeface="Times New Roman"/>
                        <a:ea typeface="Times New Roman"/>
                        <a:cs typeface="Times New Roman"/>
                      </a:endParaRPr>
                    </a:p>
                    <a:p>
                      <a:pPr marL="0" marR="0" algn="r">
                        <a:spcBef>
                          <a:spcPts val="0"/>
                        </a:spcBef>
                        <a:spcAft>
                          <a:spcPts val="0"/>
                        </a:spcAft>
                      </a:pPr>
                      <a:r>
                        <a:rPr lang="en-US" sz="1000" dirty="0">
                          <a:solidFill>
                            <a:srgbClr val="000000"/>
                          </a:solidFill>
                          <a:latin typeface="Times New Roman"/>
                          <a:ea typeface="Times New Roman"/>
                          <a:cs typeface="Times New Roman"/>
                        </a:rPr>
                        <a:t>109,51</a:t>
                      </a:r>
                      <a:endParaRPr lang="es-US" sz="1000" dirty="0">
                        <a:latin typeface="Times New Roman"/>
                        <a:ea typeface="Times New Roman"/>
                        <a:cs typeface="Times New Roman"/>
                      </a:endParaRPr>
                    </a:p>
                    <a:p>
                      <a:pPr marL="0" marR="0" algn="r">
                        <a:spcBef>
                          <a:spcPts val="0"/>
                        </a:spcBef>
                        <a:spcAft>
                          <a:spcPts val="0"/>
                        </a:spcAft>
                      </a:pPr>
                      <a:r>
                        <a:rPr lang="en-US" sz="1000" dirty="0">
                          <a:solidFill>
                            <a:srgbClr val="000000"/>
                          </a:solidFill>
                          <a:latin typeface="Times New Roman"/>
                          <a:ea typeface="Times New Roman"/>
                          <a:cs typeface="Times New Roman"/>
                        </a:rPr>
                        <a:t>731,28 </a:t>
                      </a:r>
                      <a:endParaRPr lang="es-US" sz="1000" dirty="0">
                        <a:latin typeface="Times New Roman"/>
                        <a:ea typeface="Times New Roman"/>
                        <a:cs typeface="Times New Roman"/>
                      </a:endParaRPr>
                    </a:p>
                    <a:p>
                      <a:pPr marL="0" marR="0" algn="r">
                        <a:spcBef>
                          <a:spcPts val="0"/>
                        </a:spcBef>
                        <a:spcAft>
                          <a:spcPts val="0"/>
                        </a:spcAft>
                      </a:pPr>
                      <a:r>
                        <a:rPr lang="en-US" sz="1000" dirty="0">
                          <a:solidFill>
                            <a:srgbClr val="000000"/>
                          </a:solidFill>
                          <a:latin typeface="Times New Roman"/>
                          <a:ea typeface="Times New Roman"/>
                          <a:cs typeface="Times New Roman"/>
                        </a:rPr>
                        <a:t>2,08</a:t>
                      </a:r>
                      <a:endParaRPr lang="es-US" sz="1000" dirty="0">
                        <a:latin typeface="Times New Roman"/>
                        <a:ea typeface="Times New Roman"/>
                        <a:cs typeface="Times New Roman"/>
                      </a:endParaRPr>
                    </a:p>
                    <a:p>
                      <a:pPr marL="0" marR="0" algn="r">
                        <a:spcBef>
                          <a:spcPts val="0"/>
                        </a:spcBef>
                        <a:spcAft>
                          <a:spcPts val="0"/>
                        </a:spcAft>
                      </a:pPr>
                      <a:r>
                        <a:rPr lang="en-US" sz="1000" dirty="0">
                          <a:solidFill>
                            <a:srgbClr val="000000"/>
                          </a:solidFill>
                          <a:latin typeface="Times New Roman"/>
                          <a:ea typeface="Times New Roman"/>
                          <a:cs typeface="Times New Roman"/>
                        </a:rPr>
                        <a:t>892,81      </a:t>
                      </a:r>
                      <a:endParaRPr lang="es-US" sz="1000" dirty="0">
                        <a:latin typeface="Times New Roman"/>
                        <a:ea typeface="Times New Roman"/>
                        <a:cs typeface="Times New Roman"/>
                      </a:endParaRPr>
                    </a:p>
                  </a:txBody>
                  <a:tcPr marL="57774" marR="5777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3DFEE"/>
                    </a:solidFill>
                  </a:tcPr>
                </a:tc>
              </a:tr>
              <a:tr h="1322760">
                <a:tc>
                  <a:txBody>
                    <a:bodyPr/>
                    <a:lstStyle/>
                    <a:p>
                      <a:pPr marL="0" marR="0" algn="ctr">
                        <a:spcBef>
                          <a:spcPts val="0"/>
                        </a:spcBef>
                        <a:spcAft>
                          <a:spcPts val="0"/>
                        </a:spcAft>
                      </a:pPr>
                      <a:r>
                        <a:rPr lang="en-US" sz="1000" b="1" dirty="0">
                          <a:solidFill>
                            <a:schemeClr val="tx1"/>
                          </a:solidFill>
                          <a:latin typeface="Times New Roman"/>
                          <a:ea typeface="Times New Roman"/>
                          <a:cs typeface="Times New Roman"/>
                        </a:rPr>
                        <a:t>ÍNDICES DE RENTABILIDAD</a:t>
                      </a:r>
                      <a:endParaRPr lang="es-US" sz="1000" dirty="0">
                        <a:solidFill>
                          <a:schemeClr val="tx1"/>
                        </a:solidFill>
                        <a:latin typeface="Times New Roman"/>
                        <a:ea typeface="Times New Roman"/>
                        <a:cs typeface="Times New Roman"/>
                      </a:endParaRPr>
                    </a:p>
                  </a:txBody>
                  <a:tcPr marL="57774" marR="57774"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s-EC" sz="1000" dirty="0">
                          <a:solidFill>
                            <a:schemeClr val="tx1"/>
                          </a:solidFill>
                          <a:latin typeface="Times New Roman"/>
                          <a:ea typeface="Times New Roman"/>
                          <a:cs typeface="Times New Roman"/>
                        </a:rPr>
                        <a:t>Margen bruto de la rentabilidad</a:t>
                      </a:r>
                      <a:endParaRPr lang="es-US" sz="1000" dirty="0">
                        <a:solidFill>
                          <a:schemeClr val="tx1"/>
                        </a:solidFill>
                        <a:latin typeface="Times New Roman"/>
                        <a:ea typeface="Times New Roman"/>
                        <a:cs typeface="Times New Roman"/>
                      </a:endParaRPr>
                    </a:p>
                    <a:p>
                      <a:pPr marL="0" marR="0">
                        <a:spcBef>
                          <a:spcPts val="0"/>
                        </a:spcBef>
                        <a:spcAft>
                          <a:spcPts val="0"/>
                        </a:spcAft>
                      </a:pPr>
                      <a:r>
                        <a:rPr lang="es-EC" sz="1000" dirty="0">
                          <a:solidFill>
                            <a:schemeClr val="tx1"/>
                          </a:solidFill>
                          <a:latin typeface="Times New Roman"/>
                          <a:ea typeface="Times New Roman"/>
                          <a:cs typeface="Times New Roman"/>
                        </a:rPr>
                        <a:t>Margen operacional de utilidad</a:t>
                      </a:r>
                      <a:endParaRPr lang="es-US" sz="1000" dirty="0">
                        <a:solidFill>
                          <a:schemeClr val="tx1"/>
                        </a:solidFill>
                        <a:latin typeface="Times New Roman"/>
                        <a:ea typeface="Times New Roman"/>
                        <a:cs typeface="Times New Roman"/>
                      </a:endParaRPr>
                    </a:p>
                    <a:p>
                      <a:pPr marL="0" marR="0">
                        <a:spcBef>
                          <a:spcPts val="0"/>
                        </a:spcBef>
                        <a:spcAft>
                          <a:spcPts val="0"/>
                        </a:spcAft>
                      </a:pPr>
                      <a:r>
                        <a:rPr lang="es-EC" sz="1000" dirty="0">
                          <a:solidFill>
                            <a:schemeClr val="tx1"/>
                          </a:solidFill>
                          <a:latin typeface="Times New Roman"/>
                          <a:ea typeface="Times New Roman"/>
                          <a:cs typeface="Times New Roman"/>
                        </a:rPr>
                        <a:t>Margen neto de utilidad</a:t>
                      </a:r>
                      <a:endParaRPr lang="es-US" sz="1000" dirty="0">
                        <a:solidFill>
                          <a:schemeClr val="tx1"/>
                        </a:solidFill>
                        <a:latin typeface="Times New Roman"/>
                        <a:ea typeface="Times New Roman"/>
                        <a:cs typeface="Times New Roman"/>
                      </a:endParaRPr>
                    </a:p>
                    <a:p>
                      <a:pPr marL="0" marR="0">
                        <a:spcBef>
                          <a:spcPts val="0"/>
                        </a:spcBef>
                        <a:spcAft>
                          <a:spcPts val="0"/>
                        </a:spcAft>
                      </a:pPr>
                      <a:r>
                        <a:rPr lang="es-EC" sz="1000" dirty="0">
                          <a:solidFill>
                            <a:schemeClr val="tx1"/>
                          </a:solidFill>
                          <a:latin typeface="Times New Roman"/>
                          <a:ea typeface="Times New Roman"/>
                          <a:cs typeface="Times New Roman"/>
                        </a:rPr>
                        <a:t>Rendimiento del patrimonio</a:t>
                      </a:r>
                      <a:endParaRPr lang="es-US" sz="1000" dirty="0">
                        <a:solidFill>
                          <a:schemeClr val="tx1"/>
                        </a:solidFill>
                        <a:latin typeface="Times New Roman"/>
                        <a:ea typeface="Times New Roman"/>
                        <a:cs typeface="Times New Roman"/>
                      </a:endParaRPr>
                    </a:p>
                    <a:p>
                      <a:pPr marL="0" marR="0">
                        <a:spcBef>
                          <a:spcPts val="0"/>
                        </a:spcBef>
                        <a:spcAft>
                          <a:spcPts val="0"/>
                        </a:spcAft>
                      </a:pPr>
                      <a:r>
                        <a:rPr lang="en-US" sz="1000" dirty="0" err="1">
                          <a:solidFill>
                            <a:schemeClr val="tx1"/>
                          </a:solidFill>
                          <a:latin typeface="Times New Roman"/>
                          <a:ea typeface="Times New Roman"/>
                          <a:cs typeface="Times New Roman"/>
                        </a:rPr>
                        <a:t>Rendimiento</a:t>
                      </a:r>
                      <a:r>
                        <a:rPr lang="en-US" sz="1000" dirty="0">
                          <a:solidFill>
                            <a:schemeClr val="tx1"/>
                          </a:solidFill>
                          <a:latin typeface="Times New Roman"/>
                          <a:ea typeface="Times New Roman"/>
                          <a:cs typeface="Times New Roman"/>
                        </a:rPr>
                        <a:t> </a:t>
                      </a:r>
                      <a:r>
                        <a:rPr lang="en-US" sz="1000" dirty="0" err="1">
                          <a:solidFill>
                            <a:schemeClr val="tx1"/>
                          </a:solidFill>
                          <a:latin typeface="Times New Roman"/>
                          <a:ea typeface="Times New Roman"/>
                          <a:cs typeface="Times New Roman"/>
                        </a:rPr>
                        <a:t>activo</a:t>
                      </a:r>
                      <a:r>
                        <a:rPr lang="en-US" sz="1000" dirty="0">
                          <a:solidFill>
                            <a:schemeClr val="tx1"/>
                          </a:solidFill>
                          <a:latin typeface="Times New Roman"/>
                          <a:ea typeface="Times New Roman"/>
                          <a:cs typeface="Times New Roman"/>
                        </a:rPr>
                        <a:t> total</a:t>
                      </a:r>
                      <a:endParaRPr lang="es-US" sz="1000" dirty="0">
                        <a:solidFill>
                          <a:schemeClr val="tx1"/>
                        </a:solidFill>
                        <a:latin typeface="Times New Roman"/>
                        <a:ea typeface="Times New Roman"/>
                        <a:cs typeface="Times New Roman"/>
                      </a:endParaRPr>
                    </a:p>
                  </a:txBody>
                  <a:tcPr marL="57774" marR="57774" marT="0"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000" dirty="0">
                          <a:solidFill>
                            <a:schemeClr val="tx1"/>
                          </a:solidFill>
                          <a:latin typeface="Times New Roman"/>
                          <a:ea typeface="Times New Roman"/>
                          <a:cs typeface="Times New Roman"/>
                        </a:rPr>
                        <a:t>0,17</a:t>
                      </a:r>
                      <a:endParaRPr lang="es-US" sz="1000" dirty="0">
                        <a:solidFill>
                          <a:schemeClr val="tx1"/>
                        </a:solidFill>
                        <a:latin typeface="Times New Roman"/>
                        <a:ea typeface="Times New Roman"/>
                        <a:cs typeface="Times New Roman"/>
                      </a:endParaRPr>
                    </a:p>
                    <a:p>
                      <a:pPr marL="0" marR="0" algn="r">
                        <a:spcBef>
                          <a:spcPts val="0"/>
                        </a:spcBef>
                        <a:spcAft>
                          <a:spcPts val="0"/>
                        </a:spcAft>
                      </a:pPr>
                      <a:r>
                        <a:rPr lang="en-US" sz="1000" dirty="0">
                          <a:solidFill>
                            <a:schemeClr val="tx1"/>
                          </a:solidFill>
                          <a:latin typeface="Times New Roman"/>
                          <a:ea typeface="Times New Roman"/>
                          <a:cs typeface="Times New Roman"/>
                        </a:rPr>
                        <a:t>0,14</a:t>
                      </a:r>
                      <a:endParaRPr lang="es-US" sz="1000" dirty="0">
                        <a:solidFill>
                          <a:schemeClr val="tx1"/>
                        </a:solidFill>
                        <a:latin typeface="Times New Roman"/>
                        <a:ea typeface="Times New Roman"/>
                        <a:cs typeface="Times New Roman"/>
                      </a:endParaRPr>
                    </a:p>
                    <a:p>
                      <a:pPr marL="0" marR="0" algn="r">
                        <a:spcBef>
                          <a:spcPts val="0"/>
                        </a:spcBef>
                        <a:spcAft>
                          <a:spcPts val="0"/>
                        </a:spcAft>
                      </a:pPr>
                      <a:r>
                        <a:rPr lang="en-US" sz="1000" dirty="0">
                          <a:solidFill>
                            <a:schemeClr val="tx1"/>
                          </a:solidFill>
                          <a:latin typeface="Times New Roman"/>
                          <a:ea typeface="Times New Roman"/>
                          <a:cs typeface="Times New Roman"/>
                        </a:rPr>
                        <a:t>0,09</a:t>
                      </a:r>
                      <a:endParaRPr lang="es-US" sz="1000" dirty="0">
                        <a:solidFill>
                          <a:schemeClr val="tx1"/>
                        </a:solidFill>
                        <a:latin typeface="Times New Roman"/>
                        <a:ea typeface="Times New Roman"/>
                        <a:cs typeface="Times New Roman"/>
                      </a:endParaRPr>
                    </a:p>
                    <a:p>
                      <a:pPr marL="0" marR="0" algn="r">
                        <a:spcBef>
                          <a:spcPts val="0"/>
                        </a:spcBef>
                        <a:spcAft>
                          <a:spcPts val="0"/>
                        </a:spcAft>
                      </a:pPr>
                      <a:r>
                        <a:rPr lang="en-US" sz="1000" dirty="0">
                          <a:solidFill>
                            <a:schemeClr val="tx1"/>
                          </a:solidFill>
                          <a:latin typeface="Times New Roman"/>
                          <a:ea typeface="Times New Roman"/>
                          <a:cs typeface="Times New Roman"/>
                        </a:rPr>
                        <a:t>0,38</a:t>
                      </a:r>
                      <a:endParaRPr lang="es-US" sz="1000" dirty="0">
                        <a:solidFill>
                          <a:schemeClr val="tx1"/>
                        </a:solidFill>
                        <a:latin typeface="Times New Roman"/>
                        <a:ea typeface="Times New Roman"/>
                        <a:cs typeface="Times New Roman"/>
                      </a:endParaRPr>
                    </a:p>
                    <a:p>
                      <a:pPr marL="0" marR="0" algn="r">
                        <a:spcBef>
                          <a:spcPts val="0"/>
                        </a:spcBef>
                        <a:spcAft>
                          <a:spcPts val="0"/>
                        </a:spcAft>
                      </a:pPr>
                      <a:r>
                        <a:rPr lang="en-US" sz="1000" dirty="0">
                          <a:solidFill>
                            <a:schemeClr val="tx1"/>
                          </a:solidFill>
                          <a:latin typeface="Times New Roman"/>
                          <a:ea typeface="Times New Roman"/>
                          <a:cs typeface="Times New Roman"/>
                        </a:rPr>
                        <a:t>0,03     </a:t>
                      </a:r>
                      <a:endParaRPr lang="es-US" sz="1000" dirty="0">
                        <a:solidFill>
                          <a:schemeClr val="tx1"/>
                        </a:solidFill>
                        <a:latin typeface="Times New Roman"/>
                        <a:ea typeface="Times New Roman"/>
                        <a:cs typeface="Times New Roman"/>
                      </a:endParaRPr>
                    </a:p>
                  </a:txBody>
                  <a:tcPr marL="57774" marR="57774"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0" y="0"/>
            <a:ext cx="7239000" cy="369332"/>
          </a:xfrm>
          <a:prstGeom prst="rect">
            <a:avLst/>
          </a:prstGeom>
          <a:noFill/>
        </p:spPr>
        <p:txBody>
          <a:bodyPr wrap="square" rtlCol="0">
            <a:spAutoFit/>
          </a:bodyPr>
          <a:lstStyle/>
          <a:p>
            <a:endParaRPr lang="es-US" dirty="0"/>
          </a:p>
        </p:txBody>
      </p:sp>
      <p:sp>
        <p:nvSpPr>
          <p:cNvPr id="5" name="4 CuadroTexto"/>
          <p:cNvSpPr txBox="1"/>
          <p:nvPr/>
        </p:nvSpPr>
        <p:spPr>
          <a:xfrm>
            <a:off x="990600" y="533400"/>
            <a:ext cx="7924800" cy="1200329"/>
          </a:xfrm>
          <a:prstGeom prst="rect">
            <a:avLst/>
          </a:prstGeom>
          <a:noFill/>
        </p:spPr>
        <p:txBody>
          <a:bodyPr wrap="square" rtlCol="0">
            <a:spAutoFit/>
          </a:bodyPr>
          <a:lstStyle/>
          <a:p>
            <a:r>
              <a:rPr lang="es-US" b="1" dirty="0" smtClean="0">
                <a:solidFill>
                  <a:schemeClr val="tx2">
                    <a:lumMod val="75000"/>
                  </a:schemeClr>
                </a:solidFill>
              </a:rPr>
              <a:t>PLANIFICACIÓN TRIBUTARIA</a:t>
            </a:r>
          </a:p>
          <a:p>
            <a:pPr algn="just"/>
            <a:r>
              <a:rPr lang="en-US" dirty="0" smtClean="0">
                <a:solidFill>
                  <a:schemeClr val="tx1">
                    <a:lumMod val="65000"/>
                    <a:lumOff val="35000"/>
                  </a:schemeClr>
                </a:solidFill>
              </a:rPr>
              <a:t>En </a:t>
            </a:r>
            <a:r>
              <a:rPr lang="en-US" dirty="0" err="1" smtClean="0">
                <a:solidFill>
                  <a:schemeClr val="tx1">
                    <a:lumMod val="65000"/>
                    <a:lumOff val="35000"/>
                  </a:schemeClr>
                </a:solidFill>
              </a:rPr>
              <a:t>esta</a:t>
            </a:r>
            <a:r>
              <a:rPr lang="en-US" dirty="0" smtClean="0">
                <a:solidFill>
                  <a:schemeClr val="tx1">
                    <a:lumMod val="65000"/>
                    <a:lumOff val="35000"/>
                  </a:schemeClr>
                </a:solidFill>
              </a:rPr>
              <a:t> </a:t>
            </a:r>
            <a:r>
              <a:rPr lang="en-US" dirty="0" err="1" smtClean="0">
                <a:solidFill>
                  <a:schemeClr val="tx1">
                    <a:lumMod val="65000"/>
                    <a:lumOff val="35000"/>
                  </a:schemeClr>
                </a:solidFill>
              </a:rPr>
              <a:t>etapa</a:t>
            </a:r>
            <a:r>
              <a:rPr lang="en-US" dirty="0" smtClean="0">
                <a:solidFill>
                  <a:schemeClr val="tx1">
                    <a:lumMod val="65000"/>
                    <a:lumOff val="35000"/>
                  </a:schemeClr>
                </a:solidFill>
              </a:rPr>
              <a:t> se </a:t>
            </a:r>
            <a:r>
              <a:rPr lang="en-US" dirty="0" err="1" smtClean="0">
                <a:solidFill>
                  <a:schemeClr val="tx1">
                    <a:lumMod val="65000"/>
                    <a:lumOff val="35000"/>
                  </a:schemeClr>
                </a:solidFill>
              </a:rPr>
              <a:t>determinarán</a:t>
            </a:r>
            <a:r>
              <a:rPr lang="en-US" dirty="0" smtClean="0">
                <a:solidFill>
                  <a:schemeClr val="tx1">
                    <a:lumMod val="65000"/>
                    <a:lumOff val="35000"/>
                  </a:schemeClr>
                </a:solidFill>
              </a:rPr>
              <a:t> </a:t>
            </a:r>
            <a:r>
              <a:rPr lang="en-US" dirty="0" err="1" smtClean="0">
                <a:solidFill>
                  <a:schemeClr val="tx1">
                    <a:lumMod val="65000"/>
                    <a:lumOff val="35000"/>
                  </a:schemeClr>
                </a:solidFill>
              </a:rPr>
              <a:t>las</a:t>
            </a:r>
            <a:r>
              <a:rPr lang="en-US" dirty="0" smtClean="0">
                <a:solidFill>
                  <a:schemeClr val="tx1">
                    <a:lumMod val="65000"/>
                    <a:lumOff val="35000"/>
                  </a:schemeClr>
                </a:solidFill>
              </a:rPr>
              <a:t> </a:t>
            </a:r>
            <a:r>
              <a:rPr lang="en-US" dirty="0" err="1" smtClean="0">
                <a:solidFill>
                  <a:schemeClr val="tx1">
                    <a:lumMod val="65000"/>
                    <a:lumOff val="35000"/>
                  </a:schemeClr>
                </a:solidFill>
              </a:rPr>
              <a:t>actividades</a:t>
            </a:r>
            <a:r>
              <a:rPr lang="en-US" dirty="0" smtClean="0">
                <a:solidFill>
                  <a:schemeClr val="tx1">
                    <a:lumMod val="65000"/>
                    <a:lumOff val="35000"/>
                  </a:schemeClr>
                </a:solidFill>
              </a:rPr>
              <a:t> a </a:t>
            </a:r>
            <a:r>
              <a:rPr lang="en-US" dirty="0" err="1" smtClean="0">
                <a:solidFill>
                  <a:schemeClr val="tx1">
                    <a:lumMod val="65000"/>
                    <a:lumOff val="35000"/>
                  </a:schemeClr>
                </a:solidFill>
              </a:rPr>
              <a:t>realizar</a:t>
            </a:r>
            <a:r>
              <a:rPr lang="en-US" dirty="0" smtClean="0">
                <a:solidFill>
                  <a:schemeClr val="tx1">
                    <a:lumMod val="65000"/>
                    <a:lumOff val="35000"/>
                  </a:schemeClr>
                </a:solidFill>
              </a:rPr>
              <a:t> </a:t>
            </a:r>
            <a:r>
              <a:rPr lang="en-US" dirty="0" err="1" smtClean="0">
                <a:solidFill>
                  <a:schemeClr val="tx1">
                    <a:lumMod val="65000"/>
                    <a:lumOff val="35000"/>
                  </a:schemeClr>
                </a:solidFill>
              </a:rPr>
              <a:t>para</a:t>
            </a:r>
            <a:r>
              <a:rPr lang="en-US" dirty="0" smtClean="0">
                <a:solidFill>
                  <a:schemeClr val="tx1">
                    <a:lumMod val="65000"/>
                    <a:lumOff val="35000"/>
                  </a:schemeClr>
                </a:solidFill>
              </a:rPr>
              <a:t> </a:t>
            </a:r>
            <a:r>
              <a:rPr lang="en-US" dirty="0" err="1" smtClean="0">
                <a:solidFill>
                  <a:schemeClr val="tx1">
                    <a:lumMod val="65000"/>
                    <a:lumOff val="35000"/>
                  </a:schemeClr>
                </a:solidFill>
              </a:rPr>
              <a:t>conocer</a:t>
            </a:r>
            <a:r>
              <a:rPr lang="en-US" dirty="0" smtClean="0">
                <a:solidFill>
                  <a:schemeClr val="tx1">
                    <a:lumMod val="65000"/>
                    <a:lumOff val="35000"/>
                  </a:schemeClr>
                </a:solidFill>
              </a:rPr>
              <a:t> </a:t>
            </a:r>
            <a:r>
              <a:rPr lang="en-US" dirty="0" err="1">
                <a:solidFill>
                  <a:schemeClr val="tx1">
                    <a:lumMod val="65000"/>
                    <a:lumOff val="35000"/>
                  </a:schemeClr>
                </a:solidFill>
              </a:rPr>
              <a:t>si</a:t>
            </a:r>
            <a:r>
              <a:rPr lang="en-US" dirty="0">
                <a:solidFill>
                  <a:schemeClr val="tx1">
                    <a:lumMod val="65000"/>
                    <a:lumOff val="35000"/>
                  </a:schemeClr>
                </a:solidFill>
              </a:rPr>
              <a:t> se </a:t>
            </a:r>
            <a:r>
              <a:rPr lang="en-US" dirty="0" err="1">
                <a:solidFill>
                  <a:schemeClr val="tx1">
                    <a:lumMod val="65000"/>
                    <a:lumOff val="35000"/>
                  </a:schemeClr>
                </a:solidFill>
              </a:rPr>
              <a:t>están</a:t>
            </a:r>
            <a:r>
              <a:rPr lang="en-US" dirty="0">
                <a:solidFill>
                  <a:schemeClr val="tx1">
                    <a:lumMod val="65000"/>
                    <a:lumOff val="35000"/>
                  </a:schemeClr>
                </a:solidFill>
              </a:rPr>
              <a:t> </a:t>
            </a:r>
            <a:r>
              <a:rPr lang="en-US" dirty="0" err="1">
                <a:solidFill>
                  <a:schemeClr val="tx1">
                    <a:lumMod val="65000"/>
                    <a:lumOff val="35000"/>
                  </a:schemeClr>
                </a:solidFill>
              </a:rPr>
              <a:t>cumpliendo</a:t>
            </a:r>
            <a:r>
              <a:rPr lang="en-US" dirty="0">
                <a:solidFill>
                  <a:schemeClr val="tx1">
                    <a:lumMod val="65000"/>
                    <a:lumOff val="35000"/>
                  </a:schemeClr>
                </a:solidFill>
              </a:rPr>
              <a:t> con los </a:t>
            </a:r>
            <a:r>
              <a:rPr lang="en-US" dirty="0" err="1">
                <a:solidFill>
                  <a:schemeClr val="tx1">
                    <a:lumMod val="65000"/>
                    <a:lumOff val="35000"/>
                  </a:schemeClr>
                </a:solidFill>
              </a:rPr>
              <a:t>lineamientos</a:t>
            </a:r>
            <a:r>
              <a:rPr lang="en-US" dirty="0">
                <a:solidFill>
                  <a:schemeClr val="tx1">
                    <a:lumMod val="65000"/>
                    <a:lumOff val="35000"/>
                  </a:schemeClr>
                </a:solidFill>
              </a:rPr>
              <a:t> </a:t>
            </a:r>
            <a:r>
              <a:rPr lang="en-US" dirty="0" err="1">
                <a:solidFill>
                  <a:schemeClr val="tx1">
                    <a:lumMod val="65000"/>
                    <a:lumOff val="35000"/>
                  </a:schemeClr>
                </a:solidFill>
              </a:rPr>
              <a:t>tributarios</a:t>
            </a:r>
            <a:r>
              <a:rPr lang="en-US" dirty="0">
                <a:solidFill>
                  <a:schemeClr val="tx1">
                    <a:lumMod val="65000"/>
                    <a:lumOff val="35000"/>
                  </a:schemeClr>
                </a:solidFill>
              </a:rPr>
              <a:t> </a:t>
            </a:r>
            <a:r>
              <a:rPr lang="en-US" dirty="0" err="1">
                <a:solidFill>
                  <a:schemeClr val="tx1">
                    <a:lumMod val="65000"/>
                    <a:lumOff val="35000"/>
                  </a:schemeClr>
                </a:solidFill>
              </a:rPr>
              <a:t>exigidos</a:t>
            </a:r>
            <a:r>
              <a:rPr lang="en-US" dirty="0">
                <a:solidFill>
                  <a:schemeClr val="tx1">
                    <a:lumMod val="65000"/>
                    <a:lumOff val="35000"/>
                  </a:schemeClr>
                </a:solidFill>
              </a:rPr>
              <a:t> </a:t>
            </a:r>
            <a:r>
              <a:rPr lang="en-US" dirty="0" err="1">
                <a:solidFill>
                  <a:schemeClr val="tx1">
                    <a:lumMod val="65000"/>
                    <a:lumOff val="35000"/>
                  </a:schemeClr>
                </a:solidFill>
              </a:rPr>
              <a:t>por</a:t>
            </a:r>
            <a:r>
              <a:rPr lang="en-US" dirty="0">
                <a:solidFill>
                  <a:schemeClr val="tx1">
                    <a:lumMod val="65000"/>
                    <a:lumOff val="35000"/>
                  </a:schemeClr>
                </a:solidFill>
              </a:rPr>
              <a:t> la </a:t>
            </a:r>
            <a:r>
              <a:rPr lang="en-US" dirty="0" err="1">
                <a:solidFill>
                  <a:schemeClr val="tx1">
                    <a:lumMod val="65000"/>
                    <a:lumOff val="35000"/>
                  </a:schemeClr>
                </a:solidFill>
              </a:rPr>
              <a:t>administración</a:t>
            </a:r>
            <a:r>
              <a:rPr lang="en-US" dirty="0">
                <a:solidFill>
                  <a:schemeClr val="tx1">
                    <a:lumMod val="65000"/>
                    <a:lumOff val="35000"/>
                  </a:schemeClr>
                </a:solidFill>
              </a:rPr>
              <a:t> </a:t>
            </a:r>
            <a:r>
              <a:rPr lang="en-US" dirty="0" err="1">
                <a:solidFill>
                  <a:schemeClr val="tx1">
                    <a:lumMod val="65000"/>
                    <a:lumOff val="35000"/>
                  </a:schemeClr>
                </a:solidFill>
              </a:rPr>
              <a:t>tributaria</a:t>
            </a:r>
            <a:r>
              <a:rPr lang="en-US" dirty="0">
                <a:solidFill>
                  <a:schemeClr val="tx1">
                    <a:lumMod val="65000"/>
                    <a:lumOff val="35000"/>
                  </a:schemeClr>
                </a:solidFill>
              </a:rPr>
              <a:t>. </a:t>
            </a:r>
            <a:endParaRPr lang="es-US" dirty="0">
              <a:solidFill>
                <a:schemeClr val="tx1">
                  <a:lumMod val="65000"/>
                  <a:lumOff val="35000"/>
                </a:schemeClr>
              </a:solidFill>
            </a:endParaRPr>
          </a:p>
        </p:txBody>
      </p:sp>
      <p:sp>
        <p:nvSpPr>
          <p:cNvPr id="6" name="5 CuadroTexto"/>
          <p:cNvSpPr txBox="1"/>
          <p:nvPr/>
        </p:nvSpPr>
        <p:spPr>
          <a:xfrm>
            <a:off x="990600" y="1905000"/>
            <a:ext cx="7848600" cy="3416320"/>
          </a:xfrm>
          <a:prstGeom prst="rect">
            <a:avLst/>
          </a:prstGeom>
          <a:noFill/>
        </p:spPr>
        <p:txBody>
          <a:bodyPr wrap="square" rtlCol="0">
            <a:spAutoFit/>
            <a:scene3d>
              <a:camera prst="orthographicFront"/>
              <a:lightRig rig="threePt" dir="t"/>
            </a:scene3d>
            <a:sp3d extrusionH="57150">
              <a:bevelT w="38100" h="38100"/>
            </a:sp3d>
          </a:bodyPr>
          <a:lstStyle/>
          <a:p>
            <a:r>
              <a:rPr lang="es-US" b="1" dirty="0" smtClean="0">
                <a:solidFill>
                  <a:schemeClr val="tx2">
                    <a:lumMod val="75000"/>
                  </a:schemeClr>
                </a:solidFill>
              </a:rPr>
              <a:t>PRUEBAS SUSTANTIVAS</a:t>
            </a:r>
          </a:p>
          <a:p>
            <a:pPr lvl="1"/>
            <a:r>
              <a:rPr lang="es-ES" dirty="0" smtClean="0">
                <a:ln>
                  <a:solidFill>
                    <a:schemeClr val="tx1">
                      <a:lumMod val="50000"/>
                      <a:lumOff val="50000"/>
                    </a:schemeClr>
                  </a:solidFill>
                </a:ln>
                <a:solidFill>
                  <a:schemeClr val="tx2">
                    <a:lumMod val="75000"/>
                  </a:schemeClr>
                </a:solidFill>
              </a:rPr>
              <a:t>Ventas </a:t>
            </a:r>
            <a:r>
              <a:rPr lang="es-ES" dirty="0">
                <a:ln>
                  <a:solidFill>
                    <a:schemeClr val="tx1">
                      <a:lumMod val="50000"/>
                      <a:lumOff val="50000"/>
                    </a:schemeClr>
                  </a:solidFill>
                </a:ln>
                <a:solidFill>
                  <a:schemeClr val="tx2">
                    <a:lumMod val="75000"/>
                  </a:schemeClr>
                </a:solidFill>
              </a:rPr>
              <a:t>(Formulario 101 vs Formulario 104)</a:t>
            </a:r>
            <a:endParaRPr lang="es-US" dirty="0">
              <a:ln>
                <a:solidFill>
                  <a:schemeClr val="tx1">
                    <a:lumMod val="50000"/>
                    <a:lumOff val="50000"/>
                  </a:schemeClr>
                </a:solidFill>
              </a:ln>
              <a:solidFill>
                <a:schemeClr val="tx2">
                  <a:lumMod val="75000"/>
                </a:schemeClr>
              </a:solidFill>
            </a:endParaRPr>
          </a:p>
          <a:p>
            <a:pPr lvl="1"/>
            <a:r>
              <a:rPr lang="es-ES" dirty="0" smtClean="0">
                <a:ln>
                  <a:solidFill>
                    <a:schemeClr val="tx1">
                      <a:lumMod val="50000"/>
                      <a:lumOff val="50000"/>
                    </a:schemeClr>
                  </a:solidFill>
                </a:ln>
                <a:solidFill>
                  <a:schemeClr val="tx2">
                    <a:lumMod val="75000"/>
                  </a:schemeClr>
                </a:solidFill>
              </a:rPr>
              <a:t>Cuentas Incobrables </a:t>
            </a:r>
            <a:endParaRPr lang="es-US" dirty="0">
              <a:ln>
                <a:solidFill>
                  <a:schemeClr val="tx1">
                    <a:lumMod val="50000"/>
                    <a:lumOff val="50000"/>
                  </a:schemeClr>
                </a:solidFill>
              </a:ln>
              <a:solidFill>
                <a:schemeClr val="tx2">
                  <a:lumMod val="75000"/>
                </a:schemeClr>
              </a:solidFill>
            </a:endParaRPr>
          </a:p>
          <a:p>
            <a:pPr lvl="1"/>
            <a:r>
              <a:rPr lang="es-ES" dirty="0">
                <a:ln>
                  <a:solidFill>
                    <a:schemeClr val="tx1">
                      <a:lumMod val="50000"/>
                      <a:lumOff val="50000"/>
                    </a:schemeClr>
                  </a:solidFill>
                </a:ln>
                <a:solidFill>
                  <a:schemeClr val="tx2">
                    <a:lumMod val="75000"/>
                  </a:schemeClr>
                </a:solidFill>
              </a:rPr>
              <a:t>Activos fijos </a:t>
            </a:r>
            <a:endParaRPr lang="es-US" dirty="0">
              <a:ln>
                <a:solidFill>
                  <a:schemeClr val="tx1">
                    <a:lumMod val="50000"/>
                    <a:lumOff val="50000"/>
                  </a:schemeClr>
                </a:solidFill>
              </a:ln>
              <a:solidFill>
                <a:schemeClr val="tx2">
                  <a:lumMod val="75000"/>
                </a:schemeClr>
              </a:solidFill>
            </a:endParaRPr>
          </a:p>
          <a:p>
            <a:pPr lvl="1"/>
            <a:r>
              <a:rPr lang="es-ES" dirty="0">
                <a:ln>
                  <a:solidFill>
                    <a:schemeClr val="tx1">
                      <a:lumMod val="50000"/>
                      <a:lumOff val="50000"/>
                    </a:schemeClr>
                  </a:solidFill>
                </a:ln>
                <a:solidFill>
                  <a:schemeClr val="tx2">
                    <a:lumMod val="75000"/>
                  </a:schemeClr>
                </a:solidFill>
              </a:rPr>
              <a:t>Compras (Formulario 101 vs Formulario 103)</a:t>
            </a:r>
            <a:endParaRPr lang="es-US" dirty="0">
              <a:ln>
                <a:solidFill>
                  <a:schemeClr val="tx1">
                    <a:lumMod val="50000"/>
                    <a:lumOff val="50000"/>
                  </a:schemeClr>
                </a:solidFill>
              </a:ln>
              <a:solidFill>
                <a:schemeClr val="tx2">
                  <a:lumMod val="75000"/>
                </a:schemeClr>
              </a:solidFill>
            </a:endParaRPr>
          </a:p>
          <a:p>
            <a:pPr lvl="1"/>
            <a:r>
              <a:rPr lang="es-ES" dirty="0">
                <a:ln>
                  <a:solidFill>
                    <a:schemeClr val="tx1">
                      <a:lumMod val="50000"/>
                      <a:lumOff val="50000"/>
                    </a:schemeClr>
                  </a:solidFill>
                </a:ln>
                <a:solidFill>
                  <a:schemeClr val="tx2">
                    <a:lumMod val="75000"/>
                  </a:schemeClr>
                </a:solidFill>
              </a:rPr>
              <a:t>Gastos de viaje</a:t>
            </a:r>
            <a:endParaRPr lang="es-US" dirty="0">
              <a:ln>
                <a:solidFill>
                  <a:schemeClr val="tx1">
                    <a:lumMod val="50000"/>
                    <a:lumOff val="50000"/>
                  </a:schemeClr>
                </a:solidFill>
              </a:ln>
              <a:solidFill>
                <a:schemeClr val="tx2">
                  <a:lumMod val="75000"/>
                </a:schemeClr>
              </a:solidFill>
            </a:endParaRPr>
          </a:p>
          <a:p>
            <a:pPr lvl="1"/>
            <a:r>
              <a:rPr lang="es-ES" dirty="0">
                <a:ln>
                  <a:solidFill>
                    <a:schemeClr val="tx1">
                      <a:lumMod val="50000"/>
                      <a:lumOff val="50000"/>
                    </a:schemeClr>
                  </a:solidFill>
                </a:ln>
                <a:solidFill>
                  <a:schemeClr val="tx2">
                    <a:lumMod val="75000"/>
                  </a:schemeClr>
                </a:solidFill>
              </a:rPr>
              <a:t>Gastos de gestión</a:t>
            </a:r>
            <a:endParaRPr lang="es-US" dirty="0">
              <a:ln>
                <a:solidFill>
                  <a:schemeClr val="tx1">
                    <a:lumMod val="50000"/>
                    <a:lumOff val="50000"/>
                  </a:schemeClr>
                </a:solidFill>
              </a:ln>
              <a:solidFill>
                <a:schemeClr val="tx2">
                  <a:lumMod val="75000"/>
                </a:schemeClr>
              </a:solidFill>
            </a:endParaRPr>
          </a:p>
          <a:p>
            <a:pPr lvl="1"/>
            <a:r>
              <a:rPr lang="es-ES" dirty="0">
                <a:ln>
                  <a:solidFill>
                    <a:schemeClr val="tx1">
                      <a:lumMod val="50000"/>
                      <a:lumOff val="50000"/>
                    </a:schemeClr>
                  </a:solidFill>
                </a:ln>
                <a:solidFill>
                  <a:schemeClr val="tx2">
                    <a:lumMod val="75000"/>
                  </a:schemeClr>
                </a:solidFill>
              </a:rPr>
              <a:t>Jubilación </a:t>
            </a:r>
            <a:r>
              <a:rPr lang="es-ES" dirty="0" smtClean="0">
                <a:ln>
                  <a:solidFill>
                    <a:schemeClr val="tx1">
                      <a:lumMod val="50000"/>
                      <a:lumOff val="50000"/>
                    </a:schemeClr>
                  </a:solidFill>
                </a:ln>
                <a:solidFill>
                  <a:schemeClr val="tx2">
                    <a:lumMod val="75000"/>
                  </a:schemeClr>
                </a:solidFill>
              </a:rPr>
              <a:t>Patronal</a:t>
            </a:r>
          </a:p>
          <a:p>
            <a:pPr lvl="1"/>
            <a:endParaRPr lang="es-ES" dirty="0" smtClean="0">
              <a:ln>
                <a:solidFill>
                  <a:schemeClr val="tx1">
                    <a:lumMod val="50000"/>
                    <a:lumOff val="50000"/>
                  </a:schemeClr>
                </a:solidFill>
              </a:ln>
              <a:solidFill>
                <a:schemeClr val="tx2">
                  <a:lumMod val="75000"/>
                </a:schemeClr>
              </a:solidFill>
              <a:hlinkClick r:id="rId3" action="ppaction://hlinkpres?slideindex=23&amp;slidetitle=Diapositiva 23"/>
            </a:endParaRPr>
          </a:p>
          <a:p>
            <a:r>
              <a:rPr lang="es-ES" dirty="0" smtClean="0">
                <a:ln>
                  <a:solidFill>
                    <a:schemeClr val="tx1">
                      <a:lumMod val="50000"/>
                      <a:lumOff val="50000"/>
                    </a:schemeClr>
                  </a:solidFill>
                </a:ln>
                <a:solidFill>
                  <a:schemeClr val="tx2">
                    <a:lumMod val="75000"/>
                  </a:schemeClr>
                </a:solidFill>
              </a:rPr>
              <a:t>Pruebas de Conciliación Tributaria</a:t>
            </a:r>
          </a:p>
          <a:p>
            <a:pPr lvl="1"/>
            <a:endParaRPr lang="es-ES" dirty="0" smtClean="0">
              <a:ln>
                <a:solidFill>
                  <a:schemeClr val="tx1">
                    <a:lumMod val="50000"/>
                    <a:lumOff val="50000"/>
                  </a:schemeClr>
                </a:solidFill>
              </a:ln>
              <a:solidFill>
                <a:schemeClr val="tx2">
                  <a:lumMod val="75000"/>
                </a:schemeClr>
              </a:solidFill>
            </a:endParaRPr>
          </a:p>
          <a:p>
            <a:endParaRPr lang="es-US"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nvGraphicFramePr>
        <p:xfrm>
          <a:off x="1566729" y="990600"/>
          <a:ext cx="6010541" cy="4070662"/>
        </p:xfrm>
        <a:graphic>
          <a:graphicData uri="http://schemas.openxmlformats.org/drawingml/2006/table">
            <a:tbl>
              <a:tblPr/>
              <a:tblGrid>
                <a:gridCol w="601054"/>
                <a:gridCol w="2826156"/>
                <a:gridCol w="1259810"/>
                <a:gridCol w="1323521"/>
              </a:tblGrid>
              <a:tr h="739082">
                <a:tc gridSpan="4">
                  <a:txBody>
                    <a:bodyPr/>
                    <a:lstStyle/>
                    <a:p>
                      <a:pPr marL="0" marR="0" algn="ctr">
                        <a:spcBef>
                          <a:spcPts val="0"/>
                        </a:spcBef>
                        <a:spcAft>
                          <a:spcPts val="0"/>
                        </a:spcAft>
                      </a:pPr>
                      <a:endParaRPr lang="es-US" sz="1200" dirty="0">
                        <a:latin typeface="Times New Roman"/>
                        <a:ea typeface="Times New Roman"/>
                        <a:cs typeface="Times New Roman"/>
                      </a:endParaRPr>
                    </a:p>
                    <a:p>
                      <a:pPr marL="0" marR="0" algn="ctr">
                        <a:spcBef>
                          <a:spcPts val="0"/>
                        </a:spcBef>
                        <a:spcAft>
                          <a:spcPts val="0"/>
                        </a:spcAft>
                      </a:pPr>
                      <a:r>
                        <a:rPr lang="es-ES" sz="1100" b="1" dirty="0">
                          <a:solidFill>
                            <a:srgbClr val="FFFFFF"/>
                          </a:solidFill>
                          <a:latin typeface="Times New Roman"/>
                          <a:ea typeface="Times New Roman"/>
                          <a:cs typeface="Times New Roman"/>
                        </a:rPr>
                        <a:t>PROGRAMA DE AUDITORÍA TRIBUTARIA</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Razón Social:     FLOSAR                                             RUC:  XXXXXXXXXXXXX</a:t>
                      </a:r>
                      <a:endParaRPr lang="es-US" sz="1200" dirty="0">
                        <a:latin typeface="Times New Roman"/>
                        <a:ea typeface="Times New Roman"/>
                        <a:cs typeface="Times New Roman"/>
                      </a:endParaRPr>
                    </a:p>
                    <a:p>
                      <a:pPr marL="0" marR="0">
                        <a:spcBef>
                          <a:spcPts val="0"/>
                        </a:spcBef>
                        <a:spcAft>
                          <a:spcPts val="0"/>
                        </a:spcAft>
                      </a:pPr>
                      <a:r>
                        <a:rPr lang="es-ES" sz="1100" b="1" dirty="0">
                          <a:solidFill>
                            <a:srgbClr val="FFFFFF"/>
                          </a:solidFill>
                          <a:latin typeface="Times New Roman"/>
                          <a:ea typeface="Times New Roman"/>
                          <a:cs typeface="Times New Roman"/>
                        </a:rPr>
                        <a:t>Área o módulo:  Contabilidad</a:t>
                      </a:r>
                      <a:endParaRPr lang="es-US" sz="1200" dirty="0">
                        <a:latin typeface="Times New Roman"/>
                        <a:ea typeface="Times New Roman"/>
                        <a:cs typeface="Times New Roman"/>
                      </a:endParaRPr>
                    </a:p>
                  </a:txBody>
                  <a:tcPr marL="68398" marR="6839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solidFill>
                      <a:srgbClr val="4F81BD"/>
                    </a:solidFill>
                  </a:tcPr>
                </a:tc>
                <a:tc hMerge="1">
                  <a:txBody>
                    <a:bodyPr/>
                    <a:lstStyle/>
                    <a:p>
                      <a:endParaRPr lang="es-US"/>
                    </a:p>
                  </a:txBody>
                  <a:tcPr/>
                </a:tc>
                <a:tc hMerge="1">
                  <a:txBody>
                    <a:bodyPr/>
                    <a:lstStyle/>
                    <a:p>
                      <a:endParaRPr lang="es-US"/>
                    </a:p>
                  </a:txBody>
                  <a:tcPr/>
                </a:tc>
                <a:tc hMerge="1">
                  <a:txBody>
                    <a:bodyPr/>
                    <a:lstStyle/>
                    <a:p>
                      <a:endParaRPr lang="es-US"/>
                    </a:p>
                  </a:txBody>
                  <a:tcPr/>
                </a:tc>
              </a:tr>
              <a:tr h="501588">
                <a:tc gridSpan="4">
                  <a:txBody>
                    <a:bodyPr/>
                    <a:lstStyle/>
                    <a:p>
                      <a:pPr marL="0" marR="0">
                        <a:lnSpc>
                          <a:spcPct val="150000"/>
                        </a:lnSpc>
                        <a:spcBef>
                          <a:spcPts val="0"/>
                        </a:spcBef>
                        <a:spcAft>
                          <a:spcPts val="0"/>
                        </a:spcAft>
                      </a:pPr>
                      <a:r>
                        <a:rPr lang="es-ES" sz="1100" b="1" dirty="0">
                          <a:solidFill>
                            <a:schemeClr val="tx1"/>
                          </a:solidFill>
                          <a:latin typeface="Times New Roman"/>
                          <a:ea typeface="Times New Roman"/>
                          <a:cs typeface="Times New Roman"/>
                        </a:rPr>
                        <a:t>OBJETIVO: Verificar que las ventas fueron efectuadas bajo los parámetros establecidos por la ley y registradas adecuadamente.</a:t>
                      </a:r>
                      <a:endParaRPr lang="es-US" sz="1200" dirty="0">
                        <a:solidFill>
                          <a:schemeClr val="tx1"/>
                        </a:solidFill>
                        <a:latin typeface="Times New Roman"/>
                        <a:ea typeface="Times New Roman"/>
                        <a:cs typeface="Times New Roman"/>
                      </a:endParaRPr>
                    </a:p>
                  </a:txBody>
                  <a:tcPr marL="68398" marR="6839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250794">
                <a:tc>
                  <a:txBody>
                    <a:bodyPr/>
                    <a:lstStyle/>
                    <a:p>
                      <a:pPr marL="0" marR="0" algn="ctr">
                        <a:lnSpc>
                          <a:spcPct val="150000"/>
                        </a:lnSpc>
                        <a:spcBef>
                          <a:spcPts val="0"/>
                        </a:spcBef>
                        <a:spcAft>
                          <a:spcPts val="0"/>
                        </a:spcAft>
                      </a:pPr>
                      <a:r>
                        <a:rPr lang="es-ES" sz="1100" b="1">
                          <a:solidFill>
                            <a:schemeClr val="tx1"/>
                          </a:solidFill>
                          <a:latin typeface="Times New Roman"/>
                          <a:ea typeface="Times New Roman"/>
                          <a:cs typeface="Times New Roman"/>
                        </a:rPr>
                        <a:t>Nº</a:t>
                      </a:r>
                      <a:endParaRPr lang="es-US" sz="1200">
                        <a:solidFill>
                          <a:schemeClr val="tx1"/>
                        </a:solidFill>
                        <a:latin typeface="Times New Roman"/>
                        <a:ea typeface="Times New Roman"/>
                        <a:cs typeface="Times New Roman"/>
                      </a:endParaRPr>
                    </a:p>
                  </a:txBody>
                  <a:tcPr marL="68398" marR="6839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S" sz="1100" b="1" dirty="0">
                          <a:solidFill>
                            <a:schemeClr val="tx1"/>
                          </a:solidFill>
                          <a:latin typeface="Times New Roman"/>
                          <a:ea typeface="Times New Roman"/>
                          <a:cs typeface="Times New Roman"/>
                        </a:rPr>
                        <a:t>Descripción</a:t>
                      </a:r>
                      <a:endParaRPr lang="es-US" sz="1200" dirty="0">
                        <a:solidFill>
                          <a:schemeClr val="tx1"/>
                        </a:solidFill>
                        <a:latin typeface="Times New Roman"/>
                        <a:ea typeface="Times New Roman"/>
                        <a:cs typeface="Times New Roman"/>
                      </a:endParaRPr>
                    </a:p>
                  </a:txBody>
                  <a:tcPr marL="68398" marR="6839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s-ES" sz="1100" b="1">
                          <a:solidFill>
                            <a:schemeClr val="tx1"/>
                          </a:solidFill>
                          <a:latin typeface="Times New Roman"/>
                          <a:ea typeface="Times New Roman"/>
                          <a:cs typeface="Times New Roman"/>
                        </a:rPr>
                        <a:t>T.P. / </a:t>
                      </a:r>
                      <a:r>
                        <a:rPr lang="en-US" sz="1100" b="1">
                          <a:solidFill>
                            <a:schemeClr val="tx1"/>
                          </a:solidFill>
                          <a:latin typeface="Times New Roman"/>
                          <a:ea typeface="Times New Roman"/>
                          <a:cs typeface="Times New Roman"/>
                        </a:rPr>
                        <a:t>Hora </a:t>
                      </a:r>
                      <a:endParaRPr lang="es-US" sz="1200">
                        <a:solidFill>
                          <a:schemeClr val="tx1"/>
                        </a:solidFill>
                        <a:latin typeface="Times New Roman"/>
                        <a:ea typeface="Times New Roman"/>
                        <a:cs typeface="Times New Roman"/>
                      </a:endParaRPr>
                    </a:p>
                  </a:txBody>
                  <a:tcPr marL="68398" marR="6839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gn="ctr">
                        <a:lnSpc>
                          <a:spcPct val="150000"/>
                        </a:lnSpc>
                        <a:spcBef>
                          <a:spcPts val="0"/>
                        </a:spcBef>
                        <a:spcAft>
                          <a:spcPts val="0"/>
                        </a:spcAft>
                      </a:pPr>
                      <a:r>
                        <a:rPr lang="en-US" sz="1100" b="1">
                          <a:solidFill>
                            <a:schemeClr val="tx1"/>
                          </a:solidFill>
                          <a:latin typeface="Times New Roman"/>
                          <a:ea typeface="Times New Roman"/>
                          <a:cs typeface="Times New Roman"/>
                        </a:rPr>
                        <a:t>Responsable</a:t>
                      </a:r>
                      <a:endParaRPr lang="es-US" sz="1200">
                        <a:solidFill>
                          <a:schemeClr val="tx1"/>
                        </a:solidFill>
                        <a:latin typeface="Times New Roman"/>
                        <a:ea typeface="Times New Roman"/>
                        <a:cs typeface="Times New Roman"/>
                      </a:endParaRPr>
                    </a:p>
                  </a:txBody>
                  <a:tcPr marL="68398" marR="6839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250794">
                <a:tc gridSpan="4">
                  <a:txBody>
                    <a:bodyPr/>
                    <a:lstStyle/>
                    <a:p>
                      <a:pPr marL="0" marR="0" algn="just">
                        <a:lnSpc>
                          <a:spcPct val="150000"/>
                        </a:lnSpc>
                        <a:spcBef>
                          <a:spcPts val="0"/>
                        </a:spcBef>
                        <a:spcAft>
                          <a:spcPts val="0"/>
                        </a:spcAft>
                      </a:pPr>
                      <a:r>
                        <a:rPr lang="es-EC" sz="1100" dirty="0">
                          <a:solidFill>
                            <a:schemeClr val="tx1"/>
                          </a:solidFill>
                          <a:latin typeface="Times New Roman"/>
                          <a:ea typeface="Times New Roman"/>
                          <a:cs typeface="Times New Roman"/>
                        </a:rPr>
                        <a:t>PRUEBAS SUSTANTIVAS: </a:t>
                      </a:r>
                      <a:endParaRPr lang="es-US" sz="1200" dirty="0">
                        <a:solidFill>
                          <a:schemeClr val="tx1"/>
                        </a:solidFill>
                        <a:latin typeface="Times New Roman"/>
                        <a:ea typeface="Times New Roman"/>
                        <a:cs typeface="Times New Roman"/>
                      </a:endParaRPr>
                    </a:p>
                  </a:txBody>
                  <a:tcPr marL="68398" marR="6839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398990">
                <a:tc gridSpan="4">
                  <a:txBody>
                    <a:bodyPr/>
                    <a:lstStyle/>
                    <a:p>
                      <a:pPr marL="742950" marR="0" lvl="1" indent="-285750">
                        <a:lnSpc>
                          <a:spcPct val="150000"/>
                        </a:lnSpc>
                        <a:spcBef>
                          <a:spcPts val="0"/>
                        </a:spcBef>
                        <a:spcAft>
                          <a:spcPts val="0"/>
                        </a:spcAft>
                        <a:buFont typeface="+mj-lt"/>
                        <a:buAutoNum type="arabicPeriod"/>
                      </a:pPr>
                      <a:r>
                        <a:rPr lang="es-EC" sz="1100" b="1" dirty="0">
                          <a:solidFill>
                            <a:schemeClr val="tx1"/>
                          </a:solidFill>
                          <a:latin typeface="Times New Roman"/>
                          <a:ea typeface="Times New Roman"/>
                          <a:cs typeface="Times New Roman"/>
                        </a:rPr>
                        <a:t>Revisión de las ventas</a:t>
                      </a:r>
                      <a:endParaRPr lang="es-US" sz="1200" dirty="0">
                        <a:solidFill>
                          <a:schemeClr val="tx1"/>
                        </a:solidFill>
                        <a:latin typeface="Times New Roman"/>
                        <a:ea typeface="Times New Roman"/>
                        <a:cs typeface="Times New Roman"/>
                      </a:endParaRPr>
                    </a:p>
                  </a:txBody>
                  <a:tcPr marL="68398" marR="6839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250794">
                <a:tc gridSpan="4">
                  <a:txBody>
                    <a:bodyPr/>
                    <a:lstStyle/>
                    <a:p>
                      <a:pPr marL="0" marR="0" algn="just">
                        <a:lnSpc>
                          <a:spcPct val="150000"/>
                        </a:lnSpc>
                        <a:spcBef>
                          <a:spcPts val="0"/>
                        </a:spcBef>
                        <a:spcAft>
                          <a:spcPts val="0"/>
                        </a:spcAft>
                      </a:pPr>
                      <a:r>
                        <a:rPr lang="en-US" sz="1100" dirty="0">
                          <a:solidFill>
                            <a:schemeClr val="tx1"/>
                          </a:solidFill>
                          <a:latin typeface="Times New Roman"/>
                          <a:ea typeface="Times New Roman"/>
                          <a:cs typeface="Times New Roman"/>
                        </a:rPr>
                        <a:t>PRUEBAS DE CUMPLIMIENTO:</a:t>
                      </a:r>
                      <a:endParaRPr lang="es-US" sz="1200" dirty="0">
                        <a:solidFill>
                          <a:schemeClr val="tx1"/>
                        </a:solidFill>
                        <a:latin typeface="Times New Roman"/>
                        <a:ea typeface="Times New Roman"/>
                        <a:cs typeface="Times New Roman"/>
                      </a:endParaRPr>
                    </a:p>
                  </a:txBody>
                  <a:tcPr marL="68398" marR="68398" marT="0" marB="0">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hMerge="1">
                  <a:txBody>
                    <a:bodyPr/>
                    <a:lstStyle/>
                    <a:p>
                      <a:endParaRPr lang="es-US"/>
                    </a:p>
                  </a:txBody>
                  <a:tcPr/>
                </a:tc>
                <a:tc hMerge="1">
                  <a:txBody>
                    <a:bodyPr/>
                    <a:lstStyle/>
                    <a:p>
                      <a:endParaRPr lang="es-US"/>
                    </a:p>
                  </a:txBody>
                  <a:tcPr/>
                </a:tc>
              </a:tr>
              <a:tr h="417990">
                <a:tc gridSpan="2">
                  <a:txBody>
                    <a:bodyPr/>
                    <a:lstStyle/>
                    <a:p>
                      <a:pPr marL="0" marR="0">
                        <a:lnSpc>
                          <a:spcPct val="150000"/>
                        </a:lnSpc>
                        <a:spcBef>
                          <a:spcPts val="0"/>
                        </a:spcBef>
                        <a:spcAft>
                          <a:spcPts val="0"/>
                        </a:spcAft>
                      </a:pPr>
                      <a:r>
                        <a:rPr lang="es-ES" sz="1100" b="1" dirty="0">
                          <a:solidFill>
                            <a:schemeClr val="tx1"/>
                          </a:solidFill>
                          <a:latin typeface="Times New Roman"/>
                          <a:ea typeface="Times New Roman"/>
                          <a:cs typeface="Times New Roman"/>
                        </a:rPr>
                        <a:t>1.1 Determinar la muestra a examinar</a:t>
                      </a:r>
                      <a:endParaRPr lang="es-US" sz="1200" dirty="0">
                        <a:solidFill>
                          <a:schemeClr val="tx1"/>
                        </a:solidFill>
                        <a:latin typeface="Times New Roman"/>
                        <a:ea typeface="Times New Roman"/>
                        <a:cs typeface="Times New Roman"/>
                      </a:endParaRPr>
                    </a:p>
                  </a:txBody>
                  <a:tcPr marL="68398" marR="6839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nSpc>
                          <a:spcPct val="150000"/>
                        </a:lnSpc>
                        <a:spcBef>
                          <a:spcPts val="0"/>
                        </a:spcBef>
                        <a:spcAft>
                          <a:spcPts val="0"/>
                        </a:spcAft>
                      </a:pPr>
                      <a:r>
                        <a:rPr lang="en-US" sz="1100" dirty="0">
                          <a:solidFill>
                            <a:schemeClr val="tx1"/>
                          </a:solidFill>
                          <a:latin typeface="Times New Roman"/>
                          <a:ea typeface="Times New Roman"/>
                          <a:cs typeface="Times New Roman"/>
                        </a:rPr>
                        <a:t>30min.</a:t>
                      </a:r>
                      <a:endParaRPr lang="es-US" sz="1200" dirty="0">
                        <a:solidFill>
                          <a:schemeClr val="tx1"/>
                        </a:solidFill>
                        <a:latin typeface="Times New Roman"/>
                        <a:ea typeface="Times New Roman"/>
                        <a:cs typeface="Times New Roman"/>
                      </a:endParaRPr>
                    </a:p>
                  </a:txBody>
                  <a:tcPr marL="68398" marR="6839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a:solidFill>
                            <a:schemeClr val="tx1"/>
                          </a:solidFill>
                          <a:latin typeface="Times New Roman"/>
                          <a:ea typeface="Times New Roman"/>
                          <a:cs typeface="Times New Roman"/>
                        </a:rPr>
                        <a:t>Flor Villafuerte</a:t>
                      </a:r>
                      <a:endParaRPr lang="es-US" sz="1200">
                        <a:solidFill>
                          <a:schemeClr val="tx1"/>
                        </a:solidFill>
                        <a:latin typeface="Times New Roman"/>
                        <a:ea typeface="Times New Roman"/>
                        <a:cs typeface="Times New Roman"/>
                      </a:endParaRPr>
                    </a:p>
                  </a:txBody>
                  <a:tcPr marL="68398" marR="6839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501588">
                <a:tc gridSpan="2">
                  <a:txBody>
                    <a:bodyPr/>
                    <a:lstStyle/>
                    <a:p>
                      <a:pPr marL="0" marR="0">
                        <a:lnSpc>
                          <a:spcPct val="150000"/>
                        </a:lnSpc>
                        <a:spcBef>
                          <a:spcPts val="0"/>
                        </a:spcBef>
                        <a:spcAft>
                          <a:spcPts val="0"/>
                        </a:spcAft>
                      </a:pPr>
                      <a:r>
                        <a:rPr lang="es-ES" sz="1100" b="1">
                          <a:solidFill>
                            <a:schemeClr val="tx1"/>
                          </a:solidFill>
                          <a:latin typeface="Times New Roman"/>
                          <a:ea typeface="Times New Roman"/>
                          <a:cs typeface="Times New Roman"/>
                        </a:rPr>
                        <a:t>1.2 Realizar los cálculos aritméticos, suma de las facturas y comparar con los registros contables.</a:t>
                      </a:r>
                      <a:endParaRPr lang="es-US" sz="1200">
                        <a:solidFill>
                          <a:schemeClr val="tx1"/>
                        </a:solidFill>
                        <a:latin typeface="Times New Roman"/>
                        <a:ea typeface="Times New Roman"/>
                        <a:cs typeface="Times New Roman"/>
                      </a:endParaRPr>
                    </a:p>
                  </a:txBody>
                  <a:tcPr marL="68398" marR="6839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nSpc>
                          <a:spcPct val="150000"/>
                        </a:lnSpc>
                        <a:spcBef>
                          <a:spcPts val="0"/>
                        </a:spcBef>
                        <a:spcAft>
                          <a:spcPts val="0"/>
                        </a:spcAft>
                      </a:pPr>
                      <a:r>
                        <a:rPr lang="en-US" sz="1100" dirty="0">
                          <a:solidFill>
                            <a:schemeClr val="tx1"/>
                          </a:solidFill>
                          <a:latin typeface="Times New Roman"/>
                          <a:ea typeface="Times New Roman"/>
                          <a:cs typeface="Times New Roman"/>
                        </a:rPr>
                        <a:t>6 </a:t>
                      </a:r>
                      <a:r>
                        <a:rPr lang="en-US" sz="1100" dirty="0" err="1">
                          <a:solidFill>
                            <a:schemeClr val="tx1"/>
                          </a:solidFill>
                          <a:latin typeface="Times New Roman"/>
                          <a:ea typeface="Times New Roman"/>
                          <a:cs typeface="Times New Roman"/>
                        </a:rPr>
                        <a:t>horas</a:t>
                      </a:r>
                      <a:endParaRPr lang="es-US" sz="1200" dirty="0">
                        <a:solidFill>
                          <a:schemeClr val="tx1"/>
                        </a:solidFill>
                        <a:latin typeface="Times New Roman"/>
                        <a:ea typeface="Times New Roman"/>
                        <a:cs typeface="Times New Roman"/>
                      </a:endParaRPr>
                    </a:p>
                  </a:txBody>
                  <a:tcPr marL="68398" marR="6839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dirty="0" err="1">
                          <a:solidFill>
                            <a:schemeClr val="tx1"/>
                          </a:solidFill>
                          <a:latin typeface="Times New Roman"/>
                          <a:ea typeface="Times New Roman"/>
                          <a:cs typeface="Times New Roman"/>
                        </a:rPr>
                        <a:t>Flor</a:t>
                      </a:r>
                      <a:r>
                        <a:rPr lang="en-US" sz="1100" dirty="0">
                          <a:solidFill>
                            <a:schemeClr val="tx1"/>
                          </a:solidFill>
                          <a:latin typeface="Times New Roman"/>
                          <a:ea typeface="Times New Roman"/>
                          <a:cs typeface="Times New Roman"/>
                        </a:rPr>
                        <a:t> </a:t>
                      </a:r>
                      <a:r>
                        <a:rPr lang="en-US" sz="1100" dirty="0" err="1">
                          <a:solidFill>
                            <a:schemeClr val="tx1"/>
                          </a:solidFill>
                          <a:latin typeface="Times New Roman"/>
                          <a:ea typeface="Times New Roman"/>
                          <a:cs typeface="Times New Roman"/>
                        </a:rPr>
                        <a:t>Villafuerte</a:t>
                      </a:r>
                      <a:endParaRPr lang="es-US" sz="1200" dirty="0">
                        <a:solidFill>
                          <a:schemeClr val="tx1"/>
                        </a:solidFill>
                        <a:latin typeface="Times New Roman"/>
                        <a:ea typeface="Times New Roman"/>
                        <a:cs typeface="Times New Roman"/>
                      </a:endParaRPr>
                    </a:p>
                  </a:txBody>
                  <a:tcPr marL="68398" marR="6839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r h="752381">
                <a:tc gridSpan="2">
                  <a:txBody>
                    <a:bodyPr/>
                    <a:lstStyle/>
                    <a:p>
                      <a:pPr marL="0" marR="0">
                        <a:lnSpc>
                          <a:spcPct val="150000"/>
                        </a:lnSpc>
                        <a:spcBef>
                          <a:spcPts val="0"/>
                        </a:spcBef>
                        <a:spcAft>
                          <a:spcPts val="0"/>
                        </a:spcAft>
                      </a:pPr>
                      <a:r>
                        <a:rPr lang="es-ES" sz="1100" b="1" dirty="0">
                          <a:solidFill>
                            <a:schemeClr val="tx1"/>
                          </a:solidFill>
                          <a:latin typeface="Times New Roman"/>
                          <a:ea typeface="Times New Roman"/>
                          <a:cs typeface="Times New Roman"/>
                        </a:rPr>
                        <a:t>1.2 Revisar la numeración, cálculos, auxiliares de cuentas por cobrar de y autorización de las notas de crédito para el periodo analizado.</a:t>
                      </a:r>
                      <a:endParaRPr lang="es-US" sz="1200" dirty="0">
                        <a:solidFill>
                          <a:schemeClr val="tx1"/>
                        </a:solidFill>
                        <a:latin typeface="Times New Roman"/>
                        <a:ea typeface="Times New Roman"/>
                        <a:cs typeface="Times New Roman"/>
                      </a:endParaRPr>
                    </a:p>
                  </a:txBody>
                  <a:tcPr marL="68398" marR="6839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hMerge="1">
                  <a:txBody>
                    <a:bodyPr/>
                    <a:lstStyle/>
                    <a:p>
                      <a:endParaRPr lang="es-US"/>
                    </a:p>
                  </a:txBody>
                  <a:tcPr/>
                </a:tc>
                <a:tc>
                  <a:txBody>
                    <a:bodyPr/>
                    <a:lstStyle/>
                    <a:p>
                      <a:pPr marL="0" marR="0">
                        <a:lnSpc>
                          <a:spcPct val="150000"/>
                        </a:lnSpc>
                        <a:spcBef>
                          <a:spcPts val="0"/>
                        </a:spcBef>
                        <a:spcAft>
                          <a:spcPts val="0"/>
                        </a:spcAft>
                      </a:pPr>
                      <a:r>
                        <a:rPr lang="en-US" sz="1100" dirty="0">
                          <a:solidFill>
                            <a:schemeClr val="tx1"/>
                          </a:solidFill>
                          <a:latin typeface="Times New Roman"/>
                          <a:ea typeface="Times New Roman"/>
                          <a:cs typeface="Times New Roman"/>
                        </a:rPr>
                        <a:t>2 </a:t>
                      </a:r>
                      <a:r>
                        <a:rPr lang="en-US" sz="1100" dirty="0" err="1">
                          <a:solidFill>
                            <a:schemeClr val="tx1"/>
                          </a:solidFill>
                          <a:latin typeface="Times New Roman"/>
                          <a:ea typeface="Times New Roman"/>
                          <a:cs typeface="Times New Roman"/>
                        </a:rPr>
                        <a:t>horas</a:t>
                      </a:r>
                      <a:endParaRPr lang="es-US" sz="1200" dirty="0">
                        <a:solidFill>
                          <a:schemeClr val="tx1"/>
                        </a:solidFill>
                        <a:latin typeface="Times New Roman"/>
                        <a:ea typeface="Times New Roman"/>
                        <a:cs typeface="Times New Roman"/>
                      </a:endParaRPr>
                    </a:p>
                  </a:txBody>
                  <a:tcPr marL="68398" marR="6839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c>
                  <a:txBody>
                    <a:bodyPr/>
                    <a:lstStyle/>
                    <a:p>
                      <a:pPr marL="0" marR="0">
                        <a:lnSpc>
                          <a:spcPct val="150000"/>
                        </a:lnSpc>
                        <a:spcBef>
                          <a:spcPts val="0"/>
                        </a:spcBef>
                        <a:spcAft>
                          <a:spcPts val="0"/>
                        </a:spcAft>
                      </a:pPr>
                      <a:r>
                        <a:rPr lang="en-US" sz="1100" dirty="0">
                          <a:solidFill>
                            <a:schemeClr val="tx1"/>
                          </a:solidFill>
                          <a:latin typeface="Times New Roman"/>
                          <a:ea typeface="Times New Roman"/>
                          <a:cs typeface="Times New Roman"/>
                        </a:rPr>
                        <a:t>Saralid Lorenti</a:t>
                      </a:r>
                      <a:endParaRPr lang="es-US" sz="1200" dirty="0">
                        <a:solidFill>
                          <a:schemeClr val="tx1"/>
                        </a:solidFill>
                        <a:latin typeface="Times New Roman"/>
                        <a:ea typeface="Times New Roman"/>
                        <a:cs typeface="Times New Roman"/>
                      </a:endParaRPr>
                    </a:p>
                  </a:txBody>
                  <a:tcPr marL="68398" marR="68398" marT="0" marB="0" anchor="ct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tcPr>
                </a:tc>
              </a:tr>
            </a:tbl>
          </a:graphicData>
        </a:graphic>
      </p:graphicFrame>
      <p:sp>
        <p:nvSpPr>
          <p:cNvPr id="6" name="5 CuadroTexto"/>
          <p:cNvSpPr txBox="1"/>
          <p:nvPr/>
        </p:nvSpPr>
        <p:spPr>
          <a:xfrm>
            <a:off x="1066800" y="304800"/>
            <a:ext cx="7772400" cy="369332"/>
          </a:xfrm>
          <a:prstGeom prst="rect">
            <a:avLst/>
          </a:prstGeom>
          <a:noFill/>
        </p:spPr>
        <p:txBody>
          <a:bodyPr wrap="square" rtlCol="0">
            <a:spAutoFit/>
          </a:bodyPr>
          <a:lstStyle/>
          <a:p>
            <a:pPr marL="0" lvl="1"/>
            <a:r>
              <a:rPr lang="es-ES" b="1" dirty="0" smtClean="0">
                <a:solidFill>
                  <a:schemeClr val="tx2">
                    <a:lumMod val="75000"/>
                  </a:schemeClr>
                </a:solidFill>
              </a:rPr>
              <a:t>VENTAS (FORMULARIO 101 VS FORMULARIO 104)</a:t>
            </a:r>
            <a:endParaRPr lang="es-US" b="1" dirty="0" smtClean="0">
              <a:solidFill>
                <a:schemeClr val="tx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S"/>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S"/>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S"/>
          </a:p>
        </p:txBody>
      </p:sp>
      <p:pic>
        <p:nvPicPr>
          <p:cNvPr id="38" name="37 Imagen"/>
          <p:cNvPicPr/>
          <p:nvPr/>
        </p:nvPicPr>
        <p:blipFill>
          <a:blip r:embed="rId3" cstate="print"/>
          <a:srcRect/>
          <a:stretch>
            <a:fillRect/>
          </a:stretch>
        </p:blipFill>
        <p:spPr bwMode="auto">
          <a:xfrm>
            <a:off x="990600" y="1143000"/>
            <a:ext cx="2209800" cy="1524000"/>
          </a:xfrm>
          <a:prstGeom prst="rect">
            <a:avLst/>
          </a:prstGeom>
          <a:noFill/>
          <a:ln w="9525">
            <a:noFill/>
            <a:miter lim="800000"/>
            <a:headEnd/>
            <a:tailEnd/>
          </a:ln>
        </p:spPr>
      </p:pic>
      <p:sp>
        <p:nvSpPr>
          <p:cNvPr id="39" name="38 CuadroTexto"/>
          <p:cNvSpPr txBox="1"/>
          <p:nvPr/>
        </p:nvSpPr>
        <p:spPr>
          <a:xfrm>
            <a:off x="152400" y="228600"/>
            <a:ext cx="8991600" cy="523220"/>
          </a:xfrm>
          <a:prstGeom prst="rect">
            <a:avLst/>
          </a:prstGeom>
          <a:noFill/>
        </p:spPr>
        <p:txBody>
          <a:bodyPr wrap="square" rtlCol="0">
            <a:spAutoFit/>
          </a:bodyPr>
          <a:lstStyle/>
          <a:p>
            <a:pPr algn="ctr"/>
            <a:r>
              <a:rPr lang="es-EC" sz="2800" b="1" dirty="0" smtClean="0">
                <a:solidFill>
                  <a:schemeClr val="tx2">
                    <a:lumMod val="75000"/>
                  </a:schemeClr>
                </a:solidFill>
              </a:rPr>
              <a:t>Determinación de la Muestra</a:t>
            </a:r>
            <a:endParaRPr lang="es-ES" sz="2800" b="1" dirty="0" smtClean="0">
              <a:solidFill>
                <a:schemeClr val="tx2">
                  <a:lumMod val="75000"/>
                </a:schemeClr>
              </a:solidFill>
            </a:endParaRPr>
          </a:p>
        </p:txBody>
      </p:sp>
      <p:graphicFrame>
        <p:nvGraphicFramePr>
          <p:cNvPr id="40" name="39 Tabla"/>
          <p:cNvGraphicFramePr>
            <a:graphicFrameLocks noGrp="1"/>
          </p:cNvGraphicFramePr>
          <p:nvPr/>
        </p:nvGraphicFramePr>
        <p:xfrm>
          <a:off x="990600" y="3048000"/>
          <a:ext cx="2146300" cy="841248"/>
        </p:xfrm>
        <a:graphic>
          <a:graphicData uri="http://schemas.openxmlformats.org/drawingml/2006/table">
            <a:tbl>
              <a:tblPr/>
              <a:tblGrid>
                <a:gridCol w="1160780"/>
                <a:gridCol w="985520"/>
              </a:tblGrid>
              <a:tr h="209550">
                <a:tc gridSpan="2">
                  <a:txBody>
                    <a:bodyPr/>
                    <a:lstStyle/>
                    <a:p>
                      <a:pPr marL="0" marR="0" algn="ctr">
                        <a:lnSpc>
                          <a:spcPct val="115000"/>
                        </a:lnSpc>
                        <a:spcBef>
                          <a:spcPts val="0"/>
                        </a:spcBef>
                        <a:spcAft>
                          <a:spcPts val="0"/>
                        </a:spcAft>
                      </a:pPr>
                      <a:r>
                        <a:rPr lang="es-EC" sz="1200" b="1" dirty="0">
                          <a:solidFill>
                            <a:schemeClr val="tx1"/>
                          </a:solidFill>
                          <a:latin typeface="Times New Roman"/>
                          <a:ea typeface="Times New Roman"/>
                          <a:cs typeface="Times New Roman"/>
                        </a:rPr>
                        <a:t>INGRESOS</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US"/>
                    </a:p>
                  </a:txBody>
                  <a:tcPr/>
                </a:tc>
              </a:tr>
              <a:tr h="200025">
                <a:tc>
                  <a:txBody>
                    <a:bodyPr/>
                    <a:lstStyle/>
                    <a:p>
                      <a:pPr marL="0" marR="0">
                        <a:lnSpc>
                          <a:spcPct val="115000"/>
                        </a:lnSpc>
                        <a:spcBef>
                          <a:spcPts val="0"/>
                        </a:spcBef>
                        <a:spcAft>
                          <a:spcPts val="0"/>
                        </a:spcAft>
                      </a:pPr>
                      <a:r>
                        <a:rPr lang="es-EC" sz="1200" dirty="0">
                          <a:solidFill>
                            <a:schemeClr val="tx1"/>
                          </a:solidFill>
                          <a:latin typeface="Times New Roman"/>
                          <a:ea typeface="Times New Roman"/>
                          <a:cs typeface="Times New Roman"/>
                        </a:rPr>
                        <a:t>Muestra </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marL="0" marR="0" algn="r">
                        <a:lnSpc>
                          <a:spcPct val="115000"/>
                        </a:lnSpc>
                        <a:spcBef>
                          <a:spcPts val="0"/>
                        </a:spcBef>
                        <a:spcAft>
                          <a:spcPts val="0"/>
                        </a:spcAft>
                      </a:pPr>
                      <a:r>
                        <a:rPr lang="es-EC" sz="1200" dirty="0">
                          <a:solidFill>
                            <a:schemeClr val="tx1"/>
                          </a:solidFill>
                          <a:latin typeface="Times New Roman"/>
                          <a:ea typeface="Times New Roman"/>
                          <a:cs typeface="Times New Roman"/>
                        </a:rPr>
                        <a:t>2.903.172,00 </a:t>
                      </a:r>
                      <a:endParaRPr lang="es-US" sz="1200" dirty="0">
                        <a:solidFill>
                          <a:schemeClr val="tx1"/>
                        </a:solidFill>
                        <a:latin typeface="Times New Roman"/>
                        <a:ea typeface="Times New Roman"/>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00025">
                <a:tc>
                  <a:txBody>
                    <a:bodyPr/>
                    <a:lstStyle/>
                    <a:p>
                      <a:pPr marL="0" marR="0">
                        <a:lnSpc>
                          <a:spcPct val="115000"/>
                        </a:lnSpc>
                        <a:spcBef>
                          <a:spcPts val="0"/>
                        </a:spcBef>
                        <a:spcAft>
                          <a:spcPts val="0"/>
                        </a:spcAft>
                      </a:pPr>
                      <a:r>
                        <a:rPr lang="es-EC" sz="1200" dirty="0" err="1">
                          <a:solidFill>
                            <a:schemeClr val="tx1"/>
                          </a:solidFill>
                          <a:latin typeface="Times New Roman"/>
                          <a:ea typeface="Times New Roman"/>
                          <a:cs typeface="Times New Roman"/>
                        </a:rPr>
                        <a:t>Za</a:t>
                      </a:r>
                      <a:r>
                        <a:rPr lang="es-EC" sz="1200" dirty="0">
                          <a:solidFill>
                            <a:schemeClr val="tx1"/>
                          </a:solidFill>
                          <a:latin typeface="Times New Roman"/>
                          <a:ea typeface="Times New Roman"/>
                          <a:cs typeface="Times New Roman"/>
                        </a:rPr>
                        <a:t> </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marL="0" marR="0" algn="r">
                        <a:lnSpc>
                          <a:spcPct val="115000"/>
                        </a:lnSpc>
                        <a:spcBef>
                          <a:spcPts val="0"/>
                        </a:spcBef>
                        <a:spcAft>
                          <a:spcPts val="0"/>
                        </a:spcAft>
                      </a:pPr>
                      <a:r>
                        <a:rPr lang="es-EC" sz="1200" dirty="0">
                          <a:solidFill>
                            <a:schemeClr val="tx1"/>
                          </a:solidFill>
                          <a:latin typeface="Times New Roman"/>
                          <a:ea typeface="Times New Roman"/>
                          <a:cs typeface="Times New Roman"/>
                        </a:rPr>
                        <a:t>1,50%</a:t>
                      </a:r>
                      <a:endParaRPr lang="es-US" sz="1200" dirty="0">
                        <a:solidFill>
                          <a:schemeClr val="tx1"/>
                        </a:solidFill>
                        <a:latin typeface="Times New Roman"/>
                        <a:ea typeface="Times New Roman"/>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a:noFill/>
                    </a:lnB>
                  </a:tcPr>
                </a:tc>
              </a:tr>
              <a:tr h="209550">
                <a:tc>
                  <a:txBody>
                    <a:bodyPr/>
                    <a:lstStyle/>
                    <a:p>
                      <a:pPr marL="0" marR="0">
                        <a:lnSpc>
                          <a:spcPct val="115000"/>
                        </a:lnSpc>
                        <a:spcBef>
                          <a:spcPts val="0"/>
                        </a:spcBef>
                        <a:spcAft>
                          <a:spcPts val="0"/>
                        </a:spcAft>
                      </a:pPr>
                      <a:r>
                        <a:rPr lang="es-EC" sz="1200" dirty="0">
                          <a:solidFill>
                            <a:schemeClr val="tx1"/>
                          </a:solidFill>
                          <a:latin typeface="Times New Roman"/>
                          <a:ea typeface="Times New Roman"/>
                          <a:cs typeface="Times New Roman"/>
                        </a:rPr>
                        <a:t>Error Tolerable</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dirty="0">
                          <a:solidFill>
                            <a:schemeClr val="tx1"/>
                          </a:solidFill>
                          <a:latin typeface="Times New Roman"/>
                          <a:ea typeface="Times New Roman"/>
                          <a:cs typeface="Times New Roman"/>
                        </a:rPr>
                        <a:t>43.547,58</a:t>
                      </a:r>
                      <a:endParaRPr lang="es-US" sz="1200" dirty="0">
                        <a:solidFill>
                          <a:schemeClr val="tx1"/>
                        </a:solidFill>
                        <a:latin typeface="Times New Roman"/>
                        <a:ea typeface="Times New Roman"/>
                        <a:cs typeface="Times New Roman"/>
                      </a:endParaRPr>
                    </a:p>
                  </a:txBody>
                  <a:tcPr marL="44450" marR="44450" marT="0"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B8CCE4"/>
                    </a:solidFill>
                  </a:tcPr>
                </a:tc>
              </a:tr>
            </a:tbl>
          </a:graphicData>
        </a:graphic>
      </p:graphicFrame>
      <p:sp>
        <p:nvSpPr>
          <p:cNvPr id="41" name="40 CuadroTexto"/>
          <p:cNvSpPr txBox="1"/>
          <p:nvPr/>
        </p:nvSpPr>
        <p:spPr>
          <a:xfrm>
            <a:off x="1219200" y="2667000"/>
            <a:ext cx="1676400" cy="369332"/>
          </a:xfrm>
          <a:prstGeom prst="rect">
            <a:avLst/>
          </a:prstGeom>
          <a:noFill/>
        </p:spPr>
        <p:txBody>
          <a:bodyPr wrap="square" rtlCol="0">
            <a:spAutoFit/>
          </a:bodyPr>
          <a:lstStyle/>
          <a:p>
            <a:r>
              <a:rPr lang="es-US" dirty="0" smtClean="0">
                <a:solidFill>
                  <a:schemeClr val="tx2">
                    <a:lumMod val="75000"/>
                  </a:schemeClr>
                </a:solidFill>
              </a:rPr>
              <a:t>Error tolerable</a:t>
            </a:r>
            <a:endParaRPr lang="es-US" dirty="0">
              <a:solidFill>
                <a:schemeClr val="tx2">
                  <a:lumMod val="75000"/>
                </a:schemeClr>
              </a:solidFill>
            </a:endParaRPr>
          </a:p>
        </p:txBody>
      </p:sp>
      <p:graphicFrame>
        <p:nvGraphicFramePr>
          <p:cNvPr id="42" name="41 Tabla"/>
          <p:cNvGraphicFramePr>
            <a:graphicFrameLocks noGrp="1"/>
          </p:cNvGraphicFramePr>
          <p:nvPr/>
        </p:nvGraphicFramePr>
        <p:xfrm>
          <a:off x="3429000" y="1600200"/>
          <a:ext cx="1960245" cy="1499997"/>
        </p:xfrm>
        <a:graphic>
          <a:graphicData uri="http://schemas.openxmlformats.org/drawingml/2006/table">
            <a:tbl>
              <a:tblPr/>
              <a:tblGrid>
                <a:gridCol w="1058545"/>
                <a:gridCol w="901700"/>
              </a:tblGrid>
              <a:tr h="200025">
                <a:tc>
                  <a:txBody>
                    <a:bodyPr/>
                    <a:lstStyle/>
                    <a:p>
                      <a:pPr marL="0" marR="0" algn="ctr">
                        <a:lnSpc>
                          <a:spcPct val="115000"/>
                        </a:lnSpc>
                        <a:spcBef>
                          <a:spcPts val="0"/>
                        </a:spcBef>
                        <a:spcAft>
                          <a:spcPts val="0"/>
                        </a:spcAft>
                      </a:pPr>
                      <a:r>
                        <a:rPr lang="es-EC" sz="1200" b="1" dirty="0">
                          <a:latin typeface="Times New Roman"/>
                          <a:ea typeface="Times New Roman"/>
                          <a:cs typeface="Times New Roman"/>
                        </a:rPr>
                        <a:t>Descripción</a:t>
                      </a:r>
                      <a:endParaRPr lang="es-US" sz="12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c>
                  <a:txBody>
                    <a:bodyPr/>
                    <a:lstStyle/>
                    <a:p>
                      <a:pPr marL="0" marR="0" algn="ctr">
                        <a:lnSpc>
                          <a:spcPct val="115000"/>
                        </a:lnSpc>
                        <a:spcBef>
                          <a:spcPts val="0"/>
                        </a:spcBef>
                        <a:spcAft>
                          <a:spcPts val="0"/>
                        </a:spcAft>
                      </a:pPr>
                      <a:r>
                        <a:rPr lang="es-EC" sz="1200" b="1" dirty="0">
                          <a:latin typeface="Times New Roman"/>
                          <a:ea typeface="Times New Roman"/>
                          <a:cs typeface="Times New Roman"/>
                        </a:rPr>
                        <a:t>Valor</a:t>
                      </a:r>
                      <a:endParaRPr lang="es-US" sz="1200" dirty="0">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8CCE4"/>
                    </a:solidFill>
                  </a:tcPr>
                </a:tc>
              </a:tr>
              <a:tr h="200025">
                <a:tc>
                  <a:txBody>
                    <a:bodyPr/>
                    <a:lstStyle/>
                    <a:p>
                      <a:pPr marL="0" marR="0" algn="ctr">
                        <a:lnSpc>
                          <a:spcPct val="115000"/>
                        </a:lnSpc>
                        <a:spcBef>
                          <a:spcPts val="0"/>
                        </a:spcBef>
                        <a:spcAft>
                          <a:spcPts val="0"/>
                        </a:spcAft>
                      </a:pPr>
                      <a:r>
                        <a:rPr lang="es-EC" sz="1200" b="1" dirty="0">
                          <a:solidFill>
                            <a:schemeClr val="tx1"/>
                          </a:solidFill>
                          <a:latin typeface="Times New Roman"/>
                          <a:ea typeface="Times New Roman"/>
                          <a:cs typeface="Times New Roman"/>
                        </a:rPr>
                        <a:t>N (Población)</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dirty="0">
                          <a:solidFill>
                            <a:schemeClr val="tx1"/>
                          </a:solidFill>
                          <a:latin typeface="Times New Roman"/>
                          <a:ea typeface="Times New Roman"/>
                          <a:cs typeface="Times New Roman"/>
                        </a:rPr>
                        <a:t>3920</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marL="0" marR="0" algn="ctr">
                        <a:lnSpc>
                          <a:spcPct val="115000"/>
                        </a:lnSpc>
                        <a:spcBef>
                          <a:spcPts val="0"/>
                        </a:spcBef>
                        <a:spcAft>
                          <a:spcPts val="0"/>
                        </a:spcAft>
                      </a:pPr>
                      <a:r>
                        <a:rPr lang="es-EC" sz="1200" b="1" dirty="0">
                          <a:solidFill>
                            <a:schemeClr val="tx1"/>
                          </a:solidFill>
                          <a:latin typeface="Times New Roman"/>
                          <a:ea typeface="Times New Roman"/>
                          <a:cs typeface="Times New Roman"/>
                        </a:rPr>
                        <a:t>P</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dirty="0">
                          <a:solidFill>
                            <a:schemeClr val="tx1"/>
                          </a:solidFill>
                          <a:latin typeface="Times New Roman"/>
                          <a:ea typeface="Times New Roman"/>
                          <a:cs typeface="Times New Roman"/>
                        </a:rPr>
                        <a:t>0,5</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marL="0" marR="0" algn="ctr">
                        <a:lnSpc>
                          <a:spcPct val="115000"/>
                        </a:lnSpc>
                        <a:spcBef>
                          <a:spcPts val="0"/>
                        </a:spcBef>
                        <a:spcAft>
                          <a:spcPts val="0"/>
                        </a:spcAft>
                      </a:pPr>
                      <a:r>
                        <a:rPr lang="es-EC" sz="1200" b="1" dirty="0">
                          <a:solidFill>
                            <a:schemeClr val="tx1"/>
                          </a:solidFill>
                          <a:latin typeface="Times New Roman"/>
                          <a:ea typeface="Times New Roman"/>
                          <a:cs typeface="Times New Roman"/>
                        </a:rPr>
                        <a:t>Q</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dirty="0">
                          <a:solidFill>
                            <a:schemeClr val="tx1"/>
                          </a:solidFill>
                          <a:latin typeface="Times New Roman"/>
                          <a:ea typeface="Times New Roman"/>
                          <a:cs typeface="Times New Roman"/>
                        </a:rPr>
                        <a:t>0,5</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marL="0" marR="0" algn="ctr">
                        <a:lnSpc>
                          <a:spcPct val="115000"/>
                        </a:lnSpc>
                        <a:spcBef>
                          <a:spcPts val="0"/>
                        </a:spcBef>
                        <a:spcAft>
                          <a:spcPts val="0"/>
                        </a:spcAft>
                      </a:pPr>
                      <a:r>
                        <a:rPr lang="es-EC" sz="1200" b="1">
                          <a:solidFill>
                            <a:schemeClr val="tx1"/>
                          </a:solidFill>
                          <a:latin typeface="Times New Roman"/>
                          <a:ea typeface="Times New Roman"/>
                          <a:cs typeface="Times New Roman"/>
                        </a:rPr>
                        <a:t>Z</a:t>
                      </a:r>
                      <a:endParaRPr lang="es-US" sz="120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dirty="0">
                          <a:solidFill>
                            <a:schemeClr val="tx1"/>
                          </a:solidFill>
                          <a:latin typeface="Times New Roman"/>
                          <a:ea typeface="Times New Roman"/>
                          <a:cs typeface="Times New Roman"/>
                        </a:rPr>
                        <a:t>1,64</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0025">
                <a:tc>
                  <a:txBody>
                    <a:bodyPr/>
                    <a:lstStyle/>
                    <a:p>
                      <a:pPr marL="0" marR="0" algn="ctr">
                        <a:lnSpc>
                          <a:spcPct val="115000"/>
                        </a:lnSpc>
                        <a:spcBef>
                          <a:spcPts val="0"/>
                        </a:spcBef>
                        <a:spcAft>
                          <a:spcPts val="0"/>
                        </a:spcAft>
                      </a:pPr>
                      <a:r>
                        <a:rPr lang="es-EC" sz="1200" b="1">
                          <a:solidFill>
                            <a:schemeClr val="tx1"/>
                          </a:solidFill>
                          <a:latin typeface="Times New Roman"/>
                          <a:ea typeface="Times New Roman"/>
                          <a:cs typeface="Times New Roman"/>
                        </a:rPr>
                        <a:t>E</a:t>
                      </a:r>
                      <a:endParaRPr lang="es-US" sz="120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dirty="0">
                          <a:solidFill>
                            <a:schemeClr val="tx1"/>
                          </a:solidFill>
                          <a:latin typeface="Times New Roman"/>
                          <a:ea typeface="Times New Roman"/>
                          <a:cs typeface="Times New Roman"/>
                        </a:rPr>
                        <a:t>0,05</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8125">
                <a:tc>
                  <a:txBody>
                    <a:bodyPr/>
                    <a:lstStyle/>
                    <a:p>
                      <a:pPr marL="0" marR="0" algn="ctr">
                        <a:lnSpc>
                          <a:spcPct val="115000"/>
                        </a:lnSpc>
                        <a:spcBef>
                          <a:spcPts val="0"/>
                        </a:spcBef>
                        <a:spcAft>
                          <a:spcPts val="0"/>
                        </a:spcAft>
                      </a:pPr>
                      <a:r>
                        <a:rPr lang="es-EC" sz="1200" b="1" dirty="0">
                          <a:solidFill>
                            <a:schemeClr val="tx1"/>
                          </a:solidFill>
                          <a:latin typeface="Times New Roman"/>
                          <a:ea typeface="Times New Roman"/>
                          <a:cs typeface="Times New Roman"/>
                        </a:rPr>
                        <a:t>e</a:t>
                      </a:r>
                      <a:r>
                        <a:rPr lang="es-EC" sz="1200" b="1" baseline="30000" dirty="0">
                          <a:solidFill>
                            <a:schemeClr val="tx1"/>
                          </a:solidFill>
                          <a:latin typeface="Times New Roman"/>
                          <a:ea typeface="Times New Roman"/>
                          <a:cs typeface="Times New Roman"/>
                        </a:rPr>
                        <a:t>2</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0"/>
                        </a:spcAft>
                      </a:pPr>
                      <a:r>
                        <a:rPr lang="es-EC" sz="1200" dirty="0">
                          <a:solidFill>
                            <a:schemeClr val="tx1"/>
                          </a:solidFill>
                          <a:latin typeface="Times New Roman"/>
                          <a:ea typeface="Times New Roman"/>
                          <a:cs typeface="Times New Roman"/>
                        </a:rPr>
                        <a:t>0,0025</a:t>
                      </a:r>
                      <a:endParaRPr lang="es-US" sz="1200" dirty="0">
                        <a:solidFill>
                          <a:schemeClr val="tx1"/>
                        </a:solidFill>
                        <a:latin typeface="Times New Roman"/>
                        <a:ea typeface="Times New Roman"/>
                        <a:cs typeface="Times New Roman"/>
                      </a:endParaRPr>
                    </a:p>
                  </a:txBody>
                  <a:tcPr marL="44450" marR="4445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 name="42 CuadroTexto"/>
          <p:cNvSpPr txBox="1"/>
          <p:nvPr/>
        </p:nvSpPr>
        <p:spPr>
          <a:xfrm>
            <a:off x="3276600" y="914400"/>
            <a:ext cx="2514600" cy="646331"/>
          </a:xfrm>
          <a:prstGeom prst="rect">
            <a:avLst/>
          </a:prstGeom>
          <a:noFill/>
        </p:spPr>
        <p:txBody>
          <a:bodyPr wrap="square" rtlCol="0">
            <a:spAutoFit/>
          </a:bodyPr>
          <a:lstStyle/>
          <a:p>
            <a:r>
              <a:rPr lang="es-US" dirty="0" smtClean="0">
                <a:solidFill>
                  <a:schemeClr val="tx2">
                    <a:lumMod val="75000"/>
                  </a:schemeClr>
                </a:solidFill>
              </a:rPr>
              <a:t>Datos para determinar la muestra</a:t>
            </a:r>
            <a:endParaRPr lang="es-US" dirty="0">
              <a:solidFill>
                <a:schemeClr val="tx2">
                  <a:lumMod val="75000"/>
                </a:schemeClr>
              </a:solidFill>
            </a:endParaRPr>
          </a:p>
        </p:txBody>
      </p:sp>
      <p:sp>
        <p:nvSpPr>
          <p:cNvPr id="4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S"/>
          </a:p>
        </p:txBody>
      </p:sp>
      <p:sp>
        <p:nvSpPr>
          <p:cNvPr id="45"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S" dirty="0"/>
          </a:p>
        </p:txBody>
      </p:sp>
      <p:sp>
        <p:nvSpPr>
          <p:cNvPr id="46" name="45 CuadroTexto"/>
          <p:cNvSpPr txBox="1"/>
          <p:nvPr/>
        </p:nvSpPr>
        <p:spPr>
          <a:xfrm>
            <a:off x="3352800" y="3124200"/>
            <a:ext cx="2057400" cy="646331"/>
          </a:xfrm>
          <a:prstGeom prst="rect">
            <a:avLst/>
          </a:prstGeom>
          <a:noFill/>
        </p:spPr>
        <p:txBody>
          <a:bodyPr wrap="square" rtlCol="0">
            <a:spAutoFit/>
          </a:bodyPr>
          <a:lstStyle/>
          <a:p>
            <a:r>
              <a:rPr lang="es-US" b="1" dirty="0" smtClean="0"/>
              <a:t>n= (n</a:t>
            </a:r>
            <a:r>
              <a:rPr lang="es-US" sz="1000" b="1" dirty="0" smtClean="0"/>
              <a:t>0 </a:t>
            </a:r>
            <a:r>
              <a:rPr lang="es-US" b="1" dirty="0" smtClean="0"/>
              <a:t>/ (1</a:t>
            </a:r>
            <a:r>
              <a:rPr lang="es-US" b="1" dirty="0" smtClean="0">
                <a:latin typeface="Courier New"/>
                <a:cs typeface="Courier New"/>
              </a:rPr>
              <a:t>+</a:t>
            </a:r>
            <a:r>
              <a:rPr lang="es-US" b="1" dirty="0" smtClean="0"/>
              <a:t>n</a:t>
            </a:r>
            <a:r>
              <a:rPr lang="es-US" sz="1100" b="1" dirty="0" smtClean="0"/>
              <a:t>0</a:t>
            </a:r>
            <a:r>
              <a:rPr lang="es-US" b="1" dirty="0" smtClean="0"/>
              <a:t>/N))</a:t>
            </a:r>
          </a:p>
          <a:p>
            <a:r>
              <a:rPr lang="es-US" b="1" dirty="0" smtClean="0"/>
              <a:t>n=253</a:t>
            </a:r>
            <a:endParaRPr lang="es-US" b="1" dirty="0"/>
          </a:p>
        </p:txBody>
      </p:sp>
      <p:sp>
        <p:nvSpPr>
          <p:cNvPr id="47"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S"/>
          </a:p>
        </p:txBody>
      </p:sp>
      <p:sp>
        <p:nvSpPr>
          <p:cNvPr id="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S"/>
          </a:p>
        </p:txBody>
      </p:sp>
      <p:sp>
        <p:nvSpPr>
          <p:cNvPr id="49"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S"/>
          </a:p>
        </p:txBody>
      </p:sp>
      <p:pic>
        <p:nvPicPr>
          <p:cNvPr id="50" name="49 Imagen"/>
          <p:cNvPicPr/>
          <p:nvPr/>
        </p:nvPicPr>
        <p:blipFill>
          <a:blip r:embed="rId4" cstate="print"/>
          <a:srcRect/>
          <a:stretch>
            <a:fillRect/>
          </a:stretch>
        </p:blipFill>
        <p:spPr bwMode="auto">
          <a:xfrm>
            <a:off x="5943600" y="1447800"/>
            <a:ext cx="2743200" cy="2490083"/>
          </a:xfrm>
          <a:prstGeom prst="rect">
            <a:avLst/>
          </a:prstGeom>
          <a:noFill/>
          <a:ln w="9525">
            <a:noFill/>
            <a:miter lim="800000"/>
            <a:headEnd/>
            <a:tailEnd/>
          </a:ln>
        </p:spPr>
      </p:pic>
      <p:sp>
        <p:nvSpPr>
          <p:cNvPr id="51" name="50 CuadroTexto"/>
          <p:cNvSpPr txBox="1"/>
          <p:nvPr/>
        </p:nvSpPr>
        <p:spPr>
          <a:xfrm flipH="1">
            <a:off x="838200" y="609600"/>
            <a:ext cx="2362200" cy="646331"/>
          </a:xfrm>
          <a:prstGeom prst="rect">
            <a:avLst/>
          </a:prstGeom>
          <a:noFill/>
        </p:spPr>
        <p:txBody>
          <a:bodyPr wrap="square" rtlCol="0">
            <a:spAutoFit/>
          </a:bodyPr>
          <a:lstStyle/>
          <a:p>
            <a:pPr algn="ctr"/>
            <a:r>
              <a:rPr lang="es-US" dirty="0" smtClean="0">
                <a:solidFill>
                  <a:schemeClr val="tx2">
                    <a:lumMod val="75000"/>
                  </a:schemeClr>
                </a:solidFill>
              </a:rPr>
              <a:t>Determinación de la materialidad</a:t>
            </a:r>
            <a:endParaRPr lang="es-US" dirty="0">
              <a:solidFill>
                <a:schemeClr val="tx2">
                  <a:lumMod val="75000"/>
                </a:schemeClr>
              </a:solidFill>
            </a:endParaRPr>
          </a:p>
        </p:txBody>
      </p:sp>
      <p:sp>
        <p:nvSpPr>
          <p:cNvPr id="52" name="51 CuadroTexto"/>
          <p:cNvSpPr txBox="1"/>
          <p:nvPr/>
        </p:nvSpPr>
        <p:spPr>
          <a:xfrm>
            <a:off x="6324600" y="990600"/>
            <a:ext cx="2590800" cy="369332"/>
          </a:xfrm>
          <a:prstGeom prst="rect">
            <a:avLst/>
          </a:prstGeom>
          <a:noFill/>
        </p:spPr>
        <p:txBody>
          <a:bodyPr wrap="square" rtlCol="0">
            <a:spAutoFit/>
          </a:bodyPr>
          <a:lstStyle/>
          <a:p>
            <a:r>
              <a:rPr lang="es-US" dirty="0" smtClean="0">
                <a:solidFill>
                  <a:schemeClr val="tx2">
                    <a:lumMod val="75000"/>
                  </a:schemeClr>
                </a:solidFill>
              </a:rPr>
              <a:t>AFIJACIÓN UNIFORME</a:t>
            </a:r>
            <a:endParaRPr lang="es-US" dirty="0">
              <a:solidFill>
                <a:schemeClr val="tx2">
                  <a:lumMod val="75000"/>
                </a:schemeClr>
              </a:solidFill>
            </a:endParaRPr>
          </a:p>
        </p:txBody>
      </p:sp>
      <p:pic>
        <p:nvPicPr>
          <p:cNvPr id="53" name="52 Imagen"/>
          <p:cNvPicPr/>
          <p:nvPr/>
        </p:nvPicPr>
        <p:blipFill>
          <a:blip r:embed="rId5" cstate="print"/>
          <a:srcRect/>
          <a:stretch>
            <a:fillRect/>
          </a:stretch>
        </p:blipFill>
        <p:spPr bwMode="auto">
          <a:xfrm>
            <a:off x="1295400" y="4038600"/>
            <a:ext cx="5443538" cy="263692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p:cNvPicPr/>
          <p:nvPr/>
        </p:nvPicPr>
        <p:blipFill>
          <a:blip r:embed="rId3" cstate="print"/>
          <a:srcRect/>
          <a:stretch>
            <a:fillRect/>
          </a:stretch>
        </p:blipFill>
        <p:spPr bwMode="auto">
          <a:xfrm>
            <a:off x="1524000" y="1371600"/>
            <a:ext cx="6477000" cy="2895600"/>
          </a:xfrm>
          <a:prstGeom prst="rect">
            <a:avLst/>
          </a:prstGeom>
          <a:noFill/>
          <a:ln w="9525">
            <a:noFill/>
            <a:miter lim="800000"/>
            <a:headEnd/>
            <a:tailEnd/>
          </a:ln>
        </p:spPr>
      </p:pic>
      <p:sp>
        <p:nvSpPr>
          <p:cNvPr id="5" name="4 CuadroTexto"/>
          <p:cNvSpPr txBox="1"/>
          <p:nvPr/>
        </p:nvSpPr>
        <p:spPr>
          <a:xfrm>
            <a:off x="0" y="457200"/>
            <a:ext cx="8991600" cy="523220"/>
          </a:xfrm>
          <a:prstGeom prst="rect">
            <a:avLst/>
          </a:prstGeom>
          <a:noFill/>
        </p:spPr>
        <p:txBody>
          <a:bodyPr wrap="square" rtlCol="0">
            <a:spAutoFit/>
          </a:bodyPr>
          <a:lstStyle/>
          <a:p>
            <a:pPr algn="ctr"/>
            <a:r>
              <a:rPr lang="es-US" sz="2800" b="1" dirty="0" smtClean="0">
                <a:solidFill>
                  <a:schemeClr val="tx2">
                    <a:lumMod val="75000"/>
                  </a:schemeClr>
                </a:solidFill>
              </a:rPr>
              <a:t>EJECUCIÓN </a:t>
            </a:r>
            <a:r>
              <a:rPr lang="es-ES" sz="2800" b="1" dirty="0" smtClean="0">
                <a:solidFill>
                  <a:schemeClr val="tx2">
                    <a:lumMod val="75000"/>
                  </a:schemeClr>
                </a:solidFill>
              </a:rPr>
              <a:t>VENTAS</a:t>
            </a:r>
          </a:p>
        </p:txBody>
      </p:sp>
      <p:sp>
        <p:nvSpPr>
          <p:cNvPr id="6" name="5 Rectángulo"/>
          <p:cNvSpPr/>
          <p:nvPr/>
        </p:nvSpPr>
        <p:spPr>
          <a:xfrm>
            <a:off x="1066800" y="4495800"/>
            <a:ext cx="7467600" cy="923330"/>
          </a:xfrm>
          <a:prstGeom prst="rect">
            <a:avLst/>
          </a:prstGeom>
        </p:spPr>
        <p:txBody>
          <a:bodyPr wrap="square">
            <a:spAutoFit/>
          </a:bodyPr>
          <a:lstStyle/>
          <a:p>
            <a:pPr algn="just"/>
            <a:r>
              <a:rPr lang="es-ES" dirty="0" smtClean="0">
                <a:solidFill>
                  <a:schemeClr val="tx1">
                    <a:lumMod val="65000"/>
                    <a:lumOff val="35000"/>
                  </a:schemeClr>
                </a:solidFill>
              </a:rPr>
              <a:t>Se analizó la información declarada tanto en el formulario 101 conforme al impuesto a la renta como la del Formulario 104 del IVA y se determino una diferencia de $61.115,25 la misma que supera la materialidad.</a:t>
            </a:r>
            <a:endParaRPr lang="es-EC" dirty="0" smtClean="0">
              <a:solidFill>
                <a:schemeClr val="tx1">
                  <a:lumMod val="65000"/>
                  <a:lumOff val="35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1516</TotalTime>
  <Words>3024</Words>
  <Application>Microsoft Office PowerPoint</Application>
  <PresentationFormat>Presentación en pantalla (4:3)</PresentationFormat>
  <Paragraphs>510</Paragraphs>
  <Slides>30</Slides>
  <Notes>30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Solsticio</vt:lpstr>
      <vt:lpstr>ANALISIS DE CUMPLIMIENTO TRIBUTARIO CORRESPONDIENTE AL PERIODO FISCAL 2008 DE UNA EMPRESA COMERCIAL UBICADA EN LA CIUDAD DE GUAYAQUIL DEDICADA A LA COMPRA Y VENTA DE ARTÍCULOS DEL HOGAR</vt:lpstr>
      <vt:lpstr>INTRODUCCIÓN</vt:lpstr>
      <vt:lpstr>Diapositiva 3</vt:lpstr>
      <vt:lpstr>Diapositiva 4</vt:lpstr>
      <vt:lpstr>ANÁLISIS FINANCIERO </vt:lpstr>
      <vt:lpstr>Diapositiva 6</vt:lpstr>
      <vt:lpstr>Diapositiva 7</vt:lpstr>
      <vt:lpstr>Diapositiva 8</vt:lpstr>
      <vt:lpstr>Diapositiva 9</vt:lpstr>
      <vt:lpstr>Diapositiva 10</vt:lpstr>
      <vt:lpstr>Diapositiva 11</vt:lpstr>
      <vt:lpstr>Diapositiva 12</vt:lpstr>
      <vt:lpstr>Diapositiva 13</vt:lpstr>
      <vt:lpstr>Diapositiva 14</vt:lpstr>
      <vt:lpstr>COMPRAS (FORMULARIO 101 VS 103)</vt:lpstr>
      <vt:lpstr>Diapositiva 16</vt:lpstr>
      <vt:lpstr>GASTOS DE VIAJE</vt:lpstr>
      <vt:lpstr>Diapositiva 18</vt:lpstr>
      <vt:lpstr>GASTOS DE GESTIÓN</vt:lpstr>
      <vt:lpstr>Diapositiva 20</vt:lpstr>
      <vt:lpstr>JUBILACIÓN PATRONAL</vt:lpstr>
      <vt:lpstr>Diapositiva 22</vt:lpstr>
      <vt:lpstr>Diapositiva 23</vt:lpstr>
      <vt:lpstr>Diapositiva 24</vt:lpstr>
      <vt:lpstr>Diapositiva 25</vt:lpstr>
      <vt:lpstr>Diapositiva 26</vt:lpstr>
      <vt:lpstr>Diapositiva 27</vt:lpstr>
      <vt:lpstr>Diapositiva 28</vt:lpstr>
      <vt:lpstr>Diapositiva 29</vt:lpstr>
      <vt:lpstr>Diapositiva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DE CUMPLIMIENTO TRIBUTARIO CORRESPONDIENTE AL PERIODO FISCAL 2008 DE UNA EMPRESA COMERCIAL UBICADA EN LA CIUDAD DE GUAYAQUIL DEDICADA A LA COMPRA Y VENTA DE ARTICULOS DEL HOGAR</dc:title>
  <dc:creator>FLOR ELENA</dc:creator>
  <cp:lastModifiedBy>tpulgar</cp:lastModifiedBy>
  <cp:revision>145</cp:revision>
  <dcterms:created xsi:type="dcterms:W3CDTF">2010-10-09T03:21:57Z</dcterms:created>
  <dcterms:modified xsi:type="dcterms:W3CDTF">2010-12-27T14:35:20Z</dcterms:modified>
</cp:coreProperties>
</file>