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9" r:id="rId4"/>
    <p:sldId id="277" r:id="rId5"/>
    <p:sldId id="258" r:id="rId6"/>
    <p:sldId id="260" r:id="rId7"/>
    <p:sldId id="278" r:id="rId8"/>
    <p:sldId id="265" r:id="rId9"/>
    <p:sldId id="266" r:id="rId10"/>
    <p:sldId id="267" r:id="rId11"/>
    <p:sldId id="279" r:id="rId12"/>
    <p:sldId id="280" r:id="rId13"/>
    <p:sldId id="282" r:id="rId14"/>
    <p:sldId id="285" r:id="rId15"/>
    <p:sldId id="287" r:id="rId16"/>
    <p:sldId id="268" r:id="rId17"/>
    <p:sldId id="291" r:id="rId18"/>
    <p:sldId id="292" r:id="rId19"/>
    <p:sldId id="293" r:id="rId20"/>
    <p:sldId id="298" r:id="rId21"/>
    <p:sldId id="316" r:id="rId22"/>
    <p:sldId id="317" r:id="rId23"/>
    <p:sldId id="299" r:id="rId24"/>
    <p:sldId id="300" r:id="rId25"/>
    <p:sldId id="312" r:id="rId26"/>
    <p:sldId id="314" r:id="rId27"/>
    <p:sldId id="313" r:id="rId28"/>
    <p:sldId id="302" r:id="rId29"/>
    <p:sldId id="303" r:id="rId30"/>
    <p:sldId id="304" r:id="rId31"/>
    <p:sldId id="305" r:id="rId32"/>
    <p:sldId id="306" r:id="rId33"/>
    <p:sldId id="307" r:id="rId34"/>
    <p:sldId id="308" r:id="rId35"/>
    <p:sldId id="309" r:id="rId36"/>
    <p:sldId id="310" r:id="rId37"/>
    <p:sldId id="274" r:id="rId38"/>
    <p:sldId id="275" r:id="rId39"/>
    <p:sldId id="276" r:id="rId40"/>
    <p:sldId id="315" r:id="rId41"/>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5E4383F2-DA61-42C3-B68A-EF796ABF2958}" type="datetimeFigureOut">
              <a:rPr lang="es-EC" smtClean="0"/>
              <a:pPr>
                <a:defRPr/>
              </a:pPr>
              <a:t>19/11/2009</a:t>
            </a:fld>
            <a:endParaRPr lang="es-EC"/>
          </a:p>
        </p:txBody>
      </p:sp>
      <p:sp>
        <p:nvSpPr>
          <p:cNvPr id="19" name="18 Marcador de pie de página"/>
          <p:cNvSpPr>
            <a:spLocks noGrp="1"/>
          </p:cNvSpPr>
          <p:nvPr>
            <p:ph type="ftr" sz="quarter" idx="11"/>
          </p:nvPr>
        </p:nvSpPr>
        <p:spPr/>
        <p:txBody>
          <a:bodyPr/>
          <a:lstStyle/>
          <a:p>
            <a:pPr>
              <a:defRPr/>
            </a:pPr>
            <a:endParaRPr lang="es-EC"/>
          </a:p>
        </p:txBody>
      </p:sp>
      <p:sp>
        <p:nvSpPr>
          <p:cNvPr id="27" name="26 Marcador de número de diapositiva"/>
          <p:cNvSpPr>
            <a:spLocks noGrp="1"/>
          </p:cNvSpPr>
          <p:nvPr>
            <p:ph type="sldNum" sz="quarter" idx="12"/>
          </p:nvPr>
        </p:nvSpPr>
        <p:spPr/>
        <p:txBody>
          <a:bodyPr/>
          <a:lstStyle/>
          <a:p>
            <a:pPr>
              <a:defRPr/>
            </a:pPr>
            <a:fld id="{31E42BFA-CF20-43F4-BF9E-FF400F9853E2}" type="slidenum">
              <a:rPr lang="es-EC" smtClean="0"/>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7835D060-44D0-45AE-AF3F-CFCCE9EC3782}" type="datetimeFigureOut">
              <a:rPr lang="es-EC" smtClean="0"/>
              <a:pPr>
                <a:defRPr/>
              </a:pPr>
              <a:t>19/11/2009</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7B28C521-B314-45AB-B38C-8F5376B28BE1}" type="slidenum">
              <a:rPr lang="es-EC" smtClean="0"/>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CB468CF3-EB5F-4DA6-B40B-282454074ACF}" type="datetimeFigureOut">
              <a:rPr lang="es-EC" smtClean="0"/>
              <a:pPr>
                <a:defRPr/>
              </a:pPr>
              <a:t>19/11/2009</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43365C35-B024-4FA3-801A-6A21766ADA7E}" type="slidenum">
              <a:rPr lang="es-EC" smtClean="0"/>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EDB1967C-3908-4906-9ACE-57E33927216C}" type="datetimeFigureOut">
              <a:rPr lang="es-EC" smtClean="0"/>
              <a:pPr>
                <a:defRPr/>
              </a:pPr>
              <a:t>19/11/2009</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5736074B-589C-4469-A05B-48BD30C2DBB4}" type="slidenum">
              <a:rPr lang="es-EC" smtClean="0"/>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6A3457A0-2B0C-4FC2-B97D-2D00A3C837F3}" type="datetimeFigureOut">
              <a:rPr lang="es-EC" smtClean="0"/>
              <a:pPr>
                <a:defRPr/>
              </a:pPr>
              <a:t>19/11/2009</a:t>
            </a:fld>
            <a:endParaRPr lang="es-EC"/>
          </a:p>
        </p:txBody>
      </p:sp>
      <p:sp>
        <p:nvSpPr>
          <p:cNvPr id="5" name="4 Marcador de pie de página"/>
          <p:cNvSpPr>
            <a:spLocks noGrp="1"/>
          </p:cNvSpPr>
          <p:nvPr>
            <p:ph type="ftr" sz="quarter" idx="11"/>
          </p:nvPr>
        </p:nvSpPr>
        <p:spPr/>
        <p:txBody>
          <a:bodyPr/>
          <a:lstStyle/>
          <a:p>
            <a:pPr>
              <a:defRPr/>
            </a:pPr>
            <a:endParaRPr lang="es-EC"/>
          </a:p>
        </p:txBody>
      </p:sp>
      <p:sp>
        <p:nvSpPr>
          <p:cNvPr id="6" name="5 Marcador de número de diapositiva"/>
          <p:cNvSpPr>
            <a:spLocks noGrp="1"/>
          </p:cNvSpPr>
          <p:nvPr>
            <p:ph type="sldNum" sz="quarter" idx="12"/>
          </p:nvPr>
        </p:nvSpPr>
        <p:spPr/>
        <p:txBody>
          <a:bodyPr/>
          <a:lstStyle/>
          <a:p>
            <a:pPr>
              <a:defRPr/>
            </a:pPr>
            <a:fld id="{E4D4184F-8376-4B9F-8D55-816E929DCA12}" type="slidenum">
              <a:rPr lang="es-EC" smtClean="0"/>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544F8C1E-2B3E-4275-BD5F-01B00ED5C5B6}" type="datetimeFigureOut">
              <a:rPr lang="es-EC" smtClean="0"/>
              <a:pPr>
                <a:defRPr/>
              </a:pPr>
              <a:t>19/11/2009</a:t>
            </a:fld>
            <a:endParaRPr lang="es-EC"/>
          </a:p>
        </p:txBody>
      </p:sp>
      <p:sp>
        <p:nvSpPr>
          <p:cNvPr id="6" name="5 Marcador de pie de página"/>
          <p:cNvSpPr>
            <a:spLocks noGrp="1"/>
          </p:cNvSpPr>
          <p:nvPr>
            <p:ph type="ftr" sz="quarter" idx="11"/>
          </p:nvPr>
        </p:nvSpPr>
        <p:spPr/>
        <p:txBody>
          <a:bodyPr/>
          <a:lstStyle/>
          <a:p>
            <a:pPr>
              <a:defRPr/>
            </a:pPr>
            <a:endParaRPr lang="es-EC"/>
          </a:p>
        </p:txBody>
      </p:sp>
      <p:sp>
        <p:nvSpPr>
          <p:cNvPr id="7" name="6 Marcador de número de diapositiva"/>
          <p:cNvSpPr>
            <a:spLocks noGrp="1"/>
          </p:cNvSpPr>
          <p:nvPr>
            <p:ph type="sldNum" sz="quarter" idx="12"/>
          </p:nvPr>
        </p:nvSpPr>
        <p:spPr/>
        <p:txBody>
          <a:bodyPr/>
          <a:lstStyle/>
          <a:p>
            <a:pPr>
              <a:defRPr/>
            </a:pPr>
            <a:fld id="{7D106F6D-21CB-4BF3-A7BF-B956FAE218A8}" type="slidenum">
              <a:rPr lang="es-EC" smtClean="0"/>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C63844D6-2779-4F88-BF1A-077115B7A014}" type="datetimeFigureOut">
              <a:rPr lang="es-EC" smtClean="0"/>
              <a:pPr>
                <a:defRPr/>
              </a:pPr>
              <a:t>19/11/2009</a:t>
            </a:fld>
            <a:endParaRPr lang="es-EC"/>
          </a:p>
        </p:txBody>
      </p:sp>
      <p:sp>
        <p:nvSpPr>
          <p:cNvPr id="8" name="7 Marcador de pie de página"/>
          <p:cNvSpPr>
            <a:spLocks noGrp="1"/>
          </p:cNvSpPr>
          <p:nvPr>
            <p:ph type="ftr" sz="quarter" idx="11"/>
          </p:nvPr>
        </p:nvSpPr>
        <p:spPr/>
        <p:txBody>
          <a:bodyPr/>
          <a:lstStyle/>
          <a:p>
            <a:pPr>
              <a:defRPr/>
            </a:pPr>
            <a:endParaRPr lang="es-EC"/>
          </a:p>
        </p:txBody>
      </p:sp>
      <p:sp>
        <p:nvSpPr>
          <p:cNvPr id="9" name="8 Marcador de número de diapositiva"/>
          <p:cNvSpPr>
            <a:spLocks noGrp="1"/>
          </p:cNvSpPr>
          <p:nvPr>
            <p:ph type="sldNum" sz="quarter" idx="12"/>
          </p:nvPr>
        </p:nvSpPr>
        <p:spPr/>
        <p:txBody>
          <a:bodyPr/>
          <a:lstStyle/>
          <a:p>
            <a:pPr>
              <a:defRPr/>
            </a:pPr>
            <a:fld id="{A4E5777E-4C16-4FAF-9D97-BDFE60D11519}" type="slidenum">
              <a:rPr lang="es-EC" smtClean="0"/>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pPr>
              <a:defRPr/>
            </a:pPr>
            <a:fld id="{BD9E55C2-970C-4479-9450-272F5EEA08CD}" type="datetimeFigureOut">
              <a:rPr lang="es-EC" smtClean="0"/>
              <a:pPr>
                <a:defRPr/>
              </a:pPr>
              <a:t>19/11/2009</a:t>
            </a:fld>
            <a:endParaRPr lang="es-EC"/>
          </a:p>
        </p:txBody>
      </p:sp>
      <p:sp>
        <p:nvSpPr>
          <p:cNvPr id="8" name="7 Marcador de número de diapositiva"/>
          <p:cNvSpPr>
            <a:spLocks noGrp="1"/>
          </p:cNvSpPr>
          <p:nvPr>
            <p:ph type="sldNum" sz="quarter" idx="11"/>
          </p:nvPr>
        </p:nvSpPr>
        <p:spPr/>
        <p:txBody>
          <a:bodyPr/>
          <a:lstStyle/>
          <a:p>
            <a:pPr>
              <a:defRPr/>
            </a:pPr>
            <a:fld id="{9B94702B-B3EF-48F3-AA33-0B6B65BEAE48}" type="slidenum">
              <a:rPr lang="es-EC" smtClean="0"/>
              <a:pPr>
                <a:defRPr/>
              </a:pPr>
              <a:t>‹Nº›</a:t>
            </a:fld>
            <a:endParaRPr lang="es-EC"/>
          </a:p>
        </p:txBody>
      </p:sp>
      <p:sp>
        <p:nvSpPr>
          <p:cNvPr id="9" name="8 Marcador de pie de página"/>
          <p:cNvSpPr>
            <a:spLocks noGrp="1"/>
          </p:cNvSpPr>
          <p:nvPr>
            <p:ph type="ftr" sz="quarter" idx="12"/>
          </p:nvPr>
        </p:nvSpPr>
        <p:spPr/>
        <p:txBody>
          <a:bodyPr/>
          <a:lstStyle/>
          <a:p>
            <a:pPr>
              <a:defRPr/>
            </a:pP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9AACA3F4-8C40-421B-A069-79911AE4AD86}" type="datetimeFigureOut">
              <a:rPr lang="es-EC" smtClean="0"/>
              <a:pPr>
                <a:defRPr/>
              </a:pPr>
              <a:t>19/11/2009</a:t>
            </a:fld>
            <a:endParaRPr lang="es-EC"/>
          </a:p>
        </p:txBody>
      </p:sp>
      <p:sp>
        <p:nvSpPr>
          <p:cNvPr id="3" name="2 Marcador de pie de página"/>
          <p:cNvSpPr>
            <a:spLocks noGrp="1"/>
          </p:cNvSpPr>
          <p:nvPr>
            <p:ph type="ftr" sz="quarter" idx="11"/>
          </p:nvPr>
        </p:nvSpPr>
        <p:spPr/>
        <p:txBody>
          <a:bodyPr/>
          <a:lstStyle/>
          <a:p>
            <a:pPr>
              <a:defRPr/>
            </a:pPr>
            <a:endParaRPr lang="es-EC"/>
          </a:p>
        </p:txBody>
      </p:sp>
      <p:sp>
        <p:nvSpPr>
          <p:cNvPr id="4" name="3 Marcador de número de diapositiva"/>
          <p:cNvSpPr>
            <a:spLocks noGrp="1"/>
          </p:cNvSpPr>
          <p:nvPr>
            <p:ph type="sldNum" sz="quarter" idx="12"/>
          </p:nvPr>
        </p:nvSpPr>
        <p:spPr/>
        <p:txBody>
          <a:bodyPr/>
          <a:lstStyle/>
          <a:p>
            <a:pPr>
              <a:defRPr/>
            </a:pPr>
            <a:fld id="{1E803792-DAA3-44D1-BB5C-5DED18B664B2}" type="slidenum">
              <a:rPr lang="es-EC" smtClean="0"/>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32E4CFA2-5455-41D6-8720-8E7546B2431D}" type="datetimeFigureOut">
              <a:rPr lang="es-EC" smtClean="0"/>
              <a:pPr>
                <a:defRPr/>
              </a:pPr>
              <a:t>19/11/2009</a:t>
            </a:fld>
            <a:endParaRPr lang="es-EC"/>
          </a:p>
        </p:txBody>
      </p:sp>
      <p:sp>
        <p:nvSpPr>
          <p:cNvPr id="6" name="5 Marcador de pie de página"/>
          <p:cNvSpPr>
            <a:spLocks noGrp="1"/>
          </p:cNvSpPr>
          <p:nvPr>
            <p:ph type="ftr" sz="quarter" idx="11"/>
          </p:nvPr>
        </p:nvSpPr>
        <p:spPr/>
        <p:txBody>
          <a:bodyPr/>
          <a:lstStyle/>
          <a:p>
            <a:pPr>
              <a:defRPr/>
            </a:pPr>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pPr>
              <a:defRPr/>
            </a:pPr>
            <a:fld id="{D6A227F9-6391-4C9D-86A2-44E5D8770735}" type="slidenum">
              <a:rPr lang="es-EC" smtClean="0"/>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pPr>
              <a:defRPr/>
            </a:pPr>
            <a:fld id="{0FC056E1-C6F4-4377-9D16-9D03F60BE8B6}" type="datetimeFigureOut">
              <a:rPr lang="es-EC" smtClean="0"/>
              <a:pPr>
                <a:defRPr/>
              </a:pPr>
              <a:t>19/11/2009</a:t>
            </a:fld>
            <a:endParaRPr lang="es-EC"/>
          </a:p>
        </p:txBody>
      </p:sp>
      <p:sp>
        <p:nvSpPr>
          <p:cNvPr id="6" name="5 Marcador de pie de página"/>
          <p:cNvSpPr>
            <a:spLocks noGrp="1"/>
          </p:cNvSpPr>
          <p:nvPr>
            <p:ph type="ftr" sz="quarter" idx="11"/>
          </p:nvPr>
        </p:nvSpPr>
        <p:spPr/>
        <p:txBody>
          <a:bodyPr/>
          <a:lstStyle/>
          <a:p>
            <a:pPr>
              <a:defRPr/>
            </a:pPr>
            <a:endParaRPr lang="es-EC"/>
          </a:p>
        </p:txBody>
      </p:sp>
      <p:sp>
        <p:nvSpPr>
          <p:cNvPr id="7" name="6 Marcador de número de diapositiva"/>
          <p:cNvSpPr>
            <a:spLocks noGrp="1"/>
          </p:cNvSpPr>
          <p:nvPr>
            <p:ph type="sldNum" sz="quarter" idx="12"/>
          </p:nvPr>
        </p:nvSpPr>
        <p:spPr/>
        <p:txBody>
          <a:bodyPr/>
          <a:lstStyle/>
          <a:p>
            <a:pPr>
              <a:defRPr/>
            </a:pPr>
            <a:fld id="{D14C2ABA-FF6D-4190-9CBA-FE42D5B571A5}" type="slidenum">
              <a:rPr lang="es-EC" smtClean="0"/>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385205F8-42D7-4C0E-9474-8324C50BD441}" type="datetimeFigureOut">
              <a:rPr lang="es-EC" smtClean="0"/>
              <a:pPr>
                <a:defRPr/>
              </a:pPr>
              <a:t>19/11/2009</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A44FCC78-191D-41C1-A355-FE36D9A5C898}" type="slidenum">
              <a:rPr lang="es-EC" smtClean="0"/>
              <a:pPr>
                <a:defRPr/>
              </a:pPr>
              <a:t>‹Nº›</a:t>
            </a:fld>
            <a:endParaRPr lang="es-EC"/>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142984"/>
            <a:ext cx="7772400" cy="1829761"/>
          </a:xfrm>
        </p:spPr>
        <p:txBody>
          <a:bodyPr>
            <a:normAutofit fontScale="90000"/>
          </a:bodyPr>
          <a:lstStyle/>
          <a:p>
            <a:pPr fontAlgn="auto">
              <a:spcAft>
                <a:spcPts val="0"/>
              </a:spcAft>
              <a:defRPr/>
            </a:pPr>
            <a:r>
              <a:rPr lang="es-EC" sz="4000" dirty="0"/>
              <a:t>“Implementación de conexiones E1 entre 2 servidores Asterisk utilizando los equipos SDH del laboratorio de Telecomunicaciones”</a:t>
            </a:r>
            <a:r>
              <a:rPr lang="es-EC" dirty="0"/>
              <a:t/>
            </a:r>
            <a:br>
              <a:rPr lang="es-EC" dirty="0"/>
            </a:br>
            <a:endParaRPr lang="es-EC" dirty="0"/>
          </a:p>
        </p:txBody>
      </p:sp>
      <p:sp>
        <p:nvSpPr>
          <p:cNvPr id="3" name="2 Marcador de contenido"/>
          <p:cNvSpPr txBox="1">
            <a:spLocks/>
          </p:cNvSpPr>
          <p:nvPr/>
        </p:nvSpPr>
        <p:spPr>
          <a:xfrm>
            <a:off x="1071538" y="4786322"/>
            <a:ext cx="7467600" cy="1339841"/>
          </a:xfrm>
          <a:prstGeom prst="rect">
            <a:avLst/>
          </a:prstGeom>
        </p:spPr>
        <p:txBody>
          <a:bodyPr vert="horz" tIns="0" rIns="45720" bIns="0" anchor="b">
            <a:normAutofit/>
          </a:bodyPr>
          <a:lstStyle/>
          <a:p>
            <a:pPr marL="365760" marR="0" lvl="0" indent="-256032" algn="r" defTabSz="914400" rtl="0" eaLnBrk="1" fontAlgn="auto" latinLnBrk="0" hangingPunct="1">
              <a:lnSpc>
                <a:spcPct val="100000"/>
              </a:lnSpc>
              <a:spcBef>
                <a:spcPct val="20000"/>
              </a:spcBef>
              <a:spcAft>
                <a:spcPts val="0"/>
              </a:spcAft>
              <a:buClr>
                <a:schemeClr val="accent1"/>
              </a:buClr>
              <a:buSzPct val="80000"/>
              <a:buFont typeface="Wingdings 3"/>
              <a:buChar char=""/>
              <a:tabLst/>
              <a:defRPr/>
            </a:pPr>
            <a:r>
              <a:rPr kumimoji="0" lang="es-EC" sz="2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Isaura Ponguillo</a:t>
            </a:r>
          </a:p>
          <a:p>
            <a:pPr marL="365760" marR="0" lvl="0" indent="-256032" algn="r" defTabSz="914400" rtl="0" eaLnBrk="1" fontAlgn="auto" latinLnBrk="0" hangingPunct="1">
              <a:lnSpc>
                <a:spcPct val="100000"/>
              </a:lnSpc>
              <a:spcBef>
                <a:spcPct val="20000"/>
              </a:spcBef>
              <a:spcAft>
                <a:spcPts val="0"/>
              </a:spcAft>
              <a:buClr>
                <a:schemeClr val="accent1"/>
              </a:buClr>
              <a:buSzPct val="80000"/>
              <a:buFont typeface="Wingdings 3"/>
              <a:buChar char=""/>
              <a:tabLst/>
              <a:defRPr/>
            </a:pPr>
            <a:r>
              <a:rPr lang="es-EC" sz="2600" b="1" dirty="0" err="1" smtClean="0">
                <a:effectLst>
                  <a:outerShdw blurRad="38100" dist="38100" dir="2700000" algn="tl">
                    <a:srgbClr val="000000">
                      <a:alpha val="43137"/>
                    </a:srgbClr>
                  </a:outerShdw>
                </a:effectLst>
                <a:latin typeface="+mn-lt"/>
                <a:cs typeface="+mn-cs"/>
              </a:rPr>
              <a:t>Fabrizio</a:t>
            </a:r>
            <a:r>
              <a:rPr lang="es-EC" sz="2600" b="1" dirty="0" smtClean="0">
                <a:effectLst>
                  <a:outerShdw blurRad="38100" dist="38100" dir="2700000" algn="tl">
                    <a:srgbClr val="000000">
                      <a:alpha val="43137"/>
                    </a:srgbClr>
                  </a:outerShdw>
                </a:effectLst>
                <a:latin typeface="+mn-lt"/>
                <a:cs typeface="+mn-cs"/>
              </a:rPr>
              <a:t> Triviño</a:t>
            </a:r>
            <a:endParaRPr kumimoji="0" lang="es-EC" sz="2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idx="1"/>
          </p:nvPr>
        </p:nvSpPr>
        <p:spPr>
          <a:xfrm>
            <a:off x="428625" y="714375"/>
            <a:ext cx="8229600" cy="5143500"/>
          </a:xfrm>
        </p:spPr>
        <p:txBody>
          <a:bodyPr/>
          <a:lstStyle/>
          <a:p>
            <a:r>
              <a:rPr lang="es-EC" sz="2100" smtClean="0"/>
              <a:t>La tarjeta incluye una columna de jumpers a seleccionar modo T1 or E1 para los spans. Un ejemplo de los jumpers de la tarjeta TE205P es mostrada en la siguiente figura. El modo T1/E1, se establece antes de la instalación de la tarjeta en la Pc. </a:t>
            </a:r>
          </a:p>
          <a:p>
            <a:endParaRPr lang="es-EC" sz="2100" smtClean="0"/>
          </a:p>
          <a:p>
            <a:endParaRPr lang="es-EC" sz="2100" smtClean="0"/>
          </a:p>
          <a:p>
            <a:endParaRPr lang="es-EC" sz="2100" smtClean="0"/>
          </a:p>
          <a:p>
            <a:endParaRPr lang="es-EC" sz="2100" smtClean="0"/>
          </a:p>
          <a:p>
            <a:endParaRPr lang="es-EC" sz="2100" smtClean="0"/>
          </a:p>
          <a:p>
            <a:r>
              <a:rPr lang="es-EC" sz="2100" smtClean="0"/>
              <a:t>Para seleccionar el modo E1, se debe colocar los jumpers en forma cerrada y para seleccionar el modo T1 se debe colocar los jumpers abiertos.</a:t>
            </a:r>
          </a:p>
          <a:p>
            <a:pPr>
              <a:buFont typeface="Wingdings 3" pitchFamily="18" charset="2"/>
              <a:buNone/>
            </a:pPr>
            <a:endParaRPr lang="es-EC" sz="1800" smtClean="0"/>
          </a:p>
          <a:p>
            <a:endParaRPr lang="es-EC" smtClean="0"/>
          </a:p>
        </p:txBody>
      </p:sp>
      <p:pic>
        <p:nvPicPr>
          <p:cNvPr id="18435" name="Picture 3"/>
          <p:cNvPicPr>
            <a:picLocks noChangeAspect="1" noChangeArrowheads="1"/>
          </p:cNvPicPr>
          <p:nvPr/>
        </p:nvPicPr>
        <p:blipFill>
          <a:blip r:embed="rId2" cstate="print"/>
          <a:srcRect/>
          <a:stretch>
            <a:fillRect/>
          </a:stretch>
        </p:blipFill>
        <p:spPr bwMode="auto">
          <a:xfrm>
            <a:off x="3143250" y="2500313"/>
            <a:ext cx="2333625"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fontAlgn="auto">
              <a:spcAft>
                <a:spcPts val="0"/>
              </a:spcAft>
              <a:defRPr/>
            </a:pPr>
            <a:r>
              <a:rPr lang="es-EC" sz="3600" b="1" cap="all" dirty="0" err="1"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Optix</a:t>
            </a: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 1500B</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19458" name="1 Marcador de contenido"/>
          <p:cNvSpPr>
            <a:spLocks noGrp="1"/>
          </p:cNvSpPr>
          <p:nvPr>
            <p:ph idx="1"/>
          </p:nvPr>
        </p:nvSpPr>
        <p:spPr/>
        <p:txBody>
          <a:bodyPr/>
          <a:lstStyle/>
          <a:p>
            <a:r>
              <a:rPr lang="es-EC" sz="2100" smtClean="0"/>
              <a:t>El OptiX OSN 1500 es una nueva generación de equipos Huawei Technologies Co., Ltd., </a:t>
            </a:r>
          </a:p>
          <a:p>
            <a:endParaRPr lang="es-EC" sz="2100" smtClean="0"/>
          </a:p>
          <a:p>
            <a:r>
              <a:rPr lang="es-EC" sz="2100" smtClean="0"/>
              <a:t>Desarrollada para mejorar el estatus y futuro de las redes MAN, integrando la tecnología SDH, múltiple división de ondas (WDM), Ethernet, ATM, PDH. </a:t>
            </a:r>
          </a:p>
          <a:p>
            <a:endParaRPr lang="es-EC" sz="2100" smtClean="0"/>
          </a:p>
          <a:p>
            <a:r>
              <a:rPr lang="es-EC" sz="2100" smtClean="0"/>
              <a:t>Transmite servicios de voz y datos eficientemente en la misma plataforma.</a:t>
            </a:r>
          </a:p>
          <a:p>
            <a:endParaRPr lang="es-EC" sz="2100" smtClean="0"/>
          </a:p>
          <a:p>
            <a:endParaRPr lang="es-EC"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3"/>
          <p:cNvPicPr>
            <a:picLocks noChangeAspect="1" noChangeArrowheads="1"/>
          </p:cNvPicPr>
          <p:nvPr/>
        </p:nvPicPr>
        <p:blipFill>
          <a:blip r:embed="rId2" cstate="print"/>
          <a:srcRect l="9512" t="21318" r="7397" b="10490"/>
          <a:stretch>
            <a:fillRect/>
          </a:stretch>
        </p:blipFill>
        <p:spPr bwMode="auto">
          <a:xfrm>
            <a:off x="642938" y="785813"/>
            <a:ext cx="7804150" cy="5143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PQ1</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22530" name="1 Marcador de contenido"/>
          <p:cNvSpPr>
            <a:spLocks noGrp="1"/>
          </p:cNvSpPr>
          <p:nvPr>
            <p:ph idx="1"/>
          </p:nvPr>
        </p:nvSpPr>
        <p:spPr/>
        <p:txBody>
          <a:bodyPr/>
          <a:lstStyle/>
          <a:p>
            <a:r>
              <a:rPr lang="es-EC" sz="2300" smtClean="0"/>
              <a:t>La PQ1 es una tarjeta de procesamiento de 63 señales E1. </a:t>
            </a:r>
          </a:p>
          <a:p>
            <a:endParaRPr lang="es-EC" sz="2300" smtClean="0"/>
          </a:p>
          <a:p>
            <a:r>
              <a:rPr lang="es-EC" sz="2300" smtClean="0"/>
              <a:t>La PQ1 puede ser usada para procesar señales E1 y los gastos generales, para informar de alarmas y eventos de rendimiento, para ofrecer la función de mantenimiento y la protección del TPS. </a:t>
            </a:r>
          </a:p>
          <a:p>
            <a:endParaRPr lang="es-EC" sz="2300" smtClean="0"/>
          </a:p>
          <a:p>
            <a:r>
              <a:rPr lang="es-EC" sz="2300" smtClean="0"/>
              <a:t>El principio de trabajo de la tarjeta PQ1 consiste en el PPI, la cartografía E1/T1 mapping/demapping, modulo de conversión de la interfaz.</a:t>
            </a:r>
          </a:p>
          <a:p>
            <a:endParaRPr lang="es-EC" smtClean="0"/>
          </a:p>
          <a:p>
            <a:endParaRPr lang="es-EC"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1" algn="l" rtl="0" fontAlgn="auto">
              <a:spcBef>
                <a:spcPct val="0"/>
              </a:spcBef>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Tarjeta DS12</a:t>
            </a:r>
          </a:p>
        </p:txBody>
      </p:sp>
      <p:sp>
        <p:nvSpPr>
          <p:cNvPr id="24578" name="1 Marcador de contenido"/>
          <p:cNvSpPr>
            <a:spLocks noGrp="1"/>
          </p:cNvSpPr>
          <p:nvPr>
            <p:ph idx="1"/>
          </p:nvPr>
        </p:nvSpPr>
        <p:spPr/>
        <p:txBody>
          <a:bodyPr/>
          <a:lstStyle/>
          <a:p>
            <a:r>
              <a:rPr lang="es-EC" sz="2300" dirty="0" smtClean="0"/>
              <a:t>DS12 son 32 E1 tarjetas de conmutación de interfaz eléctrica, en términos de la versión, función, principios, panel frontal y especificaciones.</a:t>
            </a:r>
          </a:p>
          <a:p>
            <a:endParaRPr lang="es-EC" sz="2300" dirty="0" smtClean="0"/>
          </a:p>
          <a:p>
            <a:r>
              <a:rPr lang="es-EC" sz="2300" dirty="0" smtClean="0"/>
              <a:t>DS12 </a:t>
            </a:r>
            <a:r>
              <a:rPr lang="es-EC" sz="2300" dirty="0" smtClean="0"/>
              <a:t>se utiliza para recibir y transmitir señales eléctricas de 32 E1/T1, y </a:t>
            </a:r>
            <a:r>
              <a:rPr lang="es-EC" sz="2300" dirty="0" smtClean="0"/>
              <a:t>DS12 </a:t>
            </a:r>
            <a:r>
              <a:rPr lang="es-EC" sz="2300" dirty="0" smtClean="0"/>
              <a:t>debe utilizarse con la PQ1. </a:t>
            </a:r>
          </a:p>
          <a:p>
            <a:endParaRPr lang="es-EC" sz="2300" dirty="0" smtClean="0"/>
          </a:p>
          <a:p>
            <a:r>
              <a:rPr lang="es-EC" sz="2300" dirty="0" smtClean="0"/>
              <a:t>El </a:t>
            </a:r>
            <a:r>
              <a:rPr lang="es-EC" sz="2300" dirty="0" smtClean="0"/>
              <a:t>DS12 </a:t>
            </a:r>
            <a:r>
              <a:rPr lang="es-EC" sz="2300" dirty="0" smtClean="0"/>
              <a:t>consta de un módulo de interfaz, módulo de la matriz de conmutación, y el módulo de fuente de alimentación.</a:t>
            </a:r>
          </a:p>
          <a:p>
            <a:endParaRPr lang="es-EC"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lvl="1" algn="l" rtl="0">
              <a:spcBef>
                <a:spcPct val="0"/>
              </a:spcBef>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SDL4</a:t>
            </a:r>
          </a:p>
        </p:txBody>
      </p:sp>
      <p:sp>
        <p:nvSpPr>
          <p:cNvPr id="26626" name="1 Marcador de contenido"/>
          <p:cNvSpPr>
            <a:spLocks noGrp="1"/>
          </p:cNvSpPr>
          <p:nvPr>
            <p:ph idx="1"/>
          </p:nvPr>
        </p:nvSpPr>
        <p:spPr/>
        <p:txBody>
          <a:bodyPr/>
          <a:lstStyle/>
          <a:p>
            <a:pPr algn="just"/>
            <a:r>
              <a:rPr lang="es-EC" sz="2100" dirty="0" smtClean="0"/>
              <a:t>La tarjeta </a:t>
            </a:r>
            <a:r>
              <a:rPr lang="es-EC" sz="2100" dirty="0" smtClean="0"/>
              <a:t>SDL4 </a:t>
            </a:r>
            <a:r>
              <a:rPr lang="es-EC" sz="2100" dirty="0" smtClean="0"/>
              <a:t>es un 2 x STM-4, interfaz óptica, en términos de la versión, función, principio de funcionamiento, panel frontal y especificaciones.</a:t>
            </a:r>
          </a:p>
          <a:p>
            <a:pPr algn="just">
              <a:buFont typeface="Wingdings 3" pitchFamily="18" charset="2"/>
              <a:buNone/>
            </a:pPr>
            <a:r>
              <a:rPr lang="es-EC" sz="2100" dirty="0" smtClean="0"/>
              <a:t> </a:t>
            </a:r>
          </a:p>
          <a:p>
            <a:pPr algn="just"/>
            <a:r>
              <a:rPr lang="es-EC" sz="2100" dirty="0" smtClean="0"/>
              <a:t>La tarjeta </a:t>
            </a:r>
            <a:r>
              <a:rPr lang="es-EC" sz="2100" dirty="0" smtClean="0"/>
              <a:t>SDL4 </a:t>
            </a:r>
            <a:r>
              <a:rPr lang="es-EC" sz="2100" dirty="0" smtClean="0"/>
              <a:t>consiste en </a:t>
            </a:r>
            <a:r>
              <a:rPr lang="es-EC" sz="2100" dirty="0" smtClean="0"/>
              <a:t>el </a:t>
            </a:r>
            <a:r>
              <a:rPr lang="es-EC" sz="2100" dirty="0" smtClean="0"/>
              <a:t>módulo </a:t>
            </a:r>
            <a:r>
              <a:rPr lang="es-EC" sz="2100" dirty="0" smtClean="0"/>
              <a:t>de conversión, el módulo de CDR, </a:t>
            </a:r>
            <a:r>
              <a:rPr lang="es-EC" sz="2100" dirty="0" smtClean="0"/>
              <a:t>módulo SDH </a:t>
            </a:r>
            <a:r>
              <a:rPr lang="es-EC" sz="2100" dirty="0" smtClean="0"/>
              <a:t>de </a:t>
            </a:r>
            <a:r>
              <a:rPr lang="es-EC" sz="2100" dirty="0" smtClean="0"/>
              <a:t>carga de procesamiento, etc. </a:t>
            </a:r>
          </a:p>
          <a:p>
            <a:endParaRPr lang="es-EC"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63" y="1546243"/>
            <a:ext cx="8229600" cy="4525963"/>
          </a:xfrm>
        </p:spPr>
        <p:txBody>
          <a:bodyPr>
            <a:normAutofit fontScale="85000" lnSpcReduction="20000"/>
          </a:bodyPr>
          <a:lstStyle/>
          <a:p>
            <a:pPr marL="0" indent="-256032" fontAlgn="auto">
              <a:spcAft>
                <a:spcPts val="0"/>
              </a:spcAft>
              <a:buFont typeface="Wingdings 3"/>
              <a:buNone/>
              <a:defRPr/>
            </a:pPr>
            <a:r>
              <a:rPr lang="es-ES" sz="2500" b="1" dirty="0"/>
              <a:t>Software</a:t>
            </a:r>
            <a:endParaRPr lang="es-EC" sz="2500" b="1" dirty="0"/>
          </a:p>
          <a:p>
            <a:pPr marL="0" indent="0" fontAlgn="auto">
              <a:spcAft>
                <a:spcPts val="0"/>
              </a:spcAft>
              <a:buFont typeface="Wingdings 3"/>
              <a:buNone/>
              <a:defRPr/>
            </a:pPr>
            <a:r>
              <a:rPr lang="es-ES" sz="2500" dirty="0" smtClean="0"/>
              <a:t>Para </a:t>
            </a:r>
            <a:r>
              <a:rPr lang="es-ES" sz="2500" dirty="0"/>
              <a:t>poder gozar de todo lo que nos brinda Asterisk debemos bajar, extraer, compilar e instalar los paquetes nombrados a continuación:</a:t>
            </a:r>
            <a:endParaRPr lang="es-EC" sz="2500" b="1" dirty="0"/>
          </a:p>
          <a:p>
            <a:pPr marL="365760" indent="-256032" fontAlgn="auto">
              <a:spcAft>
                <a:spcPts val="0"/>
              </a:spcAft>
              <a:buFont typeface="Wingdings 3"/>
              <a:buNone/>
              <a:defRPr/>
            </a:pPr>
            <a:endParaRPr lang="es-EC" sz="2500" b="1" dirty="0"/>
          </a:p>
          <a:p>
            <a:pPr marL="365760" indent="-256032" fontAlgn="auto">
              <a:spcAft>
                <a:spcPts val="0"/>
              </a:spcAft>
              <a:buFont typeface="Wingdings 3"/>
              <a:buChar char=""/>
              <a:defRPr/>
            </a:pPr>
            <a:r>
              <a:rPr lang="es-ES" sz="2500" dirty="0" err="1"/>
              <a:t>Libpri</a:t>
            </a:r>
            <a:endParaRPr lang="es-EC" sz="2500" b="1" dirty="0"/>
          </a:p>
          <a:p>
            <a:pPr marL="365760" indent="-256032" fontAlgn="auto">
              <a:spcAft>
                <a:spcPts val="0"/>
              </a:spcAft>
              <a:buFont typeface="Wingdings 3"/>
              <a:buChar char=""/>
              <a:defRPr/>
            </a:pPr>
            <a:r>
              <a:rPr lang="es-ES" sz="2500" dirty="0" err="1"/>
              <a:t>Dahdilinux</a:t>
            </a:r>
            <a:endParaRPr lang="es-EC" sz="2500" b="1" dirty="0"/>
          </a:p>
          <a:p>
            <a:pPr marL="365760" indent="-256032" fontAlgn="auto">
              <a:spcAft>
                <a:spcPts val="0"/>
              </a:spcAft>
              <a:buFont typeface="Wingdings 3"/>
              <a:buChar char=""/>
              <a:defRPr/>
            </a:pPr>
            <a:r>
              <a:rPr lang="es-ES" sz="2500" dirty="0" err="1"/>
              <a:t>Dahditools</a:t>
            </a:r>
            <a:endParaRPr lang="es-EC" sz="2500" b="1" dirty="0"/>
          </a:p>
          <a:p>
            <a:pPr marL="365760" indent="-256032" fontAlgn="auto">
              <a:spcAft>
                <a:spcPts val="0"/>
              </a:spcAft>
              <a:buFont typeface="Wingdings 3"/>
              <a:buChar char=""/>
              <a:defRPr/>
            </a:pPr>
            <a:r>
              <a:rPr lang="es-ES" sz="2500" dirty="0"/>
              <a:t>Asterisk</a:t>
            </a:r>
            <a:endParaRPr lang="es-EC" sz="2500" b="1" dirty="0"/>
          </a:p>
          <a:p>
            <a:pPr marL="365760" indent="-256032" fontAlgn="auto">
              <a:spcAft>
                <a:spcPts val="0"/>
              </a:spcAft>
              <a:buFont typeface="Wingdings 3"/>
              <a:buChar char=""/>
              <a:defRPr/>
            </a:pPr>
            <a:r>
              <a:rPr lang="es-ES" sz="2500" dirty="0" err="1" smtClean="0"/>
              <a:t>AsteriskAddons</a:t>
            </a:r>
            <a:endParaRPr lang="es-ES" sz="2500" dirty="0" smtClean="0"/>
          </a:p>
          <a:p>
            <a:pPr marL="365760" indent="-256032" fontAlgn="auto">
              <a:spcAft>
                <a:spcPts val="0"/>
              </a:spcAft>
              <a:buFont typeface="Wingdings 3"/>
              <a:buChar char=""/>
              <a:defRPr/>
            </a:pPr>
            <a:endParaRPr lang="es-ES" sz="2500" b="1" dirty="0" smtClean="0"/>
          </a:p>
          <a:p>
            <a:pPr marL="365760" indent="-256032" fontAlgn="auto">
              <a:spcAft>
                <a:spcPts val="0"/>
              </a:spcAft>
              <a:buFont typeface="Wingdings 3"/>
              <a:buChar char=""/>
              <a:defRPr/>
            </a:pPr>
            <a:r>
              <a:rPr lang="es-ES" sz="2500" dirty="0" smtClean="0"/>
              <a:t>Todos estos paquetes se los guarda en /</a:t>
            </a:r>
            <a:r>
              <a:rPr lang="es-ES" sz="2500" dirty="0" err="1" smtClean="0"/>
              <a:t>usr</a:t>
            </a:r>
            <a:r>
              <a:rPr lang="es-ES" sz="2500" dirty="0" smtClean="0"/>
              <a:t>/</a:t>
            </a:r>
            <a:r>
              <a:rPr lang="es-ES" sz="2500" dirty="0" err="1" smtClean="0"/>
              <a:t>scr</a:t>
            </a:r>
            <a:endParaRPr lang="es-EC" sz="2500" b="1" dirty="0" smtClean="0"/>
          </a:p>
          <a:p>
            <a:pPr marL="365760" indent="-256032" fontAlgn="auto">
              <a:spcAft>
                <a:spcPts val="0"/>
              </a:spcAft>
              <a:buFont typeface="Wingdings 3"/>
              <a:buChar char=""/>
              <a:defRPr/>
            </a:pPr>
            <a:r>
              <a:rPr lang="es-ES" sz="2500" dirty="0" smtClean="0"/>
              <a:t>Luego de esto se comienza </a:t>
            </a:r>
            <a:r>
              <a:rPr lang="es-ES" dirty="0" smtClean="0"/>
              <a:t>a extraer por medio de </a:t>
            </a:r>
            <a:r>
              <a:rPr lang="es-ES" dirty="0" err="1" smtClean="0"/>
              <a:t>tar</a:t>
            </a:r>
            <a:r>
              <a:rPr lang="es-ES" dirty="0" smtClean="0"/>
              <a:t> –</a:t>
            </a:r>
            <a:r>
              <a:rPr lang="es-ES" dirty="0" err="1" smtClean="0"/>
              <a:t>xvzf</a:t>
            </a:r>
            <a:r>
              <a:rPr lang="es-ES" dirty="0" smtClean="0"/>
              <a:t>.</a:t>
            </a:r>
            <a:endParaRPr lang="es-EC" b="1" dirty="0" smtClean="0"/>
          </a:p>
          <a:p>
            <a:pPr marL="365760" indent="-256032" fontAlgn="auto">
              <a:spcAft>
                <a:spcPts val="0"/>
              </a:spcAft>
              <a:buFont typeface="Wingdings 3"/>
              <a:buChar char=""/>
              <a:defRPr/>
            </a:pPr>
            <a:endParaRPr lang="es-EC" b="1" dirty="0"/>
          </a:p>
        </p:txBody>
      </p:sp>
      <p:sp>
        <p:nvSpPr>
          <p:cNvPr id="4" name="2 Título"/>
          <p:cNvSpPr>
            <a:spLocks noGrp="1"/>
          </p:cNvSpPr>
          <p:nvPr>
            <p:ph type="title"/>
          </p:nvPr>
        </p:nvSpPr>
        <p:spPr>
          <a:xfrm>
            <a:off x="428596" y="357166"/>
            <a:ext cx="7467600" cy="1143000"/>
          </a:xfrm>
        </p:spPr>
        <p:txBody>
          <a:bodyPr>
            <a:normAutofit/>
          </a:bodyPr>
          <a:lstStyle/>
          <a:p>
            <a:pPr lvl="1" algn="l" rtl="0" fontAlgn="auto">
              <a:spcBef>
                <a:spcPct val="0"/>
              </a:spcBef>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Asterisk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lvl="1" algn="l" rtl="0">
              <a:spcBef>
                <a:spcPct val="0"/>
              </a:spcBef>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Generalidades DAHDI</a:t>
            </a:r>
          </a:p>
        </p:txBody>
      </p:sp>
      <p:sp>
        <p:nvSpPr>
          <p:cNvPr id="2" name="1 Marcador de contenido"/>
          <p:cNvSpPr>
            <a:spLocks noGrp="1"/>
          </p:cNvSpPr>
          <p:nvPr>
            <p:ph idx="1"/>
          </p:nvPr>
        </p:nvSpPr>
        <p:spPr>
          <a:xfrm>
            <a:off x="457200" y="1481138"/>
            <a:ext cx="8229600" cy="4876800"/>
          </a:xfrm>
        </p:spPr>
        <p:txBody>
          <a:bodyPr>
            <a:normAutofit fontScale="85000" lnSpcReduction="20000"/>
          </a:bodyPr>
          <a:lstStyle/>
          <a:p>
            <a:pPr marL="365760" indent="-256032" fontAlgn="auto">
              <a:spcAft>
                <a:spcPts val="0"/>
              </a:spcAft>
              <a:buFont typeface="Wingdings 3"/>
              <a:buChar char=""/>
              <a:defRPr/>
            </a:pPr>
            <a:r>
              <a:rPr lang="es-EC" dirty="0" smtClean="0"/>
              <a:t>DAHDI (</a:t>
            </a:r>
            <a:r>
              <a:rPr lang="es-EC" dirty="0" err="1" smtClean="0"/>
              <a:t>Digium</a:t>
            </a:r>
            <a:r>
              <a:rPr lang="es-EC" dirty="0" smtClean="0"/>
              <a:t> Asterisk Hardware </a:t>
            </a:r>
            <a:r>
              <a:rPr lang="es-EC" dirty="0" err="1" smtClean="0"/>
              <a:t>Device</a:t>
            </a:r>
            <a:r>
              <a:rPr lang="es-EC" dirty="0" smtClean="0"/>
              <a:t> Interface), es la </a:t>
            </a:r>
            <a:r>
              <a:rPr lang="es-EC" dirty="0" err="1" smtClean="0"/>
              <a:t>tecnologia</a:t>
            </a:r>
            <a:r>
              <a:rPr lang="es-EC" dirty="0" smtClean="0"/>
              <a:t> de </a:t>
            </a:r>
            <a:r>
              <a:rPr lang="es-EC" dirty="0" err="1" smtClean="0"/>
              <a:t>codigo</a:t>
            </a:r>
            <a:r>
              <a:rPr lang="es-EC" dirty="0" smtClean="0"/>
              <a:t> abierto que se usa para controlar tarjetas </a:t>
            </a:r>
            <a:r>
              <a:rPr lang="es-EC" dirty="0" err="1" smtClean="0"/>
              <a:t>Digium</a:t>
            </a:r>
            <a:r>
              <a:rPr lang="es-EC" dirty="0" smtClean="0"/>
              <a:t> de interfaz de </a:t>
            </a:r>
            <a:r>
              <a:rPr lang="es-EC" dirty="0" err="1" smtClean="0"/>
              <a:t>tecnologia</a:t>
            </a:r>
            <a:r>
              <a:rPr lang="es-EC" dirty="0" smtClean="0"/>
              <a:t>.</a:t>
            </a:r>
          </a:p>
          <a:p>
            <a:pPr marL="365760" indent="-256032" fontAlgn="auto">
              <a:spcAft>
                <a:spcPts val="0"/>
              </a:spcAft>
              <a:buFont typeface="Wingdings 3"/>
              <a:buChar char=""/>
              <a:defRPr/>
            </a:pPr>
            <a:endParaRPr lang="es-EC" dirty="0" smtClean="0"/>
          </a:p>
          <a:p>
            <a:pPr marL="365760" indent="-256032" fontAlgn="auto">
              <a:spcAft>
                <a:spcPts val="0"/>
              </a:spcAft>
              <a:buFont typeface="Wingdings 3"/>
              <a:buChar char=""/>
              <a:defRPr/>
            </a:pPr>
            <a:r>
              <a:rPr lang="es-EC" dirty="0" smtClean="0"/>
              <a:t>La principal característica es que tiene supresores de eco,  que puede ser aplicado por canales y seleccionados en la configuración del tiempo.</a:t>
            </a:r>
          </a:p>
          <a:p>
            <a:pPr marL="365760" indent="-256032" fontAlgn="auto">
              <a:spcAft>
                <a:spcPts val="0"/>
              </a:spcAft>
              <a:buNone/>
              <a:defRPr/>
            </a:pPr>
            <a:endParaRPr lang="es-EC" dirty="0" smtClean="0"/>
          </a:p>
          <a:p>
            <a:pPr marL="365760" indent="-256032" fontAlgn="auto">
              <a:spcAft>
                <a:spcPts val="0"/>
              </a:spcAft>
              <a:buFont typeface="Wingdings 3"/>
              <a:buChar char=""/>
              <a:defRPr/>
            </a:pPr>
            <a:r>
              <a:rPr lang="es-EC" dirty="0" smtClean="0"/>
              <a:t>/</a:t>
            </a:r>
            <a:r>
              <a:rPr lang="es-EC" dirty="0" err="1" smtClean="0"/>
              <a:t>etc</a:t>
            </a:r>
            <a:r>
              <a:rPr lang="es-EC" dirty="0" smtClean="0"/>
              <a:t>/</a:t>
            </a:r>
            <a:r>
              <a:rPr lang="es-EC" dirty="0" err="1" smtClean="0"/>
              <a:t>dahdi</a:t>
            </a:r>
            <a:r>
              <a:rPr lang="es-EC" dirty="0" smtClean="0"/>
              <a:t>/</a:t>
            </a:r>
            <a:r>
              <a:rPr lang="es-EC" dirty="0" err="1" smtClean="0"/>
              <a:t>system.conf</a:t>
            </a:r>
            <a:r>
              <a:rPr lang="es-EC" dirty="0" smtClean="0"/>
              <a:t> reemplazo a </a:t>
            </a:r>
            <a:r>
              <a:rPr lang="es-EC" dirty="0" err="1" smtClean="0"/>
              <a:t>zaptel.conf</a:t>
            </a:r>
            <a:endParaRPr lang="es-EC" dirty="0" smtClean="0"/>
          </a:p>
          <a:p>
            <a:pPr marL="365760" indent="-256032" fontAlgn="auto">
              <a:spcAft>
                <a:spcPts val="0"/>
              </a:spcAft>
              <a:buFont typeface="Wingdings 3"/>
              <a:buChar char=""/>
              <a:defRPr/>
            </a:pPr>
            <a:endParaRPr lang="es-EC" dirty="0" smtClean="0"/>
          </a:p>
          <a:p>
            <a:pPr marL="365760" indent="-256032" fontAlgn="auto">
              <a:spcAft>
                <a:spcPts val="0"/>
              </a:spcAft>
              <a:buFont typeface="Wingdings 3"/>
              <a:buChar char=""/>
              <a:defRPr/>
            </a:pPr>
            <a:r>
              <a:rPr lang="es-EC" dirty="0" smtClean="0"/>
              <a:t>/</a:t>
            </a:r>
            <a:r>
              <a:rPr lang="es-EC" dirty="0" err="1" smtClean="0"/>
              <a:t>etc</a:t>
            </a:r>
            <a:r>
              <a:rPr lang="es-EC" dirty="0" smtClean="0"/>
              <a:t>/</a:t>
            </a:r>
            <a:r>
              <a:rPr lang="es-EC" dirty="0" err="1" smtClean="0"/>
              <a:t>asterisk</a:t>
            </a:r>
            <a:r>
              <a:rPr lang="es-EC" dirty="0" smtClean="0"/>
              <a:t>/</a:t>
            </a:r>
            <a:r>
              <a:rPr lang="es-EC" dirty="0" err="1" smtClean="0"/>
              <a:t>chan_dahdi.conf</a:t>
            </a:r>
            <a:r>
              <a:rPr lang="es-EC" dirty="0" smtClean="0"/>
              <a:t> reemplazo a </a:t>
            </a:r>
            <a:r>
              <a:rPr lang="es-EC" dirty="0" err="1" smtClean="0"/>
              <a:t>zapata.conf</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2357430"/>
            <a:ext cx="8229600" cy="1143000"/>
          </a:xfrm>
        </p:spPr>
        <p:txBody>
          <a:bodyPr>
            <a:noAutofit/>
          </a:bodyPr>
          <a:lstStyle/>
          <a:p>
            <a:pPr lvl="1" algn="r" rtl="0" fontAlgn="auto">
              <a:spcBef>
                <a:spcPct val="0"/>
              </a:spcBef>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Configuración de Archivos del Proyecto Asterisk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lvl="1" algn="l" rtl="0" fontAlgn="auto">
              <a:spcBef>
                <a:spcPct val="0"/>
              </a:spcBef>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SIP.CONF</a:t>
            </a:r>
          </a:p>
        </p:txBody>
      </p:sp>
      <p:sp>
        <p:nvSpPr>
          <p:cNvPr id="40963" name="Text Box 3"/>
          <p:cNvSpPr txBox="1">
            <a:spLocks noChangeArrowheads="1"/>
          </p:cNvSpPr>
          <p:nvPr/>
        </p:nvSpPr>
        <p:spPr bwMode="auto">
          <a:xfrm>
            <a:off x="3428992" y="1214422"/>
            <a:ext cx="2162175" cy="257176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defRPr/>
            </a:pPr>
            <a:r>
              <a:rPr lang="en-US" sz="1100" dirty="0">
                <a:effectLst>
                  <a:outerShdw blurRad="38100" dist="38100" dir="2700000" algn="tl">
                    <a:srgbClr val="C0C0C0"/>
                  </a:outerShdw>
                </a:effectLst>
                <a:latin typeface="Calibri" pitchFamily="34" charset="0"/>
                <a:cs typeface="Arial" pitchFamily="34" charset="0"/>
              </a:rPr>
              <a:t>[general]</a:t>
            </a:r>
          </a:p>
          <a:p>
            <a:pPr algn="just">
              <a:defRPr/>
            </a:pPr>
            <a:endParaRPr lang="en-US" sz="1100" dirty="0">
              <a:effectLst>
                <a:outerShdw blurRad="38100" dist="38100" dir="2700000" algn="tl">
                  <a:srgbClr val="C0C0C0"/>
                </a:outerShdw>
              </a:effectLst>
              <a:latin typeface="Calibri" pitchFamily="34" charset="0"/>
              <a:cs typeface="Arial" pitchFamily="34" charset="0"/>
            </a:endParaRPr>
          </a:p>
          <a:p>
            <a:pPr algn="just">
              <a:defRPr/>
            </a:pPr>
            <a:r>
              <a:rPr lang="en-US" sz="1100" dirty="0">
                <a:effectLst>
                  <a:outerShdw blurRad="38100" dist="38100" dir="2700000" algn="tl">
                    <a:srgbClr val="C0C0C0"/>
                  </a:outerShdw>
                </a:effectLst>
                <a:latin typeface="Calibri" pitchFamily="34" charset="0"/>
                <a:cs typeface="Arial" pitchFamily="34" charset="0"/>
              </a:rPr>
              <a:t>context = default</a:t>
            </a:r>
          </a:p>
          <a:p>
            <a:pPr algn="just">
              <a:defRPr/>
            </a:pPr>
            <a:r>
              <a:rPr lang="en-US" sz="1100" dirty="0" err="1">
                <a:effectLst>
                  <a:outerShdw blurRad="38100" dist="38100" dir="2700000" algn="tl">
                    <a:srgbClr val="C0C0C0"/>
                  </a:outerShdw>
                </a:effectLst>
                <a:latin typeface="Calibri" pitchFamily="34" charset="0"/>
                <a:cs typeface="Arial" pitchFamily="34" charset="0"/>
              </a:rPr>
              <a:t>srvlookup</a:t>
            </a:r>
            <a:r>
              <a:rPr lang="en-US" sz="1100" dirty="0">
                <a:effectLst>
                  <a:outerShdw blurRad="38100" dist="38100" dir="2700000" algn="tl">
                    <a:srgbClr val="C0C0C0"/>
                  </a:outerShdw>
                </a:effectLst>
                <a:latin typeface="Calibri" pitchFamily="34" charset="0"/>
                <a:cs typeface="Arial" pitchFamily="34" charset="0"/>
              </a:rPr>
              <a:t> = yes</a:t>
            </a:r>
          </a:p>
          <a:p>
            <a:pPr algn="just">
              <a:defRPr/>
            </a:pPr>
            <a:r>
              <a:rPr lang="en-US" sz="1100" dirty="0" err="1">
                <a:effectLst>
                  <a:outerShdw blurRad="38100" dist="38100" dir="2700000" algn="tl">
                    <a:srgbClr val="C0C0C0"/>
                  </a:outerShdw>
                </a:effectLst>
                <a:latin typeface="Calibri" pitchFamily="34" charset="0"/>
                <a:cs typeface="Arial" pitchFamily="34" charset="0"/>
              </a:rPr>
              <a:t>languaje</a:t>
            </a:r>
            <a:r>
              <a:rPr lang="en-US" sz="1100" dirty="0">
                <a:effectLst>
                  <a:outerShdw blurRad="38100" dist="38100" dir="2700000" algn="tl">
                    <a:srgbClr val="C0C0C0"/>
                  </a:outerShdw>
                </a:effectLst>
                <a:latin typeface="Calibri" pitchFamily="34" charset="0"/>
                <a:cs typeface="Arial" pitchFamily="34" charset="0"/>
              </a:rPr>
              <a:t> = </a:t>
            </a:r>
            <a:r>
              <a:rPr lang="en-US" sz="1100" dirty="0" err="1">
                <a:effectLst>
                  <a:outerShdw blurRad="38100" dist="38100" dir="2700000" algn="tl">
                    <a:srgbClr val="C0C0C0"/>
                  </a:outerShdw>
                </a:effectLst>
                <a:latin typeface="Calibri" pitchFamily="34" charset="0"/>
                <a:cs typeface="Arial" pitchFamily="34" charset="0"/>
              </a:rPr>
              <a:t>es</a:t>
            </a:r>
            <a:endParaRPr lang="en-US" sz="1100" dirty="0">
              <a:effectLst>
                <a:outerShdw blurRad="38100" dist="38100" dir="2700000" algn="tl">
                  <a:srgbClr val="C0C0C0"/>
                </a:outerShdw>
              </a:effectLst>
              <a:latin typeface="Calibri" pitchFamily="34" charset="0"/>
              <a:cs typeface="Arial" pitchFamily="34" charset="0"/>
            </a:endParaRPr>
          </a:p>
          <a:p>
            <a:pPr algn="just">
              <a:defRPr/>
            </a:pPr>
            <a:endParaRPr lang="en-US" sz="1100" dirty="0">
              <a:effectLst>
                <a:outerShdw blurRad="38100" dist="38100" dir="2700000" algn="tl">
                  <a:srgbClr val="C0C0C0"/>
                </a:outerShdw>
              </a:effectLst>
              <a:latin typeface="Calibri" pitchFamily="34" charset="0"/>
              <a:cs typeface="Arial" pitchFamily="34" charset="0"/>
            </a:endParaRPr>
          </a:p>
          <a:p>
            <a:pPr algn="just">
              <a:defRPr/>
            </a:pPr>
            <a:r>
              <a:rPr lang="en-US" sz="1100" dirty="0">
                <a:effectLst>
                  <a:outerShdw blurRad="38100" dist="38100" dir="2700000" algn="tl">
                    <a:srgbClr val="C0C0C0"/>
                  </a:outerShdw>
                </a:effectLst>
                <a:latin typeface="Calibri" pitchFamily="34" charset="0"/>
                <a:cs typeface="Arial" pitchFamily="34" charset="0"/>
              </a:rPr>
              <a:t>[2001]</a:t>
            </a:r>
          </a:p>
          <a:p>
            <a:pPr algn="just">
              <a:defRPr/>
            </a:pPr>
            <a:r>
              <a:rPr lang="en-US" sz="1100" dirty="0">
                <a:effectLst>
                  <a:outerShdw blurRad="38100" dist="38100" dir="2700000" algn="tl">
                    <a:srgbClr val="C0C0C0"/>
                  </a:outerShdw>
                </a:effectLst>
                <a:latin typeface="Calibri" pitchFamily="34" charset="0"/>
                <a:cs typeface="Arial" pitchFamily="34" charset="0"/>
              </a:rPr>
              <a:t>type = friend</a:t>
            </a:r>
          </a:p>
          <a:p>
            <a:pPr algn="just">
              <a:defRPr/>
            </a:pPr>
            <a:r>
              <a:rPr lang="en-US" sz="1100" dirty="0">
                <a:effectLst>
                  <a:outerShdw blurRad="38100" dist="38100" dir="2700000" algn="tl">
                    <a:srgbClr val="C0C0C0"/>
                  </a:outerShdw>
                </a:effectLst>
                <a:latin typeface="Calibri" pitchFamily="34" charset="0"/>
                <a:cs typeface="Arial" pitchFamily="34" charset="0"/>
              </a:rPr>
              <a:t>secret = 2001</a:t>
            </a:r>
          </a:p>
          <a:p>
            <a:pPr algn="just">
              <a:defRPr/>
            </a:pPr>
            <a:r>
              <a:rPr lang="en-US" sz="1100" dirty="0">
                <a:effectLst>
                  <a:outerShdw blurRad="38100" dist="38100" dir="2700000" algn="tl">
                    <a:srgbClr val="C0C0C0"/>
                  </a:outerShdw>
                </a:effectLst>
                <a:latin typeface="Calibri" pitchFamily="34" charset="0"/>
                <a:cs typeface="Arial" pitchFamily="34" charset="0"/>
              </a:rPr>
              <a:t>quality = yes</a:t>
            </a:r>
          </a:p>
          <a:p>
            <a:pPr algn="just">
              <a:defRPr/>
            </a:pPr>
            <a:r>
              <a:rPr lang="en-US" sz="1100" dirty="0" err="1">
                <a:effectLst>
                  <a:outerShdw blurRad="38100" dist="38100" dir="2700000" algn="tl">
                    <a:srgbClr val="C0C0C0"/>
                  </a:outerShdw>
                </a:effectLst>
                <a:latin typeface="Calibri" pitchFamily="34" charset="0"/>
                <a:cs typeface="Arial" pitchFamily="34" charset="0"/>
              </a:rPr>
              <a:t>nat</a:t>
            </a:r>
            <a:r>
              <a:rPr lang="en-US" sz="1100" dirty="0">
                <a:effectLst>
                  <a:outerShdw blurRad="38100" dist="38100" dir="2700000" algn="tl">
                    <a:srgbClr val="C0C0C0"/>
                  </a:outerShdw>
                </a:effectLst>
                <a:latin typeface="Calibri" pitchFamily="34" charset="0"/>
                <a:cs typeface="Arial" pitchFamily="34" charset="0"/>
              </a:rPr>
              <a:t> = no</a:t>
            </a:r>
          </a:p>
          <a:p>
            <a:pPr algn="just">
              <a:defRPr/>
            </a:pPr>
            <a:r>
              <a:rPr lang="en-US" sz="1100" dirty="0">
                <a:effectLst>
                  <a:outerShdw blurRad="38100" dist="38100" dir="2700000" algn="tl">
                    <a:srgbClr val="C0C0C0"/>
                  </a:outerShdw>
                </a:effectLst>
                <a:latin typeface="Calibri" pitchFamily="34" charset="0"/>
                <a:cs typeface="Arial" pitchFamily="34" charset="0"/>
              </a:rPr>
              <a:t>host = dynamic</a:t>
            </a:r>
          </a:p>
          <a:p>
            <a:pPr algn="just">
              <a:defRPr/>
            </a:pPr>
            <a:r>
              <a:rPr lang="en-US" sz="1100" dirty="0" err="1">
                <a:effectLst>
                  <a:outerShdw blurRad="38100" dist="38100" dir="2700000" algn="tl">
                    <a:srgbClr val="C0C0C0"/>
                  </a:outerShdw>
                </a:effectLst>
                <a:latin typeface="Calibri" pitchFamily="34" charset="0"/>
                <a:cs typeface="Arial" pitchFamily="34" charset="0"/>
              </a:rPr>
              <a:t>canreinvite</a:t>
            </a:r>
            <a:r>
              <a:rPr lang="en-US" sz="1100" dirty="0">
                <a:effectLst>
                  <a:outerShdw blurRad="38100" dist="38100" dir="2700000" algn="tl">
                    <a:srgbClr val="C0C0C0"/>
                  </a:outerShdw>
                </a:effectLst>
                <a:latin typeface="Calibri" pitchFamily="34" charset="0"/>
                <a:cs typeface="Arial" pitchFamily="34" charset="0"/>
              </a:rPr>
              <a:t> = no</a:t>
            </a:r>
          </a:p>
          <a:p>
            <a:pPr algn="just">
              <a:defRPr/>
            </a:pPr>
            <a:r>
              <a:rPr lang="en-US" sz="1100" dirty="0">
                <a:effectLst>
                  <a:outerShdw blurRad="38100" dist="38100" dir="2700000" algn="tl">
                    <a:srgbClr val="C0C0C0"/>
                  </a:outerShdw>
                </a:effectLst>
                <a:latin typeface="Calibri" pitchFamily="34" charset="0"/>
                <a:cs typeface="Arial" pitchFamily="34" charset="0"/>
              </a:rPr>
              <a:t>context = internal</a:t>
            </a:r>
          </a:p>
          <a:p>
            <a:pPr algn="just">
              <a:defRPr/>
            </a:pPr>
            <a:endParaRPr lang="en-US" sz="1100" dirty="0">
              <a:effectLst>
                <a:outerShdw blurRad="38100" dist="38100" dir="2700000" algn="tl">
                  <a:srgbClr val="C0C0C0"/>
                </a:outerShdw>
              </a:effectLst>
              <a:latin typeface="Calibri" pitchFamily="34" charset="0"/>
              <a:cs typeface="Arial" pitchFamily="34" charset="0"/>
            </a:endParaRPr>
          </a:p>
        </p:txBody>
      </p:sp>
      <p:sp>
        <p:nvSpPr>
          <p:cNvPr id="34821" name="5 CuadroTexto"/>
          <p:cNvSpPr txBox="1">
            <a:spLocks noChangeArrowheads="1"/>
          </p:cNvSpPr>
          <p:nvPr/>
        </p:nvSpPr>
        <p:spPr bwMode="auto">
          <a:xfrm>
            <a:off x="714348" y="4786322"/>
            <a:ext cx="7858125" cy="1200150"/>
          </a:xfrm>
          <a:prstGeom prst="rect">
            <a:avLst/>
          </a:prstGeom>
          <a:noFill/>
          <a:ln w="9525">
            <a:noFill/>
            <a:miter lim="800000"/>
            <a:headEnd/>
            <a:tailEnd/>
          </a:ln>
        </p:spPr>
        <p:txBody>
          <a:bodyPr>
            <a:spAutoFit/>
          </a:bodyPr>
          <a:lstStyle/>
          <a:p>
            <a:pPr algn="ctr"/>
            <a:r>
              <a:rPr lang="es-ES_tradnl" b="1" dirty="0">
                <a:latin typeface="Lucida Sans Unicode" pitchFamily="34" charset="0"/>
              </a:rPr>
              <a:t>/</a:t>
            </a:r>
            <a:r>
              <a:rPr lang="es-ES_tradnl" b="1" dirty="0" err="1">
                <a:latin typeface="Lucida Sans Unicode" pitchFamily="34" charset="0"/>
              </a:rPr>
              <a:t>etc</a:t>
            </a:r>
            <a:r>
              <a:rPr lang="es-ES_tradnl" b="1" dirty="0">
                <a:latin typeface="Lucida Sans Unicode" pitchFamily="34" charset="0"/>
              </a:rPr>
              <a:t>/</a:t>
            </a:r>
            <a:r>
              <a:rPr lang="es-ES_tradnl" b="1" dirty="0" err="1">
                <a:latin typeface="Lucida Sans Unicode" pitchFamily="34" charset="0"/>
              </a:rPr>
              <a:t>asterisk</a:t>
            </a:r>
            <a:r>
              <a:rPr lang="es-ES_tradnl" b="1" dirty="0">
                <a:latin typeface="Lucida Sans Unicode" pitchFamily="34" charset="0"/>
              </a:rPr>
              <a:t>/</a:t>
            </a:r>
            <a:r>
              <a:rPr lang="es-ES_tradnl" b="1" dirty="0" err="1">
                <a:latin typeface="Lucida Sans Unicode" pitchFamily="34" charset="0"/>
              </a:rPr>
              <a:t>sip.conf</a:t>
            </a:r>
            <a:endParaRPr lang="es-ES_tradnl" b="1" dirty="0">
              <a:latin typeface="Lucida Sans Unicode" pitchFamily="34" charset="0"/>
            </a:endParaRPr>
          </a:p>
          <a:p>
            <a:pPr algn="ctr"/>
            <a:r>
              <a:rPr lang="es-ES_tradnl" b="1" dirty="0">
                <a:latin typeface="Lucida Sans Unicode" pitchFamily="34" charset="0"/>
              </a:rPr>
              <a:t>Configuración del Archivo </a:t>
            </a:r>
            <a:r>
              <a:rPr lang="es-ES_tradnl" b="1" dirty="0" err="1">
                <a:latin typeface="Lucida Sans Unicode" pitchFamily="34" charset="0"/>
              </a:rPr>
              <a:t>sip.conf</a:t>
            </a:r>
            <a:r>
              <a:rPr lang="es-ES_tradnl" b="1" dirty="0">
                <a:latin typeface="Lucida Sans Unicode" pitchFamily="34" charset="0"/>
              </a:rPr>
              <a:t> </a:t>
            </a:r>
            <a:r>
              <a:rPr lang="es-ES_tradnl" b="1" dirty="0" smtClean="0">
                <a:latin typeface="Lucida Sans Unicode" pitchFamily="34" charset="0"/>
              </a:rPr>
              <a:t> B</a:t>
            </a:r>
            <a:endParaRPr lang="es-EC" dirty="0">
              <a:latin typeface="Lucida Sans Unicode" pitchFamily="34" charset="0"/>
            </a:endParaRPr>
          </a:p>
          <a:p>
            <a:r>
              <a:rPr lang="es-ES_tradnl" dirty="0">
                <a:latin typeface="Lucida Sans Unicode" pitchFamily="34" charset="0"/>
              </a:rPr>
              <a:t> </a:t>
            </a:r>
            <a:endParaRPr lang="es-EC" dirty="0">
              <a:latin typeface="Lucida Sans Unicode" pitchFamily="34" charset="0"/>
            </a:endParaRPr>
          </a:p>
          <a:p>
            <a:endParaRPr lang="es-EC" dirty="0">
              <a:latin typeface="Lucida Sans Unicode"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auto">
              <a:spcAft>
                <a:spcPts val="0"/>
              </a:spcAft>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ANTECEDENTES</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2 Marcador de contenido"/>
          <p:cNvSpPr>
            <a:spLocks noGrp="1"/>
          </p:cNvSpPr>
          <p:nvPr>
            <p:ph idx="1"/>
          </p:nvPr>
        </p:nvSpPr>
        <p:spPr/>
        <p:txBody>
          <a:bodyPr>
            <a:normAutofit fontScale="92500" lnSpcReduction="10000"/>
          </a:bodyPr>
          <a:lstStyle/>
          <a:p>
            <a:pPr marL="365760" indent="-256032" algn="just" fontAlgn="auto">
              <a:spcAft>
                <a:spcPts val="0"/>
              </a:spcAft>
              <a:buFont typeface="Wingdings 3"/>
              <a:buChar char=""/>
              <a:defRPr/>
            </a:pPr>
            <a:r>
              <a:rPr lang="es-EC" sz="2500" dirty="0" smtClean="0"/>
              <a:t>La comunicación es una necesidad que inició desde la aparición del hombre como parte de la sociedad.</a:t>
            </a:r>
          </a:p>
          <a:p>
            <a:pPr marL="365760" indent="-256032" algn="just" fontAlgn="auto">
              <a:spcAft>
                <a:spcPts val="0"/>
              </a:spcAft>
              <a:buNone/>
              <a:defRPr/>
            </a:pPr>
            <a:r>
              <a:rPr lang="es-EC" sz="2500" dirty="0" smtClean="0"/>
              <a:t> </a:t>
            </a:r>
          </a:p>
          <a:p>
            <a:pPr marL="365760" indent="-256032" algn="just" fontAlgn="auto">
              <a:spcAft>
                <a:spcPts val="0"/>
              </a:spcAft>
              <a:buFont typeface="Wingdings 3"/>
              <a:buChar char=""/>
              <a:defRPr/>
            </a:pPr>
            <a:r>
              <a:rPr lang="es-EC" sz="2500" dirty="0" smtClean="0"/>
              <a:t>V</a:t>
            </a:r>
            <a:r>
              <a:rPr lang="es-ES_tradnl" sz="2500" dirty="0" smtClean="0"/>
              <a:t>arios factores han favorecido el desarrollo tecnológico de todos los equipos y servicios relacionados con el mundo de las telecomunicaciones.</a:t>
            </a:r>
          </a:p>
          <a:p>
            <a:pPr marL="365760" indent="-256032" algn="just" fontAlgn="auto">
              <a:spcAft>
                <a:spcPts val="0"/>
              </a:spcAft>
              <a:buNone/>
              <a:defRPr/>
            </a:pPr>
            <a:endParaRPr lang="es-ES_tradnl" sz="2500" dirty="0" smtClean="0"/>
          </a:p>
          <a:p>
            <a:pPr marL="365760" indent="-256032" algn="just" fontAlgn="auto">
              <a:spcAft>
                <a:spcPts val="0"/>
              </a:spcAft>
              <a:buFont typeface="Wingdings 3"/>
              <a:buChar char=""/>
              <a:defRPr/>
            </a:pPr>
            <a:r>
              <a:rPr lang="es-EC" sz="2500" dirty="0" smtClean="0"/>
              <a:t>Las grandes redes actualmente </a:t>
            </a:r>
            <a:r>
              <a:rPr lang="es-EC" sz="2500" dirty="0"/>
              <a:t>soportan la mayor cantidad de tráfico telefónico y de </a:t>
            </a:r>
            <a:r>
              <a:rPr lang="es-EC" sz="2500" dirty="0" smtClean="0"/>
              <a:t>datos, evolucionando </a:t>
            </a:r>
            <a:r>
              <a:rPr lang="es-EC" sz="2500" dirty="0"/>
              <a:t>para permitir esta demanda creciente de integración de Servicios, Operación y Gestión</a:t>
            </a:r>
            <a:r>
              <a:rPr lang="es-EC" sz="2500" dirty="0" smtClean="0"/>
              <a:t>.</a:t>
            </a:r>
            <a:endParaRPr lang="es-EC" sz="2500" dirty="0"/>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2571744"/>
            <a:ext cx="8229600" cy="1143000"/>
          </a:xfrm>
        </p:spPr>
        <p:txBody>
          <a:bodyPr>
            <a:normAutofit/>
          </a:bodyPr>
          <a:lstStyle/>
          <a:p>
            <a:pPr>
              <a:defRPr/>
            </a:pPr>
            <a:r>
              <a:rPr lang="es-EC" sz="3600" b="1" cap="all" dirty="0" err="1"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Configuracion</a:t>
            </a: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 de Equipos SDH</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buFont typeface="Arial" pitchFamily="34" charset="0"/>
              <a:buChar char="►"/>
            </a:pPr>
            <a:r>
              <a:rPr lang="es-ES" dirty="0" smtClean="0"/>
              <a:t>SDH (</a:t>
            </a:r>
            <a:r>
              <a:rPr lang="es-ES" dirty="0" err="1" smtClean="0"/>
              <a:t>Syncronous</a:t>
            </a:r>
            <a:r>
              <a:rPr lang="es-ES" dirty="0" smtClean="0"/>
              <a:t> Digital </a:t>
            </a:r>
            <a:r>
              <a:rPr lang="es-ES" dirty="0" err="1" smtClean="0"/>
              <a:t>Hierachy</a:t>
            </a:r>
            <a:r>
              <a:rPr lang="es-ES" dirty="0" smtClean="0"/>
              <a:t>) es un estándar internacional para sistemas ópticos de telecomunicaciones de altas prestaciones. </a:t>
            </a:r>
          </a:p>
          <a:p>
            <a:pPr algn="just">
              <a:buNone/>
            </a:pPr>
            <a:endParaRPr lang="es-ES" dirty="0" smtClean="0"/>
          </a:p>
          <a:p>
            <a:pPr algn="just">
              <a:buFont typeface="Arial" pitchFamily="34" charset="0"/>
              <a:buChar char="►"/>
            </a:pPr>
            <a:r>
              <a:rPr lang="es-ES" dirty="0" smtClean="0"/>
              <a:t>La primera de estas tasas es 155.52 Mbps, normalmente referidas como un STM-1 (“</a:t>
            </a:r>
            <a:r>
              <a:rPr lang="es-ES" dirty="0" err="1" smtClean="0"/>
              <a:t>Synchronous</a:t>
            </a:r>
            <a:r>
              <a:rPr lang="es-ES" dirty="0" smtClean="0"/>
              <a:t> </a:t>
            </a:r>
            <a:r>
              <a:rPr lang="es-ES" dirty="0" err="1" smtClean="0"/>
              <a:t>Transport</a:t>
            </a:r>
            <a:r>
              <a:rPr lang="es-ES" dirty="0" smtClean="0"/>
              <a:t> Module – </a:t>
            </a:r>
            <a:r>
              <a:rPr lang="es-ES" dirty="0" err="1" smtClean="0"/>
              <a:t>Level</a:t>
            </a:r>
            <a:r>
              <a:rPr lang="es-ES" dirty="0" smtClean="0"/>
              <a:t> 1”). </a:t>
            </a:r>
          </a:p>
          <a:p>
            <a:pPr algn="just">
              <a:buNone/>
            </a:pPr>
            <a:endParaRPr lang="es-ES" dirty="0" smtClean="0"/>
          </a:p>
          <a:p>
            <a:pPr algn="just">
              <a:buFont typeface="Arial" pitchFamily="34" charset="0"/>
              <a:buChar char="►"/>
            </a:pPr>
            <a:r>
              <a:rPr lang="es-ES_tradnl" dirty="0" smtClean="0"/>
              <a:t>La flexibilidad en el transporte de señales digitales de todo tipo permite, la provisión de todo tipo de servicios sobre una única red SDH: servicio de telefonía, provisión de redes alquiladas a usuarios privados, creación de redes MAN y WAN, servicio de videoconferencia, distribución de televisión por cable, etc. </a:t>
            </a:r>
            <a:endParaRPr lang="es-EC" dirty="0"/>
          </a:p>
        </p:txBody>
      </p:sp>
      <p:sp>
        <p:nvSpPr>
          <p:cNvPr id="4" name="2 Título"/>
          <p:cNvSpPr>
            <a:spLocks noGrp="1"/>
          </p:cNvSpPr>
          <p:nvPr>
            <p:ph type="title"/>
          </p:nvPr>
        </p:nvSpPr>
        <p:spPr/>
        <p:txBody>
          <a:bodyPr>
            <a:normAutofit/>
          </a:bodyPr>
          <a:lstStyle/>
          <a:p>
            <a:pPr>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Generalidades SDH</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buFont typeface="Arial" pitchFamily="34" charset="0"/>
              <a:buChar char="►"/>
            </a:pPr>
            <a:r>
              <a:rPr lang="es-EC" sz="2400" dirty="0" smtClean="0"/>
              <a:t>E1 es un formato de transmisión digital, lleva datos en una tasa de 2,048 millones de bits por segundo y puede llevar 32 canales de 64 Kbps * cada uno.</a:t>
            </a:r>
          </a:p>
          <a:p>
            <a:pPr algn="just">
              <a:buNone/>
            </a:pPr>
            <a:endParaRPr lang="es-EC" sz="2400" dirty="0" smtClean="0"/>
          </a:p>
          <a:p>
            <a:pPr algn="just">
              <a:buFont typeface="Arial" pitchFamily="34" charset="0"/>
              <a:buChar char="►"/>
            </a:pPr>
            <a:r>
              <a:rPr lang="es-EC" sz="2400" dirty="0" smtClean="0"/>
              <a:t>La taza de línea es de 2.048 </a:t>
            </a:r>
            <a:r>
              <a:rPr lang="es-EC" sz="2400" dirty="0" err="1" smtClean="0"/>
              <a:t>Mbit</a:t>
            </a:r>
            <a:r>
              <a:rPr lang="es-EC" sz="2400" dirty="0" smtClean="0"/>
              <a:t>/s.</a:t>
            </a:r>
          </a:p>
          <a:p>
            <a:pPr algn="just">
              <a:buNone/>
            </a:pPr>
            <a:endParaRPr lang="es-EC" sz="2400" dirty="0" smtClean="0"/>
          </a:p>
          <a:p>
            <a:pPr algn="just">
              <a:buFont typeface="Arial" pitchFamily="34" charset="0"/>
              <a:buChar char="►"/>
            </a:pPr>
            <a:r>
              <a:rPr lang="es-AR" sz="2400" dirty="0" smtClean="0"/>
              <a:t>Una casilla de tiempo (TS16) es usualmente reservada para propósitos de señalización, para controlar la configuración de la llamada y desmonte de acuerdo a varios protocolos estándar de telecomunicaciones. </a:t>
            </a:r>
          </a:p>
          <a:p>
            <a:pPr algn="just">
              <a:buFont typeface="Arial" pitchFamily="34" charset="0"/>
              <a:buChar char="►"/>
            </a:pPr>
            <a:endParaRPr lang="es-AR" sz="2400" dirty="0" smtClean="0"/>
          </a:p>
          <a:p>
            <a:pPr algn="just">
              <a:buFont typeface="Arial" pitchFamily="34" charset="0"/>
              <a:buChar char="►"/>
            </a:pPr>
            <a:r>
              <a:rPr lang="es-AR" sz="2400" dirty="0" smtClean="0"/>
              <a:t>Esto incluye señalización de canales asociados (</a:t>
            </a:r>
            <a:r>
              <a:rPr lang="es-AR" sz="2400" dirty="0" err="1" smtClean="0"/>
              <a:t>Channel</a:t>
            </a:r>
            <a:r>
              <a:rPr lang="es-AR" sz="2400" dirty="0" smtClean="0"/>
              <a:t> </a:t>
            </a:r>
            <a:r>
              <a:rPr lang="es-AR" sz="2400" dirty="0" err="1" smtClean="0"/>
              <a:t>Associated</a:t>
            </a:r>
            <a:r>
              <a:rPr lang="es-AR" sz="2400" dirty="0" smtClean="0"/>
              <a:t> </a:t>
            </a:r>
            <a:r>
              <a:rPr lang="es-AR" sz="2400" dirty="0" err="1" smtClean="0"/>
              <a:t>Signaling</a:t>
            </a:r>
            <a:r>
              <a:rPr lang="es-AR" sz="2400" dirty="0" smtClean="0"/>
              <a:t> - CAS) en donde un juego de bits es usado para replicar la apertura y cerrada del circuito (como si se descolgara y se marcara en un teléfono analógico), sistemas recientes usan señalización de canal común (</a:t>
            </a:r>
            <a:r>
              <a:rPr lang="es-AR" sz="2400" dirty="0" err="1" smtClean="0"/>
              <a:t>Common</a:t>
            </a:r>
            <a:r>
              <a:rPr lang="es-AR" sz="2400" dirty="0" smtClean="0"/>
              <a:t> </a:t>
            </a:r>
            <a:r>
              <a:rPr lang="es-AR" sz="2400" dirty="0" err="1" smtClean="0"/>
              <a:t>Channel</a:t>
            </a:r>
            <a:r>
              <a:rPr lang="es-AR" sz="2400" dirty="0" smtClean="0"/>
              <a:t> </a:t>
            </a:r>
            <a:r>
              <a:rPr lang="es-AR" sz="2400" dirty="0" err="1" smtClean="0"/>
              <a:t>Signaling</a:t>
            </a:r>
            <a:r>
              <a:rPr lang="es-AR" sz="2400" dirty="0" smtClean="0"/>
              <a:t> - CCS) </a:t>
            </a:r>
            <a:endParaRPr lang="es-EC" sz="2100" dirty="0" smtClean="0"/>
          </a:p>
        </p:txBody>
      </p:sp>
      <p:sp>
        <p:nvSpPr>
          <p:cNvPr id="4" name="2 Título"/>
          <p:cNvSpPr txBox="1">
            <a:spLocks/>
          </p:cNvSpPr>
          <p:nvPr/>
        </p:nvSpPr>
        <p:spPr>
          <a:xfrm>
            <a:off x="609600" y="427038"/>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Generalidades e1</a:t>
            </a:r>
            <a:endParaRPr kumimoji="0" lang="es-EC" sz="36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571612"/>
            <a:ext cx="8229600" cy="4525963"/>
          </a:xfrm>
        </p:spPr>
        <p:txBody>
          <a:bodyPr>
            <a:normAutofit fontScale="77500" lnSpcReduction="20000"/>
          </a:bodyPr>
          <a:lstStyle/>
          <a:p>
            <a:pPr marL="365760" indent="-256032" fontAlgn="auto">
              <a:spcAft>
                <a:spcPts val="0"/>
              </a:spcAft>
              <a:buFont typeface="Wingdings 3"/>
              <a:buChar char=""/>
              <a:defRPr/>
            </a:pPr>
            <a:r>
              <a:rPr lang="es-EC" dirty="0" smtClean="0"/>
              <a:t>El laboratorio de Telecomunicaciones utiliza los equipos </a:t>
            </a:r>
            <a:r>
              <a:rPr lang="es-EC" dirty="0" err="1" smtClean="0"/>
              <a:t>Huawei</a:t>
            </a:r>
            <a:r>
              <a:rPr lang="es-EC" dirty="0" smtClean="0"/>
              <a:t> </a:t>
            </a:r>
            <a:r>
              <a:rPr lang="es-EC" dirty="0" err="1" smtClean="0"/>
              <a:t>OptiX</a:t>
            </a:r>
            <a:r>
              <a:rPr lang="es-EC" dirty="0" smtClean="0"/>
              <a:t> 1500B con la topología anillo, garantizando una buena operación y mantenimiento. </a:t>
            </a:r>
          </a:p>
          <a:p>
            <a:pPr marL="365760" indent="-256032" fontAlgn="auto">
              <a:spcAft>
                <a:spcPts val="0"/>
              </a:spcAft>
              <a:buFont typeface="Wingdings 3"/>
              <a:buNone/>
              <a:defRPr/>
            </a:pPr>
            <a:endParaRPr lang="es-EC" dirty="0" smtClean="0"/>
          </a:p>
          <a:p>
            <a:pPr marL="365760" indent="-256032" fontAlgn="auto">
              <a:spcAft>
                <a:spcPts val="0"/>
              </a:spcAft>
              <a:buFont typeface="Wingdings 3"/>
              <a:buChar char=""/>
              <a:defRPr/>
            </a:pPr>
            <a:r>
              <a:rPr lang="es-EC" dirty="0" smtClean="0"/>
              <a:t>En términos del nivel de protección de la red, el </a:t>
            </a:r>
            <a:r>
              <a:rPr lang="es-EC" dirty="0" err="1" smtClean="0"/>
              <a:t>OptiX</a:t>
            </a:r>
            <a:r>
              <a:rPr lang="es-EC" dirty="0" smtClean="0"/>
              <a:t> OSN 1500B tiene dos fibras de sección de protección múltiple (MSP) anillo.</a:t>
            </a:r>
          </a:p>
          <a:p>
            <a:pPr marL="365760" indent="-256032" fontAlgn="auto">
              <a:spcAft>
                <a:spcPts val="0"/>
              </a:spcAft>
              <a:buFont typeface="Wingdings 3"/>
              <a:buNone/>
              <a:defRPr/>
            </a:pPr>
            <a:r>
              <a:rPr lang="es-EC" dirty="0" smtClean="0"/>
              <a:t> </a:t>
            </a:r>
          </a:p>
          <a:p>
            <a:pPr marL="365760" indent="-256032" fontAlgn="auto">
              <a:spcAft>
                <a:spcPts val="0"/>
              </a:spcAft>
              <a:buFont typeface="Wingdings 3"/>
              <a:buChar char=""/>
              <a:defRPr/>
            </a:pPr>
            <a:r>
              <a:rPr lang="es-EC" dirty="0" smtClean="0"/>
              <a:t>Los anillos de fibra que se encuentran en el laboratorio constan de tres equipos llamados FIEC1, FIEC2 y FIEC3, los cuales se gestionan a través del servidor T2000, el cual nos informa de las novedades que se presentan en los equipos.</a:t>
            </a:r>
          </a:p>
          <a:p>
            <a:pPr marL="365760" indent="-256032" fontAlgn="auto">
              <a:spcAft>
                <a:spcPts val="0"/>
              </a:spcAft>
              <a:buFont typeface="Wingdings 3"/>
              <a:buChar char=""/>
              <a:defRPr/>
            </a:pPr>
            <a:endParaRPr lang="es-EC" dirty="0"/>
          </a:p>
        </p:txBody>
      </p:sp>
      <p:sp>
        <p:nvSpPr>
          <p:cNvPr id="3" name="2 Título"/>
          <p:cNvSpPr>
            <a:spLocks noGrp="1"/>
          </p:cNvSpPr>
          <p:nvPr>
            <p:ph type="title"/>
          </p:nvPr>
        </p:nvSpPr>
        <p:spPr>
          <a:xfrm>
            <a:off x="457200" y="274638"/>
            <a:ext cx="7467600" cy="1143000"/>
          </a:xfrm>
        </p:spPr>
        <p:txBody>
          <a:bodyPr>
            <a:normAutofit/>
          </a:bodyPr>
          <a:lstStyle/>
          <a:p>
            <a:pPr>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EQUIPOS SDH DEL LABORATORIO</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fontAlgn="auto">
              <a:spcAft>
                <a:spcPts val="0"/>
              </a:spcAft>
              <a:defRPr/>
            </a:pPr>
            <a:endParaRPr lang="es-EC" dirty="0"/>
          </a:p>
        </p:txBody>
      </p:sp>
      <p:pic>
        <p:nvPicPr>
          <p:cNvPr id="41987" name="Picture 2" descr="¡$@ur@027 - copia"/>
          <p:cNvPicPr>
            <a:picLocks noChangeAspect="1" noChangeArrowheads="1"/>
          </p:cNvPicPr>
          <p:nvPr/>
        </p:nvPicPr>
        <p:blipFill>
          <a:blip r:embed="rId2" cstate="print"/>
          <a:srcRect/>
          <a:stretch>
            <a:fillRect/>
          </a:stretch>
        </p:blipFill>
        <p:spPr bwMode="auto">
          <a:xfrm>
            <a:off x="1428750" y="1785938"/>
            <a:ext cx="5929313" cy="3511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988" name="4 CuadroTexto"/>
          <p:cNvSpPr txBox="1">
            <a:spLocks noChangeArrowheads="1"/>
          </p:cNvSpPr>
          <p:nvPr/>
        </p:nvSpPr>
        <p:spPr bwMode="auto">
          <a:xfrm>
            <a:off x="1000125" y="5500688"/>
            <a:ext cx="6858000" cy="369887"/>
          </a:xfrm>
          <a:prstGeom prst="rect">
            <a:avLst/>
          </a:prstGeom>
          <a:noFill/>
          <a:ln w="9525">
            <a:noFill/>
            <a:miter lim="800000"/>
            <a:headEnd/>
            <a:tailEnd/>
          </a:ln>
        </p:spPr>
        <p:txBody>
          <a:bodyPr>
            <a:spAutoFit/>
          </a:bodyPr>
          <a:lstStyle/>
          <a:p>
            <a:pPr algn="ctr"/>
            <a:r>
              <a:rPr lang="es-EC" b="1">
                <a:latin typeface="Lucida Sans Unicode" pitchFamily="34" charset="0"/>
              </a:rPr>
              <a:t>Topología anillo del laboratorio de Telecomunicaciones</a:t>
            </a:r>
            <a:endParaRPr lang="es-EC">
              <a:latin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a:off x="500034" y="214290"/>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all" spc="0" normalizeH="0" baseline="0" noProof="0" dirty="0" err="1"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Creacion</a:t>
            </a:r>
            <a:r>
              <a:rPr kumimoji="0" lang="es-EC" sz="3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 de servicio</a:t>
            </a:r>
            <a:endParaRPr kumimoji="0" lang="es-EC" sz="36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pic>
        <p:nvPicPr>
          <p:cNvPr id="6" name="Picture 4" descr="p4 create.JPG"/>
          <p:cNvPicPr>
            <a:picLocks noChangeAspect="1"/>
          </p:cNvPicPr>
          <p:nvPr/>
        </p:nvPicPr>
        <p:blipFill>
          <a:blip r:embed="rId2"/>
          <a:srcRect b="15625"/>
          <a:stretch>
            <a:fillRect/>
          </a:stretch>
        </p:blipFill>
        <p:spPr>
          <a:xfrm>
            <a:off x="1500166" y="1928802"/>
            <a:ext cx="6541767" cy="4716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1 Marcador de contenido"/>
          <p:cNvSpPr>
            <a:spLocks noGrp="1"/>
          </p:cNvSpPr>
          <p:nvPr>
            <p:ph idx="1"/>
          </p:nvPr>
        </p:nvSpPr>
        <p:spPr>
          <a:xfrm>
            <a:off x="428596" y="1285860"/>
            <a:ext cx="7467600" cy="614354"/>
          </a:xfrm>
        </p:spPr>
        <p:txBody>
          <a:bodyPr/>
          <a:lstStyle/>
          <a:p>
            <a:r>
              <a:rPr lang="es-ES" sz="2400" dirty="0" err="1" smtClean="0"/>
              <a:t>Click</a:t>
            </a:r>
            <a:r>
              <a:rPr lang="es-ES" sz="2400" dirty="0" smtClean="0"/>
              <a:t> derecho &gt;</a:t>
            </a:r>
            <a:r>
              <a:rPr lang="es-ES" sz="2400" dirty="0" err="1" smtClean="0"/>
              <a:t>service</a:t>
            </a:r>
            <a:r>
              <a:rPr lang="es-ES" sz="2400" dirty="0" smtClean="0"/>
              <a:t> </a:t>
            </a:r>
            <a:r>
              <a:rPr lang="es-ES" sz="2400" dirty="0" err="1" smtClean="0"/>
              <a:t>configuration</a:t>
            </a:r>
            <a:r>
              <a:rPr lang="es-ES" sz="2400" dirty="0" smtClean="0"/>
              <a:t>&gt;</a:t>
            </a:r>
            <a:r>
              <a:rPr lang="es-ES" sz="2400" dirty="0" err="1" smtClean="0"/>
              <a:t>create</a:t>
            </a:r>
            <a:endParaRPr lang="es-EC" sz="2400" dirty="0" smtClean="0"/>
          </a:p>
          <a:p>
            <a:pPr>
              <a:buNone/>
            </a:pPr>
            <a:endParaRPr lang="es-EC"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SDH - FIEC 1</a:t>
            </a:r>
            <a:endParaRPr lang="es-EC" dirty="0"/>
          </a:p>
        </p:txBody>
      </p:sp>
      <p:pic>
        <p:nvPicPr>
          <p:cNvPr id="2050" name="Imagen 7"/>
          <p:cNvPicPr>
            <a:picLocks noChangeAspect="1" noChangeArrowheads="1"/>
          </p:cNvPicPr>
          <p:nvPr/>
        </p:nvPicPr>
        <p:blipFill>
          <a:blip r:embed="rId2"/>
          <a:srcRect/>
          <a:stretch>
            <a:fillRect/>
          </a:stretch>
        </p:blipFill>
        <p:spPr bwMode="auto">
          <a:xfrm>
            <a:off x="1071538" y="1428736"/>
            <a:ext cx="6762797"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SDH </a:t>
            </a:r>
            <a:r>
              <a:rPr lang="es-EC" dirty="0" err="1" smtClean="0"/>
              <a:t>Fiec</a:t>
            </a:r>
            <a:r>
              <a:rPr lang="es-EC" dirty="0" smtClean="0"/>
              <a:t> 2</a:t>
            </a:r>
            <a:endParaRPr lang="es-EC" dirty="0"/>
          </a:p>
        </p:txBody>
      </p:sp>
      <p:pic>
        <p:nvPicPr>
          <p:cNvPr id="1026" name="Imagen 1"/>
          <p:cNvPicPr>
            <a:picLocks noChangeAspect="1" noChangeArrowheads="1"/>
          </p:cNvPicPr>
          <p:nvPr/>
        </p:nvPicPr>
        <p:blipFill>
          <a:blip r:embed="rId2"/>
          <a:srcRect/>
          <a:stretch>
            <a:fillRect/>
          </a:stretch>
        </p:blipFill>
        <p:spPr bwMode="auto">
          <a:xfrm>
            <a:off x="714348" y="1285860"/>
            <a:ext cx="7239051"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2857496"/>
            <a:ext cx="8229600" cy="1143000"/>
          </a:xfrm>
        </p:spPr>
        <p:txBody>
          <a:bodyPr>
            <a:normAutofit/>
          </a:bodyPr>
          <a:lstStyle/>
          <a:p>
            <a:pPr algn="r" fontAlgn="auto">
              <a:spcAft>
                <a:spcPts val="0"/>
              </a:spcAft>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Pruebas</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Pruebas con Hardware</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45058" name="1 Marcador de contenido"/>
          <p:cNvSpPr>
            <a:spLocks noGrp="1"/>
          </p:cNvSpPr>
          <p:nvPr>
            <p:ph idx="1"/>
          </p:nvPr>
        </p:nvSpPr>
        <p:spPr/>
        <p:txBody>
          <a:bodyPr/>
          <a:lstStyle/>
          <a:p>
            <a:pPr algn="just"/>
            <a:r>
              <a:rPr lang="es-EC" sz="2100" dirty="0" smtClean="0"/>
              <a:t>Para realizar las pruebas con el hardware, debemos tener un cable E1 crossover, el cual tiene características especiales como solo utilizar cuatro hilos, en la siguiente figura se detallan los pines que se utilizan:</a:t>
            </a:r>
          </a:p>
          <a:p>
            <a:endParaRPr lang="es-EC" dirty="0" smtClean="0"/>
          </a:p>
        </p:txBody>
      </p:sp>
      <p:pic>
        <p:nvPicPr>
          <p:cNvPr id="45060" name="Imagen 5"/>
          <p:cNvPicPr>
            <a:picLocks noChangeAspect="1" noChangeArrowheads="1"/>
          </p:cNvPicPr>
          <p:nvPr/>
        </p:nvPicPr>
        <p:blipFill>
          <a:blip r:embed="rId2" cstate="print"/>
          <a:srcRect t="33333" r="8147" b="22061"/>
          <a:stretch>
            <a:fillRect/>
          </a:stretch>
        </p:blipFill>
        <p:spPr bwMode="auto">
          <a:xfrm>
            <a:off x="2286000" y="3143250"/>
            <a:ext cx="4295775" cy="2638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l" rtl="0">
              <a:spcBef>
                <a:spcPct val="0"/>
              </a:spcBef>
              <a:defRPr/>
            </a:pPr>
            <a:r>
              <a:rPr lang="es-EC" sz="4600" kern="1200" dirty="0">
                <a:solidFill>
                  <a:schemeClr val="tx1"/>
                </a:solidFill>
                <a:latin typeface="+mj-lt"/>
                <a:ea typeface="+mj-ea"/>
                <a:cs typeface="+mj-cs"/>
              </a:rPr>
              <a:t> </a:t>
            </a: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Objetivo general</a:t>
            </a:r>
          </a:p>
        </p:txBody>
      </p:sp>
      <p:sp>
        <p:nvSpPr>
          <p:cNvPr id="11266" name="2 Marcador de contenido"/>
          <p:cNvSpPr>
            <a:spLocks noGrp="1"/>
          </p:cNvSpPr>
          <p:nvPr>
            <p:ph idx="1"/>
          </p:nvPr>
        </p:nvSpPr>
        <p:spPr/>
        <p:txBody>
          <a:bodyPr/>
          <a:lstStyle/>
          <a:p>
            <a:pPr algn="just"/>
            <a:r>
              <a:rPr lang="es-ES" smtClean="0"/>
              <a:t>El objetivo general del proyecto es implementar  la conexión de E1 entre 2 servidores Asterisk, de tal manera que exista comunicación entre ellos, utilizando los equipos SDH del laboratorio de telecomunicaciones.</a:t>
            </a:r>
            <a:endParaRPr lang="es-EC" smtClean="0"/>
          </a:p>
          <a:p>
            <a:pPr>
              <a:buFont typeface="Wingdings 3" pitchFamily="18" charset="2"/>
              <a:buNone/>
            </a:pPr>
            <a:endParaRPr lang="es-EC" smtClean="0"/>
          </a:p>
          <a:p>
            <a:endParaRPr lang="es-EC"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contenido"/>
          <p:cNvSpPr>
            <a:spLocks noGrp="1"/>
          </p:cNvSpPr>
          <p:nvPr>
            <p:ph idx="1"/>
          </p:nvPr>
        </p:nvSpPr>
        <p:spPr>
          <a:xfrm>
            <a:off x="428625" y="5643563"/>
            <a:ext cx="8229600" cy="935037"/>
          </a:xfrm>
        </p:spPr>
        <p:txBody>
          <a:bodyPr/>
          <a:lstStyle/>
          <a:p>
            <a:pPr algn="ctr">
              <a:buFont typeface="Wingdings 3" pitchFamily="18" charset="2"/>
              <a:buNone/>
            </a:pPr>
            <a:r>
              <a:rPr lang="es-EC" sz="2100" b="1" smtClean="0"/>
              <a:t>Led encendido en la tarjeta TE205P</a:t>
            </a:r>
            <a:r>
              <a:rPr lang="es-EC" sz="2100" smtClean="0"/>
              <a:t/>
            </a:r>
            <a:br>
              <a:rPr lang="es-EC" sz="2100" smtClean="0"/>
            </a:br>
            <a:endParaRPr lang="es-EC" sz="2100" smtClean="0"/>
          </a:p>
        </p:txBody>
      </p:sp>
      <p:pic>
        <p:nvPicPr>
          <p:cNvPr id="46083" name="5 Imagen" descr="¡$@ur@002.jpg"/>
          <p:cNvPicPr>
            <a:picLocks noChangeAspect="1" noChangeArrowheads="1"/>
          </p:cNvPicPr>
          <p:nvPr/>
        </p:nvPicPr>
        <p:blipFill>
          <a:blip r:embed="rId2" cstate="print"/>
          <a:srcRect/>
          <a:stretch>
            <a:fillRect/>
          </a:stretch>
        </p:blipFill>
        <p:spPr bwMode="auto">
          <a:xfrm>
            <a:off x="2857500" y="1500188"/>
            <a:ext cx="3233738" cy="404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85728"/>
            <a:ext cx="8229600" cy="1143000"/>
          </a:xfrm>
        </p:spPr>
        <p:txBody>
          <a:bodyPr>
            <a:normAutofit/>
          </a:bodyPr>
          <a:lstStyle/>
          <a:p>
            <a:pPr lvl="1" fontAlgn="auto">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Inicializando con Asterisk</a:t>
            </a:r>
          </a:p>
        </p:txBody>
      </p:sp>
      <p:sp>
        <p:nvSpPr>
          <p:cNvPr id="2" name="1 Marcador de contenido"/>
          <p:cNvSpPr>
            <a:spLocks noGrp="1"/>
          </p:cNvSpPr>
          <p:nvPr>
            <p:ph idx="1"/>
          </p:nvPr>
        </p:nvSpPr>
        <p:spPr/>
        <p:txBody>
          <a:bodyPr>
            <a:normAutofit fontScale="77500" lnSpcReduction="20000"/>
          </a:bodyPr>
          <a:lstStyle/>
          <a:p>
            <a:pPr marL="0" indent="0" algn="just" fontAlgn="auto">
              <a:spcAft>
                <a:spcPts val="0"/>
              </a:spcAft>
              <a:buFont typeface="Wingdings 3"/>
              <a:buNone/>
              <a:defRPr/>
            </a:pPr>
            <a:r>
              <a:rPr lang="es-ES_tradnl" dirty="0" smtClean="0"/>
              <a:t>Los siguientes son comandos que permiten iniciar o detener el servicio de </a:t>
            </a:r>
            <a:r>
              <a:rPr lang="es-ES_tradnl" dirty="0" err="1" smtClean="0"/>
              <a:t>asterisk</a:t>
            </a:r>
            <a:r>
              <a:rPr lang="es-ES_tradnl" dirty="0" smtClean="0"/>
              <a:t>.</a:t>
            </a:r>
            <a:endParaRPr lang="es-EC" dirty="0" smtClean="0"/>
          </a:p>
          <a:p>
            <a:pPr marL="365760" indent="-256032" algn="just" fontAlgn="auto">
              <a:spcAft>
                <a:spcPts val="0"/>
              </a:spcAft>
              <a:buFont typeface="Wingdings 3"/>
              <a:buChar char=""/>
              <a:defRPr/>
            </a:pPr>
            <a:r>
              <a:rPr lang="en-US" b="1" i="1" dirty="0" smtClean="0"/>
              <a:t>service asterisk start</a:t>
            </a:r>
            <a:r>
              <a:rPr lang="en-US" dirty="0" smtClean="0"/>
              <a:t>	    </a:t>
            </a:r>
            <a:r>
              <a:rPr lang="en-US" dirty="0" err="1" smtClean="0"/>
              <a:t>Iniciar</a:t>
            </a:r>
            <a:r>
              <a:rPr lang="en-US" dirty="0" smtClean="0"/>
              <a:t> </a:t>
            </a:r>
            <a:r>
              <a:rPr lang="en-US" dirty="0" err="1" smtClean="0"/>
              <a:t>servicio</a:t>
            </a:r>
            <a:r>
              <a:rPr lang="en-US" dirty="0" smtClean="0"/>
              <a:t>.</a:t>
            </a:r>
            <a:endParaRPr lang="es-EC" dirty="0" smtClean="0"/>
          </a:p>
          <a:p>
            <a:pPr marL="365760" indent="-256032" algn="just" fontAlgn="auto">
              <a:spcAft>
                <a:spcPts val="0"/>
              </a:spcAft>
              <a:buFont typeface="Wingdings 3"/>
              <a:buChar char=""/>
              <a:defRPr/>
            </a:pPr>
            <a:r>
              <a:rPr lang="en-US" b="1" i="1" dirty="0" smtClean="0"/>
              <a:t>service asterisk stop	    </a:t>
            </a:r>
            <a:r>
              <a:rPr lang="en-US" dirty="0" err="1" smtClean="0"/>
              <a:t>Detener</a:t>
            </a:r>
            <a:r>
              <a:rPr lang="en-US" dirty="0" smtClean="0"/>
              <a:t> </a:t>
            </a:r>
            <a:r>
              <a:rPr lang="en-US" dirty="0" err="1" smtClean="0"/>
              <a:t>servicio</a:t>
            </a:r>
            <a:r>
              <a:rPr lang="en-US" dirty="0" smtClean="0"/>
              <a:t>.</a:t>
            </a:r>
            <a:endParaRPr lang="es-EC" dirty="0" smtClean="0"/>
          </a:p>
          <a:p>
            <a:pPr marL="365760" indent="-256032" algn="just" fontAlgn="auto">
              <a:spcAft>
                <a:spcPts val="0"/>
              </a:spcAft>
              <a:buFont typeface="Wingdings 3"/>
              <a:buChar char=""/>
              <a:defRPr/>
            </a:pPr>
            <a:r>
              <a:rPr lang="es-ES_tradnl" b="1" i="1" dirty="0" err="1" smtClean="0"/>
              <a:t>service</a:t>
            </a:r>
            <a:r>
              <a:rPr lang="es-ES_tradnl" b="1" i="1" dirty="0" smtClean="0"/>
              <a:t> </a:t>
            </a:r>
            <a:r>
              <a:rPr lang="es-ES_tradnl" b="1" i="1" dirty="0" err="1" smtClean="0"/>
              <a:t>asterisk</a:t>
            </a:r>
            <a:r>
              <a:rPr lang="es-ES_tradnl" b="1" i="1" dirty="0" smtClean="0"/>
              <a:t> status	</a:t>
            </a:r>
            <a:r>
              <a:rPr lang="es-ES_tradnl" dirty="0" smtClean="0"/>
              <a:t>    Obtener estado del servicio.</a:t>
            </a:r>
            <a:endParaRPr lang="es-EC" dirty="0" smtClean="0"/>
          </a:p>
          <a:p>
            <a:pPr marL="365760" indent="-256032" algn="just" fontAlgn="auto">
              <a:spcAft>
                <a:spcPts val="0"/>
              </a:spcAft>
              <a:buFont typeface="Wingdings 3"/>
              <a:buChar char=""/>
              <a:defRPr/>
            </a:pPr>
            <a:r>
              <a:rPr lang="es-ES_tradnl" b="1" i="1" dirty="0" err="1" smtClean="0"/>
              <a:t>service</a:t>
            </a:r>
            <a:r>
              <a:rPr lang="es-ES_tradnl" b="1" i="1" dirty="0" smtClean="0"/>
              <a:t> </a:t>
            </a:r>
            <a:r>
              <a:rPr lang="es-ES_tradnl" b="1" i="1" dirty="0" err="1" smtClean="0"/>
              <a:t>asterisk</a:t>
            </a:r>
            <a:r>
              <a:rPr lang="es-ES_tradnl" b="1" i="1" dirty="0" smtClean="0"/>
              <a:t> </a:t>
            </a:r>
            <a:r>
              <a:rPr lang="es-ES_tradnl" b="1" i="1" dirty="0" err="1" smtClean="0"/>
              <a:t>restart</a:t>
            </a:r>
            <a:r>
              <a:rPr lang="es-ES_tradnl" dirty="0" smtClean="0"/>
              <a:t>	    Reiniciar servicio.</a:t>
            </a:r>
            <a:endParaRPr lang="es-EC" dirty="0" smtClean="0"/>
          </a:p>
          <a:p>
            <a:pPr marL="365760" indent="-256032" algn="just" fontAlgn="auto">
              <a:spcAft>
                <a:spcPts val="0"/>
              </a:spcAft>
              <a:buFont typeface="Wingdings 3"/>
              <a:buNone/>
              <a:defRPr/>
            </a:pPr>
            <a:endParaRPr lang="es-EC" dirty="0" smtClean="0"/>
          </a:p>
          <a:p>
            <a:pPr marL="0" indent="0" algn="just" fontAlgn="auto">
              <a:spcAft>
                <a:spcPts val="0"/>
              </a:spcAft>
              <a:buFont typeface="Wingdings 3"/>
              <a:buNone/>
              <a:defRPr/>
            </a:pPr>
            <a:r>
              <a:rPr lang="es-ES_tradnl" dirty="0" smtClean="0"/>
              <a:t>Comandos que permiten ingresar y salir de la consola remota de </a:t>
            </a:r>
            <a:r>
              <a:rPr lang="es-ES_tradnl" dirty="0" err="1" smtClean="0"/>
              <a:t>asterisk</a:t>
            </a:r>
            <a:r>
              <a:rPr lang="es-ES_tradnl" dirty="0" smtClean="0"/>
              <a:t> así como también  ejecutar acciones sin necesidad de ingresar a la misma.</a:t>
            </a:r>
            <a:endParaRPr lang="es-EC" dirty="0" smtClean="0"/>
          </a:p>
          <a:p>
            <a:pPr marL="365760" indent="-256032" algn="just" fontAlgn="auto">
              <a:spcAft>
                <a:spcPts val="0"/>
              </a:spcAft>
              <a:buFont typeface="Wingdings 3"/>
              <a:buChar char=""/>
              <a:defRPr/>
            </a:pPr>
            <a:r>
              <a:rPr lang="es-ES_tradnl" b="1" i="1" dirty="0" err="1" smtClean="0"/>
              <a:t>asterisk</a:t>
            </a:r>
            <a:r>
              <a:rPr lang="es-ES_tradnl" dirty="0" smtClean="0"/>
              <a:t>			Arrancar Asterisk.</a:t>
            </a:r>
            <a:endParaRPr lang="es-EC" dirty="0" smtClean="0"/>
          </a:p>
          <a:p>
            <a:pPr marL="365760" indent="-256032" algn="just" fontAlgn="auto">
              <a:spcAft>
                <a:spcPts val="0"/>
              </a:spcAft>
              <a:buFont typeface="Wingdings 3"/>
              <a:buChar char=""/>
              <a:defRPr/>
            </a:pPr>
            <a:r>
              <a:rPr lang="es-ES_tradnl" b="1" i="1" dirty="0" err="1" smtClean="0"/>
              <a:t>asterisk</a:t>
            </a:r>
            <a:r>
              <a:rPr lang="es-ES_tradnl" b="1" i="1" dirty="0" smtClean="0"/>
              <a:t> –r	</a:t>
            </a:r>
            <a:r>
              <a:rPr lang="es-ES_tradnl" dirty="0" smtClean="0"/>
              <a:t>	Ingresar a la consola remota</a:t>
            </a:r>
            <a:endParaRPr lang="es-EC" dirty="0" smtClean="0"/>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63" y="500063"/>
            <a:ext cx="8229600" cy="2357437"/>
          </a:xfrm>
        </p:spPr>
        <p:txBody>
          <a:bodyPr>
            <a:normAutofit lnSpcReduction="10000"/>
          </a:bodyPr>
          <a:lstStyle/>
          <a:p>
            <a:pPr marL="0" indent="0" fontAlgn="auto">
              <a:spcAft>
                <a:spcPts val="0"/>
              </a:spcAft>
              <a:buFont typeface="Wingdings 3"/>
              <a:buNone/>
              <a:defRPr/>
            </a:pPr>
            <a:r>
              <a:rPr lang="es-EC" dirty="0" smtClean="0"/>
              <a:t>Así mismo se debe de revisar en la consola del terminal el correcto funcionamiento de la tarjeta con los siguientes comandos:</a:t>
            </a:r>
          </a:p>
          <a:p>
            <a:pPr marL="365760" indent="-256032" fontAlgn="auto">
              <a:spcAft>
                <a:spcPts val="0"/>
              </a:spcAft>
              <a:buFont typeface="Wingdings 3"/>
              <a:buChar char=""/>
              <a:defRPr/>
            </a:pPr>
            <a:r>
              <a:rPr lang="es-ES" b="1" dirty="0" err="1" smtClean="0"/>
              <a:t>dahdi_cfg</a:t>
            </a:r>
            <a:endParaRPr lang="es-EC" dirty="0" smtClean="0"/>
          </a:p>
          <a:p>
            <a:pPr marL="365760" indent="-256032" fontAlgn="auto">
              <a:spcAft>
                <a:spcPts val="0"/>
              </a:spcAft>
              <a:buFont typeface="Wingdings 3"/>
              <a:buChar char=""/>
              <a:defRPr/>
            </a:pPr>
            <a:r>
              <a:rPr lang="es-ES" b="1" dirty="0" err="1" smtClean="0"/>
              <a:t>service</a:t>
            </a:r>
            <a:r>
              <a:rPr lang="es-ES" b="1" dirty="0" smtClean="0"/>
              <a:t> </a:t>
            </a:r>
            <a:r>
              <a:rPr lang="es-ES" b="1" dirty="0" err="1" smtClean="0"/>
              <a:t>dahdi</a:t>
            </a:r>
            <a:r>
              <a:rPr lang="es-ES" b="1" dirty="0" smtClean="0"/>
              <a:t> </a:t>
            </a:r>
            <a:r>
              <a:rPr lang="es-ES" b="1" dirty="0" err="1" smtClean="0"/>
              <a:t>restart</a:t>
            </a:r>
            <a:endParaRPr lang="es-EC" dirty="0" smtClean="0"/>
          </a:p>
          <a:p>
            <a:pPr marL="365760" indent="-256032" fontAlgn="auto">
              <a:spcAft>
                <a:spcPts val="0"/>
              </a:spcAft>
              <a:buFont typeface="Wingdings 3"/>
              <a:buChar char=""/>
              <a:defRPr/>
            </a:pPr>
            <a:endParaRPr lang="es-EC" dirty="0"/>
          </a:p>
        </p:txBody>
      </p:sp>
      <p:pic>
        <p:nvPicPr>
          <p:cNvPr id="48131" name="17 Imagen" descr="comandos1.png"/>
          <p:cNvPicPr>
            <a:picLocks noChangeAspect="1" noChangeArrowheads="1"/>
          </p:cNvPicPr>
          <p:nvPr/>
        </p:nvPicPr>
        <p:blipFill>
          <a:blip r:embed="rId2" cstate="print"/>
          <a:srcRect/>
          <a:stretch>
            <a:fillRect/>
          </a:stretch>
        </p:blipFill>
        <p:spPr bwMode="auto">
          <a:xfrm>
            <a:off x="714375" y="2928938"/>
            <a:ext cx="7786688" cy="3011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625" y="500063"/>
            <a:ext cx="8229600" cy="5857875"/>
          </a:xfrm>
        </p:spPr>
        <p:txBody>
          <a:bodyPr>
            <a:normAutofit/>
          </a:bodyPr>
          <a:lstStyle/>
          <a:p>
            <a:pPr marL="365760" indent="-256032" algn="just" fontAlgn="auto">
              <a:spcAft>
                <a:spcPts val="0"/>
              </a:spcAft>
              <a:buFont typeface="Wingdings 3"/>
              <a:buChar char=""/>
              <a:defRPr/>
            </a:pPr>
            <a:r>
              <a:rPr lang="en-US" dirty="0" smtClean="0"/>
              <a:t> </a:t>
            </a:r>
            <a:r>
              <a:rPr lang="es-EC" dirty="0" smtClean="0"/>
              <a:t>Luego de que se haya actualizado el software, en el servidor B ingresamos el comando:</a:t>
            </a:r>
          </a:p>
          <a:p>
            <a:pPr marL="365760" indent="-256032" algn="just" fontAlgn="auto">
              <a:spcAft>
                <a:spcPts val="0"/>
              </a:spcAft>
              <a:buFont typeface="Wingdings 3"/>
              <a:buNone/>
              <a:defRPr/>
            </a:pPr>
            <a:r>
              <a:rPr lang="es-ES" b="1" i="1" dirty="0" smtClean="0"/>
              <a:t>   </a:t>
            </a:r>
            <a:r>
              <a:rPr lang="es-ES" b="1" i="1" dirty="0" err="1" smtClean="0"/>
              <a:t>originate</a:t>
            </a:r>
            <a:r>
              <a:rPr lang="es-ES" b="1" i="1" dirty="0" smtClean="0"/>
              <a:t> DAHDI/g1/1001 </a:t>
            </a:r>
            <a:r>
              <a:rPr lang="es-ES" b="1" i="1" dirty="0" err="1" smtClean="0"/>
              <a:t>application</a:t>
            </a:r>
            <a:r>
              <a:rPr lang="es-ES" b="1" i="1" dirty="0" smtClean="0"/>
              <a:t> echo</a:t>
            </a:r>
            <a:endParaRPr lang="es-EC" dirty="0" smtClean="0"/>
          </a:p>
          <a:p>
            <a:pPr marL="365760" indent="-256032" algn="just" fontAlgn="auto">
              <a:spcAft>
                <a:spcPts val="0"/>
              </a:spcAft>
              <a:buFont typeface="Wingdings 3"/>
              <a:buNone/>
              <a:defRPr/>
            </a:pPr>
            <a:endParaRPr lang="es-EC" dirty="0" smtClean="0"/>
          </a:p>
          <a:p>
            <a:pPr marL="365760" indent="-256032" algn="just" fontAlgn="auto">
              <a:spcAft>
                <a:spcPts val="0"/>
              </a:spcAft>
              <a:buFont typeface="Wingdings 3"/>
              <a:buChar char=""/>
              <a:defRPr/>
            </a:pPr>
            <a:r>
              <a:rPr lang="es-EC" dirty="0" smtClean="0"/>
              <a:t>El comando </a:t>
            </a:r>
            <a:r>
              <a:rPr lang="es-EC" dirty="0" err="1" smtClean="0"/>
              <a:t>originate</a:t>
            </a:r>
            <a:r>
              <a:rPr lang="es-EC" dirty="0" smtClean="0"/>
              <a:t>, genera una llamada, en nuestro caso a </a:t>
            </a:r>
            <a:r>
              <a:rPr lang="es-EC" dirty="0" err="1" smtClean="0"/>
              <a:t>traves</a:t>
            </a:r>
            <a:r>
              <a:rPr lang="es-EC" dirty="0" smtClean="0"/>
              <a:t> del protocolo </a:t>
            </a:r>
            <a:r>
              <a:rPr lang="es-EC" dirty="0" err="1" smtClean="0"/>
              <a:t>Dahdi</a:t>
            </a:r>
            <a:r>
              <a:rPr lang="es-EC" dirty="0" smtClean="0"/>
              <a:t>, especificando luego el grupo configurado en ambos servidores, y al final la extensión que recibe la llamada, es así como se comprueba la </a:t>
            </a:r>
            <a:r>
              <a:rPr lang="es-EC" dirty="0" err="1" smtClean="0"/>
              <a:t>comunicacion</a:t>
            </a:r>
            <a:r>
              <a:rPr lang="es-EC" dirty="0" smtClean="0"/>
              <a:t> entre los servidores.</a:t>
            </a:r>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8 Imagen" descr="6.png"/>
          <p:cNvPicPr>
            <a:picLocks noChangeAspect="1" noChangeArrowheads="1"/>
          </p:cNvPicPr>
          <p:nvPr/>
        </p:nvPicPr>
        <p:blipFill>
          <a:blip r:embed="rId2" cstate="print"/>
          <a:srcRect/>
          <a:stretch>
            <a:fillRect/>
          </a:stretch>
        </p:blipFill>
        <p:spPr bwMode="auto">
          <a:xfrm>
            <a:off x="1500188" y="214313"/>
            <a:ext cx="6072187" cy="626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fontAlgn="auto">
              <a:spcAft>
                <a:spcPts val="0"/>
              </a:spcAft>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Pruebas con equipos SDH</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2" name="1 Marcador de contenido"/>
          <p:cNvSpPr>
            <a:spLocks noGrp="1"/>
          </p:cNvSpPr>
          <p:nvPr>
            <p:ph idx="1"/>
          </p:nvPr>
        </p:nvSpPr>
        <p:spPr/>
        <p:txBody>
          <a:bodyPr>
            <a:normAutofit fontScale="77500" lnSpcReduction="20000"/>
          </a:bodyPr>
          <a:lstStyle/>
          <a:p>
            <a:pPr marL="365760" indent="-256032" algn="just" fontAlgn="auto">
              <a:spcAft>
                <a:spcPts val="0"/>
              </a:spcAft>
              <a:buFont typeface="Wingdings 3"/>
              <a:buChar char=""/>
              <a:defRPr/>
            </a:pPr>
            <a:r>
              <a:rPr lang="es-EC" dirty="0" smtClean="0"/>
              <a:t>Una vez establecida la conexión, por medio del cable E1 crossover, procedemos a establecer comunicación con los equipos SDH del laboratorio de telecomunicaciones.</a:t>
            </a:r>
          </a:p>
          <a:p>
            <a:pPr marL="365760" indent="-256032" algn="just" fontAlgn="auto">
              <a:spcAft>
                <a:spcPts val="0"/>
              </a:spcAft>
              <a:buFont typeface="Wingdings 3"/>
              <a:buChar char=""/>
              <a:defRPr/>
            </a:pPr>
            <a:endParaRPr lang="es-EC" dirty="0" smtClean="0"/>
          </a:p>
          <a:p>
            <a:pPr marL="365760" indent="-256032" algn="just" fontAlgn="auto">
              <a:spcAft>
                <a:spcPts val="0"/>
              </a:spcAft>
              <a:buFont typeface="Wingdings 3"/>
              <a:buChar char=""/>
              <a:defRPr/>
            </a:pPr>
            <a:r>
              <a:rPr lang="es-EC" dirty="0" smtClean="0"/>
              <a:t>Para conectar la tarjeta TE205P con el equipos SDH utilizamos un cable RJ45 directo, previamente a la conexión entre servidores y equipos, se debe de verificar con el servidor T2000, los canales que se encuentran habilitados. </a:t>
            </a:r>
          </a:p>
          <a:p>
            <a:pPr marL="365760" indent="-256032" algn="just" fontAlgn="auto">
              <a:spcAft>
                <a:spcPts val="0"/>
              </a:spcAft>
              <a:buFont typeface="Wingdings 3"/>
              <a:buChar char=""/>
              <a:defRPr/>
            </a:pPr>
            <a:endParaRPr lang="es-EC" dirty="0" smtClean="0"/>
          </a:p>
          <a:p>
            <a:pPr marL="365760" indent="-256032" algn="just" fontAlgn="auto">
              <a:spcAft>
                <a:spcPts val="0"/>
              </a:spcAft>
              <a:buFont typeface="Wingdings 3"/>
              <a:buChar char=""/>
              <a:defRPr/>
            </a:pPr>
            <a:r>
              <a:rPr lang="es-EC" dirty="0" smtClean="0"/>
              <a:t>Es </a:t>
            </a:r>
            <a:r>
              <a:rPr lang="es-EC" dirty="0" err="1" smtClean="0"/>
              <a:t>asi</a:t>
            </a:r>
            <a:r>
              <a:rPr lang="es-EC" dirty="0" smtClean="0"/>
              <a:t>, que viendo el sistema de </a:t>
            </a:r>
            <a:r>
              <a:rPr lang="es-EC" dirty="0" err="1" smtClean="0"/>
              <a:t>gestion</a:t>
            </a:r>
            <a:r>
              <a:rPr lang="es-EC" dirty="0" smtClean="0"/>
              <a:t> en el servidor de los equipos, se ve que </a:t>
            </a:r>
            <a:r>
              <a:rPr lang="es-EC" dirty="0" err="1" smtClean="0"/>
              <a:t>estan</a:t>
            </a:r>
            <a:r>
              <a:rPr lang="es-EC" dirty="0" smtClean="0"/>
              <a:t> habilitados FIEC1 en el puerto 2 y FIEC2 en el puerto 2.</a:t>
            </a:r>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500063" y="1500188"/>
            <a:ext cx="8242300" cy="3857625"/>
            <a:chOff x="2053" y="5766"/>
            <a:chExt cx="9225" cy="4317"/>
          </a:xfrm>
        </p:grpSpPr>
        <p:pic>
          <p:nvPicPr>
            <p:cNvPr id="52227" name="12 Imagen" descr="¡$@ur@026 - copia.jpg"/>
            <p:cNvPicPr>
              <a:picLocks noChangeAspect="1" noChangeArrowheads="1"/>
            </p:cNvPicPr>
            <p:nvPr/>
          </p:nvPicPr>
          <p:blipFill>
            <a:blip r:embed="rId2" cstate="print"/>
            <a:srcRect/>
            <a:stretch>
              <a:fillRect/>
            </a:stretch>
          </p:blipFill>
          <p:spPr bwMode="auto">
            <a:xfrm>
              <a:off x="2053" y="6809"/>
              <a:ext cx="4343" cy="3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228" name="14 Imagen" descr="¡$@ur@028 - copia.jpg"/>
            <p:cNvPicPr>
              <a:picLocks noChangeArrowheads="1"/>
            </p:cNvPicPr>
            <p:nvPr/>
          </p:nvPicPr>
          <p:blipFill>
            <a:blip r:embed="rId3" cstate="print"/>
            <a:srcRect/>
            <a:stretch>
              <a:fillRect/>
            </a:stretch>
          </p:blipFill>
          <p:spPr bwMode="auto">
            <a:xfrm>
              <a:off x="7171" y="5766"/>
              <a:ext cx="4107" cy="3603"/>
            </a:xfrm>
            <a:prstGeom prst="rect">
              <a:avLst/>
            </a:prstGeom>
            <a:noFill/>
            <a:ln w="9525">
              <a:noFill/>
              <a:miter lim="800000"/>
              <a:headEnd/>
              <a:tailEnd/>
            </a:ln>
          </p:spPr>
        </p:pic>
        <p:grpSp>
          <p:nvGrpSpPr>
            <p:cNvPr id="52229" name="Group 5"/>
            <p:cNvGrpSpPr>
              <a:grpSpLocks/>
            </p:cNvGrpSpPr>
            <p:nvPr/>
          </p:nvGrpSpPr>
          <p:grpSpPr bwMode="auto">
            <a:xfrm>
              <a:off x="5443" y="5883"/>
              <a:ext cx="3225" cy="3090"/>
              <a:chOff x="5475" y="3060"/>
              <a:chExt cx="3225" cy="3090"/>
            </a:xfrm>
          </p:grpSpPr>
          <p:sp>
            <p:nvSpPr>
              <p:cNvPr id="52230" name="Oval 6"/>
              <p:cNvSpPr>
                <a:spLocks noChangeArrowheads="1"/>
              </p:cNvSpPr>
              <p:nvPr/>
            </p:nvSpPr>
            <p:spPr bwMode="auto">
              <a:xfrm>
                <a:off x="5475" y="4515"/>
                <a:ext cx="1140" cy="690"/>
              </a:xfrm>
              <a:prstGeom prst="ellipse">
                <a:avLst/>
              </a:prstGeom>
              <a:noFill/>
              <a:ln w="9525">
                <a:solidFill>
                  <a:srgbClr val="FF0000"/>
                </a:solidFill>
                <a:round/>
                <a:headEnd/>
                <a:tailEnd/>
              </a:ln>
            </p:spPr>
            <p:txBody>
              <a:bodyPr/>
              <a:lstStyle/>
              <a:p>
                <a:endParaRPr lang="es-EC">
                  <a:latin typeface="Lucida Sans Unicode" pitchFamily="34" charset="0"/>
                </a:endParaRPr>
              </a:p>
            </p:txBody>
          </p:sp>
          <p:cxnSp>
            <p:nvCxnSpPr>
              <p:cNvPr id="52231" name="AutoShape 7"/>
              <p:cNvCxnSpPr>
                <a:cxnSpLocks noChangeShapeType="1"/>
              </p:cNvCxnSpPr>
              <p:nvPr/>
            </p:nvCxnSpPr>
            <p:spPr bwMode="auto">
              <a:xfrm flipV="1">
                <a:off x="5955" y="3060"/>
                <a:ext cx="2625" cy="1455"/>
              </a:xfrm>
              <a:prstGeom prst="straightConnector1">
                <a:avLst/>
              </a:prstGeom>
              <a:noFill/>
              <a:ln w="9525">
                <a:solidFill>
                  <a:srgbClr val="000000"/>
                </a:solidFill>
                <a:round/>
                <a:headEnd/>
                <a:tailEnd/>
              </a:ln>
            </p:spPr>
          </p:cxnSp>
          <p:cxnSp>
            <p:nvCxnSpPr>
              <p:cNvPr id="52232" name="AutoShape 8"/>
              <p:cNvCxnSpPr>
                <a:cxnSpLocks noChangeShapeType="1"/>
              </p:cNvCxnSpPr>
              <p:nvPr/>
            </p:nvCxnSpPr>
            <p:spPr bwMode="auto">
              <a:xfrm>
                <a:off x="5955" y="5205"/>
                <a:ext cx="2745" cy="945"/>
              </a:xfrm>
              <a:prstGeom prst="straightConnector1">
                <a:avLst/>
              </a:prstGeom>
              <a:noFill/>
              <a:ln w="9525">
                <a:solidFill>
                  <a:srgbClr val="000000"/>
                </a:solidFill>
                <a:round/>
                <a:headEnd/>
                <a:tailEnd/>
              </a:ln>
            </p:spPr>
          </p:cxn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786058"/>
            <a:ext cx="8229600" cy="1143000"/>
          </a:xfrm>
        </p:spPr>
        <p:txBody>
          <a:bodyPr>
            <a:normAutofit/>
          </a:bodyPr>
          <a:lstStyle/>
          <a:p>
            <a:pPr lvl="1" algn="r">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Video de Pruebas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fontAlgn="auto">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Conclusiones </a:t>
            </a:r>
            <a:b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br>
            <a:endPar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endParaRPr>
          </a:p>
        </p:txBody>
      </p:sp>
      <p:sp>
        <p:nvSpPr>
          <p:cNvPr id="3" name="2 Marcador de contenido"/>
          <p:cNvSpPr>
            <a:spLocks noGrp="1"/>
          </p:cNvSpPr>
          <p:nvPr>
            <p:ph idx="1"/>
          </p:nvPr>
        </p:nvSpPr>
        <p:spPr>
          <a:xfrm>
            <a:off x="457200" y="1481138"/>
            <a:ext cx="8229600" cy="5019675"/>
          </a:xfrm>
        </p:spPr>
        <p:txBody>
          <a:bodyPr>
            <a:normAutofit fontScale="77500" lnSpcReduction="20000"/>
          </a:bodyPr>
          <a:lstStyle/>
          <a:p>
            <a:pPr marL="365760" indent="-256032" algn="just" fontAlgn="auto">
              <a:spcAft>
                <a:spcPts val="0"/>
              </a:spcAft>
              <a:buFont typeface="Wingdings 3"/>
              <a:buChar char=""/>
              <a:defRPr/>
            </a:pPr>
            <a:r>
              <a:rPr lang="es-EC" dirty="0" smtClean="0"/>
              <a:t>Se </a:t>
            </a:r>
            <a:r>
              <a:rPr lang="es-EC" dirty="0"/>
              <a:t>demostró a través de las varias pruebas e implementación final, el proyecto tiene la viabilidad y efectividad de servidores Asterisk junto con los equipos SDH y E1, permitiendo la correcta comunicación entre ellos aprovechando el código abierto </a:t>
            </a:r>
            <a:r>
              <a:rPr lang="es-EC" dirty="0" smtClean="0"/>
              <a:t>distribuido.</a:t>
            </a:r>
          </a:p>
          <a:p>
            <a:pPr marL="365760" indent="-256032" algn="just" fontAlgn="auto">
              <a:spcAft>
                <a:spcPts val="0"/>
              </a:spcAft>
              <a:buFont typeface="Wingdings 3"/>
              <a:buNone/>
              <a:defRPr/>
            </a:pPr>
            <a:endParaRPr lang="es-EC" dirty="0"/>
          </a:p>
          <a:p>
            <a:pPr marL="365760" indent="-256032" algn="just" fontAlgn="auto">
              <a:spcAft>
                <a:spcPts val="0"/>
              </a:spcAft>
              <a:buFont typeface="Wingdings 3"/>
              <a:buChar char=""/>
              <a:defRPr/>
            </a:pPr>
            <a:r>
              <a:rPr lang="es-EC" dirty="0"/>
              <a:t> </a:t>
            </a:r>
            <a:r>
              <a:rPr lang="es-EC" dirty="0" smtClean="0"/>
              <a:t>Se </a:t>
            </a:r>
            <a:r>
              <a:rPr lang="es-EC" dirty="0"/>
              <a:t>concluyó que Asterisk es un buen recurso a implementar en una empresa </a:t>
            </a:r>
            <a:r>
              <a:rPr lang="es-EC" dirty="0" smtClean="0"/>
              <a:t>debido </a:t>
            </a:r>
            <a:r>
              <a:rPr lang="es-EC" dirty="0"/>
              <a:t>a que adicionalmente brinda servicios de valor agregado y posee características fáciles de personalizar.</a:t>
            </a:r>
          </a:p>
          <a:p>
            <a:pPr marL="365760" indent="-256032" algn="just" fontAlgn="auto">
              <a:spcAft>
                <a:spcPts val="0"/>
              </a:spcAft>
              <a:buFont typeface="Wingdings 3"/>
              <a:buChar char=""/>
              <a:defRPr/>
            </a:pPr>
            <a:endParaRPr lang="es-EC" dirty="0"/>
          </a:p>
          <a:p>
            <a:pPr marL="365760" indent="-256032" algn="just" fontAlgn="auto">
              <a:spcAft>
                <a:spcPts val="0"/>
              </a:spcAft>
              <a:buFont typeface="Wingdings 3"/>
              <a:buChar char=""/>
              <a:defRPr/>
            </a:pPr>
            <a:r>
              <a:rPr lang="es-EC" dirty="0"/>
              <a:t>Se comprobó que la implementación de </a:t>
            </a:r>
            <a:r>
              <a:rPr lang="es-EC" dirty="0" err="1"/>
              <a:t>Asterisk@Home</a:t>
            </a:r>
            <a:r>
              <a:rPr lang="es-EC" dirty="0"/>
              <a:t> para una PBX resulta sumamente fácil en su administración, monitoreo, control y rápido acoplamiento. </a:t>
            </a:r>
          </a:p>
          <a:p>
            <a:pPr marL="365760" indent="-256032" algn="just" fontAlgn="auto">
              <a:spcAft>
                <a:spcPts val="0"/>
              </a:spcAft>
              <a:buFont typeface="Wingdings 3"/>
              <a:buNone/>
              <a:defRPr/>
            </a:pPr>
            <a:r>
              <a:rPr lang="es-EC" dirty="0"/>
              <a:t> </a:t>
            </a:r>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l" fontAlgn="auto">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Recomendaciones</a:t>
            </a:r>
          </a:p>
        </p:txBody>
      </p:sp>
      <p:sp>
        <p:nvSpPr>
          <p:cNvPr id="3" name="2 Marcador de contenido"/>
          <p:cNvSpPr>
            <a:spLocks noGrp="1"/>
          </p:cNvSpPr>
          <p:nvPr>
            <p:ph idx="1"/>
          </p:nvPr>
        </p:nvSpPr>
        <p:spPr/>
        <p:txBody>
          <a:bodyPr>
            <a:normAutofit fontScale="77500" lnSpcReduction="20000"/>
          </a:bodyPr>
          <a:lstStyle/>
          <a:p>
            <a:pPr marL="365760" indent="-256032" algn="just" fontAlgn="auto">
              <a:spcAft>
                <a:spcPts val="0"/>
              </a:spcAft>
              <a:buFont typeface="Wingdings 3"/>
              <a:buChar char=""/>
              <a:defRPr/>
            </a:pPr>
            <a:r>
              <a:rPr lang="es-EC" dirty="0" smtClean="0"/>
              <a:t>A </a:t>
            </a:r>
            <a:r>
              <a:rPr lang="es-EC" dirty="0"/>
              <a:t>la hora de instalar la tarjeta TE205P en la </a:t>
            </a:r>
            <a:r>
              <a:rPr lang="es-EC" dirty="0" err="1" smtClean="0"/>
              <a:t>Pc</a:t>
            </a:r>
            <a:r>
              <a:rPr lang="es-EC" dirty="0"/>
              <a:t>, </a:t>
            </a:r>
            <a:r>
              <a:rPr lang="es-EC" dirty="0" smtClean="0"/>
              <a:t>revisar que </a:t>
            </a:r>
            <a:r>
              <a:rPr lang="es-EC" dirty="0"/>
              <a:t>los </a:t>
            </a:r>
            <a:r>
              <a:rPr lang="es-EC" dirty="0" err="1"/>
              <a:t>jumpers</a:t>
            </a:r>
            <a:r>
              <a:rPr lang="es-EC" dirty="0"/>
              <a:t> estén calibrados para que funcione a la conveniencia del usuario, </a:t>
            </a:r>
            <a:r>
              <a:rPr lang="es-EC" dirty="0" smtClean="0"/>
              <a:t>en nuestro caso como E1.</a:t>
            </a:r>
            <a:endParaRPr lang="es-EC" dirty="0"/>
          </a:p>
          <a:p>
            <a:pPr marL="365760" indent="-256032" algn="just" fontAlgn="auto">
              <a:spcAft>
                <a:spcPts val="0"/>
              </a:spcAft>
              <a:buFont typeface="Wingdings 3"/>
              <a:buNone/>
              <a:defRPr/>
            </a:pPr>
            <a:r>
              <a:rPr lang="es-EC" dirty="0"/>
              <a:t> </a:t>
            </a:r>
          </a:p>
          <a:p>
            <a:pPr marL="365760" indent="-256032" algn="just" fontAlgn="auto">
              <a:spcAft>
                <a:spcPts val="0"/>
              </a:spcAft>
              <a:buFont typeface="Wingdings 3"/>
              <a:buChar char=""/>
              <a:defRPr/>
            </a:pPr>
            <a:r>
              <a:rPr lang="es-EC" dirty="0"/>
              <a:t>Tomar muy en cuenta el color que nos indica el </a:t>
            </a:r>
            <a:r>
              <a:rPr lang="es-EC" dirty="0" err="1"/>
              <a:t>led</a:t>
            </a:r>
            <a:r>
              <a:rPr lang="es-EC" dirty="0"/>
              <a:t> de la tarjeta TE205P, ya que si es de color rojo quiere decir que no </a:t>
            </a:r>
            <a:r>
              <a:rPr lang="es-EC" dirty="0" smtClean="0"/>
              <a:t>están teniendo comunicación entre ellos.</a:t>
            </a:r>
            <a:endParaRPr lang="es-EC" dirty="0"/>
          </a:p>
          <a:p>
            <a:pPr marL="365760" indent="-256032" algn="just" fontAlgn="auto">
              <a:spcAft>
                <a:spcPts val="0"/>
              </a:spcAft>
              <a:buFont typeface="Wingdings 3"/>
              <a:buNone/>
              <a:defRPr/>
            </a:pPr>
            <a:r>
              <a:rPr lang="es-EC" dirty="0"/>
              <a:t> </a:t>
            </a:r>
          </a:p>
          <a:p>
            <a:pPr marL="365760" indent="-256032" algn="just" fontAlgn="auto">
              <a:spcAft>
                <a:spcPts val="0"/>
              </a:spcAft>
              <a:buFont typeface="Wingdings 3"/>
              <a:buChar char=""/>
              <a:defRPr/>
            </a:pPr>
            <a:r>
              <a:rPr lang="es-EC" dirty="0"/>
              <a:t>Verificar en la gestión de los equipos SDH el camino previamente creado y los puertos disponibles en el rack para luego conectar físicamente, de la manera correcta con los puertos de los servidores Asterisk. </a:t>
            </a:r>
            <a:r>
              <a:rPr lang="es-EC" b="1" dirty="0"/>
              <a:t> </a:t>
            </a:r>
            <a:endParaRPr lang="es-EC" dirty="0"/>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fontAlgn="auto">
              <a:spcAft>
                <a:spcPts val="0"/>
              </a:spcAft>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Objetivos Específicos</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2" name="1 Marcador de contenido"/>
          <p:cNvSpPr>
            <a:spLocks noGrp="1"/>
          </p:cNvSpPr>
          <p:nvPr>
            <p:ph idx="1"/>
          </p:nvPr>
        </p:nvSpPr>
        <p:spPr/>
        <p:txBody>
          <a:bodyPr>
            <a:normAutofit fontScale="70000" lnSpcReduction="20000"/>
          </a:bodyPr>
          <a:lstStyle/>
          <a:p>
            <a:pPr marL="0" indent="-256032" algn="just" fontAlgn="auto">
              <a:spcAft>
                <a:spcPts val="0"/>
              </a:spcAft>
              <a:buFont typeface="Wingdings 3"/>
              <a:buNone/>
              <a:defRPr/>
            </a:pPr>
            <a:r>
              <a:rPr lang="es-ES" dirty="0" smtClean="0"/>
              <a:t>Para cumplir con el objetivo general del proyecto se deben cumplir con los objetivos específicos que se presentan a continuación:</a:t>
            </a:r>
            <a:endParaRPr lang="es-EC" dirty="0" smtClean="0"/>
          </a:p>
          <a:p>
            <a:pPr marL="365760" indent="-256032" algn="just" fontAlgn="auto">
              <a:spcAft>
                <a:spcPts val="0"/>
              </a:spcAft>
              <a:buFont typeface="Wingdings 3"/>
              <a:buNone/>
              <a:defRPr/>
            </a:pPr>
            <a:r>
              <a:rPr lang="es-ES" dirty="0" smtClean="0"/>
              <a:t> </a:t>
            </a:r>
            <a:endParaRPr lang="es-EC" dirty="0" smtClean="0"/>
          </a:p>
          <a:p>
            <a:pPr marL="365760" indent="-256032" algn="just" fontAlgn="auto">
              <a:spcAft>
                <a:spcPts val="0"/>
              </a:spcAft>
              <a:buFont typeface="Wingdings 3"/>
              <a:buChar char=""/>
              <a:defRPr/>
            </a:pPr>
            <a:r>
              <a:rPr lang="es-ES" dirty="0" smtClean="0"/>
              <a:t>Estudiar los equipos a usarse, para poder  ejecutar y así avanzar con éxito  hacia el objetivo general del proyecto. </a:t>
            </a:r>
            <a:endParaRPr lang="es-EC" dirty="0" smtClean="0"/>
          </a:p>
          <a:p>
            <a:pPr marL="365760" indent="-256032" algn="just" fontAlgn="auto">
              <a:spcAft>
                <a:spcPts val="0"/>
              </a:spcAft>
              <a:buFont typeface="Wingdings 3"/>
              <a:buChar char=""/>
              <a:defRPr/>
            </a:pPr>
            <a:r>
              <a:rPr lang="es-ES" dirty="0" smtClean="0"/>
              <a:t>Desarrollar el código a cambiar en el software Asterisk para que exista la correcta comunicación entre los servidores Asterisk y equipos SDH. </a:t>
            </a:r>
            <a:endParaRPr lang="es-EC" dirty="0" smtClean="0"/>
          </a:p>
          <a:p>
            <a:pPr marL="365760" indent="-256032" algn="just" fontAlgn="auto">
              <a:spcAft>
                <a:spcPts val="0"/>
              </a:spcAft>
              <a:buFont typeface="Wingdings 3"/>
              <a:buChar char=""/>
              <a:defRPr/>
            </a:pPr>
            <a:r>
              <a:rPr lang="es-ES" dirty="0" smtClean="0"/>
              <a:t>Realizar una buena compatibilidad, desempeño y resultados, tanto en el manejo del software como en los equipos, para que de esta manera satisfacer los requerimientos del proyecto. </a:t>
            </a:r>
            <a:endParaRPr lang="es-EC" dirty="0" smtClean="0"/>
          </a:p>
          <a:p>
            <a:pPr marL="365760" indent="-256032" algn="just" fontAlgn="auto">
              <a:spcAft>
                <a:spcPts val="0"/>
              </a:spcAft>
              <a:buFont typeface="Wingdings 3"/>
              <a:buChar char=""/>
              <a:defRPr/>
            </a:pPr>
            <a:r>
              <a:rPr lang="es-ES" dirty="0" smtClean="0"/>
              <a:t>Demostrar la viabilidad técnica y económica sobre el uso de tecnología </a:t>
            </a:r>
            <a:r>
              <a:rPr lang="es-ES" dirty="0" err="1" smtClean="0"/>
              <a:t>VoIP</a:t>
            </a:r>
            <a:r>
              <a:rPr lang="es-ES" dirty="0" smtClean="0"/>
              <a:t>  y SDH junto con los E1 por medio del uso de software Asterisk. </a:t>
            </a:r>
            <a:endParaRPr lang="es-EC" dirty="0" smtClean="0"/>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642919"/>
            <a:ext cx="7467600" cy="928694"/>
          </a:xfrm>
        </p:spPr>
        <p:txBody>
          <a:bodyPr>
            <a:normAutofit/>
          </a:bodyPr>
          <a:lstStyle/>
          <a:p>
            <a:pPr>
              <a:buFont typeface="Arial" pitchFamily="34" charset="0"/>
              <a:buChar char="►"/>
            </a:pPr>
            <a:r>
              <a:rPr lang="es-EC" sz="2300" dirty="0" smtClean="0"/>
              <a:t>Trabajos a futuro</a:t>
            </a:r>
          </a:p>
        </p:txBody>
      </p:sp>
      <p:pic>
        <p:nvPicPr>
          <p:cNvPr id="3074" name="Picture 2" descr="Conexion_entre_servidores_DUNDi"/>
          <p:cNvPicPr>
            <a:picLocks noChangeAspect="1" noChangeArrowheads="1"/>
          </p:cNvPicPr>
          <p:nvPr/>
        </p:nvPicPr>
        <p:blipFill>
          <a:blip r:embed="rId2"/>
          <a:srcRect/>
          <a:stretch>
            <a:fillRect/>
          </a:stretch>
        </p:blipFill>
        <p:spPr bwMode="auto">
          <a:xfrm>
            <a:off x="1214414" y="1643050"/>
            <a:ext cx="6623050" cy="3943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txBody>
          <a:bodyPr/>
          <a:lstStyle/>
          <a:p>
            <a:pPr lvl="1" algn="l" rtl="0" fontAlgn="auto">
              <a:spcBef>
                <a:spcPct val="0"/>
              </a:spcBef>
              <a:spcAft>
                <a:spcPts val="0"/>
              </a:spcAft>
              <a:defRPr/>
            </a:pPr>
            <a:r>
              <a:rPr lang="es-EC" sz="1800" dirty="0">
                <a:solidFill>
                  <a:sysClr val="windowText" lastClr="000000"/>
                </a:solidFill>
              </a:rPr>
              <a:t> </a:t>
            </a: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Descripción del Proyecto</a:t>
            </a:r>
          </a:p>
        </p:txBody>
      </p:sp>
      <p:pic>
        <p:nvPicPr>
          <p:cNvPr id="13315" name="Picture 2"/>
          <p:cNvPicPr>
            <a:picLocks noChangeAspect="1" noChangeArrowheads="1"/>
          </p:cNvPicPr>
          <p:nvPr/>
        </p:nvPicPr>
        <p:blipFill>
          <a:blip r:embed="rId2" cstate="print"/>
          <a:srcRect/>
          <a:stretch>
            <a:fillRect/>
          </a:stretch>
        </p:blipFill>
        <p:spPr bwMode="auto">
          <a:xfrm>
            <a:off x="1571625" y="1428736"/>
            <a:ext cx="6143625" cy="50323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auto">
              <a:spcAft>
                <a:spcPts val="0"/>
              </a:spcAft>
              <a:defRPr/>
            </a:pPr>
            <a:r>
              <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Metodología</a:t>
            </a:r>
          </a:p>
        </p:txBody>
      </p:sp>
      <p:sp>
        <p:nvSpPr>
          <p:cNvPr id="3" name="2 Marcador de contenido"/>
          <p:cNvSpPr>
            <a:spLocks noGrp="1"/>
          </p:cNvSpPr>
          <p:nvPr>
            <p:ph idx="1"/>
          </p:nvPr>
        </p:nvSpPr>
        <p:spPr/>
        <p:txBody>
          <a:bodyPr>
            <a:normAutofit fontScale="62500" lnSpcReduction="20000"/>
          </a:bodyPr>
          <a:lstStyle/>
          <a:p>
            <a:pPr marL="0" indent="-256032" algn="just" fontAlgn="auto">
              <a:spcAft>
                <a:spcPts val="0"/>
              </a:spcAft>
              <a:buFont typeface="Wingdings 3"/>
              <a:buNone/>
              <a:defRPr/>
            </a:pPr>
            <a:r>
              <a:rPr lang="es-EC" dirty="0" smtClean="0"/>
              <a:t>Para </a:t>
            </a:r>
            <a:r>
              <a:rPr lang="es-EC" dirty="0"/>
              <a:t>el correcto funcionamiento de la comunicación que se va </a:t>
            </a:r>
            <a:r>
              <a:rPr lang="es-EC" dirty="0" smtClean="0"/>
              <a:t>a efectuar </a:t>
            </a:r>
            <a:r>
              <a:rPr lang="es-EC" dirty="0"/>
              <a:t>entre los enlaces E1 que tienen los servidores Asterisk, se debe realizar </a:t>
            </a:r>
            <a:r>
              <a:rPr lang="es-EC" dirty="0" smtClean="0"/>
              <a:t>los </a:t>
            </a:r>
            <a:r>
              <a:rPr lang="es-EC" dirty="0"/>
              <a:t>siguiente </a:t>
            </a:r>
            <a:r>
              <a:rPr lang="es-EC" dirty="0" smtClean="0"/>
              <a:t>pasos:</a:t>
            </a:r>
          </a:p>
          <a:p>
            <a:pPr marL="365760" indent="-256032" algn="just" fontAlgn="auto">
              <a:spcAft>
                <a:spcPts val="0"/>
              </a:spcAft>
              <a:buFont typeface="Wingdings 3"/>
              <a:buNone/>
              <a:defRPr/>
            </a:pPr>
            <a:endParaRPr lang="es-EC" dirty="0"/>
          </a:p>
          <a:p>
            <a:pPr marL="624078" indent="-514350" fontAlgn="auto">
              <a:spcAft>
                <a:spcPts val="0"/>
              </a:spcAft>
              <a:buFont typeface="+mj-lt"/>
              <a:buAutoNum type="arabicPeriod"/>
              <a:defRPr/>
            </a:pPr>
            <a:r>
              <a:rPr lang="es-EC" dirty="0"/>
              <a:t>Configuración los equipos SDH del laboratorio de Telecomunicaciones.</a:t>
            </a:r>
          </a:p>
          <a:p>
            <a:pPr marL="624078" indent="-514350" fontAlgn="auto">
              <a:spcAft>
                <a:spcPts val="0"/>
              </a:spcAft>
              <a:buFont typeface="+mj-lt"/>
              <a:buAutoNum type="arabicPeriod"/>
              <a:defRPr/>
            </a:pPr>
            <a:r>
              <a:rPr lang="es-EC" dirty="0"/>
              <a:t>Instalación del sistema operativo </a:t>
            </a:r>
            <a:r>
              <a:rPr lang="es-EC" dirty="0" err="1"/>
              <a:t>Centos</a:t>
            </a:r>
            <a:r>
              <a:rPr lang="es-EC" dirty="0"/>
              <a:t> en las PCs.</a:t>
            </a:r>
          </a:p>
          <a:p>
            <a:pPr marL="624078" indent="-514350" fontAlgn="auto">
              <a:spcAft>
                <a:spcPts val="0"/>
              </a:spcAft>
              <a:buFont typeface="+mj-lt"/>
              <a:buAutoNum type="arabicPeriod"/>
              <a:defRPr/>
            </a:pPr>
            <a:r>
              <a:rPr lang="es-EC" dirty="0"/>
              <a:t>Instalación de la tarjeta digital TE205P.</a:t>
            </a:r>
          </a:p>
          <a:p>
            <a:pPr marL="624078" indent="-514350" fontAlgn="auto">
              <a:spcAft>
                <a:spcPts val="0"/>
              </a:spcAft>
              <a:buFont typeface="+mj-lt"/>
              <a:buAutoNum type="arabicPeriod"/>
              <a:defRPr/>
            </a:pPr>
            <a:r>
              <a:rPr lang="es-EC" dirty="0"/>
              <a:t>Instalación de Asterisk.</a:t>
            </a:r>
          </a:p>
          <a:p>
            <a:pPr marL="624078" indent="-514350" fontAlgn="auto">
              <a:spcAft>
                <a:spcPts val="0"/>
              </a:spcAft>
              <a:buFont typeface="+mj-lt"/>
              <a:buAutoNum type="arabicPeriod"/>
              <a:defRPr/>
            </a:pPr>
            <a:r>
              <a:rPr lang="es-EC" dirty="0"/>
              <a:t>Configuración del archivo </a:t>
            </a:r>
            <a:r>
              <a:rPr lang="es-EC" dirty="0" err="1"/>
              <a:t>chan_dahdi.conf</a:t>
            </a:r>
            <a:endParaRPr lang="es-EC" dirty="0"/>
          </a:p>
          <a:p>
            <a:pPr marL="624078" indent="-514350" fontAlgn="auto">
              <a:spcAft>
                <a:spcPts val="0"/>
              </a:spcAft>
              <a:buFont typeface="+mj-lt"/>
              <a:buAutoNum type="arabicPeriod"/>
              <a:defRPr/>
            </a:pPr>
            <a:r>
              <a:rPr lang="es-EC" dirty="0"/>
              <a:t>Configuración del archivo </a:t>
            </a:r>
            <a:r>
              <a:rPr lang="es-EC" dirty="0" err="1"/>
              <a:t>system.conf</a:t>
            </a:r>
            <a:endParaRPr lang="es-EC" dirty="0"/>
          </a:p>
          <a:p>
            <a:pPr marL="624078" indent="-514350" fontAlgn="auto">
              <a:spcAft>
                <a:spcPts val="0"/>
              </a:spcAft>
              <a:buFont typeface="+mj-lt"/>
              <a:buAutoNum type="arabicPeriod"/>
              <a:defRPr/>
            </a:pPr>
            <a:r>
              <a:rPr lang="es-EC" dirty="0"/>
              <a:t>Configuración del archivo </a:t>
            </a:r>
            <a:r>
              <a:rPr lang="es-EC" dirty="0" err="1"/>
              <a:t>sip.conf</a:t>
            </a:r>
            <a:endParaRPr lang="es-EC" dirty="0"/>
          </a:p>
          <a:p>
            <a:pPr marL="624078" indent="-514350" fontAlgn="auto">
              <a:spcAft>
                <a:spcPts val="0"/>
              </a:spcAft>
              <a:buFont typeface="+mj-lt"/>
              <a:buAutoNum type="arabicPeriod"/>
              <a:defRPr/>
            </a:pPr>
            <a:r>
              <a:rPr lang="es-EC" dirty="0"/>
              <a:t>Configuración del archivo </a:t>
            </a:r>
            <a:r>
              <a:rPr lang="es-EC" dirty="0" err="1"/>
              <a:t>extensions.conf</a:t>
            </a:r>
            <a:endParaRPr lang="es-EC" dirty="0"/>
          </a:p>
          <a:p>
            <a:pPr marL="624078" indent="-514350" fontAlgn="auto">
              <a:spcAft>
                <a:spcPts val="0"/>
              </a:spcAft>
              <a:buFont typeface="+mj-lt"/>
              <a:buAutoNum type="arabicPeriod"/>
              <a:defRPr/>
            </a:pPr>
            <a:r>
              <a:rPr lang="es-EC" dirty="0"/>
              <a:t>Cargar con Asterisk.</a:t>
            </a:r>
          </a:p>
          <a:p>
            <a:pPr marL="624078" indent="-514350" fontAlgn="auto">
              <a:spcAft>
                <a:spcPts val="0"/>
              </a:spcAft>
              <a:buFont typeface="+mj-lt"/>
              <a:buAutoNum type="arabicPeriod"/>
              <a:defRPr/>
            </a:pPr>
            <a:r>
              <a:rPr lang="es-EC" dirty="0"/>
              <a:t>Etapa de pruebas de llamadas sobre enlace SDH.</a:t>
            </a:r>
          </a:p>
          <a:p>
            <a:pPr marL="365760" indent="-256032" fontAlgn="auto">
              <a:spcAft>
                <a:spcPts val="0"/>
              </a:spcAft>
              <a:buFont typeface="Wingdings 3"/>
              <a:buChar char=""/>
              <a:defRPr/>
            </a:pP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2357430"/>
            <a:ext cx="8229600" cy="1143000"/>
          </a:xfrm>
        </p:spPr>
        <p:txBody>
          <a:bodyPr>
            <a:normAutofit/>
          </a:bodyPr>
          <a:lstStyle/>
          <a:p>
            <a:pPr>
              <a:defRPr/>
            </a:pPr>
            <a:r>
              <a:rPr lang="es-EC" sz="3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Componentes del Proyecto</a:t>
            </a:r>
            <a:endParaRPr lang="es-EC" sz="36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l" rtl="0" fontAlgn="auto">
              <a:spcBef>
                <a:spcPct val="0"/>
              </a:spcBef>
              <a:spcAft>
                <a:spcPts val="0"/>
              </a:spcAft>
              <a:defRPr/>
            </a:pPr>
            <a:r>
              <a:rPr lang="es-EC" sz="3600" b="1" kern="1200"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Tarjeta Digital TE205P</a:t>
            </a:r>
          </a:p>
        </p:txBody>
      </p:sp>
      <p:sp>
        <p:nvSpPr>
          <p:cNvPr id="16386" name="2 Marcador de contenido"/>
          <p:cNvSpPr>
            <a:spLocks noGrp="1"/>
          </p:cNvSpPr>
          <p:nvPr>
            <p:ph idx="1"/>
          </p:nvPr>
        </p:nvSpPr>
        <p:spPr/>
        <p:txBody>
          <a:bodyPr/>
          <a:lstStyle/>
          <a:p>
            <a:pPr algn="just"/>
            <a:r>
              <a:rPr lang="es-EC" sz="2100" smtClean="0"/>
              <a:t>Las tarjetas de Digium serie TE200 son tarjetas E1 capaces de transportar voz y datos. Apoyan los protocolos estándar de la industria, incluyendo señalización Robbed Bit, E&amp;M, Primary Rate ISDN (PRI), y varios modos de datos (PPP, HDLC, Cisco HDLC y Frame Relay).</a:t>
            </a:r>
          </a:p>
          <a:p>
            <a:pPr algn="just"/>
            <a:endParaRPr lang="es-EC" sz="2100" smtClean="0"/>
          </a:p>
          <a:p>
            <a:pPr algn="just"/>
            <a:r>
              <a:rPr lang="es-EC" sz="2100" smtClean="0"/>
              <a:t>Las tarjetas con serie TE200 consiste de dos puertos RJ45 y dos estados de LEDs. Los puertos son usados para conectar E1.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3 Imagen"/>
          <p:cNvPicPr>
            <a:picLocks noChangeAspect="1" noChangeArrowheads="1"/>
          </p:cNvPicPr>
          <p:nvPr/>
        </p:nvPicPr>
        <p:blipFill>
          <a:blip r:embed="rId2" cstate="print"/>
          <a:srcRect l="30888" t="13043" r="16599" b="11142"/>
          <a:stretch>
            <a:fillRect/>
          </a:stretch>
        </p:blipFill>
        <p:spPr bwMode="auto">
          <a:xfrm>
            <a:off x="2214578" y="1143016"/>
            <a:ext cx="4572000"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451</TotalTime>
  <Words>1468</Words>
  <Application>Microsoft Office PowerPoint</Application>
  <PresentationFormat>Presentación en pantalla (4:3)</PresentationFormat>
  <Paragraphs>173</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Técnico</vt:lpstr>
      <vt:lpstr>“Implementación de conexiones E1 entre 2 servidores Asterisk utilizando los equipos SDH del laboratorio de Telecomunicaciones” </vt:lpstr>
      <vt:lpstr>ANTECEDENTES</vt:lpstr>
      <vt:lpstr> Objetivo general</vt:lpstr>
      <vt:lpstr>Objetivos Específicos</vt:lpstr>
      <vt:lpstr> Descripción del Proyecto</vt:lpstr>
      <vt:lpstr>Metodología</vt:lpstr>
      <vt:lpstr>Componentes del Proyecto</vt:lpstr>
      <vt:lpstr>Tarjeta Digital TE205P</vt:lpstr>
      <vt:lpstr>Diapositiva 9</vt:lpstr>
      <vt:lpstr>Diapositiva 10</vt:lpstr>
      <vt:lpstr>Optix 1500B</vt:lpstr>
      <vt:lpstr>Diapositiva 12</vt:lpstr>
      <vt:lpstr>PQ1</vt:lpstr>
      <vt:lpstr>Tarjeta DS12</vt:lpstr>
      <vt:lpstr>SDL4</vt:lpstr>
      <vt:lpstr>Asterisk</vt:lpstr>
      <vt:lpstr>Generalidades DAHDI</vt:lpstr>
      <vt:lpstr>Configuración de Archivos del Proyecto Asterisk</vt:lpstr>
      <vt:lpstr>SIP.CONF</vt:lpstr>
      <vt:lpstr>Configuracion de Equipos SDH</vt:lpstr>
      <vt:lpstr>Generalidades SDH</vt:lpstr>
      <vt:lpstr>Diapositiva 22</vt:lpstr>
      <vt:lpstr>EQUIPOS SDH DEL LABORATORIO</vt:lpstr>
      <vt:lpstr>Diapositiva 24</vt:lpstr>
      <vt:lpstr>Diapositiva 25</vt:lpstr>
      <vt:lpstr>SDH - FIEC 1</vt:lpstr>
      <vt:lpstr>SDH Fiec 2</vt:lpstr>
      <vt:lpstr>Pruebas</vt:lpstr>
      <vt:lpstr>Pruebas con Hardware</vt:lpstr>
      <vt:lpstr>Diapositiva 30</vt:lpstr>
      <vt:lpstr>Inicializando con Asterisk</vt:lpstr>
      <vt:lpstr>Diapositiva 32</vt:lpstr>
      <vt:lpstr>Diapositiva 33</vt:lpstr>
      <vt:lpstr>Diapositiva 34</vt:lpstr>
      <vt:lpstr>Pruebas con equipos SDH</vt:lpstr>
      <vt:lpstr>Diapositiva 36</vt:lpstr>
      <vt:lpstr>Video de Pruebas</vt:lpstr>
      <vt:lpstr>Conclusiones  </vt:lpstr>
      <vt:lpstr>Recomendaciones</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conexiones E1 entre 2 servidores Asterisk utilizando los equipos SDH del laboratorio de Telecomunicaciones”</dc:title>
  <dc:creator>Jaramillo</dc:creator>
  <cp:lastModifiedBy>Laboratorios CIB</cp:lastModifiedBy>
  <cp:revision>48</cp:revision>
  <dcterms:created xsi:type="dcterms:W3CDTF">2009-09-10T16:00:33Z</dcterms:created>
  <dcterms:modified xsi:type="dcterms:W3CDTF">2009-11-19T19:39:08Z</dcterms:modified>
</cp:coreProperties>
</file>