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60" r:id="rId1"/>
  </p:sldMasterIdLst>
  <p:notesMasterIdLst>
    <p:notesMasterId r:id="rId52"/>
  </p:notesMasterIdLst>
  <p:sldIdLst>
    <p:sldId id="256" r:id="rId2"/>
    <p:sldId id="267" r:id="rId3"/>
    <p:sldId id="265" r:id="rId4"/>
    <p:sldId id="266" r:id="rId5"/>
    <p:sldId id="259" r:id="rId6"/>
    <p:sldId id="260" r:id="rId7"/>
    <p:sldId id="261" r:id="rId8"/>
    <p:sldId id="262" r:id="rId9"/>
    <p:sldId id="263" r:id="rId10"/>
    <p:sldId id="304" r:id="rId11"/>
    <p:sldId id="268" r:id="rId12"/>
    <p:sldId id="271" r:id="rId13"/>
    <p:sldId id="272" r:id="rId14"/>
    <p:sldId id="273" r:id="rId15"/>
    <p:sldId id="274" r:id="rId16"/>
    <p:sldId id="305"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300" r:id="rId39"/>
    <p:sldId id="301" r:id="rId40"/>
    <p:sldId id="302" r:id="rId41"/>
    <p:sldId id="303" r:id="rId42"/>
    <p:sldId id="306" r:id="rId43"/>
    <p:sldId id="307" r:id="rId44"/>
    <p:sldId id="308" r:id="rId45"/>
    <p:sldId id="309" r:id="rId46"/>
    <p:sldId id="310" r:id="rId47"/>
    <p:sldId id="312" r:id="rId48"/>
    <p:sldId id="313" r:id="rId49"/>
    <p:sldId id="316" r:id="rId50"/>
    <p:sldId id="317" r:id="rId5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6B7"/>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688115-0F7E-41A1-BE9A-1F2C1D32AD48}" type="datetimeFigureOut">
              <a:rPr lang="es-AR" smtClean="0"/>
              <a:pPr/>
              <a:t>12/12/2010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1BB3D-6DE7-41F0-825B-532538CE6030}"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D41BB3D-6DE7-41F0-825B-532538CE6030}" type="slidenum">
              <a:rPr lang="es-AR" smtClean="0"/>
              <a:pPr/>
              <a:t>19</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12B2350-7471-4802-9E66-49833A67D8EF}" type="datetimeFigureOut">
              <a:rPr lang="es-AR" smtClean="0"/>
              <a:pPr/>
              <a:t>12/12/2010</a:t>
            </a:fld>
            <a:endParaRPr lang="es-A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A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D1C29BA4-225A-4923-9678-CFD25B77CD26}"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12B2350-7471-4802-9E66-49833A67D8EF}" type="datetimeFigureOut">
              <a:rPr lang="es-AR" smtClean="0"/>
              <a:pPr/>
              <a:t>12/12/2010</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D1C29BA4-225A-4923-9678-CFD25B77CD26}"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12B2350-7471-4802-9E66-49833A67D8EF}" type="datetimeFigureOut">
              <a:rPr lang="es-AR" smtClean="0"/>
              <a:pPr/>
              <a:t>12/12/2010</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D1C29BA4-225A-4923-9678-CFD25B77CD26}"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12B2350-7471-4802-9E66-49833A67D8EF}" type="datetimeFigureOut">
              <a:rPr lang="es-AR" smtClean="0"/>
              <a:pPr/>
              <a:t>12/12/2010</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D1C29BA4-225A-4923-9678-CFD25B77CD26}" type="slidenum">
              <a:rPr lang="es-AR" smtClean="0"/>
              <a:pPr/>
              <a:t>‹Nº›</a:t>
            </a:fld>
            <a:endParaRPr lang="es-AR"/>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12B2350-7471-4802-9E66-49833A67D8EF}" type="datetimeFigureOut">
              <a:rPr lang="es-AR" smtClean="0"/>
              <a:pPr/>
              <a:t>12/12/2010</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D1C29BA4-225A-4923-9678-CFD25B77CD26}" type="slidenum">
              <a:rPr lang="es-AR" smtClean="0"/>
              <a:pPr/>
              <a:t>‹Nº›</a:t>
            </a:fld>
            <a:endParaRPr lang="es-A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12B2350-7471-4802-9E66-49833A67D8EF}" type="datetimeFigureOut">
              <a:rPr lang="es-AR" smtClean="0"/>
              <a:pPr/>
              <a:t>12/12/2010</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D1C29BA4-225A-4923-9678-CFD25B77CD26}" type="slidenum">
              <a:rPr lang="es-AR" smtClean="0"/>
              <a:pPr/>
              <a:t>‹Nº›</a:t>
            </a:fld>
            <a:endParaRPr lang="es-AR"/>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12B2350-7471-4802-9E66-49833A67D8EF}" type="datetimeFigureOut">
              <a:rPr lang="es-AR" smtClean="0"/>
              <a:pPr/>
              <a:t>12/12/2010</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D1C29BA4-225A-4923-9678-CFD25B77CD26}"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12B2350-7471-4802-9E66-49833A67D8EF}" type="datetimeFigureOut">
              <a:rPr lang="es-AR" smtClean="0"/>
              <a:pPr/>
              <a:t>12/12/2010</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D1C29BA4-225A-4923-9678-CFD25B77CD26}" type="slidenum">
              <a:rPr lang="es-AR" smtClean="0"/>
              <a:pPr/>
              <a:t>‹Nº›</a:t>
            </a:fld>
            <a:endParaRPr lang="es-AR"/>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12B2350-7471-4802-9E66-49833A67D8EF}" type="datetimeFigureOut">
              <a:rPr lang="es-AR" smtClean="0"/>
              <a:pPr/>
              <a:t>12/12/2010</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D1C29BA4-225A-4923-9678-CFD25B77CD26}"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12B2350-7471-4802-9E66-49833A67D8EF}" type="datetimeFigureOut">
              <a:rPr lang="es-AR" smtClean="0"/>
              <a:pPr/>
              <a:t>12/12/2010</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D1C29BA4-225A-4923-9678-CFD25B77CD26}"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12B2350-7471-4802-9E66-49833A67D8EF}" type="datetimeFigureOut">
              <a:rPr lang="es-AR" smtClean="0"/>
              <a:pPr/>
              <a:t>12/12/2010</a:t>
            </a:fld>
            <a:endParaRPr lang="es-A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A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D1C29BA4-225A-4923-9678-CFD25B77CD26}" type="slidenum">
              <a:rPr lang="es-AR" smtClean="0"/>
              <a:pPr/>
              <a:t>‹Nº›</a:t>
            </a:fld>
            <a:endParaRPr lang="es-A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12B2350-7471-4802-9E66-49833A67D8EF}" type="datetimeFigureOut">
              <a:rPr lang="es-AR" smtClean="0"/>
              <a:pPr/>
              <a:t>12/12/2010</a:t>
            </a:fld>
            <a:endParaRPr lang="es-A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A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C29BA4-225A-4923-9678-CFD25B77CD26}"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ec/imgres?imgurl=http://www.asisucede.com.mx/wp-content/uploads/2009/07/empresas.jpg&amp;imgrefurl=http://www.asisucede.com.mx/2009/07/22/paros-tecnicos-benefician-a-empresas-estatales/&amp;usg=__VjsKA3-ul1Xxcxulc_HfhpaC_k0=&amp;h=295&amp;w=300&amp;sz=21&amp;hl=es&amp;start=10&amp;zoom=1&amp;um=1&amp;itbs=1&amp;tbnid=YWdFi8NL2hk8vM:&amp;tbnh=114&amp;tbnw=116&amp;prev=/images?q=empresas&amp;um=1&amp;hl=es&amp;tbs=isch: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Hoja_de_c_lculo_de_Microsoft_Office_Excel_97-20031.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Hoja_de_c_lculo_de_Microsoft_Office_Excel_97-20032.xls"/><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package" Target="../embeddings/Documento_de_Microsoft_Office_Word2.doc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Documento_de_Microsoft_Office_Word3.docx"/></Relationships>
</file>

<file path=ppt/slides/_rels/slide28.xml.rels><?xml version="1.0" encoding="UTF-8" standalone="yes"?>
<Relationships xmlns="http://schemas.openxmlformats.org/package/2006/relationships"><Relationship Id="rId3" Type="http://schemas.openxmlformats.org/officeDocument/2006/relationships/package" Target="../embeddings/Hoja_de_c_lculo_de_Microsoft_Office_Excel4.xls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Documento_de_Microsoft_Office_Word5.doc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package" Target="../embeddings/Documento_de_Microsoft_Office_Word6.docx"/></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6.jpeg"/><Relationship Id="rId2" Type="http://schemas.openxmlformats.org/officeDocument/2006/relationships/hyperlink" Target="http://www.google.com.ec/imgres?imgurl=http://pymecrunch.com/wp-content/uploads/papeles.jpg&amp;imgrefurl=http://pymecrunch.com/gestion-online-de-la-documentacion-de-la-empresa&amp;usg=__fle1DIesfrpPYeh71JenSp57o04=&amp;h=425&amp;w=567&amp;sz=51&amp;hl=es&amp;start=5&amp;zoom=1&amp;itbs=1&amp;tbnid=zVK_FG6KByYa6M:&amp;tbnh=100&amp;tbnw=134&amp;prev=/images%3Fq%3Ddocumentaci%25C3%25B3n%26hl%3Des%26gbv%3D2%26tbs%3Disch:1" TargetMode="External"/><Relationship Id="rId1" Type="http://schemas.openxmlformats.org/officeDocument/2006/relationships/slideLayout" Target="../slideLayouts/slideLayout2.xml"/><Relationship Id="rId6" Type="http://schemas.openxmlformats.org/officeDocument/2006/relationships/hyperlink" Target="http://www.google.com.ec/imgres?imgurl=http://www.calitat.com/images/medio_ambiente_clip_image001.gif&amp;imgrefurl=http://www.calitat.com/mantenimiento.php&amp;usg=__XgerS8hwL-UaOMnpQw44j5E2WDM=&amp;h=190&amp;w=190&amp;sz=6&amp;hl=es&amp;start=9&amp;zoom=1&amp;itbs=1&amp;tbnid=sYxT8Hyrgz8c6M:&amp;tbnh=103&amp;tbnw=103&amp;prev=/images%3Fq%3Dacciones%2Bcorrectivas%26hl%3Des%26gbv%3D2%26tbs%3Disch:1" TargetMode="External"/><Relationship Id="rId5" Type="http://schemas.openxmlformats.org/officeDocument/2006/relationships/image" Target="../media/image65.jpeg"/><Relationship Id="rId4" Type="http://schemas.openxmlformats.org/officeDocument/2006/relationships/hyperlink" Target="http://www.google.com.ec/imgres?imgurl=http://1.bp.blogspot.com/_1T7fAw3TsxQ/SUK6-ZGjx_I/AAAAAAAAAJE/w70xwk-wa8E/s400/auditoria2.gif&amp;imgrefurl=http://peritaje-auditoria.blogspot.com/2008/12/aspectos-profesionales-auditora-en.html&amp;usg=__I3k7MpEVDdqhsx-nFkBell7h2uw=&amp;h=334&amp;w=235&amp;sz=45&amp;hl=es&amp;start=4&amp;zoom=1&amp;itbs=1&amp;tbnid=y_dU4DoeexbfHM:&amp;tbnh=119&amp;tbnw=84&amp;prev=/images%3Fq%3Dauditor%25C3%25ADas%26hl%3Des%26gbv%3D2%26tbs%3Disch:1"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ec/imgres?imgurl=http://innhotel.galeon.com/img/inventario.jpg&amp;imgrefurl=http://innhotel.galeon.com/Innmenu.html&amp;usg=__6glYdQ48adcSOcIc9UI0VEob4Kc=&amp;h=455&amp;w=619&amp;sz=65&amp;hl=es&amp;start=4&amp;zoom=1&amp;um=1&amp;itbs=1&amp;tbnid=r1nGdq8rEdzW2M:&amp;tbnh=100&amp;tbnw=136&amp;prev=/images?q=inventario&amp;um=1&amp;hl=es&amp;tbs=isch:1"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google.com.ec/imgres?imgurl=http://www.gembapantarei.com/Taiichi%20Ohno%20with%20medal%20sm.JPG&amp;imgrefurl=http://www.gembapantarei.com/2008/12/field_report_from_gemba_tour_62_part_3.html&amp;usg=__HN6tXBC62_WAyiat2L6m4uhlmgA=&amp;h=312&amp;w=285&amp;sz=27&amp;hl=es&amp;start=4&amp;zoom=1&amp;um=1&amp;itbs=1&amp;tbnid=Nm1rInnxDvQrSM:&amp;tbnh=117&amp;tbnw=107&amp;prev=/images?q=taiichi+ohno&amp;um=1&amp;hl=es&amp;sa=N&amp;tbs=isch:1" TargetMode="External"/><Relationship Id="rId1" Type="http://schemas.openxmlformats.org/officeDocument/2006/relationships/slideLayout" Target="../slideLayouts/slideLayout2.xml"/><Relationship Id="rId6" Type="http://schemas.openxmlformats.org/officeDocument/2006/relationships/hyperlink" Target="http://www.google.com.ec/imgres?imgurl=http://www.blogdeltransportista.com/wp-content/uploads/2009/06/transporte.jpg&amp;imgrefurl=http://www.blogdeltransportista.com/2009/06/&amp;usg=__ntFKQzXdKzIxx3H5zI-g0o0YoKQ=&amp;h=300&amp;w=400&amp;sz=54&amp;hl=es&amp;start=14&amp;zoom=1&amp;um=1&amp;itbs=1&amp;tbnid=P8e4vbiDAJo-YM:&amp;tbnh=93&amp;tbnw=124&amp;prev=/images?q=transporte&amp;um=1&amp;hl=es&amp;tbs=isch:1" TargetMode="External"/><Relationship Id="rId5" Type="http://schemas.openxmlformats.org/officeDocument/2006/relationships/image" Target="../media/image12.jpeg"/><Relationship Id="rId4" Type="http://schemas.openxmlformats.org/officeDocument/2006/relationships/hyperlink" Target="http://www.google.com.ec/imgres?imgurl=http://adin.blogdiario.com/img/0china&amp;imgrefurl=http://adin.blogdiario.com/1125918240/&amp;usg=__wYi0IHWYm-1nc9uIqMg--7g3bkw=&amp;h=317&amp;w=400&amp;sz=134&amp;hl=es&amp;start=5&amp;zoom=1&amp;um=1&amp;itbs=1&amp;tbnid=rUwLgW-1LWrlEM:&amp;tbnh=98&amp;tbnw=124&amp;prev=/images?q=sobreproducci%C3%B3n&amp;um=1&amp;hl=es&amp;tbs=isch:1" TargetMode="Externa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827584" y="476672"/>
            <a:ext cx="7848872" cy="1354217"/>
          </a:xfrm>
          <a:prstGeom prst="rect">
            <a:avLst/>
          </a:prstGeom>
          <a:noFill/>
        </p:spPr>
        <p:txBody>
          <a:bodyPr wrap="square">
            <a:spAutoFit/>
          </a:bodyPr>
          <a:lstStyle/>
          <a:p>
            <a:pPr algn="ctr">
              <a:defRPr/>
            </a:pPr>
            <a:r>
              <a:rPr lang="es-ES_tradnl" sz="2000" dirty="0">
                <a:solidFill>
                  <a:srgbClr val="0070C0"/>
                </a:solidFill>
                <a:latin typeface="+mj-lt"/>
                <a:cs typeface="Times New Roman" pitchFamily="18" charset="0"/>
              </a:rPr>
              <a:t>Escuela Superior Politécnica del </a:t>
            </a:r>
            <a:r>
              <a:rPr lang="es-ES_tradnl" sz="2000" dirty="0" smtClean="0">
                <a:solidFill>
                  <a:srgbClr val="0070C0"/>
                </a:solidFill>
                <a:latin typeface="+mj-lt"/>
                <a:cs typeface="Times New Roman" pitchFamily="18" charset="0"/>
              </a:rPr>
              <a:t>Litoral</a:t>
            </a:r>
          </a:p>
          <a:p>
            <a:pPr algn="ctr">
              <a:defRPr/>
            </a:pPr>
            <a:r>
              <a:rPr lang="es-ES_tradnl" sz="2000" dirty="0" smtClean="0">
                <a:solidFill>
                  <a:srgbClr val="0070C0"/>
                </a:solidFill>
                <a:latin typeface="+mj-lt"/>
                <a:cs typeface="Times New Roman" pitchFamily="18" charset="0"/>
              </a:rPr>
              <a:t>Instituto de Ciencias Matemáticas</a:t>
            </a:r>
          </a:p>
          <a:p>
            <a:pPr algn="ctr">
              <a:defRPr/>
            </a:pPr>
            <a:endParaRPr lang="es-ES_tradnl" sz="2000" dirty="0">
              <a:solidFill>
                <a:srgbClr val="0070C0"/>
              </a:solidFill>
              <a:latin typeface="+mj-lt"/>
              <a:cs typeface="Times New Roman" pitchFamily="18" charset="0"/>
            </a:endParaRPr>
          </a:p>
          <a:p>
            <a:pPr algn="ctr">
              <a:defRPr/>
            </a:pPr>
            <a:r>
              <a:rPr lang="es-ES_tradnl" sz="2200" b="1" dirty="0" smtClean="0">
                <a:solidFill>
                  <a:srgbClr val="0070C0"/>
                </a:solidFill>
                <a:latin typeface="+mj-lt"/>
                <a:cs typeface="Times New Roman" pitchFamily="18" charset="0"/>
              </a:rPr>
              <a:t>Ingeniería en Auditoría y Contaduría Pública Autorizada</a:t>
            </a:r>
            <a:endParaRPr lang="es-ES_tradnl" sz="2200" b="1" dirty="0">
              <a:solidFill>
                <a:srgbClr val="0070C0"/>
              </a:solidFill>
              <a:latin typeface="+mj-lt"/>
              <a:cs typeface="Times New Roman" pitchFamily="18" charset="0"/>
            </a:endParaRPr>
          </a:p>
        </p:txBody>
      </p:sp>
      <p:sp>
        <p:nvSpPr>
          <p:cNvPr id="5" name="TextBox 6"/>
          <p:cNvSpPr txBox="1"/>
          <p:nvPr/>
        </p:nvSpPr>
        <p:spPr>
          <a:xfrm>
            <a:off x="3275856" y="5661248"/>
            <a:ext cx="2699778" cy="707886"/>
          </a:xfrm>
          <a:prstGeom prst="rect">
            <a:avLst/>
          </a:prstGeom>
          <a:noFill/>
        </p:spPr>
        <p:txBody>
          <a:bodyPr wrap="none" rtlCol="0">
            <a:spAutoFit/>
          </a:bodyPr>
          <a:lstStyle/>
          <a:p>
            <a:pPr algn="ctr"/>
            <a:r>
              <a:rPr lang="es-EC" sz="2000" b="1" dirty="0" smtClean="0">
                <a:solidFill>
                  <a:schemeClr val="bg1"/>
                </a:solidFill>
              </a:rPr>
              <a:t>Guayaquil – Ecuador</a:t>
            </a:r>
          </a:p>
          <a:p>
            <a:pPr algn="ctr"/>
            <a:r>
              <a:rPr lang="es-EC" sz="2000" b="1" dirty="0" smtClean="0">
                <a:solidFill>
                  <a:schemeClr val="bg1"/>
                </a:solidFill>
              </a:rPr>
              <a:t>2010</a:t>
            </a:r>
            <a:endParaRPr lang="es-EC" sz="2000" b="1" dirty="0">
              <a:solidFill>
                <a:schemeClr val="bg1"/>
              </a:solidFill>
            </a:endParaRPr>
          </a:p>
        </p:txBody>
      </p:sp>
      <p:sp>
        <p:nvSpPr>
          <p:cNvPr id="6" name="5 Rectángulo"/>
          <p:cNvSpPr/>
          <p:nvPr/>
        </p:nvSpPr>
        <p:spPr>
          <a:xfrm>
            <a:off x="683568" y="4233862"/>
            <a:ext cx="8208912" cy="954107"/>
          </a:xfrm>
          <a:prstGeom prst="rect">
            <a:avLst/>
          </a:prstGeom>
        </p:spPr>
        <p:txBody>
          <a:bodyPr wrap="square">
            <a:spAutoFit/>
          </a:bodyPr>
          <a:lstStyle/>
          <a:p>
            <a:r>
              <a:rPr lang="es-ES" dirty="0" smtClean="0">
                <a:solidFill>
                  <a:srgbClr val="0070C0"/>
                </a:solidFill>
              </a:rPr>
              <a:t>Elaborado por:</a:t>
            </a:r>
          </a:p>
          <a:p>
            <a:endParaRPr lang="es-ES" b="1" i="1" dirty="0" smtClean="0"/>
          </a:p>
          <a:p>
            <a:r>
              <a:rPr lang="es-ES" sz="2000" b="1" i="1" dirty="0" smtClean="0">
                <a:solidFill>
                  <a:srgbClr val="0070C0"/>
                </a:solidFill>
              </a:rPr>
              <a:t>Karen Holguín Rodríguez		Cynthia Palacios Morán</a:t>
            </a:r>
            <a:endParaRPr lang="es-ES" sz="2000" b="1" i="1" dirty="0">
              <a:solidFill>
                <a:srgbClr val="0070C0"/>
              </a:solidFill>
            </a:endParaRPr>
          </a:p>
        </p:txBody>
      </p:sp>
      <p:sp>
        <p:nvSpPr>
          <p:cNvPr id="8" name="7 Rectángulo"/>
          <p:cNvSpPr/>
          <p:nvPr/>
        </p:nvSpPr>
        <p:spPr>
          <a:xfrm>
            <a:off x="827584" y="2348880"/>
            <a:ext cx="7776864" cy="1569660"/>
          </a:xfrm>
          <a:prstGeom prst="rect">
            <a:avLst/>
          </a:prstGeom>
        </p:spPr>
        <p:txBody>
          <a:bodyPr wrap="square">
            <a:spAutoFit/>
          </a:bodyPr>
          <a:lstStyle/>
          <a:p>
            <a:pPr algn="ctr"/>
            <a:r>
              <a:rPr lang="es-ES" sz="2400" dirty="0"/>
              <a:t>Diseño de un Sistema de Control Aplicado al Área de Auditoría de una Firma Auditora, para la Mejora Administrativa y Financiera, a través de levantamientos de Indicadores de Medición.</a:t>
            </a:r>
            <a:endParaRPr lang="es-AR" sz="2400" dirty="0"/>
          </a:p>
        </p:txBody>
      </p:sp>
      <p:pic>
        <p:nvPicPr>
          <p:cNvPr id="1026" name="Picture 2" descr="E:\Respaldo_Karenma\Aeicm\LOGOS_ASO_ICM\ESPOL_MIO.JPG"/>
          <p:cNvPicPr>
            <a:picLocks noChangeAspect="1" noChangeArrowheads="1"/>
          </p:cNvPicPr>
          <p:nvPr/>
        </p:nvPicPr>
        <p:blipFill>
          <a:blip r:embed="rId2" cstate="print"/>
          <a:srcRect/>
          <a:stretch>
            <a:fillRect/>
          </a:stretch>
        </p:blipFill>
        <p:spPr bwMode="auto">
          <a:xfrm>
            <a:off x="7452320" y="88163"/>
            <a:ext cx="1347217" cy="1324613"/>
          </a:xfrm>
          <a:prstGeom prst="rect">
            <a:avLst/>
          </a:prstGeom>
          <a:noFill/>
        </p:spPr>
      </p:pic>
      <p:pic>
        <p:nvPicPr>
          <p:cNvPr id="1028" name="Picture 4" descr="E:\Respaldo_Karenma\Aeicm\LOGOS_ASO_ICM\ICM_LD.gif"/>
          <p:cNvPicPr>
            <a:picLocks noChangeAspect="1" noChangeArrowheads="1"/>
          </p:cNvPicPr>
          <p:nvPr/>
        </p:nvPicPr>
        <p:blipFill>
          <a:blip r:embed="rId3" cstate="print"/>
          <a:srcRect/>
          <a:stretch>
            <a:fillRect/>
          </a:stretch>
        </p:blipFill>
        <p:spPr bwMode="auto">
          <a:xfrm>
            <a:off x="323528" y="476672"/>
            <a:ext cx="1805186" cy="6354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LAS “5 S”</a:t>
            </a:r>
            <a:endParaRPr lang="es-AR" dirty="0"/>
          </a:p>
        </p:txBody>
      </p:sp>
      <p:sp>
        <p:nvSpPr>
          <p:cNvPr id="5" name="4 Pentágono regular"/>
          <p:cNvSpPr/>
          <p:nvPr/>
        </p:nvSpPr>
        <p:spPr>
          <a:xfrm>
            <a:off x="3275856" y="2708920"/>
            <a:ext cx="3024336" cy="2304256"/>
          </a:xfrm>
          <a:prstGeom prst="pentagon">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5000" dirty="0" smtClean="0">
                <a:solidFill>
                  <a:schemeClr val="tx1"/>
                </a:solidFill>
              </a:rPr>
              <a:t>5 S</a:t>
            </a:r>
            <a:endParaRPr lang="es-AR" sz="5000" dirty="0">
              <a:solidFill>
                <a:schemeClr val="tx1"/>
              </a:solidFill>
            </a:endParaRPr>
          </a:p>
        </p:txBody>
      </p:sp>
      <p:sp>
        <p:nvSpPr>
          <p:cNvPr id="6" name="5 Recortar rectángulo de esquina diagonal"/>
          <p:cNvSpPr/>
          <p:nvPr/>
        </p:nvSpPr>
        <p:spPr>
          <a:xfrm>
            <a:off x="3707904" y="1772816"/>
            <a:ext cx="2088232" cy="792088"/>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smtClean="0">
                <a:solidFill>
                  <a:schemeClr val="tx1"/>
                </a:solidFill>
              </a:rPr>
              <a:t>Seiri</a:t>
            </a:r>
            <a:r>
              <a:rPr lang="es-ES" b="1" dirty="0" smtClean="0">
                <a:solidFill>
                  <a:schemeClr val="tx1"/>
                </a:solidFill>
              </a:rPr>
              <a:t> (Separar)</a:t>
            </a:r>
            <a:endParaRPr lang="es-AR" dirty="0">
              <a:solidFill>
                <a:schemeClr val="tx1"/>
              </a:solidFill>
            </a:endParaRPr>
          </a:p>
        </p:txBody>
      </p:sp>
      <p:sp>
        <p:nvSpPr>
          <p:cNvPr id="7" name="6 Recortar rectángulo de esquina diagonal"/>
          <p:cNvSpPr/>
          <p:nvPr/>
        </p:nvSpPr>
        <p:spPr>
          <a:xfrm>
            <a:off x="6516216" y="3356992"/>
            <a:ext cx="2088232" cy="792088"/>
          </a:xfrm>
          <a:prstGeom prst="snip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smtClean="0">
                <a:solidFill>
                  <a:schemeClr val="tx1"/>
                </a:solidFill>
              </a:rPr>
              <a:t>Seiton</a:t>
            </a:r>
            <a:r>
              <a:rPr lang="es-ES" b="1" dirty="0" smtClean="0">
                <a:solidFill>
                  <a:schemeClr val="tx1"/>
                </a:solidFill>
              </a:rPr>
              <a:t> (Ordenar)</a:t>
            </a:r>
            <a:endParaRPr lang="es-AR" dirty="0">
              <a:solidFill>
                <a:schemeClr val="tx1"/>
              </a:solidFill>
            </a:endParaRPr>
          </a:p>
        </p:txBody>
      </p:sp>
      <p:sp>
        <p:nvSpPr>
          <p:cNvPr id="8" name="7 Recortar rectángulo de esquina diagonal"/>
          <p:cNvSpPr/>
          <p:nvPr/>
        </p:nvSpPr>
        <p:spPr>
          <a:xfrm>
            <a:off x="5868144" y="5085184"/>
            <a:ext cx="2088232" cy="792088"/>
          </a:xfrm>
          <a:prstGeom prst="snip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smtClean="0">
                <a:solidFill>
                  <a:schemeClr val="tx1"/>
                </a:solidFill>
              </a:rPr>
              <a:t>Seiso</a:t>
            </a:r>
            <a:r>
              <a:rPr lang="es-ES" b="1" dirty="0" smtClean="0">
                <a:solidFill>
                  <a:schemeClr val="tx1"/>
                </a:solidFill>
              </a:rPr>
              <a:t> (Limpiar)</a:t>
            </a:r>
            <a:endParaRPr lang="es-AR" dirty="0">
              <a:solidFill>
                <a:schemeClr val="tx1"/>
              </a:solidFill>
            </a:endParaRPr>
          </a:p>
        </p:txBody>
      </p:sp>
      <p:sp>
        <p:nvSpPr>
          <p:cNvPr id="9" name="8 Recortar rectángulo de esquina diagonal"/>
          <p:cNvSpPr/>
          <p:nvPr/>
        </p:nvSpPr>
        <p:spPr>
          <a:xfrm>
            <a:off x="1619672" y="5085184"/>
            <a:ext cx="2088232" cy="792088"/>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smtClean="0">
                <a:solidFill>
                  <a:schemeClr val="tx1"/>
                </a:solidFill>
              </a:rPr>
              <a:t>Seiketsu</a:t>
            </a:r>
            <a:r>
              <a:rPr lang="es-ES" b="1" dirty="0" smtClean="0">
                <a:solidFill>
                  <a:schemeClr val="tx1"/>
                </a:solidFill>
              </a:rPr>
              <a:t> (Sistematizar)</a:t>
            </a:r>
            <a:endParaRPr lang="es-AR" dirty="0">
              <a:solidFill>
                <a:schemeClr val="tx1"/>
              </a:solidFill>
            </a:endParaRPr>
          </a:p>
        </p:txBody>
      </p:sp>
      <p:sp>
        <p:nvSpPr>
          <p:cNvPr id="10" name="9 Recortar rectángulo de esquina diagonal"/>
          <p:cNvSpPr/>
          <p:nvPr/>
        </p:nvSpPr>
        <p:spPr>
          <a:xfrm>
            <a:off x="971600" y="3284984"/>
            <a:ext cx="2088232" cy="792088"/>
          </a:xfrm>
          <a:prstGeom prst="snip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smtClean="0">
                <a:solidFill>
                  <a:schemeClr val="tx1"/>
                </a:solidFill>
              </a:rPr>
              <a:t>Shitsuke</a:t>
            </a:r>
            <a:r>
              <a:rPr lang="es-ES" b="1" dirty="0" smtClean="0">
                <a:solidFill>
                  <a:schemeClr val="tx1"/>
                </a:solidFill>
              </a:rPr>
              <a:t> (Disciplinar)</a:t>
            </a:r>
            <a:endParaRPr lang="es-AR"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5688632"/>
          </a:xfrm>
        </p:spPr>
        <p:txBody>
          <a:bodyPr>
            <a:normAutofit fontScale="92500" lnSpcReduction="10000"/>
          </a:bodyPr>
          <a:lstStyle/>
          <a:p>
            <a:r>
              <a:rPr lang="es-ES" sz="2400" b="1" dirty="0" smtClean="0"/>
              <a:t>CONFORMACIÓN </a:t>
            </a:r>
            <a:r>
              <a:rPr lang="es-ES" sz="2400" b="1" dirty="0" smtClean="0"/>
              <a:t>JURÍDICA</a:t>
            </a:r>
          </a:p>
          <a:p>
            <a:endParaRPr lang="es-ES" sz="800" b="1" dirty="0" smtClean="0"/>
          </a:p>
          <a:p>
            <a:r>
              <a:rPr lang="es-ES" sz="2400" b="1" dirty="0" smtClean="0"/>
              <a:t>ASOCIACIÓN </a:t>
            </a:r>
            <a:r>
              <a:rPr lang="es-ES" sz="2400" b="1" dirty="0" smtClean="0"/>
              <a:t>INTERNACIONAL</a:t>
            </a:r>
          </a:p>
          <a:p>
            <a:pPr lvl="1"/>
            <a:r>
              <a:rPr lang="es-ES" sz="2400" dirty="0" smtClean="0"/>
              <a:t>RSM International</a:t>
            </a:r>
          </a:p>
          <a:p>
            <a:pPr lvl="1"/>
            <a:r>
              <a:rPr lang="es-ES" sz="2400" dirty="0" smtClean="0"/>
              <a:t>Dale Carnegie </a:t>
            </a:r>
            <a:r>
              <a:rPr lang="es-ES" sz="2400" dirty="0" smtClean="0"/>
              <a:t>Training</a:t>
            </a:r>
            <a:endParaRPr lang="es-ES" sz="800" dirty="0" smtClean="0"/>
          </a:p>
          <a:p>
            <a:endParaRPr lang="es-ES" sz="800" b="1" dirty="0" smtClean="0"/>
          </a:p>
          <a:p>
            <a:r>
              <a:rPr lang="es-ES" sz="2400" b="1" dirty="0" smtClean="0"/>
              <a:t>OBJETIVOS </a:t>
            </a:r>
            <a:r>
              <a:rPr lang="es-ES" sz="2400" b="1" dirty="0" smtClean="0"/>
              <a:t>ESTRATÉGICOS</a:t>
            </a:r>
            <a:endParaRPr lang="es-AR" sz="2400" b="1" dirty="0" smtClean="0"/>
          </a:p>
          <a:p>
            <a:pPr lvl="1"/>
            <a:r>
              <a:rPr lang="es-ES" sz="2400" dirty="0" smtClean="0"/>
              <a:t>Dar </a:t>
            </a:r>
            <a:r>
              <a:rPr lang="es-ES" sz="2400" dirty="0" smtClean="0"/>
              <a:t>un servicio de calidad al cliente y oportuno.</a:t>
            </a:r>
            <a:endParaRPr lang="es-AR" sz="2400" dirty="0" smtClean="0"/>
          </a:p>
          <a:p>
            <a:pPr lvl="1"/>
            <a:r>
              <a:rPr lang="es-ES" sz="2400" dirty="0" smtClean="0"/>
              <a:t>Entrenar al personal</a:t>
            </a:r>
            <a:r>
              <a:rPr lang="es-ES" sz="2400" dirty="0" smtClean="0"/>
              <a:t>.</a:t>
            </a:r>
          </a:p>
          <a:p>
            <a:endParaRPr lang="es-ES" sz="800" b="1" dirty="0" smtClean="0"/>
          </a:p>
          <a:p>
            <a:r>
              <a:rPr lang="es-ES" sz="2400" b="1" dirty="0" smtClean="0"/>
              <a:t>TIPOS </a:t>
            </a:r>
            <a:r>
              <a:rPr lang="es-ES" sz="2400" b="1" dirty="0" smtClean="0"/>
              <a:t>DE SERVICIOS</a:t>
            </a:r>
          </a:p>
          <a:p>
            <a:pPr lvl="1"/>
            <a:r>
              <a:rPr lang="es-ES" sz="2400" dirty="0" smtClean="0"/>
              <a:t>Auditoría </a:t>
            </a:r>
            <a:r>
              <a:rPr lang="es-ES" sz="2400" dirty="0" smtClean="0"/>
              <a:t>externa &amp; Auditoría </a:t>
            </a:r>
            <a:r>
              <a:rPr lang="es-ES" sz="2400" dirty="0" smtClean="0"/>
              <a:t>interna</a:t>
            </a:r>
          </a:p>
          <a:p>
            <a:pPr lvl="1"/>
            <a:r>
              <a:rPr lang="es-ES" sz="2400" dirty="0" smtClean="0"/>
              <a:t>Auditoría de Regímenes Especiales</a:t>
            </a:r>
          </a:p>
          <a:p>
            <a:pPr lvl="1"/>
            <a:r>
              <a:rPr lang="es-ES" sz="2400" dirty="0" smtClean="0"/>
              <a:t>OUTSOURSING</a:t>
            </a:r>
          </a:p>
          <a:p>
            <a:pPr lvl="1"/>
            <a:r>
              <a:rPr lang="es-ES" sz="2400" dirty="0" smtClean="0"/>
              <a:t>Tributación</a:t>
            </a:r>
          </a:p>
          <a:p>
            <a:pPr lvl="1"/>
            <a:r>
              <a:rPr lang="es-ES" sz="2400" dirty="0" smtClean="0"/>
              <a:t>Asesorías administrativas – financieras</a:t>
            </a:r>
          </a:p>
          <a:p>
            <a:pPr lvl="1"/>
            <a:r>
              <a:rPr lang="es-ES" sz="2400" dirty="0" smtClean="0"/>
              <a:t>Dale Carnegie Training</a:t>
            </a:r>
            <a:endParaRPr lang="es-AR" sz="2400" dirty="0" smtClean="0"/>
          </a:p>
          <a:p>
            <a:pPr lvl="1">
              <a:buNone/>
            </a:pPr>
            <a:endParaRPr lang="es-AR" sz="2000" dirty="0" smtClean="0"/>
          </a:p>
          <a:p>
            <a:pPr lvl="1">
              <a:buNone/>
            </a:pPr>
            <a:endParaRPr lang="es-ES" sz="2000" dirty="0" smtClean="0"/>
          </a:p>
          <a:p>
            <a:pPr lvl="1">
              <a:buNone/>
            </a:pPr>
            <a:endParaRPr lang="es-ES" dirty="0" smtClean="0"/>
          </a:p>
        </p:txBody>
      </p:sp>
      <p:sp>
        <p:nvSpPr>
          <p:cNvPr id="3" name="2 Título"/>
          <p:cNvSpPr>
            <a:spLocks noGrp="1"/>
          </p:cNvSpPr>
          <p:nvPr>
            <p:ph type="title"/>
          </p:nvPr>
        </p:nvSpPr>
        <p:spPr>
          <a:xfrm>
            <a:off x="457200" y="44624"/>
            <a:ext cx="8229600" cy="864096"/>
          </a:xfrm>
        </p:spPr>
        <p:txBody>
          <a:bodyPr/>
          <a:lstStyle/>
          <a:p>
            <a:pPr algn="ctr"/>
            <a:r>
              <a:rPr lang="es-AR" dirty="0" smtClean="0"/>
              <a:t>Antecedentes de la Empresa</a:t>
            </a:r>
            <a:endParaRPr lang="es-AR" dirty="0"/>
          </a:p>
        </p:txBody>
      </p:sp>
      <p:pic>
        <p:nvPicPr>
          <p:cNvPr id="39938" name="Picture 2" descr="http://t1.gstatic.com/images?q=tbn:YWdFi8NL2hk8vM:http://www.asisucede.com.mx/wp-content/uploads/2009/07/empresas.jpg">
            <a:hlinkClick r:id="rId2"/>
          </p:cNvPr>
          <p:cNvPicPr>
            <a:picLocks noChangeAspect="1" noChangeArrowheads="1"/>
          </p:cNvPicPr>
          <p:nvPr/>
        </p:nvPicPr>
        <p:blipFill>
          <a:blip r:embed="rId3" cstate="print"/>
          <a:srcRect/>
          <a:stretch>
            <a:fillRect/>
          </a:stretch>
        </p:blipFill>
        <p:spPr bwMode="auto">
          <a:xfrm>
            <a:off x="6444208" y="908720"/>
            <a:ext cx="1831783" cy="1800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a:xfrm>
            <a:off x="323528" y="1196752"/>
            <a:ext cx="8496944" cy="1872208"/>
          </a:xfrm>
          <a:prstGeom prst="round2Diag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s-ES" b="1" dirty="0" smtClean="0">
                <a:solidFill>
                  <a:schemeClr val="tx1"/>
                </a:solidFill>
              </a:rPr>
              <a:t>MISIÓN</a:t>
            </a:r>
          </a:p>
          <a:p>
            <a:pPr algn="ctr">
              <a:buNone/>
            </a:pPr>
            <a:endParaRPr lang="es-AR" b="1" dirty="0" smtClean="0">
              <a:solidFill>
                <a:schemeClr val="tx1"/>
              </a:solidFill>
            </a:endParaRPr>
          </a:p>
          <a:p>
            <a:pPr algn="just">
              <a:buNone/>
            </a:pPr>
            <a:r>
              <a:rPr lang="es-ES" dirty="0" smtClean="0">
                <a:solidFill>
                  <a:schemeClr val="tx1"/>
                </a:solidFill>
              </a:rPr>
              <a:t>KHCP es una Firma que presta servicios profesionales de Contabilidad, Auditoría, Impuestos y Finanzas;  en el Ecuador,  que logra satisfacer las necesidades del cliente con trabajos de calidad profesional y oportuna  porque cuenta con personal altamente calificado.</a:t>
            </a:r>
            <a:endParaRPr lang="es-AR" dirty="0" smtClean="0">
              <a:solidFill>
                <a:schemeClr val="tx1"/>
              </a:solidFill>
            </a:endParaRPr>
          </a:p>
        </p:txBody>
      </p:sp>
      <p:sp>
        <p:nvSpPr>
          <p:cNvPr id="9" name="8 Redondear rectángulo de esquina diagonal"/>
          <p:cNvSpPr/>
          <p:nvPr/>
        </p:nvSpPr>
        <p:spPr>
          <a:xfrm>
            <a:off x="323528" y="3356992"/>
            <a:ext cx="8424936" cy="3356992"/>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s-ES" b="1" dirty="0" smtClean="0">
                <a:solidFill>
                  <a:schemeClr val="tx1"/>
                </a:solidFill>
              </a:rPr>
              <a:t>VISIÓN</a:t>
            </a:r>
            <a:endParaRPr lang="es-AR" b="1" dirty="0" smtClean="0">
              <a:solidFill>
                <a:schemeClr val="tx1"/>
              </a:solidFill>
            </a:endParaRPr>
          </a:p>
          <a:p>
            <a:pPr algn="r"/>
            <a:endParaRPr lang="es-AR" sz="1600" dirty="0" smtClean="0">
              <a:solidFill>
                <a:schemeClr val="tx1"/>
              </a:solidFill>
            </a:endParaRPr>
          </a:p>
          <a:p>
            <a:pPr lvl="1">
              <a:buFont typeface="Wingdings" pitchFamily="2" charset="2"/>
              <a:buChar char="v"/>
            </a:pPr>
            <a:r>
              <a:rPr lang="es-ES" sz="1600" dirty="0" smtClean="0">
                <a:solidFill>
                  <a:schemeClr val="tx1"/>
                </a:solidFill>
              </a:rPr>
              <a:t>Convertirse en una Firma Nacional</a:t>
            </a:r>
            <a:endParaRPr lang="es-AR" sz="1600" dirty="0" smtClean="0">
              <a:solidFill>
                <a:schemeClr val="tx1"/>
              </a:solidFill>
            </a:endParaRPr>
          </a:p>
          <a:p>
            <a:pPr lvl="1">
              <a:buFont typeface="Wingdings" pitchFamily="2" charset="2"/>
              <a:buChar char="v"/>
            </a:pPr>
            <a:r>
              <a:rPr lang="es-ES" sz="1600" dirty="0" smtClean="0">
                <a:solidFill>
                  <a:schemeClr val="tx1"/>
                </a:solidFill>
              </a:rPr>
              <a:t>Diversificar los servicios como: Tributación, Mejoramiento de negocios, Desarrollo profesional.</a:t>
            </a:r>
            <a:endParaRPr lang="es-AR" sz="1600" dirty="0" smtClean="0">
              <a:solidFill>
                <a:schemeClr val="tx1"/>
              </a:solidFill>
            </a:endParaRPr>
          </a:p>
          <a:p>
            <a:pPr lvl="1">
              <a:buFont typeface="Wingdings" pitchFamily="2" charset="2"/>
              <a:buChar char="v"/>
            </a:pPr>
            <a:r>
              <a:rPr lang="es-ES" sz="1600" dirty="0" smtClean="0">
                <a:solidFill>
                  <a:schemeClr val="tx1"/>
                </a:solidFill>
              </a:rPr>
              <a:t>Satisfacer las necesidades del cliente, personal y proveedores.</a:t>
            </a:r>
            <a:endParaRPr lang="es-AR" sz="1600" dirty="0" smtClean="0">
              <a:solidFill>
                <a:schemeClr val="tx1"/>
              </a:solidFill>
            </a:endParaRPr>
          </a:p>
          <a:p>
            <a:pPr lvl="1">
              <a:buFont typeface="Wingdings" pitchFamily="2" charset="2"/>
              <a:buChar char="v"/>
            </a:pPr>
            <a:r>
              <a:rPr lang="es-ES" sz="1600" dirty="0" smtClean="0">
                <a:solidFill>
                  <a:schemeClr val="tx1"/>
                </a:solidFill>
              </a:rPr>
              <a:t>Capacitar continuamente y programadamente al personal</a:t>
            </a:r>
            <a:endParaRPr lang="es-AR" sz="1600" dirty="0" smtClean="0">
              <a:solidFill>
                <a:schemeClr val="tx1"/>
              </a:solidFill>
            </a:endParaRPr>
          </a:p>
          <a:p>
            <a:pPr lvl="1">
              <a:buFont typeface="Wingdings" pitchFamily="2" charset="2"/>
              <a:buChar char="v"/>
            </a:pPr>
            <a:r>
              <a:rPr lang="es-ES" sz="1600" dirty="0" smtClean="0">
                <a:solidFill>
                  <a:schemeClr val="tx1"/>
                </a:solidFill>
              </a:rPr>
              <a:t>Sistematizar los procesos y cumplir con los programas de trabajo.</a:t>
            </a:r>
            <a:endParaRPr lang="es-AR" sz="1600" dirty="0" smtClean="0">
              <a:solidFill>
                <a:schemeClr val="tx1"/>
              </a:solidFill>
            </a:endParaRPr>
          </a:p>
          <a:p>
            <a:pPr lvl="1">
              <a:buFont typeface="Wingdings" pitchFamily="2" charset="2"/>
              <a:buChar char="v"/>
            </a:pPr>
            <a:r>
              <a:rPr lang="es-ES" sz="1600" dirty="0" smtClean="0">
                <a:solidFill>
                  <a:schemeClr val="tx1"/>
                </a:solidFill>
              </a:rPr>
              <a:t>Organizar, implementar y ser eficientes con los sistemas de computación: equipos, respaldo de información, Internet, software.</a:t>
            </a:r>
            <a:endParaRPr lang="es-AR" sz="1600" dirty="0" smtClean="0">
              <a:solidFill>
                <a:schemeClr val="tx1"/>
              </a:solidFill>
            </a:endParaRPr>
          </a:p>
          <a:p>
            <a:pPr lvl="1">
              <a:buFont typeface="Wingdings" pitchFamily="2" charset="2"/>
              <a:buChar char="v"/>
            </a:pPr>
            <a:r>
              <a:rPr lang="es-ES" sz="1600" dirty="0" smtClean="0">
                <a:solidFill>
                  <a:schemeClr val="tx1"/>
                </a:solidFill>
              </a:rPr>
              <a:t>Incrementar base de clientes.</a:t>
            </a:r>
            <a:endParaRPr lang="es-AR" sz="1600" dirty="0" smtClean="0">
              <a:solidFill>
                <a:schemeClr val="tx1"/>
              </a:solidFill>
            </a:endParaRPr>
          </a:p>
          <a:p>
            <a:pPr lvl="1">
              <a:buFont typeface="Wingdings" pitchFamily="2" charset="2"/>
              <a:buChar char="v"/>
            </a:pPr>
            <a:r>
              <a:rPr lang="es-ES" sz="1600" dirty="0" smtClean="0">
                <a:solidFill>
                  <a:schemeClr val="tx1"/>
                </a:solidFill>
              </a:rPr>
              <a:t>Impulsar el área de outsourcing contable para empresas multinacionales localizadas en nuestro País.</a:t>
            </a:r>
            <a:endParaRPr lang="es-AR" sz="1600" dirty="0" smtClean="0">
              <a:solidFill>
                <a:schemeClr val="tx1"/>
              </a:solidFill>
            </a:endParaRPr>
          </a:p>
        </p:txBody>
      </p:sp>
      <p:sp>
        <p:nvSpPr>
          <p:cNvPr id="10" name="9 CuadroTexto"/>
          <p:cNvSpPr txBox="1"/>
          <p:nvPr/>
        </p:nvSpPr>
        <p:spPr>
          <a:xfrm>
            <a:off x="755576" y="0"/>
            <a:ext cx="1728192" cy="369332"/>
          </a:xfrm>
          <a:prstGeom prst="rect">
            <a:avLst/>
          </a:prstGeom>
          <a:noFill/>
        </p:spPr>
        <p:txBody>
          <a:bodyPr wrap="square" rtlCol="0">
            <a:spAutoFit/>
          </a:bodyPr>
          <a:lstStyle/>
          <a:p>
            <a:r>
              <a:rPr lang="es-AR" b="1" i="1" dirty="0" smtClean="0">
                <a:solidFill>
                  <a:schemeClr val="accent5">
                    <a:lumMod val="50000"/>
                  </a:schemeClr>
                </a:solidFill>
              </a:rPr>
              <a:t>…</a:t>
            </a:r>
            <a:r>
              <a:rPr lang="es-AR" sz="1500" b="1" dirty="0" smtClean="0">
                <a:solidFill>
                  <a:schemeClr val="tx2"/>
                </a:solidFill>
                <a:effectLst>
                  <a:outerShdw blurRad="31750" dist="25400" dir="5400000" algn="tl" rotWithShape="0">
                    <a:srgbClr val="000000">
                      <a:alpha val="25000"/>
                    </a:srgbClr>
                  </a:outerShdw>
                </a:effectLst>
                <a:latin typeface="+mj-lt"/>
                <a:ea typeface="+mj-ea"/>
                <a:cs typeface="+mj-cs"/>
              </a:rPr>
              <a:t>Continúa</a:t>
            </a:r>
          </a:p>
        </p:txBody>
      </p:sp>
      <p:sp>
        <p:nvSpPr>
          <p:cNvPr id="11" name="2 Título"/>
          <p:cNvSpPr>
            <a:spLocks noGrp="1"/>
          </p:cNvSpPr>
          <p:nvPr>
            <p:ph type="title"/>
          </p:nvPr>
        </p:nvSpPr>
        <p:spPr>
          <a:xfrm>
            <a:off x="457200" y="188640"/>
            <a:ext cx="8229600" cy="1080120"/>
          </a:xfrm>
        </p:spPr>
        <p:txBody>
          <a:bodyPr/>
          <a:lstStyle/>
          <a:p>
            <a:pPr algn="ctr"/>
            <a:r>
              <a:rPr lang="es-AR" dirty="0" smtClean="0"/>
              <a:t>Antecedentes de la Empresa</a:t>
            </a:r>
            <a:endParaRPr lang="es-A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16632"/>
            <a:ext cx="8229600" cy="1143000"/>
          </a:xfrm>
        </p:spPr>
        <p:txBody>
          <a:bodyPr/>
          <a:lstStyle/>
          <a:p>
            <a:pPr algn="ctr"/>
            <a:r>
              <a:rPr lang="es-AR" dirty="0" smtClean="0"/>
              <a:t>Área de estudio</a:t>
            </a:r>
            <a:endParaRPr lang="es-AR" dirty="0"/>
          </a:p>
        </p:txBody>
      </p:sp>
      <p:graphicFrame>
        <p:nvGraphicFramePr>
          <p:cNvPr id="4" name="3 Tabla"/>
          <p:cNvGraphicFramePr>
            <a:graphicFrameLocks noGrp="1"/>
          </p:cNvGraphicFramePr>
          <p:nvPr/>
        </p:nvGraphicFramePr>
        <p:xfrm>
          <a:off x="323528" y="1412776"/>
          <a:ext cx="3024336" cy="2736304"/>
        </p:xfrm>
        <a:graphic>
          <a:graphicData uri="http://schemas.openxmlformats.org/drawingml/2006/table">
            <a:tbl>
              <a:tblPr/>
              <a:tblGrid>
                <a:gridCol w="1786941"/>
                <a:gridCol w="1237395"/>
              </a:tblGrid>
              <a:tr h="342038">
                <a:tc>
                  <a:txBody>
                    <a:bodyPr/>
                    <a:lstStyle/>
                    <a:p>
                      <a:pPr algn="r">
                        <a:spcAft>
                          <a:spcPts val="0"/>
                        </a:spcAft>
                      </a:pPr>
                      <a:r>
                        <a:rPr lang="es-ES" sz="1600" b="1" dirty="0">
                          <a:solidFill>
                            <a:srgbClr val="000000"/>
                          </a:solidFill>
                          <a:latin typeface="Arial"/>
                          <a:ea typeface="Times New Roman"/>
                        </a:rPr>
                        <a:t>Outsourcing</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r">
                        <a:spcAft>
                          <a:spcPts val="0"/>
                        </a:spcAft>
                      </a:pPr>
                      <a:r>
                        <a:rPr lang="es-ES" sz="1600" b="1">
                          <a:solidFill>
                            <a:srgbClr val="000000"/>
                          </a:solidFill>
                          <a:latin typeface="Arial"/>
                          <a:ea typeface="Times New Roman"/>
                        </a:rPr>
                        <a:t>64148,26</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3DFEE"/>
                    </a:solidFill>
                  </a:tcPr>
                </a:tc>
              </a:tr>
              <a:tr h="342038">
                <a:tc>
                  <a:txBody>
                    <a:bodyPr/>
                    <a:lstStyle/>
                    <a:p>
                      <a:pPr algn="r">
                        <a:spcAft>
                          <a:spcPts val="0"/>
                        </a:spcAft>
                      </a:pPr>
                      <a:r>
                        <a:rPr lang="es-ES" sz="1600" b="1" dirty="0">
                          <a:solidFill>
                            <a:srgbClr val="000000"/>
                          </a:solidFill>
                          <a:latin typeface="Arial"/>
                          <a:ea typeface="Times New Roman"/>
                        </a:rPr>
                        <a:t>Auditoría</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 sz="1600" dirty="0">
                          <a:solidFill>
                            <a:srgbClr val="000000"/>
                          </a:solidFill>
                          <a:latin typeface="Arial"/>
                          <a:ea typeface="Times New Roman"/>
                        </a:rPr>
                        <a:t>78806,72</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42038">
                <a:tc>
                  <a:txBody>
                    <a:bodyPr/>
                    <a:lstStyle/>
                    <a:p>
                      <a:pPr algn="r">
                        <a:spcAft>
                          <a:spcPts val="0"/>
                        </a:spcAft>
                      </a:pPr>
                      <a:r>
                        <a:rPr lang="es-ES" sz="1600" b="1">
                          <a:solidFill>
                            <a:srgbClr val="000000"/>
                          </a:solidFill>
                          <a:latin typeface="Arial"/>
                          <a:ea typeface="Times New Roman"/>
                        </a:rPr>
                        <a:t>Consultoría</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 sz="1600" dirty="0">
                          <a:solidFill>
                            <a:srgbClr val="000000"/>
                          </a:solidFill>
                          <a:latin typeface="Arial"/>
                          <a:ea typeface="Times New Roman"/>
                        </a:rPr>
                        <a:t>7088,23</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42038">
                <a:tc>
                  <a:txBody>
                    <a:bodyPr/>
                    <a:lstStyle/>
                    <a:p>
                      <a:pPr algn="r">
                        <a:spcAft>
                          <a:spcPts val="0"/>
                        </a:spcAft>
                      </a:pPr>
                      <a:r>
                        <a:rPr lang="es-ES" sz="1600" b="1">
                          <a:solidFill>
                            <a:srgbClr val="000000"/>
                          </a:solidFill>
                          <a:latin typeface="Arial"/>
                          <a:ea typeface="Times New Roman"/>
                        </a:rPr>
                        <a:t>Quito</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 sz="1600" dirty="0">
                          <a:solidFill>
                            <a:srgbClr val="000000"/>
                          </a:solidFill>
                          <a:latin typeface="Arial"/>
                          <a:ea typeface="Times New Roman"/>
                        </a:rPr>
                        <a:t>16748,44</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42038">
                <a:tc>
                  <a:txBody>
                    <a:bodyPr/>
                    <a:lstStyle/>
                    <a:p>
                      <a:pPr algn="r">
                        <a:spcAft>
                          <a:spcPts val="0"/>
                        </a:spcAft>
                      </a:pPr>
                      <a:r>
                        <a:rPr lang="es-ES" sz="1600" b="1">
                          <a:solidFill>
                            <a:srgbClr val="000000"/>
                          </a:solidFill>
                          <a:latin typeface="Arial"/>
                          <a:ea typeface="Times New Roman"/>
                        </a:rPr>
                        <a:t>3M</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 sz="1600" dirty="0">
                          <a:solidFill>
                            <a:srgbClr val="000000"/>
                          </a:solidFill>
                          <a:latin typeface="Arial"/>
                          <a:ea typeface="Times New Roman"/>
                        </a:rPr>
                        <a:t>60181,13</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42038">
                <a:tc>
                  <a:txBody>
                    <a:bodyPr/>
                    <a:lstStyle/>
                    <a:p>
                      <a:pPr algn="r">
                        <a:spcAft>
                          <a:spcPts val="0"/>
                        </a:spcAft>
                      </a:pPr>
                      <a:r>
                        <a:rPr lang="es-ES" sz="1600" b="1">
                          <a:solidFill>
                            <a:srgbClr val="000000"/>
                          </a:solidFill>
                          <a:latin typeface="Arial"/>
                          <a:ea typeface="Times New Roman"/>
                        </a:rPr>
                        <a:t>Genomma</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 sz="1600" dirty="0">
                          <a:solidFill>
                            <a:srgbClr val="000000"/>
                          </a:solidFill>
                          <a:latin typeface="Arial"/>
                          <a:ea typeface="Times New Roman"/>
                        </a:rPr>
                        <a:t>15414,8</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42038">
                <a:tc>
                  <a:txBody>
                    <a:bodyPr/>
                    <a:lstStyle/>
                    <a:p>
                      <a:pPr algn="r">
                        <a:spcAft>
                          <a:spcPts val="0"/>
                        </a:spcAft>
                      </a:pPr>
                      <a:r>
                        <a:rPr lang="es-ES" sz="1600" b="1">
                          <a:solidFill>
                            <a:srgbClr val="000000"/>
                          </a:solidFill>
                          <a:latin typeface="Arial"/>
                          <a:ea typeface="Times New Roman"/>
                        </a:rPr>
                        <a:t>Dale Carnegie</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 sz="1600" dirty="0">
                          <a:solidFill>
                            <a:srgbClr val="000000"/>
                          </a:solidFill>
                          <a:latin typeface="Arial"/>
                          <a:ea typeface="Times New Roman"/>
                        </a:rPr>
                        <a:t>97518,45</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42038">
                <a:tc>
                  <a:txBody>
                    <a:bodyPr/>
                    <a:lstStyle/>
                    <a:p>
                      <a:pPr algn="r">
                        <a:spcAft>
                          <a:spcPts val="0"/>
                        </a:spcAft>
                      </a:pPr>
                      <a:r>
                        <a:rPr lang="es-ES" sz="1600" b="1">
                          <a:solidFill>
                            <a:srgbClr val="000000"/>
                          </a:solidFill>
                          <a:latin typeface="Arial"/>
                          <a:ea typeface="Times New Roman"/>
                        </a:rPr>
                        <a:t>Total</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 sz="1600" dirty="0">
                          <a:solidFill>
                            <a:srgbClr val="000000"/>
                          </a:solidFill>
                          <a:latin typeface="Arial"/>
                          <a:ea typeface="Times New Roman"/>
                        </a:rPr>
                        <a:t>339906,03</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pic>
        <p:nvPicPr>
          <p:cNvPr id="43009" name="Gráfico 1"/>
          <p:cNvPicPr>
            <a:picLocks noChangeArrowheads="1"/>
          </p:cNvPicPr>
          <p:nvPr/>
        </p:nvPicPr>
        <p:blipFill>
          <a:blip r:embed="rId2" cstate="print"/>
          <a:srcRect/>
          <a:stretch>
            <a:fillRect/>
          </a:stretch>
        </p:blipFill>
        <p:spPr bwMode="auto">
          <a:xfrm>
            <a:off x="3851920" y="1340768"/>
            <a:ext cx="4952603" cy="3600400"/>
          </a:xfrm>
          <a:prstGeom prst="rect">
            <a:avLst/>
          </a:prstGeom>
          <a:noFill/>
        </p:spPr>
      </p:pic>
      <p:sp>
        <p:nvSpPr>
          <p:cNvPr id="43010" name="Text Box 2"/>
          <p:cNvSpPr txBox="1">
            <a:spLocks noChangeArrowheads="1"/>
          </p:cNvSpPr>
          <p:nvPr/>
        </p:nvSpPr>
        <p:spPr bwMode="auto">
          <a:xfrm>
            <a:off x="35496" y="4221088"/>
            <a:ext cx="3528392" cy="10081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bmk="_Toc277107944">
                <a:ln>
                  <a:noFill/>
                </a:ln>
                <a:solidFill>
                  <a:schemeClr val="tx1"/>
                </a:solidFill>
                <a:effectLst/>
                <a:latin typeface="Arial" pitchFamily="34" charset="0"/>
                <a:ea typeface="Times New Roman" pitchFamily="18" charset="0"/>
                <a:cs typeface="Arial" pitchFamily="34" charset="0"/>
              </a:rPr>
              <a:t>Total expresado en % de Centros de Costos del 2008.</a:t>
            </a:r>
            <a:endParaRPr kumimoji="0" lang="es-AR" sz="1400" b="0" i="0" u="none" strike="noStrike" cap="none" normalizeH="0" baseline="0" dirty="0" smtClean="0">
              <a:ln>
                <a:noFill/>
              </a:ln>
              <a:solidFill>
                <a:schemeClr val="tx1"/>
              </a:solidFill>
              <a:effectLst/>
              <a:latin typeface="Arial" pitchFamily="34" charset="0"/>
            </a:endParaRPr>
          </a:p>
        </p:txBody>
      </p:sp>
      <p:sp>
        <p:nvSpPr>
          <p:cNvPr id="43011" name="Text Box 3"/>
          <p:cNvSpPr txBox="1">
            <a:spLocks noChangeArrowheads="1"/>
          </p:cNvSpPr>
          <p:nvPr/>
        </p:nvSpPr>
        <p:spPr bwMode="auto">
          <a:xfrm>
            <a:off x="3851920" y="5013176"/>
            <a:ext cx="4824536" cy="14401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S" b="1" dirty="0" smtClean="0">
                <a:latin typeface="Arial" pitchFamily="34" charset="0"/>
                <a:ea typeface="Times New Roman" pitchFamily="18" charset="0"/>
                <a:cs typeface="Arial" pitchFamily="34" charset="0"/>
              </a:rPr>
              <a:t>Centros de Costos del 2008</a:t>
            </a:r>
            <a:endParaRPr lang="es-AR" dirty="0" smtClean="0">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bmk="_Toc277107044">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bmk="_Toc277107044">
                <a:ln>
                  <a:noFill/>
                </a:ln>
                <a:solidFill>
                  <a:schemeClr val="tx1"/>
                </a:solidFill>
                <a:effectLst/>
                <a:latin typeface="Arial" pitchFamily="34" charset="0"/>
                <a:ea typeface="Times New Roman" pitchFamily="18" charset="0"/>
                <a:cs typeface="Arial" pitchFamily="34" charset="0"/>
              </a:rPr>
              <a:t>Resumen de totales de centros de costos por áreas-Período 2008</a:t>
            </a:r>
            <a:endParaRPr kumimoji="0" lang="es-AR" sz="1400" b="0" i="0" u="none" strike="noStrike" cap="none" normalizeH="0" baseline="0" dirty="0" smtClean="0">
              <a:ln>
                <a:noFill/>
              </a:ln>
              <a:solidFill>
                <a:schemeClr val="tx1"/>
              </a:solidFill>
              <a:effectLst/>
              <a:latin typeface="Arial" pitchFamily="34" charset="0"/>
            </a:endParaRPr>
          </a:p>
        </p:txBody>
      </p:sp>
      <p:sp>
        <p:nvSpPr>
          <p:cNvPr id="43014"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43015" name="Rectangle 7"/>
          <p:cNvSpPr>
            <a:spLocks noChangeArrowheads="1"/>
          </p:cNvSpPr>
          <p:nvPr/>
        </p:nvSpPr>
        <p:spPr bwMode="auto">
          <a:xfrm>
            <a:off x="0" y="2695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44813" algn="l"/>
              </a:tabLst>
            </a:pPr>
            <a:endParaRPr kumimoji="0" lang="es-AR"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364087" y="1268760"/>
          <a:ext cx="3528393" cy="2520282"/>
        </p:xfrm>
        <a:graphic>
          <a:graphicData uri="http://schemas.openxmlformats.org/drawingml/2006/table">
            <a:tbl>
              <a:tblPr/>
              <a:tblGrid>
                <a:gridCol w="343994"/>
                <a:gridCol w="1790733"/>
                <a:gridCol w="1393666"/>
              </a:tblGrid>
              <a:tr h="420047">
                <a:tc>
                  <a:txBody>
                    <a:bodyPr/>
                    <a:lstStyle/>
                    <a:p>
                      <a:pPr algn="r">
                        <a:lnSpc>
                          <a:spcPct val="115000"/>
                        </a:lnSpc>
                        <a:spcAft>
                          <a:spcPts val="0"/>
                        </a:spcAft>
                        <a:tabLst>
                          <a:tab pos="2945130" algn="l"/>
                        </a:tabLst>
                      </a:pPr>
                      <a:r>
                        <a:rPr lang="es-ES" sz="1600" b="1" dirty="0">
                          <a:latin typeface="Arial"/>
                          <a:ea typeface="Times New Roman"/>
                        </a:rPr>
                        <a:t>1</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r">
                        <a:lnSpc>
                          <a:spcPct val="115000"/>
                        </a:lnSpc>
                        <a:spcAft>
                          <a:spcPts val="0"/>
                        </a:spcAft>
                        <a:tabLst>
                          <a:tab pos="2945130" algn="l"/>
                        </a:tabLst>
                      </a:pPr>
                      <a:r>
                        <a:rPr lang="es-ES" sz="1600" b="1" dirty="0">
                          <a:latin typeface="Arial"/>
                          <a:ea typeface="Times New Roman"/>
                        </a:rPr>
                        <a:t>Auditoría</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tabLst>
                          <a:tab pos="2945130" algn="l"/>
                        </a:tabLst>
                      </a:pPr>
                      <a:r>
                        <a:rPr lang="es-ES" sz="1600" b="1" dirty="0">
                          <a:latin typeface="Arial"/>
                          <a:ea typeface="Times New Roman"/>
                        </a:rPr>
                        <a:t>75.048,48</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420047">
                <a:tc>
                  <a:txBody>
                    <a:bodyPr/>
                    <a:lstStyle/>
                    <a:p>
                      <a:pPr algn="r">
                        <a:lnSpc>
                          <a:spcPct val="115000"/>
                        </a:lnSpc>
                        <a:spcAft>
                          <a:spcPts val="0"/>
                        </a:spcAft>
                        <a:tabLst>
                          <a:tab pos="2945130" algn="l"/>
                        </a:tabLst>
                      </a:pPr>
                      <a:r>
                        <a:rPr lang="es-ES" sz="1600" b="1">
                          <a:latin typeface="Arial"/>
                          <a:ea typeface="Times New Roman"/>
                        </a:rPr>
                        <a:t>2</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tabLst>
                          <a:tab pos="2945130" algn="l"/>
                        </a:tabLst>
                      </a:pPr>
                      <a:r>
                        <a:rPr lang="es-ES" sz="1600" dirty="0">
                          <a:latin typeface="Arial"/>
                          <a:ea typeface="Times New Roman"/>
                        </a:rPr>
                        <a:t>Outsourcing</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tabLst>
                          <a:tab pos="2945130" algn="l"/>
                        </a:tabLst>
                      </a:pPr>
                      <a:r>
                        <a:rPr lang="es-ES" sz="1600">
                          <a:latin typeface="Arial"/>
                          <a:ea typeface="Times New Roman"/>
                        </a:rPr>
                        <a:t>29.635,63</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20047">
                <a:tc>
                  <a:txBody>
                    <a:bodyPr/>
                    <a:lstStyle/>
                    <a:p>
                      <a:pPr algn="r">
                        <a:lnSpc>
                          <a:spcPct val="115000"/>
                        </a:lnSpc>
                        <a:spcAft>
                          <a:spcPts val="0"/>
                        </a:spcAft>
                        <a:tabLst>
                          <a:tab pos="2945130" algn="l"/>
                        </a:tabLst>
                      </a:pPr>
                      <a:r>
                        <a:rPr lang="es-ES" sz="1600" b="1">
                          <a:latin typeface="Arial"/>
                          <a:ea typeface="Times New Roman"/>
                        </a:rPr>
                        <a:t>3</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tabLst>
                          <a:tab pos="2945130" algn="l"/>
                        </a:tabLst>
                      </a:pPr>
                      <a:r>
                        <a:rPr lang="es-ES" sz="1600" dirty="0">
                          <a:latin typeface="Arial"/>
                          <a:ea typeface="Times New Roman"/>
                        </a:rPr>
                        <a:t>3M</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tabLst>
                          <a:tab pos="2945130" algn="l"/>
                        </a:tabLst>
                      </a:pPr>
                      <a:r>
                        <a:rPr lang="es-ES" sz="1600" dirty="0">
                          <a:latin typeface="Arial"/>
                          <a:ea typeface="Times New Roman"/>
                        </a:rPr>
                        <a:t>63.737,84</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20047">
                <a:tc>
                  <a:txBody>
                    <a:bodyPr/>
                    <a:lstStyle/>
                    <a:p>
                      <a:pPr algn="r">
                        <a:lnSpc>
                          <a:spcPct val="115000"/>
                        </a:lnSpc>
                        <a:spcAft>
                          <a:spcPts val="0"/>
                        </a:spcAft>
                        <a:tabLst>
                          <a:tab pos="2945130" algn="l"/>
                        </a:tabLst>
                      </a:pPr>
                      <a:r>
                        <a:rPr lang="es-ES" sz="1600" b="1">
                          <a:latin typeface="Arial"/>
                          <a:ea typeface="Times New Roman"/>
                        </a:rPr>
                        <a:t>4</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tabLst>
                          <a:tab pos="2945130" algn="l"/>
                        </a:tabLst>
                      </a:pPr>
                      <a:r>
                        <a:rPr lang="es-ES" sz="1600">
                          <a:latin typeface="Arial"/>
                          <a:ea typeface="Times New Roman"/>
                        </a:rPr>
                        <a:t>Quito</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tabLst>
                          <a:tab pos="2945130" algn="l"/>
                        </a:tabLst>
                      </a:pPr>
                      <a:r>
                        <a:rPr lang="es-ES" sz="1600" dirty="0">
                          <a:latin typeface="Arial"/>
                          <a:ea typeface="Times New Roman"/>
                        </a:rPr>
                        <a:t>12.206,13</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20047">
                <a:tc>
                  <a:txBody>
                    <a:bodyPr/>
                    <a:lstStyle/>
                    <a:p>
                      <a:pPr algn="r">
                        <a:lnSpc>
                          <a:spcPct val="115000"/>
                        </a:lnSpc>
                        <a:spcAft>
                          <a:spcPts val="0"/>
                        </a:spcAft>
                        <a:tabLst>
                          <a:tab pos="2945130" algn="l"/>
                        </a:tabLst>
                      </a:pPr>
                      <a:r>
                        <a:rPr lang="es-ES" sz="1600" b="1">
                          <a:latin typeface="Arial"/>
                          <a:ea typeface="Times New Roman"/>
                        </a:rPr>
                        <a:t>5</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tabLst>
                          <a:tab pos="2945130" algn="l"/>
                        </a:tabLst>
                      </a:pPr>
                      <a:r>
                        <a:rPr lang="es-ES" sz="1600">
                          <a:latin typeface="Arial"/>
                          <a:ea typeface="Times New Roman"/>
                        </a:rPr>
                        <a:t>Dale Carnegie</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tabLst>
                          <a:tab pos="2945130" algn="l"/>
                        </a:tabLst>
                      </a:pPr>
                      <a:r>
                        <a:rPr lang="es-ES" sz="1600" dirty="0">
                          <a:latin typeface="Arial"/>
                          <a:ea typeface="Times New Roman"/>
                        </a:rPr>
                        <a:t>105.262,01</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20047">
                <a:tc>
                  <a:txBody>
                    <a:bodyPr/>
                    <a:lstStyle/>
                    <a:p>
                      <a:pPr algn="r">
                        <a:lnSpc>
                          <a:spcPct val="115000"/>
                        </a:lnSpc>
                        <a:spcAft>
                          <a:spcPts val="0"/>
                        </a:spcAft>
                        <a:tabLst>
                          <a:tab pos="2945130" algn="l"/>
                        </a:tabLst>
                      </a:pPr>
                      <a:r>
                        <a:rPr lang="es-ES" sz="1600" b="1">
                          <a:latin typeface="Arial"/>
                          <a:ea typeface="Times New Roman"/>
                        </a:rPr>
                        <a:t> </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tabLst>
                          <a:tab pos="2945130" algn="l"/>
                        </a:tabLst>
                      </a:pPr>
                      <a:r>
                        <a:rPr lang="es-ES" sz="1600">
                          <a:latin typeface="Arial"/>
                          <a:ea typeface="Times New Roman"/>
                        </a:rPr>
                        <a:t> TOTAL </a:t>
                      </a:r>
                      <a:endParaRPr lang="es-AR" sz="16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tabLst>
                          <a:tab pos="2945130" algn="l"/>
                        </a:tabLst>
                      </a:pPr>
                      <a:r>
                        <a:rPr lang="es-ES" sz="1600" dirty="0">
                          <a:latin typeface="Arial"/>
                          <a:ea typeface="Times New Roman"/>
                        </a:rPr>
                        <a:t>285.890,09</a:t>
                      </a:r>
                      <a:endParaRPr lang="es-AR" sz="16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pic>
        <p:nvPicPr>
          <p:cNvPr id="47105" name="Gráfico 3"/>
          <p:cNvPicPr>
            <a:picLocks noChangeArrowheads="1"/>
          </p:cNvPicPr>
          <p:nvPr/>
        </p:nvPicPr>
        <p:blipFill>
          <a:blip r:embed="rId2" cstate="print"/>
          <a:srcRect/>
          <a:stretch>
            <a:fillRect/>
          </a:stretch>
        </p:blipFill>
        <p:spPr bwMode="auto">
          <a:xfrm>
            <a:off x="179512" y="1268760"/>
            <a:ext cx="4680520" cy="3744416"/>
          </a:xfrm>
          <a:prstGeom prst="rect">
            <a:avLst/>
          </a:prstGeom>
          <a:noFill/>
        </p:spPr>
      </p:pic>
      <p:sp>
        <p:nvSpPr>
          <p:cNvPr id="47107" name="Text Box 3"/>
          <p:cNvSpPr txBox="1">
            <a:spLocks noChangeArrowheads="1"/>
          </p:cNvSpPr>
          <p:nvPr/>
        </p:nvSpPr>
        <p:spPr bwMode="auto">
          <a:xfrm>
            <a:off x="5292080" y="3815953"/>
            <a:ext cx="3657476" cy="7651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bmk="_Toc277107046">
                <a:ln>
                  <a:noFill/>
                </a:ln>
                <a:solidFill>
                  <a:schemeClr val="tx1"/>
                </a:solidFill>
                <a:effectLst/>
                <a:latin typeface="Arial" pitchFamily="34" charset="0"/>
                <a:ea typeface="Times New Roman" pitchFamily="18" charset="0"/>
                <a:cs typeface="Arial" pitchFamily="34" charset="0"/>
              </a:rPr>
              <a:t>Desagregación de Costos Directos/ 2009.</a:t>
            </a:r>
            <a:endParaRPr kumimoji="0" lang="es-AR"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47106" name="Text Box 2"/>
          <p:cNvSpPr txBox="1">
            <a:spLocks noChangeArrowheads="1"/>
          </p:cNvSpPr>
          <p:nvPr/>
        </p:nvSpPr>
        <p:spPr bwMode="auto">
          <a:xfrm>
            <a:off x="179512" y="5085184"/>
            <a:ext cx="4608512" cy="10081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tabLst>
                <a:tab pos="2944813" algn="l"/>
              </a:tabLst>
            </a:pPr>
            <a:r>
              <a:rPr lang="es-ES" b="1" dirty="0" smtClean="0">
                <a:latin typeface="Arial" pitchFamily="34" charset="0"/>
                <a:ea typeface="Times New Roman" pitchFamily="18" charset="0"/>
                <a:cs typeface="Arial" pitchFamily="34" charset="0"/>
              </a:rPr>
              <a:t>Centros de Costos Directos 2009</a:t>
            </a:r>
            <a:endParaRPr lang="es-AR" dirty="0" smtClean="0">
              <a:latin typeface="Arial" pitchFamily="34" charset="0"/>
            </a:endParaRPr>
          </a:p>
          <a:p>
            <a:pPr lvl="0" algn="ctr" eaLnBrk="0" fontAlgn="base" hangingPunct="0">
              <a:spcBef>
                <a:spcPct val="0"/>
              </a:spcBef>
              <a:spcAft>
                <a:spcPct val="0"/>
              </a:spcAft>
              <a:tabLst>
                <a:tab pos="2944813" algn="l"/>
              </a:tabLst>
            </a:pPr>
            <a:endParaRPr lang="es-AR" sz="1200" dirty="0" smtClean="0">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bmk="_Toc277107945">
                <a:ln>
                  <a:noFill/>
                </a:ln>
                <a:solidFill>
                  <a:schemeClr val="tx1"/>
                </a:solidFill>
                <a:effectLst/>
                <a:latin typeface="Arial" pitchFamily="34" charset="0"/>
                <a:ea typeface="Times New Roman" pitchFamily="18" charset="0"/>
                <a:cs typeface="Arial" pitchFamily="34" charset="0"/>
              </a:rPr>
              <a:t>Centros de Costos Directos de la firma KHCP 2009.</a:t>
            </a:r>
            <a:endParaRPr kumimoji="0" lang="es-AR" sz="1400" b="0" i="0" u="none" strike="noStrike" cap="none" normalizeH="0" baseline="0" dirty="0" smtClean="0">
              <a:ln>
                <a:noFill/>
              </a:ln>
              <a:solidFill>
                <a:schemeClr val="tx1"/>
              </a:solidFill>
              <a:effectLst/>
              <a:latin typeface="Arial" pitchFamily="34" charset="0"/>
            </a:endParaRPr>
          </a:p>
        </p:txBody>
      </p:sp>
      <p:sp>
        <p:nvSpPr>
          <p:cNvPr id="471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44813" algn="l"/>
              </a:tabLst>
            </a:pPr>
            <a:endParaRPr kumimoji="0" lang="es-AR" sz="1800" b="0" i="0" u="none" strike="noStrike" cap="none" normalizeH="0" baseline="0" smtClean="0">
              <a:ln>
                <a:noFill/>
              </a:ln>
              <a:solidFill>
                <a:schemeClr val="tx1"/>
              </a:solidFill>
              <a:effectLst/>
              <a:latin typeface="Arial" pitchFamily="34" charset="0"/>
            </a:endParaRPr>
          </a:p>
        </p:txBody>
      </p:sp>
      <p:sp>
        <p:nvSpPr>
          <p:cNvPr id="47109" name="Rectangle 5"/>
          <p:cNvSpPr>
            <a:spLocks noChangeArrowheads="1"/>
          </p:cNvSpPr>
          <p:nvPr/>
        </p:nvSpPr>
        <p:spPr bwMode="auto">
          <a:xfrm>
            <a:off x="0" y="187895"/>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44813" algn="l"/>
              </a:tabLst>
            </a:pPr>
            <a:r>
              <a:rPr kumimoji="0" lang="es-AR" sz="1100" b="0" i="0" u="none" strike="noStrike" cap="none" normalizeH="0" baseline="0" dirty="0" smtClean="0">
                <a:ln>
                  <a:noFill/>
                </a:ln>
                <a:solidFill>
                  <a:schemeClr val="tx1"/>
                </a:solidFill>
                <a:effectLst/>
                <a:latin typeface="Arial" pitchFamily="34" charset="0"/>
              </a:rPr>
              <a:t/>
            </a:r>
            <a:br>
              <a:rPr kumimoji="0" lang="es-AR" sz="1100" b="0" i="0" u="none" strike="noStrike" cap="none" normalizeH="0" baseline="0" dirty="0" smtClean="0">
                <a:ln>
                  <a:noFill/>
                </a:ln>
                <a:solidFill>
                  <a:schemeClr val="tx1"/>
                </a:solidFill>
                <a:effectLst/>
                <a:latin typeface="Arial" pitchFamily="34" charset="0"/>
              </a:rPr>
            </a:br>
            <a:endParaRPr kumimoji="0" lang="es-AR" sz="1800" b="0" i="0" u="none" strike="noStrike" cap="none" normalizeH="0" baseline="0" dirty="0" smtClean="0">
              <a:ln>
                <a:noFill/>
              </a:ln>
              <a:solidFill>
                <a:schemeClr val="tx1"/>
              </a:solidFill>
              <a:effectLst/>
              <a:latin typeface="Arial" pitchFamily="34" charset="0"/>
            </a:endParaRPr>
          </a:p>
        </p:txBody>
      </p:sp>
      <p:sp>
        <p:nvSpPr>
          <p:cNvPr id="4711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47111" name="Rectangle 7"/>
          <p:cNvSpPr>
            <a:spLocks noChangeArrowheads="1"/>
          </p:cNvSpPr>
          <p:nvPr/>
        </p:nvSpPr>
        <p:spPr bwMode="auto">
          <a:xfrm>
            <a:off x="0" y="3409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44813" algn="l"/>
              </a:tabLst>
            </a:pPr>
            <a:endParaRPr kumimoji="0" lang="es-AR" sz="1800" b="0" i="0" u="none" strike="noStrike" cap="none" normalizeH="0" baseline="0" smtClean="0">
              <a:ln>
                <a:noFill/>
              </a:ln>
              <a:solidFill>
                <a:schemeClr val="tx1"/>
              </a:solidFill>
              <a:effectLst/>
              <a:latin typeface="Arial" pitchFamily="34" charset="0"/>
            </a:endParaRPr>
          </a:p>
        </p:txBody>
      </p:sp>
      <p:sp>
        <p:nvSpPr>
          <p:cNvPr id="12" name="2 Título"/>
          <p:cNvSpPr>
            <a:spLocks noGrp="1"/>
          </p:cNvSpPr>
          <p:nvPr>
            <p:ph type="title"/>
          </p:nvPr>
        </p:nvSpPr>
        <p:spPr>
          <a:xfrm>
            <a:off x="457200" y="116632"/>
            <a:ext cx="8229600" cy="1143000"/>
          </a:xfrm>
        </p:spPr>
        <p:txBody>
          <a:bodyPr/>
          <a:lstStyle/>
          <a:p>
            <a:pPr algn="ctr"/>
            <a:r>
              <a:rPr lang="es-AR" dirty="0" smtClean="0"/>
              <a:t>Área de estudio</a:t>
            </a:r>
            <a:endParaRPr lang="es-A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S" dirty="0" smtClean="0"/>
              <a:t>CENTROS DE COSTO DEL DEPARTAMENTO DE AUDITORÍA</a:t>
            </a:r>
            <a:endParaRPr lang="es-AR" dirty="0"/>
          </a:p>
        </p:txBody>
      </p:sp>
      <p:pic>
        <p:nvPicPr>
          <p:cNvPr id="98305" name="Picture 1"/>
          <p:cNvPicPr>
            <a:picLocks noChangeAspect="1" noChangeArrowheads="1"/>
          </p:cNvPicPr>
          <p:nvPr/>
        </p:nvPicPr>
        <p:blipFill>
          <a:blip r:embed="rId2" cstate="print"/>
          <a:srcRect l="2173" t="14911" r="52786" b="41852"/>
          <a:stretch>
            <a:fillRect/>
          </a:stretch>
        </p:blipFill>
        <p:spPr bwMode="auto">
          <a:xfrm>
            <a:off x="1907704" y="1628800"/>
            <a:ext cx="5476875" cy="46196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5400600"/>
          </a:xfrm>
        </p:spPr>
        <p:txBody>
          <a:bodyPr>
            <a:normAutofit/>
          </a:bodyPr>
          <a:lstStyle/>
          <a:p>
            <a:pPr>
              <a:buNone/>
            </a:pPr>
            <a:r>
              <a:rPr lang="es-AR" sz="1800" dirty="0" smtClean="0"/>
              <a:t>	</a:t>
            </a:r>
            <a:r>
              <a:rPr lang="es-AR" sz="1800" b="1" i="1" u="sng" dirty="0" smtClean="0"/>
              <a:t>Visión</a:t>
            </a:r>
          </a:p>
          <a:p>
            <a:pPr>
              <a:buNone/>
            </a:pPr>
            <a:r>
              <a:rPr lang="es-AR" sz="1800" dirty="0" smtClean="0"/>
              <a:t>	Empleados que conocen la visión</a:t>
            </a:r>
          </a:p>
          <a:p>
            <a:pPr>
              <a:buNone/>
            </a:pPr>
            <a:r>
              <a:rPr lang="es-AR" sz="1800" dirty="0" smtClean="0"/>
              <a:t>	Total de Empleados</a:t>
            </a:r>
          </a:p>
          <a:p>
            <a:pPr>
              <a:buNone/>
            </a:pPr>
            <a:endParaRPr lang="es-AR" sz="1800" dirty="0" smtClean="0"/>
          </a:p>
          <a:p>
            <a:pPr>
              <a:buNone/>
            </a:pPr>
            <a:r>
              <a:rPr lang="es-AR" sz="1800" dirty="0" smtClean="0"/>
              <a:t>	Empleados que la comparten</a:t>
            </a:r>
          </a:p>
          <a:p>
            <a:pPr>
              <a:buNone/>
            </a:pPr>
            <a:r>
              <a:rPr lang="es-AR" sz="1800" dirty="0" smtClean="0"/>
              <a:t>	Empleados que la conocen</a:t>
            </a:r>
          </a:p>
          <a:p>
            <a:pPr>
              <a:buNone/>
            </a:pPr>
            <a:endParaRPr lang="es-AR" sz="1800" dirty="0" smtClean="0"/>
          </a:p>
          <a:p>
            <a:pPr>
              <a:buNone/>
            </a:pPr>
            <a:r>
              <a:rPr lang="es-AR" sz="1800" dirty="0" smtClean="0"/>
              <a:t>	</a:t>
            </a:r>
            <a:r>
              <a:rPr lang="es-AR" sz="1800" b="1" i="1" u="sng" dirty="0" smtClean="0"/>
              <a:t>Misión</a:t>
            </a:r>
          </a:p>
          <a:p>
            <a:pPr>
              <a:buNone/>
            </a:pPr>
            <a:r>
              <a:rPr lang="es-AR" sz="1800" dirty="0" smtClean="0"/>
              <a:t>	Empleados que conocen la misión</a:t>
            </a:r>
          </a:p>
          <a:p>
            <a:pPr>
              <a:buNone/>
            </a:pPr>
            <a:r>
              <a:rPr lang="es-AR" sz="1800" dirty="0" smtClean="0"/>
              <a:t>  	Total de empleados</a:t>
            </a:r>
          </a:p>
          <a:p>
            <a:pPr>
              <a:buNone/>
            </a:pPr>
            <a:endParaRPr lang="es-AR" sz="1800" dirty="0" smtClean="0"/>
          </a:p>
          <a:p>
            <a:pPr>
              <a:buNone/>
            </a:pPr>
            <a:r>
              <a:rPr lang="es-AR" sz="1800" dirty="0" smtClean="0"/>
              <a:t>	Empleados que participan en su definición</a:t>
            </a:r>
          </a:p>
          <a:p>
            <a:pPr>
              <a:buNone/>
            </a:pPr>
            <a:r>
              <a:rPr lang="es-AR" sz="1800" dirty="0" smtClean="0"/>
              <a:t>	Total de empleados</a:t>
            </a:r>
          </a:p>
          <a:p>
            <a:pPr>
              <a:buNone/>
            </a:pPr>
            <a:endParaRPr lang="es-AR" sz="1800" dirty="0" smtClean="0"/>
          </a:p>
          <a:p>
            <a:pPr>
              <a:buNone/>
            </a:pPr>
            <a:r>
              <a:rPr lang="es-AR" sz="1800" dirty="0" smtClean="0"/>
              <a:t>	Empleados de base que participan en su definición</a:t>
            </a:r>
          </a:p>
          <a:p>
            <a:pPr>
              <a:buNone/>
            </a:pPr>
            <a:r>
              <a:rPr lang="es-AR" sz="1800" dirty="0" smtClean="0"/>
              <a:t>	Total de empleados</a:t>
            </a:r>
          </a:p>
          <a:p>
            <a:pPr>
              <a:buNone/>
            </a:pPr>
            <a:endParaRPr lang="es-AR" sz="1800" dirty="0" smtClean="0"/>
          </a:p>
          <a:p>
            <a:pPr>
              <a:buNone/>
            </a:pPr>
            <a:endParaRPr lang="es-AR" sz="1800" dirty="0" smtClean="0"/>
          </a:p>
          <a:p>
            <a:pPr>
              <a:buNone/>
            </a:pPr>
            <a:endParaRPr lang="es-AR" sz="1800" dirty="0"/>
          </a:p>
        </p:txBody>
      </p:sp>
      <p:sp>
        <p:nvSpPr>
          <p:cNvPr id="3" name="2 Título"/>
          <p:cNvSpPr>
            <a:spLocks noGrp="1"/>
          </p:cNvSpPr>
          <p:nvPr>
            <p:ph type="title"/>
          </p:nvPr>
        </p:nvSpPr>
        <p:spPr>
          <a:xfrm>
            <a:off x="457200" y="-27384"/>
            <a:ext cx="8229600" cy="1143000"/>
          </a:xfrm>
        </p:spPr>
        <p:txBody>
          <a:bodyPr>
            <a:normAutofit fontScale="90000"/>
          </a:bodyPr>
          <a:lstStyle/>
          <a:p>
            <a:r>
              <a:rPr lang="es-AR" dirty="0" smtClean="0"/>
              <a:t>Análisis Misión, Visión y Objetivos</a:t>
            </a:r>
            <a:endParaRPr lang="es-AR" dirty="0"/>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97281" name="Object 1"/>
          <p:cNvGraphicFramePr>
            <a:graphicFrameLocks noChangeAspect="1"/>
          </p:cNvGraphicFramePr>
          <p:nvPr/>
        </p:nvGraphicFramePr>
        <p:xfrm>
          <a:off x="4788024" y="1253937"/>
          <a:ext cx="389715" cy="662895"/>
        </p:xfrm>
        <a:graphic>
          <a:graphicData uri="http://schemas.openxmlformats.org/presentationml/2006/ole">
            <p:oleObj spid="_x0000_s97281" name="Ecuación" r:id="rId3" imgW="203040" imgH="393480" progId="Equation.3">
              <p:embed/>
            </p:oleObj>
          </a:graphicData>
        </a:graphic>
      </p:graphicFrame>
      <p:cxnSp>
        <p:nvCxnSpPr>
          <p:cNvPr id="7" name="6 Conector recto"/>
          <p:cNvCxnSpPr/>
          <p:nvPr/>
        </p:nvCxnSpPr>
        <p:spPr>
          <a:xfrm>
            <a:off x="899592" y="1628800"/>
            <a:ext cx="36724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899592" y="263691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899592" y="3933056"/>
            <a:ext cx="3816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899592" y="486916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899592" y="5877272"/>
            <a:ext cx="568863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7283" name="Object 3"/>
          <p:cNvGraphicFramePr>
            <a:graphicFrameLocks noChangeAspect="1"/>
          </p:cNvGraphicFramePr>
          <p:nvPr/>
        </p:nvGraphicFramePr>
        <p:xfrm>
          <a:off x="4820035" y="2276872"/>
          <a:ext cx="256021" cy="656055"/>
        </p:xfrm>
        <a:graphic>
          <a:graphicData uri="http://schemas.openxmlformats.org/presentationml/2006/ole">
            <p:oleObj spid="_x0000_s97283" name="Ecuación" r:id="rId4" imgW="152280" imgH="393480" progId="Equation.3">
              <p:embed/>
            </p:oleObj>
          </a:graphicData>
        </a:graphic>
      </p:graphicFrame>
      <p:graphicFrame>
        <p:nvGraphicFramePr>
          <p:cNvPr id="97284" name="Object 4"/>
          <p:cNvGraphicFramePr>
            <a:graphicFrameLocks noChangeAspect="1"/>
          </p:cNvGraphicFramePr>
          <p:nvPr/>
        </p:nvGraphicFramePr>
        <p:xfrm>
          <a:off x="4572000" y="1556792"/>
          <a:ext cx="214312" cy="169862"/>
        </p:xfrm>
        <a:graphic>
          <a:graphicData uri="http://schemas.openxmlformats.org/presentationml/2006/ole">
            <p:oleObj spid="_x0000_s97284" name="Ecuación" r:id="rId5" imgW="126720" imgH="101520" progId="Equation.3">
              <p:embed/>
            </p:oleObj>
          </a:graphicData>
        </a:graphic>
      </p:graphicFrame>
      <p:graphicFrame>
        <p:nvGraphicFramePr>
          <p:cNvPr id="97285" name="Object 5"/>
          <p:cNvGraphicFramePr>
            <a:graphicFrameLocks noChangeAspect="1"/>
          </p:cNvGraphicFramePr>
          <p:nvPr/>
        </p:nvGraphicFramePr>
        <p:xfrm>
          <a:off x="4355976" y="2564904"/>
          <a:ext cx="214313" cy="169862"/>
        </p:xfrm>
        <a:graphic>
          <a:graphicData uri="http://schemas.openxmlformats.org/presentationml/2006/ole">
            <p:oleObj spid="_x0000_s97285" name="Ecuación" r:id="rId6" imgW="126720" imgH="101520" progId="Equation.3">
              <p:embed/>
            </p:oleObj>
          </a:graphicData>
        </a:graphic>
      </p:graphicFrame>
      <p:graphicFrame>
        <p:nvGraphicFramePr>
          <p:cNvPr id="97287" name="Object 7"/>
          <p:cNvGraphicFramePr>
            <a:graphicFrameLocks noChangeAspect="1"/>
          </p:cNvGraphicFramePr>
          <p:nvPr/>
        </p:nvGraphicFramePr>
        <p:xfrm>
          <a:off x="4860032" y="3861048"/>
          <a:ext cx="214313" cy="169862"/>
        </p:xfrm>
        <a:graphic>
          <a:graphicData uri="http://schemas.openxmlformats.org/presentationml/2006/ole">
            <p:oleObj spid="_x0000_s97287" name="Ecuación" r:id="rId7" imgW="126720" imgH="101520" progId="Equation.3">
              <p:embed/>
            </p:oleObj>
          </a:graphicData>
        </a:graphic>
      </p:graphicFrame>
      <p:graphicFrame>
        <p:nvGraphicFramePr>
          <p:cNvPr id="97288" name="Object 8"/>
          <p:cNvGraphicFramePr>
            <a:graphicFrameLocks noChangeAspect="1"/>
          </p:cNvGraphicFramePr>
          <p:nvPr/>
        </p:nvGraphicFramePr>
        <p:xfrm>
          <a:off x="6732240" y="5805264"/>
          <a:ext cx="214313" cy="169862"/>
        </p:xfrm>
        <a:graphic>
          <a:graphicData uri="http://schemas.openxmlformats.org/presentationml/2006/ole">
            <p:oleObj spid="_x0000_s97288" name="Ecuación" r:id="rId8" imgW="126720" imgH="101520" progId="Equation.3">
              <p:embed/>
            </p:oleObj>
          </a:graphicData>
        </a:graphic>
      </p:graphicFrame>
      <p:graphicFrame>
        <p:nvGraphicFramePr>
          <p:cNvPr id="97289" name="Object 9"/>
          <p:cNvGraphicFramePr>
            <a:graphicFrameLocks noChangeAspect="1"/>
          </p:cNvGraphicFramePr>
          <p:nvPr/>
        </p:nvGraphicFramePr>
        <p:xfrm>
          <a:off x="5868144" y="4797152"/>
          <a:ext cx="214313" cy="169862"/>
        </p:xfrm>
        <a:graphic>
          <a:graphicData uri="http://schemas.openxmlformats.org/presentationml/2006/ole">
            <p:oleObj spid="_x0000_s97289" name="Ecuación" r:id="rId9" imgW="126720" imgH="101520" progId="Equation.3">
              <p:embed/>
            </p:oleObj>
          </a:graphicData>
        </a:graphic>
      </p:graphicFrame>
      <p:sp>
        <p:nvSpPr>
          <p:cNvPr id="972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97290" name="Object 10"/>
          <p:cNvGraphicFramePr>
            <a:graphicFrameLocks noChangeAspect="1"/>
          </p:cNvGraphicFramePr>
          <p:nvPr/>
        </p:nvGraphicFramePr>
        <p:xfrm>
          <a:off x="5148064" y="3616221"/>
          <a:ext cx="288032" cy="604867"/>
        </p:xfrm>
        <a:graphic>
          <a:graphicData uri="http://schemas.openxmlformats.org/presentationml/2006/ole">
            <p:oleObj spid="_x0000_s97290" name="Ecuación" r:id="rId10" imgW="203200" imgH="393700" progId="Equation.3">
              <p:embed/>
            </p:oleObj>
          </a:graphicData>
        </a:graphic>
      </p:graphicFrame>
      <p:sp>
        <p:nvSpPr>
          <p:cNvPr id="972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97292" name="Object 12"/>
          <p:cNvGraphicFramePr>
            <a:graphicFrameLocks noChangeAspect="1"/>
          </p:cNvGraphicFramePr>
          <p:nvPr/>
        </p:nvGraphicFramePr>
        <p:xfrm>
          <a:off x="6228184" y="4541118"/>
          <a:ext cx="259079" cy="544066"/>
        </p:xfrm>
        <a:graphic>
          <a:graphicData uri="http://schemas.openxmlformats.org/presentationml/2006/ole">
            <p:oleObj spid="_x0000_s97292" name="Ecuación" r:id="rId11" imgW="203200" imgH="393700" progId="Equation.3">
              <p:embed/>
            </p:oleObj>
          </a:graphicData>
        </a:graphic>
      </p:graphicFrame>
      <p:sp>
        <p:nvSpPr>
          <p:cNvPr id="972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97294" name="Object 14"/>
          <p:cNvGraphicFramePr>
            <a:graphicFrameLocks noChangeAspect="1"/>
          </p:cNvGraphicFramePr>
          <p:nvPr/>
        </p:nvGraphicFramePr>
        <p:xfrm>
          <a:off x="7020272" y="5589240"/>
          <a:ext cx="259080" cy="544067"/>
        </p:xfrm>
        <a:graphic>
          <a:graphicData uri="http://schemas.openxmlformats.org/presentationml/2006/ole">
            <p:oleObj spid="_x0000_s97294" name="Ecuación" r:id="rId12" imgW="203200" imgH="3937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827584" y="260648"/>
          <a:ext cx="7776863" cy="6417445"/>
        </p:xfrm>
        <a:graphic>
          <a:graphicData uri="http://schemas.openxmlformats.org/drawingml/2006/table">
            <a:tbl>
              <a:tblPr/>
              <a:tblGrid>
                <a:gridCol w="1009480"/>
                <a:gridCol w="1385627"/>
                <a:gridCol w="1393663"/>
                <a:gridCol w="1433849"/>
                <a:gridCol w="1253814"/>
                <a:gridCol w="1300430"/>
              </a:tblGrid>
              <a:tr h="1818002">
                <a:tc>
                  <a:txBody>
                    <a:bodyPr/>
                    <a:lstStyle/>
                    <a:p>
                      <a:pPr algn="l">
                        <a:lnSpc>
                          <a:spcPct val="200000"/>
                        </a:lnSpc>
                        <a:spcAft>
                          <a:spcPts val="0"/>
                        </a:spcAft>
                      </a:pPr>
                      <a:endParaRPr lang="es-AR" sz="1300" dirty="0">
                        <a:latin typeface="Times New Roman"/>
                        <a:ea typeface="Times New Roman"/>
                      </a:endParaRPr>
                    </a:p>
                    <a:p>
                      <a:pPr algn="l">
                        <a:lnSpc>
                          <a:spcPct val="200000"/>
                        </a:lnSpc>
                        <a:spcAft>
                          <a:spcPts val="0"/>
                        </a:spcAft>
                      </a:pPr>
                      <a:r>
                        <a:rPr lang="es-ES" sz="1400" b="1" i="1" u="sng" dirty="0" smtClean="0">
                          <a:latin typeface="Arial"/>
                          <a:ea typeface="Times New Roman"/>
                        </a:rPr>
                        <a:t>Objetivos</a:t>
                      </a:r>
                      <a:endParaRPr lang="es-AR" sz="1400" b="1" u="sng"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l">
                        <a:lnSpc>
                          <a:spcPct val="200000"/>
                        </a:lnSpc>
                        <a:spcAft>
                          <a:spcPts val="0"/>
                        </a:spcAft>
                      </a:pPr>
                      <a:r>
                        <a:rPr lang="es-ES" sz="1300" b="1" dirty="0" smtClean="0">
                          <a:latin typeface="Arial"/>
                          <a:ea typeface="Times New Roman"/>
                        </a:rPr>
                        <a:t>S </a:t>
                      </a:r>
                    </a:p>
                    <a:p>
                      <a:pPr algn="l">
                        <a:lnSpc>
                          <a:spcPct val="200000"/>
                        </a:lnSpc>
                        <a:spcAft>
                          <a:spcPts val="0"/>
                        </a:spcAft>
                      </a:pPr>
                      <a:r>
                        <a:rPr lang="es-ES" sz="1300" b="1" dirty="0" smtClean="0">
                          <a:latin typeface="Arial"/>
                          <a:ea typeface="Times New Roman"/>
                        </a:rPr>
                        <a:t>Específico</a:t>
                      </a:r>
                      <a:endParaRPr lang="es-AR" sz="1300" dirty="0">
                        <a:latin typeface="Times New Roman"/>
                        <a:ea typeface="Times New Roman"/>
                      </a:endParaRPr>
                    </a:p>
                    <a:p>
                      <a:pPr algn="l">
                        <a:spcAft>
                          <a:spcPts val="0"/>
                        </a:spcAft>
                      </a:pPr>
                      <a:r>
                        <a:rPr lang="es-ES" sz="1300" b="1" dirty="0">
                          <a:solidFill>
                            <a:srgbClr val="000000"/>
                          </a:solidFill>
                          <a:latin typeface="Arial"/>
                          <a:ea typeface="Times New Roman"/>
                        </a:rPr>
                        <a:t>(</a:t>
                      </a:r>
                      <a:r>
                        <a:rPr lang="es-ES" sz="1300" b="1" dirty="0">
                          <a:latin typeface="Arial"/>
                          <a:ea typeface="Times New Roman"/>
                        </a:rPr>
                        <a:t>que sea definido y concreto</a:t>
                      </a:r>
                      <a:r>
                        <a:rPr lang="es-ES" sz="1300" b="1" dirty="0">
                          <a:solidFill>
                            <a:srgbClr val="000000"/>
                          </a:solidFill>
                          <a:latin typeface="Arial"/>
                          <a:ea typeface="Times New Roman"/>
                        </a:rPr>
                        <a:t>)</a:t>
                      </a:r>
                      <a:endParaRPr lang="es-AR" sz="1300"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5B3D7"/>
                    </a:solidFill>
                  </a:tcPr>
                </a:tc>
                <a:tc>
                  <a:txBody>
                    <a:bodyPr/>
                    <a:lstStyle/>
                    <a:p>
                      <a:pPr algn="l">
                        <a:lnSpc>
                          <a:spcPct val="200000"/>
                        </a:lnSpc>
                        <a:spcAft>
                          <a:spcPts val="0"/>
                        </a:spcAft>
                      </a:pPr>
                      <a:r>
                        <a:rPr lang="es-ES" sz="1300" b="1" dirty="0" smtClean="0">
                          <a:latin typeface="Arial"/>
                          <a:ea typeface="Times New Roman"/>
                        </a:rPr>
                        <a:t>M</a:t>
                      </a:r>
                      <a:endParaRPr lang="es-AR" sz="1300" dirty="0">
                        <a:latin typeface="Times New Roman"/>
                        <a:ea typeface="Times New Roman"/>
                      </a:endParaRPr>
                    </a:p>
                    <a:p>
                      <a:pPr algn="l">
                        <a:spcAft>
                          <a:spcPts val="0"/>
                        </a:spcAft>
                      </a:pPr>
                      <a:r>
                        <a:rPr lang="es-ES" sz="1300" b="1" dirty="0">
                          <a:latin typeface="Arial"/>
                          <a:ea typeface="Times New Roman"/>
                        </a:rPr>
                        <a:t>Medible</a:t>
                      </a:r>
                      <a:endParaRPr lang="es-AR" sz="1300" dirty="0">
                        <a:latin typeface="Times New Roman"/>
                        <a:ea typeface="Times New Roman"/>
                      </a:endParaRPr>
                    </a:p>
                    <a:p>
                      <a:pPr algn="l">
                        <a:spcAft>
                          <a:spcPts val="0"/>
                        </a:spcAft>
                      </a:pPr>
                      <a:r>
                        <a:rPr lang="es-ES" sz="1300" b="1" dirty="0">
                          <a:solidFill>
                            <a:srgbClr val="000000"/>
                          </a:solidFill>
                          <a:latin typeface="Arial"/>
                          <a:ea typeface="Times New Roman"/>
                        </a:rPr>
                        <a:t>(con un   </a:t>
                      </a:r>
                      <a:endParaRPr lang="es-AR" sz="1300" dirty="0">
                        <a:latin typeface="Times New Roman"/>
                        <a:ea typeface="Times New Roman"/>
                      </a:endParaRPr>
                    </a:p>
                    <a:p>
                      <a:pPr algn="l">
                        <a:spcAft>
                          <a:spcPts val="0"/>
                        </a:spcAft>
                      </a:pPr>
                      <a:r>
                        <a:rPr lang="es-ES" sz="1300" b="1" dirty="0">
                          <a:solidFill>
                            <a:srgbClr val="000000"/>
                          </a:solidFill>
                          <a:latin typeface="Arial"/>
                          <a:ea typeface="Times New Roman"/>
                        </a:rPr>
                        <a:t>indicador </a:t>
                      </a:r>
                      <a:endParaRPr lang="es-AR" sz="1300" dirty="0">
                        <a:latin typeface="Times New Roman"/>
                        <a:ea typeface="Times New Roman"/>
                      </a:endParaRPr>
                    </a:p>
                    <a:p>
                      <a:pPr algn="l">
                        <a:spcAft>
                          <a:spcPts val="0"/>
                        </a:spcAft>
                      </a:pPr>
                      <a:r>
                        <a:rPr lang="es-ES" sz="1300" b="1" dirty="0">
                          <a:solidFill>
                            <a:srgbClr val="000000"/>
                          </a:solidFill>
                          <a:latin typeface="Arial"/>
                          <a:ea typeface="Times New Roman"/>
                        </a:rPr>
                        <a:t>asociado)</a:t>
                      </a:r>
                      <a:endParaRPr lang="es-AR" sz="1300"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5B3D7"/>
                    </a:solidFill>
                  </a:tcPr>
                </a:tc>
                <a:tc>
                  <a:txBody>
                    <a:bodyPr/>
                    <a:lstStyle/>
                    <a:p>
                      <a:pPr algn="l">
                        <a:lnSpc>
                          <a:spcPct val="200000"/>
                        </a:lnSpc>
                        <a:spcAft>
                          <a:spcPts val="0"/>
                        </a:spcAft>
                      </a:pPr>
                      <a:r>
                        <a:rPr lang="es-ES" sz="1300" b="1" dirty="0" smtClean="0">
                          <a:latin typeface="Arial"/>
                          <a:ea typeface="Times New Roman"/>
                        </a:rPr>
                        <a:t>A</a:t>
                      </a:r>
                      <a:endParaRPr lang="es-AR" sz="1300" dirty="0">
                        <a:latin typeface="Times New Roman"/>
                        <a:ea typeface="Times New Roman"/>
                      </a:endParaRPr>
                    </a:p>
                    <a:p>
                      <a:pPr algn="l">
                        <a:spcAft>
                          <a:spcPts val="0"/>
                        </a:spcAft>
                      </a:pPr>
                      <a:r>
                        <a:rPr lang="es-ES" sz="1300" b="1" dirty="0">
                          <a:latin typeface="Arial"/>
                          <a:ea typeface="Times New Roman"/>
                        </a:rPr>
                        <a:t>Alcanzable</a:t>
                      </a:r>
                      <a:endParaRPr lang="es-AR" sz="1300" dirty="0">
                        <a:latin typeface="Times New Roman"/>
                        <a:ea typeface="Times New Roman"/>
                      </a:endParaRPr>
                    </a:p>
                    <a:p>
                      <a:pPr algn="l">
                        <a:spcAft>
                          <a:spcPts val="0"/>
                        </a:spcAft>
                      </a:pPr>
                      <a:r>
                        <a:rPr lang="es-ES" sz="1300" b="1" dirty="0">
                          <a:latin typeface="Arial"/>
                          <a:ea typeface="Times New Roman"/>
                        </a:rPr>
                        <a:t>(que  </a:t>
                      </a:r>
                      <a:endParaRPr lang="es-AR" sz="1300" dirty="0">
                        <a:latin typeface="Times New Roman"/>
                        <a:ea typeface="Times New Roman"/>
                      </a:endParaRPr>
                    </a:p>
                    <a:p>
                      <a:pPr algn="l">
                        <a:spcAft>
                          <a:spcPts val="0"/>
                        </a:spcAft>
                      </a:pPr>
                      <a:r>
                        <a:rPr lang="es-ES" sz="1300" b="1" dirty="0">
                          <a:latin typeface="Arial"/>
                          <a:ea typeface="Times New Roman"/>
                        </a:rPr>
                        <a:t>existan los </a:t>
                      </a:r>
                      <a:endParaRPr lang="es-AR" sz="1300" dirty="0">
                        <a:latin typeface="Times New Roman"/>
                        <a:ea typeface="Times New Roman"/>
                      </a:endParaRPr>
                    </a:p>
                    <a:p>
                      <a:pPr algn="l">
                        <a:spcAft>
                          <a:spcPts val="0"/>
                        </a:spcAft>
                      </a:pPr>
                      <a:r>
                        <a:rPr lang="es-ES" sz="1300" b="1" dirty="0">
                          <a:latin typeface="Arial"/>
                          <a:ea typeface="Times New Roman"/>
                        </a:rPr>
                        <a:t>recursos y </a:t>
                      </a:r>
                      <a:endParaRPr lang="es-AR" sz="1300" dirty="0">
                        <a:latin typeface="Times New Roman"/>
                        <a:ea typeface="Times New Roman"/>
                      </a:endParaRPr>
                    </a:p>
                    <a:p>
                      <a:pPr algn="l">
                        <a:spcAft>
                          <a:spcPts val="0"/>
                        </a:spcAft>
                      </a:pPr>
                      <a:r>
                        <a:rPr lang="es-ES" sz="1300" b="1" dirty="0">
                          <a:latin typeface="Arial"/>
                          <a:ea typeface="Times New Roman"/>
                        </a:rPr>
                        <a:t>medios </a:t>
                      </a:r>
                      <a:endParaRPr lang="es-AR" sz="1300" dirty="0">
                        <a:latin typeface="Times New Roman"/>
                        <a:ea typeface="Times New Roman"/>
                      </a:endParaRPr>
                    </a:p>
                    <a:p>
                      <a:pPr algn="l">
                        <a:spcAft>
                          <a:spcPts val="0"/>
                        </a:spcAft>
                      </a:pPr>
                      <a:r>
                        <a:rPr lang="es-ES" sz="1300" b="1" dirty="0">
                          <a:latin typeface="Arial"/>
                          <a:ea typeface="Times New Roman"/>
                        </a:rPr>
                        <a:t>para </a:t>
                      </a:r>
                      <a:endParaRPr lang="es-AR" sz="1300" dirty="0">
                        <a:latin typeface="Times New Roman"/>
                        <a:ea typeface="Times New Roman"/>
                      </a:endParaRPr>
                    </a:p>
                    <a:p>
                      <a:pPr algn="l">
                        <a:spcAft>
                          <a:spcPts val="0"/>
                        </a:spcAft>
                      </a:pPr>
                      <a:r>
                        <a:rPr lang="es-ES" sz="1300" b="1" dirty="0">
                          <a:latin typeface="Arial"/>
                          <a:ea typeface="Times New Roman"/>
                        </a:rPr>
                        <a:t>lograrlo)</a:t>
                      </a:r>
                      <a:endParaRPr lang="es-AR" sz="1300"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5B3D7"/>
                    </a:solidFill>
                  </a:tcPr>
                </a:tc>
                <a:tc>
                  <a:txBody>
                    <a:bodyPr/>
                    <a:lstStyle/>
                    <a:p>
                      <a:pPr algn="l">
                        <a:lnSpc>
                          <a:spcPct val="200000"/>
                        </a:lnSpc>
                        <a:spcAft>
                          <a:spcPts val="0"/>
                        </a:spcAft>
                      </a:pPr>
                      <a:r>
                        <a:rPr lang="es-ES" sz="1300" b="1" dirty="0" smtClean="0">
                          <a:latin typeface="Arial"/>
                          <a:ea typeface="Times New Roman"/>
                        </a:rPr>
                        <a:t>R</a:t>
                      </a:r>
                      <a:endParaRPr lang="es-AR" sz="1300" dirty="0">
                        <a:latin typeface="Times New Roman"/>
                        <a:ea typeface="Times New Roman"/>
                      </a:endParaRPr>
                    </a:p>
                    <a:p>
                      <a:pPr algn="l">
                        <a:spcAft>
                          <a:spcPts val="0"/>
                        </a:spcAft>
                      </a:pPr>
                      <a:r>
                        <a:rPr lang="es-ES" sz="1300" b="1" dirty="0">
                          <a:latin typeface="Arial"/>
                          <a:ea typeface="Times New Roman"/>
                        </a:rPr>
                        <a:t>Realizable   </a:t>
                      </a:r>
                      <a:endParaRPr lang="es-AR" sz="1300" dirty="0">
                        <a:latin typeface="Times New Roman"/>
                        <a:ea typeface="Times New Roman"/>
                      </a:endParaRPr>
                    </a:p>
                    <a:p>
                      <a:pPr algn="l">
                        <a:spcAft>
                          <a:spcPts val="0"/>
                        </a:spcAft>
                      </a:pPr>
                      <a:r>
                        <a:rPr lang="es-ES" sz="1300" b="1" dirty="0">
                          <a:latin typeface="Arial"/>
                          <a:ea typeface="Times New Roman"/>
                        </a:rPr>
                        <a:t>(que se ajuste a la realidad)</a:t>
                      </a:r>
                      <a:endParaRPr lang="es-AR" sz="1300"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5B3D7"/>
                    </a:solidFill>
                  </a:tcPr>
                </a:tc>
                <a:tc>
                  <a:txBody>
                    <a:bodyPr/>
                    <a:lstStyle/>
                    <a:p>
                      <a:pPr algn="l">
                        <a:lnSpc>
                          <a:spcPct val="200000"/>
                        </a:lnSpc>
                        <a:spcAft>
                          <a:spcPts val="0"/>
                        </a:spcAft>
                      </a:pPr>
                      <a:r>
                        <a:rPr lang="es-ES" sz="1300" b="1" dirty="0" smtClean="0">
                          <a:latin typeface="Arial"/>
                          <a:ea typeface="Times New Roman"/>
                        </a:rPr>
                        <a:t>T</a:t>
                      </a:r>
                      <a:endParaRPr lang="es-AR" sz="1300" dirty="0">
                        <a:latin typeface="Times New Roman"/>
                        <a:ea typeface="Times New Roman"/>
                      </a:endParaRPr>
                    </a:p>
                    <a:p>
                      <a:pPr algn="l">
                        <a:spcAft>
                          <a:spcPts val="0"/>
                        </a:spcAft>
                      </a:pPr>
                      <a:r>
                        <a:rPr lang="es-ES" sz="1300" b="1" dirty="0">
                          <a:latin typeface="Arial"/>
                          <a:ea typeface="Times New Roman"/>
                        </a:rPr>
                        <a:t>Definidos en el Tiempo </a:t>
                      </a:r>
                      <a:endParaRPr lang="es-AR" sz="1300" dirty="0">
                        <a:latin typeface="Times New Roman"/>
                        <a:ea typeface="Times New Roman"/>
                      </a:endParaRPr>
                    </a:p>
                    <a:p>
                      <a:pPr algn="l">
                        <a:spcAft>
                          <a:spcPts val="0"/>
                        </a:spcAft>
                      </a:pPr>
                      <a:r>
                        <a:rPr lang="es-ES" sz="1300" b="1" dirty="0">
                          <a:latin typeface="Arial"/>
                          <a:ea typeface="Times New Roman"/>
                        </a:rPr>
                        <a:t>(con una meta específica)</a:t>
                      </a:r>
                      <a:endParaRPr lang="es-AR" sz="1300"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5B3D7"/>
                    </a:solidFill>
                  </a:tcPr>
                </a:tc>
              </a:tr>
              <a:tr h="2362261">
                <a:tc>
                  <a:txBody>
                    <a:bodyPr/>
                    <a:lstStyle/>
                    <a:p>
                      <a:pPr algn="l">
                        <a:lnSpc>
                          <a:spcPct val="200000"/>
                        </a:lnSpc>
                        <a:spcAft>
                          <a:spcPts val="0"/>
                        </a:spcAft>
                      </a:pPr>
                      <a:r>
                        <a:rPr lang="es-ES" sz="1300" dirty="0" smtClean="0">
                          <a:latin typeface="Arial"/>
                          <a:ea typeface="Times New Roman"/>
                        </a:rPr>
                        <a:t>1</a:t>
                      </a:r>
                      <a:r>
                        <a:rPr lang="es-ES" sz="1300" dirty="0">
                          <a:latin typeface="Arial"/>
                          <a:ea typeface="Times New Roman"/>
                        </a:rPr>
                        <a:t>.- </a:t>
                      </a:r>
                      <a:endParaRPr lang="es-AR" sz="1300" dirty="0">
                        <a:latin typeface="Times New Roman"/>
                        <a:ea typeface="Times New Roman"/>
                      </a:endParaRPr>
                    </a:p>
                    <a:p>
                      <a:pPr algn="l">
                        <a:lnSpc>
                          <a:spcPct val="200000"/>
                        </a:lnSpc>
                        <a:spcAft>
                          <a:spcPts val="0"/>
                        </a:spcAft>
                      </a:pPr>
                      <a:r>
                        <a:rPr lang="es-ES" sz="1300" dirty="0">
                          <a:latin typeface="Arial"/>
                          <a:ea typeface="Times New Roman"/>
                        </a:rPr>
                        <a:t>Dar un servicio de calidad al cliente y oportuno.</a:t>
                      </a:r>
                      <a:endParaRPr lang="es-AR" sz="1300" dirty="0">
                        <a:latin typeface="Times New Roman"/>
                        <a:ea typeface="Times New Roman"/>
                      </a:endParaRPr>
                    </a:p>
                  </a:txBody>
                  <a:tcPr marL="50242" marR="50242"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D9F1"/>
                    </a:solidFill>
                  </a:tcPr>
                </a:tc>
                <a:tc>
                  <a:txBody>
                    <a:bodyPr/>
                    <a:lstStyle/>
                    <a:p>
                      <a:pPr algn="l">
                        <a:lnSpc>
                          <a:spcPct val="200000"/>
                        </a:lnSpc>
                        <a:spcAft>
                          <a:spcPts val="0"/>
                        </a:spcAft>
                      </a:pPr>
                      <a:r>
                        <a:rPr lang="es-ES" sz="1300" b="1">
                          <a:latin typeface="Arial"/>
                          <a:ea typeface="Times New Roman"/>
                        </a:rPr>
                        <a:t>No</a:t>
                      </a:r>
                      <a:endParaRPr lang="es-AR" sz="1300">
                        <a:latin typeface="Times New Roman"/>
                        <a:ea typeface="Times New Roman"/>
                      </a:endParaRPr>
                    </a:p>
                    <a:p>
                      <a:pPr algn="l">
                        <a:spcAft>
                          <a:spcPts val="0"/>
                        </a:spcAft>
                      </a:pPr>
                      <a:r>
                        <a:rPr lang="es-ES" sz="1300">
                          <a:latin typeface="Arial"/>
                          <a:ea typeface="Times New Roman"/>
                        </a:rPr>
                        <a:t>Porque no involucra los requerimientos y necesidades del cliente.</a:t>
                      </a:r>
                      <a:endParaRPr lang="es-AR" sz="1300">
                        <a:latin typeface="Times New Roman"/>
                        <a:ea typeface="Times New Roman"/>
                      </a:endParaRPr>
                    </a:p>
                  </a:txBody>
                  <a:tcPr marL="50242" marR="50242"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algn="l">
                        <a:lnSpc>
                          <a:spcPct val="200000"/>
                        </a:lnSpc>
                        <a:spcAft>
                          <a:spcPts val="0"/>
                        </a:spcAft>
                      </a:pPr>
                      <a:r>
                        <a:rPr lang="es-ES" sz="1300" b="1" dirty="0">
                          <a:latin typeface="Arial"/>
                          <a:ea typeface="Times New Roman"/>
                        </a:rPr>
                        <a:t>Si</a:t>
                      </a:r>
                      <a:endParaRPr lang="es-AR" sz="1300" dirty="0">
                        <a:latin typeface="Times New Roman"/>
                        <a:ea typeface="Times New Roman"/>
                      </a:endParaRPr>
                    </a:p>
                    <a:p>
                      <a:pPr algn="l">
                        <a:spcAft>
                          <a:spcPts val="0"/>
                        </a:spcAft>
                      </a:pPr>
                      <a:r>
                        <a:rPr lang="es-ES" sz="1300" dirty="0">
                          <a:latin typeface="Arial"/>
                          <a:ea typeface="Times New Roman"/>
                        </a:rPr>
                        <a:t>A través de encuestas    realizadas a los clientes.</a:t>
                      </a:r>
                      <a:endParaRPr lang="es-AR" sz="1300" dirty="0">
                        <a:latin typeface="Times New Roman"/>
                        <a:ea typeface="Times New Roman"/>
                      </a:endParaRPr>
                    </a:p>
                  </a:txBody>
                  <a:tcPr marL="50242" marR="50242"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algn="l">
                        <a:lnSpc>
                          <a:spcPct val="200000"/>
                        </a:lnSpc>
                        <a:spcAft>
                          <a:spcPts val="0"/>
                        </a:spcAft>
                      </a:pPr>
                      <a:r>
                        <a:rPr lang="es-ES" sz="1300" b="1" dirty="0">
                          <a:solidFill>
                            <a:srgbClr val="000000"/>
                          </a:solidFill>
                          <a:latin typeface="Arial"/>
                          <a:ea typeface="Times New Roman"/>
                        </a:rPr>
                        <a:t>Si</a:t>
                      </a:r>
                      <a:endParaRPr lang="es-AR" sz="1300" dirty="0">
                        <a:latin typeface="Times New Roman"/>
                        <a:ea typeface="Times New Roman"/>
                      </a:endParaRPr>
                    </a:p>
                    <a:p>
                      <a:pPr algn="l">
                        <a:spcAft>
                          <a:spcPts val="0"/>
                        </a:spcAft>
                      </a:pPr>
                      <a:r>
                        <a:rPr lang="es-ES" sz="1300" dirty="0">
                          <a:latin typeface="Arial"/>
                          <a:ea typeface="Times New Roman"/>
                        </a:rPr>
                        <a:t>Porque posee una guía práctica para realizar auditorías, los suministros y personal necesario capacitado.</a:t>
                      </a:r>
                      <a:endParaRPr lang="es-AR" sz="1300" dirty="0">
                        <a:latin typeface="Times New Roman"/>
                        <a:ea typeface="Times New Roman"/>
                      </a:endParaRPr>
                    </a:p>
                  </a:txBody>
                  <a:tcPr marL="50242" marR="50242"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algn="l">
                        <a:lnSpc>
                          <a:spcPct val="200000"/>
                        </a:lnSpc>
                        <a:spcAft>
                          <a:spcPts val="0"/>
                        </a:spcAft>
                      </a:pPr>
                      <a:r>
                        <a:rPr lang="es-ES" sz="1300" b="1" dirty="0">
                          <a:solidFill>
                            <a:srgbClr val="000000"/>
                          </a:solidFill>
                          <a:latin typeface="Arial"/>
                          <a:ea typeface="Times New Roman"/>
                        </a:rPr>
                        <a:t>Si</a:t>
                      </a:r>
                      <a:endParaRPr lang="es-AR" sz="1300" dirty="0">
                        <a:latin typeface="Times New Roman"/>
                        <a:ea typeface="Times New Roman"/>
                      </a:endParaRPr>
                    </a:p>
                    <a:p>
                      <a:pPr algn="l">
                        <a:spcAft>
                          <a:spcPts val="0"/>
                        </a:spcAft>
                      </a:pPr>
                      <a:r>
                        <a:rPr lang="es-ES" sz="1300" dirty="0">
                          <a:latin typeface="Arial"/>
                          <a:ea typeface="Times New Roman"/>
                        </a:rPr>
                        <a:t>Porque posee una cartera de clientes definidos.</a:t>
                      </a:r>
                      <a:endParaRPr lang="es-AR" sz="1300" dirty="0">
                        <a:latin typeface="Times New Roman"/>
                        <a:ea typeface="Times New Roman"/>
                      </a:endParaRPr>
                    </a:p>
                  </a:txBody>
                  <a:tcPr marL="50242" marR="50242"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algn="l">
                        <a:lnSpc>
                          <a:spcPct val="200000"/>
                        </a:lnSpc>
                        <a:spcAft>
                          <a:spcPts val="0"/>
                        </a:spcAft>
                      </a:pPr>
                      <a:r>
                        <a:rPr lang="es-ES" sz="1300" b="1" dirty="0">
                          <a:solidFill>
                            <a:srgbClr val="000000"/>
                          </a:solidFill>
                          <a:latin typeface="Arial"/>
                          <a:ea typeface="Times New Roman"/>
                        </a:rPr>
                        <a:t>No</a:t>
                      </a:r>
                      <a:endParaRPr lang="es-AR" sz="1300" dirty="0">
                        <a:latin typeface="Times New Roman"/>
                        <a:ea typeface="Times New Roman"/>
                      </a:endParaRPr>
                    </a:p>
                    <a:p>
                      <a:pPr algn="l">
                        <a:spcAft>
                          <a:spcPts val="0"/>
                        </a:spcAft>
                      </a:pPr>
                      <a:r>
                        <a:rPr lang="es-ES" sz="1300" dirty="0">
                          <a:latin typeface="Arial"/>
                          <a:ea typeface="Times New Roman"/>
                        </a:rPr>
                        <a:t>Porque no se determina la duración máxima y mínima del periodo del cumplimiento del servicio.</a:t>
                      </a:r>
                      <a:endParaRPr lang="es-AR" sz="1300" dirty="0">
                        <a:latin typeface="Times New Roman"/>
                        <a:ea typeface="Times New Roman"/>
                      </a:endParaRPr>
                    </a:p>
                  </a:txBody>
                  <a:tcPr marL="50242" marR="50242"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r>
              <a:tr h="2222003">
                <a:tc>
                  <a:txBody>
                    <a:bodyPr/>
                    <a:lstStyle/>
                    <a:p>
                      <a:pPr algn="l">
                        <a:lnSpc>
                          <a:spcPct val="200000"/>
                        </a:lnSpc>
                        <a:spcAft>
                          <a:spcPts val="0"/>
                        </a:spcAft>
                      </a:pPr>
                      <a:endParaRPr lang="es-ES" sz="1300" dirty="0">
                        <a:latin typeface="Arial"/>
                        <a:ea typeface="Times New Roman"/>
                      </a:endParaRPr>
                    </a:p>
                    <a:p>
                      <a:pPr algn="l">
                        <a:lnSpc>
                          <a:spcPct val="200000"/>
                        </a:lnSpc>
                        <a:spcAft>
                          <a:spcPts val="0"/>
                        </a:spcAft>
                      </a:pPr>
                      <a:r>
                        <a:rPr lang="es-ES" sz="1300" dirty="0">
                          <a:latin typeface="Arial"/>
                          <a:ea typeface="Times New Roman"/>
                        </a:rPr>
                        <a:t>2.- Entrenar al personal.</a:t>
                      </a:r>
                      <a:endParaRPr lang="es-AR" sz="1300"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l">
                        <a:lnSpc>
                          <a:spcPct val="200000"/>
                        </a:lnSpc>
                        <a:spcAft>
                          <a:spcPts val="0"/>
                        </a:spcAft>
                      </a:pPr>
                      <a:r>
                        <a:rPr lang="es-ES" sz="1300" b="1">
                          <a:latin typeface="Arial"/>
                          <a:ea typeface="Times New Roman"/>
                        </a:rPr>
                        <a:t>No</a:t>
                      </a:r>
                      <a:endParaRPr lang="es-AR" sz="1300">
                        <a:latin typeface="Times New Roman"/>
                        <a:ea typeface="Times New Roman"/>
                      </a:endParaRPr>
                    </a:p>
                    <a:p>
                      <a:pPr algn="l">
                        <a:spcAft>
                          <a:spcPts val="0"/>
                        </a:spcAft>
                      </a:pPr>
                      <a:r>
                        <a:rPr lang="es-ES" sz="1300">
                          <a:latin typeface="Arial"/>
                          <a:ea typeface="Times New Roman"/>
                        </a:rPr>
                        <a:t>Porque no define el personal específico de la organización.</a:t>
                      </a:r>
                      <a:endParaRPr lang="es-AR" sz="130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BE5F1"/>
                    </a:solidFill>
                  </a:tcPr>
                </a:tc>
                <a:tc>
                  <a:txBody>
                    <a:bodyPr/>
                    <a:lstStyle/>
                    <a:p>
                      <a:pPr algn="l">
                        <a:lnSpc>
                          <a:spcPct val="200000"/>
                        </a:lnSpc>
                        <a:spcAft>
                          <a:spcPts val="0"/>
                        </a:spcAft>
                      </a:pPr>
                      <a:r>
                        <a:rPr lang="es-ES" sz="1300" b="1">
                          <a:latin typeface="Arial"/>
                          <a:ea typeface="Times New Roman"/>
                        </a:rPr>
                        <a:t>Si</a:t>
                      </a:r>
                      <a:endParaRPr lang="es-AR" sz="1300">
                        <a:latin typeface="Times New Roman"/>
                        <a:ea typeface="Times New Roman"/>
                      </a:endParaRPr>
                    </a:p>
                    <a:p>
                      <a:pPr algn="l">
                        <a:spcAft>
                          <a:spcPts val="0"/>
                        </a:spcAft>
                      </a:pPr>
                      <a:r>
                        <a:rPr lang="es-ES" sz="1300">
                          <a:latin typeface="Arial"/>
                          <a:ea typeface="Times New Roman"/>
                        </a:rPr>
                        <a:t>A través de evaluaciones y aplicaciones de los nuevos conocimientos.</a:t>
                      </a:r>
                      <a:endParaRPr lang="es-AR" sz="130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BE5F1"/>
                    </a:solidFill>
                  </a:tcPr>
                </a:tc>
                <a:tc>
                  <a:txBody>
                    <a:bodyPr/>
                    <a:lstStyle/>
                    <a:p>
                      <a:pPr algn="l">
                        <a:lnSpc>
                          <a:spcPct val="200000"/>
                        </a:lnSpc>
                        <a:spcAft>
                          <a:spcPts val="0"/>
                        </a:spcAft>
                      </a:pPr>
                      <a:r>
                        <a:rPr lang="es-ES" sz="1300" b="1" dirty="0">
                          <a:latin typeface="Arial"/>
                          <a:ea typeface="Times New Roman"/>
                        </a:rPr>
                        <a:t>Si</a:t>
                      </a:r>
                      <a:endParaRPr lang="es-AR" sz="1300" dirty="0">
                        <a:latin typeface="Times New Roman"/>
                        <a:ea typeface="Times New Roman"/>
                      </a:endParaRPr>
                    </a:p>
                    <a:p>
                      <a:pPr algn="l">
                        <a:spcAft>
                          <a:spcPts val="0"/>
                        </a:spcAft>
                      </a:pPr>
                      <a:r>
                        <a:rPr lang="es-ES" sz="1300" dirty="0">
                          <a:latin typeface="Arial"/>
                          <a:ea typeface="Times New Roman"/>
                        </a:rPr>
                        <a:t>A corto plazo es alcanzable poder capacitar y entrenar al personal, ya que la firma posee su propio centro de capacitaciones.</a:t>
                      </a:r>
                      <a:endParaRPr lang="es-AR" sz="1300"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BE5F1"/>
                    </a:solidFill>
                  </a:tcPr>
                </a:tc>
                <a:tc>
                  <a:txBody>
                    <a:bodyPr/>
                    <a:lstStyle/>
                    <a:p>
                      <a:pPr algn="l">
                        <a:lnSpc>
                          <a:spcPct val="200000"/>
                        </a:lnSpc>
                        <a:spcAft>
                          <a:spcPts val="0"/>
                        </a:spcAft>
                      </a:pPr>
                      <a:r>
                        <a:rPr lang="es-ES" sz="1300" b="1" dirty="0">
                          <a:latin typeface="Arial"/>
                          <a:ea typeface="Times New Roman"/>
                        </a:rPr>
                        <a:t>Si</a:t>
                      </a:r>
                      <a:endParaRPr lang="es-AR" sz="1300" dirty="0">
                        <a:latin typeface="Times New Roman"/>
                        <a:ea typeface="Times New Roman"/>
                      </a:endParaRPr>
                    </a:p>
                    <a:p>
                      <a:pPr algn="l">
                        <a:spcAft>
                          <a:spcPts val="0"/>
                        </a:spcAft>
                      </a:pPr>
                      <a:r>
                        <a:rPr lang="es-ES" sz="1300" dirty="0">
                          <a:latin typeface="Arial"/>
                          <a:ea typeface="Times New Roman"/>
                        </a:rPr>
                        <a:t>La compañía puede hacer uso de la división Dale Carnegie, para capacitar al personal</a:t>
                      </a:r>
                      <a:endParaRPr lang="es-AR" sz="1300"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BE5F1"/>
                    </a:solidFill>
                  </a:tcPr>
                </a:tc>
                <a:tc>
                  <a:txBody>
                    <a:bodyPr/>
                    <a:lstStyle/>
                    <a:p>
                      <a:pPr algn="l">
                        <a:lnSpc>
                          <a:spcPct val="200000"/>
                        </a:lnSpc>
                        <a:spcAft>
                          <a:spcPts val="0"/>
                        </a:spcAft>
                      </a:pPr>
                      <a:r>
                        <a:rPr lang="es-ES" sz="1300" b="1" dirty="0">
                          <a:latin typeface="Arial"/>
                          <a:ea typeface="Times New Roman"/>
                        </a:rPr>
                        <a:t>No</a:t>
                      </a:r>
                      <a:endParaRPr lang="es-AR" sz="1300" dirty="0">
                        <a:latin typeface="Times New Roman"/>
                        <a:ea typeface="Times New Roman"/>
                      </a:endParaRPr>
                    </a:p>
                    <a:p>
                      <a:pPr algn="l">
                        <a:spcAft>
                          <a:spcPts val="0"/>
                        </a:spcAft>
                      </a:pPr>
                      <a:r>
                        <a:rPr lang="es-ES" sz="1300" dirty="0">
                          <a:latin typeface="Arial"/>
                          <a:ea typeface="Times New Roman"/>
                        </a:rPr>
                        <a:t>Porque no establece los periodos de capacitación, los mismos que pueden ser, trimestral, semestral, anual, etc.</a:t>
                      </a:r>
                      <a:endParaRPr lang="es-AR" sz="1300" dirty="0">
                        <a:latin typeface="Times New Roman"/>
                        <a:ea typeface="Times New Roman"/>
                      </a:endParaRPr>
                    </a:p>
                  </a:txBody>
                  <a:tcPr marL="50242" marR="502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MUDA DE TRANSPORTE </a:t>
            </a:r>
            <a:endParaRPr lang="es-AR" dirty="0"/>
          </a:p>
        </p:txBody>
      </p:sp>
      <p:pic>
        <p:nvPicPr>
          <p:cNvPr id="53250" name="Imagen 41"/>
          <p:cNvPicPr>
            <a:picLocks noChangeAspect="1" noChangeArrowheads="1"/>
          </p:cNvPicPr>
          <p:nvPr/>
        </p:nvPicPr>
        <p:blipFill>
          <a:blip r:embed="rId3" cstate="print"/>
          <a:srcRect/>
          <a:stretch>
            <a:fillRect/>
          </a:stretch>
        </p:blipFill>
        <p:spPr bwMode="auto">
          <a:xfrm>
            <a:off x="467543" y="1484784"/>
            <a:ext cx="5042889" cy="3168352"/>
          </a:xfrm>
          <a:prstGeom prst="rect">
            <a:avLst/>
          </a:prstGeom>
          <a:noFill/>
          <a:ln w="9525">
            <a:noFill/>
            <a:miter lim="800000"/>
            <a:headEnd/>
            <a:tailEnd/>
          </a:ln>
        </p:spPr>
      </p:pic>
      <p:graphicFrame>
        <p:nvGraphicFramePr>
          <p:cNvPr id="53251" name="Object 3"/>
          <p:cNvGraphicFramePr>
            <a:graphicFrameLocks noChangeAspect="1"/>
          </p:cNvGraphicFramePr>
          <p:nvPr/>
        </p:nvGraphicFramePr>
        <p:xfrm>
          <a:off x="5816138" y="1484784"/>
          <a:ext cx="3004334" cy="1296144"/>
        </p:xfrm>
        <a:graphic>
          <a:graphicData uri="http://schemas.openxmlformats.org/presentationml/2006/ole">
            <p:oleObj spid="_x0000_s53251" name="Worksheet" r:id="rId4" imgW="2590800" imgH="695249" progId="Excel.Sheet.8">
              <p:embed/>
            </p:oleObj>
          </a:graphicData>
        </a:graphic>
      </p:graphicFrame>
      <p:sp>
        <p:nvSpPr>
          <p:cNvPr id="53252" name="Text Box 4"/>
          <p:cNvSpPr txBox="1">
            <a:spLocks noChangeArrowheads="1"/>
          </p:cNvSpPr>
          <p:nvPr/>
        </p:nvSpPr>
        <p:spPr bwMode="auto">
          <a:xfrm>
            <a:off x="779388" y="4653136"/>
            <a:ext cx="4584700" cy="8640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Arial" pitchFamily="34" charset="0"/>
              </a:rPr>
              <a:t>Rubros que intervienen dentro del la Movilización de visitas para ejecutar Auditorías dentro o fuera de la Ciudad de Guayaquil.</a:t>
            </a:r>
          </a:p>
        </p:txBody>
      </p:sp>
      <p:sp>
        <p:nvSpPr>
          <p:cNvPr id="53253" name="Text Box 5"/>
          <p:cNvSpPr txBox="1">
            <a:spLocks noChangeArrowheads="1"/>
          </p:cNvSpPr>
          <p:nvPr/>
        </p:nvSpPr>
        <p:spPr bwMode="auto">
          <a:xfrm>
            <a:off x="5796136" y="2780928"/>
            <a:ext cx="3024336" cy="828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rPr>
              <a:t>Resumen de gastos por movilización de visitas para ejecutar Auditorías.</a:t>
            </a:r>
            <a:endParaRPr kumimoji="0" lang="es-ES" sz="1400" b="1" i="0" u="none" strike="noStrike" cap="none" normalizeH="0" baseline="0" dirty="0" smtClean="0">
              <a:ln>
                <a:noFill/>
              </a:ln>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MUDA DE SUMINISTROS</a:t>
            </a:r>
            <a:endParaRPr lang="es-AR" dirty="0"/>
          </a:p>
        </p:txBody>
      </p:sp>
      <p:pic>
        <p:nvPicPr>
          <p:cNvPr id="54274" name="Imagen 37"/>
          <p:cNvPicPr>
            <a:picLocks noChangeAspect="1" noChangeArrowheads="1"/>
          </p:cNvPicPr>
          <p:nvPr/>
        </p:nvPicPr>
        <p:blipFill>
          <a:blip r:embed="rId4" cstate="print"/>
          <a:srcRect/>
          <a:stretch>
            <a:fillRect/>
          </a:stretch>
        </p:blipFill>
        <p:spPr bwMode="auto">
          <a:xfrm>
            <a:off x="3871073" y="1628800"/>
            <a:ext cx="5021407" cy="3024336"/>
          </a:xfrm>
          <a:prstGeom prst="rect">
            <a:avLst/>
          </a:prstGeom>
          <a:noFill/>
          <a:ln w="9525">
            <a:noFill/>
            <a:miter lim="800000"/>
            <a:headEnd/>
            <a:tailEnd/>
          </a:ln>
        </p:spPr>
      </p:pic>
      <p:graphicFrame>
        <p:nvGraphicFramePr>
          <p:cNvPr id="54276" name="Object 4"/>
          <p:cNvGraphicFramePr>
            <a:graphicFrameLocks noChangeAspect="1"/>
          </p:cNvGraphicFramePr>
          <p:nvPr/>
        </p:nvGraphicFramePr>
        <p:xfrm>
          <a:off x="323528" y="1628800"/>
          <a:ext cx="3332055" cy="1224136"/>
        </p:xfrm>
        <a:graphic>
          <a:graphicData uri="http://schemas.openxmlformats.org/presentationml/2006/ole">
            <p:oleObj spid="_x0000_s54276" name="Worksheet" r:id="rId5" imgW="2657551" imgH="866851" progId="Excel.Sheet.8">
              <p:embed/>
            </p:oleObj>
          </a:graphicData>
        </a:graphic>
      </p:graphicFrame>
      <p:sp>
        <p:nvSpPr>
          <p:cNvPr id="54277" name="Text Box 5"/>
          <p:cNvSpPr txBox="1">
            <a:spLocks noChangeArrowheads="1"/>
          </p:cNvSpPr>
          <p:nvPr/>
        </p:nvSpPr>
        <p:spPr bwMode="auto">
          <a:xfrm>
            <a:off x="4139952" y="4725144"/>
            <a:ext cx="4584700"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rPr>
              <a:t>Gastos</a:t>
            </a:r>
            <a:r>
              <a:rPr kumimoji="0" lang="es-ES" sz="1400" b="1" i="0" u="none" strike="noStrike" cap="none" normalizeH="0" baseline="0" dirty="0" smtClean="0">
                <a:ln>
                  <a:noFill/>
                </a:ln>
                <a:effectLst/>
                <a:latin typeface="Arial" pitchFamily="34" charset="0"/>
              </a:rPr>
              <a:t> </a:t>
            </a:r>
            <a:r>
              <a:rPr kumimoji="0" lang="es-ES" sz="1400" b="0" i="0" u="none" strike="noStrike" cap="none" normalizeH="0" baseline="0" dirty="0" smtClean="0">
                <a:ln>
                  <a:noFill/>
                </a:ln>
                <a:effectLst/>
                <a:latin typeface="Arial" pitchFamily="34" charset="0"/>
              </a:rPr>
              <a:t>Incurridos por Suministros y Materiales.</a:t>
            </a:r>
            <a:endParaRPr kumimoji="0" lang="es-ES" sz="1400" b="1" i="0" u="none" strike="noStrike" cap="none" normalizeH="0" baseline="0" dirty="0" smtClean="0">
              <a:ln>
                <a:noFill/>
              </a:ln>
              <a:effectLst/>
              <a:latin typeface="Arial" pitchFamily="34" charset="0"/>
            </a:endParaRPr>
          </a:p>
        </p:txBody>
      </p:sp>
      <p:sp>
        <p:nvSpPr>
          <p:cNvPr id="54278" name="Text Box 6"/>
          <p:cNvSpPr txBox="1">
            <a:spLocks noChangeArrowheads="1"/>
          </p:cNvSpPr>
          <p:nvPr/>
        </p:nvSpPr>
        <p:spPr bwMode="auto">
          <a:xfrm>
            <a:off x="107504" y="2924945"/>
            <a:ext cx="3759522" cy="64807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rPr>
              <a:t>Resumen de gastos por suministros y materiales.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bo"/>
          <p:cNvSpPr/>
          <p:nvPr/>
        </p:nvSpPr>
        <p:spPr>
          <a:xfrm>
            <a:off x="1259632" y="1196752"/>
            <a:ext cx="2088232" cy="16561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MISIÓN</a:t>
            </a:r>
            <a:endParaRPr lang="es-AR" dirty="0"/>
          </a:p>
        </p:txBody>
      </p:sp>
      <p:sp>
        <p:nvSpPr>
          <p:cNvPr id="6" name="5 Cubo"/>
          <p:cNvSpPr/>
          <p:nvPr/>
        </p:nvSpPr>
        <p:spPr>
          <a:xfrm>
            <a:off x="6012160" y="1196752"/>
            <a:ext cx="2088232" cy="16561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VISIÓN</a:t>
            </a:r>
            <a:endParaRPr lang="es-AR" dirty="0"/>
          </a:p>
        </p:txBody>
      </p:sp>
      <p:sp>
        <p:nvSpPr>
          <p:cNvPr id="7" name="6 Cubo"/>
          <p:cNvSpPr/>
          <p:nvPr/>
        </p:nvSpPr>
        <p:spPr>
          <a:xfrm>
            <a:off x="3491880" y="2276872"/>
            <a:ext cx="2088232" cy="16561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OBJETIVOS</a:t>
            </a:r>
            <a:endParaRPr lang="es-AR" dirty="0"/>
          </a:p>
        </p:txBody>
      </p:sp>
      <p:sp>
        <p:nvSpPr>
          <p:cNvPr id="8" name="2 Título"/>
          <p:cNvSpPr>
            <a:spLocks noGrp="1"/>
          </p:cNvSpPr>
          <p:nvPr>
            <p:ph type="title"/>
          </p:nvPr>
        </p:nvSpPr>
        <p:spPr>
          <a:xfrm>
            <a:off x="457200" y="274638"/>
            <a:ext cx="8229600" cy="850106"/>
          </a:xfrm>
        </p:spPr>
        <p:txBody>
          <a:bodyPr/>
          <a:lstStyle/>
          <a:p>
            <a:r>
              <a:rPr lang="es-ES" dirty="0" smtClean="0"/>
              <a:t>  PROCESO DE VISUALIZACIÓN</a:t>
            </a:r>
            <a:endParaRPr lang="es-AR" dirty="0"/>
          </a:p>
        </p:txBody>
      </p:sp>
      <p:sp>
        <p:nvSpPr>
          <p:cNvPr id="9" name="8 Cubo"/>
          <p:cNvSpPr/>
          <p:nvPr/>
        </p:nvSpPr>
        <p:spPr>
          <a:xfrm>
            <a:off x="179512" y="4365104"/>
            <a:ext cx="1656184" cy="1296144"/>
          </a:xfrm>
          <a:prstGeom prst="cub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err="1" smtClean="0"/>
              <a:t>Specific</a:t>
            </a:r>
            <a:r>
              <a:rPr lang="es-ES" sz="1400" dirty="0" smtClean="0"/>
              <a:t> (Específico)</a:t>
            </a:r>
            <a:endParaRPr lang="es-AR" sz="1400" dirty="0"/>
          </a:p>
        </p:txBody>
      </p:sp>
      <p:sp>
        <p:nvSpPr>
          <p:cNvPr id="11" name="10 Cubo"/>
          <p:cNvSpPr/>
          <p:nvPr/>
        </p:nvSpPr>
        <p:spPr>
          <a:xfrm>
            <a:off x="1979712" y="4365104"/>
            <a:ext cx="1656184" cy="1296144"/>
          </a:xfrm>
          <a:prstGeom prst="cub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err="1" smtClean="0"/>
              <a:t>Measurable</a:t>
            </a:r>
            <a:r>
              <a:rPr lang="es-ES" sz="1400" dirty="0" smtClean="0"/>
              <a:t> (Medible)</a:t>
            </a:r>
            <a:endParaRPr lang="es-AR" sz="1400" dirty="0"/>
          </a:p>
        </p:txBody>
      </p:sp>
      <p:sp>
        <p:nvSpPr>
          <p:cNvPr id="12" name="11 Cubo"/>
          <p:cNvSpPr/>
          <p:nvPr/>
        </p:nvSpPr>
        <p:spPr>
          <a:xfrm>
            <a:off x="3779912" y="4365104"/>
            <a:ext cx="1656184" cy="1296144"/>
          </a:xfrm>
          <a:prstGeom prst="cub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err="1" smtClean="0"/>
              <a:t>Achievable</a:t>
            </a:r>
            <a:r>
              <a:rPr lang="es-ES" sz="1400" dirty="0" smtClean="0"/>
              <a:t> (Realizable)</a:t>
            </a:r>
            <a:endParaRPr lang="es-AR" sz="1400" dirty="0"/>
          </a:p>
        </p:txBody>
      </p:sp>
      <p:sp>
        <p:nvSpPr>
          <p:cNvPr id="13" name="12 Cubo"/>
          <p:cNvSpPr/>
          <p:nvPr/>
        </p:nvSpPr>
        <p:spPr>
          <a:xfrm>
            <a:off x="5580112" y="4365104"/>
            <a:ext cx="1656184" cy="1296144"/>
          </a:xfrm>
          <a:prstGeom prst="cub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err="1" smtClean="0"/>
              <a:t>Relistic</a:t>
            </a:r>
            <a:r>
              <a:rPr lang="es-ES" sz="1400" dirty="0" smtClean="0"/>
              <a:t> (Realista)</a:t>
            </a:r>
            <a:endParaRPr lang="es-AR" sz="1400" dirty="0"/>
          </a:p>
        </p:txBody>
      </p:sp>
      <p:sp>
        <p:nvSpPr>
          <p:cNvPr id="14" name="13 Cubo"/>
          <p:cNvSpPr/>
          <p:nvPr/>
        </p:nvSpPr>
        <p:spPr>
          <a:xfrm>
            <a:off x="7380312" y="4365104"/>
            <a:ext cx="1656184" cy="1296144"/>
          </a:xfrm>
          <a:prstGeom prst="cub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Time </a:t>
            </a:r>
            <a:r>
              <a:rPr lang="es-ES" sz="1400" dirty="0" err="1" smtClean="0"/>
              <a:t>bound</a:t>
            </a:r>
            <a:r>
              <a:rPr lang="es-ES" sz="1400" dirty="0" smtClean="0"/>
              <a:t> (Limitado en el Tiempo )</a:t>
            </a:r>
            <a:endParaRPr lang="es-AR"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Imagen 49" descr="DSC06573"/>
          <p:cNvPicPr>
            <a:picLocks noChangeAspect="1" noChangeArrowheads="1"/>
          </p:cNvPicPr>
          <p:nvPr/>
        </p:nvPicPr>
        <p:blipFill>
          <a:blip r:embed="rId2" cstate="print"/>
          <a:srcRect/>
          <a:stretch>
            <a:fillRect/>
          </a:stretch>
        </p:blipFill>
        <p:spPr bwMode="auto">
          <a:xfrm>
            <a:off x="823987" y="1953416"/>
            <a:ext cx="3676005" cy="2754043"/>
          </a:xfrm>
          <a:prstGeom prst="rect">
            <a:avLst/>
          </a:prstGeom>
          <a:noFill/>
          <a:ln w="9525">
            <a:noFill/>
            <a:miter lim="800000"/>
            <a:headEnd/>
            <a:tailEnd/>
          </a:ln>
        </p:spPr>
      </p:pic>
      <p:sp>
        <p:nvSpPr>
          <p:cNvPr id="66562" name="Text Box 2"/>
          <p:cNvSpPr txBox="1">
            <a:spLocks noChangeArrowheads="1"/>
          </p:cNvSpPr>
          <p:nvPr/>
        </p:nvSpPr>
        <p:spPr bwMode="auto">
          <a:xfrm>
            <a:off x="971600" y="4725144"/>
            <a:ext cx="3321050" cy="7159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Arial" pitchFamily="34" charset="0"/>
              </a:rPr>
              <a:t>Impresoras que no son utilizadas por falta de reparación.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AR" sz="1400" b="0" i="0" u="none" strike="noStrike" cap="none" normalizeH="0" baseline="0" dirty="0" smtClean="0">
              <a:ln>
                <a:noFill/>
              </a:ln>
              <a:solidFill>
                <a:schemeClr val="tx1"/>
              </a:solidFill>
              <a:effectLst/>
              <a:latin typeface="Arial" pitchFamily="34" charset="0"/>
            </a:endParaRPr>
          </a:p>
        </p:txBody>
      </p:sp>
      <p:pic>
        <p:nvPicPr>
          <p:cNvPr id="66565" name="Imagen 51" descr="DSC06592"/>
          <p:cNvPicPr>
            <a:picLocks noChangeAspect="1" noChangeArrowheads="1"/>
          </p:cNvPicPr>
          <p:nvPr/>
        </p:nvPicPr>
        <p:blipFill>
          <a:blip r:embed="rId3" cstate="print"/>
          <a:srcRect/>
          <a:stretch>
            <a:fillRect/>
          </a:stretch>
        </p:blipFill>
        <p:spPr bwMode="auto">
          <a:xfrm>
            <a:off x="5796136" y="1668850"/>
            <a:ext cx="2448272" cy="3265050"/>
          </a:xfrm>
          <a:prstGeom prst="rect">
            <a:avLst/>
          </a:prstGeom>
          <a:noFill/>
          <a:ln w="9525">
            <a:noFill/>
            <a:miter lim="800000"/>
            <a:headEnd/>
            <a:tailEnd/>
          </a:ln>
        </p:spPr>
      </p:pic>
      <p:sp>
        <p:nvSpPr>
          <p:cNvPr id="66566" name="Text Box 6"/>
          <p:cNvSpPr txBox="1">
            <a:spLocks noChangeArrowheads="1"/>
          </p:cNvSpPr>
          <p:nvPr/>
        </p:nvSpPr>
        <p:spPr bwMode="auto">
          <a:xfrm>
            <a:off x="5364088" y="5013176"/>
            <a:ext cx="3312790" cy="9361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i="0" u="none" strike="noStrike" cap="none" normalizeH="0" baseline="0" dirty="0" smtClean="0">
                <a:ln>
                  <a:noFill/>
                </a:ln>
                <a:effectLst/>
                <a:latin typeface="Arial" pitchFamily="34" charset="0"/>
              </a:rPr>
              <a:t>Impresora Mayor que es utilizada por todos los departamentos.</a:t>
            </a:r>
          </a:p>
        </p:txBody>
      </p:sp>
      <p:sp>
        <p:nvSpPr>
          <p:cNvPr id="7" name="2 Título"/>
          <p:cNvSpPr>
            <a:spLocks noGrp="1"/>
          </p:cNvSpPr>
          <p:nvPr>
            <p:ph type="title"/>
          </p:nvPr>
        </p:nvSpPr>
        <p:spPr>
          <a:xfrm>
            <a:off x="457200" y="274638"/>
            <a:ext cx="8229600" cy="1143000"/>
          </a:xfrm>
        </p:spPr>
        <p:txBody>
          <a:bodyPr/>
          <a:lstStyle/>
          <a:p>
            <a:pPr algn="ctr"/>
            <a:r>
              <a:rPr lang="es-ES" dirty="0" smtClean="0"/>
              <a:t>MUDA DE SUMINISTROS</a:t>
            </a:r>
            <a:endParaRPr lang="es-AR" dirty="0"/>
          </a:p>
        </p:txBody>
      </p:sp>
      <p:sp>
        <p:nvSpPr>
          <p:cNvPr id="8" name="7 CuadroTexto"/>
          <p:cNvSpPr txBox="1"/>
          <p:nvPr/>
        </p:nvSpPr>
        <p:spPr>
          <a:xfrm>
            <a:off x="755576" y="0"/>
            <a:ext cx="1728192" cy="369332"/>
          </a:xfrm>
          <a:prstGeom prst="rect">
            <a:avLst/>
          </a:prstGeom>
          <a:noFill/>
        </p:spPr>
        <p:txBody>
          <a:bodyPr wrap="square" rtlCol="0">
            <a:spAutoFit/>
          </a:bodyPr>
          <a:lstStyle/>
          <a:p>
            <a:r>
              <a:rPr lang="es-AR" b="1" i="1" dirty="0" smtClean="0">
                <a:solidFill>
                  <a:schemeClr val="accent5">
                    <a:lumMod val="50000"/>
                  </a:schemeClr>
                </a:solidFill>
              </a:rPr>
              <a:t>…</a:t>
            </a:r>
            <a:r>
              <a:rPr lang="es-AR" sz="1500" b="1" dirty="0" smtClean="0">
                <a:solidFill>
                  <a:schemeClr val="tx2"/>
                </a:solidFill>
                <a:effectLst>
                  <a:outerShdw blurRad="31750" dist="25400" dir="5400000" algn="tl" rotWithShape="0">
                    <a:srgbClr val="000000">
                      <a:alpha val="25000"/>
                    </a:srgbClr>
                  </a:outerShdw>
                </a:effectLst>
                <a:latin typeface="+mj-lt"/>
                <a:ea typeface="+mj-ea"/>
                <a:cs typeface="+mj-cs"/>
              </a:rPr>
              <a:t>Continúa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S" dirty="0" smtClean="0"/>
              <a:t>MUDA DE RECURSOS INFORMÁTICOS</a:t>
            </a:r>
            <a:endParaRPr lang="es-AR" dirty="0"/>
          </a:p>
        </p:txBody>
      </p:sp>
      <p:graphicFrame>
        <p:nvGraphicFramePr>
          <p:cNvPr id="68611" name="Object 3"/>
          <p:cNvGraphicFramePr>
            <a:graphicFrameLocks noChangeAspect="1"/>
          </p:cNvGraphicFramePr>
          <p:nvPr/>
        </p:nvGraphicFramePr>
        <p:xfrm>
          <a:off x="138518" y="1484784"/>
          <a:ext cx="8897978" cy="3888432"/>
        </p:xfrm>
        <a:graphic>
          <a:graphicData uri="http://schemas.openxmlformats.org/presentationml/2006/ole">
            <p:oleObj spid="_x0000_s68611" name="Visio" r:id="rId3" imgW="8896198" imgH="3652723" progId="Visio.Drawing.11">
              <p:embed/>
            </p:oleObj>
          </a:graphicData>
        </a:graphic>
      </p:graphicFrame>
      <p:sp>
        <p:nvSpPr>
          <p:cNvPr id="68612" name="Text Box 4"/>
          <p:cNvSpPr txBox="1">
            <a:spLocks noChangeArrowheads="1"/>
          </p:cNvSpPr>
          <p:nvPr/>
        </p:nvSpPr>
        <p:spPr bwMode="auto">
          <a:xfrm>
            <a:off x="1259632" y="5733256"/>
            <a:ext cx="6680200" cy="3600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effectLst/>
                <a:latin typeface="Arial" pitchFamily="34" charset="0"/>
              </a:rPr>
              <a:t>Diagrama Causa-Efecto o Ishikawa para la Muda de Recursos Informáticos.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MUDA DE RECURSOS DE PERSONAL</a:t>
            </a:r>
            <a:r>
              <a:rPr lang="es-AR" dirty="0" smtClean="0"/>
              <a:t/>
            </a:r>
            <a:br>
              <a:rPr lang="es-AR" dirty="0" smtClean="0"/>
            </a:br>
            <a:endParaRPr lang="es-AR" dirty="0"/>
          </a:p>
        </p:txBody>
      </p:sp>
      <p:sp>
        <p:nvSpPr>
          <p:cNvPr id="5" name="4 CuadroTexto"/>
          <p:cNvSpPr txBox="1"/>
          <p:nvPr/>
        </p:nvSpPr>
        <p:spPr>
          <a:xfrm>
            <a:off x="827584" y="1268760"/>
            <a:ext cx="7632848" cy="5355312"/>
          </a:xfrm>
          <a:prstGeom prst="rect">
            <a:avLst/>
          </a:prstGeom>
          <a:noFill/>
        </p:spPr>
        <p:txBody>
          <a:bodyPr wrap="square" rtlCol="0">
            <a:spAutoFit/>
          </a:bodyPr>
          <a:lstStyle/>
          <a:p>
            <a:pPr algn="just">
              <a:buFont typeface="Arial" pitchFamily="34" charset="0"/>
              <a:buChar char="•"/>
            </a:pPr>
            <a:r>
              <a:rPr lang="es-ES" dirty="0" smtClean="0"/>
              <a:t>  A pesar de existir una persona que presta servicios de mantenimientos informáticos, no le es solicitado el mantenimiento a algunos equipos, como impresoras que no están siendo usadas.</a:t>
            </a:r>
          </a:p>
          <a:p>
            <a:pPr algn="just">
              <a:buFont typeface="Arial" pitchFamily="34" charset="0"/>
              <a:buChar char="•"/>
            </a:pPr>
            <a:endParaRPr lang="es-ES" dirty="0" smtClean="0"/>
          </a:p>
          <a:p>
            <a:pPr algn="just">
              <a:buFont typeface="Arial" pitchFamily="34" charset="0"/>
              <a:buChar char="•"/>
            </a:pPr>
            <a:r>
              <a:rPr lang="es-ES" dirty="0" smtClean="0"/>
              <a:t>  La firma posee una división llamada  Dale Carnegie, la misma que presta servicios de capacitación de manera externa. Esta es una muda muy significativa, porque podrían asumir esta ventaja, para capacitar a sus empleados, en diferentes áreas, cubriendo las necesidades que éstos demanden, para su enriquecimiento profesional.</a:t>
            </a:r>
          </a:p>
          <a:p>
            <a:pPr algn="just"/>
            <a:endParaRPr lang="es-ES" dirty="0" smtClean="0"/>
          </a:p>
          <a:p>
            <a:pPr algn="just">
              <a:buFont typeface="Arial" pitchFamily="34" charset="0"/>
              <a:buChar char="•"/>
            </a:pPr>
            <a:r>
              <a:rPr lang="es-ES" dirty="0" smtClean="0"/>
              <a:t>  Aspectos que deben ser tomados en la conformación del equipo auditor.</a:t>
            </a:r>
            <a:endParaRPr lang="es-AR" dirty="0" smtClean="0"/>
          </a:p>
          <a:p>
            <a:pPr algn="just"/>
            <a:r>
              <a:rPr lang="es-ES" dirty="0" smtClean="0"/>
              <a:t>1.- Alcance de la Auditoría.</a:t>
            </a:r>
            <a:endParaRPr lang="es-AR" dirty="0" smtClean="0"/>
          </a:p>
          <a:p>
            <a:pPr algn="just"/>
            <a:r>
              <a:rPr lang="es-ES" dirty="0" smtClean="0"/>
              <a:t>2.- Tiempo de la Auditoría</a:t>
            </a:r>
            <a:endParaRPr lang="es-AR" dirty="0" smtClean="0"/>
          </a:p>
          <a:p>
            <a:pPr algn="just"/>
            <a:r>
              <a:rPr lang="es-ES" dirty="0" smtClean="0"/>
              <a:t>3.- Capacidades de cada auditor.</a:t>
            </a:r>
            <a:endParaRPr lang="es-AR" dirty="0" smtClean="0"/>
          </a:p>
          <a:p>
            <a:pPr algn="just"/>
            <a:r>
              <a:rPr lang="es-ES" dirty="0" smtClean="0"/>
              <a:t>4.- Definir especialista en caso de ser necesario.</a:t>
            </a:r>
            <a:endParaRPr lang="es-AR" dirty="0" smtClean="0"/>
          </a:p>
          <a:p>
            <a:pPr algn="just"/>
            <a:endParaRPr lang="es-ES" dirty="0" smtClean="0"/>
          </a:p>
          <a:p>
            <a:pPr algn="just">
              <a:buFont typeface="Arial" pitchFamily="34" charset="0"/>
              <a:buChar char="•"/>
            </a:pPr>
            <a:endParaRPr lang="es-A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620688"/>
            <a:ext cx="8229600" cy="706090"/>
          </a:xfrm>
        </p:spPr>
        <p:txBody>
          <a:bodyPr>
            <a:normAutofit fontScale="90000"/>
          </a:bodyPr>
          <a:lstStyle/>
          <a:p>
            <a:pPr algn="ctr"/>
            <a:r>
              <a:rPr lang="es-ES" dirty="0" smtClean="0"/>
              <a:t>DESORGANIZACIÓN </a:t>
            </a:r>
            <a:r>
              <a:rPr lang="es-AR" dirty="0" smtClean="0"/>
              <a:t/>
            </a:r>
            <a:br>
              <a:rPr lang="es-AR" dirty="0" smtClean="0"/>
            </a:br>
            <a:endParaRPr lang="es-AR" dirty="0"/>
          </a:p>
        </p:txBody>
      </p:sp>
      <p:sp>
        <p:nvSpPr>
          <p:cNvPr id="4" name="3 Rectángulo"/>
          <p:cNvSpPr/>
          <p:nvPr/>
        </p:nvSpPr>
        <p:spPr>
          <a:xfrm>
            <a:off x="827584" y="1484784"/>
            <a:ext cx="1273105" cy="369332"/>
          </a:xfrm>
          <a:prstGeom prst="rect">
            <a:avLst/>
          </a:prstGeom>
        </p:spPr>
        <p:txBody>
          <a:bodyPr wrap="none">
            <a:spAutoFit/>
          </a:bodyPr>
          <a:lstStyle/>
          <a:p>
            <a:r>
              <a:rPr lang="es-ES" b="1" dirty="0" smtClean="0"/>
              <a:t>THE DESK</a:t>
            </a:r>
            <a:endParaRPr lang="es-AR" b="1" dirty="0"/>
          </a:p>
        </p:txBody>
      </p:sp>
      <p:sp>
        <p:nvSpPr>
          <p:cNvPr id="70658" name="Text Box 2"/>
          <p:cNvSpPr txBox="1">
            <a:spLocks noChangeArrowheads="1"/>
          </p:cNvSpPr>
          <p:nvPr/>
        </p:nvSpPr>
        <p:spPr bwMode="auto">
          <a:xfrm>
            <a:off x="467544" y="5229200"/>
            <a:ext cx="4410075"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Arial" pitchFamily="34" charset="0"/>
              </a:rPr>
              <a:t>Desorden en el escritorio principal de trabajo del Equipo Auditor.</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AR" sz="10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endParaRPr>
          </a:p>
        </p:txBody>
      </p:sp>
      <p:grpSp>
        <p:nvGrpSpPr>
          <p:cNvPr id="70659" name="Group 3"/>
          <p:cNvGrpSpPr>
            <a:grpSpLocks/>
          </p:cNvGrpSpPr>
          <p:nvPr/>
        </p:nvGrpSpPr>
        <p:grpSpPr bwMode="auto">
          <a:xfrm>
            <a:off x="827584" y="2132856"/>
            <a:ext cx="3528392" cy="2880320"/>
            <a:chOff x="3745" y="5192"/>
            <a:chExt cx="4901" cy="3676"/>
          </a:xfrm>
        </p:grpSpPr>
        <p:pic>
          <p:nvPicPr>
            <p:cNvPr id="70660" name="Picture 4"/>
            <p:cNvPicPr>
              <a:picLocks noChangeAspect="1" noChangeArrowheads="1"/>
            </p:cNvPicPr>
            <p:nvPr/>
          </p:nvPicPr>
          <p:blipFill>
            <a:blip r:embed="rId2" cstate="print"/>
            <a:srcRect/>
            <a:stretch>
              <a:fillRect/>
            </a:stretch>
          </p:blipFill>
          <p:spPr bwMode="auto">
            <a:xfrm>
              <a:off x="3745" y="5192"/>
              <a:ext cx="4901" cy="3676"/>
            </a:xfrm>
            <a:prstGeom prst="rect">
              <a:avLst/>
            </a:prstGeom>
            <a:noFill/>
          </p:spPr>
        </p:pic>
        <p:sp>
          <p:nvSpPr>
            <p:cNvPr id="70661" name="Oval 5"/>
            <p:cNvSpPr>
              <a:spLocks noChangeArrowheads="1"/>
            </p:cNvSpPr>
            <p:nvPr/>
          </p:nvSpPr>
          <p:spPr bwMode="auto">
            <a:xfrm>
              <a:off x="5742" y="7393"/>
              <a:ext cx="723" cy="63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sp>
          <p:nvSpPr>
            <p:cNvPr id="70662" name="Oval 6"/>
            <p:cNvSpPr>
              <a:spLocks noChangeArrowheads="1"/>
            </p:cNvSpPr>
            <p:nvPr/>
          </p:nvSpPr>
          <p:spPr bwMode="auto">
            <a:xfrm>
              <a:off x="6642" y="8238"/>
              <a:ext cx="723" cy="63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grpSp>
      <p:sp>
        <p:nvSpPr>
          <p:cNvPr id="70663" name="Text Box 7"/>
          <p:cNvSpPr txBox="1">
            <a:spLocks noChangeArrowheads="1"/>
          </p:cNvSpPr>
          <p:nvPr/>
        </p:nvSpPr>
        <p:spPr bwMode="auto">
          <a:xfrm>
            <a:off x="5292080" y="5336455"/>
            <a:ext cx="3459162" cy="5408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Arial" pitchFamily="34" charset="0"/>
              </a:rPr>
              <a:t>Desorden en el escritorio secundario de trabajo del Equipo Auditor.</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endParaRPr>
          </a:p>
        </p:txBody>
      </p:sp>
      <p:grpSp>
        <p:nvGrpSpPr>
          <p:cNvPr id="70664" name="Group 8"/>
          <p:cNvGrpSpPr>
            <a:grpSpLocks/>
          </p:cNvGrpSpPr>
          <p:nvPr/>
        </p:nvGrpSpPr>
        <p:grpSpPr bwMode="auto">
          <a:xfrm>
            <a:off x="5608885" y="1953593"/>
            <a:ext cx="2707531" cy="3275607"/>
            <a:chOff x="4542" y="2563"/>
            <a:chExt cx="3352" cy="4323"/>
          </a:xfrm>
        </p:grpSpPr>
        <p:pic>
          <p:nvPicPr>
            <p:cNvPr id="70665" name="Picture 9"/>
            <p:cNvPicPr>
              <a:picLocks noChangeAspect="1" noChangeArrowheads="1"/>
            </p:cNvPicPr>
            <p:nvPr/>
          </p:nvPicPr>
          <p:blipFill>
            <a:blip r:embed="rId3" cstate="print"/>
            <a:srcRect/>
            <a:stretch>
              <a:fillRect/>
            </a:stretch>
          </p:blipFill>
          <p:spPr bwMode="auto">
            <a:xfrm>
              <a:off x="4652" y="2563"/>
              <a:ext cx="3242" cy="4323"/>
            </a:xfrm>
            <a:prstGeom prst="rect">
              <a:avLst/>
            </a:prstGeom>
            <a:noFill/>
          </p:spPr>
        </p:pic>
        <p:sp>
          <p:nvSpPr>
            <p:cNvPr id="70666" name="Oval 10"/>
            <p:cNvSpPr>
              <a:spLocks noChangeArrowheads="1"/>
            </p:cNvSpPr>
            <p:nvPr/>
          </p:nvSpPr>
          <p:spPr bwMode="auto">
            <a:xfrm>
              <a:off x="4542" y="4455"/>
              <a:ext cx="723" cy="63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sp>
          <p:nvSpPr>
            <p:cNvPr id="70667" name="Oval 11"/>
            <p:cNvSpPr>
              <a:spLocks noChangeArrowheads="1"/>
            </p:cNvSpPr>
            <p:nvPr/>
          </p:nvSpPr>
          <p:spPr bwMode="auto">
            <a:xfrm>
              <a:off x="5787" y="3825"/>
              <a:ext cx="723" cy="63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DOCUMENTOS ARCHIVADOS</a:t>
            </a:r>
            <a:endParaRPr lang="es-AR" dirty="0"/>
          </a:p>
        </p:txBody>
      </p:sp>
      <p:pic>
        <p:nvPicPr>
          <p:cNvPr id="71684" name="Imagen 45" descr="DSC06577"/>
          <p:cNvPicPr>
            <a:picLocks noChangeAspect="1" noChangeArrowheads="1"/>
          </p:cNvPicPr>
          <p:nvPr/>
        </p:nvPicPr>
        <p:blipFill>
          <a:blip r:embed="rId2" cstate="print"/>
          <a:srcRect/>
          <a:stretch>
            <a:fillRect/>
          </a:stretch>
        </p:blipFill>
        <p:spPr bwMode="auto">
          <a:xfrm>
            <a:off x="4406829" y="1628800"/>
            <a:ext cx="2685451" cy="3579348"/>
          </a:xfrm>
          <a:prstGeom prst="rect">
            <a:avLst/>
          </a:prstGeom>
          <a:noFill/>
          <a:ln w="9525">
            <a:noFill/>
            <a:miter lim="800000"/>
            <a:headEnd/>
            <a:tailEnd/>
          </a:ln>
        </p:spPr>
      </p:pic>
      <p:pic>
        <p:nvPicPr>
          <p:cNvPr id="71685" name="Imagen 46" descr="DSC06578"/>
          <p:cNvPicPr>
            <a:picLocks noChangeAspect="1" noChangeArrowheads="1"/>
          </p:cNvPicPr>
          <p:nvPr/>
        </p:nvPicPr>
        <p:blipFill>
          <a:blip r:embed="rId3" cstate="print"/>
          <a:srcRect/>
          <a:stretch>
            <a:fillRect/>
          </a:stretch>
        </p:blipFill>
        <p:spPr bwMode="auto">
          <a:xfrm>
            <a:off x="2141467" y="1628800"/>
            <a:ext cx="2685453" cy="3579348"/>
          </a:xfrm>
          <a:prstGeom prst="rect">
            <a:avLst/>
          </a:prstGeom>
          <a:noFill/>
          <a:ln w="9525">
            <a:noFill/>
            <a:miter lim="800000"/>
            <a:headEnd/>
            <a:tailEnd/>
          </a:ln>
        </p:spPr>
      </p:pic>
      <p:sp>
        <p:nvSpPr>
          <p:cNvPr id="71686" name="Text Box 6"/>
          <p:cNvSpPr txBox="1">
            <a:spLocks noChangeArrowheads="1"/>
          </p:cNvSpPr>
          <p:nvPr/>
        </p:nvSpPr>
        <p:spPr bwMode="auto">
          <a:xfrm>
            <a:off x="2195736" y="5373216"/>
            <a:ext cx="4815557" cy="8713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rPr>
              <a:t>Desorganización en los archivos de documentación, histórica y actual</a:t>
            </a:r>
            <a:r>
              <a:rPr kumimoji="0" lang="es-ES" sz="1000" b="0" i="0" u="none" strike="noStrike" cap="none" normalizeH="0" baseline="0" dirty="0" smtClean="0">
                <a:ln>
                  <a:noFill/>
                </a:ln>
                <a:solidFill>
                  <a:srgbClr val="4F81BD"/>
                </a:solidFill>
                <a:effectLst/>
                <a:latin typeface="Arial" pitchFamily="34"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384"/>
            <a:ext cx="8229600" cy="1143000"/>
          </a:xfrm>
        </p:spPr>
        <p:txBody>
          <a:bodyPr/>
          <a:lstStyle/>
          <a:p>
            <a:pPr algn="ctr"/>
            <a:r>
              <a:rPr lang="es-ES" dirty="0" smtClean="0"/>
              <a:t>RIESGOS DE INSEGURIDAD</a:t>
            </a:r>
            <a:endParaRPr lang="es-AR" dirty="0"/>
          </a:p>
        </p:txBody>
      </p:sp>
      <p:sp>
        <p:nvSpPr>
          <p:cNvPr id="72706" name="Text Box 2"/>
          <p:cNvSpPr txBox="1">
            <a:spLocks noChangeArrowheads="1"/>
          </p:cNvSpPr>
          <p:nvPr/>
        </p:nvSpPr>
        <p:spPr bwMode="auto">
          <a:xfrm>
            <a:off x="1687271" y="5913184"/>
            <a:ext cx="5837057" cy="3241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Arial" pitchFamily="34" charset="0"/>
              </a:rPr>
              <a:t>Resumen de los riesgos más importantes que se pudieron observar</a:t>
            </a:r>
            <a:r>
              <a:rPr kumimoji="0" lang="es-AR" sz="1000" b="0" i="0" u="none" strike="noStrike" cap="none" normalizeH="0" baseline="0" dirty="0" smtClean="0">
                <a:ln>
                  <a:noFill/>
                </a:ln>
                <a:solidFill>
                  <a:schemeClr val="tx1"/>
                </a:solidFill>
                <a:effectLst/>
                <a:latin typeface="Arial" pitchFamily="34" charset="0"/>
              </a:rPr>
              <a:t>.</a:t>
            </a:r>
          </a:p>
        </p:txBody>
      </p:sp>
      <p:grpSp>
        <p:nvGrpSpPr>
          <p:cNvPr id="72707" name="Group 3"/>
          <p:cNvGrpSpPr>
            <a:grpSpLocks/>
          </p:cNvGrpSpPr>
          <p:nvPr/>
        </p:nvGrpSpPr>
        <p:grpSpPr bwMode="auto">
          <a:xfrm>
            <a:off x="1670050" y="1123181"/>
            <a:ext cx="5926286" cy="4754091"/>
            <a:chOff x="2366" y="6561"/>
            <a:chExt cx="7969" cy="6776"/>
          </a:xfrm>
        </p:grpSpPr>
        <p:pic>
          <p:nvPicPr>
            <p:cNvPr id="72708" name="Picture 4"/>
            <p:cNvPicPr>
              <a:picLocks noChangeAspect="1" noChangeArrowheads="1"/>
            </p:cNvPicPr>
            <p:nvPr/>
          </p:nvPicPr>
          <p:blipFill>
            <a:blip r:embed="rId2" cstate="print"/>
            <a:srcRect/>
            <a:stretch>
              <a:fillRect/>
            </a:stretch>
          </p:blipFill>
          <p:spPr bwMode="auto">
            <a:xfrm>
              <a:off x="2366" y="6576"/>
              <a:ext cx="3934" cy="3011"/>
            </a:xfrm>
            <a:prstGeom prst="rect">
              <a:avLst/>
            </a:prstGeom>
            <a:noFill/>
          </p:spPr>
        </p:pic>
        <p:pic>
          <p:nvPicPr>
            <p:cNvPr id="72709" name="Picture 5"/>
            <p:cNvPicPr>
              <a:picLocks noChangeAspect="1" noChangeArrowheads="1"/>
            </p:cNvPicPr>
            <p:nvPr/>
          </p:nvPicPr>
          <p:blipFill>
            <a:blip r:embed="rId3" cstate="print"/>
            <a:srcRect/>
            <a:stretch>
              <a:fillRect/>
            </a:stretch>
          </p:blipFill>
          <p:spPr bwMode="auto">
            <a:xfrm>
              <a:off x="2366" y="9587"/>
              <a:ext cx="3934" cy="3750"/>
            </a:xfrm>
            <a:prstGeom prst="rect">
              <a:avLst/>
            </a:prstGeom>
            <a:noFill/>
          </p:spPr>
        </p:pic>
        <p:pic>
          <p:nvPicPr>
            <p:cNvPr id="72710" name="Picture 6"/>
            <p:cNvPicPr>
              <a:picLocks noChangeAspect="1" noChangeArrowheads="1"/>
            </p:cNvPicPr>
            <p:nvPr/>
          </p:nvPicPr>
          <p:blipFill>
            <a:blip r:embed="rId4" cstate="print"/>
            <a:srcRect/>
            <a:stretch>
              <a:fillRect/>
            </a:stretch>
          </p:blipFill>
          <p:spPr bwMode="auto">
            <a:xfrm>
              <a:off x="6300" y="9587"/>
              <a:ext cx="4035" cy="3750"/>
            </a:xfrm>
            <a:prstGeom prst="rect">
              <a:avLst/>
            </a:prstGeom>
            <a:noFill/>
          </p:spPr>
        </p:pic>
        <p:pic>
          <p:nvPicPr>
            <p:cNvPr id="72711" name="Picture 7"/>
            <p:cNvPicPr>
              <a:picLocks noChangeAspect="1" noChangeArrowheads="1"/>
            </p:cNvPicPr>
            <p:nvPr/>
          </p:nvPicPr>
          <p:blipFill>
            <a:blip r:embed="rId5" cstate="print"/>
            <a:srcRect/>
            <a:stretch>
              <a:fillRect/>
            </a:stretch>
          </p:blipFill>
          <p:spPr bwMode="auto">
            <a:xfrm>
              <a:off x="6300" y="6561"/>
              <a:ext cx="4035" cy="3026"/>
            </a:xfrm>
            <a:prstGeom prst="rect">
              <a:avLst/>
            </a:prstGeom>
            <a:noFill/>
          </p:spPr>
        </p:pic>
        <p:sp>
          <p:nvSpPr>
            <p:cNvPr id="72712" name="Oval 8"/>
            <p:cNvSpPr>
              <a:spLocks noChangeArrowheads="1"/>
            </p:cNvSpPr>
            <p:nvPr/>
          </p:nvSpPr>
          <p:spPr bwMode="auto">
            <a:xfrm>
              <a:off x="3779" y="8457"/>
              <a:ext cx="885" cy="855"/>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sp>
          <p:nvSpPr>
            <p:cNvPr id="72713" name="Oval 9"/>
            <p:cNvSpPr>
              <a:spLocks noChangeArrowheads="1"/>
            </p:cNvSpPr>
            <p:nvPr/>
          </p:nvSpPr>
          <p:spPr bwMode="auto">
            <a:xfrm>
              <a:off x="7195" y="7438"/>
              <a:ext cx="1954" cy="2265"/>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sp>
          <p:nvSpPr>
            <p:cNvPr id="72714" name="Oval 10"/>
            <p:cNvSpPr>
              <a:spLocks noChangeArrowheads="1"/>
            </p:cNvSpPr>
            <p:nvPr/>
          </p:nvSpPr>
          <p:spPr bwMode="auto">
            <a:xfrm>
              <a:off x="4019" y="11475"/>
              <a:ext cx="885" cy="855"/>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sp>
          <p:nvSpPr>
            <p:cNvPr id="72715" name="Oval 11"/>
            <p:cNvSpPr>
              <a:spLocks noChangeArrowheads="1"/>
            </p:cNvSpPr>
            <p:nvPr/>
          </p:nvSpPr>
          <p:spPr bwMode="auto">
            <a:xfrm>
              <a:off x="7416" y="10845"/>
              <a:ext cx="1194" cy="2447"/>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16024"/>
            <a:ext cx="8229600" cy="764704"/>
          </a:xfrm>
        </p:spPr>
        <p:txBody>
          <a:bodyPr>
            <a:noAutofit/>
          </a:bodyPr>
          <a:lstStyle/>
          <a:p>
            <a:pPr algn="ctr"/>
            <a:r>
              <a:rPr lang="es-AR" sz="2500" dirty="0" smtClean="0"/>
              <a:t>Riesgos inherentes en el departamento de Auditoría.</a:t>
            </a:r>
            <a:endParaRPr lang="es-AR" sz="2500" dirty="0"/>
          </a:p>
        </p:txBody>
      </p:sp>
      <p:graphicFrame>
        <p:nvGraphicFramePr>
          <p:cNvPr id="5" name="4 Tabla"/>
          <p:cNvGraphicFramePr>
            <a:graphicFrameLocks noGrp="1"/>
          </p:cNvGraphicFramePr>
          <p:nvPr/>
        </p:nvGraphicFramePr>
        <p:xfrm>
          <a:off x="144019" y="1412779"/>
          <a:ext cx="3275853" cy="4392485"/>
        </p:xfrm>
        <a:graphic>
          <a:graphicData uri="http://schemas.openxmlformats.org/drawingml/2006/table">
            <a:tbl>
              <a:tblPr/>
              <a:tblGrid>
                <a:gridCol w="379435"/>
                <a:gridCol w="846466"/>
                <a:gridCol w="379435"/>
                <a:gridCol w="546737"/>
                <a:gridCol w="546737"/>
                <a:gridCol w="577043"/>
              </a:tblGrid>
              <a:tr h="231183">
                <a:tc gridSpan="2">
                  <a:txBody>
                    <a:bodyPr/>
                    <a:lstStyle/>
                    <a:p>
                      <a:pPr algn="ctr">
                        <a:spcAft>
                          <a:spcPts val="0"/>
                        </a:spcAft>
                      </a:pPr>
                      <a:r>
                        <a:rPr lang="es-ES" sz="1100" b="1" dirty="0">
                          <a:latin typeface="Arial"/>
                          <a:ea typeface="Times New Roman"/>
                          <a:cs typeface="Times New Roman"/>
                        </a:rPr>
                        <a:t>Ocurrencia</a:t>
                      </a:r>
                      <a:endParaRPr lang="es-AR" sz="1200" dirty="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hMerge="1">
                  <a:txBody>
                    <a:bodyPr/>
                    <a:lstStyle/>
                    <a:p>
                      <a:endParaRPr lang="es-AR"/>
                    </a:p>
                  </a:txBody>
                  <a:tcPr/>
                </a:tc>
                <a:tc gridSpan="2">
                  <a:txBody>
                    <a:bodyPr/>
                    <a:lstStyle/>
                    <a:p>
                      <a:pPr algn="ctr">
                        <a:spcAft>
                          <a:spcPts val="0"/>
                        </a:spcAft>
                      </a:pPr>
                      <a:r>
                        <a:rPr lang="es-ES" sz="1100" b="1">
                          <a:latin typeface="Arial"/>
                          <a:ea typeface="Times New Roman"/>
                          <a:cs typeface="Times New Roman"/>
                        </a:rPr>
                        <a:t>Impacto</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hMerge="1">
                  <a:txBody>
                    <a:bodyPr/>
                    <a:lstStyle/>
                    <a:p>
                      <a:endParaRPr lang="es-AR"/>
                    </a:p>
                  </a:txBody>
                  <a:tcPr/>
                </a:tc>
                <a:tc gridSpan="2">
                  <a:txBody>
                    <a:bodyPr/>
                    <a:lstStyle/>
                    <a:p>
                      <a:pPr algn="ctr">
                        <a:spcAft>
                          <a:spcPts val="0"/>
                        </a:spcAft>
                      </a:pPr>
                      <a:r>
                        <a:rPr lang="es-ES" sz="1100" b="1">
                          <a:latin typeface="Arial"/>
                          <a:ea typeface="Times New Roman"/>
                          <a:cs typeface="Times New Roman"/>
                        </a:rPr>
                        <a:t>Controles</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c hMerge="1">
                  <a:txBody>
                    <a:bodyPr/>
                    <a:lstStyle/>
                    <a:p>
                      <a:endParaRPr lang="es-AR"/>
                    </a:p>
                  </a:txBody>
                  <a:tcPr/>
                </a:tc>
              </a:tr>
              <a:tr h="1155918">
                <a:tc>
                  <a:txBody>
                    <a:bodyPr/>
                    <a:lstStyle/>
                    <a:p>
                      <a:pPr algn="ctr">
                        <a:spcAft>
                          <a:spcPts val="0"/>
                        </a:spcAft>
                      </a:pPr>
                      <a:r>
                        <a:rPr lang="es-ES" sz="1100" b="1">
                          <a:latin typeface="Arial"/>
                          <a:ea typeface="Times New Roman"/>
                          <a:cs typeface="Times New Roman"/>
                        </a:rPr>
                        <a:t>Escala</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lgn="ctr">
                        <a:spcAft>
                          <a:spcPts val="0"/>
                        </a:spcAft>
                      </a:pPr>
                      <a:r>
                        <a:rPr lang="es-ES" sz="1100" b="1">
                          <a:latin typeface="Arial"/>
                          <a:ea typeface="Times New Roman"/>
                          <a:cs typeface="Times New Roman"/>
                        </a:rPr>
                        <a:t>Nivel de </a:t>
                      </a:r>
                      <a:br>
                        <a:rPr lang="es-ES" sz="1100" b="1">
                          <a:latin typeface="Arial"/>
                          <a:ea typeface="Times New Roman"/>
                          <a:cs typeface="Times New Roman"/>
                        </a:rPr>
                      </a:br>
                      <a:r>
                        <a:rPr lang="es-ES" sz="1100" b="1">
                          <a:latin typeface="Arial"/>
                          <a:ea typeface="Times New Roman"/>
                          <a:cs typeface="Times New Roman"/>
                        </a:rPr>
                        <a:t>Ocurrencia</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lgn="ctr">
                        <a:spcAft>
                          <a:spcPts val="0"/>
                        </a:spcAft>
                      </a:pPr>
                      <a:r>
                        <a:rPr lang="es-ES" sz="1100" b="1">
                          <a:latin typeface="Arial"/>
                          <a:ea typeface="Times New Roman"/>
                          <a:cs typeface="Times New Roman"/>
                        </a:rPr>
                        <a:t>Escala</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lgn="ctr">
                        <a:spcAft>
                          <a:spcPts val="0"/>
                        </a:spcAft>
                      </a:pPr>
                      <a:r>
                        <a:rPr lang="es-ES" sz="1100" b="1">
                          <a:latin typeface="Arial"/>
                          <a:ea typeface="Times New Roman"/>
                          <a:cs typeface="Times New Roman"/>
                        </a:rPr>
                        <a:t>Nivel de</a:t>
                      </a:r>
                      <a:br>
                        <a:rPr lang="es-ES" sz="1100" b="1">
                          <a:latin typeface="Arial"/>
                          <a:ea typeface="Times New Roman"/>
                          <a:cs typeface="Times New Roman"/>
                        </a:rPr>
                      </a:br>
                      <a:r>
                        <a:rPr lang="es-ES" sz="1100" b="1">
                          <a:latin typeface="Arial"/>
                          <a:ea typeface="Times New Roman"/>
                          <a:cs typeface="Times New Roman"/>
                        </a:rPr>
                        <a:t> Impacto</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lgn="ctr">
                        <a:spcAft>
                          <a:spcPts val="0"/>
                        </a:spcAft>
                      </a:pPr>
                      <a:r>
                        <a:rPr lang="es-ES" sz="1100" b="1" dirty="0">
                          <a:latin typeface="Arial"/>
                          <a:ea typeface="Times New Roman"/>
                          <a:cs typeface="Times New Roman"/>
                        </a:rPr>
                        <a:t>Escala</a:t>
                      </a:r>
                      <a:endParaRPr lang="es-AR" sz="1200" dirty="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c>
                  <a:txBody>
                    <a:bodyPr/>
                    <a:lstStyle/>
                    <a:p>
                      <a:pPr algn="ctr">
                        <a:spcAft>
                          <a:spcPts val="0"/>
                        </a:spcAft>
                      </a:pPr>
                      <a:r>
                        <a:rPr lang="es-ES" sz="1100" b="1">
                          <a:latin typeface="Arial"/>
                          <a:ea typeface="Times New Roman"/>
                          <a:cs typeface="Times New Roman"/>
                        </a:rPr>
                        <a:t>Efectividad</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r>
              <a:tr h="462367">
                <a:tc>
                  <a:txBody>
                    <a:bodyPr/>
                    <a:lstStyle/>
                    <a:p>
                      <a:pPr algn="r">
                        <a:spcAft>
                          <a:spcPts val="0"/>
                        </a:spcAft>
                      </a:pPr>
                      <a:r>
                        <a:rPr lang="es-ES" sz="1100" b="1">
                          <a:latin typeface="Arial"/>
                          <a:ea typeface="Times New Roman"/>
                          <a:cs typeface="Times New Roman"/>
                        </a:rPr>
                        <a:t>1</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spcAft>
                          <a:spcPts val="0"/>
                        </a:spcAft>
                      </a:pPr>
                      <a:r>
                        <a:rPr lang="es-ES" sz="1100" dirty="0">
                          <a:latin typeface="Arial"/>
                          <a:ea typeface="Times New Roman"/>
                          <a:cs typeface="Times New Roman"/>
                        </a:rPr>
                        <a:t>Rara vez ocurre</a:t>
                      </a:r>
                      <a:endParaRPr lang="es-AR" sz="1200" dirty="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lgn="r">
                        <a:spcAft>
                          <a:spcPts val="0"/>
                        </a:spcAft>
                      </a:pPr>
                      <a:r>
                        <a:rPr lang="es-ES" sz="1100" b="1">
                          <a:latin typeface="Arial"/>
                          <a:ea typeface="Times New Roman"/>
                          <a:cs typeface="Times New Roman"/>
                        </a:rPr>
                        <a:t>2</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a:latin typeface="Arial"/>
                          <a:ea typeface="Times New Roman"/>
                          <a:cs typeface="Times New Roman"/>
                        </a:rPr>
                        <a:t>Bajo</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a:latin typeface="Arial"/>
                          <a:ea typeface="Times New Roman"/>
                          <a:cs typeface="Times New Roman"/>
                        </a:rPr>
                        <a:t>Baja</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c>
                  <a:txBody>
                    <a:bodyPr/>
                    <a:lstStyle/>
                    <a:p>
                      <a:pPr algn="r">
                        <a:spcAft>
                          <a:spcPts val="0"/>
                        </a:spcAft>
                      </a:pPr>
                      <a:r>
                        <a:rPr lang="es-ES" sz="1100">
                          <a:latin typeface="Arial"/>
                          <a:ea typeface="Times New Roman"/>
                          <a:cs typeface="Times New Roman"/>
                        </a:rPr>
                        <a:t>10%</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r>
              <a:tr h="693550">
                <a:tc>
                  <a:txBody>
                    <a:bodyPr/>
                    <a:lstStyle/>
                    <a:p>
                      <a:pPr algn="r">
                        <a:spcAft>
                          <a:spcPts val="0"/>
                        </a:spcAft>
                      </a:pPr>
                      <a:r>
                        <a:rPr lang="es-ES" sz="1100" b="1">
                          <a:latin typeface="Arial"/>
                          <a:ea typeface="Times New Roman"/>
                          <a:cs typeface="Times New Roman"/>
                        </a:rPr>
                        <a:t>3</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spcAft>
                          <a:spcPts val="0"/>
                        </a:spcAft>
                      </a:pPr>
                      <a:r>
                        <a:rPr lang="es-ES" sz="1100">
                          <a:latin typeface="Arial"/>
                          <a:ea typeface="Times New Roman"/>
                          <a:cs typeface="Times New Roman"/>
                        </a:rPr>
                        <a:t>Poco probable</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lgn="r">
                        <a:spcAft>
                          <a:spcPts val="0"/>
                        </a:spcAft>
                      </a:pPr>
                      <a:r>
                        <a:rPr lang="es-ES" sz="1100" b="1">
                          <a:latin typeface="Arial"/>
                          <a:ea typeface="Times New Roman"/>
                          <a:cs typeface="Times New Roman"/>
                        </a:rPr>
                        <a:t>4</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a:latin typeface="Arial"/>
                          <a:ea typeface="Times New Roman"/>
                          <a:cs typeface="Times New Roman"/>
                        </a:rPr>
                        <a:t>Medio/Bajo</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dirty="0">
                          <a:latin typeface="Arial"/>
                          <a:ea typeface="Times New Roman"/>
                          <a:cs typeface="Times New Roman"/>
                        </a:rPr>
                        <a:t>Media/Baja</a:t>
                      </a:r>
                      <a:endParaRPr lang="es-AR" sz="1200" dirty="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c>
                  <a:txBody>
                    <a:bodyPr/>
                    <a:lstStyle/>
                    <a:p>
                      <a:pPr algn="r">
                        <a:spcAft>
                          <a:spcPts val="0"/>
                        </a:spcAft>
                      </a:pPr>
                      <a:r>
                        <a:rPr lang="es-ES" sz="1100">
                          <a:latin typeface="Arial"/>
                          <a:ea typeface="Times New Roman"/>
                          <a:cs typeface="Times New Roman"/>
                        </a:rPr>
                        <a:t>20%</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r>
              <a:tr h="462367">
                <a:tc>
                  <a:txBody>
                    <a:bodyPr/>
                    <a:lstStyle/>
                    <a:p>
                      <a:pPr algn="r">
                        <a:spcAft>
                          <a:spcPts val="0"/>
                        </a:spcAft>
                      </a:pPr>
                      <a:r>
                        <a:rPr lang="es-ES" sz="1100" b="1">
                          <a:latin typeface="Arial"/>
                          <a:ea typeface="Times New Roman"/>
                          <a:cs typeface="Times New Roman"/>
                        </a:rPr>
                        <a:t>5</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spcAft>
                          <a:spcPts val="0"/>
                        </a:spcAft>
                      </a:pPr>
                      <a:r>
                        <a:rPr lang="es-ES" sz="1100">
                          <a:latin typeface="Arial"/>
                          <a:ea typeface="Times New Roman"/>
                          <a:cs typeface="Times New Roman"/>
                        </a:rPr>
                        <a:t>Medio probable</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lgn="r">
                        <a:spcAft>
                          <a:spcPts val="0"/>
                        </a:spcAft>
                      </a:pPr>
                      <a:r>
                        <a:rPr lang="es-ES" sz="1100" b="1">
                          <a:latin typeface="Arial"/>
                          <a:ea typeface="Times New Roman"/>
                          <a:cs typeface="Times New Roman"/>
                        </a:rPr>
                        <a:t>6</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a:latin typeface="Arial"/>
                          <a:ea typeface="Times New Roman"/>
                          <a:cs typeface="Times New Roman"/>
                        </a:rPr>
                        <a:t>Medio</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a:latin typeface="Arial"/>
                          <a:ea typeface="Times New Roman"/>
                          <a:cs typeface="Times New Roman"/>
                        </a:rPr>
                        <a:t>Media</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c>
                  <a:txBody>
                    <a:bodyPr/>
                    <a:lstStyle/>
                    <a:p>
                      <a:pPr algn="r">
                        <a:spcAft>
                          <a:spcPts val="0"/>
                        </a:spcAft>
                      </a:pPr>
                      <a:r>
                        <a:rPr lang="es-ES" sz="1100">
                          <a:latin typeface="Arial"/>
                          <a:ea typeface="Times New Roman"/>
                          <a:cs typeface="Times New Roman"/>
                        </a:rPr>
                        <a:t>50%</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r>
              <a:tr h="693550">
                <a:tc>
                  <a:txBody>
                    <a:bodyPr/>
                    <a:lstStyle/>
                    <a:p>
                      <a:pPr algn="r">
                        <a:spcAft>
                          <a:spcPts val="0"/>
                        </a:spcAft>
                      </a:pPr>
                      <a:r>
                        <a:rPr lang="es-ES" sz="1100" b="1">
                          <a:latin typeface="Arial"/>
                          <a:ea typeface="Times New Roman"/>
                          <a:cs typeface="Times New Roman"/>
                        </a:rPr>
                        <a:t>7</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spcAft>
                          <a:spcPts val="0"/>
                        </a:spcAft>
                      </a:pPr>
                      <a:r>
                        <a:rPr lang="es-ES" sz="1100">
                          <a:latin typeface="Arial"/>
                          <a:ea typeface="Times New Roman"/>
                          <a:cs typeface="Times New Roman"/>
                        </a:rPr>
                        <a:t>Muy Probable</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lgn="r">
                        <a:spcAft>
                          <a:spcPts val="0"/>
                        </a:spcAft>
                      </a:pPr>
                      <a:r>
                        <a:rPr lang="es-ES" sz="1100" b="1">
                          <a:latin typeface="Arial"/>
                          <a:ea typeface="Times New Roman"/>
                          <a:cs typeface="Times New Roman"/>
                        </a:rPr>
                        <a:t>8</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a:latin typeface="Arial"/>
                          <a:ea typeface="Times New Roman"/>
                          <a:cs typeface="Times New Roman"/>
                        </a:rPr>
                        <a:t>Medio/Alto</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a:latin typeface="Arial"/>
                          <a:ea typeface="Times New Roman"/>
                          <a:cs typeface="Times New Roman"/>
                        </a:rPr>
                        <a:t>Media/Ata</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c>
                  <a:txBody>
                    <a:bodyPr/>
                    <a:lstStyle/>
                    <a:p>
                      <a:pPr algn="r">
                        <a:spcAft>
                          <a:spcPts val="0"/>
                        </a:spcAft>
                      </a:pPr>
                      <a:r>
                        <a:rPr lang="es-ES" sz="1100">
                          <a:latin typeface="Arial"/>
                          <a:ea typeface="Times New Roman"/>
                          <a:cs typeface="Times New Roman"/>
                        </a:rPr>
                        <a:t>80%</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r>
              <a:tr h="693550">
                <a:tc>
                  <a:txBody>
                    <a:bodyPr/>
                    <a:lstStyle/>
                    <a:p>
                      <a:pPr algn="r">
                        <a:spcAft>
                          <a:spcPts val="0"/>
                        </a:spcAft>
                      </a:pPr>
                      <a:r>
                        <a:rPr lang="es-ES" sz="1100" b="1">
                          <a:latin typeface="Arial"/>
                          <a:ea typeface="Times New Roman"/>
                          <a:cs typeface="Times New Roman"/>
                        </a:rPr>
                        <a:t>9</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spcAft>
                          <a:spcPts val="0"/>
                        </a:spcAft>
                      </a:pPr>
                      <a:r>
                        <a:rPr lang="es-ES" sz="1100">
                          <a:latin typeface="Arial"/>
                          <a:ea typeface="Times New Roman"/>
                          <a:cs typeface="Times New Roman"/>
                        </a:rPr>
                        <a:t>Altamente probable</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5DFEC"/>
                    </a:solidFill>
                  </a:tcPr>
                </a:tc>
                <a:tc>
                  <a:txBody>
                    <a:bodyPr/>
                    <a:lstStyle/>
                    <a:p>
                      <a:pPr algn="r">
                        <a:spcAft>
                          <a:spcPts val="0"/>
                        </a:spcAft>
                      </a:pPr>
                      <a:r>
                        <a:rPr lang="es-ES" sz="1100" b="1">
                          <a:latin typeface="Arial"/>
                          <a:ea typeface="Times New Roman"/>
                          <a:cs typeface="Times New Roman"/>
                        </a:rPr>
                        <a:t>10</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a:latin typeface="Arial"/>
                          <a:ea typeface="Times New Roman"/>
                          <a:cs typeface="Times New Roman"/>
                        </a:rPr>
                        <a:t>Alto</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DAEEF3"/>
                    </a:solidFill>
                  </a:tcPr>
                </a:tc>
                <a:tc>
                  <a:txBody>
                    <a:bodyPr/>
                    <a:lstStyle/>
                    <a:p>
                      <a:pPr>
                        <a:spcAft>
                          <a:spcPts val="0"/>
                        </a:spcAft>
                      </a:pPr>
                      <a:r>
                        <a:rPr lang="es-ES" sz="1100">
                          <a:latin typeface="Arial"/>
                          <a:ea typeface="Times New Roman"/>
                          <a:cs typeface="Times New Roman"/>
                        </a:rPr>
                        <a:t>Alta</a:t>
                      </a:r>
                      <a:endParaRPr lang="es-AR" sz="120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c>
                  <a:txBody>
                    <a:bodyPr/>
                    <a:lstStyle/>
                    <a:p>
                      <a:pPr algn="r">
                        <a:spcAft>
                          <a:spcPts val="0"/>
                        </a:spcAft>
                      </a:pPr>
                      <a:r>
                        <a:rPr lang="es-ES" sz="1100" dirty="0">
                          <a:latin typeface="Arial"/>
                          <a:ea typeface="Times New Roman"/>
                          <a:cs typeface="Times New Roman"/>
                        </a:rPr>
                        <a:t>90%</a:t>
                      </a:r>
                      <a:endParaRPr lang="es-AR" sz="1200" dirty="0">
                        <a:latin typeface="Times New Roman"/>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FDE9D9"/>
                    </a:solidFill>
                  </a:tcPr>
                </a:tc>
              </a:tr>
            </a:tbl>
          </a:graphicData>
        </a:graphic>
      </p:graphicFrame>
      <p:sp>
        <p:nvSpPr>
          <p:cNvPr id="73729" name="Text Box 1"/>
          <p:cNvSpPr txBox="1">
            <a:spLocks noChangeArrowheads="1"/>
          </p:cNvSpPr>
          <p:nvPr/>
        </p:nvSpPr>
        <p:spPr bwMode="auto">
          <a:xfrm>
            <a:off x="467544" y="5877272"/>
            <a:ext cx="2592288" cy="6480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200" b="0" i="0" u="none" strike="noStrike" cap="none" normalizeH="0" baseline="0" dirty="0" smtClean="0">
                <a:ln>
                  <a:noFill/>
                </a:ln>
                <a:solidFill>
                  <a:schemeClr val="tx1"/>
                </a:solidFill>
                <a:effectLst/>
                <a:latin typeface="Arial" pitchFamily="34" charset="0"/>
              </a:rPr>
              <a:t>Escalas de ocurrencia e impacto según su nivel y controles según su efectividad.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endParaRPr>
          </a:p>
        </p:txBody>
      </p:sp>
      <p:graphicFrame>
        <p:nvGraphicFramePr>
          <p:cNvPr id="73730" name="Object 2"/>
          <p:cNvGraphicFramePr>
            <a:graphicFrameLocks noChangeAspect="1"/>
          </p:cNvGraphicFramePr>
          <p:nvPr/>
        </p:nvGraphicFramePr>
        <p:xfrm>
          <a:off x="3491880" y="1310355"/>
          <a:ext cx="5616624" cy="4710933"/>
        </p:xfrm>
        <a:graphic>
          <a:graphicData uri="http://schemas.openxmlformats.org/presentationml/2006/ole">
            <p:oleObj spid="_x0000_s73730" name="Documento" r:id="rId3" imgW="5326403" imgH="4466632" progId="Word.Document.12">
              <p:embed/>
            </p:oleObj>
          </a:graphicData>
        </a:graphic>
      </p:graphicFrame>
      <p:sp>
        <p:nvSpPr>
          <p:cNvPr id="73731" name="Text Box 3"/>
          <p:cNvSpPr txBox="1">
            <a:spLocks noChangeArrowheads="1"/>
          </p:cNvSpPr>
          <p:nvPr/>
        </p:nvSpPr>
        <p:spPr bwMode="auto">
          <a:xfrm>
            <a:off x="3703513" y="5877272"/>
            <a:ext cx="5260975" cy="2160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Arial" pitchFamily="34" charset="0"/>
              </a:rPr>
              <a:t>Valorización de los riesgos.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agen 2"/>
          <p:cNvPicPr>
            <a:picLocks noChangeAspect="1" noChangeArrowheads="1"/>
          </p:cNvPicPr>
          <p:nvPr/>
        </p:nvPicPr>
        <p:blipFill>
          <a:blip r:embed="rId3" cstate="print"/>
          <a:srcRect l="19185" t="21204" r="37862" b="15506"/>
          <a:stretch>
            <a:fillRect/>
          </a:stretch>
        </p:blipFill>
        <p:spPr bwMode="auto">
          <a:xfrm>
            <a:off x="5940152" y="1628800"/>
            <a:ext cx="3002535" cy="2376264"/>
          </a:xfrm>
          <a:prstGeom prst="rect">
            <a:avLst/>
          </a:prstGeom>
          <a:noFill/>
          <a:ln w="9525">
            <a:noFill/>
            <a:miter lim="800000"/>
            <a:headEnd/>
            <a:tailEnd/>
          </a:ln>
        </p:spPr>
      </p:pic>
      <p:graphicFrame>
        <p:nvGraphicFramePr>
          <p:cNvPr id="74755" name="Object 3"/>
          <p:cNvGraphicFramePr>
            <a:graphicFrameLocks noChangeAspect="1"/>
          </p:cNvGraphicFramePr>
          <p:nvPr/>
        </p:nvGraphicFramePr>
        <p:xfrm>
          <a:off x="179512" y="1124744"/>
          <a:ext cx="5616575" cy="4711700"/>
        </p:xfrm>
        <a:graphic>
          <a:graphicData uri="http://schemas.openxmlformats.org/presentationml/2006/ole">
            <p:oleObj spid="_x0000_s74755" name="Documento" r:id="rId4" imgW="5326403" imgH="4466632" progId="Word.Document.12">
              <p:embed/>
            </p:oleObj>
          </a:graphicData>
        </a:graphic>
      </p:graphicFrame>
      <p:sp>
        <p:nvSpPr>
          <p:cNvPr id="4" name="3 CuadroTexto"/>
          <p:cNvSpPr txBox="1"/>
          <p:nvPr/>
        </p:nvSpPr>
        <p:spPr>
          <a:xfrm>
            <a:off x="755576" y="0"/>
            <a:ext cx="1728192" cy="369332"/>
          </a:xfrm>
          <a:prstGeom prst="rect">
            <a:avLst/>
          </a:prstGeom>
          <a:noFill/>
        </p:spPr>
        <p:txBody>
          <a:bodyPr wrap="square" rtlCol="0">
            <a:spAutoFit/>
          </a:bodyPr>
          <a:lstStyle/>
          <a:p>
            <a:r>
              <a:rPr lang="es-AR" b="1" i="1" dirty="0" smtClean="0">
                <a:solidFill>
                  <a:schemeClr val="accent5">
                    <a:lumMod val="50000"/>
                  </a:schemeClr>
                </a:solidFill>
              </a:rPr>
              <a:t>…</a:t>
            </a:r>
            <a:r>
              <a:rPr lang="es-AR" sz="1500" b="1" dirty="0" smtClean="0">
                <a:solidFill>
                  <a:schemeClr val="tx2"/>
                </a:solidFill>
                <a:effectLst>
                  <a:outerShdw blurRad="31750" dist="25400" dir="5400000" algn="tl" rotWithShape="0">
                    <a:srgbClr val="000000">
                      <a:alpha val="25000"/>
                    </a:srgbClr>
                  </a:outerShdw>
                </a:effectLst>
                <a:latin typeface="+mj-lt"/>
                <a:ea typeface="+mj-ea"/>
                <a:cs typeface="+mj-cs"/>
              </a:rPr>
              <a:t>Continúa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634082"/>
          </a:xfrm>
        </p:spPr>
        <p:txBody>
          <a:bodyPr>
            <a:noAutofit/>
          </a:bodyPr>
          <a:lstStyle/>
          <a:p>
            <a:pPr algn="ctr"/>
            <a:r>
              <a:rPr lang="es-ES" sz="2500" dirty="0" smtClean="0"/>
              <a:t>PROPUESTA DE MEJORA</a:t>
            </a:r>
            <a:r>
              <a:rPr lang="es-AR" sz="2500" dirty="0" smtClean="0"/>
              <a:t/>
            </a:r>
            <a:br>
              <a:rPr lang="es-AR" sz="2500" dirty="0" smtClean="0"/>
            </a:br>
            <a:endParaRPr lang="es-AR" sz="2500" dirty="0"/>
          </a:p>
        </p:txBody>
      </p:sp>
      <p:sp>
        <p:nvSpPr>
          <p:cNvPr id="75777" name="Rectangle 1"/>
          <p:cNvSpPr>
            <a:spLocks noChangeArrowheads="1"/>
          </p:cNvSpPr>
          <p:nvPr/>
        </p:nvSpPr>
        <p:spPr bwMode="auto">
          <a:xfrm>
            <a:off x="323528" y="-171400"/>
            <a:ext cx="576064" cy="7363494"/>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J</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A </a:t>
            </a:r>
          </a:p>
          <a:p>
            <a:pPr marL="0" marR="0" lvl="0" indent="0" algn="ctr" defTabSz="914400" rtl="0" eaLnBrk="1" fontAlgn="base" latinLnBrk="0" hangingPunct="1">
              <a:lnSpc>
                <a:spcPct val="100000"/>
              </a:lnSpc>
              <a:spcBef>
                <a:spcPct val="0"/>
              </a:spcBef>
              <a:spcAft>
                <a:spcPct val="0"/>
              </a:spcAft>
              <a:buClrTx/>
              <a:buSzTx/>
              <a:buFontTx/>
              <a:buNone/>
              <a:tabLst/>
            </a:pPr>
            <a:endParaRPr lang="es-ES" sz="1400" b="1" dirty="0" smtClean="0">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AL </a:t>
            </a:r>
          </a:p>
          <a:p>
            <a:pPr marL="0" marR="0" lvl="0" indent="0" algn="ctr" defTabSz="914400" rtl="0" eaLnBrk="1" fontAlgn="base" latinLnBrk="0" hangingPunct="1">
              <a:lnSpc>
                <a:spcPct val="100000"/>
              </a:lnSpc>
              <a:spcBef>
                <a:spcPct val="0"/>
              </a:spcBef>
              <a:spcAft>
                <a:spcPct val="0"/>
              </a:spcAft>
              <a:buClrTx/>
              <a:buSzTx/>
              <a:buFontTx/>
              <a:buNone/>
              <a:tabLst/>
            </a:pPr>
            <a:endParaRPr lang="es-ES" sz="1400" b="1" dirty="0" smtClean="0">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O </a:t>
            </a:r>
          </a:p>
          <a:p>
            <a:pPr marL="0" marR="0" lvl="0" indent="0" algn="ctr" defTabSz="914400" rtl="0" eaLnBrk="1" fontAlgn="base" latinLnBrk="0" hangingPunct="1">
              <a:lnSpc>
                <a:spcPct val="100000"/>
              </a:lnSpc>
              <a:spcBef>
                <a:spcPct val="0"/>
              </a:spcBef>
              <a:spcAft>
                <a:spcPct val="0"/>
              </a:spcAft>
              <a:buClrTx/>
              <a:buSzTx/>
              <a:buFontTx/>
              <a:buNone/>
              <a:tabLst/>
            </a:pPr>
            <a:endParaRPr lang="es-ES" sz="1400" b="1" dirty="0" smtClean="0">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DE </a:t>
            </a:r>
          </a:p>
          <a:p>
            <a:pPr marL="0" marR="0" lvl="0" indent="0" algn="ctr" defTabSz="914400" rtl="0" eaLnBrk="1" fontAlgn="base" latinLnBrk="0" hangingPunct="1">
              <a:lnSpc>
                <a:spcPct val="100000"/>
              </a:lnSpc>
              <a:spcBef>
                <a:spcPct val="0"/>
              </a:spcBef>
              <a:spcAft>
                <a:spcPct val="0"/>
              </a:spcAft>
              <a:buClrTx/>
              <a:buSzTx/>
              <a:buFontTx/>
              <a:buNone/>
              <a:tabLst/>
            </a:pPr>
            <a:endParaRPr lang="es-ES" sz="1400" b="1" dirty="0" smtClean="0">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Z</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Ó</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rPr>
              <a:t>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75779" name="Object 3"/>
          <p:cNvGraphicFramePr>
            <a:graphicFrameLocks noChangeAspect="1"/>
          </p:cNvGraphicFramePr>
          <p:nvPr/>
        </p:nvGraphicFramePr>
        <p:xfrm>
          <a:off x="1330659" y="548680"/>
          <a:ext cx="6481701" cy="6264696"/>
        </p:xfrm>
        <a:graphic>
          <a:graphicData uri="http://schemas.openxmlformats.org/presentationml/2006/ole">
            <p:oleObj spid="_x0000_s75779" name="Hoja de cálculo" r:id="rId3" imgW="5619902" imgH="8601151" progId="Excel.Sheet.12">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06090"/>
          </a:xfrm>
        </p:spPr>
        <p:txBody>
          <a:bodyPr>
            <a:normAutofit/>
          </a:bodyPr>
          <a:lstStyle/>
          <a:p>
            <a:pPr algn="ctr"/>
            <a:r>
              <a:rPr lang="es-ES" sz="2500" dirty="0" smtClean="0"/>
              <a:t>MEJORA A LA ESTRUCTURA ORGÁNICA</a:t>
            </a:r>
            <a:endParaRPr lang="es-AR" sz="2500" dirty="0"/>
          </a:p>
        </p:txBody>
      </p:sp>
      <p:sp>
        <p:nvSpPr>
          <p:cNvPr id="4" name="3 Rectángulo"/>
          <p:cNvSpPr/>
          <p:nvPr/>
        </p:nvSpPr>
        <p:spPr>
          <a:xfrm>
            <a:off x="492672" y="980728"/>
            <a:ext cx="3719288" cy="369332"/>
          </a:xfrm>
          <a:prstGeom prst="rect">
            <a:avLst/>
          </a:prstGeom>
        </p:spPr>
        <p:txBody>
          <a:bodyPr wrap="none">
            <a:spAutoFit/>
          </a:bodyPr>
          <a:lstStyle/>
          <a:p>
            <a:r>
              <a:rPr lang="es-ES" b="1" i="1" dirty="0" smtClean="0">
                <a:solidFill>
                  <a:schemeClr val="accent6">
                    <a:lumMod val="75000"/>
                  </a:schemeClr>
                </a:solidFill>
              </a:rPr>
              <a:t>ESTRUCTURA DESENTRALIZADA</a:t>
            </a:r>
            <a:endParaRPr lang="es-AR" b="1" i="1" dirty="0">
              <a:solidFill>
                <a:schemeClr val="accent6">
                  <a:lumMod val="75000"/>
                </a:schemeClr>
              </a:solidFill>
            </a:endParaRPr>
          </a:p>
        </p:txBody>
      </p:sp>
      <p:graphicFrame>
        <p:nvGraphicFramePr>
          <p:cNvPr id="5" name="4 Tabla"/>
          <p:cNvGraphicFramePr>
            <a:graphicFrameLocks noGrp="1"/>
          </p:cNvGraphicFramePr>
          <p:nvPr/>
        </p:nvGraphicFramePr>
        <p:xfrm>
          <a:off x="1691680" y="1340768"/>
          <a:ext cx="5760640" cy="4892000"/>
        </p:xfrm>
        <a:graphic>
          <a:graphicData uri="http://schemas.openxmlformats.org/drawingml/2006/table">
            <a:tbl>
              <a:tblPr/>
              <a:tblGrid>
                <a:gridCol w="2047707"/>
                <a:gridCol w="3712933"/>
              </a:tblGrid>
              <a:tr h="1334182">
                <a:tc>
                  <a:txBody>
                    <a:bodyPr/>
                    <a:lstStyle/>
                    <a:p>
                      <a:pPr>
                        <a:lnSpc>
                          <a:spcPct val="200000"/>
                        </a:lnSpc>
                        <a:spcAft>
                          <a:spcPts val="0"/>
                        </a:spcAft>
                      </a:pPr>
                      <a:r>
                        <a:rPr lang="es-ES" sz="1200" dirty="0">
                          <a:latin typeface="Times New Roman"/>
                          <a:ea typeface="Times New Roman"/>
                          <a:cs typeface="Times New Roman"/>
                        </a:rPr>
                        <a:t>Sistemas de control</a:t>
                      </a:r>
                      <a:endParaRPr lang="es-A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a:latin typeface="Times New Roman"/>
                          <a:ea typeface="Times New Roman"/>
                          <a:cs typeface="Times New Roman"/>
                        </a:rPr>
                        <a:t>Bastante sofisticada</a:t>
                      </a:r>
                      <a:endParaRPr lang="es-AR" sz="1200">
                        <a:latin typeface="Times New Roman"/>
                        <a:ea typeface="Times New Roman"/>
                        <a:cs typeface="Times New Roman"/>
                      </a:endParaRPr>
                    </a:p>
                    <a:p>
                      <a:pPr>
                        <a:lnSpc>
                          <a:spcPct val="200000"/>
                        </a:lnSpc>
                        <a:spcAft>
                          <a:spcPts val="0"/>
                        </a:spcAft>
                      </a:pPr>
                      <a:r>
                        <a:rPr lang="es-ES" sz="1200">
                          <a:latin typeface="Times New Roman"/>
                          <a:ea typeface="Times New Roman"/>
                          <a:cs typeface="Times New Roman"/>
                        </a:rPr>
                        <a:t>Énfasis en mecanismos formales, especialmente en los sistemas de control financieros</a:t>
                      </a:r>
                      <a:endParaRPr lang="es-A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454">
                <a:tc>
                  <a:txBody>
                    <a:bodyPr/>
                    <a:lstStyle/>
                    <a:p>
                      <a:pPr>
                        <a:lnSpc>
                          <a:spcPct val="200000"/>
                        </a:lnSpc>
                        <a:spcAft>
                          <a:spcPts val="0"/>
                        </a:spcAft>
                      </a:pPr>
                      <a:r>
                        <a:rPr lang="es-ES" sz="1200">
                          <a:latin typeface="Times New Roman"/>
                          <a:ea typeface="Times New Roman"/>
                          <a:cs typeface="Times New Roman"/>
                        </a:rPr>
                        <a:t>Indicadores de Control</a:t>
                      </a:r>
                      <a:endParaRPr lang="es-A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a:latin typeface="Times New Roman"/>
                          <a:ea typeface="Times New Roman"/>
                          <a:cs typeface="Times New Roman"/>
                        </a:rPr>
                        <a:t>Cuantitativos</a:t>
                      </a:r>
                      <a:endParaRPr lang="es-AR" sz="1200">
                        <a:latin typeface="Times New Roman"/>
                        <a:ea typeface="Times New Roman"/>
                        <a:cs typeface="Times New Roman"/>
                      </a:endParaRPr>
                    </a:p>
                    <a:p>
                      <a:pPr>
                        <a:lnSpc>
                          <a:spcPct val="200000"/>
                        </a:lnSpc>
                        <a:spcAft>
                          <a:spcPts val="0"/>
                        </a:spcAft>
                      </a:pPr>
                      <a:r>
                        <a:rPr lang="es-ES" sz="1200">
                          <a:latin typeface="Times New Roman"/>
                          <a:ea typeface="Times New Roman"/>
                          <a:cs typeface="Times New Roman"/>
                        </a:rPr>
                        <a:t>Orientados a resultados</a:t>
                      </a:r>
                      <a:endParaRPr lang="es-A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4182">
                <a:tc>
                  <a:txBody>
                    <a:bodyPr/>
                    <a:lstStyle/>
                    <a:p>
                      <a:pPr>
                        <a:lnSpc>
                          <a:spcPct val="200000"/>
                        </a:lnSpc>
                        <a:spcAft>
                          <a:spcPts val="0"/>
                        </a:spcAft>
                      </a:pPr>
                      <a:r>
                        <a:rPr lang="es-ES" sz="1200">
                          <a:latin typeface="Times New Roman"/>
                          <a:ea typeface="Times New Roman"/>
                          <a:cs typeface="Times New Roman"/>
                        </a:rPr>
                        <a:t>Sistemas de información</a:t>
                      </a:r>
                      <a:endParaRPr lang="es-A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a:latin typeface="Times New Roman"/>
                          <a:ea typeface="Times New Roman"/>
                          <a:cs typeface="Times New Roman"/>
                        </a:rPr>
                        <a:t>Orientado a la toma de decisiones</a:t>
                      </a:r>
                      <a:endParaRPr lang="es-AR" sz="1200">
                        <a:latin typeface="Times New Roman"/>
                        <a:ea typeface="Times New Roman"/>
                        <a:cs typeface="Times New Roman"/>
                      </a:endParaRPr>
                    </a:p>
                    <a:p>
                      <a:pPr>
                        <a:lnSpc>
                          <a:spcPct val="200000"/>
                        </a:lnSpc>
                        <a:spcAft>
                          <a:spcPts val="0"/>
                        </a:spcAft>
                      </a:pPr>
                      <a:r>
                        <a:rPr lang="es-ES" sz="1200">
                          <a:latin typeface="Times New Roman"/>
                          <a:ea typeface="Times New Roman"/>
                          <a:cs typeface="Times New Roman"/>
                        </a:rPr>
                        <a:t>Orientado al control de la actuación de los diferentes responsables</a:t>
                      </a:r>
                      <a:endParaRPr lang="es-A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454">
                <a:tc>
                  <a:txBody>
                    <a:bodyPr/>
                    <a:lstStyle/>
                    <a:p>
                      <a:pPr>
                        <a:lnSpc>
                          <a:spcPct val="200000"/>
                        </a:lnSpc>
                        <a:spcAft>
                          <a:spcPts val="0"/>
                        </a:spcAft>
                      </a:pPr>
                      <a:r>
                        <a:rPr lang="es-ES" sz="1200">
                          <a:latin typeface="Times New Roman"/>
                          <a:ea typeface="Times New Roman"/>
                          <a:cs typeface="Times New Roman"/>
                        </a:rPr>
                        <a:t>Proceso de Planificación</a:t>
                      </a:r>
                      <a:endParaRPr lang="es-A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a:latin typeface="Times New Roman"/>
                          <a:ea typeface="Times New Roman"/>
                          <a:cs typeface="Times New Roman"/>
                        </a:rPr>
                        <a:t>Es fundamental para lograr el consenso en objetivos globales</a:t>
                      </a:r>
                      <a:endParaRPr lang="es-AR"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728">
                <a:tc>
                  <a:txBody>
                    <a:bodyPr/>
                    <a:lstStyle/>
                    <a:p>
                      <a:pPr>
                        <a:lnSpc>
                          <a:spcPct val="200000"/>
                        </a:lnSpc>
                        <a:spcAft>
                          <a:spcPts val="0"/>
                        </a:spcAft>
                      </a:pPr>
                      <a:r>
                        <a:rPr lang="es-ES" sz="1200" dirty="0">
                          <a:latin typeface="Times New Roman"/>
                          <a:ea typeface="Times New Roman"/>
                          <a:cs typeface="Times New Roman"/>
                        </a:rPr>
                        <a:t>Sistemas de Evaluación</a:t>
                      </a:r>
                      <a:endParaRPr lang="es-A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dirty="0">
                          <a:latin typeface="Times New Roman"/>
                          <a:ea typeface="Times New Roman"/>
                          <a:cs typeface="Times New Roman"/>
                        </a:rPr>
                        <a:t>En base a información financiera y no financiera</a:t>
                      </a:r>
                      <a:endParaRPr lang="es-A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51519" y="962600"/>
          <a:ext cx="8712969" cy="5400040"/>
        </p:xfrm>
        <a:graphic>
          <a:graphicData uri="http://schemas.openxmlformats.org/drawingml/2006/table">
            <a:tbl>
              <a:tblPr firstRow="1" bandRow="1">
                <a:tableStyleId>{5C22544A-7EE6-4342-B048-85BDC9FD1C3A}</a:tableStyleId>
              </a:tblPr>
              <a:tblGrid>
                <a:gridCol w="2904323"/>
                <a:gridCol w="2904323"/>
                <a:gridCol w="2904323"/>
              </a:tblGrid>
              <a:tr h="370840">
                <a:tc>
                  <a:txBody>
                    <a:bodyPr/>
                    <a:lstStyle/>
                    <a:p>
                      <a:r>
                        <a:rPr lang="es-AR" sz="1500" dirty="0" smtClean="0"/>
                        <a:t>CONCEPTO</a:t>
                      </a:r>
                      <a:endParaRPr lang="es-AR" sz="1500" dirty="0"/>
                    </a:p>
                  </a:txBody>
                  <a:tcPr/>
                </a:tc>
                <a:tc>
                  <a:txBody>
                    <a:bodyPr/>
                    <a:lstStyle/>
                    <a:p>
                      <a:r>
                        <a:rPr lang="es-AR" sz="1500" dirty="0" smtClean="0"/>
                        <a:t>PERPECTIVA</a:t>
                      </a:r>
                      <a:endParaRPr lang="es-AR" sz="1500" dirty="0"/>
                    </a:p>
                  </a:txBody>
                  <a:tcPr/>
                </a:tc>
                <a:tc>
                  <a:txBody>
                    <a:bodyPr/>
                    <a:lstStyle/>
                    <a:p>
                      <a:r>
                        <a:rPr lang="es-AR" sz="1500" dirty="0" smtClean="0"/>
                        <a:t>PERSPECTIVA AMPLIA</a:t>
                      </a:r>
                      <a:endParaRPr lang="es-AR" sz="1500" dirty="0"/>
                    </a:p>
                  </a:txBody>
                  <a:tcPr/>
                </a:tc>
              </a:tr>
              <a:tr h="370840">
                <a:tc>
                  <a:txBody>
                    <a:bodyPr/>
                    <a:lstStyle/>
                    <a:p>
                      <a:r>
                        <a:rPr lang="es-AR" sz="1500" dirty="0" smtClean="0"/>
                        <a:t>Filosofía.</a:t>
                      </a:r>
                      <a:endParaRPr lang="es-AR" sz="1500" dirty="0"/>
                    </a:p>
                  </a:txBody>
                  <a:tcPr/>
                </a:tc>
                <a:tc>
                  <a:txBody>
                    <a:bodyPr/>
                    <a:lstStyle/>
                    <a:p>
                      <a:r>
                        <a:rPr lang="es-AR" sz="1500" dirty="0" smtClean="0"/>
                        <a:t>Control “desde arriba” por la dirección.</a:t>
                      </a:r>
                      <a:endParaRPr lang="es-AR" sz="1500" dirty="0"/>
                    </a:p>
                  </a:txBody>
                  <a:tcPr/>
                </a:tc>
                <a:tc>
                  <a:txBody>
                    <a:bodyPr/>
                    <a:lstStyle/>
                    <a:p>
                      <a:r>
                        <a:rPr lang="es-AR" sz="1500" dirty="0" smtClean="0"/>
                        <a:t>El</a:t>
                      </a:r>
                      <a:r>
                        <a:rPr lang="es-AR" sz="1500" baseline="0" dirty="0" smtClean="0"/>
                        <a:t> control no sólo es realizado por la dirección sino por todos.</a:t>
                      </a:r>
                      <a:endParaRPr lang="es-AR" sz="1500" dirty="0"/>
                    </a:p>
                  </a:txBody>
                  <a:tcPr/>
                </a:tc>
              </a:tr>
              <a:tr h="370840">
                <a:tc>
                  <a:txBody>
                    <a:bodyPr/>
                    <a:lstStyle/>
                    <a:p>
                      <a:r>
                        <a:rPr lang="es-AR" sz="1500" dirty="0" smtClean="0"/>
                        <a:t>Concepto de Control.</a:t>
                      </a:r>
                      <a:endParaRPr lang="es-AR" sz="1500" dirty="0"/>
                    </a:p>
                  </a:txBody>
                  <a:tcPr/>
                </a:tc>
                <a:tc>
                  <a:txBody>
                    <a:bodyPr/>
                    <a:lstStyle/>
                    <a:p>
                      <a:r>
                        <a:rPr lang="es-AR" sz="1500" dirty="0" smtClean="0"/>
                        <a:t>Comparación</a:t>
                      </a:r>
                      <a:r>
                        <a:rPr lang="es-AR" sz="1500" baseline="0" dirty="0" smtClean="0"/>
                        <a:t> del resultado obtenido respecto al previsto inicialmente.</a:t>
                      </a:r>
                      <a:endParaRPr lang="es-AR" sz="1500" dirty="0"/>
                    </a:p>
                  </a:txBody>
                  <a:tcPr/>
                </a:tc>
                <a:tc>
                  <a:txBody>
                    <a:bodyPr/>
                    <a:lstStyle/>
                    <a:p>
                      <a:r>
                        <a:rPr lang="es-AR" sz="1500" dirty="0" smtClean="0"/>
                        <a:t>Orientación del comportamiento hacia los objetivos de la organización.</a:t>
                      </a:r>
                      <a:endParaRPr lang="es-AR" sz="1500" dirty="0"/>
                    </a:p>
                  </a:txBody>
                  <a:tcPr/>
                </a:tc>
              </a:tr>
              <a:tr h="370840">
                <a:tc>
                  <a:txBody>
                    <a:bodyPr/>
                    <a:lstStyle/>
                    <a:p>
                      <a:r>
                        <a:rPr lang="es-AR" sz="1500" dirty="0" smtClean="0"/>
                        <a:t>Mecanismo</a:t>
                      </a:r>
                      <a:r>
                        <a:rPr lang="es-AR" sz="1500" baseline="0" dirty="0" smtClean="0"/>
                        <a:t> de Control.</a:t>
                      </a:r>
                      <a:endParaRPr lang="es-AR" sz="1500" dirty="0"/>
                    </a:p>
                  </a:txBody>
                  <a:tcPr/>
                </a:tc>
                <a:tc>
                  <a:txBody>
                    <a:bodyPr/>
                    <a:lstStyle/>
                    <a:p>
                      <a:r>
                        <a:rPr lang="es-AR" sz="1500" dirty="0" smtClean="0"/>
                        <a:t>Sistema</a:t>
                      </a:r>
                      <a:r>
                        <a:rPr lang="es-AR" sz="1500" baseline="0" dirty="0" smtClean="0"/>
                        <a:t> de control financiero.</a:t>
                      </a:r>
                      <a:endParaRPr lang="es-AR" sz="1500" dirty="0"/>
                    </a:p>
                  </a:txBody>
                  <a:tcPr/>
                </a:tc>
                <a:tc>
                  <a:txBody>
                    <a:bodyPr/>
                    <a:lstStyle/>
                    <a:p>
                      <a:r>
                        <a:rPr lang="es-AR" sz="1500" dirty="0" smtClean="0"/>
                        <a:t>Diferentes mecanismos</a:t>
                      </a:r>
                      <a:r>
                        <a:rPr lang="es-AR" sz="1500" baseline="0" dirty="0" smtClean="0"/>
                        <a:t> formales y no formales entre los cuales hay el sistema de control financiero.</a:t>
                      </a:r>
                      <a:endParaRPr lang="es-AR" sz="1500" dirty="0"/>
                    </a:p>
                  </a:txBody>
                  <a:tcPr/>
                </a:tc>
              </a:tr>
              <a:tr h="370840">
                <a:tc>
                  <a:txBody>
                    <a:bodyPr/>
                    <a:lstStyle/>
                    <a:p>
                      <a:r>
                        <a:rPr lang="es-AR" sz="1500" dirty="0" smtClean="0"/>
                        <a:t>Consideración</a:t>
                      </a:r>
                      <a:r>
                        <a:rPr lang="es-AR" sz="1500" baseline="0" dirty="0" smtClean="0"/>
                        <a:t> del contexto organizativo.</a:t>
                      </a:r>
                      <a:endParaRPr lang="es-AR" sz="1500" dirty="0"/>
                    </a:p>
                  </a:txBody>
                  <a:tcPr/>
                </a:tc>
                <a:tc>
                  <a:txBody>
                    <a:bodyPr/>
                    <a:lstStyle/>
                    <a:p>
                      <a:r>
                        <a:rPr lang="es-AR" sz="1500" dirty="0" smtClean="0"/>
                        <a:t>Limitado. Énfasis</a:t>
                      </a:r>
                      <a:r>
                        <a:rPr lang="es-AR" sz="1500" baseline="0" dirty="0" smtClean="0"/>
                        <a:t> en el diseño de los aspectos técnicos.</a:t>
                      </a:r>
                      <a:endParaRPr lang="es-AR" sz="1500" dirty="0"/>
                    </a:p>
                  </a:txBody>
                  <a:tcPr/>
                </a:tc>
                <a:tc>
                  <a:txBody>
                    <a:bodyPr/>
                    <a:lstStyle/>
                    <a:p>
                      <a:r>
                        <a:rPr lang="es-AR" sz="1500" dirty="0" smtClean="0"/>
                        <a:t>Diseño y utilización</a:t>
                      </a:r>
                      <a:r>
                        <a:rPr lang="es-AR" sz="1500" baseline="0" dirty="0" smtClean="0"/>
                        <a:t> del sistema de control financiero de forma coherente con contexto organizativo.</a:t>
                      </a:r>
                      <a:endParaRPr lang="es-AR" sz="1500" dirty="0"/>
                    </a:p>
                  </a:txBody>
                  <a:tcPr/>
                </a:tc>
              </a:tr>
              <a:tr h="370840">
                <a:tc>
                  <a:txBody>
                    <a:bodyPr/>
                    <a:lstStyle/>
                    <a:p>
                      <a:r>
                        <a:rPr lang="es-AR" sz="1500" dirty="0" smtClean="0"/>
                        <a:t>Consideración del comportamiento.</a:t>
                      </a:r>
                      <a:endParaRPr lang="es-AR" sz="1500" dirty="0"/>
                    </a:p>
                  </a:txBody>
                  <a:tcPr/>
                </a:tc>
                <a:tc>
                  <a:txBody>
                    <a:bodyPr/>
                    <a:lstStyle/>
                    <a:p>
                      <a:r>
                        <a:rPr lang="es-AR" sz="1500" dirty="0" smtClean="0"/>
                        <a:t>Reducido a estándares</a:t>
                      </a:r>
                      <a:r>
                        <a:rPr lang="es-AR" sz="1500" baseline="0" dirty="0" smtClean="0"/>
                        <a:t> y valores monetarios y limitado por normas de comportamiento rígidas.</a:t>
                      </a:r>
                      <a:endParaRPr lang="es-AR" sz="1500" dirty="0"/>
                    </a:p>
                  </a:txBody>
                  <a:tcPr/>
                </a:tc>
                <a:tc>
                  <a:txBody>
                    <a:bodyPr/>
                    <a:lstStyle/>
                    <a:p>
                      <a:r>
                        <a:rPr lang="es-AR" sz="1500" dirty="0" smtClean="0"/>
                        <a:t>Dificultad de reducirlo a términos monetarios y de limitarlo en condiciones</a:t>
                      </a:r>
                      <a:r>
                        <a:rPr lang="es-AR" sz="1500" baseline="0" dirty="0" smtClean="0"/>
                        <a:t> de incertidumbre. La cuantificación ayuda a tomar decisiones.</a:t>
                      </a:r>
                      <a:endParaRPr lang="es-AR" sz="1500" dirty="0"/>
                    </a:p>
                  </a:txBody>
                  <a:tcPr/>
                </a:tc>
              </a:tr>
            </a:tbl>
          </a:graphicData>
        </a:graphic>
      </p:graphicFrame>
      <p:sp>
        <p:nvSpPr>
          <p:cNvPr id="5" name="2 Título"/>
          <p:cNvSpPr>
            <a:spLocks noGrp="1"/>
          </p:cNvSpPr>
          <p:nvPr>
            <p:ph type="title"/>
          </p:nvPr>
        </p:nvSpPr>
        <p:spPr>
          <a:xfrm>
            <a:off x="395536" y="260648"/>
            <a:ext cx="8640960" cy="792088"/>
          </a:xfrm>
        </p:spPr>
        <p:txBody>
          <a:bodyPr>
            <a:normAutofit/>
          </a:bodyPr>
          <a:lstStyle/>
          <a:p>
            <a:pPr algn="ctr"/>
            <a:r>
              <a:rPr lang="es-AR" sz="3000" dirty="0" smtClean="0"/>
              <a:t>Perspectiva de la concepción del control</a:t>
            </a:r>
            <a:endParaRPr lang="es-AR" sz="3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274638"/>
            <a:ext cx="8229600" cy="706090"/>
          </a:xfrm>
        </p:spPr>
        <p:txBody>
          <a:bodyPr>
            <a:normAutofit fontScale="90000"/>
          </a:bodyPr>
          <a:lstStyle/>
          <a:p>
            <a:pPr algn="ctr"/>
            <a:r>
              <a:rPr lang="es-AR" dirty="0" smtClean="0"/>
              <a:t>Propuesta Organizacional</a:t>
            </a:r>
            <a:endParaRPr lang="es-AR" dirty="0"/>
          </a:p>
        </p:txBody>
      </p:sp>
      <p:sp>
        <p:nvSpPr>
          <p:cNvPr id="77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77825" name="Object 1"/>
          <p:cNvGraphicFramePr>
            <a:graphicFrameLocks noChangeAspect="1"/>
          </p:cNvGraphicFramePr>
          <p:nvPr/>
        </p:nvGraphicFramePr>
        <p:xfrm>
          <a:off x="4059176" y="786000"/>
          <a:ext cx="4977320" cy="4682913"/>
        </p:xfrm>
        <a:graphic>
          <a:graphicData uri="http://schemas.openxmlformats.org/presentationml/2006/ole">
            <p:oleObj spid="_x0000_s77825" name="Visio" r:id="rId3" imgW="10973105" imgH="7841163" progId="Visio.Drawing.11">
              <p:embed/>
            </p:oleObj>
          </a:graphicData>
        </a:graphic>
      </p:graphicFrame>
      <p:graphicFrame>
        <p:nvGraphicFramePr>
          <p:cNvPr id="77827" name="Object 3"/>
          <p:cNvGraphicFramePr>
            <a:graphicFrameLocks noChangeAspect="1"/>
          </p:cNvGraphicFramePr>
          <p:nvPr/>
        </p:nvGraphicFramePr>
        <p:xfrm>
          <a:off x="52933" y="2924944"/>
          <a:ext cx="4663083" cy="3541390"/>
        </p:xfrm>
        <a:graphic>
          <a:graphicData uri="http://schemas.openxmlformats.org/presentationml/2006/ole">
            <p:oleObj spid="_x0000_s77827" name="Visio" r:id="rId4" imgW="7174992" imgH="5446776" progId="Visio.Drawing.11">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62880" y="-171400"/>
            <a:ext cx="8229600" cy="1143000"/>
          </a:xfrm>
        </p:spPr>
        <p:txBody>
          <a:bodyPr>
            <a:normAutofit/>
          </a:bodyPr>
          <a:lstStyle/>
          <a:p>
            <a:pPr algn="ctr"/>
            <a:r>
              <a:rPr lang="es-ES" sz="2500" dirty="0" smtClean="0"/>
              <a:t>MEJORA DE LA MOVILIZACIÓN e INDICADOR.</a:t>
            </a:r>
            <a:endParaRPr lang="es-AR" sz="2500" dirty="0"/>
          </a:p>
        </p:txBody>
      </p:sp>
      <p:pic>
        <p:nvPicPr>
          <p:cNvPr id="78867" name="Picture 19"/>
          <p:cNvPicPr>
            <a:picLocks noChangeAspect="1" noChangeArrowheads="1"/>
          </p:cNvPicPr>
          <p:nvPr/>
        </p:nvPicPr>
        <p:blipFill>
          <a:blip r:embed="rId2" cstate="print"/>
          <a:srcRect l="28590" t="37203" r="21207" b="24407"/>
          <a:stretch>
            <a:fillRect/>
          </a:stretch>
        </p:blipFill>
        <p:spPr bwMode="auto">
          <a:xfrm>
            <a:off x="539552" y="764704"/>
            <a:ext cx="3892125" cy="2232248"/>
          </a:xfrm>
          <a:prstGeom prst="rect">
            <a:avLst/>
          </a:prstGeom>
          <a:noFill/>
          <a:ln w="9525">
            <a:noFill/>
            <a:miter lim="800000"/>
            <a:headEnd/>
            <a:tailEnd/>
          </a:ln>
        </p:spPr>
      </p:pic>
      <p:graphicFrame>
        <p:nvGraphicFramePr>
          <p:cNvPr id="24" name="23 Tabla"/>
          <p:cNvGraphicFramePr>
            <a:graphicFrameLocks noGrp="1"/>
          </p:cNvGraphicFramePr>
          <p:nvPr/>
        </p:nvGraphicFramePr>
        <p:xfrm>
          <a:off x="4860032" y="794008"/>
          <a:ext cx="4139950" cy="2346960"/>
        </p:xfrm>
        <a:graphic>
          <a:graphicData uri="http://schemas.openxmlformats.org/drawingml/2006/table">
            <a:tbl>
              <a:tblPr/>
              <a:tblGrid>
                <a:gridCol w="1310185"/>
                <a:gridCol w="799235"/>
                <a:gridCol w="799235"/>
                <a:gridCol w="1231295"/>
              </a:tblGrid>
              <a:tr h="158251">
                <a:tc>
                  <a:txBody>
                    <a:bodyPr/>
                    <a:lstStyle/>
                    <a:p>
                      <a:pPr>
                        <a:spcAft>
                          <a:spcPts val="0"/>
                        </a:spcAft>
                      </a:pPr>
                      <a:r>
                        <a:rPr lang="es-ES" sz="1100" b="1" dirty="0">
                          <a:solidFill>
                            <a:srgbClr val="FFFFFF"/>
                          </a:solidFill>
                          <a:latin typeface="Arial"/>
                          <a:ea typeface="Times New Roman"/>
                          <a:cs typeface="Times New Roman"/>
                        </a:rPr>
                        <a:t>MESES</a:t>
                      </a:r>
                      <a:endParaRPr lang="es-AR" sz="1200" dirty="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a:spcAft>
                          <a:spcPts val="0"/>
                        </a:spcAft>
                      </a:pPr>
                      <a:r>
                        <a:rPr lang="es-ES" sz="1100" b="1">
                          <a:solidFill>
                            <a:srgbClr val="FFFFFF"/>
                          </a:solidFill>
                          <a:latin typeface="Arial"/>
                          <a:ea typeface="Times New Roman"/>
                          <a:cs typeface="Times New Roman"/>
                        </a:rPr>
                        <a:t>2009</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a:spcAft>
                          <a:spcPts val="0"/>
                        </a:spcAft>
                      </a:pPr>
                      <a:r>
                        <a:rPr lang="es-ES" sz="1100" b="1">
                          <a:solidFill>
                            <a:srgbClr val="FFFFFF"/>
                          </a:solidFill>
                          <a:latin typeface="Arial"/>
                          <a:ea typeface="Times New Roman"/>
                          <a:cs typeface="Times New Roman"/>
                        </a:rPr>
                        <a:t>2010</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a:spcAft>
                          <a:spcPts val="0"/>
                        </a:spcAft>
                      </a:pPr>
                      <a:r>
                        <a:rPr lang="es-ES" sz="1100" b="1">
                          <a:solidFill>
                            <a:srgbClr val="FFFFFF"/>
                          </a:solidFill>
                          <a:latin typeface="Arial"/>
                          <a:ea typeface="Times New Roman"/>
                          <a:cs typeface="Times New Roman"/>
                        </a:rPr>
                        <a:t>DIFERENCIA</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r>
              <a:tr h="158251">
                <a:tc>
                  <a:txBody>
                    <a:bodyPr/>
                    <a:lstStyle/>
                    <a:p>
                      <a:pPr>
                        <a:spcAft>
                          <a:spcPts val="0"/>
                        </a:spcAft>
                      </a:pPr>
                      <a:r>
                        <a:rPr lang="es-ES" sz="1100" b="1">
                          <a:latin typeface="Arial"/>
                          <a:ea typeface="Times New Roman"/>
                          <a:cs typeface="Times New Roman"/>
                        </a:rPr>
                        <a:t>ENERO</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206,65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203,5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3,15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FEBRERO</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240,6</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207,2</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33,4</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MARZO</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235,65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199,36</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36,29</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ABRIL</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209,5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202,13</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7,37</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MAYO</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151,35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123,56</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27,79</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JUNIO</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130,9</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128,63</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2,27</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JULIO</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dirty="0">
                          <a:latin typeface="Arial"/>
                          <a:ea typeface="Times New Roman"/>
                          <a:cs typeface="Times New Roman"/>
                        </a:rPr>
                        <a:t>260,02</a:t>
                      </a:r>
                      <a:endParaRPr lang="es-AR" sz="1200" dirty="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189,46</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70,56</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AGOSTO</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40,25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29,12</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11,13</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SEPTIEMBRE</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92</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54,6</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37,4</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OCTUBRE</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130,75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126,23</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4,52</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NOVIEMBRE</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279,67</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199,12</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80,55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a:latin typeface="Arial"/>
                          <a:ea typeface="Times New Roman"/>
                          <a:cs typeface="Times New Roman"/>
                        </a:rPr>
                        <a:t>DICIEMBRE</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284,55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260,45</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a:latin typeface="Arial"/>
                          <a:ea typeface="Times New Roman"/>
                          <a:cs typeface="Times New Roman"/>
                        </a:rPr>
                        <a:t>24,1</a:t>
                      </a:r>
                      <a:endParaRPr lang="es-AR" sz="120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8251">
                <a:tc>
                  <a:txBody>
                    <a:bodyPr/>
                    <a:lstStyle/>
                    <a:p>
                      <a:pPr>
                        <a:spcAft>
                          <a:spcPts val="0"/>
                        </a:spcAft>
                      </a:pPr>
                      <a:r>
                        <a:rPr lang="es-ES" sz="1100" b="1" dirty="0">
                          <a:latin typeface="Arial"/>
                          <a:ea typeface="Times New Roman"/>
                          <a:cs typeface="Times New Roman"/>
                        </a:rPr>
                        <a:t>TOTALES</a:t>
                      </a:r>
                      <a:endParaRPr lang="es-AR" sz="1200" dirty="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dirty="0">
                          <a:latin typeface="Arial"/>
                          <a:ea typeface="Times New Roman"/>
                          <a:cs typeface="Times New Roman"/>
                        </a:rPr>
                        <a:t>2261,89</a:t>
                      </a:r>
                      <a:endParaRPr lang="es-AR" sz="1200" dirty="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dirty="0">
                          <a:latin typeface="Arial"/>
                          <a:ea typeface="Times New Roman"/>
                          <a:cs typeface="Times New Roman"/>
                        </a:rPr>
                        <a:t>1923,36</a:t>
                      </a:r>
                      <a:endParaRPr lang="es-AR" sz="1200" dirty="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ES" sz="1100" dirty="0">
                          <a:latin typeface="Arial"/>
                          <a:ea typeface="Times New Roman"/>
                          <a:cs typeface="Times New Roman"/>
                        </a:rPr>
                        <a:t>338,53</a:t>
                      </a:r>
                      <a:endParaRPr lang="es-AR" sz="1200" dirty="0">
                        <a:latin typeface="Times New Roman"/>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pic>
        <p:nvPicPr>
          <p:cNvPr id="78868" name="Gráfico 1"/>
          <p:cNvPicPr>
            <a:picLocks noChangeArrowheads="1"/>
          </p:cNvPicPr>
          <p:nvPr/>
        </p:nvPicPr>
        <p:blipFill>
          <a:blip r:embed="rId3" cstate="print"/>
          <a:srcRect/>
          <a:stretch>
            <a:fillRect/>
          </a:stretch>
        </p:blipFill>
        <p:spPr bwMode="auto">
          <a:xfrm>
            <a:off x="1979712" y="3212976"/>
            <a:ext cx="5040560" cy="3318198"/>
          </a:xfrm>
          <a:prstGeom prst="rect">
            <a:avLst/>
          </a:prstGeom>
          <a:noFill/>
          <a:ln w="9525">
            <a:noFill/>
            <a:miter lim="800000"/>
            <a:headEnd/>
            <a:tailEnd/>
          </a:ln>
        </p:spPr>
      </p:pic>
      <p:sp>
        <p:nvSpPr>
          <p:cNvPr id="78869" name="Text Box 21"/>
          <p:cNvSpPr txBox="1">
            <a:spLocks noChangeArrowheads="1"/>
          </p:cNvSpPr>
          <p:nvPr/>
        </p:nvSpPr>
        <p:spPr bwMode="auto">
          <a:xfrm>
            <a:off x="2051720" y="6525344"/>
            <a:ext cx="4896544" cy="2160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effectLst/>
                <a:latin typeface="Arial" pitchFamily="34" charset="0"/>
              </a:rPr>
              <a:t>Proyección de Gastos en movilización para el 2010. </a:t>
            </a:r>
            <a:r>
              <a:rPr kumimoji="0" lang="es-ES" sz="1200" b="0" i="0" u="none" strike="noStrike" cap="none" normalizeH="0" baseline="0" dirty="0" err="1" smtClean="0">
                <a:ln>
                  <a:noFill/>
                </a:ln>
                <a:effectLst/>
                <a:latin typeface="Arial" pitchFamily="34" charset="0"/>
              </a:rPr>
              <a:t>Depart</a:t>
            </a:r>
            <a:r>
              <a:rPr kumimoji="0" lang="es-ES" sz="1200" b="0" i="0" u="none" strike="noStrike" cap="none" normalizeH="0" baseline="0" dirty="0" smtClean="0">
                <a:ln>
                  <a:noFill/>
                </a:ln>
                <a:effectLst/>
                <a:latin typeface="Arial" pitchFamily="34" charset="0"/>
              </a:rPr>
              <a:t>. Auditoría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18864" y="418654"/>
            <a:ext cx="8229600" cy="490066"/>
          </a:xfrm>
        </p:spPr>
        <p:txBody>
          <a:bodyPr>
            <a:normAutofit fontScale="90000"/>
          </a:bodyPr>
          <a:lstStyle/>
          <a:p>
            <a:pPr algn="ctr"/>
            <a:r>
              <a:rPr lang="es-ES" sz="3300" dirty="0" smtClean="0"/>
              <a:t>MEJORA DEL MUDA DE SUMINISTROS.</a:t>
            </a:r>
            <a:r>
              <a:rPr lang="es-AR" dirty="0" smtClean="0"/>
              <a:t/>
            </a:r>
            <a:br>
              <a:rPr lang="es-AR" dirty="0" smtClean="0"/>
            </a:br>
            <a:endParaRPr lang="es-AR" dirty="0"/>
          </a:p>
        </p:txBody>
      </p:sp>
      <p:sp>
        <p:nvSpPr>
          <p:cNvPr id="798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79876" name="Object 4"/>
          <p:cNvGraphicFramePr>
            <a:graphicFrameLocks noChangeAspect="1"/>
          </p:cNvGraphicFramePr>
          <p:nvPr/>
        </p:nvGraphicFramePr>
        <p:xfrm>
          <a:off x="2267744" y="620688"/>
          <a:ext cx="4752528" cy="6074971"/>
        </p:xfrm>
        <a:graphic>
          <a:graphicData uri="http://schemas.openxmlformats.org/presentationml/2006/ole">
            <p:oleObj spid="_x0000_s79876" name="Visio" r:id="rId3" imgW="4417771" imgH="5596738" progId="Visio.Drawing.11">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Indicador /Suministros</a:t>
            </a:r>
            <a:endParaRPr lang="es-AR" dirty="0"/>
          </a:p>
        </p:txBody>
      </p:sp>
      <p:graphicFrame>
        <p:nvGraphicFramePr>
          <p:cNvPr id="80899" name="Object 3"/>
          <p:cNvGraphicFramePr>
            <a:graphicFrameLocks noChangeAspect="1"/>
          </p:cNvGraphicFramePr>
          <p:nvPr/>
        </p:nvGraphicFramePr>
        <p:xfrm>
          <a:off x="1547665" y="1268760"/>
          <a:ext cx="6264695" cy="1393047"/>
        </p:xfrm>
        <a:graphic>
          <a:graphicData uri="http://schemas.openxmlformats.org/presentationml/2006/ole">
            <p:oleObj spid="_x0000_s80899" name="Worksheet" r:id="rId3" imgW="4705502" imgH="1124102" progId="Excel.Sheet.8">
              <p:embed/>
            </p:oleObj>
          </a:graphicData>
        </a:graphic>
      </p:graphicFrame>
      <p:pic>
        <p:nvPicPr>
          <p:cNvPr id="80900" name="Picture 4"/>
          <p:cNvPicPr>
            <a:picLocks noChangeAspect="1" noChangeArrowheads="1"/>
          </p:cNvPicPr>
          <p:nvPr/>
        </p:nvPicPr>
        <p:blipFill>
          <a:blip r:embed="rId4" cstate="print"/>
          <a:srcRect/>
          <a:stretch>
            <a:fillRect/>
          </a:stretch>
        </p:blipFill>
        <p:spPr bwMode="auto">
          <a:xfrm>
            <a:off x="2267744" y="2708920"/>
            <a:ext cx="5183188" cy="3478213"/>
          </a:xfrm>
          <a:prstGeom prst="rect">
            <a:avLst/>
          </a:prstGeom>
          <a:noFill/>
        </p:spPr>
      </p:pic>
      <p:sp>
        <p:nvSpPr>
          <p:cNvPr id="80901" name="Text Box 5"/>
          <p:cNvSpPr txBox="1">
            <a:spLocks noChangeArrowheads="1"/>
          </p:cNvSpPr>
          <p:nvPr/>
        </p:nvSpPr>
        <p:spPr bwMode="auto">
          <a:xfrm>
            <a:off x="2416199" y="6203032"/>
            <a:ext cx="4964113" cy="2503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effectLst/>
                <a:latin typeface="Arial" pitchFamily="34" charset="0"/>
              </a:rPr>
              <a:t>Proyección estimada de Suministros y Materias en el Período 2010.</a:t>
            </a:r>
            <a:endParaRPr kumimoji="0" lang="es-ES" sz="1200" b="1"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90662"/>
            <a:ext cx="8229600" cy="490066"/>
          </a:xfrm>
        </p:spPr>
        <p:txBody>
          <a:bodyPr>
            <a:normAutofit fontScale="90000"/>
          </a:bodyPr>
          <a:lstStyle/>
          <a:p>
            <a:pPr algn="ctr"/>
            <a:r>
              <a:rPr lang="es-ES" sz="2500" dirty="0" smtClean="0"/>
              <a:t>MEJORA DEL MUDA DE RECURSOS INFORMÁTICOS e INDICADOR.</a:t>
            </a:r>
            <a:endParaRPr lang="es-AR" sz="2500" dirty="0"/>
          </a:p>
        </p:txBody>
      </p:sp>
      <p:graphicFrame>
        <p:nvGraphicFramePr>
          <p:cNvPr id="4" name="3 Tabla"/>
          <p:cNvGraphicFramePr>
            <a:graphicFrameLocks noGrp="1"/>
          </p:cNvGraphicFramePr>
          <p:nvPr/>
        </p:nvGraphicFramePr>
        <p:xfrm>
          <a:off x="170511" y="1513718"/>
          <a:ext cx="3820910" cy="4075522"/>
        </p:xfrm>
        <a:graphic>
          <a:graphicData uri="http://schemas.openxmlformats.org/drawingml/2006/table">
            <a:tbl>
              <a:tblPr/>
              <a:tblGrid>
                <a:gridCol w="1779309"/>
                <a:gridCol w="2041601"/>
              </a:tblGrid>
              <a:tr h="293278">
                <a:tc>
                  <a:txBody>
                    <a:bodyPr/>
                    <a:lstStyle/>
                    <a:p>
                      <a:pPr algn="ctr">
                        <a:lnSpc>
                          <a:spcPct val="200000"/>
                        </a:lnSpc>
                        <a:spcAft>
                          <a:spcPts val="0"/>
                        </a:spcAft>
                      </a:pPr>
                      <a:r>
                        <a:rPr lang="es-ES" sz="1000" b="1" i="1" u="sng" dirty="0">
                          <a:solidFill>
                            <a:srgbClr val="1F497D"/>
                          </a:solidFill>
                          <a:latin typeface="Arial"/>
                          <a:ea typeface="Times New Roman"/>
                          <a:cs typeface="Times New Roman"/>
                        </a:rPr>
                        <a:t>Causa confirmada</a:t>
                      </a:r>
                      <a:endParaRPr lang="es-AR" sz="800" dirty="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i="1" u="sng">
                          <a:solidFill>
                            <a:srgbClr val="1F497D"/>
                          </a:solidFill>
                          <a:latin typeface="Arial"/>
                          <a:ea typeface="Times New Roman"/>
                          <a:cs typeface="Times New Roman"/>
                        </a:rPr>
                        <a:t>Contramedidas</a:t>
                      </a:r>
                      <a:endParaRPr lang="es-AR" sz="80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144">
                <a:tc>
                  <a:txBody>
                    <a:bodyPr/>
                    <a:lstStyle/>
                    <a:p>
                      <a:pPr algn="just">
                        <a:lnSpc>
                          <a:spcPct val="200000"/>
                        </a:lnSpc>
                        <a:spcAft>
                          <a:spcPts val="0"/>
                        </a:spcAft>
                      </a:pPr>
                      <a:r>
                        <a:rPr lang="es-ES" sz="800">
                          <a:latin typeface="Arial"/>
                          <a:ea typeface="Times New Roman"/>
                          <a:cs typeface="Times New Roman"/>
                        </a:rPr>
                        <a:t>A.-  Desactualización del Software de auditoría</a:t>
                      </a:r>
                      <a:endParaRPr lang="es-AR" sz="80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800">
                          <a:latin typeface="Arial"/>
                          <a:ea typeface="Times New Roman"/>
                          <a:cs typeface="Times New Roman"/>
                        </a:rPr>
                        <a:t>Actualizar el software y parametrizarlo a las necesidades del departamento y los programas de auditoría.</a:t>
                      </a:r>
                      <a:endParaRPr lang="es-AR" sz="80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526">
                <a:tc>
                  <a:txBody>
                    <a:bodyPr/>
                    <a:lstStyle/>
                    <a:p>
                      <a:pPr algn="just">
                        <a:lnSpc>
                          <a:spcPct val="200000"/>
                        </a:lnSpc>
                        <a:spcAft>
                          <a:spcPts val="0"/>
                        </a:spcAft>
                      </a:pPr>
                      <a:r>
                        <a:rPr lang="es-ES" sz="800">
                          <a:latin typeface="Arial"/>
                          <a:ea typeface="Times New Roman"/>
                          <a:cs typeface="Times New Roman"/>
                        </a:rPr>
                        <a:t>B.- Incumplimiento de políticas</a:t>
                      </a:r>
                      <a:endParaRPr lang="es-AR" sz="80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800" dirty="0">
                          <a:latin typeface="Arial"/>
                          <a:ea typeface="Times New Roman"/>
                          <a:cs typeface="Times New Roman"/>
                        </a:rPr>
                        <a:t>Establecer métodos de difusión de las políticas del uso de los recursos informáticos, para generar conciencia entres los trabajadores.</a:t>
                      </a:r>
                      <a:endParaRPr lang="es-AR" sz="800" dirty="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526">
                <a:tc>
                  <a:txBody>
                    <a:bodyPr/>
                    <a:lstStyle/>
                    <a:p>
                      <a:pPr algn="just">
                        <a:lnSpc>
                          <a:spcPct val="200000"/>
                        </a:lnSpc>
                        <a:spcAft>
                          <a:spcPts val="0"/>
                        </a:spcAft>
                      </a:pPr>
                      <a:r>
                        <a:rPr lang="es-ES" sz="800">
                          <a:latin typeface="Arial"/>
                          <a:ea typeface="Times New Roman"/>
                          <a:cs typeface="Times New Roman"/>
                        </a:rPr>
                        <a:t>C.- No existen restricciones</a:t>
                      </a:r>
                      <a:endParaRPr lang="es-AR" sz="80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800">
                          <a:latin typeface="Arial"/>
                          <a:ea typeface="Times New Roman"/>
                          <a:cs typeface="Times New Roman"/>
                        </a:rPr>
                        <a:t>Reestructurar el uso de recursos informáticos específicamente en el uso de internet los fines de semanas, a través de una intranet.</a:t>
                      </a:r>
                      <a:endParaRPr lang="es-AR" sz="80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526">
                <a:tc>
                  <a:txBody>
                    <a:bodyPr/>
                    <a:lstStyle/>
                    <a:p>
                      <a:pPr algn="just">
                        <a:lnSpc>
                          <a:spcPct val="200000"/>
                        </a:lnSpc>
                        <a:spcAft>
                          <a:spcPts val="0"/>
                        </a:spcAft>
                      </a:pPr>
                      <a:r>
                        <a:rPr lang="es-ES" sz="800">
                          <a:latin typeface="Arial"/>
                          <a:ea typeface="Times New Roman"/>
                          <a:cs typeface="Times New Roman"/>
                        </a:rPr>
                        <a:t>D.-  Falta de capacitación</a:t>
                      </a:r>
                      <a:endParaRPr lang="es-AR" sz="80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800" dirty="0">
                          <a:latin typeface="Arial"/>
                          <a:ea typeface="Times New Roman"/>
                          <a:cs typeface="Times New Roman"/>
                        </a:rPr>
                        <a:t>Capacitar al personal del área para que utilicen óptimamente el software de auditoría, generando énfasis la ventaja competitiva que éste generaría.</a:t>
                      </a:r>
                      <a:endParaRPr lang="es-AR" sz="800" dirty="0">
                        <a:latin typeface="Times New Roman"/>
                        <a:ea typeface="Times New Roman"/>
                        <a:cs typeface="Times New Roman"/>
                      </a:endParaRP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1921" name="Gráfico 4"/>
          <p:cNvPicPr>
            <a:picLocks noChangeArrowheads="1"/>
          </p:cNvPicPr>
          <p:nvPr/>
        </p:nvPicPr>
        <p:blipFill>
          <a:blip r:embed="rId2" cstate="print"/>
          <a:srcRect b="-66"/>
          <a:stretch>
            <a:fillRect/>
          </a:stretch>
        </p:blipFill>
        <p:spPr bwMode="auto">
          <a:xfrm>
            <a:off x="4063429" y="1511708"/>
            <a:ext cx="5045075" cy="295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3000" dirty="0" smtClean="0"/>
              <a:t>MEJORA DEL MUDA DE RECURSOS DE PERSONAL</a:t>
            </a:r>
            <a:endParaRPr lang="es-AR" sz="3000" dirty="0"/>
          </a:p>
        </p:txBody>
      </p:sp>
      <p:sp>
        <p:nvSpPr>
          <p:cNvPr id="4" name="3 Rectángulo"/>
          <p:cNvSpPr/>
          <p:nvPr/>
        </p:nvSpPr>
        <p:spPr>
          <a:xfrm>
            <a:off x="611560" y="1412776"/>
            <a:ext cx="6336704" cy="369332"/>
          </a:xfrm>
          <a:prstGeom prst="rect">
            <a:avLst/>
          </a:prstGeom>
        </p:spPr>
        <p:txBody>
          <a:bodyPr wrap="square">
            <a:spAutoFit/>
          </a:bodyPr>
          <a:lstStyle/>
          <a:p>
            <a:r>
              <a:rPr lang="es-ES" dirty="0" smtClean="0"/>
              <a:t>Indicador de cumplimiento de las funciones asignadas</a:t>
            </a:r>
            <a:endParaRPr lang="es-AR" dirty="0"/>
          </a:p>
        </p:txBody>
      </p:sp>
      <p:pic>
        <p:nvPicPr>
          <p:cNvPr id="82950" name="Gráfico 1"/>
          <p:cNvPicPr>
            <a:picLocks noChangeArrowheads="1"/>
          </p:cNvPicPr>
          <p:nvPr/>
        </p:nvPicPr>
        <p:blipFill>
          <a:blip r:embed="rId2" cstate="print"/>
          <a:srcRect/>
          <a:stretch>
            <a:fillRect/>
          </a:stretch>
        </p:blipFill>
        <p:spPr bwMode="auto">
          <a:xfrm>
            <a:off x="2051720" y="2492896"/>
            <a:ext cx="5214938" cy="3798888"/>
          </a:xfrm>
          <a:prstGeom prst="rect">
            <a:avLst/>
          </a:prstGeom>
          <a:noFill/>
          <a:ln w="9525">
            <a:noFill/>
            <a:miter lim="800000"/>
            <a:headEnd/>
            <a:tailEnd/>
          </a:ln>
        </p:spPr>
      </p:pic>
      <p:sp>
        <p:nvSpPr>
          <p:cNvPr id="11" name="10 Rectángulo"/>
          <p:cNvSpPr/>
          <p:nvPr/>
        </p:nvSpPr>
        <p:spPr>
          <a:xfrm>
            <a:off x="763960" y="1835532"/>
            <a:ext cx="6336704" cy="553998"/>
          </a:xfrm>
          <a:prstGeom prst="rect">
            <a:avLst/>
          </a:prstGeom>
        </p:spPr>
        <p:txBody>
          <a:bodyPr wrap="square">
            <a:spAutoFit/>
          </a:bodyPr>
          <a:lstStyle/>
          <a:p>
            <a:r>
              <a:rPr lang="es-ES" sz="1200" dirty="0" smtClean="0"/>
              <a:t>Empleados que cumplen su función/ Total de funciones asignadas</a:t>
            </a:r>
          </a:p>
          <a:p>
            <a:endParaRPr lang="es-A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S" sz="3500" dirty="0" smtClean="0"/>
              <a:t>Indicador de rendimientos del trabajador </a:t>
            </a:r>
            <a:r>
              <a:rPr lang="es-ES" sz="1200" dirty="0" smtClean="0"/>
              <a:t>CREAR IPERVÍNVULOS</a:t>
            </a:r>
            <a:endParaRPr lang="es-AR" sz="3500" dirty="0"/>
          </a:p>
        </p:txBody>
      </p:sp>
      <p:pic>
        <p:nvPicPr>
          <p:cNvPr id="83970" name="Gráfico 5"/>
          <p:cNvPicPr>
            <a:picLocks noChangeArrowheads="1"/>
          </p:cNvPicPr>
          <p:nvPr/>
        </p:nvPicPr>
        <p:blipFill>
          <a:blip r:embed="rId2" cstate="print"/>
          <a:srcRect/>
          <a:stretch>
            <a:fillRect/>
          </a:stretch>
        </p:blipFill>
        <p:spPr bwMode="auto">
          <a:xfrm>
            <a:off x="2123728" y="2132856"/>
            <a:ext cx="5616624" cy="3600400"/>
          </a:xfrm>
          <a:prstGeom prst="rect">
            <a:avLst/>
          </a:prstGeom>
          <a:noFill/>
          <a:ln w="9525">
            <a:noFill/>
            <a:miter lim="800000"/>
            <a:headEnd/>
            <a:tailEnd/>
          </a:ln>
        </p:spPr>
      </p:pic>
      <p:sp>
        <p:nvSpPr>
          <p:cNvPr id="83971" name="Rectangle 3"/>
          <p:cNvSpPr>
            <a:spLocks noChangeArrowheads="1"/>
          </p:cNvSpPr>
          <p:nvPr/>
        </p:nvSpPr>
        <p:spPr bwMode="auto">
          <a:xfrm>
            <a:off x="2627784" y="1627975"/>
            <a:ext cx="388843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Calificación Total del mes</a:t>
            </a:r>
            <a:endParaRPr kumimoji="0" lang="es-EC"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3000" dirty="0" smtClean="0"/>
              <a:t>Plan de acción para mejorar el servicio al cliente</a:t>
            </a:r>
            <a:endParaRPr lang="es-AR" sz="3000" dirty="0"/>
          </a:p>
        </p:txBody>
      </p:sp>
      <p:pic>
        <p:nvPicPr>
          <p:cNvPr id="84994" name="Imagen 17"/>
          <p:cNvPicPr>
            <a:picLocks noChangeAspect="1" noChangeArrowheads="1"/>
          </p:cNvPicPr>
          <p:nvPr/>
        </p:nvPicPr>
        <p:blipFill>
          <a:blip r:embed="rId2" cstate="print"/>
          <a:srcRect/>
          <a:stretch>
            <a:fillRect/>
          </a:stretch>
        </p:blipFill>
        <p:spPr bwMode="auto">
          <a:xfrm>
            <a:off x="1979712" y="1268759"/>
            <a:ext cx="5832648" cy="560401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AR" dirty="0" smtClean="0"/>
              <a:t>Indicadores /Satisfacción al Cliente</a:t>
            </a:r>
            <a:endParaRPr lang="es-AR" dirty="0"/>
          </a:p>
        </p:txBody>
      </p:sp>
      <p:pic>
        <p:nvPicPr>
          <p:cNvPr id="4" name="Imagen 88"/>
          <p:cNvPicPr>
            <a:picLocks noChangeArrowheads="1"/>
          </p:cNvPicPr>
          <p:nvPr/>
        </p:nvPicPr>
        <p:blipFill>
          <a:blip r:embed="rId2" cstate="print"/>
          <a:srcRect/>
          <a:stretch>
            <a:fillRect/>
          </a:stretch>
        </p:blipFill>
        <p:spPr bwMode="auto">
          <a:xfrm>
            <a:off x="35496" y="1484784"/>
            <a:ext cx="4716016" cy="3096344"/>
          </a:xfrm>
          <a:prstGeom prst="rect">
            <a:avLst/>
          </a:prstGeom>
          <a:noFill/>
          <a:ln w="9525">
            <a:noFill/>
            <a:miter lim="800000"/>
            <a:headEnd/>
            <a:tailEnd/>
          </a:ln>
        </p:spPr>
      </p:pic>
      <p:pic>
        <p:nvPicPr>
          <p:cNvPr id="87042" name="Imagen 294"/>
          <p:cNvPicPr>
            <a:picLocks noChangeArrowheads="1"/>
          </p:cNvPicPr>
          <p:nvPr/>
        </p:nvPicPr>
        <p:blipFill>
          <a:blip r:embed="rId3" cstate="print"/>
          <a:srcRect/>
          <a:stretch>
            <a:fillRect/>
          </a:stretch>
        </p:blipFill>
        <p:spPr bwMode="auto">
          <a:xfrm>
            <a:off x="4768974" y="3212976"/>
            <a:ext cx="4339530" cy="259918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lvl="1" algn="ctr" rtl="0">
              <a:spcBef>
                <a:spcPct val="0"/>
              </a:spcBef>
            </a:pPr>
            <a:r>
              <a:rPr lang="es-ES" b="1" dirty="0"/>
              <a:t>MEDICIÓN COMPARATIVA DE FIRMAS AUDITORAS VS LA FIRMA “KHCP” QUE APLICAN INDIRECTAMENTE LAS 5 S.</a:t>
            </a:r>
            <a:r>
              <a:rPr lang="es-AR" dirty="0"/>
              <a:t/>
            </a:r>
            <a:br>
              <a:rPr lang="es-AR" dirty="0"/>
            </a:br>
            <a:endParaRPr lang="es-AR" dirty="0"/>
          </a:p>
        </p:txBody>
      </p:sp>
      <p:pic>
        <p:nvPicPr>
          <p:cNvPr id="88066" name="Gráfico 1"/>
          <p:cNvPicPr>
            <a:picLocks noChangeArrowheads="1"/>
          </p:cNvPicPr>
          <p:nvPr/>
        </p:nvPicPr>
        <p:blipFill>
          <a:blip r:embed="rId2" cstate="print"/>
          <a:srcRect/>
          <a:stretch>
            <a:fillRect/>
          </a:stretch>
        </p:blipFill>
        <p:spPr bwMode="auto">
          <a:xfrm>
            <a:off x="2123728" y="1556792"/>
            <a:ext cx="5050631" cy="302168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196752"/>
          <a:ext cx="8229600" cy="5400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s-AR" sz="1700" dirty="0" smtClean="0"/>
                        <a:t>CONCEPTO</a:t>
                      </a:r>
                      <a:endParaRPr lang="es-AR" sz="1700" dirty="0"/>
                    </a:p>
                  </a:txBody>
                  <a:tcPr/>
                </a:tc>
                <a:tc>
                  <a:txBody>
                    <a:bodyPr/>
                    <a:lstStyle/>
                    <a:p>
                      <a:r>
                        <a:rPr lang="es-AR" sz="1700" dirty="0" smtClean="0"/>
                        <a:t>PERPECTIVA</a:t>
                      </a:r>
                      <a:endParaRPr lang="es-AR" sz="1700" dirty="0"/>
                    </a:p>
                  </a:txBody>
                  <a:tcPr/>
                </a:tc>
                <a:tc>
                  <a:txBody>
                    <a:bodyPr/>
                    <a:lstStyle/>
                    <a:p>
                      <a:r>
                        <a:rPr lang="es-AR" sz="1700" dirty="0" smtClean="0"/>
                        <a:t>PERSPECTIVA AMPLIA</a:t>
                      </a:r>
                      <a:endParaRPr lang="es-AR" sz="1700" dirty="0"/>
                    </a:p>
                  </a:txBody>
                  <a:tcPr/>
                </a:tc>
              </a:tr>
              <a:tr h="370840">
                <a:tc>
                  <a:txBody>
                    <a:bodyPr/>
                    <a:lstStyle/>
                    <a:p>
                      <a:r>
                        <a:rPr lang="es-AR" sz="1700" dirty="0" smtClean="0"/>
                        <a:t>Indicadores de control.</a:t>
                      </a:r>
                      <a:endParaRPr lang="es-AR" sz="1700" dirty="0"/>
                    </a:p>
                  </a:txBody>
                  <a:tcPr/>
                </a:tc>
                <a:tc>
                  <a:txBody>
                    <a:bodyPr/>
                    <a:lstStyle/>
                    <a:p>
                      <a:r>
                        <a:rPr lang="es-AR" sz="1700" dirty="0" smtClean="0"/>
                        <a:t>En términos cuantitativos.</a:t>
                      </a:r>
                      <a:endParaRPr lang="es-AR" sz="1700" dirty="0"/>
                    </a:p>
                  </a:txBody>
                  <a:tcPr/>
                </a:tc>
                <a:tc>
                  <a:txBody>
                    <a:bodyPr/>
                    <a:lstStyle/>
                    <a:p>
                      <a:r>
                        <a:rPr lang="es-AR" sz="1700" dirty="0" smtClean="0"/>
                        <a:t>Incluyen también</a:t>
                      </a:r>
                      <a:r>
                        <a:rPr lang="es-AR" sz="1700" baseline="0" dirty="0" smtClean="0"/>
                        <a:t> aspectos no financieros y cualitativos.</a:t>
                      </a:r>
                      <a:endParaRPr lang="es-AR" sz="1700" dirty="0"/>
                    </a:p>
                  </a:txBody>
                  <a:tcPr/>
                </a:tc>
              </a:tr>
              <a:tr h="370840">
                <a:tc>
                  <a:txBody>
                    <a:bodyPr/>
                    <a:lstStyle/>
                    <a:p>
                      <a:r>
                        <a:rPr lang="es-AR" sz="1700" dirty="0" smtClean="0"/>
                        <a:t>Formulación</a:t>
                      </a:r>
                      <a:r>
                        <a:rPr lang="es-AR" sz="1700" baseline="0" dirty="0" smtClean="0"/>
                        <a:t> de objetivos y proceso de planificación.</a:t>
                      </a:r>
                      <a:endParaRPr lang="es-AR" sz="1700" dirty="0"/>
                    </a:p>
                  </a:txBody>
                  <a:tcPr/>
                </a:tc>
                <a:tc>
                  <a:txBody>
                    <a:bodyPr/>
                    <a:lstStyle/>
                    <a:p>
                      <a:r>
                        <a:rPr lang="es-AR" sz="1700" dirty="0" smtClean="0"/>
                        <a:t>En términos cuantitativos e integrados en el proceso presupuestario.</a:t>
                      </a:r>
                      <a:endParaRPr lang="es-AR" sz="1700" dirty="0"/>
                    </a:p>
                  </a:txBody>
                  <a:tcPr/>
                </a:tc>
                <a:tc>
                  <a:txBody>
                    <a:bodyPr/>
                    <a:lstStyle/>
                    <a:p>
                      <a:r>
                        <a:rPr lang="es-AR" sz="1700" dirty="0" smtClean="0"/>
                        <a:t>Incluyen también</a:t>
                      </a:r>
                      <a:r>
                        <a:rPr lang="es-AR" sz="1700" baseline="0" dirty="0" smtClean="0"/>
                        <a:t> aspectos no financieros y cualitativos no integrados en proceso presupuestario.</a:t>
                      </a:r>
                      <a:endParaRPr lang="es-AR" sz="1700" dirty="0"/>
                    </a:p>
                  </a:txBody>
                  <a:tcPr/>
                </a:tc>
              </a:tr>
              <a:tr h="370840">
                <a:tc>
                  <a:txBody>
                    <a:bodyPr/>
                    <a:lstStyle/>
                    <a:p>
                      <a:r>
                        <a:rPr lang="es-AR" sz="1700" dirty="0" smtClean="0"/>
                        <a:t>Sistema de medición.</a:t>
                      </a:r>
                      <a:endParaRPr lang="es-AR" sz="1700" dirty="0"/>
                    </a:p>
                  </a:txBody>
                  <a:tcPr/>
                </a:tc>
                <a:tc>
                  <a:txBody>
                    <a:bodyPr/>
                    <a:lstStyle/>
                    <a:p>
                      <a:r>
                        <a:rPr lang="es-AR" sz="1700" dirty="0" smtClean="0"/>
                        <a:t>Sistema de control financiero.</a:t>
                      </a:r>
                      <a:endParaRPr lang="es-AR" sz="1700" dirty="0"/>
                    </a:p>
                  </a:txBody>
                  <a:tcPr/>
                </a:tc>
                <a:tc>
                  <a:txBody>
                    <a:bodyPr/>
                    <a:lstStyle/>
                    <a:p>
                      <a:r>
                        <a:rPr lang="es-AR" sz="1700" dirty="0" smtClean="0"/>
                        <a:t>Sistemas</a:t>
                      </a:r>
                      <a:r>
                        <a:rPr lang="es-AR" sz="1700" baseline="0" dirty="0" smtClean="0"/>
                        <a:t> formalizados e informales.</a:t>
                      </a:r>
                      <a:endParaRPr lang="es-AR" sz="1700" dirty="0"/>
                    </a:p>
                  </a:txBody>
                  <a:tcPr/>
                </a:tc>
              </a:tr>
              <a:tr h="370840">
                <a:tc>
                  <a:txBody>
                    <a:bodyPr/>
                    <a:lstStyle/>
                    <a:p>
                      <a:r>
                        <a:rPr lang="es-AR" sz="1700" dirty="0" smtClean="0"/>
                        <a:t>Proceso de evaluación.</a:t>
                      </a:r>
                      <a:endParaRPr lang="es-AR" sz="1700" dirty="0"/>
                    </a:p>
                  </a:txBody>
                  <a:tcPr/>
                </a:tc>
                <a:tc>
                  <a:txBody>
                    <a:bodyPr/>
                    <a:lstStyle/>
                    <a:p>
                      <a:r>
                        <a:rPr lang="es-AR" sz="1700" dirty="0" smtClean="0"/>
                        <a:t>El comportamiento se mide a partir del resultado.</a:t>
                      </a:r>
                      <a:endParaRPr lang="es-AR" sz="1700" dirty="0"/>
                    </a:p>
                  </a:txBody>
                  <a:tcPr/>
                </a:tc>
                <a:tc>
                  <a:txBody>
                    <a:bodyPr/>
                    <a:lstStyle/>
                    <a:p>
                      <a:r>
                        <a:rPr lang="es-AR" sz="1700" dirty="0" smtClean="0"/>
                        <a:t>El resultado solo mide parcialmente</a:t>
                      </a:r>
                      <a:r>
                        <a:rPr lang="es-AR" sz="1700" baseline="0" dirty="0" smtClean="0"/>
                        <a:t> el comportamiento por ello es necesario considerar otros aspectos y utilizar de forma flexible el sistema contable.</a:t>
                      </a:r>
                      <a:endParaRPr lang="es-AR" sz="1700" dirty="0"/>
                    </a:p>
                  </a:txBody>
                  <a:tcPr/>
                </a:tc>
              </a:tr>
            </a:tbl>
          </a:graphicData>
        </a:graphic>
      </p:graphicFrame>
      <p:sp>
        <p:nvSpPr>
          <p:cNvPr id="5" name="2 Título"/>
          <p:cNvSpPr>
            <a:spLocks noGrp="1"/>
          </p:cNvSpPr>
          <p:nvPr>
            <p:ph type="title"/>
          </p:nvPr>
        </p:nvSpPr>
        <p:spPr>
          <a:xfrm>
            <a:off x="251520" y="260648"/>
            <a:ext cx="8640960" cy="792088"/>
          </a:xfrm>
        </p:spPr>
        <p:txBody>
          <a:bodyPr>
            <a:normAutofit/>
          </a:bodyPr>
          <a:lstStyle/>
          <a:p>
            <a:pPr algn="ctr"/>
            <a:r>
              <a:rPr lang="es-AR" sz="3000" dirty="0" smtClean="0"/>
              <a:t>Perspectiva de la concepción del control</a:t>
            </a:r>
            <a:endParaRPr lang="es-AR" sz="3000" dirty="0"/>
          </a:p>
        </p:txBody>
      </p:sp>
      <p:sp>
        <p:nvSpPr>
          <p:cNvPr id="6" name="5 CuadroTexto"/>
          <p:cNvSpPr txBox="1"/>
          <p:nvPr/>
        </p:nvSpPr>
        <p:spPr>
          <a:xfrm>
            <a:off x="755576" y="0"/>
            <a:ext cx="1728192" cy="369332"/>
          </a:xfrm>
          <a:prstGeom prst="rect">
            <a:avLst/>
          </a:prstGeom>
          <a:noFill/>
        </p:spPr>
        <p:txBody>
          <a:bodyPr wrap="square" rtlCol="0">
            <a:spAutoFit/>
          </a:bodyPr>
          <a:lstStyle/>
          <a:p>
            <a:r>
              <a:rPr lang="es-AR" b="1" i="1" dirty="0" smtClean="0">
                <a:solidFill>
                  <a:schemeClr val="accent5">
                    <a:lumMod val="50000"/>
                  </a:schemeClr>
                </a:solidFill>
              </a:rPr>
              <a:t>…</a:t>
            </a:r>
            <a:r>
              <a:rPr lang="es-AR" sz="1500" b="1" dirty="0" smtClean="0">
                <a:solidFill>
                  <a:schemeClr val="tx2"/>
                </a:solidFill>
                <a:effectLst>
                  <a:outerShdw blurRad="31750" dist="25400" dir="5400000" algn="tl" rotWithShape="0">
                    <a:srgbClr val="000000">
                      <a:alpha val="25000"/>
                    </a:srgbClr>
                  </a:outerShdw>
                </a:effectLst>
                <a:latin typeface="+mj-lt"/>
                <a:ea typeface="+mj-ea"/>
                <a:cs typeface="+mj-cs"/>
              </a:rPr>
              <a:t>Continúa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WordArt 2"/>
          <p:cNvSpPr>
            <a:spLocks noChangeArrowheads="1" noChangeShapeType="1" noTextEdit="1"/>
          </p:cNvSpPr>
          <p:nvPr/>
        </p:nvSpPr>
        <p:spPr bwMode="auto">
          <a:xfrm>
            <a:off x="1763688" y="583332"/>
            <a:ext cx="5429250" cy="1333500"/>
          </a:xfrm>
          <a:prstGeom prst="rect">
            <a:avLst/>
          </a:prstGeom>
        </p:spPr>
        <p:txBody>
          <a:bodyPr wrap="none" fromWordArt="1">
            <a:prstTxWarp prst="textArchUp">
              <a:avLst>
                <a:gd name="adj" fmla="val 10800000"/>
              </a:avLst>
            </a:prstTxWarp>
          </a:bodyPr>
          <a:lstStyle/>
          <a:p>
            <a:pPr algn="ctr" rtl="0"/>
            <a:r>
              <a:rPr lang="es-AR" sz="2400" kern="10" spc="0" dirty="0" err="1" smtClean="0">
                <a:ln w="9525">
                  <a:solidFill>
                    <a:srgbClr val="000000"/>
                  </a:solidFill>
                  <a:round/>
                  <a:headEnd/>
                  <a:tailEnd/>
                </a:ln>
                <a:solidFill>
                  <a:srgbClr val="000000"/>
                </a:solidFill>
                <a:effectLst/>
                <a:latin typeface="Arial Black"/>
              </a:rPr>
              <a:t>Seiri</a:t>
            </a:r>
            <a:r>
              <a:rPr lang="es-AR" sz="2400" kern="10" spc="0" dirty="0" smtClean="0">
                <a:ln w="9525">
                  <a:solidFill>
                    <a:srgbClr val="000000"/>
                  </a:solidFill>
                  <a:round/>
                  <a:headEnd/>
                  <a:tailEnd/>
                </a:ln>
                <a:solidFill>
                  <a:srgbClr val="000000"/>
                </a:solidFill>
                <a:effectLst/>
                <a:latin typeface="Arial Black"/>
              </a:rPr>
              <a:t> = Clasificar o Separar</a:t>
            </a:r>
            <a:endParaRPr lang="es-AR" sz="2400" kern="10" spc="0" dirty="0">
              <a:ln w="9525">
                <a:solidFill>
                  <a:srgbClr val="000000"/>
                </a:solidFill>
                <a:round/>
                <a:headEnd/>
                <a:tailEnd/>
              </a:ln>
              <a:solidFill>
                <a:srgbClr val="000000"/>
              </a:solidFill>
              <a:effectLst/>
              <a:latin typeface="Arial Black"/>
            </a:endParaRPr>
          </a:p>
        </p:txBody>
      </p:sp>
      <p:graphicFrame>
        <p:nvGraphicFramePr>
          <p:cNvPr id="89093" name="Object 5"/>
          <p:cNvGraphicFramePr>
            <a:graphicFrameLocks noChangeAspect="1"/>
          </p:cNvGraphicFramePr>
          <p:nvPr/>
        </p:nvGraphicFramePr>
        <p:xfrm>
          <a:off x="1956495" y="1268760"/>
          <a:ext cx="5279801" cy="5474042"/>
        </p:xfrm>
        <a:graphic>
          <a:graphicData uri="http://schemas.openxmlformats.org/presentationml/2006/ole">
            <p:oleObj spid="_x0000_s89093" name="Visio" r:id="rId3" imgW="6329477" imgH="6568135" progId="Visio.Drawing.11">
              <p:embed/>
            </p:oleObj>
          </a:graphicData>
        </a:graphic>
      </p:graphicFrame>
      <p:sp>
        <p:nvSpPr>
          <p:cNvPr id="4" name="3 Redondear rectángulo de esquina diagonal"/>
          <p:cNvSpPr/>
          <p:nvPr/>
        </p:nvSpPr>
        <p:spPr>
          <a:xfrm>
            <a:off x="395536" y="1844824"/>
            <a:ext cx="1368152" cy="648072"/>
          </a:xfrm>
          <a:prstGeom prst="round2Diag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¿Cómo hacerlo?</a:t>
            </a:r>
            <a:endParaRPr lang="es-AR" dirty="0">
              <a:solidFill>
                <a:schemeClr val="tx1"/>
              </a:solidFill>
            </a:endParaRPr>
          </a:p>
        </p:txBody>
      </p:sp>
      <p:sp>
        <p:nvSpPr>
          <p:cNvPr id="5" name="4 Redondear rectángulo de esquina diagonal"/>
          <p:cNvSpPr/>
          <p:nvPr/>
        </p:nvSpPr>
        <p:spPr>
          <a:xfrm>
            <a:off x="467544" y="4725144"/>
            <a:ext cx="1368152" cy="648072"/>
          </a:xfrm>
          <a:prstGeom prst="round2Diag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Razones</a:t>
            </a:r>
            <a:endParaRPr lang="es-AR" dirty="0">
              <a:solidFill>
                <a:schemeClr val="tx1"/>
              </a:solidFill>
            </a:endParaRPr>
          </a:p>
        </p:txBody>
      </p:sp>
      <p:sp>
        <p:nvSpPr>
          <p:cNvPr id="6" name="5 Redondear rectángulo de esquina diagonal"/>
          <p:cNvSpPr/>
          <p:nvPr/>
        </p:nvSpPr>
        <p:spPr>
          <a:xfrm>
            <a:off x="7236296" y="1772816"/>
            <a:ext cx="1368152" cy="648072"/>
          </a:xfrm>
          <a:prstGeom prst="round2Diag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Ejecución</a:t>
            </a:r>
            <a:endParaRPr lang="es-AR" dirty="0">
              <a:solidFill>
                <a:schemeClr val="tx1"/>
              </a:solidFill>
            </a:endParaRPr>
          </a:p>
        </p:txBody>
      </p:sp>
      <p:sp>
        <p:nvSpPr>
          <p:cNvPr id="7" name="6 Redondear rectángulo de esquina diagonal"/>
          <p:cNvSpPr/>
          <p:nvPr/>
        </p:nvSpPr>
        <p:spPr>
          <a:xfrm>
            <a:off x="7236296" y="4725144"/>
            <a:ext cx="1368152" cy="648072"/>
          </a:xfrm>
          <a:prstGeom prst="round2Diag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Beneficios</a:t>
            </a:r>
            <a:endParaRPr lang="es-AR"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WordArt 2"/>
          <p:cNvSpPr>
            <a:spLocks noChangeArrowheads="1" noChangeShapeType="1" noTextEdit="1"/>
          </p:cNvSpPr>
          <p:nvPr/>
        </p:nvSpPr>
        <p:spPr bwMode="auto">
          <a:xfrm>
            <a:off x="1835696" y="620688"/>
            <a:ext cx="5688632" cy="1656184"/>
          </a:xfrm>
          <a:prstGeom prst="rect">
            <a:avLst/>
          </a:prstGeom>
        </p:spPr>
        <p:txBody>
          <a:bodyPr wrap="none" fromWordArt="1">
            <a:prstTxWarp prst="textArchUp">
              <a:avLst>
                <a:gd name="adj" fmla="val 10800000"/>
              </a:avLst>
            </a:prstTxWarp>
          </a:bodyPr>
          <a:lstStyle/>
          <a:p>
            <a:pPr algn="ctr" rtl="0"/>
            <a:r>
              <a:rPr lang="es-AR" sz="3200" kern="10" spc="0" dirty="0" err="1" smtClean="0">
                <a:ln w="9525">
                  <a:solidFill>
                    <a:srgbClr val="000000"/>
                  </a:solidFill>
                  <a:round/>
                  <a:headEnd/>
                  <a:tailEnd/>
                </a:ln>
                <a:solidFill>
                  <a:srgbClr val="000000"/>
                </a:solidFill>
                <a:effectLst/>
                <a:latin typeface="Arial Black"/>
              </a:rPr>
              <a:t>Seiton</a:t>
            </a:r>
            <a:r>
              <a:rPr lang="es-AR" sz="3200" kern="10" spc="0" dirty="0" smtClean="0">
                <a:ln w="9525">
                  <a:solidFill>
                    <a:srgbClr val="000000"/>
                  </a:solidFill>
                  <a:round/>
                  <a:headEnd/>
                  <a:tailEnd/>
                </a:ln>
                <a:solidFill>
                  <a:srgbClr val="000000"/>
                </a:solidFill>
                <a:effectLst/>
                <a:latin typeface="Arial Black"/>
              </a:rPr>
              <a:t> = ORGANIZAR</a:t>
            </a:r>
            <a:endParaRPr lang="es-AR" sz="3200" kern="10" spc="0" dirty="0">
              <a:ln w="9525">
                <a:solidFill>
                  <a:srgbClr val="000000"/>
                </a:solidFill>
                <a:round/>
                <a:headEnd/>
                <a:tailEnd/>
              </a:ln>
              <a:solidFill>
                <a:srgbClr val="000000"/>
              </a:solidFill>
              <a:effectLst/>
              <a:latin typeface="Arial Black"/>
            </a:endParaRPr>
          </a:p>
        </p:txBody>
      </p:sp>
      <p:pic>
        <p:nvPicPr>
          <p:cNvPr id="121859" name="Imagen 110" descr="seiton2"/>
          <p:cNvPicPr>
            <a:picLocks noChangeAspect="1" noChangeArrowheads="1"/>
          </p:cNvPicPr>
          <p:nvPr/>
        </p:nvPicPr>
        <p:blipFill>
          <a:blip r:embed="rId2" cstate="print"/>
          <a:srcRect l="15277"/>
          <a:stretch>
            <a:fillRect/>
          </a:stretch>
        </p:blipFill>
        <p:spPr bwMode="auto">
          <a:xfrm>
            <a:off x="4665563" y="1862485"/>
            <a:ext cx="2489200" cy="3268662"/>
          </a:xfrm>
          <a:prstGeom prst="rect">
            <a:avLst/>
          </a:prstGeom>
          <a:noFill/>
          <a:ln w="9525">
            <a:noFill/>
            <a:miter lim="800000"/>
            <a:headEnd/>
            <a:tailEnd/>
          </a:ln>
        </p:spPr>
      </p:pic>
      <p:pic>
        <p:nvPicPr>
          <p:cNvPr id="121860" name="Imagen 111" descr="seiton1"/>
          <p:cNvPicPr>
            <a:picLocks noChangeAspect="1" noChangeArrowheads="1"/>
          </p:cNvPicPr>
          <p:nvPr/>
        </p:nvPicPr>
        <p:blipFill>
          <a:blip r:embed="rId3" cstate="print"/>
          <a:srcRect r="14658"/>
          <a:stretch>
            <a:fillRect/>
          </a:stretch>
        </p:blipFill>
        <p:spPr bwMode="auto">
          <a:xfrm>
            <a:off x="2047775" y="1851372"/>
            <a:ext cx="2492375" cy="3279775"/>
          </a:xfrm>
          <a:prstGeom prst="rect">
            <a:avLst/>
          </a:prstGeom>
          <a:noFill/>
          <a:ln w="9525">
            <a:noFill/>
            <a:miter lim="800000"/>
            <a:headEnd/>
            <a:tailEnd/>
          </a:ln>
        </p:spPr>
      </p:pic>
      <p:sp>
        <p:nvSpPr>
          <p:cNvPr id="121861" name="Text Box 5"/>
          <p:cNvSpPr txBox="1">
            <a:spLocks noChangeArrowheads="1"/>
          </p:cNvSpPr>
          <p:nvPr/>
        </p:nvSpPr>
        <p:spPr bwMode="auto">
          <a:xfrm>
            <a:off x="2055713" y="1543397"/>
            <a:ext cx="2492375"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100" b="1" i="0" u="none" strike="noStrike" cap="none" normalizeH="0" baseline="0" smtClean="0">
                <a:ln>
                  <a:noFill/>
                </a:ln>
                <a:solidFill>
                  <a:schemeClr val="tx1"/>
                </a:solidFill>
                <a:effectLst/>
                <a:latin typeface="Calibri" pitchFamily="34" charset="0"/>
              </a:rPr>
              <a:t>ANTES</a:t>
            </a:r>
            <a:endParaRPr kumimoji="0" lang="es-AR" sz="1800" b="0" i="0" u="none" strike="noStrike" cap="none" normalizeH="0" baseline="0" smtClean="0">
              <a:ln>
                <a:noFill/>
              </a:ln>
              <a:solidFill>
                <a:schemeClr val="tx1"/>
              </a:solidFill>
              <a:effectLst/>
              <a:latin typeface="Arial" pitchFamily="34" charset="0"/>
            </a:endParaRPr>
          </a:p>
        </p:txBody>
      </p:sp>
      <p:sp>
        <p:nvSpPr>
          <p:cNvPr id="121862" name="Text Box 6"/>
          <p:cNvSpPr txBox="1">
            <a:spLocks noChangeArrowheads="1"/>
          </p:cNvSpPr>
          <p:nvPr/>
        </p:nvSpPr>
        <p:spPr bwMode="auto">
          <a:xfrm>
            <a:off x="4673500" y="1543397"/>
            <a:ext cx="2490788"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100" b="1" i="0" u="none" strike="noStrike" cap="none" normalizeH="0" baseline="0" smtClean="0">
                <a:ln>
                  <a:noFill/>
                </a:ln>
                <a:solidFill>
                  <a:schemeClr val="tx1"/>
                </a:solidFill>
                <a:effectLst/>
                <a:latin typeface="Calibri" pitchFamily="34" charset="0"/>
              </a:rPr>
              <a:t>DESPUÉS</a:t>
            </a:r>
            <a:endParaRPr kumimoji="0" lang="es-AR" sz="1800" b="0" i="0" u="none" strike="noStrike" cap="none" normalizeH="0" baseline="0" smtClean="0">
              <a:ln>
                <a:noFill/>
              </a:ln>
              <a:solidFill>
                <a:schemeClr val="tx1"/>
              </a:solidFill>
              <a:effectLst/>
              <a:latin typeface="Arial" pitchFamily="34" charset="0"/>
            </a:endParaRPr>
          </a:p>
        </p:txBody>
      </p:sp>
      <p:sp>
        <p:nvSpPr>
          <p:cNvPr id="121863" name="Text Box 7"/>
          <p:cNvSpPr txBox="1">
            <a:spLocks noChangeArrowheads="1"/>
          </p:cNvSpPr>
          <p:nvPr/>
        </p:nvSpPr>
        <p:spPr bwMode="auto">
          <a:xfrm>
            <a:off x="2192238" y="5148610"/>
            <a:ext cx="4572000" cy="728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rPr>
              <a:t>Orden en Archivos y papeles de Trabajo.</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AR" sz="1000" b="0" i="0" u="none" strike="noStrike" cap="none" normalizeH="0" baseline="0" dirty="0" smtClean="0">
              <a:ln>
                <a:noFill/>
              </a:ln>
              <a:solidFill>
                <a:schemeClr val="tx1"/>
              </a:solidFill>
              <a:effectLst/>
              <a:latin typeface="Arial" pitchFamily="34" charset="0"/>
            </a:endParaRPr>
          </a:p>
        </p:txBody>
      </p:sp>
      <p:sp>
        <p:nvSpPr>
          <p:cNvPr id="8" name="7 Redondear rectángulo de esquina del mismo lado"/>
          <p:cNvSpPr/>
          <p:nvPr/>
        </p:nvSpPr>
        <p:spPr>
          <a:xfrm>
            <a:off x="395536" y="1844824"/>
            <a:ext cx="1224136" cy="720080"/>
          </a:xfrm>
          <a:prstGeom prst="round2Same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¿Cómo hacerlo?</a:t>
            </a:r>
            <a:endParaRPr lang="es-AR" dirty="0">
              <a:solidFill>
                <a:schemeClr val="tx1"/>
              </a:solidFill>
            </a:endParaRPr>
          </a:p>
        </p:txBody>
      </p:sp>
      <p:sp>
        <p:nvSpPr>
          <p:cNvPr id="10" name="9 Redondear rectángulo de esquina del mismo lado"/>
          <p:cNvSpPr/>
          <p:nvPr/>
        </p:nvSpPr>
        <p:spPr>
          <a:xfrm>
            <a:off x="395536" y="4365104"/>
            <a:ext cx="1440160" cy="792088"/>
          </a:xfrm>
          <a:prstGeom prst="round2Same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Ejecución</a:t>
            </a:r>
            <a:endParaRPr lang="es-AR" dirty="0">
              <a:solidFill>
                <a:schemeClr val="tx1"/>
              </a:solidFill>
            </a:endParaRPr>
          </a:p>
        </p:txBody>
      </p:sp>
      <p:sp>
        <p:nvSpPr>
          <p:cNvPr id="11" name="10 Redondear rectángulo de esquina del mismo lado"/>
          <p:cNvSpPr/>
          <p:nvPr/>
        </p:nvSpPr>
        <p:spPr>
          <a:xfrm>
            <a:off x="3779912" y="5805264"/>
            <a:ext cx="1656184" cy="792088"/>
          </a:xfrm>
          <a:prstGeom prst="round2Same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Pasos propuestos</a:t>
            </a:r>
            <a:endParaRPr lang="es-AR" dirty="0">
              <a:solidFill>
                <a:schemeClr val="tx1"/>
              </a:solidFill>
            </a:endParaRPr>
          </a:p>
        </p:txBody>
      </p:sp>
      <p:sp>
        <p:nvSpPr>
          <p:cNvPr id="12" name="11 Redondear rectángulo de esquina del mismo lado"/>
          <p:cNvSpPr/>
          <p:nvPr/>
        </p:nvSpPr>
        <p:spPr>
          <a:xfrm>
            <a:off x="7452320" y="4293096"/>
            <a:ext cx="1440160" cy="792088"/>
          </a:xfrm>
          <a:prstGeom prst="round2Same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Beneficios</a:t>
            </a:r>
            <a:endParaRPr lang="es-AR"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WordArt 2"/>
          <p:cNvSpPr>
            <a:spLocks noChangeArrowheads="1" noChangeShapeType="1" noTextEdit="1"/>
          </p:cNvSpPr>
          <p:nvPr/>
        </p:nvSpPr>
        <p:spPr bwMode="auto">
          <a:xfrm>
            <a:off x="1892771" y="796305"/>
            <a:ext cx="5343525" cy="1552575"/>
          </a:xfrm>
          <a:prstGeom prst="rect">
            <a:avLst/>
          </a:prstGeom>
        </p:spPr>
        <p:txBody>
          <a:bodyPr wrap="none" fromWordArt="1">
            <a:prstTxWarp prst="textArchUp">
              <a:avLst>
                <a:gd name="adj" fmla="val 10800000"/>
              </a:avLst>
            </a:prstTxWarp>
          </a:bodyPr>
          <a:lstStyle/>
          <a:p>
            <a:pPr algn="ctr" rtl="0"/>
            <a:r>
              <a:rPr lang="es-AR" sz="3200" kern="10" spc="0" dirty="0" err="1" smtClean="0">
                <a:ln w="9525">
                  <a:solidFill>
                    <a:srgbClr val="000000"/>
                  </a:solidFill>
                  <a:round/>
                  <a:headEnd/>
                  <a:tailEnd/>
                </a:ln>
                <a:solidFill>
                  <a:srgbClr val="000000"/>
                </a:solidFill>
                <a:effectLst/>
                <a:latin typeface="Arial Black"/>
              </a:rPr>
              <a:t>Seiso</a:t>
            </a:r>
            <a:r>
              <a:rPr lang="es-AR" sz="3200" kern="10" spc="0" dirty="0" smtClean="0">
                <a:ln w="9525">
                  <a:solidFill>
                    <a:srgbClr val="000000"/>
                  </a:solidFill>
                  <a:round/>
                  <a:headEnd/>
                  <a:tailEnd/>
                </a:ln>
                <a:solidFill>
                  <a:srgbClr val="000000"/>
                </a:solidFill>
                <a:effectLst/>
                <a:latin typeface="Arial Black"/>
              </a:rPr>
              <a:t> =  LIMPIEZA</a:t>
            </a:r>
            <a:endParaRPr lang="es-AR" sz="3200" kern="10" spc="0" dirty="0">
              <a:ln w="9525">
                <a:solidFill>
                  <a:srgbClr val="000000"/>
                </a:solidFill>
                <a:round/>
                <a:headEnd/>
                <a:tailEnd/>
              </a:ln>
              <a:solidFill>
                <a:srgbClr val="000000"/>
              </a:solidFill>
              <a:effectLst/>
              <a:latin typeface="Arial Black"/>
            </a:endParaRPr>
          </a:p>
        </p:txBody>
      </p:sp>
      <p:pic>
        <p:nvPicPr>
          <p:cNvPr id="122883" name="Imagen 116" descr="DSC06581"/>
          <p:cNvPicPr>
            <a:picLocks noChangeAspect="1" noChangeArrowheads="1"/>
          </p:cNvPicPr>
          <p:nvPr/>
        </p:nvPicPr>
        <p:blipFill>
          <a:blip r:embed="rId2" cstate="print"/>
          <a:srcRect/>
          <a:stretch>
            <a:fillRect/>
          </a:stretch>
        </p:blipFill>
        <p:spPr bwMode="auto">
          <a:xfrm>
            <a:off x="2708150" y="1844824"/>
            <a:ext cx="3952082" cy="3877912"/>
          </a:xfrm>
          <a:prstGeom prst="rect">
            <a:avLst/>
          </a:prstGeom>
          <a:noFill/>
          <a:ln w="9525">
            <a:noFill/>
            <a:miter lim="800000"/>
            <a:headEnd/>
            <a:tailEnd/>
          </a:ln>
        </p:spPr>
      </p:pic>
      <p:sp>
        <p:nvSpPr>
          <p:cNvPr id="122884" name="Text Box 4"/>
          <p:cNvSpPr txBox="1">
            <a:spLocks noChangeArrowheads="1"/>
          </p:cNvSpPr>
          <p:nvPr/>
        </p:nvSpPr>
        <p:spPr bwMode="auto">
          <a:xfrm>
            <a:off x="2843808" y="5767666"/>
            <a:ext cx="3672408" cy="6856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effectLst/>
                <a:latin typeface="Arial" pitchFamily="34" charset="0"/>
              </a:rPr>
              <a:t>Escritorios impecables y ordenados.</a:t>
            </a:r>
          </a:p>
        </p:txBody>
      </p:sp>
      <p:sp>
        <p:nvSpPr>
          <p:cNvPr id="5" name="4 Rectángulo"/>
          <p:cNvSpPr/>
          <p:nvPr/>
        </p:nvSpPr>
        <p:spPr>
          <a:xfrm>
            <a:off x="827584" y="2060848"/>
            <a:ext cx="115212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a:t>
            </a:r>
            <a:r>
              <a:rPr lang="es-AR" dirty="0" smtClean="0">
                <a:solidFill>
                  <a:schemeClr val="tx1"/>
                </a:solidFill>
              </a:rPr>
              <a:t>Cómo hacerlo?</a:t>
            </a:r>
            <a:endParaRPr lang="es-AR" dirty="0">
              <a:solidFill>
                <a:schemeClr val="tx1"/>
              </a:solidFill>
            </a:endParaRPr>
          </a:p>
        </p:txBody>
      </p:sp>
      <p:sp>
        <p:nvSpPr>
          <p:cNvPr id="6" name="5 Rectángulo"/>
          <p:cNvSpPr/>
          <p:nvPr/>
        </p:nvSpPr>
        <p:spPr>
          <a:xfrm>
            <a:off x="683568" y="4941168"/>
            <a:ext cx="136815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Ejecución</a:t>
            </a:r>
            <a:endParaRPr lang="es-AR" dirty="0">
              <a:solidFill>
                <a:schemeClr val="tx1"/>
              </a:solidFill>
            </a:endParaRPr>
          </a:p>
        </p:txBody>
      </p:sp>
      <p:sp>
        <p:nvSpPr>
          <p:cNvPr id="7" name="6 Rectángulo"/>
          <p:cNvSpPr/>
          <p:nvPr/>
        </p:nvSpPr>
        <p:spPr>
          <a:xfrm>
            <a:off x="7308304" y="3284984"/>
            <a:ext cx="136815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Beneficios</a:t>
            </a:r>
            <a:endParaRPr lang="es-AR"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WordArt 2"/>
          <p:cNvSpPr>
            <a:spLocks noChangeArrowheads="1" noChangeShapeType="1" noTextEdit="1"/>
          </p:cNvSpPr>
          <p:nvPr/>
        </p:nvSpPr>
        <p:spPr bwMode="auto">
          <a:xfrm>
            <a:off x="1835696" y="397024"/>
            <a:ext cx="5472608" cy="1591816"/>
          </a:xfrm>
          <a:prstGeom prst="rect">
            <a:avLst/>
          </a:prstGeom>
        </p:spPr>
        <p:txBody>
          <a:bodyPr wrap="none" fromWordArt="1">
            <a:prstTxWarp prst="textArchUp">
              <a:avLst>
                <a:gd name="adj" fmla="val 10800000"/>
              </a:avLst>
            </a:prstTxWarp>
          </a:bodyPr>
          <a:lstStyle/>
          <a:p>
            <a:pPr algn="ctr" rtl="0"/>
            <a:r>
              <a:rPr lang="es-AR" sz="2400" kern="10" spc="0" smtClean="0">
                <a:ln w="9525">
                  <a:solidFill>
                    <a:srgbClr val="000000"/>
                  </a:solidFill>
                  <a:round/>
                  <a:headEnd/>
                  <a:tailEnd/>
                </a:ln>
                <a:solidFill>
                  <a:srgbClr val="000000"/>
                </a:solidFill>
                <a:effectLst/>
                <a:latin typeface="Arial Black"/>
              </a:rPr>
              <a:t>Seiketsu = ESTANDARIZAR</a:t>
            </a:r>
            <a:endParaRPr lang="es-AR" sz="2400" kern="10" spc="0">
              <a:ln w="9525">
                <a:solidFill>
                  <a:srgbClr val="000000"/>
                </a:solidFill>
                <a:round/>
                <a:headEnd/>
                <a:tailEnd/>
              </a:ln>
              <a:solidFill>
                <a:srgbClr val="000000"/>
              </a:solidFill>
              <a:effectLst/>
              <a:latin typeface="Arial Black"/>
            </a:endParaRPr>
          </a:p>
        </p:txBody>
      </p:sp>
      <p:graphicFrame>
        <p:nvGraphicFramePr>
          <p:cNvPr id="123907" name="Object 3"/>
          <p:cNvGraphicFramePr>
            <a:graphicFrameLocks noChangeAspect="1"/>
          </p:cNvGraphicFramePr>
          <p:nvPr/>
        </p:nvGraphicFramePr>
        <p:xfrm>
          <a:off x="179512" y="1268760"/>
          <a:ext cx="4521772" cy="5589240"/>
        </p:xfrm>
        <a:graphic>
          <a:graphicData uri="http://schemas.openxmlformats.org/presentationml/2006/ole">
            <p:oleObj spid="_x0000_s123907" name="Documento" r:id="rId3" imgW="5761351" imgH="7115939" progId="Word.Document.12">
              <p:embed/>
            </p:oleObj>
          </a:graphicData>
        </a:graphic>
      </p:graphicFrame>
      <p:graphicFrame>
        <p:nvGraphicFramePr>
          <p:cNvPr id="123908" name="Object 4"/>
          <p:cNvGraphicFramePr>
            <a:graphicFrameLocks noChangeAspect="1"/>
          </p:cNvGraphicFramePr>
          <p:nvPr/>
        </p:nvGraphicFramePr>
        <p:xfrm>
          <a:off x="4732330" y="1257920"/>
          <a:ext cx="4232158" cy="5600080"/>
        </p:xfrm>
        <a:graphic>
          <a:graphicData uri="http://schemas.openxmlformats.org/presentationml/2006/ole">
            <p:oleObj spid="_x0000_s123908" name="Documento" r:id="rId4" imgW="5761351" imgH="7614552" progId="Word.Document.12">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WordArt 2"/>
          <p:cNvSpPr>
            <a:spLocks noChangeArrowheads="1" noChangeShapeType="1" noTextEdit="1"/>
          </p:cNvSpPr>
          <p:nvPr/>
        </p:nvSpPr>
        <p:spPr bwMode="auto">
          <a:xfrm>
            <a:off x="1979712" y="476672"/>
            <a:ext cx="5616624" cy="1584176"/>
          </a:xfrm>
          <a:prstGeom prst="rect">
            <a:avLst/>
          </a:prstGeom>
        </p:spPr>
        <p:txBody>
          <a:bodyPr wrap="none" fromWordArt="1">
            <a:prstTxWarp prst="textArchUp">
              <a:avLst>
                <a:gd name="adj" fmla="val 10800000"/>
              </a:avLst>
            </a:prstTxWarp>
          </a:bodyPr>
          <a:lstStyle/>
          <a:p>
            <a:pPr algn="ctr" rtl="0"/>
            <a:r>
              <a:rPr lang="es-AR" sz="2800" kern="10" spc="0" smtClean="0">
                <a:ln w="9525">
                  <a:solidFill>
                    <a:srgbClr val="000000"/>
                  </a:solidFill>
                  <a:round/>
                  <a:headEnd/>
                  <a:tailEnd/>
                </a:ln>
                <a:solidFill>
                  <a:srgbClr val="000000"/>
                </a:solidFill>
                <a:effectLst/>
                <a:latin typeface="Arial Black"/>
              </a:rPr>
              <a:t>Shitsuke = DISCIPLINA</a:t>
            </a:r>
            <a:endParaRPr lang="es-AR" sz="2800" kern="10" spc="0">
              <a:ln w="9525">
                <a:solidFill>
                  <a:srgbClr val="000000"/>
                </a:solidFill>
                <a:round/>
                <a:headEnd/>
                <a:tailEnd/>
              </a:ln>
              <a:solidFill>
                <a:srgbClr val="000000"/>
              </a:solidFill>
              <a:effectLst/>
              <a:latin typeface="Arial Black"/>
            </a:endParaRPr>
          </a:p>
        </p:txBody>
      </p:sp>
      <p:pic>
        <p:nvPicPr>
          <p:cNvPr id="124931" name="Imagen 119" descr="DSC06590"/>
          <p:cNvPicPr>
            <a:picLocks noChangeAspect="1" noChangeArrowheads="1"/>
          </p:cNvPicPr>
          <p:nvPr/>
        </p:nvPicPr>
        <p:blipFill>
          <a:blip r:embed="rId2" cstate="print"/>
          <a:srcRect l="17197" t="8910" r="4796" b="18163"/>
          <a:stretch>
            <a:fillRect/>
          </a:stretch>
        </p:blipFill>
        <p:spPr bwMode="auto">
          <a:xfrm>
            <a:off x="2483768" y="1748204"/>
            <a:ext cx="4464496" cy="3130408"/>
          </a:xfrm>
          <a:prstGeom prst="rect">
            <a:avLst/>
          </a:prstGeom>
          <a:noFill/>
          <a:ln w="9525">
            <a:noFill/>
            <a:miter lim="800000"/>
            <a:headEnd/>
            <a:tailEnd/>
          </a:ln>
        </p:spPr>
      </p:pic>
      <p:sp>
        <p:nvSpPr>
          <p:cNvPr id="124932" name="Text Box 4"/>
          <p:cNvSpPr txBox="1">
            <a:spLocks noChangeArrowheads="1"/>
          </p:cNvSpPr>
          <p:nvPr/>
        </p:nvSpPr>
        <p:spPr bwMode="auto">
          <a:xfrm>
            <a:off x="2483768" y="4793377"/>
            <a:ext cx="4464496" cy="8678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i="0" u="none" strike="noStrike" cap="none" normalizeH="0" baseline="0" dirty="0" smtClean="0">
                <a:ln>
                  <a:noFill/>
                </a:ln>
                <a:effectLst/>
                <a:latin typeface="Arial" pitchFamily="34" charset="0"/>
              </a:rPr>
              <a:t>El líder de auditoría tributaria conserva disciplina al mantener su escritorio IMPECABLE.</a:t>
            </a:r>
          </a:p>
        </p:txBody>
      </p:sp>
      <p:sp>
        <p:nvSpPr>
          <p:cNvPr id="9" name="8 Recortar rectángulo de esquina diagonal"/>
          <p:cNvSpPr/>
          <p:nvPr/>
        </p:nvSpPr>
        <p:spPr>
          <a:xfrm>
            <a:off x="395536" y="2204864"/>
            <a:ext cx="1440160" cy="86409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¿Cómo hacerlo</a:t>
            </a:r>
            <a:endParaRPr lang="es-AR" dirty="0">
              <a:solidFill>
                <a:schemeClr val="tx1"/>
              </a:solidFill>
            </a:endParaRPr>
          </a:p>
        </p:txBody>
      </p:sp>
      <p:sp>
        <p:nvSpPr>
          <p:cNvPr id="10" name="9 Recortar rectángulo de esquina diagonal"/>
          <p:cNvSpPr/>
          <p:nvPr/>
        </p:nvSpPr>
        <p:spPr>
          <a:xfrm>
            <a:off x="467544" y="4725144"/>
            <a:ext cx="1440160" cy="86409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Incentivo</a:t>
            </a:r>
            <a:endParaRPr lang="es-AR" dirty="0">
              <a:solidFill>
                <a:schemeClr val="tx1"/>
              </a:solidFill>
            </a:endParaRPr>
          </a:p>
        </p:txBody>
      </p:sp>
      <p:sp>
        <p:nvSpPr>
          <p:cNvPr id="11" name="10 Recortar rectángulo de esquina diagonal"/>
          <p:cNvSpPr/>
          <p:nvPr/>
        </p:nvSpPr>
        <p:spPr>
          <a:xfrm>
            <a:off x="7308304" y="2132856"/>
            <a:ext cx="1440160" cy="86409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Pasos</a:t>
            </a:r>
            <a:endParaRPr lang="es-AR" dirty="0">
              <a:solidFill>
                <a:schemeClr val="tx1"/>
              </a:solidFill>
            </a:endParaRPr>
          </a:p>
        </p:txBody>
      </p:sp>
      <p:sp>
        <p:nvSpPr>
          <p:cNvPr id="12" name="11 Recortar rectángulo de esquina diagonal"/>
          <p:cNvSpPr/>
          <p:nvPr/>
        </p:nvSpPr>
        <p:spPr>
          <a:xfrm>
            <a:off x="7308304" y="4797152"/>
            <a:ext cx="1512168" cy="86409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tx1"/>
                </a:solidFill>
              </a:rPr>
              <a:t>Beneficios</a:t>
            </a:r>
            <a:endParaRPr lang="es-AR"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45432" y="1711349"/>
            <a:ext cx="4258816" cy="4525963"/>
          </a:xfrm>
        </p:spPr>
        <p:txBody>
          <a:bodyPr/>
          <a:lstStyle/>
          <a:p>
            <a:pPr lvl="0"/>
            <a:r>
              <a:rPr lang="es-AR" dirty="0" smtClean="0"/>
              <a:t>Sensibilización</a:t>
            </a:r>
          </a:p>
          <a:p>
            <a:pPr lvl="0"/>
            <a:r>
              <a:rPr lang="es-AR" dirty="0" smtClean="0"/>
              <a:t>Documentación</a:t>
            </a:r>
          </a:p>
          <a:p>
            <a:pPr lvl="0"/>
            <a:r>
              <a:rPr lang="es-AR" dirty="0" smtClean="0"/>
              <a:t>Auditorías</a:t>
            </a:r>
          </a:p>
          <a:p>
            <a:pPr lvl="0"/>
            <a:r>
              <a:rPr lang="es-AR" dirty="0" smtClean="0"/>
              <a:t>Acciones correctivas</a:t>
            </a:r>
          </a:p>
          <a:p>
            <a:pPr lvl="0"/>
            <a:r>
              <a:rPr lang="es-AR" dirty="0" smtClean="0"/>
              <a:t>Retroalimentación.</a:t>
            </a:r>
          </a:p>
          <a:p>
            <a:pPr>
              <a:buNone/>
            </a:pPr>
            <a:endParaRPr lang="es-AR" dirty="0"/>
          </a:p>
        </p:txBody>
      </p:sp>
      <p:sp>
        <p:nvSpPr>
          <p:cNvPr id="3" name="2 Título"/>
          <p:cNvSpPr>
            <a:spLocks noGrp="1"/>
          </p:cNvSpPr>
          <p:nvPr>
            <p:ph type="title"/>
          </p:nvPr>
        </p:nvSpPr>
        <p:spPr/>
        <p:txBody>
          <a:bodyPr/>
          <a:lstStyle/>
          <a:p>
            <a:r>
              <a:rPr lang="es-AR" dirty="0" smtClean="0"/>
              <a:t>ADMINISTRACIÓN DE LAS “5 S”</a:t>
            </a:r>
            <a:endParaRPr lang="es-AR" dirty="0"/>
          </a:p>
        </p:txBody>
      </p:sp>
      <p:pic>
        <p:nvPicPr>
          <p:cNvPr id="133122" name="Picture 2" descr="http://t3.gstatic.com/images?q=tbn:zVK_FG6KByYa6M:">
            <a:hlinkClick r:id="rId2"/>
          </p:cNvPr>
          <p:cNvPicPr>
            <a:picLocks noChangeAspect="1" noChangeArrowheads="1"/>
          </p:cNvPicPr>
          <p:nvPr/>
        </p:nvPicPr>
        <p:blipFill>
          <a:blip r:embed="rId3" cstate="print"/>
          <a:srcRect/>
          <a:stretch>
            <a:fillRect/>
          </a:stretch>
        </p:blipFill>
        <p:spPr bwMode="auto">
          <a:xfrm>
            <a:off x="3563888" y="4566881"/>
            <a:ext cx="1852414" cy="1382399"/>
          </a:xfrm>
          <a:prstGeom prst="rect">
            <a:avLst/>
          </a:prstGeom>
          <a:noFill/>
        </p:spPr>
      </p:pic>
      <p:pic>
        <p:nvPicPr>
          <p:cNvPr id="133124" name="Picture 4" descr="http://t0.gstatic.com/images?q=tbn:y_dU4DoeexbfHM:">
            <a:hlinkClick r:id="rId4"/>
          </p:cNvPr>
          <p:cNvPicPr>
            <a:picLocks noChangeAspect="1" noChangeArrowheads="1"/>
          </p:cNvPicPr>
          <p:nvPr/>
        </p:nvPicPr>
        <p:blipFill>
          <a:blip r:embed="rId5" cstate="print"/>
          <a:srcRect/>
          <a:stretch>
            <a:fillRect/>
          </a:stretch>
        </p:blipFill>
        <p:spPr bwMode="auto">
          <a:xfrm>
            <a:off x="6796236" y="1953485"/>
            <a:ext cx="1448172" cy="2051579"/>
          </a:xfrm>
          <a:prstGeom prst="rect">
            <a:avLst/>
          </a:prstGeom>
          <a:noFill/>
        </p:spPr>
      </p:pic>
      <p:pic>
        <p:nvPicPr>
          <p:cNvPr id="133126" name="Picture 6" descr="http://t3.gstatic.com/images?q=tbn:sYxT8Hyrgz8c6M:">
            <a:hlinkClick r:id="rId6"/>
          </p:cNvPr>
          <p:cNvPicPr>
            <a:picLocks noChangeAspect="1" noChangeArrowheads="1"/>
          </p:cNvPicPr>
          <p:nvPr/>
        </p:nvPicPr>
        <p:blipFill>
          <a:blip r:embed="rId7" cstate="print"/>
          <a:srcRect/>
          <a:stretch>
            <a:fillRect/>
          </a:stretch>
        </p:blipFill>
        <p:spPr bwMode="auto">
          <a:xfrm>
            <a:off x="710605" y="2375916"/>
            <a:ext cx="1341115" cy="134111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13792"/>
            <a:ext cx="8229600" cy="1143000"/>
          </a:xfrm>
        </p:spPr>
        <p:txBody>
          <a:bodyPr>
            <a:normAutofit fontScale="90000"/>
          </a:bodyPr>
          <a:lstStyle/>
          <a:p>
            <a:pPr algn="ctr"/>
            <a:r>
              <a:rPr lang="es-ES" sz="2700" dirty="0" smtClean="0"/>
              <a:t>INDICADORES DE MEDICIÓN COMPARATIVA Y EFECTIVA EN EL APLICATIVO DE LAS 5 S</a:t>
            </a:r>
            <a:r>
              <a:rPr lang="es-AR" dirty="0" smtClean="0"/>
              <a:t/>
            </a:r>
            <a:br>
              <a:rPr lang="es-AR" dirty="0" smtClean="0"/>
            </a:br>
            <a:endParaRPr lang="es-AR" dirty="0"/>
          </a:p>
        </p:txBody>
      </p:sp>
      <p:sp>
        <p:nvSpPr>
          <p:cNvPr id="1259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sp>
        <p:nvSpPr>
          <p:cNvPr id="1259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pic>
        <p:nvPicPr>
          <p:cNvPr id="125955" name="Gráfico 2"/>
          <p:cNvPicPr>
            <a:picLocks noChangeArrowheads="1"/>
          </p:cNvPicPr>
          <p:nvPr/>
        </p:nvPicPr>
        <p:blipFill>
          <a:blip r:embed="rId2" cstate="print"/>
          <a:srcRect b="-87"/>
          <a:stretch>
            <a:fillRect/>
          </a:stretch>
        </p:blipFill>
        <p:spPr bwMode="auto">
          <a:xfrm>
            <a:off x="179512" y="1604492"/>
            <a:ext cx="4536504" cy="3024336"/>
          </a:xfrm>
          <a:prstGeom prst="rect">
            <a:avLst/>
          </a:prstGeom>
          <a:noFill/>
          <a:ln w="9525">
            <a:noFill/>
            <a:miter lim="800000"/>
            <a:headEnd/>
            <a:tailEnd/>
          </a:ln>
        </p:spPr>
      </p:pic>
      <p:sp>
        <p:nvSpPr>
          <p:cNvPr id="125956" name="Text Box 4"/>
          <p:cNvSpPr txBox="1">
            <a:spLocks noChangeArrowheads="1"/>
          </p:cNvSpPr>
          <p:nvPr/>
        </p:nvSpPr>
        <p:spPr bwMode="auto">
          <a:xfrm>
            <a:off x="323528" y="4628828"/>
            <a:ext cx="4320480" cy="11764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Arial" pitchFamily="34" charset="0"/>
              </a:rPr>
              <a:t>Comparación en el aplicativo de las 5 S entre la Firma Auditora A y la firma Auditora KHCP.</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1" u="none" strike="noStrike" cap="none" normalizeH="0" baseline="0" dirty="0" smtClean="0">
                <a:ln>
                  <a:noFill/>
                </a:ln>
                <a:solidFill>
                  <a:schemeClr val="tx1"/>
                </a:solidFill>
                <a:effectLst/>
                <a:latin typeface="Arial" pitchFamily="34" charset="0"/>
              </a:rPr>
              <a:t>Fuente: </a:t>
            </a:r>
            <a:r>
              <a:rPr kumimoji="0" lang="es-AR" sz="1400" b="0" u="none" strike="noStrike" cap="none" normalizeH="0" baseline="0" dirty="0" smtClean="0">
                <a:ln>
                  <a:noFill/>
                </a:ln>
                <a:solidFill>
                  <a:schemeClr val="tx1"/>
                </a:solidFill>
                <a:effectLst/>
                <a:latin typeface="Arial" pitchFamily="34" charset="0"/>
              </a:rPr>
              <a:t>Cuestionario de Control</a:t>
            </a:r>
            <a:endParaRPr kumimoji="0" lang="es-AR" sz="1400" b="1"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1" u="none" strike="noStrike" cap="none" normalizeH="0" baseline="0" dirty="0" smtClean="0">
                <a:ln>
                  <a:noFill/>
                </a:ln>
                <a:solidFill>
                  <a:schemeClr val="tx1"/>
                </a:solidFill>
                <a:effectLst/>
                <a:latin typeface="Arial" pitchFamily="34" charset="0"/>
              </a:rPr>
              <a:t>Elaborado por: </a:t>
            </a:r>
            <a:r>
              <a:rPr kumimoji="0" lang="es-AR" sz="1400" b="0" u="none" strike="noStrike" cap="none" normalizeH="0" baseline="0" dirty="0" smtClean="0">
                <a:ln>
                  <a:noFill/>
                </a:ln>
                <a:solidFill>
                  <a:schemeClr val="tx1"/>
                </a:solidFill>
                <a:effectLst/>
                <a:latin typeface="Arial" pitchFamily="34" charset="0"/>
              </a:rPr>
              <a:t>Las Autoras.</a:t>
            </a:r>
          </a:p>
        </p:txBody>
      </p:sp>
      <p:pic>
        <p:nvPicPr>
          <p:cNvPr id="8" name="Imagen 100"/>
          <p:cNvPicPr>
            <a:picLocks noChangeArrowheads="1"/>
          </p:cNvPicPr>
          <p:nvPr/>
        </p:nvPicPr>
        <p:blipFill>
          <a:blip r:embed="rId3" cstate="print"/>
          <a:srcRect b="-69"/>
          <a:stretch>
            <a:fillRect/>
          </a:stretch>
        </p:blipFill>
        <p:spPr bwMode="auto">
          <a:xfrm>
            <a:off x="4788024" y="1756395"/>
            <a:ext cx="4248472" cy="2680717"/>
          </a:xfrm>
          <a:prstGeom prst="rect">
            <a:avLst/>
          </a:prstGeom>
          <a:noFill/>
          <a:ln w="9525">
            <a:noFill/>
            <a:miter lim="800000"/>
            <a:headEnd/>
            <a:tailEnd/>
          </a:ln>
        </p:spPr>
      </p:pic>
      <p:sp>
        <p:nvSpPr>
          <p:cNvPr id="125957" name="Text Box 5"/>
          <p:cNvSpPr txBox="1">
            <a:spLocks noChangeArrowheads="1"/>
          </p:cNvSpPr>
          <p:nvPr/>
        </p:nvSpPr>
        <p:spPr bwMode="auto">
          <a:xfrm>
            <a:off x="4860032" y="4725144"/>
            <a:ext cx="4139952" cy="792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Arial" pitchFamily="34" charset="0"/>
              </a:rPr>
              <a:t> Medición de la efectividad en la implementación de las 5 S en la semana Kaizen/ Firma Auditora KHCP- Área de Auditoría.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chemeClr val="tx1"/>
                </a:solidFill>
                <a:effectLst/>
                <a:latin typeface="Arial" pitchFamily="34" charset="0"/>
              </a:rPr>
              <a:t>Fuente:</a:t>
            </a:r>
            <a:r>
              <a:rPr kumimoji="0" lang="es-AR" sz="1400" b="0" i="0" u="none" strike="noStrike" cap="none" normalizeH="0" baseline="0" dirty="0" smtClean="0">
                <a:ln>
                  <a:noFill/>
                </a:ln>
                <a:solidFill>
                  <a:schemeClr val="tx1"/>
                </a:solidFill>
                <a:effectLst/>
                <a:latin typeface="Arial" pitchFamily="34" charset="0"/>
              </a:rPr>
              <a:t> Cuestionario de Control</a:t>
            </a:r>
            <a:endParaRPr kumimoji="0" lang="es-AR" sz="14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chemeClr val="tx1"/>
                </a:solidFill>
                <a:effectLst/>
                <a:latin typeface="Arial" pitchFamily="34" charset="0"/>
              </a:rPr>
              <a:t>Elaborado por: </a:t>
            </a:r>
            <a:r>
              <a:rPr kumimoji="0" lang="es-AR" sz="1400" b="0" i="0" u="none" strike="noStrike" cap="none" normalizeH="0" baseline="0" dirty="0" smtClean="0">
                <a:ln>
                  <a:noFill/>
                </a:ln>
                <a:solidFill>
                  <a:schemeClr val="tx1"/>
                </a:solidFill>
                <a:effectLst/>
                <a:latin typeface="Arial" pitchFamily="34" charset="0"/>
              </a:rPr>
              <a:t>Las Autoras.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36712"/>
            <a:ext cx="8229600" cy="6048672"/>
          </a:xfrm>
        </p:spPr>
        <p:txBody>
          <a:bodyPr>
            <a:noAutofit/>
          </a:bodyPr>
          <a:lstStyle/>
          <a:p>
            <a:pPr lvl="0" algn="just"/>
            <a:r>
              <a:rPr lang="es-ES" sz="1400" dirty="0" smtClean="0">
                <a:latin typeface="Arial" pitchFamily="34" charset="0"/>
                <a:cs typeface="Arial" pitchFamily="34" charset="0"/>
              </a:rPr>
              <a:t>La </a:t>
            </a:r>
            <a:r>
              <a:rPr lang="es-ES" sz="1400" dirty="0" smtClean="0">
                <a:latin typeface="Arial" pitchFamily="34" charset="0"/>
                <a:cs typeface="Arial" pitchFamily="34" charset="0"/>
              </a:rPr>
              <a:t>firma posee grandes relaciones con estrategas internacionales, como son RSM International y Dale Carnegie Training. RSM  es quien provee de los lineamientos para la ejecución de las auditorías, siendo ésta una gran alianza para el beneficio de la empresa, como firma auditora.</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Se ha identificado claramente que la cultura organizacional que posee no es la adecuada para el gran potencial que ella tiene, tanto a nivel Nacional como Internacional.</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El 13% de todos los empleados de la compañía conocen o tienen claro la visión de la empresa. Lo que muestra que sólo 4 personas están comprometidas en la visión de la Firma Auditora, y el resto, que porcentualmente equivale al 97% de empleados, desconoce el rumbo al que quiere llegar a  convertirse como empresa.</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Del total de empleados que conocen su misión, el 50% de los empleados comparten con el resto de compañeros de la Firma Auditora. A pesar de ser un porcentaje elevado, no deja de ser significativo porque, en esencia, el total de empleados que  la conocen no llegan siquiera al 50%. Lo que establece una deficiencia comunicativa entre colegas, compañeros, personal de toda la organización.</a:t>
            </a: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 </a:t>
            </a: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El 13%  conoce la misión. Esto afirma la falta de difusión de la misión hacia el personal de toda la empresa. Lo que implica, que el 87% de los empleados no tiene claro y desconoce la misión, la misma que debe ser parte de ellos ya que ésta es el motor que impulsa cada acción  generada por cada uno según las responsabilidades asumidas dentro de la firma auditora.</a:t>
            </a:r>
            <a:endParaRPr lang="es-AR" sz="1400" dirty="0" smtClean="0">
              <a:latin typeface="Arial" pitchFamily="34" charset="0"/>
              <a:cs typeface="Arial" pitchFamily="34" charset="0"/>
            </a:endParaRPr>
          </a:p>
        </p:txBody>
      </p:sp>
      <p:sp>
        <p:nvSpPr>
          <p:cNvPr id="3" name="2 Título"/>
          <p:cNvSpPr>
            <a:spLocks noGrp="1"/>
          </p:cNvSpPr>
          <p:nvPr>
            <p:ph type="title"/>
          </p:nvPr>
        </p:nvSpPr>
        <p:spPr>
          <a:xfrm>
            <a:off x="457200" y="562670"/>
            <a:ext cx="8229600" cy="202034"/>
          </a:xfrm>
        </p:spPr>
        <p:txBody>
          <a:bodyPr>
            <a:normAutofit fontScale="90000"/>
          </a:bodyPr>
          <a:lstStyle/>
          <a:p>
            <a:pPr algn="ctr"/>
            <a:r>
              <a:rPr lang="es-ES" sz="2800" u="sng" dirty="0" smtClean="0"/>
              <a:t>CONCLUSIONES</a:t>
            </a:r>
            <a:r>
              <a:rPr lang="es-AR" dirty="0" smtClean="0"/>
              <a:t/>
            </a:r>
            <a:br>
              <a:rPr lang="es-AR" dirty="0" smtClean="0"/>
            </a:br>
            <a:endParaRPr lang="es-A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5904656"/>
          </a:xfrm>
        </p:spPr>
        <p:txBody>
          <a:bodyPr>
            <a:noAutofit/>
          </a:bodyPr>
          <a:lstStyle/>
          <a:p>
            <a:pPr lvl="0" algn="just"/>
            <a:r>
              <a:rPr lang="es-ES" sz="1400" dirty="0" smtClean="0">
                <a:latin typeface="Arial" pitchFamily="34" charset="0"/>
                <a:cs typeface="Arial" pitchFamily="34" charset="0"/>
              </a:rPr>
              <a:t>Los gastos de alimentación resaltan notablemente en el año 2009 con un total de $3.206,63, generando un muda del 49,54% dentro del rubro de movilización y transporte.</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Dentro del rubro de gastos de suministros, Materiales de cursos y reproducción es el que generó más gastos en el año 2009 alcanzando el 39,74% del total de gastos correspondientes al rubro, lo que representó $867,48 incurridos por gastos.</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Si se aplican las técnicas de mejoramiento para disminuir los gastos por suministros se obtendrá un ahorro global de estos rubros de $ 327,46 lo que porcentualmente significaría un ahorro del 15% en comparación con el período 2009.</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La aplicabilidad del cumplimiento de controles arrojó un 83.33%  para la mejora de los mismos y monitoreo de los ya existentes, se puede obtener una mayor eficiencia en cuanto a la medición de mejora continua de los procesos de control y por ende a un mejor desarrollo de las actividades que acogen los recursos informáticos.</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Al </a:t>
            </a:r>
            <a:r>
              <a:rPr lang="es-ES" sz="1400" dirty="0" smtClean="0">
                <a:latin typeface="Arial" pitchFamily="34" charset="0"/>
                <a:cs typeface="Arial" pitchFamily="34" charset="0"/>
              </a:rPr>
              <a:t>establecer claramente las funciones del personal de auditoría de acuerdo a  sus responsabilidades se puede observar un mejor desenvolvimiento de cada actividad que realiza el personal como muestra lo refleja el indicador de cumplimiento de funciones que inicialmente obtiene que un 67% eran cumplidas pero enfatizando en una mejora que alcanza el 83% del cumplimiento de funciones de los trabajadores.</a:t>
            </a:r>
            <a:endParaRPr lang="es-AR" sz="1400" dirty="0" smtClean="0">
              <a:latin typeface="Arial" pitchFamily="34" charset="0"/>
              <a:cs typeface="Arial" pitchFamily="34" charset="0"/>
            </a:endParaRPr>
          </a:p>
        </p:txBody>
      </p:sp>
      <p:sp>
        <p:nvSpPr>
          <p:cNvPr id="4" name="2 Título"/>
          <p:cNvSpPr>
            <a:spLocks noGrp="1"/>
          </p:cNvSpPr>
          <p:nvPr>
            <p:ph type="title"/>
          </p:nvPr>
        </p:nvSpPr>
        <p:spPr>
          <a:xfrm>
            <a:off x="457200" y="418654"/>
            <a:ext cx="8229600" cy="562074"/>
          </a:xfrm>
        </p:spPr>
        <p:txBody>
          <a:bodyPr>
            <a:normAutofit fontScale="90000"/>
          </a:bodyPr>
          <a:lstStyle/>
          <a:p>
            <a:pPr algn="ctr"/>
            <a:r>
              <a:rPr lang="es-ES" sz="2800" u="sng" dirty="0" smtClean="0"/>
              <a:t>CONCLUSIONES</a:t>
            </a:r>
            <a:r>
              <a:rPr lang="es-AR" dirty="0" smtClean="0"/>
              <a:t/>
            </a:r>
            <a:br>
              <a:rPr lang="es-AR" dirty="0" smtClean="0"/>
            </a:br>
            <a:endParaRPr lang="es-A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S" sz="1400" dirty="0" smtClean="0">
                <a:latin typeface="Arial" pitchFamily="34" charset="0"/>
                <a:cs typeface="Arial" pitchFamily="34" charset="0"/>
              </a:rPr>
              <a:t>Implementar las estrategias de mejoras propuestas para un buen desarrollo y desenvolvimiento de los indicadores y cambios organizacionales.</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Definir claramente procesos  accesibles para que el personal visualice los pasos a seguir dentro del desarrollo de una actividad.</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Crear nuevas políticas para propiciar mayor control en cuanto a los recursos de personal y suministros se refiere.</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Establecer manuales de funciones documentados para que cada trabajados sea consciente de las responsabilidades que asume.</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Capacitar al personal en el uso del software de auditoría, además crear un plan de capacitación anual para mantener a los auditores actualizados.</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Reestructurar los objetivos estratégicos para que las alianzas entre RSM internacional se consolidaren de manera eficiente y eficaz. De tal manera que se fortalezcan los procesos que aplican en las auditorías.</a:t>
            </a:r>
            <a:endParaRPr lang="es-AR" sz="1400" dirty="0" smtClean="0">
              <a:latin typeface="Arial" pitchFamily="34" charset="0"/>
              <a:cs typeface="Arial" pitchFamily="34" charset="0"/>
            </a:endParaRPr>
          </a:p>
          <a:p>
            <a:pPr algn="just"/>
            <a:endParaRPr lang="es-AR" sz="1400" dirty="0">
              <a:latin typeface="Arial" pitchFamily="34" charset="0"/>
              <a:cs typeface="Arial" pitchFamily="34" charset="0"/>
            </a:endParaRPr>
          </a:p>
        </p:txBody>
      </p:sp>
      <p:sp>
        <p:nvSpPr>
          <p:cNvPr id="3" name="2 Título"/>
          <p:cNvSpPr>
            <a:spLocks noGrp="1"/>
          </p:cNvSpPr>
          <p:nvPr>
            <p:ph type="title"/>
          </p:nvPr>
        </p:nvSpPr>
        <p:spPr/>
        <p:txBody>
          <a:bodyPr>
            <a:normAutofit fontScale="90000"/>
          </a:bodyPr>
          <a:lstStyle/>
          <a:p>
            <a:r>
              <a:rPr lang="es-ES" u="sng" dirty="0" smtClean="0"/>
              <a:t>RECOMENDACIONES</a:t>
            </a:r>
            <a:r>
              <a:rPr lang="es-AR" dirty="0" smtClean="0"/>
              <a:t/>
            </a:r>
            <a:br>
              <a:rPr lang="es-AR" dirty="0" smtClean="0"/>
            </a:br>
            <a:endParaRPr lang="es-A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346646"/>
            <a:ext cx="8229600" cy="850106"/>
          </a:xfrm>
        </p:spPr>
        <p:txBody>
          <a:bodyPr>
            <a:normAutofit fontScale="90000"/>
          </a:bodyPr>
          <a:lstStyle/>
          <a:p>
            <a:r>
              <a:rPr lang="es-ES" cap="all" dirty="0" smtClean="0"/>
              <a:t>Kaizen y Gerencia</a:t>
            </a:r>
            <a:r>
              <a:rPr lang="es-AR" dirty="0" smtClean="0"/>
              <a:t/>
            </a:r>
            <a:br>
              <a:rPr lang="es-AR" dirty="0" smtClean="0"/>
            </a:br>
            <a:endParaRPr lang="es-AR" dirty="0"/>
          </a:p>
        </p:txBody>
      </p:sp>
      <p:sp>
        <p:nvSpPr>
          <p:cNvPr id="16386" name="WordArt 2" descr="Mármol blanco"/>
          <p:cNvSpPr>
            <a:spLocks noChangeArrowheads="1" noChangeShapeType="1" noTextEdit="1"/>
          </p:cNvSpPr>
          <p:nvPr/>
        </p:nvSpPr>
        <p:spPr bwMode="auto">
          <a:xfrm>
            <a:off x="2123728" y="692696"/>
            <a:ext cx="2520280" cy="108012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rtl="0"/>
            <a:r>
              <a:rPr lang="es-AR" sz="1800" kern="10" spc="0" dirty="0" smtClean="0">
                <a:ln w="9525">
                  <a:round/>
                  <a:headEnd/>
                  <a:tailEnd/>
                </a:ln>
                <a:blipFill dpi="0" rotWithShape="0">
                  <a:blip r:embed="rId2"/>
                  <a:srcRect/>
                  <a:tile tx="0" ty="0" sx="100000" sy="100000" flip="none" algn="tl"/>
                </a:blipFill>
                <a:effectLst/>
                <a:latin typeface="Arial Black"/>
              </a:rPr>
              <a:t>KAI = CAMBIO </a:t>
            </a:r>
            <a:endParaRPr lang="es-AR" sz="1800" kern="10" spc="0" dirty="0">
              <a:ln w="9525">
                <a:round/>
                <a:headEnd/>
                <a:tailEnd/>
              </a:ln>
              <a:blipFill dpi="0" rotWithShape="0">
                <a:blip r:embed="rId2"/>
                <a:srcRect/>
                <a:tile tx="0" ty="0" sx="100000" sy="100000" flip="none" algn="tl"/>
              </a:blipFill>
              <a:effectLst/>
              <a:latin typeface="Arial Black"/>
            </a:endParaRPr>
          </a:p>
        </p:txBody>
      </p:sp>
      <p:sp>
        <p:nvSpPr>
          <p:cNvPr id="16385" name="WordArt 1" descr="Mármol blanco"/>
          <p:cNvSpPr>
            <a:spLocks noChangeArrowheads="1" noChangeShapeType="1" noTextEdit="1"/>
          </p:cNvSpPr>
          <p:nvPr/>
        </p:nvSpPr>
        <p:spPr bwMode="auto">
          <a:xfrm>
            <a:off x="4860032" y="692696"/>
            <a:ext cx="2376264" cy="103021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rtl="0"/>
            <a:r>
              <a:rPr lang="es-AR" sz="1800" kern="10" spc="0" dirty="0" smtClean="0">
                <a:ln w="9525">
                  <a:round/>
                  <a:headEnd/>
                  <a:tailEnd/>
                </a:ln>
                <a:blipFill dpi="0" rotWithShape="0">
                  <a:blip r:embed="rId2"/>
                  <a:srcRect/>
                  <a:tile tx="0" ty="0" sx="100000" sy="100000" flip="none" algn="tl"/>
                </a:blipFill>
                <a:effectLst/>
                <a:latin typeface="Arial Black"/>
              </a:rPr>
              <a:t>ZEN = BUENO </a:t>
            </a:r>
            <a:endParaRPr lang="es-AR" sz="1800" kern="10" spc="0" dirty="0">
              <a:ln w="9525">
                <a:round/>
                <a:headEnd/>
                <a:tailEnd/>
              </a:ln>
              <a:blipFill dpi="0" rotWithShape="0">
                <a:blip r:embed="rId2"/>
                <a:srcRect/>
                <a:tile tx="0" ty="0" sx="100000" sy="100000" flip="none" algn="tl"/>
              </a:blipFill>
              <a:effectLst/>
              <a:latin typeface="Arial Black"/>
            </a:endParaRPr>
          </a:p>
        </p:txBody>
      </p:sp>
      <p:sp>
        <p:nvSpPr>
          <p:cNvPr id="16388" name="Rectangle 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16389" name="Imagen 3"/>
          <p:cNvPicPr>
            <a:picLocks noChangeAspect="1" noChangeArrowheads="1"/>
          </p:cNvPicPr>
          <p:nvPr/>
        </p:nvPicPr>
        <p:blipFill>
          <a:blip r:embed="rId3" cstate="print"/>
          <a:srcRect l="46715" t="34793" r="13139" b="49149"/>
          <a:stretch>
            <a:fillRect/>
          </a:stretch>
        </p:blipFill>
        <p:spPr bwMode="auto">
          <a:xfrm>
            <a:off x="467544" y="2004070"/>
            <a:ext cx="4536504" cy="1665594"/>
          </a:xfrm>
          <a:prstGeom prst="rect">
            <a:avLst/>
          </a:prstGeom>
          <a:noFill/>
          <a:ln w="9525">
            <a:noFill/>
            <a:miter lim="800000"/>
            <a:headEnd/>
            <a:tailEnd/>
          </a:ln>
        </p:spPr>
      </p:pic>
      <p:sp>
        <p:nvSpPr>
          <p:cNvPr id="16390" name="Text Box 6"/>
          <p:cNvSpPr txBox="1">
            <a:spLocks noChangeArrowheads="1"/>
          </p:cNvSpPr>
          <p:nvPr/>
        </p:nvSpPr>
        <p:spPr bwMode="auto">
          <a:xfrm>
            <a:off x="467544" y="3660254"/>
            <a:ext cx="4536504" cy="704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ES" sz="1200" b="1" dirty="0" smtClean="0">
                <a:latin typeface="Arial" pitchFamily="34" charset="0"/>
              </a:rPr>
              <a:t>Figura  1. </a:t>
            </a:r>
            <a:r>
              <a:rPr kumimoji="0" lang="es-ES" sz="1200" b="0" i="0" u="none" strike="noStrike" cap="none" normalizeH="0" baseline="0" dirty="0" smtClean="0">
                <a:ln>
                  <a:noFill/>
                </a:ln>
                <a:effectLst/>
                <a:latin typeface="Arial" pitchFamily="34" charset="0"/>
              </a:rPr>
              <a:t>Percepciones Japonesas de las funciones laborales.</a:t>
            </a:r>
            <a:endParaRPr kumimoji="0" lang="es-ES" sz="1200" b="1" i="0" u="none" strike="noStrike" cap="none" normalizeH="0" baseline="0" dirty="0" smtClean="0">
              <a:ln>
                <a:noFill/>
              </a:ln>
              <a:effectLst/>
              <a:latin typeface="Arial" pitchFamily="34" charset="0"/>
            </a:endParaRPr>
          </a:p>
        </p:txBody>
      </p:sp>
      <p:pic>
        <p:nvPicPr>
          <p:cNvPr id="16391" name="Imagen 6"/>
          <p:cNvPicPr>
            <a:picLocks noChangeAspect="1" noChangeArrowheads="1"/>
          </p:cNvPicPr>
          <p:nvPr/>
        </p:nvPicPr>
        <p:blipFill>
          <a:blip r:embed="rId4" cstate="print"/>
          <a:srcRect l="45256" t="35037" r="12408" b="48904"/>
          <a:stretch>
            <a:fillRect/>
          </a:stretch>
        </p:blipFill>
        <p:spPr bwMode="auto">
          <a:xfrm>
            <a:off x="3995936" y="4282288"/>
            <a:ext cx="4896544" cy="1636011"/>
          </a:xfrm>
          <a:prstGeom prst="rect">
            <a:avLst/>
          </a:prstGeom>
          <a:noFill/>
          <a:ln w="9525">
            <a:noFill/>
            <a:miter lim="800000"/>
            <a:headEnd/>
            <a:tailEnd/>
          </a:ln>
        </p:spPr>
      </p:pic>
      <p:sp>
        <p:nvSpPr>
          <p:cNvPr id="16393" name="Text Box 9"/>
          <p:cNvSpPr txBox="1">
            <a:spLocks noChangeArrowheads="1"/>
          </p:cNvSpPr>
          <p:nvPr/>
        </p:nvSpPr>
        <p:spPr bwMode="auto">
          <a:xfrm>
            <a:off x="3995936" y="5815732"/>
            <a:ext cx="4896544" cy="7096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smtClean="0">
                <a:ln>
                  <a:noFill/>
                </a:ln>
                <a:effectLst/>
                <a:latin typeface="Arial" pitchFamily="34" charset="0"/>
              </a:rPr>
              <a:t>Figura  2. </a:t>
            </a:r>
            <a:r>
              <a:rPr kumimoji="0" lang="es-ES" sz="1200" b="0" i="0" u="none" strike="noStrike" cap="none" normalizeH="0" baseline="0" dirty="0" smtClean="0">
                <a:ln>
                  <a:noFill/>
                </a:ln>
                <a:effectLst/>
                <a:latin typeface="Arial" pitchFamily="34" charset="0"/>
              </a:rPr>
              <a:t>Mejoramiento detallado en innovación y kaizen.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S" sz="1400" dirty="0" smtClean="0">
                <a:latin typeface="Arial" pitchFamily="34" charset="0"/>
                <a:cs typeface="Arial" pitchFamily="34" charset="0"/>
              </a:rPr>
              <a:t>Cumplir con una misión más enfocada y un visión regenerada para el cumplimiento de objetivos que deben ser definidos de manera táctica en la que sean partícipes los miembros fundamentales de la firma KHCP.</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Implementar los indicadores estratégicos de visualización para que la empresa pueda mantener un control de la medición de las estrategias organizacionales como son, la misión, visión, objetivos, estrategias, políticas y procedimientos.</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Implementar el diseño de las 5 S para todos los departamentos de la organización, siendo auditoría en plan piloto de implementación.</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 Mantener el ciclo disciplinario que establece el sistema kaizen a través de las 5 S con capacitaciones de liderazgo y manejo de conflictos.</a:t>
            </a:r>
            <a:endParaRPr lang="es-AR" sz="1400" dirty="0" smtClean="0">
              <a:latin typeface="Arial" pitchFamily="34" charset="0"/>
              <a:cs typeface="Arial" pitchFamily="34" charset="0"/>
            </a:endParaRPr>
          </a:p>
          <a:p>
            <a:pPr algn="just">
              <a:buNone/>
            </a:pPr>
            <a:endParaRPr lang="es-AR" sz="1400" dirty="0" smtClean="0">
              <a:latin typeface="Arial" pitchFamily="34" charset="0"/>
              <a:cs typeface="Arial" pitchFamily="34" charset="0"/>
            </a:endParaRPr>
          </a:p>
          <a:p>
            <a:pPr lvl="0" algn="just"/>
            <a:r>
              <a:rPr lang="es-ES" sz="1400" dirty="0" smtClean="0">
                <a:latin typeface="Arial" pitchFamily="34" charset="0"/>
                <a:cs typeface="Arial" pitchFamily="34" charset="0"/>
              </a:rPr>
              <a:t>Implementar el plan de acción de mejora para la medición de la satisfacción del servicio al cliente.</a:t>
            </a:r>
            <a:endParaRPr lang="es-AR" sz="1400" dirty="0" smtClean="0">
              <a:latin typeface="Arial" pitchFamily="34" charset="0"/>
              <a:cs typeface="Arial" pitchFamily="34" charset="0"/>
            </a:endParaRPr>
          </a:p>
          <a:p>
            <a:pPr algn="just"/>
            <a:endParaRPr lang="es-AR" sz="1400" dirty="0">
              <a:latin typeface="Arial" pitchFamily="34" charset="0"/>
              <a:cs typeface="Arial" pitchFamily="34" charset="0"/>
            </a:endParaRPr>
          </a:p>
        </p:txBody>
      </p:sp>
      <p:sp>
        <p:nvSpPr>
          <p:cNvPr id="4" name="2 Título"/>
          <p:cNvSpPr>
            <a:spLocks noGrp="1"/>
          </p:cNvSpPr>
          <p:nvPr>
            <p:ph type="title"/>
          </p:nvPr>
        </p:nvSpPr>
        <p:spPr>
          <a:xfrm>
            <a:off x="457200" y="274638"/>
            <a:ext cx="8229600" cy="1143000"/>
          </a:xfrm>
        </p:spPr>
        <p:txBody>
          <a:bodyPr>
            <a:normAutofit fontScale="90000"/>
          </a:bodyPr>
          <a:lstStyle/>
          <a:p>
            <a:r>
              <a:rPr lang="es-ES" u="sng" dirty="0" smtClean="0"/>
              <a:t>RECOMENDACIONES</a:t>
            </a:r>
            <a:r>
              <a:rPr lang="es-AR" dirty="0" smtClean="0"/>
              <a:t/>
            </a:r>
            <a:br>
              <a:rPr lang="es-AR" dirty="0" smtClean="0"/>
            </a:br>
            <a:endParaRPr lang="es-A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16632"/>
            <a:ext cx="8229600" cy="1143000"/>
          </a:xfrm>
        </p:spPr>
        <p:txBody>
          <a:bodyPr/>
          <a:lstStyle/>
          <a:p>
            <a:r>
              <a:rPr lang="es-ES" cap="all" dirty="0" smtClean="0"/>
              <a:t>Gemba</a:t>
            </a:r>
            <a:endParaRPr lang="es-AR" dirty="0"/>
          </a:p>
        </p:txBody>
      </p:sp>
      <p:pic>
        <p:nvPicPr>
          <p:cNvPr id="17410" name="Imagen 13"/>
          <p:cNvPicPr>
            <a:picLocks noChangeAspect="1" noChangeArrowheads="1"/>
          </p:cNvPicPr>
          <p:nvPr/>
        </p:nvPicPr>
        <p:blipFill>
          <a:blip r:embed="rId2" cstate="print"/>
          <a:srcRect l="30292" t="22141" r="11862" b="18248"/>
          <a:stretch>
            <a:fillRect/>
          </a:stretch>
        </p:blipFill>
        <p:spPr bwMode="auto">
          <a:xfrm>
            <a:off x="1654136" y="908720"/>
            <a:ext cx="6662280" cy="5147827"/>
          </a:xfrm>
          <a:prstGeom prst="rect">
            <a:avLst/>
          </a:prstGeom>
          <a:noFill/>
          <a:ln w="9525">
            <a:noFill/>
            <a:miter lim="800000"/>
            <a:headEnd/>
            <a:tailEnd/>
          </a:ln>
        </p:spPr>
      </p:pic>
      <p:sp>
        <p:nvSpPr>
          <p:cNvPr id="17411" name="Text Box 3"/>
          <p:cNvSpPr txBox="1">
            <a:spLocks noChangeArrowheads="1"/>
          </p:cNvSpPr>
          <p:nvPr/>
        </p:nvSpPr>
        <p:spPr bwMode="auto">
          <a:xfrm>
            <a:off x="2627784" y="6021288"/>
            <a:ext cx="4752528" cy="4156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300" b="0" i="0" u="none" strike="noStrike" cap="none" normalizeH="0" baseline="0" dirty="0" smtClean="0">
                <a:ln>
                  <a:noFill/>
                </a:ln>
                <a:effectLst/>
                <a:latin typeface="Arial" pitchFamily="34" charset="0"/>
              </a:rPr>
              <a:t>Casa de la Administración del Gemba.</a:t>
            </a:r>
            <a:endParaRPr kumimoji="0" lang="es-ES" sz="1300" b="1" i="0" u="none" strike="noStrike" cap="none" normalizeH="0" baseline="0" dirty="0" smtClean="0">
              <a:ln>
                <a:noFill/>
              </a:ln>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cap="all" dirty="0" smtClean="0"/>
              <a:t>CICLO </a:t>
            </a:r>
            <a:r>
              <a:rPr lang="es-ES" cap="all" dirty="0" smtClean="0">
                <a:solidFill>
                  <a:schemeClr val="accent5">
                    <a:lumMod val="60000"/>
                    <a:lumOff val="40000"/>
                  </a:schemeClr>
                </a:solidFill>
              </a:rPr>
              <a:t>PHVA </a:t>
            </a:r>
            <a:r>
              <a:rPr lang="es-ES" cap="all" dirty="0" smtClean="0"/>
              <a:t>Y </a:t>
            </a:r>
            <a:r>
              <a:rPr lang="es-ES" cap="all" dirty="0" err="1" smtClean="0">
                <a:solidFill>
                  <a:schemeClr val="accent3">
                    <a:lumMod val="75000"/>
                  </a:schemeClr>
                </a:solidFill>
              </a:rPr>
              <a:t>sdca</a:t>
            </a:r>
            <a:r>
              <a:rPr lang="es-AR" dirty="0" smtClean="0">
                <a:solidFill>
                  <a:schemeClr val="accent3">
                    <a:lumMod val="75000"/>
                  </a:schemeClr>
                </a:solidFill>
              </a:rPr>
              <a:t/>
            </a:r>
            <a:br>
              <a:rPr lang="es-AR" dirty="0" smtClean="0">
                <a:solidFill>
                  <a:schemeClr val="accent3">
                    <a:lumMod val="75000"/>
                  </a:schemeClr>
                </a:solidFill>
              </a:rPr>
            </a:br>
            <a:endParaRPr lang="es-AR" dirty="0">
              <a:solidFill>
                <a:schemeClr val="accent3">
                  <a:lumMod val="75000"/>
                </a:schemeClr>
              </a:solidFill>
            </a:endParaRPr>
          </a:p>
        </p:txBody>
      </p:sp>
      <p:pic>
        <p:nvPicPr>
          <p:cNvPr id="18434" name="Imagen 7"/>
          <p:cNvPicPr>
            <a:picLocks noChangeAspect="1" noChangeArrowheads="1"/>
          </p:cNvPicPr>
          <p:nvPr/>
        </p:nvPicPr>
        <p:blipFill>
          <a:blip r:embed="rId2" cstate="print"/>
          <a:srcRect l="29745" t="33090" r="16788" b="28711"/>
          <a:stretch>
            <a:fillRect/>
          </a:stretch>
        </p:blipFill>
        <p:spPr bwMode="auto">
          <a:xfrm>
            <a:off x="2577876" y="1268760"/>
            <a:ext cx="4116387" cy="198755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l="27373" t="34064" r="11861" b="30170"/>
          <a:stretch>
            <a:fillRect/>
          </a:stretch>
        </p:blipFill>
        <p:spPr bwMode="auto">
          <a:xfrm>
            <a:off x="2699792" y="3699669"/>
            <a:ext cx="4370388" cy="20335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S" sz="3000" cap="all" dirty="0" smtClean="0"/>
              <a:t>Ocho pasos en la solución de un problema</a:t>
            </a:r>
            <a:r>
              <a:rPr lang="es-AR" sz="3000" dirty="0" smtClean="0"/>
              <a:t/>
            </a:r>
            <a:br>
              <a:rPr lang="es-AR" sz="3000" dirty="0" smtClean="0"/>
            </a:br>
            <a:endParaRPr lang="es-AR" sz="3000"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19457" name="Object 1"/>
          <p:cNvGraphicFramePr>
            <a:graphicFrameLocks noChangeAspect="1"/>
          </p:cNvGraphicFramePr>
          <p:nvPr/>
        </p:nvGraphicFramePr>
        <p:xfrm>
          <a:off x="2051720" y="1124744"/>
          <a:ext cx="5314950" cy="5648325"/>
        </p:xfrm>
        <a:graphic>
          <a:graphicData uri="http://schemas.openxmlformats.org/presentationml/2006/ole">
            <p:oleObj spid="_x0000_s19457" name="Hoja de cálculo" r:id="rId3" imgW="5057851" imgH="5943600" progId="Excel.Shee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5770984" cy="5400600"/>
          </a:xfrm>
        </p:spPr>
        <p:txBody>
          <a:bodyPr>
            <a:normAutofit/>
          </a:bodyPr>
          <a:lstStyle/>
          <a:p>
            <a:r>
              <a:rPr lang="es-ES" dirty="0" smtClean="0"/>
              <a:t>Taiischi Ohno (1988) identifica diferentes tipos de desperdicios</a:t>
            </a:r>
            <a:endParaRPr lang="es-AR" dirty="0" smtClean="0"/>
          </a:p>
          <a:p>
            <a:pPr lvl="0"/>
            <a:r>
              <a:rPr lang="es-ES" b="1" dirty="0" smtClean="0"/>
              <a:t>Sobreproducción</a:t>
            </a:r>
            <a:endParaRPr lang="es-AR" dirty="0" smtClean="0"/>
          </a:p>
          <a:p>
            <a:pPr lvl="0"/>
            <a:r>
              <a:rPr lang="es-ES" b="1" dirty="0" smtClean="0"/>
              <a:t>Esperar</a:t>
            </a:r>
            <a:endParaRPr lang="es-AR" dirty="0" smtClean="0"/>
          </a:p>
          <a:p>
            <a:pPr lvl="0"/>
            <a:r>
              <a:rPr lang="es-ES" b="1" dirty="0" smtClean="0"/>
              <a:t>Transporte</a:t>
            </a:r>
            <a:endParaRPr lang="es-AR" dirty="0" smtClean="0"/>
          </a:p>
          <a:p>
            <a:pPr lvl="0"/>
            <a:r>
              <a:rPr lang="es-ES" b="1" dirty="0" smtClean="0"/>
              <a:t>Mal proceso de diseño</a:t>
            </a:r>
            <a:endParaRPr lang="es-AR" dirty="0" smtClean="0"/>
          </a:p>
          <a:p>
            <a:pPr lvl="0"/>
            <a:r>
              <a:rPr lang="es-ES" b="1" dirty="0" smtClean="0"/>
              <a:t>Inventario</a:t>
            </a:r>
            <a:endParaRPr lang="es-AR" dirty="0" smtClean="0"/>
          </a:p>
          <a:p>
            <a:pPr lvl="0"/>
            <a:r>
              <a:rPr lang="es-ES" b="1" dirty="0" smtClean="0"/>
              <a:t>Movimiento</a:t>
            </a:r>
          </a:p>
          <a:p>
            <a:pPr lvl="0"/>
            <a:r>
              <a:rPr lang="es-ES" b="1" dirty="0" smtClean="0"/>
              <a:t>Recurso de Personal y creatividad subempleados</a:t>
            </a:r>
            <a:endParaRPr lang="es-AR" dirty="0"/>
          </a:p>
        </p:txBody>
      </p:sp>
      <p:sp>
        <p:nvSpPr>
          <p:cNvPr id="3" name="2 Título"/>
          <p:cNvSpPr>
            <a:spLocks noGrp="1"/>
          </p:cNvSpPr>
          <p:nvPr>
            <p:ph type="title"/>
          </p:nvPr>
        </p:nvSpPr>
        <p:spPr/>
        <p:txBody>
          <a:bodyPr>
            <a:normAutofit fontScale="90000"/>
          </a:bodyPr>
          <a:lstStyle/>
          <a:p>
            <a:r>
              <a:rPr lang="es-ES" cap="all" dirty="0" smtClean="0"/>
              <a:t>Mudas = Desperdicios</a:t>
            </a:r>
            <a:r>
              <a:rPr lang="es-AR" dirty="0" smtClean="0"/>
              <a:t/>
            </a:r>
            <a:br>
              <a:rPr lang="es-AR" dirty="0" smtClean="0"/>
            </a:br>
            <a:endParaRPr lang="es-AR" dirty="0"/>
          </a:p>
        </p:txBody>
      </p:sp>
      <p:pic>
        <p:nvPicPr>
          <p:cNvPr id="62466" name="Picture 2" descr="http://t3.gstatic.com/images?q=tbn:Nm1rInnxDvQrSM:">
            <a:hlinkClick r:id="rId2"/>
          </p:cNvPr>
          <p:cNvPicPr>
            <a:picLocks noChangeAspect="1" noChangeArrowheads="1"/>
          </p:cNvPicPr>
          <p:nvPr/>
        </p:nvPicPr>
        <p:blipFill>
          <a:blip r:embed="rId3" cstate="print"/>
          <a:srcRect/>
          <a:stretch>
            <a:fillRect/>
          </a:stretch>
        </p:blipFill>
        <p:spPr bwMode="auto">
          <a:xfrm>
            <a:off x="6865193" y="1162447"/>
            <a:ext cx="1019175" cy="1114425"/>
          </a:xfrm>
          <a:prstGeom prst="rect">
            <a:avLst/>
          </a:prstGeom>
          <a:noFill/>
        </p:spPr>
      </p:pic>
      <p:pic>
        <p:nvPicPr>
          <p:cNvPr id="5" name="Picture 2" descr="http://t3.gstatic.com/images?q=tbn:rUwLgW-1LWrlEM:">
            <a:hlinkClick r:id="rId4"/>
          </p:cNvPr>
          <p:cNvPicPr>
            <a:picLocks noChangeAspect="1" noChangeArrowheads="1"/>
          </p:cNvPicPr>
          <p:nvPr/>
        </p:nvPicPr>
        <p:blipFill>
          <a:blip r:embed="rId5" cstate="print"/>
          <a:srcRect/>
          <a:stretch>
            <a:fillRect/>
          </a:stretch>
        </p:blipFill>
        <p:spPr bwMode="auto">
          <a:xfrm>
            <a:off x="4644008" y="2132856"/>
            <a:ext cx="1368152" cy="1081281"/>
          </a:xfrm>
          <a:prstGeom prst="rect">
            <a:avLst/>
          </a:prstGeom>
          <a:noFill/>
        </p:spPr>
      </p:pic>
      <p:pic>
        <p:nvPicPr>
          <p:cNvPr id="62468" name="Picture 4" descr="http://t0.gstatic.com/images?q=tbn:P8e4vbiDAJo-YM:">
            <a:hlinkClick r:id="rId6"/>
          </p:cNvPr>
          <p:cNvPicPr>
            <a:picLocks noChangeAspect="1" noChangeArrowheads="1"/>
          </p:cNvPicPr>
          <p:nvPr/>
        </p:nvPicPr>
        <p:blipFill>
          <a:blip r:embed="rId7" cstate="print"/>
          <a:srcRect/>
          <a:stretch>
            <a:fillRect/>
          </a:stretch>
        </p:blipFill>
        <p:spPr bwMode="auto">
          <a:xfrm>
            <a:off x="6876256" y="3126694"/>
            <a:ext cx="1296144" cy="972108"/>
          </a:xfrm>
          <a:prstGeom prst="rect">
            <a:avLst/>
          </a:prstGeom>
          <a:noFill/>
        </p:spPr>
      </p:pic>
      <p:pic>
        <p:nvPicPr>
          <p:cNvPr id="62470" name="Picture 6" descr="http://t2.gstatic.com/images?q=tbn:r1nGdq8rEdzW2M:">
            <a:hlinkClick r:id="rId8"/>
          </p:cNvPr>
          <p:cNvPicPr>
            <a:picLocks noChangeAspect="1" noChangeArrowheads="1"/>
          </p:cNvPicPr>
          <p:nvPr/>
        </p:nvPicPr>
        <p:blipFill>
          <a:blip r:embed="rId9" cstate="print"/>
          <a:srcRect/>
          <a:stretch>
            <a:fillRect/>
          </a:stretch>
        </p:blipFill>
        <p:spPr bwMode="auto">
          <a:xfrm>
            <a:off x="5652120" y="4581128"/>
            <a:ext cx="1295400" cy="9525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988</TotalTime>
  <Words>2598</Words>
  <Application>Microsoft Office PowerPoint</Application>
  <PresentationFormat>Presentación en pantalla (4:3)</PresentationFormat>
  <Paragraphs>509</Paragraphs>
  <Slides>50</Slides>
  <Notes>1</Notes>
  <HiddenSlides>0</HiddenSlides>
  <MMClips>0</MMClips>
  <ScaleCrop>false</ScaleCrop>
  <HeadingPairs>
    <vt:vector size="6" baseType="variant">
      <vt:variant>
        <vt:lpstr>Tema</vt:lpstr>
      </vt:variant>
      <vt:variant>
        <vt:i4>1</vt:i4>
      </vt:variant>
      <vt:variant>
        <vt:lpstr>Servidores OLE incrustados</vt:lpstr>
      </vt:variant>
      <vt:variant>
        <vt:i4>5</vt:i4>
      </vt:variant>
      <vt:variant>
        <vt:lpstr>Títulos de diapositiva</vt:lpstr>
      </vt:variant>
      <vt:variant>
        <vt:i4>50</vt:i4>
      </vt:variant>
    </vt:vector>
  </HeadingPairs>
  <TitlesOfParts>
    <vt:vector size="56" baseType="lpstr">
      <vt:lpstr>Concurrencia</vt:lpstr>
      <vt:lpstr>Hoja de cálculo</vt:lpstr>
      <vt:lpstr>Ecuación</vt:lpstr>
      <vt:lpstr>Worksheet</vt:lpstr>
      <vt:lpstr>Visio</vt:lpstr>
      <vt:lpstr>Documento</vt:lpstr>
      <vt:lpstr>Diapositiva 1</vt:lpstr>
      <vt:lpstr>  PROCESO DE VISUALIZACIÓN</vt:lpstr>
      <vt:lpstr>Perspectiva de la concepción del control</vt:lpstr>
      <vt:lpstr>Perspectiva de la concepción del control</vt:lpstr>
      <vt:lpstr>Kaizen y Gerencia </vt:lpstr>
      <vt:lpstr>Gemba</vt:lpstr>
      <vt:lpstr>CICLO PHVA Y sdca </vt:lpstr>
      <vt:lpstr>Ocho pasos en la solución de un problema </vt:lpstr>
      <vt:lpstr>Mudas = Desperdicios </vt:lpstr>
      <vt:lpstr>LAS “5 S”</vt:lpstr>
      <vt:lpstr>Antecedentes de la Empresa</vt:lpstr>
      <vt:lpstr>Antecedentes de la Empresa</vt:lpstr>
      <vt:lpstr>Área de estudio</vt:lpstr>
      <vt:lpstr>Área de estudio</vt:lpstr>
      <vt:lpstr>CENTROS DE COSTO DEL DEPARTAMENTO DE AUDITORÍA</vt:lpstr>
      <vt:lpstr>Análisis Misión, Visión y Objetivos</vt:lpstr>
      <vt:lpstr>Diapositiva 17</vt:lpstr>
      <vt:lpstr>MUDA DE TRANSPORTE </vt:lpstr>
      <vt:lpstr>MUDA DE SUMINISTROS</vt:lpstr>
      <vt:lpstr>MUDA DE SUMINISTROS</vt:lpstr>
      <vt:lpstr>MUDA DE RECURSOS INFORMÁTICOS</vt:lpstr>
      <vt:lpstr>MUDA DE RECURSOS DE PERSONAL </vt:lpstr>
      <vt:lpstr>DESORGANIZACIÓN  </vt:lpstr>
      <vt:lpstr>DOCUMENTOS ARCHIVADOS</vt:lpstr>
      <vt:lpstr>RIESGOS DE INSEGURIDAD</vt:lpstr>
      <vt:lpstr>Riesgos inherentes en el departamento de Auditoría.</vt:lpstr>
      <vt:lpstr>Diapositiva 27</vt:lpstr>
      <vt:lpstr>PROPUESTA DE MEJORA </vt:lpstr>
      <vt:lpstr>MEJORA A LA ESTRUCTURA ORGÁNICA</vt:lpstr>
      <vt:lpstr>Propuesta Organizacional</vt:lpstr>
      <vt:lpstr>MEJORA DE LA MOVILIZACIÓN e INDICADOR.</vt:lpstr>
      <vt:lpstr>MEJORA DEL MUDA DE SUMINISTROS. </vt:lpstr>
      <vt:lpstr>Indicador /Suministros</vt:lpstr>
      <vt:lpstr>MEJORA DEL MUDA DE RECURSOS INFORMÁTICOS e INDICADOR.</vt:lpstr>
      <vt:lpstr>MEJORA DEL MUDA DE RECURSOS DE PERSONAL</vt:lpstr>
      <vt:lpstr>Indicador de rendimientos del trabajador CREAR IPERVÍNVULOS</vt:lpstr>
      <vt:lpstr>Plan de acción para mejorar el servicio al cliente</vt:lpstr>
      <vt:lpstr>Indicadores /Satisfacción al Cliente</vt:lpstr>
      <vt:lpstr>MEDICIÓN COMPARATIVA DE FIRMAS AUDITORAS VS LA FIRMA “KHCP” QUE APLICAN INDIRECTAMENTE LAS 5 S. </vt:lpstr>
      <vt:lpstr>Diapositiva 40</vt:lpstr>
      <vt:lpstr>Diapositiva 41</vt:lpstr>
      <vt:lpstr>Diapositiva 42</vt:lpstr>
      <vt:lpstr>Diapositiva 43</vt:lpstr>
      <vt:lpstr>Diapositiva 44</vt:lpstr>
      <vt:lpstr>ADMINISTRACIÓN DE LAS “5 S”</vt:lpstr>
      <vt:lpstr>INDICADORES DE MEDICIÓN COMPARATIVA Y EFECTIVA EN EL APLICATIVO DE LAS 5 S </vt:lpstr>
      <vt:lpstr>CONCLUSIONES </vt:lpstr>
      <vt:lpstr>CONCLUSIONES </vt:lpstr>
      <vt:lpstr>RECOMENDACIONES </vt:lpstr>
      <vt:lpstr>RECOMENDACIONES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Karen Holguín</dc:creator>
  <cp:lastModifiedBy>Usuario</cp:lastModifiedBy>
  <cp:revision>106</cp:revision>
  <dcterms:created xsi:type="dcterms:W3CDTF">2010-11-20T00:11:59Z</dcterms:created>
  <dcterms:modified xsi:type="dcterms:W3CDTF">2010-12-13T04:30:02Z</dcterms:modified>
</cp:coreProperties>
</file>