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60" r:id="rId3"/>
    <p:sldId id="257" r:id="rId4"/>
    <p:sldId id="258" r:id="rId5"/>
    <p:sldId id="259" r:id="rId6"/>
    <p:sldId id="261" r:id="rId7"/>
    <p:sldId id="263" r:id="rId8"/>
    <p:sldId id="264" r:id="rId9"/>
    <p:sldId id="262" r:id="rId10"/>
    <p:sldId id="265" r:id="rId11"/>
    <p:sldId id="266" r:id="rId12"/>
    <p:sldId id="267" r:id="rId13"/>
    <p:sldId id="269" r:id="rId14"/>
    <p:sldId id="270" r:id="rId15"/>
    <p:sldId id="271"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2" r:id="rId33"/>
    <p:sldId id="290" r:id="rId34"/>
    <p:sldId id="291" r:id="rId35"/>
    <p:sldId id="293" r:id="rId36"/>
    <p:sldId id="294" r:id="rId37"/>
    <p:sldId id="295" r:id="rId38"/>
    <p:sldId id="296" r:id="rId3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5050"/>
    <a:srgbClr val="FAF1F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a:pPr>
            <a:r>
              <a:rPr lang="es-EC" sz="1400" dirty="0">
                <a:solidFill>
                  <a:schemeClr val="bg2"/>
                </a:solidFill>
                <a:latin typeface="Arial" pitchFamily="34" charset="0"/>
                <a:cs typeface="Arial" pitchFamily="34" charset="0"/>
              </a:rPr>
              <a:t>Estados</a:t>
            </a:r>
            <a:r>
              <a:rPr lang="es-EC" sz="1400" baseline="0" dirty="0">
                <a:solidFill>
                  <a:schemeClr val="bg2"/>
                </a:solidFill>
                <a:latin typeface="Arial" pitchFamily="34" charset="0"/>
                <a:cs typeface="Arial" pitchFamily="34" charset="0"/>
              </a:rPr>
              <a:t> Financieros</a:t>
            </a:r>
            <a:endParaRPr lang="es-EC" sz="1400" dirty="0">
              <a:solidFill>
                <a:schemeClr val="bg2"/>
              </a:solidFill>
              <a:latin typeface="Arial" pitchFamily="34" charset="0"/>
              <a:cs typeface="Arial" pitchFamily="34" charset="0"/>
            </a:endParaRPr>
          </a:p>
        </c:rich>
      </c:tx>
      <c:layout/>
    </c:title>
    <c:plotArea>
      <c:layout/>
      <c:barChart>
        <c:barDir val="col"/>
        <c:grouping val="clustered"/>
        <c:ser>
          <c:idx val="0"/>
          <c:order val="0"/>
          <c:tx>
            <c:strRef>
              <c:f>Hoja1!$B$4</c:f>
              <c:strCache>
                <c:ptCount val="1"/>
                <c:pt idx="0">
                  <c:v>Activos</c:v>
                </c:pt>
              </c:strCache>
            </c:strRef>
          </c:tx>
          <c:spPr>
            <a:solidFill>
              <a:srgbClr val="92D050"/>
            </a:solidFill>
          </c:spPr>
          <c:cat>
            <c:numRef>
              <c:f>Hoja1!$A$5:$A$9</c:f>
              <c:numCache>
                <c:formatCode>General</c:formatCode>
                <c:ptCount val="5"/>
                <c:pt idx="0">
                  <c:v>2004</c:v>
                </c:pt>
                <c:pt idx="1">
                  <c:v>2005</c:v>
                </c:pt>
                <c:pt idx="2">
                  <c:v>2006</c:v>
                </c:pt>
                <c:pt idx="3">
                  <c:v>2007</c:v>
                </c:pt>
                <c:pt idx="4">
                  <c:v>2008</c:v>
                </c:pt>
              </c:numCache>
            </c:numRef>
          </c:cat>
          <c:val>
            <c:numRef>
              <c:f>Hoja1!$B$5:$B$9</c:f>
              <c:numCache>
                <c:formatCode>#,##0.00</c:formatCode>
                <c:ptCount val="5"/>
                <c:pt idx="0">
                  <c:v>7462411.3100000005</c:v>
                </c:pt>
                <c:pt idx="1">
                  <c:v>9390749.759999983</c:v>
                </c:pt>
                <c:pt idx="2">
                  <c:v>11396205.65</c:v>
                </c:pt>
                <c:pt idx="3">
                  <c:v>14027520.810000002</c:v>
                </c:pt>
                <c:pt idx="4">
                  <c:v>16616694.800000004</c:v>
                </c:pt>
              </c:numCache>
            </c:numRef>
          </c:val>
        </c:ser>
        <c:ser>
          <c:idx val="1"/>
          <c:order val="1"/>
          <c:tx>
            <c:strRef>
              <c:f>Hoja1!$C$4</c:f>
              <c:strCache>
                <c:ptCount val="1"/>
                <c:pt idx="0">
                  <c:v>Pasivos</c:v>
                </c:pt>
              </c:strCache>
            </c:strRef>
          </c:tx>
          <c:spPr>
            <a:solidFill>
              <a:srgbClr val="FF0000"/>
            </a:solidFill>
          </c:spPr>
          <c:cat>
            <c:numRef>
              <c:f>Hoja1!$A$5:$A$9</c:f>
              <c:numCache>
                <c:formatCode>General</c:formatCode>
                <c:ptCount val="5"/>
                <c:pt idx="0">
                  <c:v>2004</c:v>
                </c:pt>
                <c:pt idx="1">
                  <c:v>2005</c:v>
                </c:pt>
                <c:pt idx="2">
                  <c:v>2006</c:v>
                </c:pt>
                <c:pt idx="3">
                  <c:v>2007</c:v>
                </c:pt>
                <c:pt idx="4">
                  <c:v>2008</c:v>
                </c:pt>
              </c:numCache>
            </c:numRef>
          </c:cat>
          <c:val>
            <c:numRef>
              <c:f>Hoja1!$C$5:$C$9</c:f>
              <c:numCache>
                <c:formatCode>#,##0.00</c:formatCode>
                <c:ptCount val="5"/>
                <c:pt idx="0">
                  <c:v>214.69</c:v>
                </c:pt>
                <c:pt idx="1">
                  <c:v>70515.929999999993</c:v>
                </c:pt>
                <c:pt idx="2">
                  <c:v>76128.72</c:v>
                </c:pt>
                <c:pt idx="3">
                  <c:v>111101.59</c:v>
                </c:pt>
                <c:pt idx="4">
                  <c:v>110778.33</c:v>
                </c:pt>
              </c:numCache>
            </c:numRef>
          </c:val>
        </c:ser>
        <c:ser>
          <c:idx val="2"/>
          <c:order val="2"/>
          <c:tx>
            <c:strRef>
              <c:f>Hoja1!$D$4</c:f>
              <c:strCache>
                <c:ptCount val="1"/>
                <c:pt idx="0">
                  <c:v>Patrimonio</c:v>
                </c:pt>
              </c:strCache>
            </c:strRef>
          </c:tx>
          <c:spPr>
            <a:solidFill>
              <a:schemeClr val="bg1">
                <a:lumMod val="60000"/>
                <a:lumOff val="40000"/>
              </a:schemeClr>
            </a:solidFill>
          </c:spPr>
          <c:cat>
            <c:numRef>
              <c:f>Hoja1!$A$5:$A$9</c:f>
              <c:numCache>
                <c:formatCode>General</c:formatCode>
                <c:ptCount val="5"/>
                <c:pt idx="0">
                  <c:v>2004</c:v>
                </c:pt>
                <c:pt idx="1">
                  <c:v>2005</c:v>
                </c:pt>
                <c:pt idx="2">
                  <c:v>2006</c:v>
                </c:pt>
                <c:pt idx="3">
                  <c:v>2007</c:v>
                </c:pt>
                <c:pt idx="4">
                  <c:v>2008</c:v>
                </c:pt>
              </c:numCache>
            </c:numRef>
          </c:cat>
          <c:val>
            <c:numRef>
              <c:f>Hoja1!$D$5:$D$9</c:f>
              <c:numCache>
                <c:formatCode>#,##0.00</c:formatCode>
                <c:ptCount val="5"/>
                <c:pt idx="0">
                  <c:v>7462196.6199999992</c:v>
                </c:pt>
                <c:pt idx="1">
                  <c:v>9320233.8300000001</c:v>
                </c:pt>
                <c:pt idx="2">
                  <c:v>11320076.93</c:v>
                </c:pt>
                <c:pt idx="3">
                  <c:v>13916419.220000001</c:v>
                </c:pt>
                <c:pt idx="4">
                  <c:v>16505916.470000004</c:v>
                </c:pt>
              </c:numCache>
            </c:numRef>
          </c:val>
        </c:ser>
        <c:axId val="231026688"/>
        <c:axId val="231028224"/>
      </c:barChart>
      <c:catAx>
        <c:axId val="231026688"/>
        <c:scaling>
          <c:orientation val="minMax"/>
        </c:scaling>
        <c:axPos val="b"/>
        <c:numFmt formatCode="General" sourceLinked="1"/>
        <c:majorTickMark val="none"/>
        <c:tickLblPos val="nextTo"/>
        <c:txPr>
          <a:bodyPr/>
          <a:lstStyle/>
          <a:p>
            <a:pPr>
              <a:defRPr lang="es-EC"/>
            </a:pPr>
            <a:endParaRPr lang="es-ES"/>
          </a:p>
        </c:txPr>
        <c:crossAx val="231028224"/>
        <c:crosses val="autoZero"/>
        <c:auto val="1"/>
        <c:lblAlgn val="ctr"/>
        <c:lblOffset val="100"/>
      </c:catAx>
      <c:valAx>
        <c:axId val="231028224"/>
        <c:scaling>
          <c:orientation val="minMax"/>
        </c:scaling>
        <c:axPos val="l"/>
        <c:majorGridlines>
          <c:spPr>
            <a:ln>
              <a:solidFill>
                <a:schemeClr val="bg2"/>
              </a:solidFill>
            </a:ln>
          </c:spPr>
        </c:majorGridlines>
        <c:numFmt formatCode="#,##0.00" sourceLinked="1"/>
        <c:majorTickMark val="none"/>
        <c:tickLblPos val="nextTo"/>
        <c:spPr>
          <a:ln>
            <a:solidFill>
              <a:srgbClr val="000000"/>
            </a:solidFill>
          </a:ln>
        </c:spPr>
        <c:txPr>
          <a:bodyPr/>
          <a:lstStyle/>
          <a:p>
            <a:pPr>
              <a:defRPr lang="es-EC">
                <a:solidFill>
                  <a:schemeClr val="bg2"/>
                </a:solidFill>
              </a:defRPr>
            </a:pPr>
            <a:endParaRPr lang="es-ES"/>
          </a:p>
        </c:txPr>
        <c:crossAx val="231026688"/>
        <c:crosses val="autoZero"/>
        <c:crossBetween val="between"/>
      </c:valAx>
      <c:dTable>
        <c:showHorzBorder val="1"/>
        <c:showVertBorder val="1"/>
        <c:showOutline val="1"/>
        <c:showKeys val="1"/>
        <c:spPr>
          <a:ln>
            <a:solidFill>
              <a:srgbClr val="000000"/>
            </a:solidFill>
          </a:ln>
        </c:spPr>
        <c:txPr>
          <a:bodyPr/>
          <a:lstStyle/>
          <a:p>
            <a:pPr rtl="0">
              <a:defRPr lang="es-EC">
                <a:solidFill>
                  <a:schemeClr val="bg2"/>
                </a:solidFill>
              </a:defRPr>
            </a:pPr>
            <a:endParaRPr lang="es-ES"/>
          </a:p>
        </c:txPr>
      </c:dTable>
      <c:spPr>
        <a:solidFill>
          <a:schemeClr val="tx1"/>
        </a:solidFill>
        <a:ln>
          <a:solidFill>
            <a:schemeClr val="bg2"/>
          </a:solidFill>
        </a:ln>
      </c:spPr>
    </c:plotArea>
    <c:plotVisOnly val="1"/>
  </c:chart>
  <c:spPr>
    <a:solidFill>
      <a:schemeClr val="tx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a:solidFill>
                  <a:schemeClr val="bg2"/>
                </a:solidFill>
              </a:defRPr>
            </a:pPr>
            <a:r>
              <a:rPr lang="en-US">
                <a:solidFill>
                  <a:schemeClr val="bg2"/>
                </a:solidFill>
              </a:rPr>
              <a:t>Aportes</a:t>
            </a:r>
            <a:r>
              <a:rPr lang="en-US" baseline="0">
                <a:solidFill>
                  <a:schemeClr val="bg2"/>
                </a:solidFill>
              </a:rPr>
              <a:t> y pagos del FCPC</a:t>
            </a:r>
            <a:endParaRPr lang="en-US">
              <a:solidFill>
                <a:schemeClr val="bg2"/>
              </a:solidFill>
            </a:endParaRPr>
          </a:p>
        </c:rich>
      </c:tx>
      <c:layout/>
    </c:title>
    <c:plotArea>
      <c:layout/>
      <c:barChart>
        <c:barDir val="col"/>
        <c:grouping val="clustered"/>
        <c:ser>
          <c:idx val="1"/>
          <c:order val="0"/>
          <c:tx>
            <c:strRef>
              <c:f>Hoja1!$G$4</c:f>
              <c:strCache>
                <c:ptCount val="1"/>
                <c:pt idx="0">
                  <c:v>Aportes</c:v>
                </c:pt>
              </c:strCache>
            </c:strRef>
          </c:tx>
          <c:spPr>
            <a:solidFill>
              <a:srgbClr val="FF5050"/>
            </a:solidFill>
          </c:spPr>
          <c:cat>
            <c:numRef>
              <c:f>Hoja1!$F$5:$F$9</c:f>
              <c:numCache>
                <c:formatCode>General</c:formatCode>
                <c:ptCount val="5"/>
                <c:pt idx="0">
                  <c:v>2004</c:v>
                </c:pt>
                <c:pt idx="1">
                  <c:v>2005</c:v>
                </c:pt>
                <c:pt idx="2">
                  <c:v>2006</c:v>
                </c:pt>
                <c:pt idx="3">
                  <c:v>2007</c:v>
                </c:pt>
                <c:pt idx="4">
                  <c:v>2008</c:v>
                </c:pt>
              </c:numCache>
            </c:numRef>
          </c:cat>
          <c:val>
            <c:numRef>
              <c:f>Hoja1!$G$5:$G$9</c:f>
              <c:numCache>
                <c:formatCode>#,##0.00</c:formatCode>
                <c:ptCount val="5"/>
                <c:pt idx="0">
                  <c:v>0</c:v>
                </c:pt>
                <c:pt idx="1">
                  <c:v>1285979.2</c:v>
                </c:pt>
                <c:pt idx="2">
                  <c:v>1455009.6900000011</c:v>
                </c:pt>
                <c:pt idx="3">
                  <c:v>1735018.6900000011</c:v>
                </c:pt>
                <c:pt idx="4">
                  <c:v>2041974.92</c:v>
                </c:pt>
              </c:numCache>
            </c:numRef>
          </c:val>
        </c:ser>
        <c:ser>
          <c:idx val="2"/>
          <c:order val="1"/>
          <c:tx>
            <c:strRef>
              <c:f>Hoja1!$H$4</c:f>
              <c:strCache>
                <c:ptCount val="1"/>
                <c:pt idx="0">
                  <c:v>Pago a Jubilados</c:v>
                </c:pt>
              </c:strCache>
            </c:strRef>
          </c:tx>
          <c:spPr>
            <a:solidFill>
              <a:schemeClr val="accent2">
                <a:lumMod val="60000"/>
                <a:lumOff val="40000"/>
              </a:schemeClr>
            </a:solidFill>
          </c:spPr>
          <c:cat>
            <c:numRef>
              <c:f>Hoja1!$F$5:$F$9</c:f>
              <c:numCache>
                <c:formatCode>General</c:formatCode>
                <c:ptCount val="5"/>
                <c:pt idx="0">
                  <c:v>2004</c:v>
                </c:pt>
                <c:pt idx="1">
                  <c:v>2005</c:v>
                </c:pt>
                <c:pt idx="2">
                  <c:v>2006</c:v>
                </c:pt>
                <c:pt idx="3">
                  <c:v>2007</c:v>
                </c:pt>
                <c:pt idx="4">
                  <c:v>2008</c:v>
                </c:pt>
              </c:numCache>
            </c:numRef>
          </c:cat>
          <c:val>
            <c:numRef>
              <c:f>Hoja1!$H$5:$H$9</c:f>
              <c:numCache>
                <c:formatCode>#,##0.00</c:formatCode>
                <c:ptCount val="5"/>
                <c:pt idx="0">
                  <c:v>483205.89</c:v>
                </c:pt>
                <c:pt idx="1">
                  <c:v>492889.06</c:v>
                </c:pt>
                <c:pt idx="2">
                  <c:v>585234.75</c:v>
                </c:pt>
                <c:pt idx="3">
                  <c:v>716333.51</c:v>
                </c:pt>
                <c:pt idx="4">
                  <c:v>764881.76999999897</c:v>
                </c:pt>
              </c:numCache>
            </c:numRef>
          </c:val>
        </c:ser>
        <c:axId val="230972800"/>
        <c:axId val="231060608"/>
      </c:barChart>
      <c:catAx>
        <c:axId val="230972800"/>
        <c:scaling>
          <c:orientation val="minMax"/>
        </c:scaling>
        <c:axPos val="b"/>
        <c:numFmt formatCode="General" sourceLinked="1"/>
        <c:majorTickMark val="none"/>
        <c:tickLblPos val="nextTo"/>
        <c:txPr>
          <a:bodyPr/>
          <a:lstStyle/>
          <a:p>
            <a:pPr>
              <a:defRPr lang="es-EC"/>
            </a:pPr>
            <a:endParaRPr lang="es-ES"/>
          </a:p>
        </c:txPr>
        <c:crossAx val="231060608"/>
        <c:crosses val="autoZero"/>
        <c:auto val="1"/>
        <c:lblAlgn val="ctr"/>
        <c:lblOffset val="100"/>
      </c:catAx>
      <c:valAx>
        <c:axId val="231060608"/>
        <c:scaling>
          <c:orientation val="minMax"/>
        </c:scaling>
        <c:axPos val="l"/>
        <c:majorGridlines>
          <c:spPr>
            <a:ln>
              <a:solidFill>
                <a:srgbClr val="000000"/>
              </a:solidFill>
            </a:ln>
          </c:spPr>
        </c:majorGridlines>
        <c:numFmt formatCode="#,##0.00" sourceLinked="1"/>
        <c:majorTickMark val="none"/>
        <c:tickLblPos val="nextTo"/>
        <c:spPr>
          <a:noFill/>
          <a:ln>
            <a:solidFill>
              <a:schemeClr val="bg2"/>
            </a:solidFill>
          </a:ln>
        </c:spPr>
        <c:txPr>
          <a:bodyPr/>
          <a:lstStyle/>
          <a:p>
            <a:pPr>
              <a:defRPr lang="es-EC">
                <a:solidFill>
                  <a:schemeClr val="bg2"/>
                </a:solidFill>
              </a:defRPr>
            </a:pPr>
            <a:endParaRPr lang="es-ES"/>
          </a:p>
        </c:txPr>
        <c:crossAx val="230972800"/>
        <c:crosses val="autoZero"/>
        <c:crossBetween val="between"/>
      </c:valAx>
      <c:dTable>
        <c:showHorzBorder val="1"/>
        <c:showVertBorder val="1"/>
        <c:showOutline val="1"/>
        <c:showKeys val="1"/>
        <c:spPr>
          <a:solidFill>
            <a:srgbClr val="FFFFFF"/>
          </a:solidFill>
          <a:ln>
            <a:solidFill>
              <a:schemeClr val="bg2">
                <a:alpha val="76000"/>
              </a:schemeClr>
            </a:solidFill>
            <a:prstDash val="solid"/>
          </a:ln>
        </c:spPr>
        <c:txPr>
          <a:bodyPr/>
          <a:lstStyle/>
          <a:p>
            <a:pPr rtl="0">
              <a:defRPr lang="es-EC">
                <a:solidFill>
                  <a:schemeClr val="bg2"/>
                </a:solidFill>
              </a:defRPr>
            </a:pPr>
            <a:endParaRPr lang="es-ES"/>
          </a:p>
        </c:txPr>
      </c:dTable>
      <c:spPr>
        <a:solidFill>
          <a:sysClr val="window" lastClr="FFFFFF">
            <a:lumMod val="85000"/>
          </a:sysClr>
        </a:solidFill>
        <a:ln>
          <a:solidFill>
            <a:schemeClr val="bg2"/>
          </a:solidFill>
        </a:ln>
      </c:spPr>
    </c:plotArea>
    <c:plotVisOnly val="1"/>
  </c:chart>
  <c:spPr>
    <a:solidFill>
      <a:srgbClr val="FFFFFF"/>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sz="1200">
                <a:solidFill>
                  <a:schemeClr val="bg2"/>
                </a:solidFill>
                <a:latin typeface="Arial" pitchFamily="34" charset="0"/>
                <a:cs typeface="Arial" pitchFamily="34" charset="0"/>
              </a:defRPr>
            </a:pPr>
            <a:r>
              <a:rPr lang="es-EC" sz="1200">
                <a:solidFill>
                  <a:schemeClr val="bg2"/>
                </a:solidFill>
                <a:latin typeface="Arial" pitchFamily="34" charset="0"/>
                <a:cs typeface="Arial" pitchFamily="34" charset="0"/>
              </a:rPr>
              <a:t>Pago a Jubilados</a:t>
            </a:r>
            <a:r>
              <a:rPr lang="es-EC" sz="1200" baseline="0">
                <a:solidFill>
                  <a:schemeClr val="bg2"/>
                </a:solidFill>
                <a:latin typeface="Arial" pitchFamily="34" charset="0"/>
                <a:cs typeface="Arial" pitchFamily="34" charset="0"/>
              </a:rPr>
              <a:t> Docentes y Administrativos</a:t>
            </a:r>
            <a:endParaRPr lang="es-EC" sz="1200">
              <a:solidFill>
                <a:schemeClr val="bg2"/>
              </a:solidFill>
              <a:latin typeface="Arial" pitchFamily="34" charset="0"/>
              <a:cs typeface="Arial" pitchFamily="34" charset="0"/>
            </a:endParaRPr>
          </a:p>
        </c:rich>
      </c:tx>
      <c:layout/>
    </c:title>
    <c:plotArea>
      <c:layout/>
      <c:barChart>
        <c:barDir val="col"/>
        <c:grouping val="clustered"/>
        <c:ser>
          <c:idx val="1"/>
          <c:order val="0"/>
          <c:tx>
            <c:strRef>
              <c:f>Hoja1!$G$30</c:f>
              <c:strCache>
                <c:ptCount val="1"/>
                <c:pt idx="0">
                  <c:v>Docentes</c:v>
                </c:pt>
              </c:strCache>
            </c:strRef>
          </c:tx>
          <c:cat>
            <c:numRef>
              <c:f>Hoja1!$F$31:$F$35</c:f>
              <c:numCache>
                <c:formatCode>General</c:formatCode>
                <c:ptCount val="5"/>
                <c:pt idx="0">
                  <c:v>2004</c:v>
                </c:pt>
                <c:pt idx="1">
                  <c:v>2005</c:v>
                </c:pt>
                <c:pt idx="2">
                  <c:v>2006</c:v>
                </c:pt>
                <c:pt idx="3">
                  <c:v>2007</c:v>
                </c:pt>
                <c:pt idx="4">
                  <c:v>2008</c:v>
                </c:pt>
              </c:numCache>
            </c:numRef>
          </c:cat>
          <c:val>
            <c:numRef>
              <c:f>Hoja1!$G$31:$G$35</c:f>
              <c:numCache>
                <c:formatCode>#,##0.00</c:formatCode>
                <c:ptCount val="5"/>
                <c:pt idx="0">
                  <c:v>263711.65999999986</c:v>
                </c:pt>
                <c:pt idx="1">
                  <c:v>267681.67</c:v>
                </c:pt>
                <c:pt idx="2">
                  <c:v>334580.23000000021</c:v>
                </c:pt>
                <c:pt idx="3">
                  <c:v>409422.26</c:v>
                </c:pt>
                <c:pt idx="4">
                  <c:v>457339</c:v>
                </c:pt>
              </c:numCache>
            </c:numRef>
          </c:val>
        </c:ser>
        <c:ser>
          <c:idx val="2"/>
          <c:order val="1"/>
          <c:tx>
            <c:strRef>
              <c:f>Hoja1!$H$30</c:f>
              <c:strCache>
                <c:ptCount val="1"/>
                <c:pt idx="0">
                  <c:v>Administrativos</c:v>
                </c:pt>
              </c:strCache>
            </c:strRef>
          </c:tx>
          <c:cat>
            <c:numRef>
              <c:f>Hoja1!$F$31:$F$35</c:f>
              <c:numCache>
                <c:formatCode>General</c:formatCode>
                <c:ptCount val="5"/>
                <c:pt idx="0">
                  <c:v>2004</c:v>
                </c:pt>
                <c:pt idx="1">
                  <c:v>2005</c:v>
                </c:pt>
                <c:pt idx="2">
                  <c:v>2006</c:v>
                </c:pt>
                <c:pt idx="3">
                  <c:v>2007</c:v>
                </c:pt>
                <c:pt idx="4">
                  <c:v>2008</c:v>
                </c:pt>
              </c:numCache>
            </c:numRef>
          </c:cat>
          <c:val>
            <c:numRef>
              <c:f>Hoja1!$H$31:$H$35</c:f>
              <c:numCache>
                <c:formatCode>#,##0.00</c:formatCode>
                <c:ptCount val="5"/>
                <c:pt idx="0">
                  <c:v>219494.23</c:v>
                </c:pt>
                <c:pt idx="1">
                  <c:v>225207.38999999868</c:v>
                </c:pt>
                <c:pt idx="2">
                  <c:v>250654.52</c:v>
                </c:pt>
                <c:pt idx="3">
                  <c:v>306911.25</c:v>
                </c:pt>
                <c:pt idx="4">
                  <c:v>307542.77</c:v>
                </c:pt>
              </c:numCache>
            </c:numRef>
          </c:val>
        </c:ser>
        <c:axId val="231074432"/>
        <c:axId val="231543168"/>
      </c:barChart>
      <c:catAx>
        <c:axId val="231074432"/>
        <c:scaling>
          <c:orientation val="minMax"/>
        </c:scaling>
        <c:axPos val="b"/>
        <c:numFmt formatCode="General" sourceLinked="1"/>
        <c:majorTickMark val="none"/>
        <c:tickLblPos val="nextTo"/>
        <c:txPr>
          <a:bodyPr/>
          <a:lstStyle/>
          <a:p>
            <a:pPr>
              <a:defRPr lang="es-EC"/>
            </a:pPr>
            <a:endParaRPr lang="es-ES"/>
          </a:p>
        </c:txPr>
        <c:crossAx val="231543168"/>
        <c:crosses val="autoZero"/>
        <c:auto val="1"/>
        <c:lblAlgn val="ctr"/>
        <c:lblOffset val="100"/>
      </c:catAx>
      <c:valAx>
        <c:axId val="231543168"/>
        <c:scaling>
          <c:orientation val="minMax"/>
        </c:scaling>
        <c:axPos val="l"/>
        <c:majorGridlines>
          <c:spPr>
            <a:ln>
              <a:solidFill>
                <a:schemeClr val="bg2"/>
              </a:solidFill>
            </a:ln>
          </c:spPr>
        </c:majorGridlines>
        <c:numFmt formatCode="#,##0.00" sourceLinked="1"/>
        <c:majorTickMark val="none"/>
        <c:tickLblPos val="nextTo"/>
        <c:spPr>
          <a:ln>
            <a:solidFill>
              <a:schemeClr val="bg2"/>
            </a:solidFill>
          </a:ln>
        </c:spPr>
        <c:txPr>
          <a:bodyPr/>
          <a:lstStyle/>
          <a:p>
            <a:pPr>
              <a:defRPr lang="es-EC" sz="800">
                <a:solidFill>
                  <a:schemeClr val="bg2"/>
                </a:solidFill>
                <a:latin typeface="Arial" pitchFamily="34" charset="0"/>
                <a:cs typeface="Arial" pitchFamily="34" charset="0"/>
              </a:defRPr>
            </a:pPr>
            <a:endParaRPr lang="es-ES"/>
          </a:p>
        </c:txPr>
        <c:crossAx val="231074432"/>
        <c:crosses val="autoZero"/>
        <c:crossBetween val="between"/>
      </c:valAx>
      <c:dTable>
        <c:showHorzBorder val="1"/>
        <c:showVertBorder val="1"/>
        <c:showOutline val="1"/>
        <c:showKeys val="1"/>
        <c:spPr>
          <a:ln>
            <a:solidFill>
              <a:srgbClr val="000000"/>
            </a:solidFill>
          </a:ln>
        </c:spPr>
        <c:txPr>
          <a:bodyPr/>
          <a:lstStyle/>
          <a:p>
            <a:pPr rtl="0">
              <a:defRPr lang="es-EC" sz="800">
                <a:solidFill>
                  <a:schemeClr val="bg2"/>
                </a:solidFill>
                <a:latin typeface="Arial" pitchFamily="34" charset="0"/>
                <a:cs typeface="Arial" pitchFamily="34" charset="0"/>
              </a:defRPr>
            </a:pPr>
            <a:endParaRPr lang="es-ES"/>
          </a:p>
        </c:txPr>
      </c:dTable>
      <c:spPr>
        <a:solidFill>
          <a:sysClr val="window" lastClr="FFFFFF">
            <a:lumMod val="85000"/>
          </a:sysClr>
        </a:solidFill>
        <a:ln>
          <a:solidFill>
            <a:schemeClr val="bg2"/>
          </a:solidFill>
        </a:ln>
      </c:spPr>
    </c:plotArea>
    <c:plotVisOnly val="1"/>
  </c:chart>
  <c:spPr>
    <a:solidFill>
      <a:schemeClr val="tx1">
        <a:lumMod val="95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a:solidFill>
                  <a:schemeClr val="bg2"/>
                </a:solidFill>
              </a:defRPr>
            </a:pPr>
            <a:r>
              <a:rPr lang="es-EC" sz="1400">
                <a:solidFill>
                  <a:schemeClr val="bg2"/>
                </a:solidFill>
              </a:rPr>
              <a:t>Razón</a:t>
            </a:r>
            <a:r>
              <a:rPr lang="es-EC" sz="1400" baseline="0">
                <a:solidFill>
                  <a:schemeClr val="bg2"/>
                </a:solidFill>
              </a:rPr>
              <a:t> del Circulante</a:t>
            </a:r>
            <a:endParaRPr lang="es-EC" sz="1400">
              <a:solidFill>
                <a:schemeClr val="bg2"/>
              </a:solidFill>
            </a:endParaRPr>
          </a:p>
        </c:rich>
      </c:tx>
      <c:layout/>
    </c:title>
    <c:plotArea>
      <c:layout/>
      <c:barChart>
        <c:barDir val="col"/>
        <c:grouping val="clustered"/>
        <c:ser>
          <c:idx val="1"/>
          <c:order val="0"/>
          <c:tx>
            <c:strRef>
              <c:f>Hoja1!$B$3</c:f>
              <c:strCache>
                <c:ptCount val="1"/>
                <c:pt idx="0">
                  <c:v>Activo Circulante</c:v>
                </c:pt>
              </c:strCache>
            </c:strRef>
          </c:tx>
          <c:spPr>
            <a:solidFill>
              <a:srgbClr val="79B56B"/>
            </a:solidFill>
          </c:spPr>
          <c:cat>
            <c:numRef>
              <c:f>Hoja1!$A$4:$A$8</c:f>
              <c:numCache>
                <c:formatCode>General</c:formatCode>
                <c:ptCount val="5"/>
                <c:pt idx="0">
                  <c:v>2004</c:v>
                </c:pt>
                <c:pt idx="1">
                  <c:v>2005</c:v>
                </c:pt>
                <c:pt idx="2">
                  <c:v>2006</c:v>
                </c:pt>
                <c:pt idx="3">
                  <c:v>2007</c:v>
                </c:pt>
                <c:pt idx="4">
                  <c:v>2008</c:v>
                </c:pt>
              </c:numCache>
            </c:numRef>
          </c:cat>
          <c:val>
            <c:numRef>
              <c:f>Hoja1!$B$4:$B$8</c:f>
              <c:numCache>
                <c:formatCode>#,##0.00</c:formatCode>
                <c:ptCount val="5"/>
                <c:pt idx="0" formatCode="General">
                  <c:v>529358.77999997884</c:v>
                </c:pt>
                <c:pt idx="1">
                  <c:v>6543327.0600000005</c:v>
                </c:pt>
                <c:pt idx="2">
                  <c:v>5561949.2700000014</c:v>
                </c:pt>
                <c:pt idx="3">
                  <c:v>771246.66999999899</c:v>
                </c:pt>
                <c:pt idx="4" formatCode="General">
                  <c:v>655870.77999997884</c:v>
                </c:pt>
              </c:numCache>
            </c:numRef>
          </c:val>
        </c:ser>
        <c:ser>
          <c:idx val="2"/>
          <c:order val="1"/>
          <c:tx>
            <c:strRef>
              <c:f>Hoja1!$C$3</c:f>
              <c:strCache>
                <c:ptCount val="1"/>
                <c:pt idx="0">
                  <c:v>Pasivo Circulante</c:v>
                </c:pt>
              </c:strCache>
            </c:strRef>
          </c:tx>
          <c:spPr>
            <a:solidFill>
              <a:srgbClr val="7030A0"/>
            </a:solidFill>
          </c:spPr>
          <c:cat>
            <c:numRef>
              <c:f>Hoja1!$A$4:$A$8</c:f>
              <c:numCache>
                <c:formatCode>General</c:formatCode>
                <c:ptCount val="5"/>
                <c:pt idx="0">
                  <c:v>2004</c:v>
                </c:pt>
                <c:pt idx="1">
                  <c:v>2005</c:v>
                </c:pt>
                <c:pt idx="2">
                  <c:v>2006</c:v>
                </c:pt>
                <c:pt idx="3">
                  <c:v>2007</c:v>
                </c:pt>
                <c:pt idx="4">
                  <c:v>2008</c:v>
                </c:pt>
              </c:numCache>
            </c:numRef>
          </c:cat>
          <c:val>
            <c:numRef>
              <c:f>Hoja1!$C$4:$C$8</c:f>
              <c:numCache>
                <c:formatCode>#,##0.00</c:formatCode>
                <c:ptCount val="5"/>
                <c:pt idx="0" formatCode="General">
                  <c:v>214.69</c:v>
                </c:pt>
                <c:pt idx="1">
                  <c:v>70515.929999999993</c:v>
                </c:pt>
                <c:pt idx="2">
                  <c:v>76128.72</c:v>
                </c:pt>
                <c:pt idx="3">
                  <c:v>111101.59</c:v>
                </c:pt>
                <c:pt idx="4" formatCode="General">
                  <c:v>110778.33</c:v>
                </c:pt>
              </c:numCache>
            </c:numRef>
          </c:val>
        </c:ser>
        <c:axId val="231588224"/>
        <c:axId val="231589760"/>
      </c:barChart>
      <c:lineChart>
        <c:grouping val="stacked"/>
        <c:ser>
          <c:idx val="3"/>
          <c:order val="2"/>
          <c:tx>
            <c:strRef>
              <c:f>Hoja1!$D$3</c:f>
              <c:strCache>
                <c:ptCount val="1"/>
                <c:pt idx="0">
                  <c:v>Razón Circulante</c:v>
                </c:pt>
              </c:strCache>
            </c:strRef>
          </c:tx>
          <c:spPr>
            <a:ln>
              <a:solidFill>
                <a:srgbClr val="FF0000"/>
              </a:solidFill>
            </a:ln>
          </c:spPr>
          <c:cat>
            <c:numRef>
              <c:f>Hoja1!$A$4:$A$8</c:f>
              <c:numCache>
                <c:formatCode>General</c:formatCode>
                <c:ptCount val="5"/>
                <c:pt idx="0">
                  <c:v>2004</c:v>
                </c:pt>
                <c:pt idx="1">
                  <c:v>2005</c:v>
                </c:pt>
                <c:pt idx="2">
                  <c:v>2006</c:v>
                </c:pt>
                <c:pt idx="3">
                  <c:v>2007</c:v>
                </c:pt>
                <c:pt idx="4">
                  <c:v>2008</c:v>
                </c:pt>
              </c:numCache>
            </c:numRef>
          </c:cat>
          <c:val>
            <c:numRef>
              <c:f>Hoja1!$D$4:$D$8</c:f>
              <c:numCache>
                <c:formatCode>General</c:formatCode>
                <c:ptCount val="5"/>
                <c:pt idx="0">
                  <c:v>2466</c:v>
                </c:pt>
                <c:pt idx="1">
                  <c:v>93</c:v>
                </c:pt>
                <c:pt idx="2">
                  <c:v>73</c:v>
                </c:pt>
                <c:pt idx="3">
                  <c:v>7</c:v>
                </c:pt>
                <c:pt idx="4">
                  <c:v>6</c:v>
                </c:pt>
              </c:numCache>
            </c:numRef>
          </c:val>
        </c:ser>
        <c:marker val="1"/>
        <c:axId val="230364288"/>
        <c:axId val="231591296"/>
      </c:lineChart>
      <c:catAx>
        <c:axId val="231588224"/>
        <c:scaling>
          <c:orientation val="minMax"/>
        </c:scaling>
        <c:axPos val="b"/>
        <c:numFmt formatCode="General" sourceLinked="1"/>
        <c:majorTickMark val="none"/>
        <c:tickLblPos val="nextTo"/>
        <c:txPr>
          <a:bodyPr/>
          <a:lstStyle/>
          <a:p>
            <a:pPr>
              <a:defRPr lang="es-EC"/>
            </a:pPr>
            <a:endParaRPr lang="es-ES"/>
          </a:p>
        </c:txPr>
        <c:crossAx val="231589760"/>
        <c:crosses val="autoZero"/>
        <c:auto val="1"/>
        <c:lblAlgn val="ctr"/>
        <c:lblOffset val="100"/>
      </c:catAx>
      <c:valAx>
        <c:axId val="231589760"/>
        <c:scaling>
          <c:orientation val="minMax"/>
        </c:scaling>
        <c:axPos val="l"/>
        <c:majorGridlines>
          <c:spPr>
            <a:ln>
              <a:solidFill>
                <a:schemeClr val="bg2"/>
              </a:solidFill>
              <a:prstDash val="sysDash"/>
            </a:ln>
          </c:spPr>
        </c:majorGridlines>
        <c:numFmt formatCode="General" sourceLinked="1"/>
        <c:majorTickMark val="none"/>
        <c:tickLblPos val="nextTo"/>
        <c:spPr>
          <a:ln>
            <a:solidFill>
              <a:schemeClr val="bg2"/>
            </a:solidFill>
          </a:ln>
        </c:spPr>
        <c:txPr>
          <a:bodyPr/>
          <a:lstStyle/>
          <a:p>
            <a:pPr>
              <a:defRPr lang="es-EC" sz="800">
                <a:solidFill>
                  <a:schemeClr val="bg2"/>
                </a:solidFill>
                <a:latin typeface="Arial" pitchFamily="34" charset="0"/>
                <a:cs typeface="Arial" pitchFamily="34" charset="0"/>
              </a:defRPr>
            </a:pPr>
            <a:endParaRPr lang="es-ES"/>
          </a:p>
        </c:txPr>
        <c:crossAx val="231588224"/>
        <c:crosses val="autoZero"/>
        <c:crossBetween val="between"/>
      </c:valAx>
      <c:valAx>
        <c:axId val="231591296"/>
        <c:scaling>
          <c:orientation val="minMax"/>
        </c:scaling>
        <c:axPos val="r"/>
        <c:numFmt formatCode="General" sourceLinked="1"/>
        <c:tickLblPos val="nextTo"/>
        <c:spPr>
          <a:ln>
            <a:solidFill>
              <a:schemeClr val="bg2"/>
            </a:solidFill>
          </a:ln>
        </c:spPr>
        <c:txPr>
          <a:bodyPr/>
          <a:lstStyle/>
          <a:p>
            <a:pPr>
              <a:defRPr lang="es-EC" sz="800">
                <a:latin typeface="Arial" pitchFamily="34" charset="0"/>
                <a:cs typeface="Arial" pitchFamily="34" charset="0"/>
              </a:defRPr>
            </a:pPr>
            <a:endParaRPr lang="es-ES"/>
          </a:p>
        </c:txPr>
        <c:crossAx val="230364288"/>
        <c:crosses val="max"/>
        <c:crossBetween val="between"/>
      </c:valAx>
      <c:catAx>
        <c:axId val="230364288"/>
        <c:scaling>
          <c:orientation val="minMax"/>
        </c:scaling>
        <c:delete val="1"/>
        <c:axPos val="b"/>
        <c:numFmt formatCode="General" sourceLinked="1"/>
        <c:tickLblPos val="none"/>
        <c:crossAx val="231591296"/>
        <c:crosses val="autoZero"/>
        <c:auto val="1"/>
        <c:lblAlgn val="ctr"/>
        <c:lblOffset val="100"/>
      </c:catAx>
      <c:dTable>
        <c:showHorzBorder val="1"/>
        <c:showVertBorder val="1"/>
        <c:showOutline val="1"/>
        <c:showKeys val="1"/>
        <c:spPr>
          <a:ln>
            <a:solidFill>
              <a:schemeClr val="bg2"/>
            </a:solidFill>
          </a:ln>
        </c:spPr>
        <c:txPr>
          <a:bodyPr/>
          <a:lstStyle/>
          <a:p>
            <a:pPr rtl="0">
              <a:defRPr lang="es-EC" sz="800">
                <a:solidFill>
                  <a:schemeClr val="bg2"/>
                </a:solidFill>
                <a:latin typeface="Arial" pitchFamily="34" charset="0"/>
                <a:cs typeface="Arial" pitchFamily="34" charset="0"/>
              </a:defRPr>
            </a:pPr>
            <a:endParaRPr lang="es-ES"/>
          </a:p>
        </c:txPr>
      </c:dTable>
      <c:spPr>
        <a:solidFill>
          <a:schemeClr val="accent4">
            <a:lumMod val="90000"/>
          </a:schemeClr>
        </a:solidFill>
        <a:ln>
          <a:solidFill>
            <a:schemeClr val="bg2"/>
          </a:solidFill>
        </a:ln>
      </c:spPr>
    </c:plotArea>
    <c:plotVisOnly val="1"/>
    <c:dispBlanksAs val="zero"/>
  </c:chart>
  <c:spPr>
    <a:solidFill>
      <a:schemeClr val="tx1"/>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sz="1400">
                <a:solidFill>
                  <a:schemeClr val="bg2"/>
                </a:solidFill>
                <a:latin typeface="Arial" pitchFamily="34" charset="0"/>
                <a:cs typeface="Arial" pitchFamily="34" charset="0"/>
              </a:defRPr>
            </a:pPr>
            <a:r>
              <a:rPr lang="es-EC" sz="1400">
                <a:solidFill>
                  <a:schemeClr val="bg2"/>
                </a:solidFill>
                <a:latin typeface="Arial" pitchFamily="34" charset="0"/>
                <a:cs typeface="Arial" pitchFamily="34" charset="0"/>
              </a:rPr>
              <a:t>Razón</a:t>
            </a:r>
            <a:r>
              <a:rPr lang="es-EC" sz="1400" baseline="0">
                <a:solidFill>
                  <a:schemeClr val="bg2"/>
                </a:solidFill>
                <a:latin typeface="Arial" pitchFamily="34" charset="0"/>
                <a:cs typeface="Arial" pitchFamily="34" charset="0"/>
              </a:rPr>
              <a:t> del Efectivo</a:t>
            </a:r>
            <a:endParaRPr lang="es-EC" sz="1400">
              <a:solidFill>
                <a:schemeClr val="bg2"/>
              </a:solidFill>
              <a:latin typeface="Arial" pitchFamily="34" charset="0"/>
              <a:cs typeface="Arial" pitchFamily="34" charset="0"/>
            </a:endParaRPr>
          </a:p>
        </c:rich>
      </c:tx>
      <c:layout/>
    </c:title>
    <c:plotArea>
      <c:layout/>
      <c:barChart>
        <c:barDir val="col"/>
        <c:grouping val="clustered"/>
        <c:ser>
          <c:idx val="1"/>
          <c:order val="0"/>
          <c:tx>
            <c:strRef>
              <c:f>Hoja1!$B$27</c:f>
              <c:strCache>
                <c:ptCount val="1"/>
                <c:pt idx="0">
                  <c:v>Caja Y Bancos</c:v>
                </c:pt>
              </c:strCache>
            </c:strRef>
          </c:tx>
          <c:cat>
            <c:numRef>
              <c:f>Hoja1!$A$28:$A$31</c:f>
              <c:numCache>
                <c:formatCode>General</c:formatCode>
                <c:ptCount val="4"/>
                <c:pt idx="0">
                  <c:v>2005</c:v>
                </c:pt>
                <c:pt idx="1">
                  <c:v>2006</c:v>
                </c:pt>
                <c:pt idx="2">
                  <c:v>2007</c:v>
                </c:pt>
                <c:pt idx="3">
                  <c:v>2008</c:v>
                </c:pt>
              </c:numCache>
            </c:numRef>
          </c:cat>
          <c:val>
            <c:numRef>
              <c:f>Hoja1!$B$28:$B$31</c:f>
              <c:numCache>
                <c:formatCode>General</c:formatCode>
                <c:ptCount val="4"/>
                <c:pt idx="0">
                  <c:v>145366.73000000001</c:v>
                </c:pt>
                <c:pt idx="1">
                  <c:v>354282.05</c:v>
                </c:pt>
                <c:pt idx="2">
                  <c:v>185646.68</c:v>
                </c:pt>
                <c:pt idx="3">
                  <c:v>50710.659999999996</c:v>
                </c:pt>
              </c:numCache>
            </c:numRef>
          </c:val>
        </c:ser>
        <c:ser>
          <c:idx val="2"/>
          <c:order val="1"/>
          <c:tx>
            <c:strRef>
              <c:f>Hoja1!$C$27</c:f>
              <c:strCache>
                <c:ptCount val="1"/>
                <c:pt idx="0">
                  <c:v>Pasivo Circulante</c:v>
                </c:pt>
              </c:strCache>
            </c:strRef>
          </c:tx>
          <c:cat>
            <c:numRef>
              <c:f>Hoja1!$A$28:$A$31</c:f>
              <c:numCache>
                <c:formatCode>General</c:formatCode>
                <c:ptCount val="4"/>
                <c:pt idx="0">
                  <c:v>2005</c:v>
                </c:pt>
                <c:pt idx="1">
                  <c:v>2006</c:v>
                </c:pt>
                <c:pt idx="2">
                  <c:v>2007</c:v>
                </c:pt>
                <c:pt idx="3">
                  <c:v>2008</c:v>
                </c:pt>
              </c:numCache>
            </c:numRef>
          </c:cat>
          <c:val>
            <c:numRef>
              <c:f>Hoja1!$C$28:$C$31</c:f>
              <c:numCache>
                <c:formatCode>General</c:formatCode>
                <c:ptCount val="4"/>
                <c:pt idx="0">
                  <c:v>70515.929999999993</c:v>
                </c:pt>
                <c:pt idx="1">
                  <c:v>76128.72</c:v>
                </c:pt>
                <c:pt idx="2">
                  <c:v>111101.59</c:v>
                </c:pt>
                <c:pt idx="3">
                  <c:v>110778.33</c:v>
                </c:pt>
              </c:numCache>
            </c:numRef>
          </c:val>
        </c:ser>
        <c:axId val="230397056"/>
        <c:axId val="230398976"/>
      </c:barChart>
      <c:lineChart>
        <c:grouping val="standard"/>
        <c:ser>
          <c:idx val="3"/>
          <c:order val="2"/>
          <c:tx>
            <c:strRef>
              <c:f>Hoja1!$D$27</c:f>
              <c:strCache>
                <c:ptCount val="1"/>
                <c:pt idx="0">
                  <c:v>REF</c:v>
                </c:pt>
              </c:strCache>
            </c:strRef>
          </c:tx>
          <c:spPr>
            <a:ln>
              <a:solidFill>
                <a:srgbClr val="0070C0"/>
              </a:solidFill>
            </a:ln>
          </c:spPr>
          <c:marker>
            <c:spPr>
              <a:solidFill>
                <a:srgbClr val="FFFF00"/>
              </a:solidFill>
            </c:spPr>
          </c:marker>
          <c:cat>
            <c:numRef>
              <c:f>Hoja1!$A$28:$A$31</c:f>
              <c:numCache>
                <c:formatCode>General</c:formatCode>
                <c:ptCount val="4"/>
                <c:pt idx="0">
                  <c:v>2005</c:v>
                </c:pt>
                <c:pt idx="1">
                  <c:v>2006</c:v>
                </c:pt>
                <c:pt idx="2">
                  <c:v>2007</c:v>
                </c:pt>
                <c:pt idx="3">
                  <c:v>2008</c:v>
                </c:pt>
              </c:numCache>
            </c:numRef>
          </c:cat>
          <c:val>
            <c:numRef>
              <c:f>Hoja1!$D$28:$D$31</c:f>
              <c:numCache>
                <c:formatCode>General</c:formatCode>
                <c:ptCount val="4"/>
                <c:pt idx="0">
                  <c:v>2.06</c:v>
                </c:pt>
                <c:pt idx="1">
                  <c:v>4.6499999999999995</c:v>
                </c:pt>
                <c:pt idx="2">
                  <c:v>1.6700000000000021</c:v>
                </c:pt>
                <c:pt idx="3">
                  <c:v>0.46</c:v>
                </c:pt>
              </c:numCache>
            </c:numRef>
          </c:val>
        </c:ser>
        <c:marker val="1"/>
        <c:axId val="230418688"/>
        <c:axId val="230417152"/>
      </c:lineChart>
      <c:catAx>
        <c:axId val="230397056"/>
        <c:scaling>
          <c:orientation val="minMax"/>
        </c:scaling>
        <c:axPos val="b"/>
        <c:numFmt formatCode="General" sourceLinked="1"/>
        <c:majorTickMark val="none"/>
        <c:tickLblPos val="nextTo"/>
        <c:txPr>
          <a:bodyPr/>
          <a:lstStyle/>
          <a:p>
            <a:pPr>
              <a:defRPr lang="es-EC"/>
            </a:pPr>
            <a:endParaRPr lang="es-ES"/>
          </a:p>
        </c:txPr>
        <c:crossAx val="230398976"/>
        <c:crosses val="autoZero"/>
        <c:auto val="1"/>
        <c:lblAlgn val="ctr"/>
        <c:lblOffset val="100"/>
      </c:catAx>
      <c:valAx>
        <c:axId val="230398976"/>
        <c:scaling>
          <c:orientation val="minMax"/>
        </c:scaling>
        <c:axPos val="l"/>
        <c:majorGridlines>
          <c:spPr>
            <a:ln>
              <a:solidFill>
                <a:schemeClr val="bg2"/>
              </a:solidFill>
              <a:prstDash val="sysDash"/>
            </a:ln>
          </c:spPr>
        </c:majorGridlines>
        <c:numFmt formatCode="General" sourceLinked="1"/>
        <c:majorTickMark val="none"/>
        <c:tickLblPos val="nextTo"/>
        <c:spPr>
          <a:ln>
            <a:solidFill>
              <a:schemeClr val="bg2"/>
            </a:solidFill>
          </a:ln>
        </c:spPr>
        <c:txPr>
          <a:bodyPr/>
          <a:lstStyle/>
          <a:p>
            <a:pPr>
              <a:defRPr lang="es-EC" sz="800">
                <a:solidFill>
                  <a:schemeClr val="bg2"/>
                </a:solidFill>
                <a:latin typeface="Arial" pitchFamily="34" charset="0"/>
                <a:cs typeface="Arial" pitchFamily="34" charset="0"/>
              </a:defRPr>
            </a:pPr>
            <a:endParaRPr lang="es-ES"/>
          </a:p>
        </c:txPr>
        <c:crossAx val="230397056"/>
        <c:crosses val="autoZero"/>
        <c:crossBetween val="between"/>
      </c:valAx>
      <c:valAx>
        <c:axId val="230417152"/>
        <c:scaling>
          <c:orientation val="minMax"/>
        </c:scaling>
        <c:axPos val="r"/>
        <c:numFmt formatCode="General" sourceLinked="1"/>
        <c:tickLblPos val="nextTo"/>
        <c:spPr>
          <a:ln>
            <a:solidFill>
              <a:schemeClr val="bg2"/>
            </a:solidFill>
          </a:ln>
        </c:spPr>
        <c:txPr>
          <a:bodyPr/>
          <a:lstStyle/>
          <a:p>
            <a:pPr>
              <a:defRPr lang="es-EC" sz="800">
                <a:solidFill>
                  <a:schemeClr val="bg2"/>
                </a:solidFill>
                <a:latin typeface="Arial" pitchFamily="34" charset="0"/>
                <a:cs typeface="Arial" pitchFamily="34" charset="0"/>
              </a:defRPr>
            </a:pPr>
            <a:endParaRPr lang="es-ES"/>
          </a:p>
        </c:txPr>
        <c:crossAx val="230418688"/>
        <c:crosses val="max"/>
        <c:crossBetween val="between"/>
      </c:valAx>
      <c:catAx>
        <c:axId val="230418688"/>
        <c:scaling>
          <c:orientation val="minMax"/>
        </c:scaling>
        <c:delete val="1"/>
        <c:axPos val="b"/>
        <c:numFmt formatCode="General" sourceLinked="1"/>
        <c:tickLblPos val="none"/>
        <c:crossAx val="230417152"/>
        <c:crosses val="autoZero"/>
        <c:auto val="1"/>
        <c:lblAlgn val="ctr"/>
        <c:lblOffset val="100"/>
      </c:catAx>
      <c:dTable>
        <c:showHorzBorder val="1"/>
        <c:showVertBorder val="1"/>
        <c:showOutline val="1"/>
        <c:showKeys val="1"/>
        <c:spPr>
          <a:ln>
            <a:solidFill>
              <a:schemeClr val="bg2"/>
            </a:solidFill>
          </a:ln>
        </c:spPr>
        <c:txPr>
          <a:bodyPr/>
          <a:lstStyle/>
          <a:p>
            <a:pPr rtl="0">
              <a:defRPr lang="es-EC" sz="800">
                <a:solidFill>
                  <a:schemeClr val="bg2"/>
                </a:solidFill>
                <a:latin typeface="Arial" pitchFamily="34" charset="0"/>
                <a:cs typeface="Arial" pitchFamily="34" charset="0"/>
              </a:defRPr>
            </a:pPr>
            <a:endParaRPr lang="es-ES"/>
          </a:p>
        </c:txPr>
      </c:dTable>
      <c:spPr>
        <a:solidFill>
          <a:sysClr val="window" lastClr="FFFFFF">
            <a:lumMod val="75000"/>
          </a:sysClr>
        </a:solidFill>
        <a:ln>
          <a:solidFill>
            <a:schemeClr val="bg2"/>
          </a:solidFill>
        </a:ln>
      </c:spPr>
    </c:plotArea>
    <c:plotVisOnly val="1"/>
    <c:dispBlanksAs val="gap"/>
  </c:chart>
  <c:spPr>
    <a:solidFill>
      <a:schemeClr val="tx1">
        <a:lumMod val="95000"/>
      </a:schemeClr>
    </a:solid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sz="1400">
                <a:solidFill>
                  <a:schemeClr val="bg2"/>
                </a:solidFill>
              </a:defRPr>
            </a:pPr>
            <a:r>
              <a:rPr lang="es-EC" sz="1400">
                <a:solidFill>
                  <a:schemeClr val="bg2"/>
                </a:solidFill>
              </a:rPr>
              <a:t>Razón Capital de Trabajo</a:t>
            </a:r>
          </a:p>
        </c:rich>
      </c:tx>
      <c:layout>
        <c:manualLayout>
          <c:xMode val="edge"/>
          <c:yMode val="edge"/>
          <c:x val="0.32568422189567658"/>
          <c:y val="3.8654616436632809E-2"/>
        </c:manualLayout>
      </c:layout>
    </c:title>
    <c:plotArea>
      <c:layout/>
      <c:barChart>
        <c:barDir val="col"/>
        <c:grouping val="clustered"/>
        <c:ser>
          <c:idx val="1"/>
          <c:order val="0"/>
          <c:tx>
            <c:strRef>
              <c:f>Hoja1!$J$28</c:f>
              <c:strCache>
                <c:ptCount val="1"/>
                <c:pt idx="0">
                  <c:v>Activo Circ.-Pasivo Cir.</c:v>
                </c:pt>
              </c:strCache>
            </c:strRef>
          </c:tx>
          <c:spPr>
            <a:solidFill>
              <a:schemeClr val="accent2">
                <a:lumMod val="50000"/>
              </a:schemeClr>
            </a:solidFill>
          </c:spPr>
          <c:cat>
            <c:numRef>
              <c:f>Hoja1!$I$29:$I$33</c:f>
              <c:numCache>
                <c:formatCode>General</c:formatCode>
                <c:ptCount val="5"/>
                <c:pt idx="0">
                  <c:v>2004</c:v>
                </c:pt>
                <c:pt idx="1">
                  <c:v>2005</c:v>
                </c:pt>
                <c:pt idx="2">
                  <c:v>2006</c:v>
                </c:pt>
                <c:pt idx="3">
                  <c:v>2007</c:v>
                </c:pt>
                <c:pt idx="4">
                  <c:v>2008</c:v>
                </c:pt>
              </c:numCache>
            </c:numRef>
          </c:cat>
          <c:val>
            <c:numRef>
              <c:f>Hoja1!$J$29:$J$33</c:f>
              <c:numCache>
                <c:formatCode>#,##0.00</c:formatCode>
                <c:ptCount val="5"/>
                <c:pt idx="0">
                  <c:v>529144.09</c:v>
                </c:pt>
                <c:pt idx="1">
                  <c:v>6472811.1299999999</c:v>
                </c:pt>
                <c:pt idx="2">
                  <c:v>5485820.5500000007</c:v>
                </c:pt>
                <c:pt idx="3">
                  <c:v>660145.07999998925</c:v>
                </c:pt>
                <c:pt idx="4">
                  <c:v>545092.44999999937</c:v>
                </c:pt>
              </c:numCache>
            </c:numRef>
          </c:val>
        </c:ser>
        <c:ser>
          <c:idx val="2"/>
          <c:order val="1"/>
          <c:tx>
            <c:strRef>
              <c:f>Hoja1!$K$28</c:f>
              <c:strCache>
                <c:ptCount val="1"/>
                <c:pt idx="0">
                  <c:v>Total Activos</c:v>
                </c:pt>
              </c:strCache>
            </c:strRef>
          </c:tx>
          <c:spPr>
            <a:solidFill>
              <a:srgbClr val="FF33CC"/>
            </a:solidFill>
          </c:spPr>
          <c:cat>
            <c:numRef>
              <c:f>Hoja1!$I$29:$I$33</c:f>
              <c:numCache>
                <c:formatCode>General</c:formatCode>
                <c:ptCount val="5"/>
                <c:pt idx="0">
                  <c:v>2004</c:v>
                </c:pt>
                <c:pt idx="1">
                  <c:v>2005</c:v>
                </c:pt>
                <c:pt idx="2">
                  <c:v>2006</c:v>
                </c:pt>
                <c:pt idx="3">
                  <c:v>2007</c:v>
                </c:pt>
                <c:pt idx="4">
                  <c:v>2008</c:v>
                </c:pt>
              </c:numCache>
            </c:numRef>
          </c:cat>
          <c:val>
            <c:numRef>
              <c:f>Hoja1!$K$29:$K$33</c:f>
              <c:numCache>
                <c:formatCode>#,##0.00</c:formatCode>
                <c:ptCount val="5"/>
                <c:pt idx="0">
                  <c:v>7462411.3100000005</c:v>
                </c:pt>
                <c:pt idx="1">
                  <c:v>9390749.759999983</c:v>
                </c:pt>
                <c:pt idx="2">
                  <c:v>11396205.65</c:v>
                </c:pt>
                <c:pt idx="3">
                  <c:v>14027520.810000002</c:v>
                </c:pt>
                <c:pt idx="4">
                  <c:v>16616694.800000004</c:v>
                </c:pt>
              </c:numCache>
            </c:numRef>
          </c:val>
        </c:ser>
        <c:axId val="231647488"/>
        <c:axId val="231649664"/>
      </c:barChart>
      <c:lineChart>
        <c:grouping val="standard"/>
        <c:ser>
          <c:idx val="3"/>
          <c:order val="2"/>
          <c:tx>
            <c:strRef>
              <c:f>Hoja1!$L$28</c:f>
              <c:strCache>
                <c:ptCount val="1"/>
                <c:pt idx="0">
                  <c:v>KTSA</c:v>
                </c:pt>
              </c:strCache>
            </c:strRef>
          </c:tx>
          <c:spPr>
            <a:ln>
              <a:solidFill>
                <a:srgbClr val="FFFF00"/>
              </a:solidFill>
            </a:ln>
          </c:spPr>
          <c:marker>
            <c:symbol val="triangle"/>
            <c:size val="7"/>
            <c:spPr>
              <a:solidFill>
                <a:srgbClr val="7030A0"/>
              </a:solidFill>
            </c:spPr>
          </c:marker>
          <c:cat>
            <c:numRef>
              <c:f>Hoja1!$I$29:$I$33</c:f>
              <c:numCache>
                <c:formatCode>General</c:formatCode>
                <c:ptCount val="5"/>
                <c:pt idx="0">
                  <c:v>2004</c:v>
                </c:pt>
                <c:pt idx="1">
                  <c:v>2005</c:v>
                </c:pt>
                <c:pt idx="2">
                  <c:v>2006</c:v>
                </c:pt>
                <c:pt idx="3">
                  <c:v>2007</c:v>
                </c:pt>
                <c:pt idx="4">
                  <c:v>2008</c:v>
                </c:pt>
              </c:numCache>
            </c:numRef>
          </c:cat>
          <c:val>
            <c:numRef>
              <c:f>Hoja1!$L$29:$L$33</c:f>
              <c:numCache>
                <c:formatCode>General</c:formatCode>
                <c:ptCount val="5"/>
                <c:pt idx="0">
                  <c:v>7.0000000000000021E-2</c:v>
                </c:pt>
                <c:pt idx="1">
                  <c:v>0.69000000000000061</c:v>
                </c:pt>
                <c:pt idx="2">
                  <c:v>0.48000000000000032</c:v>
                </c:pt>
                <c:pt idx="3">
                  <c:v>0.05</c:v>
                </c:pt>
                <c:pt idx="4">
                  <c:v>3.0000000000000002E-2</c:v>
                </c:pt>
              </c:numCache>
            </c:numRef>
          </c:val>
        </c:ser>
        <c:marker val="1"/>
        <c:axId val="231652736"/>
        <c:axId val="231651200"/>
      </c:lineChart>
      <c:catAx>
        <c:axId val="231647488"/>
        <c:scaling>
          <c:orientation val="minMax"/>
        </c:scaling>
        <c:axPos val="b"/>
        <c:numFmt formatCode="General" sourceLinked="1"/>
        <c:majorTickMark val="none"/>
        <c:tickLblPos val="nextTo"/>
        <c:txPr>
          <a:bodyPr/>
          <a:lstStyle/>
          <a:p>
            <a:pPr>
              <a:defRPr lang="es-EC"/>
            </a:pPr>
            <a:endParaRPr lang="es-ES"/>
          </a:p>
        </c:txPr>
        <c:crossAx val="231649664"/>
        <c:crosses val="autoZero"/>
        <c:auto val="1"/>
        <c:lblAlgn val="ctr"/>
        <c:lblOffset val="100"/>
      </c:catAx>
      <c:valAx>
        <c:axId val="231649664"/>
        <c:scaling>
          <c:orientation val="minMax"/>
        </c:scaling>
        <c:axPos val="l"/>
        <c:majorGridlines>
          <c:spPr>
            <a:ln>
              <a:solidFill>
                <a:schemeClr val="bg2"/>
              </a:solidFill>
              <a:prstDash val="sysDot"/>
            </a:ln>
          </c:spPr>
        </c:majorGridlines>
        <c:numFmt formatCode="#,##0.00" sourceLinked="1"/>
        <c:majorTickMark val="none"/>
        <c:tickLblPos val="nextTo"/>
        <c:spPr>
          <a:ln>
            <a:solidFill>
              <a:schemeClr val="bg2"/>
            </a:solidFill>
          </a:ln>
        </c:spPr>
        <c:txPr>
          <a:bodyPr/>
          <a:lstStyle/>
          <a:p>
            <a:pPr>
              <a:defRPr lang="es-EC">
                <a:solidFill>
                  <a:schemeClr val="bg2"/>
                </a:solidFill>
              </a:defRPr>
            </a:pPr>
            <a:endParaRPr lang="es-ES"/>
          </a:p>
        </c:txPr>
        <c:crossAx val="231647488"/>
        <c:crosses val="autoZero"/>
        <c:crossBetween val="between"/>
      </c:valAx>
      <c:valAx>
        <c:axId val="231651200"/>
        <c:scaling>
          <c:orientation val="minMax"/>
        </c:scaling>
        <c:axPos val="r"/>
        <c:numFmt formatCode="General" sourceLinked="1"/>
        <c:tickLblPos val="nextTo"/>
        <c:spPr>
          <a:ln>
            <a:solidFill>
              <a:schemeClr val="bg2"/>
            </a:solidFill>
          </a:ln>
        </c:spPr>
        <c:txPr>
          <a:bodyPr/>
          <a:lstStyle/>
          <a:p>
            <a:pPr>
              <a:defRPr lang="es-EC">
                <a:solidFill>
                  <a:schemeClr val="bg2"/>
                </a:solidFill>
              </a:defRPr>
            </a:pPr>
            <a:endParaRPr lang="es-ES"/>
          </a:p>
        </c:txPr>
        <c:crossAx val="231652736"/>
        <c:crosses val="max"/>
        <c:crossBetween val="between"/>
      </c:valAx>
      <c:catAx>
        <c:axId val="231652736"/>
        <c:scaling>
          <c:orientation val="minMax"/>
        </c:scaling>
        <c:delete val="1"/>
        <c:axPos val="b"/>
        <c:numFmt formatCode="General" sourceLinked="1"/>
        <c:tickLblPos val="none"/>
        <c:crossAx val="231651200"/>
        <c:crosses val="autoZero"/>
        <c:auto val="1"/>
        <c:lblAlgn val="ctr"/>
        <c:lblOffset val="100"/>
      </c:catAx>
      <c:dTable>
        <c:showHorzBorder val="1"/>
        <c:showVertBorder val="1"/>
        <c:showOutline val="1"/>
        <c:showKeys val="1"/>
        <c:spPr>
          <a:ln>
            <a:solidFill>
              <a:schemeClr val="bg2">
                <a:alpha val="76000"/>
              </a:schemeClr>
            </a:solidFill>
            <a:prstDash val="solid"/>
          </a:ln>
        </c:spPr>
        <c:txPr>
          <a:bodyPr/>
          <a:lstStyle/>
          <a:p>
            <a:pPr rtl="0">
              <a:defRPr lang="es-EC">
                <a:solidFill>
                  <a:schemeClr val="bg2"/>
                </a:solidFill>
              </a:defRPr>
            </a:pPr>
            <a:endParaRPr lang="es-ES"/>
          </a:p>
        </c:txPr>
      </c:dTable>
      <c:spPr>
        <a:solidFill>
          <a:sysClr val="window" lastClr="FFFFFF">
            <a:lumMod val="75000"/>
          </a:sysClr>
        </a:solidFill>
        <a:ln>
          <a:solidFill>
            <a:schemeClr val="bg2"/>
          </a:solidFill>
        </a:ln>
      </c:spPr>
    </c:plotArea>
    <c:plotVisOnly val="1"/>
    <c:dispBlanksAs val="gap"/>
  </c:chart>
  <c:spPr>
    <a:solidFill>
      <a:schemeClr val="tx1"/>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C" sz="1400">
                <a:latin typeface="Arial" pitchFamily="34" charset="0"/>
                <a:cs typeface="Arial" pitchFamily="34" charset="0"/>
              </a:defRPr>
            </a:pPr>
            <a:r>
              <a:rPr lang="es-EC" sz="1400">
                <a:latin typeface="Arial" pitchFamily="34" charset="0"/>
                <a:cs typeface="Arial" pitchFamily="34" charset="0"/>
              </a:rPr>
              <a:t>Razón de Autonomía</a:t>
            </a:r>
          </a:p>
        </c:rich>
      </c:tx>
      <c:layout/>
    </c:title>
    <c:plotArea>
      <c:layout/>
      <c:barChart>
        <c:barDir val="col"/>
        <c:grouping val="clustered"/>
        <c:ser>
          <c:idx val="1"/>
          <c:order val="0"/>
          <c:tx>
            <c:strRef>
              <c:f>Hoja1!$I$54</c:f>
              <c:strCache>
                <c:ptCount val="1"/>
                <c:pt idx="0">
                  <c:v>Patrimonio Neto</c:v>
                </c:pt>
              </c:strCache>
            </c:strRef>
          </c:tx>
          <c:cat>
            <c:numRef>
              <c:f>Hoja1!$H$55:$H$59</c:f>
              <c:numCache>
                <c:formatCode>General</c:formatCode>
                <c:ptCount val="5"/>
                <c:pt idx="0">
                  <c:v>2004</c:v>
                </c:pt>
                <c:pt idx="1">
                  <c:v>2005</c:v>
                </c:pt>
                <c:pt idx="2">
                  <c:v>2006</c:v>
                </c:pt>
                <c:pt idx="3">
                  <c:v>2007</c:v>
                </c:pt>
                <c:pt idx="4">
                  <c:v>2008</c:v>
                </c:pt>
              </c:numCache>
            </c:numRef>
          </c:cat>
          <c:val>
            <c:numRef>
              <c:f>Hoja1!$I$55:$I$59</c:f>
              <c:numCache>
                <c:formatCode>#,##0.00</c:formatCode>
                <c:ptCount val="5"/>
                <c:pt idx="0">
                  <c:v>7462196.6199999992</c:v>
                </c:pt>
                <c:pt idx="1">
                  <c:v>9320233.8300000001</c:v>
                </c:pt>
                <c:pt idx="2">
                  <c:v>11320076.93</c:v>
                </c:pt>
                <c:pt idx="3">
                  <c:v>13916419.220000001</c:v>
                </c:pt>
                <c:pt idx="4">
                  <c:v>16505916.470000004</c:v>
                </c:pt>
              </c:numCache>
            </c:numRef>
          </c:val>
        </c:ser>
        <c:ser>
          <c:idx val="2"/>
          <c:order val="1"/>
          <c:tx>
            <c:strRef>
              <c:f>Hoja1!$J$54</c:f>
              <c:strCache>
                <c:ptCount val="1"/>
                <c:pt idx="0">
                  <c:v>Total Activos</c:v>
                </c:pt>
              </c:strCache>
            </c:strRef>
          </c:tx>
          <c:cat>
            <c:numRef>
              <c:f>Hoja1!$H$55:$H$59</c:f>
              <c:numCache>
                <c:formatCode>General</c:formatCode>
                <c:ptCount val="5"/>
                <c:pt idx="0">
                  <c:v>2004</c:v>
                </c:pt>
                <c:pt idx="1">
                  <c:v>2005</c:v>
                </c:pt>
                <c:pt idx="2">
                  <c:v>2006</c:v>
                </c:pt>
                <c:pt idx="3">
                  <c:v>2007</c:v>
                </c:pt>
                <c:pt idx="4">
                  <c:v>2008</c:v>
                </c:pt>
              </c:numCache>
            </c:numRef>
          </c:cat>
          <c:val>
            <c:numRef>
              <c:f>Hoja1!$J$55:$J$59</c:f>
              <c:numCache>
                <c:formatCode>#,##0.00</c:formatCode>
                <c:ptCount val="5"/>
                <c:pt idx="0">
                  <c:v>7462411.3100000005</c:v>
                </c:pt>
                <c:pt idx="1">
                  <c:v>9390749.759999983</c:v>
                </c:pt>
                <c:pt idx="2">
                  <c:v>11396205.65</c:v>
                </c:pt>
                <c:pt idx="3">
                  <c:v>14027520.810000002</c:v>
                </c:pt>
                <c:pt idx="4">
                  <c:v>16616694.800000004</c:v>
                </c:pt>
              </c:numCache>
            </c:numRef>
          </c:val>
        </c:ser>
        <c:axId val="231715584"/>
        <c:axId val="231717120"/>
      </c:barChart>
      <c:lineChart>
        <c:grouping val="standard"/>
        <c:ser>
          <c:idx val="3"/>
          <c:order val="2"/>
          <c:tx>
            <c:strRef>
              <c:f>Hoja1!$K$54</c:f>
              <c:strCache>
                <c:ptCount val="1"/>
                <c:pt idx="0">
                  <c:v>Autonomía</c:v>
                </c:pt>
              </c:strCache>
            </c:strRef>
          </c:tx>
          <c:spPr>
            <a:ln>
              <a:solidFill>
                <a:srgbClr val="FFFF00"/>
              </a:solidFill>
            </a:ln>
          </c:spPr>
          <c:marker>
            <c:symbol val="diamond"/>
            <c:size val="7"/>
            <c:spPr>
              <a:solidFill>
                <a:srgbClr val="FFFF00"/>
              </a:solidFill>
            </c:spPr>
          </c:marker>
          <c:dPt>
            <c:idx val="1"/>
            <c:spPr>
              <a:ln w="22225">
                <a:solidFill>
                  <a:srgbClr val="FFFF00"/>
                </a:solidFill>
              </a:ln>
            </c:spPr>
          </c:dPt>
          <c:dLbls>
            <c:txPr>
              <a:bodyPr/>
              <a:lstStyle/>
              <a:p>
                <a:pPr>
                  <a:defRPr lang="es-EC"/>
                </a:pPr>
                <a:endParaRPr lang="es-ES"/>
              </a:p>
            </c:txPr>
            <c:showVal val="1"/>
          </c:dLbls>
          <c:cat>
            <c:numRef>
              <c:f>Hoja1!$H$55:$H$59</c:f>
              <c:numCache>
                <c:formatCode>General</c:formatCode>
                <c:ptCount val="5"/>
                <c:pt idx="0">
                  <c:v>2004</c:v>
                </c:pt>
                <c:pt idx="1">
                  <c:v>2005</c:v>
                </c:pt>
                <c:pt idx="2">
                  <c:v>2006</c:v>
                </c:pt>
                <c:pt idx="3">
                  <c:v>2007</c:v>
                </c:pt>
                <c:pt idx="4">
                  <c:v>2008</c:v>
                </c:pt>
              </c:numCache>
            </c:numRef>
          </c:cat>
          <c:val>
            <c:numRef>
              <c:f>Hoja1!$K$55:$K$59</c:f>
              <c:numCache>
                <c:formatCode>General</c:formatCode>
                <c:ptCount val="5"/>
                <c:pt idx="0">
                  <c:v>1</c:v>
                </c:pt>
                <c:pt idx="1">
                  <c:v>0.99</c:v>
                </c:pt>
                <c:pt idx="2">
                  <c:v>0.99</c:v>
                </c:pt>
                <c:pt idx="3">
                  <c:v>0.99</c:v>
                </c:pt>
                <c:pt idx="4">
                  <c:v>0.99</c:v>
                </c:pt>
              </c:numCache>
            </c:numRef>
          </c:val>
        </c:ser>
        <c:marker val="1"/>
        <c:axId val="231728640"/>
        <c:axId val="231727104"/>
      </c:lineChart>
      <c:catAx>
        <c:axId val="231715584"/>
        <c:scaling>
          <c:orientation val="minMax"/>
        </c:scaling>
        <c:axPos val="b"/>
        <c:numFmt formatCode="General" sourceLinked="1"/>
        <c:majorTickMark val="none"/>
        <c:tickLblPos val="nextTo"/>
        <c:txPr>
          <a:bodyPr/>
          <a:lstStyle/>
          <a:p>
            <a:pPr>
              <a:defRPr lang="es-EC"/>
            </a:pPr>
            <a:endParaRPr lang="es-ES"/>
          </a:p>
        </c:txPr>
        <c:crossAx val="231717120"/>
        <c:crosses val="autoZero"/>
        <c:auto val="1"/>
        <c:lblAlgn val="ctr"/>
        <c:lblOffset val="100"/>
      </c:catAx>
      <c:valAx>
        <c:axId val="231717120"/>
        <c:scaling>
          <c:orientation val="minMax"/>
        </c:scaling>
        <c:axPos val="l"/>
        <c:majorGridlines>
          <c:spPr>
            <a:ln>
              <a:prstDash val="sysDash"/>
            </a:ln>
          </c:spPr>
        </c:majorGridlines>
        <c:numFmt formatCode="#,##0.00" sourceLinked="1"/>
        <c:majorTickMark val="none"/>
        <c:tickLblPos val="nextTo"/>
        <c:txPr>
          <a:bodyPr/>
          <a:lstStyle/>
          <a:p>
            <a:pPr>
              <a:defRPr lang="es-EC" sz="800">
                <a:latin typeface="Arial" pitchFamily="34" charset="0"/>
                <a:cs typeface="Arial" pitchFamily="34" charset="0"/>
              </a:defRPr>
            </a:pPr>
            <a:endParaRPr lang="es-ES"/>
          </a:p>
        </c:txPr>
        <c:crossAx val="231715584"/>
        <c:crosses val="autoZero"/>
        <c:crossBetween val="between"/>
      </c:valAx>
      <c:valAx>
        <c:axId val="231727104"/>
        <c:scaling>
          <c:orientation val="minMax"/>
        </c:scaling>
        <c:axPos val="r"/>
        <c:numFmt formatCode="General" sourceLinked="1"/>
        <c:tickLblPos val="nextTo"/>
        <c:txPr>
          <a:bodyPr/>
          <a:lstStyle/>
          <a:p>
            <a:pPr>
              <a:defRPr lang="es-EC" sz="800">
                <a:latin typeface="Arial" pitchFamily="34" charset="0"/>
                <a:cs typeface="Arial" pitchFamily="34" charset="0"/>
              </a:defRPr>
            </a:pPr>
            <a:endParaRPr lang="es-ES"/>
          </a:p>
        </c:txPr>
        <c:crossAx val="231728640"/>
        <c:crosses val="max"/>
        <c:crossBetween val="between"/>
      </c:valAx>
      <c:catAx>
        <c:axId val="231728640"/>
        <c:scaling>
          <c:orientation val="minMax"/>
        </c:scaling>
        <c:delete val="1"/>
        <c:axPos val="b"/>
        <c:numFmt formatCode="General" sourceLinked="1"/>
        <c:tickLblPos val="none"/>
        <c:crossAx val="231727104"/>
        <c:crosses val="autoZero"/>
        <c:auto val="1"/>
        <c:lblAlgn val="ctr"/>
        <c:lblOffset val="100"/>
      </c:catAx>
      <c:dTable>
        <c:showHorzBorder val="1"/>
        <c:showVertBorder val="1"/>
        <c:showOutline val="1"/>
        <c:showKeys val="1"/>
        <c:txPr>
          <a:bodyPr/>
          <a:lstStyle/>
          <a:p>
            <a:pPr rtl="0">
              <a:defRPr lang="es-EC" sz="700">
                <a:latin typeface="Arial" pitchFamily="34" charset="0"/>
                <a:cs typeface="Arial" pitchFamily="34" charset="0"/>
              </a:defRPr>
            </a:pPr>
            <a:endParaRPr lang="es-ES"/>
          </a:p>
        </c:txPr>
      </c:dTable>
      <c:spPr>
        <a:solidFill>
          <a:schemeClr val="bg1">
            <a:lumMod val="85000"/>
          </a:schemeClr>
        </a:solidFill>
      </c:spPr>
    </c:plotArea>
    <c:plotVisOnly val="1"/>
    <c:dispBlanksAs val="gap"/>
  </c:chart>
  <c:spPr>
    <a:no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1CABB5-CCBE-4BD9-971E-516F2E251D68}" type="doc">
      <dgm:prSet loTypeId="urn:microsoft.com/office/officeart/2005/8/layout/vList5" loCatId="list" qsTypeId="urn:microsoft.com/office/officeart/2005/8/quickstyle/simple4" qsCatId="simple" csTypeId="urn:microsoft.com/office/officeart/2005/8/colors/accent0_2" csCatId="mainScheme" phldr="1"/>
      <dgm:spPr/>
      <dgm:t>
        <a:bodyPr/>
        <a:lstStyle/>
        <a:p>
          <a:endParaRPr lang="es-EC"/>
        </a:p>
      </dgm:t>
    </dgm:pt>
    <dgm:pt modelId="{812C8924-E5D1-426D-948C-F7B3E2BE0D06}">
      <dgm:prSet phldrT="[Texto]"/>
      <dgm:spPr/>
      <dgm:t>
        <a:bodyPr/>
        <a:lstStyle/>
        <a:p>
          <a:r>
            <a:rPr lang="es-EC" dirty="0" smtClean="0"/>
            <a:t>Fortalezas</a:t>
          </a:r>
          <a:endParaRPr lang="es-EC" dirty="0"/>
        </a:p>
      </dgm:t>
    </dgm:pt>
    <dgm:pt modelId="{EBA650F5-5EDC-4C13-8B97-8D588740268A}" type="parTrans" cxnId="{D77AA4FB-6DF3-4577-AA61-9E5CFA10D615}">
      <dgm:prSet/>
      <dgm:spPr/>
      <dgm:t>
        <a:bodyPr/>
        <a:lstStyle/>
        <a:p>
          <a:endParaRPr lang="es-EC"/>
        </a:p>
      </dgm:t>
    </dgm:pt>
    <dgm:pt modelId="{F89807FF-5949-4472-AFBE-7ECDE420A46A}" type="sibTrans" cxnId="{D77AA4FB-6DF3-4577-AA61-9E5CFA10D615}">
      <dgm:prSet/>
      <dgm:spPr/>
      <dgm:t>
        <a:bodyPr/>
        <a:lstStyle/>
        <a:p>
          <a:endParaRPr lang="es-EC"/>
        </a:p>
      </dgm:t>
    </dgm:pt>
    <dgm:pt modelId="{6AD534EE-1397-48E5-95C2-2AA7A06A9F44}">
      <dgm:prSet phldrT="[Texto]" custT="1"/>
      <dgm:spPr/>
      <dgm:t>
        <a:bodyPr/>
        <a:lstStyle/>
        <a:p>
          <a:pPr algn="just"/>
          <a:r>
            <a:rPr lang="es-EC" sz="1200" dirty="0" smtClean="0"/>
            <a:t>El 99.9% de la cartera de crédito es recuperable, por que el descuento es realizado por el departamento de personal de la universidad, por lo que es prioridad descontar las valores adeudados de los partícipes con el Fondo.</a:t>
          </a:r>
          <a:endParaRPr lang="es-EC" sz="1200" dirty="0"/>
        </a:p>
      </dgm:t>
    </dgm:pt>
    <dgm:pt modelId="{E170B49F-370B-430D-83AC-6ED0CE13CA11}" type="parTrans" cxnId="{ECEC8E37-DEAB-4CF9-A33F-1D0E2ED280D1}">
      <dgm:prSet/>
      <dgm:spPr/>
      <dgm:t>
        <a:bodyPr/>
        <a:lstStyle/>
        <a:p>
          <a:endParaRPr lang="es-EC"/>
        </a:p>
      </dgm:t>
    </dgm:pt>
    <dgm:pt modelId="{C6E4ED4A-0F58-42B3-A0D7-BC19DE3BA33F}" type="sibTrans" cxnId="{ECEC8E37-DEAB-4CF9-A33F-1D0E2ED280D1}">
      <dgm:prSet/>
      <dgm:spPr/>
      <dgm:t>
        <a:bodyPr/>
        <a:lstStyle/>
        <a:p>
          <a:endParaRPr lang="es-EC"/>
        </a:p>
      </dgm:t>
    </dgm:pt>
    <dgm:pt modelId="{85A18387-48EB-413B-A5CE-5BF68DF0ADC8}">
      <dgm:prSet phldrT="[Texto]"/>
      <dgm:spPr/>
      <dgm:t>
        <a:bodyPr/>
        <a:lstStyle/>
        <a:p>
          <a:r>
            <a:rPr lang="es-EC" dirty="0" smtClean="0"/>
            <a:t>Oportunidades</a:t>
          </a:r>
          <a:endParaRPr lang="es-EC" dirty="0"/>
        </a:p>
      </dgm:t>
    </dgm:pt>
    <dgm:pt modelId="{03B44C66-3BE3-4BFC-AFC2-5F4F84B32392}" type="parTrans" cxnId="{9F352748-945D-45DC-90FE-6EB322E928BA}">
      <dgm:prSet/>
      <dgm:spPr/>
      <dgm:t>
        <a:bodyPr/>
        <a:lstStyle/>
        <a:p>
          <a:endParaRPr lang="es-EC"/>
        </a:p>
      </dgm:t>
    </dgm:pt>
    <dgm:pt modelId="{AFC6B989-0E6B-476D-9AE0-551D08490D4E}" type="sibTrans" cxnId="{9F352748-945D-45DC-90FE-6EB322E928BA}">
      <dgm:prSet/>
      <dgm:spPr/>
      <dgm:t>
        <a:bodyPr/>
        <a:lstStyle/>
        <a:p>
          <a:endParaRPr lang="es-EC"/>
        </a:p>
      </dgm:t>
    </dgm:pt>
    <dgm:pt modelId="{B1182A73-5485-4544-888E-42814753F3E4}">
      <dgm:prSet phldrT="[Texto]"/>
      <dgm:spPr/>
      <dgm:t>
        <a:bodyPr/>
        <a:lstStyle/>
        <a:p>
          <a:pPr algn="just"/>
          <a:r>
            <a:rPr lang="es-EC" dirty="0" smtClean="0"/>
            <a:t>Ampliación de cartera de crédito, como fuente de inversión optima.</a:t>
          </a:r>
          <a:endParaRPr lang="es-EC" dirty="0"/>
        </a:p>
      </dgm:t>
    </dgm:pt>
    <dgm:pt modelId="{C1E52A96-88A3-452C-A8FF-FC3F1B5C5CC2}" type="parTrans" cxnId="{4EE5DA8A-1B21-443C-A0B0-9E17719ADCF5}">
      <dgm:prSet/>
      <dgm:spPr/>
      <dgm:t>
        <a:bodyPr/>
        <a:lstStyle/>
        <a:p>
          <a:endParaRPr lang="es-EC"/>
        </a:p>
      </dgm:t>
    </dgm:pt>
    <dgm:pt modelId="{6991C68E-672C-4B4D-BD21-7FE672CA0656}" type="sibTrans" cxnId="{4EE5DA8A-1B21-443C-A0B0-9E17719ADCF5}">
      <dgm:prSet/>
      <dgm:spPr/>
      <dgm:t>
        <a:bodyPr/>
        <a:lstStyle/>
        <a:p>
          <a:endParaRPr lang="es-EC"/>
        </a:p>
      </dgm:t>
    </dgm:pt>
    <dgm:pt modelId="{6E4EDDA7-134D-4597-BF80-86592A5DC137}">
      <dgm:prSet phldrT="[Texto]"/>
      <dgm:spPr/>
      <dgm:t>
        <a:bodyPr/>
        <a:lstStyle/>
        <a:p>
          <a:pPr algn="just"/>
          <a:r>
            <a:rPr lang="es-EC" dirty="0" smtClean="0"/>
            <a:t>Autonomía en decisiones operativas por parte del Consejo de Administración elegido por la Asamblea General del Participes.</a:t>
          </a:r>
          <a:endParaRPr lang="es-EC" dirty="0"/>
        </a:p>
      </dgm:t>
    </dgm:pt>
    <dgm:pt modelId="{5ABD057C-E40D-4E5C-91E6-7B81AD0194E8}" type="parTrans" cxnId="{9288611B-9F42-4974-914B-7FA66EEE3D79}">
      <dgm:prSet/>
      <dgm:spPr/>
      <dgm:t>
        <a:bodyPr/>
        <a:lstStyle/>
        <a:p>
          <a:endParaRPr lang="es-EC"/>
        </a:p>
      </dgm:t>
    </dgm:pt>
    <dgm:pt modelId="{F30C46ED-2CC1-4D65-837F-8FA1A3B8BFD5}" type="sibTrans" cxnId="{9288611B-9F42-4974-914B-7FA66EEE3D79}">
      <dgm:prSet/>
      <dgm:spPr/>
      <dgm:t>
        <a:bodyPr/>
        <a:lstStyle/>
        <a:p>
          <a:endParaRPr lang="es-EC"/>
        </a:p>
      </dgm:t>
    </dgm:pt>
    <dgm:pt modelId="{B9847D94-DD50-4238-BA39-3634F0757B7C}">
      <dgm:prSet phldrT="[Texto]"/>
      <dgm:spPr/>
      <dgm:t>
        <a:bodyPr/>
        <a:lstStyle/>
        <a:p>
          <a:r>
            <a:rPr lang="es-EC" dirty="0" smtClean="0"/>
            <a:t>Debilidades</a:t>
          </a:r>
          <a:endParaRPr lang="es-EC" dirty="0"/>
        </a:p>
      </dgm:t>
    </dgm:pt>
    <dgm:pt modelId="{063E7692-9DAE-49A3-AE89-F404E9A1D4AD}" type="parTrans" cxnId="{4C12804D-C879-4051-9748-DDC665C685D4}">
      <dgm:prSet/>
      <dgm:spPr/>
      <dgm:t>
        <a:bodyPr/>
        <a:lstStyle/>
        <a:p>
          <a:endParaRPr lang="es-EC"/>
        </a:p>
      </dgm:t>
    </dgm:pt>
    <dgm:pt modelId="{6FA3DABF-D36E-4B8A-8B35-1E9B6148A7C4}" type="sibTrans" cxnId="{4C12804D-C879-4051-9748-DDC665C685D4}">
      <dgm:prSet/>
      <dgm:spPr/>
      <dgm:t>
        <a:bodyPr/>
        <a:lstStyle/>
        <a:p>
          <a:endParaRPr lang="es-EC"/>
        </a:p>
      </dgm:t>
    </dgm:pt>
    <dgm:pt modelId="{91231DAE-14D3-4954-94D1-21AA83CB611E}">
      <dgm:prSet phldrT="[Texto]"/>
      <dgm:spPr/>
      <dgm:t>
        <a:bodyPr/>
        <a:lstStyle/>
        <a:p>
          <a:r>
            <a:rPr lang="es-EC" dirty="0" smtClean="0"/>
            <a:t>El FCPC, tiene una mayor regulación que otras entidades financieras por lo limita en su capacidad de acción.</a:t>
          </a:r>
          <a:endParaRPr lang="es-EC" dirty="0"/>
        </a:p>
      </dgm:t>
    </dgm:pt>
    <dgm:pt modelId="{76DB4DD8-653D-4BD4-9404-F4C373D4FC71}" type="parTrans" cxnId="{A084A6D8-C9DD-4C1B-B5F5-B9C461AE6177}">
      <dgm:prSet/>
      <dgm:spPr/>
      <dgm:t>
        <a:bodyPr/>
        <a:lstStyle/>
        <a:p>
          <a:endParaRPr lang="es-EC"/>
        </a:p>
      </dgm:t>
    </dgm:pt>
    <dgm:pt modelId="{510FCF85-E749-40FE-B8F5-73E5ABDAD729}" type="sibTrans" cxnId="{A084A6D8-C9DD-4C1B-B5F5-B9C461AE6177}">
      <dgm:prSet/>
      <dgm:spPr/>
      <dgm:t>
        <a:bodyPr/>
        <a:lstStyle/>
        <a:p>
          <a:endParaRPr lang="es-EC"/>
        </a:p>
      </dgm:t>
    </dgm:pt>
    <dgm:pt modelId="{D337D370-69F9-402E-BB68-8C9D71BA3472}">
      <dgm:prSet phldrT="[Texto]"/>
      <dgm:spPr/>
      <dgm:t>
        <a:bodyPr/>
        <a:lstStyle/>
        <a:p>
          <a:r>
            <a:rPr lang="es-EC" dirty="0" smtClean="0"/>
            <a:t>Amenazas</a:t>
          </a:r>
          <a:endParaRPr lang="es-EC" dirty="0"/>
        </a:p>
      </dgm:t>
    </dgm:pt>
    <dgm:pt modelId="{2D0FD0B3-AE86-4452-AC73-DA6E94966640}" type="parTrans" cxnId="{D5D7B0A2-DDF9-437E-B18D-222DF56B21C6}">
      <dgm:prSet/>
      <dgm:spPr/>
      <dgm:t>
        <a:bodyPr/>
        <a:lstStyle/>
        <a:p>
          <a:endParaRPr lang="es-EC"/>
        </a:p>
      </dgm:t>
    </dgm:pt>
    <dgm:pt modelId="{448B4B8C-C55C-4503-BED2-1E244C49378C}" type="sibTrans" cxnId="{D5D7B0A2-DDF9-437E-B18D-222DF56B21C6}">
      <dgm:prSet/>
      <dgm:spPr/>
      <dgm:t>
        <a:bodyPr/>
        <a:lstStyle/>
        <a:p>
          <a:endParaRPr lang="es-EC"/>
        </a:p>
      </dgm:t>
    </dgm:pt>
    <dgm:pt modelId="{7084FA74-A93E-4E1D-92B9-EB3F2FBF11AF}">
      <dgm:prSet phldrT="[Texto]"/>
      <dgm:spPr/>
      <dgm:t>
        <a:bodyPr/>
        <a:lstStyle/>
        <a:p>
          <a:r>
            <a:rPr lang="es-EC" dirty="0" smtClean="0"/>
            <a:t>No pueden ofrecer préstamos a trabajadores sin nombramiento en la Universidad, por lo que no se puede ampliar el segmento de mercado</a:t>
          </a:r>
          <a:endParaRPr lang="es-EC" dirty="0"/>
        </a:p>
      </dgm:t>
    </dgm:pt>
    <dgm:pt modelId="{BA69E2FA-5E5D-4FC0-B47D-6816D9766DC2}" type="parTrans" cxnId="{8A5AAA5F-36FD-4649-8505-776C0529A020}">
      <dgm:prSet/>
      <dgm:spPr/>
      <dgm:t>
        <a:bodyPr/>
        <a:lstStyle/>
        <a:p>
          <a:endParaRPr lang="es-EC"/>
        </a:p>
      </dgm:t>
    </dgm:pt>
    <dgm:pt modelId="{2CEDFDD2-B032-4131-AAF4-9CCCCD85E4F4}" type="sibTrans" cxnId="{8A5AAA5F-36FD-4649-8505-776C0529A020}">
      <dgm:prSet/>
      <dgm:spPr/>
      <dgm:t>
        <a:bodyPr/>
        <a:lstStyle/>
        <a:p>
          <a:endParaRPr lang="es-EC"/>
        </a:p>
      </dgm:t>
    </dgm:pt>
    <dgm:pt modelId="{F89CC5C5-BB72-4712-93D0-A5F7B6A51188}">
      <dgm:prSet phldrT="[Texto]"/>
      <dgm:spPr/>
      <dgm:t>
        <a:bodyPr/>
        <a:lstStyle/>
        <a:p>
          <a:r>
            <a:rPr lang="es-EC" dirty="0" smtClean="0"/>
            <a:t>Las cajas de ahorro de los trabajadores tiendan a disminuir sus tasas de interés para préstamos.</a:t>
          </a:r>
          <a:endParaRPr lang="es-EC" dirty="0"/>
        </a:p>
      </dgm:t>
    </dgm:pt>
    <dgm:pt modelId="{0AB17FBF-F646-443E-8FB0-EAEF412207AB}" type="parTrans" cxnId="{B8C312EF-85FD-4B2F-A676-9FEE7586E483}">
      <dgm:prSet/>
      <dgm:spPr/>
    </dgm:pt>
    <dgm:pt modelId="{A94C31A2-99FF-4E63-AB0A-BBAD00398154}" type="sibTrans" cxnId="{B8C312EF-85FD-4B2F-A676-9FEE7586E483}">
      <dgm:prSet/>
      <dgm:spPr/>
    </dgm:pt>
    <dgm:pt modelId="{8C16DDF2-1752-4E8F-86BE-DBC91C85C71A}">
      <dgm:prSet/>
      <dgm:spPr/>
      <dgm:t>
        <a:bodyPr/>
        <a:lstStyle/>
        <a:p>
          <a:r>
            <a:rPr lang="es-EC" dirty="0" smtClean="0"/>
            <a:t>La Asociación de Docentes tienda también a disminuir sus tasas de interés para préstamos.</a:t>
          </a:r>
          <a:endParaRPr lang="es-EC" dirty="0"/>
        </a:p>
      </dgm:t>
    </dgm:pt>
    <dgm:pt modelId="{97F865D4-F2DD-44BD-B65E-DB392A5FB32D}" type="parTrans" cxnId="{97D2B0F1-866A-41C1-ABFB-76419CE019D1}">
      <dgm:prSet/>
      <dgm:spPr/>
      <dgm:t>
        <a:bodyPr/>
        <a:lstStyle/>
        <a:p>
          <a:endParaRPr lang="es-EC"/>
        </a:p>
      </dgm:t>
    </dgm:pt>
    <dgm:pt modelId="{238854B4-0635-481B-AB45-6F923D50D850}" type="sibTrans" cxnId="{97D2B0F1-866A-41C1-ABFB-76419CE019D1}">
      <dgm:prSet/>
      <dgm:spPr/>
      <dgm:t>
        <a:bodyPr/>
        <a:lstStyle/>
        <a:p>
          <a:endParaRPr lang="es-EC"/>
        </a:p>
      </dgm:t>
    </dgm:pt>
    <dgm:pt modelId="{13A3D990-A06E-4532-8C64-05923E597815}" type="pres">
      <dgm:prSet presAssocID="{5C1CABB5-CCBE-4BD9-971E-516F2E251D68}" presName="Name0" presStyleCnt="0">
        <dgm:presLayoutVars>
          <dgm:dir/>
          <dgm:animLvl val="lvl"/>
          <dgm:resizeHandles val="exact"/>
        </dgm:presLayoutVars>
      </dgm:prSet>
      <dgm:spPr/>
      <dgm:t>
        <a:bodyPr/>
        <a:lstStyle/>
        <a:p>
          <a:endParaRPr lang="es-EC"/>
        </a:p>
      </dgm:t>
    </dgm:pt>
    <dgm:pt modelId="{9613125B-43ED-4938-B196-D311E3B904A4}" type="pres">
      <dgm:prSet presAssocID="{812C8924-E5D1-426D-948C-F7B3E2BE0D06}" presName="linNode" presStyleCnt="0"/>
      <dgm:spPr/>
    </dgm:pt>
    <dgm:pt modelId="{F3D41652-FF24-476E-995F-1B4A077ED2EE}" type="pres">
      <dgm:prSet presAssocID="{812C8924-E5D1-426D-948C-F7B3E2BE0D06}" presName="parentText" presStyleLbl="node1" presStyleIdx="0" presStyleCnt="4">
        <dgm:presLayoutVars>
          <dgm:chMax val="1"/>
          <dgm:bulletEnabled val="1"/>
        </dgm:presLayoutVars>
      </dgm:prSet>
      <dgm:spPr/>
      <dgm:t>
        <a:bodyPr/>
        <a:lstStyle/>
        <a:p>
          <a:endParaRPr lang="es-EC"/>
        </a:p>
      </dgm:t>
    </dgm:pt>
    <dgm:pt modelId="{46ADA3DF-F982-4390-8301-98B0490FDB60}" type="pres">
      <dgm:prSet presAssocID="{812C8924-E5D1-426D-948C-F7B3E2BE0D06}" presName="descendantText" presStyleLbl="alignAccFollowNode1" presStyleIdx="0" presStyleCnt="4">
        <dgm:presLayoutVars>
          <dgm:bulletEnabled val="1"/>
        </dgm:presLayoutVars>
      </dgm:prSet>
      <dgm:spPr/>
      <dgm:t>
        <a:bodyPr/>
        <a:lstStyle/>
        <a:p>
          <a:endParaRPr lang="es-EC"/>
        </a:p>
      </dgm:t>
    </dgm:pt>
    <dgm:pt modelId="{D6BBC013-FE4F-483F-A5FB-9A60ABBFC7B9}" type="pres">
      <dgm:prSet presAssocID="{F89807FF-5949-4472-AFBE-7ECDE420A46A}" presName="sp" presStyleCnt="0"/>
      <dgm:spPr/>
    </dgm:pt>
    <dgm:pt modelId="{42E1E10A-B9BD-473A-B0C7-6A0229ABDCB9}" type="pres">
      <dgm:prSet presAssocID="{85A18387-48EB-413B-A5CE-5BF68DF0ADC8}" presName="linNode" presStyleCnt="0"/>
      <dgm:spPr/>
    </dgm:pt>
    <dgm:pt modelId="{374D64EE-87DF-4FD9-8A14-3C45A74A6CF4}" type="pres">
      <dgm:prSet presAssocID="{85A18387-48EB-413B-A5CE-5BF68DF0ADC8}" presName="parentText" presStyleLbl="node1" presStyleIdx="1" presStyleCnt="4">
        <dgm:presLayoutVars>
          <dgm:chMax val="1"/>
          <dgm:bulletEnabled val="1"/>
        </dgm:presLayoutVars>
      </dgm:prSet>
      <dgm:spPr/>
      <dgm:t>
        <a:bodyPr/>
        <a:lstStyle/>
        <a:p>
          <a:endParaRPr lang="es-EC"/>
        </a:p>
      </dgm:t>
    </dgm:pt>
    <dgm:pt modelId="{E35650F7-6B6D-4E72-85E3-F6B525FE4902}" type="pres">
      <dgm:prSet presAssocID="{85A18387-48EB-413B-A5CE-5BF68DF0ADC8}" presName="descendantText" presStyleLbl="alignAccFollowNode1" presStyleIdx="1" presStyleCnt="4">
        <dgm:presLayoutVars>
          <dgm:bulletEnabled val="1"/>
        </dgm:presLayoutVars>
      </dgm:prSet>
      <dgm:spPr/>
      <dgm:t>
        <a:bodyPr/>
        <a:lstStyle/>
        <a:p>
          <a:endParaRPr lang="es-EC"/>
        </a:p>
      </dgm:t>
    </dgm:pt>
    <dgm:pt modelId="{52FB4C8B-95D0-4FA1-8DB2-3C255D35C807}" type="pres">
      <dgm:prSet presAssocID="{AFC6B989-0E6B-476D-9AE0-551D08490D4E}" presName="sp" presStyleCnt="0"/>
      <dgm:spPr/>
    </dgm:pt>
    <dgm:pt modelId="{3D211AD6-66F2-4729-ACE6-66876DB149A1}" type="pres">
      <dgm:prSet presAssocID="{B9847D94-DD50-4238-BA39-3634F0757B7C}" presName="linNode" presStyleCnt="0"/>
      <dgm:spPr/>
    </dgm:pt>
    <dgm:pt modelId="{A1018263-64BB-4AF8-AE8E-82A8C048D90B}" type="pres">
      <dgm:prSet presAssocID="{B9847D94-DD50-4238-BA39-3634F0757B7C}" presName="parentText" presStyleLbl="node1" presStyleIdx="2" presStyleCnt="4">
        <dgm:presLayoutVars>
          <dgm:chMax val="1"/>
          <dgm:bulletEnabled val="1"/>
        </dgm:presLayoutVars>
      </dgm:prSet>
      <dgm:spPr/>
      <dgm:t>
        <a:bodyPr/>
        <a:lstStyle/>
        <a:p>
          <a:endParaRPr lang="es-EC"/>
        </a:p>
      </dgm:t>
    </dgm:pt>
    <dgm:pt modelId="{5FE0B3C4-8B8B-4211-A2F5-D97589347B61}" type="pres">
      <dgm:prSet presAssocID="{B9847D94-DD50-4238-BA39-3634F0757B7C}" presName="descendantText" presStyleLbl="alignAccFollowNode1" presStyleIdx="2" presStyleCnt="4">
        <dgm:presLayoutVars>
          <dgm:bulletEnabled val="1"/>
        </dgm:presLayoutVars>
      </dgm:prSet>
      <dgm:spPr/>
      <dgm:t>
        <a:bodyPr/>
        <a:lstStyle/>
        <a:p>
          <a:endParaRPr lang="es-EC"/>
        </a:p>
      </dgm:t>
    </dgm:pt>
    <dgm:pt modelId="{3EE964C9-AD27-48AB-814E-E5B96E3E098C}" type="pres">
      <dgm:prSet presAssocID="{6FA3DABF-D36E-4B8A-8B35-1E9B6148A7C4}" presName="sp" presStyleCnt="0"/>
      <dgm:spPr/>
    </dgm:pt>
    <dgm:pt modelId="{7C34F47E-CE86-409B-BBE1-C663C907CB12}" type="pres">
      <dgm:prSet presAssocID="{D337D370-69F9-402E-BB68-8C9D71BA3472}" presName="linNode" presStyleCnt="0"/>
      <dgm:spPr/>
    </dgm:pt>
    <dgm:pt modelId="{7C8B3E66-5BC2-4341-968C-21F1BBEA2922}" type="pres">
      <dgm:prSet presAssocID="{D337D370-69F9-402E-BB68-8C9D71BA3472}" presName="parentText" presStyleLbl="node1" presStyleIdx="3" presStyleCnt="4">
        <dgm:presLayoutVars>
          <dgm:chMax val="1"/>
          <dgm:bulletEnabled val="1"/>
        </dgm:presLayoutVars>
      </dgm:prSet>
      <dgm:spPr/>
      <dgm:t>
        <a:bodyPr/>
        <a:lstStyle/>
        <a:p>
          <a:endParaRPr lang="es-EC"/>
        </a:p>
      </dgm:t>
    </dgm:pt>
    <dgm:pt modelId="{4E3ADF04-9686-4222-B5B3-FF6B155C2878}" type="pres">
      <dgm:prSet presAssocID="{D337D370-69F9-402E-BB68-8C9D71BA3472}" presName="descendantText" presStyleLbl="alignAccFollowNode1" presStyleIdx="3" presStyleCnt="4">
        <dgm:presLayoutVars>
          <dgm:bulletEnabled val="1"/>
        </dgm:presLayoutVars>
      </dgm:prSet>
      <dgm:spPr/>
      <dgm:t>
        <a:bodyPr/>
        <a:lstStyle/>
        <a:p>
          <a:endParaRPr lang="es-EC"/>
        </a:p>
      </dgm:t>
    </dgm:pt>
  </dgm:ptLst>
  <dgm:cxnLst>
    <dgm:cxn modelId="{9288611B-9F42-4974-914B-7FA66EEE3D79}" srcId="{85A18387-48EB-413B-A5CE-5BF68DF0ADC8}" destId="{6E4EDDA7-134D-4597-BF80-86592A5DC137}" srcOrd="1" destOrd="0" parTransId="{5ABD057C-E40D-4E5C-91E6-7B81AD0194E8}" sibTransId="{F30C46ED-2CC1-4D65-837F-8FA1A3B8BFD5}"/>
    <dgm:cxn modelId="{711CBB80-BE86-4687-A41F-3A0B727D71C4}" type="presOf" srcId="{91231DAE-14D3-4954-94D1-21AA83CB611E}" destId="{5FE0B3C4-8B8B-4211-A2F5-D97589347B61}" srcOrd="0" destOrd="0" presId="urn:microsoft.com/office/officeart/2005/8/layout/vList5"/>
    <dgm:cxn modelId="{8A5AAA5F-36FD-4649-8505-776C0529A020}" srcId="{B9847D94-DD50-4238-BA39-3634F0757B7C}" destId="{7084FA74-A93E-4E1D-92B9-EB3F2FBF11AF}" srcOrd="1" destOrd="0" parTransId="{BA69E2FA-5E5D-4FC0-B47D-6816D9766DC2}" sibTransId="{2CEDFDD2-B032-4131-AAF4-9CCCCD85E4F4}"/>
    <dgm:cxn modelId="{A084A6D8-C9DD-4C1B-B5F5-B9C461AE6177}" srcId="{B9847D94-DD50-4238-BA39-3634F0757B7C}" destId="{91231DAE-14D3-4954-94D1-21AA83CB611E}" srcOrd="0" destOrd="0" parTransId="{76DB4DD8-653D-4BD4-9404-F4C373D4FC71}" sibTransId="{510FCF85-E749-40FE-B8F5-73E5ABDAD729}"/>
    <dgm:cxn modelId="{A6397975-B7A4-45F9-B697-D71965445BE9}" type="presOf" srcId="{B9847D94-DD50-4238-BA39-3634F0757B7C}" destId="{A1018263-64BB-4AF8-AE8E-82A8C048D90B}" srcOrd="0" destOrd="0" presId="urn:microsoft.com/office/officeart/2005/8/layout/vList5"/>
    <dgm:cxn modelId="{D07F10B6-B493-44E9-890A-F22F12B56DE4}" type="presOf" srcId="{812C8924-E5D1-426D-948C-F7B3E2BE0D06}" destId="{F3D41652-FF24-476E-995F-1B4A077ED2EE}" srcOrd="0" destOrd="0" presId="urn:microsoft.com/office/officeart/2005/8/layout/vList5"/>
    <dgm:cxn modelId="{D5D7B0A2-DDF9-437E-B18D-222DF56B21C6}" srcId="{5C1CABB5-CCBE-4BD9-971E-516F2E251D68}" destId="{D337D370-69F9-402E-BB68-8C9D71BA3472}" srcOrd="3" destOrd="0" parTransId="{2D0FD0B3-AE86-4452-AC73-DA6E94966640}" sibTransId="{448B4B8C-C55C-4503-BED2-1E244C49378C}"/>
    <dgm:cxn modelId="{4A3C9AE6-A288-4A96-A78C-4F2E9CB701C2}" type="presOf" srcId="{85A18387-48EB-413B-A5CE-5BF68DF0ADC8}" destId="{374D64EE-87DF-4FD9-8A14-3C45A74A6CF4}" srcOrd="0" destOrd="0" presId="urn:microsoft.com/office/officeart/2005/8/layout/vList5"/>
    <dgm:cxn modelId="{2BD5C439-9A86-467F-AABD-3D67D8E97CA5}" type="presOf" srcId="{7084FA74-A93E-4E1D-92B9-EB3F2FBF11AF}" destId="{5FE0B3C4-8B8B-4211-A2F5-D97589347B61}" srcOrd="0" destOrd="1" presId="urn:microsoft.com/office/officeart/2005/8/layout/vList5"/>
    <dgm:cxn modelId="{4EE5DA8A-1B21-443C-A0B0-9E17719ADCF5}" srcId="{85A18387-48EB-413B-A5CE-5BF68DF0ADC8}" destId="{B1182A73-5485-4544-888E-42814753F3E4}" srcOrd="0" destOrd="0" parTransId="{C1E52A96-88A3-452C-A8FF-FC3F1B5C5CC2}" sibTransId="{6991C68E-672C-4B4D-BD21-7FE672CA0656}"/>
    <dgm:cxn modelId="{D77AA4FB-6DF3-4577-AA61-9E5CFA10D615}" srcId="{5C1CABB5-CCBE-4BD9-971E-516F2E251D68}" destId="{812C8924-E5D1-426D-948C-F7B3E2BE0D06}" srcOrd="0" destOrd="0" parTransId="{EBA650F5-5EDC-4C13-8B97-8D588740268A}" sibTransId="{F89807FF-5949-4472-AFBE-7ECDE420A46A}"/>
    <dgm:cxn modelId="{9F352748-945D-45DC-90FE-6EB322E928BA}" srcId="{5C1CABB5-CCBE-4BD9-971E-516F2E251D68}" destId="{85A18387-48EB-413B-A5CE-5BF68DF0ADC8}" srcOrd="1" destOrd="0" parTransId="{03B44C66-3BE3-4BFC-AFC2-5F4F84B32392}" sibTransId="{AFC6B989-0E6B-476D-9AE0-551D08490D4E}"/>
    <dgm:cxn modelId="{B8C312EF-85FD-4B2F-A676-9FEE7586E483}" srcId="{D337D370-69F9-402E-BB68-8C9D71BA3472}" destId="{F89CC5C5-BB72-4712-93D0-A5F7B6A51188}" srcOrd="0" destOrd="0" parTransId="{0AB17FBF-F646-443E-8FB0-EAEF412207AB}" sibTransId="{A94C31A2-99FF-4E63-AB0A-BBAD00398154}"/>
    <dgm:cxn modelId="{300BFE80-6507-49D6-9B7B-7E1C96952654}" type="presOf" srcId="{6AD534EE-1397-48E5-95C2-2AA7A06A9F44}" destId="{46ADA3DF-F982-4390-8301-98B0490FDB60}" srcOrd="0" destOrd="0" presId="urn:microsoft.com/office/officeart/2005/8/layout/vList5"/>
    <dgm:cxn modelId="{4C12804D-C879-4051-9748-DDC665C685D4}" srcId="{5C1CABB5-CCBE-4BD9-971E-516F2E251D68}" destId="{B9847D94-DD50-4238-BA39-3634F0757B7C}" srcOrd="2" destOrd="0" parTransId="{063E7692-9DAE-49A3-AE89-F404E9A1D4AD}" sibTransId="{6FA3DABF-D36E-4B8A-8B35-1E9B6148A7C4}"/>
    <dgm:cxn modelId="{ECEC8E37-DEAB-4CF9-A33F-1D0E2ED280D1}" srcId="{812C8924-E5D1-426D-948C-F7B3E2BE0D06}" destId="{6AD534EE-1397-48E5-95C2-2AA7A06A9F44}" srcOrd="0" destOrd="0" parTransId="{E170B49F-370B-430D-83AC-6ED0CE13CA11}" sibTransId="{C6E4ED4A-0F58-42B3-A0D7-BC19DE3BA33F}"/>
    <dgm:cxn modelId="{13FC16AF-F927-4508-8F18-FA9E62226F0D}" type="presOf" srcId="{F89CC5C5-BB72-4712-93D0-A5F7B6A51188}" destId="{4E3ADF04-9686-4222-B5B3-FF6B155C2878}" srcOrd="0" destOrd="0" presId="urn:microsoft.com/office/officeart/2005/8/layout/vList5"/>
    <dgm:cxn modelId="{C358B3DB-131D-4ED3-95B0-827C40E908B0}" type="presOf" srcId="{D337D370-69F9-402E-BB68-8C9D71BA3472}" destId="{7C8B3E66-5BC2-4341-968C-21F1BBEA2922}" srcOrd="0" destOrd="0" presId="urn:microsoft.com/office/officeart/2005/8/layout/vList5"/>
    <dgm:cxn modelId="{897FEADF-51FF-4B76-BE56-BA845D3DB4CB}" type="presOf" srcId="{8C16DDF2-1752-4E8F-86BE-DBC91C85C71A}" destId="{4E3ADF04-9686-4222-B5B3-FF6B155C2878}" srcOrd="0" destOrd="1" presId="urn:microsoft.com/office/officeart/2005/8/layout/vList5"/>
    <dgm:cxn modelId="{BE004C2C-D136-412B-BC15-A92A2C25127A}" type="presOf" srcId="{5C1CABB5-CCBE-4BD9-971E-516F2E251D68}" destId="{13A3D990-A06E-4532-8C64-05923E597815}" srcOrd="0" destOrd="0" presId="urn:microsoft.com/office/officeart/2005/8/layout/vList5"/>
    <dgm:cxn modelId="{252131A1-C156-48A4-91E3-E759A9B261E1}" type="presOf" srcId="{B1182A73-5485-4544-888E-42814753F3E4}" destId="{E35650F7-6B6D-4E72-85E3-F6B525FE4902}" srcOrd="0" destOrd="0" presId="urn:microsoft.com/office/officeart/2005/8/layout/vList5"/>
    <dgm:cxn modelId="{97D2B0F1-866A-41C1-ABFB-76419CE019D1}" srcId="{D337D370-69F9-402E-BB68-8C9D71BA3472}" destId="{8C16DDF2-1752-4E8F-86BE-DBC91C85C71A}" srcOrd="1" destOrd="0" parTransId="{97F865D4-F2DD-44BD-B65E-DB392A5FB32D}" sibTransId="{238854B4-0635-481B-AB45-6F923D50D850}"/>
    <dgm:cxn modelId="{AFC8F4DB-F977-4456-AA29-724023EE3048}" type="presOf" srcId="{6E4EDDA7-134D-4597-BF80-86592A5DC137}" destId="{E35650F7-6B6D-4E72-85E3-F6B525FE4902}" srcOrd="0" destOrd="1" presId="urn:microsoft.com/office/officeart/2005/8/layout/vList5"/>
    <dgm:cxn modelId="{D7A7B7E1-9CD6-48F6-A5B8-61C40EB0A92D}" type="presParOf" srcId="{13A3D990-A06E-4532-8C64-05923E597815}" destId="{9613125B-43ED-4938-B196-D311E3B904A4}" srcOrd="0" destOrd="0" presId="urn:microsoft.com/office/officeart/2005/8/layout/vList5"/>
    <dgm:cxn modelId="{C2C30FDA-84F4-46EC-AB85-EC2A82670C8A}" type="presParOf" srcId="{9613125B-43ED-4938-B196-D311E3B904A4}" destId="{F3D41652-FF24-476E-995F-1B4A077ED2EE}" srcOrd="0" destOrd="0" presId="urn:microsoft.com/office/officeart/2005/8/layout/vList5"/>
    <dgm:cxn modelId="{45486D1E-70A3-4FFF-A3B7-53BDB3C50CB8}" type="presParOf" srcId="{9613125B-43ED-4938-B196-D311E3B904A4}" destId="{46ADA3DF-F982-4390-8301-98B0490FDB60}" srcOrd="1" destOrd="0" presId="urn:microsoft.com/office/officeart/2005/8/layout/vList5"/>
    <dgm:cxn modelId="{20132D88-2C3D-462F-9572-3E6D3C6E6FA7}" type="presParOf" srcId="{13A3D990-A06E-4532-8C64-05923E597815}" destId="{D6BBC013-FE4F-483F-A5FB-9A60ABBFC7B9}" srcOrd="1" destOrd="0" presId="urn:microsoft.com/office/officeart/2005/8/layout/vList5"/>
    <dgm:cxn modelId="{6B5711C7-333A-4AED-BE98-5E74F69E24A6}" type="presParOf" srcId="{13A3D990-A06E-4532-8C64-05923E597815}" destId="{42E1E10A-B9BD-473A-B0C7-6A0229ABDCB9}" srcOrd="2" destOrd="0" presId="urn:microsoft.com/office/officeart/2005/8/layout/vList5"/>
    <dgm:cxn modelId="{032B877C-9575-4FB0-AD69-75597971EF3F}" type="presParOf" srcId="{42E1E10A-B9BD-473A-B0C7-6A0229ABDCB9}" destId="{374D64EE-87DF-4FD9-8A14-3C45A74A6CF4}" srcOrd="0" destOrd="0" presId="urn:microsoft.com/office/officeart/2005/8/layout/vList5"/>
    <dgm:cxn modelId="{C2EFF225-C1CE-4865-A1CC-DE5B65AA21C8}" type="presParOf" srcId="{42E1E10A-B9BD-473A-B0C7-6A0229ABDCB9}" destId="{E35650F7-6B6D-4E72-85E3-F6B525FE4902}" srcOrd="1" destOrd="0" presId="urn:microsoft.com/office/officeart/2005/8/layout/vList5"/>
    <dgm:cxn modelId="{6B7DC477-AD35-4A0A-87A4-C56E8D5F18AD}" type="presParOf" srcId="{13A3D990-A06E-4532-8C64-05923E597815}" destId="{52FB4C8B-95D0-4FA1-8DB2-3C255D35C807}" srcOrd="3" destOrd="0" presId="urn:microsoft.com/office/officeart/2005/8/layout/vList5"/>
    <dgm:cxn modelId="{DCB81FCE-78D3-43D7-AA7B-61167A934F84}" type="presParOf" srcId="{13A3D990-A06E-4532-8C64-05923E597815}" destId="{3D211AD6-66F2-4729-ACE6-66876DB149A1}" srcOrd="4" destOrd="0" presId="urn:microsoft.com/office/officeart/2005/8/layout/vList5"/>
    <dgm:cxn modelId="{988F8380-80CD-4721-A4B2-332A7EE8801A}" type="presParOf" srcId="{3D211AD6-66F2-4729-ACE6-66876DB149A1}" destId="{A1018263-64BB-4AF8-AE8E-82A8C048D90B}" srcOrd="0" destOrd="0" presId="urn:microsoft.com/office/officeart/2005/8/layout/vList5"/>
    <dgm:cxn modelId="{08FBA300-9827-48B4-A8BB-143C40B3BDBF}" type="presParOf" srcId="{3D211AD6-66F2-4729-ACE6-66876DB149A1}" destId="{5FE0B3C4-8B8B-4211-A2F5-D97589347B61}" srcOrd="1" destOrd="0" presId="urn:microsoft.com/office/officeart/2005/8/layout/vList5"/>
    <dgm:cxn modelId="{85D6D760-AB5D-425C-A4C3-0C9EB69CC0D6}" type="presParOf" srcId="{13A3D990-A06E-4532-8C64-05923E597815}" destId="{3EE964C9-AD27-48AB-814E-E5B96E3E098C}" srcOrd="5" destOrd="0" presId="urn:microsoft.com/office/officeart/2005/8/layout/vList5"/>
    <dgm:cxn modelId="{73DD11AF-DDF3-4B61-B39F-29028070291A}" type="presParOf" srcId="{13A3D990-A06E-4532-8C64-05923E597815}" destId="{7C34F47E-CE86-409B-BBE1-C663C907CB12}" srcOrd="6" destOrd="0" presId="urn:microsoft.com/office/officeart/2005/8/layout/vList5"/>
    <dgm:cxn modelId="{EDC1C4E8-2A69-4DEA-B043-32B7C4519F2A}" type="presParOf" srcId="{7C34F47E-CE86-409B-BBE1-C663C907CB12}" destId="{7C8B3E66-5BC2-4341-968C-21F1BBEA2922}" srcOrd="0" destOrd="0" presId="urn:microsoft.com/office/officeart/2005/8/layout/vList5"/>
    <dgm:cxn modelId="{5ADE7015-610D-4D87-A8F4-7E90056BE01D}" type="presParOf" srcId="{7C34F47E-CE86-409B-BBE1-C663C907CB12}" destId="{4E3ADF04-9686-4222-B5B3-FF6B155C2878}"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ADA3DF-F982-4390-8301-98B0490FDB60}">
      <dsp:nvSpPr>
        <dsp:cNvPr id="0" name=""/>
        <dsp:cNvSpPr/>
      </dsp:nvSpPr>
      <dsp:spPr>
        <a:xfrm rot="5400000">
          <a:off x="4889021" y="-1989845"/>
          <a:ext cx="792420" cy="4974336"/>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114300" lvl="1" indent="-114300" algn="just" defTabSz="533400">
            <a:lnSpc>
              <a:spcPct val="90000"/>
            </a:lnSpc>
            <a:spcBef>
              <a:spcPct val="0"/>
            </a:spcBef>
            <a:spcAft>
              <a:spcPct val="15000"/>
            </a:spcAft>
            <a:buChar char="••"/>
          </a:pPr>
          <a:r>
            <a:rPr lang="es-EC" sz="1200" kern="1200" dirty="0" smtClean="0"/>
            <a:t>El 99.9% de la cartera de crédito es recuperable, por que el descuento es realizado por el departamento de personal de la universidad, por lo que es prioridad descontar las valores adeudados de los partícipes con el Fondo.</a:t>
          </a:r>
          <a:endParaRPr lang="es-EC" sz="1200" kern="1200" dirty="0"/>
        </a:p>
      </dsp:txBody>
      <dsp:txXfrm rot="5400000">
        <a:off x="4889021" y="-1989845"/>
        <a:ext cx="792420" cy="4974336"/>
      </dsp:txXfrm>
    </dsp:sp>
    <dsp:sp modelId="{F3D41652-FF24-476E-995F-1B4A077ED2EE}">
      <dsp:nvSpPr>
        <dsp:cNvPr id="0" name=""/>
        <dsp:cNvSpPr/>
      </dsp:nvSpPr>
      <dsp:spPr>
        <a:xfrm>
          <a:off x="0" y="2059"/>
          <a:ext cx="2798064" cy="99052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kern="1200" dirty="0" smtClean="0"/>
            <a:t>Fortalezas</a:t>
          </a:r>
          <a:endParaRPr lang="es-EC" sz="2700" kern="1200" dirty="0"/>
        </a:p>
      </dsp:txBody>
      <dsp:txXfrm>
        <a:off x="0" y="2059"/>
        <a:ext cx="2798064" cy="990525"/>
      </dsp:txXfrm>
    </dsp:sp>
    <dsp:sp modelId="{E35650F7-6B6D-4E72-85E3-F6B525FE4902}">
      <dsp:nvSpPr>
        <dsp:cNvPr id="0" name=""/>
        <dsp:cNvSpPr/>
      </dsp:nvSpPr>
      <dsp:spPr>
        <a:xfrm rot="5400000">
          <a:off x="4889021" y="-949793"/>
          <a:ext cx="792420" cy="4974336"/>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just" defTabSz="533400">
            <a:lnSpc>
              <a:spcPct val="90000"/>
            </a:lnSpc>
            <a:spcBef>
              <a:spcPct val="0"/>
            </a:spcBef>
            <a:spcAft>
              <a:spcPct val="15000"/>
            </a:spcAft>
            <a:buChar char="••"/>
          </a:pPr>
          <a:r>
            <a:rPr lang="es-EC" sz="1200" kern="1200" dirty="0" smtClean="0"/>
            <a:t>Ampliación de cartera de crédito, como fuente de inversión optima.</a:t>
          </a:r>
          <a:endParaRPr lang="es-EC" sz="1200" kern="1200" dirty="0"/>
        </a:p>
        <a:p>
          <a:pPr marL="114300" lvl="1" indent="-114300" algn="just" defTabSz="533400">
            <a:lnSpc>
              <a:spcPct val="90000"/>
            </a:lnSpc>
            <a:spcBef>
              <a:spcPct val="0"/>
            </a:spcBef>
            <a:spcAft>
              <a:spcPct val="15000"/>
            </a:spcAft>
            <a:buChar char="••"/>
          </a:pPr>
          <a:r>
            <a:rPr lang="es-EC" sz="1200" kern="1200" dirty="0" smtClean="0"/>
            <a:t>Autonomía en decisiones operativas por parte del Consejo de Administración elegido por la Asamblea General del Participes.</a:t>
          </a:r>
          <a:endParaRPr lang="es-EC" sz="1200" kern="1200" dirty="0"/>
        </a:p>
      </dsp:txBody>
      <dsp:txXfrm rot="5400000">
        <a:off x="4889021" y="-949793"/>
        <a:ext cx="792420" cy="4974336"/>
      </dsp:txXfrm>
    </dsp:sp>
    <dsp:sp modelId="{374D64EE-87DF-4FD9-8A14-3C45A74A6CF4}">
      <dsp:nvSpPr>
        <dsp:cNvPr id="0" name=""/>
        <dsp:cNvSpPr/>
      </dsp:nvSpPr>
      <dsp:spPr>
        <a:xfrm>
          <a:off x="0" y="1042111"/>
          <a:ext cx="2798064" cy="99052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kern="1200" dirty="0" smtClean="0"/>
            <a:t>Oportunidades</a:t>
          </a:r>
          <a:endParaRPr lang="es-EC" sz="2700" kern="1200" dirty="0"/>
        </a:p>
      </dsp:txBody>
      <dsp:txXfrm>
        <a:off x="0" y="1042111"/>
        <a:ext cx="2798064" cy="990525"/>
      </dsp:txXfrm>
    </dsp:sp>
    <dsp:sp modelId="{5FE0B3C4-8B8B-4211-A2F5-D97589347B61}">
      <dsp:nvSpPr>
        <dsp:cNvPr id="0" name=""/>
        <dsp:cNvSpPr/>
      </dsp:nvSpPr>
      <dsp:spPr>
        <a:xfrm rot="5400000">
          <a:off x="4889021" y="90257"/>
          <a:ext cx="792420" cy="4974336"/>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El FCPC, tiene una mayor regulación que otras entidades financieras por lo limita en su capacidad de acción.</a:t>
          </a:r>
          <a:endParaRPr lang="es-EC" sz="1200" kern="1200" dirty="0"/>
        </a:p>
        <a:p>
          <a:pPr marL="114300" lvl="1" indent="-114300" algn="l" defTabSz="533400">
            <a:lnSpc>
              <a:spcPct val="90000"/>
            </a:lnSpc>
            <a:spcBef>
              <a:spcPct val="0"/>
            </a:spcBef>
            <a:spcAft>
              <a:spcPct val="15000"/>
            </a:spcAft>
            <a:buChar char="••"/>
          </a:pPr>
          <a:r>
            <a:rPr lang="es-EC" sz="1200" kern="1200" dirty="0" smtClean="0"/>
            <a:t>No pueden ofrecer préstamos a trabajadores sin nombramiento en la Universidad, por lo que no se puede ampliar el segmento de mercado</a:t>
          </a:r>
          <a:endParaRPr lang="es-EC" sz="1200" kern="1200" dirty="0"/>
        </a:p>
      </dsp:txBody>
      <dsp:txXfrm rot="5400000">
        <a:off x="4889021" y="90257"/>
        <a:ext cx="792420" cy="4974336"/>
      </dsp:txXfrm>
    </dsp:sp>
    <dsp:sp modelId="{A1018263-64BB-4AF8-AE8E-82A8C048D90B}">
      <dsp:nvSpPr>
        <dsp:cNvPr id="0" name=""/>
        <dsp:cNvSpPr/>
      </dsp:nvSpPr>
      <dsp:spPr>
        <a:xfrm>
          <a:off x="0" y="2082163"/>
          <a:ext cx="2798064" cy="99052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kern="1200" dirty="0" smtClean="0"/>
            <a:t>Debilidades</a:t>
          </a:r>
          <a:endParaRPr lang="es-EC" sz="2700" kern="1200" dirty="0"/>
        </a:p>
      </dsp:txBody>
      <dsp:txXfrm>
        <a:off x="0" y="2082163"/>
        <a:ext cx="2798064" cy="990525"/>
      </dsp:txXfrm>
    </dsp:sp>
    <dsp:sp modelId="{4E3ADF04-9686-4222-B5B3-FF6B155C2878}">
      <dsp:nvSpPr>
        <dsp:cNvPr id="0" name=""/>
        <dsp:cNvSpPr/>
      </dsp:nvSpPr>
      <dsp:spPr>
        <a:xfrm rot="5400000">
          <a:off x="4889021" y="1130309"/>
          <a:ext cx="792420" cy="4974336"/>
        </a:xfrm>
        <a:prstGeom prst="round2SameRect">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Las cajas de ahorro de los trabajadores tiendan a disminuir sus tasas de interés para préstamos.</a:t>
          </a:r>
          <a:endParaRPr lang="es-EC" sz="1200" kern="1200" dirty="0"/>
        </a:p>
        <a:p>
          <a:pPr marL="114300" lvl="1" indent="-114300" algn="l" defTabSz="533400">
            <a:lnSpc>
              <a:spcPct val="90000"/>
            </a:lnSpc>
            <a:spcBef>
              <a:spcPct val="0"/>
            </a:spcBef>
            <a:spcAft>
              <a:spcPct val="15000"/>
            </a:spcAft>
            <a:buChar char="••"/>
          </a:pPr>
          <a:r>
            <a:rPr lang="es-EC" sz="1200" kern="1200" dirty="0" smtClean="0"/>
            <a:t>La Asociación de Docentes tienda también a disminuir sus tasas de interés para préstamos.</a:t>
          </a:r>
          <a:endParaRPr lang="es-EC" sz="1200" kern="1200" dirty="0"/>
        </a:p>
      </dsp:txBody>
      <dsp:txXfrm rot="5400000">
        <a:off x="4889021" y="1130309"/>
        <a:ext cx="792420" cy="4974336"/>
      </dsp:txXfrm>
    </dsp:sp>
    <dsp:sp modelId="{7C8B3E66-5BC2-4341-968C-21F1BBEA2922}">
      <dsp:nvSpPr>
        <dsp:cNvPr id="0" name=""/>
        <dsp:cNvSpPr/>
      </dsp:nvSpPr>
      <dsp:spPr>
        <a:xfrm>
          <a:off x="0" y="3122215"/>
          <a:ext cx="2798064" cy="99052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kern="1200" dirty="0" smtClean="0"/>
            <a:t>Amenazas</a:t>
          </a:r>
          <a:endParaRPr lang="es-EC" sz="2700" kern="1200" dirty="0"/>
        </a:p>
      </dsp:txBody>
      <dsp:txXfrm>
        <a:off x="0" y="3122215"/>
        <a:ext cx="2798064" cy="99052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D168B-83D9-49EE-AF08-1B307A83E95E}" type="datetimeFigureOut">
              <a:rPr lang="es-EC" smtClean="0"/>
              <a:pPr/>
              <a:t>12/08/2010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B8D0A-0766-4BF2-9F9E-C467D9AFB24A}"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7C5B8D0A-0766-4BF2-9F9E-C467D9AFB24A}" type="slidenum">
              <a:rPr lang="es-EC" smtClean="0"/>
              <a:pPr/>
              <a:t>8</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7C5B8D0A-0766-4BF2-9F9E-C467D9AFB24A}" type="slidenum">
              <a:rPr lang="es-EC" smtClean="0"/>
              <a:pPr/>
              <a:t>14</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gs>
              <a:gs pos="100000">
                <a:schemeClr val="bg1">
                  <a:gamma/>
                  <a:shade val="61961"/>
                  <a:invGamma/>
                </a:schemeClr>
              </a:gs>
            </a:gsLst>
            <a:lin ang="540000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64868" name="Rectangle 4"/>
          <p:cNvSpPr>
            <a:spLocks noGrp="1" noChangeArrowheads="1"/>
          </p:cNvSpPr>
          <p:nvPr>
            <p:ph type="ctrTitle" sz="quarter"/>
          </p:nvPr>
        </p:nvSpPr>
        <p:spPr>
          <a:xfrm>
            <a:off x="685800" y="2286000"/>
            <a:ext cx="7772400" cy="1143000"/>
          </a:xfrm>
        </p:spPr>
        <p:txBody>
          <a:bodyPr/>
          <a:lstStyle>
            <a:lvl1pPr>
              <a:defRPr/>
            </a:lvl1pPr>
          </a:lstStyle>
          <a:p>
            <a:r>
              <a:rPr lang="es-ES" smtClean="0"/>
              <a:t>Haga clic para modificar el estilo de título del patrón</a:t>
            </a:r>
            <a:endParaRPr lang="es-ES"/>
          </a:p>
        </p:txBody>
      </p:sp>
      <p:sp>
        <p:nvSpPr>
          <p:cNvPr id="164869"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s-ES" smtClean="0"/>
              <a:t>Haga clic para modificar el estilo de subtítulo del patrón</a:t>
            </a:r>
            <a:endParaRPr lang="es-ES"/>
          </a:p>
        </p:txBody>
      </p:sp>
      <p:sp>
        <p:nvSpPr>
          <p:cNvPr id="7" name="Rectangle 6"/>
          <p:cNvSpPr>
            <a:spLocks noGrp="1" noChangeArrowheads="1"/>
          </p:cNvSpPr>
          <p:nvPr>
            <p:ph type="dt" sz="quarter" idx="10"/>
          </p:nvPr>
        </p:nvSpPr>
        <p:spPr>
          <a:xfrm>
            <a:off x="685800" y="6400800"/>
            <a:ext cx="1905000" cy="457200"/>
          </a:xfrm>
        </p:spPr>
        <p:txBody>
          <a:bodyPr/>
          <a:lstStyle>
            <a:lvl1pPr>
              <a:defRPr/>
            </a:lvl1pPr>
          </a:lstStyle>
          <a:p>
            <a:fld id="{8E50B60F-D1CB-4818-96B0-0C79F46365F0}" type="datetimeFigureOut">
              <a:rPr lang="es-EC" smtClean="0"/>
              <a:pPr/>
              <a:t>12/08/2010</a:t>
            </a:fld>
            <a:endParaRPr lang="es-EC"/>
          </a:p>
        </p:txBody>
      </p:sp>
      <p:sp>
        <p:nvSpPr>
          <p:cNvPr id="8" name="Rectangle 7"/>
          <p:cNvSpPr>
            <a:spLocks noGrp="1" noChangeArrowheads="1"/>
          </p:cNvSpPr>
          <p:nvPr>
            <p:ph type="ftr" sz="quarter" idx="11"/>
          </p:nvPr>
        </p:nvSpPr>
        <p:spPr>
          <a:xfrm>
            <a:off x="3124200" y="6400800"/>
            <a:ext cx="2895600" cy="457200"/>
          </a:xfrm>
        </p:spPr>
        <p:txBody>
          <a:bodyPr/>
          <a:lstStyle>
            <a:lvl1pPr>
              <a:defRPr/>
            </a:lvl1pPr>
          </a:lstStyle>
          <a:p>
            <a:endParaRPr lang="es-EC"/>
          </a:p>
        </p:txBody>
      </p:sp>
      <p:sp>
        <p:nvSpPr>
          <p:cNvPr id="9" name="Rectangle 8"/>
          <p:cNvSpPr>
            <a:spLocks noGrp="1" noChangeArrowheads="1"/>
          </p:cNvSpPr>
          <p:nvPr>
            <p:ph type="sldNum" sz="quarter" idx="12"/>
          </p:nvPr>
        </p:nvSpPr>
        <p:spPr>
          <a:xfrm>
            <a:off x="6553200" y="6400800"/>
            <a:ext cx="1905000" cy="457200"/>
          </a:xfrm>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5" name="Rectangle 9"/>
          <p:cNvSpPr>
            <a:spLocks noGrp="1" noChangeArrowheads="1"/>
          </p:cNvSpPr>
          <p:nvPr>
            <p:ph type="ftr" sz="quarter" idx="11"/>
          </p:nvPr>
        </p:nvSpPr>
        <p:spPr>
          <a:ln/>
        </p:spPr>
        <p:txBody>
          <a:bodyPr/>
          <a:lstStyle>
            <a:lvl1pPr>
              <a:defRPr/>
            </a:lvl1pPr>
          </a:lstStyle>
          <a:p>
            <a:endParaRPr lang="es-EC"/>
          </a:p>
        </p:txBody>
      </p:sp>
      <p:sp>
        <p:nvSpPr>
          <p:cNvPr id="6"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5" name="Rectangle 9"/>
          <p:cNvSpPr>
            <a:spLocks noGrp="1" noChangeArrowheads="1"/>
          </p:cNvSpPr>
          <p:nvPr>
            <p:ph type="ftr" sz="quarter" idx="11"/>
          </p:nvPr>
        </p:nvSpPr>
        <p:spPr>
          <a:ln/>
        </p:spPr>
        <p:txBody>
          <a:bodyPr/>
          <a:lstStyle>
            <a:lvl1pPr>
              <a:defRPr/>
            </a:lvl1pPr>
          </a:lstStyle>
          <a:p>
            <a:endParaRPr lang="es-EC"/>
          </a:p>
        </p:txBody>
      </p:sp>
      <p:sp>
        <p:nvSpPr>
          <p:cNvPr id="6"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5" name="Rectangle 9"/>
          <p:cNvSpPr>
            <a:spLocks noGrp="1" noChangeArrowheads="1"/>
          </p:cNvSpPr>
          <p:nvPr>
            <p:ph type="ftr" sz="quarter" idx="11"/>
          </p:nvPr>
        </p:nvSpPr>
        <p:spPr>
          <a:ln/>
        </p:spPr>
        <p:txBody>
          <a:bodyPr/>
          <a:lstStyle>
            <a:lvl1pPr>
              <a:defRPr/>
            </a:lvl1pPr>
          </a:lstStyle>
          <a:p>
            <a:endParaRPr lang="es-EC"/>
          </a:p>
        </p:txBody>
      </p:sp>
      <p:sp>
        <p:nvSpPr>
          <p:cNvPr id="6"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5" name="Rectangle 9"/>
          <p:cNvSpPr>
            <a:spLocks noGrp="1" noChangeArrowheads="1"/>
          </p:cNvSpPr>
          <p:nvPr>
            <p:ph type="ftr" sz="quarter" idx="11"/>
          </p:nvPr>
        </p:nvSpPr>
        <p:spPr>
          <a:ln/>
        </p:spPr>
        <p:txBody>
          <a:bodyPr/>
          <a:lstStyle>
            <a:lvl1pPr>
              <a:defRPr/>
            </a:lvl1pPr>
          </a:lstStyle>
          <a:p>
            <a:endParaRPr lang="es-EC"/>
          </a:p>
        </p:txBody>
      </p:sp>
      <p:sp>
        <p:nvSpPr>
          <p:cNvPr id="6"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6" name="Rectangle 9"/>
          <p:cNvSpPr>
            <a:spLocks noGrp="1" noChangeArrowheads="1"/>
          </p:cNvSpPr>
          <p:nvPr>
            <p:ph type="ftr" sz="quarter" idx="11"/>
          </p:nvPr>
        </p:nvSpPr>
        <p:spPr>
          <a:ln/>
        </p:spPr>
        <p:txBody>
          <a:bodyPr/>
          <a:lstStyle>
            <a:lvl1pPr>
              <a:defRPr/>
            </a:lvl1pPr>
          </a:lstStyle>
          <a:p>
            <a:endParaRPr lang="es-EC"/>
          </a:p>
        </p:txBody>
      </p:sp>
      <p:sp>
        <p:nvSpPr>
          <p:cNvPr id="7"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8" name="Rectangle 9"/>
          <p:cNvSpPr>
            <a:spLocks noGrp="1" noChangeArrowheads="1"/>
          </p:cNvSpPr>
          <p:nvPr>
            <p:ph type="ftr" sz="quarter" idx="11"/>
          </p:nvPr>
        </p:nvSpPr>
        <p:spPr>
          <a:ln/>
        </p:spPr>
        <p:txBody>
          <a:bodyPr/>
          <a:lstStyle>
            <a:lvl1pPr>
              <a:defRPr/>
            </a:lvl1pPr>
          </a:lstStyle>
          <a:p>
            <a:endParaRPr lang="es-EC"/>
          </a:p>
        </p:txBody>
      </p:sp>
      <p:sp>
        <p:nvSpPr>
          <p:cNvPr id="9"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4" name="Rectangle 9"/>
          <p:cNvSpPr>
            <a:spLocks noGrp="1" noChangeArrowheads="1"/>
          </p:cNvSpPr>
          <p:nvPr>
            <p:ph type="ftr" sz="quarter" idx="11"/>
          </p:nvPr>
        </p:nvSpPr>
        <p:spPr>
          <a:ln/>
        </p:spPr>
        <p:txBody>
          <a:bodyPr/>
          <a:lstStyle>
            <a:lvl1pPr>
              <a:defRPr/>
            </a:lvl1pPr>
          </a:lstStyle>
          <a:p>
            <a:endParaRPr lang="es-EC"/>
          </a:p>
        </p:txBody>
      </p:sp>
      <p:sp>
        <p:nvSpPr>
          <p:cNvPr id="5"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3" name="Rectangle 9"/>
          <p:cNvSpPr>
            <a:spLocks noGrp="1" noChangeArrowheads="1"/>
          </p:cNvSpPr>
          <p:nvPr>
            <p:ph type="ftr" sz="quarter" idx="11"/>
          </p:nvPr>
        </p:nvSpPr>
        <p:spPr>
          <a:ln/>
        </p:spPr>
        <p:txBody>
          <a:bodyPr/>
          <a:lstStyle>
            <a:lvl1pPr>
              <a:defRPr/>
            </a:lvl1pPr>
          </a:lstStyle>
          <a:p>
            <a:endParaRPr lang="es-EC"/>
          </a:p>
        </p:txBody>
      </p:sp>
      <p:sp>
        <p:nvSpPr>
          <p:cNvPr id="4"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6" name="Rectangle 9"/>
          <p:cNvSpPr>
            <a:spLocks noGrp="1" noChangeArrowheads="1"/>
          </p:cNvSpPr>
          <p:nvPr>
            <p:ph type="ftr" sz="quarter" idx="11"/>
          </p:nvPr>
        </p:nvSpPr>
        <p:spPr>
          <a:ln/>
        </p:spPr>
        <p:txBody>
          <a:bodyPr/>
          <a:lstStyle>
            <a:lvl1pPr>
              <a:defRPr/>
            </a:lvl1pPr>
          </a:lstStyle>
          <a:p>
            <a:endParaRPr lang="es-EC"/>
          </a:p>
        </p:txBody>
      </p:sp>
      <p:sp>
        <p:nvSpPr>
          <p:cNvPr id="7"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fld id="{8E50B60F-D1CB-4818-96B0-0C79F46365F0}" type="datetimeFigureOut">
              <a:rPr lang="es-EC" smtClean="0"/>
              <a:pPr/>
              <a:t>12/08/2010</a:t>
            </a:fld>
            <a:endParaRPr lang="es-EC"/>
          </a:p>
        </p:txBody>
      </p:sp>
      <p:sp>
        <p:nvSpPr>
          <p:cNvPr id="6" name="Rectangle 9"/>
          <p:cNvSpPr>
            <a:spLocks noGrp="1" noChangeArrowheads="1"/>
          </p:cNvSpPr>
          <p:nvPr>
            <p:ph type="ftr" sz="quarter" idx="11"/>
          </p:nvPr>
        </p:nvSpPr>
        <p:spPr>
          <a:ln/>
        </p:spPr>
        <p:txBody>
          <a:bodyPr/>
          <a:lstStyle>
            <a:lvl1pPr>
              <a:defRPr/>
            </a:lvl1pPr>
          </a:lstStyle>
          <a:p>
            <a:endParaRPr lang="es-EC"/>
          </a:p>
        </p:txBody>
      </p:sp>
      <p:sp>
        <p:nvSpPr>
          <p:cNvPr id="7" name="Rectangle 10"/>
          <p:cNvSpPr>
            <a:spLocks noGrp="1" noChangeArrowheads="1"/>
          </p:cNvSpPr>
          <p:nvPr>
            <p:ph type="sldNum" sz="quarter" idx="12"/>
          </p:nvPr>
        </p:nvSpPr>
        <p:spPr>
          <a:ln/>
        </p:spPr>
        <p:txBody>
          <a:bodyPr/>
          <a:lstStyle>
            <a:lvl1pPr>
              <a:defRPr/>
            </a:lvl1pPr>
          </a:lstStyle>
          <a:p>
            <a:fld id="{8FA21C99-53A4-4EA5-85D9-BBF1252F76E7}" type="slidenum">
              <a:rPr lang="es-EC" smtClean="0"/>
              <a:pPr/>
              <a:t>‹Nº›</a:t>
            </a:fld>
            <a:endParaRPr lang="es-EC"/>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381000" y="0"/>
            <a:ext cx="1447800" cy="6856413"/>
          </a:xfrm>
          <a:prstGeom prst="rect">
            <a:avLst/>
          </a:prstGeom>
          <a:gradFill rotWithShape="0">
            <a:gsLst>
              <a:gs pos="0">
                <a:schemeClr val="bg1"/>
              </a:gs>
              <a:gs pos="100000">
                <a:schemeClr val="bg1">
                  <a:gamma/>
                  <a:shade val="61961"/>
                  <a:invGamma/>
                </a:schemeClr>
              </a:gs>
            </a:gsLst>
            <a:lin ang="540000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63843"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63844" name="Rectangle 4">
            <a:hlinkClick r:id="" action="ppaction://hlinkshowjump?jump=nextslide"/>
          </p:cNvPr>
          <p:cNvSpPr>
            <a:spLocks noChangeArrowheads="1"/>
          </p:cNvSpPr>
          <p:nvPr/>
        </p:nvSpPr>
        <p:spPr bwMode="auto">
          <a:xfrm>
            <a:off x="2819400" y="6629400"/>
            <a:ext cx="1752600" cy="227013"/>
          </a:xfrm>
          <a:prstGeom prst="rect">
            <a:avLst/>
          </a:prstGeom>
          <a:gradFill rotWithShape="0">
            <a:gsLst>
              <a:gs pos="0">
                <a:schemeClr val="bg1">
                  <a:gamma/>
                  <a:shade val="36471"/>
                  <a:invGamma/>
                </a:schemeClr>
              </a:gs>
              <a:gs pos="50000">
                <a:schemeClr val="bg1"/>
              </a:gs>
              <a:gs pos="100000">
                <a:schemeClr val="bg1">
                  <a:gamma/>
                  <a:shade val="36471"/>
                  <a:invGamma/>
                </a:schemeClr>
              </a:gs>
            </a:gsLst>
            <a:lin ang="0" scaled="1"/>
          </a:gradFill>
          <a:ln w="9525">
            <a:noFill/>
            <a:miter lim="800000"/>
            <a:headEnd/>
            <a:tailEnd/>
          </a:ln>
          <a:effectLst/>
        </p:spPr>
        <p:txBody>
          <a:bodyPr wrap="none" lIns="92075" tIns="46038" rIns="92075" bIns="46038" anchor="ctr"/>
          <a:lstStyle/>
          <a:p>
            <a:pPr algn="ctr" eaLnBrk="0" hangingPunct="0">
              <a:defRPr/>
            </a:pPr>
            <a:r>
              <a:rPr lang="es-ES" sz="1400" b="0">
                <a:solidFill>
                  <a:schemeClr val="tx1"/>
                </a:solidFill>
                <a:latin typeface="Arial" charset="0"/>
              </a:rPr>
              <a:t>Siguiente</a:t>
            </a:r>
            <a:endParaRPr lang="es-ES" sz="2400" b="0">
              <a:solidFill>
                <a:schemeClr val="tx1"/>
              </a:solidFill>
              <a:latin typeface="Times New Roman" pitchFamily="18" charset="0"/>
            </a:endParaRPr>
          </a:p>
        </p:txBody>
      </p:sp>
      <p:sp>
        <p:nvSpPr>
          <p:cNvPr id="163845"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63846"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2055"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63848" name="Rectangle 8"/>
          <p:cNvSpPr>
            <a:spLocks noGrp="1" noChangeArrowheads="1"/>
          </p:cNvSpPr>
          <p:nvPr>
            <p:ph type="dt" sz="half" idx="2"/>
          </p:nvPr>
        </p:nvSpPr>
        <p:spPr bwMode="auto">
          <a:xfrm>
            <a:off x="685800" y="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b="0">
                <a:solidFill>
                  <a:schemeClr val="tx1"/>
                </a:solidFill>
                <a:effectLst/>
                <a:latin typeface="+mj-lt"/>
              </a:defRPr>
            </a:lvl1pPr>
          </a:lstStyle>
          <a:p>
            <a:fld id="{8E50B60F-D1CB-4818-96B0-0C79F46365F0}" type="datetimeFigureOut">
              <a:rPr lang="es-EC" smtClean="0"/>
              <a:pPr/>
              <a:t>12/08/2010</a:t>
            </a:fld>
            <a:endParaRPr lang="es-EC"/>
          </a:p>
        </p:txBody>
      </p:sp>
      <p:sp>
        <p:nvSpPr>
          <p:cNvPr id="163849" name="Rectangle 9"/>
          <p:cNvSpPr>
            <a:spLocks noGrp="1" noChangeArrowheads="1"/>
          </p:cNvSpPr>
          <p:nvPr>
            <p:ph type="ftr" sz="quarter" idx="3"/>
          </p:nvPr>
        </p:nvSpPr>
        <p:spPr bwMode="auto">
          <a:xfrm>
            <a:off x="3124200" y="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solidFill>
                  <a:schemeClr val="tx1"/>
                </a:solidFill>
                <a:effectLst/>
                <a:latin typeface="+mj-lt"/>
              </a:defRPr>
            </a:lvl1pPr>
          </a:lstStyle>
          <a:p>
            <a:endParaRPr lang="es-EC"/>
          </a:p>
        </p:txBody>
      </p:sp>
      <p:sp>
        <p:nvSpPr>
          <p:cNvPr id="163850" name="Rectangle 10"/>
          <p:cNvSpPr>
            <a:spLocks noGrp="1" noChangeArrowheads="1"/>
          </p:cNvSpPr>
          <p:nvPr>
            <p:ph type="sldNum" sz="quarter" idx="4"/>
          </p:nvPr>
        </p:nvSpPr>
        <p:spPr bwMode="auto">
          <a:xfrm>
            <a:off x="6553200" y="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solidFill>
                  <a:schemeClr val="tx1"/>
                </a:solidFill>
                <a:effectLst/>
                <a:latin typeface="+mj-lt"/>
              </a:defRPr>
            </a:lvl1pPr>
          </a:lstStyle>
          <a:p>
            <a:fld id="{8FA21C99-53A4-4EA5-85D9-BBF1252F76E7}" type="slidenum">
              <a:rPr lang="es-EC" smtClean="0"/>
              <a:pPr/>
              <a:t>‹Nº›</a:t>
            </a:fld>
            <a:endParaRPr lang="es-EC"/>
          </a:p>
        </p:txBody>
      </p:sp>
      <p:sp>
        <p:nvSpPr>
          <p:cNvPr id="163851" name="Rectangle 11">
            <a:hlinkClick r:id="" action="ppaction://hlinkshowjump?jump=previousslide"/>
          </p:cNvPr>
          <p:cNvSpPr>
            <a:spLocks noChangeArrowheads="1"/>
          </p:cNvSpPr>
          <p:nvPr/>
        </p:nvSpPr>
        <p:spPr bwMode="auto">
          <a:xfrm>
            <a:off x="762000" y="6629400"/>
            <a:ext cx="1752600" cy="227013"/>
          </a:xfrm>
          <a:prstGeom prst="rect">
            <a:avLst/>
          </a:prstGeom>
          <a:gradFill rotWithShape="0">
            <a:gsLst>
              <a:gs pos="0">
                <a:schemeClr val="bg1">
                  <a:gamma/>
                  <a:shade val="36471"/>
                  <a:invGamma/>
                </a:schemeClr>
              </a:gs>
              <a:gs pos="50000">
                <a:schemeClr val="bg1"/>
              </a:gs>
              <a:gs pos="100000">
                <a:schemeClr val="bg1">
                  <a:gamma/>
                  <a:shade val="36471"/>
                  <a:invGamma/>
                </a:schemeClr>
              </a:gs>
            </a:gsLst>
            <a:lin ang="0" scaled="1"/>
          </a:gradFill>
          <a:ln w="9525">
            <a:noFill/>
            <a:miter lim="800000"/>
            <a:headEnd/>
            <a:tailEnd/>
          </a:ln>
          <a:effectLst/>
        </p:spPr>
        <p:txBody>
          <a:bodyPr wrap="none" lIns="92075" tIns="46038" rIns="92075" bIns="46038" anchor="ctr"/>
          <a:lstStyle/>
          <a:p>
            <a:pPr algn="ctr" eaLnBrk="0" hangingPunct="0">
              <a:defRPr/>
            </a:pPr>
            <a:r>
              <a:rPr lang="es-ES" sz="1400" b="0">
                <a:solidFill>
                  <a:schemeClr val="tx1"/>
                </a:solidFill>
                <a:latin typeface="Arial" charset="0"/>
              </a:rPr>
              <a:t>Anterior</a:t>
            </a:r>
            <a:endParaRPr lang="es-ES" sz="2400" b="0">
              <a:solidFill>
                <a:schemeClr val="tx1"/>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thruBlk="1"/>
  </p:transition>
  <p:timing>
    <p:tnLst>
      <p:par>
        <p:cTn id="1" dur="indefinite" restart="never" nodeType="tmRoot"/>
      </p:par>
    </p:tnLst>
  </p:timing>
  <p:txStyles>
    <p:titleStyle>
      <a:lvl1pPr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kumimoji="1"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b="1">
          <a:solidFill>
            <a:schemeClr val="tx1"/>
          </a:solidFill>
          <a:latin typeface="+mn-lt"/>
        </a:defRPr>
      </a:lvl2pPr>
      <a:lvl3pPr marL="1143000" indent="-228600" algn="l" rtl="0" eaLnBrk="1" fontAlgn="base" hangingPunct="1">
        <a:spcBef>
          <a:spcPct val="20000"/>
        </a:spcBef>
        <a:spcAft>
          <a:spcPct val="0"/>
        </a:spcAft>
        <a:buClr>
          <a:schemeClr val="accent2"/>
        </a:buClr>
        <a:buChar char="•"/>
        <a:defRPr kumimoji="1" sz="2400" b="1">
          <a:solidFill>
            <a:schemeClr val="tx1"/>
          </a:solidFill>
          <a:latin typeface="+mn-lt"/>
        </a:defRPr>
      </a:lvl3pPr>
      <a:lvl4pPr marL="1600200" indent="-228600" algn="l" rtl="0" eaLnBrk="1" fontAlgn="base" hangingPunct="1">
        <a:spcBef>
          <a:spcPct val="20000"/>
        </a:spcBef>
        <a:spcAft>
          <a:spcPct val="0"/>
        </a:spcAft>
        <a:buChar char="–"/>
        <a:defRPr kumimoji="1" sz="2000" b="1">
          <a:solidFill>
            <a:schemeClr val="tx1"/>
          </a:solidFill>
          <a:latin typeface="+mn-lt"/>
        </a:defRPr>
      </a:lvl4pPr>
      <a:lvl5pPr marL="2057400" indent="-228600" algn="l" rtl="0" eaLnBrk="1" fontAlgn="base" hangingPunct="1">
        <a:spcBef>
          <a:spcPct val="20000"/>
        </a:spcBef>
        <a:spcAft>
          <a:spcPct val="0"/>
        </a:spcAft>
        <a:buClr>
          <a:schemeClr val="accent2"/>
        </a:buClr>
        <a:buChar char="•"/>
        <a:defRPr kumimoji="1" sz="2000" b="1">
          <a:solidFill>
            <a:schemeClr val="tx1"/>
          </a:solidFill>
          <a:latin typeface="+mn-lt"/>
        </a:defRPr>
      </a:lvl5pPr>
      <a:lvl6pPr marL="2514600" indent="-228600" algn="l" rtl="0" eaLnBrk="1" fontAlgn="base" hangingPunct="1">
        <a:spcBef>
          <a:spcPct val="20000"/>
        </a:spcBef>
        <a:spcAft>
          <a:spcPct val="0"/>
        </a:spcAft>
        <a:buClr>
          <a:schemeClr val="accent2"/>
        </a:buClr>
        <a:buChar char="•"/>
        <a:defRPr kumimoji="1" sz="2000" b="1">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b="1">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b="1">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b="1">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 Id="rId5" Type="http://schemas.openxmlformats.org/officeDocument/2006/relationships/slide" Target="slide23.xml"/><Relationship Id="rId4" Type="http://schemas.openxmlformats.org/officeDocument/2006/relationships/image" Target="../media/image28.png"/></Relationships>
</file>

<file path=ppt/slides/_rels/slide34.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wmf"/><Relationship Id="rId5" Type="http://schemas.openxmlformats.org/officeDocument/2006/relationships/image" Target="../media/image34.png"/><Relationship Id="rId4" Type="http://schemas.openxmlformats.org/officeDocument/2006/relationships/image" Target="../media/image33.png"/></Relationships>
</file>

<file path=ppt/slides/_rels/slide3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sz="quarter"/>
          </p:nvPr>
        </p:nvSpPr>
        <p:spPr>
          <a:xfrm>
            <a:off x="943004" y="1785926"/>
            <a:ext cx="7772400" cy="1143000"/>
          </a:xfrm>
        </p:spPr>
        <p:txBody>
          <a:bodyPr/>
          <a:lstStyle/>
          <a:p>
            <a:pPr algn="ctr"/>
            <a:r>
              <a:rPr lang="es-EC" dirty="0" smtClean="0"/>
              <a:t>Escuela Superior Politécnica del Litoral</a:t>
            </a:r>
            <a:br>
              <a:rPr lang="es-EC" dirty="0" smtClean="0"/>
            </a:br>
            <a:r>
              <a:rPr lang="es-EC" sz="3200" dirty="0" smtClean="0"/>
              <a:t>Instituto de Ciencias Matemáticas</a:t>
            </a:r>
            <a:endParaRPr lang="es-EC" sz="3200" dirty="0"/>
          </a:p>
        </p:txBody>
      </p:sp>
      <p:sp>
        <p:nvSpPr>
          <p:cNvPr id="3" name="2 Subtítulo"/>
          <p:cNvSpPr>
            <a:spLocks noGrp="1"/>
          </p:cNvSpPr>
          <p:nvPr>
            <p:ph type="subTitle" sz="quarter" idx="1"/>
          </p:nvPr>
        </p:nvSpPr>
        <p:spPr>
          <a:xfrm>
            <a:off x="1457348" y="3676664"/>
            <a:ext cx="6400800" cy="1752600"/>
          </a:xfrm>
        </p:spPr>
        <p:txBody>
          <a:bodyPr/>
          <a:lstStyle/>
          <a:p>
            <a:r>
              <a:rPr lang="es-EC" sz="2500" dirty="0" smtClean="0">
                <a:solidFill>
                  <a:srgbClr val="FFFF00"/>
                </a:solidFill>
              </a:rPr>
              <a:t>“EXAMEN DE AUDITORÍA REALIZADO AL RUBRO DE CUENTAS POR COBRAR Y SU PROCESO DE RECUPERACIÓN DE CARTERA DE UN FONDO COMPLEMENTARIO PREVISIONAL CERRADO, SITUADO EN LA CIUDAD DE GUAYAQUIL AL 31 DE DICIEMBRE DE 2008" </a:t>
            </a:r>
            <a:endParaRPr lang="es-EC" sz="2500" dirty="0">
              <a:solidFill>
                <a:srgbClr val="FFFF00"/>
              </a:solidFill>
            </a:endParaRPr>
          </a:p>
        </p:txBody>
      </p:sp>
      <p:graphicFrame>
        <p:nvGraphicFramePr>
          <p:cNvPr id="1026" name="Object 15"/>
          <p:cNvGraphicFramePr>
            <a:graphicFrameLocks noChangeAspect="1"/>
          </p:cNvGraphicFramePr>
          <p:nvPr/>
        </p:nvGraphicFramePr>
        <p:xfrm>
          <a:off x="684213" y="214290"/>
          <a:ext cx="1101705" cy="1094261"/>
        </p:xfrm>
        <a:graphic>
          <a:graphicData uri="http://schemas.openxmlformats.org/presentationml/2006/ole">
            <p:oleObj spid="_x0000_s1026" name="Fotografía de Photo Editor" r:id="rId3" imgW="1409897" imgH="1400000" progId="">
              <p:embed/>
            </p:oleObj>
          </a:graphicData>
        </a:graphic>
      </p:graphicFrame>
      <p:pic>
        <p:nvPicPr>
          <p:cNvPr id="5" name="Picture 2" descr="http://www.icm.espol.edu.ec/estudiantes/2005/200511889/images/Logo%20ICM.jpg"/>
          <p:cNvPicPr>
            <a:picLocks noChangeAspect="1" noChangeArrowheads="1"/>
          </p:cNvPicPr>
          <p:nvPr/>
        </p:nvPicPr>
        <p:blipFill>
          <a:blip r:embed="rId4" cstate="print"/>
          <a:srcRect/>
          <a:stretch>
            <a:fillRect/>
          </a:stretch>
        </p:blipFill>
        <p:spPr bwMode="auto">
          <a:xfrm>
            <a:off x="7204216" y="285729"/>
            <a:ext cx="1511188" cy="785818"/>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357166"/>
            <a:ext cx="7772400" cy="1143000"/>
          </a:xfrm>
        </p:spPr>
        <p:txBody>
          <a:bodyPr/>
          <a:lstStyle/>
          <a:p>
            <a:r>
              <a:rPr lang="es-EC" dirty="0" smtClean="0"/>
              <a:t>Breve descripción de la situación financiera del FCPC</a:t>
            </a:r>
            <a:endParaRPr lang="es-EC" dirty="0"/>
          </a:p>
        </p:txBody>
      </p:sp>
      <p:sp>
        <p:nvSpPr>
          <p:cNvPr id="4" name="2 Marcador de contenido"/>
          <p:cNvSpPr>
            <a:spLocks noGrp="1"/>
          </p:cNvSpPr>
          <p:nvPr>
            <p:ph idx="1"/>
          </p:nvPr>
        </p:nvSpPr>
        <p:spPr/>
        <p:txBody>
          <a:bodyPr>
            <a:normAutofit fontScale="70000" lnSpcReduction="20000"/>
          </a:bodyPr>
          <a:lstStyle/>
          <a:p>
            <a:pPr algn="just"/>
            <a:r>
              <a:rPr lang="es-EC" sz="2400" dirty="0" smtClean="0"/>
              <a:t>A partir de 2004 existe información financiera (Sistema Financiero para contabilidad independiente a la Universidad). </a:t>
            </a:r>
          </a:p>
          <a:p>
            <a:pPr algn="just"/>
            <a:endParaRPr lang="es-EC" sz="2400" dirty="0" smtClean="0"/>
          </a:p>
          <a:p>
            <a:pPr algn="just">
              <a:buNone/>
            </a:pPr>
            <a:endParaRPr lang="es-EC" sz="2400" dirty="0" smtClean="0"/>
          </a:p>
          <a:p>
            <a:pPr algn="just"/>
            <a:endParaRPr lang="es-EC" sz="2400" dirty="0" smtClean="0"/>
          </a:p>
          <a:p>
            <a:pPr algn="just"/>
            <a:endParaRPr lang="es-EC" sz="2400" dirty="0" smtClean="0"/>
          </a:p>
          <a:p>
            <a:pPr algn="just"/>
            <a:endParaRPr lang="es-EC" sz="2400" dirty="0" smtClean="0"/>
          </a:p>
          <a:p>
            <a:pPr algn="just"/>
            <a:endParaRPr lang="es-EC" sz="2400" dirty="0" smtClean="0"/>
          </a:p>
          <a:p>
            <a:pPr algn="just"/>
            <a:endParaRPr lang="es-EC" sz="2400" dirty="0" smtClean="0"/>
          </a:p>
          <a:p>
            <a:pPr algn="just"/>
            <a:endParaRPr lang="es-EC" sz="2400" dirty="0" smtClean="0"/>
          </a:p>
          <a:p>
            <a:pPr algn="just"/>
            <a:endParaRPr lang="es-EC" sz="2400" dirty="0" smtClean="0"/>
          </a:p>
          <a:p>
            <a:pPr algn="just"/>
            <a:endParaRPr lang="es-EC" sz="2400" dirty="0" smtClean="0"/>
          </a:p>
          <a:p>
            <a:pPr algn="just"/>
            <a:endParaRPr lang="es-EC" sz="2400" dirty="0" smtClean="0"/>
          </a:p>
          <a:p>
            <a:pPr algn="just"/>
            <a:r>
              <a:rPr lang="es-EC" sz="2400" dirty="0" smtClean="0"/>
              <a:t>Crecimiento de activos, pasivos y cuentas patrimoniales. </a:t>
            </a:r>
          </a:p>
          <a:p>
            <a:pPr algn="just"/>
            <a:r>
              <a:rPr lang="es-EC" sz="2400" dirty="0" smtClean="0"/>
              <a:t>Ingresos por operaciones de capacitación de planes de pensión jubilatoria y capacitación de inversiones. </a:t>
            </a:r>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a:p>
        </p:txBody>
      </p:sp>
      <p:graphicFrame>
        <p:nvGraphicFramePr>
          <p:cNvPr id="8" name="7 Gráfico"/>
          <p:cNvGraphicFramePr/>
          <p:nvPr/>
        </p:nvGraphicFramePr>
        <p:xfrm>
          <a:off x="1785918" y="2500306"/>
          <a:ext cx="6072230" cy="26432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357158" y="285728"/>
            <a:ext cx="8501122" cy="1162050"/>
          </a:xfrm>
        </p:spPr>
        <p:txBody>
          <a:bodyPr/>
          <a:lstStyle/>
          <a:p>
            <a:pPr algn="ctr"/>
            <a:r>
              <a:rPr lang="es-EC" sz="3200" dirty="0" smtClean="0"/>
              <a:t>Situación Financiera del FCPC</a:t>
            </a:r>
            <a:endParaRPr lang="es-EC" sz="3200" dirty="0"/>
          </a:p>
        </p:txBody>
      </p:sp>
      <p:sp>
        <p:nvSpPr>
          <p:cNvPr id="11" name="10 Marcador de texto"/>
          <p:cNvSpPr>
            <a:spLocks noGrp="1"/>
          </p:cNvSpPr>
          <p:nvPr>
            <p:ph type="body" sz="half" idx="2"/>
          </p:nvPr>
        </p:nvSpPr>
        <p:spPr>
          <a:xfrm>
            <a:off x="457200" y="1928802"/>
            <a:ext cx="3008313" cy="4691063"/>
          </a:xfrm>
        </p:spPr>
        <p:txBody>
          <a:bodyPr/>
          <a:lstStyle/>
          <a:p>
            <a:pPr algn="just">
              <a:buFont typeface="Arial" pitchFamily="34" charset="0"/>
              <a:buChar char="•"/>
            </a:pPr>
            <a:r>
              <a:rPr lang="es-EC" dirty="0" smtClean="0"/>
              <a:t>El mayor ingreso del FCPC proviene del Aporte de los participes (12%). </a:t>
            </a:r>
          </a:p>
          <a:p>
            <a:pPr algn="just">
              <a:buFont typeface="Arial" pitchFamily="34" charset="0"/>
              <a:buChar char="•"/>
            </a:pPr>
            <a:endParaRPr lang="es-EC" dirty="0" smtClean="0"/>
          </a:p>
          <a:p>
            <a:pPr algn="just">
              <a:buFont typeface="Arial" pitchFamily="34" charset="0"/>
              <a:buChar char="•"/>
            </a:pPr>
            <a:r>
              <a:rPr lang="es-EC" dirty="0" smtClean="0"/>
              <a:t>Inversión en certificados de depósito, acciones de compañías, bonos del estado, créditos a corto y largo plazo a los partícipes </a:t>
            </a:r>
          </a:p>
          <a:p>
            <a:endParaRPr lang="es-EC" dirty="0"/>
          </a:p>
        </p:txBody>
      </p:sp>
      <p:graphicFrame>
        <p:nvGraphicFramePr>
          <p:cNvPr id="12" name="11 Marcador de contenido"/>
          <p:cNvGraphicFramePr>
            <a:graphicFrameLocks noGrp="1"/>
          </p:cNvGraphicFramePr>
          <p:nvPr>
            <p:ph idx="1"/>
          </p:nvPr>
        </p:nvGraphicFramePr>
        <p:xfrm>
          <a:off x="3857620" y="2000240"/>
          <a:ext cx="5043494" cy="2012942"/>
        </p:xfrm>
        <a:graphic>
          <a:graphicData uri="http://schemas.openxmlformats.org/drawingml/2006/chart">
            <c:chart xmlns:c="http://schemas.openxmlformats.org/drawingml/2006/chart" xmlns:r="http://schemas.openxmlformats.org/officeDocument/2006/relationships" r:id="rId2"/>
          </a:graphicData>
        </a:graphic>
      </p:graphicFrame>
      <p:sp>
        <p:nvSpPr>
          <p:cNvPr id="13" name="12 Rectángulo"/>
          <p:cNvSpPr/>
          <p:nvPr/>
        </p:nvSpPr>
        <p:spPr>
          <a:xfrm>
            <a:off x="285720" y="4977482"/>
            <a:ext cx="3214710" cy="523220"/>
          </a:xfrm>
          <a:prstGeom prst="rect">
            <a:avLst/>
          </a:prstGeom>
        </p:spPr>
        <p:txBody>
          <a:bodyPr wrap="square">
            <a:spAutoFit/>
          </a:bodyPr>
          <a:lstStyle/>
          <a:p>
            <a:pPr algn="just" fontAlgn="base">
              <a:spcBef>
                <a:spcPct val="20000"/>
              </a:spcBef>
              <a:spcAft>
                <a:spcPct val="0"/>
              </a:spcAft>
              <a:buClr>
                <a:schemeClr val="accent2"/>
              </a:buClr>
              <a:buSzPct val="80000"/>
              <a:buFont typeface="Arial" pitchFamily="34" charset="0"/>
              <a:buChar char="•"/>
            </a:pPr>
            <a:r>
              <a:rPr kumimoji="1" lang="es-EC" sz="1400" b="1" dirty="0" smtClean="0"/>
              <a:t> Gastos más significativos del pago a jubilados </a:t>
            </a:r>
          </a:p>
        </p:txBody>
      </p:sp>
      <p:graphicFrame>
        <p:nvGraphicFramePr>
          <p:cNvPr id="14" name="13 Gráfico"/>
          <p:cNvGraphicFramePr/>
          <p:nvPr/>
        </p:nvGraphicFramePr>
        <p:xfrm>
          <a:off x="3857620" y="4286256"/>
          <a:ext cx="5072098" cy="211592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685800" y="-24"/>
            <a:ext cx="7772400" cy="1143000"/>
          </a:xfrm>
        </p:spPr>
        <p:txBody>
          <a:bodyPr/>
          <a:lstStyle/>
          <a:p>
            <a:pPr algn="ctr"/>
            <a:r>
              <a:rPr lang="es-EC" sz="3500" dirty="0" smtClean="0"/>
              <a:t>Procesos Analíticos Preliminares</a:t>
            </a:r>
            <a:endParaRPr lang="es-EC" sz="3500" dirty="0"/>
          </a:p>
        </p:txBody>
      </p:sp>
      <p:sp>
        <p:nvSpPr>
          <p:cNvPr id="11" name="10 Marcador de contenido"/>
          <p:cNvSpPr>
            <a:spLocks noGrp="1"/>
          </p:cNvSpPr>
          <p:nvPr>
            <p:ph idx="1"/>
          </p:nvPr>
        </p:nvSpPr>
        <p:spPr>
          <a:xfrm>
            <a:off x="685800" y="1028712"/>
            <a:ext cx="7772400" cy="4114800"/>
          </a:xfrm>
        </p:spPr>
        <p:txBody>
          <a:bodyPr/>
          <a:lstStyle/>
          <a:p>
            <a:r>
              <a:rPr lang="es-EC" sz="2500" dirty="0" smtClean="0"/>
              <a:t>Análisis Vertical</a:t>
            </a:r>
            <a:endParaRPr lang="es-EC" sz="2500" dirty="0"/>
          </a:p>
        </p:txBody>
      </p:sp>
      <p:pic>
        <p:nvPicPr>
          <p:cNvPr id="12" name="Picture 2"/>
          <p:cNvPicPr>
            <a:picLocks noChangeAspect="1" noChangeArrowheads="1"/>
          </p:cNvPicPr>
          <p:nvPr/>
        </p:nvPicPr>
        <p:blipFill>
          <a:blip r:embed="rId2" cstate="print"/>
          <a:srcRect/>
          <a:stretch>
            <a:fillRect/>
          </a:stretch>
        </p:blipFill>
        <p:spPr bwMode="auto">
          <a:xfrm>
            <a:off x="928662" y="1530363"/>
            <a:ext cx="3857652" cy="4970471"/>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4857752" y="2105037"/>
            <a:ext cx="4145547" cy="3681417"/>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685800" y="-24"/>
            <a:ext cx="7772400" cy="1143000"/>
          </a:xfrm>
        </p:spPr>
        <p:txBody>
          <a:bodyPr/>
          <a:lstStyle/>
          <a:p>
            <a:pPr algn="ctr"/>
            <a:r>
              <a:rPr lang="es-EC" sz="3500" dirty="0" smtClean="0"/>
              <a:t>Procesos Analíticos Preliminares</a:t>
            </a:r>
            <a:endParaRPr lang="es-EC" sz="3500" dirty="0"/>
          </a:p>
        </p:txBody>
      </p:sp>
      <p:sp>
        <p:nvSpPr>
          <p:cNvPr id="11" name="10 Marcador de contenido"/>
          <p:cNvSpPr>
            <a:spLocks noGrp="1"/>
          </p:cNvSpPr>
          <p:nvPr>
            <p:ph idx="1"/>
          </p:nvPr>
        </p:nvSpPr>
        <p:spPr>
          <a:xfrm>
            <a:off x="685800" y="1028712"/>
            <a:ext cx="7772400" cy="4114800"/>
          </a:xfrm>
        </p:spPr>
        <p:txBody>
          <a:bodyPr/>
          <a:lstStyle/>
          <a:p>
            <a:r>
              <a:rPr lang="es-EC" sz="2500" dirty="0" smtClean="0"/>
              <a:t>Análisis Horizontal</a:t>
            </a:r>
            <a:endParaRPr lang="es-EC" sz="2500" dirty="0"/>
          </a:p>
        </p:txBody>
      </p:sp>
      <p:pic>
        <p:nvPicPr>
          <p:cNvPr id="6" name="Picture 2"/>
          <p:cNvPicPr>
            <a:picLocks noChangeAspect="1" noChangeArrowheads="1"/>
          </p:cNvPicPr>
          <p:nvPr/>
        </p:nvPicPr>
        <p:blipFill>
          <a:blip r:embed="rId2" cstate="print"/>
          <a:srcRect/>
          <a:stretch>
            <a:fillRect/>
          </a:stretch>
        </p:blipFill>
        <p:spPr bwMode="auto">
          <a:xfrm>
            <a:off x="2428860" y="1500174"/>
            <a:ext cx="4857784" cy="504943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50"/>
            <a:ext cx="8229600" cy="1143000"/>
          </a:xfrm>
        </p:spPr>
        <p:txBody>
          <a:bodyPr/>
          <a:lstStyle/>
          <a:p>
            <a:pPr algn="ctr"/>
            <a:r>
              <a:rPr lang="es-EC" dirty="0" smtClean="0"/>
              <a:t>Análisis de las Variaciones</a:t>
            </a:r>
            <a:endParaRPr lang="es-EC" dirty="0"/>
          </a:p>
        </p:txBody>
      </p:sp>
      <p:sp>
        <p:nvSpPr>
          <p:cNvPr id="4" name="3 Marcador de texto"/>
          <p:cNvSpPr>
            <a:spLocks noGrp="1"/>
          </p:cNvSpPr>
          <p:nvPr>
            <p:ph type="body" idx="1"/>
          </p:nvPr>
        </p:nvSpPr>
        <p:spPr>
          <a:xfrm>
            <a:off x="428596" y="1357298"/>
            <a:ext cx="4040188" cy="639762"/>
          </a:xfrm>
        </p:spPr>
        <p:txBody>
          <a:bodyPr/>
          <a:lstStyle/>
          <a:p>
            <a:pPr algn="ctr"/>
            <a:r>
              <a:rPr lang="es-EC" dirty="0" smtClean="0">
                <a:solidFill>
                  <a:srgbClr val="FFFF00"/>
                </a:solidFill>
              </a:rPr>
              <a:t>Balance General</a:t>
            </a:r>
            <a:endParaRPr lang="es-EC" dirty="0">
              <a:solidFill>
                <a:srgbClr val="FFFF00"/>
              </a:solidFill>
            </a:endParaRPr>
          </a:p>
        </p:txBody>
      </p:sp>
      <p:sp>
        <p:nvSpPr>
          <p:cNvPr id="5" name="4 Marcador de contenido"/>
          <p:cNvSpPr>
            <a:spLocks noGrp="1"/>
          </p:cNvSpPr>
          <p:nvPr>
            <p:ph sz="half" idx="2"/>
          </p:nvPr>
        </p:nvSpPr>
        <p:spPr/>
        <p:txBody>
          <a:bodyPr/>
          <a:lstStyle/>
          <a:p>
            <a:r>
              <a:rPr lang="es-EC" sz="1400" dirty="0" smtClean="0"/>
              <a:t>CAJA BANCOS</a:t>
            </a:r>
          </a:p>
          <a:p>
            <a:pPr lvl="1" algn="just"/>
            <a:r>
              <a:rPr lang="es-EC" sz="1400" dirty="0" smtClean="0"/>
              <a:t>&lt; 71.76% (En 2007 se tenia una cuenta en el BCE por ser institución pública, en 2008 se abre cuenta en el BP, durante la transferencia bancaria los valores disminuyen hasta que se establece la cuenta.   </a:t>
            </a:r>
          </a:p>
          <a:p>
            <a:pPr lvl="1" algn="just"/>
            <a:endParaRPr lang="es-EC" sz="1400" dirty="0" smtClean="0"/>
          </a:p>
          <a:p>
            <a:pPr algn="just"/>
            <a:r>
              <a:rPr lang="es-EC" sz="1400" dirty="0" smtClean="0"/>
              <a:t>PRESTAMOS POR COBRAR </a:t>
            </a:r>
          </a:p>
          <a:p>
            <a:pPr lvl="1" algn="just"/>
            <a:r>
              <a:rPr lang="es-EC" sz="1400" dirty="0" smtClean="0"/>
              <a:t>&gt; 31.19% por cambio en las políticas de prestamos (Adquisición de viviendas, terrenos y vehículos) .</a:t>
            </a:r>
          </a:p>
          <a:p>
            <a:pPr lvl="1" algn="just"/>
            <a:endParaRPr lang="es-EC" sz="1400" dirty="0" smtClean="0"/>
          </a:p>
          <a:p>
            <a:pPr algn="just"/>
            <a:r>
              <a:rPr lang="es-EC" sz="1400" dirty="0" smtClean="0"/>
              <a:t>SUELDOS Y BENEFICIOS SOCIALES POR PAGAR </a:t>
            </a:r>
          </a:p>
          <a:p>
            <a:pPr lvl="1" algn="just"/>
            <a:r>
              <a:rPr lang="es-EC" sz="1400" dirty="0" smtClean="0"/>
              <a:t>&gt; 68.01% (Traslado a nuevas instalaciones e incremento del personal) </a:t>
            </a:r>
          </a:p>
          <a:p>
            <a:endParaRPr lang="es-EC" dirty="0"/>
          </a:p>
        </p:txBody>
      </p:sp>
      <p:sp>
        <p:nvSpPr>
          <p:cNvPr id="6" name="5 Marcador de texto"/>
          <p:cNvSpPr>
            <a:spLocks noGrp="1"/>
          </p:cNvSpPr>
          <p:nvPr>
            <p:ph type="body" sz="quarter" idx="3"/>
          </p:nvPr>
        </p:nvSpPr>
        <p:spPr>
          <a:xfrm>
            <a:off x="4645025" y="1360478"/>
            <a:ext cx="4041775" cy="639762"/>
          </a:xfrm>
        </p:spPr>
        <p:txBody>
          <a:bodyPr/>
          <a:lstStyle/>
          <a:p>
            <a:pPr algn="ctr"/>
            <a:r>
              <a:rPr lang="es-EC" dirty="0" smtClean="0">
                <a:solidFill>
                  <a:srgbClr val="FFFF00"/>
                </a:solidFill>
              </a:rPr>
              <a:t>Estado de Resultados</a:t>
            </a:r>
            <a:endParaRPr lang="es-EC" dirty="0">
              <a:solidFill>
                <a:srgbClr val="FFFF00"/>
              </a:solidFill>
            </a:endParaRPr>
          </a:p>
        </p:txBody>
      </p:sp>
      <p:sp>
        <p:nvSpPr>
          <p:cNvPr id="7" name="6 Marcador de contenido"/>
          <p:cNvSpPr>
            <a:spLocks noGrp="1"/>
          </p:cNvSpPr>
          <p:nvPr>
            <p:ph sz="quarter" idx="4"/>
          </p:nvPr>
        </p:nvSpPr>
        <p:spPr/>
        <p:txBody>
          <a:bodyPr/>
          <a:lstStyle/>
          <a:p>
            <a:r>
              <a:rPr lang="es-EC" sz="1400" dirty="0" smtClean="0"/>
              <a:t>INGRESOS </a:t>
            </a:r>
          </a:p>
          <a:p>
            <a:pPr lvl="1"/>
            <a:r>
              <a:rPr lang="es-EC" sz="1400" dirty="0" smtClean="0"/>
              <a:t>Variación de este rubro por el aumento del aporte de los participes conforme pasa el tiempo. </a:t>
            </a:r>
          </a:p>
          <a:p>
            <a:pPr lvl="1"/>
            <a:endParaRPr lang="es-EC" sz="1400" dirty="0" smtClean="0"/>
          </a:p>
          <a:p>
            <a:pPr lvl="1"/>
            <a:endParaRPr lang="es-EC" sz="1400" dirty="0" smtClean="0"/>
          </a:p>
          <a:p>
            <a:pPr marL="393192" lvl="1" indent="-274320">
              <a:buSzPct val="80000"/>
              <a:buFont typeface="Wingdings 2"/>
              <a:buChar char=""/>
            </a:pPr>
            <a:r>
              <a:rPr lang="es-EC" sz="1400" dirty="0" smtClean="0"/>
              <a:t>GASTOS </a:t>
            </a:r>
          </a:p>
          <a:p>
            <a:pPr lvl="1">
              <a:buSzPct val="80000"/>
            </a:pPr>
            <a:r>
              <a:rPr lang="es-EC" sz="1400" dirty="0" smtClean="0"/>
              <a:t>Aumento de gastos administrativos y financieros (nuevas instalaciones, nuevo personal)  </a:t>
            </a: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pPr algn="ctr"/>
            <a:r>
              <a:rPr lang="es-EC" dirty="0" smtClean="0"/>
              <a:t>Razones Financieras</a:t>
            </a:r>
            <a:endParaRPr lang="es-EC" dirty="0"/>
          </a:p>
        </p:txBody>
      </p:sp>
      <p:sp>
        <p:nvSpPr>
          <p:cNvPr id="8" name="7 Marcador de contenido"/>
          <p:cNvSpPr>
            <a:spLocks noGrp="1"/>
          </p:cNvSpPr>
          <p:nvPr>
            <p:ph idx="1"/>
          </p:nvPr>
        </p:nvSpPr>
        <p:spPr/>
        <p:txBody>
          <a:bodyPr/>
          <a:lstStyle/>
          <a:p>
            <a:r>
              <a:rPr lang="es-EC" sz="2500" dirty="0" smtClean="0"/>
              <a:t>Razón de solvencia a corto plazo o de liquidez. </a:t>
            </a:r>
          </a:p>
          <a:p>
            <a:endParaRPr lang="es-EC" dirty="0"/>
          </a:p>
        </p:txBody>
      </p:sp>
      <p:pic>
        <p:nvPicPr>
          <p:cNvPr id="9" name="Picture 2"/>
          <p:cNvPicPr>
            <a:picLocks noChangeAspect="1" noChangeArrowheads="1"/>
          </p:cNvPicPr>
          <p:nvPr/>
        </p:nvPicPr>
        <p:blipFill>
          <a:blip r:embed="rId2" cstate="print"/>
          <a:srcRect/>
          <a:stretch>
            <a:fillRect/>
          </a:stretch>
        </p:blipFill>
        <p:spPr bwMode="auto">
          <a:xfrm>
            <a:off x="2824174" y="2614611"/>
            <a:ext cx="3390900" cy="600075"/>
          </a:xfrm>
          <a:prstGeom prst="rect">
            <a:avLst/>
          </a:prstGeom>
          <a:noFill/>
          <a:ln w="9525">
            <a:noFill/>
            <a:miter lim="800000"/>
            <a:headEnd/>
            <a:tailEnd/>
          </a:ln>
        </p:spPr>
      </p:pic>
      <p:graphicFrame>
        <p:nvGraphicFramePr>
          <p:cNvPr id="10" name="9 Gráfico"/>
          <p:cNvGraphicFramePr/>
          <p:nvPr/>
        </p:nvGraphicFramePr>
        <p:xfrm>
          <a:off x="2428860" y="3429001"/>
          <a:ext cx="5286412" cy="26432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pPr algn="ctr"/>
            <a:r>
              <a:rPr lang="es-EC" dirty="0" smtClean="0"/>
              <a:t>Razones Financieras</a:t>
            </a:r>
            <a:endParaRPr lang="es-EC" dirty="0"/>
          </a:p>
        </p:txBody>
      </p:sp>
      <p:sp>
        <p:nvSpPr>
          <p:cNvPr id="8" name="7 Marcador de contenido"/>
          <p:cNvSpPr>
            <a:spLocks noGrp="1"/>
          </p:cNvSpPr>
          <p:nvPr>
            <p:ph idx="1"/>
          </p:nvPr>
        </p:nvSpPr>
        <p:spPr/>
        <p:txBody>
          <a:bodyPr/>
          <a:lstStyle/>
          <a:p>
            <a:r>
              <a:rPr lang="es-EC" sz="2500" dirty="0" smtClean="0"/>
              <a:t>Razón del Efectivo</a:t>
            </a:r>
          </a:p>
          <a:p>
            <a:endParaRPr lang="es-EC" dirty="0"/>
          </a:p>
        </p:txBody>
      </p:sp>
      <p:pic>
        <p:nvPicPr>
          <p:cNvPr id="6" name="Picture 3"/>
          <p:cNvPicPr>
            <a:picLocks noChangeAspect="1" noChangeArrowheads="1"/>
          </p:cNvPicPr>
          <p:nvPr/>
        </p:nvPicPr>
        <p:blipFill>
          <a:blip r:embed="rId2" cstate="print"/>
          <a:srcRect/>
          <a:stretch>
            <a:fillRect/>
          </a:stretch>
        </p:blipFill>
        <p:spPr bwMode="auto">
          <a:xfrm>
            <a:off x="3071802" y="2628898"/>
            <a:ext cx="3400425" cy="514350"/>
          </a:xfrm>
          <a:prstGeom prst="rect">
            <a:avLst/>
          </a:prstGeom>
          <a:noFill/>
          <a:ln w="9525">
            <a:noFill/>
            <a:miter lim="800000"/>
            <a:headEnd/>
            <a:tailEnd/>
          </a:ln>
        </p:spPr>
      </p:pic>
      <p:graphicFrame>
        <p:nvGraphicFramePr>
          <p:cNvPr id="11" name="10 Gráfico"/>
          <p:cNvGraphicFramePr/>
          <p:nvPr/>
        </p:nvGraphicFramePr>
        <p:xfrm>
          <a:off x="2428860" y="3286124"/>
          <a:ext cx="4914928" cy="280681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pPr algn="ctr"/>
            <a:r>
              <a:rPr lang="es-EC" dirty="0" smtClean="0"/>
              <a:t>Razones Financieras</a:t>
            </a:r>
            <a:endParaRPr lang="es-EC" dirty="0"/>
          </a:p>
        </p:txBody>
      </p:sp>
      <p:sp>
        <p:nvSpPr>
          <p:cNvPr id="8" name="7 Marcador de contenido"/>
          <p:cNvSpPr>
            <a:spLocks noGrp="1"/>
          </p:cNvSpPr>
          <p:nvPr>
            <p:ph sz="half" idx="1"/>
          </p:nvPr>
        </p:nvSpPr>
        <p:spPr>
          <a:xfrm>
            <a:off x="685800" y="1981200"/>
            <a:ext cx="7672414" cy="3805254"/>
          </a:xfrm>
        </p:spPr>
        <p:txBody>
          <a:bodyPr/>
          <a:lstStyle/>
          <a:p>
            <a:r>
              <a:rPr lang="es-EC" sz="2500" dirty="0" smtClean="0"/>
              <a:t>Razón de Capital de Trabajo Neto</a:t>
            </a:r>
          </a:p>
          <a:p>
            <a:endParaRPr lang="es-EC" dirty="0"/>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6389"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52788" y="2643182"/>
            <a:ext cx="3276600" cy="428628"/>
          </a:xfrm>
          <a:prstGeom prst="rect">
            <a:avLst/>
          </a:prstGeom>
          <a:solidFill>
            <a:schemeClr val="tx1"/>
          </a:solidFill>
        </p:spPr>
      </p:pic>
      <p:graphicFrame>
        <p:nvGraphicFramePr>
          <p:cNvPr id="15" name="14 Gráfico"/>
          <p:cNvGraphicFramePr/>
          <p:nvPr/>
        </p:nvGraphicFramePr>
        <p:xfrm>
          <a:off x="1785918" y="3286124"/>
          <a:ext cx="6643734" cy="250033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Razones Financieras</a:t>
            </a:r>
            <a:endParaRPr lang="es-EC" dirty="0"/>
          </a:p>
        </p:txBody>
      </p:sp>
      <p:sp>
        <p:nvSpPr>
          <p:cNvPr id="4" name="3 Marcador de contenido"/>
          <p:cNvSpPr>
            <a:spLocks noGrp="1"/>
          </p:cNvSpPr>
          <p:nvPr>
            <p:ph sz="half" idx="2"/>
          </p:nvPr>
        </p:nvSpPr>
        <p:spPr>
          <a:xfrm>
            <a:off x="785786" y="1981200"/>
            <a:ext cx="7672414" cy="4114800"/>
          </a:xfrm>
        </p:spPr>
        <p:txBody>
          <a:bodyPr/>
          <a:lstStyle/>
          <a:p>
            <a:r>
              <a:rPr lang="es-EC" sz="2500" dirty="0" smtClean="0"/>
              <a:t>Razón de Autonomía</a:t>
            </a:r>
          </a:p>
          <a:p>
            <a:pPr algn="ctr"/>
            <a:endParaRPr lang="es-EC"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337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33796"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71802" y="2643182"/>
            <a:ext cx="3571900" cy="516419"/>
          </a:xfrm>
          <a:prstGeom prst="rect">
            <a:avLst/>
          </a:prstGeom>
          <a:solidFill>
            <a:schemeClr val="tx1"/>
          </a:solidFill>
        </p:spPr>
      </p:pic>
      <p:graphicFrame>
        <p:nvGraphicFramePr>
          <p:cNvPr id="10" name="9 Gráfico"/>
          <p:cNvGraphicFramePr/>
          <p:nvPr/>
        </p:nvGraphicFramePr>
        <p:xfrm>
          <a:off x="1571604" y="3286124"/>
          <a:ext cx="6500858" cy="30003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EC" dirty="0" smtClean="0"/>
              <a:t>Control Interno</a:t>
            </a:r>
            <a:endParaRPr lang="es-EC" dirty="0"/>
          </a:p>
        </p:txBody>
      </p:sp>
      <p:sp>
        <p:nvSpPr>
          <p:cNvPr id="6" name="5 Marcador de contenido"/>
          <p:cNvSpPr>
            <a:spLocks noGrp="1"/>
          </p:cNvSpPr>
          <p:nvPr>
            <p:ph idx="1"/>
          </p:nvPr>
        </p:nvSpPr>
        <p:spPr/>
        <p:txBody>
          <a:bodyPr/>
          <a:lstStyle/>
          <a:p>
            <a:r>
              <a:rPr lang="es-EC" sz="1200" dirty="0" smtClean="0"/>
              <a:t>Ambiente de Control </a:t>
            </a:r>
          </a:p>
          <a:p>
            <a:pPr lvl="1"/>
            <a:r>
              <a:rPr lang="es-EC" sz="1200" dirty="0" smtClean="0"/>
              <a:t>Existen políticas institucionales establecidas. </a:t>
            </a:r>
          </a:p>
          <a:p>
            <a:pPr lvl="1"/>
            <a:r>
              <a:rPr lang="es-EC" sz="1200" dirty="0" smtClean="0"/>
              <a:t>Posee un manual de funciones. </a:t>
            </a:r>
          </a:p>
          <a:p>
            <a:pPr lvl="1"/>
            <a:r>
              <a:rPr lang="es-EC" sz="1200" dirty="0" smtClean="0"/>
              <a:t>Posee una estructura organizacional definida (organigramas) </a:t>
            </a:r>
          </a:p>
          <a:p>
            <a:pPr lvl="1"/>
            <a:r>
              <a:rPr lang="es-EC" sz="1200" dirty="0" smtClean="0"/>
              <a:t>Se establecen indicadores de gestión para el cumplimiento de los objetivos y metas. </a:t>
            </a:r>
          </a:p>
          <a:p>
            <a:pPr lvl="1"/>
            <a:r>
              <a:rPr lang="es-EC" sz="1200" dirty="0" smtClean="0"/>
              <a:t>Se realizan Auditorias Externas anuales. </a:t>
            </a:r>
          </a:p>
          <a:p>
            <a:pPr lvl="1">
              <a:buNone/>
            </a:pPr>
            <a:endParaRPr lang="es-EC" sz="500" dirty="0" smtClean="0"/>
          </a:p>
          <a:p>
            <a:r>
              <a:rPr lang="es-EC" sz="1200" dirty="0" smtClean="0"/>
              <a:t>Evaluación del Riesgo </a:t>
            </a:r>
          </a:p>
          <a:p>
            <a:pPr lvl="1"/>
            <a:r>
              <a:rPr lang="es-EC" sz="1200" dirty="0" smtClean="0"/>
              <a:t>Se implemento un software para agilitar los procesos del FCPC paralelo al software ya existente. </a:t>
            </a:r>
          </a:p>
          <a:p>
            <a:pPr lvl="1">
              <a:buNone/>
            </a:pPr>
            <a:endParaRPr lang="es-EC" sz="500" dirty="0" smtClean="0"/>
          </a:p>
          <a:p>
            <a:r>
              <a:rPr lang="es-EC" sz="1200" dirty="0" smtClean="0"/>
              <a:t>Actividades de Control </a:t>
            </a:r>
          </a:p>
          <a:p>
            <a:pPr lvl="1"/>
            <a:r>
              <a:rPr lang="es-EC" sz="1200" dirty="0" smtClean="0"/>
              <a:t>Documentos y registros adecuados. </a:t>
            </a:r>
          </a:p>
          <a:p>
            <a:pPr lvl="1"/>
            <a:r>
              <a:rPr lang="es-EC" sz="1200" dirty="0" smtClean="0"/>
              <a:t>Control físico de activos. </a:t>
            </a:r>
          </a:p>
          <a:p>
            <a:pPr lvl="1"/>
            <a:r>
              <a:rPr lang="es-EC" sz="1200" dirty="0" smtClean="0"/>
              <a:t>Verificación del desempeño del personal. </a:t>
            </a:r>
          </a:p>
          <a:p>
            <a:pPr lvl="1">
              <a:buNone/>
            </a:pPr>
            <a:endParaRPr lang="es-EC" sz="500" dirty="0" smtClean="0"/>
          </a:p>
          <a:p>
            <a:r>
              <a:rPr lang="es-EC" sz="1200" dirty="0" smtClean="0"/>
              <a:t>Información y Comunicación </a:t>
            </a:r>
          </a:p>
          <a:p>
            <a:pPr lvl="1"/>
            <a:r>
              <a:rPr lang="es-EC" sz="1200" dirty="0" smtClean="0"/>
              <a:t>Por la estructura organizacional que posee el FCPC, hace que la comunicación sea oportuna y veraz. </a:t>
            </a:r>
          </a:p>
          <a:p>
            <a:pPr lvl="1">
              <a:buNone/>
            </a:pPr>
            <a:endParaRPr lang="es-EC" sz="500" dirty="0" smtClean="0"/>
          </a:p>
          <a:p>
            <a:r>
              <a:rPr lang="es-EC" sz="1200" dirty="0" smtClean="0"/>
              <a:t>Monitoreo </a:t>
            </a:r>
          </a:p>
          <a:p>
            <a:pPr lvl="1"/>
            <a:r>
              <a:rPr lang="es-EC" sz="1200" dirty="0" smtClean="0"/>
              <a:t>Contratación de Auditorias Externas anuales </a:t>
            </a:r>
          </a:p>
          <a:p>
            <a:pPr>
              <a:buNone/>
            </a:pPr>
            <a:endParaRPr lang="es-EC"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3143256"/>
            <a:ext cx="7772400" cy="1143000"/>
          </a:xfrm>
        </p:spPr>
        <p:txBody>
          <a:bodyPr/>
          <a:lstStyle/>
          <a:p>
            <a:pPr algn="r"/>
            <a:r>
              <a:rPr lang="es-EC" sz="3200" dirty="0" smtClean="0"/>
              <a:t>Presentado por:</a:t>
            </a:r>
            <a:br>
              <a:rPr lang="es-EC" sz="3200" dirty="0" smtClean="0"/>
            </a:br>
            <a:r>
              <a:rPr lang="es-EC" sz="3200" dirty="0" smtClean="0"/>
              <a:t>Tamara Pulgar Zúñiga</a:t>
            </a:r>
            <a:br>
              <a:rPr lang="es-EC" sz="3200" dirty="0" smtClean="0"/>
            </a:br>
            <a:r>
              <a:rPr lang="es-EC" sz="3200" dirty="0" smtClean="0"/>
              <a:t>Verónica Bosmediano San Andrés</a:t>
            </a:r>
            <a:endParaRPr lang="es-EC" sz="3200"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Materialidad</a:t>
            </a:r>
            <a:endParaRPr lang="es-EC" dirty="0"/>
          </a:p>
        </p:txBody>
      </p:sp>
      <p:sp>
        <p:nvSpPr>
          <p:cNvPr id="5" name="4 Marcador de contenido"/>
          <p:cNvSpPr>
            <a:spLocks noGrp="1"/>
          </p:cNvSpPr>
          <p:nvPr>
            <p:ph idx="1"/>
          </p:nvPr>
        </p:nvSpPr>
        <p:spPr/>
        <p:txBody>
          <a:bodyPr/>
          <a:lstStyle/>
          <a:p>
            <a:pPr algn="just"/>
            <a:r>
              <a:rPr lang="es-EC" sz="2500" dirty="0" smtClean="0"/>
              <a:t>La materialidad es la medida de la magnitud de un error en la información financiera, que probablemente causará un cambio de juicio en un usuario o lector de la información financiera.</a:t>
            </a:r>
          </a:p>
          <a:p>
            <a:pPr algn="just"/>
            <a:endParaRPr lang="es-EC" sz="2500" dirty="0" smtClean="0"/>
          </a:p>
          <a:p>
            <a:pPr algn="just"/>
            <a:endParaRPr lang="es-EC" sz="2500" dirty="0"/>
          </a:p>
        </p:txBody>
      </p:sp>
      <p:pic>
        <p:nvPicPr>
          <p:cNvPr id="7" name="Picture 2"/>
          <p:cNvPicPr>
            <a:picLocks noChangeAspect="1" noChangeArrowheads="1"/>
          </p:cNvPicPr>
          <p:nvPr/>
        </p:nvPicPr>
        <p:blipFill>
          <a:blip r:embed="rId2" cstate="print"/>
          <a:srcRect/>
          <a:stretch>
            <a:fillRect/>
          </a:stretch>
        </p:blipFill>
        <p:spPr bwMode="auto">
          <a:xfrm>
            <a:off x="1714480" y="4643446"/>
            <a:ext cx="6039348" cy="1757998"/>
          </a:xfrm>
          <a:prstGeom prst="rect">
            <a:avLst/>
          </a:prstGeom>
          <a:solidFill>
            <a:schemeClr val="tx1"/>
          </a:solidFill>
          <a:ln w="9525">
            <a:noFill/>
            <a:miter lim="800000"/>
            <a:headEnd/>
            <a:tailEnd/>
          </a:ln>
          <a:effectLst/>
        </p:spPr>
      </p:pic>
      <p:sp>
        <p:nvSpPr>
          <p:cNvPr id="348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348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00364" y="4071942"/>
            <a:ext cx="4000528" cy="287917"/>
          </a:xfrm>
          <a:prstGeom prst="rect">
            <a:avLst/>
          </a:prstGeom>
          <a:solidFill>
            <a:schemeClr val="tx1"/>
          </a:solidFill>
        </p:spPr>
      </p:pic>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Materialidad</a:t>
            </a:r>
            <a:endParaRPr lang="es-EC" dirty="0"/>
          </a:p>
        </p:txBody>
      </p:sp>
      <p:sp>
        <p:nvSpPr>
          <p:cNvPr id="7" name="6 Marcador de contenido"/>
          <p:cNvSpPr>
            <a:spLocks noGrp="1"/>
          </p:cNvSpPr>
          <p:nvPr>
            <p:ph idx="1"/>
          </p:nvPr>
        </p:nvSpPr>
        <p:spPr/>
        <p:txBody>
          <a:bodyPr/>
          <a:lstStyle/>
          <a:p>
            <a:pPr algn="just"/>
            <a:r>
              <a:rPr lang="es-EC" sz="2000" dirty="0" smtClean="0"/>
              <a:t>En base a la Tabla anterior se considera un riesgo medio para el cálculo de la materialidad, y, en base a estos porcentajes, se obtuvo lo siguiente:</a:t>
            </a:r>
          </a:p>
          <a:p>
            <a:pPr algn="just"/>
            <a:endParaRPr lang="es-EC" sz="2000" dirty="0" smtClean="0"/>
          </a:p>
          <a:p>
            <a:pPr algn="just"/>
            <a:endParaRPr lang="es-EC" sz="2000" dirty="0" smtClean="0"/>
          </a:p>
          <a:p>
            <a:pPr algn="just"/>
            <a:endParaRPr lang="es-EC" sz="2000" dirty="0" smtClean="0"/>
          </a:p>
          <a:p>
            <a:pPr algn="just"/>
            <a:endParaRPr lang="es-EC" sz="2000" dirty="0" smtClean="0"/>
          </a:p>
          <a:p>
            <a:pPr algn="just"/>
            <a:endParaRPr lang="es-EC" sz="2000" dirty="0" smtClean="0"/>
          </a:p>
          <a:p>
            <a:pPr algn="just">
              <a:buNone/>
            </a:pPr>
            <a:endParaRPr lang="es-EC" sz="2000" dirty="0" smtClean="0"/>
          </a:p>
          <a:p>
            <a:pPr algn="just"/>
            <a:r>
              <a:rPr lang="es-CO" sz="2000" dirty="0" smtClean="0"/>
              <a:t>Como se observa en la Tabla  en el Activo y Patrimonio se concentra un alto riesgo.</a:t>
            </a:r>
            <a:endParaRPr lang="es-EC" sz="2000" dirty="0" smtClean="0"/>
          </a:p>
          <a:p>
            <a:pPr algn="just">
              <a:buNone/>
            </a:pPr>
            <a:endParaRPr lang="es-EC" sz="2000" dirty="0"/>
          </a:p>
        </p:txBody>
      </p:sp>
      <p:pic>
        <p:nvPicPr>
          <p:cNvPr id="8" name="Picture 2"/>
          <p:cNvPicPr>
            <a:picLocks noChangeAspect="1" noChangeArrowheads="1"/>
          </p:cNvPicPr>
          <p:nvPr/>
        </p:nvPicPr>
        <p:blipFill>
          <a:blip r:embed="rId2" cstate="print"/>
          <a:srcRect r="12812"/>
          <a:stretch>
            <a:fillRect/>
          </a:stretch>
        </p:blipFill>
        <p:spPr bwMode="auto">
          <a:xfrm>
            <a:off x="2214546" y="3286124"/>
            <a:ext cx="4857116" cy="1419452"/>
          </a:xfrm>
          <a:prstGeom prst="rect">
            <a:avLst/>
          </a:prstGeom>
          <a:solidFill>
            <a:schemeClr val="tx1"/>
          </a:solidFill>
          <a:ln w="9525">
            <a:noFill/>
            <a:miter lim="800000"/>
            <a:headEnd/>
            <a:tailEnd/>
          </a:ln>
          <a:effectLst/>
        </p:spPr>
      </p:pic>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0128" y="500042"/>
            <a:ext cx="7772400" cy="1143000"/>
          </a:xfrm>
        </p:spPr>
        <p:txBody>
          <a:bodyPr/>
          <a:lstStyle/>
          <a:p>
            <a:pPr algn="ctr"/>
            <a:r>
              <a:rPr lang="es-EC" sz="3000" dirty="0" smtClean="0"/>
              <a:t>DETALLE DE CUENTAS SELECCIONADAS SEGÚN RIESGO DE AUDITORÍA</a:t>
            </a:r>
            <a:endParaRPr lang="es-EC" sz="3000" dirty="0"/>
          </a:p>
        </p:txBody>
      </p:sp>
      <p:sp>
        <p:nvSpPr>
          <p:cNvPr id="5" name="4 Marcador de contenido"/>
          <p:cNvSpPr>
            <a:spLocks noGrp="1"/>
          </p:cNvSpPr>
          <p:nvPr>
            <p:ph idx="1"/>
          </p:nvPr>
        </p:nvSpPr>
        <p:spPr/>
        <p:txBody>
          <a:bodyPr/>
          <a:lstStyle/>
          <a:p>
            <a:pPr algn="just"/>
            <a:r>
              <a:rPr lang="es-CO" sz="2500" dirty="0" smtClean="0"/>
              <a:t>Para determinar el riego de auditoría se establecerá una escala que permite medir los diferentes riesgos existentes en la auditaría:</a:t>
            </a:r>
          </a:p>
          <a:p>
            <a:pPr algn="just"/>
            <a:endParaRPr lang="es-CO" sz="2500" dirty="0" smtClean="0"/>
          </a:p>
          <a:p>
            <a:pPr algn="just"/>
            <a:endParaRPr lang="es-CO" sz="2500" dirty="0" smtClean="0"/>
          </a:p>
          <a:p>
            <a:pPr algn="just"/>
            <a:endParaRPr lang="es-CO" sz="2500" dirty="0" smtClean="0"/>
          </a:p>
          <a:p>
            <a:pPr algn="just"/>
            <a:r>
              <a:rPr lang="es-CO" sz="2500" dirty="0" smtClean="0"/>
              <a:t>Se determina una confiabilidad del 95% de las pruebas a efectuar y por tanto las muestras que se tomará a consideración serán menos exhaustivas, al asumir un riesgo del 5%.</a:t>
            </a:r>
            <a:endParaRPr lang="es-EC" sz="2500" dirty="0" smtClean="0"/>
          </a:p>
          <a:p>
            <a:pPr algn="just"/>
            <a:endParaRPr lang="es-EC" sz="2500" dirty="0"/>
          </a:p>
        </p:txBody>
      </p:sp>
      <p:pic>
        <p:nvPicPr>
          <p:cNvPr id="6" name="Picture 2"/>
          <p:cNvPicPr>
            <a:picLocks noChangeAspect="1" noChangeArrowheads="1"/>
          </p:cNvPicPr>
          <p:nvPr/>
        </p:nvPicPr>
        <p:blipFill>
          <a:blip r:embed="rId2" cstate="print"/>
          <a:srcRect l="26487" r="26487"/>
          <a:stretch>
            <a:fillRect/>
          </a:stretch>
        </p:blipFill>
        <p:spPr bwMode="auto">
          <a:xfrm>
            <a:off x="3286116" y="3286124"/>
            <a:ext cx="3349852" cy="1071570"/>
          </a:xfrm>
          <a:prstGeom prst="rect">
            <a:avLst/>
          </a:prstGeom>
          <a:solidFill>
            <a:schemeClr val="tx1"/>
          </a:solidFill>
          <a:ln w="9525">
            <a:noFill/>
            <a:miter lim="800000"/>
            <a:headEnd/>
            <a:tailEnd/>
          </a:ln>
          <a:effectLst/>
        </p:spPr>
      </p:pic>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500" b="1" dirty="0" smtClean="0"/>
              <a:t>Determinación de Cuentas de Mayor Riesgo</a:t>
            </a:r>
            <a:endParaRPr lang="es-EC" sz="3500" b="1" dirty="0"/>
          </a:p>
        </p:txBody>
      </p:sp>
      <p:sp>
        <p:nvSpPr>
          <p:cNvPr id="3" name="2 Marcador de contenido"/>
          <p:cNvSpPr>
            <a:spLocks noGrp="1"/>
          </p:cNvSpPr>
          <p:nvPr>
            <p:ph idx="1"/>
          </p:nvPr>
        </p:nvSpPr>
        <p:spPr/>
        <p:txBody>
          <a:bodyPr/>
          <a:lstStyle/>
          <a:p>
            <a:pPr algn="just"/>
            <a:r>
              <a:rPr lang="es-CO" sz="2000" dirty="0" smtClean="0"/>
              <a:t>La materialidad o error de cada cuenta estará definida por la siguiente ecuación:</a:t>
            </a:r>
          </a:p>
          <a:p>
            <a:pPr algn="just"/>
            <a:endParaRPr lang="es-CO" sz="2500" dirty="0" smtClean="0"/>
          </a:p>
          <a:p>
            <a:pPr algn="just"/>
            <a:endParaRPr lang="es-CO" sz="1500" dirty="0" smtClean="0"/>
          </a:p>
          <a:p>
            <a:pPr algn="ctr">
              <a:buNone/>
            </a:pPr>
            <a:r>
              <a:rPr lang="es-ES" sz="1500" dirty="0" smtClean="0">
                <a:hlinkClick r:id="rId2" action="ppaction://hlinksldjump"/>
              </a:rPr>
              <a:t>Determinación de Cuentas de Riesgo del Activo</a:t>
            </a:r>
            <a:endParaRPr lang="es-CO" sz="1500" dirty="0" smtClean="0"/>
          </a:p>
          <a:p>
            <a:pPr algn="just"/>
            <a:endParaRPr lang="es-CO" sz="1500" dirty="0" smtClean="0"/>
          </a:p>
          <a:p>
            <a:pPr algn="just"/>
            <a:endParaRPr lang="es-CO" sz="1500" dirty="0" smtClean="0"/>
          </a:p>
          <a:p>
            <a:pPr algn="just"/>
            <a:endParaRPr lang="es-CO" sz="2500" dirty="0" smtClean="0"/>
          </a:p>
          <a:p>
            <a:pPr algn="just"/>
            <a:endParaRPr lang="es-ES" sz="2000" dirty="0" smtClean="0"/>
          </a:p>
          <a:p>
            <a:pPr algn="just"/>
            <a:r>
              <a:rPr lang="es-ES" sz="2000" dirty="0" smtClean="0"/>
              <a:t>Como se puede observar la cuenta que mayor grado significativo tiene en las cuentas de activo son Cuentas por cobrar por lo que se debe realizar pruebas más exhaustivas</a:t>
            </a:r>
            <a:endParaRPr lang="es-EC" sz="2000" dirty="0"/>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3891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8992" y="2857496"/>
            <a:ext cx="2343150" cy="352425"/>
          </a:xfrm>
          <a:prstGeom prst="rect">
            <a:avLst/>
          </a:prstGeom>
          <a:solidFill>
            <a:schemeClr val="tx1"/>
          </a:solidFill>
        </p:spPr>
      </p:pic>
      <p:sp>
        <p:nvSpPr>
          <p:cNvPr id="38915" name="Rectangle 3"/>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nvGraphicFramePr>
        <p:xfrm>
          <a:off x="1928794" y="3643314"/>
          <a:ext cx="5534025" cy="1271589"/>
        </p:xfrm>
        <a:graphic>
          <a:graphicData uri="http://schemas.openxmlformats.org/drawingml/2006/table">
            <a:tbl>
              <a:tblPr/>
              <a:tblGrid>
                <a:gridCol w="2564177"/>
                <a:gridCol w="1170036"/>
                <a:gridCol w="810074"/>
                <a:gridCol w="989738"/>
              </a:tblGrid>
              <a:tr h="357189">
                <a:tc>
                  <a:txBody>
                    <a:bodyPr/>
                    <a:lstStyle/>
                    <a:p>
                      <a:pPr marR="247015" algn="ctr">
                        <a:spcAft>
                          <a:spcPts val="0"/>
                        </a:spcAft>
                      </a:pPr>
                      <a:r>
                        <a:rPr lang="es-ES" sz="1000" b="1" dirty="0">
                          <a:solidFill>
                            <a:schemeClr val="bg2"/>
                          </a:solidFill>
                          <a:latin typeface="Arial"/>
                          <a:ea typeface="Times New Roman"/>
                          <a:cs typeface="Times New Roman"/>
                        </a:rPr>
                        <a:t>Cuenta</a:t>
                      </a:r>
                      <a:endParaRPr lang="es-EC" sz="1200" dirty="0">
                        <a:solidFill>
                          <a:schemeClr val="bg2"/>
                        </a:solidFill>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ctr">
                        <a:spcAft>
                          <a:spcPts val="0"/>
                        </a:spcAft>
                      </a:pPr>
                      <a:r>
                        <a:rPr lang="es-ES" sz="1000" b="1" dirty="0">
                          <a:solidFill>
                            <a:schemeClr val="bg2"/>
                          </a:solidFill>
                          <a:latin typeface="Arial"/>
                          <a:ea typeface="Times New Roman"/>
                          <a:cs typeface="Times New Roman"/>
                        </a:rPr>
                        <a:t>Valor</a:t>
                      </a:r>
                      <a:endParaRPr lang="es-EC" sz="1200" dirty="0">
                        <a:solidFill>
                          <a:schemeClr val="bg2"/>
                        </a:solidFill>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ctr">
                        <a:spcAft>
                          <a:spcPts val="0"/>
                        </a:spcAft>
                      </a:pPr>
                      <a:r>
                        <a:rPr lang="es-ES" sz="1000" b="1" dirty="0">
                          <a:solidFill>
                            <a:schemeClr val="bg2"/>
                          </a:solidFill>
                          <a:latin typeface="Arial"/>
                          <a:ea typeface="Times New Roman"/>
                          <a:cs typeface="Times New Roman"/>
                        </a:rPr>
                        <a:t>%</a:t>
                      </a:r>
                      <a:endParaRPr lang="es-EC" sz="1200" dirty="0">
                        <a:solidFill>
                          <a:schemeClr val="bg2"/>
                        </a:solidFill>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ctr">
                        <a:spcAft>
                          <a:spcPts val="0"/>
                        </a:spcAft>
                      </a:pPr>
                      <a:r>
                        <a:rPr lang="es-ES" sz="1000" b="1" dirty="0">
                          <a:solidFill>
                            <a:schemeClr val="bg2"/>
                          </a:solidFill>
                          <a:latin typeface="Arial"/>
                          <a:ea typeface="Times New Roman"/>
                          <a:cs typeface="Times New Roman"/>
                        </a:rPr>
                        <a:t>Error Tolerable</a:t>
                      </a:r>
                      <a:endParaRPr lang="es-EC" sz="1200" dirty="0">
                        <a:solidFill>
                          <a:schemeClr val="bg2"/>
                        </a:solidFill>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080">
                <a:tc>
                  <a:txBody>
                    <a:bodyPr/>
                    <a:lstStyle/>
                    <a:p>
                      <a:pPr marR="247015">
                        <a:spcAft>
                          <a:spcPts val="0"/>
                        </a:spcAft>
                      </a:pPr>
                      <a:r>
                        <a:rPr lang="es-ES" sz="1000" dirty="0">
                          <a:solidFill>
                            <a:schemeClr val="bg2"/>
                          </a:solidFill>
                          <a:latin typeface="Arial"/>
                          <a:ea typeface="Times New Roman"/>
                          <a:cs typeface="Times New Roman"/>
                        </a:rPr>
                        <a:t>1-10000 Activos Corrientes</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54.550,66</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0,33</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411,26</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080">
                <a:tc>
                  <a:txBody>
                    <a:bodyPr/>
                    <a:lstStyle/>
                    <a:p>
                      <a:pPr marR="247015">
                        <a:spcAft>
                          <a:spcPts val="0"/>
                        </a:spcAft>
                      </a:pPr>
                      <a:r>
                        <a:rPr lang="es-ES" sz="1000" dirty="0">
                          <a:solidFill>
                            <a:schemeClr val="bg2"/>
                          </a:solidFill>
                          <a:latin typeface="Arial"/>
                          <a:ea typeface="Times New Roman"/>
                          <a:cs typeface="Times New Roman"/>
                        </a:rPr>
                        <a:t>1-10130 Cuentas por Cobrar</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10.706.612,89</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a:solidFill>
                            <a:schemeClr val="bg2"/>
                          </a:solidFill>
                          <a:latin typeface="Arial"/>
                          <a:ea typeface="Times New Roman"/>
                          <a:cs typeface="Times New Roman"/>
                        </a:rPr>
                        <a:t>64,43</a:t>
                      </a:r>
                      <a:endParaRPr lang="es-EC" sz="120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80295,89</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080">
                <a:tc>
                  <a:txBody>
                    <a:bodyPr/>
                    <a:lstStyle/>
                    <a:p>
                      <a:pPr marR="247015">
                        <a:spcAft>
                          <a:spcPts val="0"/>
                        </a:spcAft>
                      </a:pPr>
                      <a:r>
                        <a:rPr lang="es-ES" sz="1000" dirty="0">
                          <a:solidFill>
                            <a:schemeClr val="bg2"/>
                          </a:solidFill>
                          <a:latin typeface="Arial"/>
                          <a:ea typeface="Times New Roman"/>
                          <a:cs typeface="Times New Roman"/>
                        </a:rPr>
                        <a:t>1-15000 Inversiones al Sist. Financiero</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5.600.188,18</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a:solidFill>
                            <a:schemeClr val="bg2"/>
                          </a:solidFill>
                          <a:latin typeface="Arial"/>
                          <a:ea typeface="Times New Roman"/>
                          <a:cs typeface="Times New Roman"/>
                        </a:rPr>
                        <a:t>33,7</a:t>
                      </a:r>
                      <a:endParaRPr lang="es-EC" sz="120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41998,63</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080">
                <a:tc>
                  <a:txBody>
                    <a:bodyPr/>
                    <a:lstStyle/>
                    <a:p>
                      <a:pPr marR="247015">
                        <a:spcAft>
                          <a:spcPts val="0"/>
                        </a:spcAft>
                      </a:pPr>
                      <a:r>
                        <a:rPr lang="es-ES" sz="1000" dirty="0">
                          <a:solidFill>
                            <a:schemeClr val="bg2"/>
                          </a:solidFill>
                          <a:latin typeface="Arial"/>
                          <a:ea typeface="Times New Roman"/>
                          <a:cs typeface="Times New Roman"/>
                        </a:rPr>
                        <a:t>1-20000 Activos Fijos</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7.319,72</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0,04</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49,85</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080">
                <a:tc>
                  <a:txBody>
                    <a:bodyPr/>
                    <a:lstStyle/>
                    <a:p>
                      <a:pPr marR="247015">
                        <a:spcAft>
                          <a:spcPts val="0"/>
                        </a:spcAft>
                      </a:pPr>
                      <a:r>
                        <a:rPr lang="es-ES" sz="1000" dirty="0">
                          <a:solidFill>
                            <a:schemeClr val="bg2"/>
                          </a:solidFill>
                          <a:latin typeface="Arial"/>
                          <a:ea typeface="Times New Roman"/>
                          <a:cs typeface="Times New Roman"/>
                        </a:rPr>
                        <a:t>1-30000 Otros Activos</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248.023,35</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1,49</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dirty="0">
                          <a:solidFill>
                            <a:schemeClr val="bg2"/>
                          </a:solidFill>
                          <a:latin typeface="Arial"/>
                          <a:ea typeface="Times New Roman"/>
                          <a:cs typeface="Times New Roman"/>
                        </a:rPr>
                        <a:t>1856,91</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080">
                <a:tc>
                  <a:txBody>
                    <a:bodyPr/>
                    <a:lstStyle/>
                    <a:p>
                      <a:pPr marR="247015">
                        <a:spcAft>
                          <a:spcPts val="0"/>
                        </a:spcAft>
                      </a:pPr>
                      <a:r>
                        <a:rPr lang="es-ES" sz="1000" b="1" dirty="0">
                          <a:solidFill>
                            <a:schemeClr val="bg2"/>
                          </a:solidFill>
                          <a:latin typeface="Arial"/>
                          <a:ea typeface="Times New Roman"/>
                          <a:cs typeface="Times New Roman"/>
                        </a:rPr>
                        <a:t>Total  Activos</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b="1">
                          <a:solidFill>
                            <a:schemeClr val="bg2"/>
                          </a:solidFill>
                          <a:latin typeface="Arial"/>
                          <a:ea typeface="Times New Roman"/>
                          <a:cs typeface="Times New Roman"/>
                        </a:rPr>
                        <a:t>16.616.694,80</a:t>
                      </a:r>
                      <a:endParaRPr lang="es-EC" sz="120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b="1" dirty="0">
                          <a:solidFill>
                            <a:schemeClr val="bg2"/>
                          </a:solidFill>
                          <a:latin typeface="Arial"/>
                          <a:ea typeface="Times New Roman"/>
                          <a:cs typeface="Times New Roman"/>
                        </a:rPr>
                        <a:t>100</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R="247015" algn="r">
                        <a:spcAft>
                          <a:spcPts val="0"/>
                        </a:spcAft>
                      </a:pPr>
                      <a:r>
                        <a:rPr lang="es-ES" sz="1000" b="1" dirty="0">
                          <a:solidFill>
                            <a:schemeClr val="bg2"/>
                          </a:solidFill>
                          <a:latin typeface="Arial"/>
                          <a:ea typeface="Times New Roman"/>
                          <a:cs typeface="Times New Roman"/>
                        </a:rPr>
                        <a:t>124625,00</a:t>
                      </a: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Planificación de la Auditoría</a:t>
            </a:r>
            <a:endParaRPr lang="es-EC" dirty="0"/>
          </a:p>
        </p:txBody>
      </p:sp>
      <p:sp>
        <p:nvSpPr>
          <p:cNvPr id="3" name="2 Marcador de contenido"/>
          <p:cNvSpPr>
            <a:spLocks noGrp="1"/>
          </p:cNvSpPr>
          <p:nvPr>
            <p:ph idx="1"/>
          </p:nvPr>
        </p:nvSpPr>
        <p:spPr/>
        <p:txBody>
          <a:bodyPr/>
          <a:lstStyle/>
          <a:p>
            <a:r>
              <a:rPr lang="es-EC" sz="2800" dirty="0" smtClean="0"/>
              <a:t>Alcance</a:t>
            </a:r>
          </a:p>
          <a:p>
            <a:r>
              <a:rPr lang="es-EC" sz="2800" dirty="0" smtClean="0"/>
              <a:t>Objetivos</a:t>
            </a:r>
          </a:p>
          <a:p>
            <a:pPr lvl="2">
              <a:buFont typeface="Wingdings" pitchFamily="2" charset="2"/>
              <a:buChar char="ü"/>
            </a:pPr>
            <a:r>
              <a:rPr lang="es-EC" sz="2000" dirty="0" smtClean="0"/>
              <a:t>General</a:t>
            </a:r>
          </a:p>
          <a:p>
            <a:pPr lvl="2">
              <a:buFont typeface="Wingdings" pitchFamily="2" charset="2"/>
              <a:buChar char="ü"/>
            </a:pPr>
            <a:r>
              <a:rPr lang="es-EC" sz="2000" dirty="0" smtClean="0"/>
              <a:t>Específicos</a:t>
            </a:r>
          </a:p>
          <a:p>
            <a:pPr marL="342900" lvl="2" indent="-342900">
              <a:buSzPct val="80000"/>
              <a:buFont typeface="Wingdings" pitchFamily="2" charset="2"/>
              <a:buChar char="l"/>
            </a:pPr>
            <a:r>
              <a:rPr lang="es-EC" sz="2800" dirty="0" smtClean="0">
                <a:ea typeface="+mn-ea"/>
                <a:cs typeface="+mn-cs"/>
              </a:rPr>
              <a:t>Equipo Auditor</a:t>
            </a:r>
          </a:p>
          <a:p>
            <a:pPr lvl="2">
              <a:buSzPct val="80000"/>
              <a:buFont typeface="Wingdings" pitchFamily="2" charset="2"/>
              <a:buChar char="ü"/>
            </a:pPr>
            <a:r>
              <a:rPr lang="es-EC" sz="2000" dirty="0" smtClean="0"/>
              <a:t>Gerente de Auditoría.</a:t>
            </a:r>
          </a:p>
          <a:p>
            <a:pPr lvl="2">
              <a:buSzPct val="80000"/>
              <a:buFont typeface="Wingdings" pitchFamily="2" charset="2"/>
              <a:buChar char="ü"/>
            </a:pPr>
            <a:r>
              <a:rPr lang="es-EC" sz="2000" dirty="0" smtClean="0"/>
              <a:t>Auditor Líder.</a:t>
            </a:r>
          </a:p>
          <a:p>
            <a:pPr lvl="2">
              <a:buSzPct val="80000"/>
              <a:buFont typeface="Wingdings" pitchFamily="2" charset="2"/>
              <a:buChar char="ü"/>
            </a:pPr>
            <a:r>
              <a:rPr lang="es-EC" sz="2000" dirty="0" smtClean="0"/>
              <a:t>Auditor </a:t>
            </a:r>
            <a:r>
              <a:rPr lang="es-EC" sz="2000" dirty="0" err="1" smtClean="0"/>
              <a:t>Senior</a:t>
            </a:r>
            <a:r>
              <a:rPr lang="es-EC" sz="2000" dirty="0" smtClean="0"/>
              <a:t>.</a:t>
            </a:r>
          </a:p>
          <a:p>
            <a:pPr marL="342900" lvl="2" indent="-342900">
              <a:buSzPct val="80000"/>
              <a:buFont typeface="Wingdings" pitchFamily="2" charset="2"/>
              <a:buChar char="l"/>
            </a:pPr>
            <a:r>
              <a:rPr lang="es-EC" sz="2800" dirty="0" smtClean="0">
                <a:ea typeface="+mn-ea"/>
                <a:cs typeface="+mn-cs"/>
              </a:rPr>
              <a:t>Planeación de Pruebas</a:t>
            </a:r>
          </a:p>
          <a:p>
            <a:pPr lvl="2">
              <a:buSzPct val="80000"/>
              <a:buFont typeface="Wingdings" pitchFamily="2" charset="2"/>
              <a:buChar char="ü"/>
            </a:pPr>
            <a:endParaRPr lang="es-EC" sz="2000" dirty="0" smtClean="0"/>
          </a:p>
          <a:p>
            <a:pPr marL="342900" lvl="2" indent="-342900">
              <a:buSzPct val="80000"/>
              <a:buFont typeface="Wingdings" pitchFamily="2" charset="2"/>
              <a:buChar char="l"/>
            </a:pPr>
            <a:endParaRPr lang="es-EC" sz="3200" dirty="0" smtClean="0">
              <a:ea typeface="+mn-ea"/>
              <a:cs typeface="+mn-cs"/>
            </a:endParaRP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Planeación de Pruebas</a:t>
            </a:r>
            <a:endParaRPr lang="es-EC" dirty="0"/>
          </a:p>
        </p:txBody>
      </p:sp>
      <p:sp>
        <p:nvSpPr>
          <p:cNvPr id="5" name="4 Marcador de contenido"/>
          <p:cNvSpPr>
            <a:spLocks noGrp="1"/>
          </p:cNvSpPr>
          <p:nvPr>
            <p:ph idx="1"/>
          </p:nvPr>
        </p:nvSpPr>
        <p:spPr/>
        <p:txBody>
          <a:bodyPr/>
          <a:lstStyle/>
          <a:p>
            <a:r>
              <a:rPr lang="es-EC" u="sng" dirty="0" smtClean="0"/>
              <a:t>Riesgo Inherente</a:t>
            </a:r>
          </a:p>
          <a:p>
            <a:pPr algn="just">
              <a:buNone/>
            </a:pPr>
            <a:r>
              <a:rPr lang="es-ES" sz="2500" dirty="0" smtClean="0"/>
              <a:t>	De las Cuentas por Cobrar-Préstamos por cobrar el riesgo que se considera es Alto.</a:t>
            </a:r>
          </a:p>
          <a:p>
            <a:pPr algn="just">
              <a:buNone/>
            </a:pPr>
            <a:endParaRPr lang="es-ES" sz="2500" dirty="0" smtClean="0"/>
          </a:p>
          <a:p>
            <a:r>
              <a:rPr lang="es-ES" u="sng" dirty="0" smtClean="0"/>
              <a:t>Riesgo de Control</a:t>
            </a:r>
          </a:p>
          <a:p>
            <a:pPr algn="just">
              <a:buNone/>
            </a:pPr>
            <a:r>
              <a:rPr lang="es-ES" sz="2500" dirty="0" smtClean="0"/>
              <a:t>	En base a la revisión del Control Interno y que, por haberse aplicado recomendaciones  hechas en Auditorías pasadas se concluyó que el riesgo de Control es Medio.</a:t>
            </a:r>
            <a:endParaRPr lang="es-EC" sz="2500" dirty="0" smtClean="0"/>
          </a:p>
          <a:p>
            <a:pPr algn="just">
              <a:buNone/>
            </a:pPr>
            <a:endParaRPr lang="es-EC" sz="2800" dirty="0"/>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C" dirty="0" smtClean="0"/>
              <a:t>Escala de Riesgo de Control-Inherente</a:t>
            </a:r>
            <a:endParaRPr lang="es-EC" dirty="0"/>
          </a:p>
        </p:txBody>
      </p:sp>
      <p:pic>
        <p:nvPicPr>
          <p:cNvPr id="41986" name="Picture 2"/>
          <p:cNvPicPr>
            <a:picLocks noGrp="1" noChangeAspect="1" noChangeArrowheads="1"/>
          </p:cNvPicPr>
          <p:nvPr>
            <p:ph idx="1"/>
          </p:nvPr>
        </p:nvPicPr>
        <p:blipFill>
          <a:blip r:embed="rId2" cstate="print"/>
          <a:srcRect l="9849" r="11056"/>
          <a:stretch>
            <a:fillRect/>
          </a:stretch>
        </p:blipFill>
        <p:spPr bwMode="auto">
          <a:xfrm>
            <a:off x="1357290" y="3000372"/>
            <a:ext cx="6643734" cy="1357322"/>
          </a:xfrm>
          <a:prstGeom prst="rect">
            <a:avLst/>
          </a:prstGeom>
          <a:solidFill>
            <a:schemeClr val="tx1"/>
          </a:solid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Riesgo de Detección</a:t>
            </a:r>
            <a:endParaRPr lang="es-EC" dirty="0"/>
          </a:p>
        </p:txBody>
      </p:sp>
      <p:sp>
        <p:nvSpPr>
          <p:cNvPr id="5" name="4 Marcador de contenido"/>
          <p:cNvSpPr>
            <a:spLocks noGrp="1"/>
          </p:cNvSpPr>
          <p:nvPr>
            <p:ph idx="1"/>
          </p:nvPr>
        </p:nvSpPr>
        <p:spPr/>
        <p:txBody>
          <a:bodyPr/>
          <a:lstStyle/>
          <a:p>
            <a:pPr algn="just"/>
            <a:r>
              <a:rPr lang="es-ES" sz="2500" dirty="0" smtClean="0"/>
              <a:t>Es el riesgo que el auditor no detecte un error material en una afirmación de los Estados financieros.</a:t>
            </a:r>
          </a:p>
          <a:p>
            <a:pPr algn="just"/>
            <a:r>
              <a:rPr lang="es-ES" sz="2500" dirty="0" smtClean="0"/>
              <a:t>Por lo tanto el riesgo de Detección combinado hasta este punto es calificado como Alto (High)</a:t>
            </a:r>
            <a:endParaRPr lang="es-EC" sz="2500" dirty="0" smtClean="0"/>
          </a:p>
          <a:p>
            <a:pPr algn="just"/>
            <a:endParaRPr lang="es-EC" sz="2500" dirty="0"/>
          </a:p>
        </p:txBody>
      </p:sp>
      <p:pic>
        <p:nvPicPr>
          <p:cNvPr id="6" name="Picture 2"/>
          <p:cNvPicPr>
            <a:picLocks noChangeAspect="1" noChangeArrowheads="1"/>
          </p:cNvPicPr>
          <p:nvPr/>
        </p:nvPicPr>
        <p:blipFill>
          <a:blip r:embed="rId2" cstate="print"/>
          <a:srcRect l="8976" r="11540"/>
          <a:stretch>
            <a:fillRect/>
          </a:stretch>
        </p:blipFill>
        <p:spPr bwMode="auto">
          <a:xfrm>
            <a:off x="2571736" y="5072074"/>
            <a:ext cx="4429156" cy="964617"/>
          </a:xfrm>
          <a:prstGeom prst="rect">
            <a:avLst/>
          </a:prstGeom>
          <a:solidFill>
            <a:schemeClr val="tx1"/>
          </a:solidFill>
          <a:ln w="9525">
            <a:noFill/>
            <a:miter lim="800000"/>
            <a:headEnd/>
            <a:tailEnd/>
          </a:ln>
          <a:effectLst/>
        </p:spPr>
      </p:pic>
      <p:sp>
        <p:nvSpPr>
          <p:cNvPr id="430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430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643306" y="4286256"/>
            <a:ext cx="2286016" cy="244013"/>
          </a:xfrm>
          <a:prstGeom prst="rect">
            <a:avLst/>
          </a:prstGeom>
          <a:solidFill>
            <a:schemeClr val="tx1"/>
          </a:solidFill>
        </p:spPr>
      </p:pic>
      <p:sp>
        <p:nvSpPr>
          <p:cNvPr id="43013" name="Rectangle 5"/>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Escala del nivel de Riesgo</a:t>
            </a:r>
            <a:endParaRPr lang="es-EC" dirty="0"/>
          </a:p>
        </p:txBody>
      </p:sp>
      <p:sp>
        <p:nvSpPr>
          <p:cNvPr id="3" name="2 Marcador de contenido"/>
          <p:cNvSpPr>
            <a:spLocks noGrp="1"/>
          </p:cNvSpPr>
          <p:nvPr>
            <p:ph idx="1"/>
          </p:nvPr>
        </p:nvSpPr>
        <p:spPr/>
        <p:txBody>
          <a:bodyPr/>
          <a:lstStyle/>
          <a:p>
            <a:pPr algn="just"/>
            <a:r>
              <a:rPr lang="es-ES" sz="2500" dirty="0" smtClean="0"/>
              <a:t>Según la tabla de asignación de valores, el valor “High” es calificado con el 80% de absorción del riesgo:</a:t>
            </a:r>
            <a:endParaRPr lang="es-EC" sz="2500" dirty="0" smtClean="0"/>
          </a:p>
          <a:p>
            <a:endParaRPr lang="es-EC" dirty="0"/>
          </a:p>
        </p:txBody>
      </p:sp>
      <p:pic>
        <p:nvPicPr>
          <p:cNvPr id="4" name="Picture 2"/>
          <p:cNvPicPr>
            <a:picLocks noChangeAspect="1" noChangeArrowheads="1"/>
          </p:cNvPicPr>
          <p:nvPr/>
        </p:nvPicPr>
        <p:blipFill>
          <a:blip r:embed="rId2" cstate="print"/>
          <a:srcRect l="23898" r="25203"/>
          <a:stretch>
            <a:fillRect/>
          </a:stretch>
        </p:blipFill>
        <p:spPr bwMode="auto">
          <a:xfrm>
            <a:off x="3000364" y="3429000"/>
            <a:ext cx="3429024" cy="1590431"/>
          </a:xfrm>
          <a:prstGeom prst="rect">
            <a:avLst/>
          </a:prstGeom>
          <a:solidFill>
            <a:schemeClr val="tx1"/>
          </a:solid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Programa de Auditoría</a:t>
            </a:r>
            <a:endParaRPr lang="es-EC" dirty="0"/>
          </a:p>
        </p:txBody>
      </p:sp>
      <p:pic>
        <p:nvPicPr>
          <p:cNvPr id="5" name="Picture 5"/>
          <p:cNvPicPr>
            <a:picLocks noGrp="1" noChangeAspect="1" noChangeArrowheads="1"/>
          </p:cNvPicPr>
          <p:nvPr>
            <p:ph idx="1"/>
          </p:nvPr>
        </p:nvPicPr>
        <p:blipFill>
          <a:blip r:embed="rId2" cstate="print"/>
          <a:srcRect/>
          <a:stretch>
            <a:fillRect/>
          </a:stretch>
        </p:blipFill>
        <p:spPr bwMode="auto">
          <a:xfrm>
            <a:off x="785786" y="1643050"/>
            <a:ext cx="7715304" cy="478658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RESUMEN</a:t>
            </a:r>
            <a:endParaRPr lang="es-EC" dirty="0"/>
          </a:p>
        </p:txBody>
      </p:sp>
      <p:sp>
        <p:nvSpPr>
          <p:cNvPr id="3" name="2 Marcador de contenido"/>
          <p:cNvSpPr>
            <a:spLocks noGrp="1"/>
          </p:cNvSpPr>
          <p:nvPr>
            <p:ph idx="1"/>
          </p:nvPr>
        </p:nvSpPr>
        <p:spPr/>
        <p:txBody>
          <a:bodyPr/>
          <a:lstStyle/>
          <a:p>
            <a:pPr algn="just"/>
            <a:r>
              <a:rPr lang="es-EC" sz="2000" dirty="0" smtClean="0"/>
              <a:t>La presente tesis trata sobre la auditoría a los estados financieros de una institución sin fines de lucro que otorga préstamos a sus partícipes, especialmente para el rubro de cuentas por cobrar.</a:t>
            </a:r>
          </a:p>
          <a:p>
            <a:pPr algn="just">
              <a:buNone/>
            </a:pPr>
            <a:endParaRPr lang="es-EC" sz="1000" dirty="0" smtClean="0"/>
          </a:p>
          <a:p>
            <a:pPr algn="just"/>
            <a:r>
              <a:rPr lang="es-EC" sz="2000" dirty="0" smtClean="0"/>
              <a:t>Se evaluará:</a:t>
            </a:r>
          </a:p>
          <a:p>
            <a:pPr lvl="1" algn="just">
              <a:buClr>
                <a:schemeClr val="accent6"/>
              </a:buClr>
              <a:buFont typeface="Wingdings" pitchFamily="2" charset="2"/>
              <a:buChar char="ü"/>
            </a:pPr>
            <a:r>
              <a:rPr lang="es-EC" sz="1600" dirty="0" smtClean="0"/>
              <a:t> </a:t>
            </a:r>
            <a:r>
              <a:rPr lang="es-EC" sz="2000" dirty="0" smtClean="0"/>
              <a:t>Indicadores financieros</a:t>
            </a:r>
          </a:p>
          <a:p>
            <a:pPr lvl="1" algn="just">
              <a:buClr>
                <a:schemeClr val="accent6"/>
              </a:buClr>
              <a:buFont typeface="Wingdings" pitchFamily="2" charset="2"/>
              <a:buChar char="ü"/>
            </a:pPr>
            <a:r>
              <a:rPr lang="es-EC" sz="2000" dirty="0" smtClean="0"/>
              <a:t>Análisis vertical y horizontal</a:t>
            </a:r>
          </a:p>
          <a:p>
            <a:pPr lvl="1" algn="just">
              <a:buClr>
                <a:schemeClr val="accent6"/>
              </a:buClr>
              <a:buFont typeface="Wingdings" pitchFamily="2" charset="2"/>
              <a:buChar char="ü"/>
            </a:pPr>
            <a:r>
              <a:rPr lang="es-EC" sz="2000" dirty="0" smtClean="0"/>
              <a:t>Eficiencia con la que la administración cumple sus objetivos y metas (Control Interno).</a:t>
            </a:r>
          </a:p>
          <a:p>
            <a:pPr lvl="1" algn="just">
              <a:buClr>
                <a:schemeClr val="accent6"/>
              </a:buClr>
              <a:buNone/>
            </a:pPr>
            <a:endParaRPr lang="es-EC" sz="1000" dirty="0" smtClean="0"/>
          </a:p>
          <a:p>
            <a:pPr marL="342900" lvl="1" indent="-342900" algn="just">
              <a:buClr>
                <a:schemeClr val="accent2"/>
              </a:buClr>
              <a:buSzPct val="80000"/>
              <a:buFont typeface="Wingdings" pitchFamily="2" charset="2"/>
              <a:buChar char="l"/>
            </a:pPr>
            <a:r>
              <a:rPr lang="es-EC" sz="2000" dirty="0" smtClean="0">
                <a:ea typeface="+mn-ea"/>
                <a:cs typeface="+mn-cs"/>
              </a:rPr>
              <a:t>El Objetivo de realizar la auditoria es de evaluar los errores y determinar su materialidad dado el caso.</a:t>
            </a:r>
          </a:p>
        </p:txBody>
      </p:sp>
      <p:pic>
        <p:nvPicPr>
          <p:cNvPr id="4" name="Picture 6" descr="images24"/>
          <p:cNvPicPr>
            <a:picLocks noChangeAspect="1" noChangeArrowheads="1"/>
          </p:cNvPicPr>
          <p:nvPr/>
        </p:nvPicPr>
        <p:blipFill>
          <a:blip r:embed="rId2" cstate="print"/>
          <a:srcRect/>
          <a:stretch>
            <a:fillRect/>
          </a:stretch>
        </p:blipFill>
        <p:spPr bwMode="auto">
          <a:xfrm>
            <a:off x="6659563" y="260350"/>
            <a:ext cx="2160587" cy="158273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heckerboard(across)">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Procedimientos de Auditoría</a:t>
            </a:r>
            <a:endParaRPr lang="es-EC" dirty="0"/>
          </a:p>
        </p:txBody>
      </p:sp>
      <p:sp>
        <p:nvSpPr>
          <p:cNvPr id="3" name="2 Marcador de contenido"/>
          <p:cNvSpPr>
            <a:spLocks noGrp="1"/>
          </p:cNvSpPr>
          <p:nvPr>
            <p:ph idx="1"/>
          </p:nvPr>
        </p:nvSpPr>
        <p:spPr/>
        <p:txBody>
          <a:bodyPr/>
          <a:lstStyle/>
          <a:p>
            <a:pPr algn="just"/>
            <a:r>
              <a:rPr lang="es-ES" sz="2000" dirty="0" smtClean="0"/>
              <a:t>Se debe identificar los procedimientos que presentan deficiencias y emitir recomendaciones respecto a las acciones que deben ser emprendidas para mejorar las políticas y prácticas contables, financieras y de control interno. </a:t>
            </a:r>
            <a:endParaRPr lang="es-EC" sz="2000" dirty="0" smtClean="0"/>
          </a:p>
          <a:p>
            <a:pPr algn="just"/>
            <a:r>
              <a:rPr lang="es-ES" sz="2000" dirty="0" smtClean="0"/>
              <a:t>Se debe realizar también una evaluación de los aspectos operativos con objeto de precisar las necesidades de  mejoras en aspectos de  control y coordinación; es decir, el Informe debe también referirse a las deficiencias encontradas y recomendar las soluciones más convenientes</a:t>
            </a:r>
            <a:endParaRPr lang="es-EC" sz="2000" dirty="0"/>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Ejecución de la Auditoría</a:t>
            </a:r>
            <a:endParaRPr lang="es-EC" b="1" dirty="0"/>
          </a:p>
        </p:txBody>
      </p:sp>
      <p:sp>
        <p:nvSpPr>
          <p:cNvPr id="3" name="2 Marcador de contenido"/>
          <p:cNvSpPr>
            <a:spLocks noGrp="1"/>
          </p:cNvSpPr>
          <p:nvPr>
            <p:ph idx="1"/>
          </p:nvPr>
        </p:nvSpPr>
        <p:spPr>
          <a:xfrm>
            <a:off x="714348" y="1500174"/>
            <a:ext cx="7772400" cy="4114800"/>
          </a:xfrm>
        </p:spPr>
        <p:txBody>
          <a:bodyPr/>
          <a:lstStyle/>
          <a:p>
            <a:r>
              <a:rPr lang="es-EC" dirty="0" smtClean="0">
                <a:solidFill>
                  <a:srgbClr val="FFFF00"/>
                </a:solidFill>
              </a:rPr>
              <a:t>Muestreo Estadístico</a:t>
            </a:r>
          </a:p>
          <a:p>
            <a:pPr>
              <a:buNone/>
            </a:pPr>
            <a:r>
              <a:rPr lang="es-EC" dirty="0" smtClean="0">
                <a:solidFill>
                  <a:srgbClr val="FFFF00"/>
                </a:solidFill>
              </a:rPr>
              <a:t>	</a:t>
            </a:r>
            <a:r>
              <a:rPr lang="es-EC" sz="2500" dirty="0" smtClean="0"/>
              <a:t>Riesgo de Muestreo</a:t>
            </a:r>
          </a:p>
          <a:p>
            <a:pPr algn="ctr">
              <a:buNone/>
            </a:pPr>
            <a:r>
              <a:rPr lang="es-EC" sz="1500" dirty="0" smtClean="0"/>
              <a:t>     </a:t>
            </a:r>
          </a:p>
          <a:p>
            <a:pPr algn="ctr">
              <a:buNone/>
            </a:pPr>
            <a:r>
              <a:rPr lang="es-EC" sz="1500" dirty="0" smtClean="0"/>
              <a:t> Escala de valores para el Riesgo de Muestreo I</a:t>
            </a:r>
          </a:p>
          <a:p>
            <a:pPr algn="ctr">
              <a:buNone/>
            </a:pPr>
            <a:endParaRPr lang="es-EC" sz="1500" dirty="0" smtClean="0"/>
          </a:p>
          <a:p>
            <a:pPr algn="ctr">
              <a:buNone/>
            </a:pPr>
            <a:endParaRPr lang="es-EC" sz="1500" dirty="0" smtClean="0"/>
          </a:p>
          <a:p>
            <a:pPr algn="just">
              <a:buNone/>
            </a:pPr>
            <a:r>
              <a:rPr lang="es-ES" sz="2000" dirty="0" smtClean="0"/>
              <a:t>	</a:t>
            </a:r>
          </a:p>
          <a:p>
            <a:pPr algn="just">
              <a:buNone/>
            </a:pPr>
            <a:r>
              <a:rPr lang="es-ES" sz="2000" dirty="0" smtClean="0"/>
              <a:t>	Por ende, en la  escala de valores para niveles de confianza (1-Rm) será del 93.75%:</a:t>
            </a:r>
          </a:p>
          <a:p>
            <a:pPr algn="just">
              <a:buNone/>
            </a:pPr>
            <a:endParaRPr lang="es-ES" sz="1500" dirty="0" smtClean="0"/>
          </a:p>
          <a:p>
            <a:pPr algn="ctr">
              <a:buNone/>
            </a:pPr>
            <a:r>
              <a:rPr lang="es-ES" sz="1500" dirty="0" smtClean="0"/>
              <a:t>Escala de valores para el Riesgo de Muestreo II</a:t>
            </a:r>
          </a:p>
          <a:p>
            <a:pPr algn="ctr">
              <a:buNone/>
            </a:pPr>
            <a:endParaRPr lang="es-EC" sz="1500" dirty="0" smtClean="0"/>
          </a:p>
          <a:p>
            <a:pPr algn="ctr">
              <a:buNone/>
            </a:pPr>
            <a:endParaRPr lang="es-EC" sz="1500" dirty="0" smtClean="0"/>
          </a:p>
          <a:p>
            <a:pPr algn="ctr">
              <a:buNone/>
            </a:pPr>
            <a:endParaRPr lang="es-EC" sz="1500" dirty="0" smtClean="0"/>
          </a:p>
          <a:p>
            <a:pPr algn="ctr">
              <a:buNone/>
            </a:pPr>
            <a:endParaRPr lang="es-EC" sz="1500" dirty="0" smtClean="0"/>
          </a:p>
          <a:p>
            <a:pPr algn="just">
              <a:buNone/>
            </a:pPr>
            <a:r>
              <a:rPr lang="es-ES" sz="2000" dirty="0" smtClean="0"/>
              <a:t>	</a:t>
            </a:r>
            <a:endParaRPr lang="es-EC" sz="2000" dirty="0" smtClean="0"/>
          </a:p>
          <a:p>
            <a:pPr algn="ctr">
              <a:buNone/>
            </a:pPr>
            <a:endParaRPr lang="es-EC" sz="1500" dirty="0" smtClean="0"/>
          </a:p>
          <a:p>
            <a:endParaRPr lang="es-EC"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450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4505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0" y="2143116"/>
            <a:ext cx="3286148" cy="540389"/>
          </a:xfrm>
          <a:prstGeom prst="rect">
            <a:avLst/>
          </a:prstGeom>
          <a:solidFill>
            <a:schemeClr val="tx1"/>
          </a:solidFill>
        </p:spPr>
      </p:pic>
      <p:graphicFrame>
        <p:nvGraphicFramePr>
          <p:cNvPr id="9" name="8 Tabla"/>
          <p:cNvGraphicFramePr>
            <a:graphicFrameLocks noGrp="1"/>
          </p:cNvGraphicFramePr>
          <p:nvPr/>
        </p:nvGraphicFramePr>
        <p:xfrm>
          <a:off x="2357422" y="3214686"/>
          <a:ext cx="4667250" cy="762000"/>
        </p:xfrm>
        <a:graphic>
          <a:graphicData uri="http://schemas.openxmlformats.org/drawingml/2006/table">
            <a:tbl>
              <a:tblPr/>
              <a:tblGrid>
                <a:gridCol w="326390"/>
                <a:gridCol w="540385"/>
                <a:gridCol w="542925"/>
                <a:gridCol w="542925"/>
                <a:gridCol w="542925"/>
                <a:gridCol w="542925"/>
                <a:gridCol w="542925"/>
                <a:gridCol w="542925"/>
                <a:gridCol w="542925"/>
              </a:tblGrid>
              <a:tr h="138430">
                <a:tc>
                  <a:txBody>
                    <a:bodyPr/>
                    <a:lstStyle/>
                    <a:p>
                      <a:pPr algn="r">
                        <a:spcAft>
                          <a:spcPts val="0"/>
                        </a:spcAft>
                      </a:pPr>
                      <a:endParaRPr lang="es-ES" sz="1000" dirty="0">
                        <a:solidFill>
                          <a:srgbClr val="000000"/>
                        </a:solidFill>
                        <a:latin typeface="Arial"/>
                        <a:ea typeface="Times New Roman"/>
                        <a:cs typeface="Times New Roman"/>
                      </a:endParaRPr>
                    </a:p>
                  </a:txBody>
                  <a:tcPr marL="44450" marR="44450" marT="0" marB="0">
                    <a:lnL>
                      <a:noFill/>
                    </a:lnL>
                    <a:lnR>
                      <a:noFill/>
                    </a:lnR>
                    <a:lnT>
                      <a:noFill/>
                    </a:lnT>
                    <a:lnB>
                      <a:noFill/>
                    </a:lnB>
                    <a:noFill/>
                  </a:tcPr>
                </a:tc>
                <a:tc>
                  <a:txBody>
                    <a:bodyPr/>
                    <a:lstStyle/>
                    <a:p>
                      <a:pPr algn="r">
                        <a:spcAft>
                          <a:spcPts val="0"/>
                        </a:spcAft>
                      </a:pPr>
                      <a:endParaRPr lang="es-ES" sz="1000">
                        <a:solidFill>
                          <a:srgbClr val="000000"/>
                        </a:solidFill>
                        <a:latin typeface="Arial"/>
                        <a:ea typeface="Times New Roman"/>
                        <a:cs typeface="Times New Roman"/>
                      </a:endParaRPr>
                    </a:p>
                  </a:txBody>
                  <a:tcPr marL="44450" marR="44450" marT="0" marB="0">
                    <a:lnL>
                      <a:noFill/>
                    </a:lnL>
                    <a:lnR w="12700" cap="flat" cmpd="sng" algn="ctr">
                      <a:solidFill>
                        <a:srgbClr val="000000"/>
                      </a:solidFill>
                      <a:prstDash val="solid"/>
                      <a:round/>
                      <a:headEnd type="none" w="med" len="med"/>
                      <a:tailEnd type="none" w="med" len="med"/>
                    </a:lnR>
                    <a:lnT>
                      <a:noFill/>
                    </a:lnT>
                    <a:lnB>
                      <a:noFill/>
                    </a:lnB>
                    <a:noFill/>
                  </a:tcPr>
                </a:tc>
                <a:tc gridSpan="7">
                  <a:txBody>
                    <a:bodyPr/>
                    <a:lstStyle/>
                    <a:p>
                      <a:pPr algn="ctr">
                        <a:spcAft>
                          <a:spcPts val="0"/>
                        </a:spcAft>
                      </a:pPr>
                      <a:r>
                        <a:rPr lang="es-ES" sz="1000" b="1" u="sng" dirty="0">
                          <a:solidFill>
                            <a:srgbClr val="000000"/>
                          </a:solidFill>
                          <a:latin typeface="Arial"/>
                          <a:ea typeface="Times New Roman"/>
                          <a:cs typeface="Times New Roman"/>
                        </a:rPr>
                        <a:t>Ri x Rc x Rd</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38430">
                <a:tc>
                  <a:txBody>
                    <a:bodyPr/>
                    <a:lstStyle/>
                    <a:p>
                      <a:pPr algn="r">
                        <a:spcAft>
                          <a:spcPts val="0"/>
                        </a:spcAft>
                      </a:pPr>
                      <a:endParaRPr lang="es-ES" sz="1000">
                        <a:solidFill>
                          <a:srgbClr val="000000"/>
                        </a:solidFill>
                        <a:latin typeface="Arial"/>
                        <a:ea typeface="Times New Roman"/>
                        <a:cs typeface="Times New Roman"/>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es-ES" sz="1000" dirty="0">
                        <a:solidFill>
                          <a:srgbClr val="000000"/>
                        </a:solidFill>
                        <a:latin typeface="Arial"/>
                        <a:ea typeface="Times New Roman"/>
                        <a:cs typeface="Times New Roman"/>
                      </a:endParaRPr>
                    </a:p>
                  </a:txBody>
                  <a:tcPr marL="44450" marR="444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s-ES" sz="1000" b="1">
                          <a:solidFill>
                            <a:srgbClr val="000000"/>
                          </a:solidFill>
                          <a:latin typeface="Arial"/>
                          <a:ea typeface="Times New Roman"/>
                          <a:cs typeface="Times New Roman"/>
                        </a:rPr>
                        <a:t>40%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50%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60%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70%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80%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90%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100%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8430">
                <a:tc>
                  <a:txBody>
                    <a:bodyPr/>
                    <a:lstStyle/>
                    <a:p>
                      <a:pPr algn="r">
                        <a:spcAft>
                          <a:spcPts val="0"/>
                        </a:spcAft>
                      </a:pPr>
                      <a:endParaRPr lang="es-ES" sz="1000">
                        <a:solidFill>
                          <a:srgbClr val="000000"/>
                        </a:solidFill>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10%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25,00%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20,00%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dirty="0">
                          <a:solidFill>
                            <a:srgbClr val="000000"/>
                          </a:solidFill>
                          <a:latin typeface="Arial"/>
                          <a:ea typeface="Times New Roman"/>
                          <a:cs typeface="Times New Roman"/>
                        </a:rPr>
                        <a:t>16,67%</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14,29%</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12,50%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11,11%</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10,00%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8430">
                <a:tc>
                  <a:txBody>
                    <a:bodyPr/>
                    <a:lstStyle/>
                    <a:p>
                      <a:pPr algn="ctr">
                        <a:spcAft>
                          <a:spcPts val="0"/>
                        </a:spcAft>
                      </a:pPr>
                      <a:r>
                        <a:rPr lang="es-ES" sz="1000" b="1" u="sng">
                          <a:solidFill>
                            <a:srgbClr val="000000"/>
                          </a:solidFill>
                          <a:latin typeface="Arial"/>
                          <a:ea typeface="Times New Roman"/>
                          <a:cs typeface="Times New Roman"/>
                        </a:rPr>
                        <a:t>Ra</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5%</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12,50%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10,00%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8,33%</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7,14%</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b="1" dirty="0">
                          <a:solidFill>
                            <a:srgbClr val="000000"/>
                          </a:solidFill>
                          <a:latin typeface="Arial"/>
                          <a:ea typeface="Times New Roman"/>
                          <a:cs typeface="Times New Roman"/>
                        </a:rPr>
                        <a:t>6,25%</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a:spcAft>
                          <a:spcPts val="0"/>
                        </a:spcAft>
                      </a:pPr>
                      <a:r>
                        <a:rPr lang="es-ES" sz="1000">
                          <a:solidFill>
                            <a:srgbClr val="000000"/>
                          </a:solidFill>
                          <a:latin typeface="Arial"/>
                          <a:ea typeface="Times New Roman"/>
                          <a:cs typeface="Times New Roman"/>
                        </a:rPr>
                        <a:t>5,56%</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5,00%</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8430">
                <a:tc>
                  <a:txBody>
                    <a:bodyPr/>
                    <a:lstStyle/>
                    <a:p>
                      <a:pPr algn="r">
                        <a:spcAft>
                          <a:spcPts val="0"/>
                        </a:spcAft>
                      </a:pPr>
                      <a:endParaRPr lang="es-ES" sz="1000">
                        <a:solidFill>
                          <a:srgbClr val="000000"/>
                        </a:solidFill>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S" sz="1000" b="1">
                          <a:solidFill>
                            <a:srgbClr val="000000"/>
                          </a:solidFill>
                          <a:latin typeface="Arial"/>
                          <a:ea typeface="Times New Roman"/>
                          <a:cs typeface="Times New Roman"/>
                        </a:rPr>
                        <a:t>1%</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dirty="0">
                          <a:solidFill>
                            <a:srgbClr val="000000"/>
                          </a:solidFill>
                          <a:latin typeface="Arial"/>
                          <a:ea typeface="Times New Roman"/>
                          <a:cs typeface="Times New Roman"/>
                        </a:rPr>
                        <a:t>2,50%</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dirty="0">
                          <a:solidFill>
                            <a:srgbClr val="000000"/>
                          </a:solidFill>
                          <a:latin typeface="Arial"/>
                          <a:ea typeface="Times New Roman"/>
                          <a:cs typeface="Times New Roman"/>
                        </a:rPr>
                        <a:t>2,00%</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1,67%</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1,43%</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dirty="0">
                          <a:solidFill>
                            <a:srgbClr val="000000"/>
                          </a:solidFill>
                          <a:latin typeface="Arial"/>
                          <a:ea typeface="Times New Roman"/>
                          <a:cs typeface="Times New Roman"/>
                        </a:rPr>
                        <a:t>1,25%</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a:solidFill>
                            <a:srgbClr val="000000"/>
                          </a:solidFill>
                          <a:latin typeface="Arial"/>
                          <a:ea typeface="Times New Roman"/>
                          <a:cs typeface="Times New Roman"/>
                        </a:rPr>
                        <a:t>1,11%</a:t>
                      </a:r>
                      <a:endParaRPr lang="es-EC"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r>
                        <a:rPr lang="es-ES" sz="1000" dirty="0">
                          <a:solidFill>
                            <a:srgbClr val="000000"/>
                          </a:solidFill>
                          <a:latin typeface="Arial"/>
                          <a:ea typeface="Times New Roman"/>
                          <a:cs typeface="Times New Roman"/>
                        </a:rPr>
                        <a:t>1,00%</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10" name="Picture 2"/>
          <p:cNvPicPr>
            <a:picLocks noChangeAspect="1" noChangeArrowheads="1"/>
          </p:cNvPicPr>
          <p:nvPr/>
        </p:nvPicPr>
        <p:blipFill>
          <a:blip r:embed="rId3" cstate="print"/>
          <a:srcRect l="5130" r="7694" b="10762"/>
          <a:stretch>
            <a:fillRect/>
          </a:stretch>
        </p:blipFill>
        <p:spPr bwMode="auto">
          <a:xfrm>
            <a:off x="2000232" y="5357826"/>
            <a:ext cx="5214974" cy="1000132"/>
          </a:xfrm>
          <a:prstGeom prst="rect">
            <a:avLst/>
          </a:prstGeom>
          <a:solidFill>
            <a:schemeClr val="tx1"/>
          </a:solid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sp>
        <p:nvSpPr>
          <p:cNvPr id="3" name="2 Marcador de contenido"/>
          <p:cNvSpPr>
            <a:spLocks noGrp="1"/>
          </p:cNvSpPr>
          <p:nvPr>
            <p:ph idx="1"/>
          </p:nvPr>
        </p:nvSpPr>
        <p:spPr/>
        <p:txBody>
          <a:bodyPr/>
          <a:lstStyle/>
          <a:p>
            <a:pPr algn="just">
              <a:buNone/>
            </a:pPr>
            <a:r>
              <a:rPr lang="es-ES" sz="2000" dirty="0" smtClean="0"/>
              <a:t>	Por ende, en la  escala de valores para niveles de confianza (1-Rm) será del 93.75%:</a:t>
            </a:r>
          </a:p>
          <a:p>
            <a:pPr algn="just">
              <a:buNone/>
            </a:pPr>
            <a:endParaRPr lang="es-ES" sz="1500" dirty="0" smtClean="0"/>
          </a:p>
          <a:p>
            <a:pPr algn="ctr">
              <a:buNone/>
            </a:pPr>
            <a:r>
              <a:rPr lang="es-ES" sz="1500" dirty="0" smtClean="0"/>
              <a:t>Escala de valores para el Riesgo de Muestreo II</a:t>
            </a:r>
          </a:p>
          <a:p>
            <a:pPr algn="ctr">
              <a:buNone/>
            </a:pPr>
            <a:endParaRPr lang="es-ES" sz="1500" dirty="0" smtClean="0"/>
          </a:p>
          <a:p>
            <a:pPr algn="ctr">
              <a:buNone/>
            </a:pPr>
            <a:endParaRPr lang="es-ES" sz="1500" dirty="0" smtClean="0"/>
          </a:p>
          <a:p>
            <a:pPr algn="ctr">
              <a:buNone/>
            </a:pPr>
            <a:endParaRPr lang="es-ES" sz="1500" dirty="0" smtClean="0"/>
          </a:p>
          <a:p>
            <a:pPr algn="ctr">
              <a:buNone/>
            </a:pPr>
            <a:endParaRPr lang="es-ES" sz="1500" dirty="0" smtClean="0"/>
          </a:p>
          <a:p>
            <a:pPr algn="just">
              <a:buNone/>
            </a:pPr>
            <a:r>
              <a:rPr lang="es-ES" sz="2500" dirty="0" smtClean="0"/>
              <a:t>	</a:t>
            </a:r>
            <a:r>
              <a:rPr lang="es-ES" sz="2000" dirty="0" smtClean="0"/>
              <a:t>Por ende, en la  escala de valores para niveles de confianza (1-Rm) será del 93.75%:</a:t>
            </a:r>
          </a:p>
          <a:p>
            <a:pPr algn="just">
              <a:buNone/>
            </a:pPr>
            <a:endParaRPr lang="es-ES" sz="2000" dirty="0" smtClean="0"/>
          </a:p>
          <a:p>
            <a:pPr algn="just">
              <a:buNone/>
            </a:pPr>
            <a:endParaRPr lang="es-EC" sz="2500" dirty="0"/>
          </a:p>
        </p:txBody>
      </p:sp>
      <p:pic>
        <p:nvPicPr>
          <p:cNvPr id="7" name="Picture 2"/>
          <p:cNvPicPr>
            <a:picLocks noChangeAspect="1" noChangeArrowheads="1"/>
          </p:cNvPicPr>
          <p:nvPr/>
        </p:nvPicPr>
        <p:blipFill>
          <a:blip r:embed="rId2" cstate="print"/>
          <a:srcRect l="5130" r="7694" b="10762"/>
          <a:stretch>
            <a:fillRect/>
          </a:stretch>
        </p:blipFill>
        <p:spPr bwMode="auto">
          <a:xfrm>
            <a:off x="2071670" y="3357562"/>
            <a:ext cx="5214974" cy="1000132"/>
          </a:xfrm>
          <a:prstGeom prst="rect">
            <a:avLst/>
          </a:prstGeom>
          <a:solidFill>
            <a:schemeClr val="tx1"/>
          </a:solidFill>
          <a:ln w="9525">
            <a:noFill/>
            <a:miter lim="800000"/>
            <a:headEnd/>
            <a:tailEnd/>
          </a:ln>
          <a:effectLst/>
        </p:spPr>
      </p:pic>
      <p:pic>
        <p:nvPicPr>
          <p:cNvPr id="8" name="Picture 2"/>
          <p:cNvPicPr>
            <a:picLocks noChangeAspect="1" noChangeArrowheads="1"/>
          </p:cNvPicPr>
          <p:nvPr/>
        </p:nvPicPr>
        <p:blipFill>
          <a:blip r:embed="rId2" cstate="print"/>
          <a:srcRect l="5130" r="7694" b="10762"/>
          <a:stretch>
            <a:fillRect/>
          </a:stretch>
        </p:blipFill>
        <p:spPr bwMode="auto">
          <a:xfrm>
            <a:off x="2071670" y="5429264"/>
            <a:ext cx="5214974" cy="1000132"/>
          </a:xfrm>
          <a:prstGeom prst="rect">
            <a:avLst/>
          </a:prstGeom>
          <a:solidFill>
            <a:schemeClr val="tx1"/>
          </a:solidFill>
          <a:ln w="9525">
            <a:no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Niveles de Riesgo en escala Z (Alfa y Beta)</a:t>
            </a:r>
            <a:endParaRPr lang="es-EC" dirty="0"/>
          </a:p>
        </p:txBody>
      </p:sp>
      <p:pic>
        <p:nvPicPr>
          <p:cNvPr id="48133" name="Picture 5"/>
          <p:cNvPicPr>
            <a:picLocks noGrp="1" noChangeAspect="1" noChangeArrowheads="1"/>
          </p:cNvPicPr>
          <p:nvPr>
            <p:ph idx="1"/>
          </p:nvPr>
        </p:nvPicPr>
        <p:blipFill>
          <a:blip r:embed="rId2" cstate="print"/>
          <a:srcRect l="6415" r="6337" b="17359"/>
          <a:stretch>
            <a:fillRect/>
          </a:stretch>
        </p:blipFill>
        <p:spPr bwMode="auto">
          <a:xfrm>
            <a:off x="928662" y="2071678"/>
            <a:ext cx="7949101" cy="1285884"/>
          </a:xfrm>
          <a:prstGeom prst="rect">
            <a:avLst/>
          </a:prstGeom>
          <a:solidFill>
            <a:schemeClr val="tx1"/>
          </a:solidFill>
          <a:ln w="9525">
            <a:noFill/>
            <a:miter lim="800000"/>
            <a:headEnd/>
            <a:tailEnd/>
          </a:ln>
          <a:effectLst/>
        </p:spPr>
      </p:pic>
      <p:pic>
        <p:nvPicPr>
          <p:cNvPr id="48134" name="Picture 6"/>
          <p:cNvPicPr>
            <a:picLocks noChangeAspect="1" noChangeArrowheads="1"/>
          </p:cNvPicPr>
          <p:nvPr/>
        </p:nvPicPr>
        <p:blipFill>
          <a:blip r:embed="rId3" cstate="print"/>
          <a:srcRect l="6410" r="6410" b="17223"/>
          <a:stretch>
            <a:fillRect/>
          </a:stretch>
        </p:blipFill>
        <p:spPr bwMode="auto">
          <a:xfrm>
            <a:off x="928662" y="3714751"/>
            <a:ext cx="7929618" cy="1282733"/>
          </a:xfrm>
          <a:prstGeom prst="rect">
            <a:avLst/>
          </a:prstGeom>
          <a:solidFill>
            <a:schemeClr val="tx1"/>
          </a:solidFill>
          <a:ln w="9525">
            <a:noFill/>
            <a:miter lim="800000"/>
            <a:headEnd/>
            <a:tailEnd/>
          </a:ln>
          <a:effectLst/>
        </p:spPr>
      </p:pic>
      <p:pic>
        <p:nvPicPr>
          <p:cNvPr id="14"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14546" y="5786454"/>
            <a:ext cx="5539193" cy="500066"/>
          </a:xfrm>
          <a:prstGeom prst="rect">
            <a:avLst/>
          </a:prstGeom>
          <a:solidFill>
            <a:schemeClr val="tx1"/>
          </a:solidFill>
        </p:spPr>
      </p:pic>
      <p:sp>
        <p:nvSpPr>
          <p:cNvPr id="15" name="14 CuadroTexto"/>
          <p:cNvSpPr txBox="1"/>
          <p:nvPr/>
        </p:nvSpPr>
        <p:spPr>
          <a:xfrm>
            <a:off x="1500166" y="5357826"/>
            <a:ext cx="6858048" cy="369332"/>
          </a:xfrm>
          <a:prstGeom prst="rect">
            <a:avLst/>
          </a:prstGeom>
          <a:noFill/>
        </p:spPr>
        <p:txBody>
          <a:bodyPr wrap="square" rtlCol="0">
            <a:spAutoFit/>
          </a:bodyPr>
          <a:lstStyle/>
          <a:p>
            <a:pPr algn="ctr"/>
            <a:r>
              <a:rPr lang="es-EC" dirty="0" smtClean="0">
                <a:latin typeface="+mj-lt"/>
                <a:hlinkClick r:id="rId5" action="ppaction://hlinksldjump"/>
              </a:rPr>
              <a:t>Nivel de exactitud para control de riesgos</a:t>
            </a:r>
            <a:endParaRPr lang="es-EC" dirty="0">
              <a:latin typeface="+mj-lt"/>
            </a:endParaRP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Determinación de los Estratos</a:t>
            </a:r>
            <a:endParaRPr lang="es-EC" dirty="0"/>
          </a:p>
        </p:txBody>
      </p:sp>
      <p:sp>
        <p:nvSpPr>
          <p:cNvPr id="7" name="6 Marcador de contenido"/>
          <p:cNvSpPr>
            <a:spLocks noGrp="1"/>
          </p:cNvSpPr>
          <p:nvPr>
            <p:ph idx="1"/>
          </p:nvPr>
        </p:nvSpPr>
        <p:spPr/>
        <p:txBody>
          <a:bodyPr/>
          <a:lstStyle/>
          <a:p>
            <a:pPr algn="just"/>
            <a:r>
              <a:rPr lang="es-ES" sz="2500" dirty="0" smtClean="0"/>
              <a:t>En esta etapa se procedió a estratificar la población, para ello se utilizo el criterio de la curva de Lorenz.</a:t>
            </a:r>
            <a:endParaRPr lang="es-EC" sz="2500" dirty="0" smtClean="0"/>
          </a:p>
          <a:p>
            <a:endParaRPr lang="es-EC" dirty="0" smtClean="0"/>
          </a:p>
          <a:p>
            <a:endParaRPr lang="es-EC" dirty="0" smtClean="0"/>
          </a:p>
          <a:p>
            <a:endParaRPr lang="es-EC" dirty="0" smtClean="0"/>
          </a:p>
          <a:p>
            <a:endParaRPr lang="es-EC" dirty="0" smtClean="0"/>
          </a:p>
          <a:p>
            <a:endParaRPr lang="es-EC" dirty="0" smtClean="0"/>
          </a:p>
          <a:p>
            <a:endParaRPr lang="es-EC" dirty="0" smtClean="0"/>
          </a:p>
          <a:p>
            <a:endParaRPr lang="es-EC" dirty="0"/>
          </a:p>
        </p:txBody>
      </p:sp>
      <p:pic>
        <p:nvPicPr>
          <p:cNvPr id="9" name="Picture 2"/>
          <p:cNvPicPr>
            <a:picLocks noChangeAspect="1" noChangeArrowheads="1"/>
          </p:cNvPicPr>
          <p:nvPr/>
        </p:nvPicPr>
        <p:blipFill>
          <a:blip r:embed="rId2" cstate="print"/>
          <a:srcRect l="8951" r="8951" b="6362"/>
          <a:stretch>
            <a:fillRect/>
          </a:stretch>
        </p:blipFill>
        <p:spPr bwMode="auto">
          <a:xfrm>
            <a:off x="2000232" y="3286124"/>
            <a:ext cx="5715040" cy="1343426"/>
          </a:xfrm>
          <a:prstGeom prst="rect">
            <a:avLst/>
          </a:prstGeom>
          <a:solidFill>
            <a:schemeClr val="tx1"/>
          </a:solidFill>
          <a:ln w="9525">
            <a:noFill/>
            <a:miter lim="800000"/>
            <a:headEnd/>
            <a:tailEnd/>
          </a:ln>
          <a:effectLst/>
        </p:spPr>
      </p:pic>
      <p:pic>
        <p:nvPicPr>
          <p:cNvPr id="10" name="Picture 3"/>
          <p:cNvPicPr>
            <a:picLocks noChangeAspect="1" noChangeArrowheads="1"/>
          </p:cNvPicPr>
          <p:nvPr/>
        </p:nvPicPr>
        <p:blipFill>
          <a:blip r:embed="rId3" cstate="print"/>
          <a:srcRect l="8199" r="8199"/>
          <a:stretch>
            <a:fillRect/>
          </a:stretch>
        </p:blipFill>
        <p:spPr bwMode="auto">
          <a:xfrm>
            <a:off x="2143108" y="4828439"/>
            <a:ext cx="5402661" cy="1172329"/>
          </a:xfrm>
          <a:prstGeom prst="rect">
            <a:avLst/>
          </a:prstGeom>
          <a:solidFill>
            <a:schemeClr val="tx1"/>
          </a:solidFill>
          <a:ln w="9525">
            <a:solidFill>
              <a:schemeClr val="bg2"/>
            </a:solidFill>
            <a:miter lim="800000"/>
            <a:headEnd/>
            <a:tailEnd/>
          </a:ln>
          <a:effectLst/>
        </p:spPr>
      </p:pic>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500" b="1" dirty="0" smtClean="0"/>
              <a:t>Determinación del tamaño de la muestra</a:t>
            </a:r>
            <a:endParaRPr lang="es-EC" sz="3500" b="1" dirty="0"/>
          </a:p>
        </p:txBody>
      </p:sp>
      <p:sp>
        <p:nvSpPr>
          <p:cNvPr id="5" name="4 Marcador de contenido"/>
          <p:cNvSpPr>
            <a:spLocks noGrp="1"/>
          </p:cNvSpPr>
          <p:nvPr>
            <p:ph idx="1"/>
          </p:nvPr>
        </p:nvSpPr>
        <p:spPr/>
        <p:txBody>
          <a:bodyPr/>
          <a:lstStyle/>
          <a:p>
            <a:r>
              <a:rPr lang="es-EC" dirty="0" smtClean="0"/>
              <a:t>Afijación Proporcional</a:t>
            </a:r>
          </a:p>
          <a:p>
            <a:endParaRPr lang="es-EC" sz="1000" dirty="0" smtClean="0"/>
          </a:p>
          <a:p>
            <a:pPr>
              <a:buNone/>
            </a:pPr>
            <a:r>
              <a:rPr lang="es-EC" dirty="0" smtClean="0"/>
              <a:t>                                    </a:t>
            </a:r>
            <a:r>
              <a:rPr lang="es-EC" sz="2500" dirty="0" smtClean="0"/>
              <a:t>Donde</a:t>
            </a:r>
          </a:p>
          <a:p>
            <a:endParaRPr lang="es-EC" dirty="0" smtClean="0"/>
          </a:p>
          <a:p>
            <a:pPr algn="just">
              <a:buNone/>
            </a:pPr>
            <a:r>
              <a:rPr lang="es-ES" sz="2800" dirty="0" smtClean="0"/>
              <a:t>	Tamaño de las muestras de cada estrato</a:t>
            </a:r>
            <a:endParaRPr lang="es-EC" sz="2800" dirty="0" smtClean="0"/>
          </a:p>
          <a:p>
            <a:endParaRPr lang="es-EC" dirty="0" smtClean="0"/>
          </a:p>
          <a:p>
            <a:endParaRPr lang="es-EC" dirty="0"/>
          </a:p>
        </p:txBody>
      </p:sp>
      <p:pic>
        <p:nvPicPr>
          <p:cNvPr id="6" name="Picture 2"/>
          <p:cNvPicPr>
            <a:picLocks noChangeAspect="1" noChangeArrowheads="1"/>
          </p:cNvPicPr>
          <p:nvPr/>
        </p:nvPicPr>
        <p:blipFill>
          <a:blip r:embed="rId2" cstate="print"/>
          <a:srcRect/>
          <a:stretch>
            <a:fillRect/>
          </a:stretch>
        </p:blipFill>
        <p:spPr bwMode="auto">
          <a:xfrm>
            <a:off x="2928926" y="2643182"/>
            <a:ext cx="1500198" cy="1202639"/>
          </a:xfrm>
          <a:prstGeom prst="rect">
            <a:avLst/>
          </a:prstGeom>
          <a:solidFill>
            <a:schemeClr val="tx1"/>
          </a:solidFill>
          <a:ln w="9525">
            <a:noFill/>
            <a:miter lim="800000"/>
            <a:headEnd/>
            <a:tailEnd/>
          </a:ln>
          <a:effectLst/>
        </p:spPr>
      </p:pic>
      <p:pic>
        <p:nvPicPr>
          <p:cNvPr id="53254" name="Picture 6"/>
          <p:cNvPicPr>
            <a:picLocks noChangeAspect="1" noChangeArrowheads="1"/>
          </p:cNvPicPr>
          <p:nvPr/>
        </p:nvPicPr>
        <p:blipFill>
          <a:blip r:embed="rId3" cstate="print">
            <a:clrChange>
              <a:clrFrom>
                <a:srgbClr val="FFFFFF"/>
              </a:clrFrom>
              <a:clrTo>
                <a:srgbClr val="FFFFFF">
                  <a:alpha val="0"/>
                </a:srgbClr>
              </a:clrTo>
            </a:clrChange>
          </a:blip>
          <a:srcRect r="12499" b="40789"/>
          <a:stretch>
            <a:fillRect/>
          </a:stretch>
        </p:blipFill>
        <p:spPr bwMode="auto">
          <a:xfrm>
            <a:off x="6143636" y="2928934"/>
            <a:ext cx="785818" cy="336779"/>
          </a:xfrm>
          <a:prstGeom prst="rect">
            <a:avLst/>
          </a:prstGeom>
          <a:solidFill>
            <a:schemeClr val="tx1"/>
          </a:solidFill>
        </p:spPr>
      </p:pic>
      <p:sp>
        <p:nvSpPr>
          <p:cNvPr id="532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53257"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14546" y="4572008"/>
            <a:ext cx="1052771" cy="285752"/>
          </a:xfrm>
          <a:prstGeom prst="rect">
            <a:avLst/>
          </a:prstGeom>
          <a:solidFill>
            <a:schemeClr val="tx1"/>
          </a:solidFill>
        </p:spPr>
      </p:pic>
      <p:graphicFrame>
        <p:nvGraphicFramePr>
          <p:cNvPr id="15" name="14 Tabla"/>
          <p:cNvGraphicFramePr>
            <a:graphicFrameLocks noGrp="1"/>
          </p:cNvGraphicFramePr>
          <p:nvPr/>
        </p:nvGraphicFramePr>
        <p:xfrm>
          <a:off x="2000232" y="5072074"/>
          <a:ext cx="1928826" cy="1285885"/>
        </p:xfrm>
        <a:graphic>
          <a:graphicData uri="http://schemas.openxmlformats.org/drawingml/2006/table">
            <a:tbl>
              <a:tblPr/>
              <a:tblGrid>
                <a:gridCol w="951723"/>
                <a:gridCol w="977103"/>
              </a:tblGrid>
              <a:tr h="257177">
                <a:tc>
                  <a:txBody>
                    <a:bodyPr/>
                    <a:lstStyle/>
                    <a:p>
                      <a:pPr algn="ctr">
                        <a:spcAft>
                          <a:spcPts val="0"/>
                        </a:spcAft>
                      </a:pPr>
                      <a:r>
                        <a:rPr lang="es-ES" sz="1000" b="1" dirty="0">
                          <a:solidFill>
                            <a:srgbClr val="000000"/>
                          </a:solidFill>
                          <a:latin typeface="Cambria"/>
                          <a:ea typeface="Times New Roman"/>
                          <a:cs typeface="Times New Roman"/>
                        </a:rPr>
                        <a:t>Estrato</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endParaRPr lang="es-EC" sz="1200" dirty="0">
                        <a:solidFill>
                          <a:schemeClr val="bg2"/>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57177">
                <a:tc>
                  <a:txBody>
                    <a:bodyPr/>
                    <a:lstStyle/>
                    <a:p>
                      <a:pPr algn="ctr">
                        <a:spcAft>
                          <a:spcPts val="0"/>
                        </a:spcAft>
                      </a:pPr>
                      <a:r>
                        <a:rPr lang="en-US" sz="1000" dirty="0">
                          <a:solidFill>
                            <a:srgbClr val="000000"/>
                          </a:solidFill>
                          <a:latin typeface="Cambria"/>
                          <a:ea typeface="Times New Roman"/>
                          <a:cs typeface="Times New Roman"/>
                        </a:rPr>
                        <a:t>I</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C" sz="1100">
                          <a:solidFill>
                            <a:srgbClr val="000000"/>
                          </a:solidFill>
                          <a:latin typeface="Calibri"/>
                          <a:ea typeface="Times New Roman"/>
                          <a:cs typeface="Times New Roman"/>
                        </a:rPr>
                        <a:t>16</a:t>
                      </a:r>
                      <a:endParaRPr lang="es-EC"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57177">
                <a:tc>
                  <a:txBody>
                    <a:bodyPr/>
                    <a:lstStyle/>
                    <a:p>
                      <a:pPr algn="ctr">
                        <a:spcAft>
                          <a:spcPts val="0"/>
                        </a:spcAft>
                      </a:pPr>
                      <a:r>
                        <a:rPr lang="en-US" sz="1000" dirty="0">
                          <a:solidFill>
                            <a:srgbClr val="000000"/>
                          </a:solidFill>
                          <a:latin typeface="Cambria"/>
                          <a:ea typeface="Times New Roman"/>
                          <a:cs typeface="Times New Roman"/>
                        </a:rPr>
                        <a:t>II</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C" sz="1100">
                          <a:solidFill>
                            <a:srgbClr val="000000"/>
                          </a:solidFill>
                          <a:latin typeface="Calibri"/>
                          <a:ea typeface="Times New Roman"/>
                          <a:cs typeface="Times New Roman"/>
                        </a:rPr>
                        <a:t>60</a:t>
                      </a:r>
                      <a:endParaRPr lang="es-EC"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57177">
                <a:tc>
                  <a:txBody>
                    <a:bodyPr/>
                    <a:lstStyle/>
                    <a:p>
                      <a:pPr algn="ctr">
                        <a:spcAft>
                          <a:spcPts val="0"/>
                        </a:spcAft>
                      </a:pPr>
                      <a:r>
                        <a:rPr lang="en-US" sz="1000" dirty="0">
                          <a:solidFill>
                            <a:srgbClr val="000000"/>
                          </a:solidFill>
                          <a:latin typeface="Cambria"/>
                          <a:ea typeface="Times New Roman"/>
                          <a:cs typeface="Times New Roman"/>
                        </a:rPr>
                        <a:t>III</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C" sz="1100">
                          <a:solidFill>
                            <a:srgbClr val="000000"/>
                          </a:solidFill>
                          <a:latin typeface="Calibri"/>
                          <a:ea typeface="Times New Roman"/>
                          <a:cs typeface="Times New Roman"/>
                        </a:rPr>
                        <a:t>94</a:t>
                      </a:r>
                      <a:endParaRPr lang="es-EC"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57177">
                <a:tc>
                  <a:txBody>
                    <a:bodyPr/>
                    <a:lstStyle/>
                    <a:p>
                      <a:pPr algn="ctr">
                        <a:spcAft>
                          <a:spcPts val="0"/>
                        </a:spcAft>
                      </a:pPr>
                      <a:r>
                        <a:rPr lang="en-US" sz="1000" b="1" dirty="0">
                          <a:solidFill>
                            <a:srgbClr val="000000"/>
                          </a:solidFill>
                          <a:latin typeface="Cambria"/>
                          <a:ea typeface="Times New Roman"/>
                          <a:cs typeface="Times New Roman"/>
                        </a:rPr>
                        <a:t>Total</a:t>
                      </a:r>
                      <a:endParaRPr lang="es-EC"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s-EC" sz="1100" b="1" dirty="0">
                          <a:solidFill>
                            <a:srgbClr val="000000"/>
                          </a:solidFill>
                          <a:latin typeface="Calibri"/>
                          <a:ea typeface="Times New Roman"/>
                          <a:cs typeface="Times New Roman"/>
                        </a:rPr>
                        <a:t>170</a:t>
                      </a:r>
                      <a:endParaRPr lang="es-EC"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53259"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57554" y="5072074"/>
            <a:ext cx="142876" cy="269876"/>
          </a:xfrm>
          <a:prstGeom prst="rect">
            <a:avLst/>
          </a:prstGeom>
          <a:noFill/>
        </p:spPr>
      </p:pic>
      <p:sp>
        <p:nvSpPr>
          <p:cNvPr id="5326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53260"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86248" y="3429000"/>
            <a:ext cx="85725" cy="161925"/>
          </a:xfrm>
          <a:prstGeom prst="rect">
            <a:avLst/>
          </a:prstGeom>
          <a:noFill/>
        </p:spPr>
      </p:pic>
      <p:pic>
        <p:nvPicPr>
          <p:cNvPr id="20" name="Picture 1"/>
          <p:cNvPicPr>
            <a:picLocks noChangeAspect="1" noChangeArrowheads="1"/>
          </p:cNvPicPr>
          <p:nvPr/>
        </p:nvPicPr>
        <p:blipFill>
          <a:blip r:embed="rId6" cstate="print"/>
          <a:srcRect l="5298" r="57450" b="42888"/>
          <a:stretch>
            <a:fillRect/>
          </a:stretch>
        </p:blipFill>
        <p:spPr bwMode="auto">
          <a:xfrm>
            <a:off x="4572000" y="4857760"/>
            <a:ext cx="3275368" cy="1285884"/>
          </a:xfrm>
          <a:prstGeom prst="rect">
            <a:avLst/>
          </a:prstGeom>
          <a:solidFill>
            <a:schemeClr val="tx1"/>
          </a:solidFill>
          <a:ln w="9525">
            <a:noFill/>
            <a:miter lim="800000"/>
            <a:headEnd/>
            <a:tailEnd/>
          </a:ln>
          <a:effectLst/>
        </p:spPr>
      </p:pic>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500" b="1" dirty="0" smtClean="0"/>
              <a:t>Análisis de las Muestras Tomadas</a:t>
            </a:r>
            <a:endParaRPr lang="es-EC" sz="3500" b="1" dirty="0"/>
          </a:p>
        </p:txBody>
      </p:sp>
      <p:sp>
        <p:nvSpPr>
          <p:cNvPr id="7" name="6 Marcador de contenido"/>
          <p:cNvSpPr>
            <a:spLocks noGrp="1"/>
          </p:cNvSpPr>
          <p:nvPr>
            <p:ph idx="1"/>
          </p:nvPr>
        </p:nvSpPr>
        <p:spPr/>
        <p:txBody>
          <a:bodyPr/>
          <a:lstStyle/>
          <a:p>
            <a:endParaRPr lang="es-EC" dirty="0" smtClean="0"/>
          </a:p>
          <a:p>
            <a:endParaRPr lang="es-EC" dirty="0" smtClean="0"/>
          </a:p>
          <a:p>
            <a:endParaRPr lang="es-EC" sz="800" dirty="0" smtClean="0"/>
          </a:p>
          <a:p>
            <a:endParaRPr lang="es-EC" sz="800" dirty="0" smtClean="0"/>
          </a:p>
          <a:p>
            <a:r>
              <a:rPr lang="es-EC" sz="2500" dirty="0" smtClean="0"/>
              <a:t>Intervalos de Confianza</a:t>
            </a:r>
          </a:p>
          <a:p>
            <a:endParaRPr lang="es-EC" sz="2500" dirty="0" smtClean="0"/>
          </a:p>
          <a:p>
            <a:pPr algn="just"/>
            <a:r>
              <a:rPr lang="es-EC" sz="2500" dirty="0" smtClean="0"/>
              <a:t>Límite Superior e Inferior del Intervalo de Confianza:</a:t>
            </a:r>
          </a:p>
          <a:p>
            <a:pPr algn="just"/>
            <a:endParaRPr lang="es-EC" sz="1000" dirty="0" smtClean="0"/>
          </a:p>
          <a:p>
            <a:pPr lvl="1"/>
            <a:r>
              <a:rPr lang="es-ES" sz="1600" dirty="0" smtClean="0"/>
              <a:t>Límite Superior: $7533660 + $44056,15 = $7577716,15</a:t>
            </a:r>
            <a:endParaRPr lang="es-EC" sz="1600" dirty="0" smtClean="0"/>
          </a:p>
          <a:p>
            <a:pPr lvl="1"/>
            <a:r>
              <a:rPr lang="es-ES" sz="1600" dirty="0" smtClean="0"/>
              <a:t>Límite Inferior: $7533660- $44056.15 = $7489603,85</a:t>
            </a:r>
            <a:endParaRPr lang="es-EC" sz="1600" dirty="0" smtClean="0"/>
          </a:p>
          <a:p>
            <a:endParaRPr lang="es-EC" sz="2500" dirty="0"/>
          </a:p>
        </p:txBody>
      </p:sp>
      <p:pic>
        <p:nvPicPr>
          <p:cNvPr id="8" name="Picture 3"/>
          <p:cNvPicPr>
            <a:picLocks noChangeAspect="1" noChangeArrowheads="1"/>
          </p:cNvPicPr>
          <p:nvPr/>
        </p:nvPicPr>
        <p:blipFill>
          <a:blip r:embed="rId2" cstate="print"/>
          <a:srcRect r="2052" b="11351"/>
          <a:stretch>
            <a:fillRect/>
          </a:stretch>
        </p:blipFill>
        <p:spPr bwMode="auto">
          <a:xfrm>
            <a:off x="1500166" y="2000240"/>
            <a:ext cx="6643734" cy="1357322"/>
          </a:xfrm>
          <a:prstGeom prst="rect">
            <a:avLst/>
          </a:prstGeom>
          <a:solidFill>
            <a:schemeClr val="tx1"/>
          </a:solidFill>
          <a:ln w="9525">
            <a:noFill/>
            <a:miter lim="800000"/>
            <a:headEnd/>
            <a:tailEnd/>
          </a:ln>
          <a:effectLst/>
        </p:spPr>
      </p:pic>
      <p:sp>
        <p:nvSpPr>
          <p:cNvPr id="542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542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00298" y="4000504"/>
            <a:ext cx="4105805" cy="214314"/>
          </a:xfrm>
          <a:prstGeom prst="rect">
            <a:avLst/>
          </a:prstGeom>
          <a:solidFill>
            <a:schemeClr val="tx1"/>
          </a:solidFill>
        </p:spPr>
      </p:pic>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C" dirty="0"/>
          </a:p>
        </p:txBody>
      </p:sp>
      <p:sp>
        <p:nvSpPr>
          <p:cNvPr id="7" name="6 Marcador de contenido"/>
          <p:cNvSpPr>
            <a:spLocks noGrp="1"/>
          </p:cNvSpPr>
          <p:nvPr>
            <p:ph idx="1"/>
          </p:nvPr>
        </p:nvSpPr>
        <p:spPr/>
        <p:txBody>
          <a:bodyPr/>
          <a:lstStyle/>
          <a:p>
            <a:pPr algn="just"/>
            <a:r>
              <a:rPr lang="es-ES" sz="1600" dirty="0" smtClean="0"/>
              <a:t>Todas las diferencias encontradas al realizar la prueba de detalle y de muestreo de la cartera de clientes cubre el 90% de la cartera.</a:t>
            </a:r>
          </a:p>
          <a:p>
            <a:pPr algn="just"/>
            <a:r>
              <a:rPr lang="es-EC" sz="1600" dirty="0" smtClean="0"/>
              <a:t>Se observó El 14% de los Activos ha sido financiado por los acreedores de corto y largo plazo.</a:t>
            </a:r>
          </a:p>
          <a:p>
            <a:pPr algn="just"/>
            <a:r>
              <a:rPr lang="es-EC" sz="1600" dirty="0" smtClean="0"/>
              <a:t>Se observó que no existe un análisis histórico detallado de la situación financiera del FCPC a partir del año 2004 a la fecha .</a:t>
            </a:r>
          </a:p>
          <a:p>
            <a:pPr algn="just"/>
            <a:r>
              <a:rPr lang="es-ES" sz="1600" dirty="0" smtClean="0"/>
              <a:t>Se pudo evidenciar que existe un manual de funciones, las responsabilidades y autoridades no están claramente  definidas.</a:t>
            </a:r>
          </a:p>
          <a:p>
            <a:pPr algn="just"/>
            <a:r>
              <a:rPr lang="es-ES" sz="1600" dirty="0" smtClean="0"/>
              <a:t>Existe un software contable (sistema contable) inapropiado que dificulta la agilidad de los procesos internos.</a:t>
            </a:r>
          </a:p>
          <a:p>
            <a:pPr algn="just"/>
            <a:r>
              <a:rPr lang="es-ES" sz="1600" dirty="0" smtClean="0"/>
              <a:t>Se comprobó que no se lleva un control en el sistema que indique si los participes están prontos a jubilarse o ya se han jubilado.</a:t>
            </a:r>
          </a:p>
          <a:p>
            <a:pPr algn="just"/>
            <a:r>
              <a:rPr lang="es-ES" sz="1600" dirty="0" smtClean="0"/>
              <a:t>Se pudo evidenciar que no existen políticas claras en cuanto a los respaldos de información que necesitan los participes al momento de realizar préstamos al FCPC</a:t>
            </a:r>
            <a:endParaRPr lang="es-EC" sz="1600" dirty="0"/>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lstStyle/>
          <a:p>
            <a:pPr algn="just"/>
            <a:r>
              <a:rPr lang="es-ES" sz="1600" dirty="0" smtClean="0"/>
              <a:t>Establecer mecanismos de control que ayuden a verificar mes a mes el estado de sus participes y sus pagos mediante el debito en roles.</a:t>
            </a:r>
          </a:p>
          <a:p>
            <a:pPr algn="just"/>
            <a:r>
              <a:rPr lang="es-ES" sz="1600" dirty="0" smtClean="0"/>
              <a:t>Para dejar bien definidas las autoridades de cada nivel jerárquico es necesario que se haga una revisión del organigrama.</a:t>
            </a:r>
          </a:p>
          <a:p>
            <a:pPr algn="just"/>
            <a:r>
              <a:rPr lang="es-ES" sz="1600" dirty="0" smtClean="0"/>
              <a:t>Es necesario se hagan nuevas inversiones en cuanto a un software contable, que se ajuste a las necesidades reales del FCPC esto podría ayudar a mejorar la eficiencia y la eficacia de los procesos.</a:t>
            </a:r>
          </a:p>
          <a:p>
            <a:pPr algn="just"/>
            <a:r>
              <a:rPr lang="es-ES" sz="1600" dirty="0" smtClean="0"/>
              <a:t>Establecer parámetros de control a manera de semáforos (colores) del estado de los participes en cuento a su fecha de jubilación.</a:t>
            </a:r>
          </a:p>
          <a:p>
            <a:pPr algn="just"/>
            <a:r>
              <a:rPr lang="es-ES" sz="1600" dirty="0" smtClean="0"/>
              <a:t>Es necesario que se establezcan parámetros de control y se defina la documentación necesaria.</a:t>
            </a:r>
          </a:p>
          <a:p>
            <a:pPr algn="just"/>
            <a:r>
              <a:rPr lang="es-ES" sz="1600" dirty="0" smtClean="0"/>
              <a:t>Como recomendación general es crear un equipo de Auditores Internos que realicen revisiones periódicas de la situación financiera del FCPC.</a:t>
            </a:r>
          </a:p>
          <a:p>
            <a:pPr algn="just"/>
            <a:r>
              <a:rPr lang="es-ES" sz="1600" dirty="0" smtClean="0"/>
              <a:t>Establecer políticas adecuadas de cobro de cartera para participes que mantienen más de dos préstamos con el FCPC</a:t>
            </a:r>
            <a:endParaRPr lang="es-EC" sz="1600"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CONTENIDO</a:t>
            </a:r>
            <a:endParaRPr lang="es-EC" dirty="0"/>
          </a:p>
        </p:txBody>
      </p:sp>
      <p:sp>
        <p:nvSpPr>
          <p:cNvPr id="4" name="Text Box 7"/>
          <p:cNvSpPr txBox="1">
            <a:spLocks noGrp="1" noChangeArrowheads="1"/>
          </p:cNvSpPr>
          <p:nvPr>
            <p:ph idx="1"/>
          </p:nvPr>
        </p:nvSpPr>
        <p:spPr bwMode="auto">
          <a:xfrm>
            <a:off x="623744" y="2398010"/>
            <a:ext cx="8632171" cy="4171015"/>
          </a:xfrm>
          <a:prstGeom prst="rect">
            <a:avLst/>
          </a:prstGeom>
          <a:noFill/>
          <a:ln w="9525" algn="ctr">
            <a:noFill/>
            <a:miter lim="800000"/>
            <a:headEnd/>
            <a:tailEnd/>
          </a:ln>
          <a:effectLst/>
        </p:spPr>
        <p:txBody>
          <a:bodyPr wrap="none" lIns="92075" tIns="46038" rIns="92075" bIns="46038">
            <a:spAutoFit/>
          </a:bodyPr>
          <a:lstStyle/>
          <a:p>
            <a:pPr marL="514350" indent="-514350" algn="just">
              <a:buFont typeface="+mj-lt"/>
              <a:buAutoNum type="arabicPeriod"/>
              <a:defRPr/>
            </a:pPr>
            <a:r>
              <a:rPr lang="es-ES" sz="2500" dirty="0" smtClean="0">
                <a:effectLst>
                  <a:outerShdw blurRad="38100" dist="38100" dir="2700000" algn="tl">
                    <a:srgbClr val="000000"/>
                  </a:outerShdw>
                </a:effectLst>
              </a:rPr>
              <a:t>Marco Teórico: Fondos Complementarios Cerrados.</a:t>
            </a:r>
          </a:p>
          <a:p>
            <a:pPr marL="514350" indent="-514350" algn="just">
              <a:buFont typeface="+mj-lt"/>
              <a:buAutoNum type="arabicPeriod"/>
              <a:defRPr/>
            </a:pPr>
            <a:endParaRPr lang="es-ES" sz="2500" dirty="0" smtClean="0">
              <a:effectLst>
                <a:outerShdw blurRad="38100" dist="38100" dir="2700000" algn="tl">
                  <a:srgbClr val="000000"/>
                </a:outerShdw>
              </a:effectLst>
            </a:endParaRPr>
          </a:p>
          <a:p>
            <a:pPr marL="514350" lvl="0" indent="-514350" algn="just">
              <a:buFont typeface="+mj-lt"/>
              <a:buAutoNum type="arabicPeriod"/>
              <a:defRPr/>
            </a:pPr>
            <a:r>
              <a:rPr lang="es-ES" sz="2500" dirty="0" smtClean="0">
                <a:effectLst>
                  <a:outerShdw blurRad="38100" dist="38100" dir="2700000" algn="tl">
                    <a:srgbClr val="000000"/>
                  </a:outerShdw>
                </a:effectLst>
              </a:rPr>
              <a:t>Conocimiento del Negocio.</a:t>
            </a:r>
          </a:p>
          <a:p>
            <a:pPr marL="514350" lvl="0" indent="-514350" algn="just">
              <a:buFont typeface="+mj-lt"/>
              <a:buAutoNum type="arabicPeriod"/>
              <a:defRPr/>
            </a:pPr>
            <a:r>
              <a:rPr lang="es-ES" sz="2500" dirty="0" smtClean="0">
                <a:effectLst>
                  <a:outerShdw blurRad="38100" dist="38100" dir="2700000" algn="tl">
                    <a:srgbClr val="000000"/>
                  </a:outerShdw>
                </a:effectLst>
              </a:rPr>
              <a:t>Planificación de la Auditoría.</a:t>
            </a:r>
          </a:p>
          <a:p>
            <a:pPr marL="514350" lvl="0" indent="-514350" algn="just">
              <a:buFont typeface="+mj-lt"/>
              <a:buAutoNum type="arabicPeriod"/>
              <a:defRPr/>
            </a:pPr>
            <a:r>
              <a:rPr lang="es-ES" sz="2500" dirty="0" smtClean="0">
                <a:effectLst>
                  <a:outerShdw blurRad="38100" dist="38100" dir="2700000" algn="tl">
                    <a:srgbClr val="000000"/>
                  </a:outerShdw>
                </a:effectLst>
              </a:rPr>
              <a:t>Ejecución de la Auditoría.</a:t>
            </a:r>
          </a:p>
          <a:p>
            <a:pPr marL="514350" lvl="0" indent="-514350" algn="just">
              <a:buFont typeface="+mj-lt"/>
              <a:buAutoNum type="arabicPeriod"/>
              <a:defRPr/>
            </a:pPr>
            <a:r>
              <a:rPr lang="es-ES" sz="2500" dirty="0" smtClean="0">
                <a:effectLst>
                  <a:outerShdw blurRad="38100" dist="38100" dir="2700000" algn="tl">
                    <a:srgbClr val="000000"/>
                  </a:outerShdw>
                </a:effectLst>
              </a:rPr>
              <a:t>Informe de Auditoría.</a:t>
            </a:r>
          </a:p>
          <a:p>
            <a:pPr marL="514350" lvl="0" indent="-514350" algn="just">
              <a:buFont typeface="+mj-lt"/>
              <a:buAutoNum type="arabicPeriod"/>
              <a:defRPr/>
            </a:pPr>
            <a:r>
              <a:rPr lang="es-ES" sz="2500" dirty="0" smtClean="0">
                <a:effectLst>
                  <a:outerShdw blurRad="38100" dist="38100" dir="2700000" algn="tl">
                    <a:srgbClr val="000000"/>
                  </a:outerShdw>
                </a:effectLst>
              </a:rPr>
              <a:t>Conclusiones y Recomendaciones.</a:t>
            </a:r>
          </a:p>
          <a:p>
            <a:pPr marL="514350" indent="-514350">
              <a:buFont typeface="+mj-lt"/>
              <a:buAutoNum type="arabicPeriod"/>
              <a:defRPr/>
            </a:pPr>
            <a:endParaRPr lang="es-ES" sz="2500" dirty="0" smtClean="0">
              <a:effectLst>
                <a:outerShdw blurRad="38100" dist="38100" dir="2700000" algn="tl">
                  <a:srgbClr val="000000"/>
                </a:outerShdw>
              </a:effectLst>
            </a:endParaRPr>
          </a:p>
          <a:p>
            <a:pPr marL="514350" indent="-514350">
              <a:buFont typeface="+mj-lt"/>
              <a:buAutoNum type="arabicPeriod"/>
              <a:defRPr/>
            </a:pPr>
            <a:endParaRPr lang="es-ES" sz="2500" dirty="0">
              <a:effectLst>
                <a:outerShdw blurRad="38100" dist="38100" dir="2700000" algn="tl">
                  <a:srgbClr val="000000"/>
                </a:outerShdw>
              </a:effectLst>
            </a:endParaRPr>
          </a:p>
        </p:txBody>
      </p:sp>
      <p:pic>
        <p:nvPicPr>
          <p:cNvPr id="6" name="Picture 7" descr="BlobServer"/>
          <p:cNvPicPr>
            <a:picLocks noChangeAspect="1" noChangeArrowheads="1"/>
          </p:cNvPicPr>
          <p:nvPr/>
        </p:nvPicPr>
        <p:blipFill>
          <a:blip r:embed="rId2" cstate="print"/>
          <a:srcRect/>
          <a:stretch>
            <a:fillRect/>
          </a:stretch>
        </p:blipFill>
        <p:spPr bwMode="auto">
          <a:xfrm>
            <a:off x="6660909" y="214290"/>
            <a:ext cx="2197371" cy="172085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1.- Marco Teórico</a:t>
            </a:r>
            <a:endParaRPr lang="es-EC" dirty="0"/>
          </a:p>
        </p:txBody>
      </p:sp>
      <p:sp>
        <p:nvSpPr>
          <p:cNvPr id="3" name="2 Marcador de contenido"/>
          <p:cNvSpPr>
            <a:spLocks noGrp="1"/>
          </p:cNvSpPr>
          <p:nvPr>
            <p:ph idx="1"/>
          </p:nvPr>
        </p:nvSpPr>
        <p:spPr/>
        <p:txBody>
          <a:bodyPr/>
          <a:lstStyle/>
          <a:p>
            <a:pPr algn="just"/>
            <a:r>
              <a:rPr lang="es-EC" sz="2000" dirty="0" smtClean="0"/>
              <a:t>Según disposiciones del Instituto Ecuatoriano de Seguridad Social (IESS) y basados en políticas de previsión a nivel mundial, es  deber del trabajador aportar un porcentaje de su remuneración unificada o de su sueldo básico, para su jubilación.</a:t>
            </a:r>
          </a:p>
          <a:p>
            <a:pPr algn="just"/>
            <a:r>
              <a:rPr lang="es-ES_tradnl" sz="2000" dirty="0" smtClean="0"/>
              <a:t>Los Fondos Complementarios Previsionales Cerrados,  complementan un sueldo previniendo así la vejez, mediante ahorros voluntarios que con fines previsionales efectúan las personas naturales para mejorar las prestaciones o las condiciones establecidas por el Seguro Obligatorio, en conjunto al sistema público de Seguridad Social</a:t>
            </a:r>
            <a:endParaRPr lang="es-EC" sz="2000" dirty="0"/>
          </a:p>
        </p:txBody>
      </p:sp>
      <p:pic>
        <p:nvPicPr>
          <p:cNvPr id="5122" name="Picture 2" descr="http://weblog.maimonides.edu/gerontologia2007/imagenes/edad_de_jubilacion_se_alarga.jpg"/>
          <p:cNvPicPr>
            <a:picLocks noChangeAspect="1" noChangeArrowheads="1"/>
          </p:cNvPicPr>
          <p:nvPr/>
        </p:nvPicPr>
        <p:blipFill>
          <a:blip r:embed="rId2" cstate="print"/>
          <a:srcRect/>
          <a:stretch>
            <a:fillRect/>
          </a:stretch>
        </p:blipFill>
        <p:spPr bwMode="auto">
          <a:xfrm>
            <a:off x="7000892" y="214290"/>
            <a:ext cx="1678166" cy="1639808"/>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2.- Conocimiento del Negocio</a:t>
            </a:r>
            <a:endParaRPr lang="es-EC" dirty="0"/>
          </a:p>
        </p:txBody>
      </p:sp>
      <p:sp>
        <p:nvSpPr>
          <p:cNvPr id="3" name="2 Marcador de contenido"/>
          <p:cNvSpPr>
            <a:spLocks noGrp="1"/>
          </p:cNvSpPr>
          <p:nvPr>
            <p:ph idx="1"/>
          </p:nvPr>
        </p:nvSpPr>
        <p:spPr/>
        <p:txBody>
          <a:bodyPr/>
          <a:lstStyle/>
          <a:p>
            <a:pPr algn="just"/>
            <a:r>
              <a:rPr lang="es-EC" sz="2200" dirty="0" smtClean="0"/>
              <a:t>El Fondo de Jubilación Complementaria fue aprobado el 14 de Octubre de 1988 y ratificado el  1 de Noviembre de 1988.</a:t>
            </a:r>
          </a:p>
          <a:p>
            <a:pPr algn="just"/>
            <a:r>
              <a:rPr lang="es-EC" sz="2200" dirty="0" smtClean="0"/>
              <a:t>Se constituyó con patrimonio autónomo, de carácter privado, de beneficio social y sin fines de lucro con domicilio en la ciudad de Guayaquil. </a:t>
            </a:r>
          </a:p>
          <a:p>
            <a:pPr algn="just"/>
            <a:r>
              <a:rPr lang="es-EC" sz="2200" dirty="0" smtClean="0"/>
              <a:t>Sus actividades se rigen por la Ley de Seguridad Social, las Resoluciones que expide la Superintendencia de Bancos y Seguros del Ecuador y por su Estatuto.</a:t>
            </a:r>
            <a:endParaRPr lang="es-EC" sz="2200"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Giro Ordinario del FCPC</a:t>
            </a:r>
            <a:endParaRPr lang="es-EC" dirty="0"/>
          </a:p>
        </p:txBody>
      </p:sp>
      <p:sp>
        <p:nvSpPr>
          <p:cNvPr id="3" name="2 Marcador de contenido"/>
          <p:cNvSpPr>
            <a:spLocks noGrp="1"/>
          </p:cNvSpPr>
          <p:nvPr>
            <p:ph idx="1"/>
          </p:nvPr>
        </p:nvSpPr>
        <p:spPr>
          <a:xfrm>
            <a:off x="685800" y="2000240"/>
            <a:ext cx="7772400" cy="4114800"/>
          </a:xfrm>
        </p:spPr>
        <p:txBody>
          <a:bodyPr/>
          <a:lstStyle/>
          <a:p>
            <a:r>
              <a:rPr lang="es-EC" sz="2000" dirty="0" smtClean="0"/>
              <a:t>Otorgar a los partícipes la Pensión Jubilar Complementaria.</a:t>
            </a:r>
          </a:p>
          <a:p>
            <a:pPr>
              <a:buNone/>
            </a:pPr>
            <a:endParaRPr lang="es-EC" sz="500" dirty="0" smtClean="0"/>
          </a:p>
          <a:p>
            <a:r>
              <a:rPr lang="es-EC" sz="2000" dirty="0" smtClean="0"/>
              <a:t>Realizar inversiones de acuerdo con la política general.</a:t>
            </a:r>
          </a:p>
          <a:p>
            <a:pPr>
              <a:buNone/>
            </a:pPr>
            <a:endParaRPr lang="es-EC" sz="500" dirty="0" smtClean="0"/>
          </a:p>
          <a:p>
            <a:r>
              <a:rPr lang="es-EC" sz="2000" dirty="0" smtClean="0"/>
              <a:t>Otorgar operaciones de crédito a favor de los partícipes en sujeción a las políticas y procedimientos aprobados por el Consejo de Administración.</a:t>
            </a:r>
          </a:p>
          <a:p>
            <a:pPr>
              <a:buNone/>
            </a:pPr>
            <a:endParaRPr lang="es-EC" sz="500" dirty="0" smtClean="0"/>
          </a:p>
          <a:p>
            <a:r>
              <a:rPr lang="es-EC" sz="2000" dirty="0" smtClean="0"/>
              <a:t>Los otros señalados en la Constitución Política de la República del Ecuador y en la Ley de Seguridad Social.</a:t>
            </a:r>
          </a:p>
          <a:p>
            <a:endParaRPr lang="es-EC" dirty="0"/>
          </a:p>
        </p:txBody>
      </p:sp>
      <p:pic>
        <p:nvPicPr>
          <p:cNvPr id="4" name="Picture 108" descr="images25"/>
          <p:cNvPicPr>
            <a:picLocks noChangeAspect="1" noChangeArrowheads="1"/>
          </p:cNvPicPr>
          <p:nvPr/>
        </p:nvPicPr>
        <p:blipFill>
          <a:blip r:embed="rId2" cstate="print"/>
          <a:srcRect/>
          <a:stretch>
            <a:fillRect/>
          </a:stretch>
        </p:blipFill>
        <p:spPr bwMode="auto">
          <a:xfrm>
            <a:off x="6861203" y="4714884"/>
            <a:ext cx="1425573" cy="1536657"/>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Análisis FODA</a:t>
            </a:r>
            <a:endParaRPr lang="es-EC" dirty="0"/>
          </a:p>
        </p:txBody>
      </p:sp>
      <p:graphicFrame>
        <p:nvGraphicFramePr>
          <p:cNvPr id="4" name="3 Marcador de contenido"/>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3.- Planificación de la Auditoría</a:t>
            </a:r>
            <a:endParaRPr lang="es-EC" dirty="0"/>
          </a:p>
        </p:txBody>
      </p:sp>
      <p:sp>
        <p:nvSpPr>
          <p:cNvPr id="3" name="2 Marcador de contenido"/>
          <p:cNvSpPr>
            <a:spLocks noGrp="1"/>
          </p:cNvSpPr>
          <p:nvPr>
            <p:ph idx="1"/>
          </p:nvPr>
        </p:nvSpPr>
        <p:spPr/>
        <p:txBody>
          <a:bodyPr/>
          <a:lstStyle/>
          <a:p>
            <a:pPr lvl="0">
              <a:buFont typeface="Wingdings" pitchFamily="2" charset="2"/>
              <a:buChar char="ü"/>
              <a:defRPr/>
            </a:pPr>
            <a:r>
              <a:rPr lang="es-ES" dirty="0" smtClean="0">
                <a:effectLst>
                  <a:outerShdw blurRad="38100" dist="38100" dir="2700000" algn="tl">
                    <a:srgbClr val="000000"/>
                  </a:outerShdw>
                </a:effectLst>
              </a:rPr>
              <a:t>Análisis de la Situación Financiera del FCPC.</a:t>
            </a:r>
          </a:p>
          <a:p>
            <a:pPr lvl="0">
              <a:buFont typeface="Wingdings" pitchFamily="2" charset="2"/>
              <a:buChar char="ü"/>
              <a:defRPr/>
            </a:pPr>
            <a:r>
              <a:rPr lang="es-ES" dirty="0" smtClean="0">
                <a:effectLst>
                  <a:outerShdw blurRad="38100" dist="38100" dir="2700000" algn="tl">
                    <a:srgbClr val="000000"/>
                  </a:outerShdw>
                </a:effectLst>
              </a:rPr>
              <a:t>Control Interno.</a:t>
            </a:r>
          </a:p>
          <a:p>
            <a:pPr lvl="0">
              <a:buFont typeface="Wingdings" pitchFamily="2" charset="2"/>
              <a:buChar char="ü"/>
              <a:defRPr/>
            </a:pPr>
            <a:r>
              <a:rPr lang="es-ES" dirty="0" smtClean="0">
                <a:effectLst>
                  <a:outerShdw blurRad="38100" dist="38100" dir="2700000" algn="tl">
                    <a:srgbClr val="000000"/>
                  </a:outerShdw>
                </a:effectLst>
              </a:rPr>
              <a:t>Políticas Contables Significativas.</a:t>
            </a:r>
          </a:p>
          <a:p>
            <a:pPr lvl="0">
              <a:buFont typeface="Wingdings" pitchFamily="2" charset="2"/>
              <a:buChar char="ü"/>
              <a:defRPr/>
            </a:pPr>
            <a:r>
              <a:rPr lang="es-ES" dirty="0" smtClean="0">
                <a:effectLst>
                  <a:outerShdw blurRad="38100" dist="38100" dir="2700000" algn="tl">
                    <a:srgbClr val="000000"/>
                  </a:outerShdw>
                </a:effectLst>
              </a:rPr>
              <a:t>Determinación y Cálculo de la Materialidad.</a:t>
            </a:r>
          </a:p>
          <a:p>
            <a:endParaRPr lang="es-EC" dirty="0"/>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Tema1">
  <a:themeElements>
    <a:clrScheme name="01045553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0104555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en-US" sz="3200" b="1" i="0" u="none" strike="noStrike" cap="none" normalizeH="0" baseline="0" smtClean="0">
            <a:ln>
              <a:noFill/>
            </a:ln>
            <a:solidFill>
              <a:srgbClr val="CCFF33"/>
            </a:solidFill>
            <a:effectLst>
              <a:outerShdw blurRad="38100" dist="38100" dir="2700000" algn="tl">
                <a:srgbClr val="000000">
                  <a:alpha val="43137"/>
                </a:srgbClr>
              </a:outerShdw>
            </a:effectLst>
            <a:latin typeface="Courier New" pitchFamily="49"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en-US" sz="3200" b="1" i="0" u="none" strike="noStrike" cap="none" normalizeH="0" baseline="0" smtClean="0">
            <a:ln>
              <a:noFill/>
            </a:ln>
            <a:solidFill>
              <a:srgbClr val="CCFF33"/>
            </a:solidFill>
            <a:effectLst>
              <a:outerShdw blurRad="38100" dist="38100" dir="2700000" algn="tl">
                <a:srgbClr val="000000">
                  <a:alpha val="43137"/>
                </a:srgbClr>
              </a:outerShdw>
            </a:effectLst>
            <a:latin typeface="Courier New" pitchFamily="49" charset="0"/>
          </a:defRPr>
        </a:defPPr>
      </a:lstStyle>
    </a:lnDef>
  </a:objectDefaults>
  <a:extraClrSchemeLst>
    <a:extraClrScheme>
      <a:clrScheme name="01045553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01045553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01045553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675</TotalTime>
  <Words>1899</Words>
  <Application>Microsoft Office PowerPoint</Application>
  <PresentationFormat>Presentación en pantalla (4:3)</PresentationFormat>
  <Paragraphs>327</Paragraphs>
  <Slides>38</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38</vt:i4>
      </vt:variant>
    </vt:vector>
  </HeadingPairs>
  <TitlesOfParts>
    <vt:vector size="40" baseType="lpstr">
      <vt:lpstr>Tema1</vt:lpstr>
      <vt:lpstr>Fotografía de Photo Editor</vt:lpstr>
      <vt:lpstr>Escuela Superior Politécnica del Litoral Instituto de Ciencias Matemáticas</vt:lpstr>
      <vt:lpstr>Presentado por: Tamara Pulgar Zúñiga Verónica Bosmediano San Andrés</vt:lpstr>
      <vt:lpstr>RESUMEN</vt:lpstr>
      <vt:lpstr>CONTENIDO</vt:lpstr>
      <vt:lpstr>1.- Marco Teórico</vt:lpstr>
      <vt:lpstr>2.- Conocimiento del Negocio</vt:lpstr>
      <vt:lpstr>Giro Ordinario del FCPC</vt:lpstr>
      <vt:lpstr>Análisis FODA</vt:lpstr>
      <vt:lpstr>3.- Planificación de la Auditoría</vt:lpstr>
      <vt:lpstr>Breve descripción de la situación financiera del FCPC</vt:lpstr>
      <vt:lpstr>Situación Financiera del FCPC</vt:lpstr>
      <vt:lpstr>Procesos Analíticos Preliminares</vt:lpstr>
      <vt:lpstr>Procesos Analíticos Preliminares</vt:lpstr>
      <vt:lpstr>Análisis de las Variaciones</vt:lpstr>
      <vt:lpstr>Razones Financieras</vt:lpstr>
      <vt:lpstr>Razones Financieras</vt:lpstr>
      <vt:lpstr>Razones Financieras</vt:lpstr>
      <vt:lpstr>Razones Financieras</vt:lpstr>
      <vt:lpstr>Control Interno</vt:lpstr>
      <vt:lpstr>Materialidad</vt:lpstr>
      <vt:lpstr>Materialidad</vt:lpstr>
      <vt:lpstr>DETALLE DE CUENTAS SELECCIONADAS SEGÚN RIESGO DE AUDITORÍA</vt:lpstr>
      <vt:lpstr>Determinación de Cuentas de Mayor Riesgo</vt:lpstr>
      <vt:lpstr>Planificación de la Auditoría</vt:lpstr>
      <vt:lpstr>Planeación de Pruebas</vt:lpstr>
      <vt:lpstr>Escala de Riesgo de Control-Inherente</vt:lpstr>
      <vt:lpstr>Riesgo de Detección</vt:lpstr>
      <vt:lpstr>Escala del nivel de Riesgo</vt:lpstr>
      <vt:lpstr>Programa de Auditoría</vt:lpstr>
      <vt:lpstr>Procedimientos de Auditoría</vt:lpstr>
      <vt:lpstr>Ejecución de la Auditoría</vt:lpstr>
      <vt:lpstr>Diapositiva 32</vt:lpstr>
      <vt:lpstr>Niveles de Riesgo en escala Z (Alfa y Beta)</vt:lpstr>
      <vt:lpstr>Determinación de los Estratos</vt:lpstr>
      <vt:lpstr>Determinación del tamaño de la muestra</vt:lpstr>
      <vt:lpstr>Análisis de las Muestras Tomadas</vt:lpstr>
      <vt:lpstr>Conclusiones</vt:lpstr>
      <vt:lpstr>Recomendaciones</vt:lpstr>
    </vt:vector>
  </TitlesOfParts>
  <Company>Xtratech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de Grado: Auditor- CPA</dc:title>
  <dc:creator>MI PC</dc:creator>
  <cp:lastModifiedBy>tpulgar</cp:lastModifiedBy>
  <cp:revision>72</cp:revision>
  <dcterms:created xsi:type="dcterms:W3CDTF">2010-06-07T10:40:19Z</dcterms:created>
  <dcterms:modified xsi:type="dcterms:W3CDTF">2010-08-12T14:27:51Z</dcterms:modified>
</cp:coreProperties>
</file>