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2"/>
  </p:notesMasterIdLst>
  <p:sldIdLst>
    <p:sldId id="256" r:id="rId2"/>
    <p:sldId id="266" r:id="rId3"/>
    <p:sldId id="265" r:id="rId4"/>
    <p:sldId id="270" r:id="rId5"/>
    <p:sldId id="267" r:id="rId6"/>
    <p:sldId id="268" r:id="rId7"/>
    <p:sldId id="269" r:id="rId8"/>
    <p:sldId id="257" r:id="rId9"/>
    <p:sldId id="259" r:id="rId10"/>
    <p:sldId id="260" r:id="rId11"/>
    <p:sldId id="258" r:id="rId12"/>
    <p:sldId id="264" r:id="rId13"/>
    <p:sldId id="263" r:id="rId14"/>
    <p:sldId id="262" r:id="rId15"/>
    <p:sldId id="261" r:id="rId16"/>
    <p:sldId id="272" r:id="rId17"/>
    <p:sldId id="304" r:id="rId18"/>
    <p:sldId id="305" r:id="rId19"/>
    <p:sldId id="306" r:id="rId20"/>
    <p:sldId id="271" r:id="rId21"/>
    <p:sldId id="273" r:id="rId22"/>
    <p:sldId id="274" r:id="rId23"/>
    <p:sldId id="307" r:id="rId24"/>
    <p:sldId id="308" r:id="rId25"/>
    <p:sldId id="279" r:id="rId26"/>
    <p:sldId id="275" r:id="rId27"/>
    <p:sldId id="280" r:id="rId28"/>
    <p:sldId id="328" r:id="rId29"/>
    <p:sldId id="281" r:id="rId30"/>
    <p:sldId id="282" r:id="rId31"/>
    <p:sldId id="283" r:id="rId32"/>
    <p:sldId id="284" r:id="rId33"/>
    <p:sldId id="285" r:id="rId34"/>
    <p:sldId id="286" r:id="rId35"/>
    <p:sldId id="287" r:id="rId36"/>
    <p:sldId id="288" r:id="rId37"/>
    <p:sldId id="289" r:id="rId38"/>
    <p:sldId id="291" r:id="rId39"/>
    <p:sldId id="290" r:id="rId40"/>
    <p:sldId id="311" r:id="rId41"/>
    <p:sldId id="292" r:id="rId42"/>
    <p:sldId id="329" r:id="rId43"/>
    <p:sldId id="293" r:id="rId44"/>
    <p:sldId id="294" r:id="rId45"/>
    <p:sldId id="295" r:id="rId46"/>
    <p:sldId id="296" r:id="rId47"/>
    <p:sldId id="332" r:id="rId48"/>
    <p:sldId id="297" r:id="rId49"/>
    <p:sldId id="312" r:id="rId50"/>
    <p:sldId id="300" r:id="rId51"/>
    <p:sldId id="301" r:id="rId52"/>
    <p:sldId id="303" r:id="rId53"/>
    <p:sldId id="302" r:id="rId54"/>
    <p:sldId id="276" r:id="rId55"/>
    <p:sldId id="277" r:id="rId56"/>
    <p:sldId id="278" r:id="rId57"/>
    <p:sldId id="313" r:id="rId58"/>
    <p:sldId id="314" r:id="rId59"/>
    <p:sldId id="315" r:id="rId60"/>
    <p:sldId id="316" r:id="rId61"/>
    <p:sldId id="323" r:id="rId62"/>
    <p:sldId id="317" r:id="rId63"/>
    <p:sldId id="318" r:id="rId64"/>
    <p:sldId id="325" r:id="rId65"/>
    <p:sldId id="319" r:id="rId66"/>
    <p:sldId id="320" r:id="rId67"/>
    <p:sldId id="321" r:id="rId68"/>
    <p:sldId id="322" r:id="rId69"/>
    <p:sldId id="324" r:id="rId70"/>
    <p:sldId id="326" r:id="rId7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75986" autoAdjust="0"/>
  </p:normalViewPr>
  <p:slideViewPr>
    <p:cSldViewPr>
      <p:cViewPr varScale="1">
        <p:scale>
          <a:sx n="55" d="100"/>
          <a:sy n="55" d="100"/>
        </p:scale>
        <p:origin x="-205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60521B-03E2-4950-A913-2A63432637C7}" type="datetimeFigureOut">
              <a:rPr lang="es-EC" smtClean="0"/>
              <a:pPr/>
              <a:t>16/06/2011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7C428-480A-4F21-B1F8-EAFBF04624A2}"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s.wikipedia.org/wiki/Sedimento" TargetMode="External"/><Relationship Id="rId3" Type="http://schemas.openxmlformats.org/officeDocument/2006/relationships/hyperlink" Target="http://es.wikipedia.org/w/index.php?title=Agentes_geol%C3%B3gicos_externos&amp;action=edit&amp;redlink=1" TargetMode="External"/><Relationship Id="rId7" Type="http://schemas.openxmlformats.org/officeDocument/2006/relationships/hyperlink" Target="http://es.wikipedia.org/wiki/Atm%C3%B3sfera"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es.wikipedia.org/wiki/Sedimentaci%C3%B3n" TargetMode="External"/><Relationship Id="rId11" Type="http://schemas.openxmlformats.org/officeDocument/2006/relationships/hyperlink" Target="http://es.wikipedia.org/wiki/Diag%C3%A9nesis" TargetMode="External"/><Relationship Id="rId5" Type="http://schemas.openxmlformats.org/officeDocument/2006/relationships/hyperlink" Target="http://es.wikipedia.org/wiki/Erosi%C3%B3n" TargetMode="External"/><Relationship Id="rId10" Type="http://schemas.openxmlformats.org/officeDocument/2006/relationships/hyperlink" Target="http://es.wikipedia.org/wiki/Estrato" TargetMode="External"/><Relationship Id="rId4" Type="http://schemas.openxmlformats.org/officeDocument/2006/relationships/hyperlink" Target="http://es.wikipedia.org/wiki/Meteorizaci%C3%B3n" TargetMode="External"/><Relationship Id="rId9" Type="http://schemas.openxmlformats.org/officeDocument/2006/relationships/hyperlink" Target="http://es.wikipedia.org/wiki/Cuenca_sedimentari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600" kern="1200" dirty="0" smtClean="0">
                <a:solidFill>
                  <a:schemeClr val="tx1"/>
                </a:solidFill>
                <a:latin typeface="+mn-lt"/>
                <a:ea typeface="+mn-ea"/>
                <a:cs typeface="+mn-cs"/>
              </a:rPr>
              <a:t>Un registro de pozo quiere decir  “una grabación o reconocimiento  contra profundidad de alguna de las características de las formaciones rocosas y diferentes fluidos atravesadas, hechas por aparatos de medición basados en diferentes principios físicos y químicos(herramientas) en el hoyo del pozo”.</a:t>
            </a:r>
          </a:p>
          <a:p>
            <a:pPr marL="0" marR="0" indent="0" algn="l" defTabSz="914400" rtl="0" eaLnBrk="1" fontAlgn="auto" latinLnBrk="0" hangingPunct="1">
              <a:lnSpc>
                <a:spcPct val="100000"/>
              </a:lnSpc>
              <a:spcBef>
                <a:spcPts val="0"/>
              </a:spcBef>
              <a:spcAft>
                <a:spcPts val="0"/>
              </a:spcAft>
              <a:buClrTx/>
              <a:buSzTx/>
              <a:buFontTx/>
              <a:buNone/>
              <a:tabLst/>
              <a:defRPr/>
            </a:pPr>
            <a:r>
              <a:rPr lang="es-EC" sz="1600" kern="1200" dirty="0" smtClean="0">
                <a:solidFill>
                  <a:schemeClr val="tx1"/>
                </a:solidFill>
                <a:latin typeface="+mn-lt"/>
                <a:ea typeface="+mn-ea"/>
                <a:cs typeface="+mn-cs"/>
              </a:rPr>
              <a:t>, los registros nos permiten inferir de manera muy acertada acerca de los fluidos presentes en los poros de las rocas (agua, petróleo o gas). La evaluación de registros de pozos  nos ofrece una herramienta más, para resolver el problema que genera la identificación de zonas de hidrocarburos y poder correlacionar y delimitar los diferentes yacimientos. </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11</a:t>
            </a:fld>
            <a:endParaRPr lang="es-EC"/>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Elementos necesarios para la </a:t>
            </a:r>
            <a:r>
              <a:rPr lang="es-EC" dirty="0" err="1" smtClean="0"/>
              <a:t>produccionde</a:t>
            </a:r>
            <a:r>
              <a:rPr lang="es-EC" dirty="0" smtClean="0"/>
              <a:t> del </a:t>
            </a:r>
            <a:r>
              <a:rPr lang="es-EC" dirty="0" err="1" smtClean="0"/>
              <a:t>petroleo</a:t>
            </a:r>
            <a:r>
              <a:rPr lang="es-EC" dirty="0" smtClean="0"/>
              <a:t>, roca reservorio, roca trampa</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20</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Las herramientas de resistividad miden el efecto de un campo electromagnético sobre una capa rocosa. Este tipo de herramientas requieren un medio conductivo para poder leer las propiedades de una roca en particular. Las herramientas de inducción tienen la particularidad que pueden ser usadas casi en cualquier tipo de ambiente dentro del pozo. Consiste de bobinas dentro de un cilindro de base no conductiva. Bobinas separadas inducen  varios campos electromagnéticos  a la formación lo que permite recibir una señal de la formación bobina principal. La señal recibida nos permite determinar las conductividades de la formación a diferentes distancias desde el centro del pozo, para después calcular la resistividad de la misma.</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22</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63BAAD-2351-4863-9828-83D53945BD55}" type="slidenum">
              <a:rPr lang="en-US"/>
              <a:pPr/>
              <a:t>23</a:t>
            </a:fld>
            <a:endParaRPr lang="en-US"/>
          </a:p>
        </p:txBody>
      </p:sp>
      <p:sp>
        <p:nvSpPr>
          <p:cNvPr id="9218" name="Rectangle 2"/>
          <p:cNvSpPr>
            <a:spLocks noGrp="1" noChangeArrowheads="1"/>
          </p:cNvSpPr>
          <p:nvPr>
            <p:ph type="body" idx="1"/>
          </p:nvPr>
        </p:nvSpPr>
        <p:spPr>
          <a:xfrm>
            <a:off x="3455071" y="138997"/>
            <a:ext cx="3327786" cy="4694686"/>
          </a:xfrm>
          <a:noFill/>
          <a:ln/>
        </p:spPr>
        <p:txBody>
          <a:bodyPr lIns="88299" tIns="43375" rIns="88299" bIns="43375"/>
          <a:lstStyle/>
          <a:p>
            <a:r>
              <a:rPr lang="es-AR" dirty="0"/>
              <a:t>El flujo de la corriente solamente puede ser llevado por iones en la formación. Los iones están solo presentes en el espacio del poro y en el agua.</a:t>
            </a:r>
            <a:endParaRPr lang="en-US" dirty="0"/>
          </a:p>
          <a:p>
            <a:r>
              <a:rPr lang="es-AR" dirty="0"/>
              <a:t>A mas iones (mas agua) mas baja la resistividad. A mas alta salinidad (mas iones) mas baja la resistividad.</a:t>
            </a:r>
            <a:endParaRPr lang="en-US" dirty="0"/>
          </a:p>
          <a:p>
            <a:r>
              <a:rPr lang="es-AR" dirty="0"/>
              <a:t>El agua de la formación tiene una resistividad de </a:t>
            </a:r>
            <a:r>
              <a:rPr lang="es-AR" dirty="0" err="1"/>
              <a:t>Rw.</a:t>
            </a:r>
            <a:r>
              <a:rPr lang="es-AR" dirty="0"/>
              <a:t> La formación que contiene sólo agua tiene una resistividad de </a:t>
            </a:r>
            <a:r>
              <a:rPr lang="es-AR" dirty="0" err="1"/>
              <a:t>Ro.</a:t>
            </a:r>
            <a:r>
              <a:rPr lang="es-AR" dirty="0"/>
              <a:t> </a:t>
            </a:r>
            <a:endParaRPr lang="en-US" dirty="0"/>
          </a:p>
        </p:txBody>
      </p:sp>
      <p:sp>
        <p:nvSpPr>
          <p:cNvPr id="9219" name="Rectangle 3"/>
          <p:cNvSpPr>
            <a:spLocks noGrp="1" noRot="1" noChangeAspect="1" noChangeArrowheads="1" noTextEdit="1"/>
          </p:cNvSpPr>
          <p:nvPr>
            <p:ph type="sldImg"/>
          </p:nvPr>
        </p:nvSpPr>
        <p:spPr>
          <a:xfrm>
            <a:off x="-4574556" y="96447"/>
            <a:ext cx="12752937" cy="8846150"/>
          </a:xfrm>
          <a:ln w="12700" cap="flat">
            <a:solidFill>
              <a:schemeClr val="tx1"/>
            </a:solid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70245-81B6-430D-B18E-FD9442C43426}" type="slidenum">
              <a:rPr lang="en-US"/>
              <a:pPr/>
              <a:t>24</a:t>
            </a:fld>
            <a:endParaRPr lang="en-US"/>
          </a:p>
        </p:txBody>
      </p:sp>
      <p:sp>
        <p:nvSpPr>
          <p:cNvPr id="11266" name="Rectangle 2"/>
          <p:cNvSpPr>
            <a:spLocks noGrp="1" noChangeArrowheads="1"/>
          </p:cNvSpPr>
          <p:nvPr>
            <p:ph type="body" idx="1"/>
          </p:nvPr>
        </p:nvSpPr>
        <p:spPr>
          <a:xfrm>
            <a:off x="3455071" y="138997"/>
            <a:ext cx="3327786" cy="4694686"/>
          </a:xfrm>
          <a:noFill/>
          <a:ln/>
        </p:spPr>
        <p:txBody>
          <a:bodyPr lIns="88299" tIns="43375" rIns="88299" bIns="43375"/>
          <a:lstStyle/>
          <a:p>
            <a:r>
              <a:rPr lang="es-AR" dirty="0"/>
              <a:t>La mayoría de las herramientas interpretan en la zona invadida, por lo tanto son requeridos solo parámetros.</a:t>
            </a:r>
          </a:p>
          <a:p>
            <a:r>
              <a:rPr lang="es-AR" dirty="0"/>
              <a:t>Las herramientas de resistividad tienen que medir la zona virgen y la zona invadida. Esto significa que los parámetros para ambas zonas tienen que estar definidos.  </a:t>
            </a:r>
            <a:endParaRPr lang="en-US" dirty="0"/>
          </a:p>
          <a:p>
            <a:r>
              <a:rPr lang="en-US" b="1" dirty="0">
                <a:solidFill>
                  <a:srgbClr val="FF3399"/>
                </a:solidFill>
              </a:rPr>
              <a:t>The borehole</a:t>
            </a:r>
            <a:r>
              <a:rPr lang="en-US" dirty="0"/>
              <a:t> </a:t>
            </a:r>
            <a:r>
              <a:rPr lang="en-US" dirty="0" err="1"/>
              <a:t>también</a:t>
            </a:r>
            <a:r>
              <a:rPr lang="en-US" dirty="0"/>
              <a:t> </a:t>
            </a:r>
            <a:r>
              <a:rPr lang="en-US" dirty="0" err="1"/>
              <a:t>contiene</a:t>
            </a:r>
            <a:r>
              <a:rPr lang="en-US" dirty="0"/>
              <a:t> </a:t>
            </a:r>
            <a:r>
              <a:rPr lang="en-US" dirty="0" err="1"/>
              <a:t>componentes</a:t>
            </a:r>
            <a:r>
              <a:rPr lang="en-US" dirty="0"/>
              <a:t> los </a:t>
            </a:r>
            <a:r>
              <a:rPr lang="en-US" dirty="0" err="1"/>
              <a:t>cuales</a:t>
            </a:r>
            <a:r>
              <a:rPr lang="en-US" dirty="0"/>
              <a:t> son “</a:t>
            </a:r>
            <a:r>
              <a:rPr lang="en-US" dirty="0" err="1"/>
              <a:t>vistos</a:t>
            </a:r>
            <a:r>
              <a:rPr lang="en-US" dirty="0"/>
              <a:t>” </a:t>
            </a:r>
            <a:r>
              <a:rPr lang="en-US" dirty="0" err="1"/>
              <a:t>por</a:t>
            </a:r>
            <a:r>
              <a:rPr lang="en-US" dirty="0"/>
              <a:t> </a:t>
            </a:r>
            <a:r>
              <a:rPr lang="en-US" dirty="0" err="1"/>
              <a:t>las</a:t>
            </a:r>
            <a:r>
              <a:rPr lang="en-US" dirty="0"/>
              <a:t> </a:t>
            </a:r>
            <a:r>
              <a:rPr lang="en-US" dirty="0" err="1"/>
              <a:t>herramientas</a:t>
            </a:r>
            <a:r>
              <a:rPr lang="en-US" dirty="0"/>
              <a:t>.</a:t>
            </a:r>
          </a:p>
          <a:p>
            <a:r>
              <a:rPr lang="es-AR" dirty="0"/>
              <a:t>Estas tres zonas tiene resistividades, </a:t>
            </a:r>
            <a:r>
              <a:rPr lang="en-US" dirty="0" err="1"/>
              <a:t>Rm</a:t>
            </a:r>
            <a:r>
              <a:rPr lang="en-US" dirty="0"/>
              <a:t>, </a:t>
            </a:r>
            <a:r>
              <a:rPr lang="en-US" dirty="0" err="1"/>
              <a:t>Rmc</a:t>
            </a:r>
            <a:r>
              <a:rPr lang="en-US" dirty="0"/>
              <a:t>, </a:t>
            </a:r>
            <a:r>
              <a:rPr lang="en-US" dirty="0" err="1"/>
              <a:t>Rmf</a:t>
            </a:r>
            <a:r>
              <a:rPr lang="en-US" dirty="0"/>
              <a:t>, </a:t>
            </a:r>
            <a:r>
              <a:rPr lang="en-US" dirty="0" err="1"/>
              <a:t>Rw</a:t>
            </a:r>
            <a:r>
              <a:rPr lang="en-US" dirty="0"/>
              <a:t> de los </a:t>
            </a:r>
            <a:r>
              <a:rPr lang="en-US" dirty="0" err="1"/>
              <a:t>fluídos</a:t>
            </a:r>
            <a:r>
              <a:rPr lang="en-US" dirty="0"/>
              <a:t> </a:t>
            </a:r>
            <a:r>
              <a:rPr lang="en-US" dirty="0" err="1"/>
              <a:t>implicados</a:t>
            </a:r>
            <a:r>
              <a:rPr lang="en-US" dirty="0"/>
              <a:t>. </a:t>
            </a:r>
          </a:p>
          <a:p>
            <a:r>
              <a:rPr lang="es-AR" dirty="0"/>
              <a:t>Están también las resistividades de las formaciones </a:t>
            </a:r>
            <a:r>
              <a:rPr lang="en-US" dirty="0" err="1"/>
              <a:t>Rxo</a:t>
            </a:r>
            <a:r>
              <a:rPr lang="en-US" dirty="0"/>
              <a:t> and </a:t>
            </a:r>
            <a:r>
              <a:rPr lang="en-US" dirty="0" err="1" smtClean="0"/>
              <a:t>Rt</a:t>
            </a:r>
            <a:endParaRPr lang="en-US" dirty="0"/>
          </a:p>
          <a:p>
            <a:endParaRPr lang="en-US" dirty="0"/>
          </a:p>
        </p:txBody>
      </p:sp>
      <p:sp>
        <p:nvSpPr>
          <p:cNvPr id="11267" name="Rectangle 3"/>
          <p:cNvSpPr>
            <a:spLocks noGrp="1" noRot="1" noChangeAspect="1" noChangeArrowheads="1" noTextEdit="1"/>
          </p:cNvSpPr>
          <p:nvPr>
            <p:ph type="sldImg"/>
          </p:nvPr>
        </p:nvSpPr>
        <p:spPr>
          <a:xfrm>
            <a:off x="-4574556" y="96447"/>
            <a:ext cx="12752937" cy="8846150"/>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Herramientas enfocadas, son capaces de confinar la corriente a un fino disco o muy pequeña sección de la formación, esta corriente es emitida desde un electrodo. Un electrodo enfocado es posicionado en cualquiera lado del electrodo que emite la corriente a la formación de manera enfocada. El electrodo enfocado ayuda que la corriente no fluya hacia arriba o hacia abajo en la </a:t>
            </a:r>
            <a:r>
              <a:rPr lang="es-EC" sz="1200" kern="1200" dirty="0" err="1" smtClean="0">
                <a:solidFill>
                  <a:schemeClr val="tx1"/>
                </a:solidFill>
                <a:latin typeface="+mn-lt"/>
                <a:ea typeface="+mn-ea"/>
                <a:cs typeface="+mn-cs"/>
              </a:rPr>
              <a:t>formació</a:t>
            </a:r>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Las herramientas enfocadas son muy útiles en formaciones altamente resistivas. El efecto debido a capas adyacentes que sufren otro tipo de herramientas resistivas es eliminado cuando el ancho de la capa es mayor que la del disco que inyecta la corriente.</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25</a:t>
            </a:fld>
            <a:endParaRPr lang="es-EC"/>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Para obtener una medida de resistividad, las herramientas de inducción están basadas en tres principios eléctricos:</a:t>
            </a:r>
          </a:p>
          <a:p>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Ley de </a:t>
            </a:r>
            <a:r>
              <a:rPr lang="es-EC" sz="1200" kern="1200" dirty="0" err="1" smtClean="0">
                <a:solidFill>
                  <a:schemeClr val="tx1"/>
                </a:solidFill>
                <a:latin typeface="+mn-lt"/>
                <a:ea typeface="+mn-ea"/>
                <a:cs typeface="+mn-cs"/>
              </a:rPr>
              <a:t>Faraday</a:t>
            </a:r>
            <a:r>
              <a:rPr lang="es-EC" sz="1200" kern="1200" dirty="0" smtClean="0">
                <a:solidFill>
                  <a:schemeClr val="tx1"/>
                </a:solidFill>
                <a:latin typeface="+mn-lt"/>
                <a:ea typeface="+mn-ea"/>
                <a:cs typeface="+mn-cs"/>
              </a:rPr>
              <a:t>.- una corriente alterna, crea un campo magnético alternante en fase con el flujo de corriente.</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Ley de Ampere.- un campo magnético cambiante, induce una  fuerza potencial coaxial con la sonda, proporcional al campo magnético del medio. La fuerza potencial inducida esta en desfase por 90 grados con el campo magnético.</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Ley de Ohm.- una corriente fluye en un medio en proporción directa a la fuerza del potencial aplicado y la conductividad del medio</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Un campo magnético de oscilación de alta frecuencia proveniente de una bobina transmisora en la sonda induce una corriente eléctrica alterna proporcional a su conductividad eléctrica dentro de la formación aledaña. Esta corriente, a su vez, induce tensiones dentro de las bobinas receptoras. Estas tensiones se discriminan y se miden por fases. Dichas tensiones son proporcionales a la conductividad de la formación. Bobinas centralizadoras adicionales minimizan la contribución de la señal de la perforación</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26</a:t>
            </a:fld>
            <a:endParaRPr lang="es-EC"/>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 una medida en contra la</a:t>
            </a:r>
            <a:r>
              <a:rPr lang="es-EC" sz="1200" kern="1200" baseline="0" dirty="0" smtClean="0">
                <a:solidFill>
                  <a:schemeClr val="tx1"/>
                </a:solidFill>
                <a:latin typeface="+mn-lt"/>
                <a:ea typeface="+mn-ea"/>
                <a:cs typeface="+mn-cs"/>
              </a:rPr>
              <a:t> profundidad acerca de la diferencia de potencial existente entre un voltaje en la formación y un electrodo presente en superficie.</a:t>
            </a: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El potencial espontáneo (SP) se refiere a potenciales que ocurren de forma natural en frente de formaciones permeables y porosas. La fuerza producida se debe a gradientes salinos, membranas Ion selectivas, y movimiento de iones debido a un diferencial de presión desde la formación al pozo.</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El potencial espontaneo observado en los pozos es de origen electro químico y electro cinético</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27</a:t>
            </a:fld>
            <a:endParaRPr lang="es-EC"/>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Detecta uranio </a:t>
            </a:r>
            <a:r>
              <a:rPr lang="es-EC" dirty="0" err="1" smtClean="0"/>
              <a:t>thorio</a:t>
            </a:r>
            <a:r>
              <a:rPr lang="es-EC" dirty="0" smtClean="0"/>
              <a:t> y potasio natural</a:t>
            </a:r>
            <a:r>
              <a:rPr lang="es-EC" baseline="0" dirty="0" smtClean="0"/>
              <a:t> por medio de un detector de centelleo.</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28</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 sonda contiene una pequeña fuente colimada de rayos gamma (Cs 137) y dos detectores de rayos gamma de centelleo de alta sensibilidad,. Los detectores están protegidos contra la radiación directa por parte de la fuente, por medio de un revestimiento de metal pesado. Las ventanas activas de la fuente y del detector están en contacto con las paredes de la perforación a través de un brazo de refuerzo motorizado que también proporciona una medición del calibre de la perforación. La radiación gamma de la fuente es retro dispersada por la formación (efecto </a:t>
            </a:r>
            <a:r>
              <a:rPr lang="es-EC" sz="1200" kern="1200" dirty="0" err="1" smtClean="0">
                <a:solidFill>
                  <a:schemeClr val="tx1"/>
                </a:solidFill>
                <a:latin typeface="+mn-lt"/>
                <a:ea typeface="+mn-ea"/>
                <a:cs typeface="+mn-cs"/>
              </a:rPr>
              <a:t>Compton</a:t>
            </a:r>
            <a:r>
              <a:rPr lang="es-EC" sz="1200" kern="1200" dirty="0" smtClean="0">
                <a:solidFill>
                  <a:schemeClr val="tx1"/>
                </a:solidFill>
                <a:latin typeface="+mn-lt"/>
                <a:ea typeface="+mn-ea"/>
                <a:cs typeface="+mn-cs"/>
              </a:rPr>
              <a:t>) y alcanza a los dos detectores en donde las velocidades de conteo relativas proporcionan una medición de la densidad mayor de la formación.</a:t>
            </a:r>
          </a:p>
          <a:p>
            <a:endParaRPr lang="es-EC" dirty="0" smtClean="0"/>
          </a:p>
          <a:p>
            <a:r>
              <a:rPr lang="es-EC" sz="1200" kern="1200" dirty="0" smtClean="0">
                <a:solidFill>
                  <a:schemeClr val="tx1"/>
                </a:solidFill>
                <a:latin typeface="+mn-lt"/>
                <a:ea typeface="+mn-ea"/>
                <a:cs typeface="+mn-cs"/>
              </a:rPr>
              <a:t>A diferencia </a:t>
            </a:r>
            <a:r>
              <a:rPr lang="es-EC" sz="1200" kern="1200" dirty="0" err="1" smtClean="0">
                <a:solidFill>
                  <a:schemeClr val="tx1"/>
                </a:solidFill>
                <a:latin typeface="+mn-lt"/>
                <a:ea typeface="+mn-ea"/>
                <a:cs typeface="+mn-cs"/>
              </a:rPr>
              <a:t>delregistro</a:t>
            </a:r>
            <a:r>
              <a:rPr lang="es-EC" sz="1200" kern="1200" dirty="0" smtClean="0">
                <a:solidFill>
                  <a:schemeClr val="tx1"/>
                </a:solidFill>
                <a:latin typeface="+mn-lt"/>
                <a:ea typeface="+mn-ea"/>
                <a:cs typeface="+mn-cs"/>
              </a:rPr>
              <a:t> sónico el de densidad es un estimado de la</a:t>
            </a:r>
          </a:p>
          <a:p>
            <a:r>
              <a:rPr lang="es-EC" sz="1200" kern="1200" dirty="0" smtClean="0">
                <a:solidFill>
                  <a:schemeClr val="tx1"/>
                </a:solidFill>
                <a:latin typeface="+mn-lt"/>
                <a:ea typeface="+mn-ea"/>
                <a:cs typeface="+mn-cs"/>
              </a:rPr>
              <a:t>porosidad promedio total </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30</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Debido a que el valor 2(Z/A) para la mayoría de los elementos es aproximadamente 1, se asume que la densidad que obtiene la herramienta es la densidad del bulto o formación.</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32</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En lo </a:t>
            </a:r>
            <a:r>
              <a:rPr lang="es-EC" sz="1600" kern="1200" dirty="0" smtClean="0">
                <a:solidFill>
                  <a:schemeClr val="tx1"/>
                </a:solidFill>
                <a:latin typeface="+mn-lt"/>
                <a:ea typeface="+mn-ea"/>
                <a:cs typeface="+mn-cs"/>
              </a:rPr>
              <a:t>que respecta a la vida de un pozo existen tres tipos de clasificaciones básicas de rocas, estos son:</a:t>
            </a:r>
          </a:p>
          <a:p>
            <a:r>
              <a:rPr lang="es-EC" sz="1600" kern="1200" dirty="0" smtClean="0">
                <a:solidFill>
                  <a:schemeClr val="tx1"/>
                </a:solidFill>
                <a:latin typeface="+mn-lt"/>
                <a:ea typeface="+mn-ea"/>
                <a:cs typeface="+mn-cs"/>
              </a:rPr>
              <a:t>Rocas Ígneas</a:t>
            </a:r>
          </a:p>
          <a:p>
            <a:r>
              <a:rPr lang="es-EC" sz="1600" kern="1200" dirty="0" smtClean="0">
                <a:solidFill>
                  <a:schemeClr val="tx1"/>
                </a:solidFill>
                <a:latin typeface="+mn-lt"/>
                <a:ea typeface="+mn-ea"/>
                <a:cs typeface="+mn-cs"/>
              </a:rPr>
              <a:t>Rocas Metamórficas</a:t>
            </a:r>
          </a:p>
          <a:p>
            <a:r>
              <a:rPr lang="es-EC" sz="1600" kern="1200" dirty="0" smtClean="0">
                <a:solidFill>
                  <a:schemeClr val="tx1"/>
                </a:solidFill>
                <a:latin typeface="+mn-lt"/>
                <a:ea typeface="+mn-ea"/>
                <a:cs typeface="+mn-cs"/>
              </a:rPr>
              <a:t>Rocas Sedimentarias</a:t>
            </a:r>
          </a:p>
          <a:p>
            <a:endParaRPr lang="es-EC" sz="1600" kern="1200" dirty="0" smtClean="0">
              <a:solidFill>
                <a:schemeClr val="tx1"/>
              </a:solidFill>
              <a:latin typeface="+mn-lt"/>
              <a:ea typeface="+mn-ea"/>
              <a:cs typeface="+mn-cs"/>
            </a:endParaRPr>
          </a:p>
          <a:p>
            <a:r>
              <a:rPr lang="es-EC" sz="1600" dirty="0" smtClean="0"/>
              <a:t>En el contexto del tiempo geológico las rocas sufren transformaciones debido a distintos procesos. Los </a:t>
            </a:r>
            <a:r>
              <a:rPr lang="es-EC" sz="1200" kern="1200" dirty="0" smtClean="0">
                <a:solidFill>
                  <a:schemeClr val="tx1"/>
                </a:solidFill>
                <a:latin typeface="+mn-lt"/>
                <a:ea typeface="+mn-ea"/>
                <a:cs typeface="+mn-cs"/>
                <a:hlinkClick r:id="rId3" action="ppaction://hlinkfile" tooltip="Agentes geológicos externos (aún no redactado)"/>
              </a:rPr>
              <a:t>agentes geológicos externos</a:t>
            </a:r>
            <a:r>
              <a:rPr lang="es-EC" sz="1600" dirty="0" smtClean="0"/>
              <a:t> producen la </a:t>
            </a:r>
            <a:r>
              <a:rPr lang="es-EC" sz="1600" dirty="0" smtClean="0">
                <a:hlinkClick r:id="rId4" action="ppaction://hlinkfile" tooltip="Meteorización"/>
              </a:rPr>
              <a:t>meteorización</a:t>
            </a:r>
            <a:r>
              <a:rPr lang="es-EC" sz="1600" dirty="0" smtClean="0"/>
              <a:t> y </a:t>
            </a:r>
            <a:r>
              <a:rPr lang="es-EC" sz="1600" dirty="0" smtClean="0">
                <a:hlinkClick r:id="rId5" action="ppaction://hlinkfile" tooltip="Erosión"/>
              </a:rPr>
              <a:t>erosión</a:t>
            </a:r>
            <a:r>
              <a:rPr lang="es-EC" sz="1600" dirty="0" smtClean="0"/>
              <a:t>, transporte y </a:t>
            </a:r>
            <a:r>
              <a:rPr lang="es-EC" sz="1600" dirty="0" smtClean="0">
                <a:hlinkClick r:id="rId6" action="ppaction://hlinkfile" tooltip="Sedimentación"/>
              </a:rPr>
              <a:t>sedimentación</a:t>
            </a:r>
            <a:r>
              <a:rPr lang="es-EC" sz="1600" dirty="0" smtClean="0"/>
              <a:t> de las rocas de la superficie.</a:t>
            </a:r>
          </a:p>
          <a:p>
            <a:r>
              <a:rPr lang="es-EC" sz="1600" dirty="0" smtClean="0"/>
              <a:t>Se llama meteorización a la acción geológica de la </a:t>
            </a:r>
            <a:r>
              <a:rPr lang="es-EC" sz="1600" dirty="0" smtClean="0">
                <a:hlinkClick r:id="rId7" action="ppaction://hlinkfile" tooltip="Atmósfera"/>
              </a:rPr>
              <a:t>atmósfera</a:t>
            </a:r>
            <a:r>
              <a:rPr lang="es-EC" sz="1600" dirty="0" smtClean="0"/>
              <a:t>, que produce una degradación, fragmentación y oxidación. Los materiales resultantes de la meteorización pueden ser atacados por la erosión y transportados. Cuando cesa el transporte de los materiales, éstos se depositan en forma de </a:t>
            </a:r>
            <a:r>
              <a:rPr lang="es-EC" sz="1600" dirty="0" smtClean="0">
                <a:hlinkClick r:id="rId8" action="ppaction://hlinkfile" tooltip="Sedimento"/>
              </a:rPr>
              <a:t>sedimentos</a:t>
            </a:r>
            <a:r>
              <a:rPr lang="es-EC" sz="1600" dirty="0" smtClean="0"/>
              <a:t> en las </a:t>
            </a:r>
            <a:r>
              <a:rPr lang="es-EC" sz="1600" dirty="0" smtClean="0">
                <a:hlinkClick r:id="rId9" action="ppaction://hlinkfile" tooltip="Cuenca sedimentaria"/>
              </a:rPr>
              <a:t>cuencas sedimentarias</a:t>
            </a:r>
            <a:r>
              <a:rPr lang="es-EC" sz="1600" dirty="0" smtClean="0"/>
              <a:t>, unos sobre otros, formando capas horizontales (</a:t>
            </a:r>
            <a:r>
              <a:rPr lang="es-EC" sz="1600" dirty="0" smtClean="0">
                <a:hlinkClick r:id="rId10" action="ppaction://hlinkfile" tooltip="Estrato"/>
              </a:rPr>
              <a:t>estratos</a:t>
            </a:r>
            <a:r>
              <a:rPr lang="es-EC" sz="1600" dirty="0" smtClean="0"/>
              <a:t>).</a:t>
            </a:r>
          </a:p>
          <a:p>
            <a:r>
              <a:rPr lang="es-EC" sz="1600" dirty="0" smtClean="0"/>
              <a:t>Los sedimentos sufren una serie de procesos (</a:t>
            </a:r>
            <a:r>
              <a:rPr lang="es-EC" sz="1600" dirty="0" smtClean="0">
                <a:hlinkClick r:id="rId11" action="ppaction://hlinkfile" tooltip="Diagénesis"/>
              </a:rPr>
              <a:t>diagénesis</a:t>
            </a:r>
            <a:r>
              <a:rPr lang="es-EC" sz="1600" dirty="0" smtClean="0"/>
              <a:t>) que los transforman en rocas sedimentarias, como la compactación y cementación; se produce en las cuencas sedimentarias, principalmente los fondos marinos.</a:t>
            </a:r>
          </a:p>
          <a:p>
            <a:r>
              <a:rPr lang="es-EC" sz="1600" dirty="0" smtClean="0"/>
              <a:t>La compactación es el proceso de eliminación de huecos en un sedimento, debido al peso de los sedimentos que caen encima. La cementación es consecuencia producida por la compactación; consiste en la formación de un cemento que une entre sí a los sedimentos (los fragmentos de rocas).</a:t>
            </a:r>
          </a:p>
          <a:p>
            <a:endParaRPr lang="es-EC" sz="1600"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12</a:t>
            </a:fld>
            <a:endParaRPr lang="es-EC"/>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La sonda posee un detector proporcional 3He y una fuente neutrónica (</a:t>
            </a:r>
            <a:r>
              <a:rPr lang="es-EC" sz="1200" kern="1200" dirty="0" err="1" smtClean="0">
                <a:solidFill>
                  <a:schemeClr val="tx1"/>
                </a:solidFill>
                <a:latin typeface="+mn-lt"/>
                <a:ea typeface="+mn-ea"/>
                <a:cs typeface="+mn-cs"/>
              </a:rPr>
              <a:t>AmBe</a:t>
            </a:r>
            <a:r>
              <a:rPr lang="es-EC" sz="1200" kern="1200" dirty="0" smtClean="0">
                <a:solidFill>
                  <a:schemeClr val="tx1"/>
                </a:solidFill>
                <a:latin typeface="+mn-lt"/>
                <a:ea typeface="+mn-ea"/>
                <a:cs typeface="+mn-cs"/>
              </a:rPr>
              <a:t> 241) desmontable. Los neutrones rápidos de la fuente se dispersan y se vuelven más lentos principalmente debido a la presencia de hidrógeno, dado que tienen una masa similar, en la formación, hasta que alcanzan niveles de energía térmica y son absorbidos. El flujo de neutrones térmicos que llega al detector está relacionado con el contenido de hidrógeno de la formación y, en las formaciones "limpias" que no poseen esquisto, el contenido de hidrogeno esta en relación con su porosidad.</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mientras viajan en la formación hasta que llegan a ser neutrones en un nivel de energía térmica, una vez en este nivel son absorbidos por el detector de Helio, el cual posteriormente produce una tasa de conteo que permite contabilizar los neutrones que han llegado en este estado  para de esta forma poder relacionarlo con la cantidad de neutrones que se perdió en la formación debido a choques y proceso de absorción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mide la tasa de absorción de la formación de neutrones rápidos emitidos </a:t>
            </a:r>
            <a:r>
              <a:rPr lang="es-EC" sz="1200" kern="1200" dirty="0" err="1" smtClean="0">
                <a:solidFill>
                  <a:schemeClr val="tx1"/>
                </a:solidFill>
                <a:latin typeface="+mn-lt"/>
                <a:ea typeface="+mn-ea"/>
                <a:cs typeface="+mn-cs"/>
              </a:rPr>
              <a:t>continuamentepor</a:t>
            </a:r>
            <a:r>
              <a:rPr lang="es-EC" sz="1200" kern="1200" dirty="0" smtClean="0">
                <a:solidFill>
                  <a:schemeClr val="tx1"/>
                </a:solidFill>
                <a:latin typeface="+mn-lt"/>
                <a:ea typeface="+mn-ea"/>
                <a:cs typeface="+mn-cs"/>
              </a:rPr>
              <a:t> una fuente radioactiva. Los neutrones son frenados por la colisiones con núcleos (hidrógeno),por lo que la población de neutrones es inversamente proporcional a la porosidad, ya que en formaciones limpias todo el hidrógeno está contenido en los fluidos dentro de los poros. Es un estimador de la</a:t>
            </a:r>
          </a:p>
          <a:p>
            <a:r>
              <a:rPr lang="es-EC" sz="1200" kern="1200" dirty="0" smtClean="0">
                <a:solidFill>
                  <a:schemeClr val="tx1"/>
                </a:solidFill>
                <a:latin typeface="+mn-lt"/>
                <a:ea typeface="+mn-ea"/>
                <a:cs typeface="+mn-cs"/>
              </a:rPr>
              <a:t>porosidad total </a:t>
            </a:r>
          </a:p>
          <a:p>
            <a:r>
              <a:rPr lang="es-EC" sz="1200" kern="1200" dirty="0" smtClean="0">
                <a:solidFill>
                  <a:schemeClr val="tx1"/>
                </a:solidFill>
                <a:latin typeface="+mn-lt"/>
                <a:ea typeface="+mn-ea"/>
                <a:cs typeface="+mn-cs"/>
              </a:rPr>
              <a:t>de la formación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34</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Este ejemplo nos ilustra la manera</a:t>
            </a:r>
            <a:r>
              <a:rPr lang="es-EC" baseline="0" dirty="0" smtClean="0"/>
              <a:t> en que las curvas reaccionan al pasar por diferentes formaciones, de acuerdo a la matriz indicada como constante</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35</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Mide los trenes de onda acústica en formaciones rocosas. La velocidad de las ondas </a:t>
            </a:r>
            <a:r>
              <a:rPr lang="es-EC" sz="1200" kern="1200" dirty="0" err="1" smtClean="0">
                <a:solidFill>
                  <a:schemeClr val="tx1"/>
                </a:solidFill>
                <a:latin typeface="+mn-lt"/>
                <a:ea typeface="+mn-ea"/>
                <a:cs typeface="+mn-cs"/>
              </a:rPr>
              <a:t>compresionales</a:t>
            </a:r>
            <a:r>
              <a:rPr lang="es-EC" sz="1200" kern="1200" dirty="0" smtClean="0">
                <a:solidFill>
                  <a:schemeClr val="tx1"/>
                </a:solidFill>
                <a:latin typeface="+mn-lt"/>
                <a:ea typeface="+mn-ea"/>
                <a:cs typeface="+mn-cs"/>
              </a:rPr>
              <a:t> es una función de la rigidez y la densidad del material: mientras sea mayor </a:t>
            </a:r>
            <a:r>
              <a:rPr lang="es-EC" sz="1200" kern="1200" dirty="0" err="1" smtClean="0">
                <a:solidFill>
                  <a:schemeClr val="tx1"/>
                </a:solidFill>
                <a:latin typeface="+mn-lt"/>
                <a:ea typeface="+mn-ea"/>
                <a:cs typeface="+mn-cs"/>
              </a:rPr>
              <a:t>surigidez</a:t>
            </a:r>
            <a:r>
              <a:rPr lang="es-EC" sz="1200" kern="1200" dirty="0" smtClean="0">
                <a:solidFill>
                  <a:schemeClr val="tx1"/>
                </a:solidFill>
                <a:latin typeface="+mn-lt"/>
                <a:ea typeface="+mn-ea"/>
                <a:cs typeface="+mn-cs"/>
              </a:rPr>
              <a:t> y menor su densidad, mayor será la velocidad. Mientras que la porosidad tiende a disminuir la rigidez de la roca y por lo tanto, es inversamente proporcional a la velocidad</a:t>
            </a:r>
            <a:endParaRPr lang="es-EC" dirty="0" smtClean="0"/>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Es expresada en micro segundos por pie (</a:t>
            </a:r>
            <a:r>
              <a:rPr lang="es-EC" sz="1200" kern="1200" dirty="0" err="1" smtClean="0">
                <a:solidFill>
                  <a:schemeClr val="tx1"/>
                </a:solidFill>
                <a:latin typeface="+mn-lt"/>
                <a:ea typeface="+mn-ea"/>
                <a:cs typeface="+mn-cs"/>
              </a:rPr>
              <a:t>us</a:t>
            </a:r>
            <a:r>
              <a:rPr lang="es-EC" sz="1200" kern="1200" dirty="0" smtClean="0">
                <a:solidFill>
                  <a:schemeClr val="tx1"/>
                </a:solidFill>
                <a:latin typeface="+mn-lt"/>
                <a:ea typeface="+mn-ea"/>
                <a:cs typeface="+mn-cs"/>
              </a:rPr>
              <a:t> / ft). Por medio del tiempo de transito es posible obtener porosidad primaria.</a:t>
            </a:r>
          </a:p>
          <a:p>
            <a:r>
              <a:rPr lang="es-EC" sz="1200" kern="1200" dirty="0" smtClean="0">
                <a:solidFill>
                  <a:schemeClr val="tx1"/>
                </a:solidFill>
                <a:latin typeface="+mn-lt"/>
                <a:ea typeface="+mn-ea"/>
                <a:cs typeface="+mn-cs"/>
              </a:rPr>
              <a:t>Esta herramienta utiliza la ley de </a:t>
            </a:r>
            <a:r>
              <a:rPr lang="es-EC" sz="1200" kern="1200" dirty="0" err="1" smtClean="0">
                <a:solidFill>
                  <a:schemeClr val="tx1"/>
                </a:solidFill>
                <a:latin typeface="+mn-lt"/>
                <a:ea typeface="+mn-ea"/>
                <a:cs typeface="+mn-cs"/>
              </a:rPr>
              <a:t>Snell</a:t>
            </a:r>
            <a:r>
              <a:rPr lang="es-EC" sz="1200" kern="1200" dirty="0" smtClean="0">
                <a:solidFill>
                  <a:schemeClr val="tx1"/>
                </a:solidFill>
                <a:latin typeface="+mn-lt"/>
                <a:ea typeface="+mn-ea"/>
                <a:cs typeface="+mn-cs"/>
              </a:rPr>
              <a:t> para hacer posible su continua medición.</a:t>
            </a:r>
          </a:p>
          <a:p>
            <a:r>
              <a:rPr lang="es-EC" sz="1200" kern="1200" dirty="0" smtClean="0">
                <a:solidFill>
                  <a:schemeClr val="tx1"/>
                </a:solidFill>
                <a:latin typeface="+mn-lt"/>
                <a:ea typeface="+mn-ea"/>
                <a:cs typeface="+mn-cs"/>
              </a:rPr>
              <a:t>La cual indica una relación entre las ondas incidentes con las refractadas, las ondas refractadas son aquellas de nuestro interés.</a:t>
            </a:r>
          </a:p>
          <a:p>
            <a:r>
              <a:rPr lang="es-EC" sz="1200" kern="1200" dirty="0" smtClean="0">
                <a:solidFill>
                  <a:schemeClr val="tx1"/>
                </a:solidFill>
                <a:latin typeface="+mn-lt"/>
                <a:ea typeface="+mn-ea"/>
                <a:cs typeface="+mn-cs"/>
              </a:rPr>
              <a:t>Un transmisor piezoeléctrico es estimulado por un pulso de alto voltaje e irradia una onda sónica de alta frecuencia, por medio del fluido y la formación de la perforación, a un receptor. Un reloj de cuarzo de precisión mide el tiempo de tránsito del primer arribo.</a:t>
            </a:r>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36</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Esta herramienta nos permite medir el gradiente de presión de los fluidos que se encuentran dentro de las formaciones, mediante la toma de diferentes evaluaciones puntuales a varias profundidades del pozo, esto es de mucha utilidad dado que nos permite diferenciar el contacto agua petróleo (CAP) y contacto petróleo-gas (CPG), debido a que las diferentes densidades de estos fluidos producen diferentes gradientes de presión.</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Esta herramienta combinado con los registros convencionales nos permite reconocer contactos con mayor precisión.</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Este tipo de registros es esencial al momento de correlacionar diferentes pozos ya que debido a los diferentes gradientes de presión obtenidos debido a los fluidos en el pozo nos ayuda a reconocer de qué manera el estrato productor avanza en el </a:t>
            </a:r>
            <a:r>
              <a:rPr lang="es-EC" sz="1200" kern="1200" dirty="0" err="1" smtClean="0">
                <a:solidFill>
                  <a:schemeClr val="tx1"/>
                </a:solidFill>
                <a:latin typeface="+mn-lt"/>
                <a:ea typeface="+mn-ea"/>
                <a:cs typeface="+mn-cs"/>
              </a:rPr>
              <a:t>subsue</a:t>
            </a:r>
            <a:endParaRPr lang="es-EC" sz="12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39</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Este método funciona de manera qué un paquete compuesto por varios sensores envía data a superficie por medio de un cable eléctrico protegido por una doble armadura</a:t>
            </a:r>
          </a:p>
          <a:p>
            <a:r>
              <a:rPr lang="es-EC" sz="1200" kern="1200" dirty="0" smtClean="0">
                <a:solidFill>
                  <a:schemeClr val="tx1"/>
                </a:solidFill>
                <a:latin typeface="+mn-lt"/>
                <a:ea typeface="+mn-ea"/>
                <a:cs typeface="+mn-cs"/>
              </a:rPr>
              <a:t>La profundidad es controlada por medio de diferentes equipos que son capaces de considerar la afectación del cable debido a estiramiento del mismo</a:t>
            </a:r>
          </a:p>
          <a:p>
            <a:r>
              <a:rPr lang="es-EC" sz="1200" kern="1200" dirty="0" smtClean="0">
                <a:solidFill>
                  <a:schemeClr val="tx1"/>
                </a:solidFill>
                <a:latin typeface="+mn-lt"/>
                <a:ea typeface="+mn-ea"/>
                <a:cs typeface="+mn-cs"/>
              </a:rPr>
              <a:t>Toda la data adquirida a través del cable es procesada en tiempo real</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41</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B53E9A1-D76C-4621-BF13-FA1B1630E512}" type="slidenum">
              <a:rPr lang="en-US" smtClean="0"/>
              <a:pPr/>
              <a:t>42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xfrm>
            <a:off x="913991" y="4342939"/>
            <a:ext cx="5030018" cy="4116005"/>
          </a:xfrm>
          <a:noFill/>
          <a:ln/>
        </p:spPr>
        <p:txBody>
          <a:bodyPr/>
          <a:lstStyle/>
          <a:p>
            <a:pPr eaLnBrk="1" hangingPunct="1"/>
            <a:r>
              <a:rPr lang="en-US" smtClean="0"/>
              <a:t>Reeves offers a full range of traditional basic services, each developed and manufactured by Reeves.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latin typeface="+mn-lt"/>
                <a:ea typeface="+mn-ea"/>
                <a:cs typeface="+mn-cs"/>
              </a:rPr>
              <a:t>Estas herramientas son capaces de pasar por un mínimo  diámetro de 2.5” permitiendo de esta manera aislar posibles zonas  con problemas  y restricciones con una tubería de perforación.</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Debido a que el estado del pozo a hueco abierto es siempre cambiante, cuando llegamos a una restricción donde las herramientas no logran llegar al fondo puede ser debido a las siguientes razones:</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Cavernas en huecos desviados o verticales.</a:t>
            </a:r>
          </a:p>
          <a:p>
            <a:r>
              <a:rPr lang="es-EC" sz="1200" kern="1200" dirty="0" smtClean="0">
                <a:solidFill>
                  <a:schemeClr val="tx1"/>
                </a:solidFill>
                <a:latin typeface="+mn-lt"/>
                <a:ea typeface="+mn-ea"/>
                <a:cs typeface="+mn-cs"/>
              </a:rPr>
              <a:t>Derrumbes. </a:t>
            </a:r>
          </a:p>
          <a:p>
            <a:r>
              <a:rPr lang="es-EC" sz="1200" kern="1200" dirty="0" smtClean="0">
                <a:solidFill>
                  <a:schemeClr val="tx1"/>
                </a:solidFill>
                <a:latin typeface="+mn-lt"/>
                <a:ea typeface="+mn-ea"/>
                <a:cs typeface="+mn-cs"/>
              </a:rPr>
              <a:t>Hinchamiento de arcillas.</a:t>
            </a:r>
          </a:p>
          <a:p>
            <a:r>
              <a:rPr lang="es-EC" sz="1200" kern="1200" dirty="0" smtClean="0">
                <a:solidFill>
                  <a:schemeClr val="tx1"/>
                </a:solidFill>
                <a:latin typeface="+mn-lt"/>
                <a:ea typeface="+mn-ea"/>
                <a:cs typeface="+mn-cs"/>
              </a:rPr>
              <a:t>Una vez encontrada estas restricciones y para asegurar un registro con alta calidad de data, se recomienda bajar tubería de perforación aislando la  zona de restricción (figura  parte 1), para que posteriormente se baje las herramientas compact a través de la tubería (figura  parte 2) y de esta forma poder alcanzar el fondo y registrar la zona de interés(figura parte 3), para que posteriormente se saquen las herramientas de </a:t>
            </a:r>
            <a:r>
              <a:rPr lang="es-EC" sz="1200" kern="1200" dirty="0" err="1" smtClean="0">
                <a:solidFill>
                  <a:schemeClr val="tx1"/>
                </a:solidFill>
                <a:latin typeface="+mn-lt"/>
                <a:ea typeface="+mn-ea"/>
                <a:cs typeface="+mn-cs"/>
              </a:rPr>
              <a:t>Wireline</a:t>
            </a:r>
            <a:r>
              <a:rPr lang="es-EC" sz="1200" kern="1200" dirty="0" smtClean="0">
                <a:solidFill>
                  <a:schemeClr val="tx1"/>
                </a:solidFill>
                <a:latin typeface="+mn-lt"/>
                <a:ea typeface="+mn-ea"/>
                <a:cs typeface="+mn-cs"/>
              </a:rPr>
              <a:t>, y se continúe la operación de limpieza de pozo, dejándolo listo para </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43</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58</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600" kern="1200" dirty="0" smtClean="0">
                <a:solidFill>
                  <a:schemeClr val="tx1"/>
                </a:solidFill>
                <a:latin typeface="+mn-lt"/>
                <a:ea typeface="+mn-ea"/>
                <a:cs typeface="+mn-cs"/>
              </a:rPr>
              <a:t>Las rocas ígneas se forman a través de la solidificación de magma volcánica</a:t>
            </a:r>
          </a:p>
          <a:p>
            <a:r>
              <a:rPr lang="en-US" sz="1600" kern="1200" dirty="0" smtClean="0">
                <a:solidFill>
                  <a:schemeClr val="tx1"/>
                </a:solidFill>
                <a:latin typeface="+mn-lt"/>
                <a:ea typeface="+mn-ea"/>
                <a:cs typeface="+mn-cs"/>
              </a:rPr>
              <a:t> </a:t>
            </a:r>
            <a:r>
              <a:rPr lang="es-EC" sz="1600" kern="1200" dirty="0" smtClean="0">
                <a:solidFill>
                  <a:schemeClr val="tx1"/>
                </a:solidFill>
                <a:latin typeface="+mn-lt"/>
                <a:ea typeface="+mn-ea"/>
                <a:cs typeface="+mn-cs"/>
              </a:rPr>
              <a:t>sobre o bajo la tierra, estas rocas no tienen el potencial de ser fuentes acumuladores de fluidos.</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13</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600" kern="1200" dirty="0" smtClean="0">
                <a:solidFill>
                  <a:schemeClr val="tx1"/>
                </a:solidFill>
                <a:latin typeface="+mn-lt"/>
                <a:ea typeface="+mn-ea"/>
                <a:cs typeface="+mn-cs"/>
              </a:rPr>
              <a:t>Las rocas metamórficas son el resultado de la transformación de una roca  como resultado de la adaptación a nuevas condiciones ambientales. La modificación de la roca se da debido a la exposición a altas temperaturas y altas presiones. </a:t>
            </a:r>
            <a:r>
              <a:rPr lang="es-EC" sz="1600" dirty="0" smtClean="0"/>
              <a:t>En sentido estricto es metamórfica cualquier roca que se ha producido por la evolución de otra anterior al quedar esta sometida a un ambiente energéticamente muy distinto de su </a:t>
            </a:r>
            <a:r>
              <a:rPr lang="es-EC" sz="1600" dirty="0" err="1" smtClean="0"/>
              <a:t>formació</a:t>
            </a:r>
            <a:r>
              <a:rPr lang="es-EC" sz="1600" dirty="0" smtClean="0"/>
              <a:t>. Es decir </a:t>
            </a:r>
            <a:r>
              <a:rPr lang="es-EC" sz="1600" dirty="0" err="1" smtClean="0"/>
              <a:t>qe</a:t>
            </a:r>
            <a:r>
              <a:rPr lang="es-EC" sz="1600" dirty="0" smtClean="0"/>
              <a:t> esta roca evoluciono de manera que se acoplo a</a:t>
            </a:r>
            <a:r>
              <a:rPr lang="es-EC" sz="1600" baseline="0" dirty="0" smtClean="0"/>
              <a:t> sus nuevas condiciones. Abundan en zonas profundas de  la corteza por encima del </a:t>
            </a:r>
            <a:r>
              <a:rPr lang="es-EC" sz="1600" baseline="0" dirty="0" err="1" smtClean="0"/>
              <a:t>zocalo</a:t>
            </a:r>
            <a:r>
              <a:rPr lang="es-EC" sz="1600" baseline="0" dirty="0" smtClean="0"/>
              <a:t> </a:t>
            </a:r>
            <a:r>
              <a:rPr lang="es-EC" sz="1600" baseline="0" dirty="0" err="1" smtClean="0"/>
              <a:t>magmatic</a:t>
            </a:r>
            <a:endParaRPr lang="es-EC" sz="1600"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14</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Son las rocas formadas por la acumulación y diagénesis de materiales que fueron transportados y sedimentados (acumulados) en un determinado lugar (Cuenca sedimentaria). </a:t>
            </a: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Meteorización física y química</a:t>
            </a:r>
          </a:p>
          <a:p>
            <a:r>
              <a:rPr lang="es-EC" sz="1200" kern="1200" dirty="0" smtClean="0">
                <a:solidFill>
                  <a:schemeClr val="tx1"/>
                </a:solidFill>
                <a:latin typeface="+mn-lt"/>
                <a:ea typeface="+mn-ea"/>
                <a:cs typeface="+mn-cs"/>
              </a:rPr>
              <a:t>Transporte</a:t>
            </a:r>
          </a:p>
          <a:p>
            <a:r>
              <a:rPr lang="es-EC" sz="1200" kern="1200" dirty="0" smtClean="0">
                <a:solidFill>
                  <a:schemeClr val="tx1"/>
                </a:solidFill>
                <a:latin typeface="+mn-lt"/>
                <a:ea typeface="+mn-ea"/>
                <a:cs typeface="+mn-cs"/>
              </a:rPr>
              <a:t>Erosión</a:t>
            </a:r>
          </a:p>
          <a:p>
            <a:r>
              <a:rPr lang="es-EC" sz="1200" kern="1200" dirty="0" smtClean="0">
                <a:solidFill>
                  <a:schemeClr val="tx1"/>
                </a:solidFill>
                <a:latin typeface="+mn-lt"/>
                <a:ea typeface="+mn-ea"/>
                <a:cs typeface="+mn-cs"/>
              </a:rPr>
              <a:t>Litificación) y </a:t>
            </a:r>
          </a:p>
          <a:p>
            <a:r>
              <a:rPr lang="es-EC" sz="1200" kern="1200" dirty="0" smtClean="0">
                <a:solidFill>
                  <a:schemeClr val="tx1"/>
                </a:solidFill>
                <a:latin typeface="+mn-lt"/>
                <a:ea typeface="+mn-ea"/>
                <a:cs typeface="+mn-cs"/>
              </a:rPr>
              <a:t>Diagénesis(compactación y cementación</a:t>
            </a:r>
          </a:p>
          <a:p>
            <a:endParaRPr lang="es-EC" sz="1200" kern="1200" dirty="0" smtClean="0">
              <a:solidFill>
                <a:schemeClr val="tx1"/>
              </a:solidFill>
              <a:latin typeface="+mn-lt"/>
              <a:ea typeface="+mn-ea"/>
              <a:cs typeface="+mn-cs"/>
            </a:endParaRPr>
          </a:p>
          <a:p>
            <a:endParaRPr lang="es-EC" sz="12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Algunas rocas sedimentarias requieren además de otros procesos, que involucran la actividad biológica y la precipitación química de minerales, estas rocas son las de mayor interés en el área del petróleo debido a su alta capacidad de retener y almacenar fluidos entre sus poros, pueden ser rocas de fuente y reservorio de estos fluidos</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15</a:t>
            </a:fld>
            <a:endParaRPr lang="es-EC"/>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16</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Los granos son gruesos, finos o medianos, bien redondeados; de textura detrítica o plástica. El cuarzo es el mineral que forma la arenisca cuarzosa, pero las areniscas pueden estar constituidas totalmente de yeso o de coral puro, a casi negro, en el caso de las areniscas ferro-magnésicas.</a:t>
            </a:r>
          </a:p>
          <a:p>
            <a:r>
              <a:rPr lang="es-EC" sz="1200" kern="1200" dirty="0" smtClean="0">
                <a:solidFill>
                  <a:schemeClr val="tx1"/>
                </a:solidFill>
                <a:latin typeface="+mn-lt"/>
                <a:ea typeface="+mn-ea"/>
                <a:cs typeface="+mn-cs"/>
              </a:rPr>
              <a:t>Las areniscas figuran entre las rocas consolidadas más porosas, aunque ciertas cuarcitas sedimentarias pueden tener menos de 1 % de espacios vacíos. Según el tamaño y la disposición de los espacios vacíos o poros, las areniscas muestran diversos grados de permeabilidad.</a:t>
            </a:r>
            <a:endParaRPr lang="es-EC" sz="1200" kern="1200" smtClean="0">
              <a:solidFill>
                <a:schemeClr val="tx1"/>
              </a:solidFill>
              <a:latin typeface="+mn-lt"/>
              <a:ea typeface="+mn-ea"/>
              <a:cs typeface="+mn-cs"/>
            </a:endParaRPr>
          </a:p>
          <a:p>
            <a:endParaRPr lang="es-EC"/>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17</a:t>
            </a:fld>
            <a:endParaRPr lang="es-EC"/>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a:t>
            </a:r>
            <a:r>
              <a:rPr lang="es-EC" sz="1200" kern="1200" dirty="0" err="1" smtClean="0">
                <a:solidFill>
                  <a:schemeClr val="tx1"/>
                </a:solidFill>
                <a:latin typeface="+mn-lt"/>
                <a:ea typeface="+mn-ea"/>
                <a:cs typeface="+mn-cs"/>
              </a:rPr>
              <a:t>lutita</a:t>
            </a:r>
            <a:r>
              <a:rPr lang="es-EC" sz="1200" kern="1200" dirty="0" smtClean="0">
                <a:solidFill>
                  <a:schemeClr val="tx1"/>
                </a:solidFill>
                <a:latin typeface="+mn-lt"/>
                <a:ea typeface="+mn-ea"/>
                <a:cs typeface="+mn-cs"/>
              </a:rPr>
              <a:t> es una roca sedimentaria detrítica, que está integrada por partículas del tamaño de la arcilla y del limo. En las </a:t>
            </a:r>
            <a:r>
              <a:rPr lang="es-EC" sz="1200" kern="1200" dirty="0" err="1" smtClean="0">
                <a:solidFill>
                  <a:schemeClr val="tx1"/>
                </a:solidFill>
                <a:latin typeface="+mn-lt"/>
                <a:ea typeface="+mn-ea"/>
                <a:cs typeface="+mn-cs"/>
              </a:rPr>
              <a:t>lutitas</a:t>
            </a:r>
            <a:r>
              <a:rPr lang="es-EC" sz="1200" kern="1200" dirty="0" smtClean="0">
                <a:solidFill>
                  <a:schemeClr val="tx1"/>
                </a:solidFill>
                <a:latin typeface="+mn-lt"/>
                <a:ea typeface="+mn-ea"/>
                <a:cs typeface="+mn-cs"/>
              </a:rPr>
              <a:t> negras el color se debe a la presencia de materia orgánica y, si la cantidad de ésta es muy elevada, se habla de "</a:t>
            </a:r>
            <a:r>
              <a:rPr lang="es-EC" sz="1200" kern="1200" dirty="0" err="1" smtClean="0">
                <a:solidFill>
                  <a:schemeClr val="tx1"/>
                </a:solidFill>
                <a:latin typeface="+mn-lt"/>
                <a:ea typeface="+mn-ea"/>
                <a:cs typeface="+mn-cs"/>
              </a:rPr>
              <a:t>lutitas</a:t>
            </a:r>
            <a:r>
              <a:rPr lang="es-EC" sz="1200" kern="1200" dirty="0" smtClean="0">
                <a:solidFill>
                  <a:schemeClr val="tx1"/>
                </a:solidFill>
                <a:latin typeface="+mn-lt"/>
                <a:ea typeface="+mn-ea"/>
                <a:cs typeface="+mn-cs"/>
              </a:rPr>
              <a:t> bituminosas", Los colores blanco y verde son característicos de un ambiente de depósito ligeramente reductor mientras que las coloraciones rojas y amarillas representan un ambiente oxidante. </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La </a:t>
            </a:r>
            <a:r>
              <a:rPr lang="es-EC" sz="1200" kern="1200" dirty="0" err="1" smtClean="0">
                <a:solidFill>
                  <a:schemeClr val="tx1"/>
                </a:solidFill>
                <a:latin typeface="+mn-lt"/>
                <a:ea typeface="+mn-ea"/>
                <a:cs typeface="+mn-cs"/>
              </a:rPr>
              <a:t>lutita</a:t>
            </a:r>
            <a:r>
              <a:rPr lang="es-EC" sz="1200" kern="1200" dirty="0" smtClean="0">
                <a:solidFill>
                  <a:schemeClr val="tx1"/>
                </a:solidFill>
                <a:latin typeface="+mn-lt"/>
                <a:ea typeface="+mn-ea"/>
                <a:cs typeface="+mn-cs"/>
              </a:rPr>
              <a:t> es una roca masiva, terrosa, normalmente bien compactada, a menudo porta fósiles</a:t>
            </a:r>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18</a:t>
            </a:fld>
            <a:endParaRPr lang="es-EC"/>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sz="1200" kern="1200" dirty="0" smtClean="0">
                <a:solidFill>
                  <a:schemeClr val="tx1"/>
                </a:solidFill>
                <a:latin typeface="+mn-lt"/>
                <a:ea typeface="+mn-ea"/>
                <a:cs typeface="+mn-cs"/>
              </a:rPr>
              <a:t>La caliza es una roca sedimentaria compuesta mayoritariamente por carbonato de calcio (CaCO3). El carácter prácticamente mono mineral de las calizas permite reconocerlas fácilmente gracias a dos características físicas y químicas fundamentales de la calcita: es menos dura que el cobre y reacciona con efervescencia en presencia de ácidos tales como el ácido clorhídrico.</a:t>
            </a:r>
          </a:p>
          <a:p>
            <a:r>
              <a:rPr lang="es-EC"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Es una roca importante como reservorio de petróleo, dado su gran tamaño de estructura y potencial porosidad secundaria.</a:t>
            </a:r>
          </a:p>
          <a:p>
            <a:endParaRPr lang="es-EC" dirty="0"/>
          </a:p>
        </p:txBody>
      </p:sp>
      <p:sp>
        <p:nvSpPr>
          <p:cNvPr id="4" name="3 Marcador de número de diapositiva"/>
          <p:cNvSpPr>
            <a:spLocks noGrp="1"/>
          </p:cNvSpPr>
          <p:nvPr>
            <p:ph type="sldNum" sz="quarter" idx="10"/>
          </p:nvPr>
        </p:nvSpPr>
        <p:spPr/>
        <p:txBody>
          <a:bodyPr/>
          <a:lstStyle/>
          <a:p>
            <a:fld id="{4167C428-480A-4F21-B1F8-EAFBF04624A2}" type="slidenum">
              <a:rPr lang="es-EC" smtClean="0"/>
              <a:pPr/>
              <a:t>19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2" name="1 Marcador de pie de página"/>
          <p:cNvSpPr>
            <a:spLocks noGrp="1"/>
          </p:cNvSpPr>
          <p:nvPr>
            <p:ph type="ftr" sz="quarter" idx="11"/>
          </p:nvPr>
        </p:nvSpPr>
        <p:spPr/>
        <p:txBody>
          <a:bodyPr/>
          <a:lstStyle/>
          <a:p>
            <a:endParaRPr lang="es-EC"/>
          </a:p>
        </p:txBody>
      </p:sp>
      <p:sp>
        <p:nvSpPr>
          <p:cNvPr id="15" name="14 Marcador de número de diapositiva"/>
          <p:cNvSpPr>
            <a:spLocks noGrp="1"/>
          </p:cNvSpPr>
          <p:nvPr>
            <p:ph type="sldNum" sz="quarter" idx="12"/>
          </p:nvPr>
        </p:nvSpPr>
        <p:spPr>
          <a:xfrm>
            <a:off x="8229600" y="6473952"/>
            <a:ext cx="758952" cy="246888"/>
          </a:xfrm>
        </p:spPr>
        <p:txBody>
          <a:bodyPr/>
          <a:lstStyle/>
          <a:p>
            <a:fld id="{0F29FC26-F4DD-4418-A96F-304F0575D7A3}"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19" name="18 Marcador de pie de página"/>
          <p:cNvSpPr>
            <a:spLocks noGrp="1"/>
          </p:cNvSpPr>
          <p:nvPr>
            <p:ph type="ftr" sz="quarter" idx="11"/>
          </p:nvPr>
        </p:nvSpPr>
        <p:spPr>
          <a:xfrm>
            <a:off x="3581400" y="76200"/>
            <a:ext cx="2895600" cy="288925"/>
          </a:xfrm>
        </p:spPr>
        <p:txBody>
          <a:bodyPr/>
          <a:lstStyle/>
          <a:p>
            <a:endParaRPr lang="es-EC"/>
          </a:p>
        </p:txBody>
      </p:sp>
      <p:sp>
        <p:nvSpPr>
          <p:cNvPr id="16" name="15 Marcador de número de diapositiva"/>
          <p:cNvSpPr>
            <a:spLocks noGrp="1"/>
          </p:cNvSpPr>
          <p:nvPr>
            <p:ph type="sldNum" sz="quarter" idx="12"/>
          </p:nvPr>
        </p:nvSpPr>
        <p:spPr>
          <a:xfrm>
            <a:off x="8229600" y="6473952"/>
            <a:ext cx="758952" cy="246888"/>
          </a:xfrm>
        </p:spPr>
        <p:txBody>
          <a:bodyPr/>
          <a:lstStyle/>
          <a:p>
            <a:fld id="{0F29FC26-F4DD-4418-A96F-304F0575D7A3}"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11" name="10 Marcador de pie de página"/>
          <p:cNvSpPr>
            <a:spLocks noGrp="1"/>
          </p:cNvSpPr>
          <p:nvPr>
            <p:ph type="ftr" sz="quarter" idx="11"/>
          </p:nvPr>
        </p:nvSpPr>
        <p:spPr/>
        <p:txBody>
          <a:bodyPr/>
          <a:lstStyle/>
          <a:p>
            <a:endParaRPr lang="es-EC"/>
          </a:p>
        </p:txBody>
      </p:sp>
      <p:sp>
        <p:nvSpPr>
          <p:cNvPr id="16" name="15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10" name="9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229600" y="6477000"/>
            <a:ext cx="762000" cy="246888"/>
          </a:xfrm>
        </p:spPr>
        <p:txBody>
          <a:bodyPr/>
          <a:lstStyle/>
          <a:p>
            <a:fld id="{0F29FC26-F4DD-4418-A96F-304F0575D7A3}" type="slidenum">
              <a:rPr lang="es-EC" smtClean="0"/>
              <a:pPr/>
              <a:t>‹Nº›</a:t>
            </a:fld>
            <a:endParaRPr lang="es-EC"/>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21" name="20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24" name="23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29" name="28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B0110BCD-7CF2-406B-944A-1FBBE83CDD7F}" type="datetimeFigureOut">
              <a:rPr lang="es-EC" smtClean="0"/>
              <a:pPr/>
              <a:t>16/06/2011</a:t>
            </a:fld>
            <a:endParaRPr lang="es-EC"/>
          </a:p>
        </p:txBody>
      </p:sp>
      <p:sp>
        <p:nvSpPr>
          <p:cNvPr id="5" name="4 Marcador de pie de página"/>
          <p:cNvSpPr>
            <a:spLocks noGrp="1"/>
          </p:cNvSpPr>
          <p:nvPr>
            <p:ph type="ftr" sz="quarter" idx="11"/>
          </p:nvPr>
        </p:nvSpPr>
        <p:spPr/>
        <p:txBody>
          <a:bodyPr/>
          <a:lstStyle/>
          <a:p>
            <a:endParaRPr lang="es-EC"/>
          </a:p>
        </p:txBody>
      </p:sp>
      <p:sp>
        <p:nvSpPr>
          <p:cNvPr id="31" name="30 Marcador de número de diapositiva"/>
          <p:cNvSpPr>
            <a:spLocks noGrp="1"/>
          </p:cNvSpPr>
          <p:nvPr>
            <p:ph type="sldNum" sz="quarter" idx="12"/>
          </p:nvPr>
        </p:nvSpPr>
        <p:spPr/>
        <p:txBody>
          <a:bodyPr/>
          <a:lstStyle/>
          <a:p>
            <a:fld id="{0F29FC26-F4DD-4418-A96F-304F0575D7A3}" type="slidenum">
              <a:rPr lang="es-EC" smtClean="0"/>
              <a:pPr/>
              <a:t>‹Nº›</a:t>
            </a:fld>
            <a:endParaRPr lang="es-EC"/>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0110BCD-7CF2-406B-944A-1FBBE83CDD7F}" type="datetimeFigureOut">
              <a:rPr lang="es-EC" smtClean="0"/>
              <a:pPr/>
              <a:t>16/06/2011</a:t>
            </a:fld>
            <a:endParaRPr lang="es-EC"/>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C"/>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0F29FC26-F4DD-4418-A96F-304F0575D7A3}" type="slidenum">
              <a:rPr lang="es-EC" smtClean="0"/>
              <a:pPr/>
              <a:t>‹Nº›</a:t>
            </a:fld>
            <a:endParaRPr lang="es-EC"/>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D:\Basic%20Interpretation\Multimedia\General\INVASION.EX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s.wikipedia.org/wiki/F%C3%B3sil" TargetMode="External"/><Relationship Id="rId13" Type="http://schemas.openxmlformats.org/officeDocument/2006/relationships/hyperlink" Target="http://es.wikipedia.org/wiki/Mar" TargetMode="External"/><Relationship Id="rId18" Type="http://schemas.openxmlformats.org/officeDocument/2006/relationships/hyperlink" Target="http://es.wikipedia.org/wiki/Diag%C3%A9nesis" TargetMode="External"/><Relationship Id="rId3" Type="http://schemas.openxmlformats.org/officeDocument/2006/relationships/hyperlink" Target="http://es.wikipedia.org/wiki/Sistema_heterog%C3%A9neo" TargetMode="External"/><Relationship Id="rId21" Type="http://schemas.openxmlformats.org/officeDocument/2006/relationships/hyperlink" Target="http://es.wikipedia.org/wiki/Anticlinal" TargetMode="External"/><Relationship Id="rId7" Type="http://schemas.openxmlformats.org/officeDocument/2006/relationships/hyperlink" Target="http://es.wikipedia.org/wiki/Agua" TargetMode="External"/><Relationship Id="rId12" Type="http://schemas.openxmlformats.org/officeDocument/2006/relationships/hyperlink" Target="http://es.wikipedia.org/wiki/Anoxia" TargetMode="External"/><Relationship Id="rId17" Type="http://schemas.openxmlformats.org/officeDocument/2006/relationships/hyperlink" Target="http://es.wikipedia.org/wiki/Craqueo" TargetMode="External"/><Relationship Id="rId2" Type="http://schemas.openxmlformats.org/officeDocument/2006/relationships/hyperlink" Target="http://es.wikipedia.org/wiki/Mezcla" TargetMode="External"/><Relationship Id="rId16" Type="http://schemas.openxmlformats.org/officeDocument/2006/relationships/hyperlink" Target="http://es.wikipedia.org/wiki/Rocas_sedimentarias" TargetMode="External"/><Relationship Id="rId20" Type="http://schemas.openxmlformats.org/officeDocument/2006/relationships/hyperlink" Target="http://es.wikipedia.org/wiki/Trampa_petrol%C3%ADfera" TargetMode="External"/><Relationship Id="rId1" Type="http://schemas.openxmlformats.org/officeDocument/2006/relationships/slideLayout" Target="../slideLayouts/slideLayout2.xml"/><Relationship Id="rId6" Type="http://schemas.openxmlformats.org/officeDocument/2006/relationships/hyperlink" Target="http://es.wikipedia.org/wiki/Solubilidad" TargetMode="External"/><Relationship Id="rId11" Type="http://schemas.openxmlformats.org/officeDocument/2006/relationships/hyperlink" Target="http://es.wikipedia.org/wiki/Alga" TargetMode="External"/><Relationship Id="rId5" Type="http://schemas.openxmlformats.org/officeDocument/2006/relationships/hyperlink" Target="http://es.wikipedia.org/wiki/Hidrocarburo" TargetMode="External"/><Relationship Id="rId15" Type="http://schemas.openxmlformats.org/officeDocument/2006/relationships/hyperlink" Target="http://es.wikipedia.org/wiki/Paleogeograf%C3%ADa" TargetMode="External"/><Relationship Id="rId23" Type="http://schemas.openxmlformats.org/officeDocument/2006/relationships/hyperlink" Target="http://es.wikipedia.org/wiki/Yacimiento_petrol%C3%ADfero" TargetMode="External"/><Relationship Id="rId10" Type="http://schemas.openxmlformats.org/officeDocument/2006/relationships/hyperlink" Target="http://es.wikipedia.org/wiki/Zooplancton" TargetMode="External"/><Relationship Id="rId19" Type="http://schemas.openxmlformats.org/officeDocument/2006/relationships/hyperlink" Target="http://es.wikipedia.org/wiki/Bet%C3%BAn" TargetMode="External"/><Relationship Id="rId4" Type="http://schemas.openxmlformats.org/officeDocument/2006/relationships/hyperlink" Target="http://es.wikipedia.org/wiki/Compuesto_org%C3%A1nico" TargetMode="External"/><Relationship Id="rId9" Type="http://schemas.openxmlformats.org/officeDocument/2006/relationships/hyperlink" Target="http://es.wikipedia.org/wiki/Materia_org%C3%A1nica" TargetMode="External"/><Relationship Id="rId14" Type="http://schemas.openxmlformats.org/officeDocument/2006/relationships/hyperlink" Target="http://es.wikipedia.org/wiki/Lago" TargetMode="External"/><Relationship Id="rId22" Type="http://schemas.openxmlformats.org/officeDocument/2006/relationships/hyperlink" Target="http://es.wikipedia.org/wiki/Diapiro"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wmf"/></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es.123rf.com/photo_7042136_beautiful-water-drops-on-a-leaf-close-up.html" TargetMode="Externa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5373216"/>
            <a:ext cx="7772400" cy="945288"/>
          </a:xfrm>
        </p:spPr>
        <p:txBody>
          <a:bodyPr>
            <a:normAutofit fontScale="90000"/>
          </a:bodyPr>
          <a:lstStyle/>
          <a:p>
            <a:r>
              <a:rPr lang="es-EC" sz="3600" dirty="0" smtClean="0"/>
              <a:t>Gary </a:t>
            </a:r>
            <a:r>
              <a:rPr lang="es-EC" sz="3600" dirty="0" err="1" smtClean="0"/>
              <a:t>aguilar</a:t>
            </a:r>
            <a:r>
              <a:rPr lang="es-EC" sz="3600" dirty="0" smtClean="0"/>
              <a:t> </a:t>
            </a:r>
            <a:r>
              <a:rPr lang="es-EC" sz="3600" dirty="0" err="1" smtClean="0"/>
              <a:t>Perez</a:t>
            </a:r>
            <a:r>
              <a:rPr lang="es-EC" sz="3600" dirty="0" smtClean="0"/>
              <a:t>.</a:t>
            </a:r>
            <a:br>
              <a:rPr lang="es-EC" sz="3600" dirty="0" smtClean="0"/>
            </a:br>
            <a:r>
              <a:rPr lang="es-EC" sz="3600" dirty="0" err="1" smtClean="0"/>
              <a:t>F.i.c.t.</a:t>
            </a:r>
            <a:r>
              <a:rPr lang="es-EC" sz="3600" dirty="0" smtClean="0"/>
              <a:t/>
            </a:r>
            <a:br>
              <a:rPr lang="es-EC" sz="3600" dirty="0" smtClean="0"/>
            </a:br>
            <a:r>
              <a:rPr lang="es-EC" sz="2700" dirty="0" smtClean="0"/>
              <a:t>2011</a:t>
            </a:r>
            <a:endParaRPr lang="es-EC" sz="2700" dirty="0"/>
          </a:p>
        </p:txBody>
      </p:sp>
      <p:sp>
        <p:nvSpPr>
          <p:cNvPr id="23553" name="Rectangle 1"/>
          <p:cNvSpPr>
            <a:spLocks noGrp="1" noChangeArrowheads="1"/>
          </p:cNvSpPr>
          <p:nvPr>
            <p:ph type="subTitle" idx="1"/>
          </p:nvPr>
        </p:nvSpPr>
        <p:spPr bwMode="auto">
          <a:xfrm>
            <a:off x="467544" y="836712"/>
            <a:ext cx="81369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AR" sz="3600" b="1" i="0" u="sng" strike="noStrike" cap="none" normalizeH="0" baseline="0" dirty="0" smtClean="0">
                <a:ln>
                  <a:noFill/>
                </a:ln>
                <a:solidFill>
                  <a:schemeClr val="accent3">
                    <a:lumMod val="75000"/>
                  </a:schemeClr>
                </a:solidFill>
                <a:effectLst/>
                <a:latin typeface="Arial" pitchFamily="34" charset="0"/>
                <a:ea typeface="Times New Roman" pitchFamily="18" charset="0"/>
                <a:cs typeface="Arial" pitchFamily="34" charset="0"/>
              </a:rPr>
              <a:t>“ METODOS Y CONSIDERACIONES DE LA INGENIERIA ACTUAL  PARA REALIZAR REGISTROS A HUECO ABIERTO” </a:t>
            </a:r>
          </a:p>
          <a:p>
            <a:pPr marL="0" marR="0" lvl="0" indent="0" algn="l" defTabSz="914400" rtl="0" eaLnBrk="0" fontAlgn="base" latinLnBrk="0" hangingPunct="0">
              <a:lnSpc>
                <a:spcPct val="100000"/>
              </a:lnSpc>
              <a:spcBef>
                <a:spcPct val="0"/>
              </a:spcBef>
              <a:spcAft>
                <a:spcPct val="0"/>
              </a:spcAft>
              <a:buClrTx/>
              <a:buSzTx/>
              <a:buFontTx/>
              <a:buNone/>
              <a:tabLst/>
            </a:pPr>
            <a:r>
              <a:rPr kumimoji="0" lang="es-AR"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EC" sz="3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Herramientas de </a:t>
            </a:r>
            <a:r>
              <a:rPr lang="es-EC" dirty="0" err="1" smtClean="0"/>
              <a:t>evaluacion</a:t>
            </a:r>
            <a:endParaRPr lang="es-EC" dirty="0"/>
          </a:p>
        </p:txBody>
      </p:sp>
      <p:sp>
        <p:nvSpPr>
          <p:cNvPr id="3" name="2 Marcador de contenido"/>
          <p:cNvSpPr>
            <a:spLocks noGrp="1"/>
          </p:cNvSpPr>
          <p:nvPr>
            <p:ph idx="1"/>
          </p:nvPr>
        </p:nvSpPr>
        <p:spPr/>
        <p:txBody>
          <a:bodyPr/>
          <a:lstStyle/>
          <a:p>
            <a:pPr>
              <a:buFont typeface="Wingdings" pitchFamily="2" charset="2"/>
              <a:buChar char="Ø"/>
            </a:pPr>
            <a:r>
              <a:rPr lang="es-EC" dirty="0" smtClean="0"/>
              <a:t>Sísmica</a:t>
            </a:r>
          </a:p>
          <a:p>
            <a:pPr>
              <a:buFont typeface="Wingdings" pitchFamily="2" charset="2"/>
              <a:buChar char="Ø"/>
            </a:pPr>
            <a:r>
              <a:rPr lang="es-EC" dirty="0" smtClean="0"/>
              <a:t>Núcleos</a:t>
            </a:r>
          </a:p>
          <a:p>
            <a:pPr>
              <a:buFont typeface="Wingdings" pitchFamily="2" charset="2"/>
              <a:buChar char="Ø"/>
            </a:pPr>
            <a:r>
              <a:rPr lang="es-EC" sz="3600" b="1" u="sng" dirty="0" smtClean="0"/>
              <a:t>Registros a Hueco Abierto</a:t>
            </a:r>
          </a:p>
          <a:p>
            <a:pPr>
              <a:buFont typeface="Wingdings" pitchFamily="2" charset="2"/>
              <a:buChar char="Ø"/>
            </a:pPr>
            <a:r>
              <a:rPr lang="es-EC" dirty="0" smtClean="0"/>
              <a:t>Registros de Geología</a:t>
            </a:r>
          </a:p>
          <a:p>
            <a:pPr>
              <a:buFont typeface="Wingdings" pitchFamily="2" charset="2"/>
              <a:buChar char="Ø"/>
            </a:pPr>
            <a:r>
              <a:rPr lang="es-EC" dirty="0" smtClean="0"/>
              <a:t>Historia del Yacimiento</a:t>
            </a:r>
          </a:p>
          <a:p>
            <a:pPr>
              <a:buNone/>
            </a:pPr>
            <a:endParaRPr lang="es-EC" dirty="0" smtClean="0"/>
          </a:p>
          <a:p>
            <a:endParaRPr lang="es-EC" dirty="0" smtClean="0"/>
          </a:p>
          <a:p>
            <a:endParaRPr lang="es-EC" dirty="0"/>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Definición de registros</a:t>
            </a:r>
            <a:endParaRPr lang="es-EC" dirty="0"/>
          </a:p>
        </p:txBody>
      </p:sp>
      <p:sp>
        <p:nvSpPr>
          <p:cNvPr id="3" name="2 Marcador de contenido"/>
          <p:cNvSpPr>
            <a:spLocks noGrp="1"/>
          </p:cNvSpPr>
          <p:nvPr>
            <p:ph idx="1"/>
          </p:nvPr>
        </p:nvSpPr>
        <p:spPr>
          <a:xfrm>
            <a:off x="755576" y="2924944"/>
            <a:ext cx="8236024" cy="3155181"/>
          </a:xfrm>
        </p:spPr>
        <p:txBody>
          <a:bodyPr/>
          <a:lstStyle/>
          <a:p>
            <a:endParaRPr lang="es-EC" dirty="0"/>
          </a:p>
        </p:txBody>
      </p:sp>
      <p:pic>
        <p:nvPicPr>
          <p:cNvPr id="1026" name="Picture 2"/>
          <p:cNvPicPr>
            <a:picLocks noChangeAspect="1" noChangeArrowheads="1"/>
          </p:cNvPicPr>
          <p:nvPr/>
        </p:nvPicPr>
        <p:blipFill>
          <a:blip r:embed="rId4" cstate="print"/>
          <a:srcRect/>
          <a:stretch>
            <a:fillRect/>
          </a:stretch>
        </p:blipFill>
        <p:spPr bwMode="auto">
          <a:xfrm>
            <a:off x="4644008" y="1628800"/>
            <a:ext cx="4203712" cy="4680520"/>
          </a:xfrm>
          <a:prstGeom prst="rect">
            <a:avLst/>
          </a:prstGeom>
          <a:noFill/>
        </p:spPr>
      </p:pic>
      <p:graphicFrame>
        <p:nvGraphicFramePr>
          <p:cNvPr id="1027" name="Object 3"/>
          <p:cNvGraphicFramePr>
            <a:graphicFrameLocks noChangeAspect="1"/>
          </p:cNvGraphicFramePr>
          <p:nvPr/>
        </p:nvGraphicFramePr>
        <p:xfrm>
          <a:off x="395536" y="1700808"/>
          <a:ext cx="3456384" cy="4658734"/>
        </p:xfrm>
        <a:graphic>
          <a:graphicData uri="http://schemas.openxmlformats.org/presentationml/2006/ole">
            <p:oleObj spid="_x0000_s1027" name="Imagen de mapa de bits" r:id="rId5" imgW="5582160" imgH="4495680" progId="PBrush">
              <p:embed/>
            </p:oleObj>
          </a:graphicData>
        </a:graphic>
      </p:graphicFrame>
      <p:cxnSp>
        <p:nvCxnSpPr>
          <p:cNvPr id="1028" name="AutoShape 4"/>
          <p:cNvCxnSpPr>
            <a:cxnSpLocks noChangeShapeType="1"/>
          </p:cNvCxnSpPr>
          <p:nvPr/>
        </p:nvCxnSpPr>
        <p:spPr bwMode="auto">
          <a:xfrm flipV="1">
            <a:off x="2411760" y="3501008"/>
            <a:ext cx="2532062" cy="117475"/>
          </a:xfrm>
          <a:prstGeom prst="straightConnector1">
            <a:avLst/>
          </a:prstGeom>
          <a:noFill/>
          <a:ln w="9525">
            <a:solidFill>
              <a:srgbClr val="000000"/>
            </a:solidFill>
            <a:round/>
            <a:headEnd/>
            <a:tailEnd type="triangle" w="med" len="med"/>
          </a:ln>
        </p:spPr>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blinds(horizontal)">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Ciclo de las rocas</a:t>
            </a:r>
            <a:endParaRPr lang="es-EC" dirty="0"/>
          </a:p>
        </p:txBody>
      </p:sp>
      <p:sp>
        <p:nvSpPr>
          <p:cNvPr id="3" name="2 Marcador de contenido"/>
          <p:cNvSpPr>
            <a:spLocks noGrp="1"/>
          </p:cNvSpPr>
          <p:nvPr>
            <p:ph idx="1"/>
          </p:nvPr>
        </p:nvSpPr>
        <p:spPr/>
        <p:txBody>
          <a:bodyPr/>
          <a:lstStyle/>
          <a:p>
            <a:endParaRPr lang="es-EC" dirty="0"/>
          </a:p>
        </p:txBody>
      </p:sp>
      <p:pic>
        <p:nvPicPr>
          <p:cNvPr id="5121" name="Imagen 4"/>
          <p:cNvPicPr>
            <a:picLocks noChangeAspect="1" noChangeArrowheads="1"/>
          </p:cNvPicPr>
          <p:nvPr/>
        </p:nvPicPr>
        <p:blipFill>
          <a:blip r:embed="rId3" cstate="print"/>
          <a:srcRect/>
          <a:stretch>
            <a:fillRect/>
          </a:stretch>
        </p:blipFill>
        <p:spPr bwMode="auto">
          <a:xfrm>
            <a:off x="1475656" y="1628800"/>
            <a:ext cx="6120680" cy="4445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a:t>
            </a:r>
            <a:r>
              <a:rPr lang="es-EC" dirty="0" err="1" smtClean="0"/>
              <a:t>igneas</a:t>
            </a:r>
            <a:endParaRPr lang="es-EC" dirty="0"/>
          </a:p>
        </p:txBody>
      </p:sp>
      <p:sp>
        <p:nvSpPr>
          <p:cNvPr id="3" name="2 Marcador de contenido"/>
          <p:cNvSpPr>
            <a:spLocks noGrp="1"/>
          </p:cNvSpPr>
          <p:nvPr>
            <p:ph idx="1"/>
          </p:nvPr>
        </p:nvSpPr>
        <p:spPr/>
        <p:txBody>
          <a:bodyPr/>
          <a:lstStyle/>
          <a:p>
            <a:endParaRPr lang="es-EC" dirty="0"/>
          </a:p>
        </p:txBody>
      </p:sp>
      <p:pic>
        <p:nvPicPr>
          <p:cNvPr id="6145" name="Objeto 1"/>
          <p:cNvPicPr>
            <a:picLocks noChangeArrowheads="1"/>
          </p:cNvPicPr>
          <p:nvPr/>
        </p:nvPicPr>
        <p:blipFill>
          <a:blip r:embed="rId3" cstate="print"/>
          <a:srcRect l="-7376" b="-4507"/>
          <a:stretch>
            <a:fillRect/>
          </a:stretch>
        </p:blipFill>
        <p:spPr bwMode="auto">
          <a:xfrm>
            <a:off x="683568" y="1988840"/>
            <a:ext cx="7416824"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a:t>
            </a:r>
            <a:r>
              <a:rPr lang="es-EC" dirty="0" err="1" smtClean="0"/>
              <a:t>metamorficas</a:t>
            </a:r>
            <a:endParaRPr lang="es-EC" dirty="0"/>
          </a:p>
        </p:txBody>
      </p:sp>
      <p:sp>
        <p:nvSpPr>
          <p:cNvPr id="3" name="2 Marcador de contenido"/>
          <p:cNvSpPr>
            <a:spLocks noGrp="1"/>
          </p:cNvSpPr>
          <p:nvPr>
            <p:ph idx="1"/>
          </p:nvPr>
        </p:nvSpPr>
        <p:spPr/>
        <p:txBody>
          <a:bodyPr/>
          <a:lstStyle/>
          <a:p>
            <a:endParaRPr lang="es-EC"/>
          </a:p>
        </p:txBody>
      </p:sp>
      <p:pic>
        <p:nvPicPr>
          <p:cNvPr id="7169" name="Objeto 2"/>
          <p:cNvPicPr>
            <a:picLocks noChangeArrowheads="1"/>
          </p:cNvPicPr>
          <p:nvPr/>
        </p:nvPicPr>
        <p:blipFill>
          <a:blip r:embed="rId3" cstate="print"/>
          <a:srcRect t="-372" b="-4240"/>
          <a:stretch>
            <a:fillRect/>
          </a:stretch>
        </p:blipFill>
        <p:spPr bwMode="auto">
          <a:xfrm>
            <a:off x="1115616" y="2420888"/>
            <a:ext cx="7272808"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sedimentarias</a:t>
            </a:r>
            <a:endParaRPr lang="es-EC" dirty="0"/>
          </a:p>
        </p:txBody>
      </p:sp>
      <p:sp>
        <p:nvSpPr>
          <p:cNvPr id="3" name="2 Marcador de contenido"/>
          <p:cNvSpPr>
            <a:spLocks noGrp="1"/>
          </p:cNvSpPr>
          <p:nvPr>
            <p:ph idx="1"/>
          </p:nvPr>
        </p:nvSpPr>
        <p:spPr/>
        <p:txBody>
          <a:bodyPr/>
          <a:lstStyle/>
          <a:p>
            <a:endParaRPr lang="es-EC" dirty="0"/>
          </a:p>
        </p:txBody>
      </p:sp>
      <p:pic>
        <p:nvPicPr>
          <p:cNvPr id="8194" name="Objeto 3"/>
          <p:cNvPicPr>
            <a:picLocks noChangeArrowheads="1"/>
          </p:cNvPicPr>
          <p:nvPr/>
        </p:nvPicPr>
        <p:blipFill>
          <a:blip r:embed="rId3" cstate="print"/>
          <a:srcRect t="-366" b="-4642"/>
          <a:stretch>
            <a:fillRect/>
          </a:stretch>
        </p:blipFill>
        <p:spPr bwMode="auto">
          <a:xfrm>
            <a:off x="1115616" y="2060848"/>
            <a:ext cx="6408712"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sedimentarias</a:t>
            </a:r>
            <a:endParaRPr lang="es-EC" dirty="0"/>
          </a:p>
        </p:txBody>
      </p:sp>
      <p:sp>
        <p:nvSpPr>
          <p:cNvPr id="3" name="2 Marcador de contenido"/>
          <p:cNvSpPr>
            <a:spLocks noGrp="1"/>
          </p:cNvSpPr>
          <p:nvPr>
            <p:ph idx="1"/>
          </p:nvPr>
        </p:nvSpPr>
        <p:spPr/>
        <p:txBody>
          <a:bodyPr/>
          <a:lstStyle/>
          <a:p>
            <a:r>
              <a:rPr lang="es-EC" dirty="0" smtClean="0"/>
              <a:t>Areniscas</a:t>
            </a:r>
          </a:p>
          <a:p>
            <a:r>
              <a:rPr lang="es-EC" dirty="0" err="1" smtClean="0"/>
              <a:t>Lutitas</a:t>
            </a:r>
            <a:r>
              <a:rPr lang="es-EC" dirty="0" smtClean="0"/>
              <a:t> </a:t>
            </a:r>
          </a:p>
          <a:p>
            <a:r>
              <a:rPr lang="es-EC" dirty="0" smtClean="0"/>
              <a:t>Calizas</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sedimentarias</a:t>
            </a:r>
            <a:endParaRPr lang="es-EC" dirty="0"/>
          </a:p>
        </p:txBody>
      </p:sp>
      <p:sp>
        <p:nvSpPr>
          <p:cNvPr id="3" name="2 Marcador de contenido"/>
          <p:cNvSpPr>
            <a:spLocks noGrp="1"/>
          </p:cNvSpPr>
          <p:nvPr>
            <p:ph idx="1"/>
          </p:nvPr>
        </p:nvSpPr>
        <p:spPr/>
        <p:txBody>
          <a:bodyPr/>
          <a:lstStyle/>
          <a:p>
            <a:r>
              <a:rPr lang="es-EC" b="1" dirty="0" smtClean="0"/>
              <a:t>Areniscas</a:t>
            </a:r>
          </a:p>
          <a:p>
            <a:r>
              <a:rPr lang="es-EC" dirty="0" err="1" smtClean="0"/>
              <a:t>Lutitas</a:t>
            </a:r>
            <a:r>
              <a:rPr lang="es-EC" dirty="0" smtClean="0"/>
              <a:t> </a:t>
            </a:r>
          </a:p>
          <a:p>
            <a:r>
              <a:rPr lang="es-EC" dirty="0" smtClean="0"/>
              <a:t>Calizas</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sedimentarias</a:t>
            </a:r>
            <a:endParaRPr lang="es-EC" dirty="0"/>
          </a:p>
        </p:txBody>
      </p:sp>
      <p:sp>
        <p:nvSpPr>
          <p:cNvPr id="3" name="2 Marcador de contenido"/>
          <p:cNvSpPr>
            <a:spLocks noGrp="1"/>
          </p:cNvSpPr>
          <p:nvPr>
            <p:ph idx="1"/>
          </p:nvPr>
        </p:nvSpPr>
        <p:spPr/>
        <p:txBody>
          <a:bodyPr/>
          <a:lstStyle/>
          <a:p>
            <a:r>
              <a:rPr lang="es-EC" dirty="0" smtClean="0"/>
              <a:t>Areniscas</a:t>
            </a:r>
          </a:p>
          <a:p>
            <a:r>
              <a:rPr lang="es-EC" b="1" dirty="0" err="1" smtClean="0"/>
              <a:t>Lutitas</a:t>
            </a:r>
            <a:r>
              <a:rPr lang="es-EC" b="1" dirty="0" smtClean="0"/>
              <a:t> </a:t>
            </a:r>
          </a:p>
          <a:p>
            <a:r>
              <a:rPr lang="es-EC" dirty="0" smtClean="0"/>
              <a:t>Calizas</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Rocas sedimentarias</a:t>
            </a:r>
            <a:endParaRPr lang="es-EC" dirty="0"/>
          </a:p>
        </p:txBody>
      </p:sp>
      <p:sp>
        <p:nvSpPr>
          <p:cNvPr id="3" name="2 Marcador de contenido"/>
          <p:cNvSpPr>
            <a:spLocks noGrp="1"/>
          </p:cNvSpPr>
          <p:nvPr>
            <p:ph idx="1"/>
          </p:nvPr>
        </p:nvSpPr>
        <p:spPr/>
        <p:txBody>
          <a:bodyPr/>
          <a:lstStyle/>
          <a:p>
            <a:r>
              <a:rPr lang="es-EC" dirty="0" smtClean="0"/>
              <a:t>Areniscas</a:t>
            </a:r>
          </a:p>
          <a:p>
            <a:r>
              <a:rPr lang="es-EC" dirty="0" err="1" smtClean="0"/>
              <a:t>Lutitas</a:t>
            </a:r>
            <a:r>
              <a:rPr lang="es-EC" dirty="0" smtClean="0"/>
              <a:t> </a:t>
            </a:r>
          </a:p>
          <a:p>
            <a:r>
              <a:rPr lang="es-EC" b="1" dirty="0" smtClean="0"/>
              <a:t>Calizas</a:t>
            </a:r>
            <a:endParaRPr lang="es-EC"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Conceptos </a:t>
            </a:r>
            <a:r>
              <a:rPr lang="es-EC" dirty="0" err="1" smtClean="0"/>
              <a:t>basicos</a:t>
            </a:r>
            <a:endParaRPr lang="es-EC" dirty="0"/>
          </a:p>
        </p:txBody>
      </p:sp>
      <p:sp>
        <p:nvSpPr>
          <p:cNvPr id="3" name="2 Marcador de contenido"/>
          <p:cNvSpPr>
            <a:spLocks noGrp="1"/>
          </p:cNvSpPr>
          <p:nvPr>
            <p:ph idx="1"/>
          </p:nvPr>
        </p:nvSpPr>
        <p:spPr/>
        <p:txBody>
          <a:bodyPr/>
          <a:lstStyle/>
          <a:p>
            <a:pPr>
              <a:buFont typeface="Wingdings" pitchFamily="2" charset="2"/>
              <a:buChar char="q"/>
            </a:pPr>
            <a:r>
              <a:rPr lang="es-EC" dirty="0" smtClean="0"/>
              <a:t>Petróleo</a:t>
            </a:r>
          </a:p>
          <a:p>
            <a:pPr>
              <a:buFont typeface="Wingdings" pitchFamily="2" charset="2"/>
              <a:buChar char="q"/>
            </a:pPr>
            <a:r>
              <a:rPr lang="es-EC" dirty="0" smtClean="0"/>
              <a:t>Porosidad</a:t>
            </a:r>
          </a:p>
          <a:p>
            <a:pPr>
              <a:buFont typeface="Wingdings" pitchFamily="2" charset="2"/>
              <a:buChar char="q"/>
            </a:pPr>
            <a:r>
              <a:rPr lang="es-EC" dirty="0" smtClean="0"/>
              <a:t>Permeabilidad</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Petroleo</a:t>
            </a:r>
            <a:endParaRPr lang="es-EC" dirty="0"/>
          </a:p>
        </p:txBody>
      </p:sp>
      <p:sp>
        <p:nvSpPr>
          <p:cNvPr id="3" name="2 Marcador de contenido"/>
          <p:cNvSpPr>
            <a:spLocks noGrp="1"/>
          </p:cNvSpPr>
          <p:nvPr>
            <p:ph idx="1"/>
          </p:nvPr>
        </p:nvSpPr>
        <p:spPr/>
        <p:txBody>
          <a:bodyPr/>
          <a:lstStyle/>
          <a:p>
            <a:endParaRPr lang="es-EC" dirty="0"/>
          </a:p>
        </p:txBody>
      </p:sp>
      <p:pic>
        <p:nvPicPr>
          <p:cNvPr id="64514" name="Imagen 6" descr="saltdometrap"/>
          <p:cNvPicPr>
            <a:picLocks noChangeAspect="1" noChangeArrowheads="1"/>
          </p:cNvPicPr>
          <p:nvPr/>
        </p:nvPicPr>
        <p:blipFill>
          <a:blip r:embed="rId3" cstate="print"/>
          <a:srcRect/>
          <a:stretch>
            <a:fillRect/>
          </a:stretch>
        </p:blipFill>
        <p:spPr bwMode="auto">
          <a:xfrm>
            <a:off x="5004048" y="1772816"/>
            <a:ext cx="3667752" cy="2808312"/>
          </a:xfrm>
          <a:prstGeom prst="rect">
            <a:avLst/>
          </a:prstGeom>
          <a:noFill/>
          <a:ln w="9525">
            <a:noFill/>
            <a:miter lim="800000"/>
            <a:headEnd/>
            <a:tailEnd/>
          </a:ln>
        </p:spPr>
      </p:pic>
      <p:pic>
        <p:nvPicPr>
          <p:cNvPr id="73729" name="Picture 1"/>
          <p:cNvPicPr>
            <a:picLocks noChangeAspect="1" noChangeArrowheads="1"/>
          </p:cNvPicPr>
          <p:nvPr/>
        </p:nvPicPr>
        <p:blipFill>
          <a:blip r:embed="rId4" cstate="print"/>
          <a:srcRect/>
          <a:stretch>
            <a:fillRect/>
          </a:stretch>
        </p:blipFill>
        <p:spPr bwMode="auto">
          <a:xfrm>
            <a:off x="179512" y="1412776"/>
            <a:ext cx="4572000"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6000" dirty="0" smtClean="0">
                <a:latin typeface="Algerian" pitchFamily="82" charset="0"/>
              </a:rPr>
              <a:t>Capitulo 2</a:t>
            </a:r>
            <a:endParaRPr lang="es-EC" sz="6000" dirty="0">
              <a:latin typeface="Algerian" pitchFamily="82" charset="0"/>
            </a:endParaRPr>
          </a:p>
        </p:txBody>
      </p:sp>
      <p:sp>
        <p:nvSpPr>
          <p:cNvPr id="3" name="2 Marcador de contenido"/>
          <p:cNvSpPr>
            <a:spLocks noGrp="1"/>
          </p:cNvSpPr>
          <p:nvPr>
            <p:ph idx="1"/>
          </p:nvPr>
        </p:nvSpPr>
        <p:spPr>
          <a:xfrm>
            <a:off x="457200" y="2332037"/>
            <a:ext cx="8686800" cy="4525963"/>
          </a:xfrm>
        </p:spPr>
        <p:txBody>
          <a:bodyPr/>
          <a:lstStyle/>
          <a:p>
            <a:pPr>
              <a:buFont typeface="Wingdings" pitchFamily="2" charset="2"/>
              <a:buChar char="v"/>
            </a:pPr>
            <a:r>
              <a:rPr lang="es-EC" b="1" dirty="0" smtClean="0">
                <a:latin typeface="Bell MT" pitchFamily="18" charset="0"/>
              </a:rPr>
              <a:t>Fundamentos teóricos, y Aspectos limitantes de las diferentes Herramientas</a:t>
            </a:r>
            <a:endParaRPr lang="es-EC" dirty="0" smtClean="0">
              <a:latin typeface="Bell MT" pitchFamily="18" charset="0"/>
            </a:endParaRPr>
          </a:p>
          <a:p>
            <a:endParaRPr lang="es-EC" dirty="0"/>
          </a:p>
        </p:txBody>
      </p:sp>
    </p:spTree>
  </p:cSld>
  <p:clrMapOvr>
    <a:masterClrMapping/>
  </p:clrMapOvr>
  <p:transition spd="med">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C" sz="2800" dirty="0" smtClean="0"/>
              <a:t>Herramientas de arreglo inductivo y </a:t>
            </a:r>
            <a:r>
              <a:rPr lang="es-EC" sz="2800" dirty="0" err="1" smtClean="0"/>
              <a:t>electricas</a:t>
            </a:r>
            <a:endParaRPr lang="es-EC" sz="2800" dirty="0"/>
          </a:p>
        </p:txBody>
      </p:sp>
      <p:sp>
        <p:nvSpPr>
          <p:cNvPr id="3" name="2 Marcador de contenido"/>
          <p:cNvSpPr>
            <a:spLocks noGrp="1"/>
          </p:cNvSpPr>
          <p:nvPr>
            <p:ph idx="1"/>
          </p:nvPr>
        </p:nvSpPr>
        <p:spPr/>
        <p:txBody>
          <a:bodyPr/>
          <a:lstStyle/>
          <a:p>
            <a:r>
              <a:rPr lang="es-EC" dirty="0" smtClean="0"/>
              <a:t>Herramientas Inductivas</a:t>
            </a:r>
          </a:p>
          <a:p>
            <a:r>
              <a:rPr lang="es-EC" dirty="0" smtClean="0"/>
              <a:t>Herramientas Enfocadas</a:t>
            </a:r>
          </a:p>
          <a:p>
            <a:r>
              <a:rPr lang="es-EC" smtClean="0"/>
              <a:t>Potencial Espontaneo</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rrowheads="1"/>
          </p:cNvPicPr>
          <p:nvPr/>
        </p:nvPicPr>
        <p:blipFill>
          <a:blip r:embed="rId3" cstate="print"/>
          <a:srcRect/>
          <a:stretch>
            <a:fillRect/>
          </a:stretch>
        </p:blipFill>
        <p:spPr bwMode="auto">
          <a:xfrm>
            <a:off x="3429000" y="2971800"/>
            <a:ext cx="5503863" cy="3613150"/>
          </a:xfrm>
          <a:prstGeom prst="rect">
            <a:avLst/>
          </a:prstGeom>
          <a:noFill/>
          <a:ln w="12700">
            <a:noFill/>
            <a:miter lim="800000"/>
            <a:headEnd/>
            <a:tailEnd/>
          </a:ln>
          <a:effectLst/>
        </p:spPr>
      </p:pic>
      <p:sp>
        <p:nvSpPr>
          <p:cNvPr id="8195" name="Rectangle 3"/>
          <p:cNvSpPr>
            <a:spLocks noGrp="1" noChangeArrowheads="1"/>
          </p:cNvSpPr>
          <p:nvPr>
            <p:ph type="title"/>
          </p:nvPr>
        </p:nvSpPr>
        <p:spPr>
          <a:xfrm>
            <a:off x="1143000" y="152400"/>
            <a:ext cx="8001000" cy="762000"/>
          </a:xfrm>
          <a:noFill/>
          <a:ln/>
        </p:spPr>
        <p:txBody>
          <a:bodyPr lIns="90488" tIns="44450" rIns="90488" bIns="44450"/>
          <a:lstStyle/>
          <a:p>
            <a:r>
              <a:rPr lang="es-AR"/>
              <a:t>Teoría de Resistividad</a:t>
            </a:r>
          </a:p>
        </p:txBody>
      </p:sp>
      <p:sp>
        <p:nvSpPr>
          <p:cNvPr id="8196" name="Rectangle 4"/>
          <p:cNvSpPr>
            <a:spLocks noGrp="1" noChangeArrowheads="1"/>
          </p:cNvSpPr>
          <p:nvPr>
            <p:ph type="body" idx="1"/>
          </p:nvPr>
        </p:nvSpPr>
        <p:spPr>
          <a:xfrm>
            <a:off x="628650" y="1447800"/>
            <a:ext cx="7612063" cy="2057400"/>
          </a:xfrm>
          <a:noFill/>
          <a:ln/>
        </p:spPr>
        <p:txBody>
          <a:bodyPr lIns="90488" tIns="44450" rIns="90488" bIns="44450"/>
          <a:lstStyle/>
          <a:p>
            <a:r>
              <a:rPr lang="es-AR" sz="1800"/>
              <a:t>La corriente puede atravesar solamente el agua en la formación, por lo tanto la resistividad depende de:</a:t>
            </a:r>
          </a:p>
          <a:p>
            <a:pPr lvl="1"/>
            <a:r>
              <a:rPr lang="es-AR" sz="2000"/>
              <a:t>	La resistividad del agua de la formación.</a:t>
            </a:r>
          </a:p>
          <a:p>
            <a:pPr lvl="1"/>
            <a:r>
              <a:rPr lang="es-AR" sz="2000"/>
              <a:t>	La cantidad de agua presente.</a:t>
            </a:r>
          </a:p>
          <a:p>
            <a:pPr lvl="1"/>
            <a:r>
              <a:rPr lang="es-AR" sz="2000"/>
              <a:t>	La estructura poral.</a:t>
            </a:r>
          </a:p>
        </p:txBody>
      </p:sp>
    </p:spTree>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371600" y="228600"/>
            <a:ext cx="8001000" cy="609600"/>
          </a:xfrm>
          <a:noFill/>
          <a:ln/>
        </p:spPr>
        <p:txBody>
          <a:bodyPr lIns="90488" tIns="44450" rIns="90488" bIns="44450">
            <a:normAutofit fontScale="90000"/>
          </a:bodyPr>
          <a:lstStyle/>
          <a:p>
            <a:r>
              <a:rPr lang="es-ES" sz="2400"/>
              <a:t> </a:t>
            </a:r>
            <a:r>
              <a:rPr lang="es-ES"/>
              <a:t>Modelo De Invasión</a:t>
            </a:r>
          </a:p>
        </p:txBody>
      </p:sp>
      <p:pic>
        <p:nvPicPr>
          <p:cNvPr id="10243" name="Picture 3">
            <a:hlinkClick r:id="rId3" action="ppaction://hlinkfile"/>
          </p:cNvPr>
          <p:cNvPicPr>
            <a:picLocks noChangeArrowheads="1"/>
          </p:cNvPicPr>
          <p:nvPr/>
        </p:nvPicPr>
        <p:blipFill>
          <a:blip r:embed="rId4" cstate="print"/>
          <a:srcRect l="2632" t="11258" r="2632" b="8531"/>
          <a:stretch>
            <a:fillRect/>
          </a:stretch>
        </p:blipFill>
        <p:spPr bwMode="auto">
          <a:xfrm>
            <a:off x="1524000" y="1143000"/>
            <a:ext cx="6553200" cy="5187950"/>
          </a:xfrm>
          <a:prstGeom prst="rect">
            <a:avLst/>
          </a:prstGeom>
          <a:noFill/>
          <a:ln w="12700">
            <a:noFill/>
            <a:miter lim="800000"/>
            <a:headEnd/>
            <a:tailEnd/>
          </a:ln>
          <a:effectLst/>
        </p:spPr>
      </p:pic>
    </p:spTree>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PRINCIPIO DE HERRAMIENTAS ENFOCADAS</a:t>
            </a:r>
            <a:endParaRPr lang="es-EC" dirty="0"/>
          </a:p>
        </p:txBody>
      </p:sp>
      <p:sp>
        <p:nvSpPr>
          <p:cNvPr id="3" name="2 Marcador de contenido"/>
          <p:cNvSpPr>
            <a:spLocks noGrp="1"/>
          </p:cNvSpPr>
          <p:nvPr>
            <p:ph idx="1"/>
          </p:nvPr>
        </p:nvSpPr>
        <p:spPr/>
        <p:txBody>
          <a:bodyPr/>
          <a:lstStyle/>
          <a:p>
            <a:endParaRPr lang="es-EC"/>
          </a:p>
        </p:txBody>
      </p:sp>
      <p:pic>
        <p:nvPicPr>
          <p:cNvPr id="56321" name="Picture 1"/>
          <p:cNvPicPr>
            <a:picLocks noChangeAspect="1" noChangeArrowheads="1"/>
          </p:cNvPicPr>
          <p:nvPr/>
        </p:nvPicPr>
        <p:blipFill>
          <a:blip r:embed="rId3" cstate="print"/>
          <a:srcRect/>
          <a:stretch>
            <a:fillRect/>
          </a:stretch>
        </p:blipFill>
        <p:spPr bwMode="auto">
          <a:xfrm>
            <a:off x="1043608" y="1988840"/>
            <a:ext cx="7704856" cy="4086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PRINCIPIO DE HERRAMIENTA DE INDUCCION</a:t>
            </a:r>
            <a:endParaRPr lang="es-EC" dirty="0"/>
          </a:p>
        </p:txBody>
      </p:sp>
      <p:sp>
        <p:nvSpPr>
          <p:cNvPr id="3" name="2 Marcador de contenido"/>
          <p:cNvSpPr>
            <a:spLocks noGrp="1"/>
          </p:cNvSpPr>
          <p:nvPr>
            <p:ph idx="1"/>
          </p:nvPr>
        </p:nvSpPr>
        <p:spPr/>
        <p:txBody>
          <a:bodyPr/>
          <a:lstStyle/>
          <a:p>
            <a:endParaRPr lang="es-EC" dirty="0"/>
          </a:p>
        </p:txBody>
      </p:sp>
      <p:pic>
        <p:nvPicPr>
          <p:cNvPr id="60417" name="Picture 1"/>
          <p:cNvPicPr>
            <a:picLocks noChangeAspect="1" noChangeArrowheads="1"/>
          </p:cNvPicPr>
          <p:nvPr/>
        </p:nvPicPr>
        <p:blipFill>
          <a:blip r:embed="rId3" cstate="print"/>
          <a:srcRect/>
          <a:stretch>
            <a:fillRect/>
          </a:stretch>
        </p:blipFill>
        <p:spPr bwMode="auto">
          <a:xfrm>
            <a:off x="1403648" y="1628800"/>
            <a:ext cx="6624736" cy="4650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POTENCIAL ESPONTANEO</a:t>
            </a:r>
            <a:endParaRPr lang="es-EC" dirty="0"/>
          </a:p>
        </p:txBody>
      </p:sp>
      <p:grpSp>
        <p:nvGrpSpPr>
          <p:cNvPr id="4" name="Group 3"/>
          <p:cNvGrpSpPr>
            <a:grpSpLocks noGrp="1"/>
          </p:cNvGrpSpPr>
          <p:nvPr>
            <p:ph idx="1"/>
          </p:nvPr>
        </p:nvGrpSpPr>
        <p:grpSpPr bwMode="auto">
          <a:xfrm>
            <a:off x="304800" y="1554163"/>
            <a:ext cx="8686800" cy="4525962"/>
            <a:chOff x="960" y="864"/>
            <a:chExt cx="3936" cy="3262"/>
          </a:xfrm>
        </p:grpSpPr>
        <p:pic>
          <p:nvPicPr>
            <p:cNvPr id="5" name="Picture 4"/>
            <p:cNvPicPr>
              <a:picLocks noChangeAspect="1" noChangeArrowheads="1"/>
            </p:cNvPicPr>
            <p:nvPr/>
          </p:nvPicPr>
          <p:blipFill>
            <a:blip r:embed="rId3" cstate="print"/>
            <a:srcRect/>
            <a:stretch>
              <a:fillRect/>
            </a:stretch>
          </p:blipFill>
          <p:spPr bwMode="auto">
            <a:xfrm>
              <a:off x="960" y="864"/>
              <a:ext cx="3936" cy="3262"/>
            </a:xfrm>
            <a:prstGeom prst="rect">
              <a:avLst/>
            </a:prstGeom>
            <a:noFill/>
            <a:ln w="9525">
              <a:noFill/>
              <a:miter lim="800000"/>
              <a:headEnd/>
              <a:tailEnd/>
            </a:ln>
            <a:effectLst/>
          </p:spPr>
        </p:pic>
        <p:sp>
          <p:nvSpPr>
            <p:cNvPr id="6" name="Rectangle 5"/>
            <p:cNvSpPr>
              <a:spLocks noChangeArrowheads="1"/>
            </p:cNvSpPr>
            <p:nvPr/>
          </p:nvSpPr>
          <p:spPr bwMode="auto">
            <a:xfrm>
              <a:off x="3408" y="1536"/>
              <a:ext cx="816" cy="48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0">
                  <a:latin typeface="Times New Roman" pitchFamily="18" charset="0"/>
                </a:rPr>
                <a:t>Ground</a:t>
              </a:r>
            </a:p>
            <a:p>
              <a:pPr algn="ctr"/>
              <a:r>
                <a:rPr lang="en-US" sz="2400" b="0">
                  <a:latin typeface="Times New Roman" pitchFamily="18" charset="0"/>
                </a:rPr>
                <a:t>on surface</a:t>
              </a:r>
            </a:p>
          </p:txBody>
        </p:sp>
        <p:sp>
          <p:nvSpPr>
            <p:cNvPr id="7" name="Rectangle 6"/>
            <p:cNvSpPr>
              <a:spLocks noChangeArrowheads="1"/>
            </p:cNvSpPr>
            <p:nvPr/>
          </p:nvSpPr>
          <p:spPr bwMode="auto">
            <a:xfrm>
              <a:off x="2928" y="2544"/>
              <a:ext cx="864" cy="48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0">
                  <a:latin typeface="Times New Roman" pitchFamily="18" charset="0"/>
                </a:rPr>
                <a:t>Isolated</a:t>
              </a:r>
            </a:p>
            <a:p>
              <a:pPr algn="ctr"/>
              <a:r>
                <a:rPr lang="en-US" sz="2400" b="0">
                  <a:latin typeface="Times New Roman" pitchFamily="18" charset="0"/>
                </a:rPr>
                <a:t>cable</a:t>
              </a:r>
            </a:p>
          </p:txBody>
        </p:sp>
        <p:sp>
          <p:nvSpPr>
            <p:cNvPr id="8" name="Rectangle 7"/>
            <p:cNvSpPr>
              <a:spLocks noChangeArrowheads="1"/>
            </p:cNvSpPr>
            <p:nvPr/>
          </p:nvSpPr>
          <p:spPr bwMode="auto">
            <a:xfrm>
              <a:off x="1104" y="3696"/>
              <a:ext cx="912" cy="384"/>
            </a:xfrm>
            <a:prstGeom prst="rect">
              <a:avLst/>
            </a:prstGeom>
            <a:solidFill>
              <a:schemeClr val="accent1"/>
            </a:solidFill>
            <a:ln w="9525">
              <a:solidFill>
                <a:schemeClr val="tx1"/>
              </a:solidFill>
              <a:miter lim="800000"/>
              <a:headEnd/>
              <a:tailEnd/>
            </a:ln>
            <a:effectLst/>
          </p:spPr>
          <p:txBody>
            <a:bodyPr wrap="none" anchor="ctr"/>
            <a:lstStyle/>
            <a:p>
              <a:pPr algn="ctr"/>
              <a:r>
                <a:rPr lang="en-US" sz="2400" b="0">
                  <a:latin typeface="Times New Roman" pitchFamily="18" charset="0"/>
                </a:rPr>
                <a:t>Electrode</a:t>
              </a:r>
            </a:p>
          </p:txBody>
        </p:sp>
        <p:sp>
          <p:nvSpPr>
            <p:cNvPr id="9" name="Rectangle 8"/>
            <p:cNvSpPr>
              <a:spLocks noChangeArrowheads="1"/>
            </p:cNvSpPr>
            <p:nvPr/>
          </p:nvSpPr>
          <p:spPr bwMode="auto">
            <a:xfrm>
              <a:off x="1200" y="960"/>
              <a:ext cx="768" cy="336"/>
            </a:xfrm>
            <a:prstGeom prst="rect">
              <a:avLst/>
            </a:prstGeom>
            <a:solidFill>
              <a:schemeClr val="bg1"/>
            </a:solidFill>
            <a:ln w="9525">
              <a:solidFill>
                <a:schemeClr val="tx1"/>
              </a:solidFill>
              <a:miter lim="800000"/>
              <a:headEnd/>
              <a:tailEnd/>
            </a:ln>
            <a:effectLst/>
          </p:spPr>
          <p:txBody>
            <a:bodyPr wrap="none" anchor="ctr"/>
            <a:lstStyle/>
            <a:p>
              <a:pPr algn="ctr"/>
              <a:r>
                <a:rPr lang="en-US" sz="2400" b="0">
                  <a:latin typeface="Times New Roman" pitchFamily="18" charset="0"/>
                </a:rPr>
                <a:t>Borehole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Rayos Gamma</a:t>
            </a:r>
            <a:endParaRPr lang="es-EC" dirty="0"/>
          </a:p>
        </p:txBody>
      </p:sp>
      <p:sp>
        <p:nvSpPr>
          <p:cNvPr id="3" name="2 Marcador de contenido"/>
          <p:cNvSpPr>
            <a:spLocks noGrp="1"/>
          </p:cNvSpPr>
          <p:nvPr>
            <p:ph idx="1"/>
          </p:nvPr>
        </p:nvSpPr>
        <p:spPr/>
        <p:txBody>
          <a:bodyPr/>
          <a:lstStyle/>
          <a:p>
            <a:pPr>
              <a:buNone/>
            </a:pPr>
            <a:endParaRPr lang="es-EC" dirty="0"/>
          </a:p>
        </p:txBody>
      </p:sp>
      <p:pic>
        <p:nvPicPr>
          <p:cNvPr id="111618" name="Picture 2" descr="http://upload.wikimedia.org/wikipedia/commons/f/fc/Gammadecay-1.jpg"/>
          <p:cNvPicPr>
            <a:picLocks noChangeAspect="1" noChangeArrowheads="1"/>
          </p:cNvPicPr>
          <p:nvPr/>
        </p:nvPicPr>
        <p:blipFill>
          <a:blip r:embed="rId3" cstate="print"/>
          <a:srcRect/>
          <a:stretch>
            <a:fillRect/>
          </a:stretch>
        </p:blipFill>
        <p:spPr bwMode="auto">
          <a:xfrm>
            <a:off x="2339752" y="1556792"/>
            <a:ext cx="4032448" cy="398540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686800" cy="838200"/>
          </a:xfrm>
        </p:spPr>
        <p:txBody>
          <a:bodyPr/>
          <a:lstStyle/>
          <a:p>
            <a:r>
              <a:rPr lang="es-EC" dirty="0" smtClean="0"/>
              <a:t>HERRAMIENTAS de Porosidad</a:t>
            </a:r>
            <a:endParaRPr lang="es-EC" dirty="0"/>
          </a:p>
        </p:txBody>
      </p:sp>
      <p:sp>
        <p:nvSpPr>
          <p:cNvPr id="3" name="2 Marcador de contenido"/>
          <p:cNvSpPr>
            <a:spLocks noGrp="1"/>
          </p:cNvSpPr>
          <p:nvPr>
            <p:ph idx="1"/>
          </p:nvPr>
        </p:nvSpPr>
        <p:spPr/>
        <p:txBody>
          <a:bodyPr/>
          <a:lstStyle/>
          <a:p>
            <a:pPr>
              <a:buFont typeface="Wingdings" pitchFamily="2" charset="2"/>
              <a:buChar char="§"/>
            </a:pPr>
            <a:r>
              <a:rPr lang="es-EC" dirty="0" smtClean="0"/>
              <a:t>Densidad Fotoeléctrica</a:t>
            </a:r>
          </a:p>
          <a:p>
            <a:pPr>
              <a:buFont typeface="Wingdings" pitchFamily="2" charset="2"/>
              <a:buChar char="§"/>
            </a:pPr>
            <a:r>
              <a:rPr lang="es-EC" dirty="0" smtClean="0"/>
              <a:t>Herramienta de Neutrones</a:t>
            </a:r>
          </a:p>
          <a:p>
            <a:pPr>
              <a:buFont typeface="Wingdings" pitchFamily="2" charset="2"/>
              <a:buChar char="§"/>
            </a:pPr>
            <a:r>
              <a:rPr lang="es-EC" dirty="0" smtClean="0"/>
              <a:t>Herramienta Sónica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Que es el </a:t>
            </a:r>
            <a:r>
              <a:rPr lang="es-EC" dirty="0" err="1" smtClean="0"/>
              <a:t>Petroleo</a:t>
            </a:r>
            <a:r>
              <a:rPr lang="es-EC" dirty="0" smtClean="0"/>
              <a:t>?</a:t>
            </a:r>
            <a:endParaRPr lang="es-EC" dirty="0"/>
          </a:p>
        </p:txBody>
      </p:sp>
      <p:sp>
        <p:nvSpPr>
          <p:cNvPr id="3" name="2 Marcador de contenido"/>
          <p:cNvSpPr>
            <a:spLocks noGrp="1"/>
          </p:cNvSpPr>
          <p:nvPr>
            <p:ph idx="1"/>
          </p:nvPr>
        </p:nvSpPr>
        <p:spPr/>
        <p:txBody>
          <a:bodyPr>
            <a:normAutofit fontScale="62500" lnSpcReduction="20000"/>
          </a:bodyPr>
          <a:lstStyle/>
          <a:p>
            <a:r>
              <a:rPr lang="es-EC" dirty="0" smtClean="0">
                <a:solidFill>
                  <a:schemeClr val="tx1"/>
                </a:solidFill>
                <a:latin typeface="Bell MT" pitchFamily="18" charset="0"/>
              </a:rPr>
              <a:t>Es una </a:t>
            </a:r>
            <a:r>
              <a:rPr lang="es-EC" dirty="0" smtClean="0">
                <a:solidFill>
                  <a:schemeClr val="tx1"/>
                </a:solidFill>
                <a:latin typeface="Bell MT" pitchFamily="18" charset="0"/>
                <a:hlinkClick r:id="rId2" action="ppaction://hlinkfile" tooltip="Mezcla"/>
              </a:rPr>
              <a:t>mezcla</a:t>
            </a:r>
            <a:r>
              <a:rPr lang="es-EC" dirty="0" smtClean="0">
                <a:solidFill>
                  <a:schemeClr val="tx1"/>
                </a:solidFill>
                <a:latin typeface="Bell MT" pitchFamily="18" charset="0"/>
              </a:rPr>
              <a:t> </a:t>
            </a:r>
            <a:r>
              <a:rPr lang="es-EC" dirty="0" smtClean="0">
                <a:solidFill>
                  <a:schemeClr val="tx1"/>
                </a:solidFill>
                <a:latin typeface="Bell MT" pitchFamily="18" charset="0"/>
                <a:hlinkClick r:id="rId3" action="ppaction://hlinkfile" tooltip="Sistema heterogéneo"/>
              </a:rPr>
              <a:t>heterogénea</a:t>
            </a:r>
            <a:r>
              <a:rPr lang="es-EC" dirty="0" smtClean="0">
                <a:solidFill>
                  <a:schemeClr val="tx1"/>
                </a:solidFill>
                <a:latin typeface="Bell MT" pitchFamily="18" charset="0"/>
              </a:rPr>
              <a:t> de </a:t>
            </a:r>
            <a:r>
              <a:rPr lang="es-EC" dirty="0" smtClean="0">
                <a:solidFill>
                  <a:schemeClr val="tx1"/>
                </a:solidFill>
                <a:latin typeface="Bell MT" pitchFamily="18" charset="0"/>
                <a:hlinkClick r:id="rId4" action="ppaction://hlinkfile" tooltip="Compuesto orgánico"/>
              </a:rPr>
              <a:t>compuestos orgánicos</a:t>
            </a:r>
            <a:r>
              <a:rPr lang="es-EC" dirty="0" smtClean="0">
                <a:solidFill>
                  <a:schemeClr val="tx1"/>
                </a:solidFill>
                <a:latin typeface="Bell MT" pitchFamily="18" charset="0"/>
              </a:rPr>
              <a:t>, principalmente </a:t>
            </a:r>
            <a:r>
              <a:rPr lang="es-EC" dirty="0" smtClean="0">
                <a:solidFill>
                  <a:schemeClr val="tx1"/>
                </a:solidFill>
                <a:latin typeface="Bell MT" pitchFamily="18" charset="0"/>
                <a:hlinkClick r:id="rId5" action="ppaction://hlinkfile" tooltip="Hidrocarburo"/>
              </a:rPr>
              <a:t>hidrocarburos</a:t>
            </a:r>
            <a:r>
              <a:rPr lang="es-EC" dirty="0" smtClean="0">
                <a:solidFill>
                  <a:schemeClr val="tx1"/>
                </a:solidFill>
                <a:latin typeface="Bell MT" pitchFamily="18" charset="0"/>
              </a:rPr>
              <a:t> </a:t>
            </a:r>
            <a:r>
              <a:rPr lang="es-EC" dirty="0" smtClean="0">
                <a:solidFill>
                  <a:schemeClr val="tx1"/>
                </a:solidFill>
                <a:latin typeface="Bell MT" pitchFamily="18" charset="0"/>
                <a:hlinkClick r:id="rId6" action="ppaction://hlinkfile" tooltip="Solubilidad"/>
              </a:rPr>
              <a:t>insolubles</a:t>
            </a:r>
            <a:r>
              <a:rPr lang="es-EC" dirty="0" smtClean="0">
                <a:solidFill>
                  <a:schemeClr val="tx1"/>
                </a:solidFill>
                <a:latin typeface="Bell MT" pitchFamily="18" charset="0"/>
              </a:rPr>
              <a:t> en </a:t>
            </a:r>
            <a:r>
              <a:rPr lang="es-EC" dirty="0" smtClean="0">
                <a:solidFill>
                  <a:schemeClr val="tx1"/>
                </a:solidFill>
                <a:latin typeface="Bell MT" pitchFamily="18" charset="0"/>
                <a:hlinkClick r:id="rId7" action="ppaction://hlinkfile" tooltip="Agua"/>
              </a:rPr>
              <a:t>agua</a:t>
            </a:r>
            <a:r>
              <a:rPr lang="es-EC" dirty="0" smtClean="0">
                <a:solidFill>
                  <a:schemeClr val="tx1"/>
                </a:solidFill>
                <a:latin typeface="Bell MT" pitchFamily="18" charset="0"/>
              </a:rPr>
              <a:t>. También es conocido como petróleo crudo o simplemente crudo.</a:t>
            </a:r>
          </a:p>
          <a:p>
            <a:r>
              <a:rPr lang="es-EC" dirty="0" smtClean="0">
                <a:solidFill>
                  <a:schemeClr val="tx1"/>
                </a:solidFill>
                <a:latin typeface="Bell MT" pitchFamily="18" charset="0"/>
              </a:rPr>
              <a:t>Es de origen </a:t>
            </a:r>
            <a:r>
              <a:rPr lang="es-EC" dirty="0" smtClean="0">
                <a:solidFill>
                  <a:schemeClr val="tx1"/>
                </a:solidFill>
                <a:latin typeface="Bell MT" pitchFamily="18" charset="0"/>
                <a:hlinkClick r:id="rId8" action="ppaction://hlinkfile" tooltip="Fósil"/>
              </a:rPr>
              <a:t>fósil</a:t>
            </a:r>
            <a:r>
              <a:rPr lang="es-EC" dirty="0" smtClean="0">
                <a:solidFill>
                  <a:schemeClr val="tx1"/>
                </a:solidFill>
                <a:latin typeface="Bell MT" pitchFamily="18" charset="0"/>
              </a:rPr>
              <a:t>, fruto de la transformación de </a:t>
            </a:r>
            <a:r>
              <a:rPr lang="es-EC" dirty="0" smtClean="0">
                <a:solidFill>
                  <a:schemeClr val="tx1"/>
                </a:solidFill>
                <a:latin typeface="Bell MT" pitchFamily="18" charset="0"/>
                <a:hlinkClick r:id="rId9" action="ppaction://hlinkfile" tooltip="Materia orgánica"/>
              </a:rPr>
              <a:t>materia orgánica</a:t>
            </a:r>
            <a:r>
              <a:rPr lang="es-EC" dirty="0" smtClean="0">
                <a:solidFill>
                  <a:schemeClr val="tx1"/>
                </a:solidFill>
                <a:latin typeface="Bell MT" pitchFamily="18" charset="0"/>
              </a:rPr>
              <a:t> procedente de </a:t>
            </a:r>
            <a:r>
              <a:rPr lang="es-EC" dirty="0" smtClean="0">
                <a:solidFill>
                  <a:schemeClr val="tx1"/>
                </a:solidFill>
                <a:latin typeface="Bell MT" pitchFamily="18" charset="0"/>
                <a:hlinkClick r:id="rId10" action="ppaction://hlinkfile" tooltip="Zooplancton"/>
              </a:rPr>
              <a:t>zooplancton</a:t>
            </a:r>
            <a:r>
              <a:rPr lang="es-EC" dirty="0" smtClean="0">
                <a:solidFill>
                  <a:schemeClr val="tx1"/>
                </a:solidFill>
                <a:latin typeface="Bell MT" pitchFamily="18" charset="0"/>
              </a:rPr>
              <a:t> y </a:t>
            </a:r>
            <a:r>
              <a:rPr lang="es-EC" dirty="0" smtClean="0">
                <a:solidFill>
                  <a:schemeClr val="tx1"/>
                </a:solidFill>
                <a:latin typeface="Bell MT" pitchFamily="18" charset="0"/>
                <a:hlinkClick r:id="rId11" action="ppaction://hlinkfile" tooltip="Alga"/>
              </a:rPr>
              <a:t>algas</a:t>
            </a:r>
            <a:r>
              <a:rPr lang="es-EC" dirty="0" smtClean="0">
                <a:solidFill>
                  <a:schemeClr val="tx1"/>
                </a:solidFill>
                <a:latin typeface="Bell MT" pitchFamily="18" charset="0"/>
              </a:rPr>
              <a:t> que, depositados en grandes cantidades en fondos </a:t>
            </a:r>
            <a:r>
              <a:rPr lang="es-EC" dirty="0" err="1" smtClean="0">
                <a:solidFill>
                  <a:schemeClr val="tx1"/>
                </a:solidFill>
                <a:latin typeface="Bell MT" pitchFamily="18" charset="0"/>
                <a:hlinkClick r:id="rId12" action="ppaction://hlinkfile" tooltip="Anoxia"/>
              </a:rPr>
              <a:t>anóxicos</a:t>
            </a:r>
            <a:r>
              <a:rPr lang="es-EC" dirty="0" smtClean="0">
                <a:solidFill>
                  <a:schemeClr val="tx1"/>
                </a:solidFill>
                <a:latin typeface="Bell MT" pitchFamily="18" charset="0"/>
              </a:rPr>
              <a:t> de </a:t>
            </a:r>
            <a:r>
              <a:rPr lang="es-EC" dirty="0" smtClean="0">
                <a:solidFill>
                  <a:schemeClr val="tx1"/>
                </a:solidFill>
                <a:latin typeface="Bell MT" pitchFamily="18" charset="0"/>
                <a:hlinkClick r:id="rId13" action="ppaction://hlinkfile" tooltip="Mar"/>
              </a:rPr>
              <a:t>mares</a:t>
            </a:r>
            <a:r>
              <a:rPr lang="es-EC" dirty="0" smtClean="0">
                <a:solidFill>
                  <a:schemeClr val="tx1"/>
                </a:solidFill>
                <a:latin typeface="Bell MT" pitchFamily="18" charset="0"/>
              </a:rPr>
              <a:t> o zonas </a:t>
            </a:r>
            <a:r>
              <a:rPr lang="es-EC" dirty="0" smtClean="0">
                <a:solidFill>
                  <a:schemeClr val="tx1"/>
                </a:solidFill>
                <a:latin typeface="Bell MT" pitchFamily="18" charset="0"/>
                <a:hlinkClick r:id="rId14" action="ppaction://hlinkfile" tooltip="Lago"/>
              </a:rPr>
              <a:t>lacustres</a:t>
            </a:r>
            <a:r>
              <a:rPr lang="es-EC" dirty="0" smtClean="0">
                <a:solidFill>
                  <a:schemeClr val="tx1"/>
                </a:solidFill>
                <a:latin typeface="Bell MT" pitchFamily="18" charset="0"/>
              </a:rPr>
              <a:t> del </a:t>
            </a:r>
            <a:r>
              <a:rPr lang="es-EC" dirty="0" smtClean="0">
                <a:solidFill>
                  <a:schemeClr val="tx1"/>
                </a:solidFill>
                <a:latin typeface="Bell MT" pitchFamily="18" charset="0"/>
                <a:hlinkClick r:id="rId15" action="ppaction://hlinkfile" tooltip="Paleogeografía"/>
              </a:rPr>
              <a:t>pasado geológico</a:t>
            </a:r>
            <a:r>
              <a:rPr lang="es-EC" dirty="0" smtClean="0">
                <a:solidFill>
                  <a:schemeClr val="tx1"/>
                </a:solidFill>
                <a:latin typeface="Bell MT" pitchFamily="18" charset="0"/>
              </a:rPr>
              <a:t>, fueron posteriormente enterrados bajo pesadas capas de </a:t>
            </a:r>
            <a:r>
              <a:rPr lang="es-EC" dirty="0" smtClean="0">
                <a:solidFill>
                  <a:schemeClr val="tx1"/>
                </a:solidFill>
                <a:latin typeface="Bell MT" pitchFamily="18" charset="0"/>
                <a:hlinkClick r:id="rId16" action="ppaction://hlinkfile" tooltip="Rocas sedimentarias"/>
              </a:rPr>
              <a:t>sedimentos</a:t>
            </a:r>
            <a:r>
              <a:rPr lang="es-EC" dirty="0" smtClean="0">
                <a:solidFill>
                  <a:schemeClr val="tx1"/>
                </a:solidFill>
                <a:latin typeface="Bell MT" pitchFamily="18" charset="0"/>
              </a:rPr>
              <a:t>. La transformación química (</a:t>
            </a:r>
            <a:r>
              <a:rPr lang="es-EC" dirty="0" smtClean="0">
                <a:solidFill>
                  <a:schemeClr val="tx1"/>
                </a:solidFill>
                <a:latin typeface="Bell MT" pitchFamily="18" charset="0"/>
                <a:hlinkClick r:id="rId17" action="ppaction://hlinkfile" tooltip="Craqueo"/>
              </a:rPr>
              <a:t>craqueo</a:t>
            </a:r>
            <a:r>
              <a:rPr lang="es-EC" dirty="0" smtClean="0">
                <a:solidFill>
                  <a:schemeClr val="tx1"/>
                </a:solidFill>
                <a:latin typeface="Bell MT" pitchFamily="18" charset="0"/>
              </a:rPr>
              <a:t> natural) debida al calor y a la presión durante la </a:t>
            </a:r>
            <a:r>
              <a:rPr lang="es-EC" dirty="0" smtClean="0">
                <a:solidFill>
                  <a:schemeClr val="tx1"/>
                </a:solidFill>
                <a:latin typeface="Bell MT" pitchFamily="18" charset="0"/>
                <a:hlinkClick r:id="rId18" action="ppaction://hlinkfile" tooltip="Diagénesis"/>
              </a:rPr>
              <a:t>diagénesis</a:t>
            </a:r>
            <a:r>
              <a:rPr lang="es-EC" dirty="0" smtClean="0">
                <a:solidFill>
                  <a:schemeClr val="tx1"/>
                </a:solidFill>
                <a:latin typeface="Bell MT" pitchFamily="18" charset="0"/>
              </a:rPr>
              <a:t> produce, en sucesivas etapas, desde </a:t>
            </a:r>
            <a:r>
              <a:rPr lang="es-EC" dirty="0" smtClean="0">
                <a:solidFill>
                  <a:schemeClr val="tx1"/>
                </a:solidFill>
                <a:latin typeface="Bell MT" pitchFamily="18" charset="0"/>
                <a:hlinkClick r:id="rId19" action="ppaction://hlinkfile" tooltip="Betún"/>
              </a:rPr>
              <a:t>betún</a:t>
            </a:r>
            <a:r>
              <a:rPr lang="es-EC" dirty="0" smtClean="0">
                <a:solidFill>
                  <a:schemeClr val="tx1"/>
                </a:solidFill>
                <a:latin typeface="Bell MT" pitchFamily="18" charset="0"/>
              </a:rPr>
              <a:t> a hidrocarburos cada vez más ligeros (líquidos y gaseosos). Estos productos ascienden hacia la superficie, por su menor densidad, gracias a la porosidad de las rocas sedimentarias. Cuando se dan las circunstancias geológicas que impiden dicho ascenso (</a:t>
            </a:r>
            <a:r>
              <a:rPr lang="es-EC" dirty="0" smtClean="0">
                <a:solidFill>
                  <a:schemeClr val="tx1"/>
                </a:solidFill>
                <a:latin typeface="Bell MT" pitchFamily="18" charset="0"/>
                <a:hlinkClick r:id="rId20" action="ppaction://hlinkfile" tooltip="Trampa petrolífera"/>
              </a:rPr>
              <a:t>trampas petrolíferas</a:t>
            </a:r>
            <a:r>
              <a:rPr lang="es-EC" dirty="0" smtClean="0">
                <a:solidFill>
                  <a:schemeClr val="tx1"/>
                </a:solidFill>
                <a:latin typeface="Bell MT" pitchFamily="18" charset="0"/>
              </a:rPr>
              <a:t> como rocas impermeables, estructuras </a:t>
            </a:r>
            <a:r>
              <a:rPr lang="es-EC" dirty="0" smtClean="0">
                <a:solidFill>
                  <a:schemeClr val="tx1"/>
                </a:solidFill>
                <a:latin typeface="Bell MT" pitchFamily="18" charset="0"/>
                <a:hlinkClick r:id="rId21" action="ppaction://hlinkfile" tooltip="Anticlinal"/>
              </a:rPr>
              <a:t>anticlinales</a:t>
            </a:r>
            <a:r>
              <a:rPr lang="es-EC" dirty="0" smtClean="0">
                <a:solidFill>
                  <a:schemeClr val="tx1"/>
                </a:solidFill>
                <a:latin typeface="Bell MT" pitchFamily="18" charset="0"/>
              </a:rPr>
              <a:t>, márgenes de </a:t>
            </a:r>
            <a:r>
              <a:rPr lang="es-EC" dirty="0" smtClean="0">
                <a:solidFill>
                  <a:schemeClr val="tx1"/>
                </a:solidFill>
                <a:latin typeface="Bell MT" pitchFamily="18" charset="0"/>
                <a:hlinkClick r:id="rId22" action="ppaction://hlinkfile" tooltip="Diapiro"/>
              </a:rPr>
              <a:t>diapiros salinos</a:t>
            </a:r>
            <a:r>
              <a:rPr lang="es-EC" dirty="0" smtClean="0">
                <a:solidFill>
                  <a:schemeClr val="tx1"/>
                </a:solidFill>
                <a:latin typeface="Bell MT" pitchFamily="18" charset="0"/>
              </a:rPr>
              <a:t>, etc.) se forman entonces los </a:t>
            </a:r>
            <a:r>
              <a:rPr lang="es-EC" dirty="0" smtClean="0">
                <a:solidFill>
                  <a:schemeClr val="tx1"/>
                </a:solidFill>
                <a:latin typeface="Bell MT" pitchFamily="18" charset="0"/>
                <a:hlinkClick r:id="rId23" action="ppaction://hlinkfile" tooltip="Yacimiento petrolífero"/>
              </a:rPr>
              <a:t>yacimientos petrolíferos</a:t>
            </a:r>
            <a:r>
              <a:rPr lang="es-EC" dirty="0" smtClean="0">
                <a:solidFill>
                  <a:schemeClr val="tx1"/>
                </a:solidFill>
                <a:latin typeface="Bell MT" pitchFamily="18" charset="0"/>
              </a:rPr>
              <a:t>.</a:t>
            </a:r>
          </a:p>
          <a:p>
            <a:endParaRPr lang="es-EC" dirty="0" smtClean="0"/>
          </a:p>
          <a:p>
            <a:pPr algn="r"/>
            <a:r>
              <a:rPr lang="es-EC" i="1" dirty="0" err="1" smtClean="0"/>
              <a:t>Definicion</a:t>
            </a:r>
            <a:r>
              <a:rPr lang="es-EC" i="1" dirty="0" smtClean="0"/>
              <a:t> de </a:t>
            </a:r>
            <a:r>
              <a:rPr lang="es-EC" i="1" dirty="0" err="1" smtClean="0"/>
              <a:t>Wikipedia</a:t>
            </a:r>
            <a:endParaRPr lang="es-EC"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Densidad </a:t>
            </a:r>
            <a:r>
              <a:rPr lang="es-EC" dirty="0" err="1" smtClean="0"/>
              <a:t>fotoelectrica</a:t>
            </a:r>
            <a:endParaRPr lang="es-EC" dirty="0"/>
          </a:p>
        </p:txBody>
      </p:sp>
      <p:sp>
        <p:nvSpPr>
          <p:cNvPr id="3" name="2 Marcador de contenido"/>
          <p:cNvSpPr>
            <a:spLocks noGrp="1"/>
          </p:cNvSpPr>
          <p:nvPr>
            <p:ph idx="1"/>
          </p:nvPr>
        </p:nvSpPr>
        <p:spPr/>
        <p:txBody>
          <a:bodyPr/>
          <a:lstStyle/>
          <a:p>
            <a:endParaRPr lang="es-EC" dirty="0"/>
          </a:p>
        </p:txBody>
      </p:sp>
      <p:pic>
        <p:nvPicPr>
          <p:cNvPr id="26626" name="Picture 2"/>
          <p:cNvPicPr>
            <a:picLocks noChangeAspect="1" noChangeArrowheads="1"/>
          </p:cNvPicPr>
          <p:nvPr/>
        </p:nvPicPr>
        <p:blipFill>
          <a:blip r:embed="rId3" cstate="print"/>
          <a:srcRect/>
          <a:stretch>
            <a:fillRect/>
          </a:stretch>
        </p:blipFill>
        <p:spPr bwMode="auto">
          <a:xfrm>
            <a:off x="3203848" y="1412776"/>
            <a:ext cx="3384376" cy="51135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Densidad </a:t>
            </a:r>
            <a:r>
              <a:rPr lang="es-EC" dirty="0" err="1" smtClean="0"/>
              <a:t>fotoelectrica</a:t>
            </a:r>
            <a:endParaRPr lang="es-EC" dirty="0"/>
          </a:p>
        </p:txBody>
      </p:sp>
      <p:sp>
        <p:nvSpPr>
          <p:cNvPr id="3" name="2 Marcador de contenido"/>
          <p:cNvSpPr>
            <a:spLocks noGrp="1"/>
          </p:cNvSpPr>
          <p:nvPr>
            <p:ph idx="1"/>
          </p:nvPr>
        </p:nvSpPr>
        <p:spPr>
          <a:xfrm>
            <a:off x="0" y="2332037"/>
            <a:ext cx="8686800" cy="4525963"/>
          </a:xfrm>
        </p:spPr>
        <p:txBody>
          <a:bodyPr/>
          <a:lstStyle/>
          <a:p>
            <a:r>
              <a:rPr lang="es-EC" dirty="0" smtClean="0"/>
              <a:t>Donde:</a:t>
            </a:r>
          </a:p>
          <a:p>
            <a:r>
              <a:rPr lang="es-EC" dirty="0" smtClean="0"/>
              <a:t>Z: numero atómico</a:t>
            </a:r>
          </a:p>
          <a:p>
            <a:r>
              <a:rPr lang="es-EC" dirty="0" smtClean="0"/>
              <a:t>A: numero másico</a:t>
            </a:r>
          </a:p>
          <a:p>
            <a:r>
              <a:rPr lang="es-EC" dirty="0" err="1" smtClean="0"/>
              <a:t>ρb</a:t>
            </a:r>
            <a:r>
              <a:rPr lang="es-EC" dirty="0" smtClean="0"/>
              <a:t>: Densidad de la formación</a:t>
            </a:r>
          </a:p>
          <a:p>
            <a:r>
              <a:rPr lang="es-EC" dirty="0" err="1" smtClean="0"/>
              <a:t>ρe</a:t>
            </a:r>
            <a:r>
              <a:rPr lang="es-EC" dirty="0" smtClean="0"/>
              <a:t>: densidad del electrón.</a:t>
            </a:r>
          </a:p>
          <a:p>
            <a:endParaRPr lang="es-EC" dirty="0"/>
          </a:p>
        </p:txBody>
      </p:sp>
      <p:pic>
        <p:nvPicPr>
          <p:cNvPr id="27651" name="Picture 3"/>
          <p:cNvPicPr>
            <a:picLocks noChangeAspect="1" noChangeArrowheads="1"/>
          </p:cNvPicPr>
          <p:nvPr/>
        </p:nvPicPr>
        <p:blipFill>
          <a:blip r:embed="rId2" cstate="print"/>
          <a:srcRect/>
          <a:stretch>
            <a:fillRect/>
          </a:stretch>
        </p:blipFill>
        <p:spPr bwMode="auto">
          <a:xfrm>
            <a:off x="1691680" y="1484784"/>
            <a:ext cx="2636007" cy="1080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Densidad </a:t>
            </a:r>
            <a:r>
              <a:rPr lang="es-EC" dirty="0" err="1" smtClean="0"/>
              <a:t>fotoelectrica</a:t>
            </a:r>
            <a:endParaRPr lang="es-EC" dirty="0"/>
          </a:p>
        </p:txBody>
      </p:sp>
      <p:pic>
        <p:nvPicPr>
          <p:cNvPr id="28674" name="Picture 2"/>
          <p:cNvPicPr>
            <a:picLocks noChangeAspect="1" noChangeArrowheads="1"/>
          </p:cNvPicPr>
          <p:nvPr/>
        </p:nvPicPr>
        <p:blipFill>
          <a:blip r:embed="rId3" cstate="print"/>
          <a:srcRect/>
          <a:stretch>
            <a:fillRect/>
          </a:stretch>
        </p:blipFill>
        <p:spPr bwMode="auto">
          <a:xfrm>
            <a:off x="2195736" y="1844824"/>
            <a:ext cx="5049560" cy="3888432"/>
          </a:xfrm>
          <a:prstGeom prst="rect">
            <a:avLst/>
          </a:prstGeom>
          <a:noFill/>
          <a:ln w="9525">
            <a:noFill/>
            <a:miter lim="800000"/>
            <a:headEnd/>
            <a:tailEnd/>
          </a:ln>
        </p:spPr>
      </p:pic>
      <p:sp>
        <p:nvSpPr>
          <p:cNvPr id="7" name="6 Marcador de contenido"/>
          <p:cNvSpPr>
            <a:spLocks noGrp="1"/>
          </p:cNvSpPr>
          <p:nvPr>
            <p:ph idx="1"/>
          </p:nvPr>
        </p:nvSpPr>
        <p:spPr/>
        <p:txBody>
          <a:bodyPr/>
          <a:lstStyle/>
          <a:p>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Densidad </a:t>
            </a:r>
            <a:r>
              <a:rPr lang="es-EC" dirty="0" err="1" smtClean="0"/>
              <a:t>fotoelectrica</a:t>
            </a:r>
            <a:endParaRPr lang="es-EC" dirty="0"/>
          </a:p>
        </p:txBody>
      </p:sp>
      <p:sp>
        <p:nvSpPr>
          <p:cNvPr id="3" name="2 Marcador de contenido"/>
          <p:cNvSpPr>
            <a:spLocks noGrp="1"/>
          </p:cNvSpPr>
          <p:nvPr>
            <p:ph idx="1"/>
          </p:nvPr>
        </p:nvSpPr>
        <p:spPr/>
        <p:txBody>
          <a:bodyPr/>
          <a:lstStyle/>
          <a:p>
            <a:endParaRPr lang="es-EC" dirty="0"/>
          </a:p>
        </p:txBody>
      </p:sp>
      <p:sp>
        <p:nvSpPr>
          <p:cNvPr id="4" name="2 Marcador de contenido"/>
          <p:cNvSpPr txBox="1">
            <a:spLocks/>
          </p:cNvSpPr>
          <p:nvPr/>
        </p:nvSpPr>
        <p:spPr>
          <a:xfrm>
            <a:off x="0" y="2636912"/>
            <a:ext cx="8748464" cy="422108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C" sz="3200" b="0" i="0" u="none" strike="noStrike" kern="1200" cap="none" spc="0" normalizeH="0" baseline="0" noProof="0" dirty="0" smtClean="0">
                <a:ln>
                  <a:noFill/>
                </a:ln>
                <a:solidFill>
                  <a:schemeClr val="tx2"/>
                </a:solidFill>
                <a:effectLst/>
                <a:uLnTx/>
                <a:uFillTx/>
                <a:latin typeface="+mn-lt"/>
                <a:ea typeface="+mn-ea"/>
                <a:cs typeface="+mn-cs"/>
              </a:rPr>
              <a:t>Donde: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C" sz="2800" b="0" i="0" u="none" strike="noStrike" kern="1200" cap="none" spc="0" normalizeH="0" baseline="0" noProof="0" dirty="0" smtClean="0">
                <a:ln>
                  <a:noFill/>
                </a:ln>
                <a:solidFill>
                  <a:schemeClr val="tx2"/>
                </a:solidFill>
                <a:effectLst/>
                <a:uLnTx/>
                <a:uFillTx/>
                <a:latin typeface="+mn-lt"/>
                <a:ea typeface="+mn-ea"/>
                <a:cs typeface="+mn-cs"/>
              </a:rPr>
              <a:t>Φ= porosidad.</a:t>
            </a:r>
          </a:p>
          <a:p>
            <a:pPr marL="342900" lvl="0" indent="-342900">
              <a:spcBef>
                <a:spcPct val="20000"/>
              </a:spcBef>
              <a:buClr>
                <a:schemeClr val="accent1"/>
              </a:buClr>
              <a:buSzPct val="70000"/>
            </a:pPr>
            <a:r>
              <a:rPr lang="es-EC" sz="2800" dirty="0" smtClean="0"/>
              <a:t>ρ</a:t>
            </a:r>
            <a:r>
              <a:rPr kumimoji="0" lang="es-EC" sz="2800" b="0" i="0" u="none" strike="noStrike" kern="1200" cap="none" spc="0" normalizeH="0" baseline="0" noProof="0" dirty="0" smtClean="0">
                <a:ln>
                  <a:noFill/>
                </a:ln>
                <a:solidFill>
                  <a:schemeClr val="tx2"/>
                </a:solidFill>
                <a:effectLst/>
                <a:uLnTx/>
                <a:uFillTx/>
                <a:latin typeface="+mn-lt"/>
                <a:ea typeface="+mn-ea"/>
                <a:cs typeface="+mn-cs"/>
              </a:rPr>
              <a:t>matriz=densidad de la matriz.</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C" sz="2800" b="0" i="0" u="none" strike="noStrike" kern="1200" cap="none" spc="0" normalizeH="0" baseline="0" noProof="0" dirty="0" err="1" smtClean="0">
                <a:ln>
                  <a:noFill/>
                </a:ln>
                <a:solidFill>
                  <a:schemeClr val="tx2"/>
                </a:solidFill>
                <a:effectLst/>
                <a:uLnTx/>
                <a:uFillTx/>
                <a:latin typeface="+mn-lt"/>
                <a:ea typeface="+mn-ea"/>
                <a:cs typeface="+mn-cs"/>
              </a:rPr>
              <a:t>ρB</a:t>
            </a:r>
            <a:r>
              <a:rPr kumimoji="0" lang="es-EC" sz="2800" b="0" i="0" u="none" strike="noStrike" kern="1200" cap="none" spc="0" normalizeH="0" baseline="0" noProof="0" dirty="0" smtClean="0">
                <a:ln>
                  <a:noFill/>
                </a:ln>
                <a:solidFill>
                  <a:schemeClr val="tx2"/>
                </a:solidFill>
                <a:effectLst/>
                <a:uLnTx/>
                <a:uFillTx/>
                <a:latin typeface="+mn-lt"/>
                <a:ea typeface="+mn-ea"/>
                <a:cs typeface="+mn-cs"/>
              </a:rPr>
              <a:t>=densidad de formación leída por la herramienta.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s-EC" sz="2800" b="0" i="0" u="none" strike="noStrike" kern="1200" cap="none" spc="0" normalizeH="0" baseline="0" noProof="0" dirty="0" err="1" smtClean="0">
                <a:ln>
                  <a:noFill/>
                </a:ln>
                <a:solidFill>
                  <a:schemeClr val="tx2"/>
                </a:solidFill>
                <a:effectLst/>
                <a:uLnTx/>
                <a:uFillTx/>
                <a:latin typeface="+mn-lt"/>
                <a:ea typeface="+mn-ea"/>
                <a:cs typeface="+mn-cs"/>
              </a:rPr>
              <a:t>ρfluid</a:t>
            </a:r>
            <a:r>
              <a:rPr kumimoji="0" lang="es-EC" sz="2800" b="0" i="0" u="none" strike="noStrike" kern="1200" cap="none" spc="0" normalizeH="0" baseline="0" noProof="0" dirty="0" smtClean="0">
                <a:ln>
                  <a:noFill/>
                </a:ln>
                <a:solidFill>
                  <a:schemeClr val="tx2"/>
                </a:solidFill>
                <a:effectLst/>
                <a:uLnTx/>
                <a:uFillTx/>
                <a:latin typeface="+mn-lt"/>
                <a:ea typeface="+mn-ea"/>
                <a:cs typeface="+mn-cs"/>
              </a:rPr>
              <a:t>=densidad del fluido (filtrado que se asemeja al agua).</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s-EC" sz="3200" b="0" i="0" u="none" strike="noStrike" kern="1200" cap="none" spc="0" normalizeH="0" baseline="0" noProof="0" dirty="0">
              <a:ln>
                <a:noFill/>
              </a:ln>
              <a:solidFill>
                <a:schemeClr val="tx2"/>
              </a:solidFill>
              <a:effectLst/>
              <a:uLnTx/>
              <a:uFillTx/>
              <a:latin typeface="+mn-lt"/>
              <a:ea typeface="+mn-ea"/>
              <a:cs typeface="+mn-cs"/>
            </a:endParaRPr>
          </a:p>
        </p:txBody>
      </p:sp>
      <p:pic>
        <p:nvPicPr>
          <p:cNvPr id="5" name="Picture 3"/>
          <p:cNvPicPr>
            <a:picLocks noChangeAspect="1" noChangeArrowheads="1"/>
          </p:cNvPicPr>
          <p:nvPr/>
        </p:nvPicPr>
        <p:blipFill>
          <a:blip r:embed="rId2" cstate="print"/>
          <a:srcRect/>
          <a:stretch>
            <a:fillRect/>
          </a:stretch>
        </p:blipFill>
        <p:spPr bwMode="auto">
          <a:xfrm>
            <a:off x="1619672" y="1556792"/>
            <a:ext cx="236186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 de neutrones</a:t>
            </a:r>
            <a:endParaRPr lang="es-EC" dirty="0"/>
          </a:p>
        </p:txBody>
      </p:sp>
      <p:sp>
        <p:nvSpPr>
          <p:cNvPr id="3" name="2 Marcador de contenido"/>
          <p:cNvSpPr>
            <a:spLocks noGrp="1"/>
          </p:cNvSpPr>
          <p:nvPr>
            <p:ph idx="1"/>
          </p:nvPr>
        </p:nvSpPr>
        <p:spPr/>
        <p:txBody>
          <a:bodyPr/>
          <a:lstStyle/>
          <a:p>
            <a:endParaRPr lang="es-EC"/>
          </a:p>
        </p:txBody>
      </p:sp>
      <p:pic>
        <p:nvPicPr>
          <p:cNvPr id="52225" name="Picture 1"/>
          <p:cNvPicPr>
            <a:picLocks noChangeAspect="1" noChangeArrowheads="1"/>
          </p:cNvPicPr>
          <p:nvPr/>
        </p:nvPicPr>
        <p:blipFill>
          <a:blip r:embed="rId3" cstate="print"/>
          <a:srcRect/>
          <a:stretch>
            <a:fillRect/>
          </a:stretch>
        </p:blipFill>
        <p:spPr bwMode="auto">
          <a:xfrm>
            <a:off x="2987823" y="1556792"/>
            <a:ext cx="3637991" cy="49685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Ejemplo de densidad y </a:t>
            </a:r>
            <a:r>
              <a:rPr lang="es-EC" dirty="0" err="1" smtClean="0"/>
              <a:t>neutron</a:t>
            </a:r>
            <a:endParaRPr lang="es-EC" dirty="0"/>
          </a:p>
        </p:txBody>
      </p:sp>
      <p:sp>
        <p:nvSpPr>
          <p:cNvPr id="3" name="2 Marcador de contenido"/>
          <p:cNvSpPr>
            <a:spLocks noGrp="1"/>
          </p:cNvSpPr>
          <p:nvPr>
            <p:ph idx="1"/>
          </p:nvPr>
        </p:nvSpPr>
        <p:spPr/>
        <p:txBody>
          <a:bodyPr/>
          <a:lstStyle/>
          <a:p>
            <a:endParaRPr lang="es-EC" dirty="0"/>
          </a:p>
        </p:txBody>
      </p:sp>
      <p:pic>
        <p:nvPicPr>
          <p:cNvPr id="51201" name="Picture 1"/>
          <p:cNvPicPr>
            <a:picLocks noChangeAspect="1" noChangeArrowheads="1"/>
          </p:cNvPicPr>
          <p:nvPr/>
        </p:nvPicPr>
        <p:blipFill>
          <a:blip r:embed="rId3" cstate="print"/>
          <a:srcRect/>
          <a:stretch>
            <a:fillRect/>
          </a:stretch>
        </p:blipFill>
        <p:spPr bwMode="auto">
          <a:xfrm>
            <a:off x="2411760" y="1268760"/>
            <a:ext cx="4958957" cy="52292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0" y="4797152"/>
            <a:ext cx="2361862" cy="1008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 </a:t>
            </a:r>
            <a:r>
              <a:rPr lang="es-EC" dirty="0" err="1" smtClean="0"/>
              <a:t>sonica</a:t>
            </a:r>
            <a:endParaRPr lang="es-EC" dirty="0"/>
          </a:p>
        </p:txBody>
      </p:sp>
      <p:pic>
        <p:nvPicPr>
          <p:cNvPr id="50177" name="Picture 1"/>
          <p:cNvPicPr>
            <a:picLocks noChangeAspect="1" noChangeArrowheads="1"/>
          </p:cNvPicPr>
          <p:nvPr/>
        </p:nvPicPr>
        <p:blipFill>
          <a:blip r:embed="rId3" cstate="print"/>
          <a:srcRect/>
          <a:stretch>
            <a:fillRect/>
          </a:stretch>
        </p:blipFill>
        <p:spPr bwMode="auto">
          <a:xfrm>
            <a:off x="251520" y="1268760"/>
            <a:ext cx="5260993" cy="4320480"/>
          </a:xfrm>
          <a:prstGeom prst="rect">
            <a:avLst/>
          </a:prstGeom>
          <a:noFill/>
          <a:ln w="9525">
            <a:noFill/>
            <a:miter lim="800000"/>
            <a:headEnd/>
            <a:tailEnd/>
          </a:ln>
        </p:spPr>
      </p:pic>
      <p:pic>
        <p:nvPicPr>
          <p:cNvPr id="50179" name="Picture 3"/>
          <p:cNvPicPr>
            <a:picLocks noGrp="1" noChangeAspect="1" noChangeArrowheads="1"/>
          </p:cNvPicPr>
          <p:nvPr>
            <p:ph idx="1"/>
          </p:nvPr>
        </p:nvPicPr>
        <p:blipFill>
          <a:blip r:embed="rId4" cstate="print"/>
          <a:srcRect/>
          <a:stretch>
            <a:fillRect/>
          </a:stretch>
        </p:blipFill>
        <p:spPr bwMode="auto">
          <a:xfrm>
            <a:off x="5143500" y="5661248"/>
            <a:ext cx="4000500" cy="93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Ejemplo de porosidades</a:t>
            </a:r>
            <a:endParaRPr lang="es-EC" dirty="0"/>
          </a:p>
        </p:txBody>
      </p:sp>
      <p:sp>
        <p:nvSpPr>
          <p:cNvPr id="3" name="2 Marcador de contenido"/>
          <p:cNvSpPr>
            <a:spLocks noGrp="1"/>
          </p:cNvSpPr>
          <p:nvPr>
            <p:ph idx="1"/>
          </p:nvPr>
        </p:nvSpPr>
        <p:spPr/>
        <p:txBody>
          <a:bodyPr/>
          <a:lstStyle/>
          <a:p>
            <a:endParaRPr lang="es-EC"/>
          </a:p>
        </p:txBody>
      </p:sp>
      <p:pic>
        <p:nvPicPr>
          <p:cNvPr id="5" name="Picture 2" descr="STI-SPED-CNS"/>
          <p:cNvPicPr>
            <a:picLocks noChangeAspect="1" noChangeArrowheads="1"/>
          </p:cNvPicPr>
          <p:nvPr/>
        </p:nvPicPr>
        <p:blipFill>
          <a:blip r:embed="rId2" cstate="print"/>
          <a:srcRect/>
          <a:stretch>
            <a:fillRect/>
          </a:stretch>
        </p:blipFill>
        <p:spPr bwMode="auto">
          <a:xfrm>
            <a:off x="304800" y="1417637"/>
            <a:ext cx="8532708" cy="525172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Ejemplo de toma de presiones</a:t>
            </a:r>
            <a:endParaRPr lang="es-EC" dirty="0"/>
          </a:p>
        </p:txBody>
      </p:sp>
      <p:sp>
        <p:nvSpPr>
          <p:cNvPr id="3" name="2 Marcador de contenido"/>
          <p:cNvSpPr>
            <a:spLocks noGrp="1"/>
          </p:cNvSpPr>
          <p:nvPr>
            <p:ph idx="1"/>
          </p:nvPr>
        </p:nvSpPr>
        <p:spPr/>
        <p:txBody>
          <a:bodyPr/>
          <a:lstStyle/>
          <a:p>
            <a:endParaRPr lang="es-EC"/>
          </a:p>
        </p:txBody>
      </p:sp>
      <p:pic>
        <p:nvPicPr>
          <p:cNvPr id="47105" name="Picture 1"/>
          <p:cNvPicPr>
            <a:picLocks noChangeAspect="1" noChangeArrowheads="1"/>
          </p:cNvPicPr>
          <p:nvPr/>
        </p:nvPicPr>
        <p:blipFill>
          <a:blip r:embed="rId2" cstate="print"/>
          <a:srcRect/>
          <a:stretch>
            <a:fillRect/>
          </a:stretch>
        </p:blipFill>
        <p:spPr bwMode="auto">
          <a:xfrm>
            <a:off x="1259632" y="2060848"/>
            <a:ext cx="6639138" cy="43204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Toma de presiones</a:t>
            </a:r>
            <a:endParaRPr lang="es-EC" dirty="0"/>
          </a:p>
        </p:txBody>
      </p:sp>
      <p:sp>
        <p:nvSpPr>
          <p:cNvPr id="3" name="2 Marcador de contenido"/>
          <p:cNvSpPr>
            <a:spLocks noGrp="1"/>
          </p:cNvSpPr>
          <p:nvPr>
            <p:ph idx="1"/>
          </p:nvPr>
        </p:nvSpPr>
        <p:spPr/>
        <p:txBody>
          <a:bodyPr/>
          <a:lstStyle/>
          <a:p>
            <a:endParaRPr lang="es-EC"/>
          </a:p>
        </p:txBody>
      </p:sp>
      <p:pic>
        <p:nvPicPr>
          <p:cNvPr id="48129" name="Picture 1"/>
          <p:cNvPicPr>
            <a:picLocks noChangeAspect="1" noChangeArrowheads="1"/>
          </p:cNvPicPr>
          <p:nvPr/>
        </p:nvPicPr>
        <p:blipFill>
          <a:blip r:embed="rId3" cstate="print"/>
          <a:srcRect/>
          <a:stretch>
            <a:fillRect/>
          </a:stretch>
        </p:blipFill>
        <p:spPr bwMode="auto">
          <a:xfrm>
            <a:off x="1979712" y="1700808"/>
            <a:ext cx="5760640" cy="40435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dirty="0" smtClean="0"/>
          </a:p>
          <a:p>
            <a:endParaRPr lang="es-EC" dirty="0"/>
          </a:p>
        </p:txBody>
      </p:sp>
      <p:pic>
        <p:nvPicPr>
          <p:cNvPr id="29698" name="Picture 2" descr="http://www.visitingmexico.com.mx/blog/wp-content/uploads/cenote-caverna.jpg"/>
          <p:cNvPicPr>
            <a:picLocks noChangeAspect="1" noChangeArrowheads="1"/>
          </p:cNvPicPr>
          <p:nvPr/>
        </p:nvPicPr>
        <p:blipFill>
          <a:blip r:embed="rId2" cstate="print"/>
          <a:srcRect/>
          <a:stretch>
            <a:fillRect/>
          </a:stretch>
        </p:blipFill>
        <p:spPr bwMode="auto">
          <a:xfrm>
            <a:off x="0" y="476672"/>
            <a:ext cx="4432925" cy="2952328"/>
          </a:xfrm>
          <a:prstGeom prst="rect">
            <a:avLst/>
          </a:prstGeom>
          <a:noFill/>
        </p:spPr>
      </p:pic>
      <p:pic>
        <p:nvPicPr>
          <p:cNvPr id="29702" name="Picture 6" descr="http://www.monografias.com/trabajos35/petroleo/Image3898.gif"/>
          <p:cNvPicPr>
            <a:picLocks noChangeAspect="1" noChangeArrowheads="1"/>
          </p:cNvPicPr>
          <p:nvPr/>
        </p:nvPicPr>
        <p:blipFill>
          <a:blip r:embed="rId3" cstate="print"/>
          <a:srcRect/>
          <a:stretch>
            <a:fillRect/>
          </a:stretch>
        </p:blipFill>
        <p:spPr bwMode="auto">
          <a:xfrm>
            <a:off x="2627784" y="3717032"/>
            <a:ext cx="6181506" cy="288032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702"/>
                                        </p:tgtEl>
                                        <p:attrNameLst>
                                          <p:attrName>style.visibility</p:attrName>
                                        </p:attrNameLst>
                                      </p:cBhvr>
                                      <p:to>
                                        <p:strVal val="visible"/>
                                      </p:to>
                                    </p:set>
                                    <p:anim calcmode="lin" valueType="num">
                                      <p:cBhvr additive="base">
                                        <p:cTn id="12" dur="5000" fill="hold"/>
                                        <p:tgtEl>
                                          <p:spTgt spid="29702"/>
                                        </p:tgtEl>
                                        <p:attrNameLst>
                                          <p:attrName>ppt_x</p:attrName>
                                        </p:attrNameLst>
                                      </p:cBhvr>
                                      <p:tavLst>
                                        <p:tav tm="0">
                                          <p:val>
                                            <p:strVal val="#ppt_x"/>
                                          </p:val>
                                        </p:tav>
                                        <p:tav tm="100000">
                                          <p:val>
                                            <p:strVal val="#ppt_x"/>
                                          </p:val>
                                        </p:tav>
                                      </p:tavLst>
                                    </p:anim>
                                    <p:anim calcmode="lin" valueType="num">
                                      <p:cBhvr additive="base">
                                        <p:cTn id="13" dur="50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492896"/>
            <a:ext cx="7772400" cy="914400"/>
          </a:xfrm>
        </p:spPr>
        <p:txBody>
          <a:bodyPr>
            <a:normAutofit fontScale="90000"/>
          </a:bodyPr>
          <a:lstStyle/>
          <a:p>
            <a:pPr algn="ctr"/>
            <a:r>
              <a:rPr lang="es-EC" dirty="0" smtClean="0">
                <a:latin typeface="Bell MT" pitchFamily="18" charset="0"/>
              </a:rPr>
              <a:t>DIFERENTES METODOS PARA REGISTROS A HUECO ABIERTO</a:t>
            </a:r>
            <a:endParaRPr lang="es-EC" dirty="0">
              <a:latin typeface="Bell MT" pitchFamily="18" charset="0"/>
            </a:endParaRPr>
          </a:p>
        </p:txBody>
      </p:sp>
      <p:sp>
        <p:nvSpPr>
          <p:cNvPr id="3" name="2 Marcador de contenido"/>
          <p:cNvSpPr>
            <a:spLocks noGrp="1"/>
          </p:cNvSpPr>
          <p:nvPr>
            <p:ph idx="1"/>
          </p:nvPr>
        </p:nvSpPr>
        <p:spPr>
          <a:xfrm>
            <a:off x="827584" y="260648"/>
            <a:ext cx="7772400" cy="2016224"/>
          </a:xfrm>
        </p:spPr>
        <p:txBody>
          <a:bodyPr>
            <a:normAutofit/>
          </a:bodyPr>
          <a:lstStyle/>
          <a:p>
            <a:pPr>
              <a:buNone/>
            </a:pPr>
            <a:r>
              <a:rPr lang="es-EC" sz="6600" dirty="0" smtClean="0">
                <a:latin typeface="Algerian" pitchFamily="82" charset="0"/>
              </a:rPr>
              <a:t>CAPITULO3</a:t>
            </a:r>
            <a:endParaRPr lang="es-EC" sz="6600" dirty="0">
              <a:latin typeface="Algerian" pitchFamily="82" charset="0"/>
            </a:endParaRPr>
          </a:p>
        </p:txBody>
      </p:sp>
    </p:spTree>
  </p:cSld>
  <p:clrMapOvr>
    <a:masterClrMapping/>
  </p:clrMapOvr>
  <p:transition spd="med">
    <p:wheel spokes="2"/>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METODO TRADICIONAL (WIRELINE)</a:t>
            </a:r>
            <a:endParaRPr lang="es-EC" dirty="0"/>
          </a:p>
        </p:txBody>
      </p:sp>
      <p:sp>
        <p:nvSpPr>
          <p:cNvPr id="3" name="2 Marcador de contenido"/>
          <p:cNvSpPr>
            <a:spLocks noGrp="1"/>
          </p:cNvSpPr>
          <p:nvPr>
            <p:ph idx="1"/>
          </p:nvPr>
        </p:nvSpPr>
        <p:spPr/>
        <p:txBody>
          <a:bodyPr/>
          <a:lstStyle/>
          <a:p>
            <a:endParaRPr lang="es-EC" dirty="0"/>
          </a:p>
        </p:txBody>
      </p:sp>
      <p:pic>
        <p:nvPicPr>
          <p:cNvPr id="46081" name="Picture 1" descr="logging"/>
          <p:cNvPicPr>
            <a:picLocks noChangeAspect="1" noChangeArrowheads="1"/>
          </p:cNvPicPr>
          <p:nvPr/>
        </p:nvPicPr>
        <p:blipFill>
          <a:blip r:embed="rId3" cstate="print">
            <a:lum bright="-10000" contrast="62000"/>
          </a:blip>
          <a:srcRect t="2232"/>
          <a:stretch>
            <a:fillRect/>
          </a:stretch>
        </p:blipFill>
        <p:spPr bwMode="auto">
          <a:xfrm>
            <a:off x="251520" y="1628800"/>
            <a:ext cx="3658260" cy="4392488"/>
          </a:xfrm>
          <a:prstGeom prst="rect">
            <a:avLst/>
          </a:prstGeom>
          <a:noFill/>
          <a:ln w="9525">
            <a:noFill/>
            <a:miter lim="800000"/>
            <a:headEnd/>
            <a:tailEnd/>
          </a:ln>
        </p:spPr>
      </p:pic>
      <p:pic>
        <p:nvPicPr>
          <p:cNvPr id="46082" name="Imagen 8"/>
          <p:cNvPicPr>
            <a:picLocks noChangeAspect="1" noChangeArrowheads="1"/>
          </p:cNvPicPr>
          <p:nvPr/>
        </p:nvPicPr>
        <p:blipFill>
          <a:blip r:embed="rId4" cstate="print"/>
          <a:srcRect/>
          <a:stretch>
            <a:fillRect/>
          </a:stretch>
        </p:blipFill>
        <p:spPr bwMode="auto">
          <a:xfrm>
            <a:off x="4427984" y="1628800"/>
            <a:ext cx="2777451" cy="2160240"/>
          </a:xfrm>
          <a:prstGeom prst="rect">
            <a:avLst/>
          </a:prstGeom>
          <a:noFill/>
          <a:ln w="9525">
            <a:noFill/>
            <a:miter lim="800000"/>
            <a:headEnd/>
            <a:tailEnd/>
          </a:ln>
        </p:spPr>
      </p:pic>
      <p:pic>
        <p:nvPicPr>
          <p:cNvPr id="46083" name="Imagen 7" descr="Graphic1"/>
          <p:cNvPicPr>
            <a:picLocks noChangeAspect="1" noChangeArrowheads="1"/>
          </p:cNvPicPr>
          <p:nvPr/>
        </p:nvPicPr>
        <p:blipFill>
          <a:blip r:embed="rId5" cstate="print"/>
          <a:srcRect r="3825" b="2324"/>
          <a:stretch>
            <a:fillRect/>
          </a:stretch>
        </p:blipFill>
        <p:spPr bwMode="auto">
          <a:xfrm>
            <a:off x="5220072" y="3789040"/>
            <a:ext cx="35814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5 Marcador de número de diapositiva"/>
          <p:cNvSpPr>
            <a:spLocks noGrp="1"/>
          </p:cNvSpPr>
          <p:nvPr>
            <p:ph type="sldNum" sz="quarter" idx="12"/>
          </p:nvPr>
        </p:nvSpPr>
        <p:spPr>
          <a:noFill/>
        </p:spPr>
        <p:txBody>
          <a:bodyPr/>
          <a:lstStyle/>
          <a:p>
            <a:fld id="{14D01724-EFAE-4E35-A7CD-38DBF0DCEB1D}" type="slidenum">
              <a:rPr lang="en-US" smtClean="0">
                <a:latin typeface="Arial" pitchFamily="34" charset="0"/>
              </a:rPr>
              <a:pPr/>
              <a:t>42</a:t>
            </a:fld>
            <a:endParaRPr lang="en-US" smtClean="0">
              <a:latin typeface="Arial" pitchFamily="34" charset="0"/>
            </a:endParaRPr>
          </a:p>
        </p:txBody>
      </p:sp>
      <p:sp>
        <p:nvSpPr>
          <p:cNvPr id="35843" name="Rectangle 3"/>
          <p:cNvSpPr>
            <a:spLocks noGrp="1" noChangeArrowheads="1"/>
          </p:cNvSpPr>
          <p:nvPr>
            <p:ph type="body" idx="1"/>
          </p:nvPr>
        </p:nvSpPr>
        <p:spPr>
          <a:xfrm>
            <a:off x="473075" y="1071563"/>
            <a:ext cx="4279900" cy="433387"/>
          </a:xfrm>
        </p:spPr>
        <p:txBody>
          <a:bodyPr/>
          <a:lstStyle/>
          <a:p>
            <a:pPr eaLnBrk="1" hangingPunct="1">
              <a:lnSpc>
                <a:spcPct val="90000"/>
              </a:lnSpc>
              <a:buNone/>
            </a:pPr>
            <a:r>
              <a:rPr lang="en-US" sz="2000" b="1" dirty="0" smtClean="0"/>
              <a:t> </a:t>
            </a:r>
            <a:r>
              <a:rPr lang="en-US" sz="2000" b="1" dirty="0" err="1" smtClean="0"/>
              <a:t>Comparando</a:t>
            </a:r>
            <a:r>
              <a:rPr lang="en-US" sz="2000" b="1" dirty="0" smtClean="0"/>
              <a:t> </a:t>
            </a:r>
            <a:r>
              <a:rPr lang="en-US" sz="2000" b="1" dirty="0" err="1" smtClean="0"/>
              <a:t>dimensiones</a:t>
            </a:r>
            <a:r>
              <a:rPr lang="en-US" sz="2000" dirty="0" smtClean="0"/>
              <a:t>.</a:t>
            </a:r>
          </a:p>
          <a:p>
            <a:pPr lvl="1" eaLnBrk="1" hangingPunct="1">
              <a:lnSpc>
                <a:spcPct val="90000"/>
              </a:lnSpc>
            </a:pPr>
            <a:endParaRPr lang="en-US" sz="2000" dirty="0" smtClean="0"/>
          </a:p>
          <a:p>
            <a:pPr lvl="1" eaLnBrk="1" hangingPunct="1">
              <a:lnSpc>
                <a:spcPct val="90000"/>
              </a:lnSpc>
            </a:pPr>
            <a:endParaRPr lang="en-US" sz="2000" dirty="0" smtClean="0"/>
          </a:p>
          <a:p>
            <a:pPr eaLnBrk="1" hangingPunct="1">
              <a:lnSpc>
                <a:spcPct val="90000"/>
              </a:lnSpc>
              <a:buFontTx/>
              <a:buNone/>
            </a:pPr>
            <a:endParaRPr lang="en-US" dirty="0" smtClean="0"/>
          </a:p>
        </p:txBody>
      </p:sp>
      <p:grpSp>
        <p:nvGrpSpPr>
          <p:cNvPr id="2" name="Group 5"/>
          <p:cNvGrpSpPr>
            <a:grpSpLocks/>
          </p:cNvGrpSpPr>
          <p:nvPr/>
        </p:nvGrpSpPr>
        <p:grpSpPr bwMode="auto">
          <a:xfrm>
            <a:off x="63500" y="1741488"/>
            <a:ext cx="6780213" cy="4465637"/>
            <a:chOff x="114" y="783"/>
            <a:chExt cx="2622" cy="1931"/>
          </a:xfrm>
        </p:grpSpPr>
        <p:grpSp>
          <p:nvGrpSpPr>
            <p:cNvPr id="3" name="Group 6"/>
            <p:cNvGrpSpPr>
              <a:grpSpLocks/>
            </p:cNvGrpSpPr>
            <p:nvPr/>
          </p:nvGrpSpPr>
          <p:grpSpPr bwMode="auto">
            <a:xfrm>
              <a:off x="504" y="803"/>
              <a:ext cx="171" cy="1911"/>
              <a:chOff x="609" y="786"/>
              <a:chExt cx="171" cy="2048"/>
            </a:xfrm>
          </p:grpSpPr>
          <p:sp>
            <p:nvSpPr>
              <p:cNvPr id="35890" name="Line 7"/>
              <p:cNvSpPr>
                <a:spLocks noChangeShapeType="1"/>
              </p:cNvSpPr>
              <p:nvPr/>
            </p:nvSpPr>
            <p:spPr bwMode="auto">
              <a:xfrm flipH="1">
                <a:off x="609" y="1683"/>
                <a:ext cx="69" cy="123"/>
              </a:xfrm>
              <a:prstGeom prst="line">
                <a:avLst/>
              </a:prstGeom>
              <a:noFill/>
              <a:ln w="28575">
                <a:solidFill>
                  <a:srgbClr val="000000"/>
                </a:solidFill>
                <a:round/>
                <a:headEnd/>
                <a:tailEnd/>
              </a:ln>
            </p:spPr>
            <p:txBody>
              <a:bodyPr wrap="none" anchor="ctr"/>
              <a:lstStyle/>
              <a:p>
                <a:endParaRPr lang="es-EC"/>
              </a:p>
            </p:txBody>
          </p:sp>
          <p:sp>
            <p:nvSpPr>
              <p:cNvPr id="35891" name="AutoShape 8"/>
              <p:cNvSpPr>
                <a:spLocks noChangeArrowheads="1"/>
              </p:cNvSpPr>
              <p:nvPr/>
            </p:nvSpPr>
            <p:spPr bwMode="auto">
              <a:xfrm>
                <a:off x="677" y="930"/>
                <a:ext cx="60" cy="563"/>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92" name="AutoShape 9"/>
              <p:cNvSpPr>
                <a:spLocks noChangeArrowheads="1"/>
              </p:cNvSpPr>
              <p:nvPr/>
            </p:nvSpPr>
            <p:spPr bwMode="auto">
              <a:xfrm>
                <a:off x="677" y="786"/>
                <a:ext cx="60" cy="141"/>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93" name="AutoShape 10"/>
              <p:cNvSpPr>
                <a:spLocks noChangeArrowheads="1"/>
              </p:cNvSpPr>
              <p:nvPr/>
            </p:nvSpPr>
            <p:spPr bwMode="auto">
              <a:xfrm>
                <a:off x="677" y="1888"/>
                <a:ext cx="60" cy="946"/>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94" name="Line 11"/>
              <p:cNvSpPr>
                <a:spLocks noChangeShapeType="1"/>
              </p:cNvSpPr>
              <p:nvPr/>
            </p:nvSpPr>
            <p:spPr bwMode="auto">
              <a:xfrm>
                <a:off x="679" y="2259"/>
                <a:ext cx="56" cy="0"/>
              </a:xfrm>
              <a:prstGeom prst="line">
                <a:avLst/>
              </a:prstGeom>
              <a:noFill/>
              <a:ln w="9525">
                <a:solidFill>
                  <a:srgbClr val="000000"/>
                </a:solidFill>
                <a:round/>
                <a:headEnd/>
                <a:tailEnd/>
              </a:ln>
            </p:spPr>
            <p:txBody>
              <a:bodyPr wrap="none" anchor="ctr"/>
              <a:lstStyle/>
              <a:p>
                <a:endParaRPr lang="es-EC"/>
              </a:p>
            </p:txBody>
          </p:sp>
          <p:sp>
            <p:nvSpPr>
              <p:cNvPr id="35895" name="Line 12"/>
              <p:cNvSpPr>
                <a:spLocks noChangeShapeType="1"/>
              </p:cNvSpPr>
              <p:nvPr/>
            </p:nvSpPr>
            <p:spPr bwMode="auto">
              <a:xfrm>
                <a:off x="679" y="2076"/>
                <a:ext cx="56" cy="0"/>
              </a:xfrm>
              <a:prstGeom prst="line">
                <a:avLst/>
              </a:prstGeom>
              <a:noFill/>
              <a:ln w="9525">
                <a:solidFill>
                  <a:srgbClr val="000000"/>
                </a:solidFill>
                <a:round/>
                <a:headEnd/>
                <a:tailEnd/>
              </a:ln>
            </p:spPr>
            <p:txBody>
              <a:bodyPr wrap="none" anchor="ctr"/>
              <a:lstStyle/>
              <a:p>
                <a:endParaRPr lang="es-EC"/>
              </a:p>
            </p:txBody>
          </p:sp>
          <p:sp>
            <p:nvSpPr>
              <p:cNvPr id="35896" name="AutoShape 13"/>
              <p:cNvSpPr>
                <a:spLocks noChangeArrowheads="1"/>
              </p:cNvSpPr>
              <p:nvPr/>
            </p:nvSpPr>
            <p:spPr bwMode="auto">
              <a:xfrm rot="5400000">
                <a:off x="739" y="2428"/>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97" name="AutoShape 14"/>
              <p:cNvSpPr>
                <a:spLocks noChangeArrowheads="1"/>
              </p:cNvSpPr>
              <p:nvPr/>
            </p:nvSpPr>
            <p:spPr bwMode="auto">
              <a:xfrm rot="5400000">
                <a:off x="739" y="2749"/>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98" name="AutoShape 15"/>
              <p:cNvSpPr>
                <a:spLocks noChangeArrowheads="1"/>
              </p:cNvSpPr>
              <p:nvPr/>
            </p:nvSpPr>
            <p:spPr bwMode="auto">
              <a:xfrm rot="16200000" flipH="1">
                <a:off x="647" y="2428"/>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99" name="AutoShape 16"/>
              <p:cNvSpPr>
                <a:spLocks noChangeArrowheads="1"/>
              </p:cNvSpPr>
              <p:nvPr/>
            </p:nvSpPr>
            <p:spPr bwMode="auto">
              <a:xfrm rot="16200000" flipH="1">
                <a:off x="647" y="2749"/>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900" name="Line 17"/>
              <p:cNvSpPr>
                <a:spLocks noChangeShapeType="1"/>
              </p:cNvSpPr>
              <p:nvPr/>
            </p:nvSpPr>
            <p:spPr bwMode="auto">
              <a:xfrm>
                <a:off x="679" y="2818"/>
                <a:ext cx="56" cy="0"/>
              </a:xfrm>
              <a:prstGeom prst="line">
                <a:avLst/>
              </a:prstGeom>
              <a:noFill/>
              <a:ln w="9525">
                <a:solidFill>
                  <a:srgbClr val="000000"/>
                </a:solidFill>
                <a:round/>
                <a:headEnd/>
                <a:tailEnd/>
              </a:ln>
            </p:spPr>
            <p:txBody>
              <a:bodyPr wrap="none" anchor="ctr"/>
              <a:lstStyle/>
              <a:p>
                <a:endParaRPr lang="es-EC"/>
              </a:p>
            </p:txBody>
          </p:sp>
          <p:sp>
            <p:nvSpPr>
              <p:cNvPr id="35901" name="Rectangle 18"/>
              <p:cNvSpPr>
                <a:spLocks noChangeArrowheads="1"/>
              </p:cNvSpPr>
              <p:nvPr/>
            </p:nvSpPr>
            <p:spPr bwMode="auto">
              <a:xfrm>
                <a:off x="734" y="1754"/>
                <a:ext cx="27" cy="27"/>
              </a:xfrm>
              <a:prstGeom prst="rect">
                <a:avLst/>
              </a:prstGeom>
              <a:solidFill>
                <a:schemeClr val="tx1"/>
              </a:solidFill>
              <a:ln w="9525">
                <a:solidFill>
                  <a:srgbClr val="000000"/>
                </a:solidFill>
                <a:miter lim="800000"/>
                <a:headEnd/>
                <a:tailEnd/>
              </a:ln>
            </p:spPr>
            <p:txBody>
              <a:bodyPr wrap="none" anchor="ctr"/>
              <a:lstStyle/>
              <a:p>
                <a:endParaRPr lang="es-MX"/>
              </a:p>
            </p:txBody>
          </p:sp>
          <p:sp>
            <p:nvSpPr>
              <p:cNvPr id="35902" name="AutoShape 19"/>
              <p:cNvSpPr>
                <a:spLocks noChangeArrowheads="1"/>
              </p:cNvSpPr>
              <p:nvPr/>
            </p:nvSpPr>
            <p:spPr bwMode="auto">
              <a:xfrm>
                <a:off x="740" y="1660"/>
                <a:ext cx="40" cy="56"/>
              </a:xfrm>
              <a:prstGeom prst="rtTriangle">
                <a:avLst/>
              </a:prstGeom>
              <a:solidFill>
                <a:srgbClr val="EAEAEA"/>
              </a:solidFill>
              <a:ln w="9525">
                <a:solidFill>
                  <a:srgbClr val="000000"/>
                </a:solidFill>
                <a:miter lim="800000"/>
                <a:headEnd/>
                <a:tailEnd/>
              </a:ln>
            </p:spPr>
            <p:txBody>
              <a:bodyPr wrap="none" anchor="ctr"/>
              <a:lstStyle/>
              <a:p>
                <a:endParaRPr lang="es-MX"/>
              </a:p>
            </p:txBody>
          </p:sp>
          <p:sp>
            <p:nvSpPr>
              <p:cNvPr id="35903" name="Rectangle 20"/>
              <p:cNvSpPr>
                <a:spLocks noChangeArrowheads="1"/>
              </p:cNvSpPr>
              <p:nvPr/>
            </p:nvSpPr>
            <p:spPr bwMode="auto">
              <a:xfrm>
                <a:off x="753" y="1717"/>
                <a:ext cx="27" cy="96"/>
              </a:xfrm>
              <a:prstGeom prst="rect">
                <a:avLst/>
              </a:prstGeom>
              <a:solidFill>
                <a:srgbClr val="B2B2B2"/>
              </a:solidFill>
              <a:ln w="9525">
                <a:solidFill>
                  <a:srgbClr val="000000"/>
                </a:solidFill>
                <a:miter lim="800000"/>
                <a:headEnd/>
                <a:tailEnd/>
              </a:ln>
            </p:spPr>
            <p:txBody>
              <a:bodyPr wrap="none" anchor="ctr"/>
              <a:lstStyle/>
              <a:p>
                <a:endParaRPr lang="es-MX"/>
              </a:p>
            </p:txBody>
          </p:sp>
          <p:sp>
            <p:nvSpPr>
              <p:cNvPr id="35904" name="AutoShape 21"/>
              <p:cNvSpPr>
                <a:spLocks noChangeArrowheads="1"/>
              </p:cNvSpPr>
              <p:nvPr/>
            </p:nvSpPr>
            <p:spPr bwMode="auto">
              <a:xfrm>
                <a:off x="677" y="1496"/>
                <a:ext cx="60" cy="390"/>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grpSp>
        <p:grpSp>
          <p:nvGrpSpPr>
            <p:cNvPr id="4" name="Group 22"/>
            <p:cNvGrpSpPr>
              <a:grpSpLocks/>
            </p:cNvGrpSpPr>
            <p:nvPr/>
          </p:nvGrpSpPr>
          <p:grpSpPr bwMode="auto">
            <a:xfrm>
              <a:off x="1295" y="2003"/>
              <a:ext cx="166" cy="711"/>
              <a:chOff x="1554" y="1964"/>
              <a:chExt cx="166" cy="872"/>
            </a:xfrm>
          </p:grpSpPr>
          <p:sp>
            <p:nvSpPr>
              <p:cNvPr id="35871" name="Rectangle 23"/>
              <p:cNvSpPr>
                <a:spLocks noChangeArrowheads="1"/>
              </p:cNvSpPr>
              <p:nvPr/>
            </p:nvSpPr>
            <p:spPr bwMode="auto">
              <a:xfrm>
                <a:off x="1674" y="2420"/>
                <a:ext cx="27" cy="27"/>
              </a:xfrm>
              <a:prstGeom prst="rect">
                <a:avLst/>
              </a:prstGeom>
              <a:solidFill>
                <a:schemeClr val="tx1"/>
              </a:solidFill>
              <a:ln w="9525">
                <a:solidFill>
                  <a:srgbClr val="000000"/>
                </a:solidFill>
                <a:miter lim="800000"/>
                <a:headEnd/>
                <a:tailEnd/>
              </a:ln>
            </p:spPr>
            <p:txBody>
              <a:bodyPr wrap="none" anchor="ctr"/>
              <a:lstStyle/>
              <a:p>
                <a:endParaRPr lang="es-MX"/>
              </a:p>
            </p:txBody>
          </p:sp>
          <p:sp>
            <p:nvSpPr>
              <p:cNvPr id="35872" name="Line 24"/>
              <p:cNvSpPr>
                <a:spLocks noChangeShapeType="1"/>
              </p:cNvSpPr>
              <p:nvPr/>
            </p:nvSpPr>
            <p:spPr bwMode="auto">
              <a:xfrm flipH="1">
                <a:off x="1554" y="2355"/>
                <a:ext cx="69" cy="123"/>
              </a:xfrm>
              <a:prstGeom prst="line">
                <a:avLst/>
              </a:prstGeom>
              <a:noFill/>
              <a:ln w="28575">
                <a:solidFill>
                  <a:srgbClr val="000000"/>
                </a:solidFill>
                <a:round/>
                <a:headEnd/>
                <a:tailEnd/>
              </a:ln>
            </p:spPr>
            <p:txBody>
              <a:bodyPr wrap="none" anchor="ctr"/>
              <a:lstStyle/>
              <a:p>
                <a:endParaRPr lang="es-EC"/>
              </a:p>
            </p:txBody>
          </p:sp>
          <p:sp>
            <p:nvSpPr>
              <p:cNvPr id="35873" name="AutoShape 25"/>
              <p:cNvSpPr>
                <a:spLocks noChangeArrowheads="1"/>
              </p:cNvSpPr>
              <p:nvPr/>
            </p:nvSpPr>
            <p:spPr bwMode="auto">
              <a:xfrm>
                <a:off x="1620" y="1964"/>
                <a:ext cx="60" cy="83"/>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74" name="AutoShape 26"/>
              <p:cNvSpPr>
                <a:spLocks noChangeArrowheads="1"/>
              </p:cNvSpPr>
              <p:nvPr/>
            </p:nvSpPr>
            <p:spPr bwMode="auto">
              <a:xfrm>
                <a:off x="1620" y="2052"/>
                <a:ext cx="60" cy="104"/>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75" name="AutoShape 27"/>
              <p:cNvSpPr>
                <a:spLocks noChangeArrowheads="1"/>
              </p:cNvSpPr>
              <p:nvPr/>
            </p:nvSpPr>
            <p:spPr bwMode="auto">
              <a:xfrm>
                <a:off x="1620" y="2160"/>
                <a:ext cx="60" cy="137"/>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76" name="AutoShape 28"/>
              <p:cNvSpPr>
                <a:spLocks noChangeArrowheads="1"/>
              </p:cNvSpPr>
              <p:nvPr/>
            </p:nvSpPr>
            <p:spPr bwMode="auto">
              <a:xfrm>
                <a:off x="1620" y="2299"/>
                <a:ext cx="60" cy="207"/>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sp>
            <p:nvSpPr>
              <p:cNvPr id="35877" name="AutoShape 29"/>
              <p:cNvSpPr>
                <a:spLocks noChangeArrowheads="1"/>
              </p:cNvSpPr>
              <p:nvPr/>
            </p:nvSpPr>
            <p:spPr bwMode="auto">
              <a:xfrm>
                <a:off x="1620" y="2508"/>
                <a:ext cx="60" cy="328"/>
              </a:xfrm>
              <a:prstGeom prst="roundRect">
                <a:avLst>
                  <a:gd name="adj" fmla="val 16667"/>
                </a:avLst>
              </a:prstGeom>
              <a:solidFill>
                <a:srgbClr val="EAEAEA"/>
              </a:solidFill>
              <a:ln w="9525">
                <a:solidFill>
                  <a:srgbClr val="000000"/>
                </a:solidFill>
                <a:round/>
                <a:headEnd/>
                <a:tailEnd/>
              </a:ln>
            </p:spPr>
            <p:txBody>
              <a:bodyPr wrap="none" anchor="ctr"/>
              <a:lstStyle/>
              <a:p>
                <a:endParaRPr lang="es-MX"/>
              </a:p>
            </p:txBody>
          </p:sp>
          <p:grpSp>
            <p:nvGrpSpPr>
              <p:cNvPr id="5" name="Group 30"/>
              <p:cNvGrpSpPr>
                <a:grpSpLocks/>
              </p:cNvGrpSpPr>
              <p:nvPr/>
            </p:nvGrpSpPr>
            <p:grpSpPr bwMode="auto">
              <a:xfrm>
                <a:off x="1563" y="2021"/>
                <a:ext cx="56" cy="161"/>
                <a:chOff x="1206" y="1890"/>
                <a:chExt cx="56" cy="161"/>
              </a:xfrm>
            </p:grpSpPr>
            <p:sp>
              <p:nvSpPr>
                <p:cNvPr id="35888" name="Arc 31"/>
                <p:cNvSpPr>
                  <a:spLocks/>
                </p:cNvSpPr>
                <p:nvPr/>
              </p:nvSpPr>
              <p:spPr bwMode="auto">
                <a:xfrm flipH="1">
                  <a:off x="1206" y="1890"/>
                  <a:ext cx="56" cy="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wrap="none" anchor="ctr"/>
                <a:lstStyle/>
                <a:p>
                  <a:endParaRPr lang="es-EC"/>
                </a:p>
              </p:txBody>
            </p:sp>
            <p:sp>
              <p:nvSpPr>
                <p:cNvPr id="35889" name="Arc 32"/>
                <p:cNvSpPr>
                  <a:spLocks/>
                </p:cNvSpPr>
                <p:nvPr/>
              </p:nvSpPr>
              <p:spPr bwMode="auto">
                <a:xfrm flipH="1" flipV="1">
                  <a:off x="1206" y="1968"/>
                  <a:ext cx="56" cy="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p:spPr>
              <p:txBody>
                <a:bodyPr wrap="none" anchor="ctr"/>
                <a:lstStyle/>
                <a:p>
                  <a:endParaRPr lang="es-EC"/>
                </a:p>
              </p:txBody>
            </p:sp>
          </p:grpSp>
          <p:sp>
            <p:nvSpPr>
              <p:cNvPr id="35879" name="AutoShape 33"/>
              <p:cNvSpPr>
                <a:spLocks noChangeArrowheads="1"/>
              </p:cNvSpPr>
              <p:nvPr/>
            </p:nvSpPr>
            <p:spPr bwMode="auto">
              <a:xfrm>
                <a:off x="1680" y="2326"/>
                <a:ext cx="40" cy="56"/>
              </a:xfrm>
              <a:prstGeom prst="rtTriangle">
                <a:avLst/>
              </a:prstGeom>
              <a:solidFill>
                <a:srgbClr val="EAEAEA"/>
              </a:solidFill>
              <a:ln w="9525">
                <a:solidFill>
                  <a:srgbClr val="000000"/>
                </a:solidFill>
                <a:miter lim="800000"/>
                <a:headEnd/>
                <a:tailEnd/>
              </a:ln>
            </p:spPr>
            <p:txBody>
              <a:bodyPr wrap="none" anchor="ctr"/>
              <a:lstStyle/>
              <a:p>
                <a:endParaRPr lang="es-MX"/>
              </a:p>
            </p:txBody>
          </p:sp>
          <p:sp>
            <p:nvSpPr>
              <p:cNvPr id="35880" name="Rectangle 34"/>
              <p:cNvSpPr>
                <a:spLocks noChangeArrowheads="1"/>
              </p:cNvSpPr>
              <p:nvPr/>
            </p:nvSpPr>
            <p:spPr bwMode="auto">
              <a:xfrm>
                <a:off x="1693" y="2383"/>
                <a:ext cx="27" cy="96"/>
              </a:xfrm>
              <a:prstGeom prst="rect">
                <a:avLst/>
              </a:prstGeom>
              <a:solidFill>
                <a:srgbClr val="B2B2B2"/>
              </a:solidFill>
              <a:ln w="9525">
                <a:solidFill>
                  <a:srgbClr val="000000"/>
                </a:solidFill>
                <a:miter lim="800000"/>
                <a:headEnd/>
                <a:tailEnd/>
              </a:ln>
            </p:spPr>
            <p:txBody>
              <a:bodyPr wrap="none" anchor="ctr"/>
              <a:lstStyle/>
              <a:p>
                <a:endParaRPr lang="es-MX"/>
              </a:p>
            </p:txBody>
          </p:sp>
          <p:sp>
            <p:nvSpPr>
              <p:cNvPr id="35881" name="AutoShape 35"/>
              <p:cNvSpPr>
                <a:spLocks noChangeArrowheads="1"/>
              </p:cNvSpPr>
              <p:nvPr/>
            </p:nvSpPr>
            <p:spPr bwMode="auto">
              <a:xfrm rot="5400000">
                <a:off x="1681" y="2538"/>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82" name="AutoShape 36"/>
              <p:cNvSpPr>
                <a:spLocks noChangeArrowheads="1"/>
              </p:cNvSpPr>
              <p:nvPr/>
            </p:nvSpPr>
            <p:spPr bwMode="auto">
              <a:xfrm rot="5400000">
                <a:off x="1681" y="2749"/>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83" name="AutoShape 37"/>
              <p:cNvSpPr>
                <a:spLocks noChangeArrowheads="1"/>
              </p:cNvSpPr>
              <p:nvPr/>
            </p:nvSpPr>
            <p:spPr bwMode="auto">
              <a:xfrm rot="16200000" flipH="1">
                <a:off x="1591" y="2538"/>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84" name="AutoShape 38"/>
              <p:cNvSpPr>
                <a:spLocks noChangeArrowheads="1"/>
              </p:cNvSpPr>
              <p:nvPr/>
            </p:nvSpPr>
            <p:spPr bwMode="auto">
              <a:xfrm rot="16200000" flipH="1">
                <a:off x="1591" y="2749"/>
                <a:ext cx="30" cy="27"/>
              </a:xfrm>
              <a:prstGeom prst="triangle">
                <a:avLst>
                  <a:gd name="adj" fmla="val 50000"/>
                </a:avLst>
              </a:prstGeom>
              <a:solidFill>
                <a:srgbClr val="EAEAEA"/>
              </a:solidFill>
              <a:ln w="9525">
                <a:solidFill>
                  <a:srgbClr val="000000"/>
                </a:solidFill>
                <a:miter lim="800000"/>
                <a:headEnd/>
                <a:tailEnd/>
              </a:ln>
            </p:spPr>
            <p:txBody>
              <a:bodyPr wrap="none" anchor="ctr"/>
              <a:lstStyle/>
              <a:p>
                <a:endParaRPr lang="es-MX"/>
              </a:p>
            </p:txBody>
          </p:sp>
          <p:sp>
            <p:nvSpPr>
              <p:cNvPr id="35885" name="Line 39"/>
              <p:cNvSpPr>
                <a:spLocks noChangeShapeType="1"/>
              </p:cNvSpPr>
              <p:nvPr/>
            </p:nvSpPr>
            <p:spPr bwMode="auto">
              <a:xfrm>
                <a:off x="1623" y="2818"/>
                <a:ext cx="56" cy="0"/>
              </a:xfrm>
              <a:prstGeom prst="line">
                <a:avLst/>
              </a:prstGeom>
              <a:noFill/>
              <a:ln w="9525">
                <a:solidFill>
                  <a:srgbClr val="000000"/>
                </a:solidFill>
                <a:round/>
                <a:headEnd/>
                <a:tailEnd/>
              </a:ln>
            </p:spPr>
            <p:txBody>
              <a:bodyPr wrap="none" anchor="ctr"/>
              <a:lstStyle/>
              <a:p>
                <a:endParaRPr lang="es-EC"/>
              </a:p>
            </p:txBody>
          </p:sp>
          <p:sp>
            <p:nvSpPr>
              <p:cNvPr id="35886" name="Rectangle 40"/>
              <p:cNvSpPr>
                <a:spLocks noChangeArrowheads="1"/>
              </p:cNvSpPr>
              <p:nvPr/>
            </p:nvSpPr>
            <p:spPr bwMode="auto">
              <a:xfrm>
                <a:off x="1622" y="2172"/>
                <a:ext cx="56" cy="27"/>
              </a:xfrm>
              <a:prstGeom prst="rect">
                <a:avLst/>
              </a:prstGeom>
              <a:solidFill>
                <a:srgbClr val="B2B2B2"/>
              </a:solidFill>
              <a:ln w="9525">
                <a:solidFill>
                  <a:srgbClr val="000000"/>
                </a:solidFill>
                <a:miter lim="800000"/>
                <a:headEnd/>
                <a:tailEnd/>
              </a:ln>
            </p:spPr>
            <p:txBody>
              <a:bodyPr wrap="none" anchor="ctr"/>
              <a:lstStyle/>
              <a:p>
                <a:endParaRPr lang="es-MX"/>
              </a:p>
            </p:txBody>
          </p:sp>
          <p:sp>
            <p:nvSpPr>
              <p:cNvPr id="35887" name="Rectangle 41"/>
              <p:cNvSpPr>
                <a:spLocks noChangeArrowheads="1"/>
              </p:cNvSpPr>
              <p:nvPr/>
            </p:nvSpPr>
            <p:spPr bwMode="auto">
              <a:xfrm>
                <a:off x="1622" y="2009"/>
                <a:ext cx="56" cy="27"/>
              </a:xfrm>
              <a:prstGeom prst="rect">
                <a:avLst/>
              </a:prstGeom>
              <a:solidFill>
                <a:srgbClr val="B2B2B2"/>
              </a:solidFill>
              <a:ln w="9525">
                <a:solidFill>
                  <a:srgbClr val="000000"/>
                </a:solidFill>
                <a:miter lim="800000"/>
                <a:headEnd/>
                <a:tailEnd/>
              </a:ln>
            </p:spPr>
            <p:txBody>
              <a:bodyPr wrap="none" anchor="ctr"/>
              <a:lstStyle/>
              <a:p>
                <a:endParaRPr lang="es-MX"/>
              </a:p>
            </p:txBody>
          </p:sp>
        </p:grpSp>
        <p:grpSp>
          <p:nvGrpSpPr>
            <p:cNvPr id="6" name="Group 42"/>
            <p:cNvGrpSpPr>
              <a:grpSpLocks/>
            </p:cNvGrpSpPr>
            <p:nvPr/>
          </p:nvGrpSpPr>
          <p:grpSpPr bwMode="auto">
            <a:xfrm>
              <a:off x="2131" y="2177"/>
              <a:ext cx="61" cy="537"/>
              <a:chOff x="2488" y="2174"/>
              <a:chExt cx="61" cy="658"/>
            </a:xfrm>
          </p:grpSpPr>
          <p:sp>
            <p:nvSpPr>
              <p:cNvPr id="35859" name="AutoShape 43"/>
              <p:cNvSpPr>
                <a:spLocks noChangeArrowheads="1"/>
              </p:cNvSpPr>
              <p:nvPr/>
            </p:nvSpPr>
            <p:spPr bwMode="auto">
              <a:xfrm>
                <a:off x="2504" y="2174"/>
                <a:ext cx="27" cy="104"/>
              </a:xfrm>
              <a:prstGeom prst="roundRect">
                <a:avLst>
                  <a:gd name="adj" fmla="val 16667"/>
                </a:avLst>
              </a:prstGeom>
              <a:solidFill>
                <a:schemeClr val="accent2"/>
              </a:solidFill>
              <a:ln w="9525">
                <a:solidFill>
                  <a:srgbClr val="000000"/>
                </a:solidFill>
                <a:round/>
                <a:headEnd/>
                <a:tailEnd/>
              </a:ln>
            </p:spPr>
            <p:txBody>
              <a:bodyPr wrap="none" anchor="ctr"/>
              <a:lstStyle/>
              <a:p>
                <a:endParaRPr lang="es-MX"/>
              </a:p>
            </p:txBody>
          </p:sp>
          <p:sp>
            <p:nvSpPr>
              <p:cNvPr id="35860" name="AutoShape 44"/>
              <p:cNvSpPr>
                <a:spLocks noChangeArrowheads="1"/>
              </p:cNvSpPr>
              <p:nvPr/>
            </p:nvSpPr>
            <p:spPr bwMode="auto">
              <a:xfrm>
                <a:off x="2504" y="2618"/>
                <a:ext cx="27" cy="214"/>
              </a:xfrm>
              <a:prstGeom prst="roundRect">
                <a:avLst>
                  <a:gd name="adj" fmla="val 16667"/>
                </a:avLst>
              </a:prstGeom>
              <a:solidFill>
                <a:schemeClr val="accent2"/>
              </a:solidFill>
              <a:ln w="9525">
                <a:solidFill>
                  <a:srgbClr val="000000"/>
                </a:solidFill>
                <a:round/>
                <a:headEnd/>
                <a:tailEnd/>
              </a:ln>
            </p:spPr>
            <p:txBody>
              <a:bodyPr wrap="none" anchor="ctr"/>
              <a:lstStyle/>
              <a:p>
                <a:endParaRPr lang="es-MX"/>
              </a:p>
            </p:txBody>
          </p:sp>
          <p:sp>
            <p:nvSpPr>
              <p:cNvPr id="35861" name="AutoShape 45"/>
              <p:cNvSpPr>
                <a:spLocks noChangeArrowheads="1"/>
              </p:cNvSpPr>
              <p:nvPr/>
            </p:nvSpPr>
            <p:spPr bwMode="auto">
              <a:xfrm rot="16200000" flipH="1">
                <a:off x="2487" y="2506"/>
                <a:ext cx="30" cy="27"/>
              </a:xfrm>
              <a:prstGeom prst="triangle">
                <a:avLst>
                  <a:gd name="adj" fmla="val 50000"/>
                </a:avLst>
              </a:prstGeom>
              <a:solidFill>
                <a:schemeClr val="accent2"/>
              </a:solidFill>
              <a:ln w="9525">
                <a:solidFill>
                  <a:srgbClr val="000000"/>
                </a:solidFill>
                <a:miter lim="800000"/>
                <a:headEnd/>
                <a:tailEnd/>
              </a:ln>
            </p:spPr>
            <p:txBody>
              <a:bodyPr wrap="none" anchor="ctr"/>
              <a:lstStyle/>
              <a:p>
                <a:endParaRPr lang="es-MX"/>
              </a:p>
            </p:txBody>
          </p:sp>
          <p:sp>
            <p:nvSpPr>
              <p:cNvPr id="35862" name="AutoShape 46"/>
              <p:cNvSpPr>
                <a:spLocks noChangeArrowheads="1"/>
              </p:cNvSpPr>
              <p:nvPr/>
            </p:nvSpPr>
            <p:spPr bwMode="auto">
              <a:xfrm>
                <a:off x="2522" y="2478"/>
                <a:ext cx="27" cy="56"/>
              </a:xfrm>
              <a:prstGeom prst="rtTriangle">
                <a:avLst/>
              </a:prstGeom>
              <a:solidFill>
                <a:schemeClr val="accent2"/>
              </a:solidFill>
              <a:ln w="9525">
                <a:solidFill>
                  <a:srgbClr val="000000"/>
                </a:solidFill>
                <a:miter lim="800000"/>
                <a:headEnd/>
                <a:tailEnd/>
              </a:ln>
            </p:spPr>
            <p:txBody>
              <a:bodyPr wrap="none" anchor="ctr"/>
              <a:lstStyle/>
              <a:p>
                <a:endParaRPr lang="es-MX"/>
              </a:p>
            </p:txBody>
          </p:sp>
          <p:sp>
            <p:nvSpPr>
              <p:cNvPr id="35863" name="AutoShape 47"/>
              <p:cNvSpPr>
                <a:spLocks noChangeArrowheads="1"/>
              </p:cNvSpPr>
              <p:nvPr/>
            </p:nvSpPr>
            <p:spPr bwMode="auto">
              <a:xfrm>
                <a:off x="2504" y="2392"/>
                <a:ext cx="27" cy="223"/>
              </a:xfrm>
              <a:prstGeom prst="roundRect">
                <a:avLst>
                  <a:gd name="adj" fmla="val 16667"/>
                </a:avLst>
              </a:prstGeom>
              <a:solidFill>
                <a:schemeClr val="accent2"/>
              </a:solidFill>
              <a:ln w="9525">
                <a:solidFill>
                  <a:srgbClr val="000000"/>
                </a:solidFill>
                <a:round/>
                <a:headEnd/>
                <a:tailEnd/>
              </a:ln>
            </p:spPr>
            <p:txBody>
              <a:bodyPr wrap="none" anchor="ctr"/>
              <a:lstStyle/>
              <a:p>
                <a:endParaRPr lang="es-MX"/>
              </a:p>
            </p:txBody>
          </p:sp>
          <p:sp>
            <p:nvSpPr>
              <p:cNvPr id="35864" name="Line 48"/>
              <p:cNvSpPr>
                <a:spLocks noChangeShapeType="1"/>
              </p:cNvSpPr>
              <p:nvPr/>
            </p:nvSpPr>
            <p:spPr bwMode="auto">
              <a:xfrm>
                <a:off x="2505" y="2818"/>
                <a:ext cx="23" cy="0"/>
              </a:xfrm>
              <a:prstGeom prst="line">
                <a:avLst/>
              </a:prstGeom>
              <a:noFill/>
              <a:ln w="9525">
                <a:solidFill>
                  <a:srgbClr val="000000"/>
                </a:solidFill>
                <a:round/>
                <a:headEnd/>
                <a:tailEnd/>
              </a:ln>
            </p:spPr>
            <p:txBody>
              <a:bodyPr wrap="none" anchor="ctr"/>
              <a:lstStyle/>
              <a:p>
                <a:endParaRPr lang="es-EC"/>
              </a:p>
            </p:txBody>
          </p:sp>
          <p:grpSp>
            <p:nvGrpSpPr>
              <p:cNvPr id="7" name="Group 49"/>
              <p:cNvGrpSpPr>
                <a:grpSpLocks/>
              </p:cNvGrpSpPr>
              <p:nvPr/>
            </p:nvGrpSpPr>
            <p:grpSpPr bwMode="auto">
              <a:xfrm>
                <a:off x="2488" y="2298"/>
                <a:ext cx="27" cy="69"/>
                <a:chOff x="1206" y="1890"/>
                <a:chExt cx="56" cy="161"/>
              </a:xfrm>
            </p:grpSpPr>
            <p:sp>
              <p:nvSpPr>
                <p:cNvPr id="35869" name="Arc 50"/>
                <p:cNvSpPr>
                  <a:spLocks/>
                </p:cNvSpPr>
                <p:nvPr/>
              </p:nvSpPr>
              <p:spPr bwMode="auto">
                <a:xfrm flipH="1">
                  <a:off x="1206" y="1890"/>
                  <a:ext cx="56" cy="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rgbClr val="000000"/>
                  </a:solidFill>
                  <a:round/>
                  <a:headEnd/>
                  <a:tailEnd/>
                </a:ln>
              </p:spPr>
              <p:txBody>
                <a:bodyPr wrap="none" anchor="ctr"/>
                <a:lstStyle/>
                <a:p>
                  <a:endParaRPr lang="es-EC"/>
                </a:p>
              </p:txBody>
            </p:sp>
            <p:sp>
              <p:nvSpPr>
                <p:cNvPr id="35870" name="Arc 51"/>
                <p:cNvSpPr>
                  <a:spLocks/>
                </p:cNvSpPr>
                <p:nvPr/>
              </p:nvSpPr>
              <p:spPr bwMode="auto">
                <a:xfrm flipH="1" flipV="1">
                  <a:off x="1206" y="1968"/>
                  <a:ext cx="56" cy="83"/>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2"/>
                </a:solidFill>
                <a:ln w="9525">
                  <a:solidFill>
                    <a:srgbClr val="000000"/>
                  </a:solidFill>
                  <a:round/>
                  <a:headEnd/>
                  <a:tailEnd/>
                </a:ln>
              </p:spPr>
              <p:txBody>
                <a:bodyPr wrap="none" anchor="ctr"/>
                <a:lstStyle/>
                <a:p>
                  <a:endParaRPr lang="es-EC"/>
                </a:p>
              </p:txBody>
            </p:sp>
          </p:grpSp>
          <p:sp>
            <p:nvSpPr>
              <p:cNvPr id="35866" name="AutoShape 52"/>
              <p:cNvSpPr>
                <a:spLocks noChangeArrowheads="1"/>
              </p:cNvSpPr>
              <p:nvPr/>
            </p:nvSpPr>
            <p:spPr bwMode="auto">
              <a:xfrm>
                <a:off x="2504" y="2282"/>
                <a:ext cx="27" cy="104"/>
              </a:xfrm>
              <a:prstGeom prst="roundRect">
                <a:avLst>
                  <a:gd name="adj" fmla="val 16667"/>
                </a:avLst>
              </a:prstGeom>
              <a:solidFill>
                <a:schemeClr val="accent2"/>
              </a:solidFill>
              <a:ln w="9525">
                <a:solidFill>
                  <a:srgbClr val="000000"/>
                </a:solidFill>
                <a:round/>
                <a:headEnd/>
                <a:tailEnd/>
              </a:ln>
            </p:spPr>
            <p:txBody>
              <a:bodyPr wrap="none" anchor="ctr"/>
              <a:lstStyle/>
              <a:p>
                <a:endParaRPr lang="es-MX"/>
              </a:p>
            </p:txBody>
          </p:sp>
          <p:sp>
            <p:nvSpPr>
              <p:cNvPr id="35867" name="Line 53"/>
              <p:cNvSpPr>
                <a:spLocks noChangeShapeType="1"/>
              </p:cNvSpPr>
              <p:nvPr/>
            </p:nvSpPr>
            <p:spPr bwMode="auto">
              <a:xfrm>
                <a:off x="2508" y="2300"/>
                <a:ext cx="21" cy="0"/>
              </a:xfrm>
              <a:prstGeom prst="line">
                <a:avLst/>
              </a:prstGeom>
              <a:noFill/>
              <a:ln w="9525">
                <a:solidFill>
                  <a:srgbClr val="000000"/>
                </a:solidFill>
                <a:round/>
                <a:headEnd/>
                <a:tailEnd/>
              </a:ln>
            </p:spPr>
            <p:txBody>
              <a:bodyPr wrap="none" anchor="ctr"/>
              <a:lstStyle/>
              <a:p>
                <a:endParaRPr lang="es-EC"/>
              </a:p>
            </p:txBody>
          </p:sp>
          <p:sp>
            <p:nvSpPr>
              <p:cNvPr id="35868" name="Line 54"/>
              <p:cNvSpPr>
                <a:spLocks noChangeShapeType="1"/>
              </p:cNvSpPr>
              <p:nvPr/>
            </p:nvSpPr>
            <p:spPr bwMode="auto">
              <a:xfrm>
                <a:off x="2508" y="2364"/>
                <a:ext cx="21" cy="0"/>
              </a:xfrm>
              <a:prstGeom prst="line">
                <a:avLst/>
              </a:prstGeom>
              <a:noFill/>
              <a:ln w="9525">
                <a:solidFill>
                  <a:srgbClr val="000000"/>
                </a:solidFill>
                <a:round/>
                <a:headEnd/>
                <a:tailEnd/>
              </a:ln>
            </p:spPr>
            <p:txBody>
              <a:bodyPr wrap="none" anchor="ctr"/>
              <a:lstStyle/>
              <a:p>
                <a:endParaRPr lang="es-EC"/>
              </a:p>
            </p:txBody>
          </p:sp>
        </p:grpSp>
        <p:sp>
          <p:nvSpPr>
            <p:cNvPr id="35850" name="Line 55"/>
            <p:cNvSpPr>
              <a:spLocks noChangeShapeType="1"/>
            </p:cNvSpPr>
            <p:nvPr/>
          </p:nvSpPr>
          <p:spPr bwMode="auto">
            <a:xfrm>
              <a:off x="450" y="798"/>
              <a:ext cx="1" cy="1916"/>
            </a:xfrm>
            <a:prstGeom prst="line">
              <a:avLst/>
            </a:prstGeom>
            <a:noFill/>
            <a:ln w="9525">
              <a:solidFill>
                <a:srgbClr val="000000"/>
              </a:solidFill>
              <a:round/>
              <a:headEnd type="triangle" w="med" len="med"/>
              <a:tailEnd type="triangle" w="med" len="med"/>
            </a:ln>
          </p:spPr>
          <p:txBody>
            <a:bodyPr wrap="none" anchor="ctr"/>
            <a:lstStyle/>
            <a:p>
              <a:endParaRPr lang="es-EC"/>
            </a:p>
          </p:txBody>
        </p:sp>
        <p:sp>
          <p:nvSpPr>
            <p:cNvPr id="35851" name="Text Box 56"/>
            <p:cNvSpPr txBox="1">
              <a:spLocks noChangeArrowheads="1"/>
            </p:cNvSpPr>
            <p:nvPr/>
          </p:nvSpPr>
          <p:spPr bwMode="auto">
            <a:xfrm>
              <a:off x="114" y="1717"/>
              <a:ext cx="333" cy="132"/>
            </a:xfrm>
            <a:prstGeom prst="rect">
              <a:avLst/>
            </a:prstGeom>
            <a:noFill/>
            <a:ln w="9525">
              <a:noFill/>
              <a:miter lim="800000"/>
              <a:headEnd/>
              <a:tailEnd/>
            </a:ln>
          </p:spPr>
          <p:txBody>
            <a:bodyPr>
              <a:spAutoFit/>
            </a:bodyPr>
            <a:lstStyle/>
            <a:p>
              <a:pPr algn="ctr"/>
              <a:r>
                <a:rPr lang="en-GB" sz="1400" b="0"/>
                <a:t>90 ft</a:t>
              </a:r>
              <a:endParaRPr lang="en-US" sz="1400" b="0"/>
            </a:p>
          </p:txBody>
        </p:sp>
        <p:sp>
          <p:nvSpPr>
            <p:cNvPr id="35852" name="Line 57"/>
            <p:cNvSpPr>
              <a:spLocks noChangeShapeType="1"/>
            </p:cNvSpPr>
            <p:nvPr/>
          </p:nvSpPr>
          <p:spPr bwMode="auto">
            <a:xfrm>
              <a:off x="1237" y="2006"/>
              <a:ext cx="1" cy="708"/>
            </a:xfrm>
            <a:prstGeom prst="line">
              <a:avLst/>
            </a:prstGeom>
            <a:noFill/>
            <a:ln w="9525">
              <a:solidFill>
                <a:srgbClr val="000000"/>
              </a:solidFill>
              <a:round/>
              <a:headEnd type="triangle" w="med" len="med"/>
              <a:tailEnd type="triangle" w="med" len="med"/>
            </a:ln>
          </p:spPr>
          <p:txBody>
            <a:bodyPr wrap="none" anchor="ctr"/>
            <a:lstStyle/>
            <a:p>
              <a:endParaRPr lang="es-EC"/>
            </a:p>
          </p:txBody>
        </p:sp>
        <p:sp>
          <p:nvSpPr>
            <p:cNvPr id="35853" name="Text Box 58"/>
            <p:cNvSpPr txBox="1">
              <a:spLocks noChangeArrowheads="1"/>
            </p:cNvSpPr>
            <p:nvPr/>
          </p:nvSpPr>
          <p:spPr bwMode="auto">
            <a:xfrm>
              <a:off x="972" y="2316"/>
              <a:ext cx="205" cy="132"/>
            </a:xfrm>
            <a:prstGeom prst="rect">
              <a:avLst/>
            </a:prstGeom>
            <a:noFill/>
            <a:ln w="9525">
              <a:noFill/>
              <a:miter lim="800000"/>
              <a:headEnd/>
              <a:tailEnd/>
            </a:ln>
          </p:spPr>
          <p:txBody>
            <a:bodyPr wrap="none">
              <a:spAutoFit/>
            </a:bodyPr>
            <a:lstStyle/>
            <a:p>
              <a:pPr algn="ctr"/>
              <a:r>
                <a:rPr lang="en-GB" sz="1400" b="0"/>
                <a:t>38 ft</a:t>
              </a:r>
              <a:endParaRPr lang="en-US" sz="1400" b="0"/>
            </a:p>
          </p:txBody>
        </p:sp>
        <p:sp>
          <p:nvSpPr>
            <p:cNvPr id="35854" name="Line 59"/>
            <p:cNvSpPr>
              <a:spLocks noChangeShapeType="1"/>
            </p:cNvSpPr>
            <p:nvPr/>
          </p:nvSpPr>
          <p:spPr bwMode="auto">
            <a:xfrm>
              <a:off x="2058" y="2175"/>
              <a:ext cx="1" cy="539"/>
            </a:xfrm>
            <a:prstGeom prst="line">
              <a:avLst/>
            </a:prstGeom>
            <a:noFill/>
            <a:ln w="9525">
              <a:solidFill>
                <a:srgbClr val="000000"/>
              </a:solidFill>
              <a:round/>
              <a:headEnd type="triangle" w="med" len="med"/>
              <a:tailEnd type="triangle" w="med" len="med"/>
            </a:ln>
          </p:spPr>
          <p:txBody>
            <a:bodyPr wrap="none" anchor="ctr"/>
            <a:lstStyle/>
            <a:p>
              <a:endParaRPr lang="es-EC"/>
            </a:p>
          </p:txBody>
        </p:sp>
        <p:sp>
          <p:nvSpPr>
            <p:cNvPr id="35855" name="Text Box 60"/>
            <p:cNvSpPr txBox="1">
              <a:spLocks noChangeArrowheads="1"/>
            </p:cNvSpPr>
            <p:nvPr/>
          </p:nvSpPr>
          <p:spPr bwMode="auto">
            <a:xfrm>
              <a:off x="1803" y="2417"/>
              <a:ext cx="204" cy="132"/>
            </a:xfrm>
            <a:prstGeom prst="rect">
              <a:avLst/>
            </a:prstGeom>
            <a:noFill/>
            <a:ln w="9525">
              <a:noFill/>
              <a:miter lim="800000"/>
              <a:headEnd/>
              <a:tailEnd/>
            </a:ln>
          </p:spPr>
          <p:txBody>
            <a:bodyPr wrap="none">
              <a:spAutoFit/>
            </a:bodyPr>
            <a:lstStyle/>
            <a:p>
              <a:pPr algn="ctr"/>
              <a:r>
                <a:rPr lang="en-GB" sz="1400" b="0"/>
                <a:t>29 ft</a:t>
              </a:r>
              <a:endParaRPr lang="en-US" sz="1400" b="0"/>
            </a:p>
          </p:txBody>
        </p:sp>
        <p:sp>
          <p:nvSpPr>
            <p:cNvPr id="35856" name="Text Box 61"/>
            <p:cNvSpPr txBox="1">
              <a:spLocks noChangeArrowheads="1"/>
            </p:cNvSpPr>
            <p:nvPr/>
          </p:nvSpPr>
          <p:spPr bwMode="auto">
            <a:xfrm>
              <a:off x="709" y="783"/>
              <a:ext cx="570" cy="320"/>
            </a:xfrm>
            <a:prstGeom prst="rect">
              <a:avLst/>
            </a:prstGeom>
            <a:noFill/>
            <a:ln w="9525">
              <a:solidFill>
                <a:srgbClr val="C0C0C0"/>
              </a:solidFill>
              <a:miter lim="800000"/>
              <a:headEnd/>
              <a:tailEnd/>
            </a:ln>
          </p:spPr>
          <p:txBody>
            <a:bodyPr wrap="none">
              <a:spAutoFit/>
            </a:bodyPr>
            <a:lstStyle/>
            <a:p>
              <a:r>
                <a:rPr lang="en-GB" sz="1400" b="0" dirty="0"/>
                <a:t>Competitor’s old</a:t>
              </a:r>
            </a:p>
            <a:p>
              <a:r>
                <a:rPr lang="en-GB" sz="1400" b="0" dirty="0"/>
                <a:t>triple combo</a:t>
              </a:r>
            </a:p>
            <a:p>
              <a:r>
                <a:rPr lang="en-GB" sz="1400" b="0" dirty="0"/>
                <a:t>(4.63 in. OD)</a:t>
              </a:r>
              <a:endParaRPr lang="en-US" sz="1400" b="0" dirty="0"/>
            </a:p>
          </p:txBody>
        </p:sp>
        <p:sp>
          <p:nvSpPr>
            <p:cNvPr id="35857" name="Text Box 62"/>
            <p:cNvSpPr txBox="1">
              <a:spLocks noChangeArrowheads="1"/>
            </p:cNvSpPr>
            <p:nvPr/>
          </p:nvSpPr>
          <p:spPr bwMode="auto">
            <a:xfrm>
              <a:off x="1199" y="1461"/>
              <a:ext cx="604" cy="320"/>
            </a:xfrm>
            <a:prstGeom prst="rect">
              <a:avLst/>
            </a:prstGeom>
            <a:noFill/>
            <a:ln w="9525">
              <a:solidFill>
                <a:srgbClr val="C0C0C0"/>
              </a:solidFill>
              <a:miter lim="800000"/>
              <a:headEnd/>
              <a:tailEnd/>
            </a:ln>
          </p:spPr>
          <p:txBody>
            <a:bodyPr wrap="none">
              <a:spAutoFit/>
            </a:bodyPr>
            <a:lstStyle/>
            <a:p>
              <a:r>
                <a:rPr lang="en-GB" sz="1400" b="0"/>
                <a:t>Competitor’s new</a:t>
              </a:r>
            </a:p>
            <a:p>
              <a:r>
                <a:rPr lang="en-GB" sz="1400" b="0"/>
                <a:t>triple combo</a:t>
              </a:r>
            </a:p>
            <a:p>
              <a:r>
                <a:rPr lang="en-GB" sz="1400" b="0"/>
                <a:t>(4.63 in. OD)</a:t>
              </a:r>
              <a:endParaRPr lang="en-US" sz="1400" b="0"/>
            </a:p>
          </p:txBody>
        </p:sp>
        <p:sp>
          <p:nvSpPr>
            <p:cNvPr id="35858" name="Text Box 63"/>
            <p:cNvSpPr txBox="1">
              <a:spLocks noChangeArrowheads="1"/>
            </p:cNvSpPr>
            <p:nvPr/>
          </p:nvSpPr>
          <p:spPr bwMode="auto">
            <a:xfrm>
              <a:off x="2269" y="2165"/>
              <a:ext cx="467" cy="320"/>
            </a:xfrm>
            <a:prstGeom prst="rect">
              <a:avLst/>
            </a:prstGeom>
            <a:noFill/>
            <a:ln w="9525">
              <a:solidFill>
                <a:srgbClr val="B61131"/>
              </a:solidFill>
              <a:miter lim="800000"/>
              <a:headEnd/>
              <a:tailEnd/>
            </a:ln>
          </p:spPr>
          <p:txBody>
            <a:bodyPr wrap="none">
              <a:spAutoFit/>
            </a:bodyPr>
            <a:lstStyle/>
            <a:p>
              <a:r>
                <a:rPr lang="en-GB" sz="1400" i="1">
                  <a:solidFill>
                    <a:srgbClr val="A50021"/>
                  </a:solidFill>
                </a:rPr>
                <a:t>Compact</a:t>
              </a:r>
              <a:endParaRPr lang="en-GB" sz="1400" i="1" baseline="30000">
                <a:solidFill>
                  <a:srgbClr val="A50021"/>
                </a:solidFill>
              </a:endParaRPr>
            </a:p>
            <a:p>
              <a:r>
                <a:rPr lang="en-GB" sz="1400" b="0">
                  <a:solidFill>
                    <a:srgbClr val="A50021"/>
                  </a:solidFill>
                </a:rPr>
                <a:t>triple combo</a:t>
              </a:r>
            </a:p>
            <a:p>
              <a:r>
                <a:rPr lang="en-GB" sz="1400" b="0">
                  <a:solidFill>
                    <a:srgbClr val="A50021"/>
                  </a:solidFill>
                </a:rPr>
                <a:t>(2.25 in. OD)</a:t>
              </a:r>
              <a:endParaRPr lang="en-US" sz="1400" b="0">
                <a:solidFill>
                  <a:srgbClr val="A50021"/>
                </a:solidFill>
              </a:endParaRPr>
            </a:p>
          </p:txBody>
        </p:sp>
      </p:grpSp>
      <p:pic>
        <p:nvPicPr>
          <p:cNvPr id="35845" name="Picture 64"/>
          <p:cNvPicPr>
            <a:picLocks noChangeAspect="1" noChangeArrowheads="1"/>
          </p:cNvPicPr>
          <p:nvPr/>
        </p:nvPicPr>
        <p:blipFill>
          <a:blip r:embed="rId3" cstate="print"/>
          <a:srcRect t="13708"/>
          <a:stretch>
            <a:fillRect/>
          </a:stretch>
        </p:blipFill>
        <p:spPr bwMode="auto">
          <a:xfrm>
            <a:off x="5051425" y="1438275"/>
            <a:ext cx="4092575" cy="2828925"/>
          </a:xfrm>
          <a:prstGeom prst="rect">
            <a:avLst/>
          </a:prstGeom>
          <a:noFill/>
          <a:ln w="9525">
            <a:noFill/>
            <a:miter lim="800000"/>
            <a:headEnd/>
            <a:tailEnd/>
          </a:ln>
        </p:spPr>
      </p:pic>
      <p:sp>
        <p:nvSpPr>
          <p:cNvPr id="35846" name="Rectangle 67"/>
          <p:cNvSpPr>
            <a:spLocks noGrp="1" noChangeArrowheads="1"/>
          </p:cNvSpPr>
          <p:nvPr>
            <p:ph type="title"/>
          </p:nvPr>
        </p:nvSpPr>
        <p:spPr>
          <a:noFill/>
        </p:spPr>
        <p:txBody>
          <a:bodyPr/>
          <a:lstStyle/>
          <a:p>
            <a:pPr eaLnBrk="1" hangingPunct="1"/>
            <a:r>
              <a:rPr lang="es-ES" dirty="0" smtClean="0"/>
              <a:t>Herramientas Compact</a:t>
            </a:r>
            <a:r>
              <a:rPr lang="en-US" b="1" dirty="0" smtClean="0"/>
              <a:t>™</a:t>
            </a:r>
            <a:endParaRPr lang="es-ES" b="1" dirty="0" smtClean="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 TRAVES DE TUBERIA DE PERFORACION</a:t>
            </a:r>
            <a:endParaRPr lang="es-EC" dirty="0"/>
          </a:p>
        </p:txBody>
      </p:sp>
      <p:sp>
        <p:nvSpPr>
          <p:cNvPr id="3" name="2 Marcador de contenido"/>
          <p:cNvSpPr>
            <a:spLocks noGrp="1"/>
          </p:cNvSpPr>
          <p:nvPr>
            <p:ph idx="1"/>
          </p:nvPr>
        </p:nvSpPr>
        <p:spPr/>
        <p:txBody>
          <a:bodyPr/>
          <a:lstStyle/>
          <a:p>
            <a:endParaRPr lang="es-EC"/>
          </a:p>
        </p:txBody>
      </p:sp>
      <p:pic>
        <p:nvPicPr>
          <p:cNvPr id="45057" name="Picture 1"/>
          <p:cNvPicPr>
            <a:picLocks noChangeAspect="1" noChangeArrowheads="1"/>
          </p:cNvPicPr>
          <p:nvPr/>
        </p:nvPicPr>
        <p:blipFill>
          <a:blip r:embed="rId3" cstate="print"/>
          <a:srcRect/>
          <a:stretch>
            <a:fillRect/>
          </a:stretch>
        </p:blipFill>
        <p:spPr bwMode="auto">
          <a:xfrm>
            <a:off x="2123728" y="1340768"/>
            <a:ext cx="5184576" cy="52497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EJEMPLO DE REGISTROS</a:t>
            </a:r>
            <a:endParaRPr lang="es-EC" dirty="0"/>
          </a:p>
        </p:txBody>
      </p:sp>
      <p:sp>
        <p:nvSpPr>
          <p:cNvPr id="3" name="2 Marcador de contenido"/>
          <p:cNvSpPr>
            <a:spLocks noGrp="1"/>
          </p:cNvSpPr>
          <p:nvPr>
            <p:ph idx="1"/>
          </p:nvPr>
        </p:nvSpPr>
        <p:spPr/>
        <p:txBody>
          <a:bodyPr/>
          <a:lstStyle/>
          <a:p>
            <a:endParaRPr lang="es-EC"/>
          </a:p>
        </p:txBody>
      </p:sp>
      <p:pic>
        <p:nvPicPr>
          <p:cNvPr id="44033" name="Picture 1"/>
          <p:cNvPicPr>
            <a:picLocks noChangeAspect="1" noChangeArrowheads="1"/>
          </p:cNvPicPr>
          <p:nvPr/>
        </p:nvPicPr>
        <p:blipFill>
          <a:blip r:embed="rId2" cstate="print"/>
          <a:srcRect/>
          <a:stretch>
            <a:fillRect/>
          </a:stretch>
        </p:blipFill>
        <p:spPr bwMode="auto">
          <a:xfrm>
            <a:off x="1259632" y="1340768"/>
            <a:ext cx="6840760" cy="53285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Método De Descuelgue De Herramientas (Compact </a:t>
            </a:r>
            <a:r>
              <a:rPr lang="es-EC" b="1" dirty="0" err="1" smtClean="0"/>
              <a:t>Drop</a:t>
            </a:r>
            <a:r>
              <a:rPr lang="es-EC" b="1" dirty="0" smtClean="0"/>
              <a:t> Off)</a:t>
            </a:r>
            <a:endParaRPr lang="es-EC" dirty="0"/>
          </a:p>
        </p:txBody>
      </p:sp>
      <p:sp>
        <p:nvSpPr>
          <p:cNvPr id="3" name="2 Marcador de contenido"/>
          <p:cNvSpPr>
            <a:spLocks noGrp="1"/>
          </p:cNvSpPr>
          <p:nvPr>
            <p:ph idx="1"/>
          </p:nvPr>
        </p:nvSpPr>
        <p:spPr/>
        <p:txBody>
          <a:bodyPr/>
          <a:lstStyle/>
          <a:p>
            <a:endParaRPr lang="es-EC"/>
          </a:p>
        </p:txBody>
      </p:sp>
      <p:pic>
        <p:nvPicPr>
          <p:cNvPr id="43009" name="Picture 1"/>
          <p:cNvPicPr>
            <a:picLocks noChangeAspect="1" noChangeArrowheads="1"/>
          </p:cNvPicPr>
          <p:nvPr/>
        </p:nvPicPr>
        <p:blipFill>
          <a:blip r:embed="rId2" cstate="print"/>
          <a:srcRect/>
          <a:stretch>
            <a:fillRect/>
          </a:stretch>
        </p:blipFill>
        <p:spPr bwMode="auto">
          <a:xfrm>
            <a:off x="2555776" y="1556792"/>
            <a:ext cx="4824536" cy="49716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b="1" dirty="0" smtClean="0"/>
              <a:t>Método de Transbordador o Compact </a:t>
            </a:r>
            <a:r>
              <a:rPr lang="es-EC" b="1" dirty="0" err="1" smtClean="0"/>
              <a:t>Well</a:t>
            </a:r>
            <a:r>
              <a:rPr lang="es-EC" b="1" dirty="0" smtClean="0"/>
              <a:t> </a:t>
            </a:r>
            <a:r>
              <a:rPr lang="es-EC" b="1" dirty="0" err="1" smtClean="0"/>
              <a:t>Shuttle</a:t>
            </a:r>
            <a:endParaRPr lang="es-EC" dirty="0"/>
          </a:p>
        </p:txBody>
      </p:sp>
      <p:sp>
        <p:nvSpPr>
          <p:cNvPr id="3" name="2 Marcador de contenido"/>
          <p:cNvSpPr>
            <a:spLocks noGrp="1"/>
          </p:cNvSpPr>
          <p:nvPr>
            <p:ph idx="1"/>
          </p:nvPr>
        </p:nvSpPr>
        <p:spPr/>
        <p:txBody>
          <a:bodyPr/>
          <a:lstStyle/>
          <a:p>
            <a:pPr>
              <a:buFont typeface="Courier New" pitchFamily="49" charset="0"/>
              <a:buChar char="o"/>
            </a:pPr>
            <a:r>
              <a:rPr lang="es-EC" dirty="0" smtClean="0"/>
              <a:t>Método del Dardo</a:t>
            </a:r>
          </a:p>
          <a:p>
            <a:pPr>
              <a:buFont typeface="Courier New" pitchFamily="49" charset="0"/>
              <a:buChar char="o"/>
            </a:pPr>
            <a:r>
              <a:rPr lang="es-EC" dirty="0" smtClean="0"/>
              <a:t>Método de Pulso</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err="1" smtClean="0"/>
              <a:t>Metodos</a:t>
            </a:r>
            <a:r>
              <a:rPr lang="es-EC" dirty="0" smtClean="0"/>
              <a:t> capaces de realizar registros horizontales</a:t>
            </a:r>
            <a:endParaRPr lang="es-EC" dirty="0"/>
          </a:p>
        </p:txBody>
      </p:sp>
      <p:graphicFrame>
        <p:nvGraphicFramePr>
          <p:cNvPr id="4" name="3 Marcador de contenido"/>
          <p:cNvGraphicFramePr>
            <a:graphicFrameLocks noGrp="1"/>
          </p:cNvGraphicFramePr>
          <p:nvPr>
            <p:ph idx="1"/>
          </p:nvPr>
        </p:nvGraphicFramePr>
        <p:xfrm>
          <a:off x="2411760" y="1340767"/>
          <a:ext cx="4320481" cy="5517233"/>
        </p:xfrm>
        <a:graphic>
          <a:graphicData uri="http://schemas.openxmlformats.org/drawingml/2006/table">
            <a:tbl>
              <a:tblPr/>
              <a:tblGrid>
                <a:gridCol w="747891"/>
                <a:gridCol w="1045198"/>
                <a:gridCol w="1045198"/>
                <a:gridCol w="835398"/>
                <a:gridCol w="646796"/>
              </a:tblGrid>
              <a:tr h="1041715">
                <a:tc gridSpan="2">
                  <a:txBody>
                    <a:bodyPr/>
                    <a:lstStyle/>
                    <a:p>
                      <a:pPr algn="ctr">
                        <a:spcAft>
                          <a:spcPts val="0"/>
                        </a:spcAft>
                      </a:pPr>
                      <a:r>
                        <a:rPr lang="en-US" sz="600" b="1">
                          <a:solidFill>
                            <a:srgbClr val="000000"/>
                          </a:solidFill>
                          <a:latin typeface="Arial"/>
                          <a:ea typeface="Times New Roman"/>
                          <a:cs typeface="Times New Roman"/>
                        </a:rPr>
                        <a:t>CARACTERISTICAS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600" b="1">
                          <a:solidFill>
                            <a:srgbClr val="000000"/>
                          </a:solidFill>
                          <a:latin typeface="Arial"/>
                          <a:ea typeface="Times New Roman"/>
                          <a:cs typeface="Times New Roman"/>
                        </a:rPr>
                        <a:t>Metodo del Transbordador</a:t>
                      </a:r>
                      <a:endParaRPr lang="es-EC" sz="600">
                        <a:latin typeface="Times New Roman"/>
                        <a:ea typeface="Times New Roman"/>
                        <a:cs typeface="Times New Roman"/>
                      </a:endParaRPr>
                    </a:p>
                    <a:p>
                      <a:pPr algn="ctr">
                        <a:spcAft>
                          <a:spcPts val="0"/>
                        </a:spcAft>
                      </a:pPr>
                      <a:r>
                        <a:rPr lang="en-US" sz="600" b="1">
                          <a:solidFill>
                            <a:srgbClr val="000000"/>
                          </a:solidFill>
                          <a:latin typeface="Arial"/>
                          <a:ea typeface="Times New Roman"/>
                          <a:cs typeface="Times New Roman"/>
                        </a:rPr>
                        <a:t>(CWS™)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600" b="1">
                          <a:solidFill>
                            <a:srgbClr val="000000"/>
                          </a:solidFill>
                          <a:latin typeface="Arial"/>
                          <a:ea typeface="Times New Roman"/>
                          <a:cs typeface="Times New Roman"/>
                        </a:rPr>
                        <a:t>Registro durante la perforación</a:t>
                      </a:r>
                      <a:endParaRPr lang="es-EC" sz="600">
                        <a:latin typeface="Times New Roman"/>
                        <a:ea typeface="Times New Roman"/>
                        <a:cs typeface="Times New Roman"/>
                      </a:endParaRPr>
                    </a:p>
                    <a:p>
                      <a:pPr algn="ctr">
                        <a:spcAft>
                          <a:spcPts val="0"/>
                        </a:spcAft>
                      </a:pPr>
                      <a:r>
                        <a:rPr lang="es-EC" sz="600" b="1">
                          <a:solidFill>
                            <a:srgbClr val="000000"/>
                          </a:solidFill>
                          <a:latin typeface="Arial"/>
                          <a:ea typeface="Times New Roman"/>
                          <a:cs typeface="Times New Roman"/>
                        </a:rPr>
                        <a:t>(LWD)</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600" b="1">
                          <a:solidFill>
                            <a:srgbClr val="000000"/>
                          </a:solidFill>
                          <a:latin typeface="Arial"/>
                          <a:ea typeface="Times New Roman"/>
                          <a:cs typeface="Times New Roman"/>
                        </a:rPr>
                        <a:t>Registro Asistido por Tubería (Tool Pusher)</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857">
                <a:tc rowSpan="4">
                  <a:txBody>
                    <a:bodyPr/>
                    <a:lstStyle/>
                    <a:p>
                      <a:pPr algn="ctr">
                        <a:spcAft>
                          <a:spcPts val="0"/>
                        </a:spcAft>
                      </a:pPr>
                      <a:r>
                        <a:rPr lang="en-US" sz="500" b="1">
                          <a:solidFill>
                            <a:srgbClr val="000000"/>
                          </a:solidFill>
                          <a:latin typeface="Arial"/>
                          <a:ea typeface="Times New Roman"/>
                          <a:cs typeface="Times New Roman"/>
                        </a:rPr>
                        <a:t>Control del pozo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spcAft>
                          <a:spcPts val="0"/>
                        </a:spcAft>
                      </a:pPr>
                      <a:r>
                        <a:rPr lang="es-EC" sz="500" b="1">
                          <a:solidFill>
                            <a:srgbClr val="000000"/>
                          </a:solidFill>
                          <a:latin typeface="Arial"/>
                          <a:ea typeface="Times New Roman"/>
                          <a:cs typeface="Times New Roman"/>
                        </a:rPr>
                        <a:t>Circular (bajando y sacando tubería) </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FF0000"/>
                          </a:solidFill>
                          <a:latin typeface="Arial"/>
                          <a:ea typeface="Times New Roman"/>
                          <a:cs typeface="Times New Roman"/>
                        </a:rPr>
                        <a:t>No (solo cuando se baja)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2">
                <a:tc vMerge="1">
                  <a:txBody>
                    <a:bodyPr/>
                    <a:lstStyle/>
                    <a:p>
                      <a:endParaRPr lang="es-EC"/>
                    </a:p>
                  </a:txBody>
                  <a:tcPr/>
                </a:tc>
                <a:tc>
                  <a:txBody>
                    <a:bodyPr/>
                    <a:lstStyle/>
                    <a:p>
                      <a:pPr indent="127635">
                        <a:spcAft>
                          <a:spcPts val="0"/>
                        </a:spcAft>
                      </a:pPr>
                      <a:r>
                        <a:rPr lang="es-EC" sz="500" b="1">
                          <a:solidFill>
                            <a:srgbClr val="000000"/>
                          </a:solidFill>
                          <a:latin typeface="Arial"/>
                          <a:ea typeface="Times New Roman"/>
                          <a:cs typeface="Times New Roman"/>
                        </a:rPr>
                        <a:t>Circular por el fondo del string</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857">
                <a:tc vMerge="1">
                  <a:txBody>
                    <a:bodyPr/>
                    <a:lstStyle/>
                    <a:p>
                      <a:endParaRPr lang="es-EC"/>
                    </a:p>
                  </a:txBody>
                  <a:tcPr/>
                </a:tc>
                <a:tc>
                  <a:txBody>
                    <a:bodyPr/>
                    <a:lstStyle/>
                    <a:p>
                      <a:pPr indent="127635">
                        <a:spcAft>
                          <a:spcPts val="0"/>
                        </a:spcAft>
                      </a:pPr>
                      <a:r>
                        <a:rPr lang="es-EC" sz="500" b="1">
                          <a:solidFill>
                            <a:srgbClr val="000000"/>
                          </a:solidFill>
                          <a:latin typeface="Arial"/>
                          <a:ea typeface="Times New Roman"/>
                          <a:cs typeface="Times New Roman"/>
                        </a:rPr>
                        <a:t>Rotar (bajando y sacando tubería)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vMerge="1">
                  <a:txBody>
                    <a:bodyPr/>
                    <a:lstStyle/>
                    <a:p>
                      <a:endParaRPr lang="es-EC"/>
                    </a:p>
                  </a:txBody>
                  <a:tcPr/>
                </a:tc>
                <a:tc>
                  <a:txBody>
                    <a:bodyPr/>
                    <a:lstStyle/>
                    <a:p>
                      <a:pPr indent="127635">
                        <a:spcAft>
                          <a:spcPts val="0"/>
                        </a:spcAft>
                      </a:pPr>
                      <a:r>
                        <a:rPr lang="en-US" sz="500" b="1">
                          <a:solidFill>
                            <a:srgbClr val="000000"/>
                          </a:solidFill>
                          <a:latin typeface="Arial"/>
                          <a:ea typeface="Times New Roman"/>
                          <a:cs typeface="Times New Roman"/>
                        </a:rPr>
                        <a:t>Válvula de no retorno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Cáliper</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Mecánico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Acustico (impreciso)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Mecánico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s-EC" sz="500" b="1">
                          <a:solidFill>
                            <a:srgbClr val="000000"/>
                          </a:solidFill>
                          <a:latin typeface="Arial"/>
                          <a:ea typeface="Times New Roman"/>
                          <a:cs typeface="Times New Roman"/>
                        </a:rPr>
                        <a:t>Riesgo de Destrucción de Herramienta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Mínimo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Minimo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Muy Alto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Quad-Combo (Res-Dens-Neu-Son)</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Pocas veces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s-EC" sz="500" b="1">
                          <a:solidFill>
                            <a:srgbClr val="000000"/>
                          </a:solidFill>
                          <a:latin typeface="Arial"/>
                          <a:ea typeface="Times New Roman"/>
                          <a:cs typeface="Times New Roman"/>
                        </a:rPr>
                        <a:t>Sistema portátil (no necesita camión de perfilaje ni cable)</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2">
                <a:tc gridSpan="2">
                  <a:txBody>
                    <a:bodyPr/>
                    <a:lstStyle/>
                    <a:p>
                      <a:pPr algn="ctr">
                        <a:spcAft>
                          <a:spcPts val="0"/>
                        </a:spcAft>
                      </a:pPr>
                      <a:r>
                        <a:rPr lang="es-ES" sz="500" b="1">
                          <a:solidFill>
                            <a:srgbClr val="000000"/>
                          </a:solidFill>
                          <a:latin typeface="Arial"/>
                          <a:ea typeface="Times New Roman"/>
                          <a:cs typeface="Times New Roman"/>
                        </a:rPr>
                        <a:t>Necesita</a:t>
                      </a:r>
                      <a:r>
                        <a:rPr lang="en-US" sz="500" b="1">
                          <a:solidFill>
                            <a:srgbClr val="000000"/>
                          </a:solidFill>
                          <a:latin typeface="Arial"/>
                          <a:ea typeface="Times New Roman"/>
                          <a:cs typeface="Times New Roman"/>
                        </a:rPr>
                        <a:t> Drill collars or Heavy Weights (incrementa riesgo de pesca)</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312">
                <a:tc gridSpan="2">
                  <a:txBody>
                    <a:bodyPr/>
                    <a:lstStyle/>
                    <a:p>
                      <a:pPr algn="ctr">
                        <a:spcAft>
                          <a:spcPts val="0"/>
                        </a:spcAft>
                      </a:pPr>
                      <a:r>
                        <a:rPr lang="en-US" sz="500" b="1">
                          <a:solidFill>
                            <a:srgbClr val="000000"/>
                          </a:solidFill>
                          <a:latin typeface="Arial"/>
                          <a:ea typeface="Times New Roman"/>
                          <a:cs typeface="Times New Roman"/>
                        </a:rPr>
                        <a:t>Tiempo de operación</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500" b="1">
                          <a:solidFill>
                            <a:srgbClr val="000000"/>
                          </a:solidFill>
                          <a:latin typeface="Arial"/>
                          <a:ea typeface="Times New Roman"/>
                          <a:cs typeface="Times New Roman"/>
                        </a:rPr>
                        <a:t>Similar a un viaje de limpieza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000000"/>
                          </a:solidFill>
                          <a:latin typeface="Arial"/>
                          <a:ea typeface="Times New Roman"/>
                          <a:cs typeface="Times New Roman"/>
                        </a:rPr>
                        <a:t>Similar a un viaje de limpieza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FF0000"/>
                          </a:solidFill>
                          <a:latin typeface="Arial"/>
                          <a:ea typeface="Times New Roman"/>
                          <a:cs typeface="Times New Roman"/>
                        </a:rPr>
                        <a:t>Muy largo (mas costo de taladro)</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Calidad de Registros Wireline</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dirty="0">
                          <a:solidFill>
                            <a:srgbClr val="000000"/>
                          </a:solidFill>
                          <a:latin typeface="Arial"/>
                          <a:ea typeface="Times New Roman"/>
                          <a:cs typeface="Times New Roman"/>
                        </a:rPr>
                        <a:t>Si</a:t>
                      </a:r>
                      <a:r>
                        <a:rPr lang="en-US" sz="1200" b="1" dirty="0">
                          <a:solidFill>
                            <a:srgbClr val="000000"/>
                          </a:solidFill>
                          <a:latin typeface="Times New Roman"/>
                          <a:ea typeface="Times New Roman"/>
                          <a:cs typeface="Times New Roman"/>
                        </a:rPr>
                        <a:t> </a:t>
                      </a:r>
                      <a:endParaRPr lang="es-EC" sz="600" dirty="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Metodo</a:t>
            </a:r>
            <a:r>
              <a:rPr lang="es-EC" dirty="0" smtClean="0"/>
              <a:t> del dardo</a:t>
            </a:r>
            <a:endParaRPr lang="es-EC" dirty="0"/>
          </a:p>
        </p:txBody>
      </p:sp>
      <p:sp>
        <p:nvSpPr>
          <p:cNvPr id="3" name="2 Marcador de contenido"/>
          <p:cNvSpPr>
            <a:spLocks noGrp="1"/>
          </p:cNvSpPr>
          <p:nvPr>
            <p:ph idx="1"/>
          </p:nvPr>
        </p:nvSpPr>
        <p:spPr/>
        <p:txBody>
          <a:bodyPr/>
          <a:lstStyle/>
          <a:p>
            <a:endParaRPr lang="es-EC"/>
          </a:p>
        </p:txBody>
      </p:sp>
      <p:pic>
        <p:nvPicPr>
          <p:cNvPr id="40961" name="Picture 1"/>
          <p:cNvPicPr>
            <a:picLocks noChangeAspect="1" noChangeArrowheads="1"/>
          </p:cNvPicPr>
          <p:nvPr/>
        </p:nvPicPr>
        <p:blipFill>
          <a:blip r:embed="rId2" cstate="print"/>
          <a:srcRect/>
          <a:stretch>
            <a:fillRect/>
          </a:stretch>
        </p:blipFill>
        <p:spPr bwMode="auto">
          <a:xfrm>
            <a:off x="2051720" y="1556792"/>
            <a:ext cx="5184576" cy="45879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492896"/>
            <a:ext cx="7772400" cy="914400"/>
          </a:xfrm>
        </p:spPr>
        <p:txBody>
          <a:bodyPr>
            <a:normAutofit fontScale="90000"/>
          </a:bodyPr>
          <a:lstStyle/>
          <a:p>
            <a:pPr algn="ctr"/>
            <a:r>
              <a:rPr lang="es-EC" dirty="0" smtClean="0">
                <a:latin typeface="Bell MT" pitchFamily="18" charset="0"/>
              </a:rPr>
              <a:t>ANALISIS ECONOMICO DE LOS DIFERENTES METODOS DE REGISTROS</a:t>
            </a:r>
            <a:endParaRPr lang="es-EC" dirty="0">
              <a:latin typeface="Bell MT" pitchFamily="18" charset="0"/>
            </a:endParaRPr>
          </a:p>
        </p:txBody>
      </p:sp>
      <p:sp>
        <p:nvSpPr>
          <p:cNvPr id="3" name="2 Marcador de contenido"/>
          <p:cNvSpPr>
            <a:spLocks noGrp="1"/>
          </p:cNvSpPr>
          <p:nvPr>
            <p:ph idx="1"/>
          </p:nvPr>
        </p:nvSpPr>
        <p:spPr>
          <a:xfrm>
            <a:off x="827584" y="260648"/>
            <a:ext cx="7772400" cy="2016224"/>
          </a:xfrm>
        </p:spPr>
        <p:txBody>
          <a:bodyPr>
            <a:normAutofit/>
          </a:bodyPr>
          <a:lstStyle/>
          <a:p>
            <a:pPr>
              <a:buNone/>
            </a:pPr>
            <a:r>
              <a:rPr lang="es-EC" sz="6600" dirty="0" smtClean="0">
                <a:latin typeface="Algerian" pitchFamily="82" charset="0"/>
              </a:rPr>
              <a:t>CAPITULO 4</a:t>
            </a:r>
            <a:endParaRPr lang="es-EC" sz="6600" dirty="0">
              <a:latin typeface="Algerian" pitchFamily="82" charset="0"/>
            </a:endParaRPr>
          </a:p>
        </p:txBody>
      </p:sp>
    </p:spTree>
  </p:cSld>
  <p:clrMapOvr>
    <a:masterClrMapping/>
  </p:clrMapOvr>
  <p:transition spd="med">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Que es la Porosidad?</a:t>
            </a:r>
            <a:endParaRPr lang="es-EC" dirty="0"/>
          </a:p>
        </p:txBody>
      </p:sp>
      <p:sp>
        <p:nvSpPr>
          <p:cNvPr id="3" name="2 Marcador de contenido"/>
          <p:cNvSpPr>
            <a:spLocks noGrp="1"/>
          </p:cNvSpPr>
          <p:nvPr>
            <p:ph idx="1"/>
          </p:nvPr>
        </p:nvSpPr>
        <p:spPr/>
        <p:txBody>
          <a:bodyPr/>
          <a:lstStyle/>
          <a:p>
            <a:endParaRPr lang="es-EC" dirty="0" smtClean="0"/>
          </a:p>
          <a:p>
            <a:endParaRPr lang="es-EC" dirty="0"/>
          </a:p>
        </p:txBody>
      </p:sp>
      <p:pic>
        <p:nvPicPr>
          <p:cNvPr id="2050" name="Picture 2" descr="http://www.ucm.es/info/diciex/proyectos/agua/imagenes/imagenes_web/porosidad_3.JPG"/>
          <p:cNvPicPr>
            <a:picLocks noChangeAspect="1" noChangeArrowheads="1"/>
          </p:cNvPicPr>
          <p:nvPr/>
        </p:nvPicPr>
        <p:blipFill>
          <a:blip r:embed="rId2" cstate="print"/>
          <a:srcRect/>
          <a:stretch>
            <a:fillRect/>
          </a:stretch>
        </p:blipFill>
        <p:spPr bwMode="auto">
          <a:xfrm>
            <a:off x="467544" y="1340769"/>
            <a:ext cx="5660125" cy="3672408"/>
          </a:xfrm>
          <a:prstGeom prst="rect">
            <a:avLst/>
          </a:prstGeom>
          <a:noFill/>
        </p:spPr>
      </p:pic>
      <p:sp>
        <p:nvSpPr>
          <p:cNvPr id="5" name="4 CuadroTexto"/>
          <p:cNvSpPr txBox="1"/>
          <p:nvPr/>
        </p:nvSpPr>
        <p:spPr>
          <a:xfrm>
            <a:off x="323528" y="4797152"/>
            <a:ext cx="8424936" cy="954107"/>
          </a:xfrm>
          <a:prstGeom prst="rect">
            <a:avLst/>
          </a:prstGeom>
          <a:noFill/>
        </p:spPr>
        <p:txBody>
          <a:bodyPr wrap="square" rtlCol="0">
            <a:spAutoFit/>
          </a:bodyPr>
          <a:lstStyle/>
          <a:p>
            <a:r>
              <a:rPr lang="es-EC" sz="2800" dirty="0" smtClean="0"/>
              <a:t>La Porosidad es la capacidad de un material de absorber.</a:t>
            </a:r>
            <a:endParaRPr lang="es-EC"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OPERACIÓN CONVENCIONAL DE WIRELINE</a:t>
            </a:r>
            <a:endParaRPr lang="es-EC" dirty="0"/>
          </a:p>
        </p:txBody>
      </p:sp>
      <p:sp>
        <p:nvSpPr>
          <p:cNvPr id="3" name="2 Marcador de contenido"/>
          <p:cNvSpPr>
            <a:spLocks noGrp="1"/>
          </p:cNvSpPr>
          <p:nvPr>
            <p:ph idx="1"/>
          </p:nvPr>
        </p:nvSpPr>
        <p:spPr/>
        <p:txBody>
          <a:bodyPr/>
          <a:lstStyle/>
          <a:p>
            <a:endParaRPr lang="es-EC"/>
          </a:p>
        </p:txBody>
      </p:sp>
      <p:pic>
        <p:nvPicPr>
          <p:cNvPr id="37889" name="Objeto 5"/>
          <p:cNvPicPr>
            <a:picLocks noChangeArrowheads="1"/>
          </p:cNvPicPr>
          <p:nvPr/>
        </p:nvPicPr>
        <p:blipFill>
          <a:blip r:embed="rId2" cstate="print"/>
          <a:srcRect l="-838" t="-17439" r="-935" b="-7378"/>
          <a:stretch>
            <a:fillRect/>
          </a:stretch>
        </p:blipFill>
        <p:spPr bwMode="auto">
          <a:xfrm>
            <a:off x="1475656" y="1628800"/>
            <a:ext cx="6480720" cy="424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OPERACIÓN DE WIRELINE CON UNA RESTRICCION</a:t>
            </a:r>
            <a:endParaRPr lang="es-EC" dirty="0"/>
          </a:p>
        </p:txBody>
      </p:sp>
      <p:sp>
        <p:nvSpPr>
          <p:cNvPr id="3" name="2 Marcador de contenido"/>
          <p:cNvSpPr>
            <a:spLocks noGrp="1"/>
          </p:cNvSpPr>
          <p:nvPr>
            <p:ph idx="1"/>
          </p:nvPr>
        </p:nvSpPr>
        <p:spPr/>
        <p:txBody>
          <a:bodyPr/>
          <a:lstStyle/>
          <a:p>
            <a:endParaRPr lang="es-EC"/>
          </a:p>
        </p:txBody>
      </p:sp>
      <p:pic>
        <p:nvPicPr>
          <p:cNvPr id="36865" name="Objeto 8"/>
          <p:cNvPicPr>
            <a:picLocks noChangeArrowheads="1"/>
          </p:cNvPicPr>
          <p:nvPr/>
        </p:nvPicPr>
        <p:blipFill>
          <a:blip r:embed="rId2" cstate="print"/>
          <a:srcRect l="-107" t="-2174" b="-6522"/>
          <a:stretch>
            <a:fillRect/>
          </a:stretch>
        </p:blipFill>
        <p:spPr bwMode="auto">
          <a:xfrm>
            <a:off x="1259632" y="1628800"/>
            <a:ext cx="7056784"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METODO DE DESCUELGUE DE HERRAMIENTAS</a:t>
            </a:r>
            <a:endParaRPr lang="es-EC" dirty="0"/>
          </a:p>
        </p:txBody>
      </p:sp>
      <p:sp>
        <p:nvSpPr>
          <p:cNvPr id="3" name="2 Marcador de contenido"/>
          <p:cNvSpPr>
            <a:spLocks noGrp="1"/>
          </p:cNvSpPr>
          <p:nvPr>
            <p:ph idx="1"/>
          </p:nvPr>
        </p:nvSpPr>
        <p:spPr/>
        <p:txBody>
          <a:bodyPr/>
          <a:lstStyle/>
          <a:p>
            <a:endParaRPr lang="es-EC" dirty="0"/>
          </a:p>
        </p:txBody>
      </p:sp>
      <p:pic>
        <p:nvPicPr>
          <p:cNvPr id="34817" name="Objeto 10"/>
          <p:cNvPicPr>
            <a:picLocks noChangeArrowheads="1"/>
          </p:cNvPicPr>
          <p:nvPr/>
        </p:nvPicPr>
        <p:blipFill>
          <a:blip r:embed="rId2" cstate="print"/>
          <a:srcRect l="-1163" t="-16539" r="-1581" b="-3253"/>
          <a:stretch>
            <a:fillRect/>
          </a:stretch>
        </p:blipFill>
        <p:spPr bwMode="auto">
          <a:xfrm>
            <a:off x="971600" y="1556792"/>
            <a:ext cx="7200800"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smtClean="0"/>
              <a:t>TRABAJO DE REGISTROS CON EL TRANSBORDADOR</a:t>
            </a:r>
            <a:endParaRPr lang="es-EC" dirty="0"/>
          </a:p>
        </p:txBody>
      </p:sp>
      <p:sp>
        <p:nvSpPr>
          <p:cNvPr id="3" name="2 Marcador de contenido"/>
          <p:cNvSpPr>
            <a:spLocks noGrp="1"/>
          </p:cNvSpPr>
          <p:nvPr>
            <p:ph idx="1"/>
          </p:nvPr>
        </p:nvSpPr>
        <p:spPr/>
        <p:txBody>
          <a:bodyPr/>
          <a:lstStyle/>
          <a:p>
            <a:endParaRPr lang="es-EC"/>
          </a:p>
        </p:txBody>
      </p:sp>
      <p:pic>
        <p:nvPicPr>
          <p:cNvPr id="35841" name="Objeto 9"/>
          <p:cNvPicPr>
            <a:picLocks noChangeArrowheads="1"/>
          </p:cNvPicPr>
          <p:nvPr/>
        </p:nvPicPr>
        <p:blipFill>
          <a:blip r:embed="rId2" cstate="print"/>
          <a:srcRect l="-1369" t="-11166" r="-1161" b="-9615"/>
          <a:stretch>
            <a:fillRect/>
          </a:stretch>
        </p:blipFill>
        <p:spPr bwMode="auto">
          <a:xfrm>
            <a:off x="1187624" y="1628800"/>
            <a:ext cx="684076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Promedios de tiempos operacionales</a:t>
            </a:r>
            <a:endParaRPr lang="es-EC" dirty="0"/>
          </a:p>
        </p:txBody>
      </p:sp>
      <p:graphicFrame>
        <p:nvGraphicFramePr>
          <p:cNvPr id="4" name="3 Marcador de contenido"/>
          <p:cNvGraphicFramePr>
            <a:graphicFrameLocks noGrp="1"/>
          </p:cNvGraphicFramePr>
          <p:nvPr>
            <p:ph idx="1"/>
          </p:nvPr>
        </p:nvGraphicFramePr>
        <p:xfrm>
          <a:off x="1907704" y="2204864"/>
          <a:ext cx="4968551" cy="2808310"/>
        </p:xfrm>
        <a:graphic>
          <a:graphicData uri="http://schemas.openxmlformats.org/drawingml/2006/table">
            <a:tbl>
              <a:tblPr/>
              <a:tblGrid>
                <a:gridCol w="1367359"/>
                <a:gridCol w="915411"/>
                <a:gridCol w="633303"/>
                <a:gridCol w="1137067"/>
                <a:gridCol w="915411"/>
              </a:tblGrid>
              <a:tr h="539588">
                <a:tc>
                  <a:txBody>
                    <a:bodyPr/>
                    <a:lstStyle/>
                    <a:p>
                      <a:pPr>
                        <a:spcAft>
                          <a:spcPts val="0"/>
                        </a:spcAft>
                      </a:pPr>
                      <a:r>
                        <a:rPr lang="en-US" sz="1100" dirty="0" err="1">
                          <a:solidFill>
                            <a:srgbClr val="FF0000"/>
                          </a:solidFill>
                          <a:latin typeface="Calibri"/>
                          <a:ea typeface="Times New Roman"/>
                          <a:cs typeface="Times New Roman"/>
                        </a:rPr>
                        <a:t>Horas</a:t>
                      </a:r>
                      <a:r>
                        <a:rPr lang="en-US" sz="1100" dirty="0">
                          <a:solidFill>
                            <a:srgbClr val="FF0000"/>
                          </a:solidFill>
                          <a:latin typeface="Calibri"/>
                          <a:ea typeface="Times New Roman"/>
                          <a:cs typeface="Times New Roman"/>
                        </a:rPr>
                        <a:t> en </a:t>
                      </a:r>
                      <a:r>
                        <a:rPr lang="en-US" sz="1100" dirty="0" err="1">
                          <a:solidFill>
                            <a:srgbClr val="FF0000"/>
                          </a:solidFill>
                          <a:latin typeface="Calibri"/>
                          <a:ea typeface="Times New Roman"/>
                          <a:cs typeface="Times New Roman"/>
                        </a:rPr>
                        <a:t>operacion</a:t>
                      </a:r>
                      <a:endParaRPr lang="es-EC" sz="1200" dirty="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s-ES" sz="1100">
                          <a:solidFill>
                            <a:srgbClr val="FF0000"/>
                          </a:solidFill>
                          <a:latin typeface="Calibri"/>
                          <a:ea typeface="Times New Roman"/>
                          <a:cs typeface="Times New Roman"/>
                        </a:rPr>
                        <a:t>Unidad</a:t>
                      </a:r>
                      <a:r>
                        <a:rPr lang="en-US" sz="1100">
                          <a:solidFill>
                            <a:srgbClr val="FF0000"/>
                          </a:solidFill>
                          <a:latin typeface="Calibri"/>
                          <a:ea typeface="Times New Roman"/>
                          <a:cs typeface="Times New Roman"/>
                        </a:rPr>
                        <a:t>(hrs)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a:noFill/>
                    </a:lnT>
                    <a:lnB>
                      <a:noFill/>
                    </a:lnB>
                  </a:tcPr>
                </a:tc>
                <a:tc>
                  <a:txBody>
                    <a:bodyPr/>
                    <a:lstStyle/>
                    <a:p>
                      <a:pPr>
                        <a:spcAft>
                          <a:spcPts val="0"/>
                        </a:spcAft>
                      </a:pPr>
                      <a:r>
                        <a:rPr lang="en-US" sz="1100">
                          <a:solidFill>
                            <a:srgbClr val="FF0000"/>
                          </a:solidFill>
                          <a:latin typeface="Calibri"/>
                          <a:ea typeface="Times New Roman"/>
                          <a:cs typeface="Times New Roman"/>
                        </a:rPr>
                        <a:t>Horas de</a:t>
                      </a:r>
                      <a:r>
                        <a:rPr lang="es-AR" sz="1100">
                          <a:solidFill>
                            <a:srgbClr val="FF0000"/>
                          </a:solidFill>
                          <a:latin typeface="Calibri"/>
                          <a:ea typeface="Times New Roman"/>
                          <a:cs typeface="Times New Roman"/>
                        </a:rPr>
                        <a:t> Espera</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Unidad(hrs)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r>
              <a:tr h="539588">
                <a:tc>
                  <a:txBody>
                    <a:bodyPr/>
                    <a:lstStyle/>
                    <a:p>
                      <a:pPr>
                        <a:spcAft>
                          <a:spcPts val="0"/>
                        </a:spcAft>
                      </a:pPr>
                      <a:r>
                        <a:rPr lang="en-US" sz="1100">
                          <a:solidFill>
                            <a:srgbClr val="FF0000"/>
                          </a:solidFill>
                          <a:latin typeface="Calibri"/>
                          <a:ea typeface="Times New Roman"/>
                          <a:cs typeface="Times New Roman"/>
                        </a:rPr>
                        <a:t>Quad Combo</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6</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s-AR" sz="12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a:noFill/>
                    </a:lnT>
                    <a:lnB>
                      <a:noFill/>
                    </a:lnB>
                  </a:tcPr>
                </a:tc>
                <a:tc>
                  <a:txBody>
                    <a:bodyPr/>
                    <a:lstStyle/>
                    <a:p>
                      <a:pPr>
                        <a:spcAft>
                          <a:spcPts val="0"/>
                        </a:spcAft>
                      </a:pPr>
                      <a:r>
                        <a:rPr lang="es-AR" sz="1100">
                          <a:solidFill>
                            <a:srgbClr val="FF0000"/>
                          </a:solidFill>
                          <a:latin typeface="Calibri"/>
                          <a:ea typeface="Times New Roman"/>
                          <a:cs typeface="Times New Roman"/>
                        </a:rPr>
                        <a:t>Viaje</a:t>
                      </a:r>
                      <a:r>
                        <a:rPr lang="en-US" sz="1100">
                          <a:solidFill>
                            <a:srgbClr val="FF0000"/>
                          </a:solidFill>
                          <a:latin typeface="Calibri"/>
                          <a:ea typeface="Times New Roman"/>
                          <a:cs typeface="Times New Roman"/>
                        </a:rPr>
                        <a:t> de</a:t>
                      </a:r>
                      <a:r>
                        <a:rPr lang="es-ES" sz="1100">
                          <a:solidFill>
                            <a:srgbClr val="FF0000"/>
                          </a:solidFill>
                          <a:latin typeface="Calibri"/>
                          <a:ea typeface="Times New Roman"/>
                          <a:cs typeface="Times New Roman"/>
                        </a:rPr>
                        <a:t> Limpieza</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15</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6584">
                <a:tc>
                  <a:txBody>
                    <a:bodyPr/>
                    <a:lstStyle/>
                    <a:p>
                      <a:pPr>
                        <a:spcAft>
                          <a:spcPts val="0"/>
                        </a:spcAft>
                      </a:pPr>
                      <a:r>
                        <a:rPr lang="en-US" sz="1100">
                          <a:solidFill>
                            <a:srgbClr val="FF0000"/>
                          </a:solidFill>
                          <a:latin typeface="Calibri"/>
                          <a:ea typeface="Times New Roman"/>
                          <a:cs typeface="Times New Roman"/>
                        </a:rPr>
                        <a:t>TDL</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7</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a:noFill/>
                    </a:lnT>
                    <a:lnB>
                      <a:noFill/>
                    </a:lnB>
                  </a:tcPr>
                </a:tc>
                <a:tc>
                  <a:txBody>
                    <a:bodyPr/>
                    <a:lstStyle/>
                    <a:p>
                      <a:pPr>
                        <a:spcAft>
                          <a:spcPts val="0"/>
                        </a:spcAft>
                      </a:pPr>
                      <a:r>
                        <a:rPr lang="en-US" sz="1100">
                          <a:solidFill>
                            <a:srgbClr val="FF0000"/>
                          </a:solidFill>
                          <a:latin typeface="Calibri"/>
                          <a:ea typeface="Times New Roman"/>
                          <a:cs typeface="Times New Roman"/>
                        </a:rPr>
                        <a:t>Restriccion</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2</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6584">
                <a:tc>
                  <a:txBody>
                    <a:bodyPr/>
                    <a:lstStyle/>
                    <a:p>
                      <a:pPr>
                        <a:spcAft>
                          <a:spcPts val="0"/>
                        </a:spcAft>
                      </a:pPr>
                      <a:r>
                        <a:rPr lang="en-US" sz="1100">
                          <a:solidFill>
                            <a:srgbClr val="FF0000"/>
                          </a:solidFill>
                          <a:latin typeface="Calibri"/>
                          <a:ea typeface="Times New Roman"/>
                          <a:cs typeface="Times New Roman"/>
                        </a:rPr>
                        <a:t>Drop Off</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17</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a:noFill/>
                    </a:lnT>
                    <a:lnB>
                      <a:noFill/>
                    </a:lnB>
                  </a:tcPr>
                </a:tc>
                <a:tc>
                  <a:txBody>
                    <a:bodyPr/>
                    <a:lstStyle/>
                    <a:p>
                      <a:pPr>
                        <a:spcAft>
                          <a:spcPts val="0"/>
                        </a:spcAft>
                      </a:pPr>
                      <a:r>
                        <a:rPr lang="en-US" sz="1100" dirty="0" err="1">
                          <a:solidFill>
                            <a:srgbClr val="FF0000"/>
                          </a:solidFill>
                          <a:latin typeface="Calibri"/>
                          <a:ea typeface="Times New Roman"/>
                          <a:cs typeface="Times New Roman"/>
                        </a:rPr>
                        <a:t>Viaje</a:t>
                      </a:r>
                      <a:r>
                        <a:rPr lang="en-US" sz="1100" dirty="0">
                          <a:solidFill>
                            <a:srgbClr val="FF0000"/>
                          </a:solidFill>
                          <a:latin typeface="Calibri"/>
                          <a:ea typeface="Times New Roman"/>
                          <a:cs typeface="Times New Roman"/>
                        </a:rPr>
                        <a:t> al </a:t>
                      </a:r>
                      <a:r>
                        <a:rPr lang="en-US" sz="1100" dirty="0" err="1">
                          <a:solidFill>
                            <a:srgbClr val="FF0000"/>
                          </a:solidFill>
                          <a:latin typeface="Calibri"/>
                          <a:ea typeface="Times New Roman"/>
                          <a:cs typeface="Times New Roman"/>
                        </a:rPr>
                        <a:t>fondo</a:t>
                      </a:r>
                      <a:endParaRPr lang="es-EC" sz="1200" dirty="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2</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09382">
                <a:tc>
                  <a:txBody>
                    <a:bodyPr/>
                    <a:lstStyle/>
                    <a:p>
                      <a:pPr>
                        <a:spcAft>
                          <a:spcPts val="0"/>
                        </a:spcAft>
                      </a:pPr>
                      <a:r>
                        <a:rPr lang="en-US" sz="1100">
                          <a:solidFill>
                            <a:srgbClr val="FF0000"/>
                          </a:solidFill>
                          <a:latin typeface="Calibri"/>
                          <a:ea typeface="Times New Roman"/>
                          <a:cs typeface="Times New Roman"/>
                        </a:rPr>
                        <a:t>Shuttle</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25</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a:noFill/>
                    </a:lnT>
                    <a:lnB>
                      <a:noFill/>
                    </a:lnB>
                  </a:tcPr>
                </a:tc>
                <a:tc>
                  <a:txBody>
                    <a:bodyPr/>
                    <a:lstStyle/>
                    <a:p>
                      <a:pPr>
                        <a:spcAft>
                          <a:spcPts val="0"/>
                        </a:spcAft>
                      </a:pPr>
                      <a:r>
                        <a:rPr lang="en-US" sz="1100">
                          <a:solidFill>
                            <a:srgbClr val="FF0000"/>
                          </a:solidFill>
                          <a:latin typeface="Calibri"/>
                          <a:ea typeface="Times New Roman"/>
                          <a:cs typeface="Times New Roman"/>
                        </a:rPr>
                        <a:t>Sacar Herramientas de Registros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1</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306584">
                <a:tc>
                  <a:txBody>
                    <a:bodyPr/>
                    <a:lstStyle/>
                    <a:p>
                      <a:pPr>
                        <a:spcAft>
                          <a:spcPts val="0"/>
                        </a:spcAft>
                      </a:pPr>
                      <a:r>
                        <a:rPr lang="en-US" sz="1100">
                          <a:solidFill>
                            <a:srgbClr val="FF0000"/>
                          </a:solidFill>
                          <a:latin typeface="Calibri"/>
                          <a:ea typeface="Times New Roman"/>
                          <a:cs typeface="Times New Roman"/>
                        </a:rPr>
                        <a:t>TCL</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FFFF"/>
                          </a:solidFill>
                          <a:latin typeface="Calibri"/>
                          <a:ea typeface="Times New Roman"/>
                          <a:cs typeface="Times New Roman"/>
                        </a:rPr>
                        <a:t>36</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100" b="1">
                          <a:solidFill>
                            <a:srgbClr val="00B050"/>
                          </a:solidFill>
                          <a:latin typeface="Calibri"/>
                          <a:ea typeface="Times New Roman"/>
                          <a:cs typeface="Times New Roman"/>
                        </a:rPr>
                        <a:t>Total</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n-US" sz="1100" b="1" dirty="0">
                          <a:solidFill>
                            <a:srgbClr val="00B050"/>
                          </a:solidFill>
                          <a:latin typeface="Calibri"/>
                          <a:ea typeface="Times New Roman"/>
                          <a:cs typeface="Times New Roman"/>
                        </a:rPr>
                        <a:t>20</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Caso # 1 </a:t>
            </a:r>
            <a:endParaRPr lang="es-EC" dirty="0"/>
          </a:p>
        </p:txBody>
      </p:sp>
      <p:sp>
        <p:nvSpPr>
          <p:cNvPr id="3" name="2 Marcador de contenido"/>
          <p:cNvSpPr>
            <a:spLocks noGrp="1"/>
          </p:cNvSpPr>
          <p:nvPr>
            <p:ph idx="1"/>
          </p:nvPr>
        </p:nvSpPr>
        <p:spPr/>
        <p:txBody>
          <a:bodyPr/>
          <a:lstStyle/>
          <a:p>
            <a:r>
              <a:rPr lang="es-EC" dirty="0" smtClean="0"/>
              <a:t>Pozo Vertical donde se programa utilizar el método tradicional de registros (</a:t>
            </a:r>
            <a:r>
              <a:rPr lang="es-EC" dirty="0" err="1" smtClean="0"/>
              <a:t>Wireline</a:t>
            </a:r>
            <a:r>
              <a:rPr lang="es-EC" dirty="0" smtClean="0"/>
              <a:t>). </a:t>
            </a:r>
          </a:p>
          <a:p>
            <a:endParaRPr lang="es-EC" dirty="0"/>
          </a:p>
        </p:txBody>
      </p:sp>
      <p:graphicFrame>
        <p:nvGraphicFramePr>
          <p:cNvPr id="4" name="3 Tabla"/>
          <p:cNvGraphicFramePr>
            <a:graphicFrameLocks noGrp="1"/>
          </p:cNvGraphicFramePr>
          <p:nvPr/>
        </p:nvGraphicFramePr>
        <p:xfrm>
          <a:off x="2555776" y="3041350"/>
          <a:ext cx="3888432" cy="2259856"/>
        </p:xfrm>
        <a:graphic>
          <a:graphicData uri="http://schemas.openxmlformats.org/drawingml/2006/table">
            <a:tbl>
              <a:tblPr/>
              <a:tblGrid>
                <a:gridCol w="3056547"/>
                <a:gridCol w="831885"/>
              </a:tblGrid>
              <a:tr h="482854">
                <a:tc>
                  <a:txBody>
                    <a:bodyPr/>
                    <a:lstStyle/>
                    <a:p>
                      <a:pPr>
                        <a:spcAft>
                          <a:spcPts val="0"/>
                        </a:spcAft>
                      </a:pPr>
                      <a:r>
                        <a:rPr lang="es-EC" sz="1100">
                          <a:solidFill>
                            <a:srgbClr val="FF0000"/>
                          </a:solidFill>
                          <a:latin typeface="Calibri"/>
                          <a:ea typeface="Times New Roman"/>
                          <a:cs typeface="Times New Roman"/>
                        </a:rPr>
                        <a:t>Costo Para Operadora de Registros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Unidad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r>
              <a:tr h="328440">
                <a:tc>
                  <a:txBody>
                    <a:bodyPr/>
                    <a:lstStyle/>
                    <a:p>
                      <a:pPr>
                        <a:spcAft>
                          <a:spcPts val="0"/>
                        </a:spcAft>
                      </a:pPr>
                      <a:r>
                        <a:rPr lang="en-US" sz="1100">
                          <a:solidFill>
                            <a:srgbClr val="FF0000"/>
                          </a:solidFill>
                          <a:latin typeface="Calibri"/>
                          <a:ea typeface="Times New Roman"/>
                          <a:cs typeface="Times New Roman"/>
                        </a:rPr>
                        <a:t>Metodo Tradicional (Wireline)</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a:solidFill>
                            <a:srgbClr val="00B050"/>
                          </a:solidFill>
                          <a:latin typeface="Calibri"/>
                          <a:ea typeface="Times New Roman"/>
                          <a:cs typeface="Times New Roman"/>
                        </a:rPr>
                        <a:t>0</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482854">
                <a:tc>
                  <a:txBody>
                    <a:bodyPr/>
                    <a:lstStyle/>
                    <a:p>
                      <a:pPr>
                        <a:spcAft>
                          <a:spcPts val="0"/>
                        </a:spcAft>
                      </a:pPr>
                      <a:r>
                        <a:rPr lang="es-EC" sz="1100">
                          <a:solidFill>
                            <a:srgbClr val="FF0000"/>
                          </a:solidFill>
                          <a:latin typeface="Calibri"/>
                          <a:ea typeface="Times New Roman"/>
                          <a:cs typeface="Times New Roman"/>
                        </a:rPr>
                        <a:t>A través de Tubería (TDL)</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a:solidFill>
                            <a:srgbClr val="00B050"/>
                          </a:solidFill>
                          <a:latin typeface="Calibri"/>
                          <a:ea typeface="Times New Roman"/>
                          <a:cs typeface="Times New Roman"/>
                        </a:rPr>
                        <a:t>42.22222</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482854">
                <a:tc>
                  <a:txBody>
                    <a:bodyPr/>
                    <a:lstStyle/>
                    <a:p>
                      <a:pPr>
                        <a:spcAft>
                          <a:spcPts val="0"/>
                        </a:spcAft>
                      </a:pPr>
                      <a:r>
                        <a:rPr lang="es-EC" sz="1100">
                          <a:solidFill>
                            <a:srgbClr val="FF0000"/>
                          </a:solidFill>
                          <a:latin typeface="Calibri"/>
                          <a:ea typeface="Times New Roman"/>
                          <a:cs typeface="Times New Roman"/>
                        </a:rPr>
                        <a:t>Método de Descuelgue (Drop Off)</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a:solidFill>
                            <a:srgbClr val="00B050"/>
                          </a:solidFill>
                          <a:latin typeface="Calibri"/>
                          <a:ea typeface="Times New Roman"/>
                          <a:cs typeface="Times New Roman"/>
                        </a:rPr>
                        <a:t>122.2222</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482854">
                <a:tc>
                  <a:txBody>
                    <a:bodyPr/>
                    <a:lstStyle/>
                    <a:p>
                      <a:pPr>
                        <a:spcAft>
                          <a:spcPts val="0"/>
                        </a:spcAft>
                      </a:pPr>
                      <a:r>
                        <a:rPr lang="en-US" sz="1100">
                          <a:solidFill>
                            <a:srgbClr val="FF0000"/>
                          </a:solidFill>
                          <a:latin typeface="Calibri"/>
                          <a:ea typeface="Times New Roman"/>
                          <a:cs typeface="Times New Roman"/>
                        </a:rPr>
                        <a:t>Metodo del Transbordador (Shuttle)</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dirty="0">
                          <a:solidFill>
                            <a:srgbClr val="00B050"/>
                          </a:solidFill>
                          <a:latin typeface="Calibri"/>
                          <a:ea typeface="Times New Roman"/>
                          <a:cs typeface="Times New Roman"/>
                        </a:rPr>
                        <a:t>231.1111</a:t>
                      </a:r>
                      <a:endParaRPr lang="es-EC" sz="1200" dirty="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Restricciones en caso # 1</a:t>
            </a:r>
            <a:endParaRPr lang="es-EC" dirty="0"/>
          </a:p>
        </p:txBody>
      </p:sp>
      <p:graphicFrame>
        <p:nvGraphicFramePr>
          <p:cNvPr id="4" name="3 Marcador de contenido"/>
          <p:cNvGraphicFramePr>
            <a:graphicFrameLocks noGrp="1"/>
          </p:cNvGraphicFramePr>
          <p:nvPr>
            <p:ph idx="1"/>
          </p:nvPr>
        </p:nvGraphicFramePr>
        <p:xfrm>
          <a:off x="1403648" y="1988840"/>
          <a:ext cx="5976665" cy="3456383"/>
        </p:xfrm>
        <a:graphic>
          <a:graphicData uri="http://schemas.openxmlformats.org/drawingml/2006/table">
            <a:tbl>
              <a:tblPr/>
              <a:tblGrid>
                <a:gridCol w="1781227"/>
                <a:gridCol w="205492"/>
                <a:gridCol w="212946"/>
                <a:gridCol w="3777000"/>
              </a:tblGrid>
              <a:tr h="996163">
                <a:tc>
                  <a:txBody>
                    <a:bodyPr/>
                    <a:lstStyle/>
                    <a:p>
                      <a:pPr>
                        <a:spcAft>
                          <a:spcPts val="0"/>
                        </a:spcAft>
                      </a:pPr>
                      <a:r>
                        <a:rPr lang="es-EC" sz="1100">
                          <a:solidFill>
                            <a:srgbClr val="FF0000"/>
                          </a:solidFill>
                          <a:latin typeface="Calibri"/>
                          <a:ea typeface="Times New Roman"/>
                          <a:cs typeface="Times New Roman"/>
                        </a:rPr>
                        <a:t>Costo De Pozo con Problemas(1 evento) de restricción</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s-EC"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s-EC" sz="1200">
                        <a:solidFill>
                          <a:srgbClr val="FF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a:solidFill>
                            <a:srgbClr val="FF0000"/>
                          </a:solidFill>
                          <a:latin typeface="Calibri"/>
                          <a:ea typeface="Times New Roman"/>
                          <a:cs typeface="Times New Roman"/>
                        </a:rPr>
                        <a:t>Unidad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r>
              <a:tr h="377334">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en-US" sz="1100" b="1">
                          <a:solidFill>
                            <a:srgbClr val="00B05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n-US" sz="1100" b="1">
                          <a:solidFill>
                            <a:srgbClr val="00B050"/>
                          </a:solidFill>
                          <a:latin typeface="Calibri"/>
                          <a:ea typeface="Times New Roman"/>
                          <a:cs typeface="Times New Roman"/>
                        </a:rPr>
                        <a:t>92.55555556</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664109">
                <a:tc>
                  <a:txBody>
                    <a:bodyPr/>
                    <a:lstStyle/>
                    <a:p>
                      <a:pPr>
                        <a:spcAft>
                          <a:spcPts val="0"/>
                        </a:spcAft>
                      </a:pPr>
                      <a:r>
                        <a:rPr lang="es-EC" sz="1100">
                          <a:solidFill>
                            <a:srgbClr val="FF0000"/>
                          </a:solidFill>
                          <a:latin typeface="Calibri"/>
                          <a:ea typeface="Times New Roman"/>
                          <a:cs typeface="Times New Roman"/>
                        </a:rPr>
                        <a:t>Costo de Pozo 2 Eventos de restricción</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s-EC"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334">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r>
                        <a:rPr lang="es-EC" sz="1100" b="1">
                          <a:solidFill>
                            <a:srgbClr val="00B05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n-US" sz="1100" b="1">
                          <a:solidFill>
                            <a:srgbClr val="00B050"/>
                          </a:solidFill>
                          <a:latin typeface="Calibri"/>
                          <a:ea typeface="Times New Roman"/>
                          <a:cs typeface="Times New Roman"/>
                        </a:rPr>
                        <a:t>185.1111111</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664109">
                <a:tc>
                  <a:txBody>
                    <a:bodyPr/>
                    <a:lstStyle/>
                    <a:p>
                      <a:pPr>
                        <a:spcAft>
                          <a:spcPts val="0"/>
                        </a:spcAft>
                      </a:pPr>
                      <a:r>
                        <a:rPr lang="es-EC" sz="1100">
                          <a:solidFill>
                            <a:srgbClr val="FF0000"/>
                          </a:solidFill>
                          <a:latin typeface="Calibri"/>
                          <a:ea typeface="Times New Roman"/>
                          <a:cs typeface="Times New Roman"/>
                        </a:rPr>
                        <a:t>Costo de Pozo 3 Eventos de restricción</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s-EC"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7334">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a:noFill/>
                    </a:lnB>
                  </a:tcPr>
                </a:tc>
                <a:tc>
                  <a:txBody>
                    <a:bodyPr/>
                    <a:lstStyle/>
                    <a:p>
                      <a:pPr>
                        <a:spcAft>
                          <a:spcPts val="0"/>
                        </a:spcAft>
                      </a:pPr>
                      <a:endParaRPr lang="es-EC" sz="1200">
                        <a:solidFill>
                          <a:srgbClr val="000000"/>
                        </a:solidFill>
                        <a:latin typeface="Calibri"/>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a:noFill/>
                    </a:lnB>
                  </a:tcPr>
                </a:tc>
                <a:tc>
                  <a:txBody>
                    <a:bodyPr/>
                    <a:lstStyle/>
                    <a:p>
                      <a:pPr>
                        <a:spcAft>
                          <a:spcPts val="0"/>
                        </a:spcAft>
                      </a:pPr>
                      <a:r>
                        <a:rPr lang="es-EC" sz="1100" b="1">
                          <a:solidFill>
                            <a:srgbClr val="00B05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c>
                  <a:txBody>
                    <a:bodyPr/>
                    <a:lstStyle/>
                    <a:p>
                      <a:pPr algn="r">
                        <a:spcAft>
                          <a:spcPts val="0"/>
                        </a:spcAft>
                      </a:pPr>
                      <a:r>
                        <a:rPr lang="en-US" sz="1100" b="1" dirty="0">
                          <a:solidFill>
                            <a:srgbClr val="00B050"/>
                          </a:solidFill>
                          <a:latin typeface="Calibri"/>
                          <a:ea typeface="Times New Roman"/>
                          <a:cs typeface="Times New Roman"/>
                        </a:rPr>
                        <a:t>277.6666667</a:t>
                      </a:r>
                      <a:endParaRPr lang="es-EC" sz="12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Ahorro en base a decisiones correctas</a:t>
            </a:r>
            <a:endParaRPr lang="es-EC" dirty="0"/>
          </a:p>
        </p:txBody>
      </p:sp>
      <p:sp>
        <p:nvSpPr>
          <p:cNvPr id="3" name="2 Marcador de contenido"/>
          <p:cNvSpPr>
            <a:spLocks noGrp="1"/>
          </p:cNvSpPr>
          <p:nvPr>
            <p:ph idx="1"/>
          </p:nvPr>
        </p:nvSpPr>
        <p:spPr/>
        <p:txBody>
          <a:bodyPr/>
          <a:lstStyle/>
          <a:p>
            <a:endParaRPr lang="es-EC" dirty="0"/>
          </a:p>
        </p:txBody>
      </p:sp>
      <p:pic>
        <p:nvPicPr>
          <p:cNvPr id="108545" name="Picture 1"/>
          <p:cNvPicPr>
            <a:picLocks noChangeAspect="1" noChangeArrowheads="1"/>
          </p:cNvPicPr>
          <p:nvPr/>
        </p:nvPicPr>
        <p:blipFill>
          <a:blip r:embed="rId2" cstate="print"/>
          <a:srcRect/>
          <a:stretch>
            <a:fillRect/>
          </a:stretch>
        </p:blipFill>
        <p:spPr bwMode="auto">
          <a:xfrm>
            <a:off x="395536" y="1340768"/>
            <a:ext cx="7417461" cy="1728192"/>
          </a:xfrm>
          <a:prstGeom prst="rect">
            <a:avLst/>
          </a:prstGeom>
          <a:noFill/>
          <a:ln w="9525">
            <a:noFill/>
            <a:miter lim="800000"/>
            <a:headEnd/>
            <a:tailEnd/>
          </a:ln>
        </p:spPr>
      </p:pic>
      <p:pic>
        <p:nvPicPr>
          <p:cNvPr id="108546" name="Gráfico 3"/>
          <p:cNvPicPr>
            <a:picLocks noChangeArrowheads="1"/>
          </p:cNvPicPr>
          <p:nvPr/>
        </p:nvPicPr>
        <p:blipFill>
          <a:blip r:embed="rId3" cstate="print"/>
          <a:srcRect b="-52"/>
          <a:stretch>
            <a:fillRect/>
          </a:stretch>
        </p:blipFill>
        <p:spPr bwMode="auto">
          <a:xfrm>
            <a:off x="4314825" y="3219450"/>
            <a:ext cx="4829175" cy="363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5"/>
                                        </p:tgtEl>
                                        <p:attrNameLst>
                                          <p:attrName>style.visibility</p:attrName>
                                        </p:attrNameLst>
                                      </p:cBhvr>
                                      <p:to>
                                        <p:strVal val="visible"/>
                                      </p:to>
                                    </p:set>
                                    <p:anim calcmode="lin" valueType="num">
                                      <p:cBhvr additive="base">
                                        <p:cTn id="7" dur="500" fill="hold"/>
                                        <p:tgtEl>
                                          <p:spTgt spid="108545"/>
                                        </p:tgtEl>
                                        <p:attrNameLst>
                                          <p:attrName>ppt_x</p:attrName>
                                        </p:attrNameLst>
                                      </p:cBhvr>
                                      <p:tavLst>
                                        <p:tav tm="0">
                                          <p:val>
                                            <p:strVal val="#ppt_x"/>
                                          </p:val>
                                        </p:tav>
                                        <p:tav tm="100000">
                                          <p:val>
                                            <p:strVal val="#ppt_x"/>
                                          </p:val>
                                        </p:tav>
                                      </p:tavLst>
                                    </p:anim>
                                    <p:anim calcmode="lin" valueType="num">
                                      <p:cBhvr additive="base">
                                        <p:cTn id="8" dur="500" fill="hold"/>
                                        <p:tgtEl>
                                          <p:spTgt spid="1085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08546"/>
                                        </p:tgtEl>
                                        <p:attrNameLst>
                                          <p:attrName>style.visibility</p:attrName>
                                        </p:attrNameLst>
                                      </p:cBhvr>
                                      <p:to>
                                        <p:strVal val="visible"/>
                                      </p:to>
                                    </p:set>
                                    <p:animEffect transition="in" filter="diamond(in)">
                                      <p:cBhvr>
                                        <p:cTn id="13" dur="5000"/>
                                        <p:tgtEl>
                                          <p:spTgt spid="108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Caso # 2</a:t>
            </a:r>
            <a:endParaRPr lang="es-EC" dirty="0"/>
          </a:p>
        </p:txBody>
      </p:sp>
      <p:sp>
        <p:nvSpPr>
          <p:cNvPr id="3" name="2 Marcador de contenido"/>
          <p:cNvSpPr>
            <a:spLocks noGrp="1"/>
          </p:cNvSpPr>
          <p:nvPr>
            <p:ph idx="1"/>
          </p:nvPr>
        </p:nvSpPr>
        <p:spPr/>
        <p:txBody>
          <a:bodyPr/>
          <a:lstStyle/>
          <a:p>
            <a:pPr>
              <a:buFont typeface="Wingdings" pitchFamily="2" charset="2"/>
              <a:buChar char="§"/>
            </a:pPr>
            <a:r>
              <a:rPr lang="es-EC" dirty="0" smtClean="0"/>
              <a:t>Pozo Desviado con posibles restricciones donde se programa utilizar el método de registro de a través de tubería.</a:t>
            </a:r>
            <a:endParaRPr lang="es-EC" dirty="0"/>
          </a:p>
        </p:txBody>
      </p:sp>
      <p:graphicFrame>
        <p:nvGraphicFramePr>
          <p:cNvPr id="4" name="3 Tabla"/>
          <p:cNvGraphicFramePr>
            <a:graphicFrameLocks noGrp="1"/>
          </p:cNvGraphicFramePr>
          <p:nvPr/>
        </p:nvGraphicFramePr>
        <p:xfrm>
          <a:off x="2483768" y="3212976"/>
          <a:ext cx="4608512" cy="2808310"/>
        </p:xfrm>
        <a:graphic>
          <a:graphicData uri="http://schemas.openxmlformats.org/drawingml/2006/table">
            <a:tbl>
              <a:tblPr/>
              <a:tblGrid>
                <a:gridCol w="3709756"/>
                <a:gridCol w="898756"/>
              </a:tblGrid>
              <a:tr h="678932">
                <a:tc>
                  <a:txBody>
                    <a:bodyPr/>
                    <a:lstStyle/>
                    <a:p>
                      <a:pPr>
                        <a:spcAft>
                          <a:spcPts val="0"/>
                        </a:spcAft>
                      </a:pPr>
                      <a:r>
                        <a:rPr lang="es-EC" sz="1100">
                          <a:solidFill>
                            <a:srgbClr val="FF0000"/>
                          </a:solidFill>
                          <a:latin typeface="Calibri"/>
                          <a:ea typeface="Times New Roman"/>
                          <a:cs typeface="Times New Roman"/>
                        </a:rPr>
                        <a:t>Costo Para Operadora de Registros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Unidad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r>
              <a:tr h="385757">
                <a:tc>
                  <a:txBody>
                    <a:bodyPr/>
                    <a:lstStyle/>
                    <a:p>
                      <a:pPr>
                        <a:spcAft>
                          <a:spcPts val="0"/>
                        </a:spcAft>
                      </a:pPr>
                      <a:r>
                        <a:rPr lang="en-US" sz="1100">
                          <a:solidFill>
                            <a:srgbClr val="FF0000"/>
                          </a:solidFill>
                          <a:latin typeface="Calibri"/>
                          <a:ea typeface="Times New Roman"/>
                          <a:cs typeface="Times New Roman"/>
                        </a:rPr>
                        <a:t>Quad Combo(Wireline)</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b="1">
                          <a:solidFill>
                            <a:srgbClr val="00B050"/>
                          </a:solidFill>
                          <a:latin typeface="Calibri"/>
                          <a:ea typeface="Times New Roman"/>
                          <a:cs typeface="Times New Roman"/>
                        </a:rPr>
                        <a:t>N/A</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385757">
                <a:tc>
                  <a:txBody>
                    <a:bodyPr/>
                    <a:lstStyle/>
                    <a:p>
                      <a:pPr>
                        <a:spcAft>
                          <a:spcPts val="0"/>
                        </a:spcAft>
                      </a:pPr>
                      <a:r>
                        <a:rPr lang="es-EC" sz="1100">
                          <a:solidFill>
                            <a:srgbClr val="FF0000"/>
                          </a:solidFill>
                          <a:latin typeface="Calibri"/>
                          <a:ea typeface="Times New Roman"/>
                          <a:cs typeface="Times New Roman"/>
                        </a:rPr>
                        <a:t>A través de Tubería (TDL)</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a:solidFill>
                            <a:srgbClr val="00B050"/>
                          </a:solidFill>
                          <a:latin typeface="Calibri"/>
                          <a:ea typeface="Times New Roman"/>
                          <a:cs typeface="Times New Roman"/>
                        </a:rPr>
                        <a:t>0</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678932">
                <a:tc>
                  <a:txBody>
                    <a:bodyPr/>
                    <a:lstStyle/>
                    <a:p>
                      <a:pPr>
                        <a:spcAft>
                          <a:spcPts val="0"/>
                        </a:spcAft>
                      </a:pPr>
                      <a:r>
                        <a:rPr lang="es-EC" sz="1100">
                          <a:solidFill>
                            <a:srgbClr val="FF0000"/>
                          </a:solidFill>
                          <a:latin typeface="Calibri"/>
                          <a:ea typeface="Times New Roman"/>
                          <a:cs typeface="Times New Roman"/>
                        </a:rPr>
                        <a:t>Método de Descuelgue (Drop Off)</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a:solidFill>
                            <a:srgbClr val="00B050"/>
                          </a:solidFill>
                          <a:latin typeface="Calibri"/>
                          <a:ea typeface="Times New Roman"/>
                          <a:cs typeface="Times New Roman"/>
                        </a:rPr>
                        <a:t>64.78873</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678932">
                <a:tc>
                  <a:txBody>
                    <a:bodyPr/>
                    <a:lstStyle/>
                    <a:p>
                      <a:pPr>
                        <a:spcAft>
                          <a:spcPts val="0"/>
                        </a:spcAft>
                      </a:pPr>
                      <a:r>
                        <a:rPr lang="en-US" sz="1100">
                          <a:solidFill>
                            <a:srgbClr val="FF0000"/>
                          </a:solidFill>
                          <a:latin typeface="Calibri"/>
                          <a:ea typeface="Times New Roman"/>
                          <a:cs typeface="Times New Roman"/>
                        </a:rPr>
                        <a:t>Metodo del Transbordador (Shuttle)</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lgn="r">
                        <a:spcAft>
                          <a:spcPts val="0"/>
                        </a:spcAft>
                      </a:pPr>
                      <a:r>
                        <a:rPr lang="en-US" sz="1100" b="1" dirty="0">
                          <a:solidFill>
                            <a:srgbClr val="00B050"/>
                          </a:solidFill>
                          <a:latin typeface="Calibri"/>
                          <a:ea typeface="Times New Roman"/>
                          <a:cs typeface="Times New Roman"/>
                        </a:rPr>
                        <a:t>145.0704</a:t>
                      </a:r>
                      <a:endParaRPr lang="es-EC" sz="1200" dirty="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Restricciones en caso # 2</a:t>
            </a:r>
            <a:endParaRPr lang="es-EC" dirty="0"/>
          </a:p>
        </p:txBody>
      </p:sp>
      <p:graphicFrame>
        <p:nvGraphicFramePr>
          <p:cNvPr id="4" name="3 Marcador de contenido"/>
          <p:cNvGraphicFramePr>
            <a:graphicFrameLocks noGrp="1"/>
          </p:cNvGraphicFramePr>
          <p:nvPr>
            <p:ph idx="1"/>
          </p:nvPr>
        </p:nvGraphicFramePr>
        <p:xfrm>
          <a:off x="2051720" y="2492896"/>
          <a:ext cx="4910734" cy="2776791"/>
        </p:xfrm>
        <a:graphic>
          <a:graphicData uri="http://schemas.openxmlformats.org/drawingml/2006/table">
            <a:tbl>
              <a:tblPr/>
              <a:tblGrid>
                <a:gridCol w="1624576"/>
                <a:gridCol w="1879919"/>
                <a:gridCol w="1406239"/>
              </a:tblGrid>
              <a:tr h="590236">
                <a:tc>
                  <a:txBody>
                    <a:bodyPr/>
                    <a:lstStyle/>
                    <a:p>
                      <a:pPr>
                        <a:spcAft>
                          <a:spcPts val="0"/>
                        </a:spcAft>
                      </a:pPr>
                      <a:r>
                        <a:rPr lang="es-EC" sz="1100">
                          <a:solidFill>
                            <a:srgbClr val="FF0000"/>
                          </a:solidFill>
                          <a:latin typeface="Calibri"/>
                          <a:ea typeface="Times New Roman"/>
                          <a:cs typeface="Times New Roman"/>
                        </a:rPr>
                        <a:t>Costo De Pozo con Problemas(1 evento)</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s-EC"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Unidad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r>
              <a:tr h="335361">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r">
                        <a:spcAft>
                          <a:spcPts val="0"/>
                        </a:spcAft>
                      </a:pPr>
                      <a:r>
                        <a:rPr lang="en-US" sz="1100" b="1">
                          <a:solidFill>
                            <a:srgbClr val="00B050"/>
                          </a:solidFill>
                          <a:latin typeface="Calibri"/>
                          <a:ea typeface="Times New Roman"/>
                          <a:cs typeface="Times New Roman"/>
                        </a:rPr>
                        <a:t>88.02816901</a:t>
                      </a:r>
                      <a:endParaRPr lang="es-EC"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590236">
                <a:tc>
                  <a:txBody>
                    <a:bodyPr/>
                    <a:lstStyle/>
                    <a:p>
                      <a:pPr>
                        <a:spcAft>
                          <a:spcPts val="0"/>
                        </a:spcAft>
                      </a:pPr>
                      <a:r>
                        <a:rPr lang="en-US" sz="1100">
                          <a:solidFill>
                            <a:srgbClr val="FF0000"/>
                          </a:solidFill>
                          <a:latin typeface="Calibri"/>
                          <a:ea typeface="Times New Roman"/>
                          <a:cs typeface="Times New Roman"/>
                        </a:rPr>
                        <a:t>Costo de Pozo 2 Eventos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61">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tcPr>
                </a:tc>
                <a:tc>
                  <a:txBody>
                    <a:bodyPr/>
                    <a:lstStyle/>
                    <a:p>
                      <a:pPr algn="r">
                        <a:spcAft>
                          <a:spcPts val="0"/>
                        </a:spcAft>
                      </a:pPr>
                      <a:r>
                        <a:rPr lang="en-US" sz="1100" b="1">
                          <a:solidFill>
                            <a:srgbClr val="00B050"/>
                          </a:solidFill>
                          <a:latin typeface="Calibri"/>
                          <a:ea typeface="Times New Roman"/>
                          <a:cs typeface="Times New Roman"/>
                        </a:rPr>
                        <a:t>176.056338</a:t>
                      </a:r>
                      <a:endParaRPr lang="es-EC" sz="120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r h="590236">
                <a:tc>
                  <a:txBody>
                    <a:bodyPr/>
                    <a:lstStyle/>
                    <a:p>
                      <a:pPr>
                        <a:spcAft>
                          <a:spcPts val="0"/>
                        </a:spcAft>
                      </a:pPr>
                      <a:r>
                        <a:rPr lang="en-US" sz="1100">
                          <a:solidFill>
                            <a:srgbClr val="FF0000"/>
                          </a:solidFill>
                          <a:latin typeface="Calibri"/>
                          <a:ea typeface="Times New Roman"/>
                          <a:cs typeface="Times New Roman"/>
                        </a:rPr>
                        <a:t>Costo de Pozo 3 Eventos</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r>
                        <a:rPr lang="en-US" sz="1100">
                          <a:solidFill>
                            <a:srgbClr val="FF0000"/>
                          </a:solidFill>
                          <a:latin typeface="Calibri"/>
                          <a:ea typeface="Times New Roman"/>
                          <a:cs typeface="Times New Roman"/>
                        </a:rPr>
                        <a:t> </a:t>
                      </a:r>
                      <a:endParaRPr lang="es-EC" sz="1200">
                        <a:latin typeface="Times New Roman"/>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solidFill>
                      <a:srgbClr val="0D0D0D"/>
                    </a:solidFill>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w="12700" cap="flat" cmpd="sng" algn="ctr">
                      <a:solidFill>
                        <a:srgbClr val="FFFF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361">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a:noFill/>
                    </a:lnB>
                  </a:tcPr>
                </a:tc>
                <a:tc>
                  <a:txBody>
                    <a:bodyPr/>
                    <a:lstStyle/>
                    <a:p>
                      <a:pPr>
                        <a:spcAft>
                          <a:spcPts val="0"/>
                        </a:spcAft>
                      </a:pPr>
                      <a:endParaRPr lang="en-US" sz="1200">
                        <a:solidFill>
                          <a:srgbClr val="000000"/>
                        </a:solidFill>
                        <a:latin typeface="Calibri"/>
                        <a:ea typeface="Times New Roman"/>
                        <a:cs typeface="Times New Roman"/>
                      </a:endParaRPr>
                    </a:p>
                  </a:txBody>
                  <a:tcPr marL="68580" marR="68580" marT="0" marB="0" anchor="b">
                    <a:lnL>
                      <a:noFill/>
                    </a:lnL>
                    <a:lnR>
                      <a:noFill/>
                    </a:lnR>
                    <a:lnT w="12700" cap="flat" cmpd="sng" algn="ctr">
                      <a:solidFill>
                        <a:srgbClr val="FFFF00"/>
                      </a:solidFill>
                      <a:prstDash val="solid"/>
                      <a:round/>
                      <a:headEnd type="none" w="med" len="med"/>
                      <a:tailEnd type="none" w="med" len="med"/>
                    </a:lnT>
                    <a:lnB>
                      <a:noFill/>
                    </a:lnB>
                  </a:tcPr>
                </a:tc>
                <a:tc>
                  <a:txBody>
                    <a:bodyPr/>
                    <a:lstStyle/>
                    <a:p>
                      <a:pPr algn="r">
                        <a:spcAft>
                          <a:spcPts val="0"/>
                        </a:spcAft>
                      </a:pPr>
                      <a:r>
                        <a:rPr lang="en-US" sz="1100" b="1" dirty="0">
                          <a:solidFill>
                            <a:srgbClr val="00B050"/>
                          </a:solidFill>
                          <a:latin typeface="Calibri"/>
                          <a:ea typeface="Times New Roman"/>
                          <a:cs typeface="Times New Roman"/>
                        </a:rPr>
                        <a:t>264.084507</a:t>
                      </a:r>
                      <a:endParaRPr lang="es-EC" sz="1200" dirty="0">
                        <a:latin typeface="Times New Roman"/>
                        <a:ea typeface="Times New Roman"/>
                        <a:cs typeface="Times New Roman"/>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0DA"/>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Que es la Permeabilidad</a:t>
            </a:r>
            <a:endParaRPr lang="es-EC" dirty="0"/>
          </a:p>
        </p:txBody>
      </p:sp>
      <p:sp>
        <p:nvSpPr>
          <p:cNvPr id="3" name="2 Marcador de contenido"/>
          <p:cNvSpPr>
            <a:spLocks noGrp="1"/>
          </p:cNvSpPr>
          <p:nvPr>
            <p:ph idx="1"/>
          </p:nvPr>
        </p:nvSpPr>
        <p:spPr/>
        <p:txBody>
          <a:bodyPr/>
          <a:lstStyle/>
          <a:p>
            <a:pPr>
              <a:buFont typeface="Wingdings" pitchFamily="2" charset="2"/>
              <a:buChar char="v"/>
            </a:pPr>
            <a:r>
              <a:rPr lang="es-EC" dirty="0" smtClean="0"/>
              <a:t>La </a:t>
            </a:r>
            <a:r>
              <a:rPr lang="es-EC" b="1" dirty="0" smtClean="0"/>
              <a:t>permeabilidad</a:t>
            </a:r>
            <a:r>
              <a:rPr lang="es-EC" dirty="0" smtClean="0"/>
              <a:t> de un material es la capacidad que este tiene de transmitir un fluido, en este caso agua. Un material será más permeable cuando sea poroso y estos poros sean de gran tamaño y estén conectados. </a:t>
            </a:r>
            <a:endParaRPr lang="es-EC"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C" dirty="0" smtClean="0"/>
              <a:t>Ahorro en base a decisiones correctas</a:t>
            </a:r>
            <a:endParaRPr lang="es-EC" dirty="0"/>
          </a:p>
        </p:txBody>
      </p:sp>
      <p:sp>
        <p:nvSpPr>
          <p:cNvPr id="3" name="2 Marcador de contenido"/>
          <p:cNvSpPr>
            <a:spLocks noGrp="1"/>
          </p:cNvSpPr>
          <p:nvPr>
            <p:ph idx="1"/>
          </p:nvPr>
        </p:nvSpPr>
        <p:spPr/>
        <p:txBody>
          <a:bodyPr/>
          <a:lstStyle/>
          <a:p>
            <a:endParaRPr lang="es-EC"/>
          </a:p>
        </p:txBody>
      </p:sp>
      <p:pic>
        <p:nvPicPr>
          <p:cNvPr id="105473" name="Picture 1"/>
          <p:cNvPicPr>
            <a:picLocks noChangeAspect="1" noChangeArrowheads="1"/>
          </p:cNvPicPr>
          <p:nvPr/>
        </p:nvPicPr>
        <p:blipFill>
          <a:blip r:embed="rId2" cstate="print"/>
          <a:srcRect/>
          <a:stretch>
            <a:fillRect/>
          </a:stretch>
        </p:blipFill>
        <p:spPr bwMode="auto">
          <a:xfrm>
            <a:off x="395536" y="1340768"/>
            <a:ext cx="7135875" cy="1872208"/>
          </a:xfrm>
          <a:prstGeom prst="rect">
            <a:avLst/>
          </a:prstGeom>
          <a:noFill/>
          <a:ln w="9525">
            <a:noFill/>
            <a:miter lim="800000"/>
            <a:headEnd/>
            <a:tailEnd/>
          </a:ln>
        </p:spPr>
      </p:pic>
      <p:pic>
        <p:nvPicPr>
          <p:cNvPr id="105474" name="Gráfico 4"/>
          <p:cNvPicPr>
            <a:picLocks noChangeArrowheads="1"/>
          </p:cNvPicPr>
          <p:nvPr/>
        </p:nvPicPr>
        <p:blipFill>
          <a:blip r:embed="rId3" cstate="print"/>
          <a:srcRect b="-52"/>
          <a:stretch>
            <a:fillRect/>
          </a:stretch>
        </p:blipFill>
        <p:spPr bwMode="auto">
          <a:xfrm>
            <a:off x="4733925" y="3219450"/>
            <a:ext cx="4410075" cy="3638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5473"/>
                                        </p:tgtEl>
                                        <p:attrNameLst>
                                          <p:attrName>style.visibility</p:attrName>
                                        </p:attrNameLst>
                                      </p:cBhvr>
                                      <p:to>
                                        <p:strVal val="visible"/>
                                      </p:to>
                                    </p:set>
                                    <p:anim calcmode="lin" valueType="num">
                                      <p:cBhvr>
                                        <p:cTn id="7" dur="1000" fill="hold"/>
                                        <p:tgtEl>
                                          <p:spTgt spid="105473"/>
                                        </p:tgtEl>
                                        <p:attrNameLst>
                                          <p:attrName>ppt_w</p:attrName>
                                        </p:attrNameLst>
                                      </p:cBhvr>
                                      <p:tavLst>
                                        <p:tav tm="0">
                                          <p:val>
                                            <p:fltVal val="0"/>
                                          </p:val>
                                        </p:tav>
                                        <p:tav tm="100000">
                                          <p:val>
                                            <p:strVal val="#ppt_w"/>
                                          </p:val>
                                        </p:tav>
                                      </p:tavLst>
                                    </p:anim>
                                    <p:anim calcmode="lin" valueType="num">
                                      <p:cBhvr>
                                        <p:cTn id="8" dur="1000" fill="hold"/>
                                        <p:tgtEl>
                                          <p:spTgt spid="105473"/>
                                        </p:tgtEl>
                                        <p:attrNameLst>
                                          <p:attrName>ppt_h</p:attrName>
                                        </p:attrNameLst>
                                      </p:cBhvr>
                                      <p:tavLst>
                                        <p:tav tm="0">
                                          <p:val>
                                            <p:fltVal val="0"/>
                                          </p:val>
                                        </p:tav>
                                        <p:tav tm="100000">
                                          <p:val>
                                            <p:strVal val="#ppt_h"/>
                                          </p:val>
                                        </p:tav>
                                      </p:tavLst>
                                    </p:anim>
                                    <p:anim calcmode="lin" valueType="num">
                                      <p:cBhvr>
                                        <p:cTn id="9" dur="1000" fill="hold"/>
                                        <p:tgtEl>
                                          <p:spTgt spid="10547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547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105474"/>
                                        </p:tgtEl>
                                      </p:cBhvr>
                                    </p:animEffect>
                                    <p:animScale>
                                      <p:cBhvr>
                                        <p:cTn id="15" dur="250" autoRev="1" fill="hold"/>
                                        <p:tgtEl>
                                          <p:spTgt spid="1054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492896"/>
            <a:ext cx="7772400" cy="914400"/>
          </a:xfrm>
        </p:spPr>
        <p:txBody>
          <a:bodyPr>
            <a:normAutofit/>
          </a:bodyPr>
          <a:lstStyle/>
          <a:p>
            <a:pPr algn="ctr"/>
            <a:r>
              <a:rPr lang="es-EC" dirty="0" smtClean="0">
                <a:latin typeface="Bell MT" pitchFamily="18" charset="0"/>
              </a:rPr>
              <a:t>conclusiones</a:t>
            </a:r>
            <a:endParaRPr lang="es-EC" dirty="0">
              <a:latin typeface="Bell MT" pitchFamily="18" charset="0"/>
            </a:endParaRPr>
          </a:p>
        </p:txBody>
      </p:sp>
      <p:sp>
        <p:nvSpPr>
          <p:cNvPr id="3" name="2 Marcador de contenido"/>
          <p:cNvSpPr>
            <a:spLocks noGrp="1"/>
          </p:cNvSpPr>
          <p:nvPr>
            <p:ph idx="1"/>
          </p:nvPr>
        </p:nvSpPr>
        <p:spPr>
          <a:xfrm>
            <a:off x="827584" y="260648"/>
            <a:ext cx="7772400" cy="2016224"/>
          </a:xfrm>
        </p:spPr>
        <p:txBody>
          <a:bodyPr>
            <a:normAutofit/>
          </a:bodyPr>
          <a:lstStyle/>
          <a:p>
            <a:pPr>
              <a:buNone/>
            </a:pPr>
            <a:r>
              <a:rPr lang="es-EC" sz="6600" dirty="0" smtClean="0">
                <a:latin typeface="Algerian" pitchFamily="82" charset="0"/>
              </a:rPr>
              <a:t>CAPITULO 5</a:t>
            </a:r>
            <a:endParaRPr lang="es-EC" sz="6600" dirty="0">
              <a:latin typeface="Algerian" pitchFamily="82" charset="0"/>
            </a:endParaRPr>
          </a:p>
        </p:txBody>
      </p:sp>
    </p:spTree>
  </p:cSld>
  <p:clrMapOvr>
    <a:masterClrMapping/>
  </p:clrMapOvr>
  <p:transition spd="slow">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analisis</a:t>
            </a:r>
            <a:endParaRPr lang="es-EC"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ü"/>
            </a:pPr>
            <a:r>
              <a:rPr lang="es-EC" dirty="0" smtClean="0"/>
              <a:t>En el caso # 1 se pudo observar que el método de a través de tubería siempre nos ahorraría tiempo en caso de utilizarlo como primera opción ya que es capaz de ahorrarnos un 50.33% o más dependiendo del numero de restricciones presentes, también lo hizo el método de descuelgue que nos indico que en caso de estar frente a un pozo que necesite dos intervenciones iba a ser preferible realizar solo un registro con este método, ya que nos va ahorrar 62.88% o más. El método del transbordador no es eficiente sino para pozos con complicaciones mayores a 2 eventos de restricción. </a:t>
            </a:r>
          </a:p>
          <a:p>
            <a:endParaRPr lang="es-EC"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analisis</a:t>
            </a:r>
            <a:endParaRPr lang="es-EC" dirty="0"/>
          </a:p>
        </p:txBody>
      </p:sp>
      <p:sp>
        <p:nvSpPr>
          <p:cNvPr id="3" name="2 Marcador de contenido"/>
          <p:cNvSpPr>
            <a:spLocks noGrp="1"/>
          </p:cNvSpPr>
          <p:nvPr>
            <p:ph idx="1"/>
          </p:nvPr>
        </p:nvSpPr>
        <p:spPr/>
        <p:txBody>
          <a:bodyPr/>
          <a:lstStyle/>
          <a:p>
            <a:pPr>
              <a:buFont typeface="Wingdings" pitchFamily="2" charset="2"/>
              <a:buChar char="Ø"/>
            </a:pPr>
            <a:r>
              <a:rPr lang="es-EC" dirty="0" smtClean="0"/>
              <a:t>Es importante reconocer que no todos los pozos tienen las mismas características, sin embargo el ángulo  de desviación y cambios durante la perforación, pueden perjudicar el objetivo del método tradicional.</a:t>
            </a:r>
          </a:p>
          <a:p>
            <a:endParaRPr lang="es-EC"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analisis</a:t>
            </a:r>
            <a:endParaRPr lang="es-EC" dirty="0"/>
          </a:p>
        </p:txBody>
      </p:sp>
      <p:sp>
        <p:nvSpPr>
          <p:cNvPr id="3" name="2 Marcador de contenido"/>
          <p:cNvSpPr>
            <a:spLocks noGrp="1"/>
          </p:cNvSpPr>
          <p:nvPr>
            <p:ph idx="1"/>
          </p:nvPr>
        </p:nvSpPr>
        <p:spPr/>
        <p:txBody>
          <a:bodyPr>
            <a:normAutofit fontScale="92500" lnSpcReduction="20000"/>
          </a:bodyPr>
          <a:lstStyle/>
          <a:p>
            <a:pPr>
              <a:buFont typeface="Wingdings" pitchFamily="2" charset="2"/>
              <a:buChar char="Ø"/>
            </a:pPr>
            <a:r>
              <a:rPr lang="es-EC" dirty="0" smtClean="0"/>
              <a:t>El caso # 2 donde debido a inclinación del pozo se decide utilizar un método más seguro como seria el método de a través de tubería nos indica que en caso de que el pozo presente mayores restricciones siempre va ser preferible utilizar el método de descuelgue ya que es capaz de ahorrarnos 23.23% o más, y a partir de dos restricciones también es económicamente viable realizar el método del Transbordador, ya que es capaz de ahorrarnos 30.93%.</a:t>
            </a:r>
          </a:p>
          <a:p>
            <a:endParaRPr lang="es-EC"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err="1" smtClean="0"/>
              <a:t>analisis</a:t>
            </a:r>
            <a:endParaRPr lang="es-EC" dirty="0"/>
          </a:p>
        </p:txBody>
      </p:sp>
      <p:sp>
        <p:nvSpPr>
          <p:cNvPr id="3" name="2 Marcador de contenido"/>
          <p:cNvSpPr>
            <a:spLocks noGrp="1"/>
          </p:cNvSpPr>
          <p:nvPr>
            <p:ph idx="1"/>
          </p:nvPr>
        </p:nvSpPr>
        <p:spPr/>
        <p:txBody>
          <a:bodyPr/>
          <a:lstStyle/>
          <a:p>
            <a:pPr>
              <a:buFont typeface="Wingdings" pitchFamily="2" charset="2"/>
              <a:buChar char="Ø"/>
            </a:pPr>
            <a:r>
              <a:rPr lang="es-EC" dirty="0" smtClean="0"/>
              <a:t>Para pozos horizontales el método del transbordador es la única elección revisada en esta tesis, sin embargo en el mercado existen otros métodos capaces de alcanzar estos objetivos, pero sus costos y tiempos son mayores.</a:t>
            </a:r>
            <a:endParaRPr lang="es-EC"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err="1" smtClean="0"/>
              <a:t>Metodos</a:t>
            </a:r>
            <a:r>
              <a:rPr lang="es-EC" dirty="0" smtClean="0"/>
              <a:t> capaces de realizar registros horizontales</a:t>
            </a:r>
            <a:endParaRPr lang="es-EC" dirty="0"/>
          </a:p>
        </p:txBody>
      </p:sp>
      <p:graphicFrame>
        <p:nvGraphicFramePr>
          <p:cNvPr id="4" name="3 Marcador de contenido"/>
          <p:cNvGraphicFramePr>
            <a:graphicFrameLocks noGrp="1"/>
          </p:cNvGraphicFramePr>
          <p:nvPr>
            <p:ph idx="1"/>
          </p:nvPr>
        </p:nvGraphicFramePr>
        <p:xfrm>
          <a:off x="2411760" y="1340767"/>
          <a:ext cx="4320481" cy="5517233"/>
        </p:xfrm>
        <a:graphic>
          <a:graphicData uri="http://schemas.openxmlformats.org/drawingml/2006/table">
            <a:tbl>
              <a:tblPr/>
              <a:tblGrid>
                <a:gridCol w="747891"/>
                <a:gridCol w="1045198"/>
                <a:gridCol w="1045198"/>
                <a:gridCol w="835398"/>
                <a:gridCol w="646796"/>
              </a:tblGrid>
              <a:tr h="1041715">
                <a:tc gridSpan="2">
                  <a:txBody>
                    <a:bodyPr/>
                    <a:lstStyle/>
                    <a:p>
                      <a:pPr algn="ctr">
                        <a:spcAft>
                          <a:spcPts val="0"/>
                        </a:spcAft>
                      </a:pPr>
                      <a:r>
                        <a:rPr lang="en-US" sz="600" b="1">
                          <a:solidFill>
                            <a:srgbClr val="000000"/>
                          </a:solidFill>
                          <a:latin typeface="Arial"/>
                          <a:ea typeface="Times New Roman"/>
                          <a:cs typeface="Times New Roman"/>
                        </a:rPr>
                        <a:t>CARACTERISTICAS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600" b="1">
                          <a:solidFill>
                            <a:srgbClr val="000000"/>
                          </a:solidFill>
                          <a:latin typeface="Arial"/>
                          <a:ea typeface="Times New Roman"/>
                          <a:cs typeface="Times New Roman"/>
                        </a:rPr>
                        <a:t>Metodo del Transbordador</a:t>
                      </a:r>
                      <a:endParaRPr lang="es-EC" sz="600">
                        <a:latin typeface="Times New Roman"/>
                        <a:ea typeface="Times New Roman"/>
                        <a:cs typeface="Times New Roman"/>
                      </a:endParaRPr>
                    </a:p>
                    <a:p>
                      <a:pPr algn="ctr">
                        <a:spcAft>
                          <a:spcPts val="0"/>
                        </a:spcAft>
                      </a:pPr>
                      <a:r>
                        <a:rPr lang="en-US" sz="600" b="1">
                          <a:solidFill>
                            <a:srgbClr val="000000"/>
                          </a:solidFill>
                          <a:latin typeface="Arial"/>
                          <a:ea typeface="Times New Roman"/>
                          <a:cs typeface="Times New Roman"/>
                        </a:rPr>
                        <a:t>(CWS™)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600" b="1">
                          <a:solidFill>
                            <a:srgbClr val="000000"/>
                          </a:solidFill>
                          <a:latin typeface="Arial"/>
                          <a:ea typeface="Times New Roman"/>
                          <a:cs typeface="Times New Roman"/>
                        </a:rPr>
                        <a:t>Registro durante la perforación</a:t>
                      </a:r>
                      <a:endParaRPr lang="es-EC" sz="600">
                        <a:latin typeface="Times New Roman"/>
                        <a:ea typeface="Times New Roman"/>
                        <a:cs typeface="Times New Roman"/>
                      </a:endParaRPr>
                    </a:p>
                    <a:p>
                      <a:pPr algn="ctr">
                        <a:spcAft>
                          <a:spcPts val="0"/>
                        </a:spcAft>
                      </a:pPr>
                      <a:r>
                        <a:rPr lang="es-EC" sz="600" b="1">
                          <a:solidFill>
                            <a:srgbClr val="000000"/>
                          </a:solidFill>
                          <a:latin typeface="Arial"/>
                          <a:ea typeface="Times New Roman"/>
                          <a:cs typeface="Times New Roman"/>
                        </a:rPr>
                        <a:t>(LWD)</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600" b="1">
                          <a:solidFill>
                            <a:srgbClr val="000000"/>
                          </a:solidFill>
                          <a:latin typeface="Arial"/>
                          <a:ea typeface="Times New Roman"/>
                          <a:cs typeface="Times New Roman"/>
                        </a:rPr>
                        <a:t>Registro Asistido por Tubería (Tool Pusher)</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857">
                <a:tc rowSpan="4">
                  <a:txBody>
                    <a:bodyPr/>
                    <a:lstStyle/>
                    <a:p>
                      <a:pPr algn="ctr">
                        <a:spcAft>
                          <a:spcPts val="0"/>
                        </a:spcAft>
                      </a:pPr>
                      <a:r>
                        <a:rPr lang="en-US" sz="500" b="1">
                          <a:solidFill>
                            <a:srgbClr val="000000"/>
                          </a:solidFill>
                          <a:latin typeface="Arial"/>
                          <a:ea typeface="Times New Roman"/>
                          <a:cs typeface="Times New Roman"/>
                        </a:rPr>
                        <a:t>Control del pozo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27635">
                        <a:spcAft>
                          <a:spcPts val="0"/>
                        </a:spcAft>
                      </a:pPr>
                      <a:r>
                        <a:rPr lang="es-EC" sz="500" b="1">
                          <a:solidFill>
                            <a:srgbClr val="000000"/>
                          </a:solidFill>
                          <a:latin typeface="Arial"/>
                          <a:ea typeface="Times New Roman"/>
                          <a:cs typeface="Times New Roman"/>
                        </a:rPr>
                        <a:t>Circular (bajando y sacando tubería) </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FF0000"/>
                          </a:solidFill>
                          <a:latin typeface="Arial"/>
                          <a:ea typeface="Times New Roman"/>
                          <a:cs typeface="Times New Roman"/>
                        </a:rPr>
                        <a:t>No (solo cuando se baja)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2">
                <a:tc vMerge="1">
                  <a:txBody>
                    <a:bodyPr/>
                    <a:lstStyle/>
                    <a:p>
                      <a:endParaRPr lang="es-EC"/>
                    </a:p>
                  </a:txBody>
                  <a:tcPr/>
                </a:tc>
                <a:tc>
                  <a:txBody>
                    <a:bodyPr/>
                    <a:lstStyle/>
                    <a:p>
                      <a:pPr indent="127635">
                        <a:spcAft>
                          <a:spcPts val="0"/>
                        </a:spcAft>
                      </a:pPr>
                      <a:r>
                        <a:rPr lang="es-EC" sz="500" b="1">
                          <a:solidFill>
                            <a:srgbClr val="000000"/>
                          </a:solidFill>
                          <a:latin typeface="Arial"/>
                          <a:ea typeface="Times New Roman"/>
                          <a:cs typeface="Times New Roman"/>
                        </a:rPr>
                        <a:t>Circular por el fondo del string</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857">
                <a:tc vMerge="1">
                  <a:txBody>
                    <a:bodyPr/>
                    <a:lstStyle/>
                    <a:p>
                      <a:endParaRPr lang="es-EC"/>
                    </a:p>
                  </a:txBody>
                  <a:tcPr/>
                </a:tc>
                <a:tc>
                  <a:txBody>
                    <a:bodyPr/>
                    <a:lstStyle/>
                    <a:p>
                      <a:pPr indent="127635">
                        <a:spcAft>
                          <a:spcPts val="0"/>
                        </a:spcAft>
                      </a:pPr>
                      <a:r>
                        <a:rPr lang="es-EC" sz="500" b="1">
                          <a:solidFill>
                            <a:srgbClr val="000000"/>
                          </a:solidFill>
                          <a:latin typeface="Arial"/>
                          <a:ea typeface="Times New Roman"/>
                          <a:cs typeface="Times New Roman"/>
                        </a:rPr>
                        <a:t>Rotar (bajando y sacando tubería)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vMerge="1">
                  <a:txBody>
                    <a:bodyPr/>
                    <a:lstStyle/>
                    <a:p>
                      <a:endParaRPr lang="es-EC"/>
                    </a:p>
                  </a:txBody>
                  <a:tcPr/>
                </a:tc>
                <a:tc>
                  <a:txBody>
                    <a:bodyPr/>
                    <a:lstStyle/>
                    <a:p>
                      <a:pPr indent="127635">
                        <a:spcAft>
                          <a:spcPts val="0"/>
                        </a:spcAft>
                      </a:pPr>
                      <a:r>
                        <a:rPr lang="en-US" sz="500" b="1">
                          <a:solidFill>
                            <a:srgbClr val="000000"/>
                          </a:solidFill>
                          <a:latin typeface="Arial"/>
                          <a:ea typeface="Times New Roman"/>
                          <a:cs typeface="Times New Roman"/>
                        </a:rPr>
                        <a:t>Válvula de no retorno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Cáliper</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Mecánico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Acustico (impreciso)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Mecánico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s-EC" sz="500" b="1">
                          <a:solidFill>
                            <a:srgbClr val="000000"/>
                          </a:solidFill>
                          <a:latin typeface="Arial"/>
                          <a:ea typeface="Times New Roman"/>
                          <a:cs typeface="Times New Roman"/>
                        </a:rPr>
                        <a:t>Riesgo de Destrucción de Herramienta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Mínimo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Minimo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Muy Alto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Quad-Combo (Res-Dens-Neu-Son)</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Pocas veces</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s-EC" sz="500" b="1">
                          <a:solidFill>
                            <a:srgbClr val="000000"/>
                          </a:solidFill>
                          <a:latin typeface="Arial"/>
                          <a:ea typeface="Times New Roman"/>
                          <a:cs typeface="Times New Roman"/>
                        </a:rPr>
                        <a:t>Sistema portátil (no necesita camión de perfilaje ni cable)</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402">
                <a:tc gridSpan="2">
                  <a:txBody>
                    <a:bodyPr/>
                    <a:lstStyle/>
                    <a:p>
                      <a:pPr algn="ctr">
                        <a:spcAft>
                          <a:spcPts val="0"/>
                        </a:spcAft>
                      </a:pPr>
                      <a:r>
                        <a:rPr lang="es-ES" sz="500" b="1">
                          <a:solidFill>
                            <a:srgbClr val="000000"/>
                          </a:solidFill>
                          <a:latin typeface="Arial"/>
                          <a:ea typeface="Times New Roman"/>
                          <a:cs typeface="Times New Roman"/>
                        </a:rPr>
                        <a:t>Necesita</a:t>
                      </a:r>
                      <a:r>
                        <a:rPr lang="en-US" sz="500" b="1">
                          <a:solidFill>
                            <a:srgbClr val="000000"/>
                          </a:solidFill>
                          <a:latin typeface="Arial"/>
                          <a:ea typeface="Times New Roman"/>
                          <a:cs typeface="Times New Roman"/>
                        </a:rPr>
                        <a:t> Drill collars or Heavy Weights (incrementa riesgo de pesca)</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00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7312">
                <a:tc gridSpan="2">
                  <a:txBody>
                    <a:bodyPr/>
                    <a:lstStyle/>
                    <a:p>
                      <a:pPr algn="ctr">
                        <a:spcAft>
                          <a:spcPts val="0"/>
                        </a:spcAft>
                      </a:pPr>
                      <a:r>
                        <a:rPr lang="en-US" sz="500" b="1">
                          <a:solidFill>
                            <a:srgbClr val="000000"/>
                          </a:solidFill>
                          <a:latin typeface="Arial"/>
                          <a:ea typeface="Times New Roman"/>
                          <a:cs typeface="Times New Roman"/>
                        </a:rPr>
                        <a:t>Tiempo de operación</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s-EC" sz="500" b="1">
                          <a:solidFill>
                            <a:srgbClr val="000000"/>
                          </a:solidFill>
                          <a:latin typeface="Arial"/>
                          <a:ea typeface="Times New Roman"/>
                          <a:cs typeface="Times New Roman"/>
                        </a:rPr>
                        <a:t>Similar a un viaje de limpieza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000000"/>
                          </a:solidFill>
                          <a:latin typeface="Arial"/>
                          <a:ea typeface="Times New Roman"/>
                          <a:cs typeface="Times New Roman"/>
                        </a:rPr>
                        <a:t>Similar a un viaje de limpieza</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C" sz="500" b="1">
                          <a:solidFill>
                            <a:srgbClr val="FF0000"/>
                          </a:solidFill>
                          <a:latin typeface="Arial"/>
                          <a:ea typeface="Times New Roman"/>
                          <a:cs typeface="Times New Roman"/>
                        </a:rPr>
                        <a:t>Muy largo (mas costo de taladro)</a:t>
                      </a:r>
                      <a:r>
                        <a:rPr lang="es-EC"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948">
                <a:tc gridSpan="2">
                  <a:txBody>
                    <a:bodyPr/>
                    <a:lstStyle/>
                    <a:p>
                      <a:pPr algn="ctr">
                        <a:spcAft>
                          <a:spcPts val="0"/>
                        </a:spcAft>
                      </a:pPr>
                      <a:r>
                        <a:rPr lang="en-US" sz="500" b="1">
                          <a:solidFill>
                            <a:srgbClr val="000000"/>
                          </a:solidFill>
                          <a:latin typeface="Arial"/>
                          <a:ea typeface="Times New Roman"/>
                          <a:cs typeface="Times New Roman"/>
                        </a:rPr>
                        <a:t>Calidad de Registros Wireline</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a:txBody>
                    <a:bodyPr/>
                    <a:lstStyle/>
                    <a:p>
                      <a:pPr algn="ctr">
                        <a:spcAft>
                          <a:spcPts val="0"/>
                        </a:spcAft>
                      </a:pPr>
                      <a:r>
                        <a:rPr lang="en-US" sz="500" b="1">
                          <a:solidFill>
                            <a:srgbClr val="000000"/>
                          </a:solidFill>
                          <a:latin typeface="Arial"/>
                          <a:ea typeface="Times New Roman"/>
                          <a:cs typeface="Times New Roman"/>
                        </a:rPr>
                        <a:t>Si</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a:solidFill>
                            <a:srgbClr val="FF0000"/>
                          </a:solidFill>
                          <a:latin typeface="Arial"/>
                          <a:ea typeface="Times New Roman"/>
                          <a:cs typeface="Times New Roman"/>
                        </a:rPr>
                        <a:t>No</a:t>
                      </a:r>
                      <a:r>
                        <a:rPr lang="en-US" sz="1200" b="1">
                          <a:solidFill>
                            <a:srgbClr val="000000"/>
                          </a:solidFill>
                          <a:latin typeface="Times New Roman"/>
                          <a:ea typeface="Times New Roman"/>
                          <a:cs typeface="Times New Roman"/>
                        </a:rPr>
                        <a:t> </a:t>
                      </a:r>
                      <a:endParaRPr lang="es-EC" sz="60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500" b="1" dirty="0">
                          <a:solidFill>
                            <a:srgbClr val="000000"/>
                          </a:solidFill>
                          <a:latin typeface="Arial"/>
                          <a:ea typeface="Times New Roman"/>
                          <a:cs typeface="Times New Roman"/>
                        </a:rPr>
                        <a:t>Si</a:t>
                      </a:r>
                      <a:r>
                        <a:rPr lang="en-US" sz="1200" b="1" dirty="0">
                          <a:solidFill>
                            <a:srgbClr val="000000"/>
                          </a:solidFill>
                          <a:latin typeface="Times New Roman"/>
                          <a:ea typeface="Times New Roman"/>
                          <a:cs typeface="Times New Roman"/>
                        </a:rPr>
                        <a:t> </a:t>
                      </a:r>
                      <a:endParaRPr lang="es-EC" sz="600" dirty="0">
                        <a:latin typeface="Times New Roman"/>
                        <a:ea typeface="Times New Roman"/>
                        <a:cs typeface="Times New Roman"/>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85000" lnSpcReduction="20000"/>
          </a:bodyPr>
          <a:lstStyle/>
          <a:p>
            <a:pPr>
              <a:buFont typeface="Wingdings" pitchFamily="2" charset="2"/>
              <a:buChar char="§"/>
            </a:pPr>
            <a:endParaRPr lang="es-EC" dirty="0" smtClean="0"/>
          </a:p>
          <a:p>
            <a:pPr lvl="0">
              <a:buFont typeface="Wingdings" pitchFamily="2" charset="2"/>
              <a:buChar char="§"/>
            </a:pPr>
            <a:r>
              <a:rPr lang="es-EC" dirty="0" smtClean="0"/>
              <a:t>Para pozos verticales con problemas durante la </a:t>
            </a:r>
            <a:r>
              <a:rPr lang="es-EC" dirty="0" err="1" smtClean="0"/>
              <a:t>perforacion</a:t>
            </a:r>
            <a:r>
              <a:rPr lang="es-EC" dirty="0" smtClean="0"/>
              <a:t> es siempre preferible utilizar el método de a través de tubería.</a:t>
            </a:r>
          </a:p>
          <a:p>
            <a:pPr>
              <a:buFont typeface="Wingdings" pitchFamily="2" charset="2"/>
              <a:buChar char="§"/>
            </a:pPr>
            <a:endParaRPr lang="es-EC" dirty="0" smtClean="0"/>
          </a:p>
          <a:p>
            <a:pPr lvl="0">
              <a:buFont typeface="Wingdings" pitchFamily="2" charset="2"/>
              <a:buChar char="§"/>
            </a:pPr>
            <a:r>
              <a:rPr lang="es-EC" dirty="0" smtClean="0"/>
              <a:t>Para pozos desviados la opción de utilizar el método de descuelgue es la acertada ya que con la misma vamos ahorrar tiempo y por ende costos en la operación de toma  de registros.</a:t>
            </a:r>
          </a:p>
          <a:p>
            <a:pPr>
              <a:buFont typeface="Wingdings" pitchFamily="2" charset="2"/>
              <a:buChar char="§"/>
            </a:pPr>
            <a:endParaRPr lang="es-EC" dirty="0" smtClean="0"/>
          </a:p>
          <a:p>
            <a:pPr lvl="0">
              <a:buFont typeface="Wingdings" pitchFamily="2" charset="2"/>
              <a:buChar char="§"/>
            </a:pPr>
            <a:r>
              <a:rPr lang="es-EC" dirty="0" smtClean="0"/>
              <a:t>Los métodos estudiados son las opciones más viables y menos costosas en el mercado actual.</a:t>
            </a:r>
          </a:p>
          <a:p>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 calcmode="lin" valueType="num">
                                      <p:cBhvr>
                                        <p:cTn id="20"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85000" lnSpcReduction="20000"/>
          </a:bodyPr>
          <a:lstStyle/>
          <a:p>
            <a:pPr lvl="0">
              <a:buFont typeface="Wingdings" pitchFamily="2" charset="2"/>
              <a:buChar char="§"/>
            </a:pPr>
            <a:r>
              <a:rPr lang="es-EC" dirty="0" smtClean="0"/>
              <a:t>La experiencia del Ingeniero de Petróleo al momento de elegir un método debe evaluar todas las variables posibles, como: problemas durante la perforación, acondicionamiento del pozo, desviación, patas de perro, cambios en azimut, lodo del pozo, conocimiento y experiencia en el área con registros previos realizados en la zona, capas perforadas, e intercalaciones entre arenas y arcillas. La única forma de tomar una decisión valida  y eficiente es utilizando todas estas variables ya que sin el conocimiento de las mismas es posible complicar una operación más de lo debido.</a:t>
            </a:r>
          </a:p>
          <a:p>
            <a:pPr>
              <a:buFont typeface="Wingdings" pitchFamily="2" charset="2"/>
              <a:buChar char="Ø"/>
            </a:pPr>
            <a:endParaRPr lang="es-EC"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a:buFont typeface="Wingdings" pitchFamily="2" charset="2"/>
              <a:buChar char="§"/>
            </a:pPr>
            <a:endParaRPr lang="es-EC" dirty="0" smtClean="0"/>
          </a:p>
          <a:p>
            <a:pPr lvl="0">
              <a:buFont typeface="Wingdings" pitchFamily="2" charset="2"/>
              <a:buChar char="§"/>
            </a:pPr>
            <a:r>
              <a:rPr lang="es-EC" dirty="0" smtClean="0"/>
              <a:t>La toma de registros es una operación que puede llegar a complicarse e incluso traer resultados muy costosos, en especial si se elige un método equivocado ya que esto nos puede llevar a una pesca, y dado el uso de fuentes radioactivas en las herramientas de densidad y neutrón nos obligan  a realizar largas y costosas operaciones de </a:t>
            </a:r>
            <a:r>
              <a:rPr lang="es-EC" dirty="0" err="1" smtClean="0"/>
              <a:t>recuperacion</a:t>
            </a:r>
            <a:r>
              <a:rPr lang="es-EC" dirty="0" smtClean="0"/>
              <a:t>, que en caso de ser fallidas incluso nos obligan al abandono del pozo. Es importante recordar que mientras más tiempo nos expongamos en un taladro, se corre el riesgo de sufrir incidentes o accidentes, razón por la cual es necesario disminuir la exposición del personal al mínimo.</a:t>
            </a:r>
          </a:p>
          <a:p>
            <a:pPr>
              <a:buFont typeface="Wingdings" pitchFamily="2" charset="2"/>
              <a:buChar char="§"/>
            </a:pPr>
            <a:endParaRPr lang="es-EC" dirty="0" smtClean="0"/>
          </a:p>
          <a:p>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27649" name="Picture 1" descr="porosidad"/>
          <p:cNvPicPr>
            <a:picLocks noChangeAspect="1" noChangeArrowheads="1"/>
          </p:cNvPicPr>
          <p:nvPr/>
        </p:nvPicPr>
        <p:blipFill>
          <a:blip r:embed="rId2" cstate="print"/>
          <a:srcRect/>
          <a:stretch>
            <a:fillRect/>
          </a:stretch>
        </p:blipFill>
        <p:spPr bwMode="auto">
          <a:xfrm>
            <a:off x="2411760" y="2636911"/>
            <a:ext cx="3888432" cy="2798919"/>
          </a:xfrm>
          <a:prstGeom prst="rect">
            <a:avLst/>
          </a:prstGeom>
          <a:noFill/>
        </p:spPr>
      </p:pic>
      <p:graphicFrame>
        <p:nvGraphicFramePr>
          <p:cNvPr id="6" name="5 Tabla"/>
          <p:cNvGraphicFramePr>
            <a:graphicFrameLocks noGrp="1"/>
          </p:cNvGraphicFramePr>
          <p:nvPr/>
        </p:nvGraphicFramePr>
        <p:xfrm>
          <a:off x="0" y="5733256"/>
          <a:ext cx="6096000" cy="640080"/>
        </p:xfrm>
        <a:graphic>
          <a:graphicData uri="http://schemas.openxmlformats.org/drawingml/2006/table">
            <a:tbl>
              <a:tblPr/>
              <a:tblGrid>
                <a:gridCol w="6096000"/>
              </a:tblGrid>
              <a:tr h="0">
                <a:tc>
                  <a:txBody>
                    <a:bodyPr/>
                    <a:lstStyle/>
                    <a:p>
                      <a:r>
                        <a:rPr lang="es-EC" dirty="0"/>
                        <a:t/>
                      </a:r>
                      <a:br>
                        <a:rPr lang="es-EC" dirty="0"/>
                      </a:br>
                      <a:endParaRPr lang="es-EC" dirty="0"/>
                    </a:p>
                  </a:txBody>
                  <a:tcPr anchor="ctr">
                    <a:lnL>
                      <a:noFill/>
                    </a:lnL>
                    <a:lnR>
                      <a:noFill/>
                    </a:lnR>
                    <a:lnT>
                      <a:noFill/>
                    </a:lnT>
                    <a:lnB>
                      <a:noFill/>
                    </a:lnB>
                  </a:tcPr>
                </a:tc>
              </a:tr>
            </a:tbl>
          </a:graphicData>
        </a:graphic>
      </p:graphicFrame>
      <p:pic>
        <p:nvPicPr>
          <p:cNvPr id="27650" name="Picture 2" descr="El agua que gotea de una hoja&#10; Foto de archivo - 3002876"/>
          <p:cNvPicPr>
            <a:picLocks noChangeAspect="1" noChangeArrowheads="1"/>
          </p:cNvPicPr>
          <p:nvPr/>
        </p:nvPicPr>
        <p:blipFill>
          <a:blip r:embed="rId3" cstate="print"/>
          <a:srcRect/>
          <a:stretch>
            <a:fillRect/>
          </a:stretch>
        </p:blipFill>
        <p:spPr bwMode="auto">
          <a:xfrm>
            <a:off x="1907704" y="0"/>
            <a:ext cx="1800200" cy="2696929"/>
          </a:xfrm>
          <a:prstGeom prst="rect">
            <a:avLst/>
          </a:prstGeom>
          <a:noFill/>
        </p:spPr>
      </p:pic>
      <p:pic>
        <p:nvPicPr>
          <p:cNvPr id="27652" name="Picture 4" descr="Beautiful water drops on a leaf close-up stock photography">
            <a:hlinkClick r:id="rId4"/>
          </p:cNvPr>
          <p:cNvPicPr>
            <a:picLocks noChangeAspect="1" noChangeArrowheads="1"/>
          </p:cNvPicPr>
          <p:nvPr/>
        </p:nvPicPr>
        <p:blipFill>
          <a:blip r:embed="rId5" cstate="print"/>
          <a:srcRect/>
          <a:stretch>
            <a:fillRect/>
          </a:stretch>
        </p:blipFill>
        <p:spPr bwMode="auto">
          <a:xfrm>
            <a:off x="2411760" y="5013176"/>
            <a:ext cx="3888432" cy="883551"/>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27649"/>
                                        </p:tgtEl>
                                        <p:attrNameLst>
                                          <p:attrName>style.visibility</p:attrName>
                                        </p:attrNameLst>
                                      </p:cBhvr>
                                      <p:to>
                                        <p:strVal val="visible"/>
                                      </p:to>
                                    </p:set>
                                    <p:animEffect transition="in" filter="blinds(horizontal)">
                                      <p:cBhvr>
                                        <p:cTn id="14" dur="3000"/>
                                        <p:tgtEl>
                                          <p:spTgt spid="27649"/>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7652"/>
                                        </p:tgtEl>
                                        <p:attrNameLst>
                                          <p:attrName>style.visibility</p:attrName>
                                        </p:attrNameLst>
                                      </p:cBhvr>
                                      <p:to>
                                        <p:strVal val="visible"/>
                                      </p:to>
                                    </p:set>
                                    <p:animEffect transition="in" filter="diamond(in)">
                                      <p:cBhvr>
                                        <p:cTn id="19"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dirty="0" smtClean="0"/>
              <a:t>GRACIAS POR SU ATENCION !</a:t>
            </a:r>
            <a:endParaRPr lang="es-EC" dirty="0"/>
          </a:p>
        </p:txBody>
      </p:sp>
      <p:pic>
        <p:nvPicPr>
          <p:cNvPr id="110594" name="Picture 2"/>
          <p:cNvPicPr>
            <a:picLocks noChangeAspect="1" noChangeArrowheads="1"/>
          </p:cNvPicPr>
          <p:nvPr/>
        </p:nvPicPr>
        <p:blipFill>
          <a:blip r:embed="rId2" cstate="print"/>
          <a:srcRect/>
          <a:stretch>
            <a:fillRect/>
          </a:stretch>
        </p:blipFill>
        <p:spPr bwMode="auto">
          <a:xfrm>
            <a:off x="1187624" y="2132855"/>
            <a:ext cx="5904656" cy="39922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492896"/>
            <a:ext cx="7772400" cy="914400"/>
          </a:xfrm>
        </p:spPr>
        <p:txBody>
          <a:bodyPr>
            <a:normAutofit fontScale="90000"/>
          </a:bodyPr>
          <a:lstStyle/>
          <a:p>
            <a:pPr algn="ctr"/>
            <a:r>
              <a:rPr lang="es-EC" dirty="0" smtClean="0">
                <a:latin typeface="Bell MT" pitchFamily="18" charset="0"/>
              </a:rPr>
              <a:t>Antecedentes de Evaluación de Registros</a:t>
            </a:r>
            <a:endParaRPr lang="es-EC" dirty="0">
              <a:latin typeface="Bell MT" pitchFamily="18" charset="0"/>
            </a:endParaRPr>
          </a:p>
        </p:txBody>
      </p:sp>
      <p:sp>
        <p:nvSpPr>
          <p:cNvPr id="3" name="2 Marcador de contenido"/>
          <p:cNvSpPr>
            <a:spLocks noGrp="1"/>
          </p:cNvSpPr>
          <p:nvPr>
            <p:ph idx="1"/>
          </p:nvPr>
        </p:nvSpPr>
        <p:spPr>
          <a:xfrm>
            <a:off x="827584" y="260648"/>
            <a:ext cx="7772400" cy="2016224"/>
          </a:xfrm>
        </p:spPr>
        <p:txBody>
          <a:bodyPr>
            <a:normAutofit/>
          </a:bodyPr>
          <a:lstStyle/>
          <a:p>
            <a:pPr>
              <a:buNone/>
            </a:pPr>
            <a:r>
              <a:rPr lang="es-EC" sz="6600" dirty="0" smtClean="0">
                <a:latin typeface="Algerian" pitchFamily="82" charset="0"/>
              </a:rPr>
              <a:t>CAPITULO1</a:t>
            </a:r>
            <a:endParaRPr lang="es-EC" sz="6600" dirty="0">
              <a:latin typeface="Algerian" pitchFamily="82" charset="0"/>
            </a:endParaRPr>
          </a:p>
        </p:txBody>
      </p:sp>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Herramientas de </a:t>
            </a:r>
            <a:r>
              <a:rPr lang="es-EC" dirty="0" err="1" smtClean="0"/>
              <a:t>evaluacion</a:t>
            </a:r>
            <a:endParaRPr lang="es-EC" dirty="0"/>
          </a:p>
        </p:txBody>
      </p:sp>
      <p:sp>
        <p:nvSpPr>
          <p:cNvPr id="3" name="2 Marcador de contenido"/>
          <p:cNvSpPr>
            <a:spLocks noGrp="1"/>
          </p:cNvSpPr>
          <p:nvPr>
            <p:ph idx="1"/>
          </p:nvPr>
        </p:nvSpPr>
        <p:spPr/>
        <p:txBody>
          <a:bodyPr/>
          <a:lstStyle/>
          <a:p>
            <a:pPr>
              <a:buFont typeface="Wingdings" pitchFamily="2" charset="2"/>
              <a:buChar char="Ø"/>
            </a:pPr>
            <a:r>
              <a:rPr lang="es-EC" dirty="0" smtClean="0"/>
              <a:t>Sísmica</a:t>
            </a:r>
          </a:p>
          <a:p>
            <a:pPr>
              <a:buFont typeface="Wingdings" pitchFamily="2" charset="2"/>
              <a:buChar char="Ø"/>
            </a:pPr>
            <a:r>
              <a:rPr lang="es-EC" dirty="0" smtClean="0"/>
              <a:t>Núcleos</a:t>
            </a:r>
          </a:p>
          <a:p>
            <a:pPr>
              <a:buFont typeface="Wingdings" pitchFamily="2" charset="2"/>
              <a:buChar char="Ø"/>
            </a:pPr>
            <a:r>
              <a:rPr lang="es-EC" dirty="0" smtClean="0"/>
              <a:t>Registros a Hueco Abierto</a:t>
            </a:r>
          </a:p>
          <a:p>
            <a:pPr>
              <a:buFont typeface="Wingdings" pitchFamily="2" charset="2"/>
              <a:buChar char="Ø"/>
            </a:pPr>
            <a:r>
              <a:rPr lang="es-EC" dirty="0" smtClean="0"/>
              <a:t>LWD/MWD</a:t>
            </a:r>
          </a:p>
          <a:p>
            <a:pPr>
              <a:buFont typeface="Wingdings" pitchFamily="2" charset="2"/>
              <a:buChar char="Ø"/>
            </a:pPr>
            <a:r>
              <a:rPr lang="es-EC" dirty="0" smtClean="0"/>
              <a:t>Registros de Geología</a:t>
            </a:r>
          </a:p>
          <a:p>
            <a:pPr>
              <a:buFont typeface="Wingdings" pitchFamily="2" charset="2"/>
              <a:buChar char="Ø"/>
            </a:pPr>
            <a:r>
              <a:rPr lang="es-EC" dirty="0" smtClean="0"/>
              <a:t>Historia del Yacimiento</a:t>
            </a:r>
          </a:p>
          <a:p>
            <a:pPr>
              <a:buNone/>
            </a:pPr>
            <a:endParaRPr lang="es-EC" dirty="0" smtClean="0"/>
          </a:p>
          <a:p>
            <a:endParaRPr lang="es-EC" dirty="0" smtClean="0"/>
          </a:p>
          <a:p>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5801</TotalTime>
  <Words>3719</Words>
  <Application>Microsoft Office PowerPoint</Application>
  <PresentationFormat>Presentación en pantalla (4:3)</PresentationFormat>
  <Paragraphs>466</Paragraphs>
  <Slides>70</Slides>
  <Notes>27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70</vt:i4>
      </vt:variant>
    </vt:vector>
  </HeadingPairs>
  <TitlesOfParts>
    <vt:vector size="72" baseType="lpstr">
      <vt:lpstr>Viajes</vt:lpstr>
      <vt:lpstr>Imagen de mapa de bits</vt:lpstr>
      <vt:lpstr>Gary aguilar Perez. F.i.c.t. 2011</vt:lpstr>
      <vt:lpstr>Conceptos basicos</vt:lpstr>
      <vt:lpstr>Que es el Petroleo?</vt:lpstr>
      <vt:lpstr>Diapositiva 4</vt:lpstr>
      <vt:lpstr>Que es la Porosidad?</vt:lpstr>
      <vt:lpstr>Que es la Permeabilidad</vt:lpstr>
      <vt:lpstr>Diapositiva 7</vt:lpstr>
      <vt:lpstr>Antecedentes de Evaluación de Registros</vt:lpstr>
      <vt:lpstr>Herramientas de evaluacion</vt:lpstr>
      <vt:lpstr>Herramientas de evaluacion</vt:lpstr>
      <vt:lpstr>Definición de registros</vt:lpstr>
      <vt:lpstr>Ciclo de las rocas</vt:lpstr>
      <vt:lpstr>Rocas igneas</vt:lpstr>
      <vt:lpstr>Rocas metamorficas</vt:lpstr>
      <vt:lpstr>Rocas sedimentarias</vt:lpstr>
      <vt:lpstr>Rocas sedimentarias</vt:lpstr>
      <vt:lpstr>Rocas sedimentarias</vt:lpstr>
      <vt:lpstr>Rocas sedimentarias</vt:lpstr>
      <vt:lpstr>Rocas sedimentarias</vt:lpstr>
      <vt:lpstr>Petroleo</vt:lpstr>
      <vt:lpstr>Capitulo 2</vt:lpstr>
      <vt:lpstr>Herramientas de arreglo inductivo y electricas</vt:lpstr>
      <vt:lpstr>Teoría de Resistividad</vt:lpstr>
      <vt:lpstr> Modelo De Invasión</vt:lpstr>
      <vt:lpstr>PRINCIPIO DE HERRAMIENTAS ENFOCADAS</vt:lpstr>
      <vt:lpstr>PRINCIPIO DE HERRAMIENTA DE INDUCCION</vt:lpstr>
      <vt:lpstr>POTENCIAL ESPONTANEO</vt:lpstr>
      <vt:lpstr>Rayos Gamma</vt:lpstr>
      <vt:lpstr>HERRAMIENTAS de Porosidad</vt:lpstr>
      <vt:lpstr>Densidad fotoelectrica</vt:lpstr>
      <vt:lpstr>Densidad fotoelectrica</vt:lpstr>
      <vt:lpstr>Densidad fotoelectrica</vt:lpstr>
      <vt:lpstr>Densidad fotoelectrica</vt:lpstr>
      <vt:lpstr>Herramienta de neutrones</vt:lpstr>
      <vt:lpstr>Ejemplo de densidad y neutron</vt:lpstr>
      <vt:lpstr>Herramienta sonica</vt:lpstr>
      <vt:lpstr>Ejemplo de porosidades</vt:lpstr>
      <vt:lpstr>Ejemplo de toma de presiones</vt:lpstr>
      <vt:lpstr>Toma de presiones</vt:lpstr>
      <vt:lpstr>DIFERENTES METODOS PARA REGISTROS A HUECO ABIERTO</vt:lpstr>
      <vt:lpstr>METODO TRADICIONAL (WIRELINE)</vt:lpstr>
      <vt:lpstr>Herramientas Compact™</vt:lpstr>
      <vt:lpstr>A TRAVES DE TUBERIA DE PERFORACION</vt:lpstr>
      <vt:lpstr>EJEMPLO DE REGISTROS</vt:lpstr>
      <vt:lpstr>Método De Descuelgue De Herramientas (Compact Drop Off)</vt:lpstr>
      <vt:lpstr>Método de Transbordador o Compact Well Shuttle</vt:lpstr>
      <vt:lpstr>Metodos capaces de realizar registros horizontales</vt:lpstr>
      <vt:lpstr>Metodo del dardo</vt:lpstr>
      <vt:lpstr>ANALISIS ECONOMICO DE LOS DIFERENTES METODOS DE REGISTROS</vt:lpstr>
      <vt:lpstr>OPERACIÓN CONVENCIONAL DE WIRELINE</vt:lpstr>
      <vt:lpstr>OPERACIÓN DE WIRELINE CON UNA RESTRICCION</vt:lpstr>
      <vt:lpstr>METODO DE DESCUELGUE DE HERRAMIENTAS</vt:lpstr>
      <vt:lpstr>TRABAJO DE REGISTROS CON EL TRANSBORDADOR</vt:lpstr>
      <vt:lpstr>Promedios de tiempos operacionales</vt:lpstr>
      <vt:lpstr>Caso # 1 </vt:lpstr>
      <vt:lpstr>Restricciones en caso # 1</vt:lpstr>
      <vt:lpstr>Ahorro en base a decisiones correctas</vt:lpstr>
      <vt:lpstr>Caso # 2</vt:lpstr>
      <vt:lpstr>Restricciones en caso # 2</vt:lpstr>
      <vt:lpstr>Ahorro en base a decisiones correctas</vt:lpstr>
      <vt:lpstr>conclusiones</vt:lpstr>
      <vt:lpstr>analisis</vt:lpstr>
      <vt:lpstr>analisis</vt:lpstr>
      <vt:lpstr>analisis</vt:lpstr>
      <vt:lpstr>analisis</vt:lpstr>
      <vt:lpstr>Metodos capaces de realizar registros horizontales</vt:lpstr>
      <vt:lpstr>conclusiones</vt:lpstr>
      <vt:lpstr>conclusiones</vt:lpstr>
      <vt:lpstr>conclusiones</vt:lpstr>
      <vt:lpstr>Diapositiva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Gary aguilar. fict</dc:title>
  <dc:creator>MOM</dc:creator>
  <cp:lastModifiedBy>HUSSH</cp:lastModifiedBy>
  <cp:revision>174</cp:revision>
  <dcterms:created xsi:type="dcterms:W3CDTF">2011-05-25T19:33:19Z</dcterms:created>
  <dcterms:modified xsi:type="dcterms:W3CDTF">2011-06-16T14:44:38Z</dcterms:modified>
</cp:coreProperties>
</file>