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9" r:id="rId3"/>
    <p:sldId id="418" r:id="rId4"/>
    <p:sldId id="420" r:id="rId5"/>
    <p:sldId id="419" r:id="rId6"/>
    <p:sldId id="417" r:id="rId7"/>
    <p:sldId id="416" r:id="rId8"/>
    <p:sldId id="350" r:id="rId9"/>
    <p:sldId id="351" r:id="rId10"/>
    <p:sldId id="404" r:id="rId11"/>
    <p:sldId id="353" r:id="rId12"/>
    <p:sldId id="354" r:id="rId13"/>
    <p:sldId id="421" r:id="rId14"/>
    <p:sldId id="356" r:id="rId15"/>
    <p:sldId id="422" r:id="rId16"/>
    <p:sldId id="359" r:id="rId17"/>
    <p:sldId id="360" r:id="rId18"/>
    <p:sldId id="361" r:id="rId19"/>
    <p:sldId id="423" r:id="rId20"/>
    <p:sldId id="424" r:id="rId21"/>
    <p:sldId id="367" r:id="rId22"/>
    <p:sldId id="425" r:id="rId23"/>
    <p:sldId id="368" r:id="rId24"/>
    <p:sldId id="369" r:id="rId25"/>
    <p:sldId id="371" r:id="rId26"/>
    <p:sldId id="405" r:id="rId27"/>
    <p:sldId id="406" r:id="rId28"/>
    <p:sldId id="426" r:id="rId29"/>
    <p:sldId id="427" r:id="rId30"/>
    <p:sldId id="428" r:id="rId31"/>
    <p:sldId id="376" r:id="rId32"/>
    <p:sldId id="436" r:id="rId33"/>
    <p:sldId id="438" r:id="rId34"/>
    <p:sldId id="439" r:id="rId35"/>
    <p:sldId id="440" r:id="rId36"/>
    <p:sldId id="441" r:id="rId37"/>
    <p:sldId id="447" r:id="rId38"/>
    <p:sldId id="444" r:id="rId39"/>
    <p:sldId id="448" r:id="rId40"/>
    <p:sldId id="429" r:id="rId41"/>
    <p:sldId id="435" r:id="rId42"/>
    <p:sldId id="434" r:id="rId43"/>
    <p:sldId id="433" r:id="rId44"/>
    <p:sldId id="432" r:id="rId45"/>
    <p:sldId id="431" r:id="rId46"/>
    <p:sldId id="386" r:id="rId47"/>
    <p:sldId id="430" r:id="rId48"/>
    <p:sldId id="43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EF84-DD6F-412B-A378-A695F8E872FA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3C6D-936F-498E-9A79-C3545740F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39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3A26C-2356-459C-BA28-DDD518610DA9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1361B2-5971-4143-833F-B708D8D1DB06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Implementación de </a:t>
            </a:r>
            <a:r>
              <a:rPr lang="es-EC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GasfiGuayas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9144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C" dirty="0" smtClean="0"/>
              <a:t>Silvio López</a:t>
            </a:r>
          </a:p>
          <a:p>
            <a:pPr>
              <a:buFontTx/>
              <a:buChar char="-"/>
            </a:pPr>
            <a:r>
              <a:rPr lang="es-EC" dirty="0" smtClean="0"/>
              <a:t> Carlos Pendola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352800" cy="4434840"/>
          </a:xfrm>
        </p:spPr>
        <p:txBody>
          <a:bodyPr>
            <a:normAutofit/>
          </a:bodyPr>
          <a:lstStyle/>
          <a:p>
            <a:r>
              <a:rPr lang="es-EC" dirty="0" smtClean="0"/>
              <a:t>Modelo tradicional de las aplicaciones Web (izquierda) comparado con el modelo de Ajax (derecha</a:t>
            </a:r>
            <a:r>
              <a:rPr lang="es-EC" dirty="0" smtClean="0"/>
              <a:t>). </a:t>
            </a:r>
            <a:endParaRPr lang="es-EC" dirty="0" smtClean="0"/>
          </a:p>
          <a:p>
            <a:pPr lvl="1">
              <a:buNone/>
            </a:pPr>
            <a:endParaRPr lang="es-EC" dirty="0"/>
          </a:p>
        </p:txBody>
      </p:sp>
      <p:pic>
        <p:nvPicPr>
          <p:cNvPr id="263169" name="Picture 1" descr="C:\Documents and Settings\SLopez.SAISC\Mis documentos\Descargas\tesiscj\tesis2 cj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111" y="1828801"/>
            <a:ext cx="4817961" cy="4879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66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sz="4200" dirty="0" smtClean="0"/>
              <a:t>Ventajas de las Aplicaciones Web</a:t>
            </a:r>
          </a:p>
          <a:p>
            <a:pPr lvl="1"/>
            <a:r>
              <a:rPr lang="es-EC" sz="3200" dirty="0" smtClean="0"/>
              <a:t>Ahorro de tiempo de instalación</a:t>
            </a:r>
          </a:p>
          <a:p>
            <a:pPr lvl="1"/>
            <a:r>
              <a:rPr lang="es-EC" sz="3200" dirty="0" smtClean="0"/>
              <a:t>Compatibilidad</a:t>
            </a:r>
          </a:p>
          <a:p>
            <a:pPr lvl="1"/>
            <a:r>
              <a:rPr lang="es-EC" sz="3200" dirty="0" smtClean="0"/>
              <a:t>Espacio</a:t>
            </a:r>
            <a:endParaRPr lang="es-EC" sz="3200" dirty="0" smtClean="0"/>
          </a:p>
          <a:p>
            <a:pPr lvl="1"/>
            <a:r>
              <a:rPr lang="es-EC" sz="3200" dirty="0" smtClean="0"/>
              <a:t>Actualizaciones inmediatas</a:t>
            </a:r>
          </a:p>
          <a:p>
            <a:pPr lvl="1"/>
            <a:r>
              <a:rPr lang="es-EC" sz="3200" dirty="0" smtClean="0"/>
              <a:t>Bajo consumo de recurso</a:t>
            </a:r>
          </a:p>
          <a:p>
            <a:pPr lvl="1"/>
            <a:r>
              <a:rPr lang="es-EC" sz="3200" dirty="0" smtClean="0"/>
              <a:t>Multiplataforma</a:t>
            </a:r>
            <a:endParaRPr lang="es-EC" sz="3200" dirty="0" smtClean="0"/>
          </a:p>
          <a:p>
            <a:pPr lvl="1"/>
            <a:r>
              <a:rPr lang="es-EC" sz="3200" dirty="0" smtClean="0"/>
              <a:t>Portables</a:t>
            </a:r>
            <a:endParaRPr lang="es-EC" sz="3200" dirty="0" smtClean="0"/>
          </a:p>
          <a:p>
            <a:pPr lvl="1"/>
            <a:r>
              <a:rPr lang="es-EC" sz="3200" dirty="0" smtClean="0"/>
              <a:t>Colaboración</a:t>
            </a:r>
            <a:endParaRPr lang="es-EC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62400" cy="4434840"/>
          </a:xfrm>
        </p:spPr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basados</a:t>
            </a:r>
            <a:r>
              <a:rPr lang="en-US" dirty="0" smtClean="0"/>
              <a:t> en Web </a:t>
            </a:r>
            <a:r>
              <a:rPr lang="en-US" dirty="0" err="1" smtClean="0"/>
              <a:t>incluyendo</a:t>
            </a:r>
            <a:r>
              <a:rPr lang="en-US" dirty="0" smtClean="0"/>
              <a:t> </a:t>
            </a:r>
            <a:r>
              <a:rPr lang="en-US" dirty="0" err="1" smtClean="0"/>
              <a:t>tecnología</a:t>
            </a:r>
            <a:r>
              <a:rPr lang="en-US" dirty="0" smtClean="0"/>
              <a:t> Ajax</a:t>
            </a:r>
          </a:p>
          <a:p>
            <a:endParaRPr lang="en-US" dirty="0"/>
          </a:p>
        </p:txBody>
      </p:sp>
      <p:pic>
        <p:nvPicPr>
          <p:cNvPr id="241667" name="Picture 3" descr="C:\Documents and Settings\SLopez.SAISC\Mis documentos\Descargas\logosban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1676400"/>
            <a:ext cx="4177767" cy="493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/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 </a:t>
            </a:r>
            <a:r>
              <a:rPr lang="es-EC" dirty="0" err="1" smtClean="0">
                <a:solidFill>
                  <a:schemeClr val="bg1">
                    <a:lumMod val="50000"/>
                  </a:schemeClr>
                </a:solidFill>
              </a:rPr>
              <a:t>GasfiGuayas</a:t>
            </a:r>
            <a:endParaRPr lang="es-EC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Alcance</a:t>
            </a:r>
          </a:p>
          <a:p>
            <a:pPr lvl="1"/>
            <a:r>
              <a:rPr lang="es-EC" dirty="0" smtClean="0"/>
              <a:t>Planificación y seguimiento de las órdenes de trabajo.</a:t>
            </a:r>
          </a:p>
          <a:p>
            <a:pPr lvl="1"/>
            <a:r>
              <a:rPr lang="es-EC" dirty="0" smtClean="0"/>
              <a:t>Fichas de clientes: información, historial.</a:t>
            </a:r>
          </a:p>
          <a:p>
            <a:pPr lvl="1"/>
            <a:r>
              <a:rPr lang="es-EC" dirty="0" smtClean="0"/>
              <a:t>Reportería: trabajos más solicitados, técnicos con mayor rendimiento, órdenes de trabajo que avanzan hasta el proceso final.</a:t>
            </a:r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Aplicación web, podrá ser accedido desde cualquier lugar mediante un navegador</a:t>
            </a:r>
          </a:p>
          <a:p>
            <a:pPr lvl="1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Participantes y Roles</a:t>
            </a:r>
          </a:p>
          <a:p>
            <a:pPr lvl="1"/>
            <a:r>
              <a:rPr lang="es-EC" dirty="0" smtClean="0"/>
              <a:t>Administrativo</a:t>
            </a:r>
          </a:p>
          <a:p>
            <a:pPr lvl="1"/>
            <a:r>
              <a:rPr lang="es-EC" dirty="0" smtClean="0"/>
              <a:t>Vendedor</a:t>
            </a:r>
          </a:p>
          <a:p>
            <a:pPr lvl="1"/>
            <a:r>
              <a:rPr lang="es-EC" dirty="0" smtClean="0"/>
              <a:t>Técnico</a:t>
            </a:r>
          </a:p>
        </p:txBody>
      </p:sp>
      <p:pic>
        <p:nvPicPr>
          <p:cNvPr id="1026" name="Picture 2" descr="C:\Documents and Settings\SLopez.SAISC\Escritorio\authentic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038600" cy="267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Requerimientos funcionales</a:t>
            </a:r>
          </a:p>
          <a:p>
            <a:pPr lvl="1"/>
            <a:r>
              <a:rPr lang="es-EC" dirty="0" smtClean="0"/>
              <a:t>Soportará la definición administrativa del negocio: trabajadores, cargos, materiales, categorías del problemas, problemas.</a:t>
            </a:r>
          </a:p>
          <a:p>
            <a:pPr lvl="1"/>
            <a:r>
              <a:rPr lang="es-EC" dirty="0" smtClean="0"/>
              <a:t>Proveerá un planificador de órdenes de trabajo.</a:t>
            </a:r>
          </a:p>
          <a:p>
            <a:pPr lvl="1"/>
            <a:r>
              <a:rPr lang="es-EC" dirty="0" smtClean="0"/>
              <a:t>Permitirá dar seguimiento a la orden de trabajo.</a:t>
            </a:r>
          </a:p>
          <a:p>
            <a:pPr lvl="1"/>
            <a:r>
              <a:rPr lang="es-EC" dirty="0" smtClean="0"/>
              <a:t>Permitirá llevar una ficha de los clientes con la información histórica de los requerimientos solicitados.</a:t>
            </a:r>
          </a:p>
          <a:p>
            <a:pPr lvl="1"/>
            <a:r>
              <a:rPr lang="es-EC" dirty="0" smtClean="0"/>
              <a:t>Se podrán visualizar reportes.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Requerimientos no funcionales</a:t>
            </a:r>
          </a:p>
          <a:p>
            <a:pPr lvl="1"/>
            <a:r>
              <a:rPr lang="es-EC" dirty="0" smtClean="0"/>
              <a:t>Accesible a través de internet</a:t>
            </a:r>
          </a:p>
          <a:p>
            <a:pPr lvl="1"/>
            <a:r>
              <a:rPr lang="es-EC" dirty="0" smtClean="0"/>
              <a:t>Páginas livianas</a:t>
            </a:r>
          </a:p>
          <a:p>
            <a:pPr lvl="1"/>
            <a:r>
              <a:rPr lang="es-EC" dirty="0" smtClean="0"/>
              <a:t>Uso de Ajax para contribuir a mejorar la experiencia del usuario en la interacción en:</a:t>
            </a:r>
          </a:p>
          <a:p>
            <a:pPr lvl="2"/>
            <a:r>
              <a:rPr lang="es-EC" dirty="0" smtClean="0"/>
              <a:t>Formularios</a:t>
            </a:r>
          </a:p>
          <a:p>
            <a:pPr lvl="2"/>
            <a:r>
              <a:rPr lang="es-EC" dirty="0" smtClean="0"/>
              <a:t>Confirmación de ingresos y registros</a:t>
            </a:r>
          </a:p>
          <a:p>
            <a:pPr lvl="2"/>
            <a:r>
              <a:rPr lang="es-EC" dirty="0" smtClean="0"/>
              <a:t>Filtrado de datos</a:t>
            </a:r>
          </a:p>
          <a:p>
            <a:pPr lvl="2"/>
            <a:r>
              <a:rPr lang="es-EC" dirty="0" smtClean="0"/>
              <a:t>Resultados de búsquedas</a:t>
            </a:r>
          </a:p>
          <a:p>
            <a:pPr lvl="2"/>
            <a:r>
              <a:rPr lang="es-EC" dirty="0" smtClean="0"/>
              <a:t>Autocompletado de texto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Requisitos mínimos del servidor</a:t>
            </a:r>
          </a:p>
          <a:p>
            <a:pPr lvl="1"/>
            <a:r>
              <a:rPr lang="es-EC" dirty="0" smtClean="0"/>
              <a:t>Sistema operativo: Windows 98 o superior</a:t>
            </a:r>
            <a:endParaRPr lang="es-EC" sz="2200" dirty="0" smtClean="0"/>
          </a:p>
          <a:p>
            <a:pPr lvl="1"/>
            <a:r>
              <a:rPr lang="es-EC" dirty="0" smtClean="0"/>
              <a:t>Procesador: 1.6Ghz.</a:t>
            </a:r>
            <a:endParaRPr lang="es-EC" sz="2200" dirty="0" smtClean="0"/>
          </a:p>
          <a:p>
            <a:pPr lvl="1"/>
            <a:r>
              <a:rPr lang="es-EC" dirty="0" smtClean="0"/>
              <a:t>Memoria RAM: 4GB.</a:t>
            </a:r>
            <a:endParaRPr lang="es-EC" sz="2200" dirty="0" smtClean="0"/>
          </a:p>
          <a:p>
            <a:pPr lvl="1"/>
            <a:r>
              <a:rPr lang="es-EC" dirty="0" smtClean="0"/>
              <a:t>Windows </a:t>
            </a:r>
            <a:r>
              <a:rPr lang="es-EC" dirty="0" err="1" smtClean="0"/>
              <a:t>Installer</a:t>
            </a:r>
            <a:r>
              <a:rPr lang="es-EC" dirty="0" smtClean="0"/>
              <a:t> 3.0 (excepto para Windows 98/ME, que requiere Windows </a:t>
            </a:r>
            <a:r>
              <a:rPr lang="es-EC" dirty="0" err="1" smtClean="0"/>
              <a:t>Installer</a:t>
            </a:r>
            <a:r>
              <a:rPr lang="es-EC" dirty="0" smtClean="0"/>
              <a:t> 2.0 o una versión posterior). Windows </a:t>
            </a:r>
            <a:r>
              <a:rPr lang="es-EC" dirty="0" err="1" smtClean="0"/>
              <a:t>Installer</a:t>
            </a:r>
            <a:r>
              <a:rPr lang="es-EC" dirty="0" smtClean="0"/>
              <a:t> 3.1 o posterior, recomendado.</a:t>
            </a:r>
            <a:endParaRPr lang="es-EC" sz="2200" dirty="0" smtClean="0"/>
          </a:p>
          <a:p>
            <a:pPr lvl="1"/>
            <a:r>
              <a:rPr lang="es-EC" dirty="0" smtClean="0"/>
              <a:t>Internet Explorer 5.01 o versión posterior.</a:t>
            </a:r>
            <a:endParaRPr lang="es-EC" sz="2200" dirty="0" smtClean="0"/>
          </a:p>
          <a:p>
            <a:pPr lvl="1"/>
            <a:r>
              <a:rPr lang="es-EC" dirty="0" smtClean="0"/>
              <a:t>Requisitos de espacio en disco: 280 MB (x86), 610 MB (64 bits).</a:t>
            </a:r>
            <a:endParaRPr lang="en-US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479634" y="6597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s-EC" dirty="0" smtClean="0"/>
              <a:t>Requisitos del cliente</a:t>
            </a:r>
          </a:p>
          <a:p>
            <a:pPr lvl="1"/>
            <a:r>
              <a:rPr lang="es-EC" dirty="0" smtClean="0"/>
              <a:t>Sistema operativo: Windows 98 o superior</a:t>
            </a:r>
            <a:endParaRPr lang="es-EC" sz="2200" dirty="0" smtClean="0"/>
          </a:p>
          <a:p>
            <a:pPr lvl="1"/>
            <a:r>
              <a:rPr lang="es-EC" dirty="0" smtClean="0"/>
              <a:t>Procesador: 1.6Ghz.</a:t>
            </a:r>
            <a:endParaRPr lang="es-EC" sz="2200" dirty="0" smtClean="0"/>
          </a:p>
          <a:p>
            <a:pPr lvl="1"/>
            <a:r>
              <a:rPr lang="es-EC" dirty="0" smtClean="0"/>
              <a:t>Memoria RAM: 256MB.</a:t>
            </a:r>
            <a:endParaRPr lang="es-EC" sz="2200" dirty="0" smtClean="0"/>
          </a:p>
          <a:p>
            <a:pPr lvl="1"/>
            <a:r>
              <a:rPr lang="es-EC" dirty="0" smtClean="0"/>
              <a:t>Internet Explorer 5.01 o superior, Opera versión 8.0 o superior, </a:t>
            </a:r>
            <a:r>
              <a:rPr lang="es-EC" dirty="0" err="1" smtClean="0"/>
              <a:t>Mozilla</a:t>
            </a:r>
            <a:r>
              <a:rPr lang="es-EC" dirty="0" smtClean="0"/>
              <a:t> </a:t>
            </a:r>
            <a:r>
              <a:rPr lang="es-EC" dirty="0" err="1" smtClean="0"/>
              <a:t>Firefox</a:t>
            </a:r>
            <a:r>
              <a:rPr lang="es-EC" dirty="0" smtClean="0"/>
              <a:t>, </a:t>
            </a:r>
            <a:r>
              <a:rPr lang="es-EC" dirty="0" err="1" smtClean="0"/>
              <a:t>SeaMonkey</a:t>
            </a:r>
            <a:r>
              <a:rPr lang="es-EC" dirty="0" smtClean="0"/>
              <a:t>, Camino, K-</a:t>
            </a:r>
            <a:r>
              <a:rPr lang="es-EC" dirty="0" err="1" smtClean="0"/>
              <a:t>Meleon</a:t>
            </a:r>
            <a:r>
              <a:rPr lang="es-EC" dirty="0" smtClean="0"/>
              <a:t>, Ice </a:t>
            </a:r>
            <a:r>
              <a:rPr lang="es-EC" dirty="0" err="1" smtClean="0"/>
              <a:t>Weasel</a:t>
            </a:r>
            <a:r>
              <a:rPr lang="es-EC" dirty="0" smtClean="0"/>
              <a:t>, </a:t>
            </a:r>
            <a:r>
              <a:rPr lang="es-EC" dirty="0" err="1" smtClean="0"/>
              <a:t>Flock</a:t>
            </a:r>
            <a:r>
              <a:rPr lang="es-EC" dirty="0" smtClean="0"/>
              <a:t>, </a:t>
            </a:r>
            <a:r>
              <a:rPr lang="es-EC" dirty="0" err="1" smtClean="0"/>
              <a:t>Epiphany</a:t>
            </a:r>
            <a:r>
              <a:rPr lang="es-EC" dirty="0" smtClean="0"/>
              <a:t>, </a:t>
            </a:r>
            <a:r>
              <a:rPr lang="es-EC" dirty="0" err="1" smtClean="0"/>
              <a:t>Galeon</a:t>
            </a:r>
            <a:r>
              <a:rPr lang="es-EC" dirty="0" smtClean="0"/>
              <a:t>, Netscape versión 7.1 o superior, Google </a:t>
            </a:r>
            <a:r>
              <a:rPr lang="es-EC" dirty="0" err="1" smtClean="0"/>
              <a:t>Chrome</a:t>
            </a:r>
            <a:r>
              <a:rPr lang="es-EC" dirty="0" smtClean="0"/>
              <a:t>, Apple Safari versión 1.2 o superior, </a:t>
            </a:r>
            <a:r>
              <a:rPr lang="es-EC" dirty="0" err="1" smtClean="0"/>
              <a:t>Konqueron</a:t>
            </a:r>
            <a:r>
              <a:rPr lang="es-EC" dirty="0" smtClean="0"/>
              <a:t> versión 3.2 y superior.</a:t>
            </a:r>
            <a:endParaRPr lang="en-US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479634" y="6597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 </a:t>
            </a:r>
            <a:r>
              <a:rPr lang="es-EC" dirty="0" err="1" smtClean="0">
                <a:solidFill>
                  <a:schemeClr val="bg1">
                    <a:lumMod val="50000"/>
                  </a:schemeClr>
                </a:solidFill>
              </a:rPr>
              <a:t>GasfiGuayas</a:t>
            </a:r>
            <a:endParaRPr lang="es-EC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  <a:endParaRPr lang="es-EC" dirty="0" smtClean="0"/>
          </a:p>
          <a:p>
            <a:r>
              <a:rPr lang="es-EC" dirty="0" smtClean="0"/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 </a:t>
            </a:r>
            <a:r>
              <a:rPr lang="es-EC" dirty="0" err="1" smtClean="0">
                <a:solidFill>
                  <a:schemeClr val="bg1">
                    <a:lumMod val="50000"/>
                  </a:schemeClr>
                </a:solidFill>
              </a:rPr>
              <a:t>GasfiGuayas</a:t>
            </a:r>
            <a:endParaRPr lang="es-EC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Diseño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276600" cy="4434840"/>
          </a:xfrm>
        </p:spPr>
        <p:txBody>
          <a:bodyPr/>
          <a:lstStyle/>
          <a:p>
            <a:r>
              <a:rPr lang="es-EC" dirty="0" smtClean="0"/>
              <a:t>Arquitectura</a:t>
            </a:r>
          </a:p>
          <a:p>
            <a:pPr lvl="1"/>
            <a:r>
              <a:rPr lang="es-EC" sz="2200" dirty="0" smtClean="0"/>
              <a:t>Modelo de capas para el procesamiento y transacción de la información</a:t>
            </a:r>
          </a:p>
          <a:p>
            <a:pPr lvl="1"/>
            <a:r>
              <a:rPr lang="es-EC" sz="2200" dirty="0" smtClean="0"/>
              <a:t>Basada en el modelo código subyacente (</a:t>
            </a:r>
            <a:r>
              <a:rPr lang="es-EC" sz="2200" dirty="0" err="1" smtClean="0"/>
              <a:t>code-behind</a:t>
            </a:r>
            <a:r>
              <a:rPr lang="es-EC" sz="2200" dirty="0" smtClean="0"/>
              <a:t>) de ASP.NET</a:t>
            </a:r>
          </a:p>
          <a:p>
            <a:pPr>
              <a:buNone/>
            </a:pPr>
            <a:endParaRPr lang="es-EC" dirty="0" smtClean="0"/>
          </a:p>
        </p:txBody>
      </p:sp>
      <p:pic>
        <p:nvPicPr>
          <p:cNvPr id="6" name="Picture 2" descr="C:\Users\CJPENDOLA\Downloads\arquitectur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Diseño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rmAutofit/>
          </a:bodyPr>
          <a:lstStyle/>
          <a:p>
            <a:r>
              <a:rPr lang="es-EC" dirty="0" smtClean="0"/>
              <a:t>Arquitectura</a:t>
            </a:r>
          </a:p>
          <a:p>
            <a:pPr lvl="1"/>
            <a:r>
              <a:rPr lang="es-EC" sz="2200" dirty="0" smtClean="0"/>
              <a:t>Capa de presentación</a:t>
            </a:r>
          </a:p>
          <a:p>
            <a:pPr lvl="1"/>
            <a:r>
              <a:rPr lang="es-EC" sz="2200" dirty="0" smtClean="0"/>
              <a:t>Capa de negocio</a:t>
            </a:r>
          </a:p>
          <a:p>
            <a:pPr lvl="1"/>
            <a:r>
              <a:rPr lang="es-EC" sz="2200" dirty="0" smtClean="0"/>
              <a:t>Capa de acceso a datos y lógica empresarial</a:t>
            </a:r>
          </a:p>
          <a:p>
            <a:pPr lvl="1"/>
            <a:r>
              <a:rPr lang="es-EC" sz="2200" dirty="0" smtClean="0"/>
              <a:t>Ajax </a:t>
            </a:r>
            <a:r>
              <a:rPr lang="es-EC" sz="1400" dirty="0" smtClean="0"/>
              <a:t>Interacción en los formularios, confirmación de ingresos y registros, filtrado de datos, resultados de búsqueda, autocompletado de campos de texto</a:t>
            </a:r>
          </a:p>
          <a:p>
            <a:pPr lvl="1"/>
            <a:r>
              <a:rPr lang="es-EC" sz="2200" dirty="0" smtClean="0"/>
              <a:t>Servicios web </a:t>
            </a:r>
            <a:r>
              <a:rPr lang="es-EC" sz="1400" dirty="0" smtClean="0"/>
              <a:t>Específicamente se usan en el proyecto para dar soporte a Ajax en la búsqueda y el autocompletado de campos de texto.</a:t>
            </a:r>
          </a:p>
          <a:p>
            <a:pPr lvl="1">
              <a:buNone/>
            </a:pPr>
            <a:endParaRPr lang="es-EC" sz="1600" dirty="0" smtClean="0"/>
          </a:p>
          <a:p>
            <a:pPr>
              <a:buNone/>
            </a:pPr>
            <a:endParaRPr lang="es-EC" dirty="0" smtClean="0"/>
          </a:p>
        </p:txBody>
      </p:sp>
      <p:pic>
        <p:nvPicPr>
          <p:cNvPr id="6" name="Picture 2" descr="C:\Users\CJPENDOLA\Downloads\arquitectur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Diseño del Sistema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Interfaz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55" y="2438399"/>
            <a:ext cx="8071527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Diseño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Diseño de la Base de Datos</a:t>
            </a:r>
          </a:p>
          <a:p>
            <a:pPr lvl="1"/>
            <a:endParaRPr lang="es-EC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  <a:endParaRPr lang="es-EC" dirty="0" smtClean="0"/>
          </a:p>
          <a:p>
            <a:r>
              <a:rPr lang="es-EC" dirty="0" smtClean="0"/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 </a:t>
            </a:r>
            <a:r>
              <a:rPr lang="es-EC" dirty="0" err="1" smtClean="0">
                <a:solidFill>
                  <a:schemeClr val="bg1">
                    <a:lumMod val="50000"/>
                  </a:schemeClr>
                </a:solidFill>
              </a:rPr>
              <a:t>GasfiGuayas</a:t>
            </a:r>
            <a:endParaRPr lang="es-EC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Implementación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724400" cy="4434840"/>
          </a:xfrm>
        </p:spPr>
        <p:txBody>
          <a:bodyPr>
            <a:normAutofit/>
          </a:bodyPr>
          <a:lstStyle/>
          <a:p>
            <a:r>
              <a:rPr lang="es-EC" dirty="0" smtClean="0"/>
              <a:t>Tecnologías utilizadas</a:t>
            </a:r>
          </a:p>
          <a:p>
            <a:pPr lvl="1"/>
            <a:r>
              <a:rPr lang="es-EC" dirty="0" smtClean="0"/>
              <a:t>Plataforma de desarrollo: .NET</a:t>
            </a:r>
          </a:p>
          <a:p>
            <a:pPr lvl="1"/>
            <a:r>
              <a:rPr lang="es-EC" dirty="0" smtClean="0"/>
              <a:t>Marco de trabajo: ASP.NET</a:t>
            </a:r>
          </a:p>
          <a:p>
            <a:pPr lvl="1"/>
            <a:r>
              <a:rPr lang="es-EC" dirty="0" smtClean="0"/>
              <a:t>Lenguaje de programación: C#</a:t>
            </a:r>
          </a:p>
          <a:p>
            <a:pPr lvl="1"/>
            <a:r>
              <a:rPr lang="es-EC" dirty="0" smtClean="0"/>
              <a:t>Base de Datos: SQL Server</a:t>
            </a:r>
          </a:p>
          <a:p>
            <a:pPr lvl="1"/>
            <a:r>
              <a:rPr lang="es-EC" dirty="0" err="1" smtClean="0"/>
              <a:t>Ajax</a:t>
            </a:r>
            <a:r>
              <a:rPr lang="es-EC" dirty="0" smtClean="0"/>
              <a:t>: Marco de trabajo AJAX.NET</a:t>
            </a: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1416226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91000"/>
            <a:ext cx="1524000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572000"/>
            <a:ext cx="14894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49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Implementación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b="1" dirty="0" smtClean="0"/>
              <a:t>Estándares</a:t>
            </a:r>
          </a:p>
          <a:p>
            <a:pPr lvl="1"/>
            <a:r>
              <a:rPr lang="es-EC" dirty="0" smtClean="0"/>
              <a:t>Mantener siempre los nombres de variables acordes con lo que representan.</a:t>
            </a:r>
            <a:endParaRPr lang="es-EC" sz="2200" dirty="0" smtClean="0"/>
          </a:p>
          <a:p>
            <a:pPr lvl="1"/>
            <a:r>
              <a:rPr lang="es-EC" dirty="0" smtClean="0"/>
              <a:t>Documentar cada parte del código que necesite una explicación extra.</a:t>
            </a:r>
            <a:endParaRPr lang="es-EC" sz="2200" dirty="0" smtClean="0"/>
          </a:p>
          <a:p>
            <a:pPr lvl="1"/>
            <a:r>
              <a:rPr lang="es-EC" dirty="0" smtClean="0"/>
              <a:t>Mantener un formato para todas las páginas del sistema en cuanto a diseño, colores y tipo de fuente.</a:t>
            </a:r>
            <a:endParaRPr lang="es-EC" sz="2200" dirty="0"/>
          </a:p>
        </p:txBody>
      </p:sp>
      <p:pic>
        <p:nvPicPr>
          <p:cNvPr id="226305" name="Picture 1" descr="C:\Documents and Settings\SLopez.SAISC\Mis documentos\Descargas\otracj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600200"/>
            <a:ext cx="361851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Implementación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Librerías</a:t>
            </a:r>
          </a:p>
          <a:p>
            <a:pPr lvl="1"/>
            <a:r>
              <a:rPr lang="es-EC" dirty="0" smtClean="0"/>
              <a:t>ASP.NET </a:t>
            </a:r>
            <a:r>
              <a:rPr lang="es-EC" dirty="0" err="1" smtClean="0"/>
              <a:t>Ajax</a:t>
            </a:r>
            <a:r>
              <a:rPr lang="es-EC" dirty="0" smtClean="0"/>
              <a:t> </a:t>
            </a:r>
            <a:r>
              <a:rPr lang="es-EC" dirty="0" err="1" smtClean="0"/>
              <a:t>Extensions</a:t>
            </a:r>
            <a:endParaRPr lang="es-EC" sz="2200" dirty="0" smtClean="0"/>
          </a:p>
          <a:p>
            <a:pPr lvl="1"/>
            <a:r>
              <a:rPr lang="es-EC" dirty="0" err="1" smtClean="0"/>
              <a:t>Ajax</a:t>
            </a:r>
            <a:r>
              <a:rPr lang="es-EC" dirty="0" smtClean="0"/>
              <a:t> Control </a:t>
            </a:r>
            <a:r>
              <a:rPr lang="es-EC" dirty="0" err="1" smtClean="0"/>
              <a:t>Toolkit</a:t>
            </a:r>
            <a:r>
              <a:rPr lang="es-EC" dirty="0" smtClean="0"/>
              <a:t> </a:t>
            </a:r>
          </a:p>
          <a:p>
            <a:pPr lvl="1"/>
            <a:r>
              <a:rPr lang="es-EC" sz="2200" dirty="0" err="1" smtClean="0"/>
              <a:t>DayPilot</a:t>
            </a:r>
            <a:r>
              <a:rPr lang="es-EC" sz="2200" dirty="0" smtClean="0"/>
              <a:t> </a:t>
            </a:r>
            <a:r>
              <a:rPr lang="es-EC" sz="2200" dirty="0" smtClean="0"/>
              <a:t>Lite</a:t>
            </a:r>
            <a:endParaRPr lang="es-EC" sz="2200" dirty="0" smtClean="0"/>
          </a:p>
        </p:txBody>
      </p:sp>
      <p:pic>
        <p:nvPicPr>
          <p:cNvPr id="3133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145" y="2895600"/>
            <a:ext cx="3877980" cy="67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2600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Implementación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Distribución y carga de archivos</a:t>
            </a:r>
          </a:p>
          <a:p>
            <a:pPr lvl="1"/>
            <a:r>
              <a:rPr lang="es-EC" sz="2200" dirty="0" smtClean="0"/>
              <a:t>Estructura diseñada para mejorar la modularidad y escalabilidad del Sistema.</a:t>
            </a:r>
            <a:endParaRPr lang="es-EC" sz="2200" dirty="0" smtClean="0"/>
          </a:p>
        </p:txBody>
      </p:sp>
      <p:pic>
        <p:nvPicPr>
          <p:cNvPr id="2050" name="Picture 2" descr="C:\Documents and Settings\SLopez.SAISC\Mis documentos\Descargas\carpet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17037"/>
            <a:ext cx="1676400" cy="504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 y Justificación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Sistema de Información para empresas de servicios </a:t>
            </a:r>
            <a:r>
              <a:rPr lang="es-EC" dirty="0" err="1" smtClean="0"/>
              <a:t>GasfiGuayas</a:t>
            </a:r>
            <a:endParaRPr lang="es-EC" dirty="0" smtClean="0"/>
          </a:p>
          <a:p>
            <a:pPr lvl="1"/>
            <a:r>
              <a:rPr lang="es-EC" sz="2200" dirty="0" smtClean="0"/>
              <a:t>La empresa ofrece servicios técnicos: gasfitería, electricidad, refrigeración, cerrajería, pintura, entre otros</a:t>
            </a:r>
          </a:p>
          <a:p>
            <a:pPr lvl="1"/>
            <a:r>
              <a:rPr lang="es-EC" sz="2200" dirty="0" smtClean="0"/>
              <a:t>Cada trabajo requerido es asignado a un técnico y se agenda una visita para realizar una inspección.</a:t>
            </a:r>
          </a:p>
          <a:p>
            <a:pPr lvl="1"/>
            <a:r>
              <a:rPr lang="es-EC" sz="2200" dirty="0" smtClean="0"/>
              <a:t>Resultado de la inspección se determina la naturaleza del problema y se elabora una cotización.</a:t>
            </a:r>
          </a:p>
          <a:p>
            <a:pPr lvl="1"/>
            <a:r>
              <a:rPr lang="es-EC" sz="2200" dirty="0" smtClean="0"/>
              <a:t>Es importante conocer los técnicos y los trabaj0s más solicitados por los clientes para poder mejorar el servicio.</a:t>
            </a:r>
          </a:p>
          <a:p>
            <a:pPr>
              <a:buNone/>
            </a:pPr>
            <a:endParaRPr lang="es-EC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  <a:endParaRPr lang="es-EC" dirty="0" smtClean="0"/>
          </a:p>
          <a:p>
            <a:r>
              <a:rPr lang="es-EC" dirty="0" smtClean="0"/>
              <a:t>Pruebas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Verificación de requerimientos y funcionamiento</a:t>
            </a:r>
          </a:p>
          <a:p>
            <a:pPr lvl="1"/>
            <a:r>
              <a:rPr lang="es-EC" dirty="0" smtClean="0"/>
              <a:t>Criterios de búsquedas</a:t>
            </a:r>
            <a:endParaRPr lang="es-EC" sz="2200" dirty="0" smtClean="0"/>
          </a:p>
          <a:p>
            <a:pPr lvl="1"/>
            <a:r>
              <a:rPr lang="es-EC" dirty="0" smtClean="0"/>
              <a:t>Enlaces perdidos o rotos</a:t>
            </a:r>
            <a:endParaRPr lang="es-EC" sz="2200" dirty="0" smtClean="0"/>
          </a:p>
          <a:p>
            <a:pPr lvl="1"/>
            <a:r>
              <a:rPr lang="es-EC" dirty="0" smtClean="0"/>
              <a:t>Existencia de campos definidos</a:t>
            </a:r>
          </a:p>
          <a:p>
            <a:pPr lvl="1"/>
            <a:r>
              <a:rPr lang="es-EC" dirty="0" smtClean="0"/>
              <a:t>Validación de formularios</a:t>
            </a:r>
          </a:p>
          <a:p>
            <a:pPr lvl="1"/>
            <a:r>
              <a:rPr lang="es-EC" dirty="0" smtClean="0"/>
              <a:t>Generación de reportes</a:t>
            </a:r>
          </a:p>
          <a:p>
            <a:pPr lvl="1"/>
            <a:r>
              <a:rPr lang="es-EC" dirty="0" smtClean="0"/>
              <a:t>Verificación de cálculos</a:t>
            </a:r>
          </a:p>
          <a:p>
            <a:pPr lvl="1"/>
            <a:r>
              <a:rPr lang="es-EC" dirty="0" smtClean="0"/>
              <a:t>Validación de autorización y autenticación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 Aceptación de los Usuarios del Sistema</a:t>
            </a:r>
          </a:p>
          <a:p>
            <a:pPr lvl="1"/>
            <a:r>
              <a:rPr lang="es-EC" dirty="0" smtClean="0"/>
              <a:t>Equipo utilizado</a:t>
            </a:r>
          </a:p>
          <a:p>
            <a:pPr lvl="2"/>
            <a:r>
              <a:rPr lang="es-EC" dirty="0" smtClean="0"/>
              <a:t>Las pruebas del funcionamiento del sistema fueron realizadas usando un computador como servidor Web y servidor de base de datos con las siguientes características:</a:t>
            </a:r>
            <a:endParaRPr lang="es-EC" sz="1900" dirty="0" smtClean="0"/>
          </a:p>
          <a:p>
            <a:pPr lvl="2"/>
            <a:r>
              <a:rPr lang="es-EC" b="1" dirty="0" smtClean="0"/>
              <a:t>Procesador:</a:t>
            </a:r>
            <a:r>
              <a:rPr lang="es-EC" dirty="0" smtClean="0"/>
              <a:t> Intel Pentium Core2Duo 2.4Ghz</a:t>
            </a:r>
            <a:endParaRPr lang="es-EC" sz="1900" dirty="0" smtClean="0"/>
          </a:p>
          <a:p>
            <a:pPr lvl="2"/>
            <a:r>
              <a:rPr lang="es-EC" b="1" dirty="0" smtClean="0"/>
              <a:t>Disco duro:</a:t>
            </a:r>
            <a:r>
              <a:rPr lang="es-EC" dirty="0" smtClean="0"/>
              <a:t> 250 GB</a:t>
            </a:r>
            <a:endParaRPr lang="es-EC" sz="1900" dirty="0" smtClean="0"/>
          </a:p>
          <a:p>
            <a:pPr lvl="2"/>
            <a:r>
              <a:rPr lang="it-IT" b="1" dirty="0" smtClean="0"/>
              <a:t>Memoria RAM:</a:t>
            </a:r>
            <a:r>
              <a:rPr lang="it-IT" dirty="0" smtClean="0"/>
              <a:t> 3 GB</a:t>
            </a:r>
            <a:endParaRPr lang="es-EC" sz="1900" dirty="0" smtClean="0"/>
          </a:p>
          <a:p>
            <a:pPr lvl="2"/>
            <a:r>
              <a:rPr lang="it-IT" b="1" dirty="0" smtClean="0"/>
              <a:t>Sistema Operativo:</a:t>
            </a:r>
            <a:r>
              <a:rPr lang="it-IT" dirty="0" smtClean="0"/>
              <a:t> Microsoft Windows XP Profesional con Service Pack 3.</a:t>
            </a:r>
            <a:endParaRPr lang="es-EC" dirty="0" smtClean="0"/>
          </a:p>
          <a:p>
            <a:pPr lvl="1"/>
            <a:endParaRPr lang="es-EC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 Aceptación de los Usuarios del Sistema</a:t>
            </a:r>
          </a:p>
          <a:p>
            <a:pPr lvl="1"/>
            <a:r>
              <a:rPr lang="es-EC" dirty="0" smtClean="0"/>
              <a:t>La empresa</a:t>
            </a:r>
          </a:p>
          <a:p>
            <a:pPr lvl="2"/>
            <a:r>
              <a:rPr lang="es-EC" sz="2400" dirty="0" smtClean="0"/>
              <a:t>Tiene 22 trabajadores</a:t>
            </a:r>
          </a:p>
          <a:p>
            <a:pPr lvl="2"/>
            <a:r>
              <a:rPr lang="es-EC" sz="2400" dirty="0" smtClean="0"/>
              <a:t>Acceso </a:t>
            </a:r>
            <a:r>
              <a:rPr lang="es-EC" sz="2400" dirty="0" smtClean="0"/>
              <a:t>al sistema: 2 vendedores, 4 administrativos y 2 técnicos. </a:t>
            </a:r>
          </a:p>
          <a:p>
            <a:pPr lvl="2"/>
            <a:r>
              <a:rPr lang="es-EC" sz="2400" dirty="0" smtClean="0"/>
              <a:t>3 computadoras: una </a:t>
            </a:r>
            <a:r>
              <a:rPr lang="es-EC" sz="2400" dirty="0" smtClean="0"/>
              <a:t>para cada rol de usuario. </a:t>
            </a:r>
          </a:p>
          <a:p>
            <a:pPr lvl="2"/>
            <a:endParaRPr lang="es-EC" sz="2400" dirty="0" smtClean="0"/>
          </a:p>
          <a:p>
            <a:pPr>
              <a:buNone/>
            </a:pPr>
            <a:r>
              <a:rPr lang="es-EC" sz="2500" dirty="0" smtClean="0"/>
              <a:t>	</a:t>
            </a:r>
            <a:r>
              <a:rPr lang="es-EC" sz="2000" dirty="0" smtClean="0"/>
              <a:t>Se proporcionó un computador para hacer las pruebas, razón por la cual fueron realizadas con un solo usuario conectado.</a:t>
            </a:r>
            <a:endParaRPr lang="es-EC" sz="20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 Aceptación de los Usuarios del Sistema</a:t>
            </a:r>
          </a:p>
          <a:p>
            <a:pPr lvl="1"/>
            <a:r>
              <a:rPr lang="es-EC" dirty="0" smtClean="0"/>
              <a:t>Encuesta</a:t>
            </a:r>
          </a:p>
          <a:p>
            <a:pPr lvl="2">
              <a:buNone/>
            </a:pPr>
            <a:r>
              <a:rPr lang="es-EC" sz="2400" dirty="0" smtClean="0"/>
              <a:t>Consideramos 3 aspectos importantes:</a:t>
            </a:r>
          </a:p>
          <a:p>
            <a:pPr lvl="2"/>
            <a:r>
              <a:rPr lang="es-EC" sz="2400" dirty="0" smtClean="0"/>
              <a:t>Funcionalidad del sistema</a:t>
            </a:r>
          </a:p>
          <a:p>
            <a:pPr lvl="2"/>
            <a:r>
              <a:rPr lang="es-EC" sz="2400" dirty="0" smtClean="0"/>
              <a:t>Aspecto de la interfaz</a:t>
            </a:r>
          </a:p>
          <a:p>
            <a:pPr lvl="2"/>
            <a:r>
              <a:rPr lang="es-EC" sz="2400" dirty="0" smtClean="0"/>
              <a:t>Ventajas de usar el sistema</a:t>
            </a:r>
          </a:p>
          <a:p>
            <a:pPr>
              <a:buNone/>
            </a:pPr>
            <a:r>
              <a:rPr lang="es-EC" dirty="0" smtClean="0"/>
              <a:t>	</a:t>
            </a:r>
          </a:p>
          <a:p>
            <a:pPr>
              <a:buNone/>
            </a:pPr>
            <a:r>
              <a:rPr lang="es-EC" dirty="0" smtClean="0"/>
              <a:t>	</a:t>
            </a:r>
            <a:r>
              <a:rPr lang="es-EC" sz="2000" dirty="0" smtClean="0"/>
              <a:t>Antes de iniciar las pruebas con los usuarios, se hizo una breve introducción sobre el sistema y una demostración de cómo utilizar </a:t>
            </a:r>
            <a:r>
              <a:rPr lang="es-EC" sz="2000" dirty="0" err="1" smtClean="0"/>
              <a:t>GasfiGuayas</a:t>
            </a:r>
            <a:r>
              <a:rPr lang="es-EC" sz="2000" dirty="0" smtClean="0"/>
              <a:t>.</a:t>
            </a:r>
            <a:endParaRPr lang="es-EC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 Aceptación de los Usuarios del Sistema</a:t>
            </a:r>
          </a:p>
          <a:p>
            <a:pPr lvl="1"/>
            <a:r>
              <a:rPr lang="es-EC" dirty="0" smtClean="0"/>
              <a:t>Los encuestados</a:t>
            </a:r>
          </a:p>
          <a:p>
            <a:pPr lvl="2"/>
            <a:r>
              <a:rPr lang="es-EC" sz="2200" dirty="0" smtClean="0"/>
              <a:t>2 vendedores</a:t>
            </a:r>
          </a:p>
          <a:p>
            <a:pPr lvl="2"/>
            <a:r>
              <a:rPr lang="es-EC" sz="2200" dirty="0" smtClean="0"/>
              <a:t>2 administrativos</a:t>
            </a:r>
          </a:p>
          <a:p>
            <a:pPr lvl="2"/>
            <a:r>
              <a:rPr lang="es-EC" sz="2200" dirty="0" smtClean="0"/>
              <a:t>2 técnicos. </a:t>
            </a:r>
          </a:p>
          <a:p>
            <a:pPr lvl="2"/>
            <a:r>
              <a:rPr lang="es-EC" sz="2200" dirty="0" smtClean="0"/>
              <a:t>Tienen una experiencia promedio en el uso de sistemas informáticos mayor a 3 años. </a:t>
            </a:r>
          </a:p>
          <a:p>
            <a:pPr lvl="2"/>
            <a:r>
              <a:rPr lang="es-EC" sz="2200" dirty="0" smtClean="0"/>
              <a:t>Probaron todas las funcionalidades de </a:t>
            </a:r>
            <a:r>
              <a:rPr lang="es-EC" sz="2200" dirty="0" err="1" smtClean="0"/>
              <a:t>GasfiGuayas</a:t>
            </a:r>
            <a:r>
              <a:rPr lang="es-EC" sz="2200" dirty="0" smtClean="0"/>
              <a:t> que corresponden a su rol en el sistema.</a:t>
            </a:r>
            <a:endParaRPr lang="es-EC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 Aceptación de los Usuarios del Sistema</a:t>
            </a:r>
          </a:p>
          <a:p>
            <a:pPr lvl="1"/>
            <a:r>
              <a:rPr lang="es-EC" dirty="0" smtClean="0"/>
              <a:t>Ventajas encontradas</a:t>
            </a:r>
          </a:p>
          <a:p>
            <a:pPr lvl="2"/>
            <a:r>
              <a:rPr lang="es-EC" sz="2400" dirty="0" smtClean="0"/>
              <a:t>La distribución del menú permitiendo rápido acceso a las opciones más importantes para la gestión del negocio.</a:t>
            </a:r>
          </a:p>
          <a:p>
            <a:pPr lvl="2"/>
            <a:r>
              <a:rPr lang="es-EC" sz="2400" dirty="0" smtClean="0"/>
              <a:t>La clara retroalimentación que provee el sistema al ingresar datos de administración de clientes.</a:t>
            </a:r>
          </a:p>
          <a:p>
            <a:pPr lvl="2"/>
            <a:r>
              <a:rPr lang="es-EC" sz="2400" dirty="0" smtClean="0"/>
              <a:t>La búsqueda y autocompletado de campos de texto.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 los Resultados </a:t>
            </a:r>
            <a:r>
              <a:rPr lang="es-EC" dirty="0" smtClean="0"/>
              <a:t>Obtenidos</a:t>
            </a:r>
          </a:p>
          <a:p>
            <a:endParaRPr lang="es-EC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3400" y="2743200"/>
          <a:ext cx="8229600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Actividad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Tiempo Actual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Tiempo </a:t>
                      </a:r>
                      <a:r>
                        <a:rPr lang="es-EC" dirty="0" err="1" smtClean="0"/>
                        <a:t>GasfiGuayas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Conocer los servicios técnicos más solicitados por los clientes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 – 5 minutos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5-10 segundos (</a:t>
                      </a:r>
                      <a:r>
                        <a:rPr lang="es-EC" dirty="0" smtClean="0"/>
                        <a:t>desde abrir la aplicación hasta la consulta) </a:t>
                      </a:r>
                      <a:endParaRPr lang="es-EC" dirty="0"/>
                    </a:p>
                  </a:txBody>
                  <a:tcPr/>
                </a:tc>
              </a:tr>
              <a:tr h="107696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Conocer los técnicos que han atendido un mayor número de órdenes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Hasta 5 minutos para</a:t>
                      </a:r>
                      <a:r>
                        <a:rPr lang="es-EC" baseline="0" dirty="0" smtClean="0"/>
                        <a:t> categorizar la información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5-10 segundos (desde abrir la aplicación hasta la consulta)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Cotización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 – 5</a:t>
                      </a:r>
                      <a:r>
                        <a:rPr lang="es-EC" baseline="0" dirty="0" smtClean="0"/>
                        <a:t> minutos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Hasta 1 minuto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Planificación de la</a:t>
                      </a:r>
                      <a:r>
                        <a:rPr lang="es-EC" baseline="0" dirty="0" smtClean="0"/>
                        <a:t>s Órdenes de Trabajo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existe, representa</a:t>
                      </a:r>
                      <a:r>
                        <a:rPr lang="es-EC" baseline="0" dirty="0" smtClean="0"/>
                        <a:t> demoras en el proceso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Análisis de los Resultados Obtenidos</a:t>
            </a:r>
          </a:p>
          <a:p>
            <a:pPr lvl="1"/>
            <a:r>
              <a:rPr lang="es-EC" dirty="0" smtClean="0"/>
              <a:t>La planificación de las Órdenes de Trabajo </a:t>
            </a:r>
          </a:p>
          <a:p>
            <a:pPr lvl="2"/>
            <a:r>
              <a:rPr lang="es-EC" sz="2200" dirty="0" smtClean="0"/>
              <a:t>Se realiza en una pizarra y consta sólo de los trabajos correspondientes al día actual. </a:t>
            </a:r>
          </a:p>
          <a:p>
            <a:pPr lvl="2"/>
            <a:r>
              <a:rPr lang="es-EC" sz="2200" dirty="0" err="1" smtClean="0"/>
              <a:t>GasfiGuayas</a:t>
            </a:r>
            <a:r>
              <a:rPr lang="es-EC" sz="2200" dirty="0" smtClean="0"/>
              <a:t> tiene un Planificador que luego de la asignación del recurso humano y la hora para realizar la inspección permite continuar el Proceso Cumplimiento de Orden.  </a:t>
            </a:r>
          </a:p>
          <a:p>
            <a:pPr lvl="1">
              <a:buNone/>
            </a:pPr>
            <a:r>
              <a:rPr lang="es-EC" dirty="0" smtClean="0"/>
              <a:t>	</a:t>
            </a:r>
          </a:p>
          <a:p>
            <a:pPr lvl="1">
              <a:buNone/>
            </a:pPr>
            <a:r>
              <a:rPr lang="es-EC" sz="2200" dirty="0" smtClean="0"/>
              <a:t>	</a:t>
            </a:r>
            <a:r>
              <a:rPr lang="es-EC" sz="2000" dirty="0" smtClean="0"/>
              <a:t>Al tener un solo repositorio de la información relacionada a las Órdenes de Trabajo se mejora en uno 84% la consulta del estado de la misma para dar un adecuado seguimiento.</a:t>
            </a:r>
            <a:endParaRPr lang="es-EC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Pruebas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 los Resultados </a:t>
            </a:r>
            <a:r>
              <a:rPr lang="es-EC" dirty="0" smtClean="0"/>
              <a:t>Obtenidos</a:t>
            </a:r>
          </a:p>
          <a:p>
            <a:pPr lvl="1"/>
            <a:r>
              <a:rPr lang="es-EC" dirty="0" smtClean="0"/>
              <a:t>Sobre la Encuesta</a:t>
            </a:r>
            <a:endParaRPr lang="es-EC" dirty="0" smtClean="0"/>
          </a:p>
          <a:p>
            <a:endParaRPr lang="es-EC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3400" y="2971800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514600"/>
                <a:gridCol w="2743200"/>
              </a:tblGrid>
              <a:tr h="39497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Muy bueno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Aceptable</a:t>
                      </a:r>
                      <a:endParaRPr lang="es-EC" dirty="0"/>
                    </a:p>
                  </a:txBody>
                  <a:tcPr/>
                </a:tc>
              </a:tr>
              <a:tr h="39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Tiempo de respuesta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83%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17%</a:t>
                      </a:r>
                      <a:endParaRPr lang="es-EC" dirty="0"/>
                    </a:p>
                  </a:txBody>
                  <a:tcPr/>
                </a:tc>
              </a:tr>
              <a:tr h="42744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Consultas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0%</a:t>
                      </a:r>
                    </a:p>
                  </a:txBody>
                  <a:tcPr/>
                </a:tc>
              </a:tr>
              <a:tr h="681742">
                <a:tc>
                  <a:txBody>
                    <a:bodyPr/>
                    <a:lstStyle/>
                    <a:p>
                      <a:r>
                        <a:rPr lang="es-EC" dirty="0" smtClean="0"/>
                        <a:t>Información presentada en tablas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83% (adecuada)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17% (poca)</a:t>
                      </a:r>
                      <a:endParaRPr lang="es-EC" dirty="0"/>
                    </a:p>
                  </a:txBody>
                  <a:tcPr/>
                </a:tc>
              </a:tr>
              <a:tr h="681742">
                <a:tc>
                  <a:txBody>
                    <a:bodyPr/>
                    <a:lstStyle/>
                    <a:p>
                      <a:r>
                        <a:rPr lang="es-EC" dirty="0" smtClean="0"/>
                        <a:t>Distribución de la información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</a:tr>
              <a:tr h="394978">
                <a:tc>
                  <a:txBody>
                    <a:bodyPr/>
                    <a:lstStyle/>
                    <a:p>
                      <a:r>
                        <a:rPr lang="es-EC" dirty="0" smtClean="0"/>
                        <a:t>Interfaz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100 %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</a:tr>
              <a:tr h="681742">
                <a:tc>
                  <a:txBody>
                    <a:bodyPr/>
                    <a:lstStyle/>
                    <a:p>
                      <a:r>
                        <a:rPr lang="es-EC" dirty="0" smtClean="0"/>
                        <a:t>Ingreso y edición de información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 y Justificación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Justificación</a:t>
            </a:r>
          </a:p>
          <a:p>
            <a:pPr lvl="1"/>
            <a:r>
              <a:rPr lang="es-EC" sz="2200" dirty="0" smtClean="0"/>
              <a:t>El personal administrativo debe recolectar la información relacionada con las órdenes de trabajo, cartilla de detalles, cotización, entre otros.</a:t>
            </a:r>
          </a:p>
          <a:p>
            <a:pPr lvl="1"/>
            <a:r>
              <a:rPr lang="es-EC" sz="2200" dirty="0" smtClean="0"/>
              <a:t>Información almacenada </a:t>
            </a:r>
            <a:r>
              <a:rPr lang="es-EC" sz="2200" dirty="0" smtClean="0"/>
              <a:t>en papeles y ficheros manejados por diferentes personas.</a:t>
            </a:r>
          </a:p>
          <a:p>
            <a:pPr lvl="1"/>
            <a:r>
              <a:rPr lang="es-EC" sz="2200" dirty="0" smtClean="0"/>
              <a:t>Cada documento, por separado, no contiene información que pueda apoyar a la toma de decisiones.</a:t>
            </a:r>
          </a:p>
          <a:p>
            <a:pPr lvl="1"/>
            <a:r>
              <a:rPr lang="es-EC" sz="2200" dirty="0" smtClean="0"/>
              <a:t>Obtener la información completa de una sola orden de trabajo la mayoría de las veces dura más de lo estimado.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</a:t>
            </a:r>
            <a:endParaRPr lang="es-EC" dirty="0" smtClean="0"/>
          </a:p>
          <a:p>
            <a:r>
              <a:rPr lang="es-EC" dirty="0" smtClean="0"/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El análisis</a:t>
            </a:r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consideraron todas las necesidades de los </a:t>
            </a:r>
            <a:r>
              <a:rPr lang="es-MX" dirty="0" smtClean="0"/>
              <a:t>usuarios</a:t>
            </a:r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hizo un levantamiento de </a:t>
            </a:r>
            <a:r>
              <a:rPr lang="es-MX" dirty="0" smtClean="0"/>
              <a:t>procesos. </a:t>
            </a:r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elaboró una propuesta para mejorar la situación </a:t>
            </a:r>
            <a:r>
              <a:rPr lang="es-MX" dirty="0" smtClean="0"/>
              <a:t>actual: </a:t>
            </a:r>
            <a:r>
              <a:rPr lang="es-MX" dirty="0" err="1" smtClean="0"/>
              <a:t>GasfiGuayas</a:t>
            </a:r>
            <a:r>
              <a:rPr lang="es-MX" dirty="0" smtClean="0"/>
              <a:t>. </a:t>
            </a:r>
            <a:endParaRPr lang="es-MX" dirty="0" smtClean="0"/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definió </a:t>
            </a:r>
            <a:r>
              <a:rPr lang="es-MX" dirty="0" smtClean="0"/>
              <a:t>de </a:t>
            </a:r>
            <a:r>
              <a:rPr lang="es-MX" dirty="0" smtClean="0"/>
              <a:t>forma </a:t>
            </a:r>
            <a:r>
              <a:rPr lang="es-MX" dirty="0" smtClean="0"/>
              <a:t>óptima los roles y tipos de usuarios que intervienen en la aplicación. </a:t>
            </a:r>
            <a:endParaRPr lang="es-MX" dirty="0" smtClean="0"/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analizó los </a:t>
            </a:r>
            <a:r>
              <a:rPr lang="es-MX" dirty="0" smtClean="0"/>
              <a:t>requerimientos del </a:t>
            </a:r>
            <a:r>
              <a:rPr lang="es-MX" dirty="0" smtClean="0"/>
              <a:t>sistema.</a:t>
            </a:r>
            <a:endParaRPr lang="es-EC" dirty="0" smtClean="0"/>
          </a:p>
          <a:p>
            <a:pPr lvl="1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El Sistema</a:t>
            </a:r>
          </a:p>
          <a:p>
            <a:pPr lvl="1"/>
            <a:r>
              <a:rPr lang="es-MX" dirty="0" err="1" smtClean="0"/>
              <a:t>GasfiGuayas</a:t>
            </a:r>
            <a:r>
              <a:rPr lang="es-MX" dirty="0" smtClean="0"/>
              <a:t> </a:t>
            </a:r>
            <a:r>
              <a:rPr lang="es-MX" dirty="0" smtClean="0"/>
              <a:t>usa una arquitectura distribuida en tres </a:t>
            </a:r>
            <a:r>
              <a:rPr lang="es-MX" dirty="0" smtClean="0"/>
              <a:t>capas, </a:t>
            </a:r>
            <a:r>
              <a:rPr lang="es-MX" dirty="0" smtClean="0"/>
              <a:t>se diseñó de esta manera para adaptarse y cumplir con todos los requerimientos ya </a:t>
            </a:r>
            <a:r>
              <a:rPr lang="es-MX" dirty="0" smtClean="0"/>
              <a:t>plasmados .</a:t>
            </a:r>
          </a:p>
          <a:p>
            <a:pPr lvl="1"/>
            <a:r>
              <a:rPr lang="es-MX" dirty="0" smtClean="0"/>
              <a:t>Se </a:t>
            </a:r>
            <a:r>
              <a:rPr lang="es-MX" dirty="0" smtClean="0"/>
              <a:t>utilizó un servidor web local donde se realizan todos los procesos, el cual funciona en una plataforma Windows y es el encargado de publicar y almacenar los datos ya procesados.</a:t>
            </a:r>
            <a:endParaRPr lang="es-EC" dirty="0" smtClean="0"/>
          </a:p>
          <a:p>
            <a:pPr lvl="1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El desarrollo</a:t>
            </a:r>
          </a:p>
          <a:p>
            <a:pPr lvl="1"/>
            <a:r>
              <a:rPr lang="es-MX" dirty="0" smtClean="0"/>
              <a:t>Todas las herramientas </a:t>
            </a:r>
            <a:r>
              <a:rPr lang="es-MX" dirty="0" smtClean="0"/>
              <a:t>seleccionadas: plataforma, entorno de programación, motor de base de datos fueron </a:t>
            </a:r>
            <a:r>
              <a:rPr lang="es-MX" dirty="0" smtClean="0"/>
              <a:t>herramientas </a:t>
            </a:r>
            <a:r>
              <a:rPr lang="es-MX" dirty="0" smtClean="0"/>
              <a:t>Microsoft, esta </a:t>
            </a:r>
            <a:r>
              <a:rPr lang="es-MX" dirty="0" smtClean="0"/>
              <a:t>combinación garantizó la compatibilidad y permitió explotar la confiabilidad y consistencia que proveen al ser usadas juntas. </a:t>
            </a:r>
            <a:r>
              <a:rPr lang="es-MX" dirty="0" smtClean="0"/>
              <a:t>No </a:t>
            </a:r>
            <a:r>
              <a:rPr lang="es-MX" dirty="0" smtClean="0"/>
              <a:t>se presentaron problemas de conexión entre estos elementos, su integración fue automática y transparente para los implementadores que poco conocíamos sobre esta </a:t>
            </a:r>
            <a:r>
              <a:rPr lang="es-MX" dirty="0" smtClean="0"/>
              <a:t>tecnología.</a:t>
            </a:r>
            <a:endParaRPr lang="es-EC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</a:p>
          <a:p>
            <a:pPr lvl="1"/>
            <a:r>
              <a:rPr lang="es-MX" dirty="0" smtClean="0"/>
              <a:t>El desarrollo e implementación del Sistema de Información </a:t>
            </a:r>
            <a:r>
              <a:rPr lang="es-MX" dirty="0" err="1" smtClean="0"/>
              <a:t>GasfiGuayas</a:t>
            </a:r>
            <a:r>
              <a:rPr lang="es-MX" dirty="0" smtClean="0"/>
              <a:t> se justifica ampliamente porque </a:t>
            </a:r>
            <a:endParaRPr lang="es-MX" dirty="0" smtClean="0"/>
          </a:p>
          <a:p>
            <a:pPr lvl="2"/>
            <a:r>
              <a:rPr lang="es-MX" sz="2200" dirty="0" smtClean="0"/>
              <a:t>Solución </a:t>
            </a:r>
            <a:r>
              <a:rPr lang="es-MX" sz="2200" dirty="0" smtClean="0"/>
              <a:t>para el </a:t>
            </a:r>
            <a:r>
              <a:rPr lang="es-MX" sz="2200" dirty="0" smtClean="0"/>
              <a:t>negocio</a:t>
            </a:r>
          </a:p>
          <a:p>
            <a:pPr lvl="2"/>
            <a:r>
              <a:rPr lang="es-MX" sz="2200" dirty="0" smtClean="0"/>
              <a:t>Útil </a:t>
            </a:r>
            <a:r>
              <a:rPr lang="es-MX" sz="2200" dirty="0" smtClean="0"/>
              <a:t>para las especificaciones del modelo definido por el </a:t>
            </a:r>
            <a:r>
              <a:rPr lang="es-MX" sz="2200" dirty="0" smtClean="0"/>
              <a:t>usuario</a:t>
            </a:r>
          </a:p>
          <a:p>
            <a:pPr lvl="2"/>
            <a:r>
              <a:rPr lang="es-MX" sz="2200" dirty="0" smtClean="0"/>
              <a:t>Ahorro </a:t>
            </a:r>
            <a:r>
              <a:rPr lang="es-MX" sz="2200" dirty="0" smtClean="0"/>
              <a:t>de recursos a la empresa y </a:t>
            </a:r>
            <a:r>
              <a:rPr lang="es-MX" sz="2200" dirty="0" smtClean="0"/>
              <a:t>clientes. </a:t>
            </a:r>
          </a:p>
          <a:p>
            <a:pPr lvl="2"/>
            <a:r>
              <a:rPr lang="es-MX" sz="2200" dirty="0" smtClean="0"/>
              <a:t>Repositorio </a:t>
            </a:r>
            <a:r>
              <a:rPr lang="es-MX" sz="2200" dirty="0" smtClean="0"/>
              <a:t>común para la gestión del negocio.</a:t>
            </a:r>
            <a:endParaRPr lang="es-EC" sz="2200" dirty="0" smtClean="0"/>
          </a:p>
          <a:p>
            <a:pPr lvl="1"/>
            <a:endParaRPr lang="es-EC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</a:p>
          <a:p>
            <a:pPr lvl="1"/>
            <a:r>
              <a:rPr lang="es-MX" dirty="0" smtClean="0"/>
              <a:t>El personal administrativo ahora podrá recolectar la información relacionada a las órdenes de trabajo de una sola </a:t>
            </a:r>
            <a:r>
              <a:rPr lang="es-MX" dirty="0" smtClean="0"/>
              <a:t>fuente</a:t>
            </a:r>
          </a:p>
          <a:p>
            <a:pPr lvl="1"/>
            <a:r>
              <a:rPr lang="es-MX" dirty="0" smtClean="0"/>
              <a:t>A </a:t>
            </a:r>
            <a:r>
              <a:rPr lang="es-MX" dirty="0" smtClean="0"/>
              <a:t>través de los reportes definidos los directivos pueden acceder a la información requerida de manera inmediata.</a:t>
            </a:r>
          </a:p>
          <a:p>
            <a:pPr lvl="1"/>
            <a:r>
              <a:rPr lang="es-MX" dirty="0" err="1" smtClean="0"/>
              <a:t>GasfiGuayas</a:t>
            </a:r>
            <a:r>
              <a:rPr lang="es-MX" dirty="0" smtClean="0"/>
              <a:t> tuvo una aceptación total por parte de los usuarios que probaron el </a:t>
            </a:r>
            <a:r>
              <a:rPr lang="es-MX" dirty="0" smtClean="0"/>
              <a:t>sistema.</a:t>
            </a:r>
            <a:endParaRPr lang="es-EC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Personales</a:t>
            </a:r>
          </a:p>
          <a:p>
            <a:pPr lvl="1"/>
            <a:r>
              <a:rPr lang="es-MX" dirty="0" smtClean="0"/>
              <a:t>Esta experiencia nos ayudó a fortalecer los conocimientos adquiridos en la realización de aplicaciones web, así como la aplicación de nuevos conocimientos como las librerías usadas, el manejo de proveedores de roles y proveedores de usuarios que con una correcta definición vuelve transparente la autenticación</a:t>
            </a:r>
            <a:endParaRPr lang="es-EC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dirty="0" smtClean="0"/>
              <a:t>Conclusiones y Recomendaciones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Recomendaciones</a:t>
            </a:r>
          </a:p>
          <a:p>
            <a:pPr lvl="1"/>
            <a:r>
              <a:rPr lang="es-MX" dirty="0" smtClean="0"/>
              <a:t>Definir políticas y procedimientos de actualización de datos.</a:t>
            </a:r>
          </a:p>
          <a:p>
            <a:pPr lvl="1"/>
            <a:r>
              <a:rPr lang="es-MX" dirty="0" smtClean="0"/>
              <a:t>Creación de plantillas para cargar información.</a:t>
            </a:r>
            <a:endParaRPr lang="es-EC" dirty="0" smtClean="0"/>
          </a:p>
          <a:p>
            <a:pPr lvl="1"/>
            <a:r>
              <a:rPr lang="es-MX" dirty="0" smtClean="0"/>
              <a:t>Las órdenes de trabajo que no fueron aceptadas deben ser cerradas diariamente.</a:t>
            </a:r>
          </a:p>
          <a:p>
            <a:pPr lvl="1"/>
            <a:r>
              <a:rPr lang="es-MX" dirty="0" smtClean="0"/>
              <a:t>Analizar las ventajas de incluir un módulo de facturación y de pago de nómina.</a:t>
            </a:r>
          </a:p>
          <a:p>
            <a:pPr lvl="1"/>
            <a:r>
              <a:rPr lang="es-MX" dirty="0" smtClean="0"/>
              <a:t>Analizar el concepto Orden de Trabajo y su abstracción para constituir un elemento genérico base para otras soluciones.</a:t>
            </a:r>
            <a:endParaRPr lang="es-EC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4000" dirty="0" smtClean="0"/>
              <a:t>Gracias por su atención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 y Justificación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Justificación</a:t>
            </a:r>
          </a:p>
          <a:p>
            <a:pPr lvl="1"/>
            <a:r>
              <a:rPr lang="es-EC" dirty="0" smtClean="0"/>
              <a:t>Proveer información necesaria para la planificación de las órdenes de trabajo.</a:t>
            </a:r>
          </a:p>
          <a:p>
            <a:pPr lvl="1"/>
            <a:r>
              <a:rPr lang="es-EC" dirty="0" smtClean="0"/>
              <a:t>Conocer el estado actual de la orden de trabajo.</a:t>
            </a:r>
          </a:p>
          <a:p>
            <a:pPr lvl="1"/>
            <a:r>
              <a:rPr lang="es-EC" dirty="0" smtClean="0"/>
              <a:t>Agilitar la recepción de los requerimientos de los clientes.</a:t>
            </a:r>
          </a:p>
          <a:p>
            <a:pPr lvl="1"/>
            <a:r>
              <a:rPr lang="es-EC" dirty="0" smtClean="0"/>
              <a:t>Información histórica de los clientes  y los trabajos realizados</a:t>
            </a:r>
          </a:p>
          <a:p>
            <a:pPr lvl="1"/>
            <a:r>
              <a:rPr lang="es-EC" dirty="0" smtClean="0"/>
              <a:t>Información disponible y actualizada para todos los usuarios.</a:t>
            </a:r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Antecedentes y Justificación</a:t>
            </a:r>
          </a:p>
          <a:p>
            <a:r>
              <a:rPr lang="es-EC" dirty="0" smtClean="0"/>
              <a:t>Conceptos Básicos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Análisis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Diseño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Implementación del Sistema</a:t>
            </a: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Pruebas del sistema </a:t>
            </a:r>
            <a:r>
              <a:rPr lang="es-EC" dirty="0" err="1" smtClean="0">
                <a:solidFill>
                  <a:schemeClr val="bg1">
                    <a:lumMod val="50000"/>
                  </a:schemeClr>
                </a:solidFill>
              </a:rPr>
              <a:t>GasfiGuayas</a:t>
            </a:r>
            <a:endParaRPr lang="es-EC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724400" cy="4434840"/>
          </a:xfrm>
        </p:spPr>
        <p:txBody>
          <a:bodyPr>
            <a:normAutofit/>
          </a:bodyPr>
          <a:lstStyle/>
          <a:p>
            <a:r>
              <a:rPr lang="es-EC" dirty="0" smtClean="0"/>
              <a:t>Definición de Aplicación Web</a:t>
            </a:r>
          </a:p>
          <a:p>
            <a:pPr lvl="1"/>
            <a:r>
              <a:rPr lang="es-EC" sz="2200" dirty="0" smtClean="0"/>
              <a:t>Los usuarios pueden utilizarla accediendo a un servidor web a través de Internet o de una intranet mediante un navegador.</a:t>
            </a:r>
          </a:p>
          <a:p>
            <a:pPr lvl="1"/>
            <a:r>
              <a:rPr lang="es-EC" sz="2200" dirty="0" smtClean="0"/>
              <a:t>Formato estándar (</a:t>
            </a:r>
            <a:r>
              <a:rPr lang="es-EC" sz="2200" dirty="0" err="1" smtClean="0"/>
              <a:t>hmtl</a:t>
            </a:r>
            <a:r>
              <a:rPr lang="es-EC" sz="2200" dirty="0" smtClean="0"/>
              <a:t>, </a:t>
            </a:r>
            <a:r>
              <a:rPr lang="es-EC" sz="2200" dirty="0" err="1" smtClean="0"/>
              <a:t>xhtml</a:t>
            </a:r>
            <a:r>
              <a:rPr lang="es-EC" sz="2200" dirty="0" smtClean="0"/>
              <a:t>).</a:t>
            </a:r>
          </a:p>
          <a:p>
            <a:pPr lvl="1"/>
            <a:r>
              <a:rPr lang="es-EC" sz="2200" dirty="0" smtClean="0"/>
              <a:t>Cada página es un documento estático.</a:t>
            </a:r>
          </a:p>
          <a:p>
            <a:pPr lvl="1"/>
            <a:r>
              <a:rPr lang="es-EC" sz="2200" dirty="0" smtClean="0"/>
              <a:t>Utilizan lenguajes interpretados (</a:t>
            </a:r>
            <a:r>
              <a:rPr lang="es-EC" sz="2200" dirty="0" err="1" smtClean="0"/>
              <a:t>Javascript</a:t>
            </a:r>
            <a:r>
              <a:rPr lang="es-EC" sz="2200" dirty="0" smtClean="0"/>
              <a:t>, Flash, Java) para añadir elementos dinámicos.</a:t>
            </a:r>
          </a:p>
          <a:p>
            <a:pPr>
              <a:buNone/>
            </a:pPr>
            <a:endParaRPr lang="es-EC" dirty="0" smtClean="0"/>
          </a:p>
          <a:p>
            <a:pPr lvl="1"/>
            <a:endParaRPr lang="en-US" dirty="0"/>
          </a:p>
        </p:txBody>
      </p:sp>
      <p:pic>
        <p:nvPicPr>
          <p:cNvPr id="308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643" y="2209800"/>
            <a:ext cx="371730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648200" cy="4480715"/>
          </a:xfrm>
        </p:spPr>
        <p:txBody>
          <a:bodyPr>
            <a:noAutofit/>
          </a:bodyPr>
          <a:lstStyle/>
          <a:p>
            <a:r>
              <a:rPr lang="es-EC" dirty="0" smtClean="0"/>
              <a:t>Estructura de las aplicaciones Web de 3 capas</a:t>
            </a:r>
          </a:p>
          <a:p>
            <a:pPr lvl="1"/>
            <a:r>
              <a:rPr lang="es-EC" sz="2200" dirty="0" smtClean="0"/>
              <a:t>El navegador web </a:t>
            </a:r>
          </a:p>
          <a:p>
            <a:pPr lvl="1"/>
            <a:r>
              <a:rPr lang="es-EC" sz="2200" dirty="0" smtClean="0"/>
              <a:t>Un motor capaz de usar alguna tecnología web dinámica </a:t>
            </a:r>
            <a:r>
              <a:rPr lang="es-EC" sz="2200" dirty="0" smtClean="0"/>
              <a:t>(</a:t>
            </a:r>
            <a:r>
              <a:rPr lang="es-EC" sz="2200" dirty="0" smtClean="0"/>
              <a:t>PHP, Java </a:t>
            </a:r>
            <a:r>
              <a:rPr lang="es-EC" sz="2200" dirty="0" err="1" smtClean="0"/>
              <a:t>Servlets</a:t>
            </a:r>
            <a:r>
              <a:rPr lang="es-EC" sz="2200" dirty="0" smtClean="0"/>
              <a:t> o ASP, ASP.NET, CGI, </a:t>
            </a:r>
            <a:r>
              <a:rPr lang="es-EC" sz="2200" dirty="0" err="1" smtClean="0"/>
              <a:t>ColdFusion</a:t>
            </a:r>
            <a:r>
              <a:rPr lang="es-EC" sz="2200" dirty="0" smtClean="0"/>
              <a:t>, </a:t>
            </a:r>
            <a:r>
              <a:rPr lang="es-EC" sz="2200" dirty="0" err="1" smtClean="0"/>
              <a:t>embPerl</a:t>
            </a:r>
            <a:r>
              <a:rPr lang="es-EC" sz="2200" dirty="0" smtClean="0"/>
              <a:t>, </a:t>
            </a:r>
            <a:r>
              <a:rPr lang="es-EC" sz="2200" dirty="0" err="1" smtClean="0"/>
              <a:t>Python</a:t>
            </a:r>
            <a:r>
              <a:rPr lang="es-EC" sz="2200" dirty="0" smtClean="0"/>
              <a:t> o </a:t>
            </a:r>
            <a:r>
              <a:rPr lang="es-EC" sz="2200" dirty="0" err="1" smtClean="0"/>
              <a:t>Ruby</a:t>
            </a:r>
            <a:r>
              <a:rPr lang="es-EC" sz="2200" dirty="0" smtClean="0"/>
              <a:t> </a:t>
            </a:r>
            <a:r>
              <a:rPr lang="es-EC" sz="2200" dirty="0" err="1" smtClean="0"/>
              <a:t>on</a:t>
            </a:r>
            <a:r>
              <a:rPr lang="es-EC" sz="2200" dirty="0" smtClean="0"/>
              <a:t> </a:t>
            </a:r>
            <a:r>
              <a:rPr lang="es-EC" sz="2200" dirty="0" err="1" smtClean="0"/>
              <a:t>Rails</a:t>
            </a:r>
            <a:r>
              <a:rPr lang="es-EC" sz="2200" dirty="0" smtClean="0"/>
              <a:t>) </a:t>
            </a:r>
          </a:p>
          <a:p>
            <a:pPr lvl="1"/>
            <a:r>
              <a:rPr lang="es-EC" sz="2200" dirty="0" smtClean="0"/>
              <a:t>Una base de datos.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34000" y="632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Modelo clásico de Aplicaciones web</a:t>
            </a:r>
            <a:endParaRPr lang="es-EC" sz="1600" dirty="0"/>
          </a:p>
        </p:txBody>
      </p:sp>
      <p:pic>
        <p:nvPicPr>
          <p:cNvPr id="265217" name="Picture 1" descr="C:\Documents and Settings\SLopez.SAISC\Mis documentos\Descargas\tesiscj\FIG1CJTESI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33944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Conceptos Básicos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Ajax (</a:t>
            </a:r>
            <a:r>
              <a:rPr lang="es-EC" dirty="0" err="1" smtClean="0"/>
              <a:t>Asynchronous</a:t>
            </a:r>
            <a:r>
              <a:rPr lang="es-EC" dirty="0" smtClean="0"/>
              <a:t> </a:t>
            </a:r>
            <a:r>
              <a:rPr lang="es-EC" dirty="0" err="1" smtClean="0"/>
              <a:t>JavaScript</a:t>
            </a:r>
            <a:r>
              <a:rPr lang="es-EC" dirty="0" smtClean="0"/>
              <a:t> And XML)</a:t>
            </a:r>
          </a:p>
          <a:p>
            <a:pPr lvl="1"/>
            <a:r>
              <a:rPr lang="es-EC" dirty="0" smtClean="0"/>
              <a:t>Técnica de desarrollo web para crear aplicaciones interactivas o aplicaciones de internet enriquecidas (RIA). </a:t>
            </a:r>
          </a:p>
          <a:p>
            <a:pPr lvl="1"/>
            <a:r>
              <a:rPr lang="es-EC" dirty="0" smtClean="0"/>
              <a:t>Tecnología asíncrona: los datos adicionales se requieren al servidor y se cargan en segundo plano sin interferir con la visualización ni el comportamiento de la página.</a:t>
            </a:r>
          </a:p>
          <a:p>
            <a:pPr lvl="1"/>
            <a:r>
              <a:rPr lang="es-EC" dirty="0" err="1" smtClean="0"/>
              <a:t>JavaScript</a:t>
            </a:r>
            <a:r>
              <a:rPr lang="es-EC" dirty="0" smtClean="0"/>
              <a:t> es el lenguaje </a:t>
            </a:r>
            <a:r>
              <a:rPr lang="es-EC" dirty="0" smtClean="0"/>
              <a:t>interpretado</a:t>
            </a:r>
          </a:p>
          <a:p>
            <a:pPr lvl="1"/>
            <a:r>
              <a:rPr lang="es-EC" dirty="0" smtClean="0"/>
              <a:t>El </a:t>
            </a:r>
            <a:r>
              <a:rPr lang="es-EC" dirty="0" smtClean="0"/>
              <a:t>acceso a los datos se realiza mediante </a:t>
            </a:r>
            <a:r>
              <a:rPr lang="es-EC" dirty="0" err="1" smtClean="0"/>
              <a:t>XMLHttpRequest</a:t>
            </a:r>
            <a:r>
              <a:rPr lang="es-EC" dirty="0" smtClean="0"/>
              <a:t>.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7052</TotalTime>
  <Words>2035</Words>
  <Application>Microsoft Office PowerPoint</Application>
  <PresentationFormat>Presentación en pantalla (4:3)</PresentationFormat>
  <Paragraphs>320</Paragraphs>
  <Slides>48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Flow</vt:lpstr>
      <vt:lpstr>Implementación de GasfiGuayas</vt:lpstr>
      <vt:lpstr>Agenda</vt:lpstr>
      <vt:lpstr>Antecedentes y Justificación</vt:lpstr>
      <vt:lpstr>Antecedentes y Justificación</vt:lpstr>
      <vt:lpstr>Antecedentes y Justificación</vt:lpstr>
      <vt:lpstr>Agenda</vt:lpstr>
      <vt:lpstr>Conceptos Básicos</vt:lpstr>
      <vt:lpstr>Conceptos Básicos</vt:lpstr>
      <vt:lpstr>Conceptos Básicos</vt:lpstr>
      <vt:lpstr>Conceptos Básicos</vt:lpstr>
      <vt:lpstr>Conceptos Básicos</vt:lpstr>
      <vt:lpstr>Conceptos Básicos</vt:lpstr>
      <vt:lpstr>Agenda</vt:lpstr>
      <vt:lpstr>Análisis del Sistema</vt:lpstr>
      <vt:lpstr>Análisis del Sistema</vt:lpstr>
      <vt:lpstr>Análisis del Sistema</vt:lpstr>
      <vt:lpstr>Análisis del Sistema</vt:lpstr>
      <vt:lpstr>Análisis del Sistema</vt:lpstr>
      <vt:lpstr>Análisis del Sistema</vt:lpstr>
      <vt:lpstr>Agenda</vt:lpstr>
      <vt:lpstr>Diseño del Sistema</vt:lpstr>
      <vt:lpstr>Diseño del Sistema</vt:lpstr>
      <vt:lpstr>Diseño del Sistema</vt:lpstr>
      <vt:lpstr>Diseño del Sistema</vt:lpstr>
      <vt:lpstr>Agenda</vt:lpstr>
      <vt:lpstr>Implementación del Sistema</vt:lpstr>
      <vt:lpstr>Implementación del Sistema</vt:lpstr>
      <vt:lpstr>Implementación del Sistema</vt:lpstr>
      <vt:lpstr>Implementación del Sistema</vt:lpstr>
      <vt:lpstr>Agenda</vt:lpstr>
      <vt:lpstr>Pruebas del Sistema</vt:lpstr>
      <vt:lpstr>Pruebas del Sistema</vt:lpstr>
      <vt:lpstr>Pruebas del Sistema</vt:lpstr>
      <vt:lpstr>Pruebas del Sistema</vt:lpstr>
      <vt:lpstr>Pruebas del Sistema</vt:lpstr>
      <vt:lpstr>Pruebas del Sistema</vt:lpstr>
      <vt:lpstr>Pruebas del Sistema</vt:lpstr>
      <vt:lpstr>Pruebas del Sistema</vt:lpstr>
      <vt:lpstr>Pruebas del Sistema</vt:lpstr>
      <vt:lpstr>Agenda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Gracias por su atención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Adaptación del IDS/IPS Suricata para que se pueda convertir en una solución empresarial.</dc:title>
  <dc:creator>Astu</dc:creator>
  <cp:lastModifiedBy>slopez</cp:lastModifiedBy>
  <cp:revision>369</cp:revision>
  <dcterms:created xsi:type="dcterms:W3CDTF">2011-05-25T00:11:43Z</dcterms:created>
  <dcterms:modified xsi:type="dcterms:W3CDTF">2011-07-29T05:49:23Z</dcterms:modified>
</cp:coreProperties>
</file>