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1" r:id="rId4"/>
    <p:sldId id="259" r:id="rId5"/>
    <p:sldId id="299" r:id="rId6"/>
    <p:sldId id="303" r:id="rId7"/>
    <p:sldId id="300" r:id="rId8"/>
    <p:sldId id="301"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C0D2309D-CC86-410C-BC85-55E4415ACAC0}">
          <p14:sldIdLst>
            <p14:sldId id="256"/>
            <p14:sldId id="258"/>
            <p14:sldId id="257"/>
            <p14:sldId id="259"/>
            <p14:sldId id="261"/>
            <p14:sldId id="264"/>
            <p14:sldId id="265"/>
            <p14:sldId id="260"/>
            <p14:sldId id="266"/>
            <p14:sldId id="267"/>
            <p14:sldId id="269"/>
            <p14:sldId id="263"/>
            <p14:sldId id="262"/>
            <p14:sldId id="270"/>
            <p14:sldId id="271"/>
            <p14:sldId id="272"/>
            <p14:sldId id="273"/>
            <p14:sldId id="274"/>
            <p14:sldId id="285"/>
            <p14:sldId id="286"/>
            <p14:sldId id="287"/>
            <p14:sldId id="275"/>
            <p14:sldId id="290"/>
            <p14:sldId id="291"/>
            <p14:sldId id="276"/>
            <p14:sldId id="292"/>
            <p14:sldId id="293"/>
            <p14:sldId id="277"/>
            <p14:sldId id="278"/>
            <p14:sldId id="279"/>
            <p14:sldId id="281"/>
            <p14:sldId id="280"/>
            <p14:sldId id="283"/>
            <p14:sldId id="282"/>
            <p14:sldId id="284"/>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3" autoAdjust="0"/>
  </p:normalViewPr>
  <p:slideViewPr>
    <p:cSldViewPr>
      <p:cViewPr>
        <p:scale>
          <a:sx n="66" d="100"/>
          <a:sy n="66" d="100"/>
        </p:scale>
        <p:origin x="-726" y="-1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F56B9-9C9B-45A7-91A6-3DDF65CF60BF}"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9207BFC3-ED6D-4837-BD65-2FE2A12C8F01}">
      <dgm:prSet phldrT="[Texto]"/>
      <dgm:spPr/>
      <dgm:t>
        <a:bodyPr/>
        <a:lstStyle/>
        <a:p>
          <a:r>
            <a:rPr lang="es-EC" dirty="0" smtClean="0"/>
            <a:t>Del segundo al octavo</a:t>
          </a:r>
          <a:endParaRPr lang="en-US" dirty="0"/>
        </a:p>
      </dgm:t>
    </dgm:pt>
    <dgm:pt modelId="{3F094D3D-CD68-4E56-80AF-471AFCF8A3AD}" type="parTrans" cxnId="{B92718C9-8706-4714-A19B-D0604E77442C}">
      <dgm:prSet/>
      <dgm:spPr/>
      <dgm:t>
        <a:bodyPr/>
        <a:lstStyle/>
        <a:p>
          <a:endParaRPr lang="en-US"/>
        </a:p>
      </dgm:t>
    </dgm:pt>
    <dgm:pt modelId="{2683C78A-0E58-439C-B24E-775F286C7908}" type="sibTrans" cxnId="{B92718C9-8706-4714-A19B-D0604E77442C}">
      <dgm:prSet/>
      <dgm:spPr/>
      <dgm:t>
        <a:bodyPr/>
        <a:lstStyle/>
        <a:p>
          <a:endParaRPr lang="en-US"/>
        </a:p>
      </dgm:t>
    </dgm:pt>
    <dgm:pt modelId="{533E4DD9-F880-4DA9-9ED2-C1BE53A43BE8}">
      <dgm:prSet phldrT="[Texto]"/>
      <dgm:spPr/>
      <dgm:t>
        <a:bodyPr/>
        <a:lstStyle/>
        <a:p>
          <a:r>
            <a:rPr lang="es-EC" dirty="0" smtClean="0"/>
            <a:t>N cercanos</a:t>
          </a:r>
        </a:p>
        <a:p>
          <a:r>
            <a:rPr lang="es-EC" dirty="0" smtClean="0"/>
            <a:t>N=2</a:t>
          </a:r>
          <a:r>
            <a:rPr lang="es-EC" baseline="30000" dirty="0" smtClean="0"/>
            <a:t>n</a:t>
          </a:r>
          <a:r>
            <a:rPr lang="es-EC" baseline="0" dirty="0" smtClean="0"/>
            <a:t> ; 0 </a:t>
          </a:r>
          <a:r>
            <a:rPr lang="es-EC" baseline="0" dirty="0" smtClean="0">
              <a:latin typeface="Times New Roman"/>
              <a:cs typeface="Times New Roman"/>
            </a:rPr>
            <a:t>≤  n</a:t>
          </a:r>
          <a:r>
            <a:rPr lang="es-EC" baseline="0" dirty="0" smtClean="0"/>
            <a:t> </a:t>
          </a:r>
          <a:r>
            <a:rPr lang="es-EC" baseline="0" dirty="0" smtClean="0">
              <a:latin typeface="Times New Roman"/>
              <a:cs typeface="Times New Roman"/>
            </a:rPr>
            <a:t>≤</a:t>
          </a:r>
          <a:r>
            <a:rPr lang="es-EC" baseline="0" dirty="0" smtClean="0"/>
            <a:t>7</a:t>
          </a:r>
          <a:endParaRPr lang="en-US" dirty="0"/>
        </a:p>
      </dgm:t>
    </dgm:pt>
    <dgm:pt modelId="{846D275C-2D85-45DD-9D5A-096FFF33EE36}" type="parTrans" cxnId="{37B12C0F-F744-434F-AEF5-FE3B4865DE8C}">
      <dgm:prSet/>
      <dgm:spPr>
        <a:ln>
          <a:noFill/>
        </a:ln>
      </dgm:spPr>
      <dgm:t>
        <a:bodyPr/>
        <a:lstStyle/>
        <a:p>
          <a:endParaRPr lang="en-US"/>
        </a:p>
      </dgm:t>
    </dgm:pt>
    <dgm:pt modelId="{D9DC66E2-2667-4CD8-8417-AF4899613706}" type="sibTrans" cxnId="{37B12C0F-F744-434F-AEF5-FE3B4865DE8C}">
      <dgm:prSet/>
      <dgm:spPr/>
      <dgm:t>
        <a:bodyPr/>
        <a:lstStyle/>
        <a:p>
          <a:endParaRPr lang="en-US"/>
        </a:p>
      </dgm:t>
    </dgm:pt>
    <dgm:pt modelId="{F193B0D6-7267-4403-919E-45DDC4D95747}">
      <dgm:prSet phldrT="[Texto]"/>
      <dgm:spPr/>
      <dgm:t>
        <a:bodyPr/>
        <a:lstStyle/>
        <a:p>
          <a:r>
            <a:rPr lang="es-EC" i="1" dirty="0" err="1" smtClean="0"/>
            <a:t>Tanimoto</a:t>
          </a:r>
          <a:endParaRPr lang="en-US" i="1" dirty="0"/>
        </a:p>
      </dgm:t>
    </dgm:pt>
    <dgm:pt modelId="{466AB893-B033-4822-A1D3-0C23F08E9681}" type="parTrans" cxnId="{1E613733-C72F-4899-9EDC-59D3A4180FF9}">
      <dgm:prSet/>
      <dgm:spPr>
        <a:ln>
          <a:noFill/>
        </a:ln>
      </dgm:spPr>
      <dgm:t>
        <a:bodyPr/>
        <a:lstStyle/>
        <a:p>
          <a:endParaRPr lang="en-US"/>
        </a:p>
      </dgm:t>
    </dgm:pt>
    <dgm:pt modelId="{0E664CDD-B0FD-4598-AA59-EE2D4F2D81C5}" type="sibTrans" cxnId="{1E613733-C72F-4899-9EDC-59D3A4180FF9}">
      <dgm:prSet/>
      <dgm:spPr/>
      <dgm:t>
        <a:bodyPr/>
        <a:lstStyle/>
        <a:p>
          <a:endParaRPr lang="en-US"/>
        </a:p>
      </dgm:t>
    </dgm:pt>
    <dgm:pt modelId="{45DB0495-0BA6-4286-A01D-DE6D12B0B226}">
      <dgm:prSet phldrT="[Texto]"/>
      <dgm:spPr/>
      <dgm:t>
        <a:bodyPr/>
        <a:lstStyle/>
        <a:p>
          <a:r>
            <a:rPr lang="es-EC" i="1" dirty="0" smtClean="0"/>
            <a:t>Loglikelihood</a:t>
          </a:r>
          <a:endParaRPr lang="en-US" i="1" dirty="0"/>
        </a:p>
      </dgm:t>
    </dgm:pt>
    <dgm:pt modelId="{7E7B4590-150C-494A-9315-4AF678BEAD62}" type="parTrans" cxnId="{27FD37EE-38DA-423B-9401-50948EB3B5B1}">
      <dgm:prSet/>
      <dgm:spPr>
        <a:ln>
          <a:noFill/>
        </a:ln>
      </dgm:spPr>
      <dgm:t>
        <a:bodyPr/>
        <a:lstStyle/>
        <a:p>
          <a:endParaRPr lang="en-US"/>
        </a:p>
      </dgm:t>
    </dgm:pt>
    <dgm:pt modelId="{DC34D109-07B5-4D60-800B-5885506DD04D}" type="sibTrans" cxnId="{27FD37EE-38DA-423B-9401-50948EB3B5B1}">
      <dgm:prSet/>
      <dgm:spPr/>
      <dgm:t>
        <a:bodyPr/>
        <a:lstStyle/>
        <a:p>
          <a:endParaRPr lang="en-US"/>
        </a:p>
      </dgm:t>
    </dgm:pt>
    <dgm:pt modelId="{8E3CA30C-8E4C-4CE2-83C8-76E656480BD0}">
      <dgm:prSet phldrT="[Texto]"/>
      <dgm:spPr/>
      <dgm:t>
        <a:bodyPr/>
        <a:lstStyle/>
        <a:p>
          <a:r>
            <a:rPr lang="es-EC" dirty="0" smtClean="0"/>
            <a:t>Umbral</a:t>
          </a:r>
        </a:p>
        <a:p>
          <a:r>
            <a:rPr lang="es-EC" dirty="0" smtClean="0"/>
            <a:t>0.2 -&gt;0.9</a:t>
          </a:r>
          <a:endParaRPr lang="en-US" dirty="0"/>
        </a:p>
      </dgm:t>
    </dgm:pt>
    <dgm:pt modelId="{667758D2-439C-41E7-BE79-232E16C84E42}" type="parTrans" cxnId="{53A82B8B-0A8D-47B9-BD2B-0A49C9F7B79D}">
      <dgm:prSet/>
      <dgm:spPr>
        <a:ln>
          <a:noFill/>
        </a:ln>
      </dgm:spPr>
      <dgm:t>
        <a:bodyPr/>
        <a:lstStyle/>
        <a:p>
          <a:endParaRPr lang="en-US"/>
        </a:p>
      </dgm:t>
    </dgm:pt>
    <dgm:pt modelId="{3757E40F-F1CA-4147-ADE4-979562139000}" type="sibTrans" cxnId="{53A82B8B-0A8D-47B9-BD2B-0A49C9F7B79D}">
      <dgm:prSet/>
      <dgm:spPr/>
      <dgm:t>
        <a:bodyPr/>
        <a:lstStyle/>
        <a:p>
          <a:endParaRPr lang="en-US"/>
        </a:p>
      </dgm:t>
    </dgm:pt>
    <dgm:pt modelId="{7ADEF9A4-69A4-4F9C-8F55-CF29CCB7C53F}">
      <dgm:prSet phldrT="[Texto]"/>
      <dgm:spPr/>
      <dgm:t>
        <a:bodyPr/>
        <a:lstStyle/>
        <a:p>
          <a:r>
            <a:rPr lang="es-EC" dirty="0" smtClean="0"/>
            <a:t>Semestre</a:t>
          </a:r>
          <a:endParaRPr lang="en-US" dirty="0"/>
        </a:p>
      </dgm:t>
    </dgm:pt>
    <dgm:pt modelId="{482ADACD-056A-4F5F-B989-85C3189FE2F8}" type="parTrans" cxnId="{44D5594F-892C-49AB-9B9C-A38042716CF3}">
      <dgm:prSet/>
      <dgm:spPr/>
      <dgm:t>
        <a:bodyPr/>
        <a:lstStyle/>
        <a:p>
          <a:endParaRPr lang="en-US"/>
        </a:p>
      </dgm:t>
    </dgm:pt>
    <dgm:pt modelId="{54EE82FD-3D5D-4B2E-ACA4-4A5C080A9319}" type="sibTrans" cxnId="{44D5594F-892C-49AB-9B9C-A38042716CF3}">
      <dgm:prSet/>
      <dgm:spPr/>
      <dgm:t>
        <a:bodyPr/>
        <a:lstStyle/>
        <a:p>
          <a:endParaRPr lang="en-US"/>
        </a:p>
      </dgm:t>
    </dgm:pt>
    <dgm:pt modelId="{9E120D46-F959-407E-830C-60A3464CB170}">
      <dgm:prSet phldrT="[Texto]"/>
      <dgm:spPr/>
      <dgm:t>
        <a:bodyPr/>
        <a:lstStyle/>
        <a:p>
          <a:r>
            <a:rPr lang="es-EC" dirty="0" smtClean="0"/>
            <a:t>Vecindad</a:t>
          </a:r>
          <a:endParaRPr lang="en-US" dirty="0"/>
        </a:p>
      </dgm:t>
    </dgm:pt>
    <dgm:pt modelId="{99B8CF09-4E66-4AAE-8916-1414C13D4086}" type="parTrans" cxnId="{C4708FEF-95C7-462B-A388-F0D213F22DFA}">
      <dgm:prSet/>
      <dgm:spPr/>
      <dgm:t>
        <a:bodyPr/>
        <a:lstStyle/>
        <a:p>
          <a:endParaRPr lang="en-US"/>
        </a:p>
      </dgm:t>
    </dgm:pt>
    <dgm:pt modelId="{81B1D936-1E34-4A2C-A739-9B162E055063}" type="sibTrans" cxnId="{C4708FEF-95C7-462B-A388-F0D213F22DFA}">
      <dgm:prSet/>
      <dgm:spPr/>
      <dgm:t>
        <a:bodyPr/>
        <a:lstStyle/>
        <a:p>
          <a:endParaRPr lang="en-US"/>
        </a:p>
      </dgm:t>
    </dgm:pt>
    <dgm:pt modelId="{C84B224B-7726-4E63-9015-8A9D1B9437A2}">
      <dgm:prSet phldrT="[Texto]"/>
      <dgm:spPr/>
      <dgm:t>
        <a:bodyPr/>
        <a:lstStyle/>
        <a:p>
          <a:r>
            <a:rPr lang="es-EC" dirty="0" err="1" smtClean="0"/>
            <a:t>Similaridad</a:t>
          </a:r>
          <a:endParaRPr lang="en-US" dirty="0"/>
        </a:p>
      </dgm:t>
    </dgm:pt>
    <dgm:pt modelId="{F9F743BF-D873-4716-923E-2905F5AB21F9}" type="parTrans" cxnId="{AD39D825-E8D7-404E-8F7C-AE4D34DABB4E}">
      <dgm:prSet/>
      <dgm:spPr/>
      <dgm:t>
        <a:bodyPr/>
        <a:lstStyle/>
        <a:p>
          <a:endParaRPr lang="en-US"/>
        </a:p>
      </dgm:t>
    </dgm:pt>
    <dgm:pt modelId="{AAD958A0-8E0B-435E-90ED-DAF62D215576}" type="sibTrans" cxnId="{AD39D825-E8D7-404E-8F7C-AE4D34DABB4E}">
      <dgm:prSet/>
      <dgm:spPr/>
      <dgm:t>
        <a:bodyPr/>
        <a:lstStyle/>
        <a:p>
          <a:endParaRPr lang="en-US"/>
        </a:p>
      </dgm:t>
    </dgm:pt>
    <dgm:pt modelId="{D6E49CAF-D75F-4F41-9568-E30FDD1DB44A}">
      <dgm:prSet phldrT="[Texto]"/>
      <dgm:spPr/>
      <dgm:t>
        <a:bodyPr/>
        <a:lstStyle/>
        <a:p>
          <a:r>
            <a:rPr lang="es-EC" dirty="0" smtClean="0"/>
            <a:t>Estudiante</a:t>
          </a:r>
          <a:endParaRPr lang="en-US" dirty="0"/>
        </a:p>
      </dgm:t>
    </dgm:pt>
    <dgm:pt modelId="{DEACE254-0513-473B-97FE-3DEBF4BE3371}" type="parTrans" cxnId="{0F904A00-FDB8-4AF9-8B03-EB7F27CE185F}">
      <dgm:prSet/>
      <dgm:spPr/>
      <dgm:t>
        <a:bodyPr/>
        <a:lstStyle/>
        <a:p>
          <a:endParaRPr lang="en-US"/>
        </a:p>
      </dgm:t>
    </dgm:pt>
    <dgm:pt modelId="{EE72CBCA-A384-4663-A893-4B264C10F9AE}" type="sibTrans" cxnId="{0F904A00-FDB8-4AF9-8B03-EB7F27CE185F}">
      <dgm:prSet/>
      <dgm:spPr/>
      <dgm:t>
        <a:bodyPr/>
        <a:lstStyle/>
        <a:p>
          <a:endParaRPr lang="en-US"/>
        </a:p>
      </dgm:t>
    </dgm:pt>
    <dgm:pt modelId="{08E9180C-0568-46E0-83FC-2CB4DC90DF2D}" type="pres">
      <dgm:prSet presAssocID="{39CF56B9-9C9B-45A7-91A6-3DDF65CF60BF}" presName="mainComposite" presStyleCnt="0">
        <dgm:presLayoutVars>
          <dgm:chPref val="1"/>
          <dgm:dir/>
          <dgm:animOne val="branch"/>
          <dgm:animLvl val="lvl"/>
          <dgm:resizeHandles val="exact"/>
        </dgm:presLayoutVars>
      </dgm:prSet>
      <dgm:spPr/>
      <dgm:t>
        <a:bodyPr/>
        <a:lstStyle/>
        <a:p>
          <a:endParaRPr lang="es-ES"/>
        </a:p>
      </dgm:t>
    </dgm:pt>
    <dgm:pt modelId="{FB2F0BFF-E85D-4B44-A989-21F34CB80E74}" type="pres">
      <dgm:prSet presAssocID="{39CF56B9-9C9B-45A7-91A6-3DDF65CF60BF}" presName="hierFlow" presStyleCnt="0"/>
      <dgm:spPr/>
    </dgm:pt>
    <dgm:pt modelId="{0F89FCB0-BF7C-4C4D-BB15-F1E3CF52BAEB}" type="pres">
      <dgm:prSet presAssocID="{39CF56B9-9C9B-45A7-91A6-3DDF65CF60BF}" presName="firstBuf" presStyleCnt="0"/>
      <dgm:spPr/>
    </dgm:pt>
    <dgm:pt modelId="{3A6A47D1-6366-49B0-97FA-5A23013426E3}" type="pres">
      <dgm:prSet presAssocID="{39CF56B9-9C9B-45A7-91A6-3DDF65CF60BF}" presName="hierChild1" presStyleCnt="0">
        <dgm:presLayoutVars>
          <dgm:chPref val="1"/>
          <dgm:animOne val="branch"/>
          <dgm:animLvl val="lvl"/>
        </dgm:presLayoutVars>
      </dgm:prSet>
      <dgm:spPr/>
    </dgm:pt>
    <dgm:pt modelId="{B249573C-D340-418C-8FB8-B5216A5A6D9C}" type="pres">
      <dgm:prSet presAssocID="{9207BFC3-ED6D-4837-BD65-2FE2A12C8F01}" presName="Name17" presStyleCnt="0"/>
      <dgm:spPr/>
    </dgm:pt>
    <dgm:pt modelId="{ABD0E563-EFC3-4475-AD00-CDBD34D72049}" type="pres">
      <dgm:prSet presAssocID="{9207BFC3-ED6D-4837-BD65-2FE2A12C8F01}" presName="level1Shape" presStyleLbl="node0" presStyleIdx="0" presStyleCnt="1" custScaleX="48499" custScaleY="105457" custLinFactNeighborX="-563" custLinFactNeighborY="-71307">
        <dgm:presLayoutVars>
          <dgm:chPref val="3"/>
        </dgm:presLayoutVars>
      </dgm:prSet>
      <dgm:spPr/>
      <dgm:t>
        <a:bodyPr/>
        <a:lstStyle/>
        <a:p>
          <a:endParaRPr lang="en-US"/>
        </a:p>
      </dgm:t>
    </dgm:pt>
    <dgm:pt modelId="{6B9C8556-EB3C-4BEE-B728-7CFA7898D1B4}" type="pres">
      <dgm:prSet presAssocID="{9207BFC3-ED6D-4837-BD65-2FE2A12C8F01}" presName="hierChild2" presStyleCnt="0"/>
      <dgm:spPr/>
    </dgm:pt>
    <dgm:pt modelId="{2C351A7F-1D61-49FF-909D-C1C2E3E8DFB5}" type="pres">
      <dgm:prSet presAssocID="{846D275C-2D85-45DD-9D5A-096FFF33EE36}" presName="Name25" presStyleLbl="parChTrans1D2" presStyleIdx="0" presStyleCnt="2"/>
      <dgm:spPr/>
      <dgm:t>
        <a:bodyPr/>
        <a:lstStyle/>
        <a:p>
          <a:endParaRPr lang="es-ES"/>
        </a:p>
      </dgm:t>
    </dgm:pt>
    <dgm:pt modelId="{2F714C19-AE73-4543-95D9-60DE0335DBFA}" type="pres">
      <dgm:prSet presAssocID="{846D275C-2D85-45DD-9D5A-096FFF33EE36}" presName="connTx" presStyleLbl="parChTrans1D2" presStyleIdx="0" presStyleCnt="2"/>
      <dgm:spPr/>
      <dgm:t>
        <a:bodyPr/>
        <a:lstStyle/>
        <a:p>
          <a:endParaRPr lang="es-ES"/>
        </a:p>
      </dgm:t>
    </dgm:pt>
    <dgm:pt modelId="{F620B52D-57A2-4BFF-9F37-7E4181B085E4}" type="pres">
      <dgm:prSet presAssocID="{533E4DD9-F880-4DA9-9ED2-C1BE53A43BE8}" presName="Name30" presStyleCnt="0"/>
      <dgm:spPr/>
    </dgm:pt>
    <dgm:pt modelId="{54D48A9D-D15C-436F-8BBD-9AA5B4023DE6}" type="pres">
      <dgm:prSet presAssocID="{533E4DD9-F880-4DA9-9ED2-C1BE53A43BE8}" presName="level2Shape" presStyleLbl="node2" presStyleIdx="0" presStyleCnt="2" custScaleX="78325" custScaleY="78325" custLinFactNeighborX="89184" custLinFactNeighborY="-87626"/>
      <dgm:spPr/>
      <dgm:t>
        <a:bodyPr/>
        <a:lstStyle/>
        <a:p>
          <a:endParaRPr lang="en-US"/>
        </a:p>
      </dgm:t>
    </dgm:pt>
    <dgm:pt modelId="{1042022D-8085-4199-B0CA-D5871C380D96}" type="pres">
      <dgm:prSet presAssocID="{533E4DD9-F880-4DA9-9ED2-C1BE53A43BE8}" presName="hierChild3" presStyleCnt="0"/>
      <dgm:spPr/>
    </dgm:pt>
    <dgm:pt modelId="{66110E79-C58B-4185-88EF-6D869324E9E5}" type="pres">
      <dgm:prSet presAssocID="{466AB893-B033-4822-A1D3-0C23F08E9681}" presName="Name25" presStyleLbl="parChTrans1D3" presStyleIdx="0" presStyleCnt="2"/>
      <dgm:spPr/>
      <dgm:t>
        <a:bodyPr/>
        <a:lstStyle/>
        <a:p>
          <a:endParaRPr lang="es-ES"/>
        </a:p>
      </dgm:t>
    </dgm:pt>
    <dgm:pt modelId="{A0C26001-D2E2-4BB9-8A2A-EC790A984547}" type="pres">
      <dgm:prSet presAssocID="{466AB893-B033-4822-A1D3-0C23F08E9681}" presName="connTx" presStyleLbl="parChTrans1D3" presStyleIdx="0" presStyleCnt="2"/>
      <dgm:spPr/>
      <dgm:t>
        <a:bodyPr/>
        <a:lstStyle/>
        <a:p>
          <a:endParaRPr lang="es-ES"/>
        </a:p>
      </dgm:t>
    </dgm:pt>
    <dgm:pt modelId="{A4F13628-7339-4E72-AEA5-04C419DC6C18}" type="pres">
      <dgm:prSet presAssocID="{F193B0D6-7267-4403-919E-45DDC4D95747}" presName="Name30" presStyleCnt="0"/>
      <dgm:spPr/>
    </dgm:pt>
    <dgm:pt modelId="{2AC777A3-0B8A-42A7-9E09-B1C2D7E11B18}" type="pres">
      <dgm:prSet presAssocID="{F193B0D6-7267-4403-919E-45DDC4D95747}" presName="level2Shape" presStyleLbl="node3" presStyleIdx="0" presStyleCnt="2" custScaleX="59792" custScaleY="83844" custLinFactNeighborX="72319" custLinFactNeighborY="-39831"/>
      <dgm:spPr/>
      <dgm:t>
        <a:bodyPr/>
        <a:lstStyle/>
        <a:p>
          <a:endParaRPr lang="es-ES"/>
        </a:p>
      </dgm:t>
    </dgm:pt>
    <dgm:pt modelId="{07887431-5362-43AF-9BDC-C97F652EFDFF}" type="pres">
      <dgm:prSet presAssocID="{F193B0D6-7267-4403-919E-45DDC4D95747}" presName="hierChild3" presStyleCnt="0"/>
      <dgm:spPr/>
    </dgm:pt>
    <dgm:pt modelId="{395D3026-DA26-457F-907B-BBA489688B15}" type="pres">
      <dgm:prSet presAssocID="{7E7B4590-150C-494A-9315-4AF678BEAD62}" presName="Name25" presStyleLbl="parChTrans1D3" presStyleIdx="1" presStyleCnt="2"/>
      <dgm:spPr/>
      <dgm:t>
        <a:bodyPr/>
        <a:lstStyle/>
        <a:p>
          <a:endParaRPr lang="es-ES"/>
        </a:p>
      </dgm:t>
    </dgm:pt>
    <dgm:pt modelId="{D4377A23-D404-4729-BB95-FE24DC90B917}" type="pres">
      <dgm:prSet presAssocID="{7E7B4590-150C-494A-9315-4AF678BEAD62}" presName="connTx" presStyleLbl="parChTrans1D3" presStyleIdx="1" presStyleCnt="2"/>
      <dgm:spPr/>
      <dgm:t>
        <a:bodyPr/>
        <a:lstStyle/>
        <a:p>
          <a:endParaRPr lang="es-ES"/>
        </a:p>
      </dgm:t>
    </dgm:pt>
    <dgm:pt modelId="{58235567-E669-4C2F-808B-9E2A49C3F597}" type="pres">
      <dgm:prSet presAssocID="{45DB0495-0BA6-4286-A01D-DE6D12B0B226}" presName="Name30" presStyleCnt="0"/>
      <dgm:spPr/>
    </dgm:pt>
    <dgm:pt modelId="{2A4678B2-8A55-4C0A-9C86-22E2762C7037}" type="pres">
      <dgm:prSet presAssocID="{45DB0495-0BA6-4286-A01D-DE6D12B0B226}" presName="level2Shape" presStyleLbl="node3" presStyleIdx="1" presStyleCnt="2" custScaleX="75071" custScaleY="75071" custLinFactNeighborX="68091" custLinFactNeighborY="-21878"/>
      <dgm:spPr/>
      <dgm:t>
        <a:bodyPr/>
        <a:lstStyle/>
        <a:p>
          <a:endParaRPr lang="en-US"/>
        </a:p>
      </dgm:t>
    </dgm:pt>
    <dgm:pt modelId="{0E9756F3-D62D-48D7-A6F4-E3495761B550}" type="pres">
      <dgm:prSet presAssocID="{45DB0495-0BA6-4286-A01D-DE6D12B0B226}" presName="hierChild3" presStyleCnt="0"/>
      <dgm:spPr/>
    </dgm:pt>
    <dgm:pt modelId="{7D956077-EED5-4C26-82A2-3789E49D082D}" type="pres">
      <dgm:prSet presAssocID="{667758D2-439C-41E7-BE79-232E16C84E42}" presName="Name25" presStyleLbl="parChTrans1D2" presStyleIdx="1" presStyleCnt="2"/>
      <dgm:spPr/>
      <dgm:t>
        <a:bodyPr/>
        <a:lstStyle/>
        <a:p>
          <a:endParaRPr lang="es-ES"/>
        </a:p>
      </dgm:t>
    </dgm:pt>
    <dgm:pt modelId="{729D6B2C-A3CF-4049-B10F-AE63EECAAC27}" type="pres">
      <dgm:prSet presAssocID="{667758D2-439C-41E7-BE79-232E16C84E42}" presName="connTx" presStyleLbl="parChTrans1D2" presStyleIdx="1" presStyleCnt="2"/>
      <dgm:spPr/>
      <dgm:t>
        <a:bodyPr/>
        <a:lstStyle/>
        <a:p>
          <a:endParaRPr lang="es-ES"/>
        </a:p>
      </dgm:t>
    </dgm:pt>
    <dgm:pt modelId="{465F3F9C-4E13-44AA-B52B-529D6C7CA3AA}" type="pres">
      <dgm:prSet presAssocID="{8E3CA30C-8E4C-4CE2-83C8-76E656480BD0}" presName="Name30" presStyleCnt="0"/>
      <dgm:spPr/>
    </dgm:pt>
    <dgm:pt modelId="{3C46B29A-CC00-4E68-BE74-158A7E1DFD87}" type="pres">
      <dgm:prSet presAssocID="{8E3CA30C-8E4C-4CE2-83C8-76E656480BD0}" presName="level2Shape" presStyleLbl="node2" presStyleIdx="1" presStyleCnt="2" custScaleX="75173" custScaleY="75173" custLinFactNeighborX="89184" custLinFactNeighborY="-64154"/>
      <dgm:spPr/>
      <dgm:t>
        <a:bodyPr/>
        <a:lstStyle/>
        <a:p>
          <a:endParaRPr lang="en-US"/>
        </a:p>
      </dgm:t>
    </dgm:pt>
    <dgm:pt modelId="{534C2DE2-76F0-4EE3-B40A-F280D76F7A65}" type="pres">
      <dgm:prSet presAssocID="{8E3CA30C-8E4C-4CE2-83C8-76E656480BD0}" presName="hierChild3" presStyleCnt="0"/>
      <dgm:spPr/>
    </dgm:pt>
    <dgm:pt modelId="{71605A73-6217-40F9-AC07-31A1E3222E77}" type="pres">
      <dgm:prSet presAssocID="{39CF56B9-9C9B-45A7-91A6-3DDF65CF60BF}" presName="bgShapesFlow" presStyleCnt="0"/>
      <dgm:spPr/>
    </dgm:pt>
    <dgm:pt modelId="{D55A9A50-3DCE-40FB-9FE4-D8CCA613428F}" type="pres">
      <dgm:prSet presAssocID="{7ADEF9A4-69A4-4F9C-8F55-CF29CCB7C53F}" presName="rectComp" presStyleCnt="0"/>
      <dgm:spPr/>
    </dgm:pt>
    <dgm:pt modelId="{1EA6F381-F6C5-4692-B489-AF61EA59F7A6}" type="pres">
      <dgm:prSet presAssocID="{7ADEF9A4-69A4-4F9C-8F55-CF29CCB7C53F}" presName="bgRect" presStyleLbl="bgShp" presStyleIdx="0" presStyleCnt="4"/>
      <dgm:spPr/>
      <dgm:t>
        <a:bodyPr/>
        <a:lstStyle/>
        <a:p>
          <a:endParaRPr lang="en-US"/>
        </a:p>
      </dgm:t>
    </dgm:pt>
    <dgm:pt modelId="{200796E6-B791-49F8-A0C5-F76FB2BAC559}" type="pres">
      <dgm:prSet presAssocID="{7ADEF9A4-69A4-4F9C-8F55-CF29CCB7C53F}" presName="bgRectTx" presStyleLbl="bgShp" presStyleIdx="0" presStyleCnt="4">
        <dgm:presLayoutVars>
          <dgm:bulletEnabled val="1"/>
        </dgm:presLayoutVars>
      </dgm:prSet>
      <dgm:spPr/>
      <dgm:t>
        <a:bodyPr/>
        <a:lstStyle/>
        <a:p>
          <a:endParaRPr lang="en-US"/>
        </a:p>
      </dgm:t>
    </dgm:pt>
    <dgm:pt modelId="{0FB8332C-15B9-4B63-A62D-FB26D2378F74}" type="pres">
      <dgm:prSet presAssocID="{7ADEF9A4-69A4-4F9C-8F55-CF29CCB7C53F}" presName="spComp" presStyleCnt="0"/>
      <dgm:spPr/>
    </dgm:pt>
    <dgm:pt modelId="{82916C89-7463-4C74-BB8F-32DAB9248E9D}" type="pres">
      <dgm:prSet presAssocID="{7ADEF9A4-69A4-4F9C-8F55-CF29CCB7C53F}" presName="hSp" presStyleCnt="0"/>
      <dgm:spPr/>
    </dgm:pt>
    <dgm:pt modelId="{CC334491-F91B-41A2-B176-640B3AE725F1}" type="pres">
      <dgm:prSet presAssocID="{D6E49CAF-D75F-4F41-9568-E30FDD1DB44A}" presName="rectComp" presStyleCnt="0"/>
      <dgm:spPr/>
    </dgm:pt>
    <dgm:pt modelId="{54BB801F-3C91-4C32-BF30-35C77AD80040}" type="pres">
      <dgm:prSet presAssocID="{D6E49CAF-D75F-4F41-9568-E30FDD1DB44A}" presName="bgRect" presStyleLbl="bgShp" presStyleIdx="1" presStyleCnt="4"/>
      <dgm:spPr/>
      <dgm:t>
        <a:bodyPr/>
        <a:lstStyle/>
        <a:p>
          <a:endParaRPr lang="es-ES"/>
        </a:p>
      </dgm:t>
    </dgm:pt>
    <dgm:pt modelId="{B60B76F2-36CA-4A57-9321-8A05E6A6EC1D}" type="pres">
      <dgm:prSet presAssocID="{D6E49CAF-D75F-4F41-9568-E30FDD1DB44A}" presName="bgRectTx" presStyleLbl="bgShp" presStyleIdx="1" presStyleCnt="4">
        <dgm:presLayoutVars>
          <dgm:bulletEnabled val="1"/>
        </dgm:presLayoutVars>
      </dgm:prSet>
      <dgm:spPr/>
      <dgm:t>
        <a:bodyPr/>
        <a:lstStyle/>
        <a:p>
          <a:endParaRPr lang="es-ES"/>
        </a:p>
      </dgm:t>
    </dgm:pt>
    <dgm:pt modelId="{4557D8EE-CE34-4668-8C31-C5F3F69A49B3}" type="pres">
      <dgm:prSet presAssocID="{D6E49CAF-D75F-4F41-9568-E30FDD1DB44A}" presName="spComp" presStyleCnt="0"/>
      <dgm:spPr/>
    </dgm:pt>
    <dgm:pt modelId="{B82A330B-0A7D-4880-87C4-92B5C9BA7E1A}" type="pres">
      <dgm:prSet presAssocID="{D6E49CAF-D75F-4F41-9568-E30FDD1DB44A}" presName="hSp" presStyleCnt="0"/>
      <dgm:spPr/>
    </dgm:pt>
    <dgm:pt modelId="{08B5E427-FD9B-4FFD-B2EF-066A52ADCBBB}" type="pres">
      <dgm:prSet presAssocID="{9E120D46-F959-407E-830C-60A3464CB170}" presName="rectComp" presStyleCnt="0"/>
      <dgm:spPr/>
    </dgm:pt>
    <dgm:pt modelId="{968F2711-FD8C-4F48-8660-ED3B5670BEB4}" type="pres">
      <dgm:prSet presAssocID="{9E120D46-F959-407E-830C-60A3464CB170}" presName="bgRect" presStyleLbl="bgShp" presStyleIdx="2" presStyleCnt="4"/>
      <dgm:spPr/>
      <dgm:t>
        <a:bodyPr/>
        <a:lstStyle/>
        <a:p>
          <a:endParaRPr lang="es-ES"/>
        </a:p>
      </dgm:t>
    </dgm:pt>
    <dgm:pt modelId="{3DDE944B-4D57-410E-89D0-CD9F5EFF73CB}" type="pres">
      <dgm:prSet presAssocID="{9E120D46-F959-407E-830C-60A3464CB170}" presName="bgRectTx" presStyleLbl="bgShp" presStyleIdx="2" presStyleCnt="4">
        <dgm:presLayoutVars>
          <dgm:bulletEnabled val="1"/>
        </dgm:presLayoutVars>
      </dgm:prSet>
      <dgm:spPr/>
      <dgm:t>
        <a:bodyPr/>
        <a:lstStyle/>
        <a:p>
          <a:endParaRPr lang="es-ES"/>
        </a:p>
      </dgm:t>
    </dgm:pt>
    <dgm:pt modelId="{8456E5FF-B96D-4FFD-ACC8-84665C199EB9}" type="pres">
      <dgm:prSet presAssocID="{9E120D46-F959-407E-830C-60A3464CB170}" presName="spComp" presStyleCnt="0"/>
      <dgm:spPr/>
    </dgm:pt>
    <dgm:pt modelId="{CC8814A1-BA33-4434-A249-9013584E31BA}" type="pres">
      <dgm:prSet presAssocID="{9E120D46-F959-407E-830C-60A3464CB170}" presName="hSp" presStyleCnt="0"/>
      <dgm:spPr/>
    </dgm:pt>
    <dgm:pt modelId="{25E9A41E-3077-4E5B-A0DE-AE726C053E0E}" type="pres">
      <dgm:prSet presAssocID="{C84B224B-7726-4E63-9015-8A9D1B9437A2}" presName="rectComp" presStyleCnt="0"/>
      <dgm:spPr/>
    </dgm:pt>
    <dgm:pt modelId="{DFFE4A1B-BD06-4AE5-AE70-B050010D2D00}" type="pres">
      <dgm:prSet presAssocID="{C84B224B-7726-4E63-9015-8A9D1B9437A2}" presName="bgRect" presStyleLbl="bgShp" presStyleIdx="3" presStyleCnt="4"/>
      <dgm:spPr/>
      <dgm:t>
        <a:bodyPr/>
        <a:lstStyle/>
        <a:p>
          <a:endParaRPr lang="en-US"/>
        </a:p>
      </dgm:t>
    </dgm:pt>
    <dgm:pt modelId="{3EDB81E3-60E1-4735-B8FC-3B82B0C2125B}" type="pres">
      <dgm:prSet presAssocID="{C84B224B-7726-4E63-9015-8A9D1B9437A2}" presName="bgRectTx" presStyleLbl="bgShp" presStyleIdx="3" presStyleCnt="4">
        <dgm:presLayoutVars>
          <dgm:bulletEnabled val="1"/>
        </dgm:presLayoutVars>
      </dgm:prSet>
      <dgm:spPr/>
      <dgm:t>
        <a:bodyPr/>
        <a:lstStyle/>
        <a:p>
          <a:endParaRPr lang="en-US"/>
        </a:p>
      </dgm:t>
    </dgm:pt>
  </dgm:ptLst>
  <dgm:cxnLst>
    <dgm:cxn modelId="{CFD766D8-1EFA-495C-9D51-231650E55D31}" type="presOf" srcId="{533E4DD9-F880-4DA9-9ED2-C1BE53A43BE8}" destId="{54D48A9D-D15C-436F-8BBD-9AA5B4023DE6}" srcOrd="0" destOrd="0" presId="urn:microsoft.com/office/officeart/2005/8/layout/hierarchy5"/>
    <dgm:cxn modelId="{53A82B8B-0A8D-47B9-BD2B-0A49C9F7B79D}" srcId="{9207BFC3-ED6D-4837-BD65-2FE2A12C8F01}" destId="{8E3CA30C-8E4C-4CE2-83C8-76E656480BD0}" srcOrd="1" destOrd="0" parTransId="{667758D2-439C-41E7-BE79-232E16C84E42}" sibTransId="{3757E40F-F1CA-4147-ADE4-979562139000}"/>
    <dgm:cxn modelId="{D36F513D-5DD3-48D6-A0F1-E423343C5590}" type="presOf" srcId="{45DB0495-0BA6-4286-A01D-DE6D12B0B226}" destId="{2A4678B2-8A55-4C0A-9C86-22E2762C7037}" srcOrd="0" destOrd="0" presId="urn:microsoft.com/office/officeart/2005/8/layout/hierarchy5"/>
    <dgm:cxn modelId="{0F904A00-FDB8-4AF9-8B03-EB7F27CE185F}" srcId="{39CF56B9-9C9B-45A7-91A6-3DDF65CF60BF}" destId="{D6E49CAF-D75F-4F41-9568-E30FDD1DB44A}" srcOrd="2" destOrd="0" parTransId="{DEACE254-0513-473B-97FE-3DEBF4BE3371}" sibTransId="{EE72CBCA-A384-4663-A893-4B264C10F9AE}"/>
    <dgm:cxn modelId="{9445EB7C-06F2-4ADC-BB4A-A2BCD5E1F44B}" type="presOf" srcId="{7E7B4590-150C-494A-9315-4AF678BEAD62}" destId="{395D3026-DA26-457F-907B-BBA489688B15}" srcOrd="0" destOrd="0" presId="urn:microsoft.com/office/officeart/2005/8/layout/hierarchy5"/>
    <dgm:cxn modelId="{7866EEF5-11C1-4D32-BBE5-EE56F251F948}" type="presOf" srcId="{D6E49CAF-D75F-4F41-9568-E30FDD1DB44A}" destId="{54BB801F-3C91-4C32-BF30-35C77AD80040}" srcOrd="0" destOrd="0" presId="urn:microsoft.com/office/officeart/2005/8/layout/hierarchy5"/>
    <dgm:cxn modelId="{B6C10568-DEF3-40E1-8B9B-F29A55EF24B2}" type="presOf" srcId="{39CF56B9-9C9B-45A7-91A6-3DDF65CF60BF}" destId="{08E9180C-0568-46E0-83FC-2CB4DC90DF2D}" srcOrd="0" destOrd="0" presId="urn:microsoft.com/office/officeart/2005/8/layout/hierarchy5"/>
    <dgm:cxn modelId="{AD39D825-E8D7-404E-8F7C-AE4D34DABB4E}" srcId="{39CF56B9-9C9B-45A7-91A6-3DDF65CF60BF}" destId="{C84B224B-7726-4E63-9015-8A9D1B9437A2}" srcOrd="4" destOrd="0" parTransId="{F9F743BF-D873-4716-923E-2905F5AB21F9}" sibTransId="{AAD958A0-8E0B-435E-90ED-DAF62D215576}"/>
    <dgm:cxn modelId="{3B3F3DFC-A23F-4D08-A8DB-1CD2986AF2D2}" type="presOf" srcId="{C84B224B-7726-4E63-9015-8A9D1B9437A2}" destId="{DFFE4A1B-BD06-4AE5-AE70-B050010D2D00}" srcOrd="0" destOrd="0" presId="urn:microsoft.com/office/officeart/2005/8/layout/hierarchy5"/>
    <dgm:cxn modelId="{84BC414D-7F83-484D-9B69-81D8A0ECCCEA}" type="presOf" srcId="{846D275C-2D85-45DD-9D5A-096FFF33EE36}" destId="{2C351A7F-1D61-49FF-909D-C1C2E3E8DFB5}" srcOrd="0" destOrd="0" presId="urn:microsoft.com/office/officeart/2005/8/layout/hierarchy5"/>
    <dgm:cxn modelId="{7FD4B08C-6345-4192-AAF5-CA4CEF994BC6}" type="presOf" srcId="{C84B224B-7726-4E63-9015-8A9D1B9437A2}" destId="{3EDB81E3-60E1-4735-B8FC-3B82B0C2125B}" srcOrd="1" destOrd="0" presId="urn:microsoft.com/office/officeart/2005/8/layout/hierarchy5"/>
    <dgm:cxn modelId="{1CFDB3FC-F79D-4F8A-A15A-4BA447AD9F5F}" type="presOf" srcId="{846D275C-2D85-45DD-9D5A-096FFF33EE36}" destId="{2F714C19-AE73-4543-95D9-60DE0335DBFA}" srcOrd="1" destOrd="0" presId="urn:microsoft.com/office/officeart/2005/8/layout/hierarchy5"/>
    <dgm:cxn modelId="{4091BBFB-E6DA-4744-912B-FDCBBC746BD8}" type="presOf" srcId="{466AB893-B033-4822-A1D3-0C23F08E9681}" destId="{66110E79-C58B-4185-88EF-6D869324E9E5}" srcOrd="0" destOrd="0" presId="urn:microsoft.com/office/officeart/2005/8/layout/hierarchy5"/>
    <dgm:cxn modelId="{3673C508-69E9-4689-84D7-DD53C2FF2E66}" type="presOf" srcId="{466AB893-B033-4822-A1D3-0C23F08E9681}" destId="{A0C26001-D2E2-4BB9-8A2A-EC790A984547}" srcOrd="1" destOrd="0" presId="urn:microsoft.com/office/officeart/2005/8/layout/hierarchy5"/>
    <dgm:cxn modelId="{27FD37EE-38DA-423B-9401-50948EB3B5B1}" srcId="{533E4DD9-F880-4DA9-9ED2-C1BE53A43BE8}" destId="{45DB0495-0BA6-4286-A01D-DE6D12B0B226}" srcOrd="1" destOrd="0" parTransId="{7E7B4590-150C-494A-9315-4AF678BEAD62}" sibTransId="{DC34D109-07B5-4D60-800B-5885506DD04D}"/>
    <dgm:cxn modelId="{C4708FEF-95C7-462B-A388-F0D213F22DFA}" srcId="{39CF56B9-9C9B-45A7-91A6-3DDF65CF60BF}" destId="{9E120D46-F959-407E-830C-60A3464CB170}" srcOrd="3" destOrd="0" parTransId="{99B8CF09-4E66-4AAE-8916-1414C13D4086}" sibTransId="{81B1D936-1E34-4A2C-A739-9B162E055063}"/>
    <dgm:cxn modelId="{AFAE0AA0-F197-4238-A3B3-5E029AA2F257}" type="presOf" srcId="{D6E49CAF-D75F-4F41-9568-E30FDD1DB44A}" destId="{B60B76F2-36CA-4A57-9321-8A05E6A6EC1D}" srcOrd="1" destOrd="0" presId="urn:microsoft.com/office/officeart/2005/8/layout/hierarchy5"/>
    <dgm:cxn modelId="{60801E71-67DD-4DC2-9B25-4EC838618CBD}" type="presOf" srcId="{667758D2-439C-41E7-BE79-232E16C84E42}" destId="{7D956077-EED5-4C26-82A2-3789E49D082D}" srcOrd="0" destOrd="0" presId="urn:microsoft.com/office/officeart/2005/8/layout/hierarchy5"/>
    <dgm:cxn modelId="{8BA26BAE-D4F3-4959-BF15-160E31D8E9BB}" type="presOf" srcId="{9E120D46-F959-407E-830C-60A3464CB170}" destId="{968F2711-FD8C-4F48-8660-ED3B5670BEB4}" srcOrd="0" destOrd="0" presId="urn:microsoft.com/office/officeart/2005/8/layout/hierarchy5"/>
    <dgm:cxn modelId="{0D72E145-2520-41AD-BABB-E2815E89A6B2}" type="presOf" srcId="{9E120D46-F959-407E-830C-60A3464CB170}" destId="{3DDE944B-4D57-410E-89D0-CD9F5EFF73CB}" srcOrd="1" destOrd="0" presId="urn:microsoft.com/office/officeart/2005/8/layout/hierarchy5"/>
    <dgm:cxn modelId="{44D5594F-892C-49AB-9B9C-A38042716CF3}" srcId="{39CF56B9-9C9B-45A7-91A6-3DDF65CF60BF}" destId="{7ADEF9A4-69A4-4F9C-8F55-CF29CCB7C53F}" srcOrd="1" destOrd="0" parTransId="{482ADACD-056A-4F5F-B989-85C3189FE2F8}" sibTransId="{54EE82FD-3D5D-4B2E-ACA4-4A5C080A9319}"/>
    <dgm:cxn modelId="{B92718C9-8706-4714-A19B-D0604E77442C}" srcId="{39CF56B9-9C9B-45A7-91A6-3DDF65CF60BF}" destId="{9207BFC3-ED6D-4837-BD65-2FE2A12C8F01}" srcOrd="0" destOrd="0" parTransId="{3F094D3D-CD68-4E56-80AF-471AFCF8A3AD}" sibTransId="{2683C78A-0E58-439C-B24E-775F286C7908}"/>
    <dgm:cxn modelId="{0675BAC5-3B66-4D92-9806-D592B2838FA3}" type="presOf" srcId="{7E7B4590-150C-494A-9315-4AF678BEAD62}" destId="{D4377A23-D404-4729-BB95-FE24DC90B917}" srcOrd="1" destOrd="0" presId="urn:microsoft.com/office/officeart/2005/8/layout/hierarchy5"/>
    <dgm:cxn modelId="{1E613733-C72F-4899-9EDC-59D3A4180FF9}" srcId="{533E4DD9-F880-4DA9-9ED2-C1BE53A43BE8}" destId="{F193B0D6-7267-4403-919E-45DDC4D95747}" srcOrd="0" destOrd="0" parTransId="{466AB893-B033-4822-A1D3-0C23F08E9681}" sibTransId="{0E664CDD-B0FD-4598-AA59-EE2D4F2D81C5}"/>
    <dgm:cxn modelId="{99E01E5A-8769-45D0-96CD-AC8F06565C3D}" type="presOf" srcId="{9207BFC3-ED6D-4837-BD65-2FE2A12C8F01}" destId="{ABD0E563-EFC3-4475-AD00-CDBD34D72049}" srcOrd="0" destOrd="0" presId="urn:microsoft.com/office/officeart/2005/8/layout/hierarchy5"/>
    <dgm:cxn modelId="{93749CB6-36E4-4F6A-9ABE-19C31C79F667}" type="presOf" srcId="{8E3CA30C-8E4C-4CE2-83C8-76E656480BD0}" destId="{3C46B29A-CC00-4E68-BE74-158A7E1DFD87}" srcOrd="0" destOrd="0" presId="urn:microsoft.com/office/officeart/2005/8/layout/hierarchy5"/>
    <dgm:cxn modelId="{37B12C0F-F744-434F-AEF5-FE3B4865DE8C}" srcId="{9207BFC3-ED6D-4837-BD65-2FE2A12C8F01}" destId="{533E4DD9-F880-4DA9-9ED2-C1BE53A43BE8}" srcOrd="0" destOrd="0" parTransId="{846D275C-2D85-45DD-9D5A-096FFF33EE36}" sibTransId="{D9DC66E2-2667-4CD8-8417-AF4899613706}"/>
    <dgm:cxn modelId="{8ADC9D13-0E18-464D-B6C0-AB8A97462B97}" type="presOf" srcId="{7ADEF9A4-69A4-4F9C-8F55-CF29CCB7C53F}" destId="{200796E6-B791-49F8-A0C5-F76FB2BAC559}" srcOrd="1" destOrd="0" presId="urn:microsoft.com/office/officeart/2005/8/layout/hierarchy5"/>
    <dgm:cxn modelId="{336AC911-BFAB-4126-9441-DDF39B5E215D}" type="presOf" srcId="{7ADEF9A4-69A4-4F9C-8F55-CF29CCB7C53F}" destId="{1EA6F381-F6C5-4692-B489-AF61EA59F7A6}" srcOrd="0" destOrd="0" presId="urn:microsoft.com/office/officeart/2005/8/layout/hierarchy5"/>
    <dgm:cxn modelId="{C4EB22CE-A5DE-422A-9F13-B4CABCC51F5C}" type="presOf" srcId="{F193B0D6-7267-4403-919E-45DDC4D95747}" destId="{2AC777A3-0B8A-42A7-9E09-B1C2D7E11B18}" srcOrd="0" destOrd="0" presId="urn:microsoft.com/office/officeart/2005/8/layout/hierarchy5"/>
    <dgm:cxn modelId="{2DFD99EF-4788-438E-B6AF-C7729751EE98}" type="presOf" srcId="{667758D2-439C-41E7-BE79-232E16C84E42}" destId="{729D6B2C-A3CF-4049-B10F-AE63EECAAC27}" srcOrd="1" destOrd="0" presId="urn:microsoft.com/office/officeart/2005/8/layout/hierarchy5"/>
    <dgm:cxn modelId="{EFF4C900-6976-469B-8D97-0CF57DDAD862}" type="presParOf" srcId="{08E9180C-0568-46E0-83FC-2CB4DC90DF2D}" destId="{FB2F0BFF-E85D-4B44-A989-21F34CB80E74}" srcOrd="0" destOrd="0" presId="urn:microsoft.com/office/officeart/2005/8/layout/hierarchy5"/>
    <dgm:cxn modelId="{B6C5AFA9-6380-411E-99D1-27BB6894B2B7}" type="presParOf" srcId="{FB2F0BFF-E85D-4B44-A989-21F34CB80E74}" destId="{0F89FCB0-BF7C-4C4D-BB15-F1E3CF52BAEB}" srcOrd="0" destOrd="0" presId="urn:microsoft.com/office/officeart/2005/8/layout/hierarchy5"/>
    <dgm:cxn modelId="{4245F22B-6060-4C77-91D2-F6188F3B2133}" type="presParOf" srcId="{FB2F0BFF-E85D-4B44-A989-21F34CB80E74}" destId="{3A6A47D1-6366-49B0-97FA-5A23013426E3}" srcOrd="1" destOrd="0" presId="urn:microsoft.com/office/officeart/2005/8/layout/hierarchy5"/>
    <dgm:cxn modelId="{9A5D86B0-0ABA-4964-B729-B41DE4118175}" type="presParOf" srcId="{3A6A47D1-6366-49B0-97FA-5A23013426E3}" destId="{B249573C-D340-418C-8FB8-B5216A5A6D9C}" srcOrd="0" destOrd="0" presId="urn:microsoft.com/office/officeart/2005/8/layout/hierarchy5"/>
    <dgm:cxn modelId="{E629DD26-9033-4710-987D-8C0D398CEEFB}" type="presParOf" srcId="{B249573C-D340-418C-8FB8-B5216A5A6D9C}" destId="{ABD0E563-EFC3-4475-AD00-CDBD34D72049}" srcOrd="0" destOrd="0" presId="urn:microsoft.com/office/officeart/2005/8/layout/hierarchy5"/>
    <dgm:cxn modelId="{DE1AED29-0356-43D5-8470-61DC6484459D}" type="presParOf" srcId="{B249573C-D340-418C-8FB8-B5216A5A6D9C}" destId="{6B9C8556-EB3C-4BEE-B728-7CFA7898D1B4}" srcOrd="1" destOrd="0" presId="urn:microsoft.com/office/officeart/2005/8/layout/hierarchy5"/>
    <dgm:cxn modelId="{E21609FC-84D3-4D3B-A846-7DA6F4193B7B}" type="presParOf" srcId="{6B9C8556-EB3C-4BEE-B728-7CFA7898D1B4}" destId="{2C351A7F-1D61-49FF-909D-C1C2E3E8DFB5}" srcOrd="0" destOrd="0" presId="urn:microsoft.com/office/officeart/2005/8/layout/hierarchy5"/>
    <dgm:cxn modelId="{B16A0CDF-9872-40CC-8DF6-B796A8A27B86}" type="presParOf" srcId="{2C351A7F-1D61-49FF-909D-C1C2E3E8DFB5}" destId="{2F714C19-AE73-4543-95D9-60DE0335DBFA}" srcOrd="0" destOrd="0" presId="urn:microsoft.com/office/officeart/2005/8/layout/hierarchy5"/>
    <dgm:cxn modelId="{2E623F4C-6265-4AFF-A47E-8A6DB7E6C50D}" type="presParOf" srcId="{6B9C8556-EB3C-4BEE-B728-7CFA7898D1B4}" destId="{F620B52D-57A2-4BFF-9F37-7E4181B085E4}" srcOrd="1" destOrd="0" presId="urn:microsoft.com/office/officeart/2005/8/layout/hierarchy5"/>
    <dgm:cxn modelId="{C2CFB816-6994-4F26-8007-7C732692F7A8}" type="presParOf" srcId="{F620B52D-57A2-4BFF-9F37-7E4181B085E4}" destId="{54D48A9D-D15C-436F-8BBD-9AA5B4023DE6}" srcOrd="0" destOrd="0" presId="urn:microsoft.com/office/officeart/2005/8/layout/hierarchy5"/>
    <dgm:cxn modelId="{355B0155-B949-4B4D-BEA4-EF8B0C4E7D9B}" type="presParOf" srcId="{F620B52D-57A2-4BFF-9F37-7E4181B085E4}" destId="{1042022D-8085-4199-B0CA-D5871C380D96}" srcOrd="1" destOrd="0" presId="urn:microsoft.com/office/officeart/2005/8/layout/hierarchy5"/>
    <dgm:cxn modelId="{8C05CC8C-6A39-4F6A-AD38-E3DC5BF1B142}" type="presParOf" srcId="{1042022D-8085-4199-B0CA-D5871C380D96}" destId="{66110E79-C58B-4185-88EF-6D869324E9E5}" srcOrd="0" destOrd="0" presId="urn:microsoft.com/office/officeart/2005/8/layout/hierarchy5"/>
    <dgm:cxn modelId="{EB356D25-41A6-4FB5-A4E6-CB576942BBD2}" type="presParOf" srcId="{66110E79-C58B-4185-88EF-6D869324E9E5}" destId="{A0C26001-D2E2-4BB9-8A2A-EC790A984547}" srcOrd="0" destOrd="0" presId="urn:microsoft.com/office/officeart/2005/8/layout/hierarchy5"/>
    <dgm:cxn modelId="{ECF25EC6-464E-4BE2-81F1-5DE6D5EAFCC1}" type="presParOf" srcId="{1042022D-8085-4199-B0CA-D5871C380D96}" destId="{A4F13628-7339-4E72-AEA5-04C419DC6C18}" srcOrd="1" destOrd="0" presId="urn:microsoft.com/office/officeart/2005/8/layout/hierarchy5"/>
    <dgm:cxn modelId="{E9C816F9-733A-476C-B811-1256B4324439}" type="presParOf" srcId="{A4F13628-7339-4E72-AEA5-04C419DC6C18}" destId="{2AC777A3-0B8A-42A7-9E09-B1C2D7E11B18}" srcOrd="0" destOrd="0" presId="urn:microsoft.com/office/officeart/2005/8/layout/hierarchy5"/>
    <dgm:cxn modelId="{132B4C25-0487-434C-A2A9-7395433FBF9E}" type="presParOf" srcId="{A4F13628-7339-4E72-AEA5-04C419DC6C18}" destId="{07887431-5362-43AF-9BDC-C97F652EFDFF}" srcOrd="1" destOrd="0" presId="urn:microsoft.com/office/officeart/2005/8/layout/hierarchy5"/>
    <dgm:cxn modelId="{6ED770B5-C929-4A31-B6DF-F05D84F33243}" type="presParOf" srcId="{1042022D-8085-4199-B0CA-D5871C380D96}" destId="{395D3026-DA26-457F-907B-BBA489688B15}" srcOrd="2" destOrd="0" presId="urn:microsoft.com/office/officeart/2005/8/layout/hierarchy5"/>
    <dgm:cxn modelId="{80242210-49D6-465D-B0F3-8E6B27BC07CD}" type="presParOf" srcId="{395D3026-DA26-457F-907B-BBA489688B15}" destId="{D4377A23-D404-4729-BB95-FE24DC90B917}" srcOrd="0" destOrd="0" presId="urn:microsoft.com/office/officeart/2005/8/layout/hierarchy5"/>
    <dgm:cxn modelId="{3252A770-D4A2-485A-8F19-D1E9A268AC04}" type="presParOf" srcId="{1042022D-8085-4199-B0CA-D5871C380D96}" destId="{58235567-E669-4C2F-808B-9E2A49C3F597}" srcOrd="3" destOrd="0" presId="urn:microsoft.com/office/officeart/2005/8/layout/hierarchy5"/>
    <dgm:cxn modelId="{AE8DD3D9-2FB8-4CD9-9378-D32C29EA5671}" type="presParOf" srcId="{58235567-E669-4C2F-808B-9E2A49C3F597}" destId="{2A4678B2-8A55-4C0A-9C86-22E2762C7037}" srcOrd="0" destOrd="0" presId="urn:microsoft.com/office/officeart/2005/8/layout/hierarchy5"/>
    <dgm:cxn modelId="{5760A956-6030-43CD-9B4E-7F008A6A148E}" type="presParOf" srcId="{58235567-E669-4C2F-808B-9E2A49C3F597}" destId="{0E9756F3-D62D-48D7-A6F4-E3495761B550}" srcOrd="1" destOrd="0" presId="urn:microsoft.com/office/officeart/2005/8/layout/hierarchy5"/>
    <dgm:cxn modelId="{A0544C72-AB87-4F83-AD85-98CB7DAAE65A}" type="presParOf" srcId="{6B9C8556-EB3C-4BEE-B728-7CFA7898D1B4}" destId="{7D956077-EED5-4C26-82A2-3789E49D082D}" srcOrd="2" destOrd="0" presId="urn:microsoft.com/office/officeart/2005/8/layout/hierarchy5"/>
    <dgm:cxn modelId="{B4BB8469-8B87-4AFC-A0B5-E2D8CFA5E7B9}" type="presParOf" srcId="{7D956077-EED5-4C26-82A2-3789E49D082D}" destId="{729D6B2C-A3CF-4049-B10F-AE63EECAAC27}" srcOrd="0" destOrd="0" presId="urn:microsoft.com/office/officeart/2005/8/layout/hierarchy5"/>
    <dgm:cxn modelId="{AB2F5B47-139D-4CA9-B250-85102D34D79C}" type="presParOf" srcId="{6B9C8556-EB3C-4BEE-B728-7CFA7898D1B4}" destId="{465F3F9C-4E13-44AA-B52B-529D6C7CA3AA}" srcOrd="3" destOrd="0" presId="urn:microsoft.com/office/officeart/2005/8/layout/hierarchy5"/>
    <dgm:cxn modelId="{0F4F7779-02C5-4927-B7CE-A6604FCE95B4}" type="presParOf" srcId="{465F3F9C-4E13-44AA-B52B-529D6C7CA3AA}" destId="{3C46B29A-CC00-4E68-BE74-158A7E1DFD87}" srcOrd="0" destOrd="0" presId="urn:microsoft.com/office/officeart/2005/8/layout/hierarchy5"/>
    <dgm:cxn modelId="{1DCC5BC2-CB13-40E7-86BC-091872334A91}" type="presParOf" srcId="{465F3F9C-4E13-44AA-B52B-529D6C7CA3AA}" destId="{534C2DE2-76F0-4EE3-B40A-F280D76F7A65}" srcOrd="1" destOrd="0" presId="urn:microsoft.com/office/officeart/2005/8/layout/hierarchy5"/>
    <dgm:cxn modelId="{41497A31-64CA-4DB1-B30D-DC150CB14CA2}" type="presParOf" srcId="{08E9180C-0568-46E0-83FC-2CB4DC90DF2D}" destId="{71605A73-6217-40F9-AC07-31A1E3222E77}" srcOrd="1" destOrd="0" presId="urn:microsoft.com/office/officeart/2005/8/layout/hierarchy5"/>
    <dgm:cxn modelId="{76F0310E-8767-45EB-A6C0-1CA38FB2A5C7}" type="presParOf" srcId="{71605A73-6217-40F9-AC07-31A1E3222E77}" destId="{D55A9A50-3DCE-40FB-9FE4-D8CCA613428F}" srcOrd="0" destOrd="0" presId="urn:microsoft.com/office/officeart/2005/8/layout/hierarchy5"/>
    <dgm:cxn modelId="{85441055-9003-489E-B9B6-0F46FD86804D}" type="presParOf" srcId="{D55A9A50-3DCE-40FB-9FE4-D8CCA613428F}" destId="{1EA6F381-F6C5-4692-B489-AF61EA59F7A6}" srcOrd="0" destOrd="0" presId="urn:microsoft.com/office/officeart/2005/8/layout/hierarchy5"/>
    <dgm:cxn modelId="{E838CB0A-D264-45C3-B8E1-DEFEC85803EB}" type="presParOf" srcId="{D55A9A50-3DCE-40FB-9FE4-D8CCA613428F}" destId="{200796E6-B791-49F8-A0C5-F76FB2BAC559}" srcOrd="1" destOrd="0" presId="urn:microsoft.com/office/officeart/2005/8/layout/hierarchy5"/>
    <dgm:cxn modelId="{AC58C59C-D0B3-4732-AFB7-BD6A9EF7D3C9}" type="presParOf" srcId="{71605A73-6217-40F9-AC07-31A1E3222E77}" destId="{0FB8332C-15B9-4B63-A62D-FB26D2378F74}" srcOrd="1" destOrd="0" presId="urn:microsoft.com/office/officeart/2005/8/layout/hierarchy5"/>
    <dgm:cxn modelId="{9B9084F3-80A0-4331-9AE3-ADB7FB0E0BEE}" type="presParOf" srcId="{0FB8332C-15B9-4B63-A62D-FB26D2378F74}" destId="{82916C89-7463-4C74-BB8F-32DAB9248E9D}" srcOrd="0" destOrd="0" presId="urn:microsoft.com/office/officeart/2005/8/layout/hierarchy5"/>
    <dgm:cxn modelId="{879C332E-662D-42A7-B856-062972FF6FFA}" type="presParOf" srcId="{71605A73-6217-40F9-AC07-31A1E3222E77}" destId="{CC334491-F91B-41A2-B176-640B3AE725F1}" srcOrd="2" destOrd="0" presId="urn:microsoft.com/office/officeart/2005/8/layout/hierarchy5"/>
    <dgm:cxn modelId="{F13D7928-4D75-4546-B929-9E82662BF7CC}" type="presParOf" srcId="{CC334491-F91B-41A2-B176-640B3AE725F1}" destId="{54BB801F-3C91-4C32-BF30-35C77AD80040}" srcOrd="0" destOrd="0" presId="urn:microsoft.com/office/officeart/2005/8/layout/hierarchy5"/>
    <dgm:cxn modelId="{74322829-02DF-4400-9E51-3C2ECBD6C7FB}" type="presParOf" srcId="{CC334491-F91B-41A2-B176-640B3AE725F1}" destId="{B60B76F2-36CA-4A57-9321-8A05E6A6EC1D}" srcOrd="1" destOrd="0" presId="urn:microsoft.com/office/officeart/2005/8/layout/hierarchy5"/>
    <dgm:cxn modelId="{31C81DA5-65F8-4E81-801C-C6EE202C66E9}" type="presParOf" srcId="{71605A73-6217-40F9-AC07-31A1E3222E77}" destId="{4557D8EE-CE34-4668-8C31-C5F3F69A49B3}" srcOrd="3" destOrd="0" presId="urn:microsoft.com/office/officeart/2005/8/layout/hierarchy5"/>
    <dgm:cxn modelId="{07A93651-06BE-4203-B8ED-4985ED269A0F}" type="presParOf" srcId="{4557D8EE-CE34-4668-8C31-C5F3F69A49B3}" destId="{B82A330B-0A7D-4880-87C4-92B5C9BA7E1A}" srcOrd="0" destOrd="0" presId="urn:microsoft.com/office/officeart/2005/8/layout/hierarchy5"/>
    <dgm:cxn modelId="{E25D19B5-FA69-44C6-804C-C7546712797A}" type="presParOf" srcId="{71605A73-6217-40F9-AC07-31A1E3222E77}" destId="{08B5E427-FD9B-4FFD-B2EF-066A52ADCBBB}" srcOrd="4" destOrd="0" presId="urn:microsoft.com/office/officeart/2005/8/layout/hierarchy5"/>
    <dgm:cxn modelId="{CAA5EC3F-DD29-4BC8-94F5-23049884FAA7}" type="presParOf" srcId="{08B5E427-FD9B-4FFD-B2EF-066A52ADCBBB}" destId="{968F2711-FD8C-4F48-8660-ED3B5670BEB4}" srcOrd="0" destOrd="0" presId="urn:microsoft.com/office/officeart/2005/8/layout/hierarchy5"/>
    <dgm:cxn modelId="{53B02A5F-7E4F-40FD-8913-A352B5C5C205}" type="presParOf" srcId="{08B5E427-FD9B-4FFD-B2EF-066A52ADCBBB}" destId="{3DDE944B-4D57-410E-89D0-CD9F5EFF73CB}" srcOrd="1" destOrd="0" presId="urn:microsoft.com/office/officeart/2005/8/layout/hierarchy5"/>
    <dgm:cxn modelId="{91183EB7-516C-4F6D-BCA3-128945D79D77}" type="presParOf" srcId="{71605A73-6217-40F9-AC07-31A1E3222E77}" destId="{8456E5FF-B96D-4FFD-ACC8-84665C199EB9}" srcOrd="5" destOrd="0" presId="urn:microsoft.com/office/officeart/2005/8/layout/hierarchy5"/>
    <dgm:cxn modelId="{7D03B530-0B9E-4D56-A9CB-59610F15C474}" type="presParOf" srcId="{8456E5FF-B96D-4FFD-ACC8-84665C199EB9}" destId="{CC8814A1-BA33-4434-A249-9013584E31BA}" srcOrd="0" destOrd="0" presId="urn:microsoft.com/office/officeart/2005/8/layout/hierarchy5"/>
    <dgm:cxn modelId="{7197DEB0-A2CD-4D1A-BDA3-DAB2B7D43C00}" type="presParOf" srcId="{71605A73-6217-40F9-AC07-31A1E3222E77}" destId="{25E9A41E-3077-4E5B-A0DE-AE726C053E0E}" srcOrd="6" destOrd="0" presId="urn:microsoft.com/office/officeart/2005/8/layout/hierarchy5"/>
    <dgm:cxn modelId="{09680383-1211-481B-972A-AE976D7D366C}" type="presParOf" srcId="{25E9A41E-3077-4E5B-A0DE-AE726C053E0E}" destId="{DFFE4A1B-BD06-4AE5-AE70-B050010D2D00}" srcOrd="0" destOrd="0" presId="urn:microsoft.com/office/officeart/2005/8/layout/hierarchy5"/>
    <dgm:cxn modelId="{C04A44F2-5D89-4665-8AD8-12CE74051389}" type="presParOf" srcId="{25E9A41E-3077-4E5B-A0DE-AE726C053E0E}" destId="{3EDB81E3-60E1-4735-B8FC-3B82B0C2125B}"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FE4A1B-BD06-4AE5-AE70-B050010D2D00}">
      <dsp:nvSpPr>
        <dsp:cNvPr id="0" name=""/>
        <dsp:cNvSpPr/>
      </dsp:nvSpPr>
      <dsp:spPr>
        <a:xfrm>
          <a:off x="5599808" y="399819"/>
          <a:ext cx="1531408" cy="3423089"/>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err="1" smtClean="0"/>
            <a:t>Similaridad</a:t>
          </a:r>
          <a:endParaRPr lang="en-US" sz="1800" kern="1200" dirty="0"/>
        </a:p>
      </dsp:txBody>
      <dsp:txXfrm>
        <a:off x="5599808" y="399819"/>
        <a:ext cx="1531408" cy="1026926"/>
      </dsp:txXfrm>
    </dsp:sp>
    <dsp:sp modelId="{968F2711-FD8C-4F48-8660-ED3B5670BEB4}">
      <dsp:nvSpPr>
        <dsp:cNvPr id="0" name=""/>
        <dsp:cNvSpPr/>
      </dsp:nvSpPr>
      <dsp:spPr>
        <a:xfrm>
          <a:off x="3870733" y="399819"/>
          <a:ext cx="1531408" cy="3423089"/>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Vecindad</a:t>
          </a:r>
          <a:endParaRPr lang="en-US" sz="1800" kern="1200" dirty="0"/>
        </a:p>
      </dsp:txBody>
      <dsp:txXfrm>
        <a:off x="3870733" y="399819"/>
        <a:ext cx="1531408" cy="1026926"/>
      </dsp:txXfrm>
    </dsp:sp>
    <dsp:sp modelId="{54BB801F-3C91-4C32-BF30-35C77AD80040}">
      <dsp:nvSpPr>
        <dsp:cNvPr id="0" name=""/>
        <dsp:cNvSpPr/>
      </dsp:nvSpPr>
      <dsp:spPr>
        <a:xfrm>
          <a:off x="2141658" y="399819"/>
          <a:ext cx="1531408" cy="3423089"/>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Estudiante</a:t>
          </a:r>
          <a:endParaRPr lang="en-US" sz="1800" kern="1200" dirty="0"/>
        </a:p>
      </dsp:txBody>
      <dsp:txXfrm>
        <a:off x="2141658" y="399819"/>
        <a:ext cx="1531408" cy="1026926"/>
      </dsp:txXfrm>
    </dsp:sp>
    <dsp:sp modelId="{1EA6F381-F6C5-4692-B489-AF61EA59F7A6}">
      <dsp:nvSpPr>
        <dsp:cNvPr id="0" name=""/>
        <dsp:cNvSpPr/>
      </dsp:nvSpPr>
      <dsp:spPr>
        <a:xfrm>
          <a:off x="412583" y="399819"/>
          <a:ext cx="1531408" cy="3423089"/>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Semestre</a:t>
          </a:r>
          <a:endParaRPr lang="en-US" sz="1800" kern="1200" dirty="0"/>
        </a:p>
      </dsp:txBody>
      <dsp:txXfrm>
        <a:off x="412583" y="399819"/>
        <a:ext cx="1531408" cy="1026926"/>
      </dsp:txXfrm>
    </dsp:sp>
    <dsp:sp modelId="{ABD0E563-EFC3-4475-AD00-CDBD34D72049}">
      <dsp:nvSpPr>
        <dsp:cNvPr id="0" name=""/>
        <dsp:cNvSpPr/>
      </dsp:nvSpPr>
      <dsp:spPr>
        <a:xfrm>
          <a:off x="609602" y="1794775"/>
          <a:ext cx="1012526" cy="11008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Del segundo al octavo</a:t>
          </a:r>
          <a:endParaRPr lang="en-US" sz="1400" kern="1200" dirty="0"/>
        </a:p>
      </dsp:txBody>
      <dsp:txXfrm>
        <a:off x="609602" y="1794775"/>
        <a:ext cx="1012526" cy="1100826"/>
      </dsp:txXfrm>
    </dsp:sp>
    <dsp:sp modelId="{2C351A7F-1D61-49FF-909D-C1C2E3E8DFB5}">
      <dsp:nvSpPr>
        <dsp:cNvPr id="0" name=""/>
        <dsp:cNvSpPr/>
      </dsp:nvSpPr>
      <dsp:spPr>
        <a:xfrm rot="20680958">
          <a:off x="1579031" y="2003189"/>
          <a:ext cx="2426470" cy="43008"/>
        </a:xfrm>
        <a:custGeom>
          <a:avLst/>
          <a:gdLst/>
          <a:ahLst/>
          <a:cxnLst/>
          <a:rect l="0" t="0" r="0" b="0"/>
          <a:pathLst>
            <a:path>
              <a:moveTo>
                <a:pt x="0" y="21504"/>
              </a:moveTo>
              <a:lnTo>
                <a:pt x="2426470" y="21504"/>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20680958">
        <a:off x="2731605" y="1964031"/>
        <a:ext cx="121323" cy="121323"/>
      </dsp:txXfrm>
    </dsp:sp>
    <dsp:sp modelId="{54D48A9D-D15C-436F-8BBD-9AA5B4023DE6}">
      <dsp:nvSpPr>
        <dsp:cNvPr id="0" name=""/>
        <dsp:cNvSpPr/>
      </dsp:nvSpPr>
      <dsp:spPr>
        <a:xfrm>
          <a:off x="3962405" y="1295396"/>
          <a:ext cx="1411796" cy="81760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N cercanos</a:t>
          </a:r>
        </a:p>
        <a:p>
          <a:pPr lvl="0" algn="ctr" defTabSz="622300">
            <a:lnSpc>
              <a:spcPct val="90000"/>
            </a:lnSpc>
            <a:spcBef>
              <a:spcPct val="0"/>
            </a:spcBef>
            <a:spcAft>
              <a:spcPct val="35000"/>
            </a:spcAft>
          </a:pPr>
          <a:r>
            <a:rPr lang="es-EC" sz="1400" kern="1200" dirty="0" smtClean="0"/>
            <a:t>N=2</a:t>
          </a:r>
          <a:r>
            <a:rPr lang="es-EC" sz="1400" kern="1200" baseline="30000" dirty="0" smtClean="0"/>
            <a:t>n</a:t>
          </a:r>
          <a:r>
            <a:rPr lang="es-EC" sz="1400" kern="1200" baseline="0" dirty="0" smtClean="0"/>
            <a:t> ; 0 </a:t>
          </a:r>
          <a:r>
            <a:rPr lang="es-EC" sz="1400" kern="1200" baseline="0" dirty="0" smtClean="0">
              <a:latin typeface="Times New Roman"/>
              <a:cs typeface="Times New Roman"/>
            </a:rPr>
            <a:t>≤  n</a:t>
          </a:r>
          <a:r>
            <a:rPr lang="es-EC" sz="1400" kern="1200" baseline="0" dirty="0" smtClean="0"/>
            <a:t> </a:t>
          </a:r>
          <a:r>
            <a:rPr lang="es-EC" sz="1400" kern="1200" baseline="0" dirty="0" smtClean="0">
              <a:latin typeface="Times New Roman"/>
              <a:cs typeface="Times New Roman"/>
            </a:rPr>
            <a:t>≤</a:t>
          </a:r>
          <a:r>
            <a:rPr lang="es-EC" sz="1400" kern="1200" baseline="0" dirty="0" smtClean="0"/>
            <a:t>7</a:t>
          </a:r>
          <a:endParaRPr lang="en-US" sz="1400" kern="1200" dirty="0"/>
        </a:p>
      </dsp:txBody>
      <dsp:txXfrm>
        <a:off x="3962405" y="1295396"/>
        <a:ext cx="1411796" cy="817605"/>
      </dsp:txXfrm>
    </dsp:sp>
    <dsp:sp modelId="{66110E79-C58B-4185-88EF-6D869324E9E5}">
      <dsp:nvSpPr>
        <dsp:cNvPr id="0" name=""/>
        <dsp:cNvSpPr/>
      </dsp:nvSpPr>
      <dsp:spPr>
        <a:xfrm rot="237092">
          <a:off x="5373704" y="1697097"/>
          <a:ext cx="417998" cy="43008"/>
        </a:xfrm>
        <a:custGeom>
          <a:avLst/>
          <a:gdLst/>
          <a:ahLst/>
          <a:cxnLst/>
          <a:rect l="0" t="0" r="0" b="0"/>
          <a:pathLst>
            <a:path>
              <a:moveTo>
                <a:pt x="0" y="21504"/>
              </a:moveTo>
              <a:lnTo>
                <a:pt x="417998" y="21504"/>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37092">
        <a:off x="5572254" y="1708151"/>
        <a:ext cx="20899" cy="20899"/>
      </dsp:txXfrm>
    </dsp:sp>
    <dsp:sp modelId="{2AC777A3-0B8A-42A7-9E09-B1C2D7E11B18}">
      <dsp:nvSpPr>
        <dsp:cNvPr id="0" name=""/>
        <dsp:cNvSpPr/>
      </dsp:nvSpPr>
      <dsp:spPr>
        <a:xfrm>
          <a:off x="5791206" y="1295396"/>
          <a:ext cx="1077741" cy="87521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i="1" kern="1200" dirty="0" err="1" smtClean="0"/>
            <a:t>Tanimoto</a:t>
          </a:r>
          <a:endParaRPr lang="en-US" sz="1400" i="1" kern="1200" dirty="0"/>
        </a:p>
      </dsp:txBody>
      <dsp:txXfrm>
        <a:off x="5791206" y="1295396"/>
        <a:ext cx="1077741" cy="875216"/>
      </dsp:txXfrm>
    </dsp:sp>
    <dsp:sp modelId="{395D3026-DA26-457F-907B-BBA489688B15}">
      <dsp:nvSpPr>
        <dsp:cNvPr id="0" name=""/>
        <dsp:cNvSpPr/>
      </dsp:nvSpPr>
      <dsp:spPr>
        <a:xfrm rot="4450405">
          <a:off x="4919805" y="2283803"/>
          <a:ext cx="1249587" cy="43008"/>
        </a:xfrm>
        <a:custGeom>
          <a:avLst/>
          <a:gdLst/>
          <a:ahLst/>
          <a:cxnLst/>
          <a:rect l="0" t="0" r="0" b="0"/>
          <a:pathLst>
            <a:path>
              <a:moveTo>
                <a:pt x="0" y="21504"/>
              </a:moveTo>
              <a:lnTo>
                <a:pt x="1249587" y="21504"/>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450405">
        <a:off x="5513359" y="2274068"/>
        <a:ext cx="62479" cy="62479"/>
      </dsp:txXfrm>
    </dsp:sp>
    <dsp:sp modelId="{2A4678B2-8A55-4C0A-9C86-22E2762C7037}">
      <dsp:nvSpPr>
        <dsp:cNvPr id="0" name=""/>
        <dsp:cNvSpPr/>
      </dsp:nvSpPr>
      <dsp:spPr>
        <a:xfrm>
          <a:off x="5714997" y="2514597"/>
          <a:ext cx="1353143" cy="78363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i="1" kern="1200" dirty="0" smtClean="0"/>
            <a:t>Loglikelihood</a:t>
          </a:r>
          <a:endParaRPr lang="en-US" sz="1400" i="1" kern="1200" dirty="0"/>
        </a:p>
      </dsp:txBody>
      <dsp:txXfrm>
        <a:off x="5714997" y="2514597"/>
        <a:ext cx="1353143" cy="783638"/>
      </dsp:txXfrm>
    </dsp:sp>
    <dsp:sp modelId="{7D956077-EED5-4C26-82A2-3789E49D082D}">
      <dsp:nvSpPr>
        <dsp:cNvPr id="0" name=""/>
        <dsp:cNvSpPr/>
      </dsp:nvSpPr>
      <dsp:spPr>
        <a:xfrm rot="809875">
          <a:off x="1588889" y="2604564"/>
          <a:ext cx="2406754" cy="43008"/>
        </a:xfrm>
        <a:custGeom>
          <a:avLst/>
          <a:gdLst/>
          <a:ahLst/>
          <a:cxnLst/>
          <a:rect l="0" t="0" r="0" b="0"/>
          <a:pathLst>
            <a:path>
              <a:moveTo>
                <a:pt x="0" y="21504"/>
              </a:moveTo>
              <a:lnTo>
                <a:pt x="2406754" y="21504"/>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809875">
        <a:off x="2732098" y="2565899"/>
        <a:ext cx="120337" cy="120337"/>
      </dsp:txXfrm>
    </dsp:sp>
    <dsp:sp modelId="{3C46B29A-CC00-4E68-BE74-158A7E1DFD87}">
      <dsp:nvSpPr>
        <dsp:cNvPr id="0" name=""/>
        <dsp:cNvSpPr/>
      </dsp:nvSpPr>
      <dsp:spPr>
        <a:xfrm>
          <a:off x="3962405" y="2514597"/>
          <a:ext cx="1354982" cy="784703"/>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Umbral</a:t>
          </a:r>
        </a:p>
        <a:p>
          <a:pPr lvl="0" algn="ctr" defTabSz="622300">
            <a:lnSpc>
              <a:spcPct val="90000"/>
            </a:lnSpc>
            <a:spcBef>
              <a:spcPct val="0"/>
            </a:spcBef>
            <a:spcAft>
              <a:spcPct val="35000"/>
            </a:spcAft>
          </a:pPr>
          <a:r>
            <a:rPr lang="es-EC" sz="1400" kern="1200" dirty="0" smtClean="0"/>
            <a:t>0.2 -&gt;0.9</a:t>
          </a:r>
          <a:endParaRPr lang="en-US" sz="1400" kern="1200" dirty="0"/>
        </a:p>
      </dsp:txBody>
      <dsp:txXfrm>
        <a:off x="3962405" y="2514597"/>
        <a:ext cx="1354982" cy="7847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8F221-9422-4233-B182-464229D648F4}" type="datetimeFigureOut">
              <a:rPr lang="en-US" smtClean="0"/>
              <a:pPr/>
              <a:t>8/31/2011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0DB38-ABB7-413A-8489-9AF3E0885B6B}" type="slidenum">
              <a:rPr lang="en-US" smtClean="0"/>
              <a:pPr/>
              <a:t>‹Nº›</a:t>
            </a:fld>
            <a:endParaRPr lang="en-US"/>
          </a:p>
        </p:txBody>
      </p:sp>
    </p:spTree>
    <p:extLst>
      <p:ext uri="{BB962C8B-B14F-4D97-AF65-F5344CB8AC3E}">
        <p14:creationId xmlns:p14="http://schemas.microsoft.com/office/powerpoint/2010/main" xmlns="" val="297922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Un </a:t>
            </a:r>
            <a:r>
              <a:rPr lang="en-US" dirty="0" err="1" smtClean="0"/>
              <a:t>modelo</a:t>
            </a:r>
            <a:r>
              <a:rPr lang="en-US" dirty="0" smtClean="0"/>
              <a:t> de </a:t>
            </a:r>
            <a:r>
              <a:rPr lang="en-US" dirty="0" err="1" smtClean="0"/>
              <a:t>datos</a:t>
            </a:r>
            <a:r>
              <a:rPr lang="en-US" baseline="0" dirty="0" smtClean="0"/>
              <a:t> son los </a:t>
            </a:r>
            <a:r>
              <a:rPr lang="en-US" baseline="0" dirty="0" err="1" smtClean="0"/>
              <a:t>estudiantes</a:t>
            </a:r>
            <a:r>
              <a:rPr lang="en-US" baseline="0" dirty="0" smtClean="0"/>
              <a:t> </a:t>
            </a:r>
            <a:endParaRPr lang="en-U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10</a:t>
            </a:fld>
            <a:endParaRPr lang="en-US"/>
          </a:p>
        </p:txBody>
      </p:sp>
    </p:spTree>
    <p:extLst>
      <p:ext uri="{BB962C8B-B14F-4D97-AF65-F5344CB8AC3E}">
        <p14:creationId xmlns:p14="http://schemas.microsoft.com/office/powerpoint/2010/main" xmlns="" val="20894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12</a:t>
            </a:fld>
            <a:endParaRPr lang="en-US"/>
          </a:p>
        </p:txBody>
      </p:sp>
    </p:spTree>
    <p:extLst>
      <p:ext uri="{BB962C8B-B14F-4D97-AF65-F5344CB8AC3E}">
        <p14:creationId xmlns:p14="http://schemas.microsoft.com/office/powerpoint/2010/main" xmlns="" val="253886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Poner video</a:t>
            </a:r>
            <a:endParaRPr lang="es-E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521 </a:t>
            </a:r>
            <a:r>
              <a:rPr lang="en-US" dirty="0" err="1" smtClean="0"/>
              <a:t>estudiantes</a:t>
            </a:r>
            <a:endParaRPr lang="en-US" dirty="0" smtClean="0"/>
          </a:p>
          <a:p>
            <a:r>
              <a:rPr lang="en-US" dirty="0" err="1" smtClean="0"/>
              <a:t>Desde</a:t>
            </a:r>
            <a:r>
              <a:rPr lang="en-US" baseline="0" dirty="0" smtClean="0"/>
              <a:t> el 2007 </a:t>
            </a:r>
            <a:r>
              <a:rPr lang="en-US" baseline="0" dirty="0" err="1" smtClean="0"/>
              <a:t>han</a:t>
            </a:r>
            <a:r>
              <a:rPr lang="en-US" baseline="0" dirty="0" smtClean="0"/>
              <a:t> </a:t>
            </a:r>
            <a:r>
              <a:rPr lang="en-US" baseline="0" dirty="0" err="1" smtClean="0"/>
              <a:t>habido</a:t>
            </a:r>
            <a:r>
              <a:rPr lang="en-US" baseline="0" dirty="0" smtClean="0"/>
              <a:t> 8 </a:t>
            </a:r>
            <a:r>
              <a:rPr lang="en-US" baseline="0" dirty="0" err="1" smtClean="0"/>
              <a:t>semestres</a:t>
            </a:r>
            <a:r>
              <a:rPr lang="en-US" baseline="0" dirty="0" smtClean="0"/>
              <a:t> </a:t>
            </a:r>
            <a:r>
              <a:rPr lang="en-US" baseline="0" dirty="0" err="1" smtClean="0"/>
              <a:t>regulares</a:t>
            </a:r>
            <a:endParaRPr lang="en-US" baseline="0" dirty="0" smtClean="0"/>
          </a:p>
          <a:p>
            <a:r>
              <a:rPr lang="en-US" baseline="0" dirty="0" smtClean="0"/>
              <a:t>Se </a:t>
            </a:r>
            <a:r>
              <a:rPr lang="en-US" baseline="0" dirty="0" err="1" smtClean="0"/>
              <a:t>calcularon</a:t>
            </a:r>
            <a:r>
              <a:rPr lang="en-US" baseline="0" dirty="0" smtClean="0"/>
              <a:t> </a:t>
            </a:r>
            <a:r>
              <a:rPr lang="en-US" baseline="0" dirty="0" err="1" smtClean="0"/>
              <a:t>recomendaciones</a:t>
            </a:r>
            <a:r>
              <a:rPr lang="en-US" baseline="0" dirty="0" smtClean="0"/>
              <a:t> </a:t>
            </a:r>
            <a:r>
              <a:rPr lang="en-US" baseline="0" dirty="0" err="1" smtClean="0"/>
              <a:t>para</a:t>
            </a:r>
            <a:r>
              <a:rPr lang="en-US" baseline="0" dirty="0" smtClean="0"/>
              <a:t> </a:t>
            </a:r>
            <a:r>
              <a:rPr lang="en-US" baseline="0" dirty="0" err="1" smtClean="0"/>
              <a:t>todos</a:t>
            </a:r>
            <a:r>
              <a:rPr lang="en-US" baseline="0" dirty="0" smtClean="0"/>
              <a:t> los </a:t>
            </a:r>
            <a:r>
              <a:rPr lang="en-US" baseline="0" dirty="0" err="1" smtClean="0"/>
              <a:t>semestres</a:t>
            </a:r>
            <a:r>
              <a:rPr lang="en-US" baseline="0" dirty="0" smtClean="0"/>
              <a:t> de los </a:t>
            </a:r>
            <a:r>
              <a:rPr lang="en-US" baseline="0" dirty="0" err="1" smtClean="0"/>
              <a:t>estudiantes</a:t>
            </a:r>
            <a:r>
              <a:rPr lang="en-US" baseline="0" dirty="0" smtClean="0"/>
              <a:t> de la </a:t>
            </a:r>
            <a:r>
              <a:rPr lang="en-US" baseline="0" dirty="0" err="1" smtClean="0"/>
              <a:t>carrera</a:t>
            </a:r>
            <a:endParaRPr lang="en-US" baseline="0" dirty="0" smtClean="0"/>
          </a:p>
          <a:p>
            <a:endParaRPr lang="en-US" baseline="0" dirty="0" smtClean="0"/>
          </a:p>
          <a:p>
            <a:r>
              <a:rPr lang="en-US" baseline="0" dirty="0" smtClean="0"/>
              <a:t>Para </a:t>
            </a:r>
            <a:r>
              <a:rPr lang="en-US" baseline="0" dirty="0" err="1" smtClean="0"/>
              <a:t>medir</a:t>
            </a:r>
            <a:r>
              <a:rPr lang="en-US" baseline="0" dirty="0" smtClean="0"/>
              <a:t> la </a:t>
            </a:r>
            <a:r>
              <a:rPr lang="en-US" baseline="0" dirty="0" err="1" smtClean="0"/>
              <a:t>efectividad</a:t>
            </a:r>
            <a:r>
              <a:rPr lang="en-US" baseline="0" dirty="0" smtClean="0"/>
              <a:t> del </a:t>
            </a:r>
            <a:r>
              <a:rPr lang="en-US" baseline="0" dirty="0" err="1" smtClean="0"/>
              <a:t>recomendador</a:t>
            </a:r>
            <a:r>
              <a:rPr lang="en-US" baseline="0" dirty="0" smtClean="0"/>
              <a:t> se </a:t>
            </a:r>
            <a:r>
              <a:rPr lang="en-US" baseline="0" dirty="0" err="1" smtClean="0"/>
              <a:t>compararon</a:t>
            </a:r>
            <a:r>
              <a:rPr lang="en-US" baseline="0" dirty="0" smtClean="0"/>
              <a:t> </a:t>
            </a:r>
            <a:r>
              <a:rPr lang="en-US" baseline="0" dirty="0" err="1" smtClean="0"/>
              <a:t>datos</a:t>
            </a:r>
            <a:r>
              <a:rPr lang="en-US" baseline="0" dirty="0" smtClean="0"/>
              <a:t> </a:t>
            </a:r>
            <a:r>
              <a:rPr lang="en-US" baseline="0" dirty="0" err="1" smtClean="0"/>
              <a:t>recomendados</a:t>
            </a:r>
            <a:r>
              <a:rPr lang="en-US" baseline="0" dirty="0" smtClean="0"/>
              <a:t> con </a:t>
            </a:r>
            <a:r>
              <a:rPr lang="en-US" baseline="0" dirty="0" err="1" smtClean="0"/>
              <a:t>datos</a:t>
            </a:r>
            <a:r>
              <a:rPr lang="en-US" baseline="0" dirty="0" smtClean="0"/>
              <a:t> </a:t>
            </a:r>
            <a:r>
              <a:rPr lang="en-US" baseline="0" dirty="0" err="1" smtClean="0"/>
              <a:t>reales</a:t>
            </a:r>
            <a:r>
              <a:rPr lang="en-US" baseline="0" dirty="0" smtClean="0"/>
              <a:t>, </a:t>
            </a:r>
            <a:r>
              <a:rPr lang="en-US" baseline="0" dirty="0" err="1" smtClean="0"/>
              <a:t>es</a:t>
            </a:r>
            <a:r>
              <a:rPr lang="en-US" baseline="0" dirty="0" smtClean="0"/>
              <a:t> </a:t>
            </a:r>
            <a:r>
              <a:rPr lang="en-US" baseline="0" dirty="0" err="1" smtClean="0"/>
              <a:t>decir</a:t>
            </a:r>
            <a:r>
              <a:rPr lang="en-US" baseline="0" dirty="0" smtClean="0"/>
              <a:t> los </a:t>
            </a:r>
            <a:r>
              <a:rPr lang="en-US" baseline="0" dirty="0" err="1" smtClean="0"/>
              <a:t>registros</a:t>
            </a:r>
            <a:r>
              <a:rPr lang="en-US" baseline="0" dirty="0" smtClean="0"/>
              <a:t> </a:t>
            </a:r>
            <a:r>
              <a:rPr lang="en-US" baseline="0" dirty="0" err="1" smtClean="0"/>
              <a:t>reales</a:t>
            </a:r>
            <a:r>
              <a:rPr lang="en-US" baseline="0" dirty="0" smtClean="0"/>
              <a:t> </a:t>
            </a:r>
            <a:r>
              <a:rPr lang="en-US" baseline="0" dirty="0" err="1" smtClean="0"/>
              <a:t>que</a:t>
            </a:r>
            <a:r>
              <a:rPr lang="en-US" baseline="0" dirty="0" smtClean="0"/>
              <a:t> el </a:t>
            </a:r>
            <a:r>
              <a:rPr lang="en-US" baseline="0" dirty="0" err="1" smtClean="0"/>
              <a:t>estudiante</a:t>
            </a:r>
            <a:r>
              <a:rPr lang="en-US" baseline="0" dirty="0" smtClean="0"/>
              <a:t> </a:t>
            </a:r>
            <a:r>
              <a:rPr lang="en-US" baseline="0" dirty="0" err="1" smtClean="0"/>
              <a:t>hizo</a:t>
            </a:r>
            <a:r>
              <a:rPr lang="en-US" baseline="0" dirty="0" smtClean="0"/>
              <a:t> en el </a:t>
            </a:r>
            <a:r>
              <a:rPr lang="en-US" baseline="0" dirty="0" err="1" smtClean="0"/>
              <a:t>semestre</a:t>
            </a:r>
            <a:endParaRPr lang="en-US" baseline="0" dirty="0" smtClean="0"/>
          </a:p>
          <a:p>
            <a:endParaRPr lang="en-US" baseline="0" dirty="0" smtClean="0"/>
          </a:p>
          <a:p>
            <a:r>
              <a:rPr lang="en-US" baseline="0" dirty="0" smtClean="0"/>
              <a:t>Para </a:t>
            </a:r>
            <a:r>
              <a:rPr lang="en-US" baseline="0" dirty="0" err="1" smtClean="0"/>
              <a:t>cada</a:t>
            </a:r>
            <a:r>
              <a:rPr lang="en-US" baseline="0" dirty="0" smtClean="0"/>
              <a:t> </a:t>
            </a:r>
            <a:r>
              <a:rPr lang="en-US" baseline="0" dirty="0" err="1" smtClean="0"/>
              <a:t>estudiante</a:t>
            </a:r>
            <a:r>
              <a:rPr lang="en-US" baseline="0" dirty="0" smtClean="0"/>
              <a:t> y </a:t>
            </a:r>
            <a:r>
              <a:rPr lang="en-US" baseline="0" dirty="0" err="1" smtClean="0"/>
              <a:t>cada</a:t>
            </a:r>
            <a:r>
              <a:rPr lang="en-US" baseline="0" dirty="0" smtClean="0"/>
              <a:t> </a:t>
            </a:r>
            <a:r>
              <a:rPr lang="en-US" baseline="0" dirty="0" err="1" smtClean="0"/>
              <a:t>semestre</a:t>
            </a:r>
            <a:r>
              <a:rPr lang="en-US" baseline="0" dirty="0" smtClean="0"/>
              <a:t> se </a:t>
            </a:r>
            <a:r>
              <a:rPr lang="en-US" baseline="0" dirty="0" err="1" smtClean="0"/>
              <a:t>hizo</a:t>
            </a:r>
            <a:r>
              <a:rPr lang="en-US" baseline="0" dirty="0" smtClean="0"/>
              <a:t> 4 </a:t>
            </a:r>
            <a:r>
              <a:rPr lang="en-US" baseline="0" dirty="0" err="1" smtClean="0"/>
              <a:t>tipos</a:t>
            </a:r>
            <a:r>
              <a:rPr lang="en-US" baseline="0" dirty="0" smtClean="0"/>
              <a:t> de </a:t>
            </a:r>
            <a:r>
              <a:rPr lang="en-US" baseline="0" dirty="0" err="1" smtClean="0"/>
              <a:t>recomendaciones</a:t>
            </a:r>
            <a:r>
              <a:rPr lang="en-US" baseline="0" dirty="0" smtClean="0"/>
              <a:t> con </a:t>
            </a:r>
            <a:r>
              <a:rPr lang="en-US" baseline="0" dirty="0" err="1" smtClean="0"/>
              <a:t>las</a:t>
            </a:r>
            <a:r>
              <a:rPr lang="en-US" baseline="0" dirty="0" smtClean="0"/>
              <a:t> </a:t>
            </a:r>
            <a:r>
              <a:rPr lang="en-US" baseline="0" dirty="0" err="1" smtClean="0"/>
              <a:t>variaciones</a:t>
            </a:r>
            <a:r>
              <a:rPr lang="en-US" baseline="0" dirty="0" smtClean="0"/>
              <a:t> </a:t>
            </a:r>
            <a:r>
              <a:rPr lang="en-US" baseline="0" dirty="0" err="1" smtClean="0"/>
              <a:t>dichas</a:t>
            </a:r>
            <a:endParaRPr lang="en-US" baseline="0" dirty="0" smtClean="0"/>
          </a:p>
          <a:p>
            <a:endParaRPr lang="en-US" baseline="0" dirty="0" smtClean="0"/>
          </a:p>
          <a:p>
            <a:r>
              <a:rPr lang="en-US" baseline="0" dirty="0" smtClean="0"/>
              <a:t>El </a:t>
            </a:r>
            <a:r>
              <a:rPr lang="en-US" baseline="0" dirty="0" err="1" smtClean="0"/>
              <a:t>metodo</a:t>
            </a:r>
            <a:r>
              <a:rPr lang="en-US" baseline="0" dirty="0" smtClean="0"/>
              <a:t> </a:t>
            </a:r>
            <a:r>
              <a:rPr lang="en-US" baseline="0" dirty="0" err="1" smtClean="0"/>
              <a:t>para</a:t>
            </a:r>
            <a:r>
              <a:rPr lang="en-US" baseline="0" dirty="0" smtClean="0"/>
              <a:t> </a:t>
            </a:r>
            <a:r>
              <a:rPr lang="en-US" baseline="0" dirty="0" err="1" smtClean="0"/>
              <a:t>calcular</a:t>
            </a:r>
            <a:r>
              <a:rPr lang="en-US" baseline="0" dirty="0" smtClean="0"/>
              <a:t> un valor de </a:t>
            </a:r>
            <a:r>
              <a:rPr lang="en-US" baseline="0" dirty="0" err="1" smtClean="0"/>
              <a:t>acierto</a:t>
            </a:r>
            <a:r>
              <a:rPr lang="en-US" baseline="0" dirty="0" smtClean="0"/>
              <a:t> </a:t>
            </a:r>
            <a:r>
              <a:rPr lang="en-US" baseline="0" dirty="0" err="1" smtClean="0"/>
              <a:t>fue</a:t>
            </a:r>
            <a:r>
              <a:rPr lang="en-US" baseline="0" dirty="0" smtClean="0"/>
              <a:t> Recall </a:t>
            </a:r>
            <a:r>
              <a:rPr lang="en-US" baseline="0" dirty="0" err="1" smtClean="0"/>
              <a:t>que</a:t>
            </a:r>
            <a:r>
              <a:rPr lang="en-US" baseline="0" dirty="0" smtClean="0"/>
              <a:t> </a:t>
            </a:r>
            <a:r>
              <a:rPr lang="en-US" baseline="0" dirty="0" err="1" smtClean="0"/>
              <a:t>consiste</a:t>
            </a:r>
            <a:r>
              <a:rPr lang="en-US" baseline="0" dirty="0" smtClean="0"/>
              <a:t> en: </a:t>
            </a:r>
          </a:p>
          <a:p>
            <a:endParaRPr lang="en-US" baseline="0" dirty="0" smtClean="0"/>
          </a:p>
          <a:p>
            <a:endParaRPr lang="en-U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14</a:t>
            </a:fld>
            <a:endParaRPr lang="en-US"/>
          </a:p>
        </p:txBody>
      </p:sp>
    </p:spTree>
    <p:extLst>
      <p:ext uri="{BB962C8B-B14F-4D97-AF65-F5344CB8AC3E}">
        <p14:creationId xmlns:p14="http://schemas.microsoft.com/office/powerpoint/2010/main" xmlns="" val="165950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Semestre</a:t>
            </a:r>
            <a:r>
              <a:rPr lang="en-US" dirty="0" smtClean="0"/>
              <a:t>  2  448</a:t>
            </a:r>
          </a:p>
          <a:p>
            <a:r>
              <a:rPr lang="en-US" dirty="0" err="1" smtClean="0"/>
              <a:t>Semestre</a:t>
            </a:r>
            <a:r>
              <a:rPr lang="en-US" dirty="0" smtClean="0"/>
              <a:t> 5  279</a:t>
            </a:r>
          </a:p>
          <a:p>
            <a:r>
              <a:rPr lang="en-US" dirty="0" smtClean="0"/>
              <a:t>Semestre8   132</a:t>
            </a:r>
            <a:endParaRPr lang="en-U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15</a:t>
            </a:fld>
            <a:endParaRPr lang="en-US"/>
          </a:p>
        </p:txBody>
      </p:sp>
    </p:spTree>
    <p:extLst>
      <p:ext uri="{BB962C8B-B14F-4D97-AF65-F5344CB8AC3E}">
        <p14:creationId xmlns:p14="http://schemas.microsoft.com/office/powerpoint/2010/main" xmlns="" val="2097422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 cercanos 64</a:t>
            </a:r>
          </a:p>
          <a:p>
            <a:r>
              <a:rPr lang="es-ES" dirty="0" smtClean="0"/>
              <a:t>Umbral 0.4</a:t>
            </a:r>
          </a:p>
          <a:p>
            <a:endParaRPr lang="es-ES" dirty="0" smtClean="0"/>
          </a:p>
          <a:p>
            <a:r>
              <a:rPr lang="es-ES" dirty="0" smtClean="0"/>
              <a:t>N</a:t>
            </a:r>
            <a:r>
              <a:rPr lang="es-ES" baseline="0" dirty="0" smtClean="0"/>
              <a:t> cercanos 32 </a:t>
            </a:r>
          </a:p>
          <a:p>
            <a:r>
              <a:rPr lang="es-ES" baseline="0" dirty="0" smtClean="0"/>
              <a:t>Umbral 0.3</a:t>
            </a:r>
            <a:endParaRPr lang="es-E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dirty="0" err="1" smtClean="0"/>
              <a:t>estudiantes</a:t>
            </a:r>
            <a:r>
              <a:rPr lang="en-US" dirty="0" smtClean="0"/>
              <a:t> de </a:t>
            </a:r>
            <a:r>
              <a:rPr lang="en-US" dirty="0" err="1" smtClean="0"/>
              <a:t>Espol</a:t>
            </a:r>
            <a:r>
              <a:rPr lang="en-US" dirty="0" smtClean="0"/>
              <a:t>  </a:t>
            </a:r>
            <a:r>
              <a:rPr lang="en-US" dirty="0" err="1" smtClean="0"/>
              <a:t>semestre</a:t>
            </a:r>
            <a:r>
              <a:rPr lang="en-US" dirty="0" smtClean="0"/>
              <a:t> a </a:t>
            </a:r>
            <a:r>
              <a:rPr lang="en-US" dirty="0" err="1" smtClean="0"/>
              <a:t>semestre</a:t>
            </a:r>
            <a:r>
              <a:rPr lang="en-US" baseline="0" dirty="0" smtClean="0"/>
              <a:t> se </a:t>
            </a:r>
            <a:r>
              <a:rPr lang="en-US" baseline="0" dirty="0" err="1" smtClean="0"/>
              <a:t>enfrentan</a:t>
            </a:r>
            <a:r>
              <a:rPr lang="en-US" baseline="0" dirty="0" smtClean="0"/>
              <a:t> a </a:t>
            </a:r>
            <a:r>
              <a:rPr lang="en-US" baseline="0" dirty="0" err="1" smtClean="0"/>
              <a:t>disyuntivas</a:t>
            </a:r>
            <a:r>
              <a:rPr lang="en-US" baseline="0" dirty="0" smtClean="0"/>
              <a:t> </a:t>
            </a:r>
            <a:r>
              <a:rPr lang="en-US" baseline="0" dirty="0" err="1" smtClean="0"/>
              <a:t>respecto</a:t>
            </a:r>
            <a:r>
              <a:rPr lang="en-US" baseline="0" dirty="0" smtClean="0"/>
              <a:t> a </a:t>
            </a:r>
            <a:r>
              <a:rPr lang="en-US" baseline="0" dirty="0" err="1" smtClean="0"/>
              <a:t>que</a:t>
            </a:r>
            <a:r>
              <a:rPr lang="en-US" baseline="0" dirty="0" smtClean="0"/>
              <a:t> </a:t>
            </a:r>
            <a:r>
              <a:rPr lang="en-US" baseline="0" dirty="0" err="1" smtClean="0"/>
              <a:t>materias</a:t>
            </a:r>
            <a:r>
              <a:rPr lang="en-US" baseline="0" dirty="0" smtClean="0"/>
              <a:t> </a:t>
            </a:r>
            <a:r>
              <a:rPr lang="en-US" baseline="0" dirty="0" err="1" smtClean="0"/>
              <a:t>tomar</a:t>
            </a:r>
            <a:r>
              <a:rPr lang="en-US" baseline="0" dirty="0" smtClean="0"/>
              <a:t>. Uno de los </a:t>
            </a:r>
            <a:r>
              <a:rPr lang="en-US" baseline="0" dirty="0" err="1" smtClean="0"/>
              <a:t>factores</a:t>
            </a:r>
            <a:r>
              <a:rPr lang="en-US" baseline="0" dirty="0" smtClean="0"/>
              <a:t> </a:t>
            </a:r>
            <a:r>
              <a:rPr lang="en-US" baseline="0" dirty="0" err="1" smtClean="0"/>
              <a:t>que</a:t>
            </a:r>
            <a:r>
              <a:rPr lang="en-US" baseline="0" dirty="0" smtClean="0"/>
              <a:t> </a:t>
            </a:r>
            <a:r>
              <a:rPr lang="en-US" baseline="0" dirty="0" err="1" smtClean="0"/>
              <a:t>afecta</a:t>
            </a:r>
            <a:r>
              <a:rPr lang="en-US" baseline="0" dirty="0" smtClean="0"/>
              <a:t> la decision del </a:t>
            </a:r>
            <a:r>
              <a:rPr lang="en-US" baseline="0" dirty="0" err="1" smtClean="0"/>
              <a:t>estudiante</a:t>
            </a:r>
            <a:r>
              <a:rPr lang="en-US" baseline="0" dirty="0" smtClean="0"/>
              <a:t> son </a:t>
            </a:r>
            <a:r>
              <a:rPr lang="en-US" baseline="0" dirty="0" err="1" smtClean="0"/>
              <a:t>las</a:t>
            </a:r>
            <a:r>
              <a:rPr lang="en-US" baseline="0" dirty="0" smtClean="0"/>
              <a:t> </a:t>
            </a:r>
            <a:r>
              <a:rPr lang="en-US" baseline="0" dirty="0" err="1" smtClean="0"/>
              <a:t>decisiones</a:t>
            </a:r>
            <a:r>
              <a:rPr lang="en-US" baseline="0" dirty="0" smtClean="0"/>
              <a:t> de </a:t>
            </a:r>
            <a:r>
              <a:rPr lang="en-US" baseline="0" dirty="0" err="1" smtClean="0"/>
              <a:t>otros</a:t>
            </a:r>
            <a:r>
              <a:rPr lang="en-US" baseline="0" dirty="0" smtClean="0"/>
              <a:t> </a:t>
            </a:r>
            <a:r>
              <a:rPr lang="en-US" baseline="0" dirty="0" err="1" smtClean="0"/>
              <a:t>companeros</a:t>
            </a:r>
            <a:r>
              <a:rPr lang="en-US" baseline="0" dirty="0" smtClean="0"/>
              <a:t> </a:t>
            </a:r>
            <a:r>
              <a:rPr lang="en-US" baseline="0" dirty="0" err="1" smtClean="0"/>
              <a:t>que</a:t>
            </a:r>
            <a:r>
              <a:rPr lang="en-US" baseline="0" dirty="0" smtClean="0"/>
              <a:t> </a:t>
            </a:r>
            <a:r>
              <a:rPr lang="en-US" baseline="0" dirty="0" err="1" smtClean="0"/>
              <a:t>han</a:t>
            </a:r>
            <a:r>
              <a:rPr lang="en-US" baseline="0" dirty="0" smtClean="0"/>
              <a:t> </a:t>
            </a:r>
            <a:r>
              <a:rPr lang="en-US" baseline="0" dirty="0" err="1" smtClean="0"/>
              <a:t>pasado</a:t>
            </a:r>
            <a:r>
              <a:rPr lang="en-US" baseline="0" dirty="0" smtClean="0"/>
              <a:t> </a:t>
            </a:r>
            <a:r>
              <a:rPr lang="en-US" baseline="0" dirty="0" err="1" smtClean="0"/>
              <a:t>por</a:t>
            </a:r>
            <a:r>
              <a:rPr lang="en-US" baseline="0" dirty="0" smtClean="0"/>
              <a:t> la </a:t>
            </a:r>
            <a:r>
              <a:rPr lang="en-US" baseline="0" dirty="0" err="1" smtClean="0"/>
              <a:t>misma</a:t>
            </a:r>
            <a:r>
              <a:rPr lang="en-US" baseline="0" dirty="0" smtClean="0"/>
              <a:t> </a:t>
            </a:r>
            <a:r>
              <a:rPr lang="en-US" baseline="0" dirty="0" err="1" smtClean="0"/>
              <a:t>situacion</a:t>
            </a:r>
            <a:r>
              <a:rPr lang="en-US" baseline="0" dirty="0" smtClean="0"/>
              <a:t> en </a:t>
            </a:r>
            <a:r>
              <a:rPr lang="en-US" baseline="0" dirty="0" err="1" smtClean="0"/>
              <a:t>semestres</a:t>
            </a:r>
            <a:r>
              <a:rPr lang="en-US" baseline="0" dirty="0" smtClean="0"/>
              <a:t> </a:t>
            </a:r>
            <a:r>
              <a:rPr lang="en-US" baseline="0" dirty="0" err="1" smtClean="0"/>
              <a:t>anteriores</a:t>
            </a:r>
            <a:r>
              <a:rPr lang="en-US" baseline="0" dirty="0" smtClean="0"/>
              <a:t> y </a:t>
            </a:r>
            <a:r>
              <a:rPr lang="en-US" baseline="0" dirty="0" err="1" smtClean="0"/>
              <a:t>dan</a:t>
            </a:r>
            <a:r>
              <a:rPr lang="en-US" baseline="0" dirty="0" smtClean="0"/>
              <a:t> </a:t>
            </a:r>
            <a:r>
              <a:rPr lang="en-US" baseline="0" dirty="0" err="1" smtClean="0"/>
              <a:t>sugerencias</a:t>
            </a:r>
            <a:r>
              <a:rPr lang="en-US" baseline="0" dirty="0" smtClean="0"/>
              <a:t> de </a:t>
            </a:r>
            <a:r>
              <a:rPr lang="en-US" baseline="0" dirty="0" err="1" smtClean="0"/>
              <a:t>acuerdo</a:t>
            </a:r>
            <a:r>
              <a:rPr lang="en-US" baseline="0" dirty="0" smtClean="0"/>
              <a:t> a </a:t>
            </a:r>
            <a:r>
              <a:rPr lang="en-US" baseline="0" dirty="0" err="1" smtClean="0"/>
              <a:t>sus</a:t>
            </a:r>
            <a:r>
              <a:rPr lang="en-US" baseline="0" dirty="0" smtClean="0"/>
              <a:t> </a:t>
            </a:r>
            <a:r>
              <a:rPr lang="en-US" baseline="0" dirty="0" err="1" smtClean="0"/>
              <a:t>experiencias</a:t>
            </a:r>
            <a:r>
              <a:rPr lang="en-US" baseline="0" dirty="0" smtClean="0"/>
              <a:t>. </a:t>
            </a:r>
            <a:r>
              <a:rPr lang="en-US" baseline="0" dirty="0" err="1" smtClean="0"/>
              <a:t>Actualmente</a:t>
            </a:r>
            <a:r>
              <a:rPr lang="en-US" baseline="0" dirty="0" smtClean="0"/>
              <a:t> no </a:t>
            </a:r>
            <a:r>
              <a:rPr lang="en-US" baseline="0" dirty="0" err="1" smtClean="0"/>
              <a:t>existe</a:t>
            </a:r>
            <a:r>
              <a:rPr lang="en-US" baseline="0" dirty="0" smtClean="0"/>
              <a:t> </a:t>
            </a:r>
            <a:r>
              <a:rPr lang="en-US" baseline="0" dirty="0" err="1" smtClean="0"/>
              <a:t>una</a:t>
            </a:r>
            <a:r>
              <a:rPr lang="en-US" baseline="0" dirty="0" smtClean="0"/>
              <a:t> </a:t>
            </a:r>
            <a:r>
              <a:rPr lang="en-US" baseline="0" dirty="0" err="1" smtClean="0"/>
              <a:t>soluciòn</a:t>
            </a:r>
            <a:r>
              <a:rPr lang="en-US" baseline="0" dirty="0" smtClean="0"/>
              <a:t> </a:t>
            </a:r>
            <a:r>
              <a:rPr lang="en-US" baseline="0" dirty="0" err="1" smtClean="0"/>
              <a:t>tecnológica</a:t>
            </a:r>
            <a:r>
              <a:rPr lang="en-US" baseline="0" dirty="0" smtClean="0"/>
              <a:t> en </a:t>
            </a:r>
            <a:r>
              <a:rPr lang="en-US" baseline="0" dirty="0" err="1" smtClean="0"/>
              <a:t>Espol</a:t>
            </a:r>
            <a:r>
              <a:rPr lang="en-US" baseline="0" dirty="0" smtClean="0"/>
              <a:t> </a:t>
            </a:r>
            <a:r>
              <a:rPr lang="en-US" baseline="0" dirty="0" err="1" smtClean="0"/>
              <a:t>que</a:t>
            </a:r>
            <a:r>
              <a:rPr lang="en-US" baseline="0" dirty="0" smtClean="0"/>
              <a:t> </a:t>
            </a:r>
            <a:r>
              <a:rPr lang="en-US" baseline="0" dirty="0" err="1" smtClean="0"/>
              <a:t>asista</a:t>
            </a:r>
            <a:r>
              <a:rPr lang="en-US" baseline="0" dirty="0" smtClean="0"/>
              <a:t> a </a:t>
            </a:r>
            <a:r>
              <a:rPr lang="en-US" baseline="0" dirty="0" err="1" smtClean="0"/>
              <a:t>sus</a:t>
            </a:r>
            <a:r>
              <a:rPr lang="en-US" baseline="0" dirty="0" smtClean="0"/>
              <a:t> </a:t>
            </a:r>
            <a:r>
              <a:rPr lang="en-US" baseline="0" dirty="0" err="1" smtClean="0"/>
              <a:t>estudiantes</a:t>
            </a:r>
            <a:r>
              <a:rPr lang="en-US" baseline="0" dirty="0" smtClean="0"/>
              <a:t> en la decision de </a:t>
            </a:r>
            <a:r>
              <a:rPr lang="en-US" baseline="0" dirty="0" err="1" smtClean="0"/>
              <a:t>registro</a:t>
            </a:r>
            <a:r>
              <a:rPr lang="en-US" baseline="0" dirty="0" smtClean="0"/>
              <a:t> de </a:t>
            </a:r>
            <a:r>
              <a:rPr lang="en-US" baseline="0" dirty="0" err="1" smtClean="0"/>
              <a:t>materias</a:t>
            </a:r>
            <a:r>
              <a:rPr lang="en-US" baseline="0" dirty="0" smtClean="0"/>
              <a:t> en un </a:t>
            </a:r>
            <a:r>
              <a:rPr lang="en-US" baseline="0" dirty="0" err="1" smtClean="0"/>
              <a:t>nuevo</a:t>
            </a:r>
            <a:r>
              <a:rPr lang="en-US" baseline="0" dirty="0" smtClean="0"/>
              <a:t> </a:t>
            </a:r>
            <a:r>
              <a:rPr lang="en-US" baseline="0" dirty="0" err="1" smtClean="0"/>
              <a:t>semestre</a:t>
            </a:r>
            <a:r>
              <a:rPr lang="en-US" baseline="0" dirty="0" smtClean="0"/>
              <a:t>.</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2</a:t>
            </a:fld>
            <a:endParaRPr lang="en-US"/>
          </a:p>
        </p:txBody>
      </p:sp>
    </p:spTree>
    <p:extLst>
      <p:ext uri="{BB962C8B-B14F-4D97-AF65-F5344CB8AC3E}">
        <p14:creationId xmlns:p14="http://schemas.microsoft.com/office/powerpoint/2010/main" xmlns="" val="334862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1.</a:t>
            </a:r>
          </a:p>
          <a:p>
            <a:r>
              <a:rPr lang="en-US" dirty="0" smtClean="0"/>
              <a:t>2. Las </a:t>
            </a:r>
            <a:r>
              <a:rPr lang="en-US" dirty="0" err="1" smtClean="0"/>
              <a:t>instituciones</a:t>
            </a:r>
            <a:r>
              <a:rPr lang="en-US" baseline="0" dirty="0" smtClean="0"/>
              <a:t> </a:t>
            </a:r>
            <a:r>
              <a:rPr lang="en-US" baseline="0" dirty="0" err="1" smtClean="0"/>
              <a:t>educativas</a:t>
            </a:r>
            <a:r>
              <a:rPr lang="en-US" baseline="0" dirty="0" smtClean="0"/>
              <a:t> </a:t>
            </a:r>
            <a:r>
              <a:rPr lang="en-US" baseline="0" dirty="0" err="1" smtClean="0"/>
              <a:t>poseen</a:t>
            </a:r>
            <a:r>
              <a:rPr lang="en-US" baseline="0" dirty="0" smtClean="0"/>
              <a:t> </a:t>
            </a:r>
            <a:r>
              <a:rPr lang="en-US" baseline="0" dirty="0" err="1" smtClean="0"/>
              <a:t>informaci</a:t>
            </a:r>
            <a:r>
              <a:rPr lang="es-ES" baseline="0" dirty="0" err="1" smtClean="0"/>
              <a:t>ón</a:t>
            </a:r>
            <a:r>
              <a:rPr lang="es-ES" baseline="0" dirty="0" smtClean="0"/>
              <a:t> </a:t>
            </a:r>
          </a:p>
          <a:p>
            <a:r>
              <a:rPr lang="es-ES" baseline="0" dirty="0" smtClean="0"/>
              <a:t>3. Los sistemas que dan recomendaciones son muy utilizados en la actualidad por empresas dedicadas al comercio </a:t>
            </a:r>
            <a:r>
              <a:rPr lang="es-ES" baseline="0" dirty="0" err="1" smtClean="0"/>
              <a:t>electronico</a:t>
            </a:r>
            <a:r>
              <a:rPr lang="es-ES" baseline="0" dirty="0" smtClean="0"/>
              <a:t> para recomendar compra de productos y mejorar la experiencia de sus usuarios, </a:t>
            </a:r>
            <a:r>
              <a:rPr lang="es-ES" baseline="0" dirty="0" err="1" smtClean="0"/>
              <a:t>asi</a:t>
            </a:r>
            <a:r>
              <a:rPr lang="es-ES" baseline="0" dirty="0" smtClean="0"/>
              <a:t> mismo en el plano </a:t>
            </a:r>
            <a:r>
              <a:rPr lang="es-ES" baseline="0" dirty="0" err="1" smtClean="0"/>
              <a:t>academico</a:t>
            </a:r>
            <a:r>
              <a:rPr lang="es-ES" baseline="0" dirty="0" smtClean="0"/>
              <a:t> estos sistemas han tomado relevancia en los </a:t>
            </a:r>
            <a:r>
              <a:rPr lang="es-ES" baseline="0" dirty="0" err="1" smtClean="0"/>
              <a:t>ultimos</a:t>
            </a:r>
            <a:r>
              <a:rPr lang="es-ES" baseline="0" dirty="0" smtClean="0"/>
              <a:t> anos ya que se ha identificado que parte de  la gran cantidad de </a:t>
            </a:r>
            <a:r>
              <a:rPr lang="es-ES" baseline="0" dirty="0" err="1" smtClean="0"/>
              <a:t>informacion</a:t>
            </a:r>
            <a:r>
              <a:rPr lang="es-ES" baseline="0" dirty="0" smtClean="0"/>
              <a:t> con la que cuentan las instituciones educativas puede ser modelada de tal manera que al ser usada en un sistema de recomendaciones los resultados sean de beneficio para sus estudiantes.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smtClean="0"/>
          </a:p>
          <a:p>
            <a:r>
              <a:rPr lang="es-ES" dirty="0" err="1" smtClean="0"/>
              <a:t>Metrica</a:t>
            </a:r>
            <a:r>
              <a:rPr lang="es-ES" dirty="0" smtClean="0"/>
              <a:t> es componente importante q influye en efectividad y se explicara mas adelante</a:t>
            </a:r>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Es por eso que proponemos</a:t>
            </a:r>
            <a:r>
              <a:rPr lang="es-ES" baseline="0" dirty="0" smtClean="0"/>
              <a:t> como </a:t>
            </a:r>
            <a:r>
              <a:rPr lang="es-ES" baseline="0" dirty="0" err="1" smtClean="0"/>
              <a:t>solucion</a:t>
            </a:r>
            <a:r>
              <a:rPr lang="es-ES" baseline="0" dirty="0" smtClean="0"/>
              <a:t> al problema descrito la </a:t>
            </a:r>
            <a:r>
              <a:rPr lang="es-ES" baseline="0" dirty="0" err="1" smtClean="0"/>
              <a:t>creacion</a:t>
            </a:r>
            <a:r>
              <a:rPr lang="es-ES" baseline="0" dirty="0" smtClean="0"/>
              <a:t> de un </a:t>
            </a:r>
            <a:r>
              <a:rPr lang="es-ES" baseline="0" dirty="0" err="1" smtClean="0"/>
              <a:t>recomendador</a:t>
            </a:r>
            <a:r>
              <a:rPr lang="es-ES" baseline="0" dirty="0" smtClean="0"/>
              <a:t> de materias basado en el usuario, en este caso el estudiante, y la </a:t>
            </a:r>
            <a:r>
              <a:rPr lang="es-ES" baseline="0" dirty="0" err="1" smtClean="0"/>
              <a:t>adaptacion</a:t>
            </a:r>
            <a:r>
              <a:rPr lang="es-ES" baseline="0" dirty="0" smtClean="0"/>
              <a:t> del mismo para que tome en cuenta el historial </a:t>
            </a:r>
            <a:r>
              <a:rPr lang="es-ES" baseline="0" dirty="0" err="1" smtClean="0"/>
              <a:t>acadèmico</a:t>
            </a:r>
            <a:r>
              <a:rPr lang="es-ES" baseline="0" dirty="0" smtClean="0"/>
              <a:t> del estudiante,</a:t>
            </a:r>
            <a:r>
              <a:rPr lang="en-US" baseline="0" dirty="0" smtClean="0"/>
              <a:t>(</a:t>
            </a:r>
            <a:r>
              <a:rPr lang="es-ES" baseline="0" dirty="0" smtClean="0"/>
              <a:t> es decir sus materias y el semestre en el que fueron aprobadas), para compararlo con el de otros estudiantes que pertenecen a la misma carrera.</a:t>
            </a:r>
          </a:p>
          <a:p>
            <a:r>
              <a:rPr lang="en-US" baseline="0" dirty="0" err="1" smtClean="0"/>
              <a:t>Adem</a:t>
            </a:r>
            <a:r>
              <a:rPr lang="es-ES" baseline="0" dirty="0" err="1" smtClean="0"/>
              <a:t>ás</a:t>
            </a:r>
            <a:r>
              <a:rPr lang="es-ES" baseline="0" dirty="0" smtClean="0"/>
              <a:t> parte de la </a:t>
            </a:r>
            <a:r>
              <a:rPr lang="es-ES" baseline="0" dirty="0" err="1" smtClean="0"/>
              <a:t>soluciòn</a:t>
            </a:r>
            <a:r>
              <a:rPr lang="es-ES" baseline="0" dirty="0" smtClean="0"/>
              <a:t> es el </a:t>
            </a:r>
            <a:r>
              <a:rPr lang="es-ES" baseline="0" dirty="0" err="1" smtClean="0"/>
              <a:t>analisis</a:t>
            </a:r>
            <a:r>
              <a:rPr lang="es-ES" baseline="0" dirty="0" smtClean="0"/>
              <a:t> del comportamiento del </a:t>
            </a:r>
            <a:r>
              <a:rPr lang="es-ES" baseline="0" dirty="0" err="1" smtClean="0"/>
              <a:t>recomendador</a:t>
            </a:r>
            <a:r>
              <a:rPr lang="es-ES" baseline="0" dirty="0" smtClean="0"/>
              <a:t> de materias usando diferentes </a:t>
            </a:r>
            <a:r>
              <a:rPr lang="es-ES" baseline="0" dirty="0" err="1" smtClean="0"/>
              <a:t>metricas</a:t>
            </a:r>
            <a:r>
              <a:rPr lang="es-ES" baseline="0" dirty="0" smtClean="0"/>
              <a:t> de </a:t>
            </a:r>
            <a:r>
              <a:rPr lang="es-ES" baseline="0" dirty="0" err="1" smtClean="0"/>
              <a:t>similaridad</a:t>
            </a:r>
            <a:r>
              <a:rPr lang="en-US" baseline="0" dirty="0" smtClean="0"/>
              <a:t>(</a:t>
            </a:r>
            <a:r>
              <a:rPr lang="en-US" baseline="0" dirty="0" err="1" smtClean="0"/>
              <a:t>que</a:t>
            </a:r>
            <a:r>
              <a:rPr lang="en-US" baseline="0" dirty="0" smtClean="0"/>
              <a:t> </a:t>
            </a:r>
            <a:r>
              <a:rPr lang="en-US" baseline="0" dirty="0" err="1" smtClean="0"/>
              <a:t>es</a:t>
            </a:r>
            <a:r>
              <a:rPr lang="en-US" baseline="0" dirty="0" smtClean="0"/>
              <a:t> un a </a:t>
            </a:r>
            <a:r>
              <a:rPr lang="en-US" baseline="0" dirty="0" err="1" smtClean="0"/>
              <a:t>medida</a:t>
            </a:r>
            <a:r>
              <a:rPr lang="en-US" baseline="0" dirty="0" smtClean="0"/>
              <a:t> </a:t>
            </a:r>
            <a:r>
              <a:rPr lang="en-US" baseline="0" dirty="0" err="1" smtClean="0"/>
              <a:t>que</a:t>
            </a:r>
            <a:r>
              <a:rPr lang="en-US" baseline="0" dirty="0" smtClean="0"/>
              <a:t> </a:t>
            </a:r>
            <a:r>
              <a:rPr lang="en-US" baseline="0" dirty="0" err="1" smtClean="0"/>
              <a:t>determina</a:t>
            </a:r>
            <a:r>
              <a:rPr lang="en-US" baseline="0" dirty="0" smtClean="0"/>
              <a:t> </a:t>
            </a:r>
            <a:r>
              <a:rPr lang="en-US" baseline="0" dirty="0" err="1" smtClean="0"/>
              <a:t>que</a:t>
            </a:r>
            <a:r>
              <a:rPr lang="en-US" baseline="0" dirty="0" smtClean="0"/>
              <a:t> tan </a:t>
            </a:r>
            <a:r>
              <a:rPr lang="en-US" baseline="0" dirty="0" err="1" smtClean="0"/>
              <a:t>similares</a:t>
            </a:r>
            <a:r>
              <a:rPr lang="en-US" baseline="0" dirty="0" smtClean="0"/>
              <a:t> son dos </a:t>
            </a:r>
            <a:r>
              <a:rPr lang="en-US" baseline="0" dirty="0" err="1" smtClean="0"/>
              <a:t>estudiantes</a:t>
            </a:r>
            <a:r>
              <a:rPr lang="en-US" baseline="0" dirty="0" smtClean="0"/>
              <a:t>)</a:t>
            </a:r>
            <a:r>
              <a:rPr lang="es-ES" baseline="0" dirty="0" smtClean="0"/>
              <a:t>, ya que una </a:t>
            </a:r>
            <a:r>
              <a:rPr lang="es-ES" baseline="0" dirty="0" err="1" smtClean="0"/>
              <a:t>metrica</a:t>
            </a:r>
            <a:r>
              <a:rPr lang="es-ES" baseline="0" dirty="0" smtClean="0"/>
              <a:t> de </a:t>
            </a:r>
            <a:r>
              <a:rPr lang="es-ES" baseline="0" dirty="0" err="1" smtClean="0"/>
              <a:t>similaridad</a:t>
            </a:r>
            <a:r>
              <a:rPr lang="es-ES" baseline="0" dirty="0" smtClean="0"/>
              <a:t> es un componente que influye directamente en la efectividad de un </a:t>
            </a:r>
            <a:r>
              <a:rPr lang="es-ES" baseline="0" dirty="0" err="1" smtClean="0"/>
              <a:t>recomendador</a:t>
            </a:r>
            <a:r>
              <a:rPr lang="es-ES" baseline="0" dirty="0" smtClean="0"/>
              <a:t> basado en el usuario.</a:t>
            </a:r>
          </a:p>
          <a:p>
            <a:endParaRPr lang="en-US" baseline="0" dirty="0" smtClean="0"/>
          </a:p>
          <a:p>
            <a:r>
              <a:rPr lang="en-US" baseline="0" dirty="0" smtClean="0"/>
              <a:t>DEBO EXPLICAR QUE ES METRICA DE SIMILARIDAD AQUI????</a:t>
            </a:r>
            <a:endParaRPr lang="es-ES" baseline="0" dirty="0" smtClean="0"/>
          </a:p>
          <a:p>
            <a:r>
              <a:rPr lang="es-ES" baseline="0" dirty="0" smtClean="0"/>
              <a:t> Al hablar de un </a:t>
            </a:r>
            <a:r>
              <a:rPr lang="es-ES" baseline="0" dirty="0" err="1" smtClean="0"/>
              <a:t>recomendador</a:t>
            </a:r>
            <a:r>
              <a:rPr lang="es-ES" baseline="0" dirty="0" smtClean="0"/>
              <a:t> basado en el usuario es imprescindible hablar de unos de sus componentes mas importantes que afecta su comportamiento, la </a:t>
            </a:r>
            <a:r>
              <a:rPr lang="es-ES" baseline="0" dirty="0" err="1" smtClean="0"/>
              <a:t>mètrica</a:t>
            </a:r>
            <a:r>
              <a:rPr lang="es-ES" baseline="0" dirty="0" smtClean="0"/>
              <a:t> de </a:t>
            </a:r>
            <a:r>
              <a:rPr lang="es-ES" baseline="0" dirty="0" err="1" smtClean="0"/>
              <a:t>similaridad</a:t>
            </a:r>
            <a:r>
              <a:rPr lang="es-ES" baseline="0" dirty="0" smtClean="0"/>
              <a:t>, que nos es nada mas que una medida que determina que tan similares son dos estudiantes. </a:t>
            </a:r>
            <a:r>
              <a:rPr lang="es-ES" baseline="0" dirty="0" err="1" smtClean="0"/>
              <a:t>Ùna</a:t>
            </a:r>
            <a:r>
              <a:rPr lang="es-ES" baseline="0" dirty="0" smtClean="0"/>
              <a:t> </a:t>
            </a:r>
            <a:r>
              <a:rPr lang="es-ES" baseline="0" dirty="0" err="1" smtClean="0"/>
              <a:t>mètrica</a:t>
            </a:r>
            <a:r>
              <a:rPr lang="es-ES" baseline="0" dirty="0" smtClean="0"/>
              <a:t> de </a:t>
            </a:r>
            <a:r>
              <a:rPr lang="es-ES" baseline="0" dirty="0" err="1" smtClean="0"/>
              <a:t>similaridad</a:t>
            </a:r>
            <a:r>
              <a:rPr lang="es-ES" baseline="0" dirty="0" smtClean="0"/>
              <a:t> afecta directamente la efectividad de un </a:t>
            </a:r>
            <a:r>
              <a:rPr lang="es-ES" baseline="0" dirty="0" err="1" smtClean="0"/>
              <a:t>recomendador</a:t>
            </a:r>
            <a:r>
              <a:rPr lang="es-ES" baseline="0" dirty="0" smtClean="0"/>
              <a:t> y es por eso que parte de la </a:t>
            </a:r>
            <a:r>
              <a:rPr lang="es-ES" baseline="0" dirty="0" err="1" smtClean="0"/>
              <a:t>solucion</a:t>
            </a:r>
            <a:r>
              <a:rPr lang="es-ES" baseline="0" dirty="0" smtClean="0"/>
              <a:t> es el </a:t>
            </a:r>
            <a:r>
              <a:rPr lang="es-ES" baseline="0" dirty="0" err="1" smtClean="0"/>
              <a:t>analisis</a:t>
            </a:r>
            <a:r>
              <a:rPr lang="es-ES" baseline="0" dirty="0" smtClean="0"/>
              <a:t> del comportamiento del </a:t>
            </a:r>
            <a:r>
              <a:rPr lang="es-ES" baseline="0" dirty="0" err="1" smtClean="0"/>
              <a:t>recomendador</a:t>
            </a:r>
            <a:r>
              <a:rPr lang="es-ES" baseline="0" dirty="0" smtClean="0"/>
              <a:t> de materias usando diferentes </a:t>
            </a:r>
            <a:r>
              <a:rPr lang="es-ES" baseline="0" dirty="0" err="1" smtClean="0"/>
              <a:t>metricas</a:t>
            </a:r>
            <a:r>
              <a:rPr lang="es-ES" baseline="0" dirty="0" smtClean="0"/>
              <a:t> de </a:t>
            </a:r>
            <a:r>
              <a:rPr lang="es-ES" baseline="0" dirty="0" err="1" smtClean="0"/>
              <a:t>similaridad</a:t>
            </a:r>
            <a:r>
              <a:rPr lang="es-ES" baseline="0" dirty="0" smtClean="0"/>
              <a:t>.</a:t>
            </a:r>
          </a:p>
          <a:p>
            <a:endParaRPr lang="es-ES" dirty="0" smtClean="0"/>
          </a:p>
          <a:p>
            <a:endParaRPr lang="es-ES" dirty="0" smtClean="0"/>
          </a:p>
          <a:p>
            <a:r>
              <a:rPr lang="es-ES" dirty="0" smtClean="0"/>
              <a:t>HISTORIAL ACADEMICO:</a:t>
            </a:r>
            <a:r>
              <a:rPr lang="es-ES" baseline="0" dirty="0" smtClean="0"/>
              <a:t> incluye el orden en que las materias fueron aprobadas</a:t>
            </a:r>
            <a:endParaRPr lang="es-ES" dirty="0" smtClean="0"/>
          </a:p>
          <a:p>
            <a:r>
              <a:rPr lang="es-ES" dirty="0" smtClean="0"/>
              <a:t>Por que nos dimos cuenta</a:t>
            </a:r>
            <a:r>
              <a:rPr lang="es-ES" baseline="0" dirty="0" smtClean="0"/>
              <a:t> que la </a:t>
            </a:r>
            <a:r>
              <a:rPr lang="es-ES" baseline="0" dirty="0" err="1" smtClean="0"/>
              <a:t>espol</a:t>
            </a:r>
            <a:r>
              <a:rPr lang="es-ES" baseline="0" dirty="0" smtClean="0"/>
              <a:t> posee mucha </a:t>
            </a:r>
            <a:r>
              <a:rPr lang="es-ES" baseline="0" dirty="0" err="1" smtClean="0"/>
              <a:t>informacion</a:t>
            </a:r>
            <a:r>
              <a:rPr lang="en-US" baseline="0" dirty="0" smtClean="0"/>
              <a:t> de </a:t>
            </a:r>
            <a:r>
              <a:rPr lang="en-US" baseline="0" dirty="0" err="1" smtClean="0"/>
              <a:t>las</a:t>
            </a:r>
            <a:r>
              <a:rPr lang="en-US" baseline="0" dirty="0" smtClean="0"/>
              <a:t> </a:t>
            </a:r>
            <a:r>
              <a:rPr lang="en-US" baseline="0" dirty="0" err="1" smtClean="0"/>
              <a:t>experiencias</a:t>
            </a:r>
            <a:r>
              <a:rPr lang="en-US" baseline="0" dirty="0" smtClean="0"/>
              <a:t> </a:t>
            </a:r>
            <a:r>
              <a:rPr lang="en-US" baseline="0" dirty="0" err="1" smtClean="0"/>
              <a:t>pasadas</a:t>
            </a:r>
            <a:r>
              <a:rPr lang="en-US" baseline="0" dirty="0" smtClean="0"/>
              <a:t> de los </a:t>
            </a:r>
            <a:r>
              <a:rPr lang="en-US" baseline="0" dirty="0" err="1" smtClean="0"/>
              <a:t>estudiantes</a:t>
            </a:r>
            <a:r>
              <a:rPr lang="en-US" baseline="0" dirty="0" smtClean="0"/>
              <a:t>, y la </a:t>
            </a:r>
            <a:r>
              <a:rPr lang="en-US" baseline="0" dirty="0" err="1" smtClean="0"/>
              <a:t>tematica</a:t>
            </a:r>
            <a:r>
              <a:rPr lang="en-US" baseline="0" dirty="0" smtClean="0"/>
              <a:t> del </a:t>
            </a:r>
            <a:r>
              <a:rPr lang="en-US" baseline="0" dirty="0" err="1" smtClean="0"/>
              <a:t>recomendador</a:t>
            </a:r>
            <a:r>
              <a:rPr lang="en-US" baseline="0" dirty="0" smtClean="0"/>
              <a:t> </a:t>
            </a:r>
            <a:r>
              <a:rPr lang="en-US" baseline="0" dirty="0" err="1" smtClean="0"/>
              <a:t>basado</a:t>
            </a:r>
            <a:r>
              <a:rPr lang="en-US" baseline="0" dirty="0" smtClean="0"/>
              <a:t> en el </a:t>
            </a:r>
            <a:r>
              <a:rPr lang="en-US" baseline="0" dirty="0" err="1" smtClean="0"/>
              <a:t>usuario</a:t>
            </a:r>
            <a:r>
              <a:rPr lang="en-US" baseline="0" dirty="0" smtClean="0"/>
              <a:t> se </a:t>
            </a:r>
            <a:r>
              <a:rPr lang="en-US" baseline="0" dirty="0" err="1" smtClean="0"/>
              <a:t>adapto</a:t>
            </a:r>
            <a:r>
              <a:rPr lang="en-US" baseline="0" dirty="0" smtClean="0"/>
              <a:t> </a:t>
            </a:r>
            <a:r>
              <a:rPr lang="en-US" baseline="0" dirty="0" err="1" smtClean="0"/>
              <a:t>bien</a:t>
            </a:r>
            <a:r>
              <a:rPr lang="en-US" baseline="0" dirty="0" smtClean="0"/>
              <a:t>. </a:t>
            </a:r>
            <a:r>
              <a:rPr lang="en-US" baseline="0" dirty="0" err="1" smtClean="0"/>
              <a:t>Aqui</a:t>
            </a:r>
            <a:r>
              <a:rPr lang="en-US" baseline="0" dirty="0" smtClean="0"/>
              <a:t> se dice </a:t>
            </a:r>
            <a:r>
              <a:rPr lang="en-US" baseline="0" dirty="0" err="1" smtClean="0"/>
              <a:t>que</a:t>
            </a:r>
            <a:r>
              <a:rPr lang="en-US" baseline="0" dirty="0" smtClean="0"/>
              <a:t> se </a:t>
            </a:r>
            <a:r>
              <a:rPr lang="en-US" baseline="0" dirty="0" err="1" smtClean="0"/>
              <a:t>eligio</a:t>
            </a:r>
            <a:r>
              <a:rPr lang="en-US" baseline="0" dirty="0" smtClean="0"/>
              <a:t> </a:t>
            </a:r>
            <a:r>
              <a:rPr lang="en-US" baseline="0" dirty="0" err="1" smtClean="0"/>
              <a:t>usar</a:t>
            </a:r>
            <a:r>
              <a:rPr lang="en-US" baseline="0" dirty="0" smtClean="0"/>
              <a:t> </a:t>
            </a:r>
            <a:r>
              <a:rPr lang="en-US" baseline="0" dirty="0" err="1" smtClean="0"/>
              <a:t>uno</a:t>
            </a:r>
            <a:r>
              <a:rPr lang="en-US" baseline="0" dirty="0" smtClean="0"/>
              <a:t> de FILTRO COLABORATIVO</a:t>
            </a:r>
            <a:endParaRPr lang="es-ES" baseline="0" dirty="0" smtClean="0"/>
          </a:p>
          <a:p>
            <a:endParaRPr lang="es-ES" dirty="0" smtClean="0"/>
          </a:p>
          <a:p>
            <a:r>
              <a:rPr lang="es-ES" dirty="0" smtClean="0"/>
              <a:t>HISTORIAL ACADEMICO:</a:t>
            </a:r>
            <a:r>
              <a:rPr lang="es-ES" baseline="0" dirty="0" smtClean="0"/>
              <a:t> incluye el orden en que las materias fueron aprobadas</a:t>
            </a:r>
            <a:endParaRPr lang="es-ES" dirty="0" smtClean="0"/>
          </a:p>
          <a:p>
            <a:r>
              <a:rPr lang="es-ES" dirty="0" smtClean="0"/>
              <a:t>Por que nos dimos cuenta</a:t>
            </a:r>
            <a:r>
              <a:rPr lang="es-ES" baseline="0" dirty="0" smtClean="0"/>
              <a:t> que la </a:t>
            </a:r>
            <a:r>
              <a:rPr lang="es-ES" baseline="0" dirty="0" err="1" smtClean="0"/>
              <a:t>espol</a:t>
            </a:r>
            <a:r>
              <a:rPr lang="es-ES" baseline="0" dirty="0" smtClean="0"/>
              <a:t> posee mucha </a:t>
            </a:r>
            <a:r>
              <a:rPr lang="es-ES" baseline="0" dirty="0" err="1" smtClean="0"/>
              <a:t>informacion</a:t>
            </a:r>
            <a:r>
              <a:rPr lang="en-US" baseline="0" dirty="0" smtClean="0"/>
              <a:t> de </a:t>
            </a:r>
            <a:r>
              <a:rPr lang="en-US" baseline="0" dirty="0" err="1" smtClean="0"/>
              <a:t>las</a:t>
            </a:r>
            <a:r>
              <a:rPr lang="en-US" baseline="0" dirty="0" smtClean="0"/>
              <a:t> </a:t>
            </a:r>
            <a:r>
              <a:rPr lang="en-US" baseline="0" dirty="0" err="1" smtClean="0"/>
              <a:t>experiencias</a:t>
            </a:r>
            <a:r>
              <a:rPr lang="en-US" baseline="0" dirty="0" smtClean="0"/>
              <a:t> </a:t>
            </a:r>
            <a:r>
              <a:rPr lang="en-US" baseline="0" dirty="0" err="1" smtClean="0"/>
              <a:t>pasadas</a:t>
            </a:r>
            <a:r>
              <a:rPr lang="en-US" baseline="0" dirty="0" smtClean="0"/>
              <a:t> de los </a:t>
            </a:r>
            <a:r>
              <a:rPr lang="en-US" baseline="0" dirty="0" err="1" smtClean="0"/>
              <a:t>estudiantes</a:t>
            </a:r>
            <a:r>
              <a:rPr lang="en-US" baseline="0" dirty="0" smtClean="0"/>
              <a:t>, y la </a:t>
            </a:r>
            <a:r>
              <a:rPr lang="en-US" baseline="0" dirty="0" err="1" smtClean="0"/>
              <a:t>tematica</a:t>
            </a:r>
            <a:r>
              <a:rPr lang="en-US" baseline="0" dirty="0" smtClean="0"/>
              <a:t> del recomendador </a:t>
            </a:r>
            <a:r>
              <a:rPr lang="en-US" baseline="0" dirty="0" err="1" smtClean="0"/>
              <a:t>basado</a:t>
            </a:r>
            <a:r>
              <a:rPr lang="en-US" baseline="0" dirty="0" smtClean="0"/>
              <a:t> en el </a:t>
            </a:r>
            <a:r>
              <a:rPr lang="en-US" baseline="0" dirty="0" err="1" smtClean="0"/>
              <a:t>usuario</a:t>
            </a:r>
            <a:r>
              <a:rPr lang="en-US" baseline="0" dirty="0" smtClean="0"/>
              <a:t> se </a:t>
            </a:r>
            <a:r>
              <a:rPr lang="en-US" baseline="0" dirty="0" err="1" smtClean="0"/>
              <a:t>adapto</a:t>
            </a:r>
            <a:r>
              <a:rPr lang="en-US" baseline="0" dirty="0" smtClean="0"/>
              <a:t> </a:t>
            </a:r>
            <a:r>
              <a:rPr lang="en-US" baseline="0" dirty="0" err="1" smtClean="0"/>
              <a:t>bien</a:t>
            </a:r>
            <a:r>
              <a:rPr lang="en-US" baseline="0" dirty="0" smtClean="0"/>
              <a:t>. </a:t>
            </a:r>
            <a:r>
              <a:rPr lang="en-US" baseline="0" dirty="0" err="1" smtClean="0"/>
              <a:t>Aqui</a:t>
            </a:r>
            <a:r>
              <a:rPr lang="en-US" baseline="0" dirty="0" smtClean="0"/>
              <a:t> se dice </a:t>
            </a:r>
            <a:r>
              <a:rPr lang="en-US" baseline="0" dirty="0" err="1" smtClean="0"/>
              <a:t>que</a:t>
            </a:r>
            <a:r>
              <a:rPr lang="en-US" baseline="0" dirty="0" smtClean="0"/>
              <a:t> se </a:t>
            </a:r>
            <a:r>
              <a:rPr lang="en-US" baseline="0" dirty="0" err="1" smtClean="0"/>
              <a:t>eligio</a:t>
            </a:r>
            <a:r>
              <a:rPr lang="en-US" baseline="0" dirty="0" smtClean="0"/>
              <a:t> </a:t>
            </a:r>
            <a:r>
              <a:rPr lang="en-US" baseline="0" dirty="0" err="1" smtClean="0"/>
              <a:t>usar</a:t>
            </a:r>
            <a:r>
              <a:rPr lang="en-US" baseline="0" dirty="0" smtClean="0"/>
              <a:t> </a:t>
            </a:r>
            <a:r>
              <a:rPr lang="en-US" baseline="0" dirty="0" err="1" smtClean="0"/>
              <a:t>uno</a:t>
            </a:r>
            <a:r>
              <a:rPr lang="en-US" baseline="0" dirty="0" smtClean="0"/>
              <a:t> de FILTRO COLABORATIVO</a:t>
            </a:r>
            <a:endParaRPr lang="es-ES" baseline="0" dirty="0" smtClean="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4</a:t>
            </a:fld>
            <a:endParaRPr lang="en-US"/>
          </a:p>
        </p:txBody>
      </p:sp>
    </p:spTree>
    <p:extLst>
      <p:ext uri="{BB962C8B-B14F-4D97-AF65-F5344CB8AC3E}">
        <p14:creationId xmlns:p14="http://schemas.microsoft.com/office/powerpoint/2010/main" xmlns="" val="380358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t>
            </a:r>
            <a:r>
              <a:rPr lang="es-ES" dirty="0" err="1" smtClean="0"/>
              <a:t>metrica</a:t>
            </a:r>
            <a:r>
              <a:rPr lang="es-ES" dirty="0" smtClean="0"/>
              <a:t> de </a:t>
            </a:r>
            <a:r>
              <a:rPr lang="es-ES" dirty="0" err="1" smtClean="0"/>
              <a:t>similaridad</a:t>
            </a:r>
            <a:r>
              <a:rPr lang="es-ES" dirty="0" smtClean="0"/>
              <a:t> de </a:t>
            </a:r>
            <a:r>
              <a:rPr lang="es-ES" dirty="0" err="1" smtClean="0"/>
              <a:t>loglikelihood</a:t>
            </a:r>
            <a:r>
              <a:rPr lang="es-ES" dirty="0" smtClean="0"/>
              <a:t> no solo toma en cuenta</a:t>
            </a:r>
            <a:r>
              <a:rPr lang="es-ES" baseline="0" dirty="0" smtClean="0"/>
              <a:t> el numero de materias que hay dentro de ambos conjuntos y su </a:t>
            </a:r>
            <a:r>
              <a:rPr lang="es-ES" baseline="0" dirty="0" err="1" smtClean="0"/>
              <a:t>interseccion</a:t>
            </a:r>
            <a:r>
              <a:rPr lang="es-ES" baseline="0" dirty="0" smtClean="0"/>
              <a:t>, sino </a:t>
            </a:r>
            <a:r>
              <a:rPr lang="es-ES" baseline="0" dirty="0" err="1" smtClean="0"/>
              <a:t>tambien</a:t>
            </a:r>
            <a:r>
              <a:rPr lang="es-ES" baseline="0" dirty="0" smtClean="0"/>
              <a:t> las materias que ambos no tomaron. </a:t>
            </a:r>
          </a:p>
          <a:p>
            <a:r>
              <a:rPr lang="es-ES" baseline="0" dirty="0" smtClean="0"/>
              <a:t>El calculo utilizado es mas complejo, pero en pocas palabras,  se basa en las probabilidades de que ocurran distintos sucesos en los conjuntos, por ejemplo la probabilidad de que un elemento de A este en B si solo existiera si no existieran elementos fuera de ellos, o la probabilidad de que A tenga elementos que le pertenecen solo a el. Es una </a:t>
            </a:r>
            <a:r>
              <a:rPr lang="es-ES" baseline="0" dirty="0" err="1" smtClean="0"/>
              <a:t>metrica</a:t>
            </a:r>
            <a:r>
              <a:rPr lang="es-ES" baseline="0" dirty="0" smtClean="0"/>
              <a:t> mas estricta que la de </a:t>
            </a:r>
            <a:r>
              <a:rPr lang="es-ES" baseline="0" dirty="0" err="1" smtClean="0"/>
              <a:t>Tanimoto</a:t>
            </a:r>
            <a:r>
              <a:rPr lang="es-ES" baseline="0" dirty="0" smtClean="0"/>
              <a:t>,</a:t>
            </a:r>
          </a:p>
          <a:p>
            <a:r>
              <a:rPr lang="es-ES" baseline="0" dirty="0" smtClean="0"/>
              <a:t>se basa en la probabilidad de que diversos eventos ocurran en el conjunto de datos, y en base a esa probabilidad halla la cantidad de </a:t>
            </a:r>
            <a:r>
              <a:rPr lang="es-ES" baseline="0" dirty="0" err="1" smtClean="0"/>
              <a:t>informacion</a:t>
            </a:r>
            <a:endParaRPr lang="es-ES" baseline="0" dirty="0" smtClean="0"/>
          </a:p>
          <a:p>
            <a:r>
              <a:rPr lang="es-ES" sz="1200" kern="1200" dirty="0" smtClean="0">
                <a:solidFill>
                  <a:schemeClr val="tx1"/>
                </a:solidFill>
                <a:latin typeface="+mn-lt"/>
                <a:ea typeface="+mn-ea"/>
                <a:cs typeface="+mn-cs"/>
              </a:rPr>
              <a:t>El coeficiente de </a:t>
            </a:r>
            <a:r>
              <a:rPr lang="es-ES" sz="1200" kern="1200" dirty="0" err="1" smtClean="0">
                <a:solidFill>
                  <a:schemeClr val="tx1"/>
                </a:solidFill>
                <a:latin typeface="+mn-lt"/>
                <a:ea typeface="+mn-ea"/>
                <a:cs typeface="+mn-cs"/>
              </a:rPr>
              <a:t>Loglikelihood</a:t>
            </a:r>
            <a:r>
              <a:rPr lang="es-ES" sz="1200" kern="1200" smtClean="0">
                <a:solidFill>
                  <a:schemeClr val="tx1"/>
                </a:solidFill>
                <a:latin typeface="+mn-lt"/>
                <a:ea typeface="+mn-ea"/>
                <a:cs typeface="+mn-cs"/>
              </a:rPr>
              <a:t> expresa cuántas veces es más probable que los datos estén en un modelo que en otro</a:t>
            </a:r>
            <a:endParaRPr lang="es-ES" dirty="0"/>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A10DB38-ABB7-413A-8489-9AF3E0885B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F0ED414-1D97-422B-9677-31E4F60B2D9A}" type="datetimeFigureOut">
              <a:rPr lang="en-US" smtClean="0"/>
              <a:pPr/>
              <a:t>8/31/2011</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1867630-198B-40AB-84D4-038BBD23F04A}"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F0ED414-1D97-422B-9677-31E4F60B2D9A}" type="datetimeFigureOut">
              <a:rPr lang="en-US" smtClean="0"/>
              <a:pPr/>
              <a:t>8/31/2011</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F0ED414-1D97-422B-9677-31E4F60B2D9A}" type="datetimeFigureOut">
              <a:rPr lang="en-US" smtClean="0"/>
              <a:pPr/>
              <a:t>8/31/2011</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1867630-198B-40AB-84D4-038BBD23F04A}"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F0ED414-1D97-422B-9677-31E4F60B2D9A}" type="datetimeFigureOut">
              <a:rPr lang="en-US" smtClean="0"/>
              <a:pPr/>
              <a:t>8/31/2011</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1867630-198B-40AB-84D4-038BBD23F04A}" type="slidenum">
              <a:rPr lang="en-US" smtClean="0"/>
              <a:pPr/>
              <a:t>‹Nº›</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F0ED414-1D97-422B-9677-31E4F60B2D9A}" type="datetimeFigureOut">
              <a:rPr lang="en-US" smtClean="0"/>
              <a:pPr/>
              <a:t>8/31/2011</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867630-198B-40AB-84D4-038BBD23F04A}"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381000"/>
            <a:ext cx="7772400" cy="4267200"/>
          </a:xfrm>
        </p:spPr>
        <p:txBody>
          <a:bodyPr>
            <a:normAutofit/>
          </a:bodyPr>
          <a:lstStyle/>
          <a:p>
            <a:pPr algn="ctr"/>
            <a:r>
              <a:rPr lang="es-ES" sz="4000" dirty="0"/>
              <a:t>Análisis de Métricas de Similaridad Usadas en un Algoritmo de Filtro Colaborativo Basado en el Usuario Para Recomendar Materias de Pregrado</a:t>
            </a:r>
            <a:endParaRPr lang="en-US" sz="4000" dirty="0"/>
          </a:p>
        </p:txBody>
      </p:sp>
      <p:sp>
        <p:nvSpPr>
          <p:cNvPr id="4" name="3 CuadroTexto"/>
          <p:cNvSpPr txBox="1"/>
          <p:nvPr/>
        </p:nvSpPr>
        <p:spPr>
          <a:xfrm>
            <a:off x="6781799" y="5867400"/>
            <a:ext cx="2077813" cy="646331"/>
          </a:xfrm>
          <a:prstGeom prst="rect">
            <a:avLst/>
          </a:prstGeom>
          <a:noFill/>
        </p:spPr>
        <p:txBody>
          <a:bodyPr wrap="none" rtlCol="0">
            <a:spAutoFit/>
          </a:bodyPr>
          <a:lstStyle/>
          <a:p>
            <a:r>
              <a:rPr lang="en-US" dirty="0" smtClean="0">
                <a:solidFill>
                  <a:schemeClr val="bg1"/>
                </a:solidFill>
              </a:rPr>
              <a:t>Del </a:t>
            </a:r>
            <a:r>
              <a:rPr lang="en-US" dirty="0" err="1" smtClean="0">
                <a:solidFill>
                  <a:schemeClr val="bg1"/>
                </a:solidFill>
              </a:rPr>
              <a:t>Pino</a:t>
            </a:r>
            <a:r>
              <a:rPr lang="en-US" dirty="0" smtClean="0">
                <a:solidFill>
                  <a:schemeClr val="bg1"/>
                </a:solidFill>
              </a:rPr>
              <a:t> Johanna</a:t>
            </a:r>
          </a:p>
          <a:p>
            <a:r>
              <a:rPr lang="en-US" dirty="0" smtClean="0">
                <a:solidFill>
                  <a:schemeClr val="bg1"/>
                </a:solidFill>
              </a:rPr>
              <a:t>Salazar Gustavo</a:t>
            </a:r>
            <a:endParaRPr lang="en-US" dirty="0">
              <a:solidFill>
                <a:schemeClr val="bg1"/>
              </a:solidFill>
            </a:endParaRPr>
          </a:p>
        </p:txBody>
      </p:sp>
    </p:spTree>
    <p:extLst>
      <p:ext uri="{BB962C8B-B14F-4D97-AF65-F5344CB8AC3E}">
        <p14:creationId xmlns:p14="http://schemas.microsoft.com/office/powerpoint/2010/main" xmlns="" val="3605597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020762"/>
          </a:xfrm>
        </p:spPr>
        <p:txBody>
          <a:bodyPr>
            <a:normAutofit/>
          </a:bodyPr>
          <a:lstStyle/>
          <a:p>
            <a:r>
              <a:rPr lang="es-ES" sz="4000" dirty="0" smtClean="0"/>
              <a:t>Proceso</a:t>
            </a:r>
            <a:r>
              <a:rPr lang="es-ES" sz="3600" dirty="0" smtClean="0"/>
              <a:t> de Recomendación</a:t>
            </a:r>
            <a:endParaRPr lang="es-ES" sz="3600" dirty="0"/>
          </a:p>
        </p:txBody>
      </p:sp>
      <p:pic>
        <p:nvPicPr>
          <p:cNvPr id="1031" name="Picture 7" descr="C:\Users\Johanna\Desktop\proceso\modelosv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69" t="11277" r="2799" b="10219"/>
          <a:stretch/>
        </p:blipFill>
        <p:spPr bwMode="auto">
          <a:xfrm>
            <a:off x="1752600" y="3995225"/>
            <a:ext cx="6223782" cy="24895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Johanna\Documents\Tesis\presentacion\entrada.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1143000"/>
            <a:ext cx="2900333"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046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914400" y="1371600"/>
            <a:ext cx="7810206" cy="4648200"/>
            <a:chOff x="914400" y="1371600"/>
            <a:chExt cx="7810206" cy="4648200"/>
          </a:xfrm>
        </p:grpSpPr>
        <p:pic>
          <p:nvPicPr>
            <p:cNvPr id="20" name="Picture 2" descr="C:\Users\Johanna\Desktop\proceso\tablaFrecuenc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371600"/>
              <a:ext cx="1868072" cy="276105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Johanna\Desktop\proceso\vecindadHistorial.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026" t="19703" r="4036" b="11705"/>
            <a:stretch/>
          </p:blipFill>
          <p:spPr bwMode="auto">
            <a:xfrm>
              <a:off x="4305739" y="1465602"/>
              <a:ext cx="2869810" cy="218870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5" descr="C:\Users\Johanna\Desktop\proceso\promerioSimilarid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0806" y="5105400"/>
              <a:ext cx="7543800" cy="91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22 Grupo"/>
            <p:cNvGrpSpPr/>
            <p:nvPr/>
          </p:nvGrpSpPr>
          <p:grpSpPr>
            <a:xfrm>
              <a:off x="4952706" y="3850583"/>
              <a:ext cx="1409700" cy="1001374"/>
              <a:chOff x="4838700" y="4027826"/>
              <a:chExt cx="1409700" cy="1001374"/>
            </a:xfrm>
          </p:grpSpPr>
          <p:cxnSp>
            <p:nvCxnSpPr>
              <p:cNvPr id="28" name="27 Conector recto de flecha"/>
              <p:cNvCxnSpPr/>
              <p:nvPr/>
            </p:nvCxnSpPr>
            <p:spPr>
              <a:xfrm flipH="1">
                <a:off x="4838700" y="4027827"/>
                <a:ext cx="800100" cy="848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5165481" y="4027827"/>
                <a:ext cx="473319" cy="925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5638800" y="4027827"/>
                <a:ext cx="609600" cy="848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638800" y="4027826"/>
                <a:ext cx="152400" cy="10013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0" name="23 Grupo"/>
            <p:cNvGrpSpPr/>
            <p:nvPr/>
          </p:nvGrpSpPr>
          <p:grpSpPr>
            <a:xfrm>
              <a:off x="2934872" y="2476500"/>
              <a:ext cx="1179928" cy="723900"/>
              <a:chOff x="2858086" y="2476500"/>
              <a:chExt cx="1179928" cy="723900"/>
            </a:xfrm>
          </p:grpSpPr>
          <p:cxnSp>
            <p:nvCxnSpPr>
              <p:cNvPr id="25" name="24 Conector recto"/>
              <p:cNvCxnSpPr/>
              <p:nvPr/>
            </p:nvCxnSpPr>
            <p:spPr>
              <a:xfrm>
                <a:off x="2858086" y="2746714"/>
                <a:ext cx="418514"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6" name="Picture 6" descr="C:\Users\Johanna\Desktop\Funnel.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2476500"/>
                <a:ext cx="723900" cy="7239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7" name="26 Conector recto de flecha"/>
              <p:cNvCxnSpPr/>
              <p:nvPr/>
            </p:nvCxnSpPr>
            <p:spPr>
              <a:xfrm>
                <a:off x="3466514" y="2746714"/>
                <a:ext cx="571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grpSp>
      <p:sp>
        <p:nvSpPr>
          <p:cNvPr id="3" name="2 Título"/>
          <p:cNvSpPr>
            <a:spLocks noGrp="1"/>
          </p:cNvSpPr>
          <p:nvPr>
            <p:ph type="title"/>
          </p:nvPr>
        </p:nvSpPr>
        <p:spPr/>
        <p:txBody>
          <a:bodyPr>
            <a:normAutofit/>
          </a:bodyPr>
          <a:lstStyle/>
          <a:p>
            <a:r>
              <a:rPr lang="es-ES" sz="4400" dirty="0"/>
              <a:t>Proceso</a:t>
            </a:r>
            <a:r>
              <a:rPr lang="es-ES" sz="4000" dirty="0"/>
              <a:t> de </a:t>
            </a:r>
            <a:r>
              <a:rPr lang="es-ES" sz="4000" dirty="0" smtClean="0"/>
              <a:t>Recomendación (II)</a:t>
            </a:r>
            <a:endParaRPr lang="es-EC" sz="4000" dirty="0"/>
          </a:p>
        </p:txBody>
      </p:sp>
      <p:sp>
        <p:nvSpPr>
          <p:cNvPr id="4" name="3 Rectángulo"/>
          <p:cNvSpPr/>
          <p:nvPr/>
        </p:nvSpPr>
        <p:spPr>
          <a:xfrm>
            <a:off x="304800" y="1524000"/>
            <a:ext cx="8534400" cy="472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1471859872"/>
              </p:ext>
            </p:extLst>
          </p:nvPr>
        </p:nvGraphicFramePr>
        <p:xfrm>
          <a:off x="762000" y="2226468"/>
          <a:ext cx="1981200" cy="3548064"/>
        </p:xfrm>
        <a:graphic>
          <a:graphicData uri="http://schemas.openxmlformats.org/drawingml/2006/table">
            <a:tbl>
              <a:tblPr firstRow="1" bandRow="1">
                <a:tableStyleId>{5940675A-B579-460E-94D1-54222C63F5DA}</a:tableStyleId>
              </a:tblPr>
              <a:tblGrid>
                <a:gridCol w="990600"/>
                <a:gridCol w="990600"/>
              </a:tblGrid>
              <a:tr h="591344">
                <a:tc>
                  <a:txBody>
                    <a:bodyPr/>
                    <a:lstStyle/>
                    <a:p>
                      <a:pPr algn="ctr"/>
                      <a:r>
                        <a:rPr lang="en-US" dirty="0" smtClean="0"/>
                        <a:t>101</a:t>
                      </a:r>
                      <a:endParaRPr lang="es-EC" dirty="0"/>
                    </a:p>
                  </a:txBody>
                  <a:tcPr>
                    <a:solidFill>
                      <a:schemeClr val="accent1">
                        <a:lumMod val="40000"/>
                        <a:lumOff val="60000"/>
                      </a:schemeClr>
                    </a:solidFill>
                  </a:tcPr>
                </a:tc>
                <a:tc>
                  <a:txBody>
                    <a:bodyPr/>
                    <a:lstStyle/>
                    <a:p>
                      <a:pPr algn="ctr"/>
                      <a:r>
                        <a:rPr lang="en-US" dirty="0" smtClean="0"/>
                        <a:t>6</a:t>
                      </a:r>
                      <a:endParaRPr lang="es-EC" dirty="0"/>
                    </a:p>
                  </a:txBody>
                  <a:tcPr>
                    <a:solidFill>
                      <a:schemeClr val="accent1">
                        <a:lumMod val="40000"/>
                        <a:lumOff val="60000"/>
                      </a:schemeClr>
                    </a:solidFill>
                  </a:tcPr>
                </a:tc>
              </a:tr>
              <a:tr h="591344">
                <a:tc>
                  <a:txBody>
                    <a:bodyPr/>
                    <a:lstStyle/>
                    <a:p>
                      <a:pPr algn="ctr"/>
                      <a:r>
                        <a:rPr lang="en-US" dirty="0" smtClean="0"/>
                        <a:t>102</a:t>
                      </a:r>
                      <a:endParaRPr lang="es-EC" dirty="0"/>
                    </a:p>
                  </a:txBody>
                  <a:tcPr>
                    <a:solidFill>
                      <a:schemeClr val="accent1">
                        <a:lumMod val="40000"/>
                        <a:lumOff val="60000"/>
                      </a:schemeClr>
                    </a:solidFill>
                  </a:tcPr>
                </a:tc>
                <a:tc>
                  <a:txBody>
                    <a:bodyPr/>
                    <a:lstStyle/>
                    <a:p>
                      <a:pPr algn="ctr"/>
                      <a:r>
                        <a:rPr lang="en-US" dirty="0" smtClean="0"/>
                        <a:t>3</a:t>
                      </a:r>
                      <a:endParaRPr lang="es-EC" dirty="0"/>
                    </a:p>
                  </a:txBody>
                  <a:tcPr>
                    <a:solidFill>
                      <a:schemeClr val="accent1">
                        <a:lumMod val="40000"/>
                        <a:lumOff val="60000"/>
                      </a:schemeClr>
                    </a:solidFill>
                  </a:tcPr>
                </a:tc>
              </a:tr>
              <a:tr h="591344">
                <a:tc>
                  <a:txBody>
                    <a:bodyPr/>
                    <a:lstStyle/>
                    <a:p>
                      <a:pPr algn="ctr"/>
                      <a:r>
                        <a:rPr lang="en-US" dirty="0" smtClean="0"/>
                        <a:t>103</a:t>
                      </a:r>
                      <a:endParaRPr lang="es-EC" dirty="0"/>
                    </a:p>
                  </a:txBody>
                  <a:tcPr>
                    <a:solidFill>
                      <a:schemeClr val="accent1">
                        <a:lumMod val="40000"/>
                        <a:lumOff val="60000"/>
                      </a:schemeClr>
                    </a:solidFill>
                  </a:tcPr>
                </a:tc>
                <a:tc>
                  <a:txBody>
                    <a:bodyPr/>
                    <a:lstStyle/>
                    <a:p>
                      <a:pPr algn="ctr"/>
                      <a:r>
                        <a:rPr lang="en-US" dirty="0" smtClean="0"/>
                        <a:t>2</a:t>
                      </a:r>
                      <a:endParaRPr lang="es-EC" dirty="0"/>
                    </a:p>
                  </a:txBody>
                  <a:tcPr>
                    <a:solidFill>
                      <a:schemeClr val="accent1">
                        <a:lumMod val="40000"/>
                        <a:lumOff val="60000"/>
                      </a:schemeClr>
                    </a:solidFill>
                  </a:tcPr>
                </a:tc>
              </a:tr>
              <a:tr h="591344">
                <a:tc>
                  <a:txBody>
                    <a:bodyPr/>
                    <a:lstStyle/>
                    <a:p>
                      <a:pPr algn="ctr"/>
                      <a:r>
                        <a:rPr lang="en-US" dirty="0" smtClean="0"/>
                        <a:t>104</a:t>
                      </a:r>
                      <a:endParaRPr lang="es-EC" dirty="0"/>
                    </a:p>
                  </a:txBody>
                  <a:tcPr>
                    <a:solidFill>
                      <a:schemeClr val="accent1">
                        <a:lumMod val="40000"/>
                        <a:lumOff val="60000"/>
                      </a:schemeClr>
                    </a:solidFill>
                  </a:tcPr>
                </a:tc>
                <a:tc>
                  <a:txBody>
                    <a:bodyPr/>
                    <a:lstStyle/>
                    <a:p>
                      <a:pPr algn="ctr"/>
                      <a:r>
                        <a:rPr lang="en-US" dirty="0" smtClean="0"/>
                        <a:t>2</a:t>
                      </a:r>
                      <a:endParaRPr lang="es-EC" dirty="0"/>
                    </a:p>
                  </a:txBody>
                  <a:tcPr>
                    <a:solidFill>
                      <a:schemeClr val="accent1">
                        <a:lumMod val="40000"/>
                        <a:lumOff val="60000"/>
                      </a:schemeClr>
                    </a:solidFill>
                  </a:tcPr>
                </a:tc>
              </a:tr>
              <a:tr h="591344">
                <a:tc>
                  <a:txBody>
                    <a:bodyPr/>
                    <a:lstStyle/>
                    <a:p>
                      <a:pPr algn="ctr"/>
                      <a:r>
                        <a:rPr lang="en-US" dirty="0" smtClean="0"/>
                        <a:t>105</a:t>
                      </a:r>
                      <a:endParaRPr lang="es-EC" dirty="0"/>
                    </a:p>
                  </a:txBody>
                  <a:tcPr/>
                </a:tc>
                <a:tc>
                  <a:txBody>
                    <a:bodyPr/>
                    <a:lstStyle/>
                    <a:p>
                      <a:pPr algn="ctr"/>
                      <a:r>
                        <a:rPr lang="en-US" dirty="0" smtClean="0"/>
                        <a:t>1</a:t>
                      </a:r>
                      <a:endParaRPr lang="es-EC" dirty="0"/>
                    </a:p>
                  </a:txBody>
                  <a:tcPr/>
                </a:tc>
              </a:tr>
              <a:tr h="591344">
                <a:tc>
                  <a:txBody>
                    <a:bodyPr/>
                    <a:lstStyle/>
                    <a:p>
                      <a:pPr algn="ctr"/>
                      <a:r>
                        <a:rPr lang="en-US" dirty="0" smtClean="0"/>
                        <a:t>106</a:t>
                      </a:r>
                      <a:endParaRPr lang="es-EC" dirty="0"/>
                    </a:p>
                  </a:txBody>
                  <a:tcPr/>
                </a:tc>
                <a:tc>
                  <a:txBody>
                    <a:bodyPr/>
                    <a:lstStyle/>
                    <a:p>
                      <a:pPr algn="ctr"/>
                      <a:r>
                        <a:rPr lang="en-US" dirty="0" smtClean="0"/>
                        <a:t>1</a:t>
                      </a:r>
                      <a:endParaRPr lang="es-EC" dirty="0"/>
                    </a:p>
                  </a:txBody>
                  <a:tcPr/>
                </a:tc>
              </a:tr>
            </a:tbl>
          </a:graphicData>
        </a:graphic>
      </p:graphicFrame>
      <p:graphicFrame>
        <p:nvGraphicFramePr>
          <p:cNvPr id="6" name="4 Marcador de contenido"/>
          <p:cNvGraphicFramePr>
            <a:graphicFrameLocks noGrp="1"/>
          </p:cNvGraphicFramePr>
          <p:nvPr>
            <p:ph idx="1"/>
            <p:extLst>
              <p:ext uri="{D42A27DB-BD31-4B8C-83A1-F6EECF244321}">
                <p14:modId xmlns:p14="http://schemas.microsoft.com/office/powerpoint/2010/main" xmlns="" val="1560541008"/>
              </p:ext>
            </p:extLst>
          </p:nvPr>
        </p:nvGraphicFramePr>
        <p:xfrm>
          <a:off x="6477000" y="2226468"/>
          <a:ext cx="1981200" cy="3548064"/>
        </p:xfrm>
        <a:graphic>
          <a:graphicData uri="http://schemas.openxmlformats.org/drawingml/2006/table">
            <a:tbl>
              <a:tblPr firstRow="1" bandRow="1">
                <a:tableStyleId>{5940675A-B579-460E-94D1-54222C63F5DA}</a:tableStyleId>
              </a:tblPr>
              <a:tblGrid>
                <a:gridCol w="990600"/>
                <a:gridCol w="990600"/>
              </a:tblGrid>
              <a:tr h="591344">
                <a:tc>
                  <a:txBody>
                    <a:bodyPr/>
                    <a:lstStyle/>
                    <a:p>
                      <a:pPr algn="ctr"/>
                      <a:r>
                        <a:rPr lang="en-US" dirty="0" smtClean="0"/>
                        <a:t>101</a:t>
                      </a:r>
                      <a:endParaRPr lang="es-EC" dirty="0"/>
                    </a:p>
                  </a:txBody>
                  <a:tcPr>
                    <a:solidFill>
                      <a:schemeClr val="accent1">
                        <a:lumMod val="40000"/>
                        <a:lumOff val="60000"/>
                      </a:schemeClr>
                    </a:solidFill>
                  </a:tcPr>
                </a:tc>
                <a:tc>
                  <a:txBody>
                    <a:bodyPr/>
                    <a:lstStyle/>
                    <a:p>
                      <a:pPr algn="ctr"/>
                      <a:r>
                        <a:rPr lang="en-US" dirty="0" smtClean="0"/>
                        <a:t>6</a:t>
                      </a:r>
                      <a:endParaRPr lang="es-EC" dirty="0"/>
                    </a:p>
                  </a:txBody>
                  <a:tcPr>
                    <a:solidFill>
                      <a:schemeClr val="accent1">
                        <a:lumMod val="40000"/>
                        <a:lumOff val="60000"/>
                      </a:schemeClr>
                    </a:solidFill>
                  </a:tcPr>
                </a:tc>
              </a:tr>
              <a:tr h="591344">
                <a:tc>
                  <a:txBody>
                    <a:bodyPr/>
                    <a:lstStyle/>
                    <a:p>
                      <a:pPr algn="ctr"/>
                      <a:r>
                        <a:rPr lang="en-US" dirty="0" smtClean="0"/>
                        <a:t>102</a:t>
                      </a:r>
                      <a:endParaRPr lang="es-EC" dirty="0"/>
                    </a:p>
                  </a:txBody>
                  <a:tcPr>
                    <a:solidFill>
                      <a:schemeClr val="accent1">
                        <a:lumMod val="40000"/>
                        <a:lumOff val="60000"/>
                      </a:schemeClr>
                    </a:solidFill>
                  </a:tcPr>
                </a:tc>
                <a:tc>
                  <a:txBody>
                    <a:bodyPr/>
                    <a:lstStyle/>
                    <a:p>
                      <a:pPr algn="ctr"/>
                      <a:r>
                        <a:rPr lang="en-US" dirty="0" smtClean="0"/>
                        <a:t>3</a:t>
                      </a:r>
                      <a:endParaRPr lang="es-EC" dirty="0"/>
                    </a:p>
                  </a:txBody>
                  <a:tcPr>
                    <a:solidFill>
                      <a:schemeClr val="accent1">
                        <a:lumMod val="40000"/>
                        <a:lumOff val="60000"/>
                      </a:schemeClr>
                    </a:solidFill>
                  </a:tcPr>
                </a:tc>
              </a:tr>
              <a:tr h="591344">
                <a:tc>
                  <a:txBody>
                    <a:bodyPr/>
                    <a:lstStyle/>
                    <a:p>
                      <a:pPr algn="ctr"/>
                      <a:r>
                        <a:rPr lang="en-US" dirty="0" smtClean="0"/>
                        <a:t>103</a:t>
                      </a:r>
                      <a:endParaRPr lang="es-EC" dirty="0"/>
                    </a:p>
                  </a:txBody>
                  <a:tcPr>
                    <a:solidFill>
                      <a:schemeClr val="bg1"/>
                    </a:solidFill>
                  </a:tcPr>
                </a:tc>
                <a:tc>
                  <a:txBody>
                    <a:bodyPr/>
                    <a:lstStyle/>
                    <a:p>
                      <a:pPr algn="ctr"/>
                      <a:r>
                        <a:rPr lang="en-US" dirty="0" smtClean="0"/>
                        <a:t>2</a:t>
                      </a:r>
                      <a:endParaRPr lang="es-EC" dirty="0"/>
                    </a:p>
                  </a:txBody>
                  <a:tcPr>
                    <a:solidFill>
                      <a:schemeClr val="bg1"/>
                    </a:solidFill>
                  </a:tcPr>
                </a:tc>
              </a:tr>
              <a:tr h="591344">
                <a:tc>
                  <a:txBody>
                    <a:bodyPr/>
                    <a:lstStyle/>
                    <a:p>
                      <a:pPr algn="ctr"/>
                      <a:r>
                        <a:rPr lang="en-US" dirty="0" smtClean="0"/>
                        <a:t>104</a:t>
                      </a:r>
                      <a:endParaRPr lang="es-EC" dirty="0"/>
                    </a:p>
                  </a:txBody>
                  <a:tcPr>
                    <a:solidFill>
                      <a:schemeClr val="bg1"/>
                    </a:solidFill>
                  </a:tcPr>
                </a:tc>
                <a:tc>
                  <a:txBody>
                    <a:bodyPr/>
                    <a:lstStyle/>
                    <a:p>
                      <a:pPr algn="ctr"/>
                      <a:r>
                        <a:rPr lang="en-US" dirty="0" smtClean="0"/>
                        <a:t>2</a:t>
                      </a:r>
                      <a:endParaRPr lang="es-EC" dirty="0"/>
                    </a:p>
                  </a:txBody>
                  <a:tcPr>
                    <a:solidFill>
                      <a:schemeClr val="bg1"/>
                    </a:solidFill>
                  </a:tcPr>
                </a:tc>
              </a:tr>
              <a:tr h="591344">
                <a:tc>
                  <a:txBody>
                    <a:bodyPr/>
                    <a:lstStyle/>
                    <a:p>
                      <a:pPr algn="ctr"/>
                      <a:r>
                        <a:rPr lang="en-US" dirty="0" smtClean="0"/>
                        <a:t>105</a:t>
                      </a:r>
                      <a:endParaRPr lang="es-EC" dirty="0"/>
                    </a:p>
                  </a:txBody>
                  <a:tcPr/>
                </a:tc>
                <a:tc>
                  <a:txBody>
                    <a:bodyPr/>
                    <a:lstStyle/>
                    <a:p>
                      <a:pPr algn="ctr"/>
                      <a:r>
                        <a:rPr lang="en-US" dirty="0" smtClean="0"/>
                        <a:t>1</a:t>
                      </a:r>
                      <a:endParaRPr lang="es-EC" dirty="0"/>
                    </a:p>
                  </a:txBody>
                  <a:tcPr/>
                </a:tc>
              </a:tr>
              <a:tr h="591344">
                <a:tc>
                  <a:txBody>
                    <a:bodyPr/>
                    <a:lstStyle/>
                    <a:p>
                      <a:pPr algn="ctr"/>
                      <a:r>
                        <a:rPr lang="en-US" dirty="0" smtClean="0"/>
                        <a:t>106</a:t>
                      </a:r>
                      <a:endParaRPr lang="es-EC" dirty="0"/>
                    </a:p>
                  </a:txBody>
                  <a:tcPr/>
                </a:tc>
                <a:tc>
                  <a:txBody>
                    <a:bodyPr/>
                    <a:lstStyle/>
                    <a:p>
                      <a:pPr algn="ctr"/>
                      <a:r>
                        <a:rPr lang="en-US" dirty="0" smtClean="0"/>
                        <a:t>1</a:t>
                      </a:r>
                      <a:endParaRPr lang="es-EC" dirty="0"/>
                    </a:p>
                  </a:txBody>
                  <a:tcPr/>
                </a:tc>
              </a:tr>
            </a:tbl>
          </a:graphicData>
        </a:graphic>
      </p:graphicFrame>
      <p:grpSp>
        <p:nvGrpSpPr>
          <p:cNvPr id="11" name="13 Grupo"/>
          <p:cNvGrpSpPr/>
          <p:nvPr/>
        </p:nvGrpSpPr>
        <p:grpSpPr>
          <a:xfrm>
            <a:off x="4798255" y="2714564"/>
            <a:ext cx="1600200" cy="1754326"/>
            <a:chOff x="4114800" y="2199473"/>
            <a:chExt cx="1600200" cy="1754326"/>
          </a:xfrm>
        </p:grpSpPr>
        <p:sp>
          <p:nvSpPr>
            <p:cNvPr id="7" name="6 CuadroTexto"/>
            <p:cNvSpPr txBox="1"/>
            <p:nvPr/>
          </p:nvSpPr>
          <p:spPr>
            <a:xfrm>
              <a:off x="4114800" y="2199473"/>
              <a:ext cx="1600200" cy="1754326"/>
            </a:xfrm>
            <a:prstGeom prst="rect">
              <a:avLst/>
            </a:prstGeom>
            <a:noFill/>
          </p:spPr>
          <p:txBody>
            <a:bodyPr wrap="square" rtlCol="0">
              <a:spAutoFit/>
            </a:bodyPr>
            <a:lstStyle/>
            <a:p>
              <a:r>
                <a:rPr lang="en-US" b="1" dirty="0" smtClean="0"/>
                <a:t>6	1</a:t>
              </a:r>
              <a:br>
                <a:rPr lang="en-US" b="1" dirty="0" smtClean="0"/>
              </a:br>
              <a:endParaRPr lang="en-US" b="1" dirty="0" smtClean="0"/>
            </a:p>
            <a:p>
              <a:r>
                <a:rPr lang="en-US" b="1" dirty="0" smtClean="0"/>
                <a:t>X	0,5</a:t>
              </a:r>
            </a:p>
            <a:p>
              <a:endParaRPr lang="en-US" b="1" dirty="0"/>
            </a:p>
            <a:p>
              <a:r>
                <a:rPr lang="en-US" b="1" dirty="0"/>
                <a:t>X</a:t>
              </a:r>
              <a:r>
                <a:rPr lang="en-US" b="1" dirty="0" smtClean="0"/>
                <a:t> = 0,5*6</a:t>
              </a:r>
            </a:p>
            <a:p>
              <a:r>
                <a:rPr lang="en-US" b="1" dirty="0" smtClean="0"/>
                <a:t>X = 3</a:t>
              </a:r>
              <a:endParaRPr lang="es-EC" b="1" dirty="0"/>
            </a:p>
          </p:txBody>
        </p:sp>
        <p:cxnSp>
          <p:nvCxnSpPr>
            <p:cNvPr id="9" name="8 Conector recto"/>
            <p:cNvCxnSpPr/>
            <p:nvPr/>
          </p:nvCxnSpPr>
          <p:spPr>
            <a:xfrm>
              <a:off x="4495800" y="2362200"/>
              <a:ext cx="533400" cy="45720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flipV="1">
              <a:off x="4495800" y="2362200"/>
              <a:ext cx="533400" cy="457200"/>
            </a:xfrm>
            <a:prstGeom prst="line">
              <a:avLst/>
            </a:prstGeom>
          </p:spPr>
          <p:style>
            <a:lnRef idx="2">
              <a:schemeClr val="dk1"/>
            </a:lnRef>
            <a:fillRef idx="0">
              <a:schemeClr val="dk1"/>
            </a:fillRef>
            <a:effectRef idx="1">
              <a:schemeClr val="dk1"/>
            </a:effectRef>
            <a:fontRef idx="minor">
              <a:schemeClr val="tx1"/>
            </a:fontRef>
          </p:style>
        </p:cxnSp>
      </p:grpSp>
      <p:sp>
        <p:nvSpPr>
          <p:cNvPr id="15" name="14 CuadroTexto"/>
          <p:cNvSpPr txBox="1"/>
          <p:nvPr/>
        </p:nvSpPr>
        <p:spPr>
          <a:xfrm>
            <a:off x="685800" y="1752600"/>
            <a:ext cx="2209800" cy="381000"/>
          </a:xfrm>
          <a:prstGeom prst="rect">
            <a:avLst/>
          </a:prstGeom>
          <a:noFill/>
        </p:spPr>
        <p:txBody>
          <a:bodyPr wrap="square" rtlCol="0">
            <a:spAutoFit/>
          </a:bodyPr>
          <a:lstStyle/>
          <a:p>
            <a:pPr algn="ctr"/>
            <a:r>
              <a:rPr lang="en-US" b="1" dirty="0" smtClean="0"/>
              <a:t>Nearest - N</a:t>
            </a:r>
            <a:endParaRPr lang="es-EC" b="1" dirty="0"/>
          </a:p>
        </p:txBody>
      </p:sp>
      <p:sp>
        <p:nvSpPr>
          <p:cNvPr id="16" name="15 CuadroTexto"/>
          <p:cNvSpPr txBox="1"/>
          <p:nvPr/>
        </p:nvSpPr>
        <p:spPr>
          <a:xfrm>
            <a:off x="6324600" y="1752600"/>
            <a:ext cx="2209800" cy="381000"/>
          </a:xfrm>
          <a:prstGeom prst="rect">
            <a:avLst/>
          </a:prstGeom>
          <a:noFill/>
        </p:spPr>
        <p:txBody>
          <a:bodyPr wrap="square" rtlCol="0">
            <a:spAutoFit/>
          </a:bodyPr>
          <a:lstStyle/>
          <a:p>
            <a:pPr algn="ctr"/>
            <a:r>
              <a:rPr lang="en-US" b="1" dirty="0" err="1" smtClean="0"/>
              <a:t>Umbral</a:t>
            </a:r>
            <a:endParaRPr lang="es-EC" b="1" dirty="0"/>
          </a:p>
        </p:txBody>
      </p:sp>
      <p:cxnSp>
        <p:nvCxnSpPr>
          <p:cNvPr id="18" name="17 Conector recto"/>
          <p:cNvCxnSpPr>
            <a:stCxn id="4" idx="0"/>
            <a:endCxn id="4" idx="2"/>
          </p:cNvCxnSpPr>
          <p:nvPr/>
        </p:nvCxnSpPr>
        <p:spPr>
          <a:xfrm>
            <a:off x="4572000" y="1524000"/>
            <a:ext cx="0" cy="4724400"/>
          </a:xfrm>
          <a:prstGeom prst="line">
            <a:avLst/>
          </a:prstGeom>
          <a:ln w="12700" cmpd="sng">
            <a:prstDash val="dash"/>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3048000" y="2754868"/>
            <a:ext cx="1295400" cy="369332"/>
          </a:xfrm>
          <a:prstGeom prst="rect">
            <a:avLst/>
          </a:prstGeom>
          <a:noFill/>
        </p:spPr>
        <p:txBody>
          <a:bodyPr wrap="square" rtlCol="0">
            <a:spAutoFit/>
          </a:bodyPr>
          <a:lstStyle/>
          <a:p>
            <a:r>
              <a:rPr lang="en-US" b="1" dirty="0" smtClean="0"/>
              <a:t>N = 4</a:t>
            </a:r>
            <a:endParaRPr lang="es-EC" b="1" dirty="0"/>
          </a:p>
        </p:txBody>
      </p:sp>
    </p:spTree>
    <p:extLst>
      <p:ext uri="{BB962C8B-B14F-4D97-AF65-F5344CB8AC3E}">
        <p14:creationId xmlns:p14="http://schemas.microsoft.com/office/powerpoint/2010/main" xmlns="" val="20326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5" grpId="0"/>
      <p:bldP spid="15" grpId="1"/>
      <p:bldP spid="16" grpId="0"/>
      <p:bldP spid="16"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 Grupo"/>
          <p:cNvGrpSpPr/>
          <p:nvPr/>
        </p:nvGrpSpPr>
        <p:grpSpPr>
          <a:xfrm>
            <a:off x="685800" y="1509781"/>
            <a:ext cx="7772400" cy="4687819"/>
            <a:chOff x="685800" y="1509781"/>
            <a:chExt cx="7772400" cy="4687819"/>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509781"/>
              <a:ext cx="3024440" cy="228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1587499"/>
              <a:ext cx="13716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26 Grupo"/>
            <p:cNvGrpSpPr/>
            <p:nvPr/>
          </p:nvGrpSpPr>
          <p:grpSpPr>
            <a:xfrm rot="16200000">
              <a:off x="3945470" y="2274263"/>
              <a:ext cx="1409700" cy="1001374"/>
              <a:chOff x="4838700" y="4027826"/>
              <a:chExt cx="1409700" cy="1001374"/>
            </a:xfrm>
          </p:grpSpPr>
          <p:cxnSp>
            <p:nvCxnSpPr>
              <p:cNvPr id="33" name="32 Conector recto de flecha"/>
              <p:cNvCxnSpPr/>
              <p:nvPr/>
            </p:nvCxnSpPr>
            <p:spPr>
              <a:xfrm flipH="1">
                <a:off x="4838700" y="4027827"/>
                <a:ext cx="800100" cy="848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5165481" y="4027827"/>
                <a:ext cx="473319" cy="925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5638800" y="4027827"/>
                <a:ext cx="609600" cy="848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638800" y="4027826"/>
                <a:ext cx="152400" cy="10013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2114549"/>
              <a:ext cx="13716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2997200"/>
              <a:ext cx="13716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4483" y="5257800"/>
              <a:ext cx="2679700" cy="93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2" name="31 Conector recto de flecha"/>
            <p:cNvCxnSpPr/>
            <p:nvPr/>
          </p:nvCxnSpPr>
          <p:spPr>
            <a:xfrm>
              <a:off x="4528959" y="4419600"/>
              <a:ext cx="0" cy="522849"/>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sp>
        <p:nvSpPr>
          <p:cNvPr id="5" name="4 Rectángulo"/>
          <p:cNvSpPr/>
          <p:nvPr/>
        </p:nvSpPr>
        <p:spPr>
          <a:xfrm>
            <a:off x="533400" y="1295400"/>
            <a:ext cx="83058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p:txBody>
          <a:bodyPr>
            <a:normAutofit fontScale="90000"/>
          </a:bodyPr>
          <a:lstStyle/>
          <a:p>
            <a:r>
              <a:rPr lang="en-US" sz="4400" dirty="0" err="1"/>
              <a:t>Proceso</a:t>
            </a:r>
            <a:r>
              <a:rPr lang="en-US" sz="4400" dirty="0"/>
              <a:t> de </a:t>
            </a:r>
            <a:r>
              <a:rPr lang="en-US" sz="4400" dirty="0" err="1" smtClean="0"/>
              <a:t>Recomendación</a:t>
            </a:r>
            <a:r>
              <a:rPr lang="en-US" sz="4400" dirty="0" smtClean="0"/>
              <a:t> (III)</a:t>
            </a:r>
            <a:endParaRPr lang="es-EC" dirty="0"/>
          </a:p>
        </p:txBody>
      </p:sp>
      <p:sp>
        <p:nvSpPr>
          <p:cNvPr id="4" name="3 Rectángulo"/>
          <p:cNvSpPr/>
          <p:nvPr/>
        </p:nvSpPr>
        <p:spPr>
          <a:xfrm>
            <a:off x="3308008" y="4261924"/>
            <a:ext cx="215265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b="1" dirty="0" smtClean="0"/>
              <a:t>Fundamentos de</a:t>
            </a:r>
          </a:p>
          <a:p>
            <a:pPr algn="ctr"/>
            <a:r>
              <a:rPr lang="es-EC" sz="1400" b="1" dirty="0" smtClean="0"/>
              <a:t>Programación</a:t>
            </a:r>
            <a:endParaRPr lang="es-EC" sz="1400" b="1" dirty="0"/>
          </a:p>
        </p:txBody>
      </p:sp>
      <p:pic>
        <p:nvPicPr>
          <p:cNvPr id="37" name="Picture 3" descr="C:\Users\Johanna\Desktop\proceso\vecindadHistorial.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026" t="19703" r="4036" b="11705"/>
          <a:stretch/>
        </p:blipFill>
        <p:spPr bwMode="auto">
          <a:xfrm>
            <a:off x="2949428" y="1458349"/>
            <a:ext cx="2869810" cy="21887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20 Conector recto de flecha"/>
          <p:cNvCxnSpPr/>
          <p:nvPr/>
        </p:nvCxnSpPr>
        <p:spPr>
          <a:xfrm>
            <a:off x="3864346" y="3235656"/>
            <a:ext cx="402854" cy="92730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4374466" y="2796639"/>
            <a:ext cx="0" cy="13663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H="1">
            <a:off x="4574121" y="2527300"/>
            <a:ext cx="625677" cy="16356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47" name="Picture 3" descr="C:\Users\Johanna\Documents\Tesis\presentacion\similaridadPromedio.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45784" b="50000"/>
          <a:stretch/>
        </p:blipFill>
        <p:spPr bwMode="auto">
          <a:xfrm>
            <a:off x="2552127" y="5499236"/>
            <a:ext cx="4089974" cy="456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37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3"/>
                                        </p:tgtEl>
                                      </p:cBhvr>
                                    </p:animEffect>
                                    <p:set>
                                      <p:cBhvr>
                                        <p:cTn id="39" dur="1" fill="hold">
                                          <p:stCondLst>
                                            <p:cond delay="499"/>
                                          </p:stCondLst>
                                        </p:cTn>
                                        <p:tgtEl>
                                          <p:spTgt spid="4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7"/>
                                        </p:tgtEl>
                                      </p:cBhvr>
                                    </p:animEffect>
                                    <p:set>
                                      <p:cBhvr>
                                        <p:cTn id="4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Implementación</a:t>
            </a:r>
            <a:endParaRPr lang="es-ES" dirty="0"/>
          </a:p>
        </p:txBody>
      </p:sp>
      <p:pic>
        <p:nvPicPr>
          <p:cNvPr id="1026" name="Picture 2" descr="C:\Users\Johanna\Documents\Tesis\presentacion\aplicacion.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72" b="27422"/>
          <a:stretch/>
        </p:blipFill>
        <p:spPr bwMode="auto">
          <a:xfrm>
            <a:off x="381000" y="2987041"/>
            <a:ext cx="8610600" cy="32308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0541" b="55325"/>
          <a:stretch/>
        </p:blipFill>
        <p:spPr bwMode="auto">
          <a:xfrm>
            <a:off x="1371600" y="1371600"/>
            <a:ext cx="3032760" cy="1351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57800" y="1617051"/>
            <a:ext cx="1619250" cy="117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023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err="1" smtClean="0"/>
              <a:t>Pruebas</a:t>
            </a:r>
            <a:endParaRPr lang="en-US" dirty="0"/>
          </a:p>
        </p:txBody>
      </p:sp>
      <p:graphicFrame>
        <p:nvGraphicFramePr>
          <p:cNvPr id="5" name="4 Diagrama"/>
          <p:cNvGraphicFramePr/>
          <p:nvPr/>
        </p:nvGraphicFramePr>
        <p:xfrm>
          <a:off x="-76200" y="1219200"/>
          <a:ext cx="75438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7 Conector recto de flecha"/>
          <p:cNvCxnSpPr/>
          <p:nvPr/>
        </p:nvCxnSpPr>
        <p:spPr>
          <a:xfrm rot="5400000" flipH="1" flipV="1">
            <a:off x="5600700" y="3390900"/>
            <a:ext cx="1524000" cy="68580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angular"/>
          <p:cNvCxnSpPr/>
          <p:nvPr/>
        </p:nvCxnSpPr>
        <p:spPr>
          <a:xfrm rot="16200000" flipH="1">
            <a:off x="4724400" y="3429000"/>
            <a:ext cx="914400" cy="304800"/>
          </a:xfrm>
          <a:prstGeom prst="bentConnector3">
            <a:avLst>
              <a:gd name="adj1" fmla="val 50000"/>
            </a:avLst>
          </a:prstGeom>
          <a:ln>
            <a:noFill/>
            <a:tailEnd type="arrow"/>
          </a:ln>
        </p:spPr>
        <p:style>
          <a:lnRef idx="1">
            <a:schemeClr val="accent1"/>
          </a:lnRef>
          <a:fillRef idx="0">
            <a:schemeClr val="accent1"/>
          </a:fillRef>
          <a:effectRef idx="0">
            <a:schemeClr val="accent1"/>
          </a:effectRef>
          <a:fontRef idx="minor">
            <a:schemeClr val="tx1"/>
          </a:fontRef>
        </p:style>
      </p:cxnSp>
      <p:grpSp>
        <p:nvGrpSpPr>
          <p:cNvPr id="2" name="13 Grupo"/>
          <p:cNvGrpSpPr/>
          <p:nvPr/>
        </p:nvGrpSpPr>
        <p:grpSpPr>
          <a:xfrm>
            <a:off x="2286000" y="2895600"/>
            <a:ext cx="1012526" cy="1295400"/>
            <a:chOff x="609602" y="1669897"/>
            <a:chExt cx="1012526" cy="1100826"/>
          </a:xfrm>
        </p:grpSpPr>
        <p:sp>
          <p:nvSpPr>
            <p:cNvPr id="15" name="14 Rectángulo redondeado"/>
            <p:cNvSpPr/>
            <p:nvPr/>
          </p:nvSpPr>
          <p:spPr>
            <a:xfrm>
              <a:off x="609602" y="1669897"/>
              <a:ext cx="1012526" cy="110082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15 Rectángulo"/>
            <p:cNvSpPr/>
            <p:nvPr/>
          </p:nvSpPr>
          <p:spPr>
            <a:xfrm>
              <a:off x="639258" y="1699553"/>
              <a:ext cx="953214" cy="104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dirty="0" smtClean="0"/>
                <a:t>Ingreso desde el 2007</a:t>
              </a:r>
              <a:endParaRPr lang="en-US" sz="1500" kern="1200" dirty="0"/>
            </a:p>
          </p:txBody>
        </p:sp>
      </p:grpSp>
      <p:sp>
        <p:nvSpPr>
          <p:cNvPr id="17" name="16 Flecha derecha"/>
          <p:cNvSpPr/>
          <p:nvPr/>
        </p:nvSpPr>
        <p:spPr>
          <a:xfrm>
            <a:off x="1752600" y="32004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Flecha derecha"/>
          <p:cNvSpPr/>
          <p:nvPr/>
        </p:nvSpPr>
        <p:spPr>
          <a:xfrm>
            <a:off x="3505200" y="32004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Flecha derecha"/>
          <p:cNvSpPr/>
          <p:nvPr/>
        </p:nvSpPr>
        <p:spPr>
          <a:xfrm>
            <a:off x="5334000" y="32004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20 Grupo"/>
          <p:cNvGrpSpPr/>
          <p:nvPr/>
        </p:nvGrpSpPr>
        <p:grpSpPr>
          <a:xfrm>
            <a:off x="7239000" y="1676400"/>
            <a:ext cx="1531408" cy="3423089"/>
            <a:chOff x="5599808" y="399819"/>
            <a:chExt cx="1531408" cy="3423089"/>
          </a:xfrm>
        </p:grpSpPr>
        <p:sp>
          <p:nvSpPr>
            <p:cNvPr id="22" name="21 Rectángulo redondeado"/>
            <p:cNvSpPr/>
            <p:nvPr/>
          </p:nvSpPr>
          <p:spPr>
            <a:xfrm>
              <a:off x="5599808" y="399819"/>
              <a:ext cx="1531408" cy="342308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5599808" y="399819"/>
              <a:ext cx="1531408" cy="1026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Aciertos</a:t>
              </a:r>
              <a:endParaRPr lang="en-US" sz="1800" kern="1200" dirty="0"/>
            </a:p>
          </p:txBody>
        </p:sp>
      </p:grpSp>
      <p:sp>
        <p:nvSpPr>
          <p:cNvPr id="24" name="23 Flecha derecha"/>
          <p:cNvSpPr/>
          <p:nvPr/>
        </p:nvSpPr>
        <p:spPr>
          <a:xfrm>
            <a:off x="6934200" y="32004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27 Grupo"/>
          <p:cNvGrpSpPr/>
          <p:nvPr/>
        </p:nvGrpSpPr>
        <p:grpSpPr>
          <a:xfrm>
            <a:off x="7391400" y="3124200"/>
            <a:ext cx="1295400" cy="783638"/>
            <a:chOff x="5714997" y="2514597"/>
            <a:chExt cx="1353143" cy="783638"/>
          </a:xfrm>
        </p:grpSpPr>
        <p:sp>
          <p:nvSpPr>
            <p:cNvPr id="29" name="28 Rectángulo redondeado"/>
            <p:cNvSpPr/>
            <p:nvPr/>
          </p:nvSpPr>
          <p:spPr>
            <a:xfrm>
              <a:off x="5714997" y="2514597"/>
              <a:ext cx="1353143" cy="78363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29 Rectángulo"/>
            <p:cNvSpPr/>
            <p:nvPr/>
          </p:nvSpPr>
          <p:spPr>
            <a:xfrm>
              <a:off x="5737949" y="2537549"/>
              <a:ext cx="1307239" cy="737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i="1" kern="1200" dirty="0" smtClean="0"/>
                <a:t>Recall</a:t>
              </a:r>
              <a:endParaRPr lang="en-US" sz="1400" i="1" kern="1200" dirty="0"/>
            </a:p>
          </p:txBody>
        </p:sp>
      </p:grpSp>
    </p:spTree>
    <p:extLst>
      <p:ext uri="{BB962C8B-B14F-4D97-AF65-F5344CB8AC3E}">
        <p14:creationId xmlns:p14="http://schemas.microsoft.com/office/powerpoint/2010/main" xmlns="" val="1651387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99872"/>
          </a:xfrm>
        </p:spPr>
        <p:txBody>
          <a:bodyPr>
            <a:normAutofit lnSpcReduction="10000"/>
          </a:bodyPr>
          <a:lstStyle/>
          <a:p>
            <a:r>
              <a:rPr lang="es-ES" dirty="0" smtClean="0"/>
              <a:t>Vecindades de Tipo N Cercanos</a:t>
            </a:r>
            <a:endParaRPr lang="en-US" dirty="0"/>
          </a:p>
        </p:txBody>
      </p:sp>
      <p:sp>
        <p:nvSpPr>
          <p:cNvPr id="3" name="2 Título"/>
          <p:cNvSpPr>
            <a:spLocks noGrp="1"/>
          </p:cNvSpPr>
          <p:nvPr>
            <p:ph type="title"/>
          </p:nvPr>
        </p:nvSpPr>
        <p:spPr/>
        <p:txBody>
          <a:bodyPr/>
          <a:lstStyle/>
          <a:p>
            <a:r>
              <a:rPr lang="es-ES" dirty="0" smtClean="0"/>
              <a:t>Resultados</a:t>
            </a:r>
            <a:endParaRPr lang="en-US" dirty="0"/>
          </a:p>
        </p:txBody>
      </p:sp>
      <p:pic>
        <p:nvPicPr>
          <p:cNvPr id="10" name="Gráfico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065" y="1981200"/>
            <a:ext cx="3651335" cy="2195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CuadroTexto"/>
          <p:cNvSpPr txBox="1"/>
          <p:nvPr/>
        </p:nvSpPr>
        <p:spPr>
          <a:xfrm>
            <a:off x="3048000" y="3886200"/>
            <a:ext cx="1524000" cy="338554"/>
          </a:xfrm>
          <a:prstGeom prst="rect">
            <a:avLst/>
          </a:prstGeom>
          <a:noFill/>
        </p:spPr>
        <p:txBody>
          <a:bodyPr wrap="square" rtlCol="0">
            <a:spAutoFit/>
          </a:bodyPr>
          <a:lstStyle/>
          <a:p>
            <a:r>
              <a:rPr lang="es-ES" sz="1600" dirty="0" smtClean="0"/>
              <a:t>Semestre 2</a:t>
            </a:r>
            <a:endParaRPr lang="en-US" sz="1600" dirty="0"/>
          </a:p>
        </p:txBody>
      </p:sp>
      <p:pic>
        <p:nvPicPr>
          <p:cNvPr id="8" name="Gráfico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200" y="1975927"/>
            <a:ext cx="3683292" cy="221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CuadroTexto"/>
          <p:cNvSpPr txBox="1"/>
          <p:nvPr/>
        </p:nvSpPr>
        <p:spPr>
          <a:xfrm>
            <a:off x="7391400" y="3886200"/>
            <a:ext cx="1289135" cy="338554"/>
          </a:xfrm>
          <a:prstGeom prst="rect">
            <a:avLst/>
          </a:prstGeom>
          <a:noFill/>
        </p:spPr>
        <p:txBody>
          <a:bodyPr wrap="none" rtlCol="0">
            <a:spAutoFit/>
          </a:bodyPr>
          <a:lstStyle/>
          <a:p>
            <a:r>
              <a:rPr lang="es-ES" sz="1600" dirty="0" smtClean="0"/>
              <a:t>Semestre 5</a:t>
            </a:r>
            <a:endParaRPr lang="en-US" sz="1600" dirty="0"/>
          </a:p>
        </p:txBody>
      </p:sp>
      <p:pic>
        <p:nvPicPr>
          <p:cNvPr id="12" name="Gráfico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9465" y="4343400"/>
            <a:ext cx="3956135" cy="2379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12 CuadroTexto"/>
          <p:cNvSpPr txBox="1"/>
          <p:nvPr/>
        </p:nvSpPr>
        <p:spPr>
          <a:xfrm>
            <a:off x="5410200" y="6443246"/>
            <a:ext cx="1289135" cy="338554"/>
          </a:xfrm>
          <a:prstGeom prst="rect">
            <a:avLst/>
          </a:prstGeom>
          <a:noFill/>
        </p:spPr>
        <p:txBody>
          <a:bodyPr wrap="none" rtlCol="0">
            <a:spAutoFit/>
          </a:bodyPr>
          <a:lstStyle/>
          <a:p>
            <a:r>
              <a:rPr lang="es-ES" sz="1600" dirty="0" smtClean="0"/>
              <a:t>Semestre 8</a:t>
            </a:r>
            <a:endParaRPr lang="en-US" sz="1600" dirty="0"/>
          </a:p>
        </p:txBody>
      </p:sp>
    </p:spTree>
    <p:extLst>
      <p:ext uri="{BB962C8B-B14F-4D97-AF65-F5344CB8AC3E}">
        <p14:creationId xmlns:p14="http://schemas.microsoft.com/office/powerpoint/2010/main" xmlns="" val="217654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71600"/>
            <a:ext cx="8229600" cy="914400"/>
          </a:xfrm>
        </p:spPr>
        <p:txBody>
          <a:bodyPr/>
          <a:lstStyle/>
          <a:p>
            <a:r>
              <a:rPr lang="es-ES" dirty="0" smtClean="0"/>
              <a:t>Vecindades de Tipo Umbral</a:t>
            </a:r>
            <a:endParaRPr lang="en-US" dirty="0"/>
          </a:p>
        </p:txBody>
      </p:sp>
      <p:sp>
        <p:nvSpPr>
          <p:cNvPr id="3" name="2 Título"/>
          <p:cNvSpPr>
            <a:spLocks noGrp="1"/>
          </p:cNvSpPr>
          <p:nvPr>
            <p:ph type="title"/>
          </p:nvPr>
        </p:nvSpPr>
        <p:spPr/>
        <p:txBody>
          <a:bodyPr/>
          <a:lstStyle/>
          <a:p>
            <a:r>
              <a:rPr lang="es-ES" dirty="0" smtClean="0"/>
              <a:t>Resultados (II)</a:t>
            </a:r>
            <a:endParaRPr lang="en-US" dirty="0"/>
          </a:p>
        </p:txBody>
      </p:sp>
      <p:pic>
        <p:nvPicPr>
          <p:cNvPr id="18434" name="Gráfico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065" y="1905000"/>
            <a:ext cx="3727535" cy="224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CuadroTexto"/>
          <p:cNvSpPr txBox="1"/>
          <p:nvPr/>
        </p:nvSpPr>
        <p:spPr>
          <a:xfrm>
            <a:off x="3124200" y="3810000"/>
            <a:ext cx="1289135" cy="338554"/>
          </a:xfrm>
          <a:prstGeom prst="rect">
            <a:avLst/>
          </a:prstGeom>
          <a:noFill/>
        </p:spPr>
        <p:txBody>
          <a:bodyPr wrap="none" rtlCol="0">
            <a:spAutoFit/>
          </a:bodyPr>
          <a:lstStyle/>
          <a:p>
            <a:r>
              <a:rPr lang="es-ES" sz="1600" dirty="0" smtClean="0"/>
              <a:t>Semestre 2</a:t>
            </a:r>
            <a:endParaRPr lang="en-US" sz="1600" dirty="0"/>
          </a:p>
        </p:txBody>
      </p:sp>
      <p:pic>
        <p:nvPicPr>
          <p:cNvPr id="6" name="Gráfico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1769" y="1905000"/>
            <a:ext cx="3801231"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CuadroTexto"/>
          <p:cNvSpPr txBox="1"/>
          <p:nvPr/>
        </p:nvSpPr>
        <p:spPr>
          <a:xfrm>
            <a:off x="7467600" y="3810000"/>
            <a:ext cx="1289135" cy="338554"/>
          </a:xfrm>
          <a:prstGeom prst="rect">
            <a:avLst/>
          </a:prstGeom>
          <a:noFill/>
        </p:spPr>
        <p:txBody>
          <a:bodyPr wrap="none" rtlCol="0">
            <a:spAutoFit/>
          </a:bodyPr>
          <a:lstStyle/>
          <a:p>
            <a:r>
              <a:rPr lang="es-ES" sz="1600" dirty="0" smtClean="0"/>
              <a:t>Semestre 5</a:t>
            </a:r>
            <a:endParaRPr lang="en-US" sz="1600" dirty="0"/>
          </a:p>
        </p:txBody>
      </p:sp>
      <p:pic>
        <p:nvPicPr>
          <p:cNvPr id="10" name="Gráfico 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88908" y="4343400"/>
            <a:ext cx="4064292" cy="244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0 CuadroTexto"/>
          <p:cNvSpPr txBox="1"/>
          <p:nvPr/>
        </p:nvSpPr>
        <p:spPr>
          <a:xfrm>
            <a:off x="5264065" y="6443246"/>
            <a:ext cx="1289135" cy="338554"/>
          </a:xfrm>
          <a:prstGeom prst="rect">
            <a:avLst/>
          </a:prstGeom>
          <a:noFill/>
        </p:spPr>
        <p:txBody>
          <a:bodyPr wrap="none" rtlCol="0">
            <a:spAutoFit/>
          </a:bodyPr>
          <a:lstStyle/>
          <a:p>
            <a:r>
              <a:rPr lang="es-ES" sz="1600" dirty="0" smtClean="0"/>
              <a:t>Semestre 8</a:t>
            </a:r>
            <a:endParaRPr lang="en-US" sz="1600" dirty="0"/>
          </a:p>
        </p:txBody>
      </p:sp>
    </p:spTree>
    <p:extLst>
      <p:ext uri="{BB962C8B-B14F-4D97-AF65-F5344CB8AC3E}">
        <p14:creationId xmlns:p14="http://schemas.microsoft.com/office/powerpoint/2010/main" xmlns="" val="384269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3962400" cy="1109472"/>
          </a:xfrm>
        </p:spPr>
        <p:txBody>
          <a:bodyPr>
            <a:normAutofit/>
          </a:bodyPr>
          <a:lstStyle/>
          <a:p>
            <a:r>
              <a:rPr lang="es-ES" dirty="0" err="1" smtClean="0"/>
              <a:t>Loglikelihood</a:t>
            </a:r>
            <a:endParaRPr lang="en-US" dirty="0"/>
          </a:p>
        </p:txBody>
      </p:sp>
      <p:sp>
        <p:nvSpPr>
          <p:cNvPr id="3" name="2 Título"/>
          <p:cNvSpPr>
            <a:spLocks noGrp="1"/>
          </p:cNvSpPr>
          <p:nvPr>
            <p:ph type="title"/>
          </p:nvPr>
        </p:nvSpPr>
        <p:spPr/>
        <p:txBody>
          <a:bodyPr/>
          <a:lstStyle/>
          <a:p>
            <a:r>
              <a:rPr lang="es-ES" dirty="0" smtClean="0"/>
              <a:t>Resultados </a:t>
            </a:r>
            <a:r>
              <a:rPr lang="es-ES" dirty="0"/>
              <a:t>(</a:t>
            </a:r>
            <a:r>
              <a:rPr lang="es-ES" dirty="0" smtClean="0"/>
              <a:t>III)</a:t>
            </a:r>
            <a:endParaRPr lang="en-US" dirty="0"/>
          </a:p>
        </p:txBody>
      </p:sp>
      <p:sp>
        <p:nvSpPr>
          <p:cNvPr id="5" name="1 Marcador de contenido"/>
          <p:cNvSpPr txBox="1">
            <a:spLocks/>
          </p:cNvSpPr>
          <p:nvPr/>
        </p:nvSpPr>
        <p:spPr>
          <a:xfrm>
            <a:off x="4572000" y="1481329"/>
            <a:ext cx="4114800" cy="110947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700" b="0" i="0" u="none" strike="noStrike" kern="1200" cap="none" spc="0" normalizeH="0" baseline="0" noProof="0" dirty="0" err="1" smtClean="0">
                <a:ln>
                  <a:noFill/>
                </a:ln>
                <a:solidFill>
                  <a:schemeClr val="tx1"/>
                </a:solidFill>
                <a:effectLst/>
                <a:uLnTx/>
                <a:uFillTx/>
                <a:latin typeface="+mn-lt"/>
                <a:ea typeface="+mn-ea"/>
                <a:cs typeface="+mn-cs"/>
              </a:rPr>
              <a:t>Tanimoto</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362200"/>
            <a:ext cx="3517900" cy="21146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347913"/>
            <a:ext cx="3541668" cy="212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6012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A</a:t>
            </a:r>
            <a:r>
              <a:rPr lang="es-ES" dirty="0" smtClean="0"/>
              <a:t>daptación exitosa del recomendador con un valor </a:t>
            </a:r>
            <a:r>
              <a:rPr lang="es-ES" dirty="0"/>
              <a:t>de acierto de </a:t>
            </a:r>
            <a:r>
              <a:rPr lang="es-ES" dirty="0" smtClean="0"/>
              <a:t>0.83, métrica Loglikelihood y vecindad N Cercanos de Tamaño 64,</a:t>
            </a:r>
            <a:r>
              <a:rPr lang="es-ES" dirty="0"/>
              <a:t> </a:t>
            </a:r>
            <a:r>
              <a:rPr lang="es-ES" dirty="0" smtClean="0"/>
              <a:t>similaridad promedio </a:t>
            </a:r>
            <a:r>
              <a:rPr lang="es-ES" dirty="0"/>
              <a:t>de </a:t>
            </a:r>
            <a:r>
              <a:rPr lang="es-ES" dirty="0" smtClean="0"/>
              <a:t>0.57, desviación </a:t>
            </a:r>
            <a:r>
              <a:rPr lang="es-ES" dirty="0"/>
              <a:t>estándar de 0.11</a:t>
            </a:r>
            <a:endParaRPr lang="es-ES" dirty="0" smtClean="0"/>
          </a:p>
          <a:p>
            <a:endParaRPr lang="es-ES" dirty="0"/>
          </a:p>
          <a:p>
            <a:pPr lvl="0"/>
            <a:r>
              <a:rPr lang="es-ES" dirty="0" smtClean="0"/>
              <a:t>Loglikelihood comportamiento </a:t>
            </a:r>
            <a:r>
              <a:rPr lang="es-ES" dirty="0"/>
              <a:t>más </a:t>
            </a:r>
            <a:r>
              <a:rPr lang="es-ES" dirty="0" smtClean="0"/>
              <a:t>certero y uniforme. Tanimoto comportamiento variable y acierto bajo en algunos semestres.</a:t>
            </a:r>
            <a:endParaRPr lang="en-US" dirty="0"/>
          </a:p>
          <a:p>
            <a:endParaRPr lang="en-US" dirty="0"/>
          </a:p>
        </p:txBody>
      </p:sp>
      <p:sp>
        <p:nvSpPr>
          <p:cNvPr id="3" name="2 Título"/>
          <p:cNvSpPr>
            <a:spLocks noGrp="1"/>
          </p:cNvSpPr>
          <p:nvPr>
            <p:ph type="title"/>
          </p:nvPr>
        </p:nvSpPr>
        <p:spPr/>
        <p:txBody>
          <a:bodyPr/>
          <a:lstStyle/>
          <a:p>
            <a:r>
              <a:rPr lang="es-ES" dirty="0" smtClean="0"/>
              <a:t>Conclusiones</a:t>
            </a:r>
            <a:endParaRPr lang="en-US" dirty="0"/>
          </a:p>
        </p:txBody>
      </p:sp>
    </p:spTree>
    <p:extLst>
      <p:ext uri="{BB962C8B-B14F-4D97-AF65-F5344CB8AC3E}">
        <p14:creationId xmlns:p14="http://schemas.microsoft.com/office/powerpoint/2010/main" xmlns="" val="2323732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Vecindad de Tipo Umbral obtiene valores de acierto menores a  vecindad de tipo N Cercanos</a:t>
            </a:r>
          </a:p>
          <a:p>
            <a:endParaRPr lang="es-ES" dirty="0"/>
          </a:p>
          <a:p>
            <a:pPr lvl="0"/>
            <a:r>
              <a:rPr lang="en-US" dirty="0" err="1" smtClean="0"/>
              <a:t>Recomendaciones</a:t>
            </a:r>
            <a:r>
              <a:rPr lang="en-US" dirty="0" smtClean="0"/>
              <a:t> </a:t>
            </a:r>
            <a:r>
              <a:rPr lang="en-US" dirty="0" err="1" smtClean="0"/>
              <a:t>optimas</a:t>
            </a:r>
            <a:r>
              <a:rPr lang="en-US" dirty="0" smtClean="0"/>
              <a:t> </a:t>
            </a:r>
            <a:r>
              <a:rPr lang="en-US" dirty="0" err="1" smtClean="0"/>
              <a:t>pero</a:t>
            </a:r>
            <a:r>
              <a:rPr lang="en-US" dirty="0" smtClean="0"/>
              <a:t> no </a:t>
            </a:r>
            <a:r>
              <a:rPr lang="en-US" dirty="0" err="1" smtClean="0"/>
              <a:t>ideales</a:t>
            </a:r>
            <a:r>
              <a:rPr lang="en-US" dirty="0" smtClean="0"/>
              <a:t>.</a:t>
            </a:r>
          </a:p>
          <a:p>
            <a:pPr lvl="0"/>
            <a:endParaRPr lang="en-US" dirty="0"/>
          </a:p>
          <a:p>
            <a:pPr lvl="0"/>
            <a:r>
              <a:rPr lang="en-US" dirty="0" err="1" smtClean="0"/>
              <a:t>Tiempos</a:t>
            </a:r>
            <a:r>
              <a:rPr lang="en-US" dirty="0" smtClean="0"/>
              <a:t> de </a:t>
            </a:r>
            <a:r>
              <a:rPr lang="en-US" dirty="0" err="1" smtClean="0"/>
              <a:t>procesamiento</a:t>
            </a:r>
            <a:r>
              <a:rPr lang="en-US" dirty="0" smtClean="0"/>
              <a:t> </a:t>
            </a:r>
            <a:r>
              <a:rPr lang="en-US" dirty="0" err="1" smtClean="0"/>
              <a:t>por</a:t>
            </a:r>
            <a:r>
              <a:rPr lang="en-US" dirty="0" smtClean="0"/>
              <a:t> </a:t>
            </a:r>
            <a:r>
              <a:rPr lang="en-US" dirty="0" err="1" smtClean="0"/>
              <a:t>estudiante</a:t>
            </a:r>
            <a:r>
              <a:rPr lang="en-US" dirty="0" smtClean="0"/>
              <a:t> </a:t>
            </a:r>
            <a:r>
              <a:rPr lang="en-US" dirty="0" err="1" smtClean="0"/>
              <a:t>redondean</a:t>
            </a:r>
            <a:r>
              <a:rPr lang="en-US" dirty="0" smtClean="0"/>
              <a:t> los 10 </a:t>
            </a:r>
            <a:r>
              <a:rPr lang="en-US" dirty="0" err="1" smtClean="0"/>
              <a:t>seg</a:t>
            </a:r>
            <a:r>
              <a:rPr lang="en-US" dirty="0" smtClean="0"/>
              <a:t>. </a:t>
            </a:r>
          </a:p>
          <a:p>
            <a:pPr lvl="0"/>
            <a:endParaRPr lang="en-US" dirty="0"/>
          </a:p>
          <a:p>
            <a:pPr lvl="0"/>
            <a:endParaRPr lang="en-US" dirty="0"/>
          </a:p>
          <a:p>
            <a:endParaRPr lang="en-US" dirty="0"/>
          </a:p>
        </p:txBody>
      </p:sp>
      <p:sp>
        <p:nvSpPr>
          <p:cNvPr id="3" name="2 Título"/>
          <p:cNvSpPr>
            <a:spLocks noGrp="1"/>
          </p:cNvSpPr>
          <p:nvPr>
            <p:ph type="title"/>
          </p:nvPr>
        </p:nvSpPr>
        <p:spPr/>
        <p:txBody>
          <a:bodyPr/>
          <a:lstStyle/>
          <a:p>
            <a:r>
              <a:rPr lang="es-ES" dirty="0" smtClean="0"/>
              <a:t>Conclusiones (II)</a:t>
            </a:r>
            <a:endParaRPr lang="en-US" dirty="0"/>
          </a:p>
        </p:txBody>
      </p:sp>
    </p:spTree>
    <p:extLst>
      <p:ext uri="{BB962C8B-B14F-4D97-AF65-F5344CB8AC3E}">
        <p14:creationId xmlns:p14="http://schemas.microsoft.com/office/powerpoint/2010/main" xmlns="" val="140200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86200" y="1524000"/>
            <a:ext cx="5029200" cy="4197349"/>
          </a:xfrm>
        </p:spPr>
        <p:txBody>
          <a:bodyPr>
            <a:normAutofit fontScale="92500" lnSpcReduction="10000"/>
          </a:bodyPr>
          <a:lstStyle/>
          <a:p>
            <a:r>
              <a:rPr lang="es-ES" sz="2800" dirty="0"/>
              <a:t>Estudiantes enfrentan </a:t>
            </a:r>
            <a:r>
              <a:rPr lang="es-ES" sz="2800" dirty="0" smtClean="0"/>
              <a:t>semestre </a:t>
            </a:r>
            <a:r>
              <a:rPr lang="es-ES" sz="2800" dirty="0"/>
              <a:t>a semestre </a:t>
            </a:r>
            <a:r>
              <a:rPr lang="es-ES" sz="2800" dirty="0" smtClean="0"/>
              <a:t>la dificultad de decidir respecto a las materias que pueden tomar</a:t>
            </a:r>
          </a:p>
          <a:p>
            <a:pPr>
              <a:buNone/>
            </a:pPr>
            <a:endParaRPr lang="en-US" sz="2800" dirty="0" smtClean="0"/>
          </a:p>
          <a:p>
            <a:pPr>
              <a:buNone/>
            </a:pPr>
            <a:endParaRPr lang="es-ES" sz="2800" dirty="0" smtClean="0"/>
          </a:p>
          <a:p>
            <a:r>
              <a:rPr lang="es-ES" sz="2800" dirty="0" smtClean="0"/>
              <a:t>La ESPOL no cuenta con una solución tecnológica que asista a sus estudiantes en esta tarea.</a:t>
            </a:r>
          </a:p>
          <a:p>
            <a:endParaRPr lang="en-US" sz="2800" dirty="0" smtClean="0"/>
          </a:p>
          <a:p>
            <a:pPr>
              <a:buNone/>
            </a:pPr>
            <a:endParaRPr lang="es-ES" sz="2800" dirty="0" smtClean="0"/>
          </a:p>
          <a:p>
            <a:endParaRPr lang="en-US" sz="2800" dirty="0" smtClean="0"/>
          </a:p>
          <a:p>
            <a:pPr>
              <a:buNone/>
            </a:pPr>
            <a:endParaRPr lang="es-ES" sz="2800" dirty="0" smtClean="0"/>
          </a:p>
          <a:p>
            <a:endParaRPr lang="es-ES" sz="2800" dirty="0"/>
          </a:p>
          <a:p>
            <a:endParaRPr lang="es-ES" sz="2800" dirty="0" smtClean="0"/>
          </a:p>
          <a:p>
            <a:endParaRPr lang="es-ES" dirty="0" smtClean="0"/>
          </a:p>
          <a:p>
            <a:endParaRPr lang="en-US" dirty="0"/>
          </a:p>
        </p:txBody>
      </p:sp>
      <p:sp>
        <p:nvSpPr>
          <p:cNvPr id="2" name="1 Título"/>
          <p:cNvSpPr>
            <a:spLocks noGrp="1"/>
          </p:cNvSpPr>
          <p:nvPr>
            <p:ph type="title"/>
          </p:nvPr>
        </p:nvSpPr>
        <p:spPr/>
        <p:txBody>
          <a:bodyPr/>
          <a:lstStyle/>
          <a:p>
            <a:r>
              <a:rPr lang="es-ES" dirty="0" err="1" smtClean="0"/>
              <a:t>Descripció</a:t>
            </a:r>
            <a:r>
              <a:rPr lang="en-US" dirty="0" smtClean="0"/>
              <a:t>n del </a:t>
            </a:r>
            <a:r>
              <a:rPr lang="en-US" dirty="0" err="1" smtClean="0"/>
              <a:t>Problema</a:t>
            </a:r>
            <a:endParaRPr lang="en-US" dirty="0"/>
          </a:p>
        </p:txBody>
      </p:sp>
      <p:pic>
        <p:nvPicPr>
          <p:cNvPr id="1028" name="Picture 4" descr="C:\Users\Johanna\Documents\Tesis\presentacion\teenage_girl_doing_homewo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416"/>
          <a:stretch/>
        </p:blipFill>
        <p:spPr bwMode="auto">
          <a:xfrm>
            <a:off x="838200" y="1524000"/>
            <a:ext cx="2863718" cy="4181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4658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a:t>
            </a:r>
            <a:r>
              <a:rPr lang="es-ES" dirty="0" smtClean="0"/>
              <a:t>ncontrar </a:t>
            </a:r>
            <a:r>
              <a:rPr lang="es-ES" dirty="0"/>
              <a:t>el tamaño de vecindad óptimo dentro del rango [32,128</a:t>
            </a:r>
            <a:r>
              <a:rPr lang="es-ES" dirty="0" smtClean="0"/>
              <a:t>)</a:t>
            </a:r>
          </a:p>
          <a:p>
            <a:endParaRPr lang="es-ES" sz="1600" dirty="0" smtClean="0"/>
          </a:p>
          <a:p>
            <a:r>
              <a:rPr lang="es-ES" dirty="0" smtClean="0"/>
              <a:t>Pruebas que </a:t>
            </a:r>
            <a:r>
              <a:rPr lang="es-ES" dirty="0"/>
              <a:t>midan la efectividad de las recomendaciones en base a </a:t>
            </a:r>
            <a:r>
              <a:rPr lang="es-ES" dirty="0" smtClean="0"/>
              <a:t>decisiones posteriores a consulta</a:t>
            </a:r>
            <a:endParaRPr lang="es-ES" dirty="0"/>
          </a:p>
          <a:p>
            <a:endParaRPr lang="es-ES" dirty="0" smtClean="0"/>
          </a:p>
          <a:p>
            <a:r>
              <a:rPr lang="es-ES" dirty="0"/>
              <a:t>C</a:t>
            </a:r>
            <a:r>
              <a:rPr lang="es-ES" dirty="0" smtClean="0"/>
              <a:t>onsiderar este </a:t>
            </a:r>
            <a:r>
              <a:rPr lang="es-ES" dirty="0"/>
              <a:t>trabajo como la base </a:t>
            </a:r>
            <a:r>
              <a:rPr lang="es-ES" dirty="0" smtClean="0"/>
              <a:t>de implementación </a:t>
            </a:r>
            <a:r>
              <a:rPr lang="es-ES" dirty="0"/>
              <a:t>de una aplicación al alcance </a:t>
            </a:r>
            <a:r>
              <a:rPr lang="es-ES" dirty="0" smtClean="0"/>
              <a:t>de </a:t>
            </a:r>
            <a:r>
              <a:rPr lang="es-ES" dirty="0"/>
              <a:t>los estudiantes</a:t>
            </a:r>
            <a:endParaRPr lang="en-US" dirty="0"/>
          </a:p>
        </p:txBody>
      </p:sp>
      <p:sp>
        <p:nvSpPr>
          <p:cNvPr id="3" name="2 Título"/>
          <p:cNvSpPr>
            <a:spLocks noGrp="1"/>
          </p:cNvSpPr>
          <p:nvPr>
            <p:ph type="title"/>
          </p:nvPr>
        </p:nvSpPr>
        <p:spPr/>
        <p:txBody>
          <a:bodyPr/>
          <a:lstStyle/>
          <a:p>
            <a:r>
              <a:rPr lang="es-ES" dirty="0" smtClean="0"/>
              <a:t>Recomendaciones</a:t>
            </a:r>
            <a:endParaRPr lang="en-US" dirty="0"/>
          </a:p>
        </p:txBody>
      </p:sp>
    </p:spTree>
    <p:extLst>
      <p:ext uri="{BB962C8B-B14F-4D97-AF65-F5344CB8AC3E}">
        <p14:creationId xmlns:p14="http://schemas.microsoft.com/office/powerpoint/2010/main" xmlns="" val="295201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dirty="0"/>
              <a:t>considerar </a:t>
            </a:r>
            <a:r>
              <a:rPr lang="es-ES" dirty="0" smtClean="0"/>
              <a:t>otros </a:t>
            </a:r>
            <a:r>
              <a:rPr lang="es-ES" dirty="0"/>
              <a:t>factores de criterio </a:t>
            </a:r>
            <a:r>
              <a:rPr lang="es-ES" dirty="0" smtClean="0"/>
              <a:t>como</a:t>
            </a:r>
            <a:r>
              <a:rPr lang="es-ES" dirty="0"/>
              <a:t>: las notas de los estudiantes, valoraciones de los profesores en el CENACAD, etc</a:t>
            </a:r>
            <a:r>
              <a:rPr lang="es-ES" dirty="0" smtClean="0"/>
              <a:t>.</a:t>
            </a:r>
          </a:p>
          <a:p>
            <a:endParaRPr lang="es-ES" sz="1600" dirty="0" smtClean="0"/>
          </a:p>
          <a:p>
            <a:pPr lvl="0"/>
            <a:r>
              <a:rPr lang="es-ES" dirty="0" smtClean="0"/>
              <a:t>Las recomendaciones </a:t>
            </a:r>
            <a:r>
              <a:rPr lang="es-ES" dirty="0"/>
              <a:t>deben ser  calculadas de manera previa a la consulta de los </a:t>
            </a:r>
            <a:r>
              <a:rPr lang="es-ES" dirty="0" smtClean="0"/>
              <a:t>estudiantes </a:t>
            </a:r>
            <a:endParaRPr lang="en-US" dirty="0"/>
          </a:p>
          <a:p>
            <a:endParaRPr lang="es-ES" dirty="0" smtClean="0"/>
          </a:p>
          <a:p>
            <a:r>
              <a:rPr lang="es-ES" dirty="0"/>
              <a:t>Si </a:t>
            </a:r>
            <a:r>
              <a:rPr lang="es-ES" dirty="0" smtClean="0"/>
              <a:t>se </a:t>
            </a:r>
            <a:r>
              <a:rPr lang="es-ES" dirty="0"/>
              <a:t>desea realizar recomendaciones en tiempo real </a:t>
            </a:r>
            <a:r>
              <a:rPr lang="es-ES" dirty="0" smtClean="0"/>
              <a:t>se </a:t>
            </a:r>
            <a:r>
              <a:rPr lang="es-ES" dirty="0"/>
              <a:t>debe trasladar el recomendador de materias a un ambiente distribuido</a:t>
            </a:r>
            <a:endParaRPr lang="en-US" dirty="0"/>
          </a:p>
        </p:txBody>
      </p:sp>
      <p:sp>
        <p:nvSpPr>
          <p:cNvPr id="3" name="2 Título"/>
          <p:cNvSpPr>
            <a:spLocks noGrp="1"/>
          </p:cNvSpPr>
          <p:nvPr>
            <p:ph type="title"/>
          </p:nvPr>
        </p:nvSpPr>
        <p:spPr/>
        <p:txBody>
          <a:bodyPr/>
          <a:lstStyle/>
          <a:p>
            <a:r>
              <a:rPr lang="es-ES" dirty="0" smtClean="0"/>
              <a:t>Recomendaciones (II)</a:t>
            </a:r>
            <a:endParaRPr lang="en-US" dirty="0"/>
          </a:p>
        </p:txBody>
      </p:sp>
    </p:spTree>
    <p:extLst>
      <p:ext uri="{BB962C8B-B14F-4D97-AF65-F5344CB8AC3E}">
        <p14:creationId xmlns:p14="http://schemas.microsoft.com/office/powerpoint/2010/main" xmlns="" val="155156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57400" y="2895600"/>
            <a:ext cx="5867400" cy="1143000"/>
          </a:xfrm>
        </p:spPr>
        <p:txBody>
          <a:bodyPr>
            <a:normAutofit fontScale="90000"/>
          </a:bodyPr>
          <a:lstStyle/>
          <a:p>
            <a:r>
              <a:rPr lang="es-ES" dirty="0" smtClean="0"/>
              <a:t>Gracias por su atención!</a:t>
            </a:r>
            <a:br>
              <a:rPr lang="es-ES" dirty="0" smtClean="0"/>
            </a:br>
            <a:endParaRPr lang="es-ES" dirty="0"/>
          </a:p>
        </p:txBody>
      </p:sp>
    </p:spTree>
    <p:extLst>
      <p:ext uri="{BB962C8B-B14F-4D97-AF65-F5344CB8AC3E}">
        <p14:creationId xmlns:p14="http://schemas.microsoft.com/office/powerpoint/2010/main" xmlns="" val="362565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1371600"/>
            <a:ext cx="8382000" cy="4267200"/>
          </a:xfrm>
        </p:spPr>
        <p:txBody>
          <a:bodyPr>
            <a:normAutofit/>
          </a:bodyPr>
          <a:lstStyle/>
          <a:p>
            <a:r>
              <a:rPr lang="es-ES" sz="2600" dirty="0"/>
              <a:t>Aportar </a:t>
            </a:r>
            <a:r>
              <a:rPr lang="es-ES" sz="2600" dirty="0" smtClean="0"/>
              <a:t>al desarrollo tecnológico de los servicios informáticos de la ESPOL.</a:t>
            </a:r>
            <a:endParaRPr lang="en-US" dirty="0">
              <a:solidFill>
                <a:schemeClr val="accent2"/>
              </a:solidFill>
            </a:endParaRPr>
          </a:p>
          <a:p>
            <a:endParaRPr lang="es-ES" sz="2600" dirty="0" smtClean="0"/>
          </a:p>
          <a:p>
            <a:r>
              <a:rPr lang="es-ES" sz="2600" dirty="0"/>
              <a:t>Aprovechar la Información que posee la ESPOL de sus registros  para ponerlo al servicio de sus </a:t>
            </a:r>
            <a:r>
              <a:rPr lang="es-ES" sz="2600" dirty="0" smtClean="0"/>
              <a:t>estudiantes.</a:t>
            </a:r>
          </a:p>
          <a:p>
            <a:endParaRPr lang="es-ES" sz="2600" dirty="0"/>
          </a:p>
          <a:p>
            <a:r>
              <a:rPr lang="es-ES" sz="2600" dirty="0" smtClean="0"/>
              <a:t>Aplicar una tecnología innovadora para resolver el problema expuesto.</a:t>
            </a:r>
            <a:endParaRPr lang="es-ES" sz="2600" dirty="0"/>
          </a:p>
          <a:p>
            <a:endParaRPr lang="es-ES" dirty="0" smtClean="0"/>
          </a:p>
          <a:p>
            <a:endParaRPr lang="en-US" dirty="0"/>
          </a:p>
        </p:txBody>
      </p:sp>
      <p:sp>
        <p:nvSpPr>
          <p:cNvPr id="2" name="1 Título"/>
          <p:cNvSpPr>
            <a:spLocks noGrp="1"/>
          </p:cNvSpPr>
          <p:nvPr>
            <p:ph type="title"/>
          </p:nvPr>
        </p:nvSpPr>
        <p:spPr/>
        <p:txBody>
          <a:bodyPr/>
          <a:lstStyle/>
          <a:p>
            <a:r>
              <a:rPr lang="es-ES" dirty="0" smtClean="0"/>
              <a:t>Motivación</a:t>
            </a:r>
            <a:endParaRPr lang="en-US" dirty="0"/>
          </a:p>
        </p:txBody>
      </p:sp>
    </p:spTree>
    <p:extLst>
      <p:ext uri="{BB962C8B-B14F-4D97-AF65-F5344CB8AC3E}">
        <p14:creationId xmlns:p14="http://schemas.microsoft.com/office/powerpoint/2010/main" xmlns="" val="13130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9714" y="1371600"/>
            <a:ext cx="7902286" cy="2833254"/>
          </a:xfrm>
        </p:spPr>
        <p:txBody>
          <a:bodyPr>
            <a:normAutofit fontScale="85000" lnSpcReduction="10000"/>
          </a:bodyPr>
          <a:lstStyle/>
          <a:p>
            <a:r>
              <a:rPr lang="es-ES" dirty="0" smtClean="0"/>
              <a:t>Crear un recomendador de materias basado en el usuario</a:t>
            </a:r>
          </a:p>
          <a:p>
            <a:endParaRPr lang="es-ES" dirty="0"/>
          </a:p>
          <a:p>
            <a:r>
              <a:rPr lang="es-ES" dirty="0" smtClean="0"/>
              <a:t>Adaptar el recomendador de materias para que realice comparaciones de historiales Académicos</a:t>
            </a:r>
          </a:p>
          <a:p>
            <a:endParaRPr lang="es-ES" dirty="0"/>
          </a:p>
          <a:p>
            <a:r>
              <a:rPr lang="es-ES" dirty="0" smtClean="0"/>
              <a:t>Analizar el comportamiento del recomendador de materias con diferentes métricas de similaridad</a:t>
            </a:r>
            <a:endParaRPr lang="en-US" dirty="0"/>
          </a:p>
        </p:txBody>
      </p:sp>
      <p:sp>
        <p:nvSpPr>
          <p:cNvPr id="2" name="1 Título"/>
          <p:cNvSpPr>
            <a:spLocks noGrp="1"/>
          </p:cNvSpPr>
          <p:nvPr>
            <p:ph type="title"/>
          </p:nvPr>
        </p:nvSpPr>
        <p:spPr/>
        <p:txBody>
          <a:bodyPr/>
          <a:lstStyle/>
          <a:p>
            <a:r>
              <a:rPr lang="es-ES" dirty="0" smtClean="0"/>
              <a:t>Análisis de la Solución</a:t>
            </a:r>
            <a:endParaRPr lang="en-US" dirty="0"/>
          </a:p>
        </p:txBody>
      </p:sp>
      <p:grpSp>
        <p:nvGrpSpPr>
          <p:cNvPr id="8" name="7 Grupo"/>
          <p:cNvGrpSpPr/>
          <p:nvPr/>
        </p:nvGrpSpPr>
        <p:grpSpPr>
          <a:xfrm>
            <a:off x="1052945" y="4204855"/>
            <a:ext cx="7602825" cy="2279374"/>
            <a:chOff x="1052945" y="4204855"/>
            <a:chExt cx="7602825" cy="2279374"/>
          </a:xfrm>
        </p:grpSpPr>
        <p:pic>
          <p:nvPicPr>
            <p:cNvPr id="5" name="Picture 3" descr="C:\Users\Johanna\Pictures\people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87" t="22900" r="5999" b="13927"/>
            <a:stretch/>
          </p:blipFill>
          <p:spPr bwMode="auto">
            <a:xfrm>
              <a:off x="1052945" y="4579229"/>
              <a:ext cx="328612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Users\Johanna\Documents\Tesis\presentacion\computer_userHappy.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7" t="12696" r="4591"/>
            <a:stretch/>
          </p:blipFill>
          <p:spPr bwMode="auto">
            <a:xfrm>
              <a:off x="5410200" y="4204855"/>
              <a:ext cx="3245570" cy="22793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Flecha derecha"/>
            <p:cNvSpPr/>
            <p:nvPr/>
          </p:nvSpPr>
          <p:spPr>
            <a:xfrm>
              <a:off x="4800600" y="5227732"/>
              <a:ext cx="342900" cy="335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62114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150 Elipse"/>
          <p:cNvSpPr/>
          <p:nvPr/>
        </p:nvSpPr>
        <p:spPr>
          <a:xfrm>
            <a:off x="457200" y="4038600"/>
            <a:ext cx="990600" cy="9906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Título"/>
          <p:cNvSpPr>
            <a:spLocks noGrp="1"/>
          </p:cNvSpPr>
          <p:nvPr>
            <p:ph type="title"/>
          </p:nvPr>
        </p:nvSpPr>
        <p:spPr/>
        <p:txBody>
          <a:bodyPr/>
          <a:lstStyle/>
          <a:p>
            <a:r>
              <a:rPr lang="en-US" dirty="0" smtClean="0"/>
              <a:t>L</a:t>
            </a:r>
            <a:r>
              <a:rPr lang="es-ES" dirty="0" err="1" smtClean="0"/>
              <a:t>ógica</a:t>
            </a:r>
            <a:r>
              <a:rPr lang="es-ES" dirty="0" smtClean="0"/>
              <a:t> del </a:t>
            </a:r>
            <a:r>
              <a:rPr lang="es-ES" dirty="0" err="1" smtClean="0"/>
              <a:t>Recomendador</a:t>
            </a:r>
            <a:endParaRPr lang="es-ES" dirty="0"/>
          </a:p>
        </p:txBody>
      </p:sp>
      <p:pic>
        <p:nvPicPr>
          <p:cNvPr id="1026" name="Picture 2" descr="C:\Documents and Settings\User\Mis documentos\TESIS\colo.png"/>
          <p:cNvPicPr>
            <a:picLocks noChangeAspect="1" noChangeArrowheads="1"/>
          </p:cNvPicPr>
          <p:nvPr/>
        </p:nvPicPr>
        <p:blipFill>
          <a:blip r:embed="rId3" cstate="print"/>
          <a:srcRect/>
          <a:stretch>
            <a:fillRect/>
          </a:stretch>
        </p:blipFill>
        <p:spPr bwMode="auto">
          <a:xfrm>
            <a:off x="304800" y="3810000"/>
            <a:ext cx="1352550" cy="1352550"/>
          </a:xfrm>
          <a:prstGeom prst="rect">
            <a:avLst/>
          </a:prstGeom>
          <a:noFill/>
        </p:spPr>
      </p:pic>
      <p:sp>
        <p:nvSpPr>
          <p:cNvPr id="5" name="4 CuadroTexto"/>
          <p:cNvSpPr txBox="1"/>
          <p:nvPr/>
        </p:nvSpPr>
        <p:spPr>
          <a:xfrm>
            <a:off x="533400" y="2286000"/>
            <a:ext cx="1143000" cy="1569660"/>
          </a:xfrm>
          <a:prstGeom prst="rect">
            <a:avLst/>
          </a:prstGeom>
          <a:noFill/>
        </p:spPr>
        <p:txBody>
          <a:bodyPr wrap="square" rtlCol="0">
            <a:spAutoFit/>
          </a:bodyPr>
          <a:lstStyle/>
          <a:p>
            <a:r>
              <a:rPr lang="en-US" sz="9600" dirty="0" smtClean="0">
                <a:solidFill>
                  <a:srgbClr val="FF0000"/>
                </a:solidFill>
                <a:latin typeface="Adobe Kaiti Std R" pitchFamily="18" charset="-128"/>
                <a:ea typeface="Adobe Kaiti Std R" pitchFamily="18" charset="-128"/>
              </a:rPr>
              <a:t>?</a:t>
            </a:r>
            <a:endParaRPr lang="es-ES" sz="9600" dirty="0">
              <a:solidFill>
                <a:srgbClr val="FF0000"/>
              </a:solidFill>
              <a:latin typeface="Adobe Kaiti Std R" pitchFamily="18" charset="-128"/>
              <a:ea typeface="Adobe Kaiti Std R" pitchFamily="18" charset="-128"/>
            </a:endParaRPr>
          </a:p>
        </p:txBody>
      </p:sp>
      <p:sp>
        <p:nvSpPr>
          <p:cNvPr id="6" name="5 Rectángulo"/>
          <p:cNvSpPr/>
          <p:nvPr/>
        </p:nvSpPr>
        <p:spPr>
          <a:xfrm>
            <a:off x="5562600" y="1828800"/>
            <a:ext cx="1295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ALGEBRA</a:t>
            </a:r>
            <a:endParaRPr lang="es-ES" dirty="0"/>
          </a:p>
        </p:txBody>
      </p:sp>
      <p:sp>
        <p:nvSpPr>
          <p:cNvPr id="8" name="7 Rectángulo"/>
          <p:cNvSpPr/>
          <p:nvPr/>
        </p:nvSpPr>
        <p:spPr>
          <a:xfrm>
            <a:off x="5562600" y="4800600"/>
            <a:ext cx="1295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FISICA</a:t>
            </a:r>
            <a:endParaRPr lang="es-ES" dirty="0"/>
          </a:p>
        </p:txBody>
      </p:sp>
      <p:sp>
        <p:nvSpPr>
          <p:cNvPr id="9" name="8 Rectángulo"/>
          <p:cNvSpPr/>
          <p:nvPr/>
        </p:nvSpPr>
        <p:spPr>
          <a:xfrm>
            <a:off x="5867400" y="2590800"/>
            <a:ext cx="1295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CALCULO</a:t>
            </a:r>
            <a:endParaRPr lang="es-ES" dirty="0"/>
          </a:p>
        </p:txBody>
      </p:sp>
      <p:sp>
        <p:nvSpPr>
          <p:cNvPr id="12" name="11 Rectángulo"/>
          <p:cNvSpPr/>
          <p:nvPr/>
        </p:nvSpPr>
        <p:spPr>
          <a:xfrm>
            <a:off x="5715000" y="3352800"/>
            <a:ext cx="15240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LAB. FISICA</a:t>
            </a:r>
            <a:endParaRPr lang="es-ES" sz="1400" dirty="0"/>
          </a:p>
        </p:txBody>
      </p:sp>
      <p:pic>
        <p:nvPicPr>
          <p:cNvPr id="15" name="Picture 2" descr="C:\Documents and Settings\User\Mis documentos\TESIS\colo.png"/>
          <p:cNvPicPr>
            <a:picLocks noChangeAspect="1" noChangeArrowheads="1"/>
          </p:cNvPicPr>
          <p:nvPr/>
        </p:nvPicPr>
        <p:blipFill>
          <a:blip r:embed="rId3" cstate="print"/>
          <a:srcRect/>
          <a:stretch>
            <a:fillRect/>
          </a:stretch>
        </p:blipFill>
        <p:spPr bwMode="auto">
          <a:xfrm flipH="1">
            <a:off x="4191000" y="1447800"/>
            <a:ext cx="1371600" cy="1352550"/>
          </a:xfrm>
          <a:prstGeom prst="rect">
            <a:avLst/>
          </a:prstGeom>
          <a:noFill/>
        </p:spPr>
      </p:pic>
      <p:pic>
        <p:nvPicPr>
          <p:cNvPr id="16" name="Picture 2" descr="C:\Documents and Settings\User\Mis documentos\TESIS\colo.png"/>
          <p:cNvPicPr>
            <a:picLocks noChangeAspect="1" noChangeArrowheads="1"/>
          </p:cNvPicPr>
          <p:nvPr/>
        </p:nvPicPr>
        <p:blipFill>
          <a:blip r:embed="rId3" cstate="print"/>
          <a:srcRect/>
          <a:stretch>
            <a:fillRect/>
          </a:stretch>
        </p:blipFill>
        <p:spPr bwMode="auto">
          <a:xfrm flipH="1">
            <a:off x="3276600" y="2590800"/>
            <a:ext cx="1371600" cy="1352550"/>
          </a:xfrm>
          <a:prstGeom prst="rect">
            <a:avLst/>
          </a:prstGeom>
          <a:noFill/>
        </p:spPr>
      </p:pic>
      <p:pic>
        <p:nvPicPr>
          <p:cNvPr id="17" name="Picture 2" descr="C:\Documents and Settings\User\Mis documentos\TESIS\colo.png"/>
          <p:cNvPicPr>
            <a:picLocks noChangeAspect="1" noChangeArrowheads="1"/>
          </p:cNvPicPr>
          <p:nvPr/>
        </p:nvPicPr>
        <p:blipFill>
          <a:blip r:embed="rId3" cstate="print"/>
          <a:srcRect/>
          <a:stretch>
            <a:fillRect/>
          </a:stretch>
        </p:blipFill>
        <p:spPr bwMode="auto">
          <a:xfrm flipH="1">
            <a:off x="4038600" y="3505200"/>
            <a:ext cx="1371600" cy="1352550"/>
          </a:xfrm>
          <a:prstGeom prst="rect">
            <a:avLst/>
          </a:prstGeom>
          <a:noFill/>
        </p:spPr>
      </p:pic>
      <p:pic>
        <p:nvPicPr>
          <p:cNvPr id="1027" name="Picture 3" descr="C:\Documents and Settings\User\Mis documentos\TESIS\moro.png"/>
          <p:cNvPicPr>
            <a:picLocks noChangeAspect="1" noChangeArrowheads="1"/>
          </p:cNvPicPr>
          <p:nvPr/>
        </p:nvPicPr>
        <p:blipFill>
          <a:blip r:embed="rId4" cstate="print"/>
          <a:srcRect/>
          <a:stretch>
            <a:fillRect/>
          </a:stretch>
        </p:blipFill>
        <p:spPr bwMode="auto">
          <a:xfrm>
            <a:off x="2514600" y="1524000"/>
            <a:ext cx="1295400" cy="1295400"/>
          </a:xfrm>
          <a:prstGeom prst="rect">
            <a:avLst/>
          </a:prstGeom>
          <a:noFill/>
        </p:spPr>
      </p:pic>
      <p:pic>
        <p:nvPicPr>
          <p:cNvPr id="1029" name="Picture 5" descr="C:\Documents and Settings\User\Mis documentos\TESIS\peli.png"/>
          <p:cNvPicPr>
            <a:picLocks noChangeAspect="1" noChangeArrowheads="1"/>
          </p:cNvPicPr>
          <p:nvPr/>
        </p:nvPicPr>
        <p:blipFill>
          <a:blip r:embed="rId5" cstate="print"/>
          <a:srcRect/>
          <a:stretch>
            <a:fillRect/>
          </a:stretch>
        </p:blipFill>
        <p:spPr bwMode="auto">
          <a:xfrm flipH="1">
            <a:off x="2971800" y="3733800"/>
            <a:ext cx="1324429" cy="1143000"/>
          </a:xfrm>
          <a:prstGeom prst="rect">
            <a:avLst/>
          </a:prstGeom>
          <a:noFill/>
        </p:spPr>
      </p:pic>
      <p:sp>
        <p:nvSpPr>
          <p:cNvPr id="10" name="9 Rectángulo"/>
          <p:cNvSpPr/>
          <p:nvPr/>
        </p:nvSpPr>
        <p:spPr>
          <a:xfrm>
            <a:off x="5791200" y="4114800"/>
            <a:ext cx="1295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UTILITARIOS</a:t>
            </a:r>
            <a:endParaRPr lang="es-ES" sz="1400" dirty="0"/>
          </a:p>
        </p:txBody>
      </p:sp>
      <p:cxnSp>
        <p:nvCxnSpPr>
          <p:cNvPr id="105" name="104 Conector recto de flecha"/>
          <p:cNvCxnSpPr/>
          <p:nvPr/>
        </p:nvCxnSpPr>
        <p:spPr>
          <a:xfrm>
            <a:off x="4800600" y="2743200"/>
            <a:ext cx="2438400" cy="4572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recto de flecha"/>
          <p:cNvCxnSpPr/>
          <p:nvPr/>
        </p:nvCxnSpPr>
        <p:spPr>
          <a:xfrm>
            <a:off x="4800600" y="2743200"/>
            <a:ext cx="1219200" cy="4572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09" name="108 Conector recto de flecha"/>
          <p:cNvCxnSpPr/>
          <p:nvPr/>
        </p:nvCxnSpPr>
        <p:spPr>
          <a:xfrm rot="16200000" flipH="1">
            <a:off x="4610100" y="2933700"/>
            <a:ext cx="457200" cy="762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17" name="116 Conector recto de flecha"/>
          <p:cNvCxnSpPr/>
          <p:nvPr/>
        </p:nvCxnSpPr>
        <p:spPr>
          <a:xfrm rot="10800000" flipV="1">
            <a:off x="2514600" y="2667000"/>
            <a:ext cx="6858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9" name="118 Conector recto de flecha"/>
          <p:cNvCxnSpPr/>
          <p:nvPr/>
        </p:nvCxnSpPr>
        <p:spPr>
          <a:xfrm>
            <a:off x="3200400" y="2667000"/>
            <a:ext cx="5334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2" name="121 Conector recto de flecha"/>
          <p:cNvCxnSpPr/>
          <p:nvPr/>
        </p:nvCxnSpPr>
        <p:spPr>
          <a:xfrm rot="10800000" flipV="1">
            <a:off x="3810000" y="2514600"/>
            <a:ext cx="342900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rot="10800000" flipV="1">
            <a:off x="6096000" y="2514600"/>
            <a:ext cx="1219200" cy="685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128 Conector recto de flecha"/>
          <p:cNvCxnSpPr/>
          <p:nvPr/>
        </p:nvCxnSpPr>
        <p:spPr>
          <a:xfrm rot="5400000">
            <a:off x="6972300" y="2857500"/>
            <a:ext cx="6858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3" name="132 Conector recto de flecha"/>
          <p:cNvCxnSpPr/>
          <p:nvPr/>
        </p:nvCxnSpPr>
        <p:spPr>
          <a:xfrm rot="5400000" flipH="1" flipV="1">
            <a:off x="6210300" y="4000500"/>
            <a:ext cx="1143000" cy="1066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6" name="135 Conector recto de flecha"/>
          <p:cNvCxnSpPr/>
          <p:nvPr/>
        </p:nvCxnSpPr>
        <p:spPr>
          <a:xfrm rot="16200000" flipV="1">
            <a:off x="5600700" y="4457700"/>
            <a:ext cx="1143000" cy="1524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3" name="142 Conector recto de flecha"/>
          <p:cNvCxnSpPr/>
          <p:nvPr/>
        </p:nvCxnSpPr>
        <p:spPr>
          <a:xfrm rot="5400000" flipH="1" flipV="1">
            <a:off x="2895600" y="4343400"/>
            <a:ext cx="99060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145 Conector recto de flecha"/>
          <p:cNvCxnSpPr/>
          <p:nvPr/>
        </p:nvCxnSpPr>
        <p:spPr>
          <a:xfrm flipV="1">
            <a:off x="3200400" y="3962400"/>
            <a:ext cx="1676400" cy="1066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2" name="151 Elipse"/>
          <p:cNvSpPr/>
          <p:nvPr/>
        </p:nvSpPr>
        <p:spPr>
          <a:xfrm>
            <a:off x="3352800" y="1066800"/>
            <a:ext cx="5562600" cy="510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2000" fill="hold"/>
                                        <p:tgtEl>
                                          <p:spTgt spid="1029"/>
                                        </p:tgtEl>
                                        <p:attrNameLst>
                                          <p:attrName>ppt_x</p:attrName>
                                        </p:attrNameLst>
                                      </p:cBhvr>
                                      <p:tavLst>
                                        <p:tav tm="0">
                                          <p:val>
                                            <p:strVal val="#ppt_x"/>
                                          </p:val>
                                        </p:tav>
                                        <p:tav tm="100000">
                                          <p:val>
                                            <p:strVal val="#ppt_x"/>
                                          </p:val>
                                        </p:tav>
                                      </p:tavLst>
                                    </p:anim>
                                    <p:anim calcmode="lin" valueType="num">
                                      <p:cBhvr additive="base">
                                        <p:cTn id="23" dur="2000" fill="hold"/>
                                        <p:tgtEl>
                                          <p:spTgt spid="102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000" fill="hold"/>
                                        <p:tgtEl>
                                          <p:spTgt spid="17"/>
                                        </p:tgtEl>
                                        <p:attrNameLst>
                                          <p:attrName>ppt_x</p:attrName>
                                        </p:attrNameLst>
                                      </p:cBhvr>
                                      <p:tavLst>
                                        <p:tav tm="0">
                                          <p:val>
                                            <p:strVal val="#ppt_x"/>
                                          </p:val>
                                        </p:tav>
                                        <p:tav tm="100000">
                                          <p:val>
                                            <p:strVal val="#ppt_x"/>
                                          </p:val>
                                        </p:tav>
                                      </p:tavLst>
                                    </p:anim>
                                    <p:anim calcmode="lin" valueType="num">
                                      <p:cBhvr additive="base">
                                        <p:cTn id="27"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3.33333E-6 -2.22222E-6 L 0.30833 -0.29861 " pathEditMode="relative" rAng="0" ptsTypes="AA">
                                      <p:cBhvr>
                                        <p:cTn id="31" dur="2000" fill="hold"/>
                                        <p:tgtEl>
                                          <p:spTgt spid="17"/>
                                        </p:tgtEl>
                                        <p:attrNameLst>
                                          <p:attrName>ppt_x</p:attrName>
                                          <p:attrName>ppt_y</p:attrName>
                                        </p:attrNameLst>
                                      </p:cBhvr>
                                      <p:rCtr x="154" y="-149"/>
                                    </p:animMotion>
                                  </p:childTnLst>
                                </p:cTn>
                              </p:par>
                              <p:par>
                                <p:cTn id="32" presetID="42" presetClass="path" presetSubtype="0" accel="50000" decel="50000" fill="hold" nodeType="withEffect">
                                  <p:stCondLst>
                                    <p:cond delay="0"/>
                                  </p:stCondLst>
                                  <p:childTnLst>
                                    <p:animMotion origin="layout" path="M 4.16667E-6 2.22222E-6 L -0.05573 0.15 " pathEditMode="relative" rAng="0" ptsTypes="AA">
                                      <p:cBhvr>
                                        <p:cTn id="33" dur="2000" fill="hold"/>
                                        <p:tgtEl>
                                          <p:spTgt spid="1029"/>
                                        </p:tgtEl>
                                        <p:attrNameLst>
                                          <p:attrName>ppt_x</p:attrName>
                                          <p:attrName>ppt_y</p:attrName>
                                        </p:attrNameLst>
                                      </p:cBhvr>
                                      <p:rCtr x="-28" y="75"/>
                                    </p:animMotion>
                                  </p:childTnLst>
                                </p:cTn>
                              </p:par>
                              <p:par>
                                <p:cTn id="34" presetID="42" presetClass="path" presetSubtype="0" accel="50000" decel="50000" fill="hold" nodeType="withEffect">
                                  <p:stCondLst>
                                    <p:cond delay="0"/>
                                  </p:stCondLst>
                                  <p:childTnLst>
                                    <p:animMotion origin="layout" path="M -3.33333E-6 1.11111E-6 L 0.21667 0.30139 " pathEditMode="relative" rAng="0" ptsTypes="AA">
                                      <p:cBhvr>
                                        <p:cTn id="35" dur="2000" fill="hold"/>
                                        <p:tgtEl>
                                          <p:spTgt spid="16"/>
                                        </p:tgtEl>
                                        <p:attrNameLst>
                                          <p:attrName>ppt_x</p:attrName>
                                          <p:attrName>ppt_y</p:attrName>
                                        </p:attrNameLst>
                                      </p:cBhvr>
                                      <p:rCtr x="108" y="151"/>
                                    </p:animMotion>
                                  </p:childTnLst>
                                </p:cTn>
                              </p:par>
                              <p:par>
                                <p:cTn id="36" presetID="42" presetClass="path" presetSubtype="0" accel="50000" decel="50000" fill="hold" grpId="0" nodeType="withEffect">
                                  <p:stCondLst>
                                    <p:cond delay="0"/>
                                  </p:stCondLst>
                                  <p:childTnLst>
                                    <p:animMotion origin="layout" path="M 3.33333E-6 4.44444E-6 L -0.4125 0.22777 " pathEditMode="relative" rAng="0" ptsTypes="AA">
                                      <p:cBhvr>
                                        <p:cTn id="37" dur="2000" fill="hold"/>
                                        <p:tgtEl>
                                          <p:spTgt spid="6"/>
                                        </p:tgtEl>
                                        <p:attrNameLst>
                                          <p:attrName>ppt_x</p:attrName>
                                          <p:attrName>ppt_y</p:attrName>
                                        </p:attrNameLst>
                                      </p:cBhvr>
                                      <p:rCtr x="-206" y="114"/>
                                    </p:animMotion>
                                  </p:childTnLst>
                                </p:cTn>
                              </p:par>
                              <p:par>
                                <p:cTn id="38" presetID="42" presetClass="path" presetSubtype="0" accel="50000" decel="50000" fill="hold" grpId="0" nodeType="withEffect">
                                  <p:stCondLst>
                                    <p:cond delay="0"/>
                                  </p:stCondLst>
                                  <p:childTnLst>
                                    <p:animMotion origin="layout" path="M 0 3.33333E-6 L -0.3125 0.11666 " pathEditMode="relative" rAng="0" ptsTypes="AA">
                                      <p:cBhvr>
                                        <p:cTn id="39" dur="2000" fill="hold"/>
                                        <p:tgtEl>
                                          <p:spTgt spid="9"/>
                                        </p:tgtEl>
                                        <p:attrNameLst>
                                          <p:attrName>ppt_x</p:attrName>
                                          <p:attrName>ppt_y</p:attrName>
                                        </p:attrNameLst>
                                      </p:cBhvr>
                                      <p:rCtr x="-156" y="58"/>
                                    </p:animMotion>
                                  </p:childTnLst>
                                </p:cTn>
                              </p:par>
                              <p:par>
                                <p:cTn id="40" presetID="42" presetClass="path" presetSubtype="0" accel="50000" decel="50000" fill="hold" grpId="0" nodeType="withEffect">
                                  <p:stCondLst>
                                    <p:cond delay="0"/>
                                  </p:stCondLst>
                                  <p:childTnLst>
                                    <p:animMotion origin="layout" path="M -3.33333E-6 2.22222E-6 L -0.16666 0.00555 " pathEditMode="relative" rAng="0" ptsTypes="AA">
                                      <p:cBhvr>
                                        <p:cTn id="41" dur="2000" fill="hold"/>
                                        <p:tgtEl>
                                          <p:spTgt spid="12"/>
                                        </p:tgtEl>
                                        <p:attrNameLst>
                                          <p:attrName>ppt_x</p:attrName>
                                          <p:attrName>ppt_y</p:attrName>
                                        </p:attrNameLst>
                                      </p:cBhvr>
                                      <p:rCtr x="-83" y="3"/>
                                    </p:animMotion>
                                  </p:childTnLst>
                                </p:cTn>
                              </p:par>
                              <p:par>
                                <p:cTn id="42" presetID="42" presetClass="path" presetSubtype="0" accel="50000" decel="50000" fill="hold" grpId="0" nodeType="withEffect">
                                  <p:stCondLst>
                                    <p:cond delay="0"/>
                                  </p:stCondLst>
                                  <p:iterate type="lt">
                                    <p:tmPct val="0"/>
                                  </p:iterate>
                                  <p:childTnLst>
                                    <p:animMotion origin="layout" path="M 0 1.11111E-6 L -0.02917 -0.10556 " pathEditMode="relative" rAng="0" ptsTypes="AA">
                                      <p:cBhvr>
                                        <p:cTn id="43" dur="2000" fill="hold"/>
                                        <p:tgtEl>
                                          <p:spTgt spid="10"/>
                                        </p:tgtEl>
                                        <p:attrNameLst>
                                          <p:attrName>ppt_x</p:attrName>
                                          <p:attrName>ppt_y</p:attrName>
                                        </p:attrNameLst>
                                      </p:cBhvr>
                                      <p:rCtr x="-15" y="-53"/>
                                    </p:animMotion>
                                  </p:childTnLst>
                                </p:cTn>
                              </p:par>
                              <p:par>
                                <p:cTn id="44" presetID="42" presetClass="path" presetSubtype="0" accel="50000" decel="50000" fill="hold" grpId="0" nodeType="withEffect">
                                  <p:stCondLst>
                                    <p:cond delay="0"/>
                                  </p:stCondLst>
                                  <p:childTnLst>
                                    <p:animMotion origin="layout" path="M -0.02917 0.03889 L 0.1375 -0.20556 " pathEditMode="relative" rAng="0" ptsTypes="AA">
                                      <p:cBhvr>
                                        <p:cTn id="45" dur="2000" fill="hold"/>
                                        <p:tgtEl>
                                          <p:spTgt spid="8"/>
                                        </p:tgtEl>
                                        <p:attrNameLst>
                                          <p:attrName>ppt_x</p:attrName>
                                          <p:attrName>ppt_y</p:attrName>
                                        </p:attrNameLst>
                                      </p:cBhvr>
                                      <p:rCtr x="83" y="-122"/>
                                    </p:animMotion>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dissolve">
                                      <p:cBhvr>
                                        <p:cTn id="50" dur="500"/>
                                        <p:tgtEl>
                                          <p:spTgt spid="117"/>
                                        </p:tgtEl>
                                      </p:cBhvr>
                                    </p:animEffect>
                                  </p:childTnLst>
                                </p:cTn>
                              </p:par>
                              <p:par>
                                <p:cTn id="51" presetID="9" presetClass="entr" presetSubtype="0" fill="hold"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dissolve">
                                      <p:cBhvr>
                                        <p:cTn id="53" dur="500"/>
                                        <p:tgtEl>
                                          <p:spTgt spid="119"/>
                                        </p:tgtEl>
                                      </p:cBhvr>
                                    </p:animEffect>
                                  </p:childTnLst>
                                </p:cTn>
                              </p:par>
                            </p:childTnLst>
                          </p:cTn>
                        </p:par>
                        <p:par>
                          <p:cTn id="54" fill="hold">
                            <p:stCondLst>
                              <p:cond delay="500"/>
                            </p:stCondLst>
                            <p:childTnLst>
                              <p:par>
                                <p:cTn id="55" presetID="9" presetClass="entr" presetSubtype="0"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dissolve">
                                      <p:cBhvr>
                                        <p:cTn id="57" dur="500"/>
                                        <p:tgtEl>
                                          <p:spTgt spid="109"/>
                                        </p:tgtEl>
                                      </p:cBhvr>
                                    </p:animEffect>
                                  </p:childTnLst>
                                </p:cTn>
                              </p:par>
                              <p:par>
                                <p:cTn id="58" presetID="9" presetClass="entr" presetSubtype="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dissolve">
                                      <p:cBhvr>
                                        <p:cTn id="60" dur="500"/>
                                        <p:tgtEl>
                                          <p:spTgt spid="106"/>
                                        </p:tgtEl>
                                      </p:cBhvr>
                                    </p:animEffect>
                                  </p:childTnLst>
                                </p:cTn>
                              </p:par>
                              <p:par>
                                <p:cTn id="61" presetID="9" presetClass="entr" presetSubtype="0" fill="hold"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dissolve">
                                      <p:cBhvr>
                                        <p:cTn id="63" dur="500"/>
                                        <p:tgtEl>
                                          <p:spTgt spid="105"/>
                                        </p:tgtEl>
                                      </p:cBhvr>
                                    </p:animEffect>
                                  </p:childTnLst>
                                </p:cTn>
                              </p:par>
                            </p:childTnLst>
                          </p:cTn>
                        </p:par>
                        <p:par>
                          <p:cTn id="64" fill="hold">
                            <p:stCondLst>
                              <p:cond delay="1000"/>
                            </p:stCondLst>
                            <p:childTnLst>
                              <p:par>
                                <p:cTn id="65" presetID="9" presetClass="entr" presetSubtype="0" fill="hold"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dissolve">
                                      <p:cBhvr>
                                        <p:cTn id="67" dur="500"/>
                                        <p:tgtEl>
                                          <p:spTgt spid="122"/>
                                        </p:tgtEl>
                                      </p:cBhvr>
                                    </p:animEffect>
                                  </p:childTnLst>
                                </p:cTn>
                              </p:par>
                              <p:par>
                                <p:cTn id="68" presetID="9" presetClass="entr" presetSubtype="0" fill="hold" nodeType="withEffect">
                                  <p:stCondLst>
                                    <p:cond delay="0"/>
                                  </p:stCondLst>
                                  <p:childTnLst>
                                    <p:set>
                                      <p:cBhvr>
                                        <p:cTn id="69" dur="1" fill="hold">
                                          <p:stCondLst>
                                            <p:cond delay="0"/>
                                          </p:stCondLst>
                                        </p:cTn>
                                        <p:tgtEl>
                                          <p:spTgt spid="125"/>
                                        </p:tgtEl>
                                        <p:attrNameLst>
                                          <p:attrName>style.visibility</p:attrName>
                                        </p:attrNameLst>
                                      </p:cBhvr>
                                      <p:to>
                                        <p:strVal val="visible"/>
                                      </p:to>
                                    </p:set>
                                    <p:animEffect transition="in" filter="dissolve">
                                      <p:cBhvr>
                                        <p:cTn id="70" dur="500"/>
                                        <p:tgtEl>
                                          <p:spTgt spid="125"/>
                                        </p:tgtEl>
                                      </p:cBhvr>
                                    </p:animEffect>
                                  </p:childTnLst>
                                </p:cTn>
                              </p:par>
                              <p:par>
                                <p:cTn id="71" presetID="9" presetClass="entr" presetSubtype="0" fill="hold" nodeType="withEffect">
                                  <p:stCondLst>
                                    <p:cond delay="0"/>
                                  </p:stCondLst>
                                  <p:childTnLst>
                                    <p:set>
                                      <p:cBhvr>
                                        <p:cTn id="72" dur="1" fill="hold">
                                          <p:stCondLst>
                                            <p:cond delay="0"/>
                                          </p:stCondLst>
                                        </p:cTn>
                                        <p:tgtEl>
                                          <p:spTgt spid="129"/>
                                        </p:tgtEl>
                                        <p:attrNameLst>
                                          <p:attrName>style.visibility</p:attrName>
                                        </p:attrNameLst>
                                      </p:cBhvr>
                                      <p:to>
                                        <p:strVal val="visible"/>
                                      </p:to>
                                    </p:set>
                                    <p:animEffect transition="in" filter="dissolve">
                                      <p:cBhvr>
                                        <p:cTn id="73" dur="500"/>
                                        <p:tgtEl>
                                          <p:spTgt spid="129"/>
                                        </p:tgtEl>
                                      </p:cBhvr>
                                    </p:animEffect>
                                  </p:childTnLst>
                                </p:cTn>
                              </p:par>
                            </p:childTnLst>
                          </p:cTn>
                        </p:par>
                        <p:par>
                          <p:cTn id="74" fill="hold">
                            <p:stCondLst>
                              <p:cond delay="1500"/>
                            </p:stCondLst>
                            <p:childTnLst>
                              <p:par>
                                <p:cTn id="75" presetID="9" presetClass="entr" presetSubtype="0" fill="hold"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dissolve">
                                      <p:cBhvr>
                                        <p:cTn id="77" dur="500"/>
                                        <p:tgtEl>
                                          <p:spTgt spid="143"/>
                                        </p:tgtEl>
                                      </p:cBhvr>
                                    </p:animEffect>
                                  </p:childTnLst>
                                </p:cTn>
                              </p:par>
                              <p:par>
                                <p:cTn id="78" presetID="9" presetClass="entr" presetSubtype="0" fill="hold" nodeType="with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dissolve">
                                      <p:cBhvr>
                                        <p:cTn id="80" dur="500"/>
                                        <p:tgtEl>
                                          <p:spTgt spid="146"/>
                                        </p:tgtEl>
                                      </p:cBhvr>
                                    </p:animEffect>
                                  </p:childTnLst>
                                </p:cTn>
                              </p:par>
                            </p:childTnLst>
                          </p:cTn>
                        </p:par>
                        <p:par>
                          <p:cTn id="81" fill="hold">
                            <p:stCondLst>
                              <p:cond delay="2000"/>
                            </p:stCondLst>
                            <p:childTnLst>
                              <p:par>
                                <p:cTn id="82" presetID="9" presetClass="entr" presetSubtype="0" fill="hold" nodeType="after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dissolve">
                                      <p:cBhvr>
                                        <p:cTn id="84" dur="500"/>
                                        <p:tgtEl>
                                          <p:spTgt spid="136"/>
                                        </p:tgtEl>
                                      </p:cBhvr>
                                    </p:animEffect>
                                  </p:childTnLst>
                                </p:cTn>
                              </p:par>
                              <p:par>
                                <p:cTn id="85" presetID="9" presetClass="entr" presetSubtype="0"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dissolve">
                                      <p:cBhvr>
                                        <p:cTn id="87" dur="500"/>
                                        <p:tgtEl>
                                          <p:spTgt spid="13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mph" presetSubtype="0" fill="hold" grpId="0" nodeType="clickEffect">
                                  <p:stCondLst>
                                    <p:cond delay="0"/>
                                  </p:stCondLst>
                                  <p:childTnLst>
                                    <p:animScale>
                                      <p:cBhvr>
                                        <p:cTn id="91" dur="2000" fill="hold"/>
                                        <p:tgtEl>
                                          <p:spTgt spid="5"/>
                                        </p:tgtEl>
                                      </p:cBhvr>
                                      <p:by x="150000" y="150000"/>
                                    </p:animScale>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nodeType="clickEffect">
                                  <p:stCondLst>
                                    <p:cond delay="0"/>
                                  </p:stCondLst>
                                  <p:childTnLst>
                                    <p:animEffect transition="out" filter="blinds(horizontal)">
                                      <p:cBhvr>
                                        <p:cTn id="95" dur="1000"/>
                                        <p:tgtEl>
                                          <p:spTgt spid="1029"/>
                                        </p:tgtEl>
                                      </p:cBhvr>
                                    </p:animEffect>
                                    <p:set>
                                      <p:cBhvr>
                                        <p:cTn id="96" dur="1" fill="hold">
                                          <p:stCondLst>
                                            <p:cond delay="999"/>
                                          </p:stCondLst>
                                        </p:cTn>
                                        <p:tgtEl>
                                          <p:spTgt spid="1029"/>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1000"/>
                                        <p:tgtEl>
                                          <p:spTgt spid="1027"/>
                                        </p:tgtEl>
                                      </p:cBhvr>
                                    </p:animEffect>
                                    <p:set>
                                      <p:cBhvr>
                                        <p:cTn id="99" dur="1" fill="hold">
                                          <p:stCondLst>
                                            <p:cond delay="999"/>
                                          </p:stCondLst>
                                        </p:cTn>
                                        <p:tgtEl>
                                          <p:spTgt spid="1027"/>
                                        </p:tgtEl>
                                        <p:attrNameLst>
                                          <p:attrName>style.visibility</p:attrName>
                                        </p:attrNameLst>
                                      </p:cBhvr>
                                      <p:to>
                                        <p:strVal val="hidden"/>
                                      </p:to>
                                    </p:set>
                                  </p:childTnLst>
                                </p:cTn>
                              </p:par>
                              <p:par>
                                <p:cTn id="100" presetID="5" presetClass="exit" presetSubtype="10" fill="hold" nodeType="withEffect">
                                  <p:stCondLst>
                                    <p:cond delay="0"/>
                                  </p:stCondLst>
                                  <p:childTnLst>
                                    <p:animEffect transition="out" filter="checkerboard(across)">
                                      <p:cBhvr>
                                        <p:cTn id="101" dur="500"/>
                                        <p:tgtEl>
                                          <p:spTgt spid="143"/>
                                        </p:tgtEl>
                                      </p:cBhvr>
                                    </p:animEffect>
                                    <p:set>
                                      <p:cBhvr>
                                        <p:cTn id="102" dur="1" fill="hold">
                                          <p:stCondLst>
                                            <p:cond delay="499"/>
                                          </p:stCondLst>
                                        </p:cTn>
                                        <p:tgtEl>
                                          <p:spTgt spid="143"/>
                                        </p:tgtEl>
                                        <p:attrNameLst>
                                          <p:attrName>style.visibility</p:attrName>
                                        </p:attrNameLst>
                                      </p:cBhvr>
                                      <p:to>
                                        <p:strVal val="hidden"/>
                                      </p:to>
                                    </p:set>
                                  </p:childTnLst>
                                </p:cTn>
                              </p:par>
                              <p:par>
                                <p:cTn id="103" presetID="5" presetClass="exit" presetSubtype="10" fill="hold" nodeType="withEffect">
                                  <p:stCondLst>
                                    <p:cond delay="0"/>
                                  </p:stCondLst>
                                  <p:childTnLst>
                                    <p:animEffect transition="out" filter="checkerboard(across)">
                                      <p:cBhvr>
                                        <p:cTn id="104" dur="500"/>
                                        <p:tgtEl>
                                          <p:spTgt spid="146"/>
                                        </p:tgtEl>
                                      </p:cBhvr>
                                    </p:animEffect>
                                    <p:set>
                                      <p:cBhvr>
                                        <p:cTn id="105" dur="1" fill="hold">
                                          <p:stCondLst>
                                            <p:cond delay="499"/>
                                          </p:stCondLst>
                                        </p:cTn>
                                        <p:tgtEl>
                                          <p:spTgt spid="146"/>
                                        </p:tgtEl>
                                        <p:attrNameLst>
                                          <p:attrName>style.visibility</p:attrName>
                                        </p:attrNameLst>
                                      </p:cBhvr>
                                      <p:to>
                                        <p:strVal val="hidden"/>
                                      </p:to>
                                    </p:set>
                                  </p:childTnLst>
                                </p:cTn>
                              </p:par>
                              <p:par>
                                <p:cTn id="106" presetID="5" presetClass="exit" presetSubtype="10" fill="hold" nodeType="withEffect">
                                  <p:stCondLst>
                                    <p:cond delay="0"/>
                                  </p:stCondLst>
                                  <p:childTnLst>
                                    <p:animEffect transition="out" filter="checkerboard(across)">
                                      <p:cBhvr>
                                        <p:cTn id="107" dur="500"/>
                                        <p:tgtEl>
                                          <p:spTgt spid="117"/>
                                        </p:tgtEl>
                                      </p:cBhvr>
                                    </p:animEffect>
                                    <p:set>
                                      <p:cBhvr>
                                        <p:cTn id="108" dur="1" fill="hold">
                                          <p:stCondLst>
                                            <p:cond delay="499"/>
                                          </p:stCondLst>
                                        </p:cTn>
                                        <p:tgtEl>
                                          <p:spTgt spid="117"/>
                                        </p:tgtEl>
                                        <p:attrNameLst>
                                          <p:attrName>style.visibility</p:attrName>
                                        </p:attrNameLst>
                                      </p:cBhvr>
                                      <p:to>
                                        <p:strVal val="hidden"/>
                                      </p:to>
                                    </p:set>
                                  </p:childTnLst>
                                </p:cTn>
                              </p:par>
                              <p:par>
                                <p:cTn id="109" presetID="5" presetClass="exit" presetSubtype="10" fill="hold" nodeType="withEffect">
                                  <p:stCondLst>
                                    <p:cond delay="0"/>
                                  </p:stCondLst>
                                  <p:childTnLst>
                                    <p:animEffect transition="out" filter="checkerboard(across)">
                                      <p:cBhvr>
                                        <p:cTn id="110" dur="500"/>
                                        <p:tgtEl>
                                          <p:spTgt spid="119"/>
                                        </p:tgtEl>
                                      </p:cBhvr>
                                    </p:animEffect>
                                    <p:set>
                                      <p:cBhvr>
                                        <p:cTn id="111" dur="1" fill="hold">
                                          <p:stCondLst>
                                            <p:cond delay="499"/>
                                          </p:stCondLst>
                                        </p:cTn>
                                        <p:tgtEl>
                                          <p:spTgt spid="11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152"/>
                                        </p:tgtEl>
                                        <p:attrNameLst>
                                          <p:attrName>style.visibility</p:attrName>
                                        </p:attrNameLst>
                                      </p:cBhvr>
                                      <p:to>
                                        <p:strVal val="visible"/>
                                      </p:to>
                                    </p:set>
                                    <p:animEffect transition="in" filter="fade">
                                      <p:cBhvr>
                                        <p:cTn id="116" dur="1000"/>
                                        <p:tgtEl>
                                          <p:spTgt spid="152"/>
                                        </p:tgtEl>
                                      </p:cBhvr>
                                    </p:animEffect>
                                    <p:anim calcmode="lin" valueType="num">
                                      <p:cBhvr>
                                        <p:cTn id="117" dur="1000" fill="hold"/>
                                        <p:tgtEl>
                                          <p:spTgt spid="152"/>
                                        </p:tgtEl>
                                        <p:attrNameLst>
                                          <p:attrName>ppt_x</p:attrName>
                                        </p:attrNameLst>
                                      </p:cBhvr>
                                      <p:tavLst>
                                        <p:tav tm="0">
                                          <p:val>
                                            <p:strVal val="#ppt_x"/>
                                          </p:val>
                                        </p:tav>
                                        <p:tav tm="100000">
                                          <p:val>
                                            <p:strVal val="#ppt_x"/>
                                          </p:val>
                                        </p:tav>
                                      </p:tavLst>
                                    </p:anim>
                                    <p:anim calcmode="lin" valueType="num">
                                      <p:cBhvr>
                                        <p:cTn id="118"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4" presetClass="emph" presetSubtype="0" fill="hold" grpId="1" nodeType="clickEffect">
                                  <p:stCondLst>
                                    <p:cond delay="0"/>
                                  </p:stCondLst>
                                  <p:iterate type="lt">
                                    <p:tmPct val="0"/>
                                  </p:iterate>
                                  <p:childTnLst>
                                    <p:animClr clrSpc="hsl">
                                      <p:cBhvr override="childStyle">
                                        <p:cTn id="122" dur="500" fill="hold"/>
                                        <p:tgtEl>
                                          <p:spTgt spid="10"/>
                                        </p:tgtEl>
                                        <p:attrNameLst>
                                          <p:attrName>style.color</p:attrName>
                                        </p:attrNameLst>
                                      </p:cBhvr>
                                      <p:by>
                                        <p:hsl h="0" s="-12549" l="-25098"/>
                                      </p:by>
                                    </p:animClr>
                                    <p:animClr clrSpc="hsl">
                                      <p:cBhvr>
                                        <p:cTn id="123" dur="500" fill="hold"/>
                                        <p:tgtEl>
                                          <p:spTgt spid="10"/>
                                        </p:tgtEl>
                                        <p:attrNameLst>
                                          <p:attrName>fillcolor</p:attrName>
                                        </p:attrNameLst>
                                      </p:cBhvr>
                                      <p:by>
                                        <p:hsl h="0" s="-12549" l="-25098"/>
                                      </p:by>
                                    </p:animClr>
                                    <p:animClr clrSpc="hsl">
                                      <p:cBhvr>
                                        <p:cTn id="124" dur="500" fill="hold"/>
                                        <p:tgtEl>
                                          <p:spTgt spid="10"/>
                                        </p:tgtEl>
                                        <p:attrNameLst>
                                          <p:attrName>stroke.color</p:attrName>
                                        </p:attrNameLst>
                                      </p:cBhvr>
                                      <p:by>
                                        <p:hsl h="0" s="-12549" l="-25098"/>
                                      </p:by>
                                    </p:animClr>
                                    <p:set>
                                      <p:cBhvr>
                                        <p:cTn id="125" dur="500" fill="hold"/>
                                        <p:tgtEl>
                                          <p:spTgt spid="10"/>
                                        </p:tgtEl>
                                        <p:attrNameLst>
                                          <p:attrName>fill.type</p:attrName>
                                        </p:attrNameLst>
                                      </p:cBhvr>
                                      <p:to>
                                        <p:strVal val="solid"/>
                                      </p:to>
                                    </p:set>
                                  </p:childTnLst>
                                </p:cTn>
                              </p:par>
                              <p:par>
                                <p:cTn id="126" presetID="24" presetClass="emph" presetSubtype="0" fill="hold" grpId="1" nodeType="withEffect">
                                  <p:stCondLst>
                                    <p:cond delay="0"/>
                                  </p:stCondLst>
                                  <p:childTnLst>
                                    <p:animClr clrSpc="hsl">
                                      <p:cBhvr override="childStyle">
                                        <p:cTn id="127" dur="500" fill="hold"/>
                                        <p:tgtEl>
                                          <p:spTgt spid="8"/>
                                        </p:tgtEl>
                                        <p:attrNameLst>
                                          <p:attrName>style.color</p:attrName>
                                        </p:attrNameLst>
                                      </p:cBhvr>
                                      <p:by>
                                        <p:hsl h="0" s="-12549" l="-25098"/>
                                      </p:by>
                                    </p:animClr>
                                    <p:animClr clrSpc="hsl">
                                      <p:cBhvr>
                                        <p:cTn id="128" dur="500" fill="hold"/>
                                        <p:tgtEl>
                                          <p:spTgt spid="8"/>
                                        </p:tgtEl>
                                        <p:attrNameLst>
                                          <p:attrName>fillcolor</p:attrName>
                                        </p:attrNameLst>
                                      </p:cBhvr>
                                      <p:by>
                                        <p:hsl h="0" s="-12549" l="-25098"/>
                                      </p:by>
                                    </p:animClr>
                                    <p:animClr clrSpc="hsl">
                                      <p:cBhvr>
                                        <p:cTn id="129" dur="500" fill="hold"/>
                                        <p:tgtEl>
                                          <p:spTgt spid="8"/>
                                        </p:tgtEl>
                                        <p:attrNameLst>
                                          <p:attrName>stroke.color</p:attrName>
                                        </p:attrNameLst>
                                      </p:cBhvr>
                                      <p:by>
                                        <p:hsl h="0" s="-12549" l="-25098"/>
                                      </p:by>
                                    </p:animClr>
                                    <p:set>
                                      <p:cBhvr>
                                        <p:cTn id="130" dur="500" fill="hold"/>
                                        <p:tgtEl>
                                          <p:spTgt spid="8"/>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grpId="1" nodeType="clickEffect">
                                  <p:stCondLst>
                                    <p:cond delay="0"/>
                                  </p:stCondLst>
                                  <p:childTnLst>
                                    <p:anim calcmode="lin" valueType="num">
                                      <p:cBhvr additive="base">
                                        <p:cTn id="134" dur="500"/>
                                        <p:tgtEl>
                                          <p:spTgt spid="12"/>
                                        </p:tgtEl>
                                        <p:attrNameLst>
                                          <p:attrName>ppt_x</p:attrName>
                                        </p:attrNameLst>
                                      </p:cBhvr>
                                      <p:tavLst>
                                        <p:tav tm="0">
                                          <p:val>
                                            <p:strVal val="ppt_x"/>
                                          </p:val>
                                        </p:tav>
                                        <p:tav tm="100000">
                                          <p:val>
                                            <p:strVal val="ppt_x"/>
                                          </p:val>
                                        </p:tav>
                                      </p:tavLst>
                                    </p:anim>
                                    <p:anim calcmode="lin" valueType="num">
                                      <p:cBhvr additive="base">
                                        <p:cTn id="135" dur="500"/>
                                        <p:tgtEl>
                                          <p:spTgt spid="12"/>
                                        </p:tgtEl>
                                        <p:attrNameLst>
                                          <p:attrName>ppt_y</p:attrName>
                                        </p:attrNameLst>
                                      </p:cBhvr>
                                      <p:tavLst>
                                        <p:tav tm="0">
                                          <p:val>
                                            <p:strVal val="ppt_y"/>
                                          </p:val>
                                        </p:tav>
                                        <p:tav tm="100000">
                                          <p:val>
                                            <p:strVal val="1+ppt_h/2"/>
                                          </p:val>
                                        </p:tav>
                                      </p:tavLst>
                                    </p:anim>
                                    <p:set>
                                      <p:cBhvr>
                                        <p:cTn id="136" dur="1" fill="hold">
                                          <p:stCondLst>
                                            <p:cond delay="499"/>
                                          </p:stCondLst>
                                        </p:cTn>
                                        <p:tgtEl>
                                          <p:spTgt spid="12"/>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9"/>
                                        </p:tgtEl>
                                        <p:attrNameLst>
                                          <p:attrName>ppt_x</p:attrName>
                                        </p:attrNameLst>
                                      </p:cBhvr>
                                      <p:tavLst>
                                        <p:tav tm="0">
                                          <p:val>
                                            <p:strVal val="ppt_x"/>
                                          </p:val>
                                        </p:tav>
                                        <p:tav tm="100000">
                                          <p:val>
                                            <p:strVal val="ppt_x"/>
                                          </p:val>
                                        </p:tav>
                                      </p:tavLst>
                                    </p:anim>
                                    <p:anim calcmode="lin" valueType="num">
                                      <p:cBhvr additive="base">
                                        <p:cTn id="139" dur="500"/>
                                        <p:tgtEl>
                                          <p:spTgt spid="9"/>
                                        </p:tgtEl>
                                        <p:attrNameLst>
                                          <p:attrName>ppt_y</p:attrName>
                                        </p:attrNameLst>
                                      </p:cBhvr>
                                      <p:tavLst>
                                        <p:tav tm="0">
                                          <p:val>
                                            <p:strVal val="ppt_y"/>
                                          </p:val>
                                        </p:tav>
                                        <p:tav tm="100000">
                                          <p:val>
                                            <p:strVal val="1+ppt_h/2"/>
                                          </p:val>
                                        </p:tav>
                                      </p:tavLst>
                                    </p:anim>
                                    <p:set>
                                      <p:cBhvr>
                                        <p:cTn id="140" dur="1" fill="hold">
                                          <p:stCondLst>
                                            <p:cond delay="499"/>
                                          </p:stCondLst>
                                        </p:cTn>
                                        <p:tgtEl>
                                          <p:spTgt spid="9"/>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5" presetClass="exit" presetSubtype="10" fill="hold" nodeType="withEffect">
                                  <p:stCondLst>
                                    <p:cond delay="0"/>
                                  </p:stCondLst>
                                  <p:childTnLst>
                                    <p:animEffect transition="out" filter="checkerboard(across)">
                                      <p:cBhvr>
                                        <p:cTn id="146" dur="500"/>
                                        <p:tgtEl>
                                          <p:spTgt spid="109"/>
                                        </p:tgtEl>
                                      </p:cBhvr>
                                    </p:animEffect>
                                    <p:set>
                                      <p:cBhvr>
                                        <p:cTn id="147" dur="1" fill="hold">
                                          <p:stCondLst>
                                            <p:cond delay="499"/>
                                          </p:stCondLst>
                                        </p:cTn>
                                        <p:tgtEl>
                                          <p:spTgt spid="109"/>
                                        </p:tgtEl>
                                        <p:attrNameLst>
                                          <p:attrName>style.visibility</p:attrName>
                                        </p:attrNameLst>
                                      </p:cBhvr>
                                      <p:to>
                                        <p:strVal val="hidden"/>
                                      </p:to>
                                    </p:set>
                                  </p:childTnLst>
                                </p:cTn>
                              </p:par>
                              <p:par>
                                <p:cTn id="148" presetID="5" presetClass="exit" presetSubtype="10" fill="hold" nodeType="withEffect">
                                  <p:stCondLst>
                                    <p:cond delay="0"/>
                                  </p:stCondLst>
                                  <p:childTnLst>
                                    <p:animEffect transition="out" filter="checkerboard(across)">
                                      <p:cBhvr>
                                        <p:cTn id="149" dur="500"/>
                                        <p:tgtEl>
                                          <p:spTgt spid="122"/>
                                        </p:tgtEl>
                                      </p:cBhvr>
                                    </p:animEffect>
                                    <p:set>
                                      <p:cBhvr>
                                        <p:cTn id="150" dur="1" fill="hold">
                                          <p:stCondLst>
                                            <p:cond delay="499"/>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8" grpId="0" animBg="1"/>
      <p:bldP spid="8" grpId="1" animBg="1"/>
      <p:bldP spid="9" grpId="0" animBg="1"/>
      <p:bldP spid="9" grpId="1" animBg="1"/>
      <p:bldP spid="12" grpId="0" animBg="1"/>
      <p:bldP spid="12" grpId="1" animBg="1"/>
      <p:bldP spid="10" grpId="0" animBg="1"/>
      <p:bldP spid="10" grpId="1" animBg="1"/>
      <p:bldP spid="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n-US" dirty="0" err="1" smtClean="0"/>
              <a:t>Limitaciones</a:t>
            </a:r>
            <a:r>
              <a:rPr lang="en-US" dirty="0" smtClean="0"/>
              <a:t> del </a:t>
            </a:r>
            <a:r>
              <a:rPr lang="en-US" dirty="0" err="1" smtClean="0"/>
              <a:t>Recomendador</a:t>
            </a:r>
            <a:r>
              <a:rPr lang="en-US" dirty="0" smtClean="0"/>
              <a:t> </a:t>
            </a:r>
            <a:r>
              <a:rPr lang="en-US" dirty="0" err="1" smtClean="0"/>
              <a:t>basado</a:t>
            </a:r>
            <a:r>
              <a:rPr lang="en-US" dirty="0" smtClean="0"/>
              <a:t> en el </a:t>
            </a:r>
            <a:r>
              <a:rPr lang="en-US" dirty="0" err="1" smtClean="0"/>
              <a:t>usuario</a:t>
            </a:r>
            <a:endParaRPr lang="es-E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00200" y="1447800"/>
            <a:ext cx="5924109" cy="4525962"/>
          </a:xfrm>
          <a:prstGeom prst="rect">
            <a:avLst/>
          </a:prstGeom>
          <a:noFill/>
          <a:ln w="9525">
            <a:noFill/>
            <a:miter lim="800000"/>
            <a:headEnd/>
            <a:tailEnd/>
          </a:ln>
        </p:spPr>
      </p:pic>
      <p:grpSp>
        <p:nvGrpSpPr>
          <p:cNvPr id="5" name="4 Grupo"/>
          <p:cNvGrpSpPr/>
          <p:nvPr/>
        </p:nvGrpSpPr>
        <p:grpSpPr>
          <a:xfrm>
            <a:off x="2133600" y="2286330"/>
            <a:ext cx="5105400" cy="2590470"/>
            <a:chOff x="2209800" y="2286000"/>
            <a:chExt cx="4953000" cy="2362200"/>
          </a:xfrm>
        </p:grpSpPr>
        <p:sp>
          <p:nvSpPr>
            <p:cNvPr id="6" name="5 Rectángulo"/>
            <p:cNvSpPr/>
            <p:nvPr/>
          </p:nvSpPr>
          <p:spPr>
            <a:xfrm>
              <a:off x="22098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2098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2098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2098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505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505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3505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505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8006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8006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8006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8006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6172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6172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6172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6172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22098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3505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8006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172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25 Grupo"/>
          <p:cNvGrpSpPr/>
          <p:nvPr/>
        </p:nvGrpSpPr>
        <p:grpSpPr>
          <a:xfrm>
            <a:off x="1905000" y="2057400"/>
            <a:ext cx="5402397" cy="2347614"/>
            <a:chOff x="1905000" y="2133600"/>
            <a:chExt cx="5410200" cy="2209800"/>
          </a:xfrm>
        </p:grpSpPr>
        <p:cxnSp>
          <p:nvCxnSpPr>
            <p:cNvPr id="27" name="26 Conector recto"/>
            <p:cNvCxnSpPr/>
            <p:nvPr/>
          </p:nvCxnSpPr>
          <p:spPr>
            <a:xfrm rot="5400000">
              <a:off x="800100" y="323850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905000" y="4343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705100" y="37719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276600" y="3200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4381500" y="34671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4648200" y="37338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5638800" y="34290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6819900" y="26289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5943600" y="3124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38 Conector recto"/>
          <p:cNvCxnSpPr/>
          <p:nvPr/>
        </p:nvCxnSpPr>
        <p:spPr>
          <a:xfrm>
            <a:off x="304800" y="20574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152400" y="2209800"/>
            <a:ext cx="1632178" cy="338554"/>
          </a:xfrm>
          <a:prstGeom prst="rect">
            <a:avLst/>
          </a:prstGeom>
          <a:noFill/>
        </p:spPr>
        <p:txBody>
          <a:bodyPr wrap="none" rtlCol="0">
            <a:spAutoFit/>
          </a:bodyPr>
          <a:lstStyle/>
          <a:p>
            <a:r>
              <a:rPr lang="en-US" sz="1600" dirty="0" smtClean="0"/>
              <a:t>ESTUDIANTE A</a:t>
            </a:r>
            <a:endParaRPr lang="es-ES" sz="1600" dirty="0"/>
          </a:p>
        </p:txBody>
      </p:sp>
      <p:grpSp>
        <p:nvGrpSpPr>
          <p:cNvPr id="59" name="58 Grupo"/>
          <p:cNvGrpSpPr/>
          <p:nvPr/>
        </p:nvGrpSpPr>
        <p:grpSpPr>
          <a:xfrm>
            <a:off x="1828800" y="2438400"/>
            <a:ext cx="7476392" cy="2057400"/>
            <a:chOff x="1828800" y="2362200"/>
            <a:chExt cx="7476392" cy="2057400"/>
          </a:xfrm>
        </p:grpSpPr>
        <p:cxnSp>
          <p:nvCxnSpPr>
            <p:cNvPr id="52" name="51 Conector recto"/>
            <p:cNvCxnSpPr/>
            <p:nvPr/>
          </p:nvCxnSpPr>
          <p:spPr>
            <a:xfrm rot="5400000">
              <a:off x="800100" y="3390900"/>
              <a:ext cx="2057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10800000">
              <a:off x="1828800" y="4419600"/>
              <a:ext cx="426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flipH="1" flipV="1">
              <a:off x="5524500" y="3848100"/>
              <a:ext cx="1143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rot="10800000">
              <a:off x="6096000" y="3276600"/>
              <a:ext cx="1371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rot="5400000" flipH="1" flipV="1">
              <a:off x="7010400" y="2819400"/>
              <a:ext cx="914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rot="10800000">
              <a:off x="7467600" y="2362200"/>
              <a:ext cx="152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7467600" y="2450068"/>
              <a:ext cx="1837592" cy="369332"/>
            </a:xfrm>
            <a:prstGeom prst="rect">
              <a:avLst/>
            </a:prstGeom>
            <a:noFill/>
          </p:spPr>
          <p:txBody>
            <a:bodyPr wrap="square" rtlCol="0">
              <a:spAutoFit/>
            </a:bodyPr>
            <a:lstStyle/>
            <a:p>
              <a:r>
                <a:rPr lang="en-US" dirty="0" smtClean="0"/>
                <a:t>VECINOS DE A</a:t>
              </a:r>
              <a:endParaRPr lang="es-ES" dirty="0"/>
            </a:p>
          </p:txBody>
        </p:sp>
      </p:grpSp>
      <p:sp>
        <p:nvSpPr>
          <p:cNvPr id="60" name="59 Rectángulo redondeado"/>
          <p:cNvSpPr/>
          <p:nvPr/>
        </p:nvSpPr>
        <p:spPr>
          <a:xfrm>
            <a:off x="3429000" y="3429000"/>
            <a:ext cx="1066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61" name="60 CuadroTexto"/>
          <p:cNvSpPr txBox="1"/>
          <p:nvPr/>
        </p:nvSpPr>
        <p:spPr>
          <a:xfrm>
            <a:off x="152400" y="2514600"/>
            <a:ext cx="1609736" cy="338554"/>
          </a:xfrm>
          <a:prstGeom prst="rect">
            <a:avLst/>
          </a:prstGeom>
          <a:noFill/>
        </p:spPr>
        <p:txBody>
          <a:bodyPr wrap="none" rtlCol="0">
            <a:spAutoFit/>
          </a:bodyPr>
          <a:lstStyle/>
          <a:p>
            <a:r>
              <a:rPr lang="en-US" sz="1600" dirty="0" smtClean="0"/>
              <a:t>ESTUDIANTE B</a:t>
            </a:r>
            <a:endParaRPr lang="es-ES" sz="1600" dirty="0"/>
          </a:p>
        </p:txBody>
      </p:sp>
      <p:sp>
        <p:nvSpPr>
          <p:cNvPr id="62" name="61 CuadroTexto"/>
          <p:cNvSpPr txBox="1"/>
          <p:nvPr/>
        </p:nvSpPr>
        <p:spPr>
          <a:xfrm>
            <a:off x="7458808" y="2754868"/>
            <a:ext cx="1837592" cy="369332"/>
          </a:xfrm>
          <a:prstGeom prst="rect">
            <a:avLst/>
          </a:prstGeom>
          <a:noFill/>
        </p:spPr>
        <p:txBody>
          <a:bodyPr wrap="square" rtlCol="0">
            <a:spAutoFit/>
          </a:bodyPr>
          <a:lstStyle/>
          <a:p>
            <a:r>
              <a:rPr lang="en-US" dirty="0" smtClean="0"/>
              <a:t>Y B TAMBIEN</a:t>
            </a:r>
            <a:endParaRPr lang="es-ES" dirty="0"/>
          </a:p>
        </p:txBody>
      </p:sp>
      <p:grpSp>
        <p:nvGrpSpPr>
          <p:cNvPr id="154" name="153 Grupo"/>
          <p:cNvGrpSpPr/>
          <p:nvPr/>
        </p:nvGrpSpPr>
        <p:grpSpPr>
          <a:xfrm>
            <a:off x="533400" y="3048000"/>
            <a:ext cx="3519414" cy="2010514"/>
            <a:chOff x="533400" y="3048000"/>
            <a:chExt cx="3519414" cy="2010514"/>
          </a:xfrm>
        </p:grpSpPr>
        <p:grpSp>
          <p:nvGrpSpPr>
            <p:cNvPr id="84" name="83 Grupo"/>
            <p:cNvGrpSpPr/>
            <p:nvPr/>
          </p:nvGrpSpPr>
          <p:grpSpPr>
            <a:xfrm>
              <a:off x="700014" y="3048000"/>
              <a:ext cx="3276600" cy="2010514"/>
              <a:chOff x="2209800" y="2286000"/>
              <a:chExt cx="4953000" cy="2362200"/>
            </a:xfrm>
          </p:grpSpPr>
          <p:sp>
            <p:nvSpPr>
              <p:cNvPr id="85" name="84 Rectángulo"/>
              <p:cNvSpPr/>
              <p:nvPr/>
            </p:nvSpPr>
            <p:spPr>
              <a:xfrm>
                <a:off x="22098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Rectángulo"/>
              <p:cNvSpPr/>
              <p:nvPr/>
            </p:nvSpPr>
            <p:spPr>
              <a:xfrm>
                <a:off x="22098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86 Rectángulo"/>
              <p:cNvSpPr/>
              <p:nvPr/>
            </p:nvSpPr>
            <p:spPr>
              <a:xfrm>
                <a:off x="22098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Rectángulo"/>
              <p:cNvSpPr/>
              <p:nvPr/>
            </p:nvSpPr>
            <p:spPr>
              <a:xfrm>
                <a:off x="22098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88 Rectángulo"/>
              <p:cNvSpPr/>
              <p:nvPr/>
            </p:nvSpPr>
            <p:spPr>
              <a:xfrm>
                <a:off x="3505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0" name="89 Rectángulo"/>
              <p:cNvSpPr/>
              <p:nvPr/>
            </p:nvSpPr>
            <p:spPr>
              <a:xfrm>
                <a:off x="3505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90 Rectángulo"/>
              <p:cNvSpPr/>
              <p:nvPr/>
            </p:nvSpPr>
            <p:spPr>
              <a:xfrm>
                <a:off x="3505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Rectángulo"/>
              <p:cNvSpPr/>
              <p:nvPr/>
            </p:nvSpPr>
            <p:spPr>
              <a:xfrm>
                <a:off x="3505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92 Rectángulo"/>
              <p:cNvSpPr/>
              <p:nvPr/>
            </p:nvSpPr>
            <p:spPr>
              <a:xfrm>
                <a:off x="48006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93 Rectángulo"/>
              <p:cNvSpPr/>
              <p:nvPr/>
            </p:nvSpPr>
            <p:spPr>
              <a:xfrm>
                <a:off x="48006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Rectángulo"/>
              <p:cNvSpPr/>
              <p:nvPr/>
            </p:nvSpPr>
            <p:spPr>
              <a:xfrm>
                <a:off x="48006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Rectángulo"/>
              <p:cNvSpPr/>
              <p:nvPr/>
            </p:nvSpPr>
            <p:spPr>
              <a:xfrm>
                <a:off x="48006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Rectángulo"/>
              <p:cNvSpPr/>
              <p:nvPr/>
            </p:nvSpPr>
            <p:spPr>
              <a:xfrm>
                <a:off x="6172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Rectángulo"/>
              <p:cNvSpPr/>
              <p:nvPr/>
            </p:nvSpPr>
            <p:spPr>
              <a:xfrm>
                <a:off x="6172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Rectángulo"/>
              <p:cNvSpPr/>
              <p:nvPr/>
            </p:nvSpPr>
            <p:spPr>
              <a:xfrm>
                <a:off x="6172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99 Rectángulo"/>
              <p:cNvSpPr/>
              <p:nvPr/>
            </p:nvSpPr>
            <p:spPr>
              <a:xfrm>
                <a:off x="6172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 name="100 Rectángulo"/>
              <p:cNvSpPr/>
              <p:nvPr/>
            </p:nvSpPr>
            <p:spPr>
              <a:xfrm>
                <a:off x="22098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2" name="101 Rectángulo"/>
              <p:cNvSpPr/>
              <p:nvPr/>
            </p:nvSpPr>
            <p:spPr>
              <a:xfrm>
                <a:off x="3505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102 Rectángulo"/>
              <p:cNvSpPr/>
              <p:nvPr/>
            </p:nvSpPr>
            <p:spPr>
              <a:xfrm>
                <a:off x="48006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Rectángulo"/>
              <p:cNvSpPr/>
              <p:nvPr/>
            </p:nvSpPr>
            <p:spPr>
              <a:xfrm>
                <a:off x="6172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5" name="104 Rectángulo redondeado"/>
            <p:cNvSpPr/>
            <p:nvPr/>
          </p:nvSpPr>
          <p:spPr>
            <a:xfrm>
              <a:off x="1538214" y="3962400"/>
              <a:ext cx="711200" cy="152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cxnSp>
          <p:nvCxnSpPr>
            <p:cNvPr id="108" name="107 Conector recto"/>
            <p:cNvCxnSpPr/>
            <p:nvPr/>
          </p:nvCxnSpPr>
          <p:spPr>
            <a:xfrm rot="5400000">
              <a:off x="-297507" y="3878907"/>
              <a:ext cx="16618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a:off x="533400" y="4709814"/>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rot="5400000">
              <a:off x="995866" y="4280035"/>
              <a:ext cx="859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1425646" y="3850255"/>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rot="5400000">
              <a:off x="2117328" y="4050819"/>
              <a:ext cx="401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2317892" y="4251383"/>
              <a:ext cx="842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113 Conector recto"/>
            <p:cNvCxnSpPr/>
            <p:nvPr/>
          </p:nvCxnSpPr>
          <p:spPr>
            <a:xfrm rot="5400000">
              <a:off x="2931352" y="4022167"/>
              <a:ext cx="4584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3680338" y="3420476"/>
              <a:ext cx="744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3160568" y="3792951"/>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5" name="154 Grupo"/>
          <p:cNvGrpSpPr/>
          <p:nvPr/>
        </p:nvGrpSpPr>
        <p:grpSpPr>
          <a:xfrm>
            <a:off x="4710186" y="3048000"/>
            <a:ext cx="3519414" cy="2010533"/>
            <a:chOff x="533400" y="3048000"/>
            <a:chExt cx="3519414" cy="2010533"/>
          </a:xfrm>
        </p:grpSpPr>
        <p:grpSp>
          <p:nvGrpSpPr>
            <p:cNvPr id="156" name="83 Grupo"/>
            <p:cNvGrpSpPr/>
            <p:nvPr/>
          </p:nvGrpSpPr>
          <p:grpSpPr>
            <a:xfrm>
              <a:off x="700014" y="3048010"/>
              <a:ext cx="3276600" cy="2010523"/>
              <a:chOff x="2209800" y="2286000"/>
              <a:chExt cx="4953000" cy="2362200"/>
            </a:xfrm>
          </p:grpSpPr>
          <p:sp>
            <p:nvSpPr>
              <p:cNvPr id="167" name="166 Rectángulo"/>
              <p:cNvSpPr/>
              <p:nvPr/>
            </p:nvSpPr>
            <p:spPr>
              <a:xfrm>
                <a:off x="22098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167 Rectángulo"/>
              <p:cNvSpPr/>
              <p:nvPr/>
            </p:nvSpPr>
            <p:spPr>
              <a:xfrm>
                <a:off x="22098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168 Rectángulo"/>
              <p:cNvSpPr/>
              <p:nvPr/>
            </p:nvSpPr>
            <p:spPr>
              <a:xfrm>
                <a:off x="22098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169 Rectángulo"/>
              <p:cNvSpPr/>
              <p:nvPr/>
            </p:nvSpPr>
            <p:spPr>
              <a:xfrm>
                <a:off x="22098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170 Rectángulo"/>
              <p:cNvSpPr/>
              <p:nvPr/>
            </p:nvSpPr>
            <p:spPr>
              <a:xfrm>
                <a:off x="3505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2" name="171 Rectángulo"/>
              <p:cNvSpPr/>
              <p:nvPr/>
            </p:nvSpPr>
            <p:spPr>
              <a:xfrm>
                <a:off x="3505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3" name="172 Rectángulo"/>
              <p:cNvSpPr/>
              <p:nvPr/>
            </p:nvSpPr>
            <p:spPr>
              <a:xfrm>
                <a:off x="3505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4" name="173 Rectángulo"/>
              <p:cNvSpPr/>
              <p:nvPr/>
            </p:nvSpPr>
            <p:spPr>
              <a:xfrm>
                <a:off x="3505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5" name="174 Rectángulo"/>
              <p:cNvSpPr/>
              <p:nvPr/>
            </p:nvSpPr>
            <p:spPr>
              <a:xfrm>
                <a:off x="48006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6" name="175 Rectángulo"/>
              <p:cNvSpPr/>
              <p:nvPr/>
            </p:nvSpPr>
            <p:spPr>
              <a:xfrm>
                <a:off x="48006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7" name="176 Rectángulo"/>
              <p:cNvSpPr/>
              <p:nvPr/>
            </p:nvSpPr>
            <p:spPr>
              <a:xfrm>
                <a:off x="48006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177 Rectángulo"/>
              <p:cNvSpPr/>
              <p:nvPr/>
            </p:nvSpPr>
            <p:spPr>
              <a:xfrm>
                <a:off x="48006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9" name="178 Rectángulo"/>
              <p:cNvSpPr/>
              <p:nvPr/>
            </p:nvSpPr>
            <p:spPr>
              <a:xfrm>
                <a:off x="6172200" y="2286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0" name="179 Rectángulo"/>
              <p:cNvSpPr/>
              <p:nvPr/>
            </p:nvSpPr>
            <p:spPr>
              <a:xfrm>
                <a:off x="6172200" y="2819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1" name="180 Rectángulo"/>
              <p:cNvSpPr/>
              <p:nvPr/>
            </p:nvSpPr>
            <p:spPr>
              <a:xfrm>
                <a:off x="6172200" y="3352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181 Rectángulo"/>
              <p:cNvSpPr/>
              <p:nvPr/>
            </p:nvSpPr>
            <p:spPr>
              <a:xfrm>
                <a:off x="6172200" y="39624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182 Rectángulo"/>
              <p:cNvSpPr/>
              <p:nvPr/>
            </p:nvSpPr>
            <p:spPr>
              <a:xfrm>
                <a:off x="22098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183 Rectángulo"/>
              <p:cNvSpPr/>
              <p:nvPr/>
            </p:nvSpPr>
            <p:spPr>
              <a:xfrm>
                <a:off x="3505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5" name="184 Rectángulo"/>
              <p:cNvSpPr/>
              <p:nvPr/>
            </p:nvSpPr>
            <p:spPr>
              <a:xfrm>
                <a:off x="48006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6" name="185 Rectángulo"/>
              <p:cNvSpPr/>
              <p:nvPr/>
            </p:nvSpPr>
            <p:spPr>
              <a:xfrm>
                <a:off x="6172200" y="4495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7" name="156 Rectángulo redondeado"/>
            <p:cNvSpPr/>
            <p:nvPr/>
          </p:nvSpPr>
          <p:spPr>
            <a:xfrm>
              <a:off x="1538214" y="3962400"/>
              <a:ext cx="711200" cy="152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cxnSp>
          <p:nvCxnSpPr>
            <p:cNvPr id="158" name="157 Conector recto"/>
            <p:cNvCxnSpPr/>
            <p:nvPr/>
          </p:nvCxnSpPr>
          <p:spPr>
            <a:xfrm rot="5400000">
              <a:off x="-297507" y="3878907"/>
              <a:ext cx="16618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158 Conector recto"/>
            <p:cNvCxnSpPr/>
            <p:nvPr/>
          </p:nvCxnSpPr>
          <p:spPr>
            <a:xfrm>
              <a:off x="533400" y="4709814"/>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rot="5400000">
              <a:off x="995866" y="4280035"/>
              <a:ext cx="859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160 Conector recto"/>
            <p:cNvCxnSpPr/>
            <p:nvPr/>
          </p:nvCxnSpPr>
          <p:spPr>
            <a:xfrm>
              <a:off x="1425646" y="3850255"/>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rot="5400000">
              <a:off x="2117328" y="4050819"/>
              <a:ext cx="401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162 Conector recto"/>
            <p:cNvCxnSpPr/>
            <p:nvPr/>
          </p:nvCxnSpPr>
          <p:spPr>
            <a:xfrm>
              <a:off x="2317892" y="4251383"/>
              <a:ext cx="842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rot="5400000">
              <a:off x="2931352" y="4022167"/>
              <a:ext cx="4584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164 Conector recto"/>
            <p:cNvCxnSpPr/>
            <p:nvPr/>
          </p:nvCxnSpPr>
          <p:spPr>
            <a:xfrm rot="5400000">
              <a:off x="3680338" y="3420476"/>
              <a:ext cx="744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a:off x="3160568" y="3792951"/>
              <a:ext cx="892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7" name="186 CuadroTexto"/>
          <p:cNvSpPr txBox="1"/>
          <p:nvPr/>
        </p:nvSpPr>
        <p:spPr>
          <a:xfrm>
            <a:off x="1447800" y="2438400"/>
            <a:ext cx="1811714" cy="369332"/>
          </a:xfrm>
          <a:prstGeom prst="rect">
            <a:avLst/>
          </a:prstGeom>
          <a:noFill/>
        </p:spPr>
        <p:txBody>
          <a:bodyPr wrap="none" rtlCol="0">
            <a:spAutoFit/>
          </a:bodyPr>
          <a:lstStyle/>
          <a:p>
            <a:r>
              <a:rPr lang="en-US" dirty="0" smtClean="0"/>
              <a:t>ESTUDIANTE A</a:t>
            </a:r>
            <a:endParaRPr lang="es-ES" dirty="0"/>
          </a:p>
        </p:txBody>
      </p:sp>
      <p:sp>
        <p:nvSpPr>
          <p:cNvPr id="188" name="187 CuadroTexto"/>
          <p:cNvSpPr txBox="1"/>
          <p:nvPr/>
        </p:nvSpPr>
        <p:spPr>
          <a:xfrm>
            <a:off x="5884486" y="2438400"/>
            <a:ext cx="1786066" cy="369332"/>
          </a:xfrm>
          <a:prstGeom prst="rect">
            <a:avLst/>
          </a:prstGeom>
          <a:noFill/>
        </p:spPr>
        <p:txBody>
          <a:bodyPr wrap="none" rtlCol="0">
            <a:spAutoFit/>
          </a:bodyPr>
          <a:lstStyle/>
          <a:p>
            <a:r>
              <a:rPr lang="en-US" dirty="0" smtClean="0"/>
              <a:t>ESTUDIANTE B</a:t>
            </a:r>
            <a:endParaRPr lang="es-ES" dirty="0"/>
          </a:p>
        </p:txBody>
      </p:sp>
      <p:sp>
        <p:nvSpPr>
          <p:cNvPr id="190" name="189 CuadroTexto"/>
          <p:cNvSpPr txBox="1"/>
          <p:nvPr/>
        </p:nvSpPr>
        <p:spPr>
          <a:xfrm>
            <a:off x="1752600" y="2907268"/>
            <a:ext cx="330540" cy="369332"/>
          </a:xfrm>
          <a:prstGeom prst="rect">
            <a:avLst/>
          </a:prstGeom>
          <a:noFill/>
        </p:spPr>
        <p:txBody>
          <a:bodyPr wrap="none" rtlCol="0">
            <a:spAutoFit/>
          </a:bodyPr>
          <a:lstStyle/>
          <a:p>
            <a:r>
              <a:rPr lang="en-US" dirty="0" smtClean="0"/>
              <a:t>1</a:t>
            </a:r>
            <a:endParaRPr lang="es-ES" dirty="0"/>
          </a:p>
        </p:txBody>
      </p:sp>
      <p:sp>
        <p:nvSpPr>
          <p:cNvPr id="191" name="190 CuadroTexto"/>
          <p:cNvSpPr txBox="1"/>
          <p:nvPr/>
        </p:nvSpPr>
        <p:spPr>
          <a:xfrm>
            <a:off x="2565060" y="2907268"/>
            <a:ext cx="330540" cy="369332"/>
          </a:xfrm>
          <a:prstGeom prst="rect">
            <a:avLst/>
          </a:prstGeom>
          <a:noFill/>
        </p:spPr>
        <p:txBody>
          <a:bodyPr wrap="none" rtlCol="0">
            <a:spAutoFit/>
          </a:bodyPr>
          <a:lstStyle/>
          <a:p>
            <a:r>
              <a:rPr lang="en-US" dirty="0" smtClean="0"/>
              <a:t>1</a:t>
            </a:r>
            <a:endParaRPr lang="es-ES" dirty="0"/>
          </a:p>
        </p:txBody>
      </p:sp>
      <p:sp>
        <p:nvSpPr>
          <p:cNvPr id="192" name="191 CuadroTexto"/>
          <p:cNvSpPr txBox="1"/>
          <p:nvPr/>
        </p:nvSpPr>
        <p:spPr>
          <a:xfrm>
            <a:off x="3505200" y="2907268"/>
            <a:ext cx="330540" cy="369332"/>
          </a:xfrm>
          <a:prstGeom prst="rect">
            <a:avLst/>
          </a:prstGeom>
          <a:noFill/>
        </p:spPr>
        <p:txBody>
          <a:bodyPr wrap="none" rtlCol="0">
            <a:spAutoFit/>
          </a:bodyPr>
          <a:lstStyle/>
          <a:p>
            <a:r>
              <a:rPr lang="en-US" dirty="0" smtClean="0"/>
              <a:t>1</a:t>
            </a:r>
            <a:endParaRPr lang="es-ES" dirty="0"/>
          </a:p>
        </p:txBody>
      </p:sp>
      <p:sp>
        <p:nvSpPr>
          <p:cNvPr id="193" name="192 CuadroTexto"/>
          <p:cNvSpPr txBox="1"/>
          <p:nvPr/>
        </p:nvSpPr>
        <p:spPr>
          <a:xfrm>
            <a:off x="5079660" y="2907268"/>
            <a:ext cx="330540" cy="369332"/>
          </a:xfrm>
          <a:prstGeom prst="rect">
            <a:avLst/>
          </a:prstGeom>
          <a:noFill/>
        </p:spPr>
        <p:txBody>
          <a:bodyPr wrap="none" rtlCol="0">
            <a:spAutoFit/>
          </a:bodyPr>
          <a:lstStyle/>
          <a:p>
            <a:r>
              <a:rPr lang="en-US" dirty="0" smtClean="0"/>
              <a:t>1</a:t>
            </a:r>
            <a:endParaRPr lang="es-ES" dirty="0"/>
          </a:p>
        </p:txBody>
      </p:sp>
      <p:sp>
        <p:nvSpPr>
          <p:cNvPr id="194" name="193 CuadroTexto"/>
          <p:cNvSpPr txBox="1"/>
          <p:nvPr/>
        </p:nvSpPr>
        <p:spPr>
          <a:xfrm>
            <a:off x="5867400" y="2907268"/>
            <a:ext cx="330540" cy="369332"/>
          </a:xfrm>
          <a:prstGeom prst="rect">
            <a:avLst/>
          </a:prstGeom>
          <a:noFill/>
        </p:spPr>
        <p:txBody>
          <a:bodyPr wrap="none" rtlCol="0">
            <a:spAutoFit/>
          </a:bodyPr>
          <a:lstStyle/>
          <a:p>
            <a:r>
              <a:rPr lang="en-US" dirty="0" smtClean="0"/>
              <a:t>1</a:t>
            </a:r>
            <a:endParaRPr lang="es-ES" dirty="0"/>
          </a:p>
        </p:txBody>
      </p:sp>
      <p:sp>
        <p:nvSpPr>
          <p:cNvPr id="195" name="194 CuadroTexto"/>
          <p:cNvSpPr txBox="1"/>
          <p:nvPr/>
        </p:nvSpPr>
        <p:spPr>
          <a:xfrm>
            <a:off x="6756060" y="2895600"/>
            <a:ext cx="330540" cy="369332"/>
          </a:xfrm>
          <a:prstGeom prst="rect">
            <a:avLst/>
          </a:prstGeom>
          <a:noFill/>
        </p:spPr>
        <p:txBody>
          <a:bodyPr wrap="none" rtlCol="0">
            <a:spAutoFit/>
          </a:bodyPr>
          <a:lstStyle/>
          <a:p>
            <a:r>
              <a:rPr lang="en-US" dirty="0" smtClean="0"/>
              <a:t>2</a:t>
            </a:r>
            <a:endParaRPr lang="es-ES" dirty="0"/>
          </a:p>
        </p:txBody>
      </p:sp>
      <p:sp>
        <p:nvSpPr>
          <p:cNvPr id="196" name="195 CuadroTexto"/>
          <p:cNvSpPr txBox="1"/>
          <p:nvPr/>
        </p:nvSpPr>
        <p:spPr>
          <a:xfrm>
            <a:off x="7620000" y="2907268"/>
            <a:ext cx="330540" cy="369332"/>
          </a:xfrm>
          <a:prstGeom prst="rect">
            <a:avLst/>
          </a:prstGeom>
          <a:noFill/>
        </p:spPr>
        <p:txBody>
          <a:bodyPr wrap="none" rtlCol="0">
            <a:spAutoFit/>
          </a:bodyPr>
          <a:lstStyle/>
          <a:p>
            <a:r>
              <a:rPr lang="en-US" dirty="0" smtClean="0"/>
              <a:t>2</a:t>
            </a:r>
            <a:endParaRPr lang="es-ES" dirty="0"/>
          </a:p>
        </p:txBody>
      </p:sp>
      <p:sp>
        <p:nvSpPr>
          <p:cNvPr id="197" name="196 CuadroTexto"/>
          <p:cNvSpPr txBox="1"/>
          <p:nvPr/>
        </p:nvSpPr>
        <p:spPr>
          <a:xfrm>
            <a:off x="5029200" y="3352800"/>
            <a:ext cx="330540" cy="369332"/>
          </a:xfrm>
          <a:prstGeom prst="rect">
            <a:avLst/>
          </a:prstGeom>
          <a:noFill/>
        </p:spPr>
        <p:txBody>
          <a:bodyPr wrap="none" rtlCol="0">
            <a:spAutoFit/>
          </a:bodyPr>
          <a:lstStyle/>
          <a:p>
            <a:r>
              <a:rPr lang="en-US" dirty="0" smtClean="0"/>
              <a:t>2</a:t>
            </a:r>
            <a:endParaRPr lang="es-ES" dirty="0"/>
          </a:p>
        </p:txBody>
      </p:sp>
      <p:sp>
        <p:nvSpPr>
          <p:cNvPr id="198" name="197 CuadroTexto"/>
          <p:cNvSpPr txBox="1"/>
          <p:nvPr/>
        </p:nvSpPr>
        <p:spPr>
          <a:xfrm>
            <a:off x="3479460" y="3352800"/>
            <a:ext cx="330540" cy="369332"/>
          </a:xfrm>
          <a:prstGeom prst="rect">
            <a:avLst/>
          </a:prstGeom>
          <a:noFill/>
        </p:spPr>
        <p:txBody>
          <a:bodyPr wrap="none" rtlCol="0">
            <a:spAutoFit/>
          </a:bodyPr>
          <a:lstStyle/>
          <a:p>
            <a:r>
              <a:rPr lang="en-US" dirty="0" smtClean="0"/>
              <a:t>2</a:t>
            </a:r>
            <a:endParaRPr lang="es-ES" dirty="0"/>
          </a:p>
        </p:txBody>
      </p:sp>
      <p:sp>
        <p:nvSpPr>
          <p:cNvPr id="199" name="198 CuadroTexto"/>
          <p:cNvSpPr txBox="1"/>
          <p:nvPr/>
        </p:nvSpPr>
        <p:spPr>
          <a:xfrm>
            <a:off x="2641260" y="3364468"/>
            <a:ext cx="330540" cy="369332"/>
          </a:xfrm>
          <a:prstGeom prst="rect">
            <a:avLst/>
          </a:prstGeom>
          <a:noFill/>
        </p:spPr>
        <p:txBody>
          <a:bodyPr wrap="none" rtlCol="0">
            <a:spAutoFit/>
          </a:bodyPr>
          <a:lstStyle/>
          <a:p>
            <a:r>
              <a:rPr lang="en-US" dirty="0" smtClean="0"/>
              <a:t>2</a:t>
            </a:r>
            <a:endParaRPr lang="es-ES" dirty="0"/>
          </a:p>
        </p:txBody>
      </p:sp>
      <p:sp>
        <p:nvSpPr>
          <p:cNvPr id="200" name="199 CuadroTexto"/>
          <p:cNvSpPr txBox="1"/>
          <p:nvPr/>
        </p:nvSpPr>
        <p:spPr>
          <a:xfrm>
            <a:off x="1676400" y="3352800"/>
            <a:ext cx="330540" cy="369332"/>
          </a:xfrm>
          <a:prstGeom prst="rect">
            <a:avLst/>
          </a:prstGeom>
          <a:noFill/>
        </p:spPr>
        <p:txBody>
          <a:bodyPr wrap="none" rtlCol="0">
            <a:spAutoFit/>
          </a:bodyPr>
          <a:lstStyle/>
          <a:p>
            <a:r>
              <a:rPr lang="en-US" dirty="0" smtClean="0"/>
              <a:t>2</a:t>
            </a:r>
            <a:endParaRPr lang="es-ES" dirty="0"/>
          </a:p>
        </p:txBody>
      </p:sp>
      <p:sp>
        <p:nvSpPr>
          <p:cNvPr id="201" name="200 CuadroTexto"/>
          <p:cNvSpPr txBox="1"/>
          <p:nvPr/>
        </p:nvSpPr>
        <p:spPr>
          <a:xfrm>
            <a:off x="838200" y="2895600"/>
            <a:ext cx="330540" cy="369332"/>
          </a:xfrm>
          <a:prstGeom prst="rect">
            <a:avLst/>
          </a:prstGeom>
          <a:noFill/>
        </p:spPr>
        <p:txBody>
          <a:bodyPr wrap="none" rtlCol="0">
            <a:spAutoFit/>
          </a:bodyPr>
          <a:lstStyle/>
          <a:p>
            <a:r>
              <a:rPr lang="en-US" dirty="0" smtClean="0"/>
              <a:t>3</a:t>
            </a:r>
            <a:endParaRPr lang="es-ES" dirty="0"/>
          </a:p>
        </p:txBody>
      </p:sp>
      <p:sp>
        <p:nvSpPr>
          <p:cNvPr id="202" name="201 CuadroTexto"/>
          <p:cNvSpPr txBox="1"/>
          <p:nvPr/>
        </p:nvSpPr>
        <p:spPr>
          <a:xfrm>
            <a:off x="838200" y="3364468"/>
            <a:ext cx="330540" cy="369332"/>
          </a:xfrm>
          <a:prstGeom prst="rect">
            <a:avLst/>
          </a:prstGeom>
          <a:noFill/>
        </p:spPr>
        <p:txBody>
          <a:bodyPr wrap="none" rtlCol="0">
            <a:spAutoFit/>
          </a:bodyPr>
          <a:lstStyle/>
          <a:p>
            <a:r>
              <a:rPr lang="en-US" dirty="0" smtClean="0"/>
              <a:t>3</a:t>
            </a:r>
            <a:endParaRPr lang="es-ES" dirty="0"/>
          </a:p>
        </p:txBody>
      </p:sp>
      <p:sp>
        <p:nvSpPr>
          <p:cNvPr id="203" name="202 CuadroTexto"/>
          <p:cNvSpPr txBox="1"/>
          <p:nvPr/>
        </p:nvSpPr>
        <p:spPr>
          <a:xfrm>
            <a:off x="838200" y="3821668"/>
            <a:ext cx="330540" cy="369332"/>
          </a:xfrm>
          <a:prstGeom prst="rect">
            <a:avLst/>
          </a:prstGeom>
          <a:noFill/>
        </p:spPr>
        <p:txBody>
          <a:bodyPr wrap="none" rtlCol="0">
            <a:spAutoFit/>
          </a:bodyPr>
          <a:lstStyle/>
          <a:p>
            <a:r>
              <a:rPr lang="en-US" dirty="0" smtClean="0"/>
              <a:t>3</a:t>
            </a:r>
            <a:endParaRPr lang="es-ES" dirty="0"/>
          </a:p>
        </p:txBody>
      </p:sp>
      <p:sp>
        <p:nvSpPr>
          <p:cNvPr id="204" name="203 CuadroTexto"/>
          <p:cNvSpPr txBox="1"/>
          <p:nvPr/>
        </p:nvSpPr>
        <p:spPr>
          <a:xfrm>
            <a:off x="5917860" y="3364468"/>
            <a:ext cx="330540" cy="369332"/>
          </a:xfrm>
          <a:prstGeom prst="rect">
            <a:avLst/>
          </a:prstGeom>
          <a:noFill/>
        </p:spPr>
        <p:txBody>
          <a:bodyPr wrap="none" rtlCol="0">
            <a:spAutoFit/>
          </a:bodyPr>
          <a:lstStyle/>
          <a:p>
            <a:r>
              <a:rPr lang="en-US" dirty="0" smtClean="0"/>
              <a:t>3</a:t>
            </a:r>
            <a:endParaRPr lang="es-ES" dirty="0"/>
          </a:p>
        </p:txBody>
      </p:sp>
      <p:sp>
        <p:nvSpPr>
          <p:cNvPr id="205" name="204 CuadroTexto"/>
          <p:cNvSpPr txBox="1"/>
          <p:nvPr/>
        </p:nvSpPr>
        <p:spPr>
          <a:xfrm>
            <a:off x="6756060" y="3352800"/>
            <a:ext cx="330540" cy="369332"/>
          </a:xfrm>
          <a:prstGeom prst="rect">
            <a:avLst/>
          </a:prstGeom>
          <a:noFill/>
        </p:spPr>
        <p:txBody>
          <a:bodyPr wrap="none" rtlCol="0">
            <a:spAutoFit/>
          </a:bodyPr>
          <a:lstStyle/>
          <a:p>
            <a:r>
              <a:rPr lang="en-US" dirty="0" smtClean="0"/>
              <a:t>3</a:t>
            </a:r>
            <a:endParaRPr lang="es-ES" dirty="0"/>
          </a:p>
        </p:txBody>
      </p:sp>
      <p:sp>
        <p:nvSpPr>
          <p:cNvPr id="206" name="205 CuadroTexto"/>
          <p:cNvSpPr txBox="1"/>
          <p:nvPr/>
        </p:nvSpPr>
        <p:spPr>
          <a:xfrm>
            <a:off x="7620000" y="3352800"/>
            <a:ext cx="330540" cy="369332"/>
          </a:xfrm>
          <a:prstGeom prst="rect">
            <a:avLst/>
          </a:prstGeom>
          <a:noFill/>
        </p:spPr>
        <p:txBody>
          <a:bodyPr wrap="none" rtlCol="0">
            <a:spAutoFit/>
          </a:bodyPr>
          <a:lstStyle/>
          <a:p>
            <a:r>
              <a:rPr lang="en-US" dirty="0" smtClean="0"/>
              <a:t>3</a:t>
            </a:r>
            <a:endParaRPr lang="es-ES" dirty="0"/>
          </a:p>
        </p:txBody>
      </p:sp>
      <p:sp>
        <p:nvSpPr>
          <p:cNvPr id="207" name="206 CuadroTexto"/>
          <p:cNvSpPr txBox="1"/>
          <p:nvPr/>
        </p:nvSpPr>
        <p:spPr>
          <a:xfrm>
            <a:off x="838200" y="4355068"/>
            <a:ext cx="330540" cy="369332"/>
          </a:xfrm>
          <a:prstGeom prst="rect">
            <a:avLst/>
          </a:prstGeom>
          <a:noFill/>
        </p:spPr>
        <p:txBody>
          <a:bodyPr wrap="none" rtlCol="0">
            <a:spAutoFit/>
          </a:bodyPr>
          <a:lstStyle/>
          <a:p>
            <a:r>
              <a:rPr lang="en-US" dirty="0" smtClean="0"/>
              <a:t>4</a:t>
            </a:r>
            <a:endParaRPr lang="es-ES" dirty="0"/>
          </a:p>
        </p:txBody>
      </p:sp>
      <p:sp>
        <p:nvSpPr>
          <p:cNvPr id="208" name="207 CuadroTexto"/>
          <p:cNvSpPr txBox="1"/>
          <p:nvPr/>
        </p:nvSpPr>
        <p:spPr>
          <a:xfrm>
            <a:off x="2514600" y="3821668"/>
            <a:ext cx="330540" cy="369332"/>
          </a:xfrm>
          <a:prstGeom prst="rect">
            <a:avLst/>
          </a:prstGeom>
          <a:noFill/>
        </p:spPr>
        <p:txBody>
          <a:bodyPr wrap="none" rtlCol="0">
            <a:spAutoFit/>
          </a:bodyPr>
          <a:lstStyle/>
          <a:p>
            <a:r>
              <a:rPr lang="en-US" dirty="0" smtClean="0"/>
              <a:t>4</a:t>
            </a:r>
            <a:endParaRPr lang="es-ES" dirty="0"/>
          </a:p>
        </p:txBody>
      </p:sp>
      <p:sp>
        <p:nvSpPr>
          <p:cNvPr id="209" name="208 CuadroTexto"/>
          <p:cNvSpPr txBox="1"/>
          <p:nvPr/>
        </p:nvSpPr>
        <p:spPr>
          <a:xfrm>
            <a:off x="5003460" y="3821668"/>
            <a:ext cx="330540" cy="369332"/>
          </a:xfrm>
          <a:prstGeom prst="rect">
            <a:avLst/>
          </a:prstGeom>
          <a:noFill/>
        </p:spPr>
        <p:txBody>
          <a:bodyPr wrap="none" rtlCol="0">
            <a:spAutoFit/>
          </a:bodyPr>
          <a:lstStyle/>
          <a:p>
            <a:r>
              <a:rPr lang="en-US" dirty="0" smtClean="0"/>
              <a:t>4</a:t>
            </a:r>
            <a:endParaRPr lang="es-ES" dirty="0"/>
          </a:p>
        </p:txBody>
      </p:sp>
      <p:sp>
        <p:nvSpPr>
          <p:cNvPr id="210" name="209 CuadroTexto"/>
          <p:cNvSpPr txBox="1"/>
          <p:nvPr/>
        </p:nvSpPr>
        <p:spPr>
          <a:xfrm>
            <a:off x="5003460" y="4355068"/>
            <a:ext cx="330540" cy="369332"/>
          </a:xfrm>
          <a:prstGeom prst="rect">
            <a:avLst/>
          </a:prstGeom>
          <a:noFill/>
        </p:spPr>
        <p:txBody>
          <a:bodyPr wrap="none" rtlCol="0">
            <a:spAutoFit/>
          </a:bodyPr>
          <a:lstStyle/>
          <a:p>
            <a:r>
              <a:rPr lang="en-US" dirty="0" smtClean="0"/>
              <a:t>4</a:t>
            </a:r>
            <a:endParaRPr lang="es-ES" dirty="0"/>
          </a:p>
        </p:txBody>
      </p:sp>
      <p:sp>
        <p:nvSpPr>
          <p:cNvPr id="211" name="210 CuadroTexto"/>
          <p:cNvSpPr txBox="1"/>
          <p:nvPr/>
        </p:nvSpPr>
        <p:spPr>
          <a:xfrm>
            <a:off x="6705600" y="3821668"/>
            <a:ext cx="330540" cy="369332"/>
          </a:xfrm>
          <a:prstGeom prst="rect">
            <a:avLst/>
          </a:prstGeom>
          <a:noFill/>
        </p:spPr>
        <p:txBody>
          <a:bodyPr wrap="none" rtlCol="0">
            <a:spAutoFit/>
          </a:bodyPr>
          <a:lstStyle/>
          <a:p>
            <a:r>
              <a:rPr lang="en-US" dirty="0" smtClean="0"/>
              <a:t>4</a:t>
            </a:r>
            <a:endParaRPr lang="es-ES" dirty="0"/>
          </a:p>
        </p:txBody>
      </p:sp>
      <p:sp>
        <p:nvSpPr>
          <p:cNvPr id="212" name="211 CuadroTexto"/>
          <p:cNvSpPr txBox="1"/>
          <p:nvPr/>
        </p:nvSpPr>
        <p:spPr>
          <a:xfrm>
            <a:off x="1676400" y="4355068"/>
            <a:ext cx="330540" cy="369332"/>
          </a:xfrm>
          <a:prstGeom prst="rect">
            <a:avLst/>
          </a:prstGeom>
          <a:noFill/>
        </p:spPr>
        <p:txBody>
          <a:bodyPr wrap="none" rtlCol="0">
            <a:spAutoFit/>
          </a:bodyPr>
          <a:lstStyle/>
          <a:p>
            <a:r>
              <a:rPr lang="en-US" dirty="0" smtClean="0"/>
              <a:t>5</a:t>
            </a:r>
            <a:endParaRPr lang="es-ES" dirty="0"/>
          </a:p>
        </p:txBody>
      </p:sp>
      <p:sp>
        <p:nvSpPr>
          <p:cNvPr id="213" name="212 CuadroTexto"/>
          <p:cNvSpPr txBox="1"/>
          <p:nvPr/>
        </p:nvSpPr>
        <p:spPr>
          <a:xfrm>
            <a:off x="2590800" y="4355068"/>
            <a:ext cx="330540" cy="369332"/>
          </a:xfrm>
          <a:prstGeom prst="rect">
            <a:avLst/>
          </a:prstGeom>
          <a:noFill/>
        </p:spPr>
        <p:txBody>
          <a:bodyPr wrap="none" rtlCol="0">
            <a:spAutoFit/>
          </a:bodyPr>
          <a:lstStyle/>
          <a:p>
            <a:r>
              <a:rPr lang="en-US" dirty="0" smtClean="0"/>
              <a:t>5</a:t>
            </a:r>
            <a:endParaRPr lang="es-ES" dirty="0"/>
          </a:p>
        </p:txBody>
      </p:sp>
      <p:sp>
        <p:nvSpPr>
          <p:cNvPr id="214" name="213 CuadroTexto"/>
          <p:cNvSpPr txBox="1"/>
          <p:nvPr/>
        </p:nvSpPr>
        <p:spPr>
          <a:xfrm>
            <a:off x="3505200" y="3810000"/>
            <a:ext cx="330540" cy="369332"/>
          </a:xfrm>
          <a:prstGeom prst="rect">
            <a:avLst/>
          </a:prstGeom>
          <a:noFill/>
        </p:spPr>
        <p:txBody>
          <a:bodyPr wrap="none" rtlCol="0">
            <a:spAutoFit/>
          </a:bodyPr>
          <a:lstStyle/>
          <a:p>
            <a:r>
              <a:rPr lang="en-US" dirty="0" smtClean="0"/>
              <a:t>5</a:t>
            </a:r>
            <a:endParaRPr lang="es-ES" dirty="0"/>
          </a:p>
        </p:txBody>
      </p:sp>
      <p:sp>
        <p:nvSpPr>
          <p:cNvPr id="215" name="214 CuadroTexto"/>
          <p:cNvSpPr txBox="1"/>
          <p:nvPr/>
        </p:nvSpPr>
        <p:spPr>
          <a:xfrm>
            <a:off x="5943600" y="3897868"/>
            <a:ext cx="330540" cy="369332"/>
          </a:xfrm>
          <a:prstGeom prst="rect">
            <a:avLst/>
          </a:prstGeom>
          <a:noFill/>
        </p:spPr>
        <p:txBody>
          <a:bodyPr wrap="none" rtlCol="0">
            <a:spAutoFit/>
          </a:bodyPr>
          <a:lstStyle/>
          <a:p>
            <a:r>
              <a:rPr lang="en-US" dirty="0" smtClean="0"/>
              <a:t>5</a:t>
            </a:r>
            <a:endParaRPr lang="es-ES" dirty="0"/>
          </a:p>
        </p:txBody>
      </p:sp>
      <p:sp>
        <p:nvSpPr>
          <p:cNvPr id="216" name="215 CuadroTexto"/>
          <p:cNvSpPr txBox="1"/>
          <p:nvPr/>
        </p:nvSpPr>
        <p:spPr>
          <a:xfrm>
            <a:off x="6756060" y="4355068"/>
            <a:ext cx="330540" cy="369332"/>
          </a:xfrm>
          <a:prstGeom prst="rect">
            <a:avLst/>
          </a:prstGeom>
          <a:noFill/>
        </p:spPr>
        <p:txBody>
          <a:bodyPr wrap="none" rtlCol="0">
            <a:spAutoFit/>
          </a:bodyPr>
          <a:lstStyle/>
          <a:p>
            <a:r>
              <a:rPr lang="en-US" dirty="0" smtClean="0"/>
              <a:t>5</a:t>
            </a:r>
            <a:endParaRPr lang="es-ES" dirty="0"/>
          </a:p>
        </p:txBody>
      </p:sp>
      <p:sp>
        <p:nvSpPr>
          <p:cNvPr id="217" name="216 CuadroTexto"/>
          <p:cNvSpPr txBox="1"/>
          <p:nvPr/>
        </p:nvSpPr>
        <p:spPr>
          <a:xfrm>
            <a:off x="7620000" y="3810000"/>
            <a:ext cx="330540" cy="369332"/>
          </a:xfrm>
          <a:prstGeom prst="rect">
            <a:avLst/>
          </a:prstGeom>
          <a:noFill/>
        </p:spPr>
        <p:txBody>
          <a:bodyPr wrap="none" rtlCol="0">
            <a:spAutoFit/>
          </a:bodyPr>
          <a:lstStyle/>
          <a:p>
            <a:r>
              <a:rPr lang="en-US" dirty="0" smtClean="0"/>
              <a:t>5</a:t>
            </a:r>
            <a:endParaRPr lang="es-ES" dirty="0"/>
          </a:p>
        </p:txBody>
      </p:sp>
      <p:sp>
        <p:nvSpPr>
          <p:cNvPr id="218" name="217 CuadroTexto"/>
          <p:cNvSpPr txBox="1"/>
          <p:nvPr/>
        </p:nvSpPr>
        <p:spPr>
          <a:xfrm>
            <a:off x="838200" y="4812268"/>
            <a:ext cx="330540" cy="369332"/>
          </a:xfrm>
          <a:prstGeom prst="rect">
            <a:avLst/>
          </a:prstGeom>
          <a:noFill/>
        </p:spPr>
        <p:txBody>
          <a:bodyPr wrap="none" rtlCol="0">
            <a:spAutoFit/>
          </a:bodyPr>
          <a:lstStyle/>
          <a:p>
            <a:r>
              <a:rPr lang="en-US" dirty="0" smtClean="0"/>
              <a:t>6</a:t>
            </a:r>
            <a:endParaRPr lang="es-ES" dirty="0"/>
          </a:p>
        </p:txBody>
      </p:sp>
      <p:sp>
        <p:nvSpPr>
          <p:cNvPr id="219" name="218 CuadroTexto"/>
          <p:cNvSpPr txBox="1"/>
          <p:nvPr/>
        </p:nvSpPr>
        <p:spPr>
          <a:xfrm>
            <a:off x="1726860" y="4812268"/>
            <a:ext cx="330540" cy="369332"/>
          </a:xfrm>
          <a:prstGeom prst="rect">
            <a:avLst/>
          </a:prstGeom>
          <a:noFill/>
        </p:spPr>
        <p:txBody>
          <a:bodyPr wrap="none" rtlCol="0">
            <a:spAutoFit/>
          </a:bodyPr>
          <a:lstStyle/>
          <a:p>
            <a:r>
              <a:rPr lang="en-US" dirty="0" smtClean="0"/>
              <a:t>6</a:t>
            </a:r>
            <a:endParaRPr lang="es-ES" dirty="0"/>
          </a:p>
        </p:txBody>
      </p:sp>
      <p:sp>
        <p:nvSpPr>
          <p:cNvPr id="220" name="219 CuadroTexto"/>
          <p:cNvSpPr txBox="1"/>
          <p:nvPr/>
        </p:nvSpPr>
        <p:spPr>
          <a:xfrm>
            <a:off x="2565060" y="4812268"/>
            <a:ext cx="330540" cy="369332"/>
          </a:xfrm>
          <a:prstGeom prst="rect">
            <a:avLst/>
          </a:prstGeom>
          <a:noFill/>
        </p:spPr>
        <p:txBody>
          <a:bodyPr wrap="none" rtlCol="0">
            <a:spAutoFit/>
          </a:bodyPr>
          <a:lstStyle/>
          <a:p>
            <a:r>
              <a:rPr lang="en-US" dirty="0" smtClean="0"/>
              <a:t>6</a:t>
            </a:r>
            <a:endParaRPr lang="es-ES" dirty="0"/>
          </a:p>
        </p:txBody>
      </p:sp>
      <p:sp>
        <p:nvSpPr>
          <p:cNvPr id="221" name="220 CuadroTexto"/>
          <p:cNvSpPr txBox="1"/>
          <p:nvPr/>
        </p:nvSpPr>
        <p:spPr>
          <a:xfrm>
            <a:off x="5029200" y="4812268"/>
            <a:ext cx="330540" cy="369332"/>
          </a:xfrm>
          <a:prstGeom prst="rect">
            <a:avLst/>
          </a:prstGeom>
          <a:noFill/>
        </p:spPr>
        <p:txBody>
          <a:bodyPr wrap="none" rtlCol="0">
            <a:spAutoFit/>
          </a:bodyPr>
          <a:lstStyle/>
          <a:p>
            <a:r>
              <a:rPr lang="en-US" dirty="0" smtClean="0"/>
              <a:t>6</a:t>
            </a:r>
            <a:endParaRPr lang="es-ES" dirty="0"/>
          </a:p>
        </p:txBody>
      </p:sp>
      <p:sp>
        <p:nvSpPr>
          <p:cNvPr id="222" name="221 CuadroTexto"/>
          <p:cNvSpPr txBox="1"/>
          <p:nvPr/>
        </p:nvSpPr>
        <p:spPr>
          <a:xfrm>
            <a:off x="5917860" y="4812268"/>
            <a:ext cx="330540" cy="369332"/>
          </a:xfrm>
          <a:prstGeom prst="rect">
            <a:avLst/>
          </a:prstGeom>
          <a:noFill/>
        </p:spPr>
        <p:txBody>
          <a:bodyPr wrap="none" rtlCol="0">
            <a:spAutoFit/>
          </a:bodyPr>
          <a:lstStyle/>
          <a:p>
            <a:r>
              <a:rPr lang="en-US" dirty="0" smtClean="0"/>
              <a:t>6</a:t>
            </a:r>
            <a:endParaRPr lang="es-ES" dirty="0"/>
          </a:p>
        </p:txBody>
      </p:sp>
      <p:sp>
        <p:nvSpPr>
          <p:cNvPr id="223" name="222 CuadroTexto"/>
          <p:cNvSpPr txBox="1"/>
          <p:nvPr/>
        </p:nvSpPr>
        <p:spPr>
          <a:xfrm>
            <a:off x="7670460" y="4343400"/>
            <a:ext cx="330540" cy="369332"/>
          </a:xfrm>
          <a:prstGeom prst="rect">
            <a:avLst/>
          </a:prstGeom>
          <a:noFill/>
        </p:spPr>
        <p:txBody>
          <a:bodyPr wrap="none" rtlCol="0">
            <a:spAutoFit/>
          </a:bodyPr>
          <a:lstStyle/>
          <a:p>
            <a:r>
              <a:rPr lang="en-US" dirty="0" smtClean="0"/>
              <a:t>6</a:t>
            </a:r>
            <a:endParaRPr lang="es-ES" dirty="0"/>
          </a:p>
        </p:txBody>
      </p:sp>
      <p:sp>
        <p:nvSpPr>
          <p:cNvPr id="224" name="223 CuadroTexto"/>
          <p:cNvSpPr txBox="1"/>
          <p:nvPr/>
        </p:nvSpPr>
        <p:spPr>
          <a:xfrm>
            <a:off x="3505200" y="4343400"/>
            <a:ext cx="330540" cy="369332"/>
          </a:xfrm>
          <a:prstGeom prst="rect">
            <a:avLst/>
          </a:prstGeom>
          <a:noFill/>
        </p:spPr>
        <p:txBody>
          <a:bodyPr wrap="none" rtlCol="0">
            <a:spAutoFit/>
          </a:bodyPr>
          <a:lstStyle/>
          <a:p>
            <a:r>
              <a:rPr lang="en-US" dirty="0" smtClean="0"/>
              <a:t>7</a:t>
            </a:r>
            <a:endParaRPr lang="es-ES" dirty="0"/>
          </a:p>
        </p:txBody>
      </p:sp>
      <p:sp>
        <p:nvSpPr>
          <p:cNvPr id="225" name="224 CuadroTexto"/>
          <p:cNvSpPr txBox="1"/>
          <p:nvPr/>
        </p:nvSpPr>
        <p:spPr>
          <a:xfrm>
            <a:off x="3505200" y="4800600"/>
            <a:ext cx="330540" cy="369332"/>
          </a:xfrm>
          <a:prstGeom prst="rect">
            <a:avLst/>
          </a:prstGeom>
          <a:noFill/>
        </p:spPr>
        <p:txBody>
          <a:bodyPr wrap="none" rtlCol="0">
            <a:spAutoFit/>
          </a:bodyPr>
          <a:lstStyle/>
          <a:p>
            <a:r>
              <a:rPr lang="en-US" dirty="0" smtClean="0"/>
              <a:t>7</a:t>
            </a:r>
            <a:endParaRPr lang="es-ES" dirty="0"/>
          </a:p>
        </p:txBody>
      </p:sp>
      <p:sp>
        <p:nvSpPr>
          <p:cNvPr id="226" name="225 CuadroTexto"/>
          <p:cNvSpPr txBox="1"/>
          <p:nvPr/>
        </p:nvSpPr>
        <p:spPr>
          <a:xfrm>
            <a:off x="5917860" y="4343400"/>
            <a:ext cx="330540" cy="369332"/>
          </a:xfrm>
          <a:prstGeom prst="rect">
            <a:avLst/>
          </a:prstGeom>
          <a:noFill/>
        </p:spPr>
        <p:txBody>
          <a:bodyPr wrap="none" rtlCol="0">
            <a:spAutoFit/>
          </a:bodyPr>
          <a:lstStyle/>
          <a:p>
            <a:r>
              <a:rPr lang="en-US" dirty="0" smtClean="0"/>
              <a:t>7</a:t>
            </a:r>
            <a:endParaRPr lang="es-ES" dirty="0"/>
          </a:p>
        </p:txBody>
      </p:sp>
      <p:sp>
        <p:nvSpPr>
          <p:cNvPr id="227" name="226 CuadroTexto"/>
          <p:cNvSpPr txBox="1"/>
          <p:nvPr/>
        </p:nvSpPr>
        <p:spPr>
          <a:xfrm>
            <a:off x="6781800" y="4812268"/>
            <a:ext cx="330540" cy="369332"/>
          </a:xfrm>
          <a:prstGeom prst="rect">
            <a:avLst/>
          </a:prstGeom>
          <a:noFill/>
        </p:spPr>
        <p:txBody>
          <a:bodyPr wrap="none" rtlCol="0">
            <a:spAutoFit/>
          </a:bodyPr>
          <a:lstStyle/>
          <a:p>
            <a:r>
              <a:rPr lang="en-US" dirty="0" smtClean="0"/>
              <a:t>7</a:t>
            </a:r>
            <a:endParaRPr lang="es-ES" dirty="0"/>
          </a:p>
        </p:txBody>
      </p:sp>
      <p:sp>
        <p:nvSpPr>
          <p:cNvPr id="228" name="227 CuadroTexto"/>
          <p:cNvSpPr txBox="1"/>
          <p:nvPr/>
        </p:nvSpPr>
        <p:spPr>
          <a:xfrm>
            <a:off x="7696200" y="4812268"/>
            <a:ext cx="330540" cy="369332"/>
          </a:xfrm>
          <a:prstGeom prst="rect">
            <a:avLst/>
          </a:prstGeom>
          <a:noFill/>
        </p:spPr>
        <p:txBody>
          <a:bodyPr wrap="none" rtlCol="0">
            <a:spAutoFit/>
          </a:bodyPr>
          <a:lstStyle/>
          <a:p>
            <a:r>
              <a:rPr lang="en-US" dirty="0" smtClean="0"/>
              <a:t>7</a:t>
            </a:r>
            <a:endParaRPr lang="es-ES" dirty="0"/>
          </a:p>
        </p:txBody>
      </p:sp>
      <p:sp>
        <p:nvSpPr>
          <p:cNvPr id="229" name="228 CuadroTexto"/>
          <p:cNvSpPr txBox="1"/>
          <p:nvPr/>
        </p:nvSpPr>
        <p:spPr>
          <a:xfrm>
            <a:off x="1676400" y="3821668"/>
            <a:ext cx="330540" cy="369332"/>
          </a:xfrm>
          <a:prstGeom prst="rect">
            <a:avLst/>
          </a:prstGeom>
          <a:noFill/>
        </p:spPr>
        <p:txBody>
          <a:bodyPr wrap="none" rtlCol="0">
            <a:spAutoFit/>
          </a:bodyPr>
          <a:lstStyle/>
          <a:p>
            <a:r>
              <a:rPr lang="en-US" dirty="0" smtClean="0"/>
              <a:t>7</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additive="base">
                                        <p:cTn id="30" dur="500" fill="hold"/>
                                        <p:tgtEl>
                                          <p:spTgt spid="59"/>
                                        </p:tgtEl>
                                        <p:attrNameLst>
                                          <p:attrName>ppt_x</p:attrName>
                                        </p:attrNameLst>
                                      </p:cBhvr>
                                      <p:tavLst>
                                        <p:tav tm="0">
                                          <p:val>
                                            <p:strVal val="#ppt_x"/>
                                          </p:val>
                                        </p:tav>
                                        <p:tav tm="100000">
                                          <p:val>
                                            <p:strVal val="#ppt_x"/>
                                          </p:val>
                                        </p:tav>
                                      </p:tavLst>
                                    </p:anim>
                                    <p:anim calcmode="lin" valueType="num">
                                      <p:cBhvr additive="base">
                                        <p:cTn id="3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blinds(horizontal)">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62"/>
                                        </p:tgtEl>
                                      </p:cBhvr>
                                    </p:animEffect>
                                    <p:set>
                                      <p:cBhvr>
                                        <p:cTn id="57" dur="1" fill="hold">
                                          <p:stCondLst>
                                            <p:cond delay="499"/>
                                          </p:stCondLst>
                                        </p:cTn>
                                        <p:tgtEl>
                                          <p:spTgt spid="62"/>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par>
                                <p:cTn id="67" presetID="3" presetClass="exit" presetSubtype="10" fill="hold" grpId="2" nodeType="withEffect">
                                  <p:stCondLst>
                                    <p:cond delay="0"/>
                                  </p:stCondLst>
                                  <p:childTnLst>
                                    <p:animEffect transition="out" filter="blinds(horizontal)">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60"/>
                                        </p:tgtEl>
                                      </p:cBhvr>
                                    </p:animEffect>
                                    <p:set>
                                      <p:cBhvr>
                                        <p:cTn id="72" dur="1" fill="hold">
                                          <p:stCondLst>
                                            <p:cond delay="499"/>
                                          </p:stCondLst>
                                        </p:cTn>
                                        <p:tgtEl>
                                          <p:spTgt spid="60"/>
                                        </p:tgtEl>
                                        <p:attrNameLst>
                                          <p:attrName>style.visibility</p:attrName>
                                        </p:attrNameLst>
                                      </p:cBhvr>
                                      <p:to>
                                        <p:strVal val="hidden"/>
                                      </p:to>
                                    </p:set>
                                  </p:childTnLst>
                                </p:cTn>
                              </p:par>
                              <p:par>
                                <p:cTn id="73" presetID="2" presetClass="entr" presetSubtype="4" fill="hold" nodeType="withEffect">
                                  <p:stCondLst>
                                    <p:cond delay="0"/>
                                  </p:stCondLst>
                                  <p:childTnLst>
                                    <p:set>
                                      <p:cBhvr>
                                        <p:cTn id="74" dur="1" fill="hold">
                                          <p:stCondLst>
                                            <p:cond delay="0"/>
                                          </p:stCondLst>
                                        </p:cTn>
                                        <p:tgtEl>
                                          <p:spTgt spid="155"/>
                                        </p:tgtEl>
                                        <p:attrNameLst>
                                          <p:attrName>style.visibility</p:attrName>
                                        </p:attrNameLst>
                                      </p:cBhvr>
                                      <p:to>
                                        <p:strVal val="visible"/>
                                      </p:to>
                                    </p:set>
                                    <p:anim calcmode="lin" valueType="num">
                                      <p:cBhvr additive="base">
                                        <p:cTn id="75" dur="500" fill="hold"/>
                                        <p:tgtEl>
                                          <p:spTgt spid="155"/>
                                        </p:tgtEl>
                                        <p:attrNameLst>
                                          <p:attrName>ppt_x</p:attrName>
                                        </p:attrNameLst>
                                      </p:cBhvr>
                                      <p:tavLst>
                                        <p:tav tm="0">
                                          <p:val>
                                            <p:strVal val="#ppt_x"/>
                                          </p:val>
                                        </p:tav>
                                        <p:tav tm="100000">
                                          <p:val>
                                            <p:strVal val="#ppt_x"/>
                                          </p:val>
                                        </p:tav>
                                      </p:tavLst>
                                    </p:anim>
                                    <p:anim calcmode="lin" valueType="num">
                                      <p:cBhvr additive="base">
                                        <p:cTn id="76" dur="500" fill="hold"/>
                                        <p:tgtEl>
                                          <p:spTgt spid="15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additive="base">
                                        <p:cTn id="79" dur="500" fill="hold"/>
                                        <p:tgtEl>
                                          <p:spTgt spid="154"/>
                                        </p:tgtEl>
                                        <p:attrNameLst>
                                          <p:attrName>ppt_x</p:attrName>
                                        </p:attrNameLst>
                                      </p:cBhvr>
                                      <p:tavLst>
                                        <p:tav tm="0">
                                          <p:val>
                                            <p:strVal val="#ppt_x"/>
                                          </p:val>
                                        </p:tav>
                                        <p:tav tm="100000">
                                          <p:val>
                                            <p:strVal val="#ppt_x"/>
                                          </p:val>
                                        </p:tav>
                                      </p:tavLst>
                                    </p:anim>
                                    <p:anim calcmode="lin" valueType="num">
                                      <p:cBhvr additive="base">
                                        <p:cTn id="80" dur="500" fill="hold"/>
                                        <p:tgtEl>
                                          <p:spTgt spid="15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anim calcmode="lin" valueType="num">
                                      <p:cBhvr additive="base">
                                        <p:cTn id="83" dur="500" fill="hold"/>
                                        <p:tgtEl>
                                          <p:spTgt spid="187"/>
                                        </p:tgtEl>
                                        <p:attrNameLst>
                                          <p:attrName>ppt_x</p:attrName>
                                        </p:attrNameLst>
                                      </p:cBhvr>
                                      <p:tavLst>
                                        <p:tav tm="0">
                                          <p:val>
                                            <p:strVal val="#ppt_x"/>
                                          </p:val>
                                        </p:tav>
                                        <p:tav tm="100000">
                                          <p:val>
                                            <p:strVal val="#ppt_x"/>
                                          </p:val>
                                        </p:tav>
                                      </p:tavLst>
                                    </p:anim>
                                    <p:anim calcmode="lin" valueType="num">
                                      <p:cBhvr additive="base">
                                        <p:cTn id="84" dur="500" fill="hold"/>
                                        <p:tgtEl>
                                          <p:spTgt spid="18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8"/>
                                        </p:tgtEl>
                                        <p:attrNameLst>
                                          <p:attrName>style.visibility</p:attrName>
                                        </p:attrNameLst>
                                      </p:cBhvr>
                                      <p:to>
                                        <p:strVal val="visible"/>
                                      </p:to>
                                    </p:set>
                                    <p:anim calcmode="lin" valueType="num">
                                      <p:cBhvr additive="base">
                                        <p:cTn id="87" dur="500" fill="hold"/>
                                        <p:tgtEl>
                                          <p:spTgt spid="188"/>
                                        </p:tgtEl>
                                        <p:attrNameLst>
                                          <p:attrName>ppt_x</p:attrName>
                                        </p:attrNameLst>
                                      </p:cBhvr>
                                      <p:tavLst>
                                        <p:tav tm="0">
                                          <p:val>
                                            <p:strVal val="#ppt_x"/>
                                          </p:val>
                                        </p:tav>
                                        <p:tav tm="100000">
                                          <p:val>
                                            <p:strVal val="#ppt_x"/>
                                          </p:val>
                                        </p:tav>
                                      </p:tavLst>
                                    </p:anim>
                                    <p:anim calcmode="lin" valueType="num">
                                      <p:cBhvr additive="base">
                                        <p:cTn id="88" dur="500" fill="hold"/>
                                        <p:tgtEl>
                                          <p:spTgt spid="188"/>
                                        </p:tgtEl>
                                        <p:attrNameLst>
                                          <p:attrName>ppt_y</p:attrName>
                                        </p:attrNameLst>
                                      </p:cBhvr>
                                      <p:tavLst>
                                        <p:tav tm="0">
                                          <p:val>
                                            <p:strVal val="1+#ppt_h/2"/>
                                          </p:val>
                                        </p:tav>
                                        <p:tav tm="100000">
                                          <p:val>
                                            <p:strVal val="#ppt_y"/>
                                          </p:val>
                                        </p:tav>
                                      </p:tavLst>
                                    </p:anim>
                                  </p:childTnLst>
                                </p:cTn>
                              </p:par>
                              <p:par>
                                <p:cTn id="89" presetID="2" presetClass="entr" presetSubtype="4" fill="hold" grpId="1" nodeType="withEffect">
                                  <p:stCondLst>
                                    <p:cond delay="0"/>
                                  </p:stCondLst>
                                  <p:childTnLst>
                                    <p:set>
                                      <p:cBhvr>
                                        <p:cTn id="90" dur="1" fill="hold">
                                          <p:stCondLst>
                                            <p:cond delay="0"/>
                                          </p:stCondLst>
                                        </p:cTn>
                                        <p:tgtEl>
                                          <p:spTgt spid="188"/>
                                        </p:tgtEl>
                                        <p:attrNameLst>
                                          <p:attrName>style.visibility</p:attrName>
                                        </p:attrNameLst>
                                      </p:cBhvr>
                                      <p:to>
                                        <p:strVal val="visible"/>
                                      </p:to>
                                    </p:set>
                                    <p:anim calcmode="lin" valueType="num">
                                      <p:cBhvr additive="base">
                                        <p:cTn id="91" dur="500" fill="hold"/>
                                        <p:tgtEl>
                                          <p:spTgt spid="188"/>
                                        </p:tgtEl>
                                        <p:attrNameLst>
                                          <p:attrName>ppt_x</p:attrName>
                                        </p:attrNameLst>
                                      </p:cBhvr>
                                      <p:tavLst>
                                        <p:tav tm="0">
                                          <p:val>
                                            <p:strVal val="#ppt_x"/>
                                          </p:val>
                                        </p:tav>
                                        <p:tav tm="100000">
                                          <p:val>
                                            <p:strVal val="#ppt_x"/>
                                          </p:val>
                                        </p:tav>
                                      </p:tavLst>
                                    </p:anim>
                                    <p:anim calcmode="lin" valueType="num">
                                      <p:cBhvr additive="base">
                                        <p:cTn id="92"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90"/>
                                        </p:tgtEl>
                                        <p:attrNameLst>
                                          <p:attrName>style.visibility</p:attrName>
                                        </p:attrNameLst>
                                      </p:cBhvr>
                                      <p:to>
                                        <p:strVal val="visible"/>
                                      </p:to>
                                    </p:set>
                                    <p:animEffect transition="in" filter="blinds(horizontal)">
                                      <p:cBhvr>
                                        <p:cTn id="97" dur="500"/>
                                        <p:tgtEl>
                                          <p:spTgt spid="1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91"/>
                                        </p:tgtEl>
                                        <p:attrNameLst>
                                          <p:attrName>style.visibility</p:attrName>
                                        </p:attrNameLst>
                                      </p:cBhvr>
                                      <p:to>
                                        <p:strVal val="visible"/>
                                      </p:to>
                                    </p:set>
                                    <p:animEffect transition="in" filter="blinds(horizontal)">
                                      <p:cBhvr>
                                        <p:cTn id="100" dur="500"/>
                                        <p:tgtEl>
                                          <p:spTgt spid="191"/>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92"/>
                                        </p:tgtEl>
                                        <p:attrNameLst>
                                          <p:attrName>style.visibility</p:attrName>
                                        </p:attrNameLst>
                                      </p:cBhvr>
                                      <p:to>
                                        <p:strVal val="visible"/>
                                      </p:to>
                                    </p:set>
                                    <p:animEffect transition="in" filter="blinds(horizontal)">
                                      <p:cBhvr>
                                        <p:cTn id="103" dur="500"/>
                                        <p:tgtEl>
                                          <p:spTgt spid="19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93"/>
                                        </p:tgtEl>
                                        <p:attrNameLst>
                                          <p:attrName>style.visibility</p:attrName>
                                        </p:attrNameLst>
                                      </p:cBhvr>
                                      <p:to>
                                        <p:strVal val="visible"/>
                                      </p:to>
                                    </p:set>
                                    <p:animEffect transition="in" filter="blinds(horizontal)">
                                      <p:cBhvr>
                                        <p:cTn id="106" dur="500"/>
                                        <p:tgtEl>
                                          <p:spTgt spid="193"/>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94"/>
                                        </p:tgtEl>
                                        <p:attrNameLst>
                                          <p:attrName>style.visibility</p:attrName>
                                        </p:attrNameLst>
                                      </p:cBhvr>
                                      <p:to>
                                        <p:strVal val="visible"/>
                                      </p:to>
                                    </p:set>
                                    <p:animEffect transition="in" filter="blinds(horizontal)">
                                      <p:cBhvr>
                                        <p:cTn id="109" dur="500"/>
                                        <p:tgtEl>
                                          <p:spTgt spid="19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00"/>
                                        </p:tgtEl>
                                        <p:attrNameLst>
                                          <p:attrName>style.visibility</p:attrName>
                                        </p:attrNameLst>
                                      </p:cBhvr>
                                      <p:to>
                                        <p:strVal val="visible"/>
                                      </p:to>
                                    </p:set>
                                    <p:animEffect transition="in" filter="blinds(horizontal)">
                                      <p:cBhvr>
                                        <p:cTn id="114" dur="500"/>
                                        <p:tgtEl>
                                          <p:spTgt spid="200"/>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9"/>
                                        </p:tgtEl>
                                        <p:attrNameLst>
                                          <p:attrName>style.visibility</p:attrName>
                                        </p:attrNameLst>
                                      </p:cBhvr>
                                      <p:to>
                                        <p:strVal val="visible"/>
                                      </p:to>
                                    </p:set>
                                    <p:animEffect transition="in" filter="blinds(horizontal)">
                                      <p:cBhvr>
                                        <p:cTn id="117" dur="500"/>
                                        <p:tgtEl>
                                          <p:spTgt spid="19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8"/>
                                        </p:tgtEl>
                                        <p:attrNameLst>
                                          <p:attrName>style.visibility</p:attrName>
                                        </p:attrNameLst>
                                      </p:cBhvr>
                                      <p:to>
                                        <p:strVal val="visible"/>
                                      </p:to>
                                    </p:set>
                                    <p:animEffect transition="in" filter="blinds(horizontal)">
                                      <p:cBhvr>
                                        <p:cTn id="120" dur="500"/>
                                        <p:tgtEl>
                                          <p:spTgt spid="19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blinds(horizontal)">
                                      <p:cBhvr>
                                        <p:cTn id="123" dur="500"/>
                                        <p:tgtEl>
                                          <p:spTgt spid="197"/>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5"/>
                                        </p:tgtEl>
                                        <p:attrNameLst>
                                          <p:attrName>style.visibility</p:attrName>
                                        </p:attrNameLst>
                                      </p:cBhvr>
                                      <p:to>
                                        <p:strVal val="visible"/>
                                      </p:to>
                                    </p:set>
                                    <p:animEffect transition="in" filter="blinds(horizontal)">
                                      <p:cBhvr>
                                        <p:cTn id="126" dur="500"/>
                                        <p:tgtEl>
                                          <p:spTgt spid="195"/>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96"/>
                                        </p:tgtEl>
                                        <p:attrNameLst>
                                          <p:attrName>style.visibility</p:attrName>
                                        </p:attrNameLst>
                                      </p:cBhvr>
                                      <p:to>
                                        <p:strVal val="visible"/>
                                      </p:to>
                                    </p:set>
                                    <p:animEffect transition="in" filter="blinds(horizontal)">
                                      <p:cBhvr>
                                        <p:cTn id="129" dur="500"/>
                                        <p:tgtEl>
                                          <p:spTgt spid="19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1" nodeType="clickEffect">
                                  <p:stCondLst>
                                    <p:cond delay="0"/>
                                  </p:stCondLst>
                                  <p:childTnLst>
                                    <p:set>
                                      <p:cBhvr>
                                        <p:cTn id="133" dur="1" fill="hold">
                                          <p:stCondLst>
                                            <p:cond delay="0"/>
                                          </p:stCondLst>
                                        </p:cTn>
                                        <p:tgtEl>
                                          <p:spTgt spid="201"/>
                                        </p:tgtEl>
                                        <p:attrNameLst>
                                          <p:attrName>style.visibility</p:attrName>
                                        </p:attrNameLst>
                                      </p:cBhvr>
                                      <p:to>
                                        <p:strVal val="visible"/>
                                      </p:to>
                                    </p:set>
                                    <p:animEffect transition="in" filter="blinds(horizontal)">
                                      <p:cBhvr>
                                        <p:cTn id="134" dur="500"/>
                                        <p:tgtEl>
                                          <p:spTgt spid="201"/>
                                        </p:tgtEl>
                                      </p:cBhvr>
                                    </p:animEffect>
                                  </p:childTnLst>
                                </p:cTn>
                              </p:par>
                              <p:par>
                                <p:cTn id="135" presetID="3" presetClass="entr" presetSubtype="10" fill="hold" grpId="1" nodeType="withEffect">
                                  <p:stCondLst>
                                    <p:cond delay="0"/>
                                  </p:stCondLst>
                                  <p:childTnLst>
                                    <p:set>
                                      <p:cBhvr>
                                        <p:cTn id="136" dur="1" fill="hold">
                                          <p:stCondLst>
                                            <p:cond delay="0"/>
                                          </p:stCondLst>
                                        </p:cTn>
                                        <p:tgtEl>
                                          <p:spTgt spid="202"/>
                                        </p:tgtEl>
                                        <p:attrNameLst>
                                          <p:attrName>style.visibility</p:attrName>
                                        </p:attrNameLst>
                                      </p:cBhvr>
                                      <p:to>
                                        <p:strVal val="visible"/>
                                      </p:to>
                                    </p:set>
                                    <p:animEffect transition="in" filter="blinds(horizontal)">
                                      <p:cBhvr>
                                        <p:cTn id="137" dur="500"/>
                                        <p:tgtEl>
                                          <p:spTgt spid="202"/>
                                        </p:tgtEl>
                                      </p:cBhvr>
                                    </p:animEffect>
                                  </p:childTnLst>
                                </p:cTn>
                              </p:par>
                              <p:par>
                                <p:cTn id="138" presetID="3" presetClass="entr" presetSubtype="10" fill="hold" grpId="1" nodeType="withEffect">
                                  <p:stCondLst>
                                    <p:cond delay="0"/>
                                  </p:stCondLst>
                                  <p:childTnLst>
                                    <p:set>
                                      <p:cBhvr>
                                        <p:cTn id="139" dur="1" fill="hold">
                                          <p:stCondLst>
                                            <p:cond delay="0"/>
                                          </p:stCondLst>
                                        </p:cTn>
                                        <p:tgtEl>
                                          <p:spTgt spid="203"/>
                                        </p:tgtEl>
                                        <p:attrNameLst>
                                          <p:attrName>style.visibility</p:attrName>
                                        </p:attrNameLst>
                                      </p:cBhvr>
                                      <p:to>
                                        <p:strVal val="visible"/>
                                      </p:to>
                                    </p:set>
                                    <p:animEffect transition="in" filter="blinds(horizontal)">
                                      <p:cBhvr>
                                        <p:cTn id="140" dur="500"/>
                                        <p:tgtEl>
                                          <p:spTgt spid="203"/>
                                        </p:tgtEl>
                                      </p:cBhvr>
                                    </p:animEffect>
                                  </p:childTnLst>
                                </p:cTn>
                              </p:par>
                              <p:par>
                                <p:cTn id="141" presetID="3" presetClass="entr" presetSubtype="10" fill="hold" grpId="1" nodeType="withEffect">
                                  <p:stCondLst>
                                    <p:cond delay="0"/>
                                  </p:stCondLst>
                                  <p:childTnLst>
                                    <p:set>
                                      <p:cBhvr>
                                        <p:cTn id="142" dur="1" fill="hold">
                                          <p:stCondLst>
                                            <p:cond delay="0"/>
                                          </p:stCondLst>
                                        </p:cTn>
                                        <p:tgtEl>
                                          <p:spTgt spid="204"/>
                                        </p:tgtEl>
                                        <p:attrNameLst>
                                          <p:attrName>style.visibility</p:attrName>
                                        </p:attrNameLst>
                                      </p:cBhvr>
                                      <p:to>
                                        <p:strVal val="visible"/>
                                      </p:to>
                                    </p:set>
                                    <p:animEffect transition="in" filter="blinds(horizontal)">
                                      <p:cBhvr>
                                        <p:cTn id="143" dur="500"/>
                                        <p:tgtEl>
                                          <p:spTgt spid="204"/>
                                        </p:tgtEl>
                                      </p:cBhvr>
                                    </p:animEffect>
                                  </p:childTnLst>
                                </p:cTn>
                              </p:par>
                              <p:par>
                                <p:cTn id="144" presetID="3" presetClass="entr" presetSubtype="10" fill="hold" grpId="1" nodeType="withEffect">
                                  <p:stCondLst>
                                    <p:cond delay="0"/>
                                  </p:stCondLst>
                                  <p:childTnLst>
                                    <p:set>
                                      <p:cBhvr>
                                        <p:cTn id="145" dur="1" fill="hold">
                                          <p:stCondLst>
                                            <p:cond delay="0"/>
                                          </p:stCondLst>
                                        </p:cTn>
                                        <p:tgtEl>
                                          <p:spTgt spid="205"/>
                                        </p:tgtEl>
                                        <p:attrNameLst>
                                          <p:attrName>style.visibility</p:attrName>
                                        </p:attrNameLst>
                                      </p:cBhvr>
                                      <p:to>
                                        <p:strVal val="visible"/>
                                      </p:to>
                                    </p:set>
                                    <p:animEffect transition="in" filter="blinds(horizontal)">
                                      <p:cBhvr>
                                        <p:cTn id="146" dur="500"/>
                                        <p:tgtEl>
                                          <p:spTgt spid="205"/>
                                        </p:tgtEl>
                                      </p:cBhvr>
                                    </p:animEffect>
                                  </p:childTnLst>
                                </p:cTn>
                              </p:par>
                              <p:par>
                                <p:cTn id="147" presetID="3" presetClass="entr" presetSubtype="10" fill="hold" grpId="1" nodeType="withEffect">
                                  <p:stCondLst>
                                    <p:cond delay="0"/>
                                  </p:stCondLst>
                                  <p:childTnLst>
                                    <p:set>
                                      <p:cBhvr>
                                        <p:cTn id="148" dur="1" fill="hold">
                                          <p:stCondLst>
                                            <p:cond delay="0"/>
                                          </p:stCondLst>
                                        </p:cTn>
                                        <p:tgtEl>
                                          <p:spTgt spid="206"/>
                                        </p:tgtEl>
                                        <p:attrNameLst>
                                          <p:attrName>style.visibility</p:attrName>
                                        </p:attrNameLst>
                                      </p:cBhvr>
                                      <p:to>
                                        <p:strVal val="visible"/>
                                      </p:to>
                                    </p:set>
                                    <p:animEffect transition="in" filter="blinds(horizontal)">
                                      <p:cBhvr>
                                        <p:cTn id="149" dur="500"/>
                                        <p:tgtEl>
                                          <p:spTgt spid="206"/>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207"/>
                                        </p:tgtEl>
                                        <p:attrNameLst>
                                          <p:attrName>style.visibility</p:attrName>
                                        </p:attrNameLst>
                                      </p:cBhvr>
                                      <p:to>
                                        <p:strVal val="visible"/>
                                      </p:to>
                                    </p:set>
                                    <p:animEffect transition="in" filter="blinds(horizontal)">
                                      <p:cBhvr>
                                        <p:cTn id="154" dur="500"/>
                                        <p:tgtEl>
                                          <p:spTgt spid="207"/>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208"/>
                                        </p:tgtEl>
                                        <p:attrNameLst>
                                          <p:attrName>style.visibility</p:attrName>
                                        </p:attrNameLst>
                                      </p:cBhvr>
                                      <p:to>
                                        <p:strVal val="visible"/>
                                      </p:to>
                                    </p:set>
                                    <p:animEffect transition="in" filter="blinds(horizontal)">
                                      <p:cBhvr>
                                        <p:cTn id="157" dur="500"/>
                                        <p:tgtEl>
                                          <p:spTgt spid="208"/>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209"/>
                                        </p:tgtEl>
                                        <p:attrNameLst>
                                          <p:attrName>style.visibility</p:attrName>
                                        </p:attrNameLst>
                                      </p:cBhvr>
                                      <p:to>
                                        <p:strVal val="visible"/>
                                      </p:to>
                                    </p:set>
                                    <p:animEffect transition="in" filter="blinds(horizontal)">
                                      <p:cBhvr>
                                        <p:cTn id="160" dur="500"/>
                                        <p:tgtEl>
                                          <p:spTgt spid="209"/>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210"/>
                                        </p:tgtEl>
                                        <p:attrNameLst>
                                          <p:attrName>style.visibility</p:attrName>
                                        </p:attrNameLst>
                                      </p:cBhvr>
                                      <p:to>
                                        <p:strVal val="visible"/>
                                      </p:to>
                                    </p:set>
                                    <p:animEffect transition="in" filter="blinds(horizontal)">
                                      <p:cBhvr>
                                        <p:cTn id="163" dur="500"/>
                                        <p:tgtEl>
                                          <p:spTgt spid="210"/>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211"/>
                                        </p:tgtEl>
                                        <p:attrNameLst>
                                          <p:attrName>style.visibility</p:attrName>
                                        </p:attrNameLst>
                                      </p:cBhvr>
                                      <p:to>
                                        <p:strVal val="visible"/>
                                      </p:to>
                                    </p:set>
                                    <p:animEffect transition="in" filter="blinds(horizontal)">
                                      <p:cBhvr>
                                        <p:cTn id="166" dur="500"/>
                                        <p:tgtEl>
                                          <p:spTgt spid="211"/>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1" nodeType="clickEffect">
                                  <p:stCondLst>
                                    <p:cond delay="0"/>
                                  </p:stCondLst>
                                  <p:childTnLst>
                                    <p:set>
                                      <p:cBhvr>
                                        <p:cTn id="170" dur="1" fill="hold">
                                          <p:stCondLst>
                                            <p:cond delay="0"/>
                                          </p:stCondLst>
                                        </p:cTn>
                                        <p:tgtEl>
                                          <p:spTgt spid="217"/>
                                        </p:tgtEl>
                                        <p:attrNameLst>
                                          <p:attrName>style.visibility</p:attrName>
                                        </p:attrNameLst>
                                      </p:cBhvr>
                                      <p:to>
                                        <p:strVal val="visible"/>
                                      </p:to>
                                    </p:set>
                                    <p:animEffect transition="in" filter="blinds(horizontal)">
                                      <p:cBhvr>
                                        <p:cTn id="171" dur="500"/>
                                        <p:tgtEl>
                                          <p:spTgt spid="217"/>
                                        </p:tgtEl>
                                      </p:cBhvr>
                                    </p:animEffect>
                                  </p:childTnLst>
                                </p:cTn>
                              </p:par>
                              <p:par>
                                <p:cTn id="172" presetID="3" presetClass="entr" presetSubtype="10" fill="hold" grpId="1" nodeType="withEffect">
                                  <p:stCondLst>
                                    <p:cond delay="0"/>
                                  </p:stCondLst>
                                  <p:childTnLst>
                                    <p:set>
                                      <p:cBhvr>
                                        <p:cTn id="173" dur="1" fill="hold">
                                          <p:stCondLst>
                                            <p:cond delay="0"/>
                                          </p:stCondLst>
                                        </p:cTn>
                                        <p:tgtEl>
                                          <p:spTgt spid="212"/>
                                        </p:tgtEl>
                                        <p:attrNameLst>
                                          <p:attrName>style.visibility</p:attrName>
                                        </p:attrNameLst>
                                      </p:cBhvr>
                                      <p:to>
                                        <p:strVal val="visible"/>
                                      </p:to>
                                    </p:set>
                                    <p:animEffect transition="in" filter="blinds(horizontal)">
                                      <p:cBhvr>
                                        <p:cTn id="174" dur="500"/>
                                        <p:tgtEl>
                                          <p:spTgt spid="212"/>
                                        </p:tgtEl>
                                      </p:cBhvr>
                                    </p:animEffect>
                                  </p:childTnLst>
                                </p:cTn>
                              </p:par>
                              <p:par>
                                <p:cTn id="175" presetID="3" presetClass="entr" presetSubtype="10" fill="hold" grpId="1" nodeType="withEffect">
                                  <p:stCondLst>
                                    <p:cond delay="0"/>
                                  </p:stCondLst>
                                  <p:childTnLst>
                                    <p:set>
                                      <p:cBhvr>
                                        <p:cTn id="176" dur="1" fill="hold">
                                          <p:stCondLst>
                                            <p:cond delay="0"/>
                                          </p:stCondLst>
                                        </p:cTn>
                                        <p:tgtEl>
                                          <p:spTgt spid="213"/>
                                        </p:tgtEl>
                                        <p:attrNameLst>
                                          <p:attrName>style.visibility</p:attrName>
                                        </p:attrNameLst>
                                      </p:cBhvr>
                                      <p:to>
                                        <p:strVal val="visible"/>
                                      </p:to>
                                    </p:set>
                                    <p:animEffect transition="in" filter="blinds(horizontal)">
                                      <p:cBhvr>
                                        <p:cTn id="177" dur="500"/>
                                        <p:tgtEl>
                                          <p:spTgt spid="213"/>
                                        </p:tgtEl>
                                      </p:cBhvr>
                                    </p:animEffect>
                                  </p:childTnLst>
                                </p:cTn>
                              </p:par>
                              <p:par>
                                <p:cTn id="178" presetID="3" presetClass="entr" presetSubtype="10" fill="hold" grpId="1" nodeType="withEffect">
                                  <p:stCondLst>
                                    <p:cond delay="0"/>
                                  </p:stCondLst>
                                  <p:childTnLst>
                                    <p:set>
                                      <p:cBhvr>
                                        <p:cTn id="179" dur="1" fill="hold">
                                          <p:stCondLst>
                                            <p:cond delay="0"/>
                                          </p:stCondLst>
                                        </p:cTn>
                                        <p:tgtEl>
                                          <p:spTgt spid="214"/>
                                        </p:tgtEl>
                                        <p:attrNameLst>
                                          <p:attrName>style.visibility</p:attrName>
                                        </p:attrNameLst>
                                      </p:cBhvr>
                                      <p:to>
                                        <p:strVal val="visible"/>
                                      </p:to>
                                    </p:set>
                                    <p:animEffect transition="in" filter="blinds(horizontal)">
                                      <p:cBhvr>
                                        <p:cTn id="180" dur="500"/>
                                        <p:tgtEl>
                                          <p:spTgt spid="214"/>
                                        </p:tgtEl>
                                      </p:cBhvr>
                                    </p:animEffect>
                                  </p:childTnLst>
                                </p:cTn>
                              </p:par>
                              <p:par>
                                <p:cTn id="181" presetID="3" presetClass="entr" presetSubtype="10" fill="hold" grpId="1" nodeType="withEffect">
                                  <p:stCondLst>
                                    <p:cond delay="0"/>
                                  </p:stCondLst>
                                  <p:childTnLst>
                                    <p:set>
                                      <p:cBhvr>
                                        <p:cTn id="182" dur="1" fill="hold">
                                          <p:stCondLst>
                                            <p:cond delay="0"/>
                                          </p:stCondLst>
                                        </p:cTn>
                                        <p:tgtEl>
                                          <p:spTgt spid="216"/>
                                        </p:tgtEl>
                                        <p:attrNameLst>
                                          <p:attrName>style.visibility</p:attrName>
                                        </p:attrNameLst>
                                      </p:cBhvr>
                                      <p:to>
                                        <p:strVal val="visible"/>
                                      </p:to>
                                    </p:set>
                                    <p:animEffect transition="in" filter="blinds(horizontal)">
                                      <p:cBhvr>
                                        <p:cTn id="183" dur="500"/>
                                        <p:tgtEl>
                                          <p:spTgt spid="216"/>
                                        </p:tgtEl>
                                      </p:cBhvr>
                                    </p:animEffect>
                                  </p:childTnLst>
                                </p:cTn>
                              </p:par>
                              <p:par>
                                <p:cTn id="184" presetID="3" presetClass="entr" presetSubtype="10" fill="hold" grpId="1" nodeType="withEffect">
                                  <p:stCondLst>
                                    <p:cond delay="0"/>
                                  </p:stCondLst>
                                  <p:childTnLst>
                                    <p:set>
                                      <p:cBhvr>
                                        <p:cTn id="185" dur="1" fill="hold">
                                          <p:stCondLst>
                                            <p:cond delay="0"/>
                                          </p:stCondLst>
                                        </p:cTn>
                                        <p:tgtEl>
                                          <p:spTgt spid="215"/>
                                        </p:tgtEl>
                                        <p:attrNameLst>
                                          <p:attrName>style.visibility</p:attrName>
                                        </p:attrNameLst>
                                      </p:cBhvr>
                                      <p:to>
                                        <p:strVal val="visible"/>
                                      </p:to>
                                    </p:set>
                                    <p:animEffect transition="in" filter="blinds(horizontal)">
                                      <p:cBhvr>
                                        <p:cTn id="186" dur="500"/>
                                        <p:tgtEl>
                                          <p:spTgt spid="215"/>
                                        </p:tgtEl>
                                      </p:cBhvr>
                                    </p:animEffect>
                                  </p:childTnLst>
                                </p:cTn>
                              </p:par>
                            </p:childTnLst>
                          </p:cTn>
                        </p:par>
                        <p:par>
                          <p:cTn id="187" fill="hold">
                            <p:stCondLst>
                              <p:cond delay="500"/>
                            </p:stCondLst>
                            <p:childTnLst>
                              <p:par>
                                <p:cTn id="188" presetID="3" presetClass="entr" presetSubtype="10" fill="hold" grpId="1" nodeType="afterEffect">
                                  <p:stCondLst>
                                    <p:cond delay="0"/>
                                  </p:stCondLst>
                                  <p:childTnLst>
                                    <p:set>
                                      <p:cBhvr>
                                        <p:cTn id="189" dur="1" fill="hold">
                                          <p:stCondLst>
                                            <p:cond delay="0"/>
                                          </p:stCondLst>
                                        </p:cTn>
                                        <p:tgtEl>
                                          <p:spTgt spid="218"/>
                                        </p:tgtEl>
                                        <p:attrNameLst>
                                          <p:attrName>style.visibility</p:attrName>
                                        </p:attrNameLst>
                                      </p:cBhvr>
                                      <p:to>
                                        <p:strVal val="visible"/>
                                      </p:to>
                                    </p:set>
                                    <p:animEffect transition="in" filter="blinds(horizontal)">
                                      <p:cBhvr>
                                        <p:cTn id="190" dur="500"/>
                                        <p:tgtEl>
                                          <p:spTgt spid="218"/>
                                        </p:tgtEl>
                                      </p:cBhvr>
                                    </p:animEffect>
                                  </p:childTnLst>
                                </p:cTn>
                              </p:par>
                              <p:par>
                                <p:cTn id="191" presetID="3" presetClass="entr" presetSubtype="10" fill="hold" grpId="1" nodeType="withEffect">
                                  <p:stCondLst>
                                    <p:cond delay="0"/>
                                  </p:stCondLst>
                                  <p:childTnLst>
                                    <p:set>
                                      <p:cBhvr>
                                        <p:cTn id="192" dur="1" fill="hold">
                                          <p:stCondLst>
                                            <p:cond delay="0"/>
                                          </p:stCondLst>
                                        </p:cTn>
                                        <p:tgtEl>
                                          <p:spTgt spid="219"/>
                                        </p:tgtEl>
                                        <p:attrNameLst>
                                          <p:attrName>style.visibility</p:attrName>
                                        </p:attrNameLst>
                                      </p:cBhvr>
                                      <p:to>
                                        <p:strVal val="visible"/>
                                      </p:to>
                                    </p:set>
                                    <p:animEffect transition="in" filter="blinds(horizontal)">
                                      <p:cBhvr>
                                        <p:cTn id="193" dur="500"/>
                                        <p:tgtEl>
                                          <p:spTgt spid="219"/>
                                        </p:tgtEl>
                                      </p:cBhvr>
                                    </p:animEffect>
                                  </p:childTnLst>
                                </p:cTn>
                              </p:par>
                              <p:par>
                                <p:cTn id="194" presetID="3" presetClass="entr" presetSubtype="10" fill="hold" grpId="1" nodeType="withEffect">
                                  <p:stCondLst>
                                    <p:cond delay="0"/>
                                  </p:stCondLst>
                                  <p:childTnLst>
                                    <p:set>
                                      <p:cBhvr>
                                        <p:cTn id="195" dur="1" fill="hold">
                                          <p:stCondLst>
                                            <p:cond delay="0"/>
                                          </p:stCondLst>
                                        </p:cTn>
                                        <p:tgtEl>
                                          <p:spTgt spid="220"/>
                                        </p:tgtEl>
                                        <p:attrNameLst>
                                          <p:attrName>style.visibility</p:attrName>
                                        </p:attrNameLst>
                                      </p:cBhvr>
                                      <p:to>
                                        <p:strVal val="visible"/>
                                      </p:to>
                                    </p:set>
                                    <p:animEffect transition="in" filter="blinds(horizontal)">
                                      <p:cBhvr>
                                        <p:cTn id="196" dur="500"/>
                                        <p:tgtEl>
                                          <p:spTgt spid="220"/>
                                        </p:tgtEl>
                                      </p:cBhvr>
                                    </p:animEffect>
                                  </p:childTnLst>
                                </p:cTn>
                              </p:par>
                              <p:par>
                                <p:cTn id="197" presetID="3" presetClass="entr" presetSubtype="10" fill="hold" grpId="1" nodeType="withEffect">
                                  <p:stCondLst>
                                    <p:cond delay="0"/>
                                  </p:stCondLst>
                                  <p:childTnLst>
                                    <p:set>
                                      <p:cBhvr>
                                        <p:cTn id="198" dur="1" fill="hold">
                                          <p:stCondLst>
                                            <p:cond delay="0"/>
                                          </p:stCondLst>
                                        </p:cTn>
                                        <p:tgtEl>
                                          <p:spTgt spid="221"/>
                                        </p:tgtEl>
                                        <p:attrNameLst>
                                          <p:attrName>style.visibility</p:attrName>
                                        </p:attrNameLst>
                                      </p:cBhvr>
                                      <p:to>
                                        <p:strVal val="visible"/>
                                      </p:to>
                                    </p:set>
                                    <p:animEffect transition="in" filter="blinds(horizontal)">
                                      <p:cBhvr>
                                        <p:cTn id="199" dur="500"/>
                                        <p:tgtEl>
                                          <p:spTgt spid="221"/>
                                        </p:tgtEl>
                                      </p:cBhvr>
                                    </p:animEffect>
                                  </p:childTnLst>
                                </p:cTn>
                              </p:par>
                              <p:par>
                                <p:cTn id="200" presetID="3" presetClass="entr" presetSubtype="10" fill="hold" grpId="1" nodeType="withEffect">
                                  <p:stCondLst>
                                    <p:cond delay="0"/>
                                  </p:stCondLst>
                                  <p:childTnLst>
                                    <p:set>
                                      <p:cBhvr>
                                        <p:cTn id="201" dur="1" fill="hold">
                                          <p:stCondLst>
                                            <p:cond delay="0"/>
                                          </p:stCondLst>
                                        </p:cTn>
                                        <p:tgtEl>
                                          <p:spTgt spid="222"/>
                                        </p:tgtEl>
                                        <p:attrNameLst>
                                          <p:attrName>style.visibility</p:attrName>
                                        </p:attrNameLst>
                                      </p:cBhvr>
                                      <p:to>
                                        <p:strVal val="visible"/>
                                      </p:to>
                                    </p:set>
                                    <p:animEffect transition="in" filter="blinds(horizontal)">
                                      <p:cBhvr>
                                        <p:cTn id="202" dur="500"/>
                                        <p:tgtEl>
                                          <p:spTgt spid="222"/>
                                        </p:tgtEl>
                                      </p:cBhvr>
                                    </p:animEffect>
                                  </p:childTnLst>
                                </p:cTn>
                              </p:par>
                              <p:par>
                                <p:cTn id="203" presetID="3" presetClass="entr" presetSubtype="10" fill="hold" grpId="1" nodeType="withEffect">
                                  <p:stCondLst>
                                    <p:cond delay="0"/>
                                  </p:stCondLst>
                                  <p:childTnLst>
                                    <p:set>
                                      <p:cBhvr>
                                        <p:cTn id="204" dur="1" fill="hold">
                                          <p:stCondLst>
                                            <p:cond delay="0"/>
                                          </p:stCondLst>
                                        </p:cTn>
                                        <p:tgtEl>
                                          <p:spTgt spid="223"/>
                                        </p:tgtEl>
                                        <p:attrNameLst>
                                          <p:attrName>style.visibility</p:attrName>
                                        </p:attrNameLst>
                                      </p:cBhvr>
                                      <p:to>
                                        <p:strVal val="visible"/>
                                      </p:to>
                                    </p:set>
                                    <p:animEffect transition="in" filter="blinds(horizontal)">
                                      <p:cBhvr>
                                        <p:cTn id="205" dur="500"/>
                                        <p:tgtEl>
                                          <p:spTgt spid="223"/>
                                        </p:tgtEl>
                                      </p:cBhvr>
                                    </p:animEffect>
                                  </p:childTnLst>
                                </p:cTn>
                              </p:par>
                            </p:childTnLst>
                          </p:cTn>
                        </p:par>
                        <p:par>
                          <p:cTn id="206" fill="hold">
                            <p:stCondLst>
                              <p:cond delay="1000"/>
                            </p:stCondLst>
                            <p:childTnLst>
                              <p:par>
                                <p:cTn id="207" presetID="3" presetClass="entr" presetSubtype="10" fill="hold" grpId="1" nodeType="afterEffect">
                                  <p:stCondLst>
                                    <p:cond delay="0"/>
                                  </p:stCondLst>
                                  <p:childTnLst>
                                    <p:set>
                                      <p:cBhvr>
                                        <p:cTn id="208" dur="1" fill="hold">
                                          <p:stCondLst>
                                            <p:cond delay="0"/>
                                          </p:stCondLst>
                                        </p:cTn>
                                        <p:tgtEl>
                                          <p:spTgt spid="225"/>
                                        </p:tgtEl>
                                        <p:attrNameLst>
                                          <p:attrName>style.visibility</p:attrName>
                                        </p:attrNameLst>
                                      </p:cBhvr>
                                      <p:to>
                                        <p:strVal val="visible"/>
                                      </p:to>
                                    </p:set>
                                    <p:animEffect transition="in" filter="blinds(horizontal)">
                                      <p:cBhvr>
                                        <p:cTn id="209" dur="500"/>
                                        <p:tgtEl>
                                          <p:spTgt spid="225"/>
                                        </p:tgtEl>
                                      </p:cBhvr>
                                    </p:animEffect>
                                  </p:childTnLst>
                                </p:cTn>
                              </p:par>
                              <p:par>
                                <p:cTn id="210" presetID="3" presetClass="entr" presetSubtype="10" fill="hold" grpId="1" nodeType="withEffect">
                                  <p:stCondLst>
                                    <p:cond delay="0"/>
                                  </p:stCondLst>
                                  <p:childTnLst>
                                    <p:set>
                                      <p:cBhvr>
                                        <p:cTn id="211" dur="1" fill="hold">
                                          <p:stCondLst>
                                            <p:cond delay="0"/>
                                          </p:stCondLst>
                                        </p:cTn>
                                        <p:tgtEl>
                                          <p:spTgt spid="224"/>
                                        </p:tgtEl>
                                        <p:attrNameLst>
                                          <p:attrName>style.visibility</p:attrName>
                                        </p:attrNameLst>
                                      </p:cBhvr>
                                      <p:to>
                                        <p:strVal val="visible"/>
                                      </p:to>
                                    </p:set>
                                    <p:animEffect transition="in" filter="blinds(horizontal)">
                                      <p:cBhvr>
                                        <p:cTn id="212" dur="500"/>
                                        <p:tgtEl>
                                          <p:spTgt spid="224"/>
                                        </p:tgtEl>
                                      </p:cBhvr>
                                    </p:animEffect>
                                  </p:childTnLst>
                                </p:cTn>
                              </p:par>
                              <p:par>
                                <p:cTn id="213" presetID="3" presetClass="entr" presetSubtype="10" fill="hold" grpId="1" nodeType="withEffect">
                                  <p:stCondLst>
                                    <p:cond delay="0"/>
                                  </p:stCondLst>
                                  <p:childTnLst>
                                    <p:set>
                                      <p:cBhvr>
                                        <p:cTn id="214" dur="1" fill="hold">
                                          <p:stCondLst>
                                            <p:cond delay="0"/>
                                          </p:stCondLst>
                                        </p:cTn>
                                        <p:tgtEl>
                                          <p:spTgt spid="226"/>
                                        </p:tgtEl>
                                        <p:attrNameLst>
                                          <p:attrName>style.visibility</p:attrName>
                                        </p:attrNameLst>
                                      </p:cBhvr>
                                      <p:to>
                                        <p:strVal val="visible"/>
                                      </p:to>
                                    </p:set>
                                    <p:animEffect transition="in" filter="blinds(horizontal)">
                                      <p:cBhvr>
                                        <p:cTn id="215" dur="500"/>
                                        <p:tgtEl>
                                          <p:spTgt spid="226"/>
                                        </p:tgtEl>
                                      </p:cBhvr>
                                    </p:animEffect>
                                  </p:childTnLst>
                                </p:cTn>
                              </p:par>
                              <p:par>
                                <p:cTn id="216" presetID="3" presetClass="entr" presetSubtype="10" fill="hold" grpId="1" nodeType="withEffect">
                                  <p:stCondLst>
                                    <p:cond delay="0"/>
                                  </p:stCondLst>
                                  <p:childTnLst>
                                    <p:set>
                                      <p:cBhvr>
                                        <p:cTn id="217" dur="1" fill="hold">
                                          <p:stCondLst>
                                            <p:cond delay="0"/>
                                          </p:stCondLst>
                                        </p:cTn>
                                        <p:tgtEl>
                                          <p:spTgt spid="227"/>
                                        </p:tgtEl>
                                        <p:attrNameLst>
                                          <p:attrName>style.visibility</p:attrName>
                                        </p:attrNameLst>
                                      </p:cBhvr>
                                      <p:to>
                                        <p:strVal val="visible"/>
                                      </p:to>
                                    </p:set>
                                    <p:animEffect transition="in" filter="blinds(horizontal)">
                                      <p:cBhvr>
                                        <p:cTn id="218" dur="500"/>
                                        <p:tgtEl>
                                          <p:spTgt spid="227"/>
                                        </p:tgtEl>
                                      </p:cBhvr>
                                    </p:animEffect>
                                  </p:childTnLst>
                                </p:cTn>
                              </p:par>
                              <p:par>
                                <p:cTn id="219" presetID="3" presetClass="entr" presetSubtype="10" fill="hold" grpId="1" nodeType="withEffect">
                                  <p:stCondLst>
                                    <p:cond delay="0"/>
                                  </p:stCondLst>
                                  <p:childTnLst>
                                    <p:set>
                                      <p:cBhvr>
                                        <p:cTn id="220" dur="1" fill="hold">
                                          <p:stCondLst>
                                            <p:cond delay="0"/>
                                          </p:stCondLst>
                                        </p:cTn>
                                        <p:tgtEl>
                                          <p:spTgt spid="228"/>
                                        </p:tgtEl>
                                        <p:attrNameLst>
                                          <p:attrName>style.visibility</p:attrName>
                                        </p:attrNameLst>
                                      </p:cBhvr>
                                      <p:to>
                                        <p:strVal val="visible"/>
                                      </p:to>
                                    </p:set>
                                    <p:animEffect transition="in" filter="blinds(horizontal)">
                                      <p:cBhvr>
                                        <p:cTn id="221" dur="500"/>
                                        <p:tgtEl>
                                          <p:spTgt spid="228"/>
                                        </p:tgtEl>
                                      </p:cBhvr>
                                    </p:animEffect>
                                  </p:childTnLst>
                                </p:cTn>
                              </p:par>
                              <p:par>
                                <p:cTn id="222" presetID="3" presetClass="entr" presetSubtype="10" fill="hold" grpId="0" nodeType="withEffect">
                                  <p:stCondLst>
                                    <p:cond delay="0"/>
                                  </p:stCondLst>
                                  <p:childTnLst>
                                    <p:set>
                                      <p:cBhvr>
                                        <p:cTn id="223" dur="1" fill="hold">
                                          <p:stCondLst>
                                            <p:cond delay="0"/>
                                          </p:stCondLst>
                                        </p:cTn>
                                        <p:tgtEl>
                                          <p:spTgt spid="229"/>
                                        </p:tgtEl>
                                        <p:attrNameLst>
                                          <p:attrName>style.visibility</p:attrName>
                                        </p:attrNameLst>
                                      </p:cBhvr>
                                      <p:to>
                                        <p:strVal val="visible"/>
                                      </p:to>
                                    </p:set>
                                    <p:animEffect transition="in" filter="blinds(horizontal)">
                                      <p:cBhvr>
                                        <p:cTn id="22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60" grpId="0" animBg="1"/>
      <p:bldP spid="60" grpId="1" animBg="1"/>
      <p:bldP spid="61" grpId="1"/>
      <p:bldP spid="61" grpId="2"/>
      <p:bldP spid="62" grpId="0"/>
      <p:bldP spid="62" grpId="1"/>
      <p:bldP spid="187" grpId="0"/>
      <p:bldP spid="188" grpId="0"/>
      <p:bldP spid="188" grpId="1"/>
      <p:bldP spid="190" grpId="0"/>
      <p:bldP spid="191" grpId="0"/>
      <p:bldP spid="192" grpId="0"/>
      <p:bldP spid="193" grpId="0"/>
      <p:bldP spid="194" grpId="0"/>
      <p:bldP spid="195" grpId="0"/>
      <p:bldP spid="196" grpId="0"/>
      <p:bldP spid="197" grpId="0"/>
      <p:bldP spid="198" grpId="0"/>
      <p:bldP spid="199" grpId="0"/>
      <p:bldP spid="200" grpId="0"/>
      <p:bldP spid="201" grpId="1"/>
      <p:bldP spid="202" grpId="1"/>
      <p:bldP spid="203" grpId="1"/>
      <p:bldP spid="204" grpId="1"/>
      <p:bldP spid="205" grpId="1"/>
      <p:bldP spid="206" grpId="1"/>
      <p:bldP spid="207" grpId="0"/>
      <p:bldP spid="208" grpId="0"/>
      <p:bldP spid="209" grpId="0"/>
      <p:bldP spid="210" grpId="0"/>
      <p:bldP spid="211" grpId="0"/>
      <p:bldP spid="212" grpId="1"/>
      <p:bldP spid="213" grpId="1"/>
      <p:bldP spid="214" grpId="1"/>
      <p:bldP spid="215" grpId="1"/>
      <p:bldP spid="216" grpId="1"/>
      <p:bldP spid="217" grpId="1"/>
      <p:bldP spid="218" grpId="1"/>
      <p:bldP spid="219" grpId="1"/>
      <p:bldP spid="220" grpId="1"/>
      <p:bldP spid="221" grpId="1"/>
      <p:bldP spid="222" grpId="1"/>
      <p:bldP spid="223" grpId="1"/>
      <p:bldP spid="224" grpId="1"/>
      <p:bldP spid="225" grpId="1"/>
      <p:bldP spid="226" grpId="1"/>
      <p:bldP spid="227" grpId="1"/>
      <p:bldP spid="228" grpId="1"/>
      <p:bldP spid="2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Métricas de </a:t>
            </a:r>
            <a:r>
              <a:rPr lang="es-ES" dirty="0" err="1" smtClean="0"/>
              <a:t>similaridad</a:t>
            </a:r>
            <a:endParaRPr lang="es-ES" dirty="0"/>
          </a:p>
        </p:txBody>
      </p:sp>
      <p:sp>
        <p:nvSpPr>
          <p:cNvPr id="4" name="3 Elipse"/>
          <p:cNvSpPr/>
          <p:nvPr/>
        </p:nvSpPr>
        <p:spPr>
          <a:xfrm>
            <a:off x="1600200" y="2133600"/>
            <a:ext cx="1752600" cy="1752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            </a:t>
            </a:r>
          </a:p>
          <a:p>
            <a:pPr algn="ctr"/>
            <a:r>
              <a:rPr lang="en-US" dirty="0" smtClean="0"/>
              <a:t>     </a:t>
            </a:r>
            <a:endParaRPr lang="es-ES" dirty="0"/>
          </a:p>
        </p:txBody>
      </p:sp>
      <p:sp>
        <p:nvSpPr>
          <p:cNvPr id="6" name="5 Elipse"/>
          <p:cNvSpPr/>
          <p:nvPr/>
        </p:nvSpPr>
        <p:spPr>
          <a:xfrm>
            <a:off x="5791200" y="2133600"/>
            <a:ext cx="1752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s-ES" dirty="0"/>
          </a:p>
        </p:txBody>
      </p:sp>
      <p:sp>
        <p:nvSpPr>
          <p:cNvPr id="7" name="6 CuadroTexto"/>
          <p:cNvSpPr txBox="1"/>
          <p:nvPr/>
        </p:nvSpPr>
        <p:spPr>
          <a:xfrm>
            <a:off x="1600200" y="1535668"/>
            <a:ext cx="1587294" cy="369332"/>
          </a:xfrm>
          <a:prstGeom prst="rect">
            <a:avLst/>
          </a:prstGeom>
          <a:noFill/>
        </p:spPr>
        <p:txBody>
          <a:bodyPr wrap="none" rtlCol="0">
            <a:spAutoFit/>
          </a:bodyPr>
          <a:lstStyle/>
          <a:p>
            <a:r>
              <a:rPr lang="es-ES" dirty="0" smtClean="0"/>
              <a:t>Estudiante A</a:t>
            </a:r>
            <a:endParaRPr lang="es-ES" dirty="0"/>
          </a:p>
        </p:txBody>
      </p:sp>
      <p:sp>
        <p:nvSpPr>
          <p:cNvPr id="8" name="7 CuadroTexto"/>
          <p:cNvSpPr txBox="1"/>
          <p:nvPr/>
        </p:nvSpPr>
        <p:spPr>
          <a:xfrm>
            <a:off x="5867400" y="1611868"/>
            <a:ext cx="1561646" cy="369332"/>
          </a:xfrm>
          <a:prstGeom prst="rect">
            <a:avLst/>
          </a:prstGeom>
          <a:noFill/>
        </p:spPr>
        <p:txBody>
          <a:bodyPr wrap="none" rtlCol="0">
            <a:spAutoFit/>
          </a:bodyPr>
          <a:lstStyle/>
          <a:p>
            <a:r>
              <a:rPr lang="es-ES" dirty="0" smtClean="0"/>
              <a:t>Estudiante B</a:t>
            </a:r>
            <a:endParaRPr lang="es-ES" dirty="0"/>
          </a:p>
        </p:txBody>
      </p:sp>
      <p:cxnSp>
        <p:nvCxnSpPr>
          <p:cNvPr id="12" name="11 Conector recto"/>
          <p:cNvCxnSpPr/>
          <p:nvPr/>
        </p:nvCxnSpPr>
        <p:spPr>
          <a:xfrm>
            <a:off x="3581400" y="5029200"/>
            <a:ext cx="1676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762000" y="4114800"/>
            <a:ext cx="8026556" cy="523220"/>
          </a:xfrm>
          <a:prstGeom prst="rect">
            <a:avLst/>
          </a:prstGeom>
          <a:noFill/>
        </p:spPr>
        <p:txBody>
          <a:bodyPr wrap="none" rtlCol="0">
            <a:spAutoFit/>
          </a:bodyPr>
          <a:lstStyle/>
          <a:p>
            <a:r>
              <a:rPr lang="es-ES" sz="2800" dirty="0" smtClean="0"/>
              <a:t>COEFICIENTE DE SIMILARIDAD DE TANIMOTO</a:t>
            </a:r>
            <a:endParaRPr lang="es-ES" sz="2800" dirty="0"/>
          </a:p>
        </p:txBody>
      </p:sp>
      <p:sp>
        <p:nvSpPr>
          <p:cNvPr id="11" name="10 CuadroTexto"/>
          <p:cNvSpPr txBox="1"/>
          <p:nvPr/>
        </p:nvSpPr>
        <p:spPr>
          <a:xfrm>
            <a:off x="3962400" y="4724400"/>
            <a:ext cx="979755" cy="369332"/>
          </a:xfrm>
          <a:prstGeom prst="rect">
            <a:avLst/>
          </a:prstGeom>
          <a:noFill/>
        </p:spPr>
        <p:txBody>
          <a:bodyPr wrap="none" rtlCol="0">
            <a:spAutoFit/>
          </a:bodyPr>
          <a:lstStyle/>
          <a:p>
            <a:r>
              <a:rPr lang="es-ES" dirty="0" smtClean="0"/>
              <a:t>N</a:t>
            </a:r>
            <a:r>
              <a:rPr lang="en-US" dirty="0" smtClean="0"/>
              <a:t>(A∩B)</a:t>
            </a:r>
            <a:endParaRPr lang="es-ES" dirty="0"/>
          </a:p>
        </p:txBody>
      </p:sp>
      <p:sp>
        <p:nvSpPr>
          <p:cNvPr id="16" name="15 CuadroTexto"/>
          <p:cNvSpPr txBox="1"/>
          <p:nvPr/>
        </p:nvSpPr>
        <p:spPr>
          <a:xfrm>
            <a:off x="3962400" y="5105400"/>
            <a:ext cx="1053494" cy="369332"/>
          </a:xfrm>
          <a:prstGeom prst="rect">
            <a:avLst/>
          </a:prstGeom>
          <a:noFill/>
        </p:spPr>
        <p:txBody>
          <a:bodyPr wrap="none" rtlCol="0">
            <a:spAutoFit/>
          </a:bodyPr>
          <a:lstStyle/>
          <a:p>
            <a:r>
              <a:rPr lang="en-US" dirty="0" smtClean="0"/>
              <a:t>N(A ∪B)</a:t>
            </a:r>
            <a:endParaRPr lang="es-ES" dirty="0"/>
          </a:p>
        </p:txBody>
      </p:sp>
      <p:sp>
        <p:nvSpPr>
          <p:cNvPr id="19" name="18 Elipse"/>
          <p:cNvSpPr/>
          <p:nvPr/>
        </p:nvSpPr>
        <p:spPr>
          <a:xfrm>
            <a:off x="2133600" y="2514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0" name="19 Elipse"/>
          <p:cNvSpPr/>
          <p:nvPr/>
        </p:nvSpPr>
        <p:spPr>
          <a:xfrm>
            <a:off x="2286000" y="3276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1" name="20 Elipse"/>
          <p:cNvSpPr/>
          <p:nvPr/>
        </p:nvSpPr>
        <p:spPr>
          <a:xfrm>
            <a:off x="2667000" y="2514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2" name="21 Elipse"/>
          <p:cNvSpPr/>
          <p:nvPr/>
        </p:nvSpPr>
        <p:spPr>
          <a:xfrm>
            <a:off x="3124200" y="3048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3" name="22 Elipse"/>
          <p:cNvSpPr/>
          <p:nvPr/>
        </p:nvSpPr>
        <p:spPr>
          <a:xfrm>
            <a:off x="1828800" y="2971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4" name="23 Elipse"/>
          <p:cNvSpPr/>
          <p:nvPr/>
        </p:nvSpPr>
        <p:spPr>
          <a:xfrm>
            <a:off x="67818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5" name="24 Elipse"/>
          <p:cNvSpPr/>
          <p:nvPr/>
        </p:nvSpPr>
        <p:spPr>
          <a:xfrm>
            <a:off x="6934200" y="2667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6" name="25 Elipse"/>
          <p:cNvSpPr/>
          <p:nvPr/>
        </p:nvSpPr>
        <p:spPr>
          <a:xfrm>
            <a:off x="62484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7" name="26 Elipse"/>
          <p:cNvSpPr/>
          <p:nvPr/>
        </p:nvSpPr>
        <p:spPr>
          <a:xfrm>
            <a:off x="6553200" y="23622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8" name="27 Elipse"/>
          <p:cNvSpPr/>
          <p:nvPr/>
        </p:nvSpPr>
        <p:spPr>
          <a:xfrm>
            <a:off x="6019800" y="2819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9" name="28 Elipse"/>
          <p:cNvSpPr/>
          <p:nvPr/>
        </p:nvSpPr>
        <p:spPr>
          <a:xfrm>
            <a:off x="72390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4" name="33 CuadroTexto"/>
          <p:cNvSpPr txBox="1"/>
          <p:nvPr/>
        </p:nvSpPr>
        <p:spPr>
          <a:xfrm>
            <a:off x="5334000" y="4888468"/>
            <a:ext cx="367408" cy="369332"/>
          </a:xfrm>
          <a:prstGeom prst="rect">
            <a:avLst/>
          </a:prstGeom>
          <a:noFill/>
        </p:spPr>
        <p:txBody>
          <a:bodyPr wrap="none" rtlCol="0">
            <a:spAutoFit/>
          </a:bodyPr>
          <a:lstStyle/>
          <a:p>
            <a:r>
              <a:rPr lang="en-US" dirty="0" smtClean="0"/>
              <a:t>=</a:t>
            </a:r>
            <a:endParaRPr lang="es-ES" dirty="0"/>
          </a:p>
        </p:txBody>
      </p:sp>
      <p:sp>
        <p:nvSpPr>
          <p:cNvPr id="35" name="34 CuadroTexto"/>
          <p:cNvSpPr txBox="1"/>
          <p:nvPr/>
        </p:nvSpPr>
        <p:spPr>
          <a:xfrm>
            <a:off x="6096000" y="4648200"/>
            <a:ext cx="330540" cy="369332"/>
          </a:xfrm>
          <a:prstGeom prst="rect">
            <a:avLst/>
          </a:prstGeom>
          <a:noFill/>
        </p:spPr>
        <p:txBody>
          <a:bodyPr wrap="none" rtlCol="0">
            <a:spAutoFit/>
          </a:bodyPr>
          <a:lstStyle/>
          <a:p>
            <a:r>
              <a:rPr lang="en-US" dirty="0" smtClean="0"/>
              <a:t>2</a:t>
            </a:r>
            <a:endParaRPr lang="es-ES" dirty="0"/>
          </a:p>
        </p:txBody>
      </p:sp>
      <p:cxnSp>
        <p:nvCxnSpPr>
          <p:cNvPr id="36" name="35 Conector recto"/>
          <p:cNvCxnSpPr/>
          <p:nvPr/>
        </p:nvCxnSpPr>
        <p:spPr>
          <a:xfrm>
            <a:off x="5791200" y="502920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6096000" y="5105400"/>
            <a:ext cx="330540" cy="369332"/>
          </a:xfrm>
          <a:prstGeom prst="rect">
            <a:avLst/>
          </a:prstGeom>
          <a:noFill/>
        </p:spPr>
        <p:txBody>
          <a:bodyPr wrap="none" rtlCol="0">
            <a:spAutoFit/>
          </a:bodyPr>
          <a:lstStyle/>
          <a:p>
            <a:r>
              <a:rPr lang="en-US" dirty="0" smtClean="0"/>
              <a:t>9</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88622E-6 L 0.17917 -2.88622E-6 " pathEditMode="relative" rAng="0" ptsTypes="AA">
                                      <p:cBhvr>
                                        <p:cTn id="6" dur="2000" fill="hold"/>
                                        <p:tgtEl>
                                          <p:spTgt spid="4"/>
                                        </p:tgtEl>
                                        <p:attrNameLst>
                                          <p:attrName>ppt_x</p:attrName>
                                          <p:attrName>ppt_y</p:attrName>
                                        </p:attrNameLst>
                                      </p:cBhvr>
                                      <p:rCtr x="90" y="0"/>
                                    </p:animMotion>
                                  </p:childTnLst>
                                </p:cTn>
                              </p:par>
                              <p:par>
                                <p:cTn id="7" presetID="63" presetClass="path" presetSubtype="0" accel="50000" decel="50000" fill="hold" grpId="0" nodeType="withEffect">
                                  <p:stCondLst>
                                    <p:cond delay="0"/>
                                  </p:stCondLst>
                                  <p:childTnLst>
                                    <p:animMotion origin="layout" path="M -3.33333E-6 1.11111E-6 L 0.18334 1.11111E-6 " pathEditMode="relative" rAng="0" ptsTypes="AA">
                                      <p:cBhvr>
                                        <p:cTn id="8" dur="2000" fill="hold"/>
                                        <p:tgtEl>
                                          <p:spTgt spid="20"/>
                                        </p:tgtEl>
                                        <p:attrNameLst>
                                          <p:attrName>ppt_x</p:attrName>
                                          <p:attrName>ppt_y</p:attrName>
                                        </p:attrNameLst>
                                      </p:cBhvr>
                                      <p:rCtr x="92" y="0"/>
                                    </p:animMotion>
                                  </p:childTnLst>
                                </p:cTn>
                              </p:par>
                              <p:par>
                                <p:cTn id="9" presetID="63" presetClass="path" presetSubtype="0" accel="50000" decel="50000" fill="hold" grpId="0" nodeType="withEffect">
                                  <p:stCondLst>
                                    <p:cond delay="0"/>
                                  </p:stCondLst>
                                  <p:childTnLst>
                                    <p:animMotion origin="layout" path="M 0 4.44444E-6 L 0.15833 4.44444E-6 " pathEditMode="relative" rAng="0" ptsTypes="AA">
                                      <p:cBhvr>
                                        <p:cTn id="10" dur="2000" fill="hold"/>
                                        <p:tgtEl>
                                          <p:spTgt spid="22"/>
                                        </p:tgtEl>
                                        <p:attrNameLst>
                                          <p:attrName>ppt_x</p:attrName>
                                          <p:attrName>ppt_y</p:attrName>
                                        </p:attrNameLst>
                                      </p:cBhvr>
                                      <p:rCtr x="79" y="0"/>
                                    </p:animMotion>
                                  </p:childTnLst>
                                </p:cTn>
                              </p:par>
                              <p:par>
                                <p:cTn id="11" presetID="63" presetClass="path" presetSubtype="0" accel="50000" decel="50000" fill="hold" grpId="0" nodeType="withEffect">
                                  <p:stCondLst>
                                    <p:cond delay="0"/>
                                  </p:stCondLst>
                                  <p:childTnLst>
                                    <p:animMotion origin="layout" path="M 5.55112E-17 2.22222E-6 L 0.18333 2.22222E-6 " pathEditMode="relative" rAng="0" ptsTypes="AA">
                                      <p:cBhvr>
                                        <p:cTn id="12" dur="2000" fill="hold"/>
                                        <p:tgtEl>
                                          <p:spTgt spid="21"/>
                                        </p:tgtEl>
                                        <p:attrNameLst>
                                          <p:attrName>ppt_x</p:attrName>
                                          <p:attrName>ppt_y</p:attrName>
                                        </p:attrNameLst>
                                      </p:cBhvr>
                                      <p:rCtr x="92" y="0"/>
                                    </p:animMotion>
                                  </p:childTnLst>
                                </p:cTn>
                              </p:par>
                              <p:par>
                                <p:cTn id="13" presetID="63" presetClass="path" presetSubtype="0" accel="50000" decel="50000" fill="hold" grpId="0" nodeType="withEffect">
                                  <p:stCondLst>
                                    <p:cond delay="0"/>
                                  </p:stCondLst>
                                  <p:childTnLst>
                                    <p:animMotion origin="layout" path="M 3.33333E-6 2.22222E-6 L 0.19166 2.22222E-6 " pathEditMode="relative" rAng="0" ptsTypes="AA">
                                      <p:cBhvr>
                                        <p:cTn id="14" dur="2000" fill="hold"/>
                                        <p:tgtEl>
                                          <p:spTgt spid="19"/>
                                        </p:tgtEl>
                                        <p:attrNameLst>
                                          <p:attrName>ppt_x</p:attrName>
                                          <p:attrName>ppt_y</p:attrName>
                                        </p:attrNameLst>
                                      </p:cBhvr>
                                      <p:rCtr x="96" y="0"/>
                                    </p:animMotion>
                                  </p:childTnLst>
                                </p:cTn>
                              </p:par>
                              <p:par>
                                <p:cTn id="15" presetID="63" presetClass="path" presetSubtype="0" accel="50000" decel="50000" fill="hold" grpId="0" nodeType="withEffect">
                                  <p:stCondLst>
                                    <p:cond delay="0"/>
                                  </p:stCondLst>
                                  <p:childTnLst>
                                    <p:animMotion origin="layout" path="M -3.33333E-6 -4.44444E-6 L 0.21667 -4.44444E-6 " pathEditMode="relative" rAng="0" ptsTypes="AA">
                                      <p:cBhvr>
                                        <p:cTn id="16" dur="2000" fill="hold"/>
                                        <p:tgtEl>
                                          <p:spTgt spid="23"/>
                                        </p:tgtEl>
                                        <p:attrNameLst>
                                          <p:attrName>ppt_x</p:attrName>
                                          <p:attrName>ppt_y</p:attrName>
                                        </p:attrNameLst>
                                      </p:cBhvr>
                                      <p:rCtr x="108" y="0"/>
                                    </p:animMotion>
                                  </p:childTnLst>
                                </p:cTn>
                              </p:par>
                              <p:par>
                                <p:cTn id="17" presetID="63" presetClass="path" presetSubtype="0" accel="50000" decel="50000" fill="hold" grpId="0" nodeType="withEffect">
                                  <p:stCondLst>
                                    <p:cond delay="0"/>
                                  </p:stCondLst>
                                  <p:childTnLst>
                                    <p:animMotion origin="layout" path="M 4.44444E-6 -2.53469E-6 L 0.12986 0.00486 " pathEditMode="relative" rAng="0" ptsTypes="AA">
                                      <p:cBhvr>
                                        <p:cTn id="18" dur="2000" fill="hold"/>
                                        <p:tgtEl>
                                          <p:spTgt spid="7"/>
                                        </p:tgtEl>
                                        <p:attrNameLst>
                                          <p:attrName>ppt_x</p:attrName>
                                          <p:attrName>ppt_y</p:attrName>
                                        </p:attrNameLst>
                                      </p:cBhvr>
                                      <p:rCtr x="65" y="2"/>
                                    </p:animMotion>
                                  </p:childTnLst>
                                </p:cTn>
                              </p:par>
                            </p:childTnLst>
                          </p:cTn>
                        </p:par>
                        <p:par>
                          <p:cTn id="19" fill="hold">
                            <p:stCondLst>
                              <p:cond delay="2000"/>
                            </p:stCondLst>
                            <p:childTnLst>
                              <p:par>
                                <p:cTn id="20" presetID="9" presetClass="emph" presetSubtype="0" grpId="0" nodeType="afterEffect">
                                  <p:stCondLst>
                                    <p:cond delay="0"/>
                                  </p:stCondLst>
                                  <p:childTnLst>
                                    <p:set>
                                      <p:cBhvr rctx="PPT">
                                        <p:cTn id="21" dur="indefinite"/>
                                        <p:tgtEl>
                                          <p:spTgt spid="6"/>
                                        </p:tgtEl>
                                        <p:attrNameLst>
                                          <p:attrName>style.opacity</p:attrName>
                                        </p:attrNameLst>
                                      </p:cBhvr>
                                      <p:to>
                                        <p:strVal val="0.5"/>
                                      </p:to>
                                    </p:set>
                                    <p:animEffect filter="image" prLst="opacity: 0.5">
                                      <p:cBhvr rctx="IE">
                                        <p:cTn id="22" dur="indefinite"/>
                                        <p:tgtEl>
                                          <p:spTgt spid="6"/>
                                        </p:tgtEl>
                                      </p:cBhvr>
                                    </p:animEffect>
                                  </p:childTnLst>
                                </p:cTn>
                              </p:par>
                            </p:childTnLst>
                          </p:cTn>
                        </p:par>
                        <p:par>
                          <p:cTn id="23" fill="hold">
                            <p:stCondLst>
                              <p:cond delay="2000"/>
                            </p:stCondLst>
                            <p:childTnLst>
                              <p:par>
                                <p:cTn id="24" presetID="35" presetClass="path" presetSubtype="0" accel="50000" decel="50000" fill="hold" grpId="1" nodeType="afterEffect">
                                  <p:stCondLst>
                                    <p:cond delay="0"/>
                                  </p:stCondLst>
                                  <p:childTnLst>
                                    <p:animMotion origin="layout" path="M 3.33333E-6 -2.88622E-6 L -0.17917 0.00555 " pathEditMode="relative" rAng="0" ptsTypes="AA">
                                      <p:cBhvr>
                                        <p:cTn id="25" dur="2000" fill="hold"/>
                                        <p:tgtEl>
                                          <p:spTgt spid="6"/>
                                        </p:tgtEl>
                                        <p:attrNameLst>
                                          <p:attrName>ppt_x</p:attrName>
                                          <p:attrName>ppt_y</p:attrName>
                                        </p:attrNameLst>
                                      </p:cBhvr>
                                      <p:rCtr x="-90" y="3"/>
                                    </p:animMotion>
                                  </p:childTnLst>
                                </p:cTn>
                              </p:par>
                              <p:par>
                                <p:cTn id="26" presetID="35" presetClass="path" presetSubtype="0" accel="50000" decel="50000" fill="hold" nodeType="withEffect">
                                  <p:stCondLst>
                                    <p:cond delay="0"/>
                                  </p:stCondLst>
                                  <p:childTnLst>
                                    <p:animMotion origin="layout" path="M -3.33333E-6 -0.01734 L -0.14375 -0.01249 " pathEditMode="relative" rAng="0" ptsTypes="AA">
                                      <p:cBhvr>
                                        <p:cTn id="27" dur="2000" fill="hold"/>
                                        <p:tgtEl>
                                          <p:spTgt spid="8"/>
                                        </p:tgtEl>
                                        <p:attrNameLst>
                                          <p:attrName>ppt_x</p:attrName>
                                          <p:attrName>ppt_y</p:attrName>
                                        </p:attrNameLst>
                                      </p:cBhvr>
                                      <p:rCtr x="-72" y="2"/>
                                    </p:animMotion>
                                  </p:childTnLst>
                                </p:cTn>
                              </p:par>
                              <p:par>
                                <p:cTn id="28" presetID="35" presetClass="path" presetSubtype="0" accel="50000" decel="50000" fill="hold" grpId="0" nodeType="withEffect">
                                  <p:stCondLst>
                                    <p:cond delay="0"/>
                                  </p:stCondLst>
                                  <p:childTnLst>
                                    <p:animMotion origin="layout" path="M 3.33333E-6 2.22222E-6 L -0.13334 2.22222E-6 " pathEditMode="relative" rAng="0" ptsTypes="AA">
                                      <p:cBhvr>
                                        <p:cTn id="29" dur="2000" fill="hold"/>
                                        <p:tgtEl>
                                          <p:spTgt spid="26"/>
                                        </p:tgtEl>
                                        <p:attrNameLst>
                                          <p:attrName>ppt_x</p:attrName>
                                          <p:attrName>ppt_y</p:attrName>
                                        </p:attrNameLst>
                                      </p:cBhvr>
                                      <p:rCtr x="-67" y="0"/>
                                    </p:animMotion>
                                  </p:childTnLst>
                                </p:cTn>
                              </p:par>
                              <p:par>
                                <p:cTn id="30" presetID="35" presetClass="path" presetSubtype="0" accel="50000" decel="50000" fill="hold" grpId="0" nodeType="withEffect">
                                  <p:stCondLst>
                                    <p:cond delay="0"/>
                                  </p:stCondLst>
                                  <p:childTnLst>
                                    <p:animMotion origin="layout" path="M 3.33333E-6 -2.22222E-6 L -0.09167 -2.22222E-6 " pathEditMode="relative" rAng="0" ptsTypes="AA">
                                      <p:cBhvr>
                                        <p:cTn id="31" dur="2000" fill="hold"/>
                                        <p:tgtEl>
                                          <p:spTgt spid="28"/>
                                        </p:tgtEl>
                                        <p:attrNameLst>
                                          <p:attrName>ppt_x</p:attrName>
                                          <p:attrName>ppt_y</p:attrName>
                                        </p:attrNameLst>
                                      </p:cBhvr>
                                      <p:rCtr x="-46" y="0"/>
                                    </p:animMotion>
                                  </p:childTnLst>
                                </p:cTn>
                              </p:par>
                              <p:par>
                                <p:cTn id="32" presetID="35" presetClass="path" presetSubtype="0" accel="50000" decel="50000" fill="hold" grpId="0" nodeType="withEffect">
                                  <p:stCondLst>
                                    <p:cond delay="0"/>
                                  </p:stCondLst>
                                  <p:childTnLst>
                                    <p:animMotion origin="layout" path="M 1.11022E-16 4.44444E-6 L -0.24167 0.02222 " pathEditMode="relative" rAng="0" ptsTypes="AA">
                                      <p:cBhvr>
                                        <p:cTn id="33" dur="2000" fill="hold"/>
                                        <p:tgtEl>
                                          <p:spTgt spid="27"/>
                                        </p:tgtEl>
                                        <p:attrNameLst>
                                          <p:attrName>ppt_x</p:attrName>
                                          <p:attrName>ppt_y</p:attrName>
                                        </p:attrNameLst>
                                      </p:cBhvr>
                                      <p:rCtr x="-121" y="11"/>
                                    </p:animMotion>
                                  </p:childTnLst>
                                </p:cTn>
                              </p:par>
                              <p:par>
                                <p:cTn id="34" presetID="35" presetClass="path" presetSubtype="0" accel="50000" decel="50000" fill="hold" grpId="0" nodeType="withEffect">
                                  <p:stCondLst>
                                    <p:cond delay="0"/>
                                  </p:stCondLst>
                                  <p:childTnLst>
                                    <p:animMotion origin="layout" path="M 3.33333E-6 0 L -0.15834 0 " pathEditMode="relative" rAng="0" ptsTypes="AA">
                                      <p:cBhvr>
                                        <p:cTn id="35" dur="2000" fill="hold"/>
                                        <p:tgtEl>
                                          <p:spTgt spid="25"/>
                                        </p:tgtEl>
                                        <p:attrNameLst>
                                          <p:attrName>ppt_x</p:attrName>
                                          <p:attrName>ppt_y</p:attrName>
                                        </p:attrNameLst>
                                      </p:cBhvr>
                                      <p:rCtr x="-79" y="0"/>
                                    </p:animMotion>
                                  </p:childTnLst>
                                </p:cTn>
                              </p:par>
                              <p:par>
                                <p:cTn id="36" presetID="35" presetClass="path" presetSubtype="0" accel="50000" decel="50000" fill="hold" grpId="0" nodeType="withEffect">
                                  <p:stCondLst>
                                    <p:cond delay="0"/>
                                  </p:stCondLst>
                                  <p:childTnLst>
                                    <p:animMotion origin="layout" path="M 1.11022E-16 2.22222E-6 L -0.15833 2.22222E-6 " pathEditMode="relative" rAng="0" ptsTypes="AA">
                                      <p:cBhvr>
                                        <p:cTn id="37" dur="2000" fill="hold"/>
                                        <p:tgtEl>
                                          <p:spTgt spid="24"/>
                                        </p:tgtEl>
                                        <p:attrNameLst>
                                          <p:attrName>ppt_x</p:attrName>
                                          <p:attrName>ppt_y</p:attrName>
                                        </p:attrNameLst>
                                      </p:cBhvr>
                                      <p:rCtr x="-79" y="0"/>
                                    </p:animMotion>
                                  </p:childTnLst>
                                </p:cTn>
                              </p:par>
                              <p:par>
                                <p:cTn id="38" presetID="35" presetClass="path" presetSubtype="0" accel="50000" decel="50000" fill="hold" grpId="0" nodeType="withEffect">
                                  <p:stCondLst>
                                    <p:cond delay="0"/>
                                  </p:stCondLst>
                                  <p:childTnLst>
                                    <p:animMotion origin="layout" path="M 0 2.22222E-6 L -0.29167 -0.02222 " pathEditMode="relative" rAng="0" ptsTypes="AA">
                                      <p:cBhvr>
                                        <p:cTn id="39" dur="2000" fill="hold"/>
                                        <p:tgtEl>
                                          <p:spTgt spid="29"/>
                                        </p:tgtEl>
                                        <p:attrNameLst>
                                          <p:attrName>ppt_x</p:attrName>
                                          <p:attrName>ppt_y</p:attrName>
                                        </p:attrNameLst>
                                      </p:cBhvr>
                                      <p:rCtr x="-146" y="-11"/>
                                    </p:animMotion>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p:bldP spid="11" grpId="0"/>
      <p:bldP spid="16"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4" grpId="0"/>
      <p:bldP spid="3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2438400" y="1905000"/>
            <a:ext cx="4114800" cy="2133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3" name="2 Título"/>
          <p:cNvSpPr>
            <a:spLocks noGrp="1"/>
          </p:cNvSpPr>
          <p:nvPr>
            <p:ph type="title"/>
          </p:nvPr>
        </p:nvSpPr>
        <p:spPr/>
        <p:txBody>
          <a:bodyPr/>
          <a:lstStyle/>
          <a:p>
            <a:r>
              <a:rPr lang="en-US" dirty="0" smtClean="0"/>
              <a:t>M</a:t>
            </a:r>
            <a:r>
              <a:rPr lang="es-ES" dirty="0" err="1" smtClean="0"/>
              <a:t>étricas</a:t>
            </a:r>
            <a:r>
              <a:rPr lang="es-ES" dirty="0" smtClean="0"/>
              <a:t> de </a:t>
            </a:r>
            <a:r>
              <a:rPr lang="es-ES" dirty="0" err="1" smtClean="0"/>
              <a:t>similaridad</a:t>
            </a:r>
            <a:endParaRPr lang="es-ES" dirty="0"/>
          </a:p>
        </p:txBody>
      </p:sp>
      <p:sp>
        <p:nvSpPr>
          <p:cNvPr id="4" name="3 CuadroTexto"/>
          <p:cNvSpPr txBox="1"/>
          <p:nvPr/>
        </p:nvSpPr>
        <p:spPr>
          <a:xfrm>
            <a:off x="533400" y="4048780"/>
            <a:ext cx="8348760" cy="523220"/>
          </a:xfrm>
          <a:prstGeom prst="rect">
            <a:avLst/>
          </a:prstGeom>
          <a:noFill/>
        </p:spPr>
        <p:txBody>
          <a:bodyPr wrap="none" rtlCol="0">
            <a:spAutoFit/>
          </a:bodyPr>
          <a:lstStyle/>
          <a:p>
            <a:r>
              <a:rPr lang="es-ES" sz="2800" dirty="0" smtClean="0"/>
              <a:t>COEFICIENTE DE SIMILARIDAD LOGLIKELIHOOD</a:t>
            </a:r>
            <a:endParaRPr lang="es-ES" sz="2800" dirty="0"/>
          </a:p>
        </p:txBody>
      </p:sp>
      <p:pic>
        <p:nvPicPr>
          <p:cNvPr id="1026" name="Picture 2"/>
          <p:cNvPicPr>
            <a:picLocks noChangeAspect="1" noChangeArrowheads="1"/>
          </p:cNvPicPr>
          <p:nvPr/>
        </p:nvPicPr>
        <p:blipFill>
          <a:blip r:embed="rId3" cstate="print"/>
          <a:srcRect/>
          <a:stretch>
            <a:fillRect/>
          </a:stretch>
        </p:blipFill>
        <p:spPr bwMode="auto">
          <a:xfrm>
            <a:off x="762000" y="4495800"/>
            <a:ext cx="8188657" cy="1143000"/>
          </a:xfrm>
          <a:prstGeom prst="rect">
            <a:avLst/>
          </a:prstGeom>
          <a:noFill/>
        </p:spPr>
      </p:pic>
      <p:sp>
        <p:nvSpPr>
          <p:cNvPr id="8" name="7 Elipse"/>
          <p:cNvSpPr/>
          <p:nvPr/>
        </p:nvSpPr>
        <p:spPr>
          <a:xfrm>
            <a:off x="1600200" y="2133600"/>
            <a:ext cx="1752600" cy="1752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            </a:t>
            </a:r>
          </a:p>
          <a:p>
            <a:pPr algn="ctr"/>
            <a:r>
              <a:rPr lang="en-US" dirty="0" smtClean="0"/>
              <a:t>     </a:t>
            </a:r>
            <a:endParaRPr lang="es-ES" dirty="0"/>
          </a:p>
        </p:txBody>
      </p:sp>
      <p:sp>
        <p:nvSpPr>
          <p:cNvPr id="9" name="8 Elipse"/>
          <p:cNvSpPr/>
          <p:nvPr/>
        </p:nvSpPr>
        <p:spPr>
          <a:xfrm>
            <a:off x="5791200" y="2133600"/>
            <a:ext cx="1752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s-ES" dirty="0"/>
          </a:p>
        </p:txBody>
      </p:sp>
      <p:sp>
        <p:nvSpPr>
          <p:cNvPr id="10" name="9 CuadroTexto"/>
          <p:cNvSpPr txBox="1"/>
          <p:nvPr/>
        </p:nvSpPr>
        <p:spPr>
          <a:xfrm>
            <a:off x="1600200" y="1535668"/>
            <a:ext cx="1587294" cy="369332"/>
          </a:xfrm>
          <a:prstGeom prst="rect">
            <a:avLst/>
          </a:prstGeom>
          <a:noFill/>
        </p:spPr>
        <p:txBody>
          <a:bodyPr wrap="none" rtlCol="0">
            <a:spAutoFit/>
          </a:bodyPr>
          <a:lstStyle/>
          <a:p>
            <a:r>
              <a:rPr lang="es-ES" dirty="0" smtClean="0"/>
              <a:t>Estudiante A</a:t>
            </a:r>
            <a:endParaRPr lang="es-ES" dirty="0"/>
          </a:p>
        </p:txBody>
      </p:sp>
      <p:sp>
        <p:nvSpPr>
          <p:cNvPr id="11" name="10 CuadroTexto"/>
          <p:cNvSpPr txBox="1"/>
          <p:nvPr/>
        </p:nvSpPr>
        <p:spPr>
          <a:xfrm>
            <a:off x="5867400" y="1611868"/>
            <a:ext cx="1561646" cy="369332"/>
          </a:xfrm>
          <a:prstGeom prst="rect">
            <a:avLst/>
          </a:prstGeom>
          <a:noFill/>
        </p:spPr>
        <p:txBody>
          <a:bodyPr wrap="none" rtlCol="0">
            <a:spAutoFit/>
          </a:bodyPr>
          <a:lstStyle/>
          <a:p>
            <a:r>
              <a:rPr lang="es-ES" dirty="0" smtClean="0"/>
              <a:t>Estudiante B</a:t>
            </a:r>
            <a:endParaRPr lang="es-ES" dirty="0"/>
          </a:p>
        </p:txBody>
      </p:sp>
      <p:sp>
        <p:nvSpPr>
          <p:cNvPr id="12" name="11 Elipse"/>
          <p:cNvSpPr/>
          <p:nvPr/>
        </p:nvSpPr>
        <p:spPr>
          <a:xfrm>
            <a:off x="2133600" y="2514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3" name="12 Elipse"/>
          <p:cNvSpPr/>
          <p:nvPr/>
        </p:nvSpPr>
        <p:spPr>
          <a:xfrm>
            <a:off x="2286000" y="3276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4" name="13 Elipse"/>
          <p:cNvSpPr/>
          <p:nvPr/>
        </p:nvSpPr>
        <p:spPr>
          <a:xfrm>
            <a:off x="2667000" y="2514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5" name="14 Elipse"/>
          <p:cNvSpPr/>
          <p:nvPr/>
        </p:nvSpPr>
        <p:spPr>
          <a:xfrm>
            <a:off x="3124200" y="3048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6" name="15 Elipse"/>
          <p:cNvSpPr/>
          <p:nvPr/>
        </p:nvSpPr>
        <p:spPr>
          <a:xfrm>
            <a:off x="1828800" y="2971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7" name="16 Elipse"/>
          <p:cNvSpPr/>
          <p:nvPr/>
        </p:nvSpPr>
        <p:spPr>
          <a:xfrm>
            <a:off x="67818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8" name="17 Elipse"/>
          <p:cNvSpPr/>
          <p:nvPr/>
        </p:nvSpPr>
        <p:spPr>
          <a:xfrm>
            <a:off x="6934200" y="2667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9" name="18 Elipse"/>
          <p:cNvSpPr/>
          <p:nvPr/>
        </p:nvSpPr>
        <p:spPr>
          <a:xfrm>
            <a:off x="62484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0" name="19 Elipse"/>
          <p:cNvSpPr/>
          <p:nvPr/>
        </p:nvSpPr>
        <p:spPr>
          <a:xfrm>
            <a:off x="6553200" y="23622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1" name="20 Elipse"/>
          <p:cNvSpPr/>
          <p:nvPr/>
        </p:nvSpPr>
        <p:spPr>
          <a:xfrm>
            <a:off x="6019800" y="2819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2" name="21 Elipse"/>
          <p:cNvSpPr/>
          <p:nvPr/>
        </p:nvSpPr>
        <p:spPr>
          <a:xfrm>
            <a:off x="7239000" y="3200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4" name="23 Elipse"/>
          <p:cNvSpPr/>
          <p:nvPr/>
        </p:nvSpPr>
        <p:spPr>
          <a:xfrm>
            <a:off x="3124200" y="3733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5" name="24 Elipse"/>
          <p:cNvSpPr/>
          <p:nvPr/>
        </p:nvSpPr>
        <p:spPr>
          <a:xfrm>
            <a:off x="5562600" y="3810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6" name="25 Elipse"/>
          <p:cNvSpPr/>
          <p:nvPr/>
        </p:nvSpPr>
        <p:spPr>
          <a:xfrm>
            <a:off x="3505200" y="20574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7" name="26 CuadroTexto"/>
          <p:cNvSpPr txBox="1"/>
          <p:nvPr/>
        </p:nvSpPr>
        <p:spPr>
          <a:xfrm>
            <a:off x="4267200" y="2667000"/>
            <a:ext cx="514885" cy="369332"/>
          </a:xfrm>
          <a:prstGeom prst="rect">
            <a:avLst/>
          </a:prstGeom>
          <a:noFill/>
        </p:spPr>
        <p:txBody>
          <a:bodyPr wrap="none" rtlCol="0">
            <a:spAutoFit/>
          </a:bodyPr>
          <a:lstStyle/>
          <a:p>
            <a:r>
              <a:rPr lang="en-US" dirty="0" smtClean="0"/>
              <a:t>k</a:t>
            </a:r>
            <a:r>
              <a:rPr lang="en-US" baseline="-25000" dirty="0" smtClean="0"/>
              <a:t>11</a:t>
            </a:r>
            <a:endParaRPr lang="es-ES" dirty="0"/>
          </a:p>
        </p:txBody>
      </p:sp>
      <p:sp>
        <p:nvSpPr>
          <p:cNvPr id="28" name="27 CuadroTexto"/>
          <p:cNvSpPr txBox="1"/>
          <p:nvPr/>
        </p:nvSpPr>
        <p:spPr>
          <a:xfrm>
            <a:off x="2514600" y="1981200"/>
            <a:ext cx="514885" cy="369332"/>
          </a:xfrm>
          <a:prstGeom prst="rect">
            <a:avLst/>
          </a:prstGeom>
          <a:noFill/>
        </p:spPr>
        <p:txBody>
          <a:bodyPr wrap="none" rtlCol="0">
            <a:spAutoFit/>
          </a:bodyPr>
          <a:lstStyle/>
          <a:p>
            <a:r>
              <a:rPr lang="en-US" dirty="0" smtClean="0"/>
              <a:t>k</a:t>
            </a:r>
            <a:r>
              <a:rPr lang="en-US" baseline="-25000" dirty="0" smtClean="0"/>
              <a:t>22</a:t>
            </a:r>
            <a:endParaRPr lang="es-ES" dirty="0"/>
          </a:p>
        </p:txBody>
      </p:sp>
      <p:sp>
        <p:nvSpPr>
          <p:cNvPr id="29" name="28 CuadroTexto"/>
          <p:cNvSpPr txBox="1"/>
          <p:nvPr/>
        </p:nvSpPr>
        <p:spPr>
          <a:xfrm>
            <a:off x="5029200" y="2438400"/>
            <a:ext cx="514885" cy="369332"/>
          </a:xfrm>
          <a:prstGeom prst="rect">
            <a:avLst/>
          </a:prstGeom>
          <a:noFill/>
        </p:spPr>
        <p:txBody>
          <a:bodyPr wrap="none" rtlCol="0">
            <a:spAutoFit/>
          </a:bodyPr>
          <a:lstStyle/>
          <a:p>
            <a:r>
              <a:rPr lang="en-US" dirty="0" smtClean="0"/>
              <a:t>k</a:t>
            </a:r>
            <a:r>
              <a:rPr lang="en-US" baseline="-25000" dirty="0" smtClean="0"/>
              <a:t>21</a:t>
            </a:r>
            <a:endParaRPr lang="es-ES" dirty="0"/>
          </a:p>
        </p:txBody>
      </p:sp>
      <p:sp>
        <p:nvSpPr>
          <p:cNvPr id="30" name="29 CuadroTexto"/>
          <p:cNvSpPr txBox="1"/>
          <p:nvPr/>
        </p:nvSpPr>
        <p:spPr>
          <a:xfrm>
            <a:off x="3295115" y="2667000"/>
            <a:ext cx="514885" cy="369332"/>
          </a:xfrm>
          <a:prstGeom prst="rect">
            <a:avLst/>
          </a:prstGeom>
          <a:noFill/>
        </p:spPr>
        <p:txBody>
          <a:bodyPr wrap="none" rtlCol="0">
            <a:spAutoFit/>
          </a:bodyPr>
          <a:lstStyle/>
          <a:p>
            <a:r>
              <a:rPr lang="en-US" dirty="0" smtClean="0"/>
              <a:t>k</a:t>
            </a:r>
            <a:r>
              <a:rPr lang="en-US" baseline="-25000" dirty="0" smtClean="0"/>
              <a:t>12</a:t>
            </a:r>
            <a:endParaRPr lang="es-ES" dirty="0"/>
          </a:p>
        </p:txBody>
      </p:sp>
      <p:pic>
        <p:nvPicPr>
          <p:cNvPr id="2" name="Picture 2"/>
          <p:cNvPicPr>
            <a:picLocks noChangeAspect="1" noChangeArrowheads="1"/>
          </p:cNvPicPr>
          <p:nvPr/>
        </p:nvPicPr>
        <p:blipFill>
          <a:blip r:embed="rId4" cstate="print"/>
          <a:srcRect/>
          <a:stretch>
            <a:fillRect/>
          </a:stretch>
        </p:blipFill>
        <p:spPr bwMode="auto">
          <a:xfrm>
            <a:off x="6096000" y="5562600"/>
            <a:ext cx="2728912" cy="39528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705600" y="5943600"/>
            <a:ext cx="1584325"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88622E-6 L 0.17917 -2.88622E-6 " pathEditMode="relative" rAng="0" ptsTypes="AA">
                                      <p:cBhvr>
                                        <p:cTn id="6" dur="2000" fill="hold"/>
                                        <p:tgtEl>
                                          <p:spTgt spid="8"/>
                                        </p:tgtEl>
                                        <p:attrNameLst>
                                          <p:attrName>ppt_x</p:attrName>
                                          <p:attrName>ppt_y</p:attrName>
                                        </p:attrNameLst>
                                      </p:cBhvr>
                                      <p:rCtr x="90" y="0"/>
                                    </p:animMotion>
                                  </p:childTnLst>
                                </p:cTn>
                              </p:par>
                              <p:par>
                                <p:cTn id="7" presetID="63" presetClass="path" presetSubtype="0" accel="50000" decel="50000" fill="hold" grpId="0" nodeType="withEffect">
                                  <p:stCondLst>
                                    <p:cond delay="0"/>
                                  </p:stCondLst>
                                  <p:childTnLst>
                                    <p:animMotion origin="layout" path="M -3.33333E-6 1.11111E-6 L 0.18334 1.11111E-6 " pathEditMode="relative" rAng="0" ptsTypes="AA">
                                      <p:cBhvr>
                                        <p:cTn id="8" dur="2000" fill="hold"/>
                                        <p:tgtEl>
                                          <p:spTgt spid="13"/>
                                        </p:tgtEl>
                                        <p:attrNameLst>
                                          <p:attrName>ppt_x</p:attrName>
                                          <p:attrName>ppt_y</p:attrName>
                                        </p:attrNameLst>
                                      </p:cBhvr>
                                      <p:rCtr x="92" y="0"/>
                                    </p:animMotion>
                                  </p:childTnLst>
                                </p:cTn>
                              </p:par>
                              <p:par>
                                <p:cTn id="9" presetID="63" presetClass="path" presetSubtype="0" accel="50000" decel="50000" fill="hold" grpId="0" nodeType="withEffect">
                                  <p:stCondLst>
                                    <p:cond delay="0"/>
                                  </p:stCondLst>
                                  <p:childTnLst>
                                    <p:animMotion origin="layout" path="M 0 4.44444E-6 L 0.15833 4.44444E-6 " pathEditMode="relative" rAng="0" ptsTypes="AA">
                                      <p:cBhvr>
                                        <p:cTn id="10" dur="2000" fill="hold"/>
                                        <p:tgtEl>
                                          <p:spTgt spid="15"/>
                                        </p:tgtEl>
                                        <p:attrNameLst>
                                          <p:attrName>ppt_x</p:attrName>
                                          <p:attrName>ppt_y</p:attrName>
                                        </p:attrNameLst>
                                      </p:cBhvr>
                                      <p:rCtr x="79" y="0"/>
                                    </p:animMotion>
                                  </p:childTnLst>
                                </p:cTn>
                              </p:par>
                              <p:par>
                                <p:cTn id="11" presetID="63" presetClass="path" presetSubtype="0" accel="50000" decel="50000" fill="hold" grpId="0" nodeType="withEffect">
                                  <p:stCondLst>
                                    <p:cond delay="0"/>
                                  </p:stCondLst>
                                  <p:childTnLst>
                                    <p:animMotion origin="layout" path="M 5.55112E-17 2.22222E-6 L 0.18333 2.22222E-6 " pathEditMode="relative" rAng="0" ptsTypes="AA">
                                      <p:cBhvr>
                                        <p:cTn id="12" dur="2000" fill="hold"/>
                                        <p:tgtEl>
                                          <p:spTgt spid="14"/>
                                        </p:tgtEl>
                                        <p:attrNameLst>
                                          <p:attrName>ppt_x</p:attrName>
                                          <p:attrName>ppt_y</p:attrName>
                                        </p:attrNameLst>
                                      </p:cBhvr>
                                      <p:rCtr x="92" y="0"/>
                                    </p:animMotion>
                                  </p:childTnLst>
                                </p:cTn>
                              </p:par>
                              <p:par>
                                <p:cTn id="13" presetID="63" presetClass="path" presetSubtype="0" accel="50000" decel="50000" fill="hold" grpId="0" nodeType="withEffect">
                                  <p:stCondLst>
                                    <p:cond delay="0"/>
                                  </p:stCondLst>
                                  <p:childTnLst>
                                    <p:animMotion origin="layout" path="M 3.33333E-6 2.22222E-6 L 0.19166 2.22222E-6 " pathEditMode="relative" rAng="0" ptsTypes="AA">
                                      <p:cBhvr>
                                        <p:cTn id="14" dur="2000" fill="hold"/>
                                        <p:tgtEl>
                                          <p:spTgt spid="12"/>
                                        </p:tgtEl>
                                        <p:attrNameLst>
                                          <p:attrName>ppt_x</p:attrName>
                                          <p:attrName>ppt_y</p:attrName>
                                        </p:attrNameLst>
                                      </p:cBhvr>
                                      <p:rCtr x="96" y="0"/>
                                    </p:animMotion>
                                  </p:childTnLst>
                                </p:cTn>
                              </p:par>
                              <p:par>
                                <p:cTn id="15" presetID="63" presetClass="path" presetSubtype="0" accel="50000" decel="50000" fill="hold" grpId="0" nodeType="withEffect">
                                  <p:stCondLst>
                                    <p:cond delay="0"/>
                                  </p:stCondLst>
                                  <p:childTnLst>
                                    <p:animMotion origin="layout" path="M -3.33333E-6 -4.44444E-6 L 0.21667 -4.44444E-6 " pathEditMode="relative" rAng="0" ptsTypes="AA">
                                      <p:cBhvr>
                                        <p:cTn id="16" dur="2000" fill="hold"/>
                                        <p:tgtEl>
                                          <p:spTgt spid="16"/>
                                        </p:tgtEl>
                                        <p:attrNameLst>
                                          <p:attrName>ppt_x</p:attrName>
                                          <p:attrName>ppt_y</p:attrName>
                                        </p:attrNameLst>
                                      </p:cBhvr>
                                      <p:rCtr x="108" y="0"/>
                                    </p:animMotion>
                                  </p:childTnLst>
                                </p:cTn>
                              </p:par>
                              <p:par>
                                <p:cTn id="17" presetID="63" presetClass="path" presetSubtype="0" accel="50000" decel="50000" fill="hold" grpId="0" nodeType="withEffect">
                                  <p:stCondLst>
                                    <p:cond delay="0"/>
                                  </p:stCondLst>
                                  <p:childTnLst>
                                    <p:animMotion origin="layout" path="M 4.44444E-6 -2.53469E-6 L 0.12986 0.00486 " pathEditMode="relative" rAng="0" ptsTypes="AA">
                                      <p:cBhvr>
                                        <p:cTn id="18" dur="2000" fill="hold"/>
                                        <p:tgtEl>
                                          <p:spTgt spid="10"/>
                                        </p:tgtEl>
                                        <p:attrNameLst>
                                          <p:attrName>ppt_x</p:attrName>
                                          <p:attrName>ppt_y</p:attrName>
                                        </p:attrNameLst>
                                      </p:cBhvr>
                                      <p:rCtr x="65" y="2"/>
                                    </p:animMotion>
                                  </p:childTnLst>
                                </p:cTn>
                              </p:par>
                            </p:childTnLst>
                          </p:cTn>
                        </p:par>
                        <p:par>
                          <p:cTn id="19" fill="hold">
                            <p:stCondLst>
                              <p:cond delay="2000"/>
                            </p:stCondLst>
                            <p:childTnLst>
                              <p:par>
                                <p:cTn id="20" presetID="9" presetClass="emph" presetSubtype="0" grpId="0" nodeType="after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childTnLst>
                          </p:cTn>
                        </p:par>
                        <p:par>
                          <p:cTn id="23" fill="hold">
                            <p:stCondLst>
                              <p:cond delay="2000"/>
                            </p:stCondLst>
                            <p:childTnLst>
                              <p:par>
                                <p:cTn id="24" presetID="35" presetClass="path" presetSubtype="0" accel="50000" decel="50000" fill="hold" grpId="1" nodeType="afterEffect">
                                  <p:stCondLst>
                                    <p:cond delay="0"/>
                                  </p:stCondLst>
                                  <p:childTnLst>
                                    <p:animMotion origin="layout" path="M 3.33333E-6 -2.88622E-6 L -0.17917 0.00555 " pathEditMode="relative" rAng="0" ptsTypes="AA">
                                      <p:cBhvr>
                                        <p:cTn id="25" dur="2000" fill="hold"/>
                                        <p:tgtEl>
                                          <p:spTgt spid="9"/>
                                        </p:tgtEl>
                                        <p:attrNameLst>
                                          <p:attrName>ppt_x</p:attrName>
                                          <p:attrName>ppt_y</p:attrName>
                                        </p:attrNameLst>
                                      </p:cBhvr>
                                      <p:rCtr x="-90" y="3"/>
                                    </p:animMotion>
                                  </p:childTnLst>
                                </p:cTn>
                              </p:par>
                              <p:par>
                                <p:cTn id="26" presetID="35" presetClass="path" presetSubtype="0" accel="50000" decel="50000" fill="hold" nodeType="withEffect">
                                  <p:stCondLst>
                                    <p:cond delay="0"/>
                                  </p:stCondLst>
                                  <p:childTnLst>
                                    <p:animMotion origin="layout" path="M -3.33333E-6 -0.01734 L -0.14375 -0.01249 " pathEditMode="relative" rAng="0" ptsTypes="AA">
                                      <p:cBhvr>
                                        <p:cTn id="27" dur="2000" fill="hold"/>
                                        <p:tgtEl>
                                          <p:spTgt spid="11"/>
                                        </p:tgtEl>
                                        <p:attrNameLst>
                                          <p:attrName>ppt_x</p:attrName>
                                          <p:attrName>ppt_y</p:attrName>
                                        </p:attrNameLst>
                                      </p:cBhvr>
                                      <p:rCtr x="-72" y="2"/>
                                    </p:animMotion>
                                  </p:childTnLst>
                                </p:cTn>
                              </p:par>
                              <p:par>
                                <p:cTn id="28" presetID="35" presetClass="path" presetSubtype="0" accel="50000" decel="50000" fill="hold" grpId="0" nodeType="withEffect">
                                  <p:stCondLst>
                                    <p:cond delay="0"/>
                                  </p:stCondLst>
                                  <p:childTnLst>
                                    <p:animMotion origin="layout" path="M 3.33333E-6 2.22222E-6 L -0.13334 2.22222E-6 " pathEditMode="relative" rAng="0" ptsTypes="AA">
                                      <p:cBhvr>
                                        <p:cTn id="29" dur="2000" fill="hold"/>
                                        <p:tgtEl>
                                          <p:spTgt spid="19"/>
                                        </p:tgtEl>
                                        <p:attrNameLst>
                                          <p:attrName>ppt_x</p:attrName>
                                          <p:attrName>ppt_y</p:attrName>
                                        </p:attrNameLst>
                                      </p:cBhvr>
                                      <p:rCtr x="-67" y="0"/>
                                    </p:animMotion>
                                  </p:childTnLst>
                                </p:cTn>
                              </p:par>
                              <p:par>
                                <p:cTn id="30" presetID="35" presetClass="path" presetSubtype="0" accel="50000" decel="50000" fill="hold" grpId="0" nodeType="withEffect">
                                  <p:stCondLst>
                                    <p:cond delay="0"/>
                                  </p:stCondLst>
                                  <p:childTnLst>
                                    <p:animMotion origin="layout" path="M 3.33333E-6 -2.22222E-6 L -0.09167 -2.22222E-6 " pathEditMode="relative" rAng="0" ptsTypes="AA">
                                      <p:cBhvr>
                                        <p:cTn id="31" dur="2000" fill="hold"/>
                                        <p:tgtEl>
                                          <p:spTgt spid="21"/>
                                        </p:tgtEl>
                                        <p:attrNameLst>
                                          <p:attrName>ppt_x</p:attrName>
                                          <p:attrName>ppt_y</p:attrName>
                                        </p:attrNameLst>
                                      </p:cBhvr>
                                      <p:rCtr x="-46" y="0"/>
                                    </p:animMotion>
                                  </p:childTnLst>
                                </p:cTn>
                              </p:par>
                              <p:par>
                                <p:cTn id="32" presetID="35" presetClass="path" presetSubtype="0" accel="50000" decel="50000" fill="hold" grpId="0" nodeType="withEffect">
                                  <p:stCondLst>
                                    <p:cond delay="0"/>
                                  </p:stCondLst>
                                  <p:childTnLst>
                                    <p:animMotion origin="layout" path="M 1.11022E-16 4.44444E-6 L -0.24167 0.02222 " pathEditMode="relative" rAng="0" ptsTypes="AA">
                                      <p:cBhvr>
                                        <p:cTn id="33" dur="2000" fill="hold"/>
                                        <p:tgtEl>
                                          <p:spTgt spid="20"/>
                                        </p:tgtEl>
                                        <p:attrNameLst>
                                          <p:attrName>ppt_x</p:attrName>
                                          <p:attrName>ppt_y</p:attrName>
                                        </p:attrNameLst>
                                      </p:cBhvr>
                                      <p:rCtr x="-121" y="11"/>
                                    </p:animMotion>
                                  </p:childTnLst>
                                </p:cTn>
                              </p:par>
                              <p:par>
                                <p:cTn id="34" presetID="35" presetClass="path" presetSubtype="0" accel="50000" decel="50000" fill="hold" grpId="0" nodeType="withEffect">
                                  <p:stCondLst>
                                    <p:cond delay="0"/>
                                  </p:stCondLst>
                                  <p:childTnLst>
                                    <p:animMotion origin="layout" path="M 3.33333E-6 0 L -0.15834 0 " pathEditMode="relative" rAng="0" ptsTypes="AA">
                                      <p:cBhvr>
                                        <p:cTn id="35" dur="2000" fill="hold"/>
                                        <p:tgtEl>
                                          <p:spTgt spid="18"/>
                                        </p:tgtEl>
                                        <p:attrNameLst>
                                          <p:attrName>ppt_x</p:attrName>
                                          <p:attrName>ppt_y</p:attrName>
                                        </p:attrNameLst>
                                      </p:cBhvr>
                                      <p:rCtr x="-79" y="0"/>
                                    </p:animMotion>
                                  </p:childTnLst>
                                </p:cTn>
                              </p:par>
                              <p:par>
                                <p:cTn id="36" presetID="35" presetClass="path" presetSubtype="0" accel="50000" decel="50000" fill="hold" grpId="0" nodeType="withEffect">
                                  <p:stCondLst>
                                    <p:cond delay="0"/>
                                  </p:stCondLst>
                                  <p:childTnLst>
                                    <p:animMotion origin="layout" path="M 1.11022E-16 2.22222E-6 L -0.15833 2.22222E-6 " pathEditMode="relative" rAng="0" ptsTypes="AA">
                                      <p:cBhvr>
                                        <p:cTn id="37" dur="2000" fill="hold"/>
                                        <p:tgtEl>
                                          <p:spTgt spid="17"/>
                                        </p:tgtEl>
                                        <p:attrNameLst>
                                          <p:attrName>ppt_x</p:attrName>
                                          <p:attrName>ppt_y</p:attrName>
                                        </p:attrNameLst>
                                      </p:cBhvr>
                                      <p:rCtr x="-79" y="0"/>
                                    </p:animMotion>
                                  </p:childTnLst>
                                </p:cTn>
                              </p:par>
                              <p:par>
                                <p:cTn id="38" presetID="35" presetClass="path" presetSubtype="0" accel="50000" decel="50000" fill="hold" grpId="0" nodeType="withEffect">
                                  <p:stCondLst>
                                    <p:cond delay="0"/>
                                  </p:stCondLst>
                                  <p:childTnLst>
                                    <p:animMotion origin="layout" path="M 0 2.22222E-6 L -0.29167 -0.02222 " pathEditMode="relative" rAng="0" ptsTypes="AA">
                                      <p:cBhvr>
                                        <p:cTn id="39" dur="2000" fill="hold"/>
                                        <p:tgtEl>
                                          <p:spTgt spid="22"/>
                                        </p:tgtEl>
                                        <p:attrNameLst>
                                          <p:attrName>ppt_x</p:attrName>
                                          <p:attrName>ppt_y</p:attrName>
                                        </p:attrNameLst>
                                      </p:cBhvr>
                                      <p:rCtr x="-146" y="-11"/>
                                    </p:animMotion>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ssolve">
                                      <p:cBhvr>
                                        <p:cTn id="46" dur="500"/>
                                        <p:tgtEl>
                                          <p:spTgt spid="2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dissolve">
                                      <p:cBhvr>
                                        <p:cTn id="49" dur="500"/>
                                        <p:tgtEl>
                                          <p:spTgt spid="2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par>
                          <p:cTn id="53" fill="hold">
                            <p:stCondLst>
                              <p:cond delay="4500"/>
                            </p:stCondLst>
                            <p:childTnLst>
                              <p:par>
                                <p:cTn id="54" presetID="9"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dissolve">
                                      <p:cBhvr>
                                        <p:cTn id="59" dur="500"/>
                                        <p:tgtEl>
                                          <p:spTgt spid="2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dissolve">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9" grpId="0" animBg="1"/>
      <p:bldP spid="9" grpId="1" animBg="1"/>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1000" y="1328928"/>
            <a:ext cx="8048625" cy="1490472"/>
          </a:xfrm>
        </p:spPr>
        <p:txBody>
          <a:bodyPr>
            <a:normAutofit fontScale="77500" lnSpcReduction="20000"/>
          </a:bodyPr>
          <a:lstStyle/>
          <a:p>
            <a:r>
              <a:rPr lang="es-ES" dirty="0" smtClean="0"/>
              <a:t>Se crean vecindades comparando Historiales Académicos</a:t>
            </a:r>
          </a:p>
          <a:p>
            <a:endParaRPr lang="es-ES" dirty="0" smtClean="0"/>
          </a:p>
          <a:p>
            <a:pPr lvl="1"/>
            <a:r>
              <a:rPr lang="es-ES" dirty="0" smtClean="0"/>
              <a:t>Se identifican tendencias en la forma de aprobar las materias del flujo de la carrera</a:t>
            </a:r>
            <a:endParaRPr lang="en-US" dirty="0"/>
          </a:p>
        </p:txBody>
      </p:sp>
      <p:sp>
        <p:nvSpPr>
          <p:cNvPr id="3" name="2 Título"/>
          <p:cNvSpPr>
            <a:spLocks noGrp="1"/>
          </p:cNvSpPr>
          <p:nvPr>
            <p:ph type="title"/>
          </p:nvPr>
        </p:nvSpPr>
        <p:spPr/>
        <p:txBody>
          <a:bodyPr/>
          <a:lstStyle/>
          <a:p>
            <a:r>
              <a:rPr lang="es-ES" dirty="0" smtClean="0"/>
              <a:t>Adaptación del Recomendador</a:t>
            </a:r>
            <a:endParaRPr lang="en-US" dirty="0"/>
          </a:p>
        </p:txBody>
      </p:sp>
      <p:pic>
        <p:nvPicPr>
          <p:cNvPr id="8195" name="Picture 3" descr="C:\Users\Johanna\Documents\Tesis\presentacion\semestreAsemest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565400"/>
            <a:ext cx="5981700" cy="3987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Elipse"/>
          <p:cNvSpPr/>
          <p:nvPr/>
        </p:nvSpPr>
        <p:spPr>
          <a:xfrm>
            <a:off x="5486400" y="2971800"/>
            <a:ext cx="3810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7" name="6 Elipse"/>
          <p:cNvSpPr/>
          <p:nvPr/>
        </p:nvSpPr>
        <p:spPr>
          <a:xfrm>
            <a:off x="5486400" y="4191000"/>
            <a:ext cx="3810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7 Elipse"/>
          <p:cNvSpPr/>
          <p:nvPr/>
        </p:nvSpPr>
        <p:spPr>
          <a:xfrm>
            <a:off x="5486400" y="5486400"/>
            <a:ext cx="3810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xmlns="" val="157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2503</TotalTime>
  <Words>1394</Words>
  <Application>Microsoft Office PowerPoint</Application>
  <PresentationFormat>Presentación en pantalla (4:3)</PresentationFormat>
  <Paragraphs>275</Paragraphs>
  <Slides>22</Slides>
  <Notes>22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Concurrencia</vt:lpstr>
      <vt:lpstr>Análisis de Métricas de Similaridad Usadas en un Algoritmo de Filtro Colaborativo Basado en el Usuario Para Recomendar Materias de Pregrado</vt:lpstr>
      <vt:lpstr>Descripción del Problema</vt:lpstr>
      <vt:lpstr>Motivación</vt:lpstr>
      <vt:lpstr>Análisis de la Solución</vt:lpstr>
      <vt:lpstr>Lógica del Recomendador</vt:lpstr>
      <vt:lpstr>Limitaciones del Recomendador basado en el usuario</vt:lpstr>
      <vt:lpstr>Métricas de similaridad</vt:lpstr>
      <vt:lpstr>Métricas de similaridad</vt:lpstr>
      <vt:lpstr>Adaptación del Recomendador</vt:lpstr>
      <vt:lpstr>Proceso de Recomendación</vt:lpstr>
      <vt:lpstr>Proceso de Recomendación (II)</vt:lpstr>
      <vt:lpstr>Proceso de Recomendación (III)</vt:lpstr>
      <vt:lpstr>Implementación</vt:lpstr>
      <vt:lpstr>Pruebas</vt:lpstr>
      <vt:lpstr>Resultados</vt:lpstr>
      <vt:lpstr>Resultados (II)</vt:lpstr>
      <vt:lpstr>Resultados (III)</vt:lpstr>
      <vt:lpstr>Conclusiones</vt:lpstr>
      <vt:lpstr>Conclusiones (II)</vt:lpstr>
      <vt:lpstr>Recomendaciones</vt:lpstr>
      <vt:lpstr>Recomendaciones (II)</vt:lpstr>
      <vt:lpstr>Gracias por su atención!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Métricas de Similaridad Usadas en un Algoritmo de Filtro Colaborativo Basado en el Usuario Para Recomendar Materias de Pregrado</dc:title>
  <dc:creator>Johanna</dc:creator>
  <cp:lastModifiedBy>User</cp:lastModifiedBy>
  <cp:revision>204</cp:revision>
  <dcterms:created xsi:type="dcterms:W3CDTF">2011-08-28T18:03:14Z</dcterms:created>
  <dcterms:modified xsi:type="dcterms:W3CDTF">2011-08-31T13:53:22Z</dcterms:modified>
</cp:coreProperties>
</file>