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62" r:id="rId6"/>
    <p:sldId id="271" r:id="rId7"/>
    <p:sldId id="273" r:id="rId8"/>
    <p:sldId id="274" r:id="rId9"/>
    <p:sldId id="275" r:id="rId10"/>
    <p:sldId id="277" r:id="rId11"/>
    <p:sldId id="279" r:id="rId12"/>
    <p:sldId id="281" r:id="rId13"/>
    <p:sldId id="283" r:id="rId14"/>
    <p:sldId id="285" r:id="rId15"/>
    <p:sldId id="286" r:id="rId16"/>
    <p:sldId id="288" r:id="rId17"/>
    <p:sldId id="289" r:id="rId18"/>
    <p:sldId id="290" r:id="rId19"/>
    <p:sldId id="293" r:id="rId20"/>
    <p:sldId id="294" r:id="rId21"/>
    <p:sldId id="296" r:id="rId22"/>
    <p:sldId id="297" r:id="rId23"/>
    <p:sldId id="298" r:id="rId24"/>
    <p:sldId id="299" r:id="rId25"/>
    <p:sldId id="300" r:id="rId26"/>
    <p:sldId id="302" r:id="rId27"/>
    <p:sldId id="304" r:id="rId28"/>
    <p:sldId id="306" r:id="rId29"/>
    <p:sldId id="311" r:id="rId30"/>
    <p:sldId id="312" r:id="rId31"/>
    <p:sldId id="313" r:id="rId32"/>
    <p:sldId id="314" r:id="rId33"/>
    <p:sldId id="316" r:id="rId34"/>
    <p:sldId id="31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E69F9759-B4DE-43F6-A860-6E8B7B9D98D9}" type="datetimeFigureOut">
              <a:rPr lang="en-US" smtClean="0"/>
              <a:pPr/>
              <a:t>7/27/2011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F9759-B4DE-43F6-A860-6E8B7B9D98D9}"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F9759-B4DE-43F6-A860-6E8B7B9D98D9}"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9F9759-B4DE-43F6-A860-6E8B7B9D98D9}"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9F9759-B4DE-43F6-A860-6E8B7B9D98D9}"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9F9759-B4DE-43F6-A860-6E8B7B9D98D9}"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E69F9759-B4DE-43F6-A860-6E8B7B9D98D9}" type="datetimeFigureOut">
              <a:rPr lang="en-US" smtClean="0"/>
              <a:pPr/>
              <a:t>7/27/2011</a:t>
            </a:fld>
            <a:endParaRPr lang="en-US"/>
          </a:p>
        </p:txBody>
      </p:sp>
      <p:sp>
        <p:nvSpPr>
          <p:cNvPr id="27" name="Slide Number Placeholder 26"/>
          <p:cNvSpPr>
            <a:spLocks noGrp="1"/>
          </p:cNvSpPr>
          <p:nvPr>
            <p:ph type="sldNum" sz="quarter" idx="11"/>
          </p:nvPr>
        </p:nvSpPr>
        <p:spPr/>
        <p:txBody>
          <a:bodyPr rtlCol="0"/>
          <a:lstStyle/>
          <a:p>
            <a:fld id="{B7800EE4-F909-4CC5-AAF6-B53C7B7FB56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E69F9759-B4DE-43F6-A860-6E8B7B9D98D9}" type="datetimeFigureOut">
              <a:rPr lang="en-US" smtClean="0"/>
              <a:pPr/>
              <a:t>7/27/2011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F9759-B4DE-43F6-A860-6E8B7B9D98D9}"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9F9759-B4DE-43F6-A860-6E8B7B9D98D9}"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9F9759-B4DE-43F6-A860-6E8B7B9D98D9}"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00EE4-F909-4CC5-AAF6-B53C7B7FB56D}" type="slidenum">
              <a:rPr lang="en-US" smtClean="0"/>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E69F9759-B4DE-43F6-A860-6E8B7B9D98D9}" type="datetimeFigureOut">
              <a:rPr lang="en-US" smtClean="0"/>
              <a:pPr/>
              <a:t>7/27/2011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7800EE4-F909-4CC5-AAF6-B53C7B7FB5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amon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67200"/>
            <a:ext cx="4953000" cy="1385338"/>
          </a:xfrm>
        </p:spPr>
        <p:txBody>
          <a:bodyPr>
            <a:normAutofit/>
          </a:bodyPr>
          <a:lstStyle/>
          <a:p>
            <a:pPr algn="ctr"/>
            <a:r>
              <a:rPr lang="en-US" sz="2800" b="1" dirty="0" smtClean="0"/>
              <a:t>INSTRUMENTACIÓN CLÍNICA Y TELEMEDICINA</a:t>
            </a:r>
            <a:endParaRPr lang="en-US" sz="2800" b="1" dirty="0"/>
          </a:p>
        </p:txBody>
      </p:sp>
      <p:sp>
        <p:nvSpPr>
          <p:cNvPr id="4" name="Rectangle 3"/>
          <p:cNvSpPr/>
          <p:nvPr/>
        </p:nvSpPr>
        <p:spPr>
          <a:xfrm>
            <a:off x="685800" y="1447800"/>
            <a:ext cx="8153400"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ESCUELA SUPERIOR POLITÉCNICA DEL LITORAL</a:t>
            </a:r>
            <a:endParaRPr lang="en-US" sz="4000" b="1" dirty="0">
              <a:ln w="50800"/>
              <a:solidFill>
                <a:schemeClr val="bg1">
                  <a:shade val="50000"/>
                </a:schemeClr>
              </a:solidFill>
            </a:endParaRPr>
          </a:p>
        </p:txBody>
      </p:sp>
      <p:pic>
        <p:nvPicPr>
          <p:cNvPr id="6" name="0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6248400" y="4267200"/>
            <a:ext cx="1981200" cy="1676400"/>
          </a:xfrm>
          <a:prstGeom prst="rect">
            <a:avLst/>
          </a:prstGeom>
        </p:spPr>
      </p:pic>
    </p:spTree>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dirty="0" smtClean="0"/>
              <a:t>Diagrama de Bloque</a:t>
            </a:r>
            <a:endParaRPr lang="es-EC" b="1" dirty="0"/>
          </a:p>
        </p:txBody>
      </p:sp>
      <p:pic>
        <p:nvPicPr>
          <p:cNvPr id="4" name="Content Placeholder 3"/>
          <p:cNvPicPr>
            <a:picLocks noGrp="1"/>
          </p:cNvPicPr>
          <p:nvPr>
            <p:ph idx="1"/>
          </p:nvPr>
        </p:nvPicPr>
        <p:blipFill>
          <a:blip r:embed="rId2" cstate="print"/>
          <a:srcRect/>
          <a:stretch>
            <a:fillRect/>
          </a:stretch>
        </p:blipFill>
        <p:spPr bwMode="auto">
          <a:xfrm>
            <a:off x="990600" y="2438400"/>
            <a:ext cx="7391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Opto-acoplador Infrarrojo</a:t>
            </a:r>
            <a:endParaRPr lang="es-EC" b="1" u="sng" dirty="0"/>
          </a:p>
        </p:txBody>
      </p:sp>
      <p:pic>
        <p:nvPicPr>
          <p:cNvPr id="5" name="Imagen 4"/>
          <p:cNvPicPr>
            <a:picLocks noGrp="1"/>
          </p:cNvPicPr>
          <p:nvPr>
            <p:ph idx="1"/>
          </p:nvPr>
        </p:nvPicPr>
        <p:blipFill rotWithShape="1">
          <a:blip r:embed="rId2" cstate="print"/>
          <a:srcRect l="42798" t="11187" r="15039" b="18644"/>
          <a:stretch/>
        </p:blipFill>
        <p:spPr bwMode="auto">
          <a:xfrm>
            <a:off x="2493275" y="2249488"/>
            <a:ext cx="4157450"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pPr algn="ctr"/>
            <a:r>
              <a:rPr lang="es-EC" b="1" u="sng" dirty="0" smtClean="0"/>
              <a:t>Filtro Pasa-Alto</a:t>
            </a:r>
            <a:endParaRPr lang="es-EC" b="1" u="sng" dirty="0"/>
          </a:p>
        </p:txBody>
      </p:sp>
      <p:pic>
        <p:nvPicPr>
          <p:cNvPr id="4" name="Picture 3"/>
          <p:cNvPicPr/>
          <p:nvPr/>
        </p:nvPicPr>
        <p:blipFill>
          <a:blip r:embed="rId2" cstate="print"/>
          <a:srcRect l="22464" t="11744" r="23679" b="14870"/>
          <a:stretch>
            <a:fillRect/>
          </a:stretch>
        </p:blipFill>
        <p:spPr bwMode="auto">
          <a:xfrm>
            <a:off x="381000" y="1447800"/>
            <a:ext cx="44958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7800" y="3124200"/>
            <a:ext cx="3657600" cy="526371"/>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0" y="5334000"/>
            <a:ext cx="5334000" cy="706192"/>
          </a:xfrm>
          <a:prstGeom prst="rect">
            <a:avLst/>
          </a:prstGeom>
          <a:noFill/>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124200" y="6172200"/>
            <a:ext cx="1447800" cy="424688"/>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par>
                                <p:cTn id="14" presetID="55"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par>
                          <p:cTn id="19" fill="hold">
                            <p:stCondLst>
                              <p:cond delay="1500"/>
                            </p:stCondLst>
                            <p:childTnLst>
                              <p:par>
                                <p:cTn id="20" presetID="55"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par>
                          <p:cTn id="25" fill="hold">
                            <p:stCondLst>
                              <p:cond delay="2500"/>
                            </p:stCondLst>
                            <p:childTnLst>
                              <p:par>
                                <p:cTn id="26" presetID="55"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Amplificador de Ganancia</a:t>
            </a:r>
            <a:endParaRPr lang="es-EC" b="1" u="sng" dirty="0"/>
          </a:p>
        </p:txBody>
      </p:sp>
      <p:sp>
        <p:nvSpPr>
          <p:cNvPr id="3" name="Content Placeholder 2"/>
          <p:cNvSpPr>
            <a:spLocks noGrp="1"/>
          </p:cNvSpPr>
          <p:nvPr>
            <p:ph idx="1"/>
          </p:nvPr>
        </p:nvSpPr>
        <p:spPr/>
        <p:txBody>
          <a:bodyPr/>
          <a:lstStyle/>
          <a:p>
            <a:r>
              <a:rPr lang="es-EC" dirty="0" smtClean="0"/>
              <a:t>Es un amplificador inversor de ganancia 100.</a:t>
            </a:r>
            <a:endParaRPr lang="en-US" dirty="0"/>
          </a:p>
        </p:txBody>
      </p:sp>
      <p:pic>
        <p:nvPicPr>
          <p:cNvPr id="4" name="Picture 3"/>
          <p:cNvPicPr/>
          <p:nvPr/>
        </p:nvPicPr>
        <p:blipFill>
          <a:blip r:embed="rId2" cstate="print"/>
          <a:srcRect l="28060" t="18861" r="33383" b="36383"/>
          <a:stretch>
            <a:fillRect/>
          </a:stretch>
        </p:blipFill>
        <p:spPr bwMode="auto">
          <a:xfrm>
            <a:off x="685800" y="3124200"/>
            <a:ext cx="4419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86400" y="4267200"/>
            <a:ext cx="3313723" cy="762000"/>
          </a:xfrm>
          <a:prstGeom prst="rect">
            <a:avLst/>
          </a:prstGeom>
          <a:noFill/>
        </p:spPr>
      </p:pic>
      <p:sp>
        <p:nvSpPr>
          <p:cNvPr id="40963" name="Rectangle 3"/>
          <p:cNvSpPr>
            <a:spLocks noChangeArrowheads="1"/>
          </p:cNvSpPr>
          <p:nvPr/>
        </p:nvSpPr>
        <p:spPr bwMode="auto">
          <a:xfrm>
            <a:off x="4572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55" presetClass="entr" presetSubtype="0" fill="hold" nodeType="afterEffect">
                                  <p:stCondLst>
                                    <p:cond delay="0"/>
                                  </p:stCondLst>
                                  <p:childTnLst>
                                    <p:set>
                                      <p:cBhvr>
                                        <p:cTn id="22" dur="1" fill="hold">
                                          <p:stCondLst>
                                            <p:cond delay="0"/>
                                          </p:stCondLst>
                                        </p:cTn>
                                        <p:tgtEl>
                                          <p:spTgt spid="40961"/>
                                        </p:tgtEl>
                                        <p:attrNameLst>
                                          <p:attrName>style.visibility</p:attrName>
                                        </p:attrNameLst>
                                      </p:cBhvr>
                                      <p:to>
                                        <p:strVal val="visible"/>
                                      </p:to>
                                    </p:set>
                                    <p:anim calcmode="lin" valueType="num">
                                      <p:cBhvr>
                                        <p:cTn id="23" dur="1000" fill="hold"/>
                                        <p:tgtEl>
                                          <p:spTgt spid="40961"/>
                                        </p:tgtEl>
                                        <p:attrNameLst>
                                          <p:attrName>ppt_w</p:attrName>
                                        </p:attrNameLst>
                                      </p:cBhvr>
                                      <p:tavLst>
                                        <p:tav tm="0">
                                          <p:val>
                                            <p:strVal val="#ppt_w*0.70"/>
                                          </p:val>
                                        </p:tav>
                                        <p:tav tm="100000">
                                          <p:val>
                                            <p:strVal val="#ppt_w"/>
                                          </p:val>
                                        </p:tav>
                                      </p:tavLst>
                                    </p:anim>
                                    <p:anim calcmode="lin" valueType="num">
                                      <p:cBhvr>
                                        <p:cTn id="24" dur="1000" fill="hold"/>
                                        <p:tgtEl>
                                          <p:spTgt spid="40961"/>
                                        </p:tgtEl>
                                        <p:attrNameLst>
                                          <p:attrName>ppt_h</p:attrName>
                                        </p:attrNameLst>
                                      </p:cBhvr>
                                      <p:tavLst>
                                        <p:tav tm="0">
                                          <p:val>
                                            <p:strVal val="#ppt_h"/>
                                          </p:val>
                                        </p:tav>
                                        <p:tav tm="100000">
                                          <p:val>
                                            <p:strVal val="#ppt_h"/>
                                          </p:val>
                                        </p:tav>
                                      </p:tavLst>
                                    </p:anim>
                                    <p:animEffect transition="in" filter="fade">
                                      <p:cBhvr>
                                        <p:cTn id="25" dur="10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5462" t="9964" r="22505" b="12100"/>
          <a:stretch>
            <a:fillRect/>
          </a:stretch>
        </p:blipFill>
        <p:spPr bwMode="auto">
          <a:xfrm>
            <a:off x="533400" y="1600200"/>
            <a:ext cx="35814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a:blip r:embed="rId3" cstate="print"/>
          <a:srcRect l="28486" t="9964" r="18101" b="14235"/>
          <a:stretch>
            <a:fillRect/>
          </a:stretch>
        </p:blipFill>
        <p:spPr bwMode="auto">
          <a:xfrm>
            <a:off x="4953000" y="2133600"/>
            <a:ext cx="36576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457200" y="533400"/>
            <a:ext cx="8229600" cy="1066800"/>
          </a:xfrm>
        </p:spPr>
        <p:txBody>
          <a:bodyPr/>
          <a:lstStyle/>
          <a:p>
            <a:pPr algn="ctr"/>
            <a:r>
              <a:rPr lang="es-EC" b="1" u="sng" dirty="0" smtClean="0"/>
              <a:t>Filtro Pasa-Bajo de Cuarto Orden</a:t>
            </a:r>
            <a:endParaRPr lang="en-US" u="sng"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50366" t="29167" r="29722" b="36458"/>
          <a:stretch>
            <a:fillRect/>
          </a:stretch>
        </p:blipFill>
        <p:spPr bwMode="auto">
          <a:xfrm>
            <a:off x="533399" y="457200"/>
            <a:ext cx="3724275"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987" name="Picture 3"/>
          <p:cNvPicPr>
            <a:picLocks noChangeAspect="1" noChangeArrowheads="1"/>
          </p:cNvPicPr>
          <p:nvPr/>
        </p:nvPicPr>
        <p:blipFill>
          <a:blip r:embed="rId3" cstate="print"/>
          <a:srcRect l="45315" t="44792" r="25403" b="17708"/>
          <a:stretch>
            <a:fillRect/>
          </a:stretch>
        </p:blipFill>
        <p:spPr bwMode="auto">
          <a:xfrm>
            <a:off x="4038600" y="2362200"/>
            <a:ext cx="46482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strVal val="#ppt_w*0.70"/>
                                          </p:val>
                                        </p:tav>
                                        <p:tav tm="100000">
                                          <p:val>
                                            <p:strVal val="#ppt_w"/>
                                          </p:val>
                                        </p:tav>
                                      </p:tavLst>
                                    </p:anim>
                                    <p:anim calcmode="lin" valueType="num">
                                      <p:cBhvr>
                                        <p:cTn id="8" dur="1000" fill="hold"/>
                                        <p:tgtEl>
                                          <p:spTgt spid="41986"/>
                                        </p:tgtEl>
                                        <p:attrNameLst>
                                          <p:attrName>ppt_h</p:attrName>
                                        </p:attrNameLst>
                                      </p:cBhvr>
                                      <p:tavLst>
                                        <p:tav tm="0">
                                          <p:val>
                                            <p:strVal val="#ppt_h"/>
                                          </p:val>
                                        </p:tav>
                                        <p:tav tm="100000">
                                          <p:val>
                                            <p:strVal val="#ppt_h"/>
                                          </p:val>
                                        </p:tav>
                                      </p:tavLst>
                                    </p:anim>
                                    <p:animEffect transition="in" filter="fade">
                                      <p:cBhvr>
                                        <p:cTn id="9" dur="1000"/>
                                        <p:tgtEl>
                                          <p:spTgt spid="4198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1987"/>
                                        </p:tgtEl>
                                        <p:attrNameLst>
                                          <p:attrName>style.visibility</p:attrName>
                                        </p:attrNameLst>
                                      </p:cBhvr>
                                      <p:to>
                                        <p:strVal val="visible"/>
                                      </p:to>
                                    </p:set>
                                    <p:anim calcmode="lin" valueType="num">
                                      <p:cBhvr>
                                        <p:cTn id="13" dur="1000" fill="hold"/>
                                        <p:tgtEl>
                                          <p:spTgt spid="41987"/>
                                        </p:tgtEl>
                                        <p:attrNameLst>
                                          <p:attrName>ppt_w</p:attrName>
                                        </p:attrNameLst>
                                      </p:cBhvr>
                                      <p:tavLst>
                                        <p:tav tm="0">
                                          <p:val>
                                            <p:strVal val="#ppt_w*0.70"/>
                                          </p:val>
                                        </p:tav>
                                        <p:tav tm="100000">
                                          <p:val>
                                            <p:strVal val="#ppt_w"/>
                                          </p:val>
                                        </p:tav>
                                      </p:tavLst>
                                    </p:anim>
                                    <p:anim calcmode="lin" valueType="num">
                                      <p:cBhvr>
                                        <p:cTn id="14" dur="1000" fill="hold"/>
                                        <p:tgtEl>
                                          <p:spTgt spid="41987"/>
                                        </p:tgtEl>
                                        <p:attrNameLst>
                                          <p:attrName>ppt_h</p:attrName>
                                        </p:attrNameLst>
                                      </p:cBhvr>
                                      <p:tavLst>
                                        <p:tav tm="0">
                                          <p:val>
                                            <p:strVal val="#ppt_h"/>
                                          </p:val>
                                        </p:tav>
                                        <p:tav tm="100000">
                                          <p:val>
                                            <p:strVal val="#ppt_h"/>
                                          </p:val>
                                        </p:tav>
                                      </p:tavLst>
                                    </p:anim>
                                    <p:animEffect transition="in" filter="fade">
                                      <p:cBhvr>
                                        <p:cTn id="15" dur="1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18447" t="16726" r="34687" b="23460"/>
          <a:stretch>
            <a:fillRect/>
          </a:stretch>
        </p:blipFill>
        <p:spPr bwMode="auto">
          <a:xfrm>
            <a:off x="685801" y="1828800"/>
            <a:ext cx="44196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010" name="Picture 2"/>
          <p:cNvPicPr>
            <a:picLocks noChangeAspect="1" noChangeArrowheads="1"/>
          </p:cNvPicPr>
          <p:nvPr/>
        </p:nvPicPr>
        <p:blipFill>
          <a:blip r:embed="rId3" cstate="print"/>
          <a:srcRect l="49194" t="56250" r="28551" b="23958"/>
          <a:stretch>
            <a:fillRect/>
          </a:stretch>
        </p:blipFill>
        <p:spPr bwMode="auto">
          <a:xfrm>
            <a:off x="5257800" y="2590800"/>
            <a:ext cx="3505200" cy="2438400"/>
          </a:xfrm>
          <a:prstGeom prst="rect">
            <a:avLst/>
          </a:prstGeom>
          <a:noFill/>
          <a:ln w="9525">
            <a:noFill/>
            <a:miter lim="800000"/>
            <a:headEnd/>
            <a:tailEnd/>
          </a:ln>
        </p:spPr>
      </p:pic>
      <p:sp>
        <p:nvSpPr>
          <p:cNvPr id="5" name="Title 1"/>
          <p:cNvSpPr>
            <a:spLocks noGrp="1"/>
          </p:cNvSpPr>
          <p:nvPr>
            <p:ph type="title"/>
          </p:nvPr>
        </p:nvSpPr>
        <p:spPr>
          <a:xfrm>
            <a:off x="533400" y="609600"/>
            <a:ext cx="8229600" cy="1066800"/>
          </a:xfrm>
        </p:spPr>
        <p:txBody>
          <a:bodyPr/>
          <a:lstStyle/>
          <a:p>
            <a:pPr algn="ctr"/>
            <a:r>
              <a:rPr lang="es-EC" b="1" u="sng" dirty="0" smtClean="0"/>
              <a:t>Diferenciador</a:t>
            </a:r>
            <a:endParaRPr lang="es-EC" b="1" u="sng"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 calcmode="lin" valueType="num">
                                      <p:cBhvr>
                                        <p:cTn id="11" dur="1000" fill="hold"/>
                                        <p:tgtEl>
                                          <p:spTgt spid="43010"/>
                                        </p:tgtEl>
                                        <p:attrNameLst>
                                          <p:attrName>ppt_w</p:attrName>
                                        </p:attrNameLst>
                                      </p:cBhvr>
                                      <p:tavLst>
                                        <p:tav tm="0">
                                          <p:val>
                                            <p:strVal val="#ppt_w*0.70"/>
                                          </p:val>
                                        </p:tav>
                                        <p:tav tm="100000">
                                          <p:val>
                                            <p:strVal val="#ppt_w"/>
                                          </p:val>
                                        </p:tav>
                                      </p:tavLst>
                                    </p:anim>
                                    <p:anim calcmode="lin" valueType="num">
                                      <p:cBhvr>
                                        <p:cTn id="12" dur="1000" fill="hold"/>
                                        <p:tgtEl>
                                          <p:spTgt spid="43010"/>
                                        </p:tgtEl>
                                        <p:attrNameLst>
                                          <p:attrName>ppt_h</p:attrName>
                                        </p:attrNameLst>
                                      </p:cBhvr>
                                      <p:tavLst>
                                        <p:tav tm="0">
                                          <p:val>
                                            <p:strVal val="#ppt_h"/>
                                          </p:val>
                                        </p:tav>
                                        <p:tav tm="100000">
                                          <p:val>
                                            <p:strVal val="#ppt_h"/>
                                          </p:val>
                                        </p:tav>
                                      </p:tavLst>
                                    </p:anim>
                                    <p:animEffect transition="in" filter="fade">
                                      <p:cBhvr>
                                        <p:cTn id="13" dur="1000"/>
                                        <p:tgtEl>
                                          <p:spTgt spid="430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Amplificador</a:t>
            </a:r>
            <a:endParaRPr lang="es-EC" b="1" u="sng" dirty="0"/>
          </a:p>
        </p:txBody>
      </p:sp>
      <p:pic>
        <p:nvPicPr>
          <p:cNvPr id="4" name="Picture 3"/>
          <p:cNvPicPr/>
          <p:nvPr/>
        </p:nvPicPr>
        <p:blipFill>
          <a:blip r:embed="rId2" cstate="print"/>
          <a:srcRect l="18267" t="19573" r="43559" b="25979"/>
          <a:stretch>
            <a:fillRect/>
          </a:stretch>
        </p:blipFill>
        <p:spPr bwMode="auto">
          <a:xfrm>
            <a:off x="609600" y="2590800"/>
            <a:ext cx="4038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0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05400" y="3810000"/>
            <a:ext cx="3282462" cy="914400"/>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44033"/>
                                        </p:tgtEl>
                                        <p:attrNameLst>
                                          <p:attrName>style.visibility</p:attrName>
                                        </p:attrNameLst>
                                      </p:cBhvr>
                                      <p:to>
                                        <p:strVal val="visible"/>
                                      </p:to>
                                    </p:set>
                                    <p:anim calcmode="lin" valueType="num">
                                      <p:cBhvr>
                                        <p:cTn id="17" dur="1000" fill="hold"/>
                                        <p:tgtEl>
                                          <p:spTgt spid="44033"/>
                                        </p:tgtEl>
                                        <p:attrNameLst>
                                          <p:attrName>ppt_w</p:attrName>
                                        </p:attrNameLst>
                                      </p:cBhvr>
                                      <p:tavLst>
                                        <p:tav tm="0">
                                          <p:val>
                                            <p:strVal val="#ppt_w*0.70"/>
                                          </p:val>
                                        </p:tav>
                                        <p:tav tm="100000">
                                          <p:val>
                                            <p:strVal val="#ppt_w"/>
                                          </p:val>
                                        </p:tav>
                                      </p:tavLst>
                                    </p:anim>
                                    <p:anim calcmode="lin" valueType="num">
                                      <p:cBhvr>
                                        <p:cTn id="18" dur="1000" fill="hold"/>
                                        <p:tgtEl>
                                          <p:spTgt spid="44033"/>
                                        </p:tgtEl>
                                        <p:attrNameLst>
                                          <p:attrName>ppt_h</p:attrName>
                                        </p:attrNameLst>
                                      </p:cBhvr>
                                      <p:tavLst>
                                        <p:tav tm="0">
                                          <p:val>
                                            <p:strVal val="#ppt_h"/>
                                          </p:val>
                                        </p:tav>
                                        <p:tav tm="100000">
                                          <p:val>
                                            <p:strVal val="#ppt_h"/>
                                          </p:val>
                                        </p:tav>
                                      </p:tavLst>
                                    </p:anim>
                                    <p:animEffect transition="in" filter="fade">
                                      <p:cBhvr>
                                        <p:cTn id="19" dur="1000"/>
                                        <p:tgtEl>
                                          <p:spTgt spid="44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Comparador</a:t>
            </a:r>
            <a:endParaRPr lang="es-EC" b="1" u="sng" dirty="0"/>
          </a:p>
        </p:txBody>
      </p:sp>
      <p:pic>
        <p:nvPicPr>
          <p:cNvPr id="5" name="Content Placeholder 4"/>
          <p:cNvPicPr>
            <a:picLocks noGrp="1"/>
          </p:cNvPicPr>
          <p:nvPr>
            <p:ph idx="1"/>
          </p:nvPr>
        </p:nvPicPr>
        <p:blipFill>
          <a:blip r:embed="rId2" cstate="print"/>
          <a:srcRect l="33793" t="9964" r="18383" b="8414"/>
          <a:stretch>
            <a:fillRect/>
          </a:stretch>
        </p:blipFill>
        <p:spPr bwMode="auto">
          <a:xfrm>
            <a:off x="2318700" y="2249488"/>
            <a:ext cx="4506599" cy="4324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strVal val="#ppt_w*0.70"/>
                                          </p:val>
                                        </p:tav>
                                        <p:tav tm="100000">
                                          <p:val>
                                            <p:strVal val="#ppt_w"/>
                                          </p:val>
                                        </p:tav>
                                      </p:tavLst>
                                    </p:anim>
                                    <p:anim calcmode="lin" valueType="num">
                                      <p:cBhvr>
                                        <p:cTn id="11" dur="1000" fill="hold"/>
                                        <p:tgtEl>
                                          <p:spTgt spid="5"/>
                                        </p:tgtEl>
                                        <p:attrNameLst>
                                          <p:attrName>ppt_h</p:attrName>
                                        </p:attrNameLst>
                                      </p:cBhvr>
                                      <p:tavLst>
                                        <p:tav tm="0">
                                          <p:val>
                                            <p:strVal val="#ppt_h"/>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5208" t="9609" r="10982" b="11744"/>
          <a:stretch>
            <a:fillRect/>
          </a:stretch>
        </p:blipFill>
        <p:spPr bwMode="auto">
          <a:xfrm>
            <a:off x="2133600" y="1447800"/>
            <a:ext cx="47244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81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2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6476" y="5380538"/>
            <a:ext cx="7326924" cy="639262"/>
          </a:xfrm>
          <a:prstGeom prst="rect">
            <a:avLst/>
          </a:prstGeom>
          <a:noFill/>
        </p:spPr>
      </p:pic>
      <p:sp>
        <p:nvSpPr>
          <p:cNvPr id="48131" name="Rectangle 3"/>
          <p:cNvSpPr>
            <a:spLocks noChangeArrowheads="1"/>
          </p:cNvSpPr>
          <p:nvPr/>
        </p:nvSpPr>
        <p:spPr bwMode="auto">
          <a:xfrm>
            <a:off x="457200" y="828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1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813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00400" y="6061212"/>
            <a:ext cx="2057400" cy="491988"/>
          </a:xfrm>
          <a:prstGeom prst="rect">
            <a:avLst/>
          </a:prstGeom>
          <a:noFill/>
        </p:spPr>
      </p:pic>
      <p:sp>
        <p:nvSpPr>
          <p:cNvPr id="48134" name="Rectangle 6"/>
          <p:cNvSpPr>
            <a:spLocks noChangeArrowheads="1"/>
          </p:cNvSpPr>
          <p:nvPr/>
        </p:nvSpPr>
        <p:spPr bwMode="auto">
          <a:xfrm>
            <a:off x="4572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itle 1"/>
          <p:cNvSpPr>
            <a:spLocks noGrp="1"/>
          </p:cNvSpPr>
          <p:nvPr>
            <p:ph type="title"/>
          </p:nvPr>
        </p:nvSpPr>
        <p:spPr>
          <a:xfrm>
            <a:off x="457200" y="533400"/>
            <a:ext cx="8229600" cy="1066800"/>
          </a:xfrm>
        </p:spPr>
        <p:txBody>
          <a:bodyPr/>
          <a:lstStyle/>
          <a:p>
            <a:pPr algn="ctr"/>
            <a:r>
              <a:rPr lang="es-EC" b="1" u="sng" dirty="0" smtClean="0"/>
              <a:t>Multivibrador Monoestable</a:t>
            </a:r>
            <a:endParaRPr lang="en-US" u="sng"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8129"/>
                                        </p:tgtEl>
                                        <p:attrNameLst>
                                          <p:attrName>style.visibility</p:attrName>
                                        </p:attrNameLst>
                                      </p:cBhvr>
                                      <p:to>
                                        <p:strVal val="visible"/>
                                      </p:to>
                                    </p:set>
                                    <p:anim calcmode="lin" valueType="num">
                                      <p:cBhvr>
                                        <p:cTn id="13" dur="1000" fill="hold"/>
                                        <p:tgtEl>
                                          <p:spTgt spid="48129"/>
                                        </p:tgtEl>
                                        <p:attrNameLst>
                                          <p:attrName>ppt_w</p:attrName>
                                        </p:attrNameLst>
                                      </p:cBhvr>
                                      <p:tavLst>
                                        <p:tav tm="0">
                                          <p:val>
                                            <p:strVal val="#ppt_w*0.70"/>
                                          </p:val>
                                        </p:tav>
                                        <p:tav tm="100000">
                                          <p:val>
                                            <p:strVal val="#ppt_w"/>
                                          </p:val>
                                        </p:tav>
                                      </p:tavLst>
                                    </p:anim>
                                    <p:anim calcmode="lin" valueType="num">
                                      <p:cBhvr>
                                        <p:cTn id="14" dur="1000" fill="hold"/>
                                        <p:tgtEl>
                                          <p:spTgt spid="48129"/>
                                        </p:tgtEl>
                                        <p:attrNameLst>
                                          <p:attrName>ppt_h</p:attrName>
                                        </p:attrNameLst>
                                      </p:cBhvr>
                                      <p:tavLst>
                                        <p:tav tm="0">
                                          <p:val>
                                            <p:strVal val="#ppt_h"/>
                                          </p:val>
                                        </p:tav>
                                        <p:tav tm="100000">
                                          <p:val>
                                            <p:strVal val="#ppt_h"/>
                                          </p:val>
                                        </p:tav>
                                      </p:tavLst>
                                    </p:anim>
                                    <p:animEffect transition="in" filter="fade">
                                      <p:cBhvr>
                                        <p:cTn id="15" dur="1000"/>
                                        <p:tgtEl>
                                          <p:spTgt spid="4812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p:cTn id="19" dur="1000" fill="hold"/>
                                        <p:tgtEl>
                                          <p:spTgt spid="48132"/>
                                        </p:tgtEl>
                                        <p:attrNameLst>
                                          <p:attrName>ppt_w</p:attrName>
                                        </p:attrNameLst>
                                      </p:cBhvr>
                                      <p:tavLst>
                                        <p:tav tm="0">
                                          <p:val>
                                            <p:strVal val="#ppt_w*0.70"/>
                                          </p:val>
                                        </p:tav>
                                        <p:tav tm="100000">
                                          <p:val>
                                            <p:strVal val="#ppt_w"/>
                                          </p:val>
                                        </p:tav>
                                      </p:tavLst>
                                    </p:anim>
                                    <p:anim calcmode="lin" valueType="num">
                                      <p:cBhvr>
                                        <p:cTn id="20" dur="1000" fill="hold"/>
                                        <p:tgtEl>
                                          <p:spTgt spid="48132"/>
                                        </p:tgtEl>
                                        <p:attrNameLst>
                                          <p:attrName>ppt_h</p:attrName>
                                        </p:attrNameLst>
                                      </p:cBhvr>
                                      <p:tavLst>
                                        <p:tav tm="0">
                                          <p:val>
                                            <p:strVal val="#ppt_h"/>
                                          </p:val>
                                        </p:tav>
                                        <p:tav tm="100000">
                                          <p:val>
                                            <p:strVal val="#ppt_h"/>
                                          </p:val>
                                        </p:tav>
                                      </p:tavLst>
                                    </p:anim>
                                    <p:animEffect transition="in" filter="fade">
                                      <p:cBhvr>
                                        <p:cTn id="21" dur="1000"/>
                                        <p:tgtEl>
                                          <p:spTgt spid="4813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447800"/>
            <a:ext cx="8458200" cy="1470025"/>
          </a:xfrm>
        </p:spPr>
        <p:txBody>
          <a:bodyPr>
            <a:normAutofit/>
          </a:bodyPr>
          <a:lstStyle/>
          <a:p>
            <a:pPr algn="ctr"/>
            <a:r>
              <a:rPr lang="es-EC" sz="4200" b="1" i="1" cap="small" dirty="0" smtClean="0">
                <a:effectLst>
                  <a:outerShdw blurRad="38100" dist="38100" dir="2700000" algn="tl">
                    <a:srgbClr val="000000">
                      <a:alpha val="43137"/>
                    </a:srgbClr>
                  </a:outerShdw>
                </a:effectLst>
              </a:rPr>
              <a:t>“MEDICIONES FOTOPLETISMOGRÁFICAS”</a:t>
            </a:r>
            <a:endParaRPr lang="en-US" sz="4200" b="1" i="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457200" y="3899938"/>
            <a:ext cx="8001000" cy="2424662"/>
          </a:xfrm>
        </p:spPr>
        <p:txBody>
          <a:bodyPr>
            <a:normAutofit lnSpcReduction="10000"/>
          </a:bodyPr>
          <a:lstStyle/>
          <a:p>
            <a:r>
              <a:rPr lang="es-EC" b="1" i="1" dirty="0" smtClean="0"/>
              <a:t>PRESENTADO POR:</a:t>
            </a:r>
          </a:p>
          <a:p>
            <a:endParaRPr lang="es-EC" b="1" i="1" dirty="0" smtClean="0"/>
          </a:p>
          <a:p>
            <a:pPr>
              <a:buFont typeface="Arial" pitchFamily="34" charset="0"/>
              <a:buChar char="•"/>
            </a:pPr>
            <a:r>
              <a:rPr lang="es-EC" dirty="0" smtClean="0"/>
              <a:t>GALO GABRIEL CELI ORRALA</a:t>
            </a:r>
            <a:endParaRPr lang="en-US" dirty="0" smtClean="0"/>
          </a:p>
          <a:p>
            <a:pPr>
              <a:buFont typeface="Arial" pitchFamily="34" charset="0"/>
              <a:buChar char="•"/>
            </a:pPr>
            <a:r>
              <a:rPr lang="es-EC" dirty="0" smtClean="0"/>
              <a:t>MARÍA LISSETTE ROCHA CABRERA</a:t>
            </a:r>
          </a:p>
          <a:p>
            <a:endParaRPr lang="es-EC" dirty="0" smtClean="0"/>
          </a:p>
          <a:p>
            <a:pPr algn="ctr"/>
            <a:r>
              <a:rPr lang="es-EC" dirty="0" smtClean="0"/>
              <a:t> </a:t>
            </a:r>
            <a:r>
              <a:rPr lang="es-EC" sz="2800" b="1" dirty="0" smtClean="0"/>
              <a:t>2011</a:t>
            </a:r>
            <a:endParaRPr lang="en-US" b="1" dirty="0" smtClean="0"/>
          </a:p>
          <a:p>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edge">
                                      <p:cBhvr>
                                        <p:cTn id="11" dur="1000"/>
                                        <p:tgtEl>
                                          <p:spTgt spid="5">
                                            <p:txEl>
                                              <p:pRg st="0" end="0"/>
                                            </p:txEl>
                                          </p:spTgt>
                                        </p:tgtEl>
                                      </p:cBhvr>
                                    </p:animEffect>
                                  </p:childTnLst>
                                </p:cTn>
                              </p:par>
                            </p:childTnLst>
                          </p:cTn>
                        </p:par>
                        <p:par>
                          <p:cTn id="12" fill="hold">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edge">
                                      <p:cBhvr>
                                        <p:cTn id="15" dur="1000"/>
                                        <p:tgtEl>
                                          <p:spTgt spid="5">
                                            <p:txEl>
                                              <p:pRg st="2" end="2"/>
                                            </p:txEl>
                                          </p:spTgt>
                                        </p:tgtEl>
                                      </p:cBhvr>
                                    </p:animEffect>
                                  </p:childTnLst>
                                </p:cTn>
                              </p:par>
                            </p:childTnLst>
                          </p:cTn>
                        </p:par>
                        <p:par>
                          <p:cTn id="16" fill="hold">
                            <p:stCondLst>
                              <p:cond delay="4000"/>
                            </p:stCondLst>
                            <p:childTnLst>
                              <p:par>
                                <p:cTn id="17" presetID="2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edge">
                                      <p:cBhvr>
                                        <p:cTn id="19" dur="1000"/>
                                        <p:tgtEl>
                                          <p:spTgt spid="5">
                                            <p:txEl>
                                              <p:pRg st="3" end="3"/>
                                            </p:txEl>
                                          </p:spTgt>
                                        </p:tgtEl>
                                      </p:cBhvr>
                                    </p:animEffect>
                                  </p:childTnLst>
                                </p:cTn>
                              </p:par>
                            </p:childTnLst>
                          </p:cTn>
                        </p:par>
                        <p:par>
                          <p:cTn id="20" fill="hold">
                            <p:stCondLst>
                              <p:cond delay="5000"/>
                            </p:stCondLst>
                            <p:childTnLst>
                              <p:par>
                                <p:cTn id="21" presetID="20" presetClass="entr" presetSubtype="0"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edge">
                                      <p:cBhvr>
                                        <p:cTn id="23"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Fuente de +7 V</a:t>
            </a:r>
            <a:endParaRPr lang="en-US" u="sng" dirty="0"/>
          </a:p>
        </p:txBody>
      </p:sp>
      <p:sp>
        <p:nvSpPr>
          <p:cNvPr id="3" name="Content Placeholder 2"/>
          <p:cNvSpPr>
            <a:spLocks noGrp="1"/>
          </p:cNvSpPr>
          <p:nvPr>
            <p:ph idx="1"/>
          </p:nvPr>
        </p:nvSpPr>
        <p:spPr/>
        <p:txBody>
          <a:bodyPr/>
          <a:lstStyle/>
          <a:p>
            <a:r>
              <a:rPr lang="es-EC" dirty="0" smtClean="0"/>
              <a:t>Se la utiliza en la etapa de adecuación de la señal Vo1. </a:t>
            </a:r>
            <a:endParaRPr lang="en-US" dirty="0"/>
          </a:p>
        </p:txBody>
      </p:sp>
      <p:pic>
        <p:nvPicPr>
          <p:cNvPr id="4" name="Picture 3"/>
          <p:cNvPicPr/>
          <p:nvPr/>
        </p:nvPicPr>
        <p:blipFill>
          <a:blip r:embed="rId2" cstate="print"/>
          <a:srcRect l="22437" t="32260" r="51479" b="27978"/>
          <a:stretch>
            <a:fillRect/>
          </a:stretch>
        </p:blipFill>
        <p:spPr bwMode="auto">
          <a:xfrm>
            <a:off x="2819400" y="2971800"/>
            <a:ext cx="38862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4347" t="31224" r="16707" b="20624"/>
          <a:stretch>
            <a:fillRect/>
          </a:stretch>
        </p:blipFill>
        <p:spPr bwMode="auto">
          <a:xfrm>
            <a:off x="2209800" y="1905000"/>
            <a:ext cx="54102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1"/>
          <p:cNvSpPr>
            <a:spLocks noGrp="1"/>
          </p:cNvSpPr>
          <p:nvPr>
            <p:ph type="title"/>
          </p:nvPr>
        </p:nvSpPr>
        <p:spPr>
          <a:xfrm>
            <a:off x="609600" y="838200"/>
            <a:ext cx="8229600" cy="1066800"/>
          </a:xfrm>
        </p:spPr>
        <p:txBody>
          <a:bodyPr/>
          <a:lstStyle/>
          <a:p>
            <a:pPr algn="ctr"/>
            <a:r>
              <a:rPr lang="es-EC" b="1" u="sng" dirty="0" smtClean="0"/>
              <a:t>Adecuación de la señal Vo1</a:t>
            </a:r>
            <a:endParaRPr lang="en-US" u="sng"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C" b="1" u="sng" dirty="0" smtClean="0"/>
              <a:t>Digitalización de Señal Vo1 y Vo2</a:t>
            </a:r>
            <a:endParaRPr lang="en-US" u="sng" dirty="0"/>
          </a:p>
        </p:txBody>
      </p:sp>
      <p:pic>
        <p:nvPicPr>
          <p:cNvPr id="4" name="Content Placeholder 3"/>
          <p:cNvPicPr>
            <a:picLocks noGrp="1"/>
          </p:cNvPicPr>
          <p:nvPr>
            <p:ph idx="1"/>
          </p:nvPr>
        </p:nvPicPr>
        <p:blipFill>
          <a:blip r:embed="rId2" cstate="print"/>
          <a:srcRect l="28899" t="28477" r="25021" b="22339"/>
          <a:stretch>
            <a:fillRect/>
          </a:stretch>
        </p:blipFill>
        <p:spPr bwMode="auto">
          <a:xfrm>
            <a:off x="1752600" y="2514600"/>
            <a:ext cx="5995538" cy="3597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l="44729" t="23958" r="27745" b="10417"/>
          <a:stretch>
            <a:fillRect/>
          </a:stretch>
        </p:blipFill>
        <p:spPr bwMode="auto">
          <a:xfrm>
            <a:off x="2590800" y="380999"/>
            <a:ext cx="4724400" cy="6332707"/>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strVal val="#ppt_w*0.70"/>
                                          </p:val>
                                        </p:tav>
                                        <p:tav tm="100000">
                                          <p:val>
                                            <p:strVal val="#ppt_w"/>
                                          </p:val>
                                        </p:tav>
                                      </p:tavLst>
                                    </p:anim>
                                    <p:anim calcmode="lin" valueType="num">
                                      <p:cBhvr>
                                        <p:cTn id="8" dur="1000" fill="hold"/>
                                        <p:tgtEl>
                                          <p:spTgt spid="52228"/>
                                        </p:tgtEl>
                                        <p:attrNameLst>
                                          <p:attrName>ppt_h</p:attrName>
                                        </p:attrNameLst>
                                      </p:cBhvr>
                                      <p:tavLst>
                                        <p:tav tm="0">
                                          <p:val>
                                            <p:strVal val="#ppt_h"/>
                                          </p:val>
                                        </p:tav>
                                        <p:tav tm="100000">
                                          <p:val>
                                            <p:strVal val="#ppt_h"/>
                                          </p:val>
                                        </p:tav>
                                      </p:tavLst>
                                    </p:anim>
                                    <p:animEffect transition="in" filter="fade">
                                      <p:cBhvr>
                                        <p:cTn id="9" dur="10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 Convertidor Serial a USB</a:t>
            </a:r>
            <a:endParaRPr lang="es-EC" u="sng" dirty="0"/>
          </a:p>
        </p:txBody>
      </p:sp>
      <p:sp>
        <p:nvSpPr>
          <p:cNvPr id="3" name="Content Placeholder 2"/>
          <p:cNvSpPr>
            <a:spLocks noGrp="1"/>
          </p:cNvSpPr>
          <p:nvPr>
            <p:ph idx="1"/>
          </p:nvPr>
        </p:nvSpPr>
        <p:spPr/>
        <p:txBody>
          <a:bodyPr/>
          <a:lstStyle/>
          <a:p>
            <a:pPr algn="just"/>
            <a:r>
              <a:rPr lang="es-EC" dirty="0" smtClean="0"/>
              <a:t>Permite la comunicación serial por puerto USB para hacer interface con una computadora. </a:t>
            </a:r>
            <a:endParaRPr lang="en-US" dirty="0"/>
          </a:p>
        </p:txBody>
      </p:sp>
      <p:pic>
        <p:nvPicPr>
          <p:cNvPr id="4" name="Picture 3"/>
          <p:cNvPicPr/>
          <p:nvPr/>
        </p:nvPicPr>
        <p:blipFill>
          <a:blip r:embed="rId2" cstate="print"/>
          <a:srcRect l="39385" t="35270" r="34776" b="46060"/>
          <a:stretch>
            <a:fillRect/>
          </a:stretch>
        </p:blipFill>
        <p:spPr bwMode="auto">
          <a:xfrm>
            <a:off x="3200400" y="3657600"/>
            <a:ext cx="31242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1066800"/>
          </a:xfrm>
        </p:spPr>
        <p:txBody>
          <a:bodyPr/>
          <a:lstStyle/>
          <a:p>
            <a:pPr algn="ctr"/>
            <a:r>
              <a:rPr lang="es-EC" b="1" u="sng" dirty="0" smtClean="0"/>
              <a:t>Interfaz Gráfica</a:t>
            </a:r>
            <a:endParaRPr lang="en-US" u="sng" dirty="0"/>
          </a:p>
        </p:txBody>
      </p:sp>
      <p:pic>
        <p:nvPicPr>
          <p:cNvPr id="4" name="Imagen 1"/>
          <p:cNvPicPr>
            <a:picLocks noGrp="1"/>
          </p:cNvPicPr>
          <p:nvPr>
            <p:ph idx="1"/>
          </p:nvPr>
        </p:nvPicPr>
        <p:blipFill rotWithShape="1">
          <a:blip r:embed="rId2" cstate="print"/>
          <a:srcRect l="787" t="12228" r="1999" b="12771"/>
          <a:stretch/>
        </p:blipFill>
        <p:spPr bwMode="auto">
          <a:xfrm>
            <a:off x="457200" y="2057400"/>
            <a:ext cx="83058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458200" cy="1470025"/>
          </a:xfrm>
          <a:scene3d>
            <a:camera prst="orthographicFront"/>
            <a:lightRig rig="threePt" dir="t"/>
          </a:scene3d>
          <a:sp3d prstMaterial="metal">
            <a:bevelT w="139700" prst="cross"/>
            <a:bevelB prst="relaxedInset"/>
          </a:sp3d>
        </p:spPr>
        <p:txBody>
          <a:bodyPr/>
          <a:lstStyle/>
          <a:p>
            <a:pPr algn="ctr"/>
            <a:r>
              <a:rPr lang="es-EC" b="1" dirty="0" smtClean="0">
                <a:effectLst>
                  <a:outerShdw blurRad="38100" dist="38100" dir="2700000" algn="tl">
                    <a:srgbClr val="000000">
                      <a:alpha val="43137"/>
                    </a:srgbClr>
                  </a:outerShdw>
                </a:effectLst>
              </a:rPr>
              <a:t>EXPERIMENTACIÓN</a:t>
            </a:r>
            <a:endParaRPr lang="en-US" dirty="0">
              <a:effectLst>
                <a:outerShdw blurRad="38100" dist="38100" dir="2700000" algn="tl">
                  <a:srgbClr val="000000">
                    <a:alpha val="43137"/>
                  </a:srgbClr>
                </a:outerShdw>
              </a:effectLst>
            </a:endParaRPr>
          </a:p>
        </p:txBody>
      </p:sp>
      <p:pic>
        <p:nvPicPr>
          <p:cNvPr id="53250" name="Picture 2" descr="C:\Users\user\Documents\Lis\TESIS LISS\Imagenes\P1040433.JPG"/>
          <p:cNvPicPr>
            <a:picLocks noChangeAspect="1" noChangeArrowheads="1"/>
          </p:cNvPicPr>
          <p:nvPr/>
        </p:nvPicPr>
        <p:blipFill>
          <a:blip r:embed="rId2" cstate="print"/>
          <a:srcRect l="2500" t="3333" b="6667"/>
          <a:stretch>
            <a:fillRect/>
          </a:stretch>
        </p:blipFill>
        <p:spPr bwMode="auto">
          <a:xfrm>
            <a:off x="2133600" y="3200400"/>
            <a:ext cx="4724400" cy="327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53250"/>
                                        </p:tgtEl>
                                        <p:attrNameLst>
                                          <p:attrName>style.visibility</p:attrName>
                                        </p:attrNameLst>
                                      </p:cBhvr>
                                      <p:to>
                                        <p:strVal val="visible"/>
                                      </p:to>
                                    </p:set>
                                    <p:anim calcmode="lin" valueType="num">
                                      <p:cBhvr>
                                        <p:cTn id="11" dur="1000" fill="hold"/>
                                        <p:tgtEl>
                                          <p:spTgt spid="53250"/>
                                        </p:tgtEl>
                                        <p:attrNameLst>
                                          <p:attrName>ppt_w</p:attrName>
                                        </p:attrNameLst>
                                      </p:cBhvr>
                                      <p:tavLst>
                                        <p:tav tm="0">
                                          <p:val>
                                            <p:strVal val="#ppt_w*0.70"/>
                                          </p:val>
                                        </p:tav>
                                        <p:tav tm="100000">
                                          <p:val>
                                            <p:strVal val="#ppt_w"/>
                                          </p:val>
                                        </p:tav>
                                      </p:tavLst>
                                    </p:anim>
                                    <p:anim calcmode="lin" valueType="num">
                                      <p:cBhvr>
                                        <p:cTn id="12" dur="1000" fill="hold"/>
                                        <p:tgtEl>
                                          <p:spTgt spid="53250"/>
                                        </p:tgtEl>
                                        <p:attrNameLst>
                                          <p:attrName>ppt_h</p:attrName>
                                        </p:attrNameLst>
                                      </p:cBhvr>
                                      <p:tavLst>
                                        <p:tav tm="0">
                                          <p:val>
                                            <p:strVal val="#ppt_h"/>
                                          </p:val>
                                        </p:tav>
                                        <p:tav tm="100000">
                                          <p:val>
                                            <p:strVal val="#ppt_h"/>
                                          </p:val>
                                        </p:tav>
                                      </p:tavLst>
                                    </p:anim>
                                    <p:animEffect transition="in" filter="fade">
                                      <p:cBhvr>
                                        <p:cTn id="13" dur="1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pPr algn="ctr"/>
            <a:r>
              <a:rPr lang="es-EC" sz="3200" dirty="0" smtClean="0"/>
              <a:t>Señal Vo1</a:t>
            </a:r>
            <a:endParaRPr lang="en-US" sz="3200" dirty="0"/>
          </a:p>
        </p:txBody>
      </p:sp>
      <p:pic>
        <p:nvPicPr>
          <p:cNvPr id="4" name="Content Placeholder 3"/>
          <p:cNvPicPr>
            <a:picLocks noGrp="1"/>
          </p:cNvPicPr>
          <p:nvPr>
            <p:ph idx="1"/>
          </p:nvPr>
        </p:nvPicPr>
        <p:blipFill>
          <a:blip r:embed="rId2" cstate="print"/>
          <a:srcRect/>
          <a:stretch>
            <a:fillRect/>
          </a:stretch>
        </p:blipFill>
        <p:spPr bwMode="auto">
          <a:xfrm>
            <a:off x="2438400" y="1828800"/>
            <a:ext cx="45720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s-EC" sz="3200" dirty="0" smtClean="0"/>
              <a:t>Señal de Vo2</a:t>
            </a:r>
            <a:endParaRPr lang="en-US" sz="3200" dirty="0"/>
          </a:p>
        </p:txBody>
      </p:sp>
      <p:pic>
        <p:nvPicPr>
          <p:cNvPr id="7" name="Content Placeholder 6" descr="C:\Users\user\Documents\Lis\TESIS LISS\Imagenes\P1040420.JPG"/>
          <p:cNvPicPr>
            <a:picLocks noGrp="1"/>
          </p:cNvPicPr>
          <p:nvPr>
            <p:ph idx="1"/>
          </p:nvPr>
        </p:nvPicPr>
        <p:blipFill>
          <a:blip r:embed="rId2" cstate="print"/>
          <a:srcRect l="4167" t="13148" r="25848" b="17240"/>
          <a:stretch>
            <a:fillRect/>
          </a:stretch>
        </p:blipFill>
        <p:spPr bwMode="auto">
          <a:xfrm>
            <a:off x="2438400" y="2209800"/>
            <a:ext cx="45720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458200" cy="1470025"/>
          </a:xfrm>
        </p:spPr>
        <p:txBody>
          <a:bodyPr>
            <a:scene3d>
              <a:camera prst="orthographicFront"/>
              <a:lightRig rig="threePt" dir="t"/>
            </a:scene3d>
            <a:sp3d extrusionH="57150">
              <a:bevelT w="69850" h="38100" prst="cross"/>
              <a:bevelB w="69850" h="38100" prst="cross"/>
            </a:sp3d>
          </a:bodyPr>
          <a:lstStyle/>
          <a:p>
            <a:pPr algn="ctr"/>
            <a:r>
              <a:rPr lang="en-US" b="1" dirty="0" smtClean="0">
                <a:effectLst>
                  <a:outerShdw blurRad="38100" dist="38100" dir="2700000" algn="tl">
                    <a:srgbClr val="000000">
                      <a:alpha val="43137"/>
                    </a:srgbClr>
                  </a:outerShdw>
                </a:effectLst>
              </a:rPr>
              <a:t>CONCLUSIONES</a:t>
            </a:r>
            <a:endParaRPr lang="en-US" b="1" dirty="0">
              <a:effectLst>
                <a:outerShdw blurRad="38100" dist="38100" dir="2700000" algn="tl">
                  <a:srgbClr val="000000">
                    <a:alpha val="43137"/>
                  </a:srgbClr>
                </a:outerShdw>
              </a:effectLst>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C" sz="4800" b="1" dirty="0" smtClean="0"/>
              <a:t>INTRODUCCIÓN</a:t>
            </a:r>
            <a:endParaRPr lang="en-US" sz="4800" b="1" dirty="0"/>
          </a:p>
        </p:txBody>
      </p:sp>
      <p:sp>
        <p:nvSpPr>
          <p:cNvPr id="3" name="Content Placeholder 2"/>
          <p:cNvSpPr>
            <a:spLocks noGrp="1"/>
          </p:cNvSpPr>
          <p:nvPr>
            <p:ph idx="1"/>
          </p:nvPr>
        </p:nvSpPr>
        <p:spPr/>
        <p:txBody>
          <a:bodyPr>
            <a:normAutofit/>
          </a:bodyPr>
          <a:lstStyle/>
          <a:p>
            <a:pPr algn="just"/>
            <a:r>
              <a:rPr lang="es-EC" dirty="0" smtClean="0"/>
              <a:t>Todo fotopletismógrafo permite visualizar la variación del volumen sanguíneo como consecuencia de la actividad cardiaca. </a:t>
            </a:r>
          </a:p>
          <a:p>
            <a:pPr algn="just">
              <a:buNone/>
            </a:pPr>
            <a:endParaRPr lang="es-EC" dirty="0" smtClean="0"/>
          </a:p>
          <a:p>
            <a:pPr algn="just"/>
            <a:r>
              <a:rPr lang="es-EC" dirty="0" smtClean="0"/>
              <a:t>En este proyecto, se ha desarrollado un fotopletismógrafo que va a mostrar la forma de onda de las pulsaciones en un osciloscopio virtual.</a:t>
            </a:r>
            <a:endParaRPr lang="en-US" dirty="0" smtClean="0"/>
          </a:p>
          <a:p>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fontScale="92500"/>
          </a:bodyPr>
          <a:lstStyle/>
          <a:p>
            <a:pPr lvl="0" algn="just"/>
            <a:r>
              <a:rPr lang="es-EC" dirty="0" smtClean="0"/>
              <a:t>La adquisición de la señal fisiológica a través del dedo con el Opto-acoplador infrarrojo reduce en gran medida el ruido producido por la luz visible, pruebas realizadas con otro tipo de Opto-acoplador producía muchos problemas al captar la señal.</a:t>
            </a:r>
          </a:p>
          <a:p>
            <a:pPr lvl="0" algn="just">
              <a:buNone/>
            </a:pPr>
            <a:endParaRPr lang="es-EC" dirty="0" smtClean="0"/>
          </a:p>
          <a:p>
            <a:pPr algn="just"/>
            <a:r>
              <a:rPr lang="es-EC" dirty="0" smtClean="0"/>
              <a:t>La utilización de filtros en el  proyecto es indispensable para eliminar los ruidos presentes en la medición al momento de adquirir la señal; el fotopletismógrafo opera en su diseño circuital de 0.3-10.6 Hz, con este rango de frecuencia se asegura la disminución de los ruidos ocasionados por los movimientos en el dedo y los que  son producidos por la luz visible. </a:t>
            </a:r>
            <a:endParaRPr lang="en-US" dirty="0" smtClean="0"/>
          </a:p>
          <a:p>
            <a:pPr lvl="0" algn="just">
              <a:buNone/>
            </a:pPr>
            <a:endParaRPr lang="en-US" dirty="0" smtClean="0"/>
          </a:p>
          <a:p>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736336"/>
          </a:xfrm>
        </p:spPr>
        <p:txBody>
          <a:bodyPr>
            <a:normAutofit fontScale="92500" lnSpcReduction="10000"/>
          </a:bodyPr>
          <a:lstStyle/>
          <a:p>
            <a:pPr lvl="0" algn="just"/>
            <a:r>
              <a:rPr lang="es-EC" dirty="0" smtClean="0"/>
              <a:t>La señal Vo1 es muestreada muy rápidamente; con el fin de que la señal resultante visualizada en el computador sea lo más parecida a Vo1, se debe reducir las pérdidas y optimizar la digitalización; para esto, debe existir un sincronismo entre el envío y recepción de los datos desde el PIC hasta la interfaz grafica.</a:t>
            </a:r>
          </a:p>
          <a:p>
            <a:pPr lvl="0" algn="just"/>
            <a:endParaRPr lang="en-US" dirty="0" smtClean="0"/>
          </a:p>
          <a:p>
            <a:pPr lvl="0" algn="just"/>
            <a:r>
              <a:rPr lang="es-EC" dirty="0" smtClean="0"/>
              <a:t>Comercialmente podemos encontrar dispositivos similares y de mucho menor tamaño; para su comprensión, en el presente proyecto se explica etapa por etapa el procesamiento de la señal desde su obtención hasta la presentación de la misma, con el fin de orientar académicamente el estudio de esta aplicación de la Electrónica Médica.  </a:t>
            </a:r>
            <a:endParaRPr lang="en-US" dirty="0" smtClean="0"/>
          </a:p>
          <a:p>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593336"/>
          </a:xfrm>
        </p:spPr>
        <p:txBody>
          <a:bodyPr/>
          <a:lstStyle/>
          <a:p>
            <a:pPr algn="just"/>
            <a:r>
              <a:rPr lang="es-EC" dirty="0" smtClean="0"/>
              <a:t>Se ha implementado el fotopletismógrafo con la ayuda de conceptos elementales de presión sanguínea y configuraciones de Electrónica Básica; luego de realizar varias pruebas y de acuerdo  a las mediciones obtenidas, se puede decir que el fotopletismógrafo entrega resultados bastante confiables y las señales de ruidos presentes en las mediciones, se han reducido lo mayormente posible. </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828800"/>
            <a:ext cx="8458200" cy="1470025"/>
          </a:xfrm>
        </p:spPr>
        <p:txBody>
          <a:bodyPr/>
          <a:lstStyle/>
          <a:p>
            <a:pPr algn="ctr"/>
            <a:r>
              <a:rPr lang="en-US" b="1" dirty="0" smtClean="0"/>
              <a:t>RECOMENDACIONES</a:t>
            </a:r>
            <a:endParaRPr lang="en-US" b="1"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lstStyle/>
          <a:p>
            <a:pPr lvl="0" algn="just"/>
            <a:r>
              <a:rPr lang="es-EC" dirty="0" smtClean="0"/>
              <a:t>El potenciómetro de precisión en la etapa del Opto-acoplador debe estar debidamente calibrado, de esta manera asegurar la obtención de la señal fisiológica.</a:t>
            </a:r>
          </a:p>
          <a:p>
            <a:pPr lvl="0" algn="just">
              <a:buNone/>
            </a:pPr>
            <a:endParaRPr lang="en-US" dirty="0" smtClean="0"/>
          </a:p>
          <a:p>
            <a:pPr algn="just"/>
            <a:r>
              <a:rPr lang="es-EC" dirty="0" smtClean="0"/>
              <a:t>El dedo debe ser ubicado en el Optoacoplador sin presionarlo demasiado, ya que al no hacerlo de esta manera se obtendrá una señal errónea.</a:t>
            </a:r>
          </a:p>
          <a:p>
            <a:pPr algn="just">
              <a:buNone/>
            </a:pPr>
            <a:endParaRPr lang="en-US" dirty="0" smtClean="0"/>
          </a:p>
          <a:p>
            <a:pPr lvl="0" algn="just"/>
            <a:r>
              <a:rPr lang="es-EC" dirty="0" smtClean="0"/>
              <a:t>Verificar con que COM está trabajando el puerto USB escogido para la transmisión de datos, ya que este parámetro puede incidir para que la interfaz gráfica no muestre dato alguno.</a:t>
            </a:r>
            <a:endParaRPr lang="en-US" dirty="0" smtClean="0"/>
          </a:p>
          <a:p>
            <a:pPr algn="just"/>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C" sz="4800" b="1" u="sng" dirty="0" smtClean="0"/>
              <a:t>Presión Sanguínea</a:t>
            </a:r>
            <a:endParaRPr lang="es-EC" sz="4800" b="1" u="sng" dirty="0"/>
          </a:p>
        </p:txBody>
      </p:sp>
      <p:sp>
        <p:nvSpPr>
          <p:cNvPr id="3" name="Content Placeholder 2"/>
          <p:cNvSpPr>
            <a:spLocks noGrp="1"/>
          </p:cNvSpPr>
          <p:nvPr>
            <p:ph idx="1"/>
          </p:nvPr>
        </p:nvSpPr>
        <p:spPr/>
        <p:txBody>
          <a:bodyPr/>
          <a:lstStyle/>
          <a:p>
            <a:pPr algn="just"/>
            <a:r>
              <a:rPr lang="es-EC" sz="3200" dirty="0" smtClean="0"/>
              <a:t>Es una medición de la fuerza que se aplica sobre las paredes de las arterias a medida que el corazón bombea sangre a través de todo el cuerpo.</a:t>
            </a:r>
          </a:p>
          <a:p>
            <a:pPr algn="just">
              <a:buNone/>
            </a:pPr>
            <a:endParaRPr lang="es-EC" sz="3200" dirty="0" smtClean="0"/>
          </a:p>
          <a:p>
            <a:pPr algn="just"/>
            <a:r>
              <a:rPr lang="es-EC" sz="3200" dirty="0" smtClean="0"/>
              <a:t>Puede ser de dos tipos: la presión venosa y la arterial. </a:t>
            </a:r>
            <a:endParaRPr lang="en-US" sz="3200" dirty="0" smtClean="0"/>
          </a:p>
          <a:p>
            <a:pPr algn="just"/>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s-EC" sz="4800" b="1" u="sng" dirty="0" smtClean="0"/>
              <a:t>Mediciones no Invasivas</a:t>
            </a:r>
            <a:endParaRPr lang="es-EC" sz="4800" b="1" u="sng" dirty="0"/>
          </a:p>
        </p:txBody>
      </p:sp>
      <p:sp>
        <p:nvSpPr>
          <p:cNvPr id="3" name="Content Placeholder 2"/>
          <p:cNvSpPr>
            <a:spLocks noGrp="1"/>
          </p:cNvSpPr>
          <p:nvPr>
            <p:ph idx="1"/>
          </p:nvPr>
        </p:nvSpPr>
        <p:spPr/>
        <p:txBody>
          <a:bodyPr>
            <a:noAutofit/>
          </a:bodyPr>
          <a:lstStyle/>
          <a:p>
            <a:pPr algn="just"/>
            <a:r>
              <a:rPr lang="es-EC" sz="3000" dirty="0" smtClean="0"/>
              <a:t>Son aquellas que se no penetran la piel del paciente. </a:t>
            </a:r>
            <a:endParaRPr lang="es-EC" sz="3000" dirty="0" smtClean="0"/>
          </a:p>
          <a:p>
            <a:pPr algn="just">
              <a:buNone/>
            </a:pPr>
            <a:endParaRPr lang="es-EC" sz="3000" dirty="0" smtClean="0"/>
          </a:p>
          <a:p>
            <a:pPr marL="624078" indent="-514350" algn="just">
              <a:buFont typeface="+mj-lt"/>
              <a:buAutoNum type="arabicPeriod"/>
            </a:pPr>
            <a:r>
              <a:rPr lang="es-EC" sz="3000" dirty="0" smtClean="0"/>
              <a:t>Método de Palpación</a:t>
            </a:r>
          </a:p>
          <a:p>
            <a:pPr marL="624078" indent="-514350" algn="just">
              <a:buFont typeface="+mj-lt"/>
              <a:buAutoNum type="arabicPeriod"/>
            </a:pPr>
            <a:r>
              <a:rPr lang="es-EC" sz="3000" dirty="0" smtClean="0"/>
              <a:t>Método Auscultación</a:t>
            </a:r>
          </a:p>
          <a:p>
            <a:pPr marL="624078" indent="-514350" algn="just">
              <a:buFont typeface="+mj-lt"/>
              <a:buAutoNum type="arabicPeriod"/>
            </a:pPr>
            <a:r>
              <a:rPr lang="es-EC" sz="3000" dirty="0" smtClean="0"/>
              <a:t>Método Oscilométrico</a:t>
            </a:r>
          </a:p>
          <a:p>
            <a:pPr marL="624078" indent="-514350" algn="just">
              <a:buFont typeface="+mj-lt"/>
              <a:buAutoNum type="arabicPeriod"/>
            </a:pPr>
            <a:r>
              <a:rPr lang="es-EC" sz="3000" dirty="0" smtClean="0"/>
              <a:t>Método Fotopletismográfico</a:t>
            </a:r>
          </a:p>
          <a:p>
            <a:pPr marL="624078" indent="-514350" algn="just">
              <a:buFont typeface="+mj-lt"/>
              <a:buAutoNum type="arabicPeriod"/>
            </a:pPr>
            <a:endParaRPr lang="es-EC" sz="3000" dirty="0" smtClean="0"/>
          </a:p>
          <a:p>
            <a:pPr marL="624078" indent="-514350" algn="just">
              <a:buFont typeface="+mj-lt"/>
              <a:buAutoNum type="arabicPeriod"/>
            </a:pPr>
            <a:endParaRPr lang="es-EC" sz="3000" dirty="0" smtClean="0"/>
          </a:p>
          <a:p>
            <a:pPr marL="624078" indent="-514350" algn="just">
              <a:buFont typeface="+mj-lt"/>
              <a:buAutoNum type="arabicPeriod"/>
            </a:pPr>
            <a:endParaRPr lang="es-EC" sz="3000" dirty="0" smtClean="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b="1" u="sng" dirty="0" smtClean="0"/>
              <a:t>Pletismografía</a:t>
            </a:r>
            <a:endParaRPr lang="en-US" b="1" u="sng" dirty="0"/>
          </a:p>
        </p:txBody>
      </p:sp>
      <p:sp>
        <p:nvSpPr>
          <p:cNvPr id="3" name="Content Placeholder 2"/>
          <p:cNvSpPr>
            <a:spLocks noGrp="1"/>
          </p:cNvSpPr>
          <p:nvPr>
            <p:ph idx="1"/>
          </p:nvPr>
        </p:nvSpPr>
        <p:spPr>
          <a:xfrm>
            <a:off x="457200" y="1524000"/>
            <a:ext cx="8229600" cy="5029200"/>
          </a:xfrm>
        </p:spPr>
        <p:txBody>
          <a:bodyPr>
            <a:normAutofit fontScale="92500" lnSpcReduction="20000"/>
          </a:bodyPr>
          <a:lstStyle/>
          <a:p>
            <a:pPr algn="just"/>
            <a:r>
              <a:rPr lang="es-EC" dirty="0" smtClean="0"/>
              <a:t>Consiste en registrar de una manera no invasiva las variaciones de volumen sanguíneo en las diferentes partes del cuerpo de una persona, especialmente sus extremidades</a:t>
            </a:r>
            <a:r>
              <a:rPr lang="es-EC" dirty="0" smtClean="0"/>
              <a:t>.</a:t>
            </a:r>
          </a:p>
          <a:p>
            <a:pPr algn="just">
              <a:buNone/>
            </a:pPr>
            <a:endParaRPr lang="es-EC" dirty="0" smtClean="0"/>
          </a:p>
          <a:p>
            <a:pPr algn="just"/>
            <a:r>
              <a:rPr lang="es-EC" dirty="0" smtClean="0"/>
              <a:t>Tipos:</a:t>
            </a:r>
          </a:p>
          <a:p>
            <a:pPr marL="624078" indent="-514350" algn="just">
              <a:lnSpc>
                <a:spcPct val="150000"/>
              </a:lnSpc>
              <a:buFont typeface="+mj-lt"/>
              <a:buAutoNum type="arabicPeriod"/>
            </a:pPr>
            <a:r>
              <a:rPr lang="en-US" dirty="0" smtClean="0"/>
              <a:t>Pletismografía de Agua.</a:t>
            </a:r>
          </a:p>
          <a:p>
            <a:pPr marL="624078" indent="-514350" algn="just">
              <a:lnSpc>
                <a:spcPct val="150000"/>
              </a:lnSpc>
              <a:buFont typeface="+mj-lt"/>
              <a:buAutoNum type="arabicPeriod"/>
            </a:pPr>
            <a:r>
              <a:rPr lang="en-US" dirty="0" smtClean="0"/>
              <a:t>Pletismografía </a:t>
            </a:r>
            <a:r>
              <a:rPr lang="en-US" dirty="0" err="1" smtClean="0"/>
              <a:t>Venosa</a:t>
            </a:r>
            <a:r>
              <a:rPr lang="en-US" dirty="0" smtClean="0"/>
              <a:t>.</a:t>
            </a:r>
          </a:p>
          <a:p>
            <a:pPr marL="624078" indent="-514350" algn="just">
              <a:lnSpc>
                <a:spcPct val="150000"/>
              </a:lnSpc>
              <a:buFont typeface="+mj-lt"/>
              <a:buAutoNum type="arabicPeriod"/>
            </a:pPr>
            <a:r>
              <a:rPr lang="es-EC" dirty="0" smtClean="0"/>
              <a:t>Pletismografía de Anillos de Mercurio (</a:t>
            </a:r>
            <a:r>
              <a:rPr lang="es-EC" dirty="0" err="1" smtClean="0"/>
              <a:t>Strain-Gage</a:t>
            </a:r>
            <a:r>
              <a:rPr lang="es-EC" dirty="0" smtClean="0"/>
              <a:t>).</a:t>
            </a:r>
          </a:p>
          <a:p>
            <a:pPr marL="624078" indent="-514350" algn="just">
              <a:lnSpc>
                <a:spcPct val="150000"/>
              </a:lnSpc>
              <a:buFont typeface="+mj-lt"/>
              <a:buAutoNum type="arabicPeriod"/>
            </a:pPr>
            <a:r>
              <a:rPr lang="es-EC" dirty="0" smtClean="0"/>
              <a:t>Fotopletismografía</a:t>
            </a:r>
            <a:endParaRPr lang="en-US" dirty="0" smtClean="0"/>
          </a:p>
          <a:p>
            <a:pPr algn="just"/>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Fotopletismógrafo</a:t>
            </a:r>
            <a:endParaRPr lang="en-US" b="1" u="sng" dirty="0"/>
          </a:p>
        </p:txBody>
      </p:sp>
      <p:sp>
        <p:nvSpPr>
          <p:cNvPr id="3" name="Content Placeholder 2"/>
          <p:cNvSpPr>
            <a:spLocks noGrp="1"/>
          </p:cNvSpPr>
          <p:nvPr>
            <p:ph idx="1"/>
          </p:nvPr>
        </p:nvSpPr>
        <p:spPr/>
        <p:txBody>
          <a:bodyPr>
            <a:normAutofit fontScale="77500" lnSpcReduction="20000"/>
          </a:bodyPr>
          <a:lstStyle/>
          <a:p>
            <a:pPr algn="just"/>
            <a:r>
              <a:rPr lang="es-EC" sz="3000" dirty="0" smtClean="0"/>
              <a:t>Se obtiene mediante el uso de un opto-acoplador que ilumina la piel y mide los cambios en la absorción de la luz.</a:t>
            </a:r>
          </a:p>
          <a:p>
            <a:pPr algn="just">
              <a:buNone/>
            </a:pPr>
            <a:endParaRPr lang="es-EC" sz="3000" dirty="0" smtClean="0"/>
          </a:p>
          <a:p>
            <a:pPr algn="just"/>
            <a:r>
              <a:rPr lang="es-EC" sz="3000" dirty="0" smtClean="0"/>
              <a:t>El cambio de volumen causado por la presión de pulso, es detectado en la piel con la luz  infrarroja que emite un diodo LED.</a:t>
            </a:r>
          </a:p>
          <a:p>
            <a:pPr algn="just">
              <a:buNone/>
            </a:pPr>
            <a:endParaRPr lang="es-EC" sz="3000" dirty="0" smtClean="0"/>
          </a:p>
          <a:p>
            <a:pPr algn="just"/>
            <a:r>
              <a:rPr lang="es-EC" sz="3000" dirty="0" smtClean="0"/>
              <a:t>Luego se mide la cantidad de luz transmitida o reflejada con un fototransistor.</a:t>
            </a:r>
          </a:p>
          <a:p>
            <a:pPr algn="just">
              <a:buNone/>
            </a:pPr>
            <a:endParaRPr lang="en-US" sz="3000" dirty="0" smtClean="0"/>
          </a:p>
          <a:p>
            <a:pPr algn="just"/>
            <a:r>
              <a:rPr lang="es-EC" sz="3000" dirty="0" smtClean="0"/>
              <a:t>Cada ciclo cardiaco aparece como un pico en  la forma de onda del Fotopletismógrafo. </a:t>
            </a:r>
            <a:endParaRPr lang="en-US" sz="3000" dirty="0" smtClean="0"/>
          </a:p>
          <a:p>
            <a:pPr>
              <a:buNone/>
            </a:pPr>
            <a:r>
              <a:rPr lang="es-EC" dirty="0" smtClean="0"/>
              <a:t> </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4" end="4"/>
                                            </p:txEl>
                                          </p:spTgt>
                                        </p:tgtEl>
                                      </p:cBhvr>
                                    </p:animEffect>
                                  </p:childTnLst>
                                </p:cTn>
                              </p:par>
                            </p:childTnLst>
                          </p:cTn>
                        </p:par>
                        <p:par>
                          <p:cTn id="26" fill="hold">
                            <p:stCondLst>
                              <p:cond delay="3500"/>
                            </p:stCondLst>
                            <p:childTnLst>
                              <p:par>
                                <p:cTn id="27" presetID="55"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6" end="6"/>
                                            </p:txEl>
                                          </p:spTgt>
                                        </p:tgtEl>
                                      </p:cBhvr>
                                    </p:animEffect>
                                  </p:childTnLst>
                                </p:cTn>
                              </p:par>
                            </p:childTnLst>
                          </p:cTn>
                        </p:par>
                        <p:par>
                          <p:cTn id="32" fill="hold">
                            <p:stCondLst>
                              <p:cond delay="4500"/>
                            </p:stCondLst>
                            <p:childTnLst>
                              <p:par>
                                <p:cTn id="33" presetID="55"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Técnicas de Captura</a:t>
            </a:r>
            <a:endParaRPr lang="es-EC" b="1" u="sng" dirty="0"/>
          </a:p>
        </p:txBody>
      </p:sp>
      <p:sp>
        <p:nvSpPr>
          <p:cNvPr id="3" name="Content Placeholder 2"/>
          <p:cNvSpPr>
            <a:spLocks noGrp="1"/>
          </p:cNvSpPr>
          <p:nvPr>
            <p:ph idx="1"/>
          </p:nvPr>
        </p:nvSpPr>
        <p:spPr/>
        <p:txBody>
          <a:bodyPr/>
          <a:lstStyle/>
          <a:p>
            <a:pPr algn="just"/>
            <a:r>
              <a:rPr lang="es-EC" dirty="0" smtClean="0"/>
              <a:t>Se obtiene la señal de las variaciones aplicando la fotopletismografía en los dedos. </a:t>
            </a:r>
          </a:p>
          <a:p>
            <a:pPr algn="just"/>
            <a:r>
              <a:rPr lang="es-EC" dirty="0" smtClean="0"/>
              <a:t>Los tres tipos de captura son:</a:t>
            </a:r>
          </a:p>
          <a:p>
            <a:pPr algn="just"/>
            <a:endParaRPr lang="es-EC" dirty="0" smtClean="0"/>
          </a:p>
          <a:p>
            <a:pPr marL="624078" indent="-514350" algn="just">
              <a:buFont typeface="+mj-lt"/>
              <a:buAutoNum type="arabicPeriod"/>
            </a:pPr>
            <a:r>
              <a:rPr lang="es-EC" dirty="0" smtClean="0"/>
              <a:t>Reflexión de Luz.</a:t>
            </a:r>
          </a:p>
          <a:p>
            <a:pPr marL="624078" indent="-514350" algn="just">
              <a:buFont typeface="+mj-lt"/>
              <a:buAutoNum type="arabicPeriod"/>
            </a:pPr>
            <a:r>
              <a:rPr lang="es-EC" dirty="0" smtClean="0"/>
              <a:t>Fibra óptica.</a:t>
            </a:r>
          </a:p>
          <a:p>
            <a:pPr marL="624078" indent="-514350" algn="just">
              <a:buFont typeface="+mj-lt"/>
              <a:buAutoNum type="arabicPeriod"/>
            </a:pPr>
            <a:r>
              <a:rPr lang="es-EC" dirty="0" err="1" smtClean="0"/>
              <a:t>Trans</a:t>
            </a:r>
            <a:r>
              <a:rPr lang="es-EC" dirty="0" smtClean="0"/>
              <a:t>-iluminado.</a:t>
            </a:r>
          </a:p>
          <a:p>
            <a:pPr marL="624078" indent="-514350">
              <a:buFont typeface="+mj-lt"/>
              <a:buAutoNum type="arabicPeriod"/>
            </a:pPr>
            <a:endParaRPr lang="en-US" dirty="0"/>
          </a:p>
        </p:txBody>
      </p:sp>
      <p:pic>
        <p:nvPicPr>
          <p:cNvPr id="4" name="Imagen 3"/>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19600" y="3733800"/>
            <a:ext cx="4184444" cy="2166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1" end="1"/>
                                            </p:txEl>
                                          </p:spTgt>
                                        </p:tgtEl>
                                      </p:cBhvr>
                                    </p:animEffect>
                                  </p:childTnLst>
                                </p:cTn>
                              </p:par>
                            </p:childTnLst>
                          </p:cTn>
                        </p:par>
                        <p:par>
                          <p:cTn id="20" fill="hold">
                            <p:stCondLst>
                              <p:cond delay="2500"/>
                            </p:stCondLst>
                            <p:childTnLst>
                              <p:par>
                                <p:cTn id="21" presetID="55"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3" end="3"/>
                                            </p:txEl>
                                          </p:spTgt>
                                        </p:tgtEl>
                                      </p:cBhvr>
                                    </p:animEffect>
                                  </p:childTnLst>
                                </p:cTn>
                              </p:par>
                            </p:childTnLst>
                          </p:cTn>
                        </p:par>
                        <p:par>
                          <p:cTn id="26" fill="hold">
                            <p:stCondLst>
                              <p:cond delay="3500"/>
                            </p:stCondLst>
                            <p:childTnLst>
                              <p:par>
                                <p:cTn id="27" presetID="55" presetClass="entr" presetSubtype="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par>
                          <p:cTn id="32" fill="hold">
                            <p:stCondLst>
                              <p:cond delay="4500"/>
                            </p:stCondLst>
                            <p:childTnLst>
                              <p:par>
                                <p:cTn id="33" presetID="55"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5" end="5"/>
                                            </p:txEl>
                                          </p:spTgt>
                                        </p:tgtEl>
                                      </p:cBhvr>
                                    </p:animEffect>
                                  </p:childTnLst>
                                </p:cTn>
                              </p:par>
                            </p:childTnLst>
                          </p:cTn>
                        </p:par>
                        <p:par>
                          <p:cTn id="38" fill="hold">
                            <p:stCondLst>
                              <p:cond delay="5500"/>
                            </p:stCondLst>
                            <p:childTnLst>
                              <p:par>
                                <p:cTn id="39" presetID="55"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1000" fill="hold"/>
                                        <p:tgtEl>
                                          <p:spTgt spid="4"/>
                                        </p:tgtEl>
                                        <p:attrNameLst>
                                          <p:attrName>ppt_w</p:attrName>
                                        </p:attrNameLst>
                                      </p:cBhvr>
                                      <p:tavLst>
                                        <p:tav tm="0">
                                          <p:val>
                                            <p:strVal val="#ppt_w*0.70"/>
                                          </p:val>
                                        </p:tav>
                                        <p:tav tm="100000">
                                          <p:val>
                                            <p:strVal val="#ppt_w"/>
                                          </p:val>
                                        </p:tav>
                                      </p:tavLst>
                                    </p:anim>
                                    <p:anim calcmode="lin" valueType="num">
                                      <p:cBhvr>
                                        <p:cTn id="42" dur="1000" fill="hold"/>
                                        <p:tgtEl>
                                          <p:spTgt spid="4"/>
                                        </p:tgtEl>
                                        <p:attrNameLst>
                                          <p:attrName>ppt_h</p:attrName>
                                        </p:attrNameLst>
                                      </p:cBhvr>
                                      <p:tavLst>
                                        <p:tav tm="0">
                                          <p:val>
                                            <p:strVal val="#ppt_h"/>
                                          </p:val>
                                        </p:tav>
                                        <p:tav tm="100000">
                                          <p:val>
                                            <p:strVal val="#ppt_h"/>
                                          </p:val>
                                        </p:tav>
                                      </p:tavLst>
                                    </p:anim>
                                    <p:animEffect transition="in" filter="fade">
                                      <p:cBhvr>
                                        <p:cTn id="4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C" b="1" u="sng" dirty="0" smtClean="0"/>
              <a:t>Forma de Onda</a:t>
            </a:r>
            <a:endParaRPr lang="es-EC" b="1" u="sng" dirty="0"/>
          </a:p>
        </p:txBody>
      </p:sp>
      <p:sp>
        <p:nvSpPr>
          <p:cNvPr id="3" name="Content Placeholder 2"/>
          <p:cNvSpPr>
            <a:spLocks noGrp="1"/>
          </p:cNvSpPr>
          <p:nvPr>
            <p:ph idx="1"/>
          </p:nvPr>
        </p:nvSpPr>
        <p:spPr>
          <a:xfrm>
            <a:off x="457200" y="2438400"/>
            <a:ext cx="8229600" cy="4136136"/>
          </a:xfrm>
        </p:spPr>
        <p:txBody>
          <a:bodyPr>
            <a:normAutofit/>
          </a:bodyPr>
          <a:lstStyle/>
          <a:p>
            <a:pPr algn="just">
              <a:buNone/>
            </a:pPr>
            <a:endParaRPr lang="es-EC" dirty="0" smtClean="0"/>
          </a:p>
          <a:p>
            <a:endParaRPr lang="en-US" dirty="0"/>
          </a:p>
        </p:txBody>
      </p:sp>
      <p:sp>
        <p:nvSpPr>
          <p:cNvPr id="4" name="Rectangle 3"/>
          <p:cNvSpPr/>
          <p:nvPr/>
        </p:nvSpPr>
        <p:spPr>
          <a:xfrm>
            <a:off x="685800" y="2133600"/>
            <a:ext cx="7848600" cy="1200329"/>
          </a:xfrm>
          <a:prstGeom prst="rect">
            <a:avLst/>
          </a:prstGeom>
        </p:spPr>
        <p:txBody>
          <a:bodyPr wrap="square">
            <a:spAutoFit/>
          </a:bodyPr>
          <a:lstStyle/>
          <a:p>
            <a:pPr marL="624078" indent="-514350" algn="just">
              <a:buFont typeface="+mj-lt"/>
              <a:buAutoNum type="arabicPeriod"/>
            </a:pPr>
            <a:r>
              <a:rPr lang="es-EC" sz="2400" dirty="0" smtClean="0"/>
              <a:t>El pico mayor representa la presión sistólica.</a:t>
            </a:r>
          </a:p>
          <a:p>
            <a:pPr marL="624078" indent="-514350" algn="just">
              <a:buFont typeface="+mj-lt"/>
              <a:buAutoNum type="arabicPeriod"/>
            </a:pPr>
            <a:r>
              <a:rPr lang="es-EC" sz="2400" dirty="0" smtClean="0"/>
              <a:t>El segundo pico representa el inicio de la presión diastólica.</a:t>
            </a:r>
            <a:endParaRPr lang="en-US" sz="2400" dirty="0" smtClean="0"/>
          </a:p>
        </p:txBody>
      </p:sp>
      <p:pic>
        <p:nvPicPr>
          <p:cNvPr id="5" name="Picture 2" descr="C:\Users\user\Downloads\onda4.jpg"/>
          <p:cNvPicPr>
            <a:picLocks noChangeAspect="1" noChangeArrowheads="1"/>
          </p:cNvPicPr>
          <p:nvPr/>
        </p:nvPicPr>
        <p:blipFill>
          <a:blip r:embed="rId2" cstate="print"/>
          <a:srcRect t="11470" r="9368"/>
          <a:stretch>
            <a:fillRect/>
          </a:stretch>
        </p:blipFill>
        <p:spPr bwMode="auto">
          <a:xfrm>
            <a:off x="685800" y="3514725"/>
            <a:ext cx="7924800" cy="2352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par>
                                <p:cTn id="12" presetID="55"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693</Words>
  <Application>Microsoft Office PowerPoint</Application>
  <PresentationFormat>On-screen Show (4:3)</PresentationFormat>
  <Paragraphs>86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Urban</vt:lpstr>
      <vt:lpstr>Slide 1</vt:lpstr>
      <vt:lpstr>“MEDICIONES FOTOPLETISMOGRÁFICAS”</vt:lpstr>
      <vt:lpstr>INTRODUCCIÓN</vt:lpstr>
      <vt:lpstr>Presión Sanguínea</vt:lpstr>
      <vt:lpstr>Mediciones no Invasivas</vt:lpstr>
      <vt:lpstr>Pletismografía</vt:lpstr>
      <vt:lpstr>Fotopletismógrafo</vt:lpstr>
      <vt:lpstr>Técnicas de Captura</vt:lpstr>
      <vt:lpstr>Forma de Onda</vt:lpstr>
      <vt:lpstr>Diagrama de Bloque</vt:lpstr>
      <vt:lpstr>Opto-acoplador Infrarrojo</vt:lpstr>
      <vt:lpstr>Filtro Pasa-Alto</vt:lpstr>
      <vt:lpstr>Amplificador de Ganancia</vt:lpstr>
      <vt:lpstr>Filtro Pasa-Bajo de Cuarto Orden</vt:lpstr>
      <vt:lpstr>Slide 15</vt:lpstr>
      <vt:lpstr>Diferenciador</vt:lpstr>
      <vt:lpstr>Amplificador</vt:lpstr>
      <vt:lpstr>Comparador</vt:lpstr>
      <vt:lpstr>Multivibrador Monoestable</vt:lpstr>
      <vt:lpstr>Fuente de +7 V</vt:lpstr>
      <vt:lpstr>Adecuación de la señal Vo1</vt:lpstr>
      <vt:lpstr>Digitalización de Señal Vo1 y Vo2</vt:lpstr>
      <vt:lpstr>Slide 23</vt:lpstr>
      <vt:lpstr> Convertidor Serial a USB</vt:lpstr>
      <vt:lpstr>Interfaz Gráfica</vt:lpstr>
      <vt:lpstr>EXPERIMENTACIÓN</vt:lpstr>
      <vt:lpstr>Señal Vo1</vt:lpstr>
      <vt:lpstr>Señal de Vo2</vt:lpstr>
      <vt:lpstr>CONCLUSIONES</vt:lpstr>
      <vt:lpstr>Slide 30</vt:lpstr>
      <vt:lpstr>Slide 31</vt:lpstr>
      <vt:lpstr>Slide 32</vt:lpstr>
      <vt:lpstr>RECOMENDACIONES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87</cp:revision>
  <dcterms:created xsi:type="dcterms:W3CDTF">2011-07-18T02:45:32Z</dcterms:created>
  <dcterms:modified xsi:type="dcterms:W3CDTF">2011-07-28T04:39:25Z</dcterms:modified>
</cp:coreProperties>
</file>