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9" r:id="rId3"/>
    <p:sldId id="260" r:id="rId4"/>
    <p:sldId id="261" r:id="rId5"/>
    <p:sldId id="262" r:id="rId6"/>
    <p:sldId id="263" r:id="rId7"/>
    <p:sldId id="267" r:id="rId8"/>
    <p:sldId id="268" r:id="rId9"/>
    <p:sldId id="269" r:id="rId10"/>
    <p:sldId id="270" r:id="rId11"/>
    <p:sldId id="276" r:id="rId12"/>
    <p:sldId id="277" r:id="rId13"/>
    <p:sldId id="278" r:id="rId14"/>
    <p:sldId id="280" r:id="rId15"/>
    <p:sldId id="271" r:id="rId16"/>
    <p:sldId id="272" r:id="rId17"/>
    <p:sldId id="273" r:id="rId18"/>
    <p:sldId id="274" r:id="rId19"/>
    <p:sldId id="275" r:id="rId20"/>
    <p:sldId id="279" r:id="rId21"/>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6421E7-4799-4936-9F24-218292787B7A}" type="datetimeFigureOut">
              <a:rPr lang="es-EC" smtClean="0"/>
              <a:pPr/>
              <a:t>06/06/2011</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A92B35-8D4C-464F-A92D-703F1C47C901}" type="slidenum">
              <a:rPr lang="es-EC" smtClean="0"/>
              <a:pPr/>
              <a:t>‹#›</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C7A92B35-8D4C-464F-A92D-703F1C47C901}" type="slidenum">
              <a:rPr lang="es-EC" smtClean="0"/>
              <a:pPr/>
              <a:t>1</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1 Marcador de imagen de diapositiva"/>
          <p:cNvSpPr>
            <a:spLocks noGrp="1" noRot="1" noChangeAspect="1" noTextEdit="1"/>
          </p:cNvSpPr>
          <p:nvPr>
            <p:ph type="sldImg"/>
          </p:nvPr>
        </p:nvSpPr>
        <p:spPr>
          <a:ln/>
        </p:spPr>
      </p:sp>
      <p:sp>
        <p:nvSpPr>
          <p:cNvPr id="206851" name="2 Marcador de notas"/>
          <p:cNvSpPr>
            <a:spLocks noGrp="1"/>
          </p:cNvSpPr>
          <p:nvPr>
            <p:ph type="body" idx="1"/>
          </p:nvPr>
        </p:nvSpPr>
        <p:spPr>
          <a:noFill/>
          <a:ln/>
        </p:spPr>
        <p:txBody>
          <a:bodyPr/>
          <a:lstStyle/>
          <a:p>
            <a:endParaRPr lang="es-ES" smtClean="0"/>
          </a:p>
        </p:txBody>
      </p:sp>
      <p:sp>
        <p:nvSpPr>
          <p:cNvPr id="4" name="3 Marcador de número de diapositiva"/>
          <p:cNvSpPr>
            <a:spLocks noGrp="1"/>
          </p:cNvSpPr>
          <p:nvPr>
            <p:ph type="sldNum" sz="quarter" idx="5"/>
          </p:nvPr>
        </p:nvSpPr>
        <p:spPr/>
        <p:txBody>
          <a:bodyPr/>
          <a:lstStyle/>
          <a:p>
            <a:pPr>
              <a:defRPr/>
            </a:pPr>
            <a:fld id="{7A19D42F-ACBC-4D03-B04C-23CAA6A90DD7}" type="slidenum">
              <a:rPr lang="de-DE" smtClean="0"/>
              <a:pPr>
                <a:defRPr/>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1 Marcador de imagen de diapositiva"/>
          <p:cNvSpPr>
            <a:spLocks noGrp="1" noRot="1" noChangeAspect="1" noTextEdit="1"/>
          </p:cNvSpPr>
          <p:nvPr>
            <p:ph type="sldImg"/>
          </p:nvPr>
        </p:nvSpPr>
        <p:spPr>
          <a:ln/>
        </p:spPr>
      </p:sp>
      <p:sp>
        <p:nvSpPr>
          <p:cNvPr id="206851" name="2 Marcador de notas"/>
          <p:cNvSpPr>
            <a:spLocks noGrp="1"/>
          </p:cNvSpPr>
          <p:nvPr>
            <p:ph type="body" idx="1"/>
          </p:nvPr>
        </p:nvSpPr>
        <p:spPr>
          <a:noFill/>
          <a:ln/>
        </p:spPr>
        <p:txBody>
          <a:bodyPr/>
          <a:lstStyle/>
          <a:p>
            <a:endParaRPr lang="es-ES" smtClean="0"/>
          </a:p>
        </p:txBody>
      </p:sp>
      <p:sp>
        <p:nvSpPr>
          <p:cNvPr id="4" name="3 Marcador de número de diapositiva"/>
          <p:cNvSpPr>
            <a:spLocks noGrp="1"/>
          </p:cNvSpPr>
          <p:nvPr>
            <p:ph type="sldNum" sz="quarter" idx="5"/>
          </p:nvPr>
        </p:nvSpPr>
        <p:spPr/>
        <p:txBody>
          <a:bodyPr/>
          <a:lstStyle/>
          <a:p>
            <a:pPr>
              <a:defRPr/>
            </a:pPr>
            <a:fld id="{7A19D42F-ACBC-4D03-B04C-23CAA6A90DD7}" type="slidenum">
              <a:rPr lang="de-DE" smtClean="0"/>
              <a:pPr>
                <a:defRPr/>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1 Marcador de imagen de diapositiva"/>
          <p:cNvSpPr>
            <a:spLocks noGrp="1" noRot="1" noChangeAspect="1" noTextEdit="1"/>
          </p:cNvSpPr>
          <p:nvPr>
            <p:ph type="sldImg"/>
          </p:nvPr>
        </p:nvSpPr>
        <p:spPr>
          <a:ln/>
        </p:spPr>
      </p:sp>
      <p:sp>
        <p:nvSpPr>
          <p:cNvPr id="206851" name="2 Marcador de notas"/>
          <p:cNvSpPr>
            <a:spLocks noGrp="1"/>
          </p:cNvSpPr>
          <p:nvPr>
            <p:ph type="body" idx="1"/>
          </p:nvPr>
        </p:nvSpPr>
        <p:spPr>
          <a:noFill/>
          <a:ln/>
        </p:spPr>
        <p:txBody>
          <a:bodyPr/>
          <a:lstStyle/>
          <a:p>
            <a:endParaRPr lang="es-ES" smtClean="0"/>
          </a:p>
        </p:txBody>
      </p:sp>
      <p:sp>
        <p:nvSpPr>
          <p:cNvPr id="4" name="3 Marcador de número de diapositiva"/>
          <p:cNvSpPr>
            <a:spLocks noGrp="1"/>
          </p:cNvSpPr>
          <p:nvPr>
            <p:ph type="sldNum" sz="quarter" idx="5"/>
          </p:nvPr>
        </p:nvSpPr>
        <p:spPr/>
        <p:txBody>
          <a:bodyPr/>
          <a:lstStyle/>
          <a:p>
            <a:pPr>
              <a:defRPr/>
            </a:pPr>
            <a:fld id="{7A19D42F-ACBC-4D03-B04C-23CAA6A90DD7}" type="slidenum">
              <a:rPr lang="de-DE" smtClean="0"/>
              <a:pPr>
                <a:defRPr/>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1 Marcador de imagen de diapositiva"/>
          <p:cNvSpPr>
            <a:spLocks noGrp="1" noRot="1" noChangeAspect="1" noTextEdit="1"/>
          </p:cNvSpPr>
          <p:nvPr>
            <p:ph type="sldImg"/>
          </p:nvPr>
        </p:nvSpPr>
        <p:spPr>
          <a:ln/>
        </p:spPr>
      </p:sp>
      <p:sp>
        <p:nvSpPr>
          <p:cNvPr id="206851" name="2 Marcador de notas"/>
          <p:cNvSpPr>
            <a:spLocks noGrp="1"/>
          </p:cNvSpPr>
          <p:nvPr>
            <p:ph type="body" idx="1"/>
          </p:nvPr>
        </p:nvSpPr>
        <p:spPr>
          <a:noFill/>
          <a:ln/>
        </p:spPr>
        <p:txBody>
          <a:bodyPr/>
          <a:lstStyle/>
          <a:p>
            <a:endParaRPr lang="es-ES" smtClean="0"/>
          </a:p>
        </p:txBody>
      </p:sp>
      <p:sp>
        <p:nvSpPr>
          <p:cNvPr id="4" name="3 Marcador de número de diapositiva"/>
          <p:cNvSpPr>
            <a:spLocks noGrp="1"/>
          </p:cNvSpPr>
          <p:nvPr>
            <p:ph type="sldNum" sz="quarter" idx="5"/>
          </p:nvPr>
        </p:nvSpPr>
        <p:spPr/>
        <p:txBody>
          <a:bodyPr/>
          <a:lstStyle/>
          <a:p>
            <a:pPr>
              <a:defRPr/>
            </a:pPr>
            <a:fld id="{7A19D42F-ACBC-4D03-B04C-23CAA6A90DD7}" type="slidenum">
              <a:rPr lang="de-DE" smtClean="0"/>
              <a:pPr>
                <a:defRPr/>
              </a:pPr>
              <a:t>5</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AF2AE8-5861-42DC-8EFF-26085BE8E0B4}" type="datetimeFigureOut">
              <a:rPr lang="es-EC" smtClean="0"/>
              <a:pPr/>
              <a:t>06/06/2011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2BE37F29-A90E-4A3E-8CB8-E6C30C58FC2D}" type="slidenum">
              <a:rPr lang="es-EC" smtClean="0"/>
              <a:pPr/>
              <a:t>‹#›</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F2AE8-5861-42DC-8EFF-26085BE8E0B4}" type="datetimeFigureOut">
              <a:rPr lang="es-EC" smtClean="0"/>
              <a:pPr/>
              <a:t>06/06/2011</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E37F29-A90E-4A3E-8CB8-E6C30C58FC2D}" type="slidenum">
              <a:rPr lang="es-EC" smtClean="0"/>
              <a:pPr/>
              <a:t>‹#›</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ideo" Target="file:///C:\Users\Mahayan%20Manager\Documents\Documentacion-Sustentacion\sustentacion2.wmv" TargetMode="Externa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dirty="0"/>
          </a:p>
        </p:txBody>
      </p:sp>
      <p:sp>
        <p:nvSpPr>
          <p:cNvPr id="3" name="2 Subtítulo"/>
          <p:cNvSpPr>
            <a:spLocks noGrp="1"/>
          </p:cNvSpPr>
          <p:nvPr>
            <p:ph type="subTitle" idx="1"/>
          </p:nvPr>
        </p:nvSpPr>
        <p:spPr/>
        <p:txBody>
          <a:bodyPr/>
          <a:lstStyle/>
          <a:p>
            <a:endParaRPr lang="es-EC" dirty="0"/>
          </a:p>
        </p:txBody>
      </p:sp>
      <p:pic>
        <p:nvPicPr>
          <p:cNvPr id="2050" name="Picture 2" descr="C:\Users\Administrator\Desktop\Imagen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pic>
        <p:nvPicPr>
          <p:cNvPr id="2051" name="Picture 3"/>
          <p:cNvPicPr>
            <a:picLocks noChangeAspect="1" noChangeArrowheads="1"/>
          </p:cNvPicPr>
          <p:nvPr/>
        </p:nvPicPr>
        <p:blipFill>
          <a:blip r:embed="rId4" cstate="print"/>
          <a:srcRect/>
          <a:stretch>
            <a:fillRect/>
          </a:stretch>
        </p:blipFill>
        <p:spPr bwMode="auto">
          <a:xfrm>
            <a:off x="7452320" y="4941168"/>
            <a:ext cx="1457327" cy="1428760"/>
          </a:xfrm>
          <a:prstGeom prst="rect">
            <a:avLst/>
          </a:prstGeom>
          <a:noFill/>
          <a:ln w="9525">
            <a:noFill/>
            <a:miter lim="800000"/>
            <a:headEnd/>
            <a:tailEnd/>
          </a:ln>
          <a:effectLst/>
        </p:spPr>
      </p:pic>
      <p:sp>
        <p:nvSpPr>
          <p:cNvPr id="6" name="5 CuadroTexto"/>
          <p:cNvSpPr txBox="1"/>
          <p:nvPr/>
        </p:nvSpPr>
        <p:spPr>
          <a:xfrm>
            <a:off x="539552" y="5589240"/>
            <a:ext cx="3857652" cy="1053878"/>
          </a:xfrm>
          <a:prstGeom prst="rect">
            <a:avLst/>
          </a:prstGeom>
          <a:noFill/>
        </p:spPr>
        <p:txBody>
          <a:bodyPr wrap="square" rtlCol="0">
            <a:spAutoFit/>
          </a:bodyPr>
          <a:lstStyle/>
          <a:p>
            <a:pPr>
              <a:lnSpc>
                <a:spcPct val="150000"/>
              </a:lnSpc>
              <a:buFont typeface="Wingdings" pitchFamily="2" charset="2"/>
              <a:buChar char="§"/>
            </a:pPr>
            <a:r>
              <a:rPr lang="en-US" sz="2200" dirty="0" smtClean="0">
                <a:solidFill>
                  <a:schemeClr val="tx1">
                    <a:lumMod val="65000"/>
                    <a:lumOff val="35000"/>
                  </a:schemeClr>
                </a:solidFill>
                <a:effectLst>
                  <a:outerShdw blurRad="38100" dist="38100" dir="2700000" algn="tl">
                    <a:srgbClr val="000000">
                      <a:alpha val="43137"/>
                    </a:srgbClr>
                  </a:outerShdw>
                </a:effectLst>
                <a:latin typeface="Eras Light ITC" pitchFamily="34" charset="0"/>
              </a:rPr>
              <a:t>Mapy Castillo.</a:t>
            </a:r>
          </a:p>
          <a:p>
            <a:pPr>
              <a:lnSpc>
                <a:spcPct val="150000"/>
              </a:lnSpc>
              <a:buFont typeface="Wingdings" pitchFamily="2" charset="2"/>
              <a:buChar char="§"/>
            </a:pPr>
            <a:r>
              <a:rPr lang="en-US" sz="2200" dirty="0" smtClean="0">
                <a:solidFill>
                  <a:schemeClr val="tx1">
                    <a:lumMod val="65000"/>
                    <a:lumOff val="35000"/>
                  </a:schemeClr>
                </a:solidFill>
                <a:effectLst>
                  <a:outerShdw blurRad="38100" dist="38100" dir="2700000" algn="tl">
                    <a:srgbClr val="000000">
                      <a:alpha val="43137"/>
                    </a:srgbClr>
                  </a:outerShdw>
                </a:effectLst>
                <a:latin typeface="Eras Light ITC" pitchFamily="34" charset="0"/>
              </a:rPr>
              <a:t>Ana Sofia Rocha</a:t>
            </a:r>
            <a:r>
              <a:rPr lang="en-US" dirty="0" smtClean="0"/>
              <a:t>.</a:t>
            </a:r>
            <a:endParaRPr lang="es-EC" dirty="0"/>
          </a:p>
        </p:txBody>
      </p:sp>
      <p:sp>
        <p:nvSpPr>
          <p:cNvPr id="8" name="7 CuadroTexto"/>
          <p:cNvSpPr txBox="1"/>
          <p:nvPr/>
        </p:nvSpPr>
        <p:spPr>
          <a:xfrm>
            <a:off x="539552" y="5085184"/>
            <a:ext cx="1768280" cy="430887"/>
          </a:xfrm>
          <a:prstGeom prst="rect">
            <a:avLst/>
          </a:prstGeom>
          <a:noFill/>
        </p:spPr>
        <p:txBody>
          <a:bodyPr wrap="square" rtlCol="0">
            <a:spAutoFit/>
          </a:bodyPr>
          <a:lstStyle/>
          <a:p>
            <a:r>
              <a:rPr lang="es-EC" sz="2200" b="1" dirty="0" smtClean="0">
                <a:solidFill>
                  <a:schemeClr val="tx1">
                    <a:lumMod val="65000"/>
                    <a:lumOff val="35000"/>
                  </a:schemeClr>
                </a:solidFill>
                <a:latin typeface="Eras Light ITC" pitchFamily="34" charset="0"/>
              </a:rPr>
              <a:t>Integrantes</a:t>
            </a:r>
            <a:r>
              <a:rPr lang="en-US" sz="2000" b="1" dirty="0" smtClean="0">
                <a:solidFill>
                  <a:schemeClr val="tx1">
                    <a:lumMod val="65000"/>
                    <a:lumOff val="35000"/>
                  </a:schemeClr>
                </a:solidFill>
                <a:latin typeface="Eras Light ITC" pitchFamily="34" charset="0"/>
              </a:rPr>
              <a:t>:</a:t>
            </a:r>
            <a:endParaRPr lang="es-EC" sz="2000" b="1" dirty="0">
              <a:solidFill>
                <a:schemeClr val="tx1">
                  <a:lumMod val="65000"/>
                  <a:lumOff val="35000"/>
                </a:schemeClr>
              </a:solidFill>
              <a:latin typeface="Eras Light ITC" pitchFamily="34" charset="0"/>
            </a:endParaRPr>
          </a:p>
        </p:txBody>
      </p:sp>
      <p:sp>
        <p:nvSpPr>
          <p:cNvPr id="10" name="9 CuadroTexto"/>
          <p:cNvSpPr txBox="1"/>
          <p:nvPr/>
        </p:nvSpPr>
        <p:spPr>
          <a:xfrm>
            <a:off x="395536" y="3717032"/>
            <a:ext cx="8572560" cy="1077218"/>
          </a:xfrm>
          <a:prstGeom prst="rect">
            <a:avLst/>
          </a:prstGeom>
          <a:noFill/>
        </p:spPr>
        <p:txBody>
          <a:bodyPr wrap="square" rtlCol="0">
            <a:spAutoFit/>
          </a:bodyPr>
          <a:lstStyle/>
          <a:p>
            <a:r>
              <a:rPr lang="es-ES" sz="3200" b="1" u="sng" dirty="0" smtClean="0">
                <a:solidFill>
                  <a:schemeClr val="tx1">
                    <a:lumMod val="65000"/>
                    <a:lumOff val="35000"/>
                  </a:schemeClr>
                </a:solidFill>
                <a:effectLst>
                  <a:outerShdw blurRad="38100" dist="38100" dir="2700000" algn="tl">
                    <a:srgbClr val="000000">
                      <a:alpha val="43137"/>
                    </a:srgbClr>
                  </a:outerShdw>
                </a:effectLst>
                <a:latin typeface="Eras Light ITC" pitchFamily="34" charset="0"/>
              </a:rPr>
              <a:t>Implementación de un sistema de VoIP de alta disponibilidad basado en Asterisk y Heartbeat</a:t>
            </a:r>
            <a:endParaRPr lang="es-EC" sz="3200" b="1" u="sng" dirty="0">
              <a:solidFill>
                <a:schemeClr val="tx1">
                  <a:lumMod val="65000"/>
                  <a:lumOff val="35000"/>
                </a:schemeClr>
              </a:solidFill>
              <a:effectLst>
                <a:outerShdw blurRad="38100" dist="38100" dir="2700000" algn="tl">
                  <a:srgbClr val="000000">
                    <a:alpha val="43137"/>
                  </a:srgbClr>
                </a:outerShdw>
              </a:effectLst>
              <a:latin typeface="Eras Light IT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Rectángulo"/>
          <p:cNvSpPr/>
          <p:nvPr/>
        </p:nvSpPr>
        <p:spPr>
          <a:xfrm>
            <a:off x="899592" y="2204864"/>
            <a:ext cx="7776864" cy="2462213"/>
          </a:xfrm>
          <a:prstGeom prst="rect">
            <a:avLst/>
          </a:prstGeom>
        </p:spPr>
        <p:txBody>
          <a:bodyPr wrap="square">
            <a:spAutoFit/>
          </a:bodyPr>
          <a:lstStyle/>
          <a:p>
            <a:pPr fontAlgn="base">
              <a:buFont typeface="Wingdings" pitchFamily="2" charset="2"/>
              <a:buChar char="§"/>
            </a:pPr>
            <a:r>
              <a:rPr lang="es-EC" sz="2200" dirty="0" smtClean="0">
                <a:solidFill>
                  <a:schemeClr val="tx1">
                    <a:lumMod val="50000"/>
                    <a:lumOff val="50000"/>
                  </a:schemeClr>
                </a:solidFill>
                <a:latin typeface="Eras Light ITC" pitchFamily="34" charset="0"/>
              </a:rPr>
              <a:t>Asterisk 1.6.0.15-1</a:t>
            </a:r>
            <a:br>
              <a:rPr lang="es-EC" sz="2200" dirty="0" smtClean="0">
                <a:solidFill>
                  <a:schemeClr val="tx1">
                    <a:lumMod val="50000"/>
                    <a:lumOff val="50000"/>
                  </a:schemeClr>
                </a:solidFill>
                <a:latin typeface="Eras Light ITC" pitchFamily="34" charset="0"/>
              </a:rPr>
            </a:br>
            <a:endParaRPr lang="es-EC" sz="2200" dirty="0" smtClean="0">
              <a:solidFill>
                <a:schemeClr val="tx1">
                  <a:lumMod val="50000"/>
                  <a:lumOff val="50000"/>
                </a:schemeClr>
              </a:solidFill>
              <a:latin typeface="Eras Light ITC" pitchFamily="34" charset="0"/>
            </a:endParaRPr>
          </a:p>
          <a:p>
            <a:pPr fontAlgn="base">
              <a:buFont typeface="Wingdings" pitchFamily="2" charset="2"/>
              <a:buChar char="§"/>
            </a:pPr>
            <a:r>
              <a:rPr lang="es-EC" sz="2200" dirty="0" smtClean="0">
                <a:solidFill>
                  <a:schemeClr val="tx1">
                    <a:lumMod val="50000"/>
                    <a:lumOff val="50000"/>
                  </a:schemeClr>
                </a:solidFill>
                <a:latin typeface="Eras Light ITC" pitchFamily="34" charset="0"/>
              </a:rPr>
              <a:t>Heartbeat</a:t>
            </a:r>
            <a:br>
              <a:rPr lang="es-EC" sz="2200" dirty="0" smtClean="0">
                <a:solidFill>
                  <a:schemeClr val="tx1">
                    <a:lumMod val="50000"/>
                    <a:lumOff val="50000"/>
                  </a:schemeClr>
                </a:solidFill>
                <a:latin typeface="Eras Light ITC" pitchFamily="34" charset="0"/>
              </a:rPr>
            </a:br>
            <a:endParaRPr lang="es-EC" sz="2200" dirty="0" smtClean="0">
              <a:solidFill>
                <a:schemeClr val="tx1">
                  <a:lumMod val="50000"/>
                  <a:lumOff val="50000"/>
                </a:schemeClr>
              </a:solidFill>
              <a:latin typeface="Eras Light ITC" pitchFamily="34" charset="0"/>
            </a:endParaRPr>
          </a:p>
          <a:p>
            <a:pPr fontAlgn="base">
              <a:buFont typeface="Wingdings" pitchFamily="2" charset="2"/>
              <a:buChar char="§"/>
            </a:pPr>
            <a:r>
              <a:rPr lang="es-EC" sz="2200" dirty="0" smtClean="0">
                <a:solidFill>
                  <a:schemeClr val="tx1">
                    <a:lumMod val="50000"/>
                    <a:lumOff val="50000"/>
                  </a:schemeClr>
                </a:solidFill>
                <a:latin typeface="Eras Light ITC" pitchFamily="34" charset="0"/>
              </a:rPr>
              <a:t>DRBD: Mantiene los datos disponibles, aun cuando un servidor de datos falle completamente, utilizando un clúster de alta disponibilidad.</a:t>
            </a:r>
          </a:p>
        </p:txBody>
      </p:sp>
      <p:sp>
        <p:nvSpPr>
          <p:cNvPr id="6" name="5 CuadroTexto"/>
          <p:cNvSpPr txBox="1"/>
          <p:nvPr/>
        </p:nvSpPr>
        <p:spPr>
          <a:xfrm>
            <a:off x="683568" y="1196752"/>
            <a:ext cx="2808312"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Software</a:t>
            </a:r>
            <a:r>
              <a:rPr lang="es-EC" sz="3200" b="1" u="sng" dirty="0" smtClean="0">
                <a:solidFill>
                  <a:schemeClr val="tx1">
                    <a:lumMod val="75000"/>
                    <a:lumOff val="25000"/>
                  </a:schemeClr>
                </a:solidFill>
                <a:effectLst>
                  <a:outerShdw blurRad="38100" dist="38100" dir="2700000" algn="tl">
                    <a:srgbClr val="000000">
                      <a:alpha val="43137"/>
                    </a:srgbClr>
                  </a:outerShdw>
                </a:effectLst>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Rectángulo"/>
          <p:cNvSpPr/>
          <p:nvPr/>
        </p:nvSpPr>
        <p:spPr>
          <a:xfrm>
            <a:off x="683568" y="2132856"/>
            <a:ext cx="8136904" cy="3785652"/>
          </a:xfrm>
          <a:prstGeom prst="rect">
            <a:avLst/>
          </a:prstGeom>
        </p:spPr>
        <p:txBody>
          <a:bodyPr wrap="square">
            <a:spAutoFit/>
          </a:bodyPr>
          <a:lstStyle/>
          <a:p>
            <a:pPr algn="just" fontAlgn="base">
              <a:buFont typeface="Wingdings" pitchFamily="2" charset="2"/>
              <a:buChar char="§"/>
            </a:pPr>
            <a:r>
              <a:rPr lang="es-EC" sz="2200" dirty="0" smtClean="0">
                <a:solidFill>
                  <a:schemeClr val="tx1">
                    <a:lumMod val="50000"/>
                    <a:lumOff val="50000"/>
                  </a:schemeClr>
                </a:solidFill>
                <a:latin typeface="Eras Light ITC" pitchFamily="34" charset="0"/>
              </a:rPr>
              <a:t> </a:t>
            </a:r>
            <a:r>
              <a:rPr lang="es-EC" sz="2800" dirty="0" smtClean="0">
                <a:solidFill>
                  <a:schemeClr val="tx1">
                    <a:lumMod val="50000"/>
                    <a:lumOff val="50000"/>
                  </a:schemeClr>
                </a:solidFill>
                <a:latin typeface="Eras Light ITC" pitchFamily="34" charset="0"/>
              </a:rPr>
              <a:t>Es un software que fue desarrollado para el proyecto Linux-HA, el cual detecta automáticamente la muerte de un nodo, manteniendo la comunicación y administrando  el clúster, en un solo proceso. </a:t>
            </a:r>
          </a:p>
          <a:p>
            <a:pPr algn="just" fontAlgn="base"/>
            <a:endParaRPr lang="es-EC" sz="2800" dirty="0" smtClean="0">
              <a:solidFill>
                <a:schemeClr val="tx1">
                  <a:lumMod val="50000"/>
                  <a:lumOff val="50000"/>
                </a:schemeClr>
              </a:solidFill>
              <a:latin typeface="Eras Light ITC" pitchFamily="34" charset="0"/>
            </a:endParaRPr>
          </a:p>
          <a:p>
            <a:pPr algn="just" fontAlgn="base">
              <a:buFont typeface="Wingdings" pitchFamily="2" charset="2"/>
              <a:buChar char="§"/>
            </a:pPr>
            <a:r>
              <a:rPr lang="es-EC" sz="2800" dirty="0" smtClean="0">
                <a:solidFill>
                  <a:schemeClr val="tx1">
                    <a:lumMod val="50000"/>
                    <a:lumOff val="50000"/>
                  </a:schemeClr>
                </a:solidFill>
                <a:latin typeface="Eras Light ITC" pitchFamily="34" charset="0"/>
              </a:rPr>
              <a:t>Es altamente portable y corre en todas las plataformas de Linux conocidas</a:t>
            </a:r>
            <a:r>
              <a:rPr lang="es-EC" sz="2800" dirty="0" smtClean="0">
                <a:solidFill>
                  <a:schemeClr val="tx1">
                    <a:lumMod val="50000"/>
                    <a:lumOff val="50000"/>
                  </a:schemeClr>
                </a:solidFill>
                <a:latin typeface="Eras Light ITC" pitchFamily="34" charset="0"/>
              </a:rPr>
              <a:t>.</a:t>
            </a:r>
          </a:p>
          <a:p>
            <a:pPr algn="just" fontAlgn="base"/>
            <a:r>
              <a:rPr lang="es-EC" sz="2200" dirty="0" smtClean="0">
                <a:solidFill>
                  <a:schemeClr val="tx1">
                    <a:lumMod val="50000"/>
                    <a:lumOff val="50000"/>
                  </a:schemeClr>
                </a:solidFill>
                <a:latin typeface="Eras Light ITC" pitchFamily="34" charset="0"/>
              </a:rPr>
              <a:t/>
            </a:r>
            <a:br>
              <a:rPr lang="es-EC" sz="2200" dirty="0" smtClean="0">
                <a:solidFill>
                  <a:schemeClr val="tx1">
                    <a:lumMod val="50000"/>
                    <a:lumOff val="50000"/>
                  </a:schemeClr>
                </a:solidFill>
                <a:latin typeface="Eras Light ITC" pitchFamily="34" charset="0"/>
              </a:rPr>
            </a:br>
            <a:endParaRPr lang="es-EC" sz="2200" dirty="0" smtClean="0">
              <a:solidFill>
                <a:schemeClr val="tx1">
                  <a:lumMod val="50000"/>
                  <a:lumOff val="50000"/>
                </a:schemeClr>
              </a:solidFill>
              <a:latin typeface="Eras Light ITC" pitchFamily="34" charset="0"/>
            </a:endParaRPr>
          </a:p>
        </p:txBody>
      </p:sp>
      <p:sp>
        <p:nvSpPr>
          <p:cNvPr id="6" name="5 CuadroTexto"/>
          <p:cNvSpPr txBox="1"/>
          <p:nvPr/>
        </p:nvSpPr>
        <p:spPr>
          <a:xfrm>
            <a:off x="683568" y="1196752"/>
            <a:ext cx="2561508"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Heartbeat</a:t>
            </a:r>
            <a:r>
              <a:rPr lang="es-EC" sz="3200" b="1" u="sng" dirty="0" smtClean="0">
                <a:solidFill>
                  <a:schemeClr val="tx1">
                    <a:lumMod val="75000"/>
                    <a:lumOff val="25000"/>
                  </a:schemeClr>
                </a:solidFill>
                <a:effectLst>
                  <a:outerShdw blurRad="38100" dist="38100" dir="2700000" algn="tl">
                    <a:srgbClr val="000000">
                      <a:alpha val="43137"/>
                    </a:srgbClr>
                  </a:outerShdw>
                </a:effectLst>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8196" name="Picture 4" descr="https://lh5.googleusercontent.com/TngWAbO5nts1Q6VnXgB7GsdvxuO_EGOKLJw8rh2fPS5WRGUGS3I6Ncua4ZQXFI117_s7ItirREq-SH4VLFI0y6SLvWOCf2SWGKmXhl2qitW7BCn3yA8"/>
          <p:cNvPicPr>
            <a:picLocks noChangeAspect="1" noChangeArrowheads="1"/>
          </p:cNvPicPr>
          <p:nvPr/>
        </p:nvPicPr>
        <p:blipFill>
          <a:blip r:embed="rId3" cstate="print"/>
          <a:srcRect/>
          <a:stretch>
            <a:fillRect/>
          </a:stretch>
        </p:blipFill>
        <p:spPr bwMode="auto">
          <a:xfrm>
            <a:off x="2411761" y="1484785"/>
            <a:ext cx="4536504" cy="287882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7" name="6 CuadroTexto"/>
          <p:cNvSpPr txBox="1"/>
          <p:nvPr/>
        </p:nvSpPr>
        <p:spPr>
          <a:xfrm>
            <a:off x="755576" y="4611231"/>
            <a:ext cx="8208912" cy="1477328"/>
          </a:xfrm>
          <a:prstGeom prst="rect">
            <a:avLst/>
          </a:prstGeom>
          <a:noFill/>
        </p:spPr>
        <p:txBody>
          <a:bodyPr wrap="square" rtlCol="0">
            <a:spAutoFit/>
          </a:bodyPr>
          <a:lstStyle/>
          <a:p>
            <a:pPr algn="just" fontAlgn="base">
              <a:buFont typeface="Wingdings" pitchFamily="2" charset="2"/>
              <a:buChar char="§"/>
            </a:pPr>
            <a:r>
              <a:rPr lang="es-EC" sz="2400" dirty="0" smtClean="0">
                <a:solidFill>
                  <a:schemeClr val="tx1">
                    <a:lumMod val="50000"/>
                    <a:lumOff val="50000"/>
                  </a:schemeClr>
                </a:solidFill>
                <a:latin typeface="Eras Light ITC" pitchFamily="34" charset="0"/>
              </a:rPr>
              <a:t>Los </a:t>
            </a:r>
            <a:r>
              <a:rPr lang="es-EC" sz="2400" dirty="0" smtClean="0">
                <a:solidFill>
                  <a:schemeClr val="tx1">
                    <a:lumMod val="50000"/>
                    <a:lumOff val="50000"/>
                  </a:schemeClr>
                </a:solidFill>
                <a:latin typeface="Eras Light ITC" pitchFamily="34" charset="0"/>
              </a:rPr>
              <a:t>servidores están configurados en un ambiente activo/pasivo; comunicando  ambos servidores mediante el envió de paquetes </a:t>
            </a:r>
            <a:r>
              <a:rPr lang="es-EC" sz="2400" dirty="0" err="1" smtClean="0">
                <a:solidFill>
                  <a:schemeClr val="tx1">
                    <a:lumMod val="50000"/>
                    <a:lumOff val="50000"/>
                  </a:schemeClr>
                </a:solidFill>
                <a:latin typeface="Eras Light ITC" pitchFamily="34" charset="0"/>
              </a:rPr>
              <a:t>broadcast</a:t>
            </a:r>
            <a:r>
              <a:rPr lang="es-EC" sz="2400" dirty="0" smtClean="0">
                <a:solidFill>
                  <a:schemeClr val="tx1">
                    <a:lumMod val="50000"/>
                    <a:lumOff val="50000"/>
                  </a:schemeClr>
                </a:solidFill>
                <a:latin typeface="Eras Light ITC" pitchFamily="34" charset="0"/>
              </a:rPr>
              <a:t>  y </a:t>
            </a:r>
            <a:r>
              <a:rPr lang="es-EC" sz="2400" dirty="0" err="1" smtClean="0">
                <a:solidFill>
                  <a:schemeClr val="tx1">
                    <a:lumMod val="50000"/>
                    <a:lumOff val="50000"/>
                  </a:schemeClr>
                </a:solidFill>
                <a:latin typeface="Eras Light ITC" pitchFamily="34" charset="0"/>
              </a:rPr>
              <a:t>unicast</a:t>
            </a:r>
            <a:r>
              <a:rPr lang="es-EC" sz="2400" dirty="0" smtClean="0">
                <a:solidFill>
                  <a:schemeClr val="tx1">
                    <a:lumMod val="50000"/>
                    <a:lumOff val="50000"/>
                  </a:schemeClr>
                </a:solidFill>
                <a:latin typeface="Eras Light ITC" pitchFamily="34" charset="0"/>
              </a:rPr>
              <a:t> a través de la </a:t>
            </a:r>
            <a:r>
              <a:rPr lang="es-EC" sz="2400" dirty="0" smtClean="0">
                <a:solidFill>
                  <a:schemeClr val="tx1">
                    <a:lumMod val="50000"/>
                    <a:lumOff val="50000"/>
                  </a:schemeClr>
                </a:solidFill>
                <a:latin typeface="Eras Light ITC" pitchFamily="34" charset="0"/>
              </a:rPr>
              <a:t>Ethernet.</a:t>
            </a:r>
            <a:endParaRPr lang="es-EC" sz="2000" dirty="0" smtClean="0">
              <a:solidFill>
                <a:schemeClr val="tx1">
                  <a:lumMod val="50000"/>
                  <a:lumOff val="50000"/>
                </a:schemeClr>
              </a:solidFill>
              <a:latin typeface="Eras Light ITC" pitchFamily="34" charset="0"/>
            </a:endParaRPr>
          </a:p>
          <a:p>
            <a:endParaRPr lang="es-EC" dirty="0"/>
          </a:p>
        </p:txBody>
      </p:sp>
      <p:sp>
        <p:nvSpPr>
          <p:cNvPr id="8" name="7 CuadroTexto"/>
          <p:cNvSpPr txBox="1"/>
          <p:nvPr/>
        </p:nvSpPr>
        <p:spPr>
          <a:xfrm>
            <a:off x="683568" y="1052736"/>
            <a:ext cx="3240360" cy="430887"/>
          </a:xfrm>
          <a:prstGeom prst="rect">
            <a:avLst/>
          </a:prstGeom>
          <a:noFill/>
        </p:spPr>
        <p:txBody>
          <a:bodyPr wrap="square" rtlCol="0">
            <a:spAutoFit/>
          </a:bodyPr>
          <a:lstStyle/>
          <a:p>
            <a:r>
              <a:rPr lang="es-EC" sz="2200" b="1" u="sng" dirty="0" smtClean="0">
                <a:solidFill>
                  <a:schemeClr val="tx1">
                    <a:lumMod val="50000"/>
                    <a:lumOff val="50000"/>
                  </a:schemeClr>
                </a:solidFill>
                <a:effectLst>
                  <a:outerShdw blurRad="38100" dist="38100" dir="2700000" algn="tl">
                    <a:srgbClr val="000000">
                      <a:alpha val="43137"/>
                    </a:srgbClr>
                  </a:outerShdw>
                </a:effectLst>
                <a:latin typeface="Eras Light ITC" pitchFamily="34" charset="0"/>
              </a:rPr>
              <a:t>Funcionamiento</a:t>
            </a:r>
            <a:endParaRPr lang="es-EC" sz="3200" b="1" u="sng" dirty="0" smtClean="0">
              <a:solidFill>
                <a:schemeClr val="tx1">
                  <a:lumMod val="75000"/>
                  <a:lumOff val="2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683568" y="1052736"/>
            <a:ext cx="3240360" cy="430887"/>
          </a:xfrm>
          <a:prstGeom prst="rect">
            <a:avLst/>
          </a:prstGeom>
          <a:noFill/>
        </p:spPr>
        <p:txBody>
          <a:bodyPr wrap="square" rtlCol="0">
            <a:spAutoFit/>
          </a:bodyPr>
          <a:lstStyle/>
          <a:p>
            <a:r>
              <a:rPr lang="es-EC" sz="2200" b="1" u="sng" dirty="0" smtClean="0">
                <a:solidFill>
                  <a:schemeClr val="tx1">
                    <a:lumMod val="50000"/>
                    <a:lumOff val="50000"/>
                  </a:schemeClr>
                </a:solidFill>
                <a:effectLst>
                  <a:outerShdw blurRad="38100" dist="38100" dir="2700000" algn="tl">
                    <a:srgbClr val="000000">
                      <a:alpha val="43137"/>
                    </a:srgbClr>
                  </a:outerShdw>
                </a:effectLst>
                <a:latin typeface="Eras Light ITC" pitchFamily="34" charset="0"/>
              </a:rPr>
              <a:t>Funcionamiento</a:t>
            </a:r>
            <a:endParaRPr lang="es-EC" sz="3200" b="1" u="sng" dirty="0" smtClean="0">
              <a:solidFill>
                <a:schemeClr val="tx1">
                  <a:lumMod val="75000"/>
                  <a:lumOff val="25000"/>
                </a:schemeClr>
              </a:solidFill>
              <a:effectLst>
                <a:outerShdw blurRad="38100" dist="38100" dir="2700000" algn="tl">
                  <a:srgbClr val="000000">
                    <a:alpha val="43137"/>
                  </a:srgbClr>
                </a:outerShdw>
              </a:effectLst>
            </a:endParaRPr>
          </a:p>
        </p:txBody>
      </p:sp>
      <p:sp>
        <p:nvSpPr>
          <p:cNvPr id="6" name="5 Rectángulo"/>
          <p:cNvSpPr/>
          <p:nvPr/>
        </p:nvSpPr>
        <p:spPr>
          <a:xfrm>
            <a:off x="971600" y="4509121"/>
            <a:ext cx="7488832" cy="2092881"/>
          </a:xfrm>
          <a:prstGeom prst="rect">
            <a:avLst/>
          </a:prstGeom>
        </p:spPr>
        <p:txBody>
          <a:bodyPr wrap="square">
            <a:spAutoFit/>
          </a:bodyPr>
          <a:lstStyle/>
          <a:p>
            <a:pPr fontAlgn="base"/>
            <a:endParaRPr lang="es-EC" sz="2000" dirty="0" smtClean="0">
              <a:solidFill>
                <a:schemeClr val="tx1">
                  <a:lumMod val="50000"/>
                  <a:lumOff val="50000"/>
                </a:schemeClr>
              </a:solidFill>
              <a:latin typeface="Eras Light ITC" pitchFamily="34" charset="0"/>
            </a:endParaRPr>
          </a:p>
          <a:p>
            <a:pPr algn="just" fontAlgn="base">
              <a:buFont typeface="Wingdings" pitchFamily="2" charset="2"/>
              <a:buChar char="§"/>
            </a:pPr>
            <a:r>
              <a:rPr lang="es-EC" dirty="0" smtClean="0">
                <a:solidFill>
                  <a:schemeClr val="tx1">
                    <a:lumMod val="50000"/>
                    <a:lumOff val="50000"/>
                  </a:schemeClr>
                </a:solidFill>
                <a:latin typeface="Eras Light ITC" pitchFamily="34" charset="0"/>
              </a:rPr>
              <a:t>Cuando el nodo activo falla, el nodo pasivo determina su caída debido  que para de recibir paquetes (</a:t>
            </a:r>
            <a:r>
              <a:rPr lang="es-EC" dirty="0" err="1" smtClean="0">
                <a:solidFill>
                  <a:schemeClr val="tx1">
                    <a:lumMod val="50000"/>
                    <a:lumOff val="50000"/>
                  </a:schemeClr>
                </a:solidFill>
                <a:latin typeface="Eras Light ITC" pitchFamily="34" charset="0"/>
              </a:rPr>
              <a:t>heartbeats</a:t>
            </a:r>
            <a:r>
              <a:rPr lang="es-EC" dirty="0" smtClean="0">
                <a:solidFill>
                  <a:schemeClr val="tx1">
                    <a:lumMod val="50000"/>
                    <a:lumOff val="50000"/>
                  </a:schemeClr>
                </a:solidFill>
                <a:latin typeface="Eras Light ITC" pitchFamily="34" charset="0"/>
              </a:rPr>
              <a:t>) del nodo activo.</a:t>
            </a:r>
          </a:p>
          <a:p>
            <a:pPr algn="just" fontAlgn="base">
              <a:buFont typeface="Wingdings" pitchFamily="2" charset="2"/>
              <a:buChar char="§"/>
            </a:pPr>
            <a:r>
              <a:rPr lang="es-EC" dirty="0" smtClean="0">
                <a:solidFill>
                  <a:schemeClr val="tx1">
                    <a:lumMod val="50000"/>
                    <a:lumOff val="50000"/>
                  </a:schemeClr>
                </a:solidFill>
                <a:latin typeface="Eras Light ITC" pitchFamily="34" charset="0"/>
              </a:rPr>
              <a:t>Todos los recursos incluyendo direcciones IP se levantan en el nodo secundario y el servicio inicia.</a:t>
            </a:r>
          </a:p>
          <a:p>
            <a:pPr algn="just" fontAlgn="base">
              <a:buFont typeface="Wingdings" pitchFamily="2" charset="2"/>
              <a:buChar char="§"/>
            </a:pPr>
            <a:r>
              <a:rPr lang="es-EC" dirty="0" smtClean="0">
                <a:solidFill>
                  <a:schemeClr val="tx1">
                    <a:lumMod val="50000"/>
                    <a:lumOff val="50000"/>
                  </a:schemeClr>
                </a:solidFill>
                <a:latin typeface="Eras Light ITC" pitchFamily="34" charset="0"/>
              </a:rPr>
              <a:t>En cuestión de segundos todos los servicios se están ejecutando nuevamente de forma correcta en el nodo pasivo</a:t>
            </a:r>
            <a:r>
              <a:rPr lang="es-EC" sz="2000" dirty="0" smtClean="0">
                <a:solidFill>
                  <a:schemeClr val="tx1">
                    <a:lumMod val="50000"/>
                    <a:lumOff val="50000"/>
                  </a:schemeClr>
                </a:solidFill>
                <a:latin typeface="Eras Light ITC" pitchFamily="34" charset="0"/>
              </a:rPr>
              <a:t>.</a:t>
            </a:r>
            <a:endParaRPr lang="es-EC" sz="2000" dirty="0" smtClean="0">
              <a:solidFill>
                <a:schemeClr val="tx1">
                  <a:lumMod val="50000"/>
                  <a:lumOff val="50000"/>
                </a:schemeClr>
              </a:solidFill>
              <a:latin typeface="Eras Light ITC" pitchFamily="34" charset="0"/>
            </a:endParaRPr>
          </a:p>
        </p:txBody>
      </p:sp>
      <p:pic>
        <p:nvPicPr>
          <p:cNvPr id="7170" name="Picture 2" descr="https://lh6.googleusercontent.com/nfXFp3UGblrm2csJWAzf8BIIanO2Yh_feM10NiXtj7ptK8Mk_dq1Mjl0-NqzXSKwOzr_iFZ7m3jWtuKyc47xo_EPbL9fZ_voe8iFukmluUMtWomsjM8"/>
          <p:cNvPicPr>
            <a:picLocks noChangeAspect="1" noChangeArrowheads="1"/>
          </p:cNvPicPr>
          <p:nvPr/>
        </p:nvPicPr>
        <p:blipFill>
          <a:blip r:embed="rId3" cstate="print"/>
          <a:srcRect/>
          <a:stretch>
            <a:fillRect/>
          </a:stretch>
        </p:blipFill>
        <p:spPr bwMode="auto">
          <a:xfrm>
            <a:off x="2339752" y="1484784"/>
            <a:ext cx="4824536" cy="3061604"/>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683568" y="1052736"/>
            <a:ext cx="3240360" cy="430887"/>
          </a:xfrm>
          <a:prstGeom prst="rect">
            <a:avLst/>
          </a:prstGeom>
          <a:noFill/>
        </p:spPr>
        <p:txBody>
          <a:bodyPr wrap="square" rtlCol="0">
            <a:spAutoFit/>
          </a:bodyPr>
          <a:lstStyle/>
          <a:p>
            <a:r>
              <a:rPr lang="es-EC" sz="2200" b="1" u="sng" dirty="0" smtClean="0">
                <a:solidFill>
                  <a:schemeClr val="tx1">
                    <a:lumMod val="50000"/>
                    <a:lumOff val="50000"/>
                  </a:schemeClr>
                </a:solidFill>
                <a:effectLst>
                  <a:outerShdw blurRad="38100" dist="38100" dir="2700000" algn="tl">
                    <a:srgbClr val="000000">
                      <a:alpha val="43137"/>
                    </a:srgbClr>
                  </a:outerShdw>
                </a:effectLst>
                <a:latin typeface="Eras Light ITC" pitchFamily="34" charset="0"/>
              </a:rPr>
              <a:t>Funcionamiento</a:t>
            </a:r>
            <a:endParaRPr lang="es-EC" sz="3200" b="1" u="sng" dirty="0" smtClean="0">
              <a:solidFill>
                <a:schemeClr val="tx1">
                  <a:lumMod val="75000"/>
                  <a:lumOff val="25000"/>
                </a:schemeClr>
              </a:solidFill>
              <a:effectLst>
                <a:outerShdw blurRad="38100" dist="38100" dir="2700000" algn="tl">
                  <a:srgbClr val="000000">
                    <a:alpha val="43137"/>
                  </a:srgbClr>
                </a:outerShdw>
              </a:effectLst>
            </a:endParaRPr>
          </a:p>
        </p:txBody>
      </p:sp>
      <p:sp>
        <p:nvSpPr>
          <p:cNvPr id="6" name="5 Rectángulo"/>
          <p:cNvSpPr/>
          <p:nvPr/>
        </p:nvSpPr>
        <p:spPr>
          <a:xfrm>
            <a:off x="899592" y="4797152"/>
            <a:ext cx="7488832" cy="1631216"/>
          </a:xfrm>
          <a:prstGeom prst="rect">
            <a:avLst/>
          </a:prstGeom>
        </p:spPr>
        <p:txBody>
          <a:bodyPr wrap="square">
            <a:spAutoFit/>
          </a:bodyPr>
          <a:lstStyle/>
          <a:p>
            <a:pPr algn="just" fontAlgn="base">
              <a:buFont typeface="Wingdings" pitchFamily="2" charset="2"/>
              <a:buChar char="§"/>
            </a:pPr>
            <a:r>
              <a:rPr lang="es-EC" sz="2000" dirty="0" smtClean="0">
                <a:solidFill>
                  <a:schemeClr val="tx1">
                    <a:lumMod val="50000"/>
                    <a:lumOff val="50000"/>
                  </a:schemeClr>
                </a:solidFill>
                <a:latin typeface="Eras Light ITC" pitchFamily="34" charset="0"/>
              </a:rPr>
              <a:t>Dependiendo de la </a:t>
            </a:r>
            <a:r>
              <a:rPr lang="es-EC" sz="2000" dirty="0" err="1" smtClean="0">
                <a:solidFill>
                  <a:schemeClr val="tx1">
                    <a:lumMod val="50000"/>
                    <a:lumOff val="50000"/>
                  </a:schemeClr>
                </a:solidFill>
                <a:latin typeface="Eras Light ITC" pitchFamily="34" charset="0"/>
              </a:rPr>
              <a:t>configuracion</a:t>
            </a:r>
            <a:r>
              <a:rPr lang="es-EC" sz="2000" dirty="0" smtClean="0">
                <a:solidFill>
                  <a:schemeClr val="tx1">
                    <a:lumMod val="50000"/>
                    <a:lumOff val="50000"/>
                  </a:schemeClr>
                </a:solidFill>
                <a:latin typeface="Eras Light ITC" pitchFamily="34" charset="0"/>
              </a:rPr>
              <a:t>, el servidor Asterisk1 ahora asumirá el rol de “Pasivo”.</a:t>
            </a:r>
          </a:p>
          <a:p>
            <a:pPr algn="just" fontAlgn="base">
              <a:buFont typeface="Wingdings" pitchFamily="2" charset="2"/>
              <a:buChar char="§"/>
            </a:pPr>
            <a:r>
              <a:rPr lang="es-EC" sz="2000" dirty="0" smtClean="0">
                <a:solidFill>
                  <a:schemeClr val="tx1">
                    <a:lumMod val="50000"/>
                    <a:lumOff val="50000"/>
                  </a:schemeClr>
                </a:solidFill>
                <a:latin typeface="Eras Light ITC" pitchFamily="34" charset="0"/>
              </a:rPr>
              <a:t>Si se desea, el clúster puede ser configurado de manera que cuando Asterisk1 vuelva a estar en línea, este retome todos los servicios y vuelva asumir el rol de “Activo”</a:t>
            </a:r>
            <a:endParaRPr lang="es-EC" sz="2000" dirty="0" smtClean="0">
              <a:solidFill>
                <a:schemeClr val="tx1">
                  <a:lumMod val="50000"/>
                  <a:lumOff val="50000"/>
                </a:schemeClr>
              </a:solidFill>
              <a:latin typeface="Eras Light ITC" pitchFamily="34" charset="0"/>
            </a:endParaRPr>
          </a:p>
        </p:txBody>
      </p:sp>
      <p:pic>
        <p:nvPicPr>
          <p:cNvPr id="7170" name="Picture 2" descr="https://lh6.googleusercontent.com/nfXFp3UGblrm2csJWAzf8BIIanO2Yh_feM10NiXtj7ptK8Mk_dq1Mjl0-NqzXSKwOzr_iFZ7m3jWtuKyc47xo_EPbL9fZ_voe8iFukmluUMtWomsjM8"/>
          <p:cNvPicPr>
            <a:picLocks noChangeAspect="1" noChangeArrowheads="1"/>
          </p:cNvPicPr>
          <p:nvPr/>
        </p:nvPicPr>
        <p:blipFill>
          <a:blip r:embed="rId3" cstate="print"/>
          <a:srcRect/>
          <a:stretch>
            <a:fillRect/>
          </a:stretch>
        </p:blipFill>
        <p:spPr bwMode="auto">
          <a:xfrm>
            <a:off x="2339752" y="1484784"/>
            <a:ext cx="4824536" cy="3061604"/>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2050" name="Picture 2" descr="https://lh3.googleusercontent.com/T07KbaF6m3xdvQA5mBFx_65ZB6966_zbvYWfCMOwYp5FqssWaJGtDmva3jRspCban2Ho4SvBA3nn7zlp3bAp2VqfDskUirLQwEqLTsOfrq3R1sn-CwM"/>
          <p:cNvPicPr>
            <a:picLocks noChangeAspect="1" noChangeArrowheads="1"/>
          </p:cNvPicPr>
          <p:nvPr/>
        </p:nvPicPr>
        <p:blipFill>
          <a:blip r:embed="rId3" cstate="print"/>
          <a:srcRect/>
          <a:stretch>
            <a:fillRect/>
          </a:stretch>
        </p:blipFill>
        <p:spPr bwMode="auto">
          <a:xfrm>
            <a:off x="611559" y="2852936"/>
            <a:ext cx="4464497" cy="3024336"/>
          </a:xfrm>
          <a:prstGeom prst="rect">
            <a:avLst/>
          </a:prstGeom>
          <a:noFill/>
        </p:spPr>
      </p:pic>
      <p:pic>
        <p:nvPicPr>
          <p:cNvPr id="2052" name="Picture 4" descr="https://lh4.googleusercontent.com/XAQ2u_1TIW9sv-dk_mGW35Wid4PqvmZ-hU87s1uHdhdK39z0D0qJ0WDv-SpMpSz-CzJD91sgejW_23xJijFegsLdeKLphKOZeB9At1uHUmRxJM8gT28"/>
          <p:cNvPicPr>
            <a:picLocks noChangeAspect="1" noChangeArrowheads="1"/>
          </p:cNvPicPr>
          <p:nvPr/>
        </p:nvPicPr>
        <p:blipFill>
          <a:blip r:embed="rId4" cstate="print"/>
          <a:srcRect/>
          <a:stretch>
            <a:fillRect/>
          </a:stretch>
        </p:blipFill>
        <p:spPr bwMode="auto">
          <a:xfrm>
            <a:off x="5076056" y="2852936"/>
            <a:ext cx="3574926" cy="1590675"/>
          </a:xfrm>
          <a:prstGeom prst="rect">
            <a:avLst/>
          </a:prstGeom>
          <a:noFill/>
        </p:spPr>
      </p:pic>
      <p:pic>
        <p:nvPicPr>
          <p:cNvPr id="2054" name="Picture 6" descr="https://lh3.googleusercontent.com/uHRfcwx-XF4Vy3_4dwF5FTHv2zk3wIvL0G0xoeeGdHDxQb_P_TXZozdP4fLfAbFVTNkt3YmiGCowMYjKlH1mHNM1u42M5OQyeVy30rPoUOIS51oMny0"/>
          <p:cNvPicPr>
            <a:picLocks noChangeAspect="1" noChangeArrowheads="1"/>
          </p:cNvPicPr>
          <p:nvPr/>
        </p:nvPicPr>
        <p:blipFill>
          <a:blip r:embed="rId5" cstate="print"/>
          <a:srcRect/>
          <a:stretch>
            <a:fillRect/>
          </a:stretch>
        </p:blipFill>
        <p:spPr bwMode="auto">
          <a:xfrm>
            <a:off x="5148064" y="4797152"/>
            <a:ext cx="3600400" cy="1164984"/>
          </a:xfrm>
          <a:prstGeom prst="rect">
            <a:avLst/>
          </a:prstGeom>
          <a:noFill/>
        </p:spPr>
      </p:pic>
      <p:sp>
        <p:nvSpPr>
          <p:cNvPr id="8" name="7 CuadroTexto"/>
          <p:cNvSpPr txBox="1"/>
          <p:nvPr/>
        </p:nvSpPr>
        <p:spPr>
          <a:xfrm>
            <a:off x="611560" y="1052737"/>
            <a:ext cx="8352928" cy="2062103"/>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Configuración de Heartbeat: </a:t>
            </a:r>
          </a:p>
          <a:p>
            <a:r>
              <a:rPr lang="es-EC" sz="3200" dirty="0" smtClean="0"/>
              <a:t/>
            </a:r>
            <a:br>
              <a:rPr lang="es-EC" sz="3200" dirty="0" smtClean="0"/>
            </a:br>
            <a:endParaRPr lang="es-EC" sz="3200" dirty="0" smtClean="0"/>
          </a:p>
          <a:p>
            <a:endParaRPr lang="es-EC" sz="3200" b="1" u="sng" dirty="0" smtClean="0">
              <a:solidFill>
                <a:schemeClr val="tx1">
                  <a:lumMod val="75000"/>
                  <a:lumOff val="25000"/>
                </a:schemeClr>
              </a:solidFill>
              <a:effectLst>
                <a:outerShdw blurRad="38100" dist="38100" dir="2700000" algn="tl">
                  <a:srgbClr val="000000">
                    <a:alpha val="43137"/>
                  </a:srgbClr>
                </a:outerShdw>
              </a:effectLst>
            </a:endParaRPr>
          </a:p>
        </p:txBody>
      </p:sp>
      <p:sp>
        <p:nvSpPr>
          <p:cNvPr id="10" name="9 Rectángulo"/>
          <p:cNvSpPr/>
          <p:nvPr/>
        </p:nvSpPr>
        <p:spPr>
          <a:xfrm>
            <a:off x="683568" y="1916833"/>
            <a:ext cx="7920880" cy="1107996"/>
          </a:xfrm>
          <a:prstGeom prst="rect">
            <a:avLst/>
          </a:prstGeom>
        </p:spPr>
        <p:txBody>
          <a:bodyPr wrap="square">
            <a:spAutoFit/>
          </a:bodyPr>
          <a:lstStyle/>
          <a:p>
            <a:pPr fontAlgn="base">
              <a:buFont typeface="Wingdings" pitchFamily="2" charset="2"/>
              <a:buChar char="§"/>
            </a:pPr>
            <a:r>
              <a:rPr lang="es-EC" sz="2200" dirty="0" smtClean="0">
                <a:solidFill>
                  <a:schemeClr val="tx1">
                    <a:lumMod val="50000"/>
                    <a:lumOff val="50000"/>
                  </a:schemeClr>
                </a:solidFill>
                <a:latin typeface="Eras Light ITC" pitchFamily="34" charset="0"/>
              </a:rPr>
              <a:t>Para ambos  servidores la configuración de Heartbeat debe ser  igual:</a:t>
            </a:r>
            <a:br>
              <a:rPr lang="es-EC" sz="2200" dirty="0" smtClean="0">
                <a:solidFill>
                  <a:schemeClr val="tx1">
                    <a:lumMod val="50000"/>
                    <a:lumOff val="50000"/>
                  </a:schemeClr>
                </a:solidFill>
                <a:latin typeface="Eras Light ITC" pitchFamily="34" charset="0"/>
              </a:rPr>
            </a:br>
            <a:endParaRPr lang="es-EC" sz="2200" dirty="0" smtClean="0">
              <a:solidFill>
                <a:schemeClr val="tx1">
                  <a:lumMod val="50000"/>
                  <a:lumOff val="50000"/>
                </a:schemeClr>
              </a:solidFill>
              <a:latin typeface="Eras Light ITC"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467544" y="1052737"/>
            <a:ext cx="5112568"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Configuración de </a:t>
            </a:r>
            <a:r>
              <a:rPr lang="es-EC" sz="3200" b="1" u="sng" dirty="0" err="1"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Drbd</a:t>
            </a:r>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a:t>
            </a:r>
          </a:p>
        </p:txBody>
      </p:sp>
      <p:pic>
        <p:nvPicPr>
          <p:cNvPr id="1026" name="Picture 2" descr="https://lh5.googleusercontent.com/67irQvUqUA1gRdFMmF40wNh4abdzccGX2toniyZC7PleCxS7Oo2gy1UrNSS5ciQZwSvIiUgg_Bwj7jg2C2uKozk9Mgus6oCPkh3nbTHuE1naJzOzR6M"/>
          <p:cNvPicPr>
            <a:picLocks noChangeAspect="1" noChangeArrowheads="1"/>
          </p:cNvPicPr>
          <p:nvPr/>
        </p:nvPicPr>
        <p:blipFill>
          <a:blip r:embed="rId3" cstate="print"/>
          <a:srcRect/>
          <a:stretch>
            <a:fillRect/>
          </a:stretch>
        </p:blipFill>
        <p:spPr bwMode="auto">
          <a:xfrm>
            <a:off x="1763688" y="2132856"/>
            <a:ext cx="5328592" cy="372071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4 CuadroTexto"/>
          <p:cNvSpPr txBox="1"/>
          <p:nvPr/>
        </p:nvSpPr>
        <p:spPr>
          <a:xfrm>
            <a:off x="467544" y="1196752"/>
            <a:ext cx="5112568" cy="584775"/>
          </a:xfrm>
          <a:prstGeom prst="rect">
            <a:avLst/>
          </a:prstGeom>
          <a:noFill/>
        </p:spPr>
        <p:txBody>
          <a:bodyPr wrap="square" rtlCol="0">
            <a:spAutoFit/>
          </a:bodyPr>
          <a:lstStyle/>
          <a:p>
            <a:r>
              <a:rPr lang="es-EC" sz="3200" b="1" u="sng" dirty="0" err="1" smtClean="0">
                <a:solidFill>
                  <a:schemeClr val="tx1">
                    <a:lumMod val="75000"/>
                    <a:lumOff val="25000"/>
                  </a:schemeClr>
                </a:solidFill>
                <a:effectLst>
                  <a:outerShdw blurRad="38100" dist="38100" dir="2700000" algn="tl">
                    <a:srgbClr val="000000">
                      <a:alpha val="43137"/>
                    </a:srgbClr>
                  </a:outerShdw>
                </a:effectLst>
              </a:rPr>
              <a:t>Demostracion</a:t>
            </a:r>
            <a:r>
              <a:rPr lang="es-EC" sz="3200" b="1" u="sng" dirty="0" smtClean="0">
                <a:solidFill>
                  <a:schemeClr val="tx1">
                    <a:lumMod val="75000"/>
                    <a:lumOff val="25000"/>
                  </a:schemeClr>
                </a:solidFill>
                <a:effectLst>
                  <a:outerShdw blurRad="38100" dist="38100" dir="2700000" algn="tl">
                    <a:srgbClr val="000000">
                      <a:alpha val="43137"/>
                    </a:srgbClr>
                  </a:outerShdw>
                </a:effectLst>
              </a:rPr>
              <a:t>:</a:t>
            </a:r>
          </a:p>
        </p:txBody>
      </p:sp>
      <p:pic>
        <p:nvPicPr>
          <p:cNvPr id="6" name="sustentacion2.wmv">
            <a:hlinkClick r:id="" action="ppaction://media"/>
          </p:cNvPr>
          <p:cNvPicPr>
            <a:picLocks noRot="1" noChangeAspect="1"/>
          </p:cNvPicPr>
          <p:nvPr>
            <a:videoFile r:link="rId1"/>
          </p:nvPr>
        </p:nvPicPr>
        <p:blipFill>
          <a:blip r:embed="rId4" cstate="print"/>
          <a:stretch>
            <a:fillRect/>
          </a:stretch>
        </p:blipFill>
        <p:spPr>
          <a:xfrm>
            <a:off x="1619672" y="1916832"/>
            <a:ext cx="6096000" cy="457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33119"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467544" y="1052737"/>
            <a:ext cx="5112568"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Conclusiones:</a:t>
            </a:r>
          </a:p>
        </p:txBody>
      </p:sp>
      <p:sp>
        <p:nvSpPr>
          <p:cNvPr id="6" name="5 Rectángulo"/>
          <p:cNvSpPr/>
          <p:nvPr/>
        </p:nvSpPr>
        <p:spPr>
          <a:xfrm>
            <a:off x="611560" y="2348880"/>
            <a:ext cx="7776864" cy="769441"/>
          </a:xfrm>
          <a:prstGeom prst="rect">
            <a:avLst/>
          </a:prstGeom>
        </p:spPr>
        <p:txBody>
          <a:bodyPr wrap="square">
            <a:spAutoFit/>
          </a:bodyPr>
          <a:lstStyle/>
          <a:p>
            <a:pPr fontAlgn="base"/>
            <a:r>
              <a:rPr lang="es-EC" sz="2200" dirty="0" smtClean="0">
                <a:solidFill>
                  <a:schemeClr val="tx1">
                    <a:lumMod val="50000"/>
                    <a:lumOff val="50000"/>
                  </a:schemeClr>
                </a:solidFill>
                <a:latin typeface="Eras Light ITC" pitchFamily="34" charset="0"/>
              </a:rPr>
              <a:t/>
            </a:r>
            <a:br>
              <a:rPr lang="es-EC" sz="2200" dirty="0" smtClean="0">
                <a:solidFill>
                  <a:schemeClr val="tx1">
                    <a:lumMod val="50000"/>
                    <a:lumOff val="50000"/>
                  </a:schemeClr>
                </a:solidFill>
                <a:latin typeface="Eras Light ITC" pitchFamily="34" charset="0"/>
              </a:rPr>
            </a:br>
            <a:endParaRPr lang="es-EC" sz="2200" dirty="0" smtClean="0">
              <a:solidFill>
                <a:schemeClr val="tx1">
                  <a:lumMod val="50000"/>
                  <a:lumOff val="50000"/>
                </a:schemeClr>
              </a:solidFill>
              <a:latin typeface="Eras Light ITC" pitchFamily="34" charset="0"/>
            </a:endParaRPr>
          </a:p>
        </p:txBody>
      </p:sp>
      <p:sp>
        <p:nvSpPr>
          <p:cNvPr id="8" name="7 Rectángulo"/>
          <p:cNvSpPr/>
          <p:nvPr/>
        </p:nvSpPr>
        <p:spPr>
          <a:xfrm>
            <a:off x="539552" y="1700808"/>
            <a:ext cx="7920880" cy="4708981"/>
          </a:xfrm>
          <a:prstGeom prst="rect">
            <a:avLst/>
          </a:prstGeom>
        </p:spPr>
        <p:txBody>
          <a:bodyPr wrap="square">
            <a:spAutoFit/>
          </a:bodyPr>
          <a:lstStyle/>
          <a:p>
            <a:pPr algn="just" fontAlgn="base">
              <a:buFont typeface="Wingdings" pitchFamily="2" charset="2"/>
              <a:buChar char="§"/>
            </a:pPr>
            <a:r>
              <a:rPr lang="es-EC" sz="2000" dirty="0" smtClean="0">
                <a:solidFill>
                  <a:schemeClr val="tx1">
                    <a:lumMod val="50000"/>
                    <a:lumOff val="50000"/>
                  </a:schemeClr>
                </a:solidFill>
                <a:latin typeface="Eras Light ITC" pitchFamily="34" charset="0"/>
              </a:rPr>
              <a:t>En una infraestructura donde los fallos  son importantes porque se deja de dar un servicio,  mantenerlos corriendo en varias maquinas de forma redundante ayuda a evitar estas situaciones.</a:t>
            </a:r>
          </a:p>
          <a:p>
            <a:pPr algn="just" fontAlgn="base">
              <a:buFont typeface="Wingdings" pitchFamily="2" charset="2"/>
              <a:buChar char="§"/>
            </a:pPr>
            <a:r>
              <a:rPr lang="es-EC" sz="2000" dirty="0" smtClean="0">
                <a:solidFill>
                  <a:schemeClr val="tx1">
                    <a:lumMod val="50000"/>
                    <a:lumOff val="50000"/>
                  </a:schemeClr>
                </a:solidFill>
                <a:latin typeface="Eras Light ITC" pitchFamily="34" charset="0"/>
              </a:rPr>
              <a:t>Para una solución sencilla de clúster en Asterisk no es necesario muchos recursos.</a:t>
            </a:r>
          </a:p>
          <a:p>
            <a:pPr algn="just" fontAlgn="base">
              <a:buFont typeface="Wingdings" pitchFamily="2" charset="2"/>
              <a:buChar char="§"/>
            </a:pPr>
            <a:r>
              <a:rPr lang="es-EC" sz="2000" dirty="0" smtClean="0">
                <a:solidFill>
                  <a:schemeClr val="tx1">
                    <a:lumMod val="50000"/>
                    <a:lumOff val="50000"/>
                  </a:schemeClr>
                </a:solidFill>
                <a:latin typeface="Eras Light ITC" pitchFamily="34" charset="0"/>
              </a:rPr>
              <a:t>Heartbeat es la mejor herramienta para dar alta disponibilidad a un servicio; ya que se adapta a las necesidades evitando en lo más mínimo la pérdida del servicio de telefonía.</a:t>
            </a:r>
          </a:p>
          <a:p>
            <a:pPr algn="just" fontAlgn="base">
              <a:buFont typeface="Wingdings" pitchFamily="2" charset="2"/>
              <a:buChar char="§"/>
            </a:pPr>
            <a:r>
              <a:rPr lang="es-EC" sz="2000" dirty="0" smtClean="0">
                <a:solidFill>
                  <a:schemeClr val="tx1">
                    <a:lumMod val="50000"/>
                    <a:lumOff val="50000"/>
                  </a:schemeClr>
                </a:solidFill>
                <a:latin typeface="Eras Light ITC" pitchFamily="34" charset="0"/>
              </a:rPr>
              <a:t>Queda demostrado que el servidor secundario estará disponible y seguirá brindando el servicio en el caso de que ocurra alguna falla en el servidor primario.</a:t>
            </a:r>
          </a:p>
          <a:p>
            <a:pPr algn="just" fontAlgn="base">
              <a:buFont typeface="Wingdings" pitchFamily="2" charset="2"/>
              <a:buChar char="§"/>
            </a:pPr>
            <a:r>
              <a:rPr lang="es-EC" sz="2000" dirty="0" smtClean="0">
                <a:solidFill>
                  <a:schemeClr val="tx1">
                    <a:lumMod val="50000"/>
                    <a:lumOff val="50000"/>
                  </a:schemeClr>
                </a:solidFill>
                <a:latin typeface="Eras Light ITC" pitchFamily="34" charset="0"/>
              </a:rPr>
              <a:t>El uso de DRBD junto con Heartbeat optimiza en un 100%  el desempeño de la solución; puesto que se crea una partición virtual la misma que será compartida entre los servidores que se realice el  clustering.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467544" y="1052737"/>
            <a:ext cx="5112568"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Recomendaciones:</a:t>
            </a:r>
          </a:p>
        </p:txBody>
      </p:sp>
      <p:sp>
        <p:nvSpPr>
          <p:cNvPr id="6" name="5 Rectángulo"/>
          <p:cNvSpPr/>
          <p:nvPr/>
        </p:nvSpPr>
        <p:spPr>
          <a:xfrm>
            <a:off x="467544" y="2060848"/>
            <a:ext cx="8136904" cy="4154984"/>
          </a:xfrm>
          <a:prstGeom prst="rect">
            <a:avLst/>
          </a:prstGeom>
        </p:spPr>
        <p:txBody>
          <a:bodyPr wrap="square">
            <a:spAutoFit/>
          </a:bodyPr>
          <a:lstStyle/>
          <a:p>
            <a:pPr algn="just" fontAlgn="base">
              <a:buFont typeface="Wingdings" pitchFamily="2" charset="2"/>
              <a:buChar char="§"/>
            </a:pPr>
            <a:r>
              <a:rPr lang="es-EC" sz="2400" dirty="0" smtClean="0">
                <a:solidFill>
                  <a:schemeClr val="tx1">
                    <a:lumMod val="50000"/>
                    <a:lumOff val="50000"/>
                  </a:schemeClr>
                </a:solidFill>
                <a:latin typeface="Eras Light ITC" pitchFamily="34" charset="0"/>
              </a:rPr>
              <a:t>No confiarse en información que se encuentra en la Internet  ya que la mayoría de procedimientos son erróneos.</a:t>
            </a:r>
          </a:p>
          <a:p>
            <a:pPr algn="just" fontAlgn="base"/>
            <a:endParaRPr lang="es-EC" sz="2400" dirty="0" smtClean="0">
              <a:solidFill>
                <a:schemeClr val="tx1">
                  <a:lumMod val="50000"/>
                  <a:lumOff val="50000"/>
                </a:schemeClr>
              </a:solidFill>
              <a:latin typeface="Eras Light ITC" pitchFamily="34" charset="0"/>
            </a:endParaRPr>
          </a:p>
          <a:p>
            <a:pPr algn="just" fontAlgn="base">
              <a:buFont typeface="Wingdings" pitchFamily="2" charset="2"/>
              <a:buChar char="§"/>
            </a:pPr>
            <a:r>
              <a:rPr lang="es-EC" sz="2400" dirty="0" smtClean="0">
                <a:solidFill>
                  <a:schemeClr val="tx1">
                    <a:lumMod val="50000"/>
                    <a:lumOff val="50000"/>
                  </a:schemeClr>
                </a:solidFill>
                <a:latin typeface="Eras Light ITC" pitchFamily="34" charset="0"/>
              </a:rPr>
              <a:t>Es necesario chequear: nombres de host y direcciones IP, ya que son datos importantes para el correcto funcionamiento de DRBD y Heartbeat</a:t>
            </a:r>
          </a:p>
          <a:p>
            <a:pPr algn="just" fontAlgn="base"/>
            <a:r>
              <a:rPr lang="es-EC" sz="2400" dirty="0" smtClean="0">
                <a:solidFill>
                  <a:schemeClr val="tx1">
                    <a:lumMod val="50000"/>
                    <a:lumOff val="50000"/>
                  </a:schemeClr>
                </a:solidFill>
                <a:latin typeface="Eras Light ITC" pitchFamily="34" charset="0"/>
              </a:rPr>
              <a:t>.</a:t>
            </a:r>
          </a:p>
          <a:p>
            <a:pPr algn="just" fontAlgn="base">
              <a:buFont typeface="Wingdings" pitchFamily="2" charset="2"/>
              <a:buChar char="§"/>
            </a:pPr>
            <a:r>
              <a:rPr lang="es-EC" sz="2400" dirty="0" smtClean="0">
                <a:solidFill>
                  <a:schemeClr val="tx1">
                    <a:lumMod val="50000"/>
                    <a:lumOff val="50000"/>
                  </a:schemeClr>
                </a:solidFill>
                <a:latin typeface="Eras Light ITC" pitchFamily="34" charset="0"/>
              </a:rPr>
              <a:t>Cuando se usa DRBD es posible que se presente un problema conocido como “Split Brain”, se deberá consultar información adicional para tener conocimiento de cómo solucionarlo caso contrario la sincronización no se completara.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eaLnBrk="1" hangingPunct="1"/>
            <a:endParaRPr lang="es-ES" dirty="0" smtClean="0"/>
          </a:p>
        </p:txBody>
      </p:sp>
      <p:sp>
        <p:nvSpPr>
          <p:cNvPr id="8195" name="2 Marcador de contenido"/>
          <p:cNvSpPr>
            <a:spLocks noGrp="1"/>
          </p:cNvSpPr>
          <p:nvPr>
            <p:ph idx="1"/>
          </p:nvPr>
        </p:nvSpPr>
        <p:spPr>
          <a:xfrm>
            <a:off x="295275" y="1489075"/>
            <a:ext cx="8524875" cy="4857750"/>
          </a:xfrm>
        </p:spPr>
        <p:txBody>
          <a:bodyPr/>
          <a:lstStyle/>
          <a:p>
            <a:pPr eaLnBrk="1" hangingPunct="1"/>
            <a:endParaRPr lang="es-ES" sz="1600" dirty="0" smtClean="0"/>
          </a:p>
        </p:txBody>
      </p:sp>
      <p:pic>
        <p:nvPicPr>
          <p:cNvPr id="1026" name="Picture 2" descr="C:\Users\Administrator\Desktop\Imagen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4 Rectángulo"/>
          <p:cNvSpPr/>
          <p:nvPr/>
        </p:nvSpPr>
        <p:spPr>
          <a:xfrm>
            <a:off x="611560" y="1916832"/>
            <a:ext cx="7817522" cy="4431983"/>
          </a:xfrm>
          <a:prstGeom prst="rect">
            <a:avLst/>
          </a:prstGeom>
        </p:spPr>
        <p:txBody>
          <a:bodyPr wrap="square">
            <a:spAutoFit/>
          </a:bodyPr>
          <a:lstStyle/>
          <a:p>
            <a:r>
              <a:rPr lang="es-EC" sz="2200" dirty="0" smtClean="0">
                <a:latin typeface="Eras Light ITC" pitchFamily="34" charset="0"/>
              </a:rPr>
              <a:t> </a:t>
            </a:r>
          </a:p>
          <a:p>
            <a:pPr algn="just">
              <a:buFont typeface="Wingdings" pitchFamily="2" charset="2"/>
              <a:buChar char="§"/>
            </a:pPr>
            <a:r>
              <a:rPr lang="es-EC" sz="2200" dirty="0" smtClean="0">
                <a:solidFill>
                  <a:schemeClr val="tx1">
                    <a:lumMod val="50000"/>
                    <a:lumOff val="50000"/>
                  </a:schemeClr>
                </a:solidFill>
                <a:latin typeface="Eras Light ITC" pitchFamily="34" charset="0"/>
              </a:rPr>
              <a:t>Los clientes mas exigentes requieren comunicación a tiempo completo, necesitan contar con una estructura física redundante.</a:t>
            </a:r>
          </a:p>
          <a:p>
            <a:pPr algn="just"/>
            <a:endParaRPr lang="es-EC" sz="2200" dirty="0" smtClean="0">
              <a:solidFill>
                <a:schemeClr val="tx1">
                  <a:lumMod val="50000"/>
                  <a:lumOff val="50000"/>
                </a:schemeClr>
              </a:solidFill>
              <a:latin typeface="Eras Light ITC" pitchFamily="34" charset="0"/>
            </a:endParaRPr>
          </a:p>
          <a:p>
            <a:pPr algn="just">
              <a:buFont typeface="Wingdings" pitchFamily="2" charset="2"/>
              <a:buChar char="§"/>
            </a:pPr>
            <a:r>
              <a:rPr lang="es-EC" sz="2200" dirty="0" smtClean="0">
                <a:solidFill>
                  <a:schemeClr val="tx1">
                    <a:lumMod val="50000"/>
                    <a:lumOff val="50000"/>
                  </a:schemeClr>
                </a:solidFill>
                <a:latin typeface="Eras Light ITC" pitchFamily="34" charset="0"/>
              </a:rPr>
              <a:t>Los mecanismos a prueba de fallos o alta disponibilidad requieren de una inversión muy alta que muchas veces no esta dentro del presupuesto de una empresa en vías de desarrollo. </a:t>
            </a:r>
          </a:p>
          <a:p>
            <a:pPr algn="just"/>
            <a:endParaRPr lang="es-EC" sz="2200" dirty="0" smtClean="0">
              <a:solidFill>
                <a:schemeClr val="tx1">
                  <a:lumMod val="50000"/>
                  <a:lumOff val="50000"/>
                </a:schemeClr>
              </a:solidFill>
              <a:latin typeface="Eras Light ITC" pitchFamily="34" charset="0"/>
            </a:endParaRPr>
          </a:p>
          <a:p>
            <a:pPr algn="just">
              <a:buFont typeface="Wingdings" pitchFamily="2" charset="2"/>
              <a:buChar char="§"/>
            </a:pPr>
            <a:r>
              <a:rPr lang="es-EC" sz="2200" dirty="0" smtClean="0">
                <a:solidFill>
                  <a:schemeClr val="tx1">
                    <a:lumMod val="50000"/>
                    <a:lumOff val="50000"/>
                  </a:schemeClr>
                </a:solidFill>
                <a:latin typeface="Eras Light ITC" pitchFamily="34" charset="0"/>
              </a:rPr>
              <a:t>Se pueden implementar soluciones combinando hardware y software, las cuales varían entre ellas: DRBD, Heartbeat, LVS, etc. pero estas soluciones solo son aplicables en puntos específicos del sistema.</a:t>
            </a:r>
          </a:p>
          <a:p>
            <a:pPr algn="just">
              <a:buFont typeface="Wingdings" pitchFamily="2" charset="2"/>
              <a:buChar char="ü"/>
            </a:pPr>
            <a:endParaRPr lang="es-EC" dirty="0"/>
          </a:p>
        </p:txBody>
      </p:sp>
      <p:sp>
        <p:nvSpPr>
          <p:cNvPr id="6" name="5 CuadroTexto"/>
          <p:cNvSpPr txBox="1"/>
          <p:nvPr/>
        </p:nvSpPr>
        <p:spPr>
          <a:xfrm>
            <a:off x="467544" y="1196752"/>
            <a:ext cx="4071966" cy="584775"/>
          </a:xfrm>
          <a:prstGeom prst="rect">
            <a:avLst/>
          </a:prstGeom>
          <a:noFill/>
        </p:spPr>
        <p:txBody>
          <a:bodyPr wrap="square" rtlCol="0">
            <a:spAutoFit/>
          </a:bodyPr>
          <a:lstStyle/>
          <a:p>
            <a:r>
              <a:rPr lang="es-EC" sz="3200" b="1" u="sng" dirty="0" smtClean="0">
                <a:solidFill>
                  <a:schemeClr val="tx1">
                    <a:lumMod val="65000"/>
                    <a:lumOff val="35000"/>
                  </a:schemeClr>
                </a:solidFill>
                <a:effectLst>
                  <a:outerShdw blurRad="38100" dist="38100" dir="2700000" algn="tl">
                    <a:srgbClr val="000000">
                      <a:alpha val="43137"/>
                    </a:srgbClr>
                  </a:outerShdw>
                </a:effectLst>
                <a:latin typeface="Eras Light ITC" pitchFamily="34" charset="0"/>
              </a:rPr>
              <a:t>Antecedentes:</a:t>
            </a:r>
            <a:endParaRPr lang="es-EC" sz="3200" b="1" u="sng" dirty="0">
              <a:solidFill>
                <a:schemeClr val="tx1">
                  <a:lumMod val="65000"/>
                  <a:lumOff val="35000"/>
                </a:schemeClr>
              </a:solidFill>
              <a:effectLst>
                <a:outerShdw blurRad="38100" dist="38100" dir="2700000" algn="tl">
                  <a:srgbClr val="000000">
                    <a:alpha val="43137"/>
                  </a:srgbClr>
                </a:outerShdw>
              </a:effectLst>
              <a:latin typeface="Eras Light ITC"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467544" y="1052737"/>
            <a:ext cx="5112568" cy="584775"/>
          </a:xfrm>
          <a:prstGeom prst="rect">
            <a:avLst/>
          </a:prstGeom>
          <a:noFill/>
        </p:spPr>
        <p:txBody>
          <a:bodyPr wrap="square" rtlCol="0">
            <a:spAutoFit/>
          </a:bodyPr>
          <a:lstStyle/>
          <a:p>
            <a:r>
              <a:rPr lang="en-US" sz="3200" b="1" u="sng" dirty="0" err="1"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Preguntas</a:t>
            </a:r>
            <a:r>
              <a:rPr lang="en-US"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a:t>
            </a:r>
            <a:endPar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endParaRPr>
          </a:p>
        </p:txBody>
      </p:sp>
      <p:pic>
        <p:nvPicPr>
          <p:cNvPr id="7" name="Picture 6" descr="question.gif"/>
          <p:cNvPicPr>
            <a:picLocks noChangeAspect="1"/>
          </p:cNvPicPr>
          <p:nvPr/>
        </p:nvPicPr>
        <p:blipFill>
          <a:blip r:embed="rId3" cstate="print"/>
          <a:stretch>
            <a:fillRect/>
          </a:stretch>
        </p:blipFill>
        <p:spPr>
          <a:xfrm>
            <a:off x="3203848" y="1314765"/>
            <a:ext cx="2643132" cy="554323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eaLnBrk="1" hangingPunct="1"/>
            <a:endParaRPr lang="es-ES" dirty="0" smtClean="0"/>
          </a:p>
        </p:txBody>
      </p:sp>
      <p:sp>
        <p:nvSpPr>
          <p:cNvPr id="8195" name="2 Marcador de contenido"/>
          <p:cNvSpPr>
            <a:spLocks noGrp="1"/>
          </p:cNvSpPr>
          <p:nvPr>
            <p:ph idx="1"/>
          </p:nvPr>
        </p:nvSpPr>
        <p:spPr>
          <a:xfrm>
            <a:off x="295275" y="1489075"/>
            <a:ext cx="8524875" cy="4857750"/>
          </a:xfrm>
        </p:spPr>
        <p:txBody>
          <a:bodyPr/>
          <a:lstStyle/>
          <a:p>
            <a:pPr eaLnBrk="1" hangingPunct="1"/>
            <a:endParaRPr lang="es-ES" sz="1600" dirty="0" smtClean="0"/>
          </a:p>
        </p:txBody>
      </p:sp>
      <p:pic>
        <p:nvPicPr>
          <p:cNvPr id="1026" name="Picture 2" descr="C:\Users\Administrator\Desktop\Imagen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5 CuadroTexto"/>
          <p:cNvSpPr txBox="1"/>
          <p:nvPr/>
        </p:nvSpPr>
        <p:spPr>
          <a:xfrm>
            <a:off x="428596" y="1214422"/>
            <a:ext cx="4143404" cy="584775"/>
          </a:xfrm>
          <a:prstGeom prst="rect">
            <a:avLst/>
          </a:prstGeom>
          <a:noFill/>
        </p:spPr>
        <p:txBody>
          <a:bodyPr wrap="square" rtlCol="0">
            <a:spAutoFit/>
          </a:bodyPr>
          <a:lstStyle/>
          <a:p>
            <a:r>
              <a:rPr lang="en-US"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0bjetivos:</a:t>
            </a:r>
            <a:endParaRPr lang="es-EC" sz="3200" b="1" u="sng" dirty="0">
              <a:solidFill>
                <a:schemeClr val="tx1">
                  <a:lumMod val="75000"/>
                  <a:lumOff val="25000"/>
                </a:schemeClr>
              </a:solidFill>
              <a:effectLst>
                <a:outerShdw blurRad="38100" dist="38100" dir="2700000" algn="tl">
                  <a:srgbClr val="000000">
                    <a:alpha val="43137"/>
                  </a:srgbClr>
                </a:outerShdw>
              </a:effectLst>
              <a:latin typeface="Eras Light ITC" pitchFamily="34" charset="0"/>
            </a:endParaRPr>
          </a:p>
        </p:txBody>
      </p:sp>
      <p:sp>
        <p:nvSpPr>
          <p:cNvPr id="7" name="6 Rectángulo"/>
          <p:cNvSpPr/>
          <p:nvPr/>
        </p:nvSpPr>
        <p:spPr>
          <a:xfrm>
            <a:off x="395537" y="1988841"/>
            <a:ext cx="8208912" cy="4431983"/>
          </a:xfrm>
          <a:prstGeom prst="rect">
            <a:avLst/>
          </a:prstGeom>
        </p:spPr>
        <p:txBody>
          <a:bodyPr wrap="square">
            <a:spAutoFit/>
          </a:bodyPr>
          <a:lstStyle/>
          <a:p>
            <a:pPr algn="just" fontAlgn="base">
              <a:buFont typeface="Wingdings" pitchFamily="2" charset="2"/>
              <a:buChar char="§"/>
            </a:pPr>
            <a:r>
              <a:rPr lang="es-EC" sz="2200" dirty="0" smtClean="0">
                <a:solidFill>
                  <a:schemeClr val="tx1">
                    <a:lumMod val="50000"/>
                    <a:lumOff val="50000"/>
                  </a:schemeClr>
                </a:solidFill>
                <a:latin typeface="Eras Light ITC" pitchFamily="34" charset="0"/>
              </a:rPr>
              <a:t>Implementar en Linux un sistema de VoIP basado en clúster de alta disponibilidad, que le permitirá al usuario final tener redundancia en los servicios así como también brindar un servicio transparente.</a:t>
            </a:r>
          </a:p>
          <a:p>
            <a:pPr algn="just" fontAlgn="base"/>
            <a:endParaRPr lang="es-EC" sz="2200" dirty="0" smtClean="0">
              <a:solidFill>
                <a:schemeClr val="tx1">
                  <a:lumMod val="50000"/>
                  <a:lumOff val="50000"/>
                </a:schemeClr>
              </a:solidFill>
              <a:latin typeface="Eras Light ITC" pitchFamily="34" charset="0"/>
            </a:endParaRPr>
          </a:p>
          <a:p>
            <a:pPr algn="just" fontAlgn="base">
              <a:buFont typeface="Wingdings" pitchFamily="2" charset="2"/>
              <a:buChar char="§"/>
            </a:pPr>
            <a:r>
              <a:rPr lang="es-EC" sz="2200" dirty="0" smtClean="0">
                <a:solidFill>
                  <a:schemeClr val="tx1">
                    <a:lumMod val="50000"/>
                    <a:lumOff val="50000"/>
                  </a:schemeClr>
                </a:solidFill>
                <a:latin typeface="Eras Light ITC" pitchFamily="34" charset="0"/>
              </a:rPr>
              <a:t> Efectuar un sistema tolerante a fallos con la integración de DRBD Distributed Replicated Block Device, Asterisk y Heartbeat con el fin de proporcionar redundancia en el varios puntos del sistema y asegurar alta disponibilidad</a:t>
            </a:r>
          </a:p>
          <a:p>
            <a:pPr algn="just" fontAlgn="base"/>
            <a:endParaRPr lang="es-EC" sz="2200" dirty="0" smtClean="0">
              <a:solidFill>
                <a:schemeClr val="tx1">
                  <a:lumMod val="50000"/>
                  <a:lumOff val="50000"/>
                </a:schemeClr>
              </a:solidFill>
              <a:latin typeface="Eras Light ITC" pitchFamily="34" charset="0"/>
            </a:endParaRPr>
          </a:p>
          <a:p>
            <a:pPr algn="just" fontAlgn="base">
              <a:buFont typeface="Wingdings" pitchFamily="2" charset="2"/>
              <a:buChar char="§"/>
            </a:pPr>
            <a:r>
              <a:rPr lang="es-EC" sz="2200" dirty="0" smtClean="0">
                <a:solidFill>
                  <a:schemeClr val="tx1">
                    <a:lumMod val="50000"/>
                    <a:lumOff val="50000"/>
                  </a:schemeClr>
                </a:solidFill>
                <a:latin typeface="Eras Light ITC" pitchFamily="34" charset="0"/>
              </a:rPr>
              <a:t>Proveer comunicación rápida y precisa entre el servidor asterisk y los dispositivos de intercomunicación utilizando el modelo de Heartbeat, para brindar escalabilidad a futuro y así aumentar la disponibilidad</a:t>
            </a:r>
            <a:r>
              <a:rPr lang="es-EC" sz="2200" dirty="0" smtClean="0">
                <a:solidFill>
                  <a:schemeClr val="tx1">
                    <a:lumMod val="50000"/>
                    <a:lumOff val="50000"/>
                  </a:schemeClr>
                </a:solidFill>
              </a:rPr>
              <a:t>.</a:t>
            </a:r>
          </a:p>
          <a:p>
            <a:pPr algn="just"/>
            <a:endParaRPr lang="es-EC"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eaLnBrk="1" hangingPunct="1"/>
            <a:endParaRPr lang="es-ES" dirty="0" smtClean="0"/>
          </a:p>
        </p:txBody>
      </p:sp>
      <p:sp>
        <p:nvSpPr>
          <p:cNvPr id="8195" name="2 Marcador de contenido"/>
          <p:cNvSpPr>
            <a:spLocks noGrp="1"/>
          </p:cNvSpPr>
          <p:nvPr>
            <p:ph idx="1"/>
          </p:nvPr>
        </p:nvSpPr>
        <p:spPr>
          <a:xfrm>
            <a:off x="295275" y="1489075"/>
            <a:ext cx="8524875" cy="4857750"/>
          </a:xfrm>
        </p:spPr>
        <p:txBody>
          <a:bodyPr/>
          <a:lstStyle/>
          <a:p>
            <a:pPr eaLnBrk="1" hangingPunct="1"/>
            <a:endParaRPr lang="es-ES" sz="1600" dirty="0" smtClean="0"/>
          </a:p>
        </p:txBody>
      </p:sp>
      <p:pic>
        <p:nvPicPr>
          <p:cNvPr id="1026" name="Picture 2" descr="C:\Users\Administrator\Desktop\Imagen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4 CuadroTexto"/>
          <p:cNvSpPr txBox="1"/>
          <p:nvPr/>
        </p:nvSpPr>
        <p:spPr>
          <a:xfrm>
            <a:off x="428596" y="1214422"/>
            <a:ext cx="4143404"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Descripción</a:t>
            </a:r>
            <a:r>
              <a:rPr lang="en-US"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a:t>
            </a:r>
            <a:endParaRPr lang="es-EC" sz="3200" b="1" u="sng" dirty="0">
              <a:solidFill>
                <a:schemeClr val="tx1">
                  <a:lumMod val="75000"/>
                  <a:lumOff val="25000"/>
                </a:schemeClr>
              </a:solidFill>
              <a:effectLst>
                <a:outerShdw blurRad="38100" dist="38100" dir="2700000" algn="tl">
                  <a:srgbClr val="000000">
                    <a:alpha val="43137"/>
                  </a:srgbClr>
                </a:outerShdw>
              </a:effectLst>
              <a:latin typeface="Eras Light ITC" pitchFamily="34" charset="0"/>
            </a:endParaRPr>
          </a:p>
        </p:txBody>
      </p:sp>
      <p:sp>
        <p:nvSpPr>
          <p:cNvPr id="10" name="9 Rectángulo"/>
          <p:cNvSpPr/>
          <p:nvPr/>
        </p:nvSpPr>
        <p:spPr>
          <a:xfrm>
            <a:off x="539552" y="2132856"/>
            <a:ext cx="5544616" cy="646331"/>
          </a:xfrm>
          <a:prstGeom prst="rect">
            <a:avLst/>
          </a:prstGeom>
        </p:spPr>
        <p:txBody>
          <a:bodyPr wrap="square">
            <a:spAutoFit/>
          </a:bodyPr>
          <a:lstStyle/>
          <a:p>
            <a:pPr lvl="5" algn="just"/>
            <a:endParaRPr lang="es-EC" sz="3600" dirty="0">
              <a:solidFill>
                <a:schemeClr val="tx1">
                  <a:lumMod val="50000"/>
                  <a:lumOff val="50000"/>
                </a:schemeClr>
              </a:solidFill>
            </a:endParaRPr>
          </a:p>
        </p:txBody>
      </p:sp>
      <p:sp>
        <p:nvSpPr>
          <p:cNvPr id="8" name="7 Rectángulo"/>
          <p:cNvSpPr/>
          <p:nvPr/>
        </p:nvSpPr>
        <p:spPr>
          <a:xfrm>
            <a:off x="611560" y="1916832"/>
            <a:ext cx="7817522" cy="707886"/>
          </a:xfrm>
          <a:prstGeom prst="rect">
            <a:avLst/>
          </a:prstGeom>
        </p:spPr>
        <p:txBody>
          <a:bodyPr wrap="square">
            <a:spAutoFit/>
          </a:bodyPr>
          <a:lstStyle/>
          <a:p>
            <a:r>
              <a:rPr lang="es-EC" sz="2200" dirty="0" smtClean="0">
                <a:latin typeface="Eras Light ITC" pitchFamily="34" charset="0"/>
              </a:rPr>
              <a:t> </a:t>
            </a:r>
          </a:p>
          <a:p>
            <a:pPr algn="just">
              <a:buFont typeface="Wingdings" pitchFamily="2" charset="2"/>
              <a:buChar char="ü"/>
            </a:pPr>
            <a:endParaRPr lang="es-EC" dirty="0"/>
          </a:p>
        </p:txBody>
      </p:sp>
      <p:sp>
        <p:nvSpPr>
          <p:cNvPr id="9" name="8 Rectángulo"/>
          <p:cNvSpPr/>
          <p:nvPr/>
        </p:nvSpPr>
        <p:spPr>
          <a:xfrm>
            <a:off x="395537" y="1988841"/>
            <a:ext cx="8208912" cy="707886"/>
          </a:xfrm>
          <a:prstGeom prst="rect">
            <a:avLst/>
          </a:prstGeom>
        </p:spPr>
        <p:txBody>
          <a:bodyPr wrap="square">
            <a:spAutoFit/>
          </a:bodyPr>
          <a:lstStyle/>
          <a:p>
            <a:pPr algn="just" fontAlgn="base"/>
            <a:endParaRPr lang="es-EC" sz="2200" dirty="0" smtClean="0">
              <a:solidFill>
                <a:schemeClr val="tx1">
                  <a:lumMod val="50000"/>
                  <a:lumOff val="50000"/>
                </a:schemeClr>
              </a:solidFill>
              <a:latin typeface="Eras Light ITC" pitchFamily="34" charset="0"/>
            </a:endParaRPr>
          </a:p>
          <a:p>
            <a:pPr algn="just"/>
            <a:endParaRPr lang="es-EC" dirty="0" smtClean="0">
              <a:solidFill>
                <a:schemeClr val="tx1">
                  <a:lumMod val="50000"/>
                  <a:lumOff val="50000"/>
                </a:schemeClr>
              </a:solidFill>
            </a:endParaRPr>
          </a:p>
        </p:txBody>
      </p:sp>
      <p:sp>
        <p:nvSpPr>
          <p:cNvPr id="11" name="10 Rectángulo"/>
          <p:cNvSpPr/>
          <p:nvPr/>
        </p:nvSpPr>
        <p:spPr>
          <a:xfrm>
            <a:off x="395537" y="1988841"/>
            <a:ext cx="8208912" cy="707886"/>
          </a:xfrm>
          <a:prstGeom prst="rect">
            <a:avLst/>
          </a:prstGeom>
        </p:spPr>
        <p:txBody>
          <a:bodyPr wrap="square">
            <a:spAutoFit/>
          </a:bodyPr>
          <a:lstStyle/>
          <a:p>
            <a:pPr algn="just" fontAlgn="base"/>
            <a:endParaRPr lang="es-EC" sz="2200" dirty="0" smtClean="0">
              <a:solidFill>
                <a:schemeClr val="tx1">
                  <a:lumMod val="50000"/>
                  <a:lumOff val="50000"/>
                </a:schemeClr>
              </a:solidFill>
              <a:latin typeface="Eras Light ITC" pitchFamily="34" charset="0"/>
            </a:endParaRPr>
          </a:p>
          <a:p>
            <a:pPr algn="just"/>
            <a:endParaRPr lang="es-EC" dirty="0" smtClean="0">
              <a:solidFill>
                <a:schemeClr val="tx1">
                  <a:lumMod val="50000"/>
                  <a:lumOff val="50000"/>
                </a:schemeClr>
              </a:solidFill>
            </a:endParaRPr>
          </a:p>
        </p:txBody>
      </p:sp>
      <p:sp>
        <p:nvSpPr>
          <p:cNvPr id="12" name="11 Rectángulo"/>
          <p:cNvSpPr/>
          <p:nvPr/>
        </p:nvSpPr>
        <p:spPr>
          <a:xfrm>
            <a:off x="395537" y="1988840"/>
            <a:ext cx="8208912" cy="3416320"/>
          </a:xfrm>
          <a:prstGeom prst="rect">
            <a:avLst/>
          </a:prstGeom>
        </p:spPr>
        <p:txBody>
          <a:bodyPr wrap="square">
            <a:spAutoFit/>
          </a:bodyPr>
          <a:lstStyle/>
          <a:p>
            <a:pPr algn="just" fontAlgn="base">
              <a:buFont typeface="Wingdings" pitchFamily="2" charset="2"/>
              <a:buChar char="§"/>
            </a:pPr>
            <a:endParaRPr lang="es-EC" sz="2200" dirty="0" smtClean="0">
              <a:solidFill>
                <a:schemeClr val="tx1">
                  <a:lumMod val="50000"/>
                  <a:lumOff val="50000"/>
                </a:schemeClr>
              </a:solidFill>
              <a:latin typeface="Eras Light ITC" pitchFamily="34" charset="0"/>
            </a:endParaRPr>
          </a:p>
          <a:p>
            <a:pPr algn="just" fontAlgn="base">
              <a:buFont typeface="Wingdings" pitchFamily="2" charset="2"/>
              <a:buChar char="§"/>
            </a:pPr>
            <a:r>
              <a:rPr lang="es-EC" sz="2200" dirty="0" smtClean="0">
                <a:solidFill>
                  <a:schemeClr val="tx1">
                    <a:lumMod val="50000"/>
                    <a:lumOff val="50000"/>
                  </a:schemeClr>
                </a:solidFill>
                <a:latin typeface="Eras Light ITC" pitchFamily="34" charset="0"/>
              </a:rPr>
              <a:t>Este proyecto consiste en la implementación de un sistema de VoIP basado en Asterisk capaz de mantener el servicio siempre disponible ante fallos tipo hardware o software.</a:t>
            </a:r>
          </a:p>
          <a:p>
            <a:pPr algn="just" fontAlgn="base"/>
            <a:endParaRPr lang="es-EC" sz="2200" dirty="0" smtClean="0">
              <a:solidFill>
                <a:schemeClr val="tx1">
                  <a:lumMod val="50000"/>
                  <a:lumOff val="50000"/>
                </a:schemeClr>
              </a:solidFill>
              <a:latin typeface="Eras Light ITC" pitchFamily="34" charset="0"/>
            </a:endParaRPr>
          </a:p>
          <a:p>
            <a:pPr algn="just" fontAlgn="base"/>
            <a:endParaRPr lang="es-EC" sz="2200" dirty="0" smtClean="0">
              <a:solidFill>
                <a:schemeClr val="tx1">
                  <a:lumMod val="50000"/>
                  <a:lumOff val="50000"/>
                </a:schemeClr>
              </a:solidFill>
              <a:latin typeface="Eras Light ITC" pitchFamily="34" charset="0"/>
            </a:endParaRPr>
          </a:p>
          <a:p>
            <a:pPr algn="just" fontAlgn="base">
              <a:buFont typeface="Wingdings" pitchFamily="2" charset="2"/>
              <a:buChar char="§"/>
            </a:pPr>
            <a:r>
              <a:rPr lang="es-EC" sz="2200" dirty="0" smtClean="0">
                <a:solidFill>
                  <a:schemeClr val="tx1">
                    <a:lumMod val="50000"/>
                    <a:lumOff val="50000"/>
                  </a:schemeClr>
                </a:solidFill>
                <a:latin typeface="Eras Light ITC" pitchFamily="34" charset="0"/>
              </a:rPr>
              <a:t>Gracias a la integración con los servicios de alta disponibilidad usados en este proyecto (Heartbeat y DRBD), el servicio de VoIP continuará funcionando como si nada hubiera ocurrido.</a:t>
            </a:r>
          </a:p>
          <a:p>
            <a:pPr algn="just"/>
            <a:endParaRPr lang="es-EC"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eaLnBrk="1" hangingPunct="1"/>
            <a:endParaRPr lang="es-ES" dirty="0" smtClean="0"/>
          </a:p>
        </p:txBody>
      </p:sp>
      <p:sp>
        <p:nvSpPr>
          <p:cNvPr id="8195" name="2 Marcador de contenido"/>
          <p:cNvSpPr>
            <a:spLocks noGrp="1"/>
          </p:cNvSpPr>
          <p:nvPr>
            <p:ph idx="1"/>
          </p:nvPr>
        </p:nvSpPr>
        <p:spPr>
          <a:xfrm>
            <a:off x="295275" y="1489075"/>
            <a:ext cx="8524875" cy="4857750"/>
          </a:xfrm>
        </p:spPr>
        <p:txBody>
          <a:bodyPr/>
          <a:lstStyle/>
          <a:p>
            <a:pPr eaLnBrk="1" hangingPunct="1"/>
            <a:endParaRPr lang="es-ES" sz="1600" dirty="0" smtClean="0"/>
          </a:p>
        </p:txBody>
      </p:sp>
      <p:pic>
        <p:nvPicPr>
          <p:cNvPr id="1026" name="Picture 2" descr="C:\Users\Administrator\Desktop\Imagen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4 Rectángulo"/>
          <p:cNvSpPr/>
          <p:nvPr/>
        </p:nvSpPr>
        <p:spPr>
          <a:xfrm>
            <a:off x="683568" y="2492896"/>
            <a:ext cx="7962108" cy="3354765"/>
          </a:xfrm>
          <a:prstGeom prst="rect">
            <a:avLst/>
          </a:prstGeom>
        </p:spPr>
        <p:txBody>
          <a:bodyPr wrap="square">
            <a:spAutoFit/>
          </a:bodyPr>
          <a:lstStyle/>
          <a:p>
            <a:pPr algn="just" fontAlgn="base">
              <a:buFont typeface="Wingdings" pitchFamily="2" charset="2"/>
              <a:buChar char="§"/>
            </a:pPr>
            <a:r>
              <a:rPr lang="es-EC" sz="2200" dirty="0" smtClean="0">
                <a:solidFill>
                  <a:schemeClr val="tx1">
                    <a:lumMod val="50000"/>
                    <a:lumOff val="50000"/>
                  </a:schemeClr>
                </a:solidFill>
                <a:latin typeface="Eras Light ITC" pitchFamily="34" charset="0"/>
              </a:rPr>
              <a:t>Para cumplir con nuestros objetivos realizaremos la instalación de Asterisk sobre servidor real y un servidor  virtual  con sistema operativo CENTOS LINUX.</a:t>
            </a:r>
          </a:p>
          <a:p>
            <a:pPr algn="just" fontAlgn="base"/>
            <a:endParaRPr lang="es-EC" sz="2200" dirty="0" smtClean="0">
              <a:solidFill>
                <a:schemeClr val="tx1">
                  <a:lumMod val="50000"/>
                  <a:lumOff val="50000"/>
                </a:schemeClr>
              </a:solidFill>
              <a:latin typeface="Eras Light ITC" pitchFamily="34" charset="0"/>
            </a:endParaRPr>
          </a:p>
          <a:p>
            <a:pPr algn="just" fontAlgn="base">
              <a:buFont typeface="Wingdings" pitchFamily="2" charset="2"/>
              <a:buChar char="§"/>
            </a:pPr>
            <a:r>
              <a:rPr lang="es-EC" sz="2200" dirty="0" smtClean="0">
                <a:solidFill>
                  <a:schemeClr val="tx1">
                    <a:lumMod val="50000"/>
                    <a:lumOff val="50000"/>
                  </a:schemeClr>
                </a:solidFill>
                <a:latin typeface="Eras Light ITC" pitchFamily="34" charset="0"/>
              </a:rPr>
              <a:t>Adicionalmente dotaremos a los  servidores con  Heartbeat y Distributed Replicated Block Device para poder establecer canales de comunicación con alta disponibilidad y transparencia para el usuario.</a:t>
            </a:r>
          </a:p>
          <a:p>
            <a:pPr algn="just"/>
            <a:endParaRPr lang="es-EC" sz="3600" dirty="0" smtClean="0">
              <a:solidFill>
                <a:schemeClr val="tx1">
                  <a:lumMod val="50000"/>
                  <a:lumOff val="50000"/>
                </a:schemeClr>
              </a:solidFill>
            </a:endParaRPr>
          </a:p>
        </p:txBody>
      </p:sp>
      <p:sp>
        <p:nvSpPr>
          <p:cNvPr id="6" name="5 CuadroTexto"/>
          <p:cNvSpPr txBox="1"/>
          <p:nvPr/>
        </p:nvSpPr>
        <p:spPr>
          <a:xfrm>
            <a:off x="714348" y="1285860"/>
            <a:ext cx="2561508"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Metodología: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714348" y="1285860"/>
            <a:ext cx="2561508"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Esquema:</a:t>
            </a:r>
          </a:p>
        </p:txBody>
      </p:sp>
      <p:pic>
        <p:nvPicPr>
          <p:cNvPr id="10242" name="Picture 2" descr="https://lh6.googleusercontent.com/lzfciaPjF9EDlWJR0PHyhCPQAmuct6E8Y0hVUKB-1O8XcE7Cly1ZdMmF7kSe1f9UPMqbmwnF4Zx3d3BjSpJYcyhzhm6h6t-9egpAHRGFgHLFu9n25ck"/>
          <p:cNvPicPr>
            <a:picLocks noChangeAspect="1" noChangeArrowheads="1"/>
          </p:cNvPicPr>
          <p:nvPr/>
        </p:nvPicPr>
        <p:blipFill>
          <a:blip r:embed="rId3" cstate="print"/>
          <a:srcRect/>
          <a:stretch>
            <a:fillRect/>
          </a:stretch>
        </p:blipFill>
        <p:spPr bwMode="auto">
          <a:xfrm>
            <a:off x="899592" y="1988840"/>
            <a:ext cx="7632848" cy="4536504"/>
          </a:xfrm>
          <a:prstGeom prst="rect">
            <a:avLst/>
          </a:prstGeom>
          <a:ln w="3492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683568" y="1196752"/>
            <a:ext cx="2808312"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Componentes</a:t>
            </a:r>
            <a:r>
              <a:rPr lang="es-EC" sz="3200" b="1" u="sng" dirty="0" smtClean="0">
                <a:solidFill>
                  <a:schemeClr val="tx1">
                    <a:lumMod val="75000"/>
                    <a:lumOff val="25000"/>
                  </a:schemeClr>
                </a:solidFill>
                <a:effectLst>
                  <a:outerShdw blurRad="38100" dist="38100" dir="2700000" algn="tl">
                    <a:srgbClr val="000000">
                      <a:alpha val="43137"/>
                    </a:srgbClr>
                  </a:outerShdw>
                </a:effectLst>
              </a:rPr>
              <a:t>:</a:t>
            </a:r>
          </a:p>
        </p:txBody>
      </p:sp>
      <p:sp>
        <p:nvSpPr>
          <p:cNvPr id="6" name="5 Rectángulo"/>
          <p:cNvSpPr/>
          <p:nvPr/>
        </p:nvSpPr>
        <p:spPr>
          <a:xfrm>
            <a:off x="1259632" y="2420888"/>
            <a:ext cx="6192688" cy="4154984"/>
          </a:xfrm>
          <a:prstGeom prst="rect">
            <a:avLst/>
          </a:prstGeom>
        </p:spPr>
        <p:txBody>
          <a:bodyPr wrap="square">
            <a:spAutoFit/>
          </a:bodyPr>
          <a:lstStyle/>
          <a:p>
            <a:pPr fontAlgn="base"/>
            <a:r>
              <a:rPr lang="es-EC" sz="2200" b="1" u="sng" dirty="0" smtClean="0">
                <a:solidFill>
                  <a:schemeClr val="tx1">
                    <a:lumMod val="50000"/>
                    <a:lumOff val="50000"/>
                  </a:schemeClr>
                </a:solidFill>
                <a:effectLst>
                  <a:outerShdw blurRad="38100" dist="38100" dir="2700000" algn="tl">
                    <a:srgbClr val="000000">
                      <a:alpha val="43137"/>
                    </a:srgbClr>
                  </a:outerShdw>
                </a:effectLst>
                <a:latin typeface="Eras Light ITC" pitchFamily="34" charset="0"/>
              </a:rPr>
              <a:t>Hardware:</a:t>
            </a:r>
          </a:p>
          <a:p>
            <a:r>
              <a:rPr lang="en-US" sz="2200" dirty="0" smtClean="0">
                <a:solidFill>
                  <a:schemeClr val="tx1">
                    <a:lumMod val="50000"/>
                    <a:lumOff val="50000"/>
                  </a:schemeClr>
                </a:solidFill>
                <a:latin typeface="Eras Light ITC" pitchFamily="34" charset="0"/>
              </a:rPr>
              <a:t>		- Servidor</a:t>
            </a:r>
          </a:p>
          <a:p>
            <a:r>
              <a:rPr lang="en-US" sz="2200" dirty="0" smtClean="0">
                <a:solidFill>
                  <a:schemeClr val="tx1">
                    <a:lumMod val="50000"/>
                    <a:lumOff val="50000"/>
                  </a:schemeClr>
                </a:solidFill>
                <a:latin typeface="Eras Light ITC" pitchFamily="34" charset="0"/>
              </a:rPr>
              <a:t>		- Switch</a:t>
            </a:r>
          </a:p>
          <a:p>
            <a:pPr fontAlgn="base"/>
            <a:r>
              <a:rPr lang="en-US" sz="2200" b="1" u="sng" dirty="0" smtClean="0">
                <a:solidFill>
                  <a:schemeClr val="tx1">
                    <a:lumMod val="50000"/>
                    <a:lumOff val="50000"/>
                  </a:schemeClr>
                </a:solidFill>
                <a:effectLst>
                  <a:outerShdw blurRad="38100" dist="38100" dir="2700000" algn="tl">
                    <a:srgbClr val="000000">
                      <a:alpha val="43137"/>
                    </a:srgbClr>
                  </a:outerShdw>
                </a:effectLst>
                <a:latin typeface="Eras Light ITC" pitchFamily="34" charset="0"/>
              </a:rPr>
              <a:t/>
            </a:r>
            <a:br>
              <a:rPr lang="en-US" sz="2200" b="1" u="sng" dirty="0" smtClean="0">
                <a:solidFill>
                  <a:schemeClr val="tx1">
                    <a:lumMod val="50000"/>
                    <a:lumOff val="50000"/>
                  </a:schemeClr>
                </a:solidFill>
                <a:effectLst>
                  <a:outerShdw blurRad="38100" dist="38100" dir="2700000" algn="tl">
                    <a:srgbClr val="000000">
                      <a:alpha val="43137"/>
                    </a:srgbClr>
                  </a:outerShdw>
                </a:effectLst>
                <a:latin typeface="Eras Light ITC" pitchFamily="34" charset="0"/>
              </a:rPr>
            </a:br>
            <a:r>
              <a:rPr lang="en-US" sz="2200" b="1" u="sng" dirty="0" smtClean="0">
                <a:solidFill>
                  <a:schemeClr val="tx1">
                    <a:lumMod val="50000"/>
                    <a:lumOff val="50000"/>
                  </a:schemeClr>
                </a:solidFill>
                <a:effectLst>
                  <a:outerShdw blurRad="38100" dist="38100" dir="2700000" algn="tl">
                    <a:srgbClr val="000000">
                      <a:alpha val="43137"/>
                    </a:srgbClr>
                  </a:outerShdw>
                </a:effectLst>
                <a:latin typeface="Eras Light ITC" pitchFamily="34" charset="0"/>
              </a:rPr>
              <a:t>Software y Librerias:</a:t>
            </a:r>
          </a:p>
          <a:p>
            <a:pPr fontAlgn="base"/>
            <a:endParaRPr lang="en-US" sz="2200" b="1" u="sng" dirty="0" smtClean="0">
              <a:solidFill>
                <a:schemeClr val="tx1">
                  <a:lumMod val="50000"/>
                  <a:lumOff val="50000"/>
                </a:schemeClr>
              </a:solidFill>
              <a:effectLst>
                <a:outerShdw blurRad="38100" dist="38100" dir="2700000" algn="tl">
                  <a:srgbClr val="000000">
                    <a:alpha val="43137"/>
                  </a:srgbClr>
                </a:outerShdw>
              </a:effectLst>
              <a:latin typeface="Eras Light ITC" pitchFamily="34" charset="0"/>
            </a:endParaRPr>
          </a:p>
          <a:p>
            <a:r>
              <a:rPr lang="en-US" sz="2200" dirty="0" smtClean="0">
                <a:solidFill>
                  <a:schemeClr val="tx1">
                    <a:lumMod val="50000"/>
                    <a:lumOff val="50000"/>
                  </a:schemeClr>
                </a:solidFill>
                <a:latin typeface="Eras Light ITC" pitchFamily="34" charset="0"/>
              </a:rPr>
              <a:t>		- Asterisk </a:t>
            </a:r>
          </a:p>
          <a:p>
            <a:r>
              <a:rPr lang="en-US" sz="2200" dirty="0" smtClean="0">
                <a:solidFill>
                  <a:schemeClr val="tx1">
                    <a:lumMod val="50000"/>
                    <a:lumOff val="50000"/>
                  </a:schemeClr>
                </a:solidFill>
                <a:latin typeface="Eras Light ITC" pitchFamily="34" charset="0"/>
              </a:rPr>
              <a:t>		- </a:t>
            </a:r>
            <a:r>
              <a:rPr lang="en-US" sz="2200" dirty="0" err="1" smtClean="0">
                <a:solidFill>
                  <a:schemeClr val="tx1">
                    <a:lumMod val="50000"/>
                    <a:lumOff val="50000"/>
                  </a:schemeClr>
                </a:solidFill>
                <a:latin typeface="Eras Light ITC" pitchFamily="34" charset="0"/>
              </a:rPr>
              <a:t>Drbd</a:t>
            </a:r>
            <a:r>
              <a:rPr lang="en-US" sz="2200" dirty="0" smtClean="0">
                <a:solidFill>
                  <a:schemeClr val="tx1">
                    <a:lumMod val="50000"/>
                    <a:lumOff val="50000"/>
                  </a:schemeClr>
                </a:solidFill>
                <a:latin typeface="Eras Light ITC" pitchFamily="34" charset="0"/>
              </a:rPr>
              <a:t> </a:t>
            </a:r>
          </a:p>
          <a:p>
            <a:r>
              <a:rPr lang="en-US" sz="2200" dirty="0" smtClean="0">
                <a:solidFill>
                  <a:schemeClr val="tx1">
                    <a:lumMod val="50000"/>
                    <a:lumOff val="50000"/>
                  </a:schemeClr>
                </a:solidFill>
                <a:latin typeface="Eras Light ITC" pitchFamily="34" charset="0"/>
              </a:rPr>
              <a:t>		- Heartbeat </a:t>
            </a:r>
          </a:p>
          <a:p>
            <a:r>
              <a:rPr lang="en-US" sz="2200" dirty="0" smtClean="0">
                <a:solidFill>
                  <a:schemeClr val="tx1">
                    <a:lumMod val="50000"/>
                    <a:lumOff val="50000"/>
                  </a:schemeClr>
                </a:solidFill>
                <a:latin typeface="Eras Light ITC" pitchFamily="34" charset="0"/>
              </a:rPr>
              <a:t>		- </a:t>
            </a:r>
            <a:r>
              <a:rPr lang="en-US" sz="2200" dirty="0" err="1" smtClean="0">
                <a:solidFill>
                  <a:schemeClr val="tx1">
                    <a:lumMod val="50000"/>
                    <a:lumOff val="50000"/>
                  </a:schemeClr>
                </a:solidFill>
                <a:latin typeface="Eras Light ITC" pitchFamily="34" charset="0"/>
              </a:rPr>
              <a:t>Softphones</a:t>
            </a:r>
            <a:r>
              <a:rPr lang="en-US" sz="2200" dirty="0" smtClean="0">
                <a:solidFill>
                  <a:schemeClr val="tx1">
                    <a:lumMod val="50000"/>
                    <a:lumOff val="50000"/>
                  </a:schemeClr>
                </a:solidFill>
                <a:latin typeface="Eras Light ITC" pitchFamily="34" charset="0"/>
              </a:rPr>
              <a:t>:  X-</a:t>
            </a:r>
            <a:r>
              <a:rPr lang="en-US" sz="2200" dirty="0" err="1" smtClean="0">
                <a:solidFill>
                  <a:schemeClr val="tx1">
                    <a:lumMod val="50000"/>
                    <a:lumOff val="50000"/>
                  </a:schemeClr>
                </a:solidFill>
                <a:latin typeface="Eras Light ITC" pitchFamily="34" charset="0"/>
              </a:rPr>
              <a:t>Lite</a:t>
            </a:r>
            <a:r>
              <a:rPr lang="en-US" sz="2200" dirty="0" smtClean="0">
                <a:solidFill>
                  <a:schemeClr val="tx1">
                    <a:lumMod val="50000"/>
                    <a:lumOff val="50000"/>
                  </a:schemeClr>
                </a:solidFill>
                <a:latin typeface="Eras Light ITC" pitchFamily="34" charset="0"/>
              </a:rPr>
              <a:t>  y </a:t>
            </a:r>
            <a:r>
              <a:rPr lang="en-US" sz="2200" dirty="0" err="1" smtClean="0">
                <a:solidFill>
                  <a:schemeClr val="tx1">
                    <a:lumMod val="50000"/>
                    <a:lumOff val="50000"/>
                  </a:schemeClr>
                </a:solidFill>
                <a:latin typeface="Eras Light ITC" pitchFamily="34" charset="0"/>
              </a:rPr>
              <a:t>Zoiper</a:t>
            </a:r>
            <a:r>
              <a:rPr lang="en-US" sz="2200" dirty="0" smtClean="0">
                <a:solidFill>
                  <a:schemeClr val="tx1">
                    <a:lumMod val="50000"/>
                    <a:lumOff val="50000"/>
                  </a:schemeClr>
                </a:solidFill>
                <a:latin typeface="Eras Light ITC" pitchFamily="34" charset="0"/>
              </a:rPr>
              <a:t> </a:t>
            </a:r>
          </a:p>
          <a:p>
            <a:pPr fontAlgn="base"/>
            <a:r>
              <a:rPr lang="es-EC" sz="2200" dirty="0" smtClean="0">
                <a:solidFill>
                  <a:schemeClr val="tx1">
                    <a:lumMod val="50000"/>
                    <a:lumOff val="50000"/>
                  </a:schemeClr>
                </a:solidFill>
                <a:latin typeface="Eras Light ITC" pitchFamily="34" charset="0"/>
              </a:rPr>
              <a:t/>
            </a:r>
            <a:br>
              <a:rPr lang="es-EC" sz="2200" dirty="0" smtClean="0">
                <a:solidFill>
                  <a:schemeClr val="tx1">
                    <a:lumMod val="50000"/>
                    <a:lumOff val="50000"/>
                  </a:schemeClr>
                </a:solidFill>
                <a:latin typeface="Eras Light ITC" pitchFamily="34" charset="0"/>
              </a:rPr>
            </a:br>
            <a:endParaRPr lang="es-EC" sz="2200" dirty="0" smtClean="0">
              <a:solidFill>
                <a:schemeClr val="tx1">
                  <a:lumMod val="50000"/>
                  <a:lumOff val="50000"/>
                </a:schemeClr>
              </a:solidFill>
              <a:latin typeface="Eras Light ITC"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683568" y="1196752"/>
            <a:ext cx="2808312"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Hardware</a:t>
            </a:r>
            <a:r>
              <a:rPr lang="es-EC" sz="3200" b="1" u="sng" dirty="0" smtClean="0">
                <a:solidFill>
                  <a:schemeClr val="tx1">
                    <a:lumMod val="75000"/>
                    <a:lumOff val="25000"/>
                  </a:schemeClr>
                </a:solidFill>
                <a:effectLst>
                  <a:outerShdw blurRad="38100" dist="38100" dir="2700000" algn="tl">
                    <a:srgbClr val="000000">
                      <a:alpha val="43137"/>
                    </a:srgbClr>
                  </a:outerShdw>
                </a:effectLst>
              </a:rPr>
              <a:t>:</a:t>
            </a:r>
          </a:p>
        </p:txBody>
      </p:sp>
      <p:sp>
        <p:nvSpPr>
          <p:cNvPr id="6" name="5 Rectángulo"/>
          <p:cNvSpPr/>
          <p:nvPr/>
        </p:nvSpPr>
        <p:spPr>
          <a:xfrm>
            <a:off x="935088" y="1916832"/>
            <a:ext cx="7525344" cy="1446550"/>
          </a:xfrm>
          <a:prstGeom prst="rect">
            <a:avLst/>
          </a:prstGeom>
        </p:spPr>
        <p:txBody>
          <a:bodyPr wrap="square">
            <a:spAutoFit/>
          </a:bodyPr>
          <a:lstStyle/>
          <a:p>
            <a:pPr fontAlgn="base">
              <a:buFont typeface="Wingdings" pitchFamily="2" charset="2"/>
              <a:buChar char="§"/>
            </a:pPr>
            <a:r>
              <a:rPr lang="es-EC" sz="2200" b="1" dirty="0" smtClean="0">
                <a:solidFill>
                  <a:schemeClr val="tx1">
                    <a:lumMod val="50000"/>
                    <a:lumOff val="50000"/>
                  </a:schemeClr>
                </a:solidFill>
                <a:effectLst>
                  <a:outerShdw blurRad="38100" dist="38100" dir="2700000" algn="tl">
                    <a:srgbClr val="000000">
                      <a:alpha val="43137"/>
                    </a:srgbClr>
                  </a:outerShdw>
                </a:effectLst>
                <a:latin typeface="Eras Light ITC" pitchFamily="34" charset="0"/>
              </a:rPr>
              <a:t>Servidor</a:t>
            </a:r>
            <a:r>
              <a:rPr lang="es-EC" sz="2200" dirty="0" smtClean="0">
                <a:solidFill>
                  <a:schemeClr val="tx1">
                    <a:lumMod val="50000"/>
                    <a:lumOff val="50000"/>
                  </a:schemeClr>
                </a:solidFill>
                <a:latin typeface="Eras Light ITC" pitchFamily="34" charset="0"/>
              </a:rPr>
              <a:t> : Los requisitos de hardware que se han configurado para el desarrollo del proyecto, son los siguientes:</a:t>
            </a:r>
          </a:p>
          <a:p>
            <a:pPr fontAlgn="base"/>
            <a:r>
              <a:rPr lang="es-EC" sz="2200" dirty="0" smtClean="0">
                <a:solidFill>
                  <a:schemeClr val="tx1">
                    <a:lumMod val="50000"/>
                    <a:lumOff val="50000"/>
                  </a:schemeClr>
                </a:solidFill>
                <a:latin typeface="Eras Light ITC" pitchFamily="34" charset="0"/>
              </a:rPr>
              <a:t/>
            </a:r>
            <a:br>
              <a:rPr lang="es-EC" sz="2200" dirty="0" smtClean="0">
                <a:solidFill>
                  <a:schemeClr val="tx1">
                    <a:lumMod val="50000"/>
                    <a:lumOff val="50000"/>
                  </a:schemeClr>
                </a:solidFill>
                <a:latin typeface="Eras Light ITC" pitchFamily="34" charset="0"/>
              </a:rPr>
            </a:br>
            <a:endParaRPr lang="es-EC" sz="2200" dirty="0" smtClean="0">
              <a:solidFill>
                <a:schemeClr val="tx1">
                  <a:lumMod val="50000"/>
                  <a:lumOff val="50000"/>
                </a:schemeClr>
              </a:solidFill>
              <a:latin typeface="Eras Light ITC" pitchFamily="34" charset="0"/>
            </a:endParaRPr>
          </a:p>
        </p:txBody>
      </p:sp>
      <p:graphicFrame>
        <p:nvGraphicFramePr>
          <p:cNvPr id="8" name="7 Tabla"/>
          <p:cNvGraphicFramePr>
            <a:graphicFrameLocks noGrp="1"/>
          </p:cNvGraphicFramePr>
          <p:nvPr/>
        </p:nvGraphicFramePr>
        <p:xfrm>
          <a:off x="1475656" y="3501008"/>
          <a:ext cx="6768752" cy="2232250"/>
        </p:xfrm>
        <a:graphic>
          <a:graphicData uri="http://schemas.openxmlformats.org/drawingml/2006/table">
            <a:tbl>
              <a:tblPr/>
              <a:tblGrid>
                <a:gridCol w="1804351"/>
                <a:gridCol w="1580025"/>
                <a:gridCol w="1804351"/>
                <a:gridCol w="1580025"/>
              </a:tblGrid>
              <a:tr h="446450">
                <a:tc gridSpan="2">
                  <a:txBody>
                    <a:bodyPr/>
                    <a:lstStyle/>
                    <a:p>
                      <a:pPr algn="just">
                        <a:lnSpc>
                          <a:spcPct val="115000"/>
                        </a:lnSpc>
                        <a:spcAft>
                          <a:spcPts val="0"/>
                        </a:spcAft>
                      </a:pPr>
                      <a:r>
                        <a:rPr lang="es-ES" sz="1400" dirty="0">
                          <a:solidFill>
                            <a:srgbClr val="000000"/>
                          </a:solidFill>
                          <a:latin typeface="Eras Light ITC"/>
                          <a:ea typeface="Times New Roman"/>
                          <a:cs typeface="Calibri"/>
                        </a:rPr>
                        <a:t>Servidor#1</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just">
                        <a:lnSpc>
                          <a:spcPct val="115000"/>
                        </a:lnSpc>
                        <a:spcAft>
                          <a:spcPts val="0"/>
                        </a:spcAft>
                      </a:pPr>
                      <a:r>
                        <a:rPr lang="es-ES" sz="1400" dirty="0">
                          <a:solidFill>
                            <a:srgbClr val="000000"/>
                          </a:solidFill>
                          <a:latin typeface="Eras Light ITC"/>
                          <a:ea typeface="Times New Roman"/>
                          <a:cs typeface="Calibri"/>
                        </a:rPr>
                        <a:t>Servidor#2</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r h="446450">
                <a:tc>
                  <a:txBody>
                    <a:bodyPr/>
                    <a:lstStyle/>
                    <a:p>
                      <a:pPr algn="just">
                        <a:lnSpc>
                          <a:spcPct val="115000"/>
                        </a:lnSpc>
                        <a:spcAft>
                          <a:spcPts val="0"/>
                        </a:spcAft>
                      </a:pPr>
                      <a:r>
                        <a:rPr lang="es-ES" sz="1400" dirty="0">
                          <a:solidFill>
                            <a:srgbClr val="000000"/>
                          </a:solidFill>
                          <a:latin typeface="Eras Light ITC"/>
                          <a:ea typeface="Times New Roman"/>
                          <a:cs typeface="Calibri"/>
                        </a:rPr>
                        <a:t>Procesador</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solidFill>
                            <a:srgbClr val="000000"/>
                          </a:solidFill>
                          <a:latin typeface="Eras Light ITC"/>
                          <a:ea typeface="Times New Roman"/>
                          <a:cs typeface="Calibri"/>
                        </a:rPr>
                        <a:t>Dual-Core</a:t>
                      </a:r>
                      <a:endParaRPr lang="es-EC" sz="14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solidFill>
                            <a:srgbClr val="000000"/>
                          </a:solidFill>
                          <a:latin typeface="Eras Light ITC"/>
                          <a:ea typeface="Times New Roman"/>
                          <a:cs typeface="Calibri"/>
                        </a:rPr>
                        <a:t>Procesador</a:t>
                      </a:r>
                      <a:endParaRPr lang="es-EC" sz="14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solidFill>
                            <a:srgbClr val="000000"/>
                          </a:solidFill>
                          <a:latin typeface="Eras Light ITC"/>
                          <a:ea typeface="Times New Roman"/>
                          <a:cs typeface="Calibri"/>
                        </a:rPr>
                        <a:t>Core 2 Duo</a:t>
                      </a:r>
                      <a:endParaRPr lang="es-EC" sz="14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50">
                <a:tc>
                  <a:txBody>
                    <a:bodyPr/>
                    <a:lstStyle/>
                    <a:p>
                      <a:pPr algn="just">
                        <a:lnSpc>
                          <a:spcPct val="115000"/>
                        </a:lnSpc>
                        <a:spcAft>
                          <a:spcPts val="0"/>
                        </a:spcAft>
                      </a:pPr>
                      <a:r>
                        <a:rPr lang="es-ES" sz="1400" dirty="0">
                          <a:solidFill>
                            <a:srgbClr val="000000"/>
                          </a:solidFill>
                          <a:latin typeface="Eras Light ITC"/>
                          <a:ea typeface="Times New Roman"/>
                          <a:cs typeface="Calibri"/>
                        </a:rPr>
                        <a:t>RAM</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solidFill>
                            <a:srgbClr val="000000"/>
                          </a:solidFill>
                          <a:latin typeface="Eras Light ITC"/>
                          <a:ea typeface="Times New Roman"/>
                          <a:cs typeface="Calibri"/>
                        </a:rPr>
                        <a:t>1 GB</a:t>
                      </a:r>
                      <a:endParaRPr lang="es-EC" sz="14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solidFill>
                            <a:srgbClr val="000000"/>
                          </a:solidFill>
                          <a:latin typeface="Eras Light ITC"/>
                          <a:ea typeface="Times New Roman"/>
                          <a:cs typeface="Calibri"/>
                        </a:rPr>
                        <a:t>RAM</a:t>
                      </a:r>
                      <a:endParaRPr lang="es-EC" sz="14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solidFill>
                            <a:srgbClr val="000000"/>
                          </a:solidFill>
                          <a:latin typeface="Eras Light ITC"/>
                          <a:ea typeface="Times New Roman"/>
                          <a:cs typeface="Calibri"/>
                        </a:rPr>
                        <a:t>1 GB</a:t>
                      </a:r>
                      <a:endParaRPr lang="es-EC" sz="14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50">
                <a:tc>
                  <a:txBody>
                    <a:bodyPr/>
                    <a:lstStyle/>
                    <a:p>
                      <a:pPr algn="just">
                        <a:lnSpc>
                          <a:spcPct val="115000"/>
                        </a:lnSpc>
                        <a:spcAft>
                          <a:spcPts val="0"/>
                        </a:spcAft>
                      </a:pPr>
                      <a:r>
                        <a:rPr lang="es-ES" sz="1400" dirty="0">
                          <a:solidFill>
                            <a:srgbClr val="000000"/>
                          </a:solidFill>
                          <a:latin typeface="Eras Light ITC"/>
                          <a:ea typeface="Times New Roman"/>
                          <a:cs typeface="Calibri"/>
                        </a:rPr>
                        <a:t>Disco Duro </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dirty="0">
                          <a:solidFill>
                            <a:srgbClr val="000000"/>
                          </a:solidFill>
                          <a:latin typeface="Eras Light ITC"/>
                          <a:ea typeface="Times New Roman"/>
                          <a:cs typeface="Calibri"/>
                        </a:rPr>
                        <a:t>15 GB</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dirty="0">
                          <a:solidFill>
                            <a:srgbClr val="000000"/>
                          </a:solidFill>
                          <a:latin typeface="Eras Light ITC"/>
                          <a:ea typeface="Times New Roman"/>
                          <a:cs typeface="Calibri"/>
                        </a:rPr>
                        <a:t>Disco Duro </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dirty="0">
                          <a:solidFill>
                            <a:srgbClr val="000000"/>
                          </a:solidFill>
                          <a:latin typeface="Eras Light ITC"/>
                          <a:ea typeface="Times New Roman"/>
                          <a:cs typeface="Calibri"/>
                        </a:rPr>
                        <a:t>15 GB</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50">
                <a:tc>
                  <a:txBody>
                    <a:bodyPr/>
                    <a:lstStyle/>
                    <a:p>
                      <a:pPr algn="just">
                        <a:lnSpc>
                          <a:spcPct val="115000"/>
                        </a:lnSpc>
                        <a:spcAft>
                          <a:spcPts val="0"/>
                        </a:spcAft>
                      </a:pPr>
                      <a:r>
                        <a:rPr lang="es-ES" sz="1400">
                          <a:solidFill>
                            <a:srgbClr val="000000"/>
                          </a:solidFill>
                          <a:latin typeface="Eras Light ITC"/>
                          <a:ea typeface="Times New Roman"/>
                          <a:cs typeface="Calibri"/>
                        </a:rPr>
                        <a:t>Tarjeta de Red</a:t>
                      </a:r>
                      <a:endParaRPr lang="es-EC" sz="14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solidFill>
                            <a:srgbClr val="000000"/>
                          </a:solidFill>
                          <a:latin typeface="Eras Light ITC"/>
                          <a:ea typeface="Times New Roman"/>
                          <a:cs typeface="Calibri"/>
                        </a:rPr>
                        <a:t>10/100 Mbps</a:t>
                      </a:r>
                      <a:endParaRPr lang="es-EC" sz="14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solidFill>
                            <a:srgbClr val="000000"/>
                          </a:solidFill>
                          <a:latin typeface="Eras Light ITC"/>
                          <a:ea typeface="Times New Roman"/>
                          <a:cs typeface="Calibri"/>
                        </a:rPr>
                        <a:t>Tarjeta de Red</a:t>
                      </a:r>
                      <a:endParaRPr lang="es-EC" sz="14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dirty="0">
                          <a:solidFill>
                            <a:srgbClr val="000000"/>
                          </a:solidFill>
                          <a:latin typeface="Eras Light ITC"/>
                          <a:ea typeface="Times New Roman"/>
                          <a:cs typeface="Calibri"/>
                        </a:rPr>
                        <a:t>10/100 Mbps</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C"/>
          </a:p>
        </p:txBody>
      </p:sp>
      <p:sp>
        <p:nvSpPr>
          <p:cNvPr id="3" name="2 Subtítulo"/>
          <p:cNvSpPr>
            <a:spLocks noGrp="1"/>
          </p:cNvSpPr>
          <p:nvPr>
            <p:ph type="subTitle" idx="1"/>
          </p:nvPr>
        </p:nvSpPr>
        <p:spPr/>
        <p:txBody>
          <a:bodyPr/>
          <a:lstStyle/>
          <a:p>
            <a:endParaRPr lang="es-EC"/>
          </a:p>
        </p:txBody>
      </p:sp>
      <p:pic>
        <p:nvPicPr>
          <p:cNvPr id="4" name="Picture 2" descr="C:\Users\Administrator\Desktop\Image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683568" y="1196752"/>
            <a:ext cx="2808312" cy="584775"/>
          </a:xfrm>
          <a:prstGeom prst="rect">
            <a:avLst/>
          </a:prstGeom>
          <a:noFill/>
        </p:spPr>
        <p:txBody>
          <a:bodyPr wrap="square" rtlCol="0">
            <a:spAutoFit/>
          </a:bodyPr>
          <a:lstStyle/>
          <a:p>
            <a:r>
              <a:rPr lang="es-EC" sz="3200" b="1" u="sng" dirty="0" smtClean="0">
                <a:solidFill>
                  <a:schemeClr val="tx1">
                    <a:lumMod val="75000"/>
                    <a:lumOff val="25000"/>
                  </a:schemeClr>
                </a:solidFill>
                <a:effectLst>
                  <a:outerShdw blurRad="38100" dist="38100" dir="2700000" algn="tl">
                    <a:srgbClr val="000000">
                      <a:alpha val="43137"/>
                    </a:srgbClr>
                  </a:outerShdw>
                </a:effectLst>
                <a:latin typeface="Eras Light ITC" pitchFamily="34" charset="0"/>
              </a:rPr>
              <a:t>Hardware</a:t>
            </a:r>
            <a:r>
              <a:rPr lang="es-EC" sz="3200" b="1" u="sng" dirty="0" smtClean="0">
                <a:solidFill>
                  <a:schemeClr val="tx1">
                    <a:lumMod val="75000"/>
                    <a:lumOff val="25000"/>
                  </a:schemeClr>
                </a:solidFill>
                <a:effectLst>
                  <a:outerShdw blurRad="38100" dist="38100" dir="2700000" algn="tl">
                    <a:srgbClr val="000000">
                      <a:alpha val="43137"/>
                    </a:srgbClr>
                  </a:outerShdw>
                </a:effectLst>
              </a:rPr>
              <a:t>:</a:t>
            </a:r>
          </a:p>
        </p:txBody>
      </p:sp>
      <p:sp>
        <p:nvSpPr>
          <p:cNvPr id="6" name="5 Rectángulo"/>
          <p:cNvSpPr/>
          <p:nvPr/>
        </p:nvSpPr>
        <p:spPr>
          <a:xfrm>
            <a:off x="935088" y="1916832"/>
            <a:ext cx="7525344" cy="1785104"/>
          </a:xfrm>
          <a:prstGeom prst="rect">
            <a:avLst/>
          </a:prstGeom>
        </p:spPr>
        <p:txBody>
          <a:bodyPr wrap="square">
            <a:spAutoFit/>
          </a:bodyPr>
          <a:lstStyle/>
          <a:p>
            <a:pPr fontAlgn="base">
              <a:buFont typeface="Wingdings" pitchFamily="2" charset="2"/>
              <a:buChar char="§"/>
            </a:pPr>
            <a:r>
              <a:rPr lang="es-EC" sz="2200" b="1" dirty="0" smtClean="0">
                <a:solidFill>
                  <a:schemeClr val="tx1">
                    <a:lumMod val="50000"/>
                    <a:lumOff val="50000"/>
                  </a:schemeClr>
                </a:solidFill>
                <a:effectLst>
                  <a:outerShdw blurRad="38100" dist="38100" dir="2700000" algn="tl">
                    <a:srgbClr val="000000">
                      <a:alpha val="43137"/>
                    </a:srgbClr>
                  </a:outerShdw>
                </a:effectLst>
                <a:latin typeface="Eras Light ITC" pitchFamily="34" charset="0"/>
              </a:rPr>
              <a:t>Switch: </a:t>
            </a:r>
            <a:r>
              <a:rPr lang="es-EC" sz="2200" dirty="0" smtClean="0">
                <a:solidFill>
                  <a:schemeClr val="tx1">
                    <a:lumMod val="50000"/>
                    <a:lumOff val="50000"/>
                  </a:schemeClr>
                </a:solidFill>
                <a:latin typeface="Eras Light ITC" pitchFamily="34" charset="0"/>
              </a:rPr>
              <a:t>La conexión de los servidores se realizara por medio de un Switch Linksys de las siguientes características:</a:t>
            </a:r>
          </a:p>
          <a:p>
            <a:pPr fontAlgn="base"/>
            <a:endParaRPr lang="es-EC" sz="2200" dirty="0" smtClean="0">
              <a:solidFill>
                <a:schemeClr val="tx1">
                  <a:lumMod val="50000"/>
                  <a:lumOff val="50000"/>
                </a:schemeClr>
              </a:solidFill>
              <a:latin typeface="Eras Light ITC" pitchFamily="34" charset="0"/>
            </a:endParaRPr>
          </a:p>
          <a:p>
            <a:pPr fontAlgn="base"/>
            <a:r>
              <a:rPr lang="es-EC" sz="2200" dirty="0" smtClean="0">
                <a:solidFill>
                  <a:schemeClr val="tx1">
                    <a:lumMod val="50000"/>
                    <a:lumOff val="50000"/>
                  </a:schemeClr>
                </a:solidFill>
                <a:latin typeface="Eras Light ITC" pitchFamily="34" charset="0"/>
              </a:rPr>
              <a:t/>
            </a:r>
            <a:br>
              <a:rPr lang="es-EC" sz="2200" dirty="0" smtClean="0">
                <a:solidFill>
                  <a:schemeClr val="tx1">
                    <a:lumMod val="50000"/>
                    <a:lumOff val="50000"/>
                  </a:schemeClr>
                </a:solidFill>
                <a:latin typeface="Eras Light ITC" pitchFamily="34" charset="0"/>
              </a:rPr>
            </a:br>
            <a:endParaRPr lang="es-EC" sz="2200" dirty="0" smtClean="0">
              <a:solidFill>
                <a:schemeClr val="tx1">
                  <a:lumMod val="50000"/>
                  <a:lumOff val="50000"/>
                </a:schemeClr>
              </a:solidFill>
              <a:latin typeface="Eras Light ITC" pitchFamily="34" charset="0"/>
            </a:endParaRPr>
          </a:p>
        </p:txBody>
      </p:sp>
      <p:graphicFrame>
        <p:nvGraphicFramePr>
          <p:cNvPr id="7" name="6 Tabla"/>
          <p:cNvGraphicFramePr>
            <a:graphicFrameLocks noGrp="1"/>
          </p:cNvGraphicFramePr>
          <p:nvPr/>
        </p:nvGraphicFramePr>
        <p:xfrm>
          <a:off x="1475656" y="3008376"/>
          <a:ext cx="6480720" cy="2292831"/>
        </p:xfrm>
        <a:graphic>
          <a:graphicData uri="http://schemas.openxmlformats.org/drawingml/2006/table">
            <a:tbl>
              <a:tblPr/>
              <a:tblGrid>
                <a:gridCol w="3240360"/>
                <a:gridCol w="3240360"/>
              </a:tblGrid>
              <a:tr h="764277">
                <a:tc>
                  <a:txBody>
                    <a:bodyPr/>
                    <a:lstStyle/>
                    <a:p>
                      <a:pPr algn="l">
                        <a:lnSpc>
                          <a:spcPct val="115000"/>
                        </a:lnSpc>
                        <a:spcAft>
                          <a:spcPts val="0"/>
                        </a:spcAft>
                      </a:pPr>
                      <a:r>
                        <a:rPr lang="es-ES" sz="1400" dirty="0">
                          <a:solidFill>
                            <a:srgbClr val="000000"/>
                          </a:solidFill>
                          <a:latin typeface="Eras Light ITC"/>
                          <a:ea typeface="Times New Roman"/>
                          <a:cs typeface="Arial"/>
                        </a:rPr>
                        <a:t>Velocidad de transferencia de datos</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400" dirty="0">
                          <a:solidFill>
                            <a:srgbClr val="000000"/>
                          </a:solidFill>
                          <a:latin typeface="Eras Light ITC"/>
                          <a:ea typeface="Times New Roman"/>
                          <a:cs typeface="Arial"/>
                        </a:rPr>
                        <a:t>100 Mbps</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277">
                <a:tc>
                  <a:txBody>
                    <a:bodyPr/>
                    <a:lstStyle/>
                    <a:p>
                      <a:pPr algn="l">
                        <a:lnSpc>
                          <a:spcPct val="115000"/>
                        </a:lnSpc>
                        <a:spcAft>
                          <a:spcPts val="0"/>
                        </a:spcAft>
                      </a:pPr>
                      <a:r>
                        <a:rPr lang="es-ES" sz="1400" dirty="0">
                          <a:solidFill>
                            <a:srgbClr val="000000"/>
                          </a:solidFill>
                          <a:latin typeface="Eras Light ITC"/>
                          <a:ea typeface="Times New Roman"/>
                          <a:cs typeface="Arial"/>
                        </a:rPr>
                        <a:t>Protocolo de interconexión de datos</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400" dirty="0">
                          <a:solidFill>
                            <a:srgbClr val="000000"/>
                          </a:solidFill>
                          <a:latin typeface="Eras Light ITC"/>
                          <a:ea typeface="Times New Roman"/>
                          <a:cs typeface="Arial"/>
                        </a:rPr>
                        <a:t>Ethernet, </a:t>
                      </a:r>
                      <a:r>
                        <a:rPr lang="es-ES" sz="1400" dirty="0" err="1">
                          <a:solidFill>
                            <a:srgbClr val="000000"/>
                          </a:solidFill>
                          <a:latin typeface="Eras Light ITC"/>
                          <a:ea typeface="Times New Roman"/>
                          <a:cs typeface="Arial"/>
                        </a:rPr>
                        <a:t>Fast</a:t>
                      </a:r>
                      <a:r>
                        <a:rPr lang="es-ES" sz="1400" dirty="0">
                          <a:solidFill>
                            <a:srgbClr val="000000"/>
                          </a:solidFill>
                          <a:latin typeface="Eras Light ITC"/>
                          <a:ea typeface="Times New Roman"/>
                          <a:cs typeface="Arial"/>
                        </a:rPr>
                        <a:t> Ethernet</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277">
                <a:tc>
                  <a:txBody>
                    <a:bodyPr/>
                    <a:lstStyle/>
                    <a:p>
                      <a:pPr algn="l">
                        <a:lnSpc>
                          <a:spcPct val="115000"/>
                        </a:lnSpc>
                        <a:spcAft>
                          <a:spcPts val="0"/>
                        </a:spcAft>
                      </a:pPr>
                      <a:r>
                        <a:rPr lang="es-ES" sz="1400" dirty="0">
                          <a:solidFill>
                            <a:srgbClr val="000000"/>
                          </a:solidFill>
                          <a:latin typeface="Eras Light ITC"/>
                          <a:ea typeface="Times New Roman"/>
                          <a:cs typeface="Arial"/>
                        </a:rPr>
                        <a:t>Interfaces</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400" dirty="0">
                          <a:solidFill>
                            <a:srgbClr val="000000"/>
                          </a:solidFill>
                          <a:latin typeface="Eras Light ITC"/>
                          <a:ea typeface="Times New Roman"/>
                          <a:cs typeface="Arial"/>
                        </a:rPr>
                        <a:t>8 x red - Ethernet 10Base-T/100Base-TX - RJ-45 hembra – 8</a:t>
                      </a:r>
                      <a:endParaRPr lang="es-EC" sz="14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644</Words>
  <Application>Microsoft Office PowerPoint</Application>
  <PresentationFormat>On-screen Show (4:3)</PresentationFormat>
  <Paragraphs>114</Paragraphs>
  <Slides>20</Slides>
  <Notes>5</Notes>
  <HiddenSlides>0</HiddenSlides>
  <MMClips>1</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Tema de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Administrator</dc:creator>
  <cp:lastModifiedBy>Mahayan Manager</cp:lastModifiedBy>
  <cp:revision>48</cp:revision>
  <dcterms:created xsi:type="dcterms:W3CDTF">2010-04-05T05:45:29Z</dcterms:created>
  <dcterms:modified xsi:type="dcterms:W3CDTF">2011-06-07T03:32:45Z</dcterms:modified>
</cp:coreProperties>
</file>