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diagrams/quickStyle1.xml" ContentType="application/vnd.openxmlformats-officedocument.drawingml.diagramStyl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87"/>
  </p:notesMasterIdLst>
  <p:sldIdLst>
    <p:sldId id="258" r:id="rId2"/>
    <p:sldId id="259" r:id="rId3"/>
    <p:sldId id="299" r:id="rId4"/>
    <p:sldId id="300" r:id="rId5"/>
    <p:sldId id="301" r:id="rId6"/>
    <p:sldId id="315" r:id="rId7"/>
    <p:sldId id="302" r:id="rId8"/>
    <p:sldId id="306" r:id="rId9"/>
    <p:sldId id="308" r:id="rId10"/>
    <p:sldId id="307" r:id="rId11"/>
    <p:sldId id="309" r:id="rId12"/>
    <p:sldId id="310" r:id="rId13"/>
    <p:sldId id="311" r:id="rId14"/>
    <p:sldId id="388" r:id="rId15"/>
    <p:sldId id="312" r:id="rId16"/>
    <p:sldId id="313" r:id="rId17"/>
    <p:sldId id="305" r:id="rId18"/>
    <p:sldId id="303" r:id="rId19"/>
    <p:sldId id="316" r:id="rId20"/>
    <p:sldId id="317" r:id="rId21"/>
    <p:sldId id="318" r:id="rId22"/>
    <p:sldId id="319" r:id="rId23"/>
    <p:sldId id="320" r:id="rId24"/>
    <p:sldId id="321" r:id="rId25"/>
    <p:sldId id="322" r:id="rId26"/>
    <p:sldId id="325" r:id="rId27"/>
    <p:sldId id="326" r:id="rId28"/>
    <p:sldId id="323" r:id="rId29"/>
    <p:sldId id="327" r:id="rId30"/>
    <p:sldId id="328" r:id="rId31"/>
    <p:sldId id="324" r:id="rId32"/>
    <p:sldId id="329" r:id="rId33"/>
    <p:sldId id="330" r:id="rId34"/>
    <p:sldId id="331" r:id="rId35"/>
    <p:sldId id="334" r:id="rId36"/>
    <p:sldId id="332" r:id="rId37"/>
    <p:sldId id="333" r:id="rId38"/>
    <p:sldId id="335" r:id="rId39"/>
    <p:sldId id="336" r:id="rId40"/>
    <p:sldId id="337" r:id="rId41"/>
    <p:sldId id="338" r:id="rId42"/>
    <p:sldId id="339" r:id="rId43"/>
    <p:sldId id="340" r:id="rId44"/>
    <p:sldId id="342" r:id="rId45"/>
    <p:sldId id="343" r:id="rId46"/>
    <p:sldId id="344" r:id="rId47"/>
    <p:sldId id="345" r:id="rId48"/>
    <p:sldId id="346" r:id="rId49"/>
    <p:sldId id="347" r:id="rId50"/>
    <p:sldId id="348" r:id="rId51"/>
    <p:sldId id="349" r:id="rId52"/>
    <p:sldId id="350" r:id="rId53"/>
    <p:sldId id="287" r:id="rId54"/>
    <p:sldId id="360" r:id="rId55"/>
    <p:sldId id="352" r:id="rId56"/>
    <p:sldId id="353" r:id="rId57"/>
    <p:sldId id="359" r:id="rId58"/>
    <p:sldId id="354" r:id="rId59"/>
    <p:sldId id="361" r:id="rId60"/>
    <p:sldId id="356" r:id="rId61"/>
    <p:sldId id="362" r:id="rId62"/>
    <p:sldId id="357" r:id="rId63"/>
    <p:sldId id="363" r:id="rId64"/>
    <p:sldId id="358" r:id="rId65"/>
    <p:sldId id="364" r:id="rId66"/>
    <p:sldId id="365" r:id="rId67"/>
    <p:sldId id="366" r:id="rId68"/>
    <p:sldId id="377" r:id="rId69"/>
    <p:sldId id="368" r:id="rId70"/>
    <p:sldId id="378" r:id="rId71"/>
    <p:sldId id="369" r:id="rId72"/>
    <p:sldId id="376" r:id="rId73"/>
    <p:sldId id="379" r:id="rId74"/>
    <p:sldId id="380" r:id="rId75"/>
    <p:sldId id="381" r:id="rId76"/>
    <p:sldId id="370" r:id="rId77"/>
    <p:sldId id="384" r:id="rId78"/>
    <p:sldId id="371" r:id="rId79"/>
    <p:sldId id="372" r:id="rId80"/>
    <p:sldId id="385" r:id="rId81"/>
    <p:sldId id="373" r:id="rId82"/>
    <p:sldId id="374" r:id="rId83"/>
    <p:sldId id="375" r:id="rId84"/>
    <p:sldId id="386" r:id="rId85"/>
    <p:sldId id="387"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6" autoAdjust="0"/>
    <p:restoredTop sz="94718" autoAdjust="0"/>
  </p:normalViewPr>
  <p:slideViewPr>
    <p:cSldViewPr>
      <p:cViewPr>
        <p:scale>
          <a:sx n="90" d="100"/>
          <a:sy n="90" d="100"/>
        </p:scale>
        <p:origin x="-576" y="228"/>
      </p:cViewPr>
      <p:guideLst>
        <p:guide orient="horz" pos="2160"/>
        <p:guide pos="2880"/>
      </p:guideLst>
    </p:cSldViewPr>
  </p:slideViewPr>
  <p:outlineViewPr>
    <p:cViewPr>
      <p:scale>
        <a:sx n="33" d="100"/>
        <a:sy n="33" d="100"/>
      </p:scale>
      <p:origin x="0" y="3580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OBEPS\Documents\Materia%20de%20Graduacion\Simulaciones\Coordinac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OBEPS\Documents\Materia%20de%20Graduacion\Simulaciones\Coordinac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1"/>
  <c:chart>
    <c:autoTitleDeleted val="1"/>
    <c:plotArea>
      <c:layout/>
      <c:scatterChart>
        <c:scatterStyle val="smoothMarker"/>
        <c:ser>
          <c:idx val="0"/>
          <c:order val="0"/>
          <c:tx>
            <c:v>G60_51V_100%V</c:v>
          </c:tx>
          <c:marker>
            <c:symbol val="none"/>
          </c:marker>
          <c:xVal>
            <c:numRef>
              <c:f>'Coordinacion G1_T1_Cor'!$G$29:$G$370</c:f>
              <c:numCache>
                <c:formatCode>General</c:formatCode>
                <c:ptCount val="342"/>
                <c:pt idx="0">
                  <c:v>2950</c:v>
                </c:pt>
                <c:pt idx="1">
                  <c:v>3000</c:v>
                </c:pt>
                <c:pt idx="2">
                  <c:v>3050</c:v>
                </c:pt>
                <c:pt idx="3">
                  <c:v>3100</c:v>
                </c:pt>
                <c:pt idx="4">
                  <c:v>3150</c:v>
                </c:pt>
                <c:pt idx="5">
                  <c:v>3200</c:v>
                </c:pt>
                <c:pt idx="6">
                  <c:v>3250</c:v>
                </c:pt>
                <c:pt idx="7">
                  <c:v>3300</c:v>
                </c:pt>
                <c:pt idx="8">
                  <c:v>3350</c:v>
                </c:pt>
                <c:pt idx="9">
                  <c:v>3400</c:v>
                </c:pt>
                <c:pt idx="10">
                  <c:v>3450</c:v>
                </c:pt>
                <c:pt idx="11">
                  <c:v>3500</c:v>
                </c:pt>
                <c:pt idx="12">
                  <c:v>3550</c:v>
                </c:pt>
                <c:pt idx="13">
                  <c:v>3600</c:v>
                </c:pt>
                <c:pt idx="14">
                  <c:v>3650</c:v>
                </c:pt>
                <c:pt idx="15">
                  <c:v>3700</c:v>
                </c:pt>
                <c:pt idx="16">
                  <c:v>3750</c:v>
                </c:pt>
                <c:pt idx="17">
                  <c:v>3800</c:v>
                </c:pt>
                <c:pt idx="18">
                  <c:v>3850</c:v>
                </c:pt>
                <c:pt idx="19">
                  <c:v>3900</c:v>
                </c:pt>
                <c:pt idx="20">
                  <c:v>3950</c:v>
                </c:pt>
                <c:pt idx="21">
                  <c:v>4000</c:v>
                </c:pt>
                <c:pt idx="22">
                  <c:v>4050</c:v>
                </c:pt>
                <c:pt idx="23">
                  <c:v>4100</c:v>
                </c:pt>
                <c:pt idx="24">
                  <c:v>4150</c:v>
                </c:pt>
                <c:pt idx="25">
                  <c:v>4200</c:v>
                </c:pt>
                <c:pt idx="26">
                  <c:v>4250</c:v>
                </c:pt>
                <c:pt idx="27">
                  <c:v>4300</c:v>
                </c:pt>
                <c:pt idx="28">
                  <c:v>4350</c:v>
                </c:pt>
                <c:pt idx="29">
                  <c:v>4400</c:v>
                </c:pt>
                <c:pt idx="30">
                  <c:v>4450</c:v>
                </c:pt>
                <c:pt idx="31">
                  <c:v>4500</c:v>
                </c:pt>
                <c:pt idx="32">
                  <c:v>4550</c:v>
                </c:pt>
                <c:pt idx="33">
                  <c:v>4600</c:v>
                </c:pt>
                <c:pt idx="34">
                  <c:v>4650</c:v>
                </c:pt>
                <c:pt idx="35">
                  <c:v>4700</c:v>
                </c:pt>
                <c:pt idx="36">
                  <c:v>4750</c:v>
                </c:pt>
                <c:pt idx="37">
                  <c:v>4800</c:v>
                </c:pt>
                <c:pt idx="38">
                  <c:v>4850</c:v>
                </c:pt>
                <c:pt idx="39">
                  <c:v>4900</c:v>
                </c:pt>
                <c:pt idx="40">
                  <c:v>4950</c:v>
                </c:pt>
                <c:pt idx="41">
                  <c:v>5000</c:v>
                </c:pt>
                <c:pt idx="42">
                  <c:v>5050</c:v>
                </c:pt>
                <c:pt idx="43">
                  <c:v>5100</c:v>
                </c:pt>
                <c:pt idx="44">
                  <c:v>5150</c:v>
                </c:pt>
                <c:pt idx="45">
                  <c:v>5200</c:v>
                </c:pt>
                <c:pt idx="46">
                  <c:v>5250</c:v>
                </c:pt>
                <c:pt idx="47">
                  <c:v>5300</c:v>
                </c:pt>
                <c:pt idx="48">
                  <c:v>5350</c:v>
                </c:pt>
                <c:pt idx="49">
                  <c:v>5400</c:v>
                </c:pt>
                <c:pt idx="50">
                  <c:v>5450</c:v>
                </c:pt>
                <c:pt idx="51">
                  <c:v>5500</c:v>
                </c:pt>
                <c:pt idx="52">
                  <c:v>5550</c:v>
                </c:pt>
                <c:pt idx="53">
                  <c:v>5600</c:v>
                </c:pt>
                <c:pt idx="54">
                  <c:v>5650</c:v>
                </c:pt>
                <c:pt idx="55">
                  <c:v>5700</c:v>
                </c:pt>
                <c:pt idx="56">
                  <c:v>5750</c:v>
                </c:pt>
                <c:pt idx="57">
                  <c:v>5800</c:v>
                </c:pt>
                <c:pt idx="58">
                  <c:v>5850</c:v>
                </c:pt>
                <c:pt idx="59">
                  <c:v>5900</c:v>
                </c:pt>
                <c:pt idx="60">
                  <c:v>5950</c:v>
                </c:pt>
                <c:pt idx="61">
                  <c:v>6000</c:v>
                </c:pt>
                <c:pt idx="62">
                  <c:v>6050</c:v>
                </c:pt>
                <c:pt idx="63">
                  <c:v>6100</c:v>
                </c:pt>
                <c:pt idx="64">
                  <c:v>6150</c:v>
                </c:pt>
                <c:pt idx="65">
                  <c:v>6200</c:v>
                </c:pt>
                <c:pt idx="66">
                  <c:v>6250</c:v>
                </c:pt>
                <c:pt idx="67">
                  <c:v>6300</c:v>
                </c:pt>
                <c:pt idx="68">
                  <c:v>6350</c:v>
                </c:pt>
                <c:pt idx="69">
                  <c:v>6400</c:v>
                </c:pt>
                <c:pt idx="70">
                  <c:v>6450</c:v>
                </c:pt>
                <c:pt idx="71">
                  <c:v>6500</c:v>
                </c:pt>
                <c:pt idx="72">
                  <c:v>6550</c:v>
                </c:pt>
                <c:pt idx="73">
                  <c:v>6600</c:v>
                </c:pt>
                <c:pt idx="74">
                  <c:v>6650</c:v>
                </c:pt>
                <c:pt idx="75">
                  <c:v>6700</c:v>
                </c:pt>
                <c:pt idx="76">
                  <c:v>6750</c:v>
                </c:pt>
                <c:pt idx="77">
                  <c:v>6800</c:v>
                </c:pt>
                <c:pt idx="78">
                  <c:v>6850</c:v>
                </c:pt>
                <c:pt idx="79">
                  <c:v>6900</c:v>
                </c:pt>
                <c:pt idx="80">
                  <c:v>6950</c:v>
                </c:pt>
                <c:pt idx="81">
                  <c:v>7000</c:v>
                </c:pt>
                <c:pt idx="82">
                  <c:v>7050</c:v>
                </c:pt>
                <c:pt idx="83">
                  <c:v>7100</c:v>
                </c:pt>
                <c:pt idx="84">
                  <c:v>7150</c:v>
                </c:pt>
                <c:pt idx="85">
                  <c:v>7200</c:v>
                </c:pt>
                <c:pt idx="86">
                  <c:v>7250</c:v>
                </c:pt>
                <c:pt idx="87">
                  <c:v>7300</c:v>
                </c:pt>
                <c:pt idx="88">
                  <c:v>7350</c:v>
                </c:pt>
                <c:pt idx="89">
                  <c:v>7400</c:v>
                </c:pt>
                <c:pt idx="90">
                  <c:v>7450</c:v>
                </c:pt>
                <c:pt idx="91">
                  <c:v>7500</c:v>
                </c:pt>
                <c:pt idx="92">
                  <c:v>7550</c:v>
                </c:pt>
                <c:pt idx="93">
                  <c:v>7600</c:v>
                </c:pt>
                <c:pt idx="94">
                  <c:v>7650</c:v>
                </c:pt>
                <c:pt idx="95">
                  <c:v>7700</c:v>
                </c:pt>
                <c:pt idx="96">
                  <c:v>7750</c:v>
                </c:pt>
                <c:pt idx="97">
                  <c:v>7800</c:v>
                </c:pt>
                <c:pt idx="98">
                  <c:v>7850</c:v>
                </c:pt>
                <c:pt idx="99">
                  <c:v>7900</c:v>
                </c:pt>
                <c:pt idx="100">
                  <c:v>7950</c:v>
                </c:pt>
                <c:pt idx="101">
                  <c:v>8000</c:v>
                </c:pt>
                <c:pt idx="102">
                  <c:v>8050</c:v>
                </c:pt>
                <c:pt idx="103">
                  <c:v>8100</c:v>
                </c:pt>
                <c:pt idx="104">
                  <c:v>8150</c:v>
                </c:pt>
                <c:pt idx="105">
                  <c:v>8200</c:v>
                </c:pt>
                <c:pt idx="106">
                  <c:v>8250</c:v>
                </c:pt>
                <c:pt idx="107">
                  <c:v>8300</c:v>
                </c:pt>
                <c:pt idx="108">
                  <c:v>8350</c:v>
                </c:pt>
                <c:pt idx="109">
                  <c:v>8400</c:v>
                </c:pt>
                <c:pt idx="110">
                  <c:v>8450</c:v>
                </c:pt>
                <c:pt idx="111">
                  <c:v>8500</c:v>
                </c:pt>
                <c:pt idx="112">
                  <c:v>8550</c:v>
                </c:pt>
                <c:pt idx="113">
                  <c:v>8600</c:v>
                </c:pt>
                <c:pt idx="114">
                  <c:v>8650</c:v>
                </c:pt>
                <c:pt idx="115">
                  <c:v>8700</c:v>
                </c:pt>
                <c:pt idx="116">
                  <c:v>8750</c:v>
                </c:pt>
                <c:pt idx="117">
                  <c:v>8800</c:v>
                </c:pt>
                <c:pt idx="118">
                  <c:v>8850</c:v>
                </c:pt>
                <c:pt idx="119">
                  <c:v>8900</c:v>
                </c:pt>
                <c:pt idx="120">
                  <c:v>8950</c:v>
                </c:pt>
                <c:pt idx="121">
                  <c:v>9000</c:v>
                </c:pt>
                <c:pt idx="122">
                  <c:v>9050</c:v>
                </c:pt>
                <c:pt idx="123">
                  <c:v>9100</c:v>
                </c:pt>
                <c:pt idx="124">
                  <c:v>9150</c:v>
                </c:pt>
                <c:pt idx="125">
                  <c:v>9200</c:v>
                </c:pt>
                <c:pt idx="126">
                  <c:v>9250</c:v>
                </c:pt>
                <c:pt idx="127">
                  <c:v>9300</c:v>
                </c:pt>
                <c:pt idx="128">
                  <c:v>9350</c:v>
                </c:pt>
                <c:pt idx="129">
                  <c:v>9400</c:v>
                </c:pt>
                <c:pt idx="130">
                  <c:v>9450</c:v>
                </c:pt>
                <c:pt idx="131">
                  <c:v>9500</c:v>
                </c:pt>
                <c:pt idx="132">
                  <c:v>9550</c:v>
                </c:pt>
                <c:pt idx="133">
                  <c:v>9600</c:v>
                </c:pt>
                <c:pt idx="134">
                  <c:v>9650</c:v>
                </c:pt>
                <c:pt idx="135">
                  <c:v>9700</c:v>
                </c:pt>
                <c:pt idx="136">
                  <c:v>9750</c:v>
                </c:pt>
                <c:pt idx="137">
                  <c:v>9800</c:v>
                </c:pt>
                <c:pt idx="138">
                  <c:v>9850</c:v>
                </c:pt>
                <c:pt idx="139">
                  <c:v>9900</c:v>
                </c:pt>
                <c:pt idx="140">
                  <c:v>9950</c:v>
                </c:pt>
                <c:pt idx="141">
                  <c:v>10000</c:v>
                </c:pt>
                <c:pt idx="142">
                  <c:v>10050</c:v>
                </c:pt>
                <c:pt idx="143">
                  <c:v>10100</c:v>
                </c:pt>
                <c:pt idx="144">
                  <c:v>10150</c:v>
                </c:pt>
                <c:pt idx="145">
                  <c:v>10200</c:v>
                </c:pt>
                <c:pt idx="146">
                  <c:v>10250</c:v>
                </c:pt>
                <c:pt idx="147">
                  <c:v>10300</c:v>
                </c:pt>
                <c:pt idx="148">
                  <c:v>10350</c:v>
                </c:pt>
                <c:pt idx="149">
                  <c:v>10400</c:v>
                </c:pt>
                <c:pt idx="150">
                  <c:v>10450</c:v>
                </c:pt>
                <c:pt idx="151">
                  <c:v>10500</c:v>
                </c:pt>
                <c:pt idx="152">
                  <c:v>10550</c:v>
                </c:pt>
                <c:pt idx="153">
                  <c:v>10600</c:v>
                </c:pt>
                <c:pt idx="154">
                  <c:v>10650</c:v>
                </c:pt>
                <c:pt idx="155">
                  <c:v>10700</c:v>
                </c:pt>
                <c:pt idx="156">
                  <c:v>10750</c:v>
                </c:pt>
                <c:pt idx="157">
                  <c:v>10800</c:v>
                </c:pt>
                <c:pt idx="158">
                  <c:v>10850</c:v>
                </c:pt>
                <c:pt idx="159">
                  <c:v>10900</c:v>
                </c:pt>
                <c:pt idx="160">
                  <c:v>10950</c:v>
                </c:pt>
                <c:pt idx="161">
                  <c:v>11000</c:v>
                </c:pt>
                <c:pt idx="162">
                  <c:v>11050</c:v>
                </c:pt>
                <c:pt idx="163">
                  <c:v>11100</c:v>
                </c:pt>
                <c:pt idx="164">
                  <c:v>11150</c:v>
                </c:pt>
                <c:pt idx="165">
                  <c:v>11200</c:v>
                </c:pt>
                <c:pt idx="166">
                  <c:v>11250</c:v>
                </c:pt>
                <c:pt idx="167">
                  <c:v>11300</c:v>
                </c:pt>
                <c:pt idx="168">
                  <c:v>11350</c:v>
                </c:pt>
                <c:pt idx="169">
                  <c:v>11400</c:v>
                </c:pt>
                <c:pt idx="170">
                  <c:v>11450</c:v>
                </c:pt>
                <c:pt idx="171">
                  <c:v>11500</c:v>
                </c:pt>
                <c:pt idx="172">
                  <c:v>11550</c:v>
                </c:pt>
                <c:pt idx="173">
                  <c:v>11600</c:v>
                </c:pt>
                <c:pt idx="174">
                  <c:v>11650</c:v>
                </c:pt>
                <c:pt idx="175">
                  <c:v>11700</c:v>
                </c:pt>
                <c:pt idx="176">
                  <c:v>11750</c:v>
                </c:pt>
                <c:pt idx="177">
                  <c:v>11800</c:v>
                </c:pt>
                <c:pt idx="178">
                  <c:v>11850</c:v>
                </c:pt>
                <c:pt idx="179">
                  <c:v>11900</c:v>
                </c:pt>
                <c:pt idx="180">
                  <c:v>11950</c:v>
                </c:pt>
                <c:pt idx="181">
                  <c:v>12000</c:v>
                </c:pt>
                <c:pt idx="182">
                  <c:v>12050</c:v>
                </c:pt>
                <c:pt idx="183">
                  <c:v>12100</c:v>
                </c:pt>
                <c:pt idx="184">
                  <c:v>12150</c:v>
                </c:pt>
                <c:pt idx="185">
                  <c:v>12200</c:v>
                </c:pt>
                <c:pt idx="186">
                  <c:v>12250</c:v>
                </c:pt>
                <c:pt idx="187">
                  <c:v>12300</c:v>
                </c:pt>
                <c:pt idx="188">
                  <c:v>12350</c:v>
                </c:pt>
                <c:pt idx="189">
                  <c:v>12400</c:v>
                </c:pt>
                <c:pt idx="190">
                  <c:v>12450</c:v>
                </c:pt>
                <c:pt idx="191">
                  <c:v>12500</c:v>
                </c:pt>
                <c:pt idx="192">
                  <c:v>12550</c:v>
                </c:pt>
                <c:pt idx="193">
                  <c:v>12600</c:v>
                </c:pt>
                <c:pt idx="194">
                  <c:v>12650</c:v>
                </c:pt>
                <c:pt idx="195">
                  <c:v>12700</c:v>
                </c:pt>
                <c:pt idx="196">
                  <c:v>12750</c:v>
                </c:pt>
                <c:pt idx="197">
                  <c:v>12800</c:v>
                </c:pt>
                <c:pt idx="198">
                  <c:v>12850</c:v>
                </c:pt>
                <c:pt idx="199">
                  <c:v>12900</c:v>
                </c:pt>
                <c:pt idx="200">
                  <c:v>12950</c:v>
                </c:pt>
                <c:pt idx="201">
                  <c:v>13000</c:v>
                </c:pt>
                <c:pt idx="202">
                  <c:v>13050</c:v>
                </c:pt>
                <c:pt idx="203">
                  <c:v>13100</c:v>
                </c:pt>
                <c:pt idx="204">
                  <c:v>13150</c:v>
                </c:pt>
                <c:pt idx="205">
                  <c:v>13200</c:v>
                </c:pt>
                <c:pt idx="206">
                  <c:v>13250</c:v>
                </c:pt>
                <c:pt idx="207">
                  <c:v>13300</c:v>
                </c:pt>
                <c:pt idx="208">
                  <c:v>13350</c:v>
                </c:pt>
                <c:pt idx="209">
                  <c:v>13400</c:v>
                </c:pt>
                <c:pt idx="210">
                  <c:v>13450</c:v>
                </c:pt>
                <c:pt idx="211">
                  <c:v>13500</c:v>
                </c:pt>
                <c:pt idx="212">
                  <c:v>13550</c:v>
                </c:pt>
                <c:pt idx="213">
                  <c:v>13600</c:v>
                </c:pt>
                <c:pt idx="214">
                  <c:v>13650</c:v>
                </c:pt>
                <c:pt idx="215">
                  <c:v>13700</c:v>
                </c:pt>
                <c:pt idx="216">
                  <c:v>13750</c:v>
                </c:pt>
                <c:pt idx="217">
                  <c:v>13800</c:v>
                </c:pt>
                <c:pt idx="218">
                  <c:v>13850</c:v>
                </c:pt>
                <c:pt idx="219">
                  <c:v>13900</c:v>
                </c:pt>
                <c:pt idx="220">
                  <c:v>13950</c:v>
                </c:pt>
                <c:pt idx="221">
                  <c:v>14000</c:v>
                </c:pt>
                <c:pt idx="222">
                  <c:v>14050</c:v>
                </c:pt>
                <c:pt idx="223">
                  <c:v>14100</c:v>
                </c:pt>
                <c:pt idx="224">
                  <c:v>14150</c:v>
                </c:pt>
                <c:pt idx="225">
                  <c:v>14200</c:v>
                </c:pt>
                <c:pt idx="226">
                  <c:v>14250</c:v>
                </c:pt>
                <c:pt idx="227">
                  <c:v>14300</c:v>
                </c:pt>
                <c:pt idx="228">
                  <c:v>14350</c:v>
                </c:pt>
                <c:pt idx="229">
                  <c:v>14400</c:v>
                </c:pt>
                <c:pt idx="230">
                  <c:v>14450</c:v>
                </c:pt>
                <c:pt idx="231">
                  <c:v>14500</c:v>
                </c:pt>
                <c:pt idx="232">
                  <c:v>14550</c:v>
                </c:pt>
                <c:pt idx="233">
                  <c:v>14600</c:v>
                </c:pt>
                <c:pt idx="234">
                  <c:v>14650</c:v>
                </c:pt>
                <c:pt idx="235">
                  <c:v>14700</c:v>
                </c:pt>
                <c:pt idx="236">
                  <c:v>14750</c:v>
                </c:pt>
                <c:pt idx="237">
                  <c:v>14800</c:v>
                </c:pt>
                <c:pt idx="238">
                  <c:v>14850</c:v>
                </c:pt>
                <c:pt idx="239">
                  <c:v>14900</c:v>
                </c:pt>
                <c:pt idx="240">
                  <c:v>14950</c:v>
                </c:pt>
                <c:pt idx="241">
                  <c:v>15000</c:v>
                </c:pt>
                <c:pt idx="242">
                  <c:v>15050</c:v>
                </c:pt>
                <c:pt idx="243">
                  <c:v>15100</c:v>
                </c:pt>
                <c:pt idx="244">
                  <c:v>15150</c:v>
                </c:pt>
                <c:pt idx="245">
                  <c:v>15200</c:v>
                </c:pt>
                <c:pt idx="246">
                  <c:v>15250</c:v>
                </c:pt>
                <c:pt idx="247">
                  <c:v>15300</c:v>
                </c:pt>
                <c:pt idx="248">
                  <c:v>15350</c:v>
                </c:pt>
                <c:pt idx="249">
                  <c:v>15400</c:v>
                </c:pt>
                <c:pt idx="250">
                  <c:v>15450</c:v>
                </c:pt>
                <c:pt idx="251">
                  <c:v>15500</c:v>
                </c:pt>
                <c:pt idx="252">
                  <c:v>15550</c:v>
                </c:pt>
                <c:pt idx="253">
                  <c:v>15600</c:v>
                </c:pt>
                <c:pt idx="254">
                  <c:v>15650</c:v>
                </c:pt>
                <c:pt idx="255">
                  <c:v>15700</c:v>
                </c:pt>
                <c:pt idx="256">
                  <c:v>15750</c:v>
                </c:pt>
                <c:pt idx="257">
                  <c:v>15800</c:v>
                </c:pt>
                <c:pt idx="258">
                  <c:v>15850</c:v>
                </c:pt>
                <c:pt idx="259">
                  <c:v>15900</c:v>
                </c:pt>
                <c:pt idx="260">
                  <c:v>15950</c:v>
                </c:pt>
                <c:pt idx="261">
                  <c:v>16000</c:v>
                </c:pt>
                <c:pt idx="262">
                  <c:v>16050</c:v>
                </c:pt>
                <c:pt idx="263">
                  <c:v>16100</c:v>
                </c:pt>
                <c:pt idx="264">
                  <c:v>16150</c:v>
                </c:pt>
                <c:pt idx="265">
                  <c:v>16200</c:v>
                </c:pt>
                <c:pt idx="266">
                  <c:v>16250</c:v>
                </c:pt>
                <c:pt idx="267">
                  <c:v>16300</c:v>
                </c:pt>
                <c:pt idx="268">
                  <c:v>16350</c:v>
                </c:pt>
                <c:pt idx="269">
                  <c:v>16400</c:v>
                </c:pt>
                <c:pt idx="270">
                  <c:v>16450</c:v>
                </c:pt>
                <c:pt idx="271">
                  <c:v>16500</c:v>
                </c:pt>
                <c:pt idx="272">
                  <c:v>16550</c:v>
                </c:pt>
                <c:pt idx="273">
                  <c:v>16600</c:v>
                </c:pt>
                <c:pt idx="274">
                  <c:v>16650</c:v>
                </c:pt>
                <c:pt idx="275">
                  <c:v>16700</c:v>
                </c:pt>
                <c:pt idx="276">
                  <c:v>16750</c:v>
                </c:pt>
                <c:pt idx="277">
                  <c:v>16800</c:v>
                </c:pt>
                <c:pt idx="278">
                  <c:v>16850</c:v>
                </c:pt>
                <c:pt idx="279">
                  <c:v>16900</c:v>
                </c:pt>
                <c:pt idx="280">
                  <c:v>16950</c:v>
                </c:pt>
                <c:pt idx="281">
                  <c:v>17000</c:v>
                </c:pt>
                <c:pt idx="282">
                  <c:v>17050</c:v>
                </c:pt>
                <c:pt idx="283">
                  <c:v>17100</c:v>
                </c:pt>
                <c:pt idx="284">
                  <c:v>17150</c:v>
                </c:pt>
                <c:pt idx="285">
                  <c:v>17200</c:v>
                </c:pt>
                <c:pt idx="286">
                  <c:v>17250</c:v>
                </c:pt>
                <c:pt idx="287">
                  <c:v>17300</c:v>
                </c:pt>
                <c:pt idx="288">
                  <c:v>17350</c:v>
                </c:pt>
                <c:pt idx="289">
                  <c:v>17400</c:v>
                </c:pt>
                <c:pt idx="290">
                  <c:v>17450</c:v>
                </c:pt>
                <c:pt idx="291">
                  <c:v>17500</c:v>
                </c:pt>
                <c:pt idx="292">
                  <c:v>17550</c:v>
                </c:pt>
                <c:pt idx="293">
                  <c:v>17600</c:v>
                </c:pt>
                <c:pt idx="294">
                  <c:v>17650</c:v>
                </c:pt>
                <c:pt idx="295">
                  <c:v>17700</c:v>
                </c:pt>
                <c:pt idx="296">
                  <c:v>17750</c:v>
                </c:pt>
                <c:pt idx="297">
                  <c:v>17800</c:v>
                </c:pt>
                <c:pt idx="298">
                  <c:v>17850</c:v>
                </c:pt>
                <c:pt idx="299">
                  <c:v>17900</c:v>
                </c:pt>
                <c:pt idx="300">
                  <c:v>17950</c:v>
                </c:pt>
                <c:pt idx="301">
                  <c:v>18000</c:v>
                </c:pt>
                <c:pt idx="302">
                  <c:v>18050</c:v>
                </c:pt>
                <c:pt idx="303">
                  <c:v>18100</c:v>
                </c:pt>
                <c:pt idx="304">
                  <c:v>18150</c:v>
                </c:pt>
                <c:pt idx="305">
                  <c:v>18200</c:v>
                </c:pt>
                <c:pt idx="306">
                  <c:v>18250</c:v>
                </c:pt>
                <c:pt idx="307">
                  <c:v>18300</c:v>
                </c:pt>
                <c:pt idx="308">
                  <c:v>18350</c:v>
                </c:pt>
                <c:pt idx="309">
                  <c:v>18400</c:v>
                </c:pt>
                <c:pt idx="310">
                  <c:v>18450</c:v>
                </c:pt>
                <c:pt idx="311">
                  <c:v>18500</c:v>
                </c:pt>
                <c:pt idx="312">
                  <c:v>18550</c:v>
                </c:pt>
                <c:pt idx="313">
                  <c:v>18600</c:v>
                </c:pt>
                <c:pt idx="314">
                  <c:v>18650</c:v>
                </c:pt>
                <c:pt idx="315">
                  <c:v>18700</c:v>
                </c:pt>
                <c:pt idx="316">
                  <c:v>18750</c:v>
                </c:pt>
                <c:pt idx="317">
                  <c:v>18800</c:v>
                </c:pt>
                <c:pt idx="318">
                  <c:v>18850</c:v>
                </c:pt>
                <c:pt idx="319">
                  <c:v>18900</c:v>
                </c:pt>
                <c:pt idx="320">
                  <c:v>18950</c:v>
                </c:pt>
                <c:pt idx="321">
                  <c:v>19000</c:v>
                </c:pt>
                <c:pt idx="322">
                  <c:v>19050</c:v>
                </c:pt>
                <c:pt idx="323">
                  <c:v>19100</c:v>
                </c:pt>
                <c:pt idx="324">
                  <c:v>19150</c:v>
                </c:pt>
                <c:pt idx="325">
                  <c:v>19200</c:v>
                </c:pt>
                <c:pt idx="326">
                  <c:v>19250</c:v>
                </c:pt>
                <c:pt idx="327">
                  <c:v>19300</c:v>
                </c:pt>
                <c:pt idx="328">
                  <c:v>19350</c:v>
                </c:pt>
                <c:pt idx="329">
                  <c:v>19400</c:v>
                </c:pt>
                <c:pt idx="330">
                  <c:v>19450</c:v>
                </c:pt>
                <c:pt idx="331">
                  <c:v>19500</c:v>
                </c:pt>
                <c:pt idx="332">
                  <c:v>19550</c:v>
                </c:pt>
                <c:pt idx="333">
                  <c:v>19600</c:v>
                </c:pt>
                <c:pt idx="334">
                  <c:v>19650</c:v>
                </c:pt>
                <c:pt idx="335">
                  <c:v>19700</c:v>
                </c:pt>
                <c:pt idx="336">
                  <c:v>19750</c:v>
                </c:pt>
                <c:pt idx="337">
                  <c:v>19800</c:v>
                </c:pt>
                <c:pt idx="338">
                  <c:v>19850</c:v>
                </c:pt>
                <c:pt idx="339">
                  <c:v>19900</c:v>
                </c:pt>
                <c:pt idx="340">
                  <c:v>19950</c:v>
                </c:pt>
                <c:pt idx="341">
                  <c:v>20000</c:v>
                </c:pt>
              </c:numCache>
            </c:numRef>
          </c:xVal>
          <c:yVal>
            <c:numRef>
              <c:f>'Coordinacion G1_T1_Cor'!$F$29:$F$370</c:f>
              <c:numCache>
                <c:formatCode>General</c:formatCode>
                <c:ptCount val="342"/>
                <c:pt idx="0">
                  <c:v>158.70353992938925</c:v>
                </c:pt>
                <c:pt idx="1">
                  <c:v>-37.939300095948205</c:v>
                </c:pt>
                <c:pt idx="2">
                  <c:v>-39.846974666744991</c:v>
                </c:pt>
                <c:pt idx="3">
                  <c:v>-41.912487198058344</c:v>
                </c:pt>
                <c:pt idx="4">
                  <c:v>-44.156677772515991</c:v>
                </c:pt>
                <c:pt idx="5">
                  <c:v>-46.604206881304478</c:v>
                </c:pt>
                <c:pt idx="6">
                  <c:v>-49.284474020795194</c:v>
                </c:pt>
                <c:pt idx="7">
                  <c:v>-52.232814632597233</c:v>
                </c:pt>
                <c:pt idx="8">
                  <c:v>-55.492079027466175</c:v>
                </c:pt>
                <c:pt idx="9">
                  <c:v>-59.114743513269467</c:v>
                </c:pt>
                <c:pt idx="10">
                  <c:v>-63.16577548040258</c:v>
                </c:pt>
                <c:pt idx="11">
                  <c:v>-67.726586478052781</c:v>
                </c:pt>
                <c:pt idx="12">
                  <c:v>-72.900587873160788</c:v>
                </c:pt>
                <c:pt idx="13">
                  <c:v>-78.821161997799052</c:v>
                </c:pt>
                <c:pt idx="14">
                  <c:v>-85.663369756686308</c:v>
                </c:pt>
                <c:pt idx="15">
                  <c:v>-93.661611240334963</c:v>
                </c:pt>
                <c:pt idx="16">
                  <c:v>-103.13709777486426</c:v>
                </c:pt>
                <c:pt idx="17">
                  <c:v>-114.54214357883464</c:v>
                </c:pt>
                <c:pt idx="18">
                  <c:v>-128.53465626142992</c:v>
                </c:pt>
                <c:pt idx="19">
                  <c:v>-146.10992768757347</c:v>
                </c:pt>
                <c:pt idx="20">
                  <c:v>-168.84871088346227</c:v>
                </c:pt>
                <c:pt idx="21">
                  <c:v>-199.42192820509055</c:v>
                </c:pt>
                <c:pt idx="22">
                  <c:v>-242.72626469684806</c:v>
                </c:pt>
                <c:pt idx="23">
                  <c:v>-308.81280357109171</c:v>
                </c:pt>
                <c:pt idx="24">
                  <c:v>-422.09130911388883</c:v>
                </c:pt>
                <c:pt idx="25">
                  <c:v>-661.21545256587763</c:v>
                </c:pt>
                <c:pt idx="26">
                  <c:v>-1498.1072320197798</c:v>
                </c:pt>
                <c:pt idx="27">
                  <c:v>6033.7512042631561</c:v>
                </c:pt>
                <c:pt idx="28">
                  <c:v>1012.4848510686338</c:v>
                </c:pt>
                <c:pt idx="29">
                  <c:v>555.99143064804855</c:v>
                </c:pt>
                <c:pt idx="30">
                  <c:v>384.79650633459869</c:v>
                </c:pt>
                <c:pt idx="31">
                  <c:v>295.11557669685232</c:v>
                </c:pt>
                <c:pt idx="32">
                  <c:v>239.92144565915089</c:v>
                </c:pt>
                <c:pt idx="33">
                  <c:v>202.52704088580154</c:v>
                </c:pt>
                <c:pt idx="34">
                  <c:v>175.515883505864</c:v>
                </c:pt>
                <c:pt idx="35">
                  <c:v>155.08928730321801</c:v>
                </c:pt>
                <c:pt idx="36">
                  <c:v>139.10016712632662</c:v>
                </c:pt>
                <c:pt idx="37">
                  <c:v>126.24343058320673</c:v>
                </c:pt>
                <c:pt idx="38">
                  <c:v>115.68008846838538</c:v>
                </c:pt>
                <c:pt idx="39">
                  <c:v>106.84622891190837</c:v>
                </c:pt>
                <c:pt idx="40">
                  <c:v>99.348821458464258</c:v>
                </c:pt>
                <c:pt idx="41">
                  <c:v>92.905547590202602</c:v>
                </c:pt>
                <c:pt idx="42">
                  <c:v>87.308382357242166</c:v>
                </c:pt>
                <c:pt idx="43">
                  <c:v>82.400664291868537</c:v>
                </c:pt>
                <c:pt idx="44">
                  <c:v>78.062164188512227</c:v>
                </c:pt>
                <c:pt idx="45">
                  <c:v>74.199076262922659</c:v>
                </c:pt>
                <c:pt idx="46">
                  <c:v>70.73713707303115</c:v>
                </c:pt>
                <c:pt idx="47">
                  <c:v>67.616788323837937</c:v>
                </c:pt>
                <c:pt idx="48">
                  <c:v>64.789708688984959</c:v>
                </c:pt>
                <c:pt idx="49">
                  <c:v>62.216282977097279</c:v>
                </c:pt>
                <c:pt idx="50">
                  <c:v>59.8637258234359</c:v>
                </c:pt>
                <c:pt idx="51">
                  <c:v>57.704670581363828</c:v>
                </c:pt>
                <c:pt idx="52">
                  <c:v>55.716094191493092</c:v>
                </c:pt>
                <c:pt idx="53">
                  <c:v>53.878488263507471</c:v>
                </c:pt>
                <c:pt idx="54">
                  <c:v>52.175213007145352</c:v>
                </c:pt>
                <c:pt idx="55">
                  <c:v>50.59198862425562</c:v>
                </c:pt>
                <c:pt idx="56">
                  <c:v>49.116491208962756</c:v>
                </c:pt>
                <c:pt idx="57">
                  <c:v>47.738028932230264</c:v>
                </c:pt>
                <c:pt idx="58">
                  <c:v>46.447280498292763</c:v>
                </c:pt>
                <c:pt idx="59">
                  <c:v>45.236082335635452</c:v>
                </c:pt>
                <c:pt idx="60">
                  <c:v>44.097254247165964</c:v>
                </c:pt>
                <c:pt idx="61">
                  <c:v>43.024455647823103</c:v>
                </c:pt>
                <c:pt idx="62">
                  <c:v>42.012066306915912</c:v>
                </c:pt>
                <c:pt idx="63">
                  <c:v>41.055086856713167</c:v>
                </c:pt>
                <c:pt idx="64">
                  <c:v>40.149055347838313</c:v>
                </c:pt>
                <c:pt idx="65">
                  <c:v>39.289976910964562</c:v>
                </c:pt>
                <c:pt idx="66">
                  <c:v>38.474264184415944</c:v>
                </c:pt>
                <c:pt idx="67">
                  <c:v>37.698686633007476</c:v>
                </c:pt>
                <c:pt idx="68">
                  <c:v>36.960327247493645</c:v>
                </c:pt>
                <c:pt idx="69">
                  <c:v>36.256545400362945</c:v>
                </c:pt>
                <c:pt idx="70">
                  <c:v>35.58494486041684</c:v>
                </c:pt>
                <c:pt idx="71">
                  <c:v>34.943346149148951</c:v>
                </c:pt>
                <c:pt idx="72">
                  <c:v>34.329762566518731</c:v>
                </c:pt>
                <c:pt idx="73">
                  <c:v>33.742379330163558</c:v>
                </c:pt>
                <c:pt idx="74">
                  <c:v>33.179535366300613</c:v>
                </c:pt>
                <c:pt idx="75">
                  <c:v>32.639707367245407</c:v>
                </c:pt>
                <c:pt idx="76">
                  <c:v>32.121495793036644</c:v>
                </c:pt>
                <c:pt idx="77">
                  <c:v>31.623612546107079</c:v>
                </c:pt>
                <c:pt idx="78">
                  <c:v>31.144870090249231</c:v>
                </c:pt>
                <c:pt idx="79">
                  <c:v>30.684171820204586</c:v>
                </c:pt>
                <c:pt idx="80">
                  <c:v>30.240503517328666</c:v>
                </c:pt>
                <c:pt idx="81">
                  <c:v>29.812925751058074</c:v>
                </c:pt>
                <c:pt idx="82">
                  <c:v>29.400567106249003</c:v>
                </c:pt>
                <c:pt idx="83">
                  <c:v>29.002618133523747</c:v>
                </c:pt>
                <c:pt idx="84">
                  <c:v>28.618325934139889</c:v>
                </c:pt>
                <c:pt idx="85">
                  <c:v>28.246989303078127</c:v>
                </c:pt>
                <c:pt idx="86">
                  <c:v>27.887954364335595</c:v>
                </c:pt>
                <c:pt idx="87">
                  <c:v>27.540610641197489</c:v>
                </c:pt>
                <c:pt idx="88">
                  <c:v>27.204387511737689</c:v>
                </c:pt>
                <c:pt idx="89">
                  <c:v>26.878751006191926</c:v>
                </c:pt>
                <c:pt idx="90">
                  <c:v>26.563200908342687</c:v>
                </c:pt>
                <c:pt idx="91">
                  <c:v>26.257268127770331</c:v>
                </c:pt>
                <c:pt idx="92">
                  <c:v>25.960512313884927</c:v>
                </c:pt>
                <c:pt idx="93">
                  <c:v>25.67251968618179</c:v>
                </c:pt>
                <c:pt idx="94">
                  <c:v>25.39290105819709</c:v>
                </c:pt>
                <c:pt idx="95">
                  <c:v>25.121290035274605</c:v>
                </c:pt>
                <c:pt idx="96">
                  <c:v>24.857341368576691</c:v>
                </c:pt>
                <c:pt idx="97">
                  <c:v>24.600729449749185</c:v>
                </c:pt>
                <c:pt idx="98">
                  <c:v>24.351146932419187</c:v>
                </c:pt>
                <c:pt idx="99">
                  <c:v>24.108303468225387</c:v>
                </c:pt>
                <c:pt idx="100">
                  <c:v>23.871924546431902</c:v>
                </c:pt>
                <c:pt idx="101">
                  <c:v>23.641750427356886</c:v>
                </c:pt>
                <c:pt idx="102">
                  <c:v>23.417535160874991</c:v>
                </c:pt>
                <c:pt idx="103">
                  <c:v>23.199045682190288</c:v>
                </c:pt>
                <c:pt idx="104">
                  <c:v>22.986060977865787</c:v>
                </c:pt>
                <c:pt idx="105">
                  <c:v>22.778371315824415</c:v>
                </c:pt>
                <c:pt idx="106">
                  <c:v>22.575777533668077</c:v>
                </c:pt>
                <c:pt idx="107">
                  <c:v>22.378090380224577</c:v>
                </c:pt>
                <c:pt idx="108">
                  <c:v>22.18512990573301</c:v>
                </c:pt>
                <c:pt idx="109">
                  <c:v>21.996724896531656</c:v>
                </c:pt>
                <c:pt idx="110">
                  <c:v>21.812712350494827</c:v>
                </c:pt>
                <c:pt idx="111">
                  <c:v>21.632936989841788</c:v>
                </c:pt>
                <c:pt idx="112">
                  <c:v>21.457250808240957</c:v>
                </c:pt>
                <c:pt idx="113">
                  <c:v>21.285512649428494</c:v>
                </c:pt>
                <c:pt idx="114">
                  <c:v>21.117587814807631</c:v>
                </c:pt>
                <c:pt idx="115">
                  <c:v>20.953347697733715</c:v>
                </c:pt>
                <c:pt idx="116">
                  <c:v>20.792669442389489</c:v>
                </c:pt>
                <c:pt idx="117">
                  <c:v>20.635435625340431</c:v>
                </c:pt>
                <c:pt idx="118">
                  <c:v>20.481533958031619</c:v>
                </c:pt>
                <c:pt idx="119">
                  <c:v>20.330857008638759</c:v>
                </c:pt>
                <c:pt idx="120">
                  <c:v>20.183301941813401</c:v>
                </c:pt>
                <c:pt idx="121">
                  <c:v>20.038770275001529</c:v>
                </c:pt>
                <c:pt idx="122">
                  <c:v>19.897167650108891</c:v>
                </c:pt>
                <c:pt idx="123">
                  <c:v>19.758403619402785</c:v>
                </c:pt>
                <c:pt idx="124">
                  <c:v>19.622391444621556</c:v>
                </c:pt>
                <c:pt idx="125">
                  <c:v>19.489047908351679</c:v>
                </c:pt>
                <c:pt idx="126">
                  <c:v>19.358293136809927</c:v>
                </c:pt>
                <c:pt idx="127">
                  <c:v>19.230050433225507</c:v>
                </c:pt>
                <c:pt idx="128">
                  <c:v>19.104246121101497</c:v>
                </c:pt>
                <c:pt idx="129">
                  <c:v>18.980809396667791</c:v>
                </c:pt>
                <c:pt idx="130">
                  <c:v>18.859672189909002</c:v>
                </c:pt>
                <c:pt idx="131">
                  <c:v>18.740769033588489</c:v>
                </c:pt>
                <c:pt idx="132">
                  <c:v>18.624036939739224</c:v>
                </c:pt>
                <c:pt idx="133">
                  <c:v>18.509415283125044</c:v>
                </c:pt>
                <c:pt idx="134">
                  <c:v>18.396845691222993</c:v>
                </c:pt>
                <c:pt idx="135">
                  <c:v>18.286271940298732</c:v>
                </c:pt>
                <c:pt idx="136">
                  <c:v>18.177639857191789</c:v>
                </c:pt>
                <c:pt idx="137">
                  <c:v>18.070897226440731</c:v>
                </c:pt>
                <c:pt idx="138">
                  <c:v>17.965993702416792</c:v>
                </c:pt>
                <c:pt idx="139">
                  <c:v>17.862880726153691</c:v>
                </c:pt>
                <c:pt idx="140">
                  <c:v>17.761511446579789</c:v>
                </c:pt>
                <c:pt idx="141">
                  <c:v>17.661840645887978</c:v>
                </c:pt>
                <c:pt idx="142">
                  <c:v>17.56382466878572</c:v>
                </c:pt>
                <c:pt idx="143">
                  <c:v>17.467421355398329</c:v>
                </c:pt>
                <c:pt idx="144">
                  <c:v>17.372589977602686</c:v>
                </c:pt>
                <c:pt idx="145">
                  <c:v>17.279291178588927</c:v>
                </c:pt>
                <c:pt idx="146">
                  <c:v>17.187486915462433</c:v>
                </c:pt>
                <c:pt idx="147">
                  <c:v>17.097140404708618</c:v>
                </c:pt>
                <c:pt idx="148">
                  <c:v>17.00821607035369</c:v>
                </c:pt>
                <c:pt idx="149">
                  <c:v>16.920679494668562</c:v>
                </c:pt>
                <c:pt idx="150">
                  <c:v>16.834497371270491</c:v>
                </c:pt>
                <c:pt idx="151">
                  <c:v>16.749637460489186</c:v>
                </c:pt>
                <c:pt idx="152">
                  <c:v>16.66606854686902</c:v>
                </c:pt>
                <c:pt idx="153">
                  <c:v>16.583760398688057</c:v>
                </c:pt>
                <c:pt idx="154">
                  <c:v>16.502683729386913</c:v>
                </c:pt>
                <c:pt idx="155">
                  <c:v>16.42281016079869</c:v>
                </c:pt>
                <c:pt idx="156">
                  <c:v>16.344112188085379</c:v>
                </c:pt>
                <c:pt idx="157">
                  <c:v>16.266563146288167</c:v>
                </c:pt>
                <c:pt idx="158">
                  <c:v>16.190137178404893</c:v>
                </c:pt>
                <c:pt idx="159">
                  <c:v>16.11480920491519</c:v>
                </c:pt>
                <c:pt idx="160">
                  <c:v>16.040554894676617</c:v>
                </c:pt>
                <c:pt idx="161">
                  <c:v>15.967350637119672</c:v>
                </c:pt>
                <c:pt idx="162">
                  <c:v>15.895173515675372</c:v>
                </c:pt>
                <c:pt idx="163">
                  <c:v>15.824001282372668</c:v>
                </c:pt>
                <c:pt idx="164">
                  <c:v>15.75381233354342</c:v>
                </c:pt>
                <c:pt idx="165">
                  <c:v>15.6845856865825</c:v>
                </c:pt>
                <c:pt idx="166">
                  <c:v>15.616300957707272</c:v>
                </c:pt>
                <c:pt idx="167">
                  <c:v>15.548938340667098</c:v>
                </c:pt>
                <c:pt idx="168">
                  <c:v>15.48247858635737</c:v>
                </c:pt>
                <c:pt idx="169">
                  <c:v>15.416902983290925</c:v>
                </c:pt>
                <c:pt idx="170">
                  <c:v>15.352193338887824</c:v>
                </c:pt>
                <c:pt idx="171">
                  <c:v>15.288331961541248</c:v>
                </c:pt>
                <c:pt idx="172">
                  <c:v>15.225301643424501</c:v>
                </c:pt>
                <c:pt idx="173">
                  <c:v>15.163085644001423</c:v>
                </c:pt>
                <c:pt idx="174">
                  <c:v>15.101667674207825</c:v>
                </c:pt>
                <c:pt idx="175">
                  <c:v>15.041031881272698</c:v>
                </c:pt>
                <c:pt idx="176">
                  <c:v>14.981162834149679</c:v>
                </c:pt>
                <c:pt idx="177">
                  <c:v>14.922045509526775</c:v>
                </c:pt>
                <c:pt idx="178">
                  <c:v>14.863665278393642</c:v>
                </c:pt>
                <c:pt idx="179">
                  <c:v>14.806007893134566</c:v>
                </c:pt>
                <c:pt idx="180">
                  <c:v>14.749059475128007</c:v>
                </c:pt>
                <c:pt idx="181">
                  <c:v>14.692806502826699</c:v>
                </c:pt>
                <c:pt idx="182">
                  <c:v>14.637235800297319</c:v>
                </c:pt>
                <c:pt idx="183">
                  <c:v>14.582334526201786</c:v>
                </c:pt>
                <c:pt idx="184">
                  <c:v>14.528090163194838</c:v>
                </c:pt>
                <c:pt idx="185">
                  <c:v>14.474490507726554</c:v>
                </c:pt>
                <c:pt idx="186">
                  <c:v>14.421523660224645</c:v>
                </c:pt>
                <c:pt idx="187">
                  <c:v>14.369178015648156</c:v>
                </c:pt>
                <c:pt idx="188">
                  <c:v>14.317442254387442</c:v>
                </c:pt>
                <c:pt idx="189">
                  <c:v>14.266305333503135</c:v>
                </c:pt>
                <c:pt idx="190">
                  <c:v>14.215756478286309</c:v>
                </c:pt>
                <c:pt idx="191">
                  <c:v>14.165785174123981</c:v>
                </c:pt>
                <c:pt idx="192">
                  <c:v>14.11638115866265</c:v>
                </c:pt>
                <c:pt idx="193">
                  <c:v>14.067534414251822</c:v>
                </c:pt>
                <c:pt idx="194">
                  <c:v>14.019235160659099</c:v>
                </c:pt>
                <c:pt idx="195">
                  <c:v>13.971473848043956</c:v>
                </c:pt>
                <c:pt idx="196">
                  <c:v>13.924241150180848</c:v>
                </c:pt>
                <c:pt idx="197">
                  <c:v>13.87752795791971</c:v>
                </c:pt>
                <c:pt idx="198">
                  <c:v>13.831325372876123</c:v>
                </c:pt>
                <c:pt idx="199">
                  <c:v>13.785624701340055</c:v>
                </c:pt>
                <c:pt idx="200">
                  <c:v>13.740417448395263</c:v>
                </c:pt>
                <c:pt idx="201">
                  <c:v>13.695695312241186</c:v>
                </c:pt>
                <c:pt idx="202">
                  <c:v>13.651450178707695</c:v>
                </c:pt>
                <c:pt idx="203">
                  <c:v>13.607674115957888</c:v>
                </c:pt>
                <c:pt idx="204">
                  <c:v>13.564359369368066</c:v>
                </c:pt>
                <c:pt idx="205">
                  <c:v>13.521498356580546</c:v>
                </c:pt>
                <c:pt idx="206">
                  <c:v>13.479083662721974</c:v>
                </c:pt>
                <c:pt idx="207">
                  <c:v>13.437108035778971</c:v>
                </c:pt>
                <c:pt idx="208">
                  <c:v>13.395564382128574</c:v>
                </c:pt>
                <c:pt idx="209">
                  <c:v>13.354445762213922</c:v>
                </c:pt>
                <c:pt idx="210">
                  <c:v>13.313745386361306</c:v>
                </c:pt>
                <c:pt idx="211">
                  <c:v>13.273456610734026</c:v>
                </c:pt>
                <c:pt idx="212">
                  <c:v>13.233572933415914</c:v>
                </c:pt>
                <c:pt idx="213">
                  <c:v>13.194087990621401</c:v>
                </c:pt>
                <c:pt idx="214">
                  <c:v>13.154995553026152</c:v>
                </c:pt>
                <c:pt idx="215">
                  <c:v>13.11628952221492</c:v>
                </c:pt>
                <c:pt idx="216">
                  <c:v>13.077963927241148</c:v>
                </c:pt>
                <c:pt idx="217">
                  <c:v>13.040012921295418</c:v>
                </c:pt>
                <c:pt idx="218">
                  <c:v>13.002430778477448</c:v>
                </c:pt>
                <c:pt idx="219">
                  <c:v>12.965211890668822</c:v>
                </c:pt>
                <c:pt idx="220">
                  <c:v>12.928350764502698</c:v>
                </c:pt>
                <c:pt idx="221">
                  <c:v>12.891842018427077</c:v>
                </c:pt>
                <c:pt idx="222">
                  <c:v>12.855680379856823</c:v>
                </c:pt>
                <c:pt idx="223">
                  <c:v>12.819860682414262</c:v>
                </c:pt>
                <c:pt idx="224">
                  <c:v>12.78437786325228</c:v>
                </c:pt>
                <c:pt idx="225">
                  <c:v>12.749226960458417</c:v>
                </c:pt>
                <c:pt idx="226">
                  <c:v>12.714403110536749</c:v>
                </c:pt>
                <c:pt idx="227">
                  <c:v>12.6799015459657</c:v>
                </c:pt>
                <c:pt idx="228">
                  <c:v>12.645717592827626</c:v>
                </c:pt>
                <c:pt idx="229">
                  <c:v>12.611846668508974</c:v>
                </c:pt>
                <c:pt idx="230">
                  <c:v>12.578284279467981</c:v>
                </c:pt>
                <c:pt idx="231">
                  <c:v>12.545026019067176</c:v>
                </c:pt>
                <c:pt idx="232">
                  <c:v>12.512067565470469</c:v>
                </c:pt>
                <c:pt idx="233">
                  <c:v>12.479404679599845</c:v>
                </c:pt>
                <c:pt idx="234">
                  <c:v>12.447033203151214</c:v>
                </c:pt>
                <c:pt idx="235">
                  <c:v>12.414949056668156</c:v>
                </c:pt>
                <c:pt idx="236">
                  <c:v>12.383148237669475</c:v>
                </c:pt>
                <c:pt idx="237">
                  <c:v>12.351626818830754</c:v>
                </c:pt>
                <c:pt idx="238">
                  <c:v>12.320380946217528</c:v>
                </c:pt>
                <c:pt idx="239">
                  <c:v>12.289406837567803</c:v>
                </c:pt>
                <c:pt idx="240">
                  <c:v>12.258700780622048</c:v>
                </c:pt>
                <c:pt idx="241">
                  <c:v>12.228259131501961</c:v>
                </c:pt>
                <c:pt idx="242">
                  <c:v>12.198078313131726</c:v>
                </c:pt>
                <c:pt idx="243">
                  <c:v>12.168154813704852</c:v>
                </c:pt>
                <c:pt idx="244">
                  <c:v>12.138485185191472</c:v>
                </c:pt>
                <c:pt idx="245">
                  <c:v>12.109066041888752</c:v>
                </c:pt>
                <c:pt idx="246">
                  <c:v>12.079894059008176</c:v>
                </c:pt>
                <c:pt idx="247">
                  <c:v>12.05096597130332</c:v>
                </c:pt>
                <c:pt idx="248">
                  <c:v>12.022278571734065</c:v>
                </c:pt>
                <c:pt idx="249">
                  <c:v>11.993828710165916</c:v>
                </c:pt>
                <c:pt idx="250">
                  <c:v>11.965613292105086</c:v>
                </c:pt>
                <c:pt idx="251">
                  <c:v>11.93762927746703</c:v>
                </c:pt>
                <c:pt idx="252">
                  <c:v>11.909873679377636</c:v>
                </c:pt>
                <c:pt idx="253">
                  <c:v>11.882343563006074</c:v>
                </c:pt>
                <c:pt idx="254">
                  <c:v>11.855036044428177</c:v>
                </c:pt>
                <c:pt idx="255">
                  <c:v>11.827948289519444</c:v>
                </c:pt>
                <c:pt idx="256">
                  <c:v>11.801077512878059</c:v>
                </c:pt>
                <c:pt idx="257">
                  <c:v>11.774420976774163</c:v>
                </c:pt>
                <c:pt idx="258">
                  <c:v>11.747975990126998</c:v>
                </c:pt>
                <c:pt idx="259">
                  <c:v>11.72173990750937</c:v>
                </c:pt>
                <c:pt idx="260">
                  <c:v>11.695710128175469</c:v>
                </c:pt>
                <c:pt idx="261">
                  <c:v>11.669884095115673</c:v>
                </c:pt>
                <c:pt idx="262">
                  <c:v>11.644259294133668</c:v>
                </c:pt>
                <c:pt idx="263">
                  <c:v>11.61883325294832</c:v>
                </c:pt>
                <c:pt idx="264">
                  <c:v>11.593603540316662</c:v>
                </c:pt>
                <c:pt idx="265">
                  <c:v>11.568567765180141</c:v>
                </c:pt>
                <c:pt idx="266">
                  <c:v>11.543723575831681</c:v>
                </c:pt>
                <c:pt idx="267">
                  <c:v>11.51906865910335</c:v>
                </c:pt>
                <c:pt idx="268">
                  <c:v>11.494600739574144</c:v>
                </c:pt>
                <c:pt idx="269">
                  <c:v>11.470317578797514</c:v>
                </c:pt>
                <c:pt idx="270">
                  <c:v>11.446216974548006</c:v>
                </c:pt>
                <c:pt idx="271">
                  <c:v>11.422296760085374</c:v>
                </c:pt>
                <c:pt idx="272">
                  <c:v>11.398554803438261</c:v>
                </c:pt>
                <c:pt idx="273">
                  <c:v>11.374989006703156</c:v>
                </c:pt>
                <c:pt idx="274">
                  <c:v>11.351597305362684</c:v>
                </c:pt>
                <c:pt idx="275">
                  <c:v>11.328377667617712</c:v>
                </c:pt>
                <c:pt idx="276">
                  <c:v>11.305328093737964</c:v>
                </c:pt>
                <c:pt idx="277">
                  <c:v>11.28244661542602</c:v>
                </c:pt>
                <c:pt idx="278">
                  <c:v>11.259731295197506</c:v>
                </c:pt>
                <c:pt idx="279">
                  <c:v>11.237180225776568</c:v>
                </c:pt>
                <c:pt idx="280">
                  <c:v>11.21479152950376</c:v>
                </c:pt>
                <c:pt idx="281">
                  <c:v>11.192563357759354</c:v>
                </c:pt>
                <c:pt idx="282">
                  <c:v>11.170493890399674</c:v>
                </c:pt>
                <c:pt idx="283">
                  <c:v>11.148581335206453</c:v>
                </c:pt>
                <c:pt idx="284">
                  <c:v>11.126823927349253</c:v>
                </c:pt>
                <c:pt idx="285">
                  <c:v>11.10521992885988</c:v>
                </c:pt>
                <c:pt idx="286">
                  <c:v>11.083767628119162</c:v>
                </c:pt>
                <c:pt idx="287">
                  <c:v>11.062465339355848</c:v>
                </c:pt>
                <c:pt idx="288">
                  <c:v>11.041311402155642</c:v>
                </c:pt>
                <c:pt idx="289">
                  <c:v>11.020304180983967</c:v>
                </c:pt>
                <c:pt idx="290">
                  <c:v>10.999442064716003</c:v>
                </c:pt>
                <c:pt idx="291">
                  <c:v>10.978723466180448</c:v>
                </c:pt>
                <c:pt idx="292">
                  <c:v>10.958146821712624</c:v>
                </c:pt>
                <c:pt idx="293">
                  <c:v>10.937710590715955</c:v>
                </c:pt>
                <c:pt idx="294">
                  <c:v>10.91741325523612</c:v>
                </c:pt>
                <c:pt idx="295">
                  <c:v>10.897253319542152</c:v>
                </c:pt>
                <c:pt idx="296">
                  <c:v>10.877229309718254</c:v>
                </c:pt>
                <c:pt idx="297">
                  <c:v>10.857339773264302</c:v>
                </c:pt>
                <c:pt idx="298">
                  <c:v>10.837583278704408</c:v>
                </c:pt>
                <c:pt idx="299">
                  <c:v>10.817958415205425</c:v>
                </c:pt>
                <c:pt idx="300">
                  <c:v>10.798463792202901</c:v>
                </c:pt>
                <c:pt idx="301">
                  <c:v>10.779098039034873</c:v>
                </c:pt>
                <c:pt idx="302">
                  <c:v>10.759859804584384</c:v>
                </c:pt>
                <c:pt idx="303">
                  <c:v>10.740747756929323</c:v>
                </c:pt>
                <c:pt idx="304">
                  <c:v>10.721760582999748</c:v>
                </c:pt>
                <c:pt idx="305">
                  <c:v>10.702896988242832</c:v>
                </c:pt>
                <c:pt idx="306">
                  <c:v>10.684155696294498</c:v>
                </c:pt>
                <c:pt idx="307">
                  <c:v>10.665535448658657</c:v>
                </c:pt>
                <c:pt idx="308">
                  <c:v>10.647035004392398</c:v>
                </c:pt>
                <c:pt idx="309">
                  <c:v>10.628653139799049</c:v>
                </c:pt>
                <c:pt idx="310">
                  <c:v>10.610388648126399</c:v>
                </c:pt>
                <c:pt idx="311">
                  <c:v>10.59224033927207</c:v>
                </c:pt>
                <c:pt idx="312">
                  <c:v>10.574207039494906</c:v>
                </c:pt>
                <c:pt idx="313">
                  <c:v>10.556287591132024</c:v>
                </c:pt>
                <c:pt idx="314">
                  <c:v>10.538480852322406</c:v>
                </c:pt>
                <c:pt idx="315">
                  <c:v>10.520785696735306</c:v>
                </c:pt>
                <c:pt idx="316">
                  <c:v>10.503201013305157</c:v>
                </c:pt>
                <c:pt idx="317">
                  <c:v>10.485725705971339</c:v>
                </c:pt>
                <c:pt idx="318">
                  <c:v>10.468358693423498</c:v>
                </c:pt>
                <c:pt idx="319">
                  <c:v>10.451098908851906</c:v>
                </c:pt>
                <c:pt idx="320">
                  <c:v>10.433945299703129</c:v>
                </c:pt>
                <c:pt idx="321">
                  <c:v>10.416896827440556</c:v>
                </c:pt>
                <c:pt idx="322">
                  <c:v>10.399952467309529</c:v>
                </c:pt>
                <c:pt idx="323">
                  <c:v>10.383111208107486</c:v>
                </c:pt>
                <c:pt idx="324">
                  <c:v>10.366372051958779</c:v>
                </c:pt>
                <c:pt idx="325">
                  <c:v>10.349734014093476</c:v>
                </c:pt>
                <c:pt idx="326">
                  <c:v>10.333196122631236</c:v>
                </c:pt>
                <c:pt idx="327">
                  <c:v>10.316757418369114</c:v>
                </c:pt>
                <c:pt idx="328">
                  <c:v>10.300416954573276</c:v>
                </c:pt>
                <c:pt idx="329">
                  <c:v>10.284173796775603</c:v>
                </c:pt>
                <c:pt idx="330">
                  <c:v>10.26802702257381</c:v>
                </c:pt>
                <c:pt idx="331">
                  <c:v>10.251975721435048</c:v>
                </c:pt>
                <c:pt idx="332">
                  <c:v>10.236018994504319</c:v>
                </c:pt>
                <c:pt idx="333">
                  <c:v>10.220155954415548</c:v>
                </c:pt>
                <c:pt idx="334">
                  <c:v>10.204385725107548</c:v>
                </c:pt>
                <c:pt idx="335">
                  <c:v>10.188707441642363</c:v>
                </c:pt>
                <c:pt idx="336">
                  <c:v>10.173120250027726</c:v>
                </c:pt>
                <c:pt idx="337">
                  <c:v>10.157623307042883</c:v>
                </c:pt>
                <c:pt idx="338">
                  <c:v>10.142215780067497</c:v>
                </c:pt>
                <c:pt idx="339">
                  <c:v>10.126896846914462</c:v>
                </c:pt>
                <c:pt idx="340">
                  <c:v>10.111665695664723</c:v>
                </c:pt>
                <c:pt idx="341">
                  <c:v>10.096521524506359</c:v>
                </c:pt>
              </c:numCache>
            </c:numRef>
          </c:yVal>
          <c:smooth val="1"/>
        </c:ser>
        <c:ser>
          <c:idx val="1"/>
          <c:order val="1"/>
          <c:tx>
            <c:v>G60_51_0%V</c:v>
          </c:tx>
          <c:marker>
            <c:symbol val="none"/>
          </c:marker>
          <c:xVal>
            <c:numRef>
              <c:f>'Coordinacion G1_T1_Cor'!$M$29:$M$370</c:f>
              <c:numCache>
                <c:formatCode>General</c:formatCode>
                <c:ptCount val="342"/>
                <c:pt idx="0">
                  <c:v>2950</c:v>
                </c:pt>
                <c:pt idx="1">
                  <c:v>3000</c:v>
                </c:pt>
                <c:pt idx="2">
                  <c:v>3050</c:v>
                </c:pt>
                <c:pt idx="3">
                  <c:v>3100</c:v>
                </c:pt>
                <c:pt idx="4">
                  <c:v>3150</c:v>
                </c:pt>
                <c:pt idx="5">
                  <c:v>3200</c:v>
                </c:pt>
                <c:pt idx="6">
                  <c:v>3250</c:v>
                </c:pt>
                <c:pt idx="7">
                  <c:v>3300</c:v>
                </c:pt>
                <c:pt idx="8">
                  <c:v>3350</c:v>
                </c:pt>
                <c:pt idx="9">
                  <c:v>3400</c:v>
                </c:pt>
                <c:pt idx="10">
                  <c:v>3450</c:v>
                </c:pt>
                <c:pt idx="11">
                  <c:v>3500</c:v>
                </c:pt>
                <c:pt idx="12">
                  <c:v>3550</c:v>
                </c:pt>
                <c:pt idx="13">
                  <c:v>3600</c:v>
                </c:pt>
                <c:pt idx="14">
                  <c:v>3650</c:v>
                </c:pt>
                <c:pt idx="15">
                  <c:v>3700</c:v>
                </c:pt>
                <c:pt idx="16">
                  <c:v>3750</c:v>
                </c:pt>
                <c:pt idx="17">
                  <c:v>3800</c:v>
                </c:pt>
                <c:pt idx="18">
                  <c:v>3850</c:v>
                </c:pt>
                <c:pt idx="19">
                  <c:v>3900</c:v>
                </c:pt>
                <c:pt idx="20">
                  <c:v>3950</c:v>
                </c:pt>
                <c:pt idx="21">
                  <c:v>4000</c:v>
                </c:pt>
                <c:pt idx="22">
                  <c:v>4050</c:v>
                </c:pt>
                <c:pt idx="23">
                  <c:v>4100</c:v>
                </c:pt>
                <c:pt idx="24">
                  <c:v>4150</c:v>
                </c:pt>
                <c:pt idx="25">
                  <c:v>4200</c:v>
                </c:pt>
                <c:pt idx="26">
                  <c:v>4250</c:v>
                </c:pt>
                <c:pt idx="27">
                  <c:v>4300</c:v>
                </c:pt>
                <c:pt idx="28">
                  <c:v>4350</c:v>
                </c:pt>
                <c:pt idx="29">
                  <c:v>4400</c:v>
                </c:pt>
                <c:pt idx="30">
                  <c:v>4450</c:v>
                </c:pt>
                <c:pt idx="31">
                  <c:v>4500</c:v>
                </c:pt>
                <c:pt idx="32">
                  <c:v>4550</c:v>
                </c:pt>
                <c:pt idx="33">
                  <c:v>4600</c:v>
                </c:pt>
                <c:pt idx="34">
                  <c:v>4650</c:v>
                </c:pt>
                <c:pt idx="35">
                  <c:v>4700</c:v>
                </c:pt>
                <c:pt idx="36">
                  <c:v>4750</c:v>
                </c:pt>
                <c:pt idx="37">
                  <c:v>4800</c:v>
                </c:pt>
                <c:pt idx="38">
                  <c:v>4850</c:v>
                </c:pt>
                <c:pt idx="39">
                  <c:v>4900</c:v>
                </c:pt>
                <c:pt idx="40">
                  <c:v>4950</c:v>
                </c:pt>
                <c:pt idx="41">
                  <c:v>5000</c:v>
                </c:pt>
                <c:pt idx="42">
                  <c:v>5050</c:v>
                </c:pt>
                <c:pt idx="43">
                  <c:v>5100</c:v>
                </c:pt>
                <c:pt idx="44">
                  <c:v>5150</c:v>
                </c:pt>
                <c:pt idx="45">
                  <c:v>5200</c:v>
                </c:pt>
                <c:pt idx="46">
                  <c:v>5250</c:v>
                </c:pt>
                <c:pt idx="47">
                  <c:v>5300</c:v>
                </c:pt>
                <c:pt idx="48">
                  <c:v>5350</c:v>
                </c:pt>
                <c:pt idx="49">
                  <c:v>5400</c:v>
                </c:pt>
                <c:pt idx="50">
                  <c:v>5450</c:v>
                </c:pt>
                <c:pt idx="51">
                  <c:v>5500</c:v>
                </c:pt>
                <c:pt idx="52">
                  <c:v>5550</c:v>
                </c:pt>
                <c:pt idx="53">
                  <c:v>5600</c:v>
                </c:pt>
                <c:pt idx="54">
                  <c:v>5650</c:v>
                </c:pt>
                <c:pt idx="55">
                  <c:v>5700</c:v>
                </c:pt>
                <c:pt idx="56">
                  <c:v>5750</c:v>
                </c:pt>
                <c:pt idx="57">
                  <c:v>5800</c:v>
                </c:pt>
                <c:pt idx="58">
                  <c:v>5850</c:v>
                </c:pt>
                <c:pt idx="59">
                  <c:v>5900</c:v>
                </c:pt>
                <c:pt idx="60">
                  <c:v>5950</c:v>
                </c:pt>
                <c:pt idx="61">
                  <c:v>6000</c:v>
                </c:pt>
                <c:pt idx="62">
                  <c:v>6050</c:v>
                </c:pt>
                <c:pt idx="63">
                  <c:v>6100</c:v>
                </c:pt>
                <c:pt idx="64">
                  <c:v>6150</c:v>
                </c:pt>
                <c:pt idx="65">
                  <c:v>6200</c:v>
                </c:pt>
                <c:pt idx="66">
                  <c:v>6250</c:v>
                </c:pt>
                <c:pt idx="67">
                  <c:v>6300</c:v>
                </c:pt>
                <c:pt idx="68">
                  <c:v>6350</c:v>
                </c:pt>
                <c:pt idx="69">
                  <c:v>6400</c:v>
                </c:pt>
                <c:pt idx="70">
                  <c:v>6450</c:v>
                </c:pt>
                <c:pt idx="71">
                  <c:v>6500</c:v>
                </c:pt>
                <c:pt idx="72">
                  <c:v>6550</c:v>
                </c:pt>
                <c:pt idx="73">
                  <c:v>6600</c:v>
                </c:pt>
                <c:pt idx="74">
                  <c:v>6650</c:v>
                </c:pt>
                <c:pt idx="75">
                  <c:v>6700</c:v>
                </c:pt>
                <c:pt idx="76">
                  <c:v>6750</c:v>
                </c:pt>
                <c:pt idx="77">
                  <c:v>6800</c:v>
                </c:pt>
                <c:pt idx="78">
                  <c:v>6850</c:v>
                </c:pt>
                <c:pt idx="79">
                  <c:v>6900</c:v>
                </c:pt>
                <c:pt idx="80">
                  <c:v>6950</c:v>
                </c:pt>
                <c:pt idx="81">
                  <c:v>7000</c:v>
                </c:pt>
                <c:pt idx="82">
                  <c:v>7050</c:v>
                </c:pt>
                <c:pt idx="83">
                  <c:v>7100</c:v>
                </c:pt>
                <c:pt idx="84">
                  <c:v>7150</c:v>
                </c:pt>
                <c:pt idx="85">
                  <c:v>7200</c:v>
                </c:pt>
                <c:pt idx="86">
                  <c:v>7250</c:v>
                </c:pt>
                <c:pt idx="87">
                  <c:v>7300</c:v>
                </c:pt>
                <c:pt idx="88">
                  <c:v>7350</c:v>
                </c:pt>
                <c:pt idx="89">
                  <c:v>7400</c:v>
                </c:pt>
                <c:pt idx="90">
                  <c:v>7450</c:v>
                </c:pt>
                <c:pt idx="91">
                  <c:v>7500</c:v>
                </c:pt>
                <c:pt idx="92">
                  <c:v>7550</c:v>
                </c:pt>
                <c:pt idx="93">
                  <c:v>7600</c:v>
                </c:pt>
                <c:pt idx="94">
                  <c:v>7650</c:v>
                </c:pt>
                <c:pt idx="95">
                  <c:v>7700</c:v>
                </c:pt>
                <c:pt idx="96">
                  <c:v>7750</c:v>
                </c:pt>
                <c:pt idx="97">
                  <c:v>7800</c:v>
                </c:pt>
                <c:pt idx="98">
                  <c:v>7850</c:v>
                </c:pt>
                <c:pt idx="99">
                  <c:v>7900</c:v>
                </c:pt>
                <c:pt idx="100">
                  <c:v>7950</c:v>
                </c:pt>
                <c:pt idx="101">
                  <c:v>8000</c:v>
                </c:pt>
                <c:pt idx="102">
                  <c:v>8050</c:v>
                </c:pt>
                <c:pt idx="103">
                  <c:v>8100</c:v>
                </c:pt>
                <c:pt idx="104">
                  <c:v>8150</c:v>
                </c:pt>
                <c:pt idx="105">
                  <c:v>8200</c:v>
                </c:pt>
                <c:pt idx="106">
                  <c:v>8250</c:v>
                </c:pt>
                <c:pt idx="107">
                  <c:v>8300</c:v>
                </c:pt>
                <c:pt idx="108">
                  <c:v>8350</c:v>
                </c:pt>
                <c:pt idx="109">
                  <c:v>8400</c:v>
                </c:pt>
                <c:pt idx="110">
                  <c:v>8450</c:v>
                </c:pt>
                <c:pt idx="111">
                  <c:v>8500</c:v>
                </c:pt>
                <c:pt idx="112">
                  <c:v>8550</c:v>
                </c:pt>
                <c:pt idx="113">
                  <c:v>8600</c:v>
                </c:pt>
                <c:pt idx="114">
                  <c:v>8650</c:v>
                </c:pt>
                <c:pt idx="115">
                  <c:v>8700</c:v>
                </c:pt>
                <c:pt idx="116">
                  <c:v>8750</c:v>
                </c:pt>
                <c:pt idx="117">
                  <c:v>8800</c:v>
                </c:pt>
                <c:pt idx="118">
                  <c:v>8850</c:v>
                </c:pt>
                <c:pt idx="119">
                  <c:v>8900</c:v>
                </c:pt>
                <c:pt idx="120">
                  <c:v>8950</c:v>
                </c:pt>
                <c:pt idx="121">
                  <c:v>9000</c:v>
                </c:pt>
                <c:pt idx="122">
                  <c:v>9050</c:v>
                </c:pt>
                <c:pt idx="123">
                  <c:v>9100</c:v>
                </c:pt>
                <c:pt idx="124">
                  <c:v>9150</c:v>
                </c:pt>
                <c:pt idx="125">
                  <c:v>9200</c:v>
                </c:pt>
                <c:pt idx="126">
                  <c:v>9250</c:v>
                </c:pt>
                <c:pt idx="127">
                  <c:v>9300</c:v>
                </c:pt>
                <c:pt idx="128">
                  <c:v>9350</c:v>
                </c:pt>
                <c:pt idx="129">
                  <c:v>9400</c:v>
                </c:pt>
                <c:pt idx="130">
                  <c:v>9450</c:v>
                </c:pt>
                <c:pt idx="131">
                  <c:v>9500</c:v>
                </c:pt>
                <c:pt idx="132">
                  <c:v>9550</c:v>
                </c:pt>
                <c:pt idx="133">
                  <c:v>9600</c:v>
                </c:pt>
                <c:pt idx="134">
                  <c:v>9650</c:v>
                </c:pt>
                <c:pt idx="135">
                  <c:v>9700</c:v>
                </c:pt>
                <c:pt idx="136">
                  <c:v>9750</c:v>
                </c:pt>
                <c:pt idx="137">
                  <c:v>9800</c:v>
                </c:pt>
                <c:pt idx="138">
                  <c:v>9850</c:v>
                </c:pt>
                <c:pt idx="139">
                  <c:v>9900</c:v>
                </c:pt>
                <c:pt idx="140">
                  <c:v>9950</c:v>
                </c:pt>
                <c:pt idx="141">
                  <c:v>10000</c:v>
                </c:pt>
                <c:pt idx="142">
                  <c:v>10050</c:v>
                </c:pt>
                <c:pt idx="143">
                  <c:v>10100</c:v>
                </c:pt>
                <c:pt idx="144">
                  <c:v>10150</c:v>
                </c:pt>
                <c:pt idx="145">
                  <c:v>10200</c:v>
                </c:pt>
                <c:pt idx="146">
                  <c:v>10250</c:v>
                </c:pt>
                <c:pt idx="147">
                  <c:v>10300</c:v>
                </c:pt>
                <c:pt idx="148">
                  <c:v>10350</c:v>
                </c:pt>
                <c:pt idx="149">
                  <c:v>10400</c:v>
                </c:pt>
                <c:pt idx="150">
                  <c:v>10450</c:v>
                </c:pt>
                <c:pt idx="151">
                  <c:v>10500</c:v>
                </c:pt>
                <c:pt idx="152">
                  <c:v>10550</c:v>
                </c:pt>
                <c:pt idx="153">
                  <c:v>10600</c:v>
                </c:pt>
                <c:pt idx="154">
                  <c:v>10650</c:v>
                </c:pt>
                <c:pt idx="155">
                  <c:v>10700</c:v>
                </c:pt>
                <c:pt idx="156">
                  <c:v>10750</c:v>
                </c:pt>
                <c:pt idx="157">
                  <c:v>10800</c:v>
                </c:pt>
                <c:pt idx="158">
                  <c:v>10850</c:v>
                </c:pt>
                <c:pt idx="159">
                  <c:v>10900</c:v>
                </c:pt>
                <c:pt idx="160">
                  <c:v>10950</c:v>
                </c:pt>
                <c:pt idx="161">
                  <c:v>11000</c:v>
                </c:pt>
                <c:pt idx="162">
                  <c:v>11050</c:v>
                </c:pt>
                <c:pt idx="163">
                  <c:v>11100</c:v>
                </c:pt>
                <c:pt idx="164">
                  <c:v>11150</c:v>
                </c:pt>
                <c:pt idx="165">
                  <c:v>11200</c:v>
                </c:pt>
                <c:pt idx="166">
                  <c:v>11250</c:v>
                </c:pt>
                <c:pt idx="167">
                  <c:v>11300</c:v>
                </c:pt>
                <c:pt idx="168">
                  <c:v>11350</c:v>
                </c:pt>
                <c:pt idx="169">
                  <c:v>11400</c:v>
                </c:pt>
                <c:pt idx="170">
                  <c:v>11450</c:v>
                </c:pt>
                <c:pt idx="171">
                  <c:v>11500</c:v>
                </c:pt>
                <c:pt idx="172">
                  <c:v>11550</c:v>
                </c:pt>
                <c:pt idx="173">
                  <c:v>11600</c:v>
                </c:pt>
                <c:pt idx="174">
                  <c:v>11650</c:v>
                </c:pt>
                <c:pt idx="175">
                  <c:v>11700</c:v>
                </c:pt>
                <c:pt idx="176">
                  <c:v>11750</c:v>
                </c:pt>
                <c:pt idx="177">
                  <c:v>11800</c:v>
                </c:pt>
                <c:pt idx="178">
                  <c:v>11850</c:v>
                </c:pt>
                <c:pt idx="179">
                  <c:v>11900</c:v>
                </c:pt>
                <c:pt idx="180">
                  <c:v>11950</c:v>
                </c:pt>
                <c:pt idx="181">
                  <c:v>12000</c:v>
                </c:pt>
                <c:pt idx="182">
                  <c:v>12050</c:v>
                </c:pt>
                <c:pt idx="183">
                  <c:v>12100</c:v>
                </c:pt>
                <c:pt idx="184">
                  <c:v>12150</c:v>
                </c:pt>
                <c:pt idx="185">
                  <c:v>12200</c:v>
                </c:pt>
                <c:pt idx="186">
                  <c:v>12250</c:v>
                </c:pt>
                <c:pt idx="187">
                  <c:v>12300</c:v>
                </c:pt>
                <c:pt idx="188">
                  <c:v>12350</c:v>
                </c:pt>
                <c:pt idx="189">
                  <c:v>12400</c:v>
                </c:pt>
                <c:pt idx="190">
                  <c:v>12450</c:v>
                </c:pt>
                <c:pt idx="191">
                  <c:v>12500</c:v>
                </c:pt>
                <c:pt idx="192">
                  <c:v>12550</c:v>
                </c:pt>
                <c:pt idx="193">
                  <c:v>12600</c:v>
                </c:pt>
                <c:pt idx="194">
                  <c:v>12650</c:v>
                </c:pt>
                <c:pt idx="195">
                  <c:v>12700</c:v>
                </c:pt>
                <c:pt idx="196">
                  <c:v>12750</c:v>
                </c:pt>
                <c:pt idx="197">
                  <c:v>12800</c:v>
                </c:pt>
                <c:pt idx="198">
                  <c:v>12850</c:v>
                </c:pt>
                <c:pt idx="199">
                  <c:v>12900</c:v>
                </c:pt>
                <c:pt idx="200">
                  <c:v>12950</c:v>
                </c:pt>
                <c:pt idx="201">
                  <c:v>13000</c:v>
                </c:pt>
                <c:pt idx="202">
                  <c:v>13050</c:v>
                </c:pt>
                <c:pt idx="203">
                  <c:v>13100</c:v>
                </c:pt>
                <c:pt idx="204">
                  <c:v>13150</c:v>
                </c:pt>
                <c:pt idx="205">
                  <c:v>13200</c:v>
                </c:pt>
                <c:pt idx="206">
                  <c:v>13250</c:v>
                </c:pt>
                <c:pt idx="207">
                  <c:v>13300</c:v>
                </c:pt>
                <c:pt idx="208">
                  <c:v>13350</c:v>
                </c:pt>
                <c:pt idx="209">
                  <c:v>13400</c:v>
                </c:pt>
                <c:pt idx="210">
                  <c:v>13450</c:v>
                </c:pt>
                <c:pt idx="211">
                  <c:v>13500</c:v>
                </c:pt>
                <c:pt idx="212">
                  <c:v>13550</c:v>
                </c:pt>
                <c:pt idx="213">
                  <c:v>13600</c:v>
                </c:pt>
                <c:pt idx="214">
                  <c:v>13650</c:v>
                </c:pt>
                <c:pt idx="215">
                  <c:v>13700</c:v>
                </c:pt>
                <c:pt idx="216">
                  <c:v>13750</c:v>
                </c:pt>
                <c:pt idx="217">
                  <c:v>13800</c:v>
                </c:pt>
                <c:pt idx="218">
                  <c:v>13850</c:v>
                </c:pt>
                <c:pt idx="219">
                  <c:v>13900</c:v>
                </c:pt>
                <c:pt idx="220">
                  <c:v>13950</c:v>
                </c:pt>
                <c:pt idx="221">
                  <c:v>14000</c:v>
                </c:pt>
                <c:pt idx="222">
                  <c:v>14050</c:v>
                </c:pt>
                <c:pt idx="223">
                  <c:v>14100</c:v>
                </c:pt>
                <c:pt idx="224">
                  <c:v>14150</c:v>
                </c:pt>
                <c:pt idx="225">
                  <c:v>14200</c:v>
                </c:pt>
                <c:pt idx="226">
                  <c:v>14250</c:v>
                </c:pt>
                <c:pt idx="227">
                  <c:v>14300</c:v>
                </c:pt>
                <c:pt idx="228">
                  <c:v>14350</c:v>
                </c:pt>
                <c:pt idx="229">
                  <c:v>14400</c:v>
                </c:pt>
                <c:pt idx="230">
                  <c:v>14450</c:v>
                </c:pt>
                <c:pt idx="231">
                  <c:v>14500</c:v>
                </c:pt>
                <c:pt idx="232">
                  <c:v>14550</c:v>
                </c:pt>
                <c:pt idx="233">
                  <c:v>14600</c:v>
                </c:pt>
                <c:pt idx="234">
                  <c:v>14650</c:v>
                </c:pt>
                <c:pt idx="235">
                  <c:v>14700</c:v>
                </c:pt>
                <c:pt idx="236">
                  <c:v>14750</c:v>
                </c:pt>
                <c:pt idx="237">
                  <c:v>14800</c:v>
                </c:pt>
                <c:pt idx="238">
                  <c:v>14850</c:v>
                </c:pt>
                <c:pt idx="239">
                  <c:v>14900</c:v>
                </c:pt>
                <c:pt idx="240">
                  <c:v>14950</c:v>
                </c:pt>
                <c:pt idx="241">
                  <c:v>15000</c:v>
                </c:pt>
                <c:pt idx="242">
                  <c:v>15050</c:v>
                </c:pt>
                <c:pt idx="243">
                  <c:v>15100</c:v>
                </c:pt>
                <c:pt idx="244">
                  <c:v>15150</c:v>
                </c:pt>
                <c:pt idx="245">
                  <c:v>15200</c:v>
                </c:pt>
                <c:pt idx="246">
                  <c:v>15250</c:v>
                </c:pt>
                <c:pt idx="247">
                  <c:v>15300</c:v>
                </c:pt>
                <c:pt idx="248">
                  <c:v>15350</c:v>
                </c:pt>
                <c:pt idx="249">
                  <c:v>15400</c:v>
                </c:pt>
                <c:pt idx="250">
                  <c:v>15450</c:v>
                </c:pt>
                <c:pt idx="251">
                  <c:v>15500</c:v>
                </c:pt>
                <c:pt idx="252">
                  <c:v>15550</c:v>
                </c:pt>
                <c:pt idx="253">
                  <c:v>15600</c:v>
                </c:pt>
                <c:pt idx="254">
                  <c:v>15650</c:v>
                </c:pt>
                <c:pt idx="255">
                  <c:v>15700</c:v>
                </c:pt>
                <c:pt idx="256">
                  <c:v>15750</c:v>
                </c:pt>
                <c:pt idx="257">
                  <c:v>15800</c:v>
                </c:pt>
                <c:pt idx="258">
                  <c:v>15850</c:v>
                </c:pt>
                <c:pt idx="259">
                  <c:v>15900</c:v>
                </c:pt>
                <c:pt idx="260">
                  <c:v>15950</c:v>
                </c:pt>
                <c:pt idx="261">
                  <c:v>16000</c:v>
                </c:pt>
                <c:pt idx="262">
                  <c:v>16050</c:v>
                </c:pt>
                <c:pt idx="263">
                  <c:v>16100</c:v>
                </c:pt>
                <c:pt idx="264">
                  <c:v>16150</c:v>
                </c:pt>
                <c:pt idx="265">
                  <c:v>16200</c:v>
                </c:pt>
                <c:pt idx="266">
                  <c:v>16250</c:v>
                </c:pt>
                <c:pt idx="267">
                  <c:v>16300</c:v>
                </c:pt>
                <c:pt idx="268">
                  <c:v>16350</c:v>
                </c:pt>
                <c:pt idx="269">
                  <c:v>16400</c:v>
                </c:pt>
                <c:pt idx="270">
                  <c:v>16450</c:v>
                </c:pt>
                <c:pt idx="271">
                  <c:v>16500</c:v>
                </c:pt>
                <c:pt idx="272">
                  <c:v>16550</c:v>
                </c:pt>
                <c:pt idx="273">
                  <c:v>16600</c:v>
                </c:pt>
                <c:pt idx="274">
                  <c:v>16650</c:v>
                </c:pt>
                <c:pt idx="275">
                  <c:v>16700</c:v>
                </c:pt>
                <c:pt idx="276">
                  <c:v>16750</c:v>
                </c:pt>
                <c:pt idx="277">
                  <c:v>16800</c:v>
                </c:pt>
                <c:pt idx="278">
                  <c:v>16850</c:v>
                </c:pt>
                <c:pt idx="279">
                  <c:v>16900</c:v>
                </c:pt>
                <c:pt idx="280">
                  <c:v>16950</c:v>
                </c:pt>
                <c:pt idx="281">
                  <c:v>17000</c:v>
                </c:pt>
                <c:pt idx="282">
                  <c:v>17050</c:v>
                </c:pt>
                <c:pt idx="283">
                  <c:v>17100</c:v>
                </c:pt>
                <c:pt idx="284">
                  <c:v>17150</c:v>
                </c:pt>
                <c:pt idx="285">
                  <c:v>17200</c:v>
                </c:pt>
                <c:pt idx="286">
                  <c:v>17250</c:v>
                </c:pt>
                <c:pt idx="287">
                  <c:v>17300</c:v>
                </c:pt>
                <c:pt idx="288">
                  <c:v>17350</c:v>
                </c:pt>
                <c:pt idx="289">
                  <c:v>17400</c:v>
                </c:pt>
                <c:pt idx="290">
                  <c:v>17450</c:v>
                </c:pt>
                <c:pt idx="291">
                  <c:v>17500</c:v>
                </c:pt>
                <c:pt idx="292">
                  <c:v>17550</c:v>
                </c:pt>
                <c:pt idx="293">
                  <c:v>17600</c:v>
                </c:pt>
                <c:pt idx="294">
                  <c:v>17650</c:v>
                </c:pt>
                <c:pt idx="295">
                  <c:v>17700</c:v>
                </c:pt>
                <c:pt idx="296">
                  <c:v>17750</c:v>
                </c:pt>
                <c:pt idx="297">
                  <c:v>17800</c:v>
                </c:pt>
                <c:pt idx="298">
                  <c:v>17850</c:v>
                </c:pt>
                <c:pt idx="299">
                  <c:v>17900</c:v>
                </c:pt>
                <c:pt idx="300">
                  <c:v>17950</c:v>
                </c:pt>
                <c:pt idx="301">
                  <c:v>18000</c:v>
                </c:pt>
                <c:pt idx="302">
                  <c:v>18050</c:v>
                </c:pt>
                <c:pt idx="303">
                  <c:v>18100</c:v>
                </c:pt>
                <c:pt idx="304">
                  <c:v>18150</c:v>
                </c:pt>
                <c:pt idx="305">
                  <c:v>18200</c:v>
                </c:pt>
                <c:pt idx="306">
                  <c:v>18250</c:v>
                </c:pt>
                <c:pt idx="307">
                  <c:v>18300</c:v>
                </c:pt>
                <c:pt idx="308">
                  <c:v>18350</c:v>
                </c:pt>
                <c:pt idx="309">
                  <c:v>18400</c:v>
                </c:pt>
                <c:pt idx="310">
                  <c:v>18450</c:v>
                </c:pt>
                <c:pt idx="311">
                  <c:v>18500</c:v>
                </c:pt>
                <c:pt idx="312">
                  <c:v>18550</c:v>
                </c:pt>
                <c:pt idx="313">
                  <c:v>18600</c:v>
                </c:pt>
                <c:pt idx="314">
                  <c:v>18650</c:v>
                </c:pt>
                <c:pt idx="315">
                  <c:v>18700</c:v>
                </c:pt>
                <c:pt idx="316">
                  <c:v>18750</c:v>
                </c:pt>
                <c:pt idx="317">
                  <c:v>18800</c:v>
                </c:pt>
                <c:pt idx="318">
                  <c:v>18850</c:v>
                </c:pt>
                <c:pt idx="319">
                  <c:v>18900</c:v>
                </c:pt>
                <c:pt idx="320">
                  <c:v>18950</c:v>
                </c:pt>
                <c:pt idx="321">
                  <c:v>19000</c:v>
                </c:pt>
                <c:pt idx="322">
                  <c:v>19050</c:v>
                </c:pt>
                <c:pt idx="323">
                  <c:v>19100</c:v>
                </c:pt>
                <c:pt idx="324">
                  <c:v>19150</c:v>
                </c:pt>
                <c:pt idx="325">
                  <c:v>19200</c:v>
                </c:pt>
                <c:pt idx="326">
                  <c:v>19250</c:v>
                </c:pt>
                <c:pt idx="327">
                  <c:v>19300</c:v>
                </c:pt>
                <c:pt idx="328">
                  <c:v>19350</c:v>
                </c:pt>
                <c:pt idx="329">
                  <c:v>19400</c:v>
                </c:pt>
                <c:pt idx="330">
                  <c:v>19450</c:v>
                </c:pt>
                <c:pt idx="331">
                  <c:v>19500</c:v>
                </c:pt>
                <c:pt idx="332">
                  <c:v>19550</c:v>
                </c:pt>
                <c:pt idx="333">
                  <c:v>19600</c:v>
                </c:pt>
                <c:pt idx="334">
                  <c:v>19650</c:v>
                </c:pt>
                <c:pt idx="335">
                  <c:v>19700</c:v>
                </c:pt>
                <c:pt idx="336">
                  <c:v>19750</c:v>
                </c:pt>
                <c:pt idx="337">
                  <c:v>19800</c:v>
                </c:pt>
                <c:pt idx="338">
                  <c:v>19850</c:v>
                </c:pt>
                <c:pt idx="339">
                  <c:v>19900</c:v>
                </c:pt>
                <c:pt idx="340">
                  <c:v>19950</c:v>
                </c:pt>
                <c:pt idx="341">
                  <c:v>20000</c:v>
                </c:pt>
              </c:numCache>
            </c:numRef>
          </c:xVal>
          <c:yVal>
            <c:numRef>
              <c:f>'Coordinacion G1_T1_Cor'!$L$29:$L$370</c:f>
              <c:numCache>
                <c:formatCode>General</c:formatCode>
                <c:ptCount val="342"/>
                <c:pt idx="0">
                  <c:v>1.1555254336658469</c:v>
                </c:pt>
                <c:pt idx="1">
                  <c:v>1.1436547991222046</c:v>
                </c:pt>
                <c:pt idx="2">
                  <c:v>1.1322868298156858</c:v>
                </c:pt>
                <c:pt idx="3">
                  <c:v>1.121388812964655</c:v>
                </c:pt>
                <c:pt idx="4">
                  <c:v>1.1109308275804837</c:v>
                </c:pt>
                <c:pt idx="5">
                  <c:v>1.1008854564488499</c:v>
                </c:pt>
                <c:pt idx="6">
                  <c:v>1.0912275324348175</c:v>
                </c:pt>
                <c:pt idx="7">
                  <c:v>1.081933914515921</c:v>
                </c:pt>
                <c:pt idx="8">
                  <c:v>1.072983289626114</c:v>
                </c:pt>
                <c:pt idx="9">
                  <c:v>1.0643559969633745</c:v>
                </c:pt>
                <c:pt idx="10">
                  <c:v>1.056033871892804</c:v>
                </c:pt>
                <c:pt idx="11">
                  <c:v>1.0480001069819695</c:v>
                </c:pt>
                <c:pt idx="12">
                  <c:v>1.040239128047264</c:v>
                </c:pt>
                <c:pt idx="13">
                  <c:v>1.0327364833809238</c:v>
                </c:pt>
                <c:pt idx="14">
                  <c:v>1.025478744575071</c:v>
                </c:pt>
                <c:pt idx="15">
                  <c:v>1.0184534175701079</c:v>
                </c:pt>
                <c:pt idx="16">
                  <c:v>1.0116488627346878</c:v>
                </c:pt>
                <c:pt idx="17">
                  <c:v>1.0050542229388193</c:v>
                </c:pt>
                <c:pt idx="18">
                  <c:v>0.99865935871410794</c:v>
                </c:pt>
                <c:pt idx="19">
                  <c:v>0.9924547897091468</c:v>
                </c:pt>
                <c:pt idx="20">
                  <c:v>0.98643164174635822</c:v>
                </c:pt>
                <c:pt idx="21">
                  <c:v>0.98058159887147756</c:v>
                </c:pt>
                <c:pt idx="22">
                  <c:v>0.97489685986055352</c:v>
                </c:pt>
                <c:pt idx="23">
                  <c:v>0.96937009871306301</c:v>
                </c:pt>
                <c:pt idx="24">
                  <c:v>0.96399442871525287</c:v>
                </c:pt>
                <c:pt idx="25">
                  <c:v>0.95876336970613485</c:v>
                </c:pt>
                <c:pt idx="26">
                  <c:v>0.95367081822079736</c:v>
                </c:pt>
                <c:pt idx="27">
                  <c:v>0.94871102022237064</c:v>
                </c:pt>
                <c:pt idx="28">
                  <c:v>0.94387854616663269</c:v>
                </c:pt>
                <c:pt idx="29">
                  <c:v>0.93916826817099752</c:v>
                </c:pt>
                <c:pt idx="30">
                  <c:v>0.93457533908508583</c:v>
                </c:pt>
                <c:pt idx="31">
                  <c:v>0.93009517328156477</c:v>
                </c:pt>
                <c:pt idx="32">
                  <c:v>0.92572342900540971</c:v>
                </c:pt>
                <c:pt idx="33">
                  <c:v>0.92145599213679585</c:v>
                </c:pt>
                <c:pt idx="34">
                  <c:v>0.91728896123774817</c:v>
                </c:pt>
                <c:pt idx="35">
                  <c:v>0.91321863376623957</c:v>
                </c:pt>
                <c:pt idx="36">
                  <c:v>0.90924149335299764</c:v>
                </c:pt>
                <c:pt idx="37">
                  <c:v>0.90535419804705153</c:v>
                </c:pt>
                <c:pt idx="38">
                  <c:v>0.9015535694451875</c:v>
                </c:pt>
                <c:pt idx="39">
                  <c:v>0.89783658262885291</c:v>
                </c:pt>
                <c:pt idx="40">
                  <c:v>0.89420035683958543</c:v>
                </c:pt>
                <c:pt idx="41">
                  <c:v>0.89064214683048804</c:v>
                </c:pt>
                <c:pt idx="42">
                  <c:v>0.887159334837338</c:v>
                </c:pt>
                <c:pt idx="43">
                  <c:v>0.88374942311813043</c:v>
                </c:pt>
                <c:pt idx="44">
                  <c:v>0.88041002701460069</c:v>
                </c:pt>
                <c:pt idx="45">
                  <c:v>0.87713886849376399</c:v>
                </c:pt>
                <c:pt idx="46">
                  <c:v>0.87393377013083562</c:v>
                </c:pt>
                <c:pt idx="47">
                  <c:v>0.87079264949899182</c:v>
                </c:pt>
                <c:pt idx="48">
                  <c:v>0.8677135139339357</c:v>
                </c:pt>
                <c:pt idx="49">
                  <c:v>0.8646944556445102</c:v>
                </c:pt>
                <c:pt idx="50">
                  <c:v>0.86173364714267975</c:v>
                </c:pt>
                <c:pt idx="51">
                  <c:v>0.85882933696901909</c:v>
                </c:pt>
                <c:pt idx="52">
                  <c:v>0.85597984569122565</c:v>
                </c:pt>
                <c:pt idx="53">
                  <c:v>0.85318356215581614</c:v>
                </c:pt>
                <c:pt idx="54">
                  <c:v>0.85043893997413766</c:v>
                </c:pt>
                <c:pt idx="55">
                  <c:v>0.84774449422590203</c:v>
                </c:pt>
                <c:pt idx="56">
                  <c:v>0.84509879836450685</c:v>
                </c:pt>
                <c:pt idx="57">
                  <c:v>0.84250048130989375</c:v>
                </c:pt>
                <c:pt idx="58">
                  <c:v>0.83994822471567765</c:v>
                </c:pt>
                <c:pt idx="59">
                  <c:v>0.83744076039842064</c:v>
                </c:pt>
                <c:pt idx="60">
                  <c:v>0.83497686791791959</c:v>
                </c:pt>
                <c:pt idx="61">
                  <c:v>0.83255537229814736</c:v>
                </c:pt>
                <c:pt idx="62">
                  <c:v>0.8301751418793295</c:v>
                </c:pt>
                <c:pt idx="63">
                  <c:v>0.82783508629245361</c:v>
                </c:pt>
                <c:pt idx="64">
                  <c:v>0.82553415454796153</c:v>
                </c:pt>
                <c:pt idx="65">
                  <c:v>0.82327133323127755</c:v>
                </c:pt>
                <c:pt idx="66">
                  <c:v>0.82104564479805564</c:v>
                </c:pt>
                <c:pt idx="67">
                  <c:v>0.81885614596290512</c:v>
                </c:pt>
                <c:pt idx="68">
                  <c:v>0.8167019261754761</c:v>
                </c:pt>
                <c:pt idx="69">
                  <c:v>0.81458210617837368</c:v>
                </c:pt>
                <c:pt idx="70">
                  <c:v>0.81249583664199576</c:v>
                </c:pt>
                <c:pt idx="71">
                  <c:v>0.81044229687115488</c:v>
                </c:pt>
                <c:pt idx="72">
                  <c:v>0.80842069357943847</c:v>
                </c:pt>
                <c:pt idx="73">
                  <c:v>0.80643025972685956</c:v>
                </c:pt>
                <c:pt idx="74">
                  <c:v>0.80447025341724654</c:v>
                </c:pt>
                <c:pt idx="75">
                  <c:v>0.80253995685154611</c:v>
                </c:pt>
                <c:pt idx="76">
                  <c:v>0.80063867533392863</c:v>
                </c:pt>
                <c:pt idx="77">
                  <c:v>0.79876573632744785</c:v>
                </c:pt>
                <c:pt idx="78">
                  <c:v>0.7969204885564346</c:v>
                </c:pt>
                <c:pt idx="79">
                  <c:v>0.79510230115289149</c:v>
                </c:pt>
                <c:pt idx="80">
                  <c:v>0.79331056284438217</c:v>
                </c:pt>
                <c:pt idx="81">
                  <c:v>0.79154468118104448</c:v>
                </c:pt>
                <c:pt idx="82">
                  <c:v>0.78980408179953066</c:v>
                </c:pt>
                <c:pt idx="83">
                  <c:v>0.7880882077218061</c:v>
                </c:pt>
                <c:pt idx="84">
                  <c:v>0.78639651868687577</c:v>
                </c:pt>
                <c:pt idx="85">
                  <c:v>0.78472849051361826</c:v>
                </c:pt>
                <c:pt idx="86">
                  <c:v>0.78308361449305885</c:v>
                </c:pt>
                <c:pt idx="87">
                  <c:v>0.78146139680846849</c:v>
                </c:pt>
                <c:pt idx="88">
                  <c:v>0.77986135798177592</c:v>
                </c:pt>
                <c:pt idx="89">
                  <c:v>0.77828303234494078</c:v>
                </c:pt>
                <c:pt idx="90">
                  <c:v>0.77672596753494683</c:v>
                </c:pt>
                <c:pt idx="91">
                  <c:v>0.77518972401115849</c:v>
                </c:pt>
                <c:pt idx="92">
                  <c:v>0.77367387459392745</c:v>
                </c:pt>
                <c:pt idx="93">
                  <c:v>0.77217800402327474</c:v>
                </c:pt>
                <c:pt idx="94">
                  <c:v>0.77070170853674302</c:v>
                </c:pt>
                <c:pt idx="95">
                  <c:v>0.76924459546531265</c:v>
                </c:pt>
                <c:pt idx="96">
                  <c:v>0.76780628284656205</c:v>
                </c:pt>
                <c:pt idx="97">
                  <c:v>0.7663863990541836</c:v>
                </c:pt>
                <c:pt idx="98">
                  <c:v>0.76498458244303646</c:v>
                </c:pt>
                <c:pt idx="99">
                  <c:v>0.7636004810089686</c:v>
                </c:pt>
                <c:pt idx="100">
                  <c:v>0.76223375206273802</c:v>
                </c:pt>
                <c:pt idx="101">
                  <c:v>0.76088406191724856</c:v>
                </c:pt>
                <c:pt idx="102">
                  <c:v>0.75955108558756623</c:v>
                </c:pt>
                <c:pt idx="103">
                  <c:v>0.75823450650303315</c:v>
                </c:pt>
                <c:pt idx="104">
                  <c:v>0.75693401623093182</c:v>
                </c:pt>
                <c:pt idx="105">
                  <c:v>0.75564931421118087</c:v>
                </c:pt>
                <c:pt idx="106">
                  <c:v>0.75438010750145978</c:v>
                </c:pt>
                <c:pt idx="107">
                  <c:v>0.75312611053243961</c:v>
                </c:pt>
                <c:pt idx="108">
                  <c:v>0.75188704487242486</c:v>
                </c:pt>
                <c:pt idx="109">
                  <c:v>0.750662639001207</c:v>
                </c:pt>
                <c:pt idx="110">
                  <c:v>0.74945262809256219</c:v>
                </c:pt>
                <c:pt idx="111">
                  <c:v>0.7482567538050563</c:v>
                </c:pt>
                <c:pt idx="112">
                  <c:v>0.7470747640807831</c:v>
                </c:pt>
                <c:pt idx="113">
                  <c:v>0.74590641295165772</c:v>
                </c:pt>
                <c:pt idx="114">
                  <c:v>0.74475146035299478</c:v>
                </c:pt>
                <c:pt idx="115">
                  <c:v>0.74360967194394012</c:v>
                </c:pt>
                <c:pt idx="116">
                  <c:v>0.74248081893459272</c:v>
                </c:pt>
                <c:pt idx="117">
                  <c:v>0.74136467791940663</c:v>
                </c:pt>
                <c:pt idx="118">
                  <c:v>0.74026103071669702</c:v>
                </c:pt>
                <c:pt idx="119">
                  <c:v>0.73916966421390395</c:v>
                </c:pt>
                <c:pt idx="120">
                  <c:v>0.73809037021844925</c:v>
                </c:pt>
                <c:pt idx="121">
                  <c:v>0.73702294531388302</c:v>
                </c:pt>
                <c:pt idx="122">
                  <c:v>0.73596719072116257</c:v>
                </c:pt>
                <c:pt idx="123">
                  <c:v>0.73492291216480266</c:v>
                </c:pt>
                <c:pt idx="124">
                  <c:v>0.73388991974365991</c:v>
                </c:pt>
                <c:pt idx="125">
                  <c:v>0.73286802780632443</c:v>
                </c:pt>
                <c:pt idx="126">
                  <c:v>0.73185705483068864</c:v>
                </c:pt>
                <c:pt idx="127">
                  <c:v>0.7308568233077356</c:v>
                </c:pt>
                <c:pt idx="128">
                  <c:v>0.72986715962926096</c:v>
                </c:pt>
                <c:pt idx="129">
                  <c:v>0.72888789397940923</c:v>
                </c:pt>
                <c:pt idx="130">
                  <c:v>0.72791886022984864</c:v>
                </c:pt>
                <c:pt idx="131">
                  <c:v>0.72695989583850162</c:v>
                </c:pt>
                <c:pt idx="132">
                  <c:v>0.7260108417515736</c:v>
                </c:pt>
                <c:pt idx="133">
                  <c:v>0.72507154230891491</c:v>
                </c:pt>
                <c:pt idx="134">
                  <c:v>0.72414184515239843</c:v>
                </c:pt>
                <c:pt idx="135">
                  <c:v>0.72322160113737699</c:v>
                </c:pt>
                <c:pt idx="136">
                  <c:v>0.72231066424695956</c:v>
                </c:pt>
                <c:pt idx="137">
                  <c:v>0.72140889150911236</c:v>
                </c:pt>
                <c:pt idx="138">
                  <c:v>0.72051614291632826</c:v>
                </c:pt>
                <c:pt idx="139">
                  <c:v>0.7196322813480126</c:v>
                </c:pt>
                <c:pt idx="140">
                  <c:v>0.71875717249515914</c:v>
                </c:pt>
                <c:pt idx="141">
                  <c:v>0.71789068478753482</c:v>
                </c:pt>
                <c:pt idx="142">
                  <c:v>0.71703268932311093</c:v>
                </c:pt>
                <c:pt idx="143">
                  <c:v>0.71618305979966357</c:v>
                </c:pt>
                <c:pt idx="144">
                  <c:v>0.71534167244854674</c:v>
                </c:pt>
                <c:pt idx="145">
                  <c:v>0.71450840597044751</c:v>
                </c:pt>
                <c:pt idx="146">
                  <c:v>0.71368314147322232</c:v>
                </c:pt>
                <c:pt idx="147">
                  <c:v>0.71286576241149191</c:v>
                </c:pt>
                <c:pt idx="148">
                  <c:v>0.71205615452815663</c:v>
                </c:pt>
                <c:pt idx="149">
                  <c:v>0.7112542057976815</c:v>
                </c:pt>
                <c:pt idx="150">
                  <c:v>0.71045980637103356</c:v>
                </c:pt>
                <c:pt idx="151">
                  <c:v>0.70967284852228762</c:v>
                </c:pt>
                <c:pt idx="152">
                  <c:v>0.70889322659684995</c:v>
                </c:pt>
                <c:pt idx="153">
                  <c:v>0.70812083696113892</c:v>
                </c:pt>
                <c:pt idx="154">
                  <c:v>0.70735557795381765</c:v>
                </c:pt>
                <c:pt idx="155">
                  <c:v>0.70659734983841449</c:v>
                </c:pt>
                <c:pt idx="156">
                  <c:v>0.70584605475731477</c:v>
                </c:pt>
                <c:pt idx="157">
                  <c:v>0.70510159668710604</c:v>
                </c:pt>
                <c:pt idx="158">
                  <c:v>0.70436388139518025</c:v>
                </c:pt>
                <c:pt idx="159">
                  <c:v>0.70363281639762665</c:v>
                </c:pt>
                <c:pt idx="160">
                  <c:v>0.70290831091825645</c:v>
                </c:pt>
                <c:pt idx="161">
                  <c:v>0.70219027584884464</c:v>
                </c:pt>
                <c:pt idx="162">
                  <c:v>0.70147862371045955</c:v>
                </c:pt>
                <c:pt idx="163">
                  <c:v>0.70077326861590006</c:v>
                </c:pt>
                <c:pt idx="164">
                  <c:v>0.70007412623314613</c:v>
                </c:pt>
                <c:pt idx="165">
                  <c:v>0.69938111374987566</c:v>
                </c:pt>
                <c:pt idx="166">
                  <c:v>0.69869414983890465</c:v>
                </c:pt>
                <c:pt idx="167">
                  <c:v>0.69801315462463065</c:v>
                </c:pt>
                <c:pt idx="168">
                  <c:v>0.69733804965034363</c:v>
                </c:pt>
                <c:pt idx="169">
                  <c:v>0.69666875784646465</c:v>
                </c:pt>
                <c:pt idx="170">
                  <c:v>0.6960052034996308</c:v>
                </c:pt>
                <c:pt idx="171">
                  <c:v>0.69534731222259427</c:v>
                </c:pt>
                <c:pt idx="172">
                  <c:v>0.69469501092497987</c:v>
                </c:pt>
                <c:pt idx="173">
                  <c:v>0.69404822778475894</c:v>
                </c:pt>
                <c:pt idx="174">
                  <c:v>0.69340689222054586</c:v>
                </c:pt>
                <c:pt idx="175">
                  <c:v>0.69277093486455898</c:v>
                </c:pt>
                <c:pt idx="176">
                  <c:v>0.69214028753634715</c:v>
                </c:pt>
                <c:pt idx="177">
                  <c:v>0.69151488321718824</c:v>
                </c:pt>
                <c:pt idx="178">
                  <c:v>0.69089465602514621</c:v>
                </c:pt>
                <c:pt idx="179">
                  <c:v>0.69027954119075863</c:v>
                </c:pt>
                <c:pt idx="180">
                  <c:v>0.68966947503343812</c:v>
                </c:pt>
                <c:pt idx="181">
                  <c:v>0.68906439493832861</c:v>
                </c:pt>
                <c:pt idx="182">
                  <c:v>0.68846423933392564</c:v>
                </c:pt>
                <c:pt idx="183">
                  <c:v>0.68786894767012541</c:v>
                </c:pt>
                <c:pt idx="184">
                  <c:v>0.68727846039690543</c:v>
                </c:pt>
                <c:pt idx="185">
                  <c:v>0.68669271894354289</c:v>
                </c:pt>
                <c:pt idx="186">
                  <c:v>0.68611166569830395</c:v>
                </c:pt>
                <c:pt idx="187">
                  <c:v>0.68553524398871091</c:v>
                </c:pt>
                <c:pt idx="188">
                  <c:v>0.68496339806223727</c:v>
                </c:pt>
                <c:pt idx="189">
                  <c:v>0.68439607306753414</c:v>
                </c:pt>
                <c:pt idx="190">
                  <c:v>0.68383321503605865</c:v>
                </c:pt>
                <c:pt idx="191">
                  <c:v>0.68327477086423261</c:v>
                </c:pt>
                <c:pt idx="192">
                  <c:v>0.68272068829596821</c:v>
                </c:pt>
                <c:pt idx="193">
                  <c:v>0.6821709159056476</c:v>
                </c:pt>
                <c:pt idx="194">
                  <c:v>0.68162540308153763</c:v>
                </c:pt>
                <c:pt idx="195">
                  <c:v>0.68108410000953479</c:v>
                </c:pt>
                <c:pt idx="196">
                  <c:v>0.68054695765741002</c:v>
                </c:pt>
                <c:pt idx="197">
                  <c:v>0.68001392775931568</c:v>
                </c:pt>
                <c:pt idx="198">
                  <c:v>0.67948496280074622</c:v>
                </c:pt>
                <c:pt idx="199">
                  <c:v>0.67896001600381495</c:v>
                </c:pt>
                <c:pt idx="200">
                  <c:v>0.67843904131286281</c:v>
                </c:pt>
                <c:pt idx="201">
                  <c:v>0.67792199338050407</c:v>
                </c:pt>
                <c:pt idx="202">
                  <c:v>0.67740882755383114</c:v>
                </c:pt>
                <c:pt idx="203">
                  <c:v>0.67689949986111508</c:v>
                </c:pt>
                <c:pt idx="204">
                  <c:v>0.67639396699870102</c:v>
                </c:pt>
                <c:pt idx="205">
                  <c:v>0.67589218631824965</c:v>
                </c:pt>
                <c:pt idx="206">
                  <c:v>0.67539411581426878</c:v>
                </c:pt>
                <c:pt idx="207">
                  <c:v>0.67489971411193428</c:v>
                </c:pt>
                <c:pt idx="208">
                  <c:v>0.67440894045515964</c:v>
                </c:pt>
                <c:pt idx="209">
                  <c:v>0.67392175469500937</c:v>
                </c:pt>
                <c:pt idx="210">
                  <c:v>0.67343811727826564</c:v>
                </c:pt>
                <c:pt idx="211">
                  <c:v>0.67295798923638661</c:v>
                </c:pt>
                <c:pt idx="212">
                  <c:v>0.67248133217458883</c:v>
                </c:pt>
                <c:pt idx="213">
                  <c:v>0.6720081082612277</c:v>
                </c:pt>
                <c:pt idx="214">
                  <c:v>0.67153828021746853</c:v>
                </c:pt>
                <c:pt idx="215">
                  <c:v>0.6710718113070826</c:v>
                </c:pt>
                <c:pt idx="216">
                  <c:v>0.6706086653265223</c:v>
                </c:pt>
                <c:pt idx="217">
                  <c:v>0.67014880659525156</c:v>
                </c:pt>
                <c:pt idx="218">
                  <c:v>0.66969219994621043</c:v>
                </c:pt>
                <c:pt idx="219">
                  <c:v>0.66923881071656965</c:v>
                </c:pt>
                <c:pt idx="220">
                  <c:v>0.66878860473860446</c:v>
                </c:pt>
                <c:pt idx="221">
                  <c:v>0.66834154833083226</c:v>
                </c:pt>
                <c:pt idx="222">
                  <c:v>0.66789760828931932</c:v>
                </c:pt>
                <c:pt idx="223">
                  <c:v>0.66745675187915821</c:v>
                </c:pt>
                <c:pt idx="224">
                  <c:v>0.66701894682617946</c:v>
                </c:pt>
                <c:pt idx="225">
                  <c:v>0.66658416130875209</c:v>
                </c:pt>
                <c:pt idx="226">
                  <c:v>0.66615236394986455</c:v>
                </c:pt>
                <c:pt idx="227">
                  <c:v>0.66572352380929012</c:v>
                </c:pt>
                <c:pt idx="228">
                  <c:v>0.66529761037595225</c:v>
                </c:pt>
                <c:pt idx="229">
                  <c:v>0.66487459356046374</c:v>
                </c:pt>
                <c:pt idx="230">
                  <c:v>0.66445444368778994</c:v>
                </c:pt>
                <c:pt idx="231">
                  <c:v>0.66403713149009702</c:v>
                </c:pt>
                <c:pt idx="232">
                  <c:v>0.66362262809972494</c:v>
                </c:pt>
                <c:pt idx="233">
                  <c:v>0.66321090504231428</c:v>
                </c:pt>
                <c:pt idx="234">
                  <c:v>0.66280193423010192</c:v>
                </c:pt>
                <c:pt idx="235">
                  <c:v>0.66239568795527881</c:v>
                </c:pt>
                <c:pt idx="236">
                  <c:v>0.66199213888359898</c:v>
                </c:pt>
                <c:pt idx="237">
                  <c:v>0.66159126004800795</c:v>
                </c:pt>
                <c:pt idx="238">
                  <c:v>0.66119302484247444</c:v>
                </c:pt>
                <c:pt idx="239">
                  <c:v>0.66079740701591638</c:v>
                </c:pt>
                <c:pt idx="240">
                  <c:v>0.66040438066624718</c:v>
                </c:pt>
                <c:pt idx="241">
                  <c:v>0.66001392023457583</c:v>
                </c:pt>
                <c:pt idx="242">
                  <c:v>0.65962600049946085</c:v>
                </c:pt>
                <c:pt idx="243">
                  <c:v>0.65924059657135214</c:v>
                </c:pt>
                <c:pt idx="244">
                  <c:v>0.65885768388709165</c:v>
                </c:pt>
                <c:pt idx="245">
                  <c:v>0.65847723820455673</c:v>
                </c:pt>
                <c:pt idx="246">
                  <c:v>0.65809923559736194</c:v>
                </c:pt>
                <c:pt idx="247">
                  <c:v>0.65772365244973763</c:v>
                </c:pt>
                <c:pt idx="248">
                  <c:v>0.65735046545142772</c:v>
                </c:pt>
                <c:pt idx="249">
                  <c:v>0.6569796515927897</c:v>
                </c:pt>
                <c:pt idx="250">
                  <c:v>0.65661118815984465</c:v>
                </c:pt>
                <c:pt idx="251">
                  <c:v>0.65624505272960298</c:v>
                </c:pt>
                <c:pt idx="252">
                  <c:v>0.65588122316530084</c:v>
                </c:pt>
                <c:pt idx="253">
                  <c:v>0.65551967761188468</c:v>
                </c:pt>
                <c:pt idx="254">
                  <c:v>0.65516039449146135</c:v>
                </c:pt>
                <c:pt idx="255">
                  <c:v>0.65480335249893928</c:v>
                </c:pt>
                <c:pt idx="256">
                  <c:v>0.65444853059763863</c:v>
                </c:pt>
                <c:pt idx="257">
                  <c:v>0.65409590801511486</c:v>
                </c:pt>
                <c:pt idx="258">
                  <c:v>0.65374546423893498</c:v>
                </c:pt>
                <c:pt idx="259">
                  <c:v>0.6533971790126345</c:v>
                </c:pt>
                <c:pt idx="260">
                  <c:v>0.6530510323317148</c:v>
                </c:pt>
                <c:pt idx="261">
                  <c:v>0.65270700443965968</c:v>
                </c:pt>
                <c:pt idx="262">
                  <c:v>0.65236507582414294</c:v>
                </c:pt>
                <c:pt idx="263">
                  <c:v>0.65202522721321443</c:v>
                </c:pt>
                <c:pt idx="264">
                  <c:v>0.65168743957156305</c:v>
                </c:pt>
                <c:pt idx="265">
                  <c:v>0.65135169409691362</c:v>
                </c:pt>
                <c:pt idx="266">
                  <c:v>0.65101797221643165</c:v>
                </c:pt>
                <c:pt idx="267">
                  <c:v>0.65068625558320325</c:v>
                </c:pt>
                <c:pt idx="268">
                  <c:v>0.6503565260727886</c:v>
                </c:pt>
                <c:pt idx="269">
                  <c:v>0.65002876577986413</c:v>
                </c:pt>
                <c:pt idx="270">
                  <c:v>0.64970295701487379</c:v>
                </c:pt>
                <c:pt idx="271">
                  <c:v>0.6493790823007648</c:v>
                </c:pt>
                <c:pt idx="272">
                  <c:v>0.64905712436981633</c:v>
                </c:pt>
                <c:pt idx="273">
                  <c:v>0.64873706616047244</c:v>
                </c:pt>
                <c:pt idx="274">
                  <c:v>0.6484188908142523</c:v>
                </c:pt>
                <c:pt idx="275">
                  <c:v>0.64810258167274448</c:v>
                </c:pt>
                <c:pt idx="276">
                  <c:v>0.64778812227460425</c:v>
                </c:pt>
                <c:pt idx="277">
                  <c:v>0.64747549635263335</c:v>
                </c:pt>
                <c:pt idx="278">
                  <c:v>0.64716468783092396</c:v>
                </c:pt>
                <c:pt idx="279">
                  <c:v>0.6468556808220346</c:v>
                </c:pt>
                <c:pt idx="280">
                  <c:v>0.64654845962421092</c:v>
                </c:pt>
                <c:pt idx="281">
                  <c:v>0.64624300871865969</c:v>
                </c:pt>
                <c:pt idx="282">
                  <c:v>0.64593931276690564</c:v>
                </c:pt>
                <c:pt idx="283">
                  <c:v>0.64563735660813992</c:v>
                </c:pt>
                <c:pt idx="284">
                  <c:v>0.64533712525662357</c:v>
                </c:pt>
                <c:pt idx="285">
                  <c:v>0.64503860389921563</c:v>
                </c:pt>
                <c:pt idx="286">
                  <c:v>0.64474177789281606</c:v>
                </c:pt>
                <c:pt idx="287">
                  <c:v>0.64444663276194025</c:v>
                </c:pt>
                <c:pt idx="288">
                  <c:v>0.64415315419633945</c:v>
                </c:pt>
                <c:pt idx="289">
                  <c:v>0.64386132804860163</c:v>
                </c:pt>
                <c:pt idx="290">
                  <c:v>0.64357114033184615</c:v>
                </c:pt>
                <c:pt idx="291">
                  <c:v>0.64328257721743931</c:v>
                </c:pt>
                <c:pt idx="292">
                  <c:v>0.64299562503274965</c:v>
                </c:pt>
                <c:pt idx="293">
                  <c:v>0.64271027025894079</c:v>
                </c:pt>
                <c:pt idx="294">
                  <c:v>0.64242649952880215</c:v>
                </c:pt>
                <c:pt idx="295">
                  <c:v>0.64214429962462394</c:v>
                </c:pt>
                <c:pt idx="296">
                  <c:v>0.6418636574760983</c:v>
                </c:pt>
                <c:pt idx="297">
                  <c:v>0.64158456015825049</c:v>
                </c:pt>
                <c:pt idx="298">
                  <c:v>0.64130699488943987</c:v>
                </c:pt>
                <c:pt idx="299">
                  <c:v>0.64103094902933588</c:v>
                </c:pt>
                <c:pt idx="300">
                  <c:v>0.64075641007698325</c:v>
                </c:pt>
                <c:pt idx="301">
                  <c:v>0.64048336566885489</c:v>
                </c:pt>
                <c:pt idx="302">
                  <c:v>0.64021180357699559</c:v>
                </c:pt>
                <c:pt idx="303">
                  <c:v>0.63994171170711256</c:v>
                </c:pt>
                <c:pt idx="304">
                  <c:v>0.63967307809678431</c:v>
                </c:pt>
                <c:pt idx="305">
                  <c:v>0.63940589091362965</c:v>
                </c:pt>
                <c:pt idx="306">
                  <c:v>0.63914013845357487</c:v>
                </c:pt>
                <c:pt idx="307">
                  <c:v>0.63887580913904962</c:v>
                </c:pt>
                <c:pt idx="308">
                  <c:v>0.63861289151733713</c:v>
                </c:pt>
                <c:pt idx="309">
                  <c:v>0.63835137425886135</c:v>
                </c:pt>
                <c:pt idx="310">
                  <c:v>0.63809124615551227</c:v>
                </c:pt>
                <c:pt idx="311">
                  <c:v>0.63783249611903103</c:v>
                </c:pt>
                <c:pt idx="312">
                  <c:v>0.63757511317941651</c:v>
                </c:pt>
                <c:pt idx="313">
                  <c:v>0.63731908648332003</c:v>
                </c:pt>
                <c:pt idx="314">
                  <c:v>0.63706440529250563</c:v>
                </c:pt>
                <c:pt idx="315">
                  <c:v>0.6368110589823256</c:v>
                </c:pt>
                <c:pt idx="316">
                  <c:v>0.63655903704020289</c:v>
                </c:pt>
                <c:pt idx="317">
                  <c:v>0.63630832906414614</c:v>
                </c:pt>
                <c:pt idx="318">
                  <c:v>0.63605892476132109</c:v>
                </c:pt>
                <c:pt idx="319">
                  <c:v>0.63581081394659034</c:v>
                </c:pt>
                <c:pt idx="320">
                  <c:v>0.63556398654108803</c:v>
                </c:pt>
                <c:pt idx="321">
                  <c:v>0.63531843257089282</c:v>
                </c:pt>
                <c:pt idx="322">
                  <c:v>0.63507414216557656</c:v>
                </c:pt>
                <c:pt idx="323">
                  <c:v>0.63483110555691924</c:v>
                </c:pt>
                <c:pt idx="324">
                  <c:v>0.63458931307757904</c:v>
                </c:pt>
                <c:pt idx="325">
                  <c:v>0.63434875515974365</c:v>
                </c:pt>
                <c:pt idx="326">
                  <c:v>0.63410942233390744</c:v>
                </c:pt>
                <c:pt idx="327">
                  <c:v>0.63387130522754165</c:v>
                </c:pt>
                <c:pt idx="328">
                  <c:v>0.63363439456392301</c:v>
                </c:pt>
                <c:pt idx="329">
                  <c:v>0.63339868116083664</c:v>
                </c:pt>
                <c:pt idx="330">
                  <c:v>0.63316415592942443</c:v>
                </c:pt>
                <c:pt idx="331">
                  <c:v>0.63293080987296557</c:v>
                </c:pt>
                <c:pt idx="332">
                  <c:v>0.63269863408572424</c:v>
                </c:pt>
                <c:pt idx="333">
                  <c:v>0.63246761975176458</c:v>
                </c:pt>
                <c:pt idx="334">
                  <c:v>0.63223775814388405</c:v>
                </c:pt>
                <c:pt idx="335">
                  <c:v>0.63200904062241325</c:v>
                </c:pt>
                <c:pt idx="336">
                  <c:v>0.63178145863418267</c:v>
                </c:pt>
                <c:pt idx="337">
                  <c:v>0.63155500371138373</c:v>
                </c:pt>
                <c:pt idx="338">
                  <c:v>0.63132966747057373</c:v>
                </c:pt>
                <c:pt idx="339">
                  <c:v>0.63110544161153292</c:v>
                </c:pt>
                <c:pt idx="340">
                  <c:v>0.63088231791630434</c:v>
                </c:pt>
                <c:pt idx="341">
                  <c:v>0.63066028824814746</c:v>
                </c:pt>
              </c:numCache>
            </c:numRef>
          </c:yVal>
          <c:smooth val="1"/>
        </c:ser>
        <c:ser>
          <c:idx val="3"/>
          <c:order val="2"/>
          <c:tx>
            <c:v>T60_51_T1A y T1B</c:v>
          </c:tx>
          <c:marker>
            <c:symbol val="none"/>
          </c:marker>
          <c:xVal>
            <c:numRef>
              <c:f>'Coordinacion G1_T1_Cor'!$C$29:$C$370</c:f>
              <c:numCache>
                <c:formatCode>General</c:formatCode>
                <c:ptCount val="342"/>
                <c:pt idx="0">
                  <c:v>1600</c:v>
                </c:pt>
                <c:pt idx="1">
                  <c:v>1650</c:v>
                </c:pt>
                <c:pt idx="2">
                  <c:v>1700</c:v>
                </c:pt>
                <c:pt idx="3">
                  <c:v>1750</c:v>
                </c:pt>
                <c:pt idx="4">
                  <c:v>1800</c:v>
                </c:pt>
                <c:pt idx="5">
                  <c:v>1850</c:v>
                </c:pt>
                <c:pt idx="6">
                  <c:v>1900</c:v>
                </c:pt>
                <c:pt idx="7">
                  <c:v>1950</c:v>
                </c:pt>
                <c:pt idx="8">
                  <c:v>2000</c:v>
                </c:pt>
                <c:pt idx="9">
                  <c:v>2050</c:v>
                </c:pt>
                <c:pt idx="10">
                  <c:v>2100</c:v>
                </c:pt>
                <c:pt idx="11">
                  <c:v>2150</c:v>
                </c:pt>
                <c:pt idx="12">
                  <c:v>2200</c:v>
                </c:pt>
                <c:pt idx="13">
                  <c:v>2250</c:v>
                </c:pt>
                <c:pt idx="14">
                  <c:v>2300</c:v>
                </c:pt>
                <c:pt idx="15">
                  <c:v>2350</c:v>
                </c:pt>
                <c:pt idx="16">
                  <c:v>2400</c:v>
                </c:pt>
                <c:pt idx="17">
                  <c:v>2450</c:v>
                </c:pt>
                <c:pt idx="18">
                  <c:v>2500</c:v>
                </c:pt>
                <c:pt idx="19">
                  <c:v>2550</c:v>
                </c:pt>
                <c:pt idx="20">
                  <c:v>2600</c:v>
                </c:pt>
                <c:pt idx="21">
                  <c:v>2650</c:v>
                </c:pt>
                <c:pt idx="22">
                  <c:v>2700</c:v>
                </c:pt>
                <c:pt idx="23">
                  <c:v>2750</c:v>
                </c:pt>
                <c:pt idx="24">
                  <c:v>2800</c:v>
                </c:pt>
                <c:pt idx="25">
                  <c:v>2850</c:v>
                </c:pt>
                <c:pt idx="26">
                  <c:v>2900</c:v>
                </c:pt>
                <c:pt idx="27">
                  <c:v>2950</c:v>
                </c:pt>
                <c:pt idx="28">
                  <c:v>3000</c:v>
                </c:pt>
                <c:pt idx="29">
                  <c:v>3050</c:v>
                </c:pt>
                <c:pt idx="30">
                  <c:v>3100</c:v>
                </c:pt>
                <c:pt idx="31">
                  <c:v>3150</c:v>
                </c:pt>
                <c:pt idx="32">
                  <c:v>3200</c:v>
                </c:pt>
                <c:pt idx="33">
                  <c:v>3250</c:v>
                </c:pt>
                <c:pt idx="34">
                  <c:v>3300</c:v>
                </c:pt>
                <c:pt idx="35">
                  <c:v>3350</c:v>
                </c:pt>
                <c:pt idx="36">
                  <c:v>3400</c:v>
                </c:pt>
                <c:pt idx="37">
                  <c:v>3450</c:v>
                </c:pt>
                <c:pt idx="38">
                  <c:v>3500</c:v>
                </c:pt>
                <c:pt idx="39">
                  <c:v>3550</c:v>
                </c:pt>
                <c:pt idx="40">
                  <c:v>3600</c:v>
                </c:pt>
                <c:pt idx="41">
                  <c:v>3650</c:v>
                </c:pt>
                <c:pt idx="42">
                  <c:v>3700</c:v>
                </c:pt>
                <c:pt idx="43">
                  <c:v>3750</c:v>
                </c:pt>
                <c:pt idx="44">
                  <c:v>3800</c:v>
                </c:pt>
                <c:pt idx="45">
                  <c:v>3850</c:v>
                </c:pt>
                <c:pt idx="46">
                  <c:v>3900</c:v>
                </c:pt>
                <c:pt idx="47">
                  <c:v>3950</c:v>
                </c:pt>
                <c:pt idx="48">
                  <c:v>4000</c:v>
                </c:pt>
                <c:pt idx="49">
                  <c:v>4050</c:v>
                </c:pt>
                <c:pt idx="50">
                  <c:v>4100</c:v>
                </c:pt>
                <c:pt idx="51">
                  <c:v>4150</c:v>
                </c:pt>
                <c:pt idx="52">
                  <c:v>4200</c:v>
                </c:pt>
                <c:pt idx="53">
                  <c:v>4250</c:v>
                </c:pt>
                <c:pt idx="54">
                  <c:v>4300</c:v>
                </c:pt>
                <c:pt idx="55">
                  <c:v>4350</c:v>
                </c:pt>
                <c:pt idx="56">
                  <c:v>4400</c:v>
                </c:pt>
                <c:pt idx="57">
                  <c:v>4450</c:v>
                </c:pt>
                <c:pt idx="58">
                  <c:v>4500</c:v>
                </c:pt>
                <c:pt idx="59">
                  <c:v>4550</c:v>
                </c:pt>
                <c:pt idx="60">
                  <c:v>4600</c:v>
                </c:pt>
                <c:pt idx="61">
                  <c:v>4650</c:v>
                </c:pt>
                <c:pt idx="62">
                  <c:v>4700</c:v>
                </c:pt>
                <c:pt idx="63">
                  <c:v>4750</c:v>
                </c:pt>
                <c:pt idx="64">
                  <c:v>4800</c:v>
                </c:pt>
                <c:pt idx="65">
                  <c:v>4850</c:v>
                </c:pt>
                <c:pt idx="66">
                  <c:v>4900</c:v>
                </c:pt>
                <c:pt idx="67">
                  <c:v>4950</c:v>
                </c:pt>
                <c:pt idx="68">
                  <c:v>5000</c:v>
                </c:pt>
                <c:pt idx="69">
                  <c:v>5050</c:v>
                </c:pt>
                <c:pt idx="70">
                  <c:v>5100</c:v>
                </c:pt>
                <c:pt idx="71">
                  <c:v>5150</c:v>
                </c:pt>
                <c:pt idx="72">
                  <c:v>5200</c:v>
                </c:pt>
                <c:pt idx="73">
                  <c:v>5250</c:v>
                </c:pt>
                <c:pt idx="74">
                  <c:v>5300</c:v>
                </c:pt>
                <c:pt idx="75">
                  <c:v>5350</c:v>
                </c:pt>
                <c:pt idx="76">
                  <c:v>5400</c:v>
                </c:pt>
                <c:pt idx="77">
                  <c:v>5450</c:v>
                </c:pt>
                <c:pt idx="78">
                  <c:v>5500</c:v>
                </c:pt>
                <c:pt idx="79">
                  <c:v>5550</c:v>
                </c:pt>
                <c:pt idx="80">
                  <c:v>5600</c:v>
                </c:pt>
                <c:pt idx="81">
                  <c:v>5650</c:v>
                </c:pt>
                <c:pt idx="82">
                  <c:v>5700</c:v>
                </c:pt>
                <c:pt idx="83">
                  <c:v>5750</c:v>
                </c:pt>
                <c:pt idx="84">
                  <c:v>5800</c:v>
                </c:pt>
                <c:pt idx="85">
                  <c:v>5850</c:v>
                </c:pt>
                <c:pt idx="86">
                  <c:v>5900</c:v>
                </c:pt>
                <c:pt idx="87">
                  <c:v>5950</c:v>
                </c:pt>
                <c:pt idx="88">
                  <c:v>6000</c:v>
                </c:pt>
                <c:pt idx="89">
                  <c:v>6050</c:v>
                </c:pt>
                <c:pt idx="90">
                  <c:v>6100</c:v>
                </c:pt>
                <c:pt idx="91">
                  <c:v>6150</c:v>
                </c:pt>
                <c:pt idx="92">
                  <c:v>6200</c:v>
                </c:pt>
                <c:pt idx="93">
                  <c:v>6250</c:v>
                </c:pt>
                <c:pt idx="94">
                  <c:v>6300</c:v>
                </c:pt>
                <c:pt idx="95">
                  <c:v>6350</c:v>
                </c:pt>
                <c:pt idx="96">
                  <c:v>6400</c:v>
                </c:pt>
                <c:pt idx="97">
                  <c:v>6450</c:v>
                </c:pt>
                <c:pt idx="98">
                  <c:v>6500</c:v>
                </c:pt>
                <c:pt idx="99">
                  <c:v>6550</c:v>
                </c:pt>
                <c:pt idx="100">
                  <c:v>6600</c:v>
                </c:pt>
                <c:pt idx="101">
                  <c:v>6650</c:v>
                </c:pt>
                <c:pt idx="102">
                  <c:v>6700</c:v>
                </c:pt>
                <c:pt idx="103">
                  <c:v>6750</c:v>
                </c:pt>
                <c:pt idx="104">
                  <c:v>6800</c:v>
                </c:pt>
                <c:pt idx="105">
                  <c:v>6850</c:v>
                </c:pt>
                <c:pt idx="106">
                  <c:v>6900</c:v>
                </c:pt>
                <c:pt idx="107">
                  <c:v>6950</c:v>
                </c:pt>
                <c:pt idx="108">
                  <c:v>7000</c:v>
                </c:pt>
                <c:pt idx="109">
                  <c:v>7050</c:v>
                </c:pt>
                <c:pt idx="110">
                  <c:v>7100</c:v>
                </c:pt>
                <c:pt idx="111">
                  <c:v>7150</c:v>
                </c:pt>
                <c:pt idx="112">
                  <c:v>7200</c:v>
                </c:pt>
                <c:pt idx="113">
                  <c:v>7250</c:v>
                </c:pt>
                <c:pt idx="114">
                  <c:v>7300</c:v>
                </c:pt>
                <c:pt idx="115">
                  <c:v>7350</c:v>
                </c:pt>
                <c:pt idx="116">
                  <c:v>7400</c:v>
                </c:pt>
                <c:pt idx="117">
                  <c:v>7450</c:v>
                </c:pt>
                <c:pt idx="118">
                  <c:v>7500</c:v>
                </c:pt>
                <c:pt idx="119">
                  <c:v>7550</c:v>
                </c:pt>
                <c:pt idx="120">
                  <c:v>7600</c:v>
                </c:pt>
                <c:pt idx="121">
                  <c:v>7650</c:v>
                </c:pt>
                <c:pt idx="122">
                  <c:v>7700</c:v>
                </c:pt>
                <c:pt idx="123">
                  <c:v>7750</c:v>
                </c:pt>
                <c:pt idx="124">
                  <c:v>7800</c:v>
                </c:pt>
                <c:pt idx="125">
                  <c:v>7850</c:v>
                </c:pt>
                <c:pt idx="126">
                  <c:v>7900</c:v>
                </c:pt>
                <c:pt idx="127">
                  <c:v>7950</c:v>
                </c:pt>
                <c:pt idx="128">
                  <c:v>8000</c:v>
                </c:pt>
                <c:pt idx="129">
                  <c:v>8050</c:v>
                </c:pt>
                <c:pt idx="130">
                  <c:v>8100</c:v>
                </c:pt>
                <c:pt idx="131">
                  <c:v>8150</c:v>
                </c:pt>
                <c:pt idx="132">
                  <c:v>8200</c:v>
                </c:pt>
                <c:pt idx="133">
                  <c:v>8250</c:v>
                </c:pt>
                <c:pt idx="134">
                  <c:v>8300</c:v>
                </c:pt>
                <c:pt idx="135">
                  <c:v>8350</c:v>
                </c:pt>
                <c:pt idx="136">
                  <c:v>8400</c:v>
                </c:pt>
                <c:pt idx="137">
                  <c:v>8450</c:v>
                </c:pt>
                <c:pt idx="138">
                  <c:v>8500</c:v>
                </c:pt>
                <c:pt idx="139">
                  <c:v>8550</c:v>
                </c:pt>
                <c:pt idx="140">
                  <c:v>8600</c:v>
                </c:pt>
                <c:pt idx="141">
                  <c:v>8650</c:v>
                </c:pt>
                <c:pt idx="142">
                  <c:v>8700</c:v>
                </c:pt>
                <c:pt idx="143">
                  <c:v>8750</c:v>
                </c:pt>
                <c:pt idx="144">
                  <c:v>8800</c:v>
                </c:pt>
                <c:pt idx="145">
                  <c:v>8850</c:v>
                </c:pt>
                <c:pt idx="146">
                  <c:v>8900</c:v>
                </c:pt>
                <c:pt idx="147">
                  <c:v>8950</c:v>
                </c:pt>
                <c:pt idx="148">
                  <c:v>9000</c:v>
                </c:pt>
                <c:pt idx="149">
                  <c:v>9050</c:v>
                </c:pt>
                <c:pt idx="150">
                  <c:v>9100</c:v>
                </c:pt>
                <c:pt idx="151">
                  <c:v>9150</c:v>
                </c:pt>
                <c:pt idx="152">
                  <c:v>9200</c:v>
                </c:pt>
                <c:pt idx="153">
                  <c:v>9250</c:v>
                </c:pt>
                <c:pt idx="154">
                  <c:v>9300</c:v>
                </c:pt>
                <c:pt idx="155">
                  <c:v>9350</c:v>
                </c:pt>
                <c:pt idx="156">
                  <c:v>9400</c:v>
                </c:pt>
                <c:pt idx="157">
                  <c:v>9450</c:v>
                </c:pt>
                <c:pt idx="158">
                  <c:v>9500</c:v>
                </c:pt>
                <c:pt idx="159">
                  <c:v>9550</c:v>
                </c:pt>
                <c:pt idx="160">
                  <c:v>9600</c:v>
                </c:pt>
                <c:pt idx="161">
                  <c:v>9650</c:v>
                </c:pt>
                <c:pt idx="162">
                  <c:v>9700</c:v>
                </c:pt>
                <c:pt idx="163">
                  <c:v>9750</c:v>
                </c:pt>
                <c:pt idx="164">
                  <c:v>9800</c:v>
                </c:pt>
                <c:pt idx="165">
                  <c:v>9850</c:v>
                </c:pt>
                <c:pt idx="166">
                  <c:v>9900</c:v>
                </c:pt>
                <c:pt idx="167">
                  <c:v>9950</c:v>
                </c:pt>
                <c:pt idx="168">
                  <c:v>10000</c:v>
                </c:pt>
                <c:pt idx="169">
                  <c:v>10050</c:v>
                </c:pt>
                <c:pt idx="170">
                  <c:v>10100</c:v>
                </c:pt>
                <c:pt idx="171">
                  <c:v>10150</c:v>
                </c:pt>
                <c:pt idx="172">
                  <c:v>10200</c:v>
                </c:pt>
                <c:pt idx="173">
                  <c:v>10250</c:v>
                </c:pt>
                <c:pt idx="174">
                  <c:v>10300</c:v>
                </c:pt>
                <c:pt idx="175">
                  <c:v>10350</c:v>
                </c:pt>
                <c:pt idx="176">
                  <c:v>10400</c:v>
                </c:pt>
                <c:pt idx="177">
                  <c:v>10450</c:v>
                </c:pt>
                <c:pt idx="178">
                  <c:v>10500</c:v>
                </c:pt>
                <c:pt idx="179">
                  <c:v>10550</c:v>
                </c:pt>
                <c:pt idx="180">
                  <c:v>10600</c:v>
                </c:pt>
                <c:pt idx="181">
                  <c:v>10650</c:v>
                </c:pt>
                <c:pt idx="182">
                  <c:v>10700</c:v>
                </c:pt>
                <c:pt idx="183">
                  <c:v>10750</c:v>
                </c:pt>
                <c:pt idx="184">
                  <c:v>10800</c:v>
                </c:pt>
                <c:pt idx="185">
                  <c:v>10850</c:v>
                </c:pt>
                <c:pt idx="186">
                  <c:v>10900</c:v>
                </c:pt>
                <c:pt idx="187">
                  <c:v>10950</c:v>
                </c:pt>
                <c:pt idx="188">
                  <c:v>11000</c:v>
                </c:pt>
                <c:pt idx="189">
                  <c:v>11050</c:v>
                </c:pt>
                <c:pt idx="190">
                  <c:v>11100</c:v>
                </c:pt>
                <c:pt idx="191">
                  <c:v>11150</c:v>
                </c:pt>
                <c:pt idx="192">
                  <c:v>11200</c:v>
                </c:pt>
                <c:pt idx="193">
                  <c:v>11250</c:v>
                </c:pt>
                <c:pt idx="194">
                  <c:v>11300</c:v>
                </c:pt>
                <c:pt idx="195">
                  <c:v>11350</c:v>
                </c:pt>
                <c:pt idx="196">
                  <c:v>11400</c:v>
                </c:pt>
                <c:pt idx="197">
                  <c:v>11450</c:v>
                </c:pt>
                <c:pt idx="198">
                  <c:v>11500</c:v>
                </c:pt>
                <c:pt idx="199">
                  <c:v>11550</c:v>
                </c:pt>
                <c:pt idx="200">
                  <c:v>11600</c:v>
                </c:pt>
                <c:pt idx="201">
                  <c:v>11650</c:v>
                </c:pt>
                <c:pt idx="202">
                  <c:v>11700</c:v>
                </c:pt>
                <c:pt idx="203">
                  <c:v>11750</c:v>
                </c:pt>
                <c:pt idx="204">
                  <c:v>11800</c:v>
                </c:pt>
                <c:pt idx="205">
                  <c:v>11850</c:v>
                </c:pt>
                <c:pt idx="206">
                  <c:v>11900</c:v>
                </c:pt>
                <c:pt idx="207">
                  <c:v>11950</c:v>
                </c:pt>
                <c:pt idx="208">
                  <c:v>12000</c:v>
                </c:pt>
                <c:pt idx="209">
                  <c:v>12050</c:v>
                </c:pt>
                <c:pt idx="210">
                  <c:v>12100</c:v>
                </c:pt>
                <c:pt idx="211">
                  <c:v>12150</c:v>
                </c:pt>
                <c:pt idx="212">
                  <c:v>12200</c:v>
                </c:pt>
                <c:pt idx="213">
                  <c:v>12250</c:v>
                </c:pt>
                <c:pt idx="214">
                  <c:v>12300</c:v>
                </c:pt>
                <c:pt idx="215">
                  <c:v>12350</c:v>
                </c:pt>
                <c:pt idx="216">
                  <c:v>12400</c:v>
                </c:pt>
                <c:pt idx="217">
                  <c:v>12450</c:v>
                </c:pt>
                <c:pt idx="218">
                  <c:v>12500</c:v>
                </c:pt>
                <c:pt idx="219">
                  <c:v>12550</c:v>
                </c:pt>
                <c:pt idx="220">
                  <c:v>12600</c:v>
                </c:pt>
                <c:pt idx="221">
                  <c:v>12650</c:v>
                </c:pt>
                <c:pt idx="222">
                  <c:v>12700</c:v>
                </c:pt>
                <c:pt idx="223">
                  <c:v>12750</c:v>
                </c:pt>
                <c:pt idx="224">
                  <c:v>12800</c:v>
                </c:pt>
                <c:pt idx="225">
                  <c:v>12850</c:v>
                </c:pt>
                <c:pt idx="226">
                  <c:v>12900</c:v>
                </c:pt>
                <c:pt idx="227">
                  <c:v>12950</c:v>
                </c:pt>
                <c:pt idx="228">
                  <c:v>13000</c:v>
                </c:pt>
                <c:pt idx="229">
                  <c:v>13050</c:v>
                </c:pt>
                <c:pt idx="230">
                  <c:v>13100</c:v>
                </c:pt>
                <c:pt idx="231">
                  <c:v>13150</c:v>
                </c:pt>
                <c:pt idx="232">
                  <c:v>13200</c:v>
                </c:pt>
                <c:pt idx="233">
                  <c:v>13250</c:v>
                </c:pt>
                <c:pt idx="234">
                  <c:v>13300</c:v>
                </c:pt>
                <c:pt idx="235">
                  <c:v>13350</c:v>
                </c:pt>
                <c:pt idx="236">
                  <c:v>13400</c:v>
                </c:pt>
                <c:pt idx="237">
                  <c:v>13450</c:v>
                </c:pt>
                <c:pt idx="238">
                  <c:v>13500</c:v>
                </c:pt>
                <c:pt idx="239">
                  <c:v>13550</c:v>
                </c:pt>
                <c:pt idx="240">
                  <c:v>13600</c:v>
                </c:pt>
                <c:pt idx="241">
                  <c:v>13650</c:v>
                </c:pt>
                <c:pt idx="242">
                  <c:v>13700</c:v>
                </c:pt>
                <c:pt idx="243">
                  <c:v>13750</c:v>
                </c:pt>
                <c:pt idx="244">
                  <c:v>13800</c:v>
                </c:pt>
                <c:pt idx="245">
                  <c:v>13850</c:v>
                </c:pt>
                <c:pt idx="246">
                  <c:v>13900</c:v>
                </c:pt>
                <c:pt idx="247">
                  <c:v>13950</c:v>
                </c:pt>
                <c:pt idx="248">
                  <c:v>14000</c:v>
                </c:pt>
                <c:pt idx="249">
                  <c:v>14050</c:v>
                </c:pt>
                <c:pt idx="250">
                  <c:v>14100</c:v>
                </c:pt>
                <c:pt idx="251">
                  <c:v>14150</c:v>
                </c:pt>
                <c:pt idx="252">
                  <c:v>14200</c:v>
                </c:pt>
                <c:pt idx="253">
                  <c:v>14250</c:v>
                </c:pt>
                <c:pt idx="254">
                  <c:v>14300</c:v>
                </c:pt>
                <c:pt idx="255">
                  <c:v>14350</c:v>
                </c:pt>
                <c:pt idx="256">
                  <c:v>14400</c:v>
                </c:pt>
                <c:pt idx="257">
                  <c:v>14450</c:v>
                </c:pt>
                <c:pt idx="258">
                  <c:v>14500</c:v>
                </c:pt>
                <c:pt idx="259">
                  <c:v>14550</c:v>
                </c:pt>
                <c:pt idx="260">
                  <c:v>14600</c:v>
                </c:pt>
                <c:pt idx="261">
                  <c:v>14650</c:v>
                </c:pt>
                <c:pt idx="262">
                  <c:v>14700</c:v>
                </c:pt>
                <c:pt idx="263">
                  <c:v>14750</c:v>
                </c:pt>
                <c:pt idx="264">
                  <c:v>14800</c:v>
                </c:pt>
                <c:pt idx="265">
                  <c:v>14850</c:v>
                </c:pt>
                <c:pt idx="266">
                  <c:v>14900</c:v>
                </c:pt>
                <c:pt idx="267">
                  <c:v>14950</c:v>
                </c:pt>
                <c:pt idx="268">
                  <c:v>15000</c:v>
                </c:pt>
                <c:pt idx="269">
                  <c:v>15050</c:v>
                </c:pt>
                <c:pt idx="270">
                  <c:v>15100</c:v>
                </c:pt>
                <c:pt idx="271">
                  <c:v>15150</c:v>
                </c:pt>
                <c:pt idx="272">
                  <c:v>15200</c:v>
                </c:pt>
                <c:pt idx="273">
                  <c:v>15250</c:v>
                </c:pt>
                <c:pt idx="274">
                  <c:v>15300</c:v>
                </c:pt>
                <c:pt idx="275">
                  <c:v>15350</c:v>
                </c:pt>
                <c:pt idx="276">
                  <c:v>15400</c:v>
                </c:pt>
                <c:pt idx="277">
                  <c:v>15450</c:v>
                </c:pt>
                <c:pt idx="278">
                  <c:v>15500</c:v>
                </c:pt>
                <c:pt idx="279">
                  <c:v>15550</c:v>
                </c:pt>
                <c:pt idx="280">
                  <c:v>15600</c:v>
                </c:pt>
                <c:pt idx="281">
                  <c:v>15650</c:v>
                </c:pt>
                <c:pt idx="282">
                  <c:v>15700</c:v>
                </c:pt>
                <c:pt idx="283">
                  <c:v>15750</c:v>
                </c:pt>
                <c:pt idx="284">
                  <c:v>15800</c:v>
                </c:pt>
                <c:pt idx="285">
                  <c:v>15850</c:v>
                </c:pt>
                <c:pt idx="286">
                  <c:v>15900</c:v>
                </c:pt>
                <c:pt idx="287">
                  <c:v>15950</c:v>
                </c:pt>
                <c:pt idx="288">
                  <c:v>16000</c:v>
                </c:pt>
                <c:pt idx="289">
                  <c:v>16050</c:v>
                </c:pt>
                <c:pt idx="290">
                  <c:v>16100</c:v>
                </c:pt>
                <c:pt idx="291">
                  <c:v>16150</c:v>
                </c:pt>
                <c:pt idx="292">
                  <c:v>16200</c:v>
                </c:pt>
                <c:pt idx="293">
                  <c:v>16250</c:v>
                </c:pt>
                <c:pt idx="294">
                  <c:v>16300</c:v>
                </c:pt>
                <c:pt idx="295">
                  <c:v>16350</c:v>
                </c:pt>
                <c:pt idx="296">
                  <c:v>16400</c:v>
                </c:pt>
                <c:pt idx="297">
                  <c:v>16450</c:v>
                </c:pt>
                <c:pt idx="298">
                  <c:v>16500</c:v>
                </c:pt>
                <c:pt idx="299">
                  <c:v>16550</c:v>
                </c:pt>
                <c:pt idx="300">
                  <c:v>16600</c:v>
                </c:pt>
                <c:pt idx="301">
                  <c:v>16650</c:v>
                </c:pt>
                <c:pt idx="302">
                  <c:v>16700</c:v>
                </c:pt>
                <c:pt idx="303">
                  <c:v>16750</c:v>
                </c:pt>
                <c:pt idx="304">
                  <c:v>16800</c:v>
                </c:pt>
                <c:pt idx="305">
                  <c:v>16850</c:v>
                </c:pt>
                <c:pt idx="306">
                  <c:v>16900</c:v>
                </c:pt>
                <c:pt idx="307">
                  <c:v>16950</c:v>
                </c:pt>
                <c:pt idx="308">
                  <c:v>17000</c:v>
                </c:pt>
                <c:pt idx="309">
                  <c:v>17050</c:v>
                </c:pt>
                <c:pt idx="310">
                  <c:v>17100</c:v>
                </c:pt>
                <c:pt idx="311">
                  <c:v>17150</c:v>
                </c:pt>
                <c:pt idx="312">
                  <c:v>17200</c:v>
                </c:pt>
                <c:pt idx="313">
                  <c:v>17250</c:v>
                </c:pt>
                <c:pt idx="314">
                  <c:v>17300</c:v>
                </c:pt>
                <c:pt idx="315">
                  <c:v>17350</c:v>
                </c:pt>
                <c:pt idx="316">
                  <c:v>17400</c:v>
                </c:pt>
                <c:pt idx="317">
                  <c:v>17450</c:v>
                </c:pt>
                <c:pt idx="318">
                  <c:v>17500</c:v>
                </c:pt>
                <c:pt idx="319">
                  <c:v>17550</c:v>
                </c:pt>
                <c:pt idx="320">
                  <c:v>17600</c:v>
                </c:pt>
                <c:pt idx="321">
                  <c:v>17650</c:v>
                </c:pt>
                <c:pt idx="322">
                  <c:v>17700</c:v>
                </c:pt>
                <c:pt idx="323">
                  <c:v>17750</c:v>
                </c:pt>
                <c:pt idx="324">
                  <c:v>17800</c:v>
                </c:pt>
                <c:pt idx="325">
                  <c:v>17850</c:v>
                </c:pt>
                <c:pt idx="326">
                  <c:v>17900</c:v>
                </c:pt>
                <c:pt idx="327">
                  <c:v>17950</c:v>
                </c:pt>
                <c:pt idx="328">
                  <c:v>18000</c:v>
                </c:pt>
                <c:pt idx="329">
                  <c:v>18050</c:v>
                </c:pt>
                <c:pt idx="330">
                  <c:v>18100</c:v>
                </c:pt>
                <c:pt idx="331">
                  <c:v>18150</c:v>
                </c:pt>
                <c:pt idx="332">
                  <c:v>18200</c:v>
                </c:pt>
                <c:pt idx="333">
                  <c:v>18250</c:v>
                </c:pt>
                <c:pt idx="334">
                  <c:v>18300</c:v>
                </c:pt>
                <c:pt idx="335">
                  <c:v>18350</c:v>
                </c:pt>
                <c:pt idx="336">
                  <c:v>18400</c:v>
                </c:pt>
                <c:pt idx="337">
                  <c:v>18450</c:v>
                </c:pt>
                <c:pt idx="338">
                  <c:v>18500</c:v>
                </c:pt>
                <c:pt idx="339">
                  <c:v>18550</c:v>
                </c:pt>
                <c:pt idx="340">
                  <c:v>18600</c:v>
                </c:pt>
                <c:pt idx="341">
                  <c:v>18650</c:v>
                </c:pt>
              </c:numCache>
            </c:numRef>
          </c:xVal>
          <c:yVal>
            <c:numRef>
              <c:f>'Coordinacion G1_T1_Cor'!$B$29:$B$370</c:f>
              <c:numCache>
                <c:formatCode>General</c:formatCode>
                <c:ptCount val="342"/>
                <c:pt idx="0">
                  <c:v>76.191084305874909</c:v>
                </c:pt>
                <c:pt idx="1">
                  <c:v>68.719425579478127</c:v>
                </c:pt>
                <c:pt idx="2">
                  <c:v>62.209088423968495</c:v>
                </c:pt>
                <c:pt idx="3">
                  <c:v>56.510598716812055</c:v>
                </c:pt>
                <c:pt idx="4">
                  <c:v>51.501474622770907</c:v>
                </c:pt>
                <c:pt idx="5">
                  <c:v>47.080714307338575</c:v>
                </c:pt>
                <c:pt idx="6">
                  <c:v>43.164532368219163</c:v>
                </c:pt>
                <c:pt idx="7">
                  <c:v>39.683035753411986</c:v>
                </c:pt>
                <c:pt idx="8">
                  <c:v>36.577612693429032</c:v>
                </c:pt>
                <c:pt idx="9">
                  <c:v>33.79886721669294</c:v>
                </c:pt>
                <c:pt idx="10">
                  <c:v>31.304974365234543</c:v>
                </c:pt>
                <c:pt idx="11">
                  <c:v>29.060362182459887</c:v>
                </c:pt>
                <c:pt idx="12">
                  <c:v>27.034649267544129</c:v>
                </c:pt>
                <c:pt idx="13">
                  <c:v>25.20178351278048</c:v>
                </c:pt>
                <c:pt idx="14">
                  <c:v>23.539340193582632</c:v>
                </c:pt>
                <c:pt idx="15">
                  <c:v>22.027947020217535</c:v>
                </c:pt>
                <c:pt idx="16">
                  <c:v>20.650810909521656</c:v>
                </c:pt>
                <c:pt idx="17">
                  <c:v>19.39332668666183</c:v>
                </c:pt>
                <c:pt idx="18">
                  <c:v>18.242752111607686</c:v>
                </c:pt>
                <c:pt idx="19">
                  <c:v>17.187936856922072</c:v>
                </c:pt>
                <c:pt idx="20">
                  <c:v>16.219095574467929</c:v>
                </c:pt>
                <c:pt idx="21">
                  <c:v>15.327617150532568</c:v>
                </c:pt>
                <c:pt idx="22">
                  <c:v>14.505903790087466</c:v>
                </c:pt>
                <c:pt idx="23">
                  <c:v>13.747234787897398</c:v>
                </c:pt>
                <c:pt idx="24">
                  <c:v>13.045650809953869</c:v>
                </c:pt>
                <c:pt idx="25">
                  <c:v>12.395855278742822</c:v>
                </c:pt>
                <c:pt idx="26">
                  <c:v>11.79313007263892</c:v>
                </c:pt>
                <c:pt idx="27">
                  <c:v>11.233263245913065</c:v>
                </c:pt>
                <c:pt idx="28">
                  <c:v>10.71248687670372</c:v>
                </c:pt>
                <c:pt idx="29">
                  <c:v>10.227423475468568</c:v>
                </c:pt>
                <c:pt idx="30">
                  <c:v>9.7750396512234747</c:v>
                </c:pt>
                <c:pt idx="31">
                  <c:v>9.3526059493001767</c:v>
                </c:pt>
                <c:pt idx="32">
                  <c:v>8.9576619519127636</c:v>
                </c:pt>
                <c:pt idx="33">
                  <c:v>8.5879858789747558</c:v>
                </c:pt>
                <c:pt idx="34">
                  <c:v>8.2415680473372639</c:v>
                </c:pt>
                <c:pt idx="35">
                  <c:v>7.9165876466601945</c:v>
                </c:pt>
                <c:pt idx="36">
                  <c:v>7.6113923732909425</c:v>
                </c:pt>
                <c:pt idx="37">
                  <c:v>7.3244805328683373</c:v>
                </c:pt>
                <c:pt idx="38">
                  <c:v>7.0544852803578717</c:v>
                </c:pt>
                <c:pt idx="39">
                  <c:v>6.8001607148563394</c:v>
                </c:pt>
                <c:pt idx="40">
                  <c:v>6.5603695874034118</c:v>
                </c:pt>
                <c:pt idx="41">
                  <c:v>6.3340724145224314</c:v>
                </c:pt>
                <c:pt idx="42">
                  <c:v>6.1203178193674406</c:v>
                </c:pt>
                <c:pt idx="43">
                  <c:v>5.9182339470637482</c:v>
                </c:pt>
                <c:pt idx="44">
                  <c:v>5.7270208218200365</c:v>
                </c:pt>
                <c:pt idx="45">
                  <c:v>5.545943531271142</c:v>
                </c:pt>
                <c:pt idx="46">
                  <c:v>5.3743261387667385</c:v>
                </c:pt>
                <c:pt idx="47">
                  <c:v>5.2115462373788155</c:v>
                </c:pt>
                <c:pt idx="48">
                  <c:v>5.0570300705911455</c:v>
                </c:pt>
                <c:pt idx="49">
                  <c:v>4.9102481542506018</c:v>
                </c:pt>
                <c:pt idx="50">
                  <c:v>4.7707113426378474</c:v>
                </c:pt>
                <c:pt idx="51">
                  <c:v>4.6379672886572765</c:v>
                </c:pt>
                <c:pt idx="52">
                  <c:v>4.5115972543165217</c:v>
                </c:pt>
                <c:pt idx="53">
                  <c:v>4.3912132330130724</c:v>
                </c:pt>
                <c:pt idx="54">
                  <c:v>4.2764553497808704</c:v>
                </c:pt>
                <c:pt idx="55">
                  <c:v>4.1669895096809766</c:v>
                </c:pt>
                <c:pt idx="56">
                  <c:v>4.0625052680288585</c:v>
                </c:pt>
                <c:pt idx="57">
                  <c:v>3.962713899211173</c:v>
                </c:pt>
                <c:pt idx="58">
                  <c:v>3.8673466435185189</c:v>
                </c:pt>
                <c:pt idx="59">
                  <c:v>3.7761531137603144</c:v>
                </c:pt>
                <c:pt idx="60">
                  <c:v>3.6888998454769952</c:v>
                </c:pt>
                <c:pt idx="61">
                  <c:v>3.6053689763657175</c:v>
                </c:pt>
                <c:pt idx="62">
                  <c:v>3.5253570421173737</c:v>
                </c:pt>
                <c:pt idx="63">
                  <c:v>3.4486738772549042</c:v>
                </c:pt>
                <c:pt idx="64">
                  <c:v>3.3751416107926477</c:v>
                </c:pt>
                <c:pt idx="65">
                  <c:v>3.3045937476186951</c:v>
                </c:pt>
                <c:pt idx="66">
                  <c:v>3.2368743274628837</c:v>
                </c:pt>
                <c:pt idx="67">
                  <c:v>3.171837154160817</c:v>
                </c:pt>
                <c:pt idx="68">
                  <c:v>3.1093450886767742</c:v>
                </c:pt>
                <c:pt idx="69">
                  <c:v>3.0492694000170717</c:v>
                </c:pt>
                <c:pt idx="70">
                  <c:v>2.9914891687584335</c:v>
                </c:pt>
                <c:pt idx="71">
                  <c:v>2.9358907384446509</c:v>
                </c:pt>
                <c:pt idx="72">
                  <c:v>2.882367210575485</c:v>
                </c:pt>
                <c:pt idx="73">
                  <c:v>2.8308179793316777</c:v>
                </c:pt>
                <c:pt idx="74">
                  <c:v>2.7811483025550836</c:v>
                </c:pt>
                <c:pt idx="75">
                  <c:v>2.7332689058379995</c:v>
                </c:pt>
                <c:pt idx="76">
                  <c:v>2.687095616876471</c:v>
                </c:pt>
                <c:pt idx="77">
                  <c:v>2.642549027510559</c:v>
                </c:pt>
                <c:pt idx="78">
                  <c:v>2.5995541811167637</c:v>
                </c:pt>
                <c:pt idx="79">
                  <c:v>2.5580402832334737</c:v>
                </c:pt>
                <c:pt idx="80">
                  <c:v>2.5179404334960527</c:v>
                </c:pt>
                <c:pt idx="81">
                  <c:v>2.4791913771327492</c:v>
                </c:pt>
                <c:pt idx="82">
                  <c:v>2.4417332744308382</c:v>
                </c:pt>
                <c:pt idx="83">
                  <c:v>2.4055094867247178</c:v>
                </c:pt>
                <c:pt idx="84">
                  <c:v>2.3704663775860157</c:v>
                </c:pt>
                <c:pt idx="85">
                  <c:v>2.3365531280119338</c:v>
                </c:pt>
                <c:pt idx="86">
                  <c:v>2.3037215645130455</c:v>
                </c:pt>
                <c:pt idx="87">
                  <c:v>2.2719259990965233</c:v>
                </c:pt>
                <c:pt idx="88">
                  <c:v>2.2411230802269966</c:v>
                </c:pt>
                <c:pt idx="89">
                  <c:v>2.2112716539250332</c:v>
                </c:pt>
                <c:pt idx="90">
                  <c:v>2.1823326342343989</c:v>
                </c:pt>
                <c:pt idx="91">
                  <c:v>2.1542688823527247</c:v>
                </c:pt>
                <c:pt idx="92">
                  <c:v>2.1270450937796186</c:v>
                </c:pt>
                <c:pt idx="93">
                  <c:v>2.1006276928886591</c:v>
                </c:pt>
                <c:pt idx="94">
                  <c:v>2.0749847343781798</c:v>
                </c:pt>
                <c:pt idx="95">
                  <c:v>2.0500858111003399</c:v>
                </c:pt>
                <c:pt idx="96">
                  <c:v>2.0259019678073806</c:v>
                </c:pt>
                <c:pt idx="97">
                  <c:v>2.0024056203911567</c:v>
                </c:pt>
                <c:pt idx="98">
                  <c:v>1.9795704802257039</c:v>
                </c:pt>
                <c:pt idx="99">
                  <c:v>1.9573714832521776</c:v>
                </c:pt>
                <c:pt idx="100">
                  <c:v>1.9357847234750138</c:v>
                </c:pt>
                <c:pt idx="101">
                  <c:v>1.9147873905622879</c:v>
                </c:pt>
                <c:pt idx="102">
                  <c:v>1.8943577112678318</c:v>
                </c:pt>
                <c:pt idx="103">
                  <c:v>1.8744748944133542</c:v>
                </c:pt>
                <c:pt idx="104">
                  <c:v>1.8551190791891758</c:v>
                </c:pt>
                <c:pt idx="105">
                  <c:v>1.8362712865496758</c:v>
                </c:pt>
                <c:pt idx="106">
                  <c:v>1.8179133734967201</c:v>
                </c:pt>
                <c:pt idx="107">
                  <c:v>1.8000279900591798</c:v>
                </c:pt>
                <c:pt idx="108">
                  <c:v>1.7825985387909458</c:v>
                </c:pt>
                <c:pt idx="109">
                  <c:v>1.7656091366225761</c:v>
                </c:pt>
                <c:pt idx="110">
                  <c:v>1.7490445789138382</c:v>
                </c:pt>
                <c:pt idx="111">
                  <c:v>1.732890305565028</c:v>
                </c:pt>
                <c:pt idx="112">
                  <c:v>1.7171323690554461</c:v>
                </c:pt>
                <c:pt idx="113">
                  <c:v>1.7017574042863155</c:v>
                </c:pt>
                <c:pt idx="114">
                  <c:v>1.686752600114332</c:v>
                </c:pt>
                <c:pt idx="115">
                  <c:v>1.672105672469929</c:v>
                </c:pt>
                <c:pt idx="116">
                  <c:v>1.6578048389613533</c:v>
                </c:pt>
                <c:pt idx="117">
                  <c:v>1.6438387948729498</c:v>
                </c:pt>
                <c:pt idx="118">
                  <c:v>1.6301966904718892</c:v>
                </c:pt>
                <c:pt idx="119">
                  <c:v>1.6168681095435777</c:v>
                </c:pt>
                <c:pt idx="120">
                  <c:v>1.603843049081294</c:v>
                </c:pt>
                <c:pt idx="121">
                  <c:v>1.5911119000606868</c:v>
                </c:pt>
                <c:pt idx="122">
                  <c:v>1.5786654292341291</c:v>
                </c:pt>
                <c:pt idx="123">
                  <c:v>1.566494761884534</c:v>
                </c:pt>
                <c:pt idx="124">
                  <c:v>1.5545913654819432</c:v>
                </c:pt>
                <c:pt idx="125">
                  <c:v>1.5429470341900218</c:v>
                </c:pt>
                <c:pt idx="126">
                  <c:v>1.5315538741729267</c:v>
                </c:pt>
                <c:pt idx="127">
                  <c:v>1.5204042896563874</c:v>
                </c:pt>
                <c:pt idx="128">
                  <c:v>1.5094909696994319</c:v>
                </c:pt>
                <c:pt idx="129">
                  <c:v>1.4988068756363904</c:v>
                </c:pt>
                <c:pt idx="130">
                  <c:v>1.4883452291510193</c:v>
                </c:pt>
                <c:pt idx="131">
                  <c:v>1.4780995009471118</c:v>
                </c:pt>
                <c:pt idx="132">
                  <c:v>1.4680633999822679</c:v>
                </c:pt>
                <c:pt idx="133">
                  <c:v>1.4582308632332861</c:v>
                </c:pt>
                <c:pt idx="134">
                  <c:v>1.4485960459639418</c:v>
                </c:pt>
                <c:pt idx="135">
                  <c:v>1.4391533124673996</c:v>
                </c:pt>
                <c:pt idx="136">
                  <c:v>1.4298972272573911</c:v>
                </c:pt>
                <c:pt idx="137">
                  <c:v>1.4208225466836972</c:v>
                </c:pt>
                <c:pt idx="138">
                  <c:v>1.4119242109490409</c:v>
                </c:pt>
                <c:pt idx="139">
                  <c:v>1.4031973365060537</c:v>
                </c:pt>
                <c:pt idx="140">
                  <c:v>1.3946372088135182</c:v>
                </c:pt>
                <c:pt idx="141">
                  <c:v>1.3862392754334938</c:v>
                </c:pt>
                <c:pt idx="142">
                  <c:v>1.377999139450869</c:v>
                </c:pt>
                <c:pt idx="143">
                  <c:v>1.3699125531985623</c:v>
                </c:pt>
                <c:pt idx="144">
                  <c:v>1.3619754122725678</c:v>
                </c:pt>
                <c:pt idx="145">
                  <c:v>1.3541837498217091</c:v>
                </c:pt>
                <c:pt idx="146">
                  <c:v>1.3465337310979133</c:v>
                </c:pt>
                <c:pt idx="147">
                  <c:v>1.3390216482539095</c:v>
                </c:pt>
                <c:pt idx="148">
                  <c:v>1.3316439153753958</c:v>
                </c:pt>
                <c:pt idx="149">
                  <c:v>1.3243970637360674</c:v>
                </c:pt>
                <c:pt idx="150">
                  <c:v>1.317277737264223</c:v>
                </c:pt>
                <c:pt idx="151">
                  <c:v>1.310282688210374</c:v>
                </c:pt>
                <c:pt idx="152">
                  <c:v>1.3034087730057251</c:v>
                </c:pt>
                <c:pt idx="153">
                  <c:v>1.2966529483022777</c:v>
                </c:pt>
                <c:pt idx="154">
                  <c:v>1.2900122671854497</c:v>
                </c:pt>
                <c:pt idx="155">
                  <c:v>1.283483875550917</c:v>
                </c:pt>
                <c:pt idx="156">
                  <c:v>1.2770650086375026</c:v>
                </c:pt>
                <c:pt idx="157">
                  <c:v>1.2707529877087382</c:v>
                </c:pt>
                <c:pt idx="158">
                  <c:v>1.264545216875794</c:v>
                </c:pt>
                <c:pt idx="159">
                  <c:v>1.2584391800551638</c:v>
                </c:pt>
                <c:pt idx="160">
                  <c:v>1.2524324380544878</c:v>
                </c:pt>
                <c:pt idx="161">
                  <c:v>1.2465226257806239</c:v>
                </c:pt>
                <c:pt idx="162">
                  <c:v>1.2407074495641064</c:v>
                </c:pt>
                <c:pt idx="163">
                  <c:v>1.2349846845945716</c:v>
                </c:pt>
                <c:pt idx="164">
                  <c:v>1.229352172461966</c:v>
                </c:pt>
                <c:pt idx="165">
                  <c:v>1.2238078187986337</c:v>
                </c:pt>
                <c:pt idx="166">
                  <c:v>1.2183495910176294</c:v>
                </c:pt>
                <c:pt idx="167">
                  <c:v>1.2129755161428422</c:v>
                </c:pt>
                <c:pt idx="168">
                  <c:v>1.2076836787267355</c:v>
                </c:pt>
                <c:pt idx="169">
                  <c:v>1.2024722188517243</c:v>
                </c:pt>
                <c:pt idx="170">
                  <c:v>1.1973393302114099</c:v>
                </c:pt>
                <c:pt idx="171">
                  <c:v>1.1922832582680873</c:v>
                </c:pt>
                <c:pt idx="172">
                  <c:v>1.1873022984831012</c:v>
                </c:pt>
                <c:pt idx="173">
                  <c:v>1.1823947946168241</c:v>
                </c:pt>
                <c:pt idx="174">
                  <c:v>1.1775591370951599</c:v>
                </c:pt>
                <c:pt idx="175">
                  <c:v>1.1727937614396591</c:v>
                </c:pt>
                <c:pt idx="176">
                  <c:v>1.1680971467584376</c:v>
                </c:pt>
                <c:pt idx="177">
                  <c:v>1.1634678142952388</c:v>
                </c:pt>
                <c:pt idx="178">
                  <c:v>1.1589043260341856</c:v>
                </c:pt>
                <c:pt idx="179">
                  <c:v>1.1544052833577245</c:v>
                </c:pt>
                <c:pt idx="180">
                  <c:v>1.1499693257555019</c:v>
                </c:pt>
                <c:pt idx="181">
                  <c:v>1.1455951295820521</c:v>
                </c:pt>
                <c:pt idx="182">
                  <c:v>1.1412814068611481</c:v>
                </c:pt>
                <c:pt idx="183">
                  <c:v>1.1370269041348759</c:v>
                </c:pt>
                <c:pt idx="184">
                  <c:v>1.1328304013555441</c:v>
                </c:pt>
                <c:pt idx="185">
                  <c:v>1.1286907108186077</c:v>
                </c:pt>
                <c:pt idx="186">
                  <c:v>1.1246066761349458</c:v>
                </c:pt>
                <c:pt idx="187">
                  <c:v>1.1205771712408072</c:v>
                </c:pt>
                <c:pt idx="188">
                  <c:v>1.1166010994438369</c:v>
                </c:pt>
                <c:pt idx="189">
                  <c:v>1.1126773925039</c:v>
                </c:pt>
                <c:pt idx="190">
                  <c:v>1.1088050097469304</c:v>
                </c:pt>
                <c:pt idx="191">
                  <c:v>1.104982937210772</c:v>
                </c:pt>
                <c:pt idx="192">
                  <c:v>1.1012101868215896</c:v>
                </c:pt>
                <c:pt idx="193">
                  <c:v>1.0974857955995778</c:v>
                </c:pt>
                <c:pt idx="194">
                  <c:v>1.0938088248928841</c:v>
                </c:pt>
                <c:pt idx="195">
                  <c:v>1.0901783596384975</c:v>
                </c:pt>
                <c:pt idx="196">
                  <c:v>1.0865935076491684</c:v>
                </c:pt>
                <c:pt idx="197">
                  <c:v>1.0830533989252382</c:v>
                </c:pt>
                <c:pt idx="198">
                  <c:v>1.0795571849903625</c:v>
                </c:pt>
                <c:pt idx="199">
                  <c:v>1.0761040382503</c:v>
                </c:pt>
                <c:pt idx="200">
                  <c:v>1.0726931513738311</c:v>
                </c:pt>
                <c:pt idx="201">
                  <c:v>1.0693237366948138</c:v>
                </c:pt>
                <c:pt idx="202">
                  <c:v>1.0659950256347657</c:v>
                </c:pt>
                <c:pt idx="203">
                  <c:v>1.0627062681450234</c:v>
                </c:pt>
                <c:pt idx="204">
                  <c:v>1.059456732167809</c:v>
                </c:pt>
                <c:pt idx="205">
                  <c:v>1.0562457031154375</c:v>
                </c:pt>
                <c:pt idx="206">
                  <c:v>1.0530724833669975</c:v>
                </c:pt>
                <c:pt idx="207">
                  <c:v>1.0499363917818358</c:v>
                </c:pt>
                <c:pt idx="208">
                  <c:v>1.0468367632292106</c:v>
                </c:pt>
                <c:pt idx="209">
                  <c:v>1.0437729481335081</c:v>
                </c:pt>
                <c:pt idx="210">
                  <c:v>1.0407443120344251</c:v>
                </c:pt>
                <c:pt idx="211">
                  <c:v>1.0377502351616499</c:v>
                </c:pt>
                <c:pt idx="212">
                  <c:v>1.034790112023255</c:v>
                </c:pt>
                <c:pt idx="213">
                  <c:v>1.0318633510076756</c:v>
                </c:pt>
                <c:pt idx="214">
                  <c:v>1.0289693739984718</c:v>
                </c:pt>
                <c:pt idx="215">
                  <c:v>1.0261076160014182</c:v>
                </c:pt>
                <c:pt idx="216">
                  <c:v>1.0232775247837429</c:v>
                </c:pt>
                <c:pt idx="217">
                  <c:v>1.0204785605246833</c:v>
                </c:pt>
                <c:pt idx="218">
                  <c:v>1.0177101954773753</c:v>
                </c:pt>
                <c:pt idx="219">
                  <c:v>1.0149719136412347</c:v>
                </c:pt>
                <c:pt idx="220">
                  <c:v>1.0122632104447638</c:v>
                </c:pt>
                <c:pt idx="221">
                  <c:v>1.0095835924383618</c:v>
                </c:pt>
                <c:pt idx="222">
                  <c:v>1.0069325769966342</c:v>
                </c:pt>
                <c:pt idx="223">
                  <c:v>1.0043096920300116</c:v>
                </c:pt>
                <c:pt idx="224">
                  <c:v>1.001714475705378</c:v>
                </c:pt>
                <c:pt idx="225">
                  <c:v>0.99914647617515562</c:v>
                </c:pt>
                <c:pt idx="226">
                  <c:v>0.99660525131484656</c:v>
                </c:pt>
                <c:pt idx="227">
                  <c:v>0.99409036846856869</c:v>
                </c:pt>
                <c:pt idx="228">
                  <c:v>0.99160140420234155</c:v>
                </c:pt>
                <c:pt idx="229">
                  <c:v>0.98913794406483457</c:v>
                </c:pt>
                <c:pt idx="230">
                  <c:v>0.98669958235538091</c:v>
                </c:pt>
                <c:pt idx="231">
                  <c:v>0.98428592189892361</c:v>
                </c:pt>
                <c:pt idx="232">
                  <c:v>0.98189657382779316</c:v>
                </c:pt>
                <c:pt idx="233">
                  <c:v>0.97953115736986052</c:v>
                </c:pt>
                <c:pt idx="234">
                  <c:v>0.97718929964311685</c:v>
                </c:pt>
                <c:pt idx="235">
                  <c:v>0.97487063545624553</c:v>
                </c:pt>
                <c:pt idx="236">
                  <c:v>0.9725748071151229</c:v>
                </c:pt>
                <c:pt idx="237">
                  <c:v>0.97030146423495156</c:v>
                </c:pt>
                <c:pt idx="238">
                  <c:v>0.96805026355793344</c:v>
                </c:pt>
                <c:pt idx="239">
                  <c:v>0.9658208687762051</c:v>
                </c:pt>
                <c:pt idx="240">
                  <c:v>0.96361295035994132</c:v>
                </c:pt>
                <c:pt idx="241">
                  <c:v>0.96142618539040359</c:v>
                </c:pt>
                <c:pt idx="242">
                  <c:v>0.95926025739779663</c:v>
                </c:pt>
                <c:pt idx="243">
                  <c:v>0.95711485620376535</c:v>
                </c:pt>
                <c:pt idx="244">
                  <c:v>0.95498967776838428</c:v>
                </c:pt>
                <c:pt idx="245">
                  <c:v>0.95288442404150075</c:v>
                </c:pt>
                <c:pt idx="246">
                  <c:v>0.95079880281830065</c:v>
                </c:pt>
                <c:pt idx="247">
                  <c:v>0.9487325275988796</c:v>
                </c:pt>
                <c:pt idx="248">
                  <c:v>0.94668531745185724</c:v>
                </c:pt>
                <c:pt idx="249">
                  <c:v>0.94465689688171794</c:v>
                </c:pt>
                <c:pt idx="250">
                  <c:v>0.94264699569990573</c:v>
                </c:pt>
                <c:pt idx="251">
                  <c:v>0.94065534889945068</c:v>
                </c:pt>
                <c:pt idx="252">
                  <c:v>0.93868169653310263</c:v>
                </c:pt>
                <c:pt idx="253">
                  <c:v>0.93672578359476644</c:v>
                </c:pt>
                <c:pt idx="254">
                  <c:v>0.93478735990427342</c:v>
                </c:pt>
                <c:pt idx="255">
                  <c:v>0.93286617999520682</c:v>
                </c:pt>
                <c:pt idx="256">
                  <c:v>0.93096200300584731</c:v>
                </c:pt>
                <c:pt idx="257">
                  <c:v>0.92907459257302172</c:v>
                </c:pt>
                <c:pt idx="258">
                  <c:v>0.92720371672886293</c:v>
                </c:pt>
                <c:pt idx="259">
                  <c:v>0.92534914780034627</c:v>
                </c:pt>
                <c:pt idx="260">
                  <c:v>0.92351066231147094</c:v>
                </c:pt>
                <c:pt idx="261">
                  <c:v>0.92168804088809964</c:v>
                </c:pt>
                <c:pt idx="262">
                  <c:v>0.91988106816530735</c:v>
                </c:pt>
                <c:pt idx="263">
                  <c:v>0.91808953269719784</c:v>
                </c:pt>
                <c:pt idx="264">
                  <c:v>0.91631322686906758</c:v>
                </c:pt>
                <c:pt idx="265">
                  <c:v>0.91455194681194385</c:v>
                </c:pt>
                <c:pt idx="266">
                  <c:v>0.91280549231929686</c:v>
                </c:pt>
                <c:pt idx="267">
                  <c:v>0.9110736667659185</c:v>
                </c:pt>
                <c:pt idx="268">
                  <c:v>0.90935627702901445</c:v>
                </c:pt>
                <c:pt idx="269">
                  <c:v>0.90765313341120213</c:v>
                </c:pt>
                <c:pt idx="270">
                  <c:v>0.90596404956558862</c:v>
                </c:pt>
                <c:pt idx="271">
                  <c:v>0.90428884242273788</c:v>
                </c:pt>
                <c:pt idx="272">
                  <c:v>0.90262733211952684</c:v>
                </c:pt>
                <c:pt idx="273">
                  <c:v>0.90097934192978024</c:v>
                </c:pt>
                <c:pt idx="274">
                  <c:v>0.89934469819674101</c:v>
                </c:pt>
                <c:pt idx="275">
                  <c:v>0.89772323026715828</c:v>
                </c:pt>
                <c:pt idx="276">
                  <c:v>0.89611477042711363</c:v>
                </c:pt>
                <c:pt idx="277">
                  <c:v>0.8945191538394337</c:v>
                </c:pt>
                <c:pt idx="278">
                  <c:v>0.8929362184826577</c:v>
                </c:pt>
                <c:pt idx="279">
                  <c:v>0.89136580509155361</c:v>
                </c:pt>
                <c:pt idx="280">
                  <c:v>0.88980775709909898</c:v>
                </c:pt>
                <c:pt idx="281">
                  <c:v>0.88826192057989184</c:v>
                </c:pt>
                <c:pt idx="282">
                  <c:v>0.88672814419499302</c:v>
                </c:pt>
                <c:pt idx="283">
                  <c:v>0.88520627913808558</c:v>
                </c:pt>
                <c:pt idx="284">
                  <c:v>0.8836961790829716</c:v>
                </c:pt>
                <c:pt idx="285">
                  <c:v>0.88219770013236321</c:v>
                </c:pt>
                <c:pt idx="286">
                  <c:v>0.8807107007678957</c:v>
                </c:pt>
                <c:pt idx="287">
                  <c:v>0.87923504180136847</c:v>
                </c:pt>
                <c:pt idx="288">
                  <c:v>0.87777058632716565</c:v>
                </c:pt>
                <c:pt idx="289">
                  <c:v>0.87631719967581667</c:v>
                </c:pt>
                <c:pt idx="290">
                  <c:v>0.87487474936867449</c:v>
                </c:pt>
                <c:pt idx="291">
                  <c:v>0.87344310507366252</c:v>
                </c:pt>
                <c:pt idx="292">
                  <c:v>0.87202213856212163</c:v>
                </c:pt>
                <c:pt idx="293">
                  <c:v>0.87061172366661665</c:v>
                </c:pt>
                <c:pt idx="294">
                  <c:v>0.86921173623979275</c:v>
                </c:pt>
                <c:pt idx="295">
                  <c:v>0.86782205411417324</c:v>
                </c:pt>
                <c:pt idx="296">
                  <c:v>0.8664425570629225</c:v>
                </c:pt>
                <c:pt idx="297">
                  <c:v>0.8650731267615267</c:v>
                </c:pt>
                <c:pt idx="298">
                  <c:v>0.8637136467503308</c:v>
                </c:pt>
                <c:pt idx="299">
                  <c:v>0.8623640023980047</c:v>
                </c:pt>
                <c:pt idx="300">
                  <c:v>0.86102408086580062</c:v>
                </c:pt>
                <c:pt idx="301">
                  <c:v>0.85969377107269762</c:v>
                </c:pt>
                <c:pt idx="302">
                  <c:v>0.85837296366128013</c:v>
                </c:pt>
                <c:pt idx="303">
                  <c:v>0.85706155096445169</c:v>
                </c:pt>
                <c:pt idx="304">
                  <c:v>0.85575942697288543</c:v>
                </c:pt>
                <c:pt idx="305">
                  <c:v>0.85446648730320351</c:v>
                </c:pt>
                <c:pt idx="306">
                  <c:v>0.8531826291669381</c:v>
                </c:pt>
                <c:pt idx="307">
                  <c:v>0.85190775134011865</c:v>
                </c:pt>
                <c:pt idx="308">
                  <c:v>0.85064175413358545</c:v>
                </c:pt>
                <c:pt idx="309">
                  <c:v>0.84938453936394553</c:v>
                </c:pt>
                <c:pt idx="310">
                  <c:v>0.84813601032526509</c:v>
                </c:pt>
                <c:pt idx="311">
                  <c:v>0.84689607176124759</c:v>
                </c:pt>
                <c:pt idx="312">
                  <c:v>0.84566462983815205</c:v>
                </c:pt>
                <c:pt idx="313">
                  <c:v>0.84444159211825964</c:v>
                </c:pt>
                <c:pt idx="314">
                  <c:v>0.84322686753393561</c:v>
                </c:pt>
                <c:pt idx="315">
                  <c:v>0.84202036636226818</c:v>
                </c:pt>
                <c:pt idx="316">
                  <c:v>0.84082200020025444</c:v>
                </c:pt>
                <c:pt idx="317">
                  <c:v>0.83963168194053683</c:v>
                </c:pt>
                <c:pt idx="318">
                  <c:v>0.83844932574766118</c:v>
                </c:pt>
                <c:pt idx="319">
                  <c:v>0.83727484703488009</c:v>
                </c:pt>
                <c:pt idx="320">
                  <c:v>0.83610816244137465</c:v>
                </c:pt>
                <c:pt idx="321">
                  <c:v>0.83494918981010868</c:v>
                </c:pt>
                <c:pt idx="322">
                  <c:v>0.83379784816601865</c:v>
                </c:pt>
                <c:pt idx="323">
                  <c:v>0.83265405769475886</c:v>
                </c:pt>
                <c:pt idx="324">
                  <c:v>0.83151773972184517</c:v>
                </c:pt>
                <c:pt idx="325">
                  <c:v>0.83038881669233766</c:v>
                </c:pt>
                <c:pt idx="326">
                  <c:v>0.82926721215079846</c:v>
                </c:pt>
                <c:pt idx="327">
                  <c:v>0.82815285072183398</c:v>
                </c:pt>
                <c:pt idx="328">
                  <c:v>0.82704565809095965</c:v>
                </c:pt>
                <c:pt idx="329">
                  <c:v>0.82594556098587701</c:v>
                </c:pt>
                <c:pt idx="330">
                  <c:v>0.82485248715814974</c:v>
                </c:pt>
                <c:pt idx="331">
                  <c:v>0.82376636536529257</c:v>
                </c:pt>
                <c:pt idx="332">
                  <c:v>0.82268712535318012</c:v>
                </c:pt>
                <c:pt idx="333">
                  <c:v>0.82161469783884944</c:v>
                </c:pt>
                <c:pt idx="334">
                  <c:v>0.82054901449367712</c:v>
                </c:pt>
                <c:pt idx="335">
                  <c:v>0.81949000792684967</c:v>
                </c:pt>
                <c:pt idx="336">
                  <c:v>0.81843761166925577</c:v>
                </c:pt>
                <c:pt idx="337">
                  <c:v>0.8173917601576105</c:v>
                </c:pt>
                <c:pt idx="338">
                  <c:v>0.81635238871898075</c:v>
                </c:pt>
                <c:pt idx="339">
                  <c:v>0.81531943355560565</c:v>
                </c:pt>
                <c:pt idx="340">
                  <c:v>0.81429283172999023</c:v>
                </c:pt>
                <c:pt idx="341">
                  <c:v>0.81327252115035897</c:v>
                </c:pt>
              </c:numCache>
            </c:numRef>
          </c:yVal>
          <c:smooth val="1"/>
        </c:ser>
        <c:ser>
          <c:idx val="4"/>
          <c:order val="3"/>
          <c:tx>
            <c:v>I_Falla_Gen_LLL_max</c:v>
          </c:tx>
          <c:spPr>
            <a:ln w="28575">
              <a:solidFill>
                <a:schemeClr val="accent2">
                  <a:lumMod val="75000"/>
                </a:schemeClr>
              </a:solidFill>
              <a:prstDash val="sysDash"/>
            </a:ln>
          </c:spPr>
          <c:marker>
            <c:symbol val="none"/>
          </c:marker>
          <c:xVal>
            <c:numRef>
              <c:f>'Coordinacion G1_T1_Cor'!$Q$29:$Q$30</c:f>
              <c:numCache>
                <c:formatCode>General</c:formatCode>
                <c:ptCount val="2"/>
                <c:pt idx="0">
                  <c:v>13329</c:v>
                </c:pt>
                <c:pt idx="1">
                  <c:v>13329</c:v>
                </c:pt>
              </c:numCache>
            </c:numRef>
          </c:xVal>
          <c:yVal>
            <c:numRef>
              <c:f>'Coordinacion G1_T1_Cor'!$R$29:$R$30</c:f>
              <c:numCache>
                <c:formatCode>General</c:formatCode>
                <c:ptCount val="2"/>
                <c:pt idx="0">
                  <c:v>0.1</c:v>
                </c:pt>
                <c:pt idx="1">
                  <c:v>100</c:v>
                </c:pt>
              </c:numCache>
            </c:numRef>
          </c:yVal>
          <c:smooth val="1"/>
        </c:ser>
        <c:ser>
          <c:idx val="6"/>
          <c:order val="4"/>
          <c:tx>
            <c:v>I_Falla_Transf_LLL_Max</c:v>
          </c:tx>
          <c:spPr>
            <a:ln w="28575">
              <a:solidFill>
                <a:schemeClr val="accent2">
                  <a:lumMod val="75000"/>
                </a:schemeClr>
              </a:solidFill>
              <a:prstDash val="sysDash"/>
            </a:ln>
          </c:spPr>
          <c:marker>
            <c:symbol val="none"/>
          </c:marker>
          <c:xVal>
            <c:numRef>
              <c:f>'Coordinacion G1_T1_Cor'!$Q$31:$Q$32</c:f>
              <c:numCache>
                <c:formatCode>General</c:formatCode>
                <c:ptCount val="2"/>
                <c:pt idx="0">
                  <c:v>6664.98</c:v>
                </c:pt>
                <c:pt idx="1">
                  <c:v>6664.98</c:v>
                </c:pt>
              </c:numCache>
            </c:numRef>
          </c:xVal>
          <c:yVal>
            <c:numRef>
              <c:f>'Coordinacion G1_T1_Cor'!$R$31:$R$32</c:f>
              <c:numCache>
                <c:formatCode>General</c:formatCode>
                <c:ptCount val="2"/>
                <c:pt idx="0">
                  <c:v>0.1</c:v>
                </c:pt>
                <c:pt idx="1">
                  <c:v>100</c:v>
                </c:pt>
              </c:numCache>
            </c:numRef>
          </c:yVal>
          <c:smooth val="1"/>
        </c:ser>
        <c:axId val="45612032"/>
        <c:axId val="51614464"/>
      </c:scatterChart>
      <c:valAx>
        <c:axId val="45612032"/>
        <c:scaling>
          <c:logBase val="10"/>
          <c:orientation val="minMax"/>
          <c:max val="30000"/>
          <c:min val="1000"/>
        </c:scaling>
        <c:axPos val="b"/>
        <c:majorGridlines/>
        <c:minorGridlines/>
        <c:title>
          <c:tx>
            <c:rich>
              <a:bodyPr/>
              <a:lstStyle/>
              <a:p>
                <a:pPr>
                  <a:defRPr lang="en-US"/>
                </a:pPr>
                <a:r>
                  <a:rPr lang="en-US"/>
                  <a:t>Corriente</a:t>
                </a:r>
                <a:r>
                  <a:rPr lang="en-US" baseline="0"/>
                  <a:t> [Amperios]</a:t>
                </a:r>
                <a:endParaRPr lang="en-US"/>
              </a:p>
            </c:rich>
          </c:tx>
          <c:layout/>
        </c:title>
        <c:numFmt formatCode="General" sourceLinked="1"/>
        <c:tickLblPos val="low"/>
        <c:txPr>
          <a:bodyPr/>
          <a:lstStyle/>
          <a:p>
            <a:pPr>
              <a:defRPr lang="en-US"/>
            </a:pPr>
            <a:endParaRPr lang="en-US"/>
          </a:p>
        </c:txPr>
        <c:crossAx val="51614464"/>
        <c:crosses val="autoZero"/>
        <c:crossBetween val="midCat"/>
      </c:valAx>
      <c:valAx>
        <c:axId val="51614464"/>
        <c:scaling>
          <c:logBase val="10"/>
          <c:orientation val="minMax"/>
          <c:max val="400"/>
        </c:scaling>
        <c:axPos val="l"/>
        <c:majorGridlines/>
        <c:minorGridlines/>
        <c:title>
          <c:tx>
            <c:rich>
              <a:bodyPr/>
              <a:lstStyle/>
              <a:p>
                <a:pPr>
                  <a:defRPr lang="en-US"/>
                </a:pPr>
                <a:r>
                  <a:rPr lang="en-US"/>
                  <a:t>Tiempo [Segundos]</a:t>
                </a:r>
              </a:p>
            </c:rich>
          </c:tx>
          <c:layout/>
        </c:title>
        <c:numFmt formatCode="General" sourceLinked="1"/>
        <c:tickLblPos val="nextTo"/>
        <c:txPr>
          <a:bodyPr/>
          <a:lstStyle/>
          <a:p>
            <a:pPr>
              <a:defRPr lang="en-US"/>
            </a:pPr>
            <a:endParaRPr lang="en-US"/>
          </a:p>
        </c:txPr>
        <c:crossAx val="45612032"/>
        <c:crosses val="autoZero"/>
        <c:crossBetween val="midCat"/>
      </c:valAx>
      <c:spPr>
        <a:noFill/>
        <a:ln w="12700" cap="rnd">
          <a:solidFill>
            <a:sysClr val="windowText" lastClr="000000"/>
          </a:solidFill>
          <a:prstDash val="dash"/>
        </a:ln>
      </c:spPr>
    </c:plotArea>
    <c:plotVisOnly val="1"/>
    <c:dispBlanksAs val="gap"/>
  </c:chart>
  <c:spPr>
    <a:ln cap="rnd">
      <a:noFill/>
    </a:ln>
    <a:effectLst/>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1"/>
  <c:chart>
    <c:plotArea>
      <c:layout/>
      <c:scatterChart>
        <c:scatterStyle val="smoothMarker"/>
        <c:ser>
          <c:idx val="0"/>
          <c:order val="0"/>
          <c:tx>
            <c:v>G60_51V_100%V</c:v>
          </c:tx>
          <c:marker>
            <c:symbol val="none"/>
          </c:marker>
          <c:xVal>
            <c:numRef>
              <c:f>'Coordinacion G2_T2_Cor'!$G$29:$G$370</c:f>
              <c:numCache>
                <c:formatCode>General</c:formatCode>
                <c:ptCount val="342"/>
                <c:pt idx="0">
                  <c:v>2950</c:v>
                </c:pt>
                <c:pt idx="1">
                  <c:v>3000</c:v>
                </c:pt>
                <c:pt idx="2">
                  <c:v>3050</c:v>
                </c:pt>
                <c:pt idx="3">
                  <c:v>3100</c:v>
                </c:pt>
                <c:pt idx="4">
                  <c:v>3150</c:v>
                </c:pt>
                <c:pt idx="5">
                  <c:v>3200</c:v>
                </c:pt>
                <c:pt idx="6">
                  <c:v>3250</c:v>
                </c:pt>
                <c:pt idx="7">
                  <c:v>3300</c:v>
                </c:pt>
                <c:pt idx="8">
                  <c:v>3350</c:v>
                </c:pt>
                <c:pt idx="9">
                  <c:v>3400</c:v>
                </c:pt>
                <c:pt idx="10">
                  <c:v>3450</c:v>
                </c:pt>
                <c:pt idx="11">
                  <c:v>3500</c:v>
                </c:pt>
                <c:pt idx="12">
                  <c:v>3550</c:v>
                </c:pt>
                <c:pt idx="13">
                  <c:v>3600</c:v>
                </c:pt>
                <c:pt idx="14">
                  <c:v>3650</c:v>
                </c:pt>
                <c:pt idx="15">
                  <c:v>3700</c:v>
                </c:pt>
                <c:pt idx="16">
                  <c:v>3750</c:v>
                </c:pt>
                <c:pt idx="17">
                  <c:v>3800</c:v>
                </c:pt>
                <c:pt idx="18">
                  <c:v>3850</c:v>
                </c:pt>
                <c:pt idx="19">
                  <c:v>3900</c:v>
                </c:pt>
                <c:pt idx="20">
                  <c:v>3950</c:v>
                </c:pt>
                <c:pt idx="21">
                  <c:v>4000</c:v>
                </c:pt>
                <c:pt idx="22">
                  <c:v>4050</c:v>
                </c:pt>
                <c:pt idx="23">
                  <c:v>4100</c:v>
                </c:pt>
                <c:pt idx="24">
                  <c:v>4150</c:v>
                </c:pt>
                <c:pt idx="25">
                  <c:v>4200</c:v>
                </c:pt>
                <c:pt idx="26">
                  <c:v>4250</c:v>
                </c:pt>
                <c:pt idx="27">
                  <c:v>4300</c:v>
                </c:pt>
                <c:pt idx="28">
                  <c:v>4350</c:v>
                </c:pt>
                <c:pt idx="29">
                  <c:v>4400</c:v>
                </c:pt>
                <c:pt idx="30">
                  <c:v>4450</c:v>
                </c:pt>
                <c:pt idx="31">
                  <c:v>4500</c:v>
                </c:pt>
                <c:pt idx="32">
                  <c:v>4550</c:v>
                </c:pt>
                <c:pt idx="33">
                  <c:v>4600</c:v>
                </c:pt>
                <c:pt idx="34">
                  <c:v>4650</c:v>
                </c:pt>
                <c:pt idx="35">
                  <c:v>4700</c:v>
                </c:pt>
                <c:pt idx="36">
                  <c:v>4750</c:v>
                </c:pt>
                <c:pt idx="37">
                  <c:v>4800</c:v>
                </c:pt>
                <c:pt idx="38">
                  <c:v>4850</c:v>
                </c:pt>
                <c:pt idx="39">
                  <c:v>4900</c:v>
                </c:pt>
                <c:pt idx="40">
                  <c:v>4950</c:v>
                </c:pt>
                <c:pt idx="41">
                  <c:v>5000</c:v>
                </c:pt>
                <c:pt idx="42">
                  <c:v>5050</c:v>
                </c:pt>
                <c:pt idx="43">
                  <c:v>5100</c:v>
                </c:pt>
                <c:pt idx="44">
                  <c:v>5150</c:v>
                </c:pt>
                <c:pt idx="45">
                  <c:v>5200</c:v>
                </c:pt>
                <c:pt idx="46">
                  <c:v>5250</c:v>
                </c:pt>
                <c:pt idx="47">
                  <c:v>5300</c:v>
                </c:pt>
                <c:pt idx="48">
                  <c:v>5350</c:v>
                </c:pt>
                <c:pt idx="49">
                  <c:v>5400</c:v>
                </c:pt>
                <c:pt idx="50">
                  <c:v>5450</c:v>
                </c:pt>
                <c:pt idx="51">
                  <c:v>5500</c:v>
                </c:pt>
                <c:pt idx="52">
                  <c:v>5550</c:v>
                </c:pt>
                <c:pt idx="53">
                  <c:v>5600</c:v>
                </c:pt>
                <c:pt idx="54">
                  <c:v>5650</c:v>
                </c:pt>
                <c:pt idx="55">
                  <c:v>5700</c:v>
                </c:pt>
                <c:pt idx="56">
                  <c:v>5750</c:v>
                </c:pt>
                <c:pt idx="57">
                  <c:v>5800</c:v>
                </c:pt>
                <c:pt idx="58">
                  <c:v>5850</c:v>
                </c:pt>
                <c:pt idx="59">
                  <c:v>5900</c:v>
                </c:pt>
                <c:pt idx="60">
                  <c:v>5950</c:v>
                </c:pt>
                <c:pt idx="61">
                  <c:v>6000</c:v>
                </c:pt>
                <c:pt idx="62">
                  <c:v>6050</c:v>
                </c:pt>
                <c:pt idx="63">
                  <c:v>6100</c:v>
                </c:pt>
                <c:pt idx="64">
                  <c:v>6150</c:v>
                </c:pt>
                <c:pt idx="65">
                  <c:v>6200</c:v>
                </c:pt>
                <c:pt idx="66">
                  <c:v>6250</c:v>
                </c:pt>
                <c:pt idx="67">
                  <c:v>6300</c:v>
                </c:pt>
                <c:pt idx="68">
                  <c:v>6350</c:v>
                </c:pt>
                <c:pt idx="69">
                  <c:v>6400</c:v>
                </c:pt>
                <c:pt idx="70">
                  <c:v>6450</c:v>
                </c:pt>
                <c:pt idx="71">
                  <c:v>6500</c:v>
                </c:pt>
                <c:pt idx="72">
                  <c:v>6550</c:v>
                </c:pt>
                <c:pt idx="73">
                  <c:v>6600</c:v>
                </c:pt>
                <c:pt idx="74">
                  <c:v>6650</c:v>
                </c:pt>
                <c:pt idx="75">
                  <c:v>6700</c:v>
                </c:pt>
                <c:pt idx="76">
                  <c:v>6750</c:v>
                </c:pt>
                <c:pt idx="77">
                  <c:v>6800</c:v>
                </c:pt>
                <c:pt idx="78">
                  <c:v>6850</c:v>
                </c:pt>
                <c:pt idx="79">
                  <c:v>6900</c:v>
                </c:pt>
                <c:pt idx="80">
                  <c:v>6950</c:v>
                </c:pt>
                <c:pt idx="81">
                  <c:v>7000</c:v>
                </c:pt>
                <c:pt idx="82">
                  <c:v>7050</c:v>
                </c:pt>
                <c:pt idx="83">
                  <c:v>7100</c:v>
                </c:pt>
                <c:pt idx="84">
                  <c:v>7150</c:v>
                </c:pt>
                <c:pt idx="85">
                  <c:v>7200</c:v>
                </c:pt>
                <c:pt idx="86">
                  <c:v>7250</c:v>
                </c:pt>
                <c:pt idx="87">
                  <c:v>7300</c:v>
                </c:pt>
                <c:pt idx="88">
                  <c:v>7350</c:v>
                </c:pt>
                <c:pt idx="89">
                  <c:v>7400</c:v>
                </c:pt>
                <c:pt idx="90">
                  <c:v>7450</c:v>
                </c:pt>
                <c:pt idx="91">
                  <c:v>7500</c:v>
                </c:pt>
                <c:pt idx="92">
                  <c:v>7550</c:v>
                </c:pt>
                <c:pt idx="93">
                  <c:v>7600</c:v>
                </c:pt>
                <c:pt idx="94">
                  <c:v>7650</c:v>
                </c:pt>
                <c:pt idx="95">
                  <c:v>7700</c:v>
                </c:pt>
                <c:pt idx="96">
                  <c:v>7750</c:v>
                </c:pt>
                <c:pt idx="97">
                  <c:v>7800</c:v>
                </c:pt>
                <c:pt idx="98">
                  <c:v>7850</c:v>
                </c:pt>
                <c:pt idx="99">
                  <c:v>7900</c:v>
                </c:pt>
                <c:pt idx="100">
                  <c:v>7950</c:v>
                </c:pt>
                <c:pt idx="101">
                  <c:v>8000</c:v>
                </c:pt>
                <c:pt idx="102">
                  <c:v>8050</c:v>
                </c:pt>
                <c:pt idx="103">
                  <c:v>8100</c:v>
                </c:pt>
                <c:pt idx="104">
                  <c:v>8150</c:v>
                </c:pt>
                <c:pt idx="105">
                  <c:v>8200</c:v>
                </c:pt>
                <c:pt idx="106">
                  <c:v>8250</c:v>
                </c:pt>
                <c:pt idx="107">
                  <c:v>8300</c:v>
                </c:pt>
                <c:pt idx="108">
                  <c:v>8350</c:v>
                </c:pt>
                <c:pt idx="109">
                  <c:v>8400</c:v>
                </c:pt>
                <c:pt idx="110">
                  <c:v>8450</c:v>
                </c:pt>
                <c:pt idx="111">
                  <c:v>8500</c:v>
                </c:pt>
                <c:pt idx="112">
                  <c:v>8550</c:v>
                </c:pt>
                <c:pt idx="113">
                  <c:v>8600</c:v>
                </c:pt>
                <c:pt idx="114">
                  <c:v>8650</c:v>
                </c:pt>
                <c:pt idx="115">
                  <c:v>8700</c:v>
                </c:pt>
                <c:pt idx="116">
                  <c:v>8750</c:v>
                </c:pt>
                <c:pt idx="117">
                  <c:v>8800</c:v>
                </c:pt>
                <c:pt idx="118">
                  <c:v>8850</c:v>
                </c:pt>
                <c:pt idx="119">
                  <c:v>8900</c:v>
                </c:pt>
                <c:pt idx="120">
                  <c:v>8950</c:v>
                </c:pt>
                <c:pt idx="121">
                  <c:v>9000</c:v>
                </c:pt>
                <c:pt idx="122">
                  <c:v>9050</c:v>
                </c:pt>
                <c:pt idx="123">
                  <c:v>9100</c:v>
                </c:pt>
                <c:pt idx="124">
                  <c:v>9150</c:v>
                </c:pt>
                <c:pt idx="125">
                  <c:v>9200</c:v>
                </c:pt>
                <c:pt idx="126">
                  <c:v>9250</c:v>
                </c:pt>
                <c:pt idx="127">
                  <c:v>9300</c:v>
                </c:pt>
                <c:pt idx="128">
                  <c:v>9350</c:v>
                </c:pt>
                <c:pt idx="129">
                  <c:v>9400</c:v>
                </c:pt>
                <c:pt idx="130">
                  <c:v>9450</c:v>
                </c:pt>
                <c:pt idx="131">
                  <c:v>9500</c:v>
                </c:pt>
                <c:pt idx="132">
                  <c:v>9550</c:v>
                </c:pt>
                <c:pt idx="133">
                  <c:v>9600</c:v>
                </c:pt>
                <c:pt idx="134">
                  <c:v>9650</c:v>
                </c:pt>
                <c:pt idx="135">
                  <c:v>9700</c:v>
                </c:pt>
                <c:pt idx="136">
                  <c:v>9750</c:v>
                </c:pt>
                <c:pt idx="137">
                  <c:v>9800</c:v>
                </c:pt>
                <c:pt idx="138">
                  <c:v>9850</c:v>
                </c:pt>
                <c:pt idx="139">
                  <c:v>9900</c:v>
                </c:pt>
                <c:pt idx="140">
                  <c:v>9950</c:v>
                </c:pt>
                <c:pt idx="141">
                  <c:v>10000</c:v>
                </c:pt>
                <c:pt idx="142">
                  <c:v>10050</c:v>
                </c:pt>
                <c:pt idx="143">
                  <c:v>10100</c:v>
                </c:pt>
                <c:pt idx="144">
                  <c:v>10150</c:v>
                </c:pt>
                <c:pt idx="145">
                  <c:v>10200</c:v>
                </c:pt>
                <c:pt idx="146">
                  <c:v>10250</c:v>
                </c:pt>
                <c:pt idx="147">
                  <c:v>10300</c:v>
                </c:pt>
                <c:pt idx="148">
                  <c:v>10350</c:v>
                </c:pt>
                <c:pt idx="149">
                  <c:v>10400</c:v>
                </c:pt>
                <c:pt idx="150">
                  <c:v>10450</c:v>
                </c:pt>
                <c:pt idx="151">
                  <c:v>10500</c:v>
                </c:pt>
                <c:pt idx="152">
                  <c:v>10550</c:v>
                </c:pt>
                <c:pt idx="153">
                  <c:v>10600</c:v>
                </c:pt>
                <c:pt idx="154">
                  <c:v>10650</c:v>
                </c:pt>
                <c:pt idx="155">
                  <c:v>10700</c:v>
                </c:pt>
                <c:pt idx="156">
                  <c:v>10750</c:v>
                </c:pt>
                <c:pt idx="157">
                  <c:v>10800</c:v>
                </c:pt>
                <c:pt idx="158">
                  <c:v>10850</c:v>
                </c:pt>
                <c:pt idx="159">
                  <c:v>10900</c:v>
                </c:pt>
                <c:pt idx="160">
                  <c:v>10950</c:v>
                </c:pt>
                <c:pt idx="161">
                  <c:v>11000</c:v>
                </c:pt>
                <c:pt idx="162">
                  <c:v>11050</c:v>
                </c:pt>
                <c:pt idx="163">
                  <c:v>11100</c:v>
                </c:pt>
                <c:pt idx="164">
                  <c:v>11150</c:v>
                </c:pt>
                <c:pt idx="165">
                  <c:v>11200</c:v>
                </c:pt>
                <c:pt idx="166">
                  <c:v>11250</c:v>
                </c:pt>
                <c:pt idx="167">
                  <c:v>11300</c:v>
                </c:pt>
                <c:pt idx="168">
                  <c:v>11350</c:v>
                </c:pt>
                <c:pt idx="169">
                  <c:v>11400</c:v>
                </c:pt>
                <c:pt idx="170">
                  <c:v>11450</c:v>
                </c:pt>
                <c:pt idx="171">
                  <c:v>11500</c:v>
                </c:pt>
                <c:pt idx="172">
                  <c:v>11550</c:v>
                </c:pt>
                <c:pt idx="173">
                  <c:v>11600</c:v>
                </c:pt>
                <c:pt idx="174">
                  <c:v>11650</c:v>
                </c:pt>
                <c:pt idx="175">
                  <c:v>11700</c:v>
                </c:pt>
                <c:pt idx="176">
                  <c:v>11750</c:v>
                </c:pt>
                <c:pt idx="177">
                  <c:v>11800</c:v>
                </c:pt>
                <c:pt idx="178">
                  <c:v>11850</c:v>
                </c:pt>
                <c:pt idx="179">
                  <c:v>11900</c:v>
                </c:pt>
                <c:pt idx="180">
                  <c:v>11950</c:v>
                </c:pt>
                <c:pt idx="181">
                  <c:v>12000</c:v>
                </c:pt>
                <c:pt idx="182">
                  <c:v>12050</c:v>
                </c:pt>
                <c:pt idx="183">
                  <c:v>12100</c:v>
                </c:pt>
                <c:pt idx="184">
                  <c:v>12150</c:v>
                </c:pt>
                <c:pt idx="185">
                  <c:v>12200</c:v>
                </c:pt>
                <c:pt idx="186">
                  <c:v>12250</c:v>
                </c:pt>
                <c:pt idx="187">
                  <c:v>12300</c:v>
                </c:pt>
                <c:pt idx="188">
                  <c:v>12350</c:v>
                </c:pt>
                <c:pt idx="189">
                  <c:v>12400</c:v>
                </c:pt>
                <c:pt idx="190">
                  <c:v>12450</c:v>
                </c:pt>
                <c:pt idx="191">
                  <c:v>12500</c:v>
                </c:pt>
                <c:pt idx="192">
                  <c:v>12550</c:v>
                </c:pt>
                <c:pt idx="193">
                  <c:v>12600</c:v>
                </c:pt>
                <c:pt idx="194">
                  <c:v>12650</c:v>
                </c:pt>
                <c:pt idx="195">
                  <c:v>12700</c:v>
                </c:pt>
                <c:pt idx="196">
                  <c:v>12750</c:v>
                </c:pt>
                <c:pt idx="197">
                  <c:v>12800</c:v>
                </c:pt>
                <c:pt idx="198">
                  <c:v>12850</c:v>
                </c:pt>
                <c:pt idx="199">
                  <c:v>12900</c:v>
                </c:pt>
                <c:pt idx="200">
                  <c:v>12950</c:v>
                </c:pt>
                <c:pt idx="201">
                  <c:v>13000</c:v>
                </c:pt>
                <c:pt idx="202">
                  <c:v>13050</c:v>
                </c:pt>
                <c:pt idx="203">
                  <c:v>13100</c:v>
                </c:pt>
                <c:pt idx="204">
                  <c:v>13150</c:v>
                </c:pt>
                <c:pt idx="205">
                  <c:v>13200</c:v>
                </c:pt>
                <c:pt idx="206">
                  <c:v>13250</c:v>
                </c:pt>
                <c:pt idx="207">
                  <c:v>13300</c:v>
                </c:pt>
                <c:pt idx="208">
                  <c:v>13350</c:v>
                </c:pt>
                <c:pt idx="209">
                  <c:v>13400</c:v>
                </c:pt>
                <c:pt idx="210">
                  <c:v>13450</c:v>
                </c:pt>
                <c:pt idx="211">
                  <c:v>13500</c:v>
                </c:pt>
                <c:pt idx="212">
                  <c:v>13550</c:v>
                </c:pt>
                <c:pt idx="213">
                  <c:v>13600</c:v>
                </c:pt>
                <c:pt idx="214">
                  <c:v>13650</c:v>
                </c:pt>
                <c:pt idx="215">
                  <c:v>13700</c:v>
                </c:pt>
                <c:pt idx="216">
                  <c:v>13750</c:v>
                </c:pt>
                <c:pt idx="217">
                  <c:v>13800</c:v>
                </c:pt>
                <c:pt idx="218">
                  <c:v>13850</c:v>
                </c:pt>
                <c:pt idx="219">
                  <c:v>13900</c:v>
                </c:pt>
                <c:pt idx="220">
                  <c:v>13950</c:v>
                </c:pt>
                <c:pt idx="221">
                  <c:v>14000</c:v>
                </c:pt>
                <c:pt idx="222">
                  <c:v>14050</c:v>
                </c:pt>
                <c:pt idx="223">
                  <c:v>14100</c:v>
                </c:pt>
                <c:pt idx="224">
                  <c:v>14150</c:v>
                </c:pt>
                <c:pt idx="225">
                  <c:v>14200</c:v>
                </c:pt>
                <c:pt idx="226">
                  <c:v>14250</c:v>
                </c:pt>
                <c:pt idx="227">
                  <c:v>14300</c:v>
                </c:pt>
                <c:pt idx="228">
                  <c:v>14350</c:v>
                </c:pt>
                <c:pt idx="229">
                  <c:v>14400</c:v>
                </c:pt>
                <c:pt idx="230">
                  <c:v>14450</c:v>
                </c:pt>
                <c:pt idx="231">
                  <c:v>14500</c:v>
                </c:pt>
                <c:pt idx="232">
                  <c:v>14550</c:v>
                </c:pt>
                <c:pt idx="233">
                  <c:v>14600</c:v>
                </c:pt>
                <c:pt idx="234">
                  <c:v>14650</c:v>
                </c:pt>
                <c:pt idx="235">
                  <c:v>14700</c:v>
                </c:pt>
                <c:pt idx="236">
                  <c:v>14750</c:v>
                </c:pt>
                <c:pt idx="237">
                  <c:v>14800</c:v>
                </c:pt>
                <c:pt idx="238">
                  <c:v>14850</c:v>
                </c:pt>
                <c:pt idx="239">
                  <c:v>14900</c:v>
                </c:pt>
                <c:pt idx="240">
                  <c:v>14950</c:v>
                </c:pt>
                <c:pt idx="241">
                  <c:v>15000</c:v>
                </c:pt>
                <c:pt idx="242">
                  <c:v>15050</c:v>
                </c:pt>
                <c:pt idx="243">
                  <c:v>15100</c:v>
                </c:pt>
                <c:pt idx="244">
                  <c:v>15150</c:v>
                </c:pt>
                <c:pt idx="245">
                  <c:v>15200</c:v>
                </c:pt>
                <c:pt idx="246">
                  <c:v>15250</c:v>
                </c:pt>
                <c:pt idx="247">
                  <c:v>15300</c:v>
                </c:pt>
                <c:pt idx="248">
                  <c:v>15350</c:v>
                </c:pt>
                <c:pt idx="249">
                  <c:v>15400</c:v>
                </c:pt>
                <c:pt idx="250">
                  <c:v>15450</c:v>
                </c:pt>
                <c:pt idx="251">
                  <c:v>15500</c:v>
                </c:pt>
                <c:pt idx="252">
                  <c:v>15550</c:v>
                </c:pt>
                <c:pt idx="253">
                  <c:v>15600</c:v>
                </c:pt>
                <c:pt idx="254">
                  <c:v>15650</c:v>
                </c:pt>
                <c:pt idx="255">
                  <c:v>15700</c:v>
                </c:pt>
                <c:pt idx="256">
                  <c:v>15750</c:v>
                </c:pt>
                <c:pt idx="257">
                  <c:v>15800</c:v>
                </c:pt>
                <c:pt idx="258">
                  <c:v>15850</c:v>
                </c:pt>
                <c:pt idx="259">
                  <c:v>15900</c:v>
                </c:pt>
                <c:pt idx="260">
                  <c:v>15950</c:v>
                </c:pt>
                <c:pt idx="261">
                  <c:v>16000</c:v>
                </c:pt>
                <c:pt idx="262">
                  <c:v>16050</c:v>
                </c:pt>
                <c:pt idx="263">
                  <c:v>16100</c:v>
                </c:pt>
                <c:pt idx="264">
                  <c:v>16150</c:v>
                </c:pt>
                <c:pt idx="265">
                  <c:v>16200</c:v>
                </c:pt>
                <c:pt idx="266">
                  <c:v>16250</c:v>
                </c:pt>
                <c:pt idx="267">
                  <c:v>16300</c:v>
                </c:pt>
                <c:pt idx="268">
                  <c:v>16350</c:v>
                </c:pt>
                <c:pt idx="269">
                  <c:v>16400</c:v>
                </c:pt>
                <c:pt idx="270">
                  <c:v>16450</c:v>
                </c:pt>
                <c:pt idx="271">
                  <c:v>16500</c:v>
                </c:pt>
                <c:pt idx="272">
                  <c:v>16550</c:v>
                </c:pt>
                <c:pt idx="273">
                  <c:v>16600</c:v>
                </c:pt>
                <c:pt idx="274">
                  <c:v>16650</c:v>
                </c:pt>
                <c:pt idx="275">
                  <c:v>16700</c:v>
                </c:pt>
                <c:pt idx="276">
                  <c:v>16750</c:v>
                </c:pt>
                <c:pt idx="277">
                  <c:v>16800</c:v>
                </c:pt>
                <c:pt idx="278">
                  <c:v>16850</c:v>
                </c:pt>
                <c:pt idx="279">
                  <c:v>16900</c:v>
                </c:pt>
                <c:pt idx="280">
                  <c:v>16950</c:v>
                </c:pt>
                <c:pt idx="281">
                  <c:v>17000</c:v>
                </c:pt>
                <c:pt idx="282">
                  <c:v>17050</c:v>
                </c:pt>
                <c:pt idx="283">
                  <c:v>17100</c:v>
                </c:pt>
                <c:pt idx="284">
                  <c:v>17150</c:v>
                </c:pt>
                <c:pt idx="285">
                  <c:v>17200</c:v>
                </c:pt>
                <c:pt idx="286">
                  <c:v>17250</c:v>
                </c:pt>
                <c:pt idx="287">
                  <c:v>17300</c:v>
                </c:pt>
                <c:pt idx="288">
                  <c:v>17350</c:v>
                </c:pt>
                <c:pt idx="289">
                  <c:v>17400</c:v>
                </c:pt>
                <c:pt idx="290">
                  <c:v>17450</c:v>
                </c:pt>
                <c:pt idx="291">
                  <c:v>17500</c:v>
                </c:pt>
                <c:pt idx="292">
                  <c:v>17550</c:v>
                </c:pt>
                <c:pt idx="293">
                  <c:v>17600</c:v>
                </c:pt>
                <c:pt idx="294">
                  <c:v>17650</c:v>
                </c:pt>
                <c:pt idx="295">
                  <c:v>17700</c:v>
                </c:pt>
                <c:pt idx="296">
                  <c:v>17750</c:v>
                </c:pt>
                <c:pt idx="297">
                  <c:v>17800</c:v>
                </c:pt>
                <c:pt idx="298">
                  <c:v>17850</c:v>
                </c:pt>
                <c:pt idx="299">
                  <c:v>17900</c:v>
                </c:pt>
                <c:pt idx="300">
                  <c:v>17950</c:v>
                </c:pt>
                <c:pt idx="301">
                  <c:v>18000</c:v>
                </c:pt>
                <c:pt idx="302">
                  <c:v>18050</c:v>
                </c:pt>
                <c:pt idx="303">
                  <c:v>18100</c:v>
                </c:pt>
                <c:pt idx="304">
                  <c:v>18150</c:v>
                </c:pt>
                <c:pt idx="305">
                  <c:v>18200</c:v>
                </c:pt>
                <c:pt idx="306">
                  <c:v>18250</c:v>
                </c:pt>
                <c:pt idx="307">
                  <c:v>18300</c:v>
                </c:pt>
                <c:pt idx="308">
                  <c:v>18350</c:v>
                </c:pt>
                <c:pt idx="309">
                  <c:v>18400</c:v>
                </c:pt>
                <c:pt idx="310">
                  <c:v>18450</c:v>
                </c:pt>
                <c:pt idx="311">
                  <c:v>18500</c:v>
                </c:pt>
                <c:pt idx="312">
                  <c:v>18550</c:v>
                </c:pt>
                <c:pt idx="313">
                  <c:v>18600</c:v>
                </c:pt>
                <c:pt idx="314">
                  <c:v>18650</c:v>
                </c:pt>
                <c:pt idx="315">
                  <c:v>18700</c:v>
                </c:pt>
                <c:pt idx="316">
                  <c:v>18750</c:v>
                </c:pt>
                <c:pt idx="317">
                  <c:v>18800</c:v>
                </c:pt>
                <c:pt idx="318">
                  <c:v>18850</c:v>
                </c:pt>
                <c:pt idx="319">
                  <c:v>18900</c:v>
                </c:pt>
                <c:pt idx="320">
                  <c:v>18950</c:v>
                </c:pt>
                <c:pt idx="321">
                  <c:v>19000</c:v>
                </c:pt>
                <c:pt idx="322">
                  <c:v>19050</c:v>
                </c:pt>
                <c:pt idx="323">
                  <c:v>19100</c:v>
                </c:pt>
                <c:pt idx="324">
                  <c:v>19150</c:v>
                </c:pt>
                <c:pt idx="325">
                  <c:v>19200</c:v>
                </c:pt>
                <c:pt idx="326">
                  <c:v>19250</c:v>
                </c:pt>
                <c:pt idx="327">
                  <c:v>19300</c:v>
                </c:pt>
                <c:pt idx="328">
                  <c:v>19350</c:v>
                </c:pt>
                <c:pt idx="329">
                  <c:v>19400</c:v>
                </c:pt>
                <c:pt idx="330">
                  <c:v>19450</c:v>
                </c:pt>
                <c:pt idx="331">
                  <c:v>19500</c:v>
                </c:pt>
                <c:pt idx="332">
                  <c:v>19550</c:v>
                </c:pt>
                <c:pt idx="333">
                  <c:v>19600</c:v>
                </c:pt>
                <c:pt idx="334">
                  <c:v>19650</c:v>
                </c:pt>
                <c:pt idx="335">
                  <c:v>19700</c:v>
                </c:pt>
                <c:pt idx="336">
                  <c:v>19750</c:v>
                </c:pt>
                <c:pt idx="337">
                  <c:v>19800</c:v>
                </c:pt>
                <c:pt idx="338">
                  <c:v>19850</c:v>
                </c:pt>
                <c:pt idx="339">
                  <c:v>19900</c:v>
                </c:pt>
                <c:pt idx="340">
                  <c:v>19950</c:v>
                </c:pt>
                <c:pt idx="341">
                  <c:v>20000</c:v>
                </c:pt>
              </c:numCache>
            </c:numRef>
          </c:xVal>
          <c:yVal>
            <c:numRef>
              <c:f>'Coordinacion G2_T2_Cor'!$F$29:$F$370</c:f>
              <c:numCache>
                <c:formatCode>General</c:formatCode>
                <c:ptCount val="342"/>
                <c:pt idx="0">
                  <c:v>158.70353992938925</c:v>
                </c:pt>
                <c:pt idx="1">
                  <c:v>-37.939300095948205</c:v>
                </c:pt>
                <c:pt idx="2">
                  <c:v>-39.846974666744991</c:v>
                </c:pt>
                <c:pt idx="3">
                  <c:v>-41.912487198058344</c:v>
                </c:pt>
                <c:pt idx="4">
                  <c:v>-44.156677772515991</c:v>
                </c:pt>
                <c:pt idx="5">
                  <c:v>-46.604206881304478</c:v>
                </c:pt>
                <c:pt idx="6">
                  <c:v>-49.284474020795194</c:v>
                </c:pt>
                <c:pt idx="7">
                  <c:v>-52.232814632597233</c:v>
                </c:pt>
                <c:pt idx="8">
                  <c:v>-55.492079027466175</c:v>
                </c:pt>
                <c:pt idx="9">
                  <c:v>-59.114743513269467</c:v>
                </c:pt>
                <c:pt idx="10">
                  <c:v>-63.16577548040258</c:v>
                </c:pt>
                <c:pt idx="11">
                  <c:v>-67.726586478052781</c:v>
                </c:pt>
                <c:pt idx="12">
                  <c:v>-72.900587873160788</c:v>
                </c:pt>
                <c:pt idx="13">
                  <c:v>-78.821161997799052</c:v>
                </c:pt>
                <c:pt idx="14">
                  <c:v>-85.663369756686308</c:v>
                </c:pt>
                <c:pt idx="15">
                  <c:v>-93.661611240334963</c:v>
                </c:pt>
                <c:pt idx="16">
                  <c:v>-103.13709777486426</c:v>
                </c:pt>
                <c:pt idx="17">
                  <c:v>-114.54214357883464</c:v>
                </c:pt>
                <c:pt idx="18">
                  <c:v>-128.53465626142992</c:v>
                </c:pt>
                <c:pt idx="19">
                  <c:v>-146.10992768757347</c:v>
                </c:pt>
                <c:pt idx="20">
                  <c:v>-168.84871088346227</c:v>
                </c:pt>
                <c:pt idx="21">
                  <c:v>-199.42192820509055</c:v>
                </c:pt>
                <c:pt idx="22">
                  <c:v>-242.72626469684806</c:v>
                </c:pt>
                <c:pt idx="23">
                  <c:v>-308.81280357109171</c:v>
                </c:pt>
                <c:pt idx="24">
                  <c:v>-422.09130911388883</c:v>
                </c:pt>
                <c:pt idx="25">
                  <c:v>-661.21545256587763</c:v>
                </c:pt>
                <c:pt idx="26">
                  <c:v>-1498.1072320197798</c:v>
                </c:pt>
                <c:pt idx="27">
                  <c:v>6033.7512042631561</c:v>
                </c:pt>
                <c:pt idx="28">
                  <c:v>1012.4848510686338</c:v>
                </c:pt>
                <c:pt idx="29">
                  <c:v>555.99143064804855</c:v>
                </c:pt>
                <c:pt idx="30">
                  <c:v>384.79650633459869</c:v>
                </c:pt>
                <c:pt idx="31">
                  <c:v>295.11557669685232</c:v>
                </c:pt>
                <c:pt idx="32">
                  <c:v>239.92144565915089</c:v>
                </c:pt>
                <c:pt idx="33">
                  <c:v>202.52704088580154</c:v>
                </c:pt>
                <c:pt idx="34">
                  <c:v>175.515883505864</c:v>
                </c:pt>
                <c:pt idx="35">
                  <c:v>155.08928730321801</c:v>
                </c:pt>
                <c:pt idx="36">
                  <c:v>139.10016712632662</c:v>
                </c:pt>
                <c:pt idx="37">
                  <c:v>126.24343058320673</c:v>
                </c:pt>
                <c:pt idx="38">
                  <c:v>115.68008846838538</c:v>
                </c:pt>
                <c:pt idx="39">
                  <c:v>106.84622891190837</c:v>
                </c:pt>
                <c:pt idx="40">
                  <c:v>99.348821458464258</c:v>
                </c:pt>
                <c:pt idx="41">
                  <c:v>92.905547590202602</c:v>
                </c:pt>
                <c:pt idx="42">
                  <c:v>87.308382357242166</c:v>
                </c:pt>
                <c:pt idx="43">
                  <c:v>82.400664291868537</c:v>
                </c:pt>
                <c:pt idx="44">
                  <c:v>78.062164188512227</c:v>
                </c:pt>
                <c:pt idx="45">
                  <c:v>74.199076262922659</c:v>
                </c:pt>
                <c:pt idx="46">
                  <c:v>70.73713707303115</c:v>
                </c:pt>
                <c:pt idx="47">
                  <c:v>67.616788323837937</c:v>
                </c:pt>
                <c:pt idx="48">
                  <c:v>64.789708688984959</c:v>
                </c:pt>
                <c:pt idx="49">
                  <c:v>62.216282977097279</c:v>
                </c:pt>
                <c:pt idx="50">
                  <c:v>59.8637258234359</c:v>
                </c:pt>
                <c:pt idx="51">
                  <c:v>57.704670581363828</c:v>
                </c:pt>
                <c:pt idx="52">
                  <c:v>55.716094191493092</c:v>
                </c:pt>
                <c:pt idx="53">
                  <c:v>53.878488263507471</c:v>
                </c:pt>
                <c:pt idx="54">
                  <c:v>52.175213007145352</c:v>
                </c:pt>
                <c:pt idx="55">
                  <c:v>50.59198862425562</c:v>
                </c:pt>
                <c:pt idx="56">
                  <c:v>49.116491208962756</c:v>
                </c:pt>
                <c:pt idx="57">
                  <c:v>47.738028932230264</c:v>
                </c:pt>
                <c:pt idx="58">
                  <c:v>46.447280498292763</c:v>
                </c:pt>
                <c:pt idx="59">
                  <c:v>45.236082335635452</c:v>
                </c:pt>
                <c:pt idx="60">
                  <c:v>44.097254247165964</c:v>
                </c:pt>
                <c:pt idx="61">
                  <c:v>43.024455647823103</c:v>
                </c:pt>
                <c:pt idx="62">
                  <c:v>42.012066306915912</c:v>
                </c:pt>
                <c:pt idx="63">
                  <c:v>41.055086856713167</c:v>
                </c:pt>
                <c:pt idx="64">
                  <c:v>40.149055347838313</c:v>
                </c:pt>
                <c:pt idx="65">
                  <c:v>39.289976910964562</c:v>
                </c:pt>
                <c:pt idx="66">
                  <c:v>38.474264184415944</c:v>
                </c:pt>
                <c:pt idx="67">
                  <c:v>37.698686633007476</c:v>
                </c:pt>
                <c:pt idx="68">
                  <c:v>36.960327247493645</c:v>
                </c:pt>
                <c:pt idx="69">
                  <c:v>36.256545400362945</c:v>
                </c:pt>
                <c:pt idx="70">
                  <c:v>35.58494486041684</c:v>
                </c:pt>
                <c:pt idx="71">
                  <c:v>34.943346149148951</c:v>
                </c:pt>
                <c:pt idx="72">
                  <c:v>34.329762566518731</c:v>
                </c:pt>
                <c:pt idx="73">
                  <c:v>33.742379330163558</c:v>
                </c:pt>
                <c:pt idx="74">
                  <c:v>33.179535366300613</c:v>
                </c:pt>
                <c:pt idx="75">
                  <c:v>32.639707367245407</c:v>
                </c:pt>
                <c:pt idx="76">
                  <c:v>32.121495793036644</c:v>
                </c:pt>
                <c:pt idx="77">
                  <c:v>31.623612546107079</c:v>
                </c:pt>
                <c:pt idx="78">
                  <c:v>31.144870090249231</c:v>
                </c:pt>
                <c:pt idx="79">
                  <c:v>30.684171820204586</c:v>
                </c:pt>
                <c:pt idx="80">
                  <c:v>30.240503517328666</c:v>
                </c:pt>
                <c:pt idx="81">
                  <c:v>29.812925751058074</c:v>
                </c:pt>
                <c:pt idx="82">
                  <c:v>29.400567106249003</c:v>
                </c:pt>
                <c:pt idx="83">
                  <c:v>29.002618133523747</c:v>
                </c:pt>
                <c:pt idx="84">
                  <c:v>28.618325934139889</c:v>
                </c:pt>
                <c:pt idx="85">
                  <c:v>28.246989303078127</c:v>
                </c:pt>
                <c:pt idx="86">
                  <c:v>27.887954364335595</c:v>
                </c:pt>
                <c:pt idx="87">
                  <c:v>27.540610641197489</c:v>
                </c:pt>
                <c:pt idx="88">
                  <c:v>27.204387511737689</c:v>
                </c:pt>
                <c:pt idx="89">
                  <c:v>26.878751006191926</c:v>
                </c:pt>
                <c:pt idx="90">
                  <c:v>26.563200908342687</c:v>
                </c:pt>
                <c:pt idx="91">
                  <c:v>26.257268127770331</c:v>
                </c:pt>
                <c:pt idx="92">
                  <c:v>25.960512313884927</c:v>
                </c:pt>
                <c:pt idx="93">
                  <c:v>25.67251968618179</c:v>
                </c:pt>
                <c:pt idx="94">
                  <c:v>25.39290105819709</c:v>
                </c:pt>
                <c:pt idx="95">
                  <c:v>25.121290035274605</c:v>
                </c:pt>
                <c:pt idx="96">
                  <c:v>24.857341368576691</c:v>
                </c:pt>
                <c:pt idx="97">
                  <c:v>24.600729449749185</c:v>
                </c:pt>
                <c:pt idx="98">
                  <c:v>24.351146932419187</c:v>
                </c:pt>
                <c:pt idx="99">
                  <c:v>24.108303468225387</c:v>
                </c:pt>
                <c:pt idx="100">
                  <c:v>23.871924546431902</c:v>
                </c:pt>
                <c:pt idx="101">
                  <c:v>23.641750427356886</c:v>
                </c:pt>
                <c:pt idx="102">
                  <c:v>23.417535160874991</c:v>
                </c:pt>
                <c:pt idx="103">
                  <c:v>23.199045682190288</c:v>
                </c:pt>
                <c:pt idx="104">
                  <c:v>22.986060977865787</c:v>
                </c:pt>
                <c:pt idx="105">
                  <c:v>22.778371315824415</c:v>
                </c:pt>
                <c:pt idx="106">
                  <c:v>22.575777533668077</c:v>
                </c:pt>
                <c:pt idx="107">
                  <c:v>22.378090380224577</c:v>
                </c:pt>
                <c:pt idx="108">
                  <c:v>22.18512990573301</c:v>
                </c:pt>
                <c:pt idx="109">
                  <c:v>21.996724896531656</c:v>
                </c:pt>
                <c:pt idx="110">
                  <c:v>21.812712350494827</c:v>
                </c:pt>
                <c:pt idx="111">
                  <c:v>21.632936989841788</c:v>
                </c:pt>
                <c:pt idx="112">
                  <c:v>21.457250808240957</c:v>
                </c:pt>
                <c:pt idx="113">
                  <c:v>21.285512649428494</c:v>
                </c:pt>
                <c:pt idx="114">
                  <c:v>21.117587814807631</c:v>
                </c:pt>
                <c:pt idx="115">
                  <c:v>20.953347697733715</c:v>
                </c:pt>
                <c:pt idx="116">
                  <c:v>20.792669442389489</c:v>
                </c:pt>
                <c:pt idx="117">
                  <c:v>20.635435625340431</c:v>
                </c:pt>
                <c:pt idx="118">
                  <c:v>20.481533958031619</c:v>
                </c:pt>
                <c:pt idx="119">
                  <c:v>20.330857008638759</c:v>
                </c:pt>
                <c:pt idx="120">
                  <c:v>20.183301941813401</c:v>
                </c:pt>
                <c:pt idx="121">
                  <c:v>20.038770275001529</c:v>
                </c:pt>
                <c:pt idx="122">
                  <c:v>19.897167650108891</c:v>
                </c:pt>
                <c:pt idx="123">
                  <c:v>19.758403619402785</c:v>
                </c:pt>
                <c:pt idx="124">
                  <c:v>19.622391444621556</c:v>
                </c:pt>
                <c:pt idx="125">
                  <c:v>19.489047908351679</c:v>
                </c:pt>
                <c:pt idx="126">
                  <c:v>19.358293136809927</c:v>
                </c:pt>
                <c:pt idx="127">
                  <c:v>19.230050433225507</c:v>
                </c:pt>
                <c:pt idx="128">
                  <c:v>19.104246121101497</c:v>
                </c:pt>
                <c:pt idx="129">
                  <c:v>18.980809396667791</c:v>
                </c:pt>
                <c:pt idx="130">
                  <c:v>18.859672189909002</c:v>
                </c:pt>
                <c:pt idx="131">
                  <c:v>18.740769033588489</c:v>
                </c:pt>
                <c:pt idx="132">
                  <c:v>18.624036939739224</c:v>
                </c:pt>
                <c:pt idx="133">
                  <c:v>18.509415283125044</c:v>
                </c:pt>
                <c:pt idx="134">
                  <c:v>18.396845691222993</c:v>
                </c:pt>
                <c:pt idx="135">
                  <c:v>18.286271940298732</c:v>
                </c:pt>
                <c:pt idx="136">
                  <c:v>18.177639857191789</c:v>
                </c:pt>
                <c:pt idx="137">
                  <c:v>18.070897226440731</c:v>
                </c:pt>
                <c:pt idx="138">
                  <c:v>17.965993702416792</c:v>
                </c:pt>
                <c:pt idx="139">
                  <c:v>17.862880726153691</c:v>
                </c:pt>
                <c:pt idx="140">
                  <c:v>17.761511446579789</c:v>
                </c:pt>
                <c:pt idx="141">
                  <c:v>17.661840645887978</c:v>
                </c:pt>
                <c:pt idx="142">
                  <c:v>17.56382466878572</c:v>
                </c:pt>
                <c:pt idx="143">
                  <c:v>17.467421355398329</c:v>
                </c:pt>
                <c:pt idx="144">
                  <c:v>17.372589977602686</c:v>
                </c:pt>
                <c:pt idx="145">
                  <c:v>17.279291178588927</c:v>
                </c:pt>
                <c:pt idx="146">
                  <c:v>17.187486915462433</c:v>
                </c:pt>
                <c:pt idx="147">
                  <c:v>17.097140404708618</c:v>
                </c:pt>
                <c:pt idx="148">
                  <c:v>17.00821607035369</c:v>
                </c:pt>
                <c:pt idx="149">
                  <c:v>16.920679494668562</c:v>
                </c:pt>
                <c:pt idx="150">
                  <c:v>16.834497371270491</c:v>
                </c:pt>
                <c:pt idx="151">
                  <c:v>16.749637460489186</c:v>
                </c:pt>
                <c:pt idx="152">
                  <c:v>16.66606854686902</c:v>
                </c:pt>
                <c:pt idx="153">
                  <c:v>16.583760398688057</c:v>
                </c:pt>
                <c:pt idx="154">
                  <c:v>16.502683729386913</c:v>
                </c:pt>
                <c:pt idx="155">
                  <c:v>16.42281016079869</c:v>
                </c:pt>
                <c:pt idx="156">
                  <c:v>16.344112188085379</c:v>
                </c:pt>
                <c:pt idx="157">
                  <c:v>16.266563146288167</c:v>
                </c:pt>
                <c:pt idx="158">
                  <c:v>16.190137178404893</c:v>
                </c:pt>
                <c:pt idx="159">
                  <c:v>16.11480920491519</c:v>
                </c:pt>
                <c:pt idx="160">
                  <c:v>16.040554894676617</c:v>
                </c:pt>
                <c:pt idx="161">
                  <c:v>15.967350637119672</c:v>
                </c:pt>
                <c:pt idx="162">
                  <c:v>15.895173515675372</c:v>
                </c:pt>
                <c:pt idx="163">
                  <c:v>15.824001282372668</c:v>
                </c:pt>
                <c:pt idx="164">
                  <c:v>15.75381233354342</c:v>
                </c:pt>
                <c:pt idx="165">
                  <c:v>15.6845856865825</c:v>
                </c:pt>
                <c:pt idx="166">
                  <c:v>15.616300957707272</c:v>
                </c:pt>
                <c:pt idx="167">
                  <c:v>15.548938340667098</c:v>
                </c:pt>
                <c:pt idx="168">
                  <c:v>15.48247858635737</c:v>
                </c:pt>
                <c:pt idx="169">
                  <c:v>15.416902983290925</c:v>
                </c:pt>
                <c:pt idx="170">
                  <c:v>15.352193338887824</c:v>
                </c:pt>
                <c:pt idx="171">
                  <c:v>15.288331961541248</c:v>
                </c:pt>
                <c:pt idx="172">
                  <c:v>15.225301643424501</c:v>
                </c:pt>
                <c:pt idx="173">
                  <c:v>15.163085644001423</c:v>
                </c:pt>
                <c:pt idx="174">
                  <c:v>15.101667674207825</c:v>
                </c:pt>
                <c:pt idx="175">
                  <c:v>15.041031881272698</c:v>
                </c:pt>
                <c:pt idx="176">
                  <c:v>14.981162834149679</c:v>
                </c:pt>
                <c:pt idx="177">
                  <c:v>14.922045509526775</c:v>
                </c:pt>
                <c:pt idx="178">
                  <c:v>14.863665278393642</c:v>
                </c:pt>
                <c:pt idx="179">
                  <c:v>14.806007893134566</c:v>
                </c:pt>
                <c:pt idx="180">
                  <c:v>14.749059475128007</c:v>
                </c:pt>
                <c:pt idx="181">
                  <c:v>14.692806502826699</c:v>
                </c:pt>
                <c:pt idx="182">
                  <c:v>14.637235800297319</c:v>
                </c:pt>
                <c:pt idx="183">
                  <c:v>14.582334526201786</c:v>
                </c:pt>
                <c:pt idx="184">
                  <c:v>14.528090163194838</c:v>
                </c:pt>
                <c:pt idx="185">
                  <c:v>14.474490507726554</c:v>
                </c:pt>
                <c:pt idx="186">
                  <c:v>14.421523660224645</c:v>
                </c:pt>
                <c:pt idx="187">
                  <c:v>14.369178015648156</c:v>
                </c:pt>
                <c:pt idx="188">
                  <c:v>14.317442254387442</c:v>
                </c:pt>
                <c:pt idx="189">
                  <c:v>14.266305333503135</c:v>
                </c:pt>
                <c:pt idx="190">
                  <c:v>14.215756478286309</c:v>
                </c:pt>
                <c:pt idx="191">
                  <c:v>14.165785174123981</c:v>
                </c:pt>
                <c:pt idx="192">
                  <c:v>14.11638115866265</c:v>
                </c:pt>
                <c:pt idx="193">
                  <c:v>14.067534414251822</c:v>
                </c:pt>
                <c:pt idx="194">
                  <c:v>14.019235160659099</c:v>
                </c:pt>
                <c:pt idx="195">
                  <c:v>13.971473848043956</c:v>
                </c:pt>
                <c:pt idx="196">
                  <c:v>13.924241150180848</c:v>
                </c:pt>
                <c:pt idx="197">
                  <c:v>13.87752795791971</c:v>
                </c:pt>
                <c:pt idx="198">
                  <c:v>13.831325372876123</c:v>
                </c:pt>
                <c:pt idx="199">
                  <c:v>13.785624701340055</c:v>
                </c:pt>
                <c:pt idx="200">
                  <c:v>13.740417448395263</c:v>
                </c:pt>
                <c:pt idx="201">
                  <c:v>13.695695312241186</c:v>
                </c:pt>
                <c:pt idx="202">
                  <c:v>13.651450178707695</c:v>
                </c:pt>
                <c:pt idx="203">
                  <c:v>13.607674115957888</c:v>
                </c:pt>
                <c:pt idx="204">
                  <c:v>13.564359369368066</c:v>
                </c:pt>
                <c:pt idx="205">
                  <c:v>13.521498356580546</c:v>
                </c:pt>
                <c:pt idx="206">
                  <c:v>13.479083662721974</c:v>
                </c:pt>
                <c:pt idx="207">
                  <c:v>13.437108035778971</c:v>
                </c:pt>
                <c:pt idx="208">
                  <c:v>13.395564382128574</c:v>
                </c:pt>
                <c:pt idx="209">
                  <c:v>13.354445762213922</c:v>
                </c:pt>
                <c:pt idx="210">
                  <c:v>13.313745386361306</c:v>
                </c:pt>
                <c:pt idx="211">
                  <c:v>13.273456610734026</c:v>
                </c:pt>
                <c:pt idx="212">
                  <c:v>13.233572933415914</c:v>
                </c:pt>
                <c:pt idx="213">
                  <c:v>13.194087990621401</c:v>
                </c:pt>
                <c:pt idx="214">
                  <c:v>13.154995553026152</c:v>
                </c:pt>
                <c:pt idx="215">
                  <c:v>13.11628952221492</c:v>
                </c:pt>
                <c:pt idx="216">
                  <c:v>13.077963927241148</c:v>
                </c:pt>
                <c:pt idx="217">
                  <c:v>13.040012921295418</c:v>
                </c:pt>
                <c:pt idx="218">
                  <c:v>13.002430778477448</c:v>
                </c:pt>
                <c:pt idx="219">
                  <c:v>12.965211890668822</c:v>
                </c:pt>
                <c:pt idx="220">
                  <c:v>12.928350764502698</c:v>
                </c:pt>
                <c:pt idx="221">
                  <c:v>12.891842018427077</c:v>
                </c:pt>
                <c:pt idx="222">
                  <c:v>12.855680379856823</c:v>
                </c:pt>
                <c:pt idx="223">
                  <c:v>12.819860682414262</c:v>
                </c:pt>
                <c:pt idx="224">
                  <c:v>12.78437786325228</c:v>
                </c:pt>
                <c:pt idx="225">
                  <c:v>12.749226960458417</c:v>
                </c:pt>
                <c:pt idx="226">
                  <c:v>12.714403110536749</c:v>
                </c:pt>
                <c:pt idx="227">
                  <c:v>12.6799015459657</c:v>
                </c:pt>
                <c:pt idx="228">
                  <c:v>12.645717592827626</c:v>
                </c:pt>
                <c:pt idx="229">
                  <c:v>12.611846668508974</c:v>
                </c:pt>
                <c:pt idx="230">
                  <c:v>12.578284279467981</c:v>
                </c:pt>
                <c:pt idx="231">
                  <c:v>12.545026019067176</c:v>
                </c:pt>
                <c:pt idx="232">
                  <c:v>12.512067565470469</c:v>
                </c:pt>
                <c:pt idx="233">
                  <c:v>12.479404679599845</c:v>
                </c:pt>
                <c:pt idx="234">
                  <c:v>12.447033203151214</c:v>
                </c:pt>
                <c:pt idx="235">
                  <c:v>12.414949056668156</c:v>
                </c:pt>
                <c:pt idx="236">
                  <c:v>12.383148237669475</c:v>
                </c:pt>
                <c:pt idx="237">
                  <c:v>12.351626818830754</c:v>
                </c:pt>
                <c:pt idx="238">
                  <c:v>12.320380946217528</c:v>
                </c:pt>
                <c:pt idx="239">
                  <c:v>12.289406837567803</c:v>
                </c:pt>
                <c:pt idx="240">
                  <c:v>12.258700780622048</c:v>
                </c:pt>
                <c:pt idx="241">
                  <c:v>12.228259131501961</c:v>
                </c:pt>
                <c:pt idx="242">
                  <c:v>12.198078313131726</c:v>
                </c:pt>
                <c:pt idx="243">
                  <c:v>12.168154813704852</c:v>
                </c:pt>
                <c:pt idx="244">
                  <c:v>12.138485185191472</c:v>
                </c:pt>
                <c:pt idx="245">
                  <c:v>12.109066041888752</c:v>
                </c:pt>
                <c:pt idx="246">
                  <c:v>12.079894059008176</c:v>
                </c:pt>
                <c:pt idx="247">
                  <c:v>12.05096597130332</c:v>
                </c:pt>
                <c:pt idx="248">
                  <c:v>12.022278571734065</c:v>
                </c:pt>
                <c:pt idx="249">
                  <c:v>11.993828710165916</c:v>
                </c:pt>
                <c:pt idx="250">
                  <c:v>11.965613292105086</c:v>
                </c:pt>
                <c:pt idx="251">
                  <c:v>11.93762927746703</c:v>
                </c:pt>
                <c:pt idx="252">
                  <c:v>11.909873679377636</c:v>
                </c:pt>
                <c:pt idx="253">
                  <c:v>11.882343563006074</c:v>
                </c:pt>
                <c:pt idx="254">
                  <c:v>11.855036044428177</c:v>
                </c:pt>
                <c:pt idx="255">
                  <c:v>11.827948289519444</c:v>
                </c:pt>
                <c:pt idx="256">
                  <c:v>11.801077512878059</c:v>
                </c:pt>
                <c:pt idx="257">
                  <c:v>11.774420976774163</c:v>
                </c:pt>
                <c:pt idx="258">
                  <c:v>11.747975990126998</c:v>
                </c:pt>
                <c:pt idx="259">
                  <c:v>11.72173990750937</c:v>
                </c:pt>
                <c:pt idx="260">
                  <c:v>11.695710128175469</c:v>
                </c:pt>
                <c:pt idx="261">
                  <c:v>11.669884095115673</c:v>
                </c:pt>
                <c:pt idx="262">
                  <c:v>11.644259294133668</c:v>
                </c:pt>
                <c:pt idx="263">
                  <c:v>11.61883325294832</c:v>
                </c:pt>
                <c:pt idx="264">
                  <c:v>11.593603540316662</c:v>
                </c:pt>
                <c:pt idx="265">
                  <c:v>11.568567765180141</c:v>
                </c:pt>
                <c:pt idx="266">
                  <c:v>11.543723575831681</c:v>
                </c:pt>
                <c:pt idx="267">
                  <c:v>11.51906865910335</c:v>
                </c:pt>
                <c:pt idx="268">
                  <c:v>11.494600739574144</c:v>
                </c:pt>
                <c:pt idx="269">
                  <c:v>11.470317578797514</c:v>
                </c:pt>
                <c:pt idx="270">
                  <c:v>11.446216974548006</c:v>
                </c:pt>
                <c:pt idx="271">
                  <c:v>11.422296760085374</c:v>
                </c:pt>
                <c:pt idx="272">
                  <c:v>11.398554803438261</c:v>
                </c:pt>
                <c:pt idx="273">
                  <c:v>11.374989006703156</c:v>
                </c:pt>
                <c:pt idx="274">
                  <c:v>11.351597305362684</c:v>
                </c:pt>
                <c:pt idx="275">
                  <c:v>11.328377667617712</c:v>
                </c:pt>
                <c:pt idx="276">
                  <c:v>11.305328093737964</c:v>
                </c:pt>
                <c:pt idx="277">
                  <c:v>11.28244661542602</c:v>
                </c:pt>
                <c:pt idx="278">
                  <c:v>11.259731295197506</c:v>
                </c:pt>
                <c:pt idx="279">
                  <c:v>11.237180225776568</c:v>
                </c:pt>
                <c:pt idx="280">
                  <c:v>11.21479152950376</c:v>
                </c:pt>
                <c:pt idx="281">
                  <c:v>11.192563357759354</c:v>
                </c:pt>
                <c:pt idx="282">
                  <c:v>11.170493890399674</c:v>
                </c:pt>
                <c:pt idx="283">
                  <c:v>11.148581335206453</c:v>
                </c:pt>
                <c:pt idx="284">
                  <c:v>11.126823927349253</c:v>
                </c:pt>
                <c:pt idx="285">
                  <c:v>11.10521992885988</c:v>
                </c:pt>
                <c:pt idx="286">
                  <c:v>11.083767628119162</c:v>
                </c:pt>
                <c:pt idx="287">
                  <c:v>11.062465339355848</c:v>
                </c:pt>
                <c:pt idx="288">
                  <c:v>11.041311402155642</c:v>
                </c:pt>
                <c:pt idx="289">
                  <c:v>11.020304180983967</c:v>
                </c:pt>
                <c:pt idx="290">
                  <c:v>10.999442064716003</c:v>
                </c:pt>
                <c:pt idx="291">
                  <c:v>10.978723466180448</c:v>
                </c:pt>
                <c:pt idx="292">
                  <c:v>10.958146821712624</c:v>
                </c:pt>
                <c:pt idx="293">
                  <c:v>10.937710590715955</c:v>
                </c:pt>
                <c:pt idx="294">
                  <c:v>10.91741325523612</c:v>
                </c:pt>
                <c:pt idx="295">
                  <c:v>10.897253319542152</c:v>
                </c:pt>
                <c:pt idx="296">
                  <c:v>10.877229309718254</c:v>
                </c:pt>
                <c:pt idx="297">
                  <c:v>10.857339773264302</c:v>
                </c:pt>
                <c:pt idx="298">
                  <c:v>10.837583278704408</c:v>
                </c:pt>
                <c:pt idx="299">
                  <c:v>10.817958415205425</c:v>
                </c:pt>
                <c:pt idx="300">
                  <c:v>10.798463792202901</c:v>
                </c:pt>
                <c:pt idx="301">
                  <c:v>10.779098039034873</c:v>
                </c:pt>
                <c:pt idx="302">
                  <c:v>10.759859804584384</c:v>
                </c:pt>
                <c:pt idx="303">
                  <c:v>10.740747756929323</c:v>
                </c:pt>
                <c:pt idx="304">
                  <c:v>10.721760582999748</c:v>
                </c:pt>
                <c:pt idx="305">
                  <c:v>10.702896988242832</c:v>
                </c:pt>
                <c:pt idx="306">
                  <c:v>10.684155696294498</c:v>
                </c:pt>
                <c:pt idx="307">
                  <c:v>10.665535448658657</c:v>
                </c:pt>
                <c:pt idx="308">
                  <c:v>10.647035004392398</c:v>
                </c:pt>
                <c:pt idx="309">
                  <c:v>10.628653139799049</c:v>
                </c:pt>
                <c:pt idx="310">
                  <c:v>10.610388648126399</c:v>
                </c:pt>
                <c:pt idx="311">
                  <c:v>10.59224033927207</c:v>
                </c:pt>
                <c:pt idx="312">
                  <c:v>10.574207039494906</c:v>
                </c:pt>
                <c:pt idx="313">
                  <c:v>10.556287591132024</c:v>
                </c:pt>
                <c:pt idx="314">
                  <c:v>10.538480852322406</c:v>
                </c:pt>
                <c:pt idx="315">
                  <c:v>10.520785696735306</c:v>
                </c:pt>
                <c:pt idx="316">
                  <c:v>10.503201013305157</c:v>
                </c:pt>
                <c:pt idx="317">
                  <c:v>10.485725705971339</c:v>
                </c:pt>
                <c:pt idx="318">
                  <c:v>10.468358693423498</c:v>
                </c:pt>
                <c:pt idx="319">
                  <c:v>10.451098908851906</c:v>
                </c:pt>
                <c:pt idx="320">
                  <c:v>10.433945299703129</c:v>
                </c:pt>
                <c:pt idx="321">
                  <c:v>10.416896827440556</c:v>
                </c:pt>
                <c:pt idx="322">
                  <c:v>10.399952467309529</c:v>
                </c:pt>
                <c:pt idx="323">
                  <c:v>10.383111208107486</c:v>
                </c:pt>
                <c:pt idx="324">
                  <c:v>10.366372051958779</c:v>
                </c:pt>
                <c:pt idx="325">
                  <c:v>10.349734014093476</c:v>
                </c:pt>
                <c:pt idx="326">
                  <c:v>10.333196122631236</c:v>
                </c:pt>
                <c:pt idx="327">
                  <c:v>10.316757418369114</c:v>
                </c:pt>
                <c:pt idx="328">
                  <c:v>10.300416954573276</c:v>
                </c:pt>
                <c:pt idx="329">
                  <c:v>10.284173796775603</c:v>
                </c:pt>
                <c:pt idx="330">
                  <c:v>10.26802702257381</c:v>
                </c:pt>
                <c:pt idx="331">
                  <c:v>10.251975721435048</c:v>
                </c:pt>
                <c:pt idx="332">
                  <c:v>10.236018994504319</c:v>
                </c:pt>
                <c:pt idx="333">
                  <c:v>10.220155954415548</c:v>
                </c:pt>
                <c:pt idx="334">
                  <c:v>10.204385725107548</c:v>
                </c:pt>
                <c:pt idx="335">
                  <c:v>10.188707441642363</c:v>
                </c:pt>
                <c:pt idx="336">
                  <c:v>10.173120250027726</c:v>
                </c:pt>
                <c:pt idx="337">
                  <c:v>10.157623307042883</c:v>
                </c:pt>
                <c:pt idx="338">
                  <c:v>10.142215780067497</c:v>
                </c:pt>
                <c:pt idx="339">
                  <c:v>10.126896846914462</c:v>
                </c:pt>
                <c:pt idx="340">
                  <c:v>10.111665695664723</c:v>
                </c:pt>
                <c:pt idx="341">
                  <c:v>10.096521524506359</c:v>
                </c:pt>
              </c:numCache>
            </c:numRef>
          </c:yVal>
          <c:smooth val="1"/>
        </c:ser>
        <c:ser>
          <c:idx val="1"/>
          <c:order val="1"/>
          <c:tx>
            <c:v>G60_51_0%V</c:v>
          </c:tx>
          <c:marker>
            <c:symbol val="none"/>
          </c:marker>
          <c:xVal>
            <c:numRef>
              <c:f>'Coordinacion G2_T2_Cor'!$M$29:$M$370</c:f>
              <c:numCache>
                <c:formatCode>General</c:formatCode>
                <c:ptCount val="342"/>
                <c:pt idx="0">
                  <c:v>2950</c:v>
                </c:pt>
                <c:pt idx="1">
                  <c:v>3000</c:v>
                </c:pt>
                <c:pt idx="2">
                  <c:v>3050</c:v>
                </c:pt>
                <c:pt idx="3">
                  <c:v>3100</c:v>
                </c:pt>
                <c:pt idx="4">
                  <c:v>3150</c:v>
                </c:pt>
                <c:pt idx="5">
                  <c:v>3200</c:v>
                </c:pt>
                <c:pt idx="6">
                  <c:v>3250</c:v>
                </c:pt>
                <c:pt idx="7">
                  <c:v>3300</c:v>
                </c:pt>
                <c:pt idx="8">
                  <c:v>3350</c:v>
                </c:pt>
                <c:pt idx="9">
                  <c:v>3400</c:v>
                </c:pt>
                <c:pt idx="10">
                  <c:v>3450</c:v>
                </c:pt>
                <c:pt idx="11">
                  <c:v>3500</c:v>
                </c:pt>
                <c:pt idx="12">
                  <c:v>3550</c:v>
                </c:pt>
                <c:pt idx="13">
                  <c:v>3600</c:v>
                </c:pt>
                <c:pt idx="14">
                  <c:v>3650</c:v>
                </c:pt>
                <c:pt idx="15">
                  <c:v>3700</c:v>
                </c:pt>
                <c:pt idx="16">
                  <c:v>3750</c:v>
                </c:pt>
                <c:pt idx="17">
                  <c:v>3800</c:v>
                </c:pt>
                <c:pt idx="18">
                  <c:v>3850</c:v>
                </c:pt>
                <c:pt idx="19">
                  <c:v>3900</c:v>
                </c:pt>
                <c:pt idx="20">
                  <c:v>3950</c:v>
                </c:pt>
                <c:pt idx="21">
                  <c:v>4000</c:v>
                </c:pt>
                <c:pt idx="22">
                  <c:v>4050</c:v>
                </c:pt>
                <c:pt idx="23">
                  <c:v>4100</c:v>
                </c:pt>
                <c:pt idx="24">
                  <c:v>4150</c:v>
                </c:pt>
                <c:pt idx="25">
                  <c:v>4200</c:v>
                </c:pt>
                <c:pt idx="26">
                  <c:v>4250</c:v>
                </c:pt>
                <c:pt idx="27">
                  <c:v>4300</c:v>
                </c:pt>
                <c:pt idx="28">
                  <c:v>4350</c:v>
                </c:pt>
                <c:pt idx="29">
                  <c:v>4400</c:v>
                </c:pt>
                <c:pt idx="30">
                  <c:v>4450</c:v>
                </c:pt>
                <c:pt idx="31">
                  <c:v>4500</c:v>
                </c:pt>
                <c:pt idx="32">
                  <c:v>4550</c:v>
                </c:pt>
                <c:pt idx="33">
                  <c:v>4600</c:v>
                </c:pt>
                <c:pt idx="34">
                  <c:v>4650</c:v>
                </c:pt>
                <c:pt idx="35">
                  <c:v>4700</c:v>
                </c:pt>
                <c:pt idx="36">
                  <c:v>4750</c:v>
                </c:pt>
                <c:pt idx="37">
                  <c:v>4800</c:v>
                </c:pt>
                <c:pt idx="38">
                  <c:v>4850</c:v>
                </c:pt>
                <c:pt idx="39">
                  <c:v>4900</c:v>
                </c:pt>
                <c:pt idx="40">
                  <c:v>4950</c:v>
                </c:pt>
                <c:pt idx="41">
                  <c:v>5000</c:v>
                </c:pt>
                <c:pt idx="42">
                  <c:v>5050</c:v>
                </c:pt>
                <c:pt idx="43">
                  <c:v>5100</c:v>
                </c:pt>
                <c:pt idx="44">
                  <c:v>5150</c:v>
                </c:pt>
                <c:pt idx="45">
                  <c:v>5200</c:v>
                </c:pt>
                <c:pt idx="46">
                  <c:v>5250</c:v>
                </c:pt>
                <c:pt idx="47">
                  <c:v>5300</c:v>
                </c:pt>
                <c:pt idx="48">
                  <c:v>5350</c:v>
                </c:pt>
                <c:pt idx="49">
                  <c:v>5400</c:v>
                </c:pt>
                <c:pt idx="50">
                  <c:v>5450</c:v>
                </c:pt>
                <c:pt idx="51">
                  <c:v>5500</c:v>
                </c:pt>
                <c:pt idx="52">
                  <c:v>5550</c:v>
                </c:pt>
                <c:pt idx="53">
                  <c:v>5600</c:v>
                </c:pt>
                <c:pt idx="54">
                  <c:v>5650</c:v>
                </c:pt>
                <c:pt idx="55">
                  <c:v>5700</c:v>
                </c:pt>
                <c:pt idx="56">
                  <c:v>5750</c:v>
                </c:pt>
                <c:pt idx="57">
                  <c:v>5800</c:v>
                </c:pt>
                <c:pt idx="58">
                  <c:v>5850</c:v>
                </c:pt>
                <c:pt idx="59">
                  <c:v>5900</c:v>
                </c:pt>
                <c:pt idx="60">
                  <c:v>5950</c:v>
                </c:pt>
                <c:pt idx="61">
                  <c:v>6000</c:v>
                </c:pt>
                <c:pt idx="62">
                  <c:v>6050</c:v>
                </c:pt>
                <c:pt idx="63">
                  <c:v>6100</c:v>
                </c:pt>
                <c:pt idx="64">
                  <c:v>6150</c:v>
                </c:pt>
                <c:pt idx="65">
                  <c:v>6200</c:v>
                </c:pt>
                <c:pt idx="66">
                  <c:v>6250</c:v>
                </c:pt>
                <c:pt idx="67">
                  <c:v>6300</c:v>
                </c:pt>
                <c:pt idx="68">
                  <c:v>6350</c:v>
                </c:pt>
                <c:pt idx="69">
                  <c:v>6400</c:v>
                </c:pt>
                <c:pt idx="70">
                  <c:v>6450</c:v>
                </c:pt>
                <c:pt idx="71">
                  <c:v>6500</c:v>
                </c:pt>
                <c:pt idx="72">
                  <c:v>6550</c:v>
                </c:pt>
                <c:pt idx="73">
                  <c:v>6600</c:v>
                </c:pt>
                <c:pt idx="74">
                  <c:v>6650</c:v>
                </c:pt>
                <c:pt idx="75">
                  <c:v>6700</c:v>
                </c:pt>
                <c:pt idx="76">
                  <c:v>6750</c:v>
                </c:pt>
                <c:pt idx="77">
                  <c:v>6800</c:v>
                </c:pt>
                <c:pt idx="78">
                  <c:v>6850</c:v>
                </c:pt>
                <c:pt idx="79">
                  <c:v>6900</c:v>
                </c:pt>
                <c:pt idx="80">
                  <c:v>6950</c:v>
                </c:pt>
                <c:pt idx="81">
                  <c:v>7000</c:v>
                </c:pt>
                <c:pt idx="82">
                  <c:v>7050</c:v>
                </c:pt>
                <c:pt idx="83">
                  <c:v>7100</c:v>
                </c:pt>
                <c:pt idx="84">
                  <c:v>7150</c:v>
                </c:pt>
                <c:pt idx="85">
                  <c:v>7200</c:v>
                </c:pt>
                <c:pt idx="86">
                  <c:v>7250</c:v>
                </c:pt>
                <c:pt idx="87">
                  <c:v>7300</c:v>
                </c:pt>
                <c:pt idx="88">
                  <c:v>7350</c:v>
                </c:pt>
                <c:pt idx="89">
                  <c:v>7400</c:v>
                </c:pt>
                <c:pt idx="90">
                  <c:v>7450</c:v>
                </c:pt>
                <c:pt idx="91">
                  <c:v>7500</c:v>
                </c:pt>
                <c:pt idx="92">
                  <c:v>7550</c:v>
                </c:pt>
                <c:pt idx="93">
                  <c:v>7600</c:v>
                </c:pt>
                <c:pt idx="94">
                  <c:v>7650</c:v>
                </c:pt>
                <c:pt idx="95">
                  <c:v>7700</c:v>
                </c:pt>
                <c:pt idx="96">
                  <c:v>7750</c:v>
                </c:pt>
                <c:pt idx="97">
                  <c:v>7800</c:v>
                </c:pt>
                <c:pt idx="98">
                  <c:v>7850</c:v>
                </c:pt>
                <c:pt idx="99">
                  <c:v>7900</c:v>
                </c:pt>
                <c:pt idx="100">
                  <c:v>7950</c:v>
                </c:pt>
                <c:pt idx="101">
                  <c:v>8000</c:v>
                </c:pt>
                <c:pt idx="102">
                  <c:v>8050</c:v>
                </c:pt>
                <c:pt idx="103">
                  <c:v>8100</c:v>
                </c:pt>
                <c:pt idx="104">
                  <c:v>8150</c:v>
                </c:pt>
                <c:pt idx="105">
                  <c:v>8200</c:v>
                </c:pt>
                <c:pt idx="106">
                  <c:v>8250</c:v>
                </c:pt>
                <c:pt idx="107">
                  <c:v>8300</c:v>
                </c:pt>
                <c:pt idx="108">
                  <c:v>8350</c:v>
                </c:pt>
                <c:pt idx="109">
                  <c:v>8400</c:v>
                </c:pt>
                <c:pt idx="110">
                  <c:v>8450</c:v>
                </c:pt>
                <c:pt idx="111">
                  <c:v>8500</c:v>
                </c:pt>
                <c:pt idx="112">
                  <c:v>8550</c:v>
                </c:pt>
                <c:pt idx="113">
                  <c:v>8600</c:v>
                </c:pt>
                <c:pt idx="114">
                  <c:v>8650</c:v>
                </c:pt>
                <c:pt idx="115">
                  <c:v>8700</c:v>
                </c:pt>
                <c:pt idx="116">
                  <c:v>8750</c:v>
                </c:pt>
                <c:pt idx="117">
                  <c:v>8800</c:v>
                </c:pt>
                <c:pt idx="118">
                  <c:v>8850</c:v>
                </c:pt>
                <c:pt idx="119">
                  <c:v>8900</c:v>
                </c:pt>
                <c:pt idx="120">
                  <c:v>8950</c:v>
                </c:pt>
                <c:pt idx="121">
                  <c:v>9000</c:v>
                </c:pt>
                <c:pt idx="122">
                  <c:v>9050</c:v>
                </c:pt>
                <c:pt idx="123">
                  <c:v>9100</c:v>
                </c:pt>
                <c:pt idx="124">
                  <c:v>9150</c:v>
                </c:pt>
                <c:pt idx="125">
                  <c:v>9200</c:v>
                </c:pt>
                <c:pt idx="126">
                  <c:v>9250</c:v>
                </c:pt>
                <c:pt idx="127">
                  <c:v>9300</c:v>
                </c:pt>
                <c:pt idx="128">
                  <c:v>9350</c:v>
                </c:pt>
                <c:pt idx="129">
                  <c:v>9400</c:v>
                </c:pt>
                <c:pt idx="130">
                  <c:v>9450</c:v>
                </c:pt>
                <c:pt idx="131">
                  <c:v>9500</c:v>
                </c:pt>
                <c:pt idx="132">
                  <c:v>9550</c:v>
                </c:pt>
                <c:pt idx="133">
                  <c:v>9600</c:v>
                </c:pt>
                <c:pt idx="134">
                  <c:v>9650</c:v>
                </c:pt>
                <c:pt idx="135">
                  <c:v>9700</c:v>
                </c:pt>
                <c:pt idx="136">
                  <c:v>9750</c:v>
                </c:pt>
                <c:pt idx="137">
                  <c:v>9800</c:v>
                </c:pt>
                <c:pt idx="138">
                  <c:v>9850</c:v>
                </c:pt>
                <c:pt idx="139">
                  <c:v>9900</c:v>
                </c:pt>
                <c:pt idx="140">
                  <c:v>9950</c:v>
                </c:pt>
                <c:pt idx="141">
                  <c:v>10000</c:v>
                </c:pt>
                <c:pt idx="142">
                  <c:v>10050</c:v>
                </c:pt>
                <c:pt idx="143">
                  <c:v>10100</c:v>
                </c:pt>
                <c:pt idx="144">
                  <c:v>10150</c:v>
                </c:pt>
                <c:pt idx="145">
                  <c:v>10200</c:v>
                </c:pt>
                <c:pt idx="146">
                  <c:v>10250</c:v>
                </c:pt>
                <c:pt idx="147">
                  <c:v>10300</c:v>
                </c:pt>
                <c:pt idx="148">
                  <c:v>10350</c:v>
                </c:pt>
                <c:pt idx="149">
                  <c:v>10400</c:v>
                </c:pt>
                <c:pt idx="150">
                  <c:v>10450</c:v>
                </c:pt>
                <c:pt idx="151">
                  <c:v>10500</c:v>
                </c:pt>
                <c:pt idx="152">
                  <c:v>10550</c:v>
                </c:pt>
                <c:pt idx="153">
                  <c:v>10600</c:v>
                </c:pt>
                <c:pt idx="154">
                  <c:v>10650</c:v>
                </c:pt>
                <c:pt idx="155">
                  <c:v>10700</c:v>
                </c:pt>
                <c:pt idx="156">
                  <c:v>10750</c:v>
                </c:pt>
                <c:pt idx="157">
                  <c:v>10800</c:v>
                </c:pt>
                <c:pt idx="158">
                  <c:v>10850</c:v>
                </c:pt>
                <c:pt idx="159">
                  <c:v>10900</c:v>
                </c:pt>
                <c:pt idx="160">
                  <c:v>10950</c:v>
                </c:pt>
                <c:pt idx="161">
                  <c:v>11000</c:v>
                </c:pt>
                <c:pt idx="162">
                  <c:v>11050</c:v>
                </c:pt>
                <c:pt idx="163">
                  <c:v>11100</c:v>
                </c:pt>
                <c:pt idx="164">
                  <c:v>11150</c:v>
                </c:pt>
                <c:pt idx="165">
                  <c:v>11200</c:v>
                </c:pt>
                <c:pt idx="166">
                  <c:v>11250</c:v>
                </c:pt>
                <c:pt idx="167">
                  <c:v>11300</c:v>
                </c:pt>
                <c:pt idx="168">
                  <c:v>11350</c:v>
                </c:pt>
                <c:pt idx="169">
                  <c:v>11400</c:v>
                </c:pt>
                <c:pt idx="170">
                  <c:v>11450</c:v>
                </c:pt>
                <c:pt idx="171">
                  <c:v>11500</c:v>
                </c:pt>
                <c:pt idx="172">
                  <c:v>11550</c:v>
                </c:pt>
                <c:pt idx="173">
                  <c:v>11600</c:v>
                </c:pt>
                <c:pt idx="174">
                  <c:v>11650</c:v>
                </c:pt>
                <c:pt idx="175">
                  <c:v>11700</c:v>
                </c:pt>
                <c:pt idx="176">
                  <c:v>11750</c:v>
                </c:pt>
                <c:pt idx="177">
                  <c:v>11800</c:v>
                </c:pt>
                <c:pt idx="178">
                  <c:v>11850</c:v>
                </c:pt>
                <c:pt idx="179">
                  <c:v>11900</c:v>
                </c:pt>
                <c:pt idx="180">
                  <c:v>11950</c:v>
                </c:pt>
                <c:pt idx="181">
                  <c:v>12000</c:v>
                </c:pt>
                <c:pt idx="182">
                  <c:v>12050</c:v>
                </c:pt>
                <c:pt idx="183">
                  <c:v>12100</c:v>
                </c:pt>
                <c:pt idx="184">
                  <c:v>12150</c:v>
                </c:pt>
                <c:pt idx="185">
                  <c:v>12200</c:v>
                </c:pt>
                <c:pt idx="186">
                  <c:v>12250</c:v>
                </c:pt>
                <c:pt idx="187">
                  <c:v>12300</c:v>
                </c:pt>
                <c:pt idx="188">
                  <c:v>12350</c:v>
                </c:pt>
                <c:pt idx="189">
                  <c:v>12400</c:v>
                </c:pt>
                <c:pt idx="190">
                  <c:v>12450</c:v>
                </c:pt>
                <c:pt idx="191">
                  <c:v>12500</c:v>
                </c:pt>
                <c:pt idx="192">
                  <c:v>12550</c:v>
                </c:pt>
                <c:pt idx="193">
                  <c:v>12600</c:v>
                </c:pt>
                <c:pt idx="194">
                  <c:v>12650</c:v>
                </c:pt>
                <c:pt idx="195">
                  <c:v>12700</c:v>
                </c:pt>
                <c:pt idx="196">
                  <c:v>12750</c:v>
                </c:pt>
                <c:pt idx="197">
                  <c:v>12800</c:v>
                </c:pt>
                <c:pt idx="198">
                  <c:v>12850</c:v>
                </c:pt>
                <c:pt idx="199">
                  <c:v>12900</c:v>
                </c:pt>
                <c:pt idx="200">
                  <c:v>12950</c:v>
                </c:pt>
                <c:pt idx="201">
                  <c:v>13000</c:v>
                </c:pt>
                <c:pt idx="202">
                  <c:v>13050</c:v>
                </c:pt>
                <c:pt idx="203">
                  <c:v>13100</c:v>
                </c:pt>
                <c:pt idx="204">
                  <c:v>13150</c:v>
                </c:pt>
                <c:pt idx="205">
                  <c:v>13200</c:v>
                </c:pt>
                <c:pt idx="206">
                  <c:v>13250</c:v>
                </c:pt>
                <c:pt idx="207">
                  <c:v>13300</c:v>
                </c:pt>
                <c:pt idx="208">
                  <c:v>13350</c:v>
                </c:pt>
                <c:pt idx="209">
                  <c:v>13400</c:v>
                </c:pt>
                <c:pt idx="210">
                  <c:v>13450</c:v>
                </c:pt>
                <c:pt idx="211">
                  <c:v>13500</c:v>
                </c:pt>
                <c:pt idx="212">
                  <c:v>13550</c:v>
                </c:pt>
                <c:pt idx="213">
                  <c:v>13600</c:v>
                </c:pt>
                <c:pt idx="214">
                  <c:v>13650</c:v>
                </c:pt>
                <c:pt idx="215">
                  <c:v>13700</c:v>
                </c:pt>
                <c:pt idx="216">
                  <c:v>13750</c:v>
                </c:pt>
                <c:pt idx="217">
                  <c:v>13800</c:v>
                </c:pt>
                <c:pt idx="218">
                  <c:v>13850</c:v>
                </c:pt>
                <c:pt idx="219">
                  <c:v>13900</c:v>
                </c:pt>
                <c:pt idx="220">
                  <c:v>13950</c:v>
                </c:pt>
                <c:pt idx="221">
                  <c:v>14000</c:v>
                </c:pt>
                <c:pt idx="222">
                  <c:v>14050</c:v>
                </c:pt>
                <c:pt idx="223">
                  <c:v>14100</c:v>
                </c:pt>
                <c:pt idx="224">
                  <c:v>14150</c:v>
                </c:pt>
                <c:pt idx="225">
                  <c:v>14200</c:v>
                </c:pt>
                <c:pt idx="226">
                  <c:v>14250</c:v>
                </c:pt>
                <c:pt idx="227">
                  <c:v>14300</c:v>
                </c:pt>
                <c:pt idx="228">
                  <c:v>14350</c:v>
                </c:pt>
                <c:pt idx="229">
                  <c:v>14400</c:v>
                </c:pt>
                <c:pt idx="230">
                  <c:v>14450</c:v>
                </c:pt>
                <c:pt idx="231">
                  <c:v>14500</c:v>
                </c:pt>
                <c:pt idx="232">
                  <c:v>14550</c:v>
                </c:pt>
                <c:pt idx="233">
                  <c:v>14600</c:v>
                </c:pt>
                <c:pt idx="234">
                  <c:v>14650</c:v>
                </c:pt>
                <c:pt idx="235">
                  <c:v>14700</c:v>
                </c:pt>
                <c:pt idx="236">
                  <c:v>14750</c:v>
                </c:pt>
                <c:pt idx="237">
                  <c:v>14800</c:v>
                </c:pt>
                <c:pt idx="238">
                  <c:v>14850</c:v>
                </c:pt>
                <c:pt idx="239">
                  <c:v>14900</c:v>
                </c:pt>
                <c:pt idx="240">
                  <c:v>14950</c:v>
                </c:pt>
                <c:pt idx="241">
                  <c:v>15000</c:v>
                </c:pt>
                <c:pt idx="242">
                  <c:v>15050</c:v>
                </c:pt>
                <c:pt idx="243">
                  <c:v>15100</c:v>
                </c:pt>
                <c:pt idx="244">
                  <c:v>15150</c:v>
                </c:pt>
                <c:pt idx="245">
                  <c:v>15200</c:v>
                </c:pt>
                <c:pt idx="246">
                  <c:v>15250</c:v>
                </c:pt>
                <c:pt idx="247">
                  <c:v>15300</c:v>
                </c:pt>
                <c:pt idx="248">
                  <c:v>15350</c:v>
                </c:pt>
                <c:pt idx="249">
                  <c:v>15400</c:v>
                </c:pt>
                <c:pt idx="250">
                  <c:v>15450</c:v>
                </c:pt>
                <c:pt idx="251">
                  <c:v>15500</c:v>
                </c:pt>
                <c:pt idx="252">
                  <c:v>15550</c:v>
                </c:pt>
                <c:pt idx="253">
                  <c:v>15600</c:v>
                </c:pt>
                <c:pt idx="254">
                  <c:v>15650</c:v>
                </c:pt>
                <c:pt idx="255">
                  <c:v>15700</c:v>
                </c:pt>
                <c:pt idx="256">
                  <c:v>15750</c:v>
                </c:pt>
                <c:pt idx="257">
                  <c:v>15800</c:v>
                </c:pt>
                <c:pt idx="258">
                  <c:v>15850</c:v>
                </c:pt>
                <c:pt idx="259">
                  <c:v>15900</c:v>
                </c:pt>
                <c:pt idx="260">
                  <c:v>15950</c:v>
                </c:pt>
                <c:pt idx="261">
                  <c:v>16000</c:v>
                </c:pt>
                <c:pt idx="262">
                  <c:v>16050</c:v>
                </c:pt>
                <c:pt idx="263">
                  <c:v>16100</c:v>
                </c:pt>
                <c:pt idx="264">
                  <c:v>16150</c:v>
                </c:pt>
                <c:pt idx="265">
                  <c:v>16200</c:v>
                </c:pt>
                <c:pt idx="266">
                  <c:v>16250</c:v>
                </c:pt>
                <c:pt idx="267">
                  <c:v>16300</c:v>
                </c:pt>
                <c:pt idx="268">
                  <c:v>16350</c:v>
                </c:pt>
                <c:pt idx="269">
                  <c:v>16400</c:v>
                </c:pt>
                <c:pt idx="270">
                  <c:v>16450</c:v>
                </c:pt>
                <c:pt idx="271">
                  <c:v>16500</c:v>
                </c:pt>
                <c:pt idx="272">
                  <c:v>16550</c:v>
                </c:pt>
                <c:pt idx="273">
                  <c:v>16600</c:v>
                </c:pt>
                <c:pt idx="274">
                  <c:v>16650</c:v>
                </c:pt>
                <c:pt idx="275">
                  <c:v>16700</c:v>
                </c:pt>
                <c:pt idx="276">
                  <c:v>16750</c:v>
                </c:pt>
                <c:pt idx="277">
                  <c:v>16800</c:v>
                </c:pt>
                <c:pt idx="278">
                  <c:v>16850</c:v>
                </c:pt>
                <c:pt idx="279">
                  <c:v>16900</c:v>
                </c:pt>
                <c:pt idx="280">
                  <c:v>16950</c:v>
                </c:pt>
                <c:pt idx="281">
                  <c:v>17000</c:v>
                </c:pt>
                <c:pt idx="282">
                  <c:v>17050</c:v>
                </c:pt>
                <c:pt idx="283">
                  <c:v>17100</c:v>
                </c:pt>
                <c:pt idx="284">
                  <c:v>17150</c:v>
                </c:pt>
                <c:pt idx="285">
                  <c:v>17200</c:v>
                </c:pt>
                <c:pt idx="286">
                  <c:v>17250</c:v>
                </c:pt>
                <c:pt idx="287">
                  <c:v>17300</c:v>
                </c:pt>
                <c:pt idx="288">
                  <c:v>17350</c:v>
                </c:pt>
                <c:pt idx="289">
                  <c:v>17400</c:v>
                </c:pt>
                <c:pt idx="290">
                  <c:v>17450</c:v>
                </c:pt>
                <c:pt idx="291">
                  <c:v>17500</c:v>
                </c:pt>
                <c:pt idx="292">
                  <c:v>17550</c:v>
                </c:pt>
                <c:pt idx="293">
                  <c:v>17600</c:v>
                </c:pt>
                <c:pt idx="294">
                  <c:v>17650</c:v>
                </c:pt>
                <c:pt idx="295">
                  <c:v>17700</c:v>
                </c:pt>
                <c:pt idx="296">
                  <c:v>17750</c:v>
                </c:pt>
                <c:pt idx="297">
                  <c:v>17800</c:v>
                </c:pt>
                <c:pt idx="298">
                  <c:v>17850</c:v>
                </c:pt>
                <c:pt idx="299">
                  <c:v>17900</c:v>
                </c:pt>
                <c:pt idx="300">
                  <c:v>17950</c:v>
                </c:pt>
                <c:pt idx="301">
                  <c:v>18000</c:v>
                </c:pt>
                <c:pt idx="302">
                  <c:v>18050</c:v>
                </c:pt>
                <c:pt idx="303">
                  <c:v>18100</c:v>
                </c:pt>
                <c:pt idx="304">
                  <c:v>18150</c:v>
                </c:pt>
                <c:pt idx="305">
                  <c:v>18200</c:v>
                </c:pt>
                <c:pt idx="306">
                  <c:v>18250</c:v>
                </c:pt>
                <c:pt idx="307">
                  <c:v>18300</c:v>
                </c:pt>
                <c:pt idx="308">
                  <c:v>18350</c:v>
                </c:pt>
                <c:pt idx="309">
                  <c:v>18400</c:v>
                </c:pt>
                <c:pt idx="310">
                  <c:v>18450</c:v>
                </c:pt>
                <c:pt idx="311">
                  <c:v>18500</c:v>
                </c:pt>
                <c:pt idx="312">
                  <c:v>18550</c:v>
                </c:pt>
                <c:pt idx="313">
                  <c:v>18600</c:v>
                </c:pt>
                <c:pt idx="314">
                  <c:v>18650</c:v>
                </c:pt>
                <c:pt idx="315">
                  <c:v>18700</c:v>
                </c:pt>
                <c:pt idx="316">
                  <c:v>18750</c:v>
                </c:pt>
                <c:pt idx="317">
                  <c:v>18800</c:v>
                </c:pt>
                <c:pt idx="318">
                  <c:v>18850</c:v>
                </c:pt>
                <c:pt idx="319">
                  <c:v>18900</c:v>
                </c:pt>
                <c:pt idx="320">
                  <c:v>18950</c:v>
                </c:pt>
                <c:pt idx="321">
                  <c:v>19000</c:v>
                </c:pt>
                <c:pt idx="322">
                  <c:v>19050</c:v>
                </c:pt>
                <c:pt idx="323">
                  <c:v>19100</c:v>
                </c:pt>
                <c:pt idx="324">
                  <c:v>19150</c:v>
                </c:pt>
                <c:pt idx="325">
                  <c:v>19200</c:v>
                </c:pt>
                <c:pt idx="326">
                  <c:v>19250</c:v>
                </c:pt>
                <c:pt idx="327">
                  <c:v>19300</c:v>
                </c:pt>
                <c:pt idx="328">
                  <c:v>19350</c:v>
                </c:pt>
                <c:pt idx="329">
                  <c:v>19400</c:v>
                </c:pt>
                <c:pt idx="330">
                  <c:v>19450</c:v>
                </c:pt>
                <c:pt idx="331">
                  <c:v>19500</c:v>
                </c:pt>
                <c:pt idx="332">
                  <c:v>19550</c:v>
                </c:pt>
                <c:pt idx="333">
                  <c:v>19600</c:v>
                </c:pt>
                <c:pt idx="334">
                  <c:v>19650</c:v>
                </c:pt>
                <c:pt idx="335">
                  <c:v>19700</c:v>
                </c:pt>
                <c:pt idx="336">
                  <c:v>19750</c:v>
                </c:pt>
                <c:pt idx="337">
                  <c:v>19800</c:v>
                </c:pt>
                <c:pt idx="338">
                  <c:v>19850</c:v>
                </c:pt>
                <c:pt idx="339">
                  <c:v>19900</c:v>
                </c:pt>
                <c:pt idx="340">
                  <c:v>19950</c:v>
                </c:pt>
                <c:pt idx="341">
                  <c:v>20000</c:v>
                </c:pt>
              </c:numCache>
            </c:numRef>
          </c:xVal>
          <c:yVal>
            <c:numRef>
              <c:f>'Coordinacion G2_T2_Cor'!$L$29:$L$370</c:f>
              <c:numCache>
                <c:formatCode>General</c:formatCode>
                <c:ptCount val="342"/>
                <c:pt idx="0">
                  <c:v>1.1555254336658469</c:v>
                </c:pt>
                <c:pt idx="1">
                  <c:v>1.1436547991222046</c:v>
                </c:pt>
                <c:pt idx="2">
                  <c:v>1.1322868298156858</c:v>
                </c:pt>
                <c:pt idx="3">
                  <c:v>1.121388812964655</c:v>
                </c:pt>
                <c:pt idx="4">
                  <c:v>1.1109308275804837</c:v>
                </c:pt>
                <c:pt idx="5">
                  <c:v>1.1008854564488499</c:v>
                </c:pt>
                <c:pt idx="6">
                  <c:v>1.0912275324348175</c:v>
                </c:pt>
                <c:pt idx="7">
                  <c:v>1.081933914515921</c:v>
                </c:pt>
                <c:pt idx="8">
                  <c:v>1.072983289626114</c:v>
                </c:pt>
                <c:pt idx="9">
                  <c:v>1.0643559969633745</c:v>
                </c:pt>
                <c:pt idx="10">
                  <c:v>1.056033871892804</c:v>
                </c:pt>
                <c:pt idx="11">
                  <c:v>1.0480001069819695</c:v>
                </c:pt>
                <c:pt idx="12">
                  <c:v>1.040239128047264</c:v>
                </c:pt>
                <c:pt idx="13">
                  <c:v>1.0327364833809238</c:v>
                </c:pt>
                <c:pt idx="14">
                  <c:v>1.025478744575071</c:v>
                </c:pt>
                <c:pt idx="15">
                  <c:v>1.0184534175701079</c:v>
                </c:pt>
                <c:pt idx="16">
                  <c:v>1.0116488627346878</c:v>
                </c:pt>
                <c:pt idx="17">
                  <c:v>1.0050542229388193</c:v>
                </c:pt>
                <c:pt idx="18">
                  <c:v>0.99865935871410794</c:v>
                </c:pt>
                <c:pt idx="19">
                  <c:v>0.9924547897091468</c:v>
                </c:pt>
                <c:pt idx="20">
                  <c:v>0.98643164174635822</c:v>
                </c:pt>
                <c:pt idx="21">
                  <c:v>0.98058159887147756</c:v>
                </c:pt>
                <c:pt idx="22">
                  <c:v>0.97489685986055363</c:v>
                </c:pt>
                <c:pt idx="23">
                  <c:v>0.96937009871306301</c:v>
                </c:pt>
                <c:pt idx="24">
                  <c:v>0.96399442871525287</c:v>
                </c:pt>
                <c:pt idx="25">
                  <c:v>0.95876336970613485</c:v>
                </c:pt>
                <c:pt idx="26">
                  <c:v>0.95367081822079736</c:v>
                </c:pt>
                <c:pt idx="27">
                  <c:v>0.94871102022237064</c:v>
                </c:pt>
                <c:pt idx="28">
                  <c:v>0.94387854616663269</c:v>
                </c:pt>
                <c:pt idx="29">
                  <c:v>0.93916826817099752</c:v>
                </c:pt>
                <c:pt idx="30">
                  <c:v>0.93457533908508583</c:v>
                </c:pt>
                <c:pt idx="31">
                  <c:v>0.93009517328156477</c:v>
                </c:pt>
                <c:pt idx="32">
                  <c:v>0.92572342900540971</c:v>
                </c:pt>
                <c:pt idx="33">
                  <c:v>0.92145599213679585</c:v>
                </c:pt>
                <c:pt idx="34">
                  <c:v>0.91728896123774817</c:v>
                </c:pt>
                <c:pt idx="35">
                  <c:v>0.91321863376623957</c:v>
                </c:pt>
                <c:pt idx="36">
                  <c:v>0.90924149335299764</c:v>
                </c:pt>
                <c:pt idx="37">
                  <c:v>0.90535419804705153</c:v>
                </c:pt>
                <c:pt idx="38">
                  <c:v>0.9015535694451875</c:v>
                </c:pt>
                <c:pt idx="39">
                  <c:v>0.89783658262885091</c:v>
                </c:pt>
                <c:pt idx="40">
                  <c:v>0.89420035683958365</c:v>
                </c:pt>
                <c:pt idx="41">
                  <c:v>0.89064214683048581</c:v>
                </c:pt>
                <c:pt idx="42">
                  <c:v>0.88715933483733656</c:v>
                </c:pt>
                <c:pt idx="43">
                  <c:v>0.88374942311812865</c:v>
                </c:pt>
                <c:pt idx="44">
                  <c:v>0.88041002701460058</c:v>
                </c:pt>
                <c:pt idx="45">
                  <c:v>0.87713886849376399</c:v>
                </c:pt>
                <c:pt idx="46">
                  <c:v>0.87393377013083562</c:v>
                </c:pt>
                <c:pt idx="47">
                  <c:v>0.87079264949899182</c:v>
                </c:pt>
                <c:pt idx="48">
                  <c:v>0.8677135139339357</c:v>
                </c:pt>
                <c:pt idx="49">
                  <c:v>0.8646944556445102</c:v>
                </c:pt>
                <c:pt idx="50">
                  <c:v>0.86173364714267975</c:v>
                </c:pt>
                <c:pt idx="51">
                  <c:v>0.85882933696901909</c:v>
                </c:pt>
                <c:pt idx="52">
                  <c:v>0.85597984569122565</c:v>
                </c:pt>
                <c:pt idx="53">
                  <c:v>0.85318356215581614</c:v>
                </c:pt>
                <c:pt idx="54">
                  <c:v>0.85043893997413766</c:v>
                </c:pt>
                <c:pt idx="55">
                  <c:v>0.84774449422590203</c:v>
                </c:pt>
                <c:pt idx="56">
                  <c:v>0.84509879836450685</c:v>
                </c:pt>
                <c:pt idx="57">
                  <c:v>0.84250048130989375</c:v>
                </c:pt>
                <c:pt idx="58">
                  <c:v>0.83994822471567765</c:v>
                </c:pt>
                <c:pt idx="59">
                  <c:v>0.83744076039842064</c:v>
                </c:pt>
                <c:pt idx="60">
                  <c:v>0.83497686791791959</c:v>
                </c:pt>
                <c:pt idx="61">
                  <c:v>0.83255537229814736</c:v>
                </c:pt>
                <c:pt idx="62">
                  <c:v>0.8301751418793295</c:v>
                </c:pt>
                <c:pt idx="63">
                  <c:v>0.82783508629245361</c:v>
                </c:pt>
                <c:pt idx="64">
                  <c:v>0.82553415454796153</c:v>
                </c:pt>
                <c:pt idx="65">
                  <c:v>0.82327133323127755</c:v>
                </c:pt>
                <c:pt idx="66">
                  <c:v>0.82104564479805564</c:v>
                </c:pt>
                <c:pt idx="67">
                  <c:v>0.81885614596290512</c:v>
                </c:pt>
                <c:pt idx="68">
                  <c:v>0.8167019261754761</c:v>
                </c:pt>
                <c:pt idx="69">
                  <c:v>0.81458210617837368</c:v>
                </c:pt>
                <c:pt idx="70">
                  <c:v>0.81249583664199576</c:v>
                </c:pt>
                <c:pt idx="71">
                  <c:v>0.81044229687115488</c:v>
                </c:pt>
                <c:pt idx="72">
                  <c:v>0.80842069357943847</c:v>
                </c:pt>
                <c:pt idx="73">
                  <c:v>0.80643025972685956</c:v>
                </c:pt>
                <c:pt idx="74">
                  <c:v>0.80447025341724654</c:v>
                </c:pt>
                <c:pt idx="75">
                  <c:v>0.80253995685154611</c:v>
                </c:pt>
                <c:pt idx="76">
                  <c:v>0.80063867533392863</c:v>
                </c:pt>
                <c:pt idx="77">
                  <c:v>0.79876573632744785</c:v>
                </c:pt>
                <c:pt idx="78">
                  <c:v>0.7969204885564346</c:v>
                </c:pt>
                <c:pt idx="79">
                  <c:v>0.79510230115289149</c:v>
                </c:pt>
                <c:pt idx="80">
                  <c:v>0.79331056284438217</c:v>
                </c:pt>
                <c:pt idx="81">
                  <c:v>0.79154468118104448</c:v>
                </c:pt>
                <c:pt idx="82">
                  <c:v>0.78980408179953066</c:v>
                </c:pt>
                <c:pt idx="83">
                  <c:v>0.7880882077218061</c:v>
                </c:pt>
                <c:pt idx="84">
                  <c:v>0.78639651868687577</c:v>
                </c:pt>
                <c:pt idx="85">
                  <c:v>0.78472849051361826</c:v>
                </c:pt>
                <c:pt idx="86">
                  <c:v>0.78308361449305885</c:v>
                </c:pt>
                <c:pt idx="87">
                  <c:v>0.78146139680846849</c:v>
                </c:pt>
                <c:pt idx="88">
                  <c:v>0.77986135798177803</c:v>
                </c:pt>
                <c:pt idx="89">
                  <c:v>0.77828303234494256</c:v>
                </c:pt>
                <c:pt idx="90">
                  <c:v>0.77672596753494882</c:v>
                </c:pt>
                <c:pt idx="91">
                  <c:v>0.77518972401115893</c:v>
                </c:pt>
                <c:pt idx="92">
                  <c:v>0.77367387459392956</c:v>
                </c:pt>
                <c:pt idx="93">
                  <c:v>0.77217800402327696</c:v>
                </c:pt>
                <c:pt idx="94">
                  <c:v>0.77070170853674513</c:v>
                </c:pt>
                <c:pt idx="95">
                  <c:v>0.76924459546531265</c:v>
                </c:pt>
                <c:pt idx="96">
                  <c:v>0.76780628284656205</c:v>
                </c:pt>
                <c:pt idx="97">
                  <c:v>0.7663863990541836</c:v>
                </c:pt>
                <c:pt idx="98">
                  <c:v>0.76498458244303646</c:v>
                </c:pt>
                <c:pt idx="99">
                  <c:v>0.7636004810089686</c:v>
                </c:pt>
                <c:pt idx="100">
                  <c:v>0.76223375206273802</c:v>
                </c:pt>
                <c:pt idx="101">
                  <c:v>0.76088406191724856</c:v>
                </c:pt>
                <c:pt idx="102">
                  <c:v>0.75955108558756623</c:v>
                </c:pt>
                <c:pt idx="103">
                  <c:v>0.75823450650303315</c:v>
                </c:pt>
                <c:pt idx="104">
                  <c:v>0.75693401623093182</c:v>
                </c:pt>
                <c:pt idx="105">
                  <c:v>0.75564931421118087</c:v>
                </c:pt>
                <c:pt idx="106">
                  <c:v>0.75438010750145978</c:v>
                </c:pt>
                <c:pt idx="107">
                  <c:v>0.75312611053243961</c:v>
                </c:pt>
                <c:pt idx="108">
                  <c:v>0.75188704487242486</c:v>
                </c:pt>
                <c:pt idx="109">
                  <c:v>0.750662639001207</c:v>
                </c:pt>
                <c:pt idx="110">
                  <c:v>0.74945262809256219</c:v>
                </c:pt>
                <c:pt idx="111">
                  <c:v>0.7482567538050563</c:v>
                </c:pt>
                <c:pt idx="112">
                  <c:v>0.7470747640807831</c:v>
                </c:pt>
                <c:pt idx="113">
                  <c:v>0.74590641295165772</c:v>
                </c:pt>
                <c:pt idx="114">
                  <c:v>0.74475146035299478</c:v>
                </c:pt>
                <c:pt idx="115">
                  <c:v>0.74360967194394012</c:v>
                </c:pt>
                <c:pt idx="116">
                  <c:v>0.74248081893459272</c:v>
                </c:pt>
                <c:pt idx="117">
                  <c:v>0.74136467791940663</c:v>
                </c:pt>
                <c:pt idx="118">
                  <c:v>0.74026103071669702</c:v>
                </c:pt>
                <c:pt idx="119">
                  <c:v>0.73916966421390395</c:v>
                </c:pt>
                <c:pt idx="120">
                  <c:v>0.73809037021844925</c:v>
                </c:pt>
                <c:pt idx="121">
                  <c:v>0.73702294531388302</c:v>
                </c:pt>
                <c:pt idx="122">
                  <c:v>0.73596719072116257</c:v>
                </c:pt>
                <c:pt idx="123">
                  <c:v>0.73492291216480266</c:v>
                </c:pt>
                <c:pt idx="124">
                  <c:v>0.73388991974365991</c:v>
                </c:pt>
                <c:pt idx="125">
                  <c:v>0.73286802780632443</c:v>
                </c:pt>
                <c:pt idx="126">
                  <c:v>0.73185705483068864</c:v>
                </c:pt>
                <c:pt idx="127">
                  <c:v>0.7308568233077356</c:v>
                </c:pt>
                <c:pt idx="128">
                  <c:v>0.72986715962926096</c:v>
                </c:pt>
                <c:pt idx="129">
                  <c:v>0.72888789397940923</c:v>
                </c:pt>
                <c:pt idx="130">
                  <c:v>0.72791886022984864</c:v>
                </c:pt>
                <c:pt idx="131">
                  <c:v>0.72695989583850162</c:v>
                </c:pt>
                <c:pt idx="132">
                  <c:v>0.7260108417515736</c:v>
                </c:pt>
                <c:pt idx="133">
                  <c:v>0.72507154230891491</c:v>
                </c:pt>
                <c:pt idx="134">
                  <c:v>0.72414184515239843</c:v>
                </c:pt>
                <c:pt idx="135">
                  <c:v>0.72322160113737699</c:v>
                </c:pt>
                <c:pt idx="136">
                  <c:v>0.72231066424695956</c:v>
                </c:pt>
                <c:pt idx="137">
                  <c:v>0.72140889150911236</c:v>
                </c:pt>
                <c:pt idx="138">
                  <c:v>0.72051614291632826</c:v>
                </c:pt>
                <c:pt idx="139">
                  <c:v>0.7196322813480126</c:v>
                </c:pt>
                <c:pt idx="140">
                  <c:v>0.71875717249515914</c:v>
                </c:pt>
                <c:pt idx="141">
                  <c:v>0.71789068478753482</c:v>
                </c:pt>
                <c:pt idx="142">
                  <c:v>0.71703268932311093</c:v>
                </c:pt>
                <c:pt idx="143">
                  <c:v>0.71618305979966357</c:v>
                </c:pt>
                <c:pt idx="144">
                  <c:v>0.71534167244854674</c:v>
                </c:pt>
                <c:pt idx="145">
                  <c:v>0.71450840597044751</c:v>
                </c:pt>
                <c:pt idx="146">
                  <c:v>0.71368314147322232</c:v>
                </c:pt>
                <c:pt idx="147">
                  <c:v>0.71286576241149191</c:v>
                </c:pt>
                <c:pt idx="148">
                  <c:v>0.71205615452815663</c:v>
                </c:pt>
                <c:pt idx="149">
                  <c:v>0.7112542057976815</c:v>
                </c:pt>
                <c:pt idx="150">
                  <c:v>0.71045980637103356</c:v>
                </c:pt>
                <c:pt idx="151">
                  <c:v>0.70967284852228762</c:v>
                </c:pt>
                <c:pt idx="152">
                  <c:v>0.70889322659684995</c:v>
                </c:pt>
                <c:pt idx="153">
                  <c:v>0.70812083696113892</c:v>
                </c:pt>
                <c:pt idx="154">
                  <c:v>0.70735557795381765</c:v>
                </c:pt>
                <c:pt idx="155">
                  <c:v>0.70659734983841449</c:v>
                </c:pt>
                <c:pt idx="156">
                  <c:v>0.70584605475731477</c:v>
                </c:pt>
                <c:pt idx="157">
                  <c:v>0.70510159668710604</c:v>
                </c:pt>
                <c:pt idx="158">
                  <c:v>0.70436388139518025</c:v>
                </c:pt>
                <c:pt idx="159">
                  <c:v>0.70363281639762665</c:v>
                </c:pt>
                <c:pt idx="160">
                  <c:v>0.70290831091825645</c:v>
                </c:pt>
                <c:pt idx="161">
                  <c:v>0.70219027584884464</c:v>
                </c:pt>
                <c:pt idx="162">
                  <c:v>0.70147862371045955</c:v>
                </c:pt>
                <c:pt idx="163">
                  <c:v>0.70077326861590006</c:v>
                </c:pt>
                <c:pt idx="164">
                  <c:v>0.70007412623314613</c:v>
                </c:pt>
                <c:pt idx="165">
                  <c:v>0.69938111374987399</c:v>
                </c:pt>
                <c:pt idx="166">
                  <c:v>0.69869414983890366</c:v>
                </c:pt>
                <c:pt idx="167">
                  <c:v>0.69801315462463021</c:v>
                </c:pt>
                <c:pt idx="168">
                  <c:v>0.69733804965034352</c:v>
                </c:pt>
                <c:pt idx="169">
                  <c:v>0.69666875784646454</c:v>
                </c:pt>
                <c:pt idx="170">
                  <c:v>0.69600520349962891</c:v>
                </c:pt>
                <c:pt idx="171">
                  <c:v>0.69534731222259238</c:v>
                </c:pt>
                <c:pt idx="172">
                  <c:v>0.69469501092497798</c:v>
                </c:pt>
                <c:pt idx="173">
                  <c:v>0.69404822778475661</c:v>
                </c:pt>
                <c:pt idx="174">
                  <c:v>0.69340689222054275</c:v>
                </c:pt>
                <c:pt idx="175">
                  <c:v>0.69277093486455565</c:v>
                </c:pt>
                <c:pt idx="176">
                  <c:v>0.69214028753634493</c:v>
                </c:pt>
                <c:pt idx="177">
                  <c:v>0.69151488321718635</c:v>
                </c:pt>
                <c:pt idx="178">
                  <c:v>0.69089465602514455</c:v>
                </c:pt>
                <c:pt idx="179">
                  <c:v>0.69027954119075852</c:v>
                </c:pt>
                <c:pt idx="180">
                  <c:v>0.68966947503343634</c:v>
                </c:pt>
                <c:pt idx="181">
                  <c:v>0.68906439493832849</c:v>
                </c:pt>
                <c:pt idx="182">
                  <c:v>0.68846423933392509</c:v>
                </c:pt>
                <c:pt idx="183">
                  <c:v>0.68786894767012263</c:v>
                </c:pt>
                <c:pt idx="184">
                  <c:v>0.68727846039690377</c:v>
                </c:pt>
                <c:pt idx="185">
                  <c:v>0.686692718943541</c:v>
                </c:pt>
                <c:pt idx="186">
                  <c:v>0.68611166569830162</c:v>
                </c:pt>
                <c:pt idx="187">
                  <c:v>0.68553524398870891</c:v>
                </c:pt>
                <c:pt idx="188">
                  <c:v>0.68496339806223483</c:v>
                </c:pt>
                <c:pt idx="189">
                  <c:v>0.68439607306753203</c:v>
                </c:pt>
                <c:pt idx="190">
                  <c:v>0.68383321503605854</c:v>
                </c:pt>
                <c:pt idx="191">
                  <c:v>0.68327477086423249</c:v>
                </c:pt>
                <c:pt idx="192">
                  <c:v>0.68272068829596655</c:v>
                </c:pt>
                <c:pt idx="193">
                  <c:v>0.68217091590564749</c:v>
                </c:pt>
                <c:pt idx="194">
                  <c:v>0.68162540308153563</c:v>
                </c:pt>
                <c:pt idx="195">
                  <c:v>0.68108410000953279</c:v>
                </c:pt>
                <c:pt idx="196">
                  <c:v>0.6805469576574078</c:v>
                </c:pt>
                <c:pt idx="197">
                  <c:v>0.68001392775931546</c:v>
                </c:pt>
                <c:pt idx="198">
                  <c:v>0.67948496280074622</c:v>
                </c:pt>
                <c:pt idx="199">
                  <c:v>0.67896001600381495</c:v>
                </c:pt>
                <c:pt idx="200">
                  <c:v>0.67843904131286281</c:v>
                </c:pt>
                <c:pt idx="201">
                  <c:v>0.67792199338050407</c:v>
                </c:pt>
                <c:pt idx="202">
                  <c:v>0.67740882755383114</c:v>
                </c:pt>
                <c:pt idx="203">
                  <c:v>0.67689949986111508</c:v>
                </c:pt>
                <c:pt idx="204">
                  <c:v>0.67639396699870102</c:v>
                </c:pt>
                <c:pt idx="205">
                  <c:v>0.67589218631824965</c:v>
                </c:pt>
                <c:pt idx="206">
                  <c:v>0.67539411581426878</c:v>
                </c:pt>
                <c:pt idx="207">
                  <c:v>0.67489971411193428</c:v>
                </c:pt>
                <c:pt idx="208">
                  <c:v>0.67440894045515964</c:v>
                </c:pt>
                <c:pt idx="209">
                  <c:v>0.67392175469500937</c:v>
                </c:pt>
                <c:pt idx="210">
                  <c:v>0.67343811727826564</c:v>
                </c:pt>
                <c:pt idx="211">
                  <c:v>0.67295798923638661</c:v>
                </c:pt>
                <c:pt idx="212">
                  <c:v>0.67248133217458883</c:v>
                </c:pt>
                <c:pt idx="213">
                  <c:v>0.6720081082612277</c:v>
                </c:pt>
                <c:pt idx="214">
                  <c:v>0.67153828021746853</c:v>
                </c:pt>
                <c:pt idx="215">
                  <c:v>0.6710718113070826</c:v>
                </c:pt>
                <c:pt idx="216">
                  <c:v>0.6706086653265223</c:v>
                </c:pt>
                <c:pt idx="217">
                  <c:v>0.67014880659525156</c:v>
                </c:pt>
                <c:pt idx="218">
                  <c:v>0.66969219994621043</c:v>
                </c:pt>
                <c:pt idx="219">
                  <c:v>0.66923881071656965</c:v>
                </c:pt>
                <c:pt idx="220">
                  <c:v>0.66878860473860446</c:v>
                </c:pt>
                <c:pt idx="221">
                  <c:v>0.66834154833083226</c:v>
                </c:pt>
                <c:pt idx="222">
                  <c:v>0.66789760828931932</c:v>
                </c:pt>
                <c:pt idx="223">
                  <c:v>0.66745675187915821</c:v>
                </c:pt>
                <c:pt idx="224">
                  <c:v>0.66701894682617946</c:v>
                </c:pt>
                <c:pt idx="225">
                  <c:v>0.66658416130875209</c:v>
                </c:pt>
                <c:pt idx="226">
                  <c:v>0.66615236394986455</c:v>
                </c:pt>
                <c:pt idx="227">
                  <c:v>0.66572352380929012</c:v>
                </c:pt>
                <c:pt idx="228">
                  <c:v>0.66529761037595225</c:v>
                </c:pt>
                <c:pt idx="229">
                  <c:v>0.66487459356046374</c:v>
                </c:pt>
                <c:pt idx="230">
                  <c:v>0.66445444368778994</c:v>
                </c:pt>
                <c:pt idx="231">
                  <c:v>0.66403713149009702</c:v>
                </c:pt>
                <c:pt idx="232">
                  <c:v>0.66362262809972494</c:v>
                </c:pt>
                <c:pt idx="233">
                  <c:v>0.66321090504231428</c:v>
                </c:pt>
                <c:pt idx="234">
                  <c:v>0.66280193423010192</c:v>
                </c:pt>
                <c:pt idx="235">
                  <c:v>0.66239568795527881</c:v>
                </c:pt>
                <c:pt idx="236">
                  <c:v>0.66199213888359898</c:v>
                </c:pt>
                <c:pt idx="237">
                  <c:v>0.66159126004800795</c:v>
                </c:pt>
                <c:pt idx="238">
                  <c:v>0.66119302484247444</c:v>
                </c:pt>
                <c:pt idx="239">
                  <c:v>0.66079740701591638</c:v>
                </c:pt>
                <c:pt idx="240">
                  <c:v>0.66040438066624718</c:v>
                </c:pt>
                <c:pt idx="241">
                  <c:v>0.66001392023457583</c:v>
                </c:pt>
                <c:pt idx="242">
                  <c:v>0.65962600049946085</c:v>
                </c:pt>
                <c:pt idx="243">
                  <c:v>0.65924059657135214</c:v>
                </c:pt>
                <c:pt idx="244">
                  <c:v>0.65885768388709165</c:v>
                </c:pt>
                <c:pt idx="245">
                  <c:v>0.65847723820455673</c:v>
                </c:pt>
                <c:pt idx="246">
                  <c:v>0.65809923559736194</c:v>
                </c:pt>
                <c:pt idx="247">
                  <c:v>0.65772365244973763</c:v>
                </c:pt>
                <c:pt idx="248">
                  <c:v>0.65735046545142772</c:v>
                </c:pt>
                <c:pt idx="249">
                  <c:v>0.6569796515927897</c:v>
                </c:pt>
                <c:pt idx="250">
                  <c:v>0.65661118815984465</c:v>
                </c:pt>
                <c:pt idx="251">
                  <c:v>0.65624505272960298</c:v>
                </c:pt>
                <c:pt idx="252">
                  <c:v>0.65588122316530084</c:v>
                </c:pt>
                <c:pt idx="253">
                  <c:v>0.65551967761188468</c:v>
                </c:pt>
                <c:pt idx="254">
                  <c:v>0.65516039449146135</c:v>
                </c:pt>
                <c:pt idx="255">
                  <c:v>0.65480335249893928</c:v>
                </c:pt>
                <c:pt idx="256">
                  <c:v>0.65444853059763863</c:v>
                </c:pt>
                <c:pt idx="257">
                  <c:v>0.65409590801511486</c:v>
                </c:pt>
                <c:pt idx="258">
                  <c:v>0.65374546423893498</c:v>
                </c:pt>
                <c:pt idx="259">
                  <c:v>0.6533971790126345</c:v>
                </c:pt>
                <c:pt idx="260">
                  <c:v>0.6530510323317148</c:v>
                </c:pt>
                <c:pt idx="261">
                  <c:v>0.65270700443965968</c:v>
                </c:pt>
                <c:pt idx="262">
                  <c:v>0.65236507582414294</c:v>
                </c:pt>
                <c:pt idx="263">
                  <c:v>0.65202522721321443</c:v>
                </c:pt>
                <c:pt idx="264">
                  <c:v>0.65168743957156305</c:v>
                </c:pt>
                <c:pt idx="265">
                  <c:v>0.65135169409691362</c:v>
                </c:pt>
                <c:pt idx="266">
                  <c:v>0.65101797221643165</c:v>
                </c:pt>
                <c:pt idx="267">
                  <c:v>0.65068625558320325</c:v>
                </c:pt>
                <c:pt idx="268">
                  <c:v>0.6503565260727886</c:v>
                </c:pt>
                <c:pt idx="269">
                  <c:v>0.65002876577986413</c:v>
                </c:pt>
                <c:pt idx="270">
                  <c:v>0.64970295701487379</c:v>
                </c:pt>
                <c:pt idx="271">
                  <c:v>0.6493790823007648</c:v>
                </c:pt>
                <c:pt idx="272">
                  <c:v>0.64905712436981633</c:v>
                </c:pt>
                <c:pt idx="273">
                  <c:v>0.64873706616047244</c:v>
                </c:pt>
                <c:pt idx="274">
                  <c:v>0.6484188908142523</c:v>
                </c:pt>
                <c:pt idx="275">
                  <c:v>0.64810258167274448</c:v>
                </c:pt>
                <c:pt idx="276">
                  <c:v>0.64778812227460425</c:v>
                </c:pt>
                <c:pt idx="277">
                  <c:v>0.64747549635263335</c:v>
                </c:pt>
                <c:pt idx="278">
                  <c:v>0.64716468783092396</c:v>
                </c:pt>
                <c:pt idx="279">
                  <c:v>0.6468556808220346</c:v>
                </c:pt>
                <c:pt idx="280">
                  <c:v>0.64654845962421092</c:v>
                </c:pt>
                <c:pt idx="281">
                  <c:v>0.64624300871865969</c:v>
                </c:pt>
                <c:pt idx="282">
                  <c:v>0.64593931276690564</c:v>
                </c:pt>
                <c:pt idx="283">
                  <c:v>0.64563735660813992</c:v>
                </c:pt>
                <c:pt idx="284">
                  <c:v>0.64533712525662357</c:v>
                </c:pt>
                <c:pt idx="285">
                  <c:v>0.64503860389921563</c:v>
                </c:pt>
                <c:pt idx="286">
                  <c:v>0.64474177789281606</c:v>
                </c:pt>
                <c:pt idx="287">
                  <c:v>0.64444663276194025</c:v>
                </c:pt>
                <c:pt idx="288">
                  <c:v>0.64415315419633945</c:v>
                </c:pt>
                <c:pt idx="289">
                  <c:v>0.64386132804860163</c:v>
                </c:pt>
                <c:pt idx="290">
                  <c:v>0.64357114033184615</c:v>
                </c:pt>
                <c:pt idx="291">
                  <c:v>0.64328257721743931</c:v>
                </c:pt>
                <c:pt idx="292">
                  <c:v>0.64299562503274965</c:v>
                </c:pt>
                <c:pt idx="293">
                  <c:v>0.64271027025894079</c:v>
                </c:pt>
                <c:pt idx="294">
                  <c:v>0.64242649952880215</c:v>
                </c:pt>
                <c:pt idx="295">
                  <c:v>0.64214429962462394</c:v>
                </c:pt>
                <c:pt idx="296">
                  <c:v>0.6418636574760983</c:v>
                </c:pt>
                <c:pt idx="297">
                  <c:v>0.64158456015825049</c:v>
                </c:pt>
                <c:pt idx="298">
                  <c:v>0.64130699488943987</c:v>
                </c:pt>
                <c:pt idx="299">
                  <c:v>0.64103094902933588</c:v>
                </c:pt>
                <c:pt idx="300">
                  <c:v>0.64075641007698325</c:v>
                </c:pt>
                <c:pt idx="301">
                  <c:v>0.64048336566885489</c:v>
                </c:pt>
                <c:pt idx="302">
                  <c:v>0.64021180357699559</c:v>
                </c:pt>
                <c:pt idx="303">
                  <c:v>0.63994171170711256</c:v>
                </c:pt>
                <c:pt idx="304">
                  <c:v>0.63967307809678431</c:v>
                </c:pt>
                <c:pt idx="305">
                  <c:v>0.63940589091362965</c:v>
                </c:pt>
                <c:pt idx="306">
                  <c:v>0.63914013845357487</c:v>
                </c:pt>
                <c:pt idx="307">
                  <c:v>0.63887580913904962</c:v>
                </c:pt>
                <c:pt idx="308">
                  <c:v>0.63861289151733713</c:v>
                </c:pt>
                <c:pt idx="309">
                  <c:v>0.63835137425886135</c:v>
                </c:pt>
                <c:pt idx="310">
                  <c:v>0.63809124615551227</c:v>
                </c:pt>
                <c:pt idx="311">
                  <c:v>0.63783249611903103</c:v>
                </c:pt>
                <c:pt idx="312">
                  <c:v>0.63757511317941651</c:v>
                </c:pt>
                <c:pt idx="313">
                  <c:v>0.63731908648332003</c:v>
                </c:pt>
                <c:pt idx="314">
                  <c:v>0.63706440529250563</c:v>
                </c:pt>
                <c:pt idx="315">
                  <c:v>0.6368110589823256</c:v>
                </c:pt>
                <c:pt idx="316">
                  <c:v>0.63655903704020289</c:v>
                </c:pt>
                <c:pt idx="317">
                  <c:v>0.63630832906414614</c:v>
                </c:pt>
                <c:pt idx="318">
                  <c:v>0.63605892476132109</c:v>
                </c:pt>
                <c:pt idx="319">
                  <c:v>0.63581081394659034</c:v>
                </c:pt>
                <c:pt idx="320">
                  <c:v>0.63556398654108803</c:v>
                </c:pt>
                <c:pt idx="321">
                  <c:v>0.63531843257089282</c:v>
                </c:pt>
                <c:pt idx="322">
                  <c:v>0.63507414216557656</c:v>
                </c:pt>
                <c:pt idx="323">
                  <c:v>0.63483110555691924</c:v>
                </c:pt>
                <c:pt idx="324">
                  <c:v>0.63458931307757904</c:v>
                </c:pt>
                <c:pt idx="325">
                  <c:v>0.63434875515974365</c:v>
                </c:pt>
                <c:pt idx="326">
                  <c:v>0.63410942233390744</c:v>
                </c:pt>
                <c:pt idx="327">
                  <c:v>0.63387130522754165</c:v>
                </c:pt>
                <c:pt idx="328">
                  <c:v>0.63363439456392301</c:v>
                </c:pt>
                <c:pt idx="329">
                  <c:v>0.63339868116083664</c:v>
                </c:pt>
                <c:pt idx="330">
                  <c:v>0.63316415592942443</c:v>
                </c:pt>
                <c:pt idx="331">
                  <c:v>0.63293080987296557</c:v>
                </c:pt>
                <c:pt idx="332">
                  <c:v>0.63269863408572424</c:v>
                </c:pt>
                <c:pt idx="333">
                  <c:v>0.63246761975176458</c:v>
                </c:pt>
                <c:pt idx="334">
                  <c:v>0.63223775814388405</c:v>
                </c:pt>
                <c:pt idx="335">
                  <c:v>0.63200904062241325</c:v>
                </c:pt>
                <c:pt idx="336">
                  <c:v>0.63178145863418267</c:v>
                </c:pt>
                <c:pt idx="337">
                  <c:v>0.63155500371138373</c:v>
                </c:pt>
                <c:pt idx="338">
                  <c:v>0.63132966747057373</c:v>
                </c:pt>
                <c:pt idx="339">
                  <c:v>0.63110544161153292</c:v>
                </c:pt>
                <c:pt idx="340">
                  <c:v>0.63088231791630434</c:v>
                </c:pt>
                <c:pt idx="341">
                  <c:v>0.63066028824814746</c:v>
                </c:pt>
              </c:numCache>
            </c:numRef>
          </c:yVal>
          <c:smooth val="1"/>
        </c:ser>
        <c:ser>
          <c:idx val="3"/>
          <c:order val="2"/>
          <c:tx>
            <c:v>T60_51_T1A y T1B</c:v>
          </c:tx>
          <c:marker>
            <c:symbol val="none"/>
          </c:marker>
          <c:xVal>
            <c:numRef>
              <c:f>'Coordinacion G2_T2_Cor'!$C$29:$C$370</c:f>
              <c:numCache>
                <c:formatCode>General</c:formatCode>
                <c:ptCount val="342"/>
                <c:pt idx="0">
                  <c:v>1600</c:v>
                </c:pt>
                <c:pt idx="1">
                  <c:v>1650</c:v>
                </c:pt>
                <c:pt idx="2">
                  <c:v>1700</c:v>
                </c:pt>
                <c:pt idx="3">
                  <c:v>1750</c:v>
                </c:pt>
                <c:pt idx="4">
                  <c:v>1800</c:v>
                </c:pt>
                <c:pt idx="5">
                  <c:v>1850</c:v>
                </c:pt>
                <c:pt idx="6">
                  <c:v>1900</c:v>
                </c:pt>
                <c:pt idx="7">
                  <c:v>1950</c:v>
                </c:pt>
                <c:pt idx="8">
                  <c:v>2000</c:v>
                </c:pt>
                <c:pt idx="9">
                  <c:v>2050</c:v>
                </c:pt>
                <c:pt idx="10">
                  <c:v>2100</c:v>
                </c:pt>
                <c:pt idx="11">
                  <c:v>2150</c:v>
                </c:pt>
                <c:pt idx="12">
                  <c:v>2200</c:v>
                </c:pt>
                <c:pt idx="13">
                  <c:v>2250</c:v>
                </c:pt>
                <c:pt idx="14">
                  <c:v>2300</c:v>
                </c:pt>
                <c:pt idx="15">
                  <c:v>2350</c:v>
                </c:pt>
                <c:pt idx="16">
                  <c:v>2400</c:v>
                </c:pt>
                <c:pt idx="17">
                  <c:v>2450</c:v>
                </c:pt>
                <c:pt idx="18">
                  <c:v>2500</c:v>
                </c:pt>
                <c:pt idx="19">
                  <c:v>2550</c:v>
                </c:pt>
                <c:pt idx="20">
                  <c:v>2600</c:v>
                </c:pt>
                <c:pt idx="21">
                  <c:v>2650</c:v>
                </c:pt>
                <c:pt idx="22">
                  <c:v>2700</c:v>
                </c:pt>
                <c:pt idx="23">
                  <c:v>2750</c:v>
                </c:pt>
                <c:pt idx="24">
                  <c:v>2800</c:v>
                </c:pt>
                <c:pt idx="25">
                  <c:v>2850</c:v>
                </c:pt>
                <c:pt idx="26">
                  <c:v>2900</c:v>
                </c:pt>
                <c:pt idx="27">
                  <c:v>2950</c:v>
                </c:pt>
                <c:pt idx="28">
                  <c:v>3000</c:v>
                </c:pt>
                <c:pt idx="29">
                  <c:v>3050</c:v>
                </c:pt>
                <c:pt idx="30">
                  <c:v>3100</c:v>
                </c:pt>
                <c:pt idx="31">
                  <c:v>3150</c:v>
                </c:pt>
                <c:pt idx="32">
                  <c:v>3200</c:v>
                </c:pt>
                <c:pt idx="33">
                  <c:v>3250</c:v>
                </c:pt>
                <c:pt idx="34">
                  <c:v>3300</c:v>
                </c:pt>
                <c:pt idx="35">
                  <c:v>3350</c:v>
                </c:pt>
                <c:pt idx="36">
                  <c:v>3400</c:v>
                </c:pt>
                <c:pt idx="37">
                  <c:v>3450</c:v>
                </c:pt>
                <c:pt idx="38">
                  <c:v>3500</c:v>
                </c:pt>
                <c:pt idx="39">
                  <c:v>3550</c:v>
                </c:pt>
                <c:pt idx="40">
                  <c:v>3600</c:v>
                </c:pt>
                <c:pt idx="41">
                  <c:v>3650</c:v>
                </c:pt>
                <c:pt idx="42">
                  <c:v>3700</c:v>
                </c:pt>
                <c:pt idx="43">
                  <c:v>3750</c:v>
                </c:pt>
                <c:pt idx="44">
                  <c:v>3800</c:v>
                </c:pt>
                <c:pt idx="45">
                  <c:v>3850</c:v>
                </c:pt>
                <c:pt idx="46">
                  <c:v>3900</c:v>
                </c:pt>
                <c:pt idx="47">
                  <c:v>3950</c:v>
                </c:pt>
                <c:pt idx="48">
                  <c:v>4000</c:v>
                </c:pt>
                <c:pt idx="49">
                  <c:v>4050</c:v>
                </c:pt>
                <c:pt idx="50">
                  <c:v>4100</c:v>
                </c:pt>
                <c:pt idx="51">
                  <c:v>4150</c:v>
                </c:pt>
                <c:pt idx="52">
                  <c:v>4200</c:v>
                </c:pt>
                <c:pt idx="53">
                  <c:v>4250</c:v>
                </c:pt>
                <c:pt idx="54">
                  <c:v>4300</c:v>
                </c:pt>
                <c:pt idx="55">
                  <c:v>4350</c:v>
                </c:pt>
                <c:pt idx="56">
                  <c:v>4400</c:v>
                </c:pt>
                <c:pt idx="57">
                  <c:v>4450</c:v>
                </c:pt>
                <c:pt idx="58">
                  <c:v>4500</c:v>
                </c:pt>
                <c:pt idx="59">
                  <c:v>4550</c:v>
                </c:pt>
                <c:pt idx="60">
                  <c:v>4600</c:v>
                </c:pt>
                <c:pt idx="61">
                  <c:v>4650</c:v>
                </c:pt>
                <c:pt idx="62">
                  <c:v>4700</c:v>
                </c:pt>
                <c:pt idx="63">
                  <c:v>4750</c:v>
                </c:pt>
                <c:pt idx="64">
                  <c:v>4800</c:v>
                </c:pt>
                <c:pt idx="65">
                  <c:v>4850</c:v>
                </c:pt>
                <c:pt idx="66">
                  <c:v>4900</c:v>
                </c:pt>
                <c:pt idx="67">
                  <c:v>4950</c:v>
                </c:pt>
                <c:pt idx="68">
                  <c:v>5000</c:v>
                </c:pt>
                <c:pt idx="69">
                  <c:v>5050</c:v>
                </c:pt>
                <c:pt idx="70">
                  <c:v>5100</c:v>
                </c:pt>
                <c:pt idx="71">
                  <c:v>5150</c:v>
                </c:pt>
                <c:pt idx="72">
                  <c:v>5200</c:v>
                </c:pt>
                <c:pt idx="73">
                  <c:v>5250</c:v>
                </c:pt>
                <c:pt idx="74">
                  <c:v>5300</c:v>
                </c:pt>
                <c:pt idx="75">
                  <c:v>5350</c:v>
                </c:pt>
                <c:pt idx="76">
                  <c:v>5400</c:v>
                </c:pt>
                <c:pt idx="77">
                  <c:v>5450</c:v>
                </c:pt>
                <c:pt idx="78">
                  <c:v>5500</c:v>
                </c:pt>
                <c:pt idx="79">
                  <c:v>5550</c:v>
                </c:pt>
                <c:pt idx="80">
                  <c:v>5600</c:v>
                </c:pt>
                <c:pt idx="81">
                  <c:v>5650</c:v>
                </c:pt>
                <c:pt idx="82">
                  <c:v>5700</c:v>
                </c:pt>
                <c:pt idx="83">
                  <c:v>5750</c:v>
                </c:pt>
                <c:pt idx="84">
                  <c:v>5800</c:v>
                </c:pt>
                <c:pt idx="85">
                  <c:v>5850</c:v>
                </c:pt>
                <c:pt idx="86">
                  <c:v>5900</c:v>
                </c:pt>
                <c:pt idx="87">
                  <c:v>5950</c:v>
                </c:pt>
                <c:pt idx="88">
                  <c:v>6000</c:v>
                </c:pt>
                <c:pt idx="89">
                  <c:v>6050</c:v>
                </c:pt>
                <c:pt idx="90">
                  <c:v>6100</c:v>
                </c:pt>
                <c:pt idx="91">
                  <c:v>6150</c:v>
                </c:pt>
                <c:pt idx="92">
                  <c:v>6200</c:v>
                </c:pt>
                <c:pt idx="93">
                  <c:v>6250</c:v>
                </c:pt>
                <c:pt idx="94">
                  <c:v>6300</c:v>
                </c:pt>
                <c:pt idx="95">
                  <c:v>6350</c:v>
                </c:pt>
                <c:pt idx="96">
                  <c:v>6400</c:v>
                </c:pt>
                <c:pt idx="97">
                  <c:v>6450</c:v>
                </c:pt>
                <c:pt idx="98">
                  <c:v>6500</c:v>
                </c:pt>
                <c:pt idx="99">
                  <c:v>6550</c:v>
                </c:pt>
                <c:pt idx="100">
                  <c:v>6600</c:v>
                </c:pt>
                <c:pt idx="101">
                  <c:v>6650</c:v>
                </c:pt>
                <c:pt idx="102">
                  <c:v>6700</c:v>
                </c:pt>
                <c:pt idx="103">
                  <c:v>6750</c:v>
                </c:pt>
                <c:pt idx="104">
                  <c:v>6800</c:v>
                </c:pt>
                <c:pt idx="105">
                  <c:v>6850</c:v>
                </c:pt>
                <c:pt idx="106">
                  <c:v>6900</c:v>
                </c:pt>
                <c:pt idx="107">
                  <c:v>6950</c:v>
                </c:pt>
                <c:pt idx="108">
                  <c:v>7000</c:v>
                </c:pt>
                <c:pt idx="109">
                  <c:v>7050</c:v>
                </c:pt>
                <c:pt idx="110">
                  <c:v>7100</c:v>
                </c:pt>
                <c:pt idx="111">
                  <c:v>7150</c:v>
                </c:pt>
                <c:pt idx="112">
                  <c:v>7200</c:v>
                </c:pt>
                <c:pt idx="113">
                  <c:v>7250</c:v>
                </c:pt>
                <c:pt idx="114">
                  <c:v>7300</c:v>
                </c:pt>
                <c:pt idx="115">
                  <c:v>7350</c:v>
                </c:pt>
                <c:pt idx="116">
                  <c:v>7400</c:v>
                </c:pt>
                <c:pt idx="117">
                  <c:v>7450</c:v>
                </c:pt>
                <c:pt idx="118">
                  <c:v>7500</c:v>
                </c:pt>
                <c:pt idx="119">
                  <c:v>7550</c:v>
                </c:pt>
                <c:pt idx="120">
                  <c:v>7600</c:v>
                </c:pt>
                <c:pt idx="121">
                  <c:v>7650</c:v>
                </c:pt>
                <c:pt idx="122">
                  <c:v>7700</c:v>
                </c:pt>
                <c:pt idx="123">
                  <c:v>7750</c:v>
                </c:pt>
                <c:pt idx="124">
                  <c:v>7800</c:v>
                </c:pt>
                <c:pt idx="125">
                  <c:v>7850</c:v>
                </c:pt>
                <c:pt idx="126">
                  <c:v>7900</c:v>
                </c:pt>
                <c:pt idx="127">
                  <c:v>7950</c:v>
                </c:pt>
                <c:pt idx="128">
                  <c:v>8000</c:v>
                </c:pt>
                <c:pt idx="129">
                  <c:v>8050</c:v>
                </c:pt>
                <c:pt idx="130">
                  <c:v>8100</c:v>
                </c:pt>
                <c:pt idx="131">
                  <c:v>8150</c:v>
                </c:pt>
                <c:pt idx="132">
                  <c:v>8200</c:v>
                </c:pt>
                <c:pt idx="133">
                  <c:v>8250</c:v>
                </c:pt>
                <c:pt idx="134">
                  <c:v>8300</c:v>
                </c:pt>
                <c:pt idx="135">
                  <c:v>8350</c:v>
                </c:pt>
                <c:pt idx="136">
                  <c:v>8400</c:v>
                </c:pt>
                <c:pt idx="137">
                  <c:v>8450</c:v>
                </c:pt>
                <c:pt idx="138">
                  <c:v>8500</c:v>
                </c:pt>
                <c:pt idx="139">
                  <c:v>8550</c:v>
                </c:pt>
                <c:pt idx="140">
                  <c:v>8600</c:v>
                </c:pt>
                <c:pt idx="141">
                  <c:v>8650</c:v>
                </c:pt>
                <c:pt idx="142">
                  <c:v>8700</c:v>
                </c:pt>
                <c:pt idx="143">
                  <c:v>8750</c:v>
                </c:pt>
                <c:pt idx="144">
                  <c:v>8800</c:v>
                </c:pt>
                <c:pt idx="145">
                  <c:v>8850</c:v>
                </c:pt>
                <c:pt idx="146">
                  <c:v>8900</c:v>
                </c:pt>
                <c:pt idx="147">
                  <c:v>8950</c:v>
                </c:pt>
                <c:pt idx="148">
                  <c:v>9000</c:v>
                </c:pt>
                <c:pt idx="149">
                  <c:v>9050</c:v>
                </c:pt>
                <c:pt idx="150">
                  <c:v>9100</c:v>
                </c:pt>
                <c:pt idx="151">
                  <c:v>9150</c:v>
                </c:pt>
                <c:pt idx="152">
                  <c:v>9200</c:v>
                </c:pt>
                <c:pt idx="153">
                  <c:v>9250</c:v>
                </c:pt>
                <c:pt idx="154">
                  <c:v>9300</c:v>
                </c:pt>
                <c:pt idx="155">
                  <c:v>9350</c:v>
                </c:pt>
                <c:pt idx="156">
                  <c:v>9400</c:v>
                </c:pt>
                <c:pt idx="157">
                  <c:v>9450</c:v>
                </c:pt>
                <c:pt idx="158">
                  <c:v>9500</c:v>
                </c:pt>
                <c:pt idx="159">
                  <c:v>9550</c:v>
                </c:pt>
                <c:pt idx="160">
                  <c:v>9600</c:v>
                </c:pt>
                <c:pt idx="161">
                  <c:v>9650</c:v>
                </c:pt>
                <c:pt idx="162">
                  <c:v>9700</c:v>
                </c:pt>
                <c:pt idx="163">
                  <c:v>9750</c:v>
                </c:pt>
                <c:pt idx="164">
                  <c:v>9800</c:v>
                </c:pt>
                <c:pt idx="165">
                  <c:v>9850</c:v>
                </c:pt>
                <c:pt idx="166">
                  <c:v>9900</c:v>
                </c:pt>
                <c:pt idx="167">
                  <c:v>9950</c:v>
                </c:pt>
                <c:pt idx="168">
                  <c:v>10000</c:v>
                </c:pt>
                <c:pt idx="169">
                  <c:v>10050</c:v>
                </c:pt>
                <c:pt idx="170">
                  <c:v>10100</c:v>
                </c:pt>
                <c:pt idx="171">
                  <c:v>10150</c:v>
                </c:pt>
                <c:pt idx="172">
                  <c:v>10200</c:v>
                </c:pt>
                <c:pt idx="173">
                  <c:v>10250</c:v>
                </c:pt>
                <c:pt idx="174">
                  <c:v>10300</c:v>
                </c:pt>
                <c:pt idx="175">
                  <c:v>10350</c:v>
                </c:pt>
                <c:pt idx="176">
                  <c:v>10400</c:v>
                </c:pt>
                <c:pt idx="177">
                  <c:v>10450</c:v>
                </c:pt>
                <c:pt idx="178">
                  <c:v>10500</c:v>
                </c:pt>
                <c:pt idx="179">
                  <c:v>10550</c:v>
                </c:pt>
                <c:pt idx="180">
                  <c:v>10600</c:v>
                </c:pt>
                <c:pt idx="181">
                  <c:v>10650</c:v>
                </c:pt>
                <c:pt idx="182">
                  <c:v>10700</c:v>
                </c:pt>
                <c:pt idx="183">
                  <c:v>10750</c:v>
                </c:pt>
                <c:pt idx="184">
                  <c:v>10800</c:v>
                </c:pt>
                <c:pt idx="185">
                  <c:v>10850</c:v>
                </c:pt>
                <c:pt idx="186">
                  <c:v>10900</c:v>
                </c:pt>
                <c:pt idx="187">
                  <c:v>10950</c:v>
                </c:pt>
                <c:pt idx="188">
                  <c:v>11000</c:v>
                </c:pt>
                <c:pt idx="189">
                  <c:v>11050</c:v>
                </c:pt>
                <c:pt idx="190">
                  <c:v>11100</c:v>
                </c:pt>
                <c:pt idx="191">
                  <c:v>11150</c:v>
                </c:pt>
                <c:pt idx="192">
                  <c:v>11200</c:v>
                </c:pt>
                <c:pt idx="193">
                  <c:v>11250</c:v>
                </c:pt>
                <c:pt idx="194">
                  <c:v>11300</c:v>
                </c:pt>
                <c:pt idx="195">
                  <c:v>11350</c:v>
                </c:pt>
                <c:pt idx="196">
                  <c:v>11400</c:v>
                </c:pt>
                <c:pt idx="197">
                  <c:v>11450</c:v>
                </c:pt>
                <c:pt idx="198">
                  <c:v>11500</c:v>
                </c:pt>
                <c:pt idx="199">
                  <c:v>11550</c:v>
                </c:pt>
                <c:pt idx="200">
                  <c:v>11600</c:v>
                </c:pt>
                <c:pt idx="201">
                  <c:v>11650</c:v>
                </c:pt>
                <c:pt idx="202">
                  <c:v>11700</c:v>
                </c:pt>
                <c:pt idx="203">
                  <c:v>11750</c:v>
                </c:pt>
                <c:pt idx="204">
                  <c:v>11800</c:v>
                </c:pt>
                <c:pt idx="205">
                  <c:v>11850</c:v>
                </c:pt>
                <c:pt idx="206">
                  <c:v>11900</c:v>
                </c:pt>
                <c:pt idx="207">
                  <c:v>11950</c:v>
                </c:pt>
                <c:pt idx="208">
                  <c:v>12000</c:v>
                </c:pt>
                <c:pt idx="209">
                  <c:v>12050</c:v>
                </c:pt>
                <c:pt idx="210">
                  <c:v>12100</c:v>
                </c:pt>
                <c:pt idx="211">
                  <c:v>12150</c:v>
                </c:pt>
                <c:pt idx="212">
                  <c:v>12200</c:v>
                </c:pt>
                <c:pt idx="213">
                  <c:v>12250</c:v>
                </c:pt>
                <c:pt idx="214">
                  <c:v>12300</c:v>
                </c:pt>
                <c:pt idx="215">
                  <c:v>12350</c:v>
                </c:pt>
                <c:pt idx="216">
                  <c:v>12400</c:v>
                </c:pt>
                <c:pt idx="217">
                  <c:v>12450</c:v>
                </c:pt>
                <c:pt idx="218">
                  <c:v>12500</c:v>
                </c:pt>
                <c:pt idx="219">
                  <c:v>12550</c:v>
                </c:pt>
                <c:pt idx="220">
                  <c:v>12600</c:v>
                </c:pt>
                <c:pt idx="221">
                  <c:v>12650</c:v>
                </c:pt>
                <c:pt idx="222">
                  <c:v>12700</c:v>
                </c:pt>
                <c:pt idx="223">
                  <c:v>12750</c:v>
                </c:pt>
                <c:pt idx="224">
                  <c:v>12800</c:v>
                </c:pt>
                <c:pt idx="225">
                  <c:v>12850</c:v>
                </c:pt>
                <c:pt idx="226">
                  <c:v>12900</c:v>
                </c:pt>
                <c:pt idx="227">
                  <c:v>12950</c:v>
                </c:pt>
                <c:pt idx="228">
                  <c:v>13000</c:v>
                </c:pt>
                <c:pt idx="229">
                  <c:v>13050</c:v>
                </c:pt>
                <c:pt idx="230">
                  <c:v>13100</c:v>
                </c:pt>
                <c:pt idx="231">
                  <c:v>13150</c:v>
                </c:pt>
                <c:pt idx="232">
                  <c:v>13200</c:v>
                </c:pt>
                <c:pt idx="233">
                  <c:v>13250</c:v>
                </c:pt>
                <c:pt idx="234">
                  <c:v>13300</c:v>
                </c:pt>
                <c:pt idx="235">
                  <c:v>13350</c:v>
                </c:pt>
                <c:pt idx="236">
                  <c:v>13400</c:v>
                </c:pt>
                <c:pt idx="237">
                  <c:v>13450</c:v>
                </c:pt>
                <c:pt idx="238">
                  <c:v>13500</c:v>
                </c:pt>
                <c:pt idx="239">
                  <c:v>13550</c:v>
                </c:pt>
                <c:pt idx="240">
                  <c:v>13600</c:v>
                </c:pt>
                <c:pt idx="241">
                  <c:v>13650</c:v>
                </c:pt>
                <c:pt idx="242">
                  <c:v>13700</c:v>
                </c:pt>
                <c:pt idx="243">
                  <c:v>13750</c:v>
                </c:pt>
                <c:pt idx="244">
                  <c:v>13800</c:v>
                </c:pt>
                <c:pt idx="245">
                  <c:v>13850</c:v>
                </c:pt>
                <c:pt idx="246">
                  <c:v>13900</c:v>
                </c:pt>
                <c:pt idx="247">
                  <c:v>13950</c:v>
                </c:pt>
                <c:pt idx="248">
                  <c:v>14000</c:v>
                </c:pt>
                <c:pt idx="249">
                  <c:v>14050</c:v>
                </c:pt>
                <c:pt idx="250">
                  <c:v>14100</c:v>
                </c:pt>
                <c:pt idx="251">
                  <c:v>14150</c:v>
                </c:pt>
                <c:pt idx="252">
                  <c:v>14200</c:v>
                </c:pt>
                <c:pt idx="253">
                  <c:v>14250</c:v>
                </c:pt>
                <c:pt idx="254">
                  <c:v>14300</c:v>
                </c:pt>
                <c:pt idx="255">
                  <c:v>14350</c:v>
                </c:pt>
                <c:pt idx="256">
                  <c:v>14400</c:v>
                </c:pt>
                <c:pt idx="257">
                  <c:v>14450</c:v>
                </c:pt>
                <c:pt idx="258">
                  <c:v>14500</c:v>
                </c:pt>
                <c:pt idx="259">
                  <c:v>14550</c:v>
                </c:pt>
                <c:pt idx="260">
                  <c:v>14600</c:v>
                </c:pt>
                <c:pt idx="261">
                  <c:v>14650</c:v>
                </c:pt>
                <c:pt idx="262">
                  <c:v>14700</c:v>
                </c:pt>
                <c:pt idx="263">
                  <c:v>14750</c:v>
                </c:pt>
                <c:pt idx="264">
                  <c:v>14800</c:v>
                </c:pt>
                <c:pt idx="265">
                  <c:v>14850</c:v>
                </c:pt>
                <c:pt idx="266">
                  <c:v>14900</c:v>
                </c:pt>
                <c:pt idx="267">
                  <c:v>14950</c:v>
                </c:pt>
                <c:pt idx="268">
                  <c:v>15000</c:v>
                </c:pt>
                <c:pt idx="269">
                  <c:v>15050</c:v>
                </c:pt>
                <c:pt idx="270">
                  <c:v>15100</c:v>
                </c:pt>
                <c:pt idx="271">
                  <c:v>15150</c:v>
                </c:pt>
                <c:pt idx="272">
                  <c:v>15200</c:v>
                </c:pt>
                <c:pt idx="273">
                  <c:v>15250</c:v>
                </c:pt>
                <c:pt idx="274">
                  <c:v>15300</c:v>
                </c:pt>
                <c:pt idx="275">
                  <c:v>15350</c:v>
                </c:pt>
                <c:pt idx="276">
                  <c:v>15400</c:v>
                </c:pt>
                <c:pt idx="277">
                  <c:v>15450</c:v>
                </c:pt>
                <c:pt idx="278">
                  <c:v>15500</c:v>
                </c:pt>
                <c:pt idx="279">
                  <c:v>15550</c:v>
                </c:pt>
                <c:pt idx="280">
                  <c:v>15600</c:v>
                </c:pt>
                <c:pt idx="281">
                  <c:v>15650</c:v>
                </c:pt>
                <c:pt idx="282">
                  <c:v>15700</c:v>
                </c:pt>
                <c:pt idx="283">
                  <c:v>15750</c:v>
                </c:pt>
                <c:pt idx="284">
                  <c:v>15800</c:v>
                </c:pt>
                <c:pt idx="285">
                  <c:v>15850</c:v>
                </c:pt>
                <c:pt idx="286">
                  <c:v>15900</c:v>
                </c:pt>
                <c:pt idx="287">
                  <c:v>15950</c:v>
                </c:pt>
                <c:pt idx="288">
                  <c:v>16000</c:v>
                </c:pt>
                <c:pt idx="289">
                  <c:v>16050</c:v>
                </c:pt>
                <c:pt idx="290">
                  <c:v>16100</c:v>
                </c:pt>
                <c:pt idx="291">
                  <c:v>16150</c:v>
                </c:pt>
                <c:pt idx="292">
                  <c:v>16200</c:v>
                </c:pt>
                <c:pt idx="293">
                  <c:v>16250</c:v>
                </c:pt>
                <c:pt idx="294">
                  <c:v>16300</c:v>
                </c:pt>
                <c:pt idx="295">
                  <c:v>16350</c:v>
                </c:pt>
                <c:pt idx="296">
                  <c:v>16400</c:v>
                </c:pt>
                <c:pt idx="297">
                  <c:v>16450</c:v>
                </c:pt>
                <c:pt idx="298">
                  <c:v>16500</c:v>
                </c:pt>
                <c:pt idx="299">
                  <c:v>16550</c:v>
                </c:pt>
                <c:pt idx="300">
                  <c:v>16600</c:v>
                </c:pt>
                <c:pt idx="301">
                  <c:v>16650</c:v>
                </c:pt>
                <c:pt idx="302">
                  <c:v>16700</c:v>
                </c:pt>
                <c:pt idx="303">
                  <c:v>16750</c:v>
                </c:pt>
                <c:pt idx="304">
                  <c:v>16800</c:v>
                </c:pt>
                <c:pt idx="305">
                  <c:v>16850</c:v>
                </c:pt>
                <c:pt idx="306">
                  <c:v>16900</c:v>
                </c:pt>
                <c:pt idx="307">
                  <c:v>16950</c:v>
                </c:pt>
                <c:pt idx="308">
                  <c:v>17000</c:v>
                </c:pt>
                <c:pt idx="309">
                  <c:v>17050</c:v>
                </c:pt>
                <c:pt idx="310">
                  <c:v>17100</c:v>
                </c:pt>
                <c:pt idx="311">
                  <c:v>17150</c:v>
                </c:pt>
                <c:pt idx="312">
                  <c:v>17200</c:v>
                </c:pt>
                <c:pt idx="313">
                  <c:v>17250</c:v>
                </c:pt>
                <c:pt idx="314">
                  <c:v>17300</c:v>
                </c:pt>
                <c:pt idx="315">
                  <c:v>17350</c:v>
                </c:pt>
                <c:pt idx="316">
                  <c:v>17400</c:v>
                </c:pt>
                <c:pt idx="317">
                  <c:v>17450</c:v>
                </c:pt>
                <c:pt idx="318">
                  <c:v>17500</c:v>
                </c:pt>
                <c:pt idx="319">
                  <c:v>17550</c:v>
                </c:pt>
                <c:pt idx="320">
                  <c:v>17600</c:v>
                </c:pt>
                <c:pt idx="321">
                  <c:v>17650</c:v>
                </c:pt>
                <c:pt idx="322">
                  <c:v>17700</c:v>
                </c:pt>
                <c:pt idx="323">
                  <c:v>17750</c:v>
                </c:pt>
                <c:pt idx="324">
                  <c:v>17800</c:v>
                </c:pt>
                <c:pt idx="325">
                  <c:v>17850</c:v>
                </c:pt>
                <c:pt idx="326">
                  <c:v>17900</c:v>
                </c:pt>
                <c:pt idx="327">
                  <c:v>17950</c:v>
                </c:pt>
                <c:pt idx="328">
                  <c:v>18000</c:v>
                </c:pt>
                <c:pt idx="329">
                  <c:v>18050</c:v>
                </c:pt>
                <c:pt idx="330">
                  <c:v>18100</c:v>
                </c:pt>
                <c:pt idx="331">
                  <c:v>18150</c:v>
                </c:pt>
                <c:pt idx="332">
                  <c:v>18200</c:v>
                </c:pt>
                <c:pt idx="333">
                  <c:v>18250</c:v>
                </c:pt>
                <c:pt idx="334">
                  <c:v>18300</c:v>
                </c:pt>
                <c:pt idx="335">
                  <c:v>18350</c:v>
                </c:pt>
                <c:pt idx="336">
                  <c:v>18400</c:v>
                </c:pt>
                <c:pt idx="337">
                  <c:v>18450</c:v>
                </c:pt>
                <c:pt idx="338">
                  <c:v>18500</c:v>
                </c:pt>
                <c:pt idx="339">
                  <c:v>18550</c:v>
                </c:pt>
                <c:pt idx="340">
                  <c:v>18600</c:v>
                </c:pt>
                <c:pt idx="341">
                  <c:v>18650</c:v>
                </c:pt>
              </c:numCache>
            </c:numRef>
          </c:xVal>
          <c:yVal>
            <c:numRef>
              <c:f>'Coordinacion G2_T2_Cor'!$B$29:$B$370</c:f>
              <c:numCache>
                <c:formatCode>General</c:formatCode>
                <c:ptCount val="342"/>
                <c:pt idx="0">
                  <c:v>76.191084305874909</c:v>
                </c:pt>
                <c:pt idx="1">
                  <c:v>68.719425579478127</c:v>
                </c:pt>
                <c:pt idx="2">
                  <c:v>62.209088423968495</c:v>
                </c:pt>
                <c:pt idx="3">
                  <c:v>56.510598716812055</c:v>
                </c:pt>
                <c:pt idx="4">
                  <c:v>51.501474622770907</c:v>
                </c:pt>
                <c:pt idx="5">
                  <c:v>47.080714307338575</c:v>
                </c:pt>
                <c:pt idx="6">
                  <c:v>43.164532368219163</c:v>
                </c:pt>
                <c:pt idx="7">
                  <c:v>39.683035753411986</c:v>
                </c:pt>
                <c:pt idx="8">
                  <c:v>36.577612693429032</c:v>
                </c:pt>
                <c:pt idx="9">
                  <c:v>33.79886721669294</c:v>
                </c:pt>
                <c:pt idx="10">
                  <c:v>31.304974365234543</c:v>
                </c:pt>
                <c:pt idx="11">
                  <c:v>29.060362182459887</c:v>
                </c:pt>
                <c:pt idx="12">
                  <c:v>27.034649267544129</c:v>
                </c:pt>
                <c:pt idx="13">
                  <c:v>25.20178351278048</c:v>
                </c:pt>
                <c:pt idx="14">
                  <c:v>23.539340193582632</c:v>
                </c:pt>
                <c:pt idx="15">
                  <c:v>22.027947020217535</c:v>
                </c:pt>
                <c:pt idx="16">
                  <c:v>20.650810909521656</c:v>
                </c:pt>
                <c:pt idx="17">
                  <c:v>19.39332668666183</c:v>
                </c:pt>
                <c:pt idx="18">
                  <c:v>18.242752111607686</c:v>
                </c:pt>
                <c:pt idx="19">
                  <c:v>17.187936856922072</c:v>
                </c:pt>
                <c:pt idx="20">
                  <c:v>16.219095574467929</c:v>
                </c:pt>
                <c:pt idx="21">
                  <c:v>15.327617150532568</c:v>
                </c:pt>
                <c:pt idx="22">
                  <c:v>14.505903790087466</c:v>
                </c:pt>
                <c:pt idx="23">
                  <c:v>13.747234787897398</c:v>
                </c:pt>
                <c:pt idx="24">
                  <c:v>13.045650809953869</c:v>
                </c:pt>
                <c:pt idx="25">
                  <c:v>12.395855278742822</c:v>
                </c:pt>
                <c:pt idx="26">
                  <c:v>11.79313007263892</c:v>
                </c:pt>
                <c:pt idx="27">
                  <c:v>11.233263245913065</c:v>
                </c:pt>
                <c:pt idx="28">
                  <c:v>10.71248687670372</c:v>
                </c:pt>
                <c:pt idx="29">
                  <c:v>10.227423475468568</c:v>
                </c:pt>
                <c:pt idx="30">
                  <c:v>9.7750396512234747</c:v>
                </c:pt>
                <c:pt idx="31">
                  <c:v>9.3526059493001767</c:v>
                </c:pt>
                <c:pt idx="32">
                  <c:v>8.9576619519127636</c:v>
                </c:pt>
                <c:pt idx="33">
                  <c:v>8.5879858789747558</c:v>
                </c:pt>
                <c:pt idx="34">
                  <c:v>8.2415680473372639</c:v>
                </c:pt>
                <c:pt idx="35">
                  <c:v>7.9165876466601945</c:v>
                </c:pt>
                <c:pt idx="36">
                  <c:v>7.6113923732909425</c:v>
                </c:pt>
                <c:pt idx="37">
                  <c:v>7.3244805328683373</c:v>
                </c:pt>
                <c:pt idx="38">
                  <c:v>7.0544852803578717</c:v>
                </c:pt>
                <c:pt idx="39">
                  <c:v>6.8001607148563394</c:v>
                </c:pt>
                <c:pt idx="40">
                  <c:v>6.5603695874034118</c:v>
                </c:pt>
                <c:pt idx="41">
                  <c:v>6.3340724145224314</c:v>
                </c:pt>
                <c:pt idx="42">
                  <c:v>6.1203178193674406</c:v>
                </c:pt>
                <c:pt idx="43">
                  <c:v>5.9182339470637482</c:v>
                </c:pt>
                <c:pt idx="44">
                  <c:v>5.7270208218200365</c:v>
                </c:pt>
                <c:pt idx="45">
                  <c:v>5.545943531271142</c:v>
                </c:pt>
                <c:pt idx="46">
                  <c:v>5.3743261387667385</c:v>
                </c:pt>
                <c:pt idx="47">
                  <c:v>5.2115462373788155</c:v>
                </c:pt>
                <c:pt idx="48">
                  <c:v>5.0570300705911455</c:v>
                </c:pt>
                <c:pt idx="49">
                  <c:v>4.9102481542506018</c:v>
                </c:pt>
                <c:pt idx="50">
                  <c:v>4.7707113426378474</c:v>
                </c:pt>
                <c:pt idx="51">
                  <c:v>4.6379672886572765</c:v>
                </c:pt>
                <c:pt idx="52">
                  <c:v>4.5115972543165217</c:v>
                </c:pt>
                <c:pt idx="53">
                  <c:v>4.3912132330130724</c:v>
                </c:pt>
                <c:pt idx="54">
                  <c:v>4.2764553497808704</c:v>
                </c:pt>
                <c:pt idx="55">
                  <c:v>4.1669895096809766</c:v>
                </c:pt>
                <c:pt idx="56">
                  <c:v>4.0625052680288585</c:v>
                </c:pt>
                <c:pt idx="57">
                  <c:v>3.962713899211173</c:v>
                </c:pt>
                <c:pt idx="58">
                  <c:v>3.8673466435185189</c:v>
                </c:pt>
                <c:pt idx="59">
                  <c:v>3.7761531137603144</c:v>
                </c:pt>
                <c:pt idx="60">
                  <c:v>3.6888998454769952</c:v>
                </c:pt>
                <c:pt idx="61">
                  <c:v>3.6053689763657175</c:v>
                </c:pt>
                <c:pt idx="62">
                  <c:v>3.5253570421173737</c:v>
                </c:pt>
                <c:pt idx="63">
                  <c:v>3.4486738772549042</c:v>
                </c:pt>
                <c:pt idx="64">
                  <c:v>3.3751416107926477</c:v>
                </c:pt>
                <c:pt idx="65">
                  <c:v>3.3045937476186951</c:v>
                </c:pt>
                <c:pt idx="66">
                  <c:v>3.2368743274628837</c:v>
                </c:pt>
                <c:pt idx="67">
                  <c:v>3.171837154160817</c:v>
                </c:pt>
                <c:pt idx="68">
                  <c:v>3.1093450886767742</c:v>
                </c:pt>
                <c:pt idx="69">
                  <c:v>3.0492694000170717</c:v>
                </c:pt>
                <c:pt idx="70">
                  <c:v>2.9914891687584335</c:v>
                </c:pt>
                <c:pt idx="71">
                  <c:v>2.9358907384446509</c:v>
                </c:pt>
                <c:pt idx="72">
                  <c:v>2.882367210575485</c:v>
                </c:pt>
                <c:pt idx="73">
                  <c:v>2.8308179793316777</c:v>
                </c:pt>
                <c:pt idx="74">
                  <c:v>2.7811483025550836</c:v>
                </c:pt>
                <c:pt idx="75">
                  <c:v>2.7332689058379995</c:v>
                </c:pt>
                <c:pt idx="76">
                  <c:v>2.687095616876471</c:v>
                </c:pt>
                <c:pt idx="77">
                  <c:v>2.642549027510559</c:v>
                </c:pt>
                <c:pt idx="78">
                  <c:v>2.5995541811167637</c:v>
                </c:pt>
                <c:pt idx="79">
                  <c:v>2.5580402832334737</c:v>
                </c:pt>
                <c:pt idx="80">
                  <c:v>2.5179404334960527</c:v>
                </c:pt>
                <c:pt idx="81">
                  <c:v>2.4791913771327492</c:v>
                </c:pt>
                <c:pt idx="82">
                  <c:v>2.4417332744308382</c:v>
                </c:pt>
                <c:pt idx="83">
                  <c:v>2.4055094867247178</c:v>
                </c:pt>
                <c:pt idx="84">
                  <c:v>2.3704663775860157</c:v>
                </c:pt>
                <c:pt idx="85">
                  <c:v>2.3365531280119338</c:v>
                </c:pt>
                <c:pt idx="86">
                  <c:v>2.3037215645130455</c:v>
                </c:pt>
                <c:pt idx="87">
                  <c:v>2.2719259990965233</c:v>
                </c:pt>
                <c:pt idx="88">
                  <c:v>2.2411230802269966</c:v>
                </c:pt>
                <c:pt idx="89">
                  <c:v>2.2112716539250332</c:v>
                </c:pt>
                <c:pt idx="90">
                  <c:v>2.1823326342343989</c:v>
                </c:pt>
                <c:pt idx="91">
                  <c:v>2.1542688823527247</c:v>
                </c:pt>
                <c:pt idx="92">
                  <c:v>2.1270450937796186</c:v>
                </c:pt>
                <c:pt idx="93">
                  <c:v>2.1006276928886591</c:v>
                </c:pt>
                <c:pt idx="94">
                  <c:v>2.0749847343781798</c:v>
                </c:pt>
                <c:pt idx="95">
                  <c:v>2.0500858111003399</c:v>
                </c:pt>
                <c:pt idx="96">
                  <c:v>2.0259019678073806</c:v>
                </c:pt>
                <c:pt idx="97">
                  <c:v>2.0024056203911567</c:v>
                </c:pt>
                <c:pt idx="98">
                  <c:v>1.9795704802257041</c:v>
                </c:pt>
                <c:pt idx="99">
                  <c:v>1.9573714832521834</c:v>
                </c:pt>
                <c:pt idx="100">
                  <c:v>1.9357847234750141</c:v>
                </c:pt>
                <c:pt idx="101">
                  <c:v>1.9147873905622881</c:v>
                </c:pt>
                <c:pt idx="102">
                  <c:v>1.8943577112678318</c:v>
                </c:pt>
                <c:pt idx="103">
                  <c:v>1.8744748944133542</c:v>
                </c:pt>
                <c:pt idx="104">
                  <c:v>1.8551190791891758</c:v>
                </c:pt>
                <c:pt idx="105">
                  <c:v>1.8362712865496758</c:v>
                </c:pt>
                <c:pt idx="106">
                  <c:v>1.8179133734967201</c:v>
                </c:pt>
                <c:pt idx="107">
                  <c:v>1.8000279900591798</c:v>
                </c:pt>
                <c:pt idx="108">
                  <c:v>1.7825985387909422</c:v>
                </c:pt>
                <c:pt idx="109">
                  <c:v>1.765609136622575</c:v>
                </c:pt>
                <c:pt idx="110">
                  <c:v>1.749044578913834</c:v>
                </c:pt>
                <c:pt idx="111">
                  <c:v>1.7328903055650278</c:v>
                </c:pt>
                <c:pt idx="112">
                  <c:v>1.7171323690554456</c:v>
                </c:pt>
                <c:pt idx="113">
                  <c:v>1.7017574042863122</c:v>
                </c:pt>
                <c:pt idx="114">
                  <c:v>1.686752600114332</c:v>
                </c:pt>
                <c:pt idx="115">
                  <c:v>1.672105672469929</c:v>
                </c:pt>
                <c:pt idx="116">
                  <c:v>1.6578048389613533</c:v>
                </c:pt>
                <c:pt idx="117">
                  <c:v>1.6438387948729498</c:v>
                </c:pt>
                <c:pt idx="118">
                  <c:v>1.6301966904718892</c:v>
                </c:pt>
                <c:pt idx="119">
                  <c:v>1.6168681095435777</c:v>
                </c:pt>
                <c:pt idx="120">
                  <c:v>1.603843049081294</c:v>
                </c:pt>
                <c:pt idx="121">
                  <c:v>1.5911119000606868</c:v>
                </c:pt>
                <c:pt idx="122">
                  <c:v>1.5786654292341291</c:v>
                </c:pt>
                <c:pt idx="123">
                  <c:v>1.566494761884534</c:v>
                </c:pt>
                <c:pt idx="124">
                  <c:v>1.5545913654819432</c:v>
                </c:pt>
                <c:pt idx="125">
                  <c:v>1.5429470341900218</c:v>
                </c:pt>
                <c:pt idx="126">
                  <c:v>1.5315538741729267</c:v>
                </c:pt>
                <c:pt idx="127">
                  <c:v>1.5204042896563874</c:v>
                </c:pt>
                <c:pt idx="128">
                  <c:v>1.5094909696994319</c:v>
                </c:pt>
                <c:pt idx="129">
                  <c:v>1.4988068756363904</c:v>
                </c:pt>
                <c:pt idx="130">
                  <c:v>1.4883452291510193</c:v>
                </c:pt>
                <c:pt idx="131">
                  <c:v>1.4780995009471118</c:v>
                </c:pt>
                <c:pt idx="132">
                  <c:v>1.4680633999822679</c:v>
                </c:pt>
                <c:pt idx="133">
                  <c:v>1.4582308632332861</c:v>
                </c:pt>
                <c:pt idx="134">
                  <c:v>1.4485960459639418</c:v>
                </c:pt>
                <c:pt idx="135">
                  <c:v>1.4391533124673996</c:v>
                </c:pt>
                <c:pt idx="136">
                  <c:v>1.4298972272573911</c:v>
                </c:pt>
                <c:pt idx="137">
                  <c:v>1.4208225466836972</c:v>
                </c:pt>
                <c:pt idx="138">
                  <c:v>1.4119242109490409</c:v>
                </c:pt>
                <c:pt idx="139">
                  <c:v>1.4031973365060537</c:v>
                </c:pt>
                <c:pt idx="140">
                  <c:v>1.3946372088135182</c:v>
                </c:pt>
                <c:pt idx="141">
                  <c:v>1.3862392754334938</c:v>
                </c:pt>
                <c:pt idx="142">
                  <c:v>1.377999139450869</c:v>
                </c:pt>
                <c:pt idx="143">
                  <c:v>1.3699125531985623</c:v>
                </c:pt>
                <c:pt idx="144">
                  <c:v>1.3619754122725678</c:v>
                </c:pt>
                <c:pt idx="145">
                  <c:v>1.3541837498217091</c:v>
                </c:pt>
                <c:pt idx="146">
                  <c:v>1.3465337310979133</c:v>
                </c:pt>
                <c:pt idx="147">
                  <c:v>1.3390216482539095</c:v>
                </c:pt>
                <c:pt idx="148">
                  <c:v>1.3316439153753958</c:v>
                </c:pt>
                <c:pt idx="149">
                  <c:v>1.3243970637360674</c:v>
                </c:pt>
                <c:pt idx="150">
                  <c:v>1.317277737264223</c:v>
                </c:pt>
                <c:pt idx="151">
                  <c:v>1.310282688210374</c:v>
                </c:pt>
                <c:pt idx="152">
                  <c:v>1.3034087730057251</c:v>
                </c:pt>
                <c:pt idx="153">
                  <c:v>1.2966529483022777</c:v>
                </c:pt>
                <c:pt idx="154">
                  <c:v>1.2900122671854497</c:v>
                </c:pt>
                <c:pt idx="155">
                  <c:v>1.283483875550917</c:v>
                </c:pt>
                <c:pt idx="156">
                  <c:v>1.2770650086375026</c:v>
                </c:pt>
                <c:pt idx="157">
                  <c:v>1.2707529877087382</c:v>
                </c:pt>
                <c:pt idx="158">
                  <c:v>1.264545216875794</c:v>
                </c:pt>
                <c:pt idx="159">
                  <c:v>1.2584391800551638</c:v>
                </c:pt>
                <c:pt idx="160">
                  <c:v>1.2524324380544878</c:v>
                </c:pt>
                <c:pt idx="161">
                  <c:v>1.2465226257806239</c:v>
                </c:pt>
                <c:pt idx="162">
                  <c:v>1.2407074495641064</c:v>
                </c:pt>
                <c:pt idx="163">
                  <c:v>1.2349846845945716</c:v>
                </c:pt>
                <c:pt idx="164">
                  <c:v>1.229352172461966</c:v>
                </c:pt>
                <c:pt idx="165">
                  <c:v>1.2238078187986337</c:v>
                </c:pt>
                <c:pt idx="166">
                  <c:v>1.2183495910176294</c:v>
                </c:pt>
                <c:pt idx="167">
                  <c:v>1.2129755161428422</c:v>
                </c:pt>
                <c:pt idx="168">
                  <c:v>1.2076836787267355</c:v>
                </c:pt>
                <c:pt idx="169">
                  <c:v>1.2024722188517243</c:v>
                </c:pt>
                <c:pt idx="170">
                  <c:v>1.1973393302114099</c:v>
                </c:pt>
                <c:pt idx="171">
                  <c:v>1.1922832582680873</c:v>
                </c:pt>
                <c:pt idx="172">
                  <c:v>1.1873022984831012</c:v>
                </c:pt>
                <c:pt idx="173">
                  <c:v>1.1823947946168241</c:v>
                </c:pt>
                <c:pt idx="174">
                  <c:v>1.1775591370951599</c:v>
                </c:pt>
                <c:pt idx="175">
                  <c:v>1.1727937614396591</c:v>
                </c:pt>
                <c:pt idx="176">
                  <c:v>1.1680971467584376</c:v>
                </c:pt>
                <c:pt idx="177">
                  <c:v>1.1634678142952388</c:v>
                </c:pt>
                <c:pt idx="178">
                  <c:v>1.1589043260341856</c:v>
                </c:pt>
                <c:pt idx="179">
                  <c:v>1.1544052833577245</c:v>
                </c:pt>
                <c:pt idx="180">
                  <c:v>1.1499693257555019</c:v>
                </c:pt>
                <c:pt idx="181">
                  <c:v>1.1455951295820521</c:v>
                </c:pt>
                <c:pt idx="182">
                  <c:v>1.1412814068611481</c:v>
                </c:pt>
                <c:pt idx="183">
                  <c:v>1.1370269041348759</c:v>
                </c:pt>
                <c:pt idx="184">
                  <c:v>1.1328304013555441</c:v>
                </c:pt>
                <c:pt idx="185">
                  <c:v>1.1286907108186077</c:v>
                </c:pt>
                <c:pt idx="186">
                  <c:v>1.1246066761349458</c:v>
                </c:pt>
                <c:pt idx="187">
                  <c:v>1.1205771712408072</c:v>
                </c:pt>
                <c:pt idx="188">
                  <c:v>1.1166010994438369</c:v>
                </c:pt>
                <c:pt idx="189">
                  <c:v>1.1126773925039</c:v>
                </c:pt>
                <c:pt idx="190">
                  <c:v>1.1088050097469304</c:v>
                </c:pt>
                <c:pt idx="191">
                  <c:v>1.104982937210772</c:v>
                </c:pt>
                <c:pt idx="192">
                  <c:v>1.1012101868215896</c:v>
                </c:pt>
                <c:pt idx="193">
                  <c:v>1.0974857955995778</c:v>
                </c:pt>
                <c:pt idx="194">
                  <c:v>1.0938088248928841</c:v>
                </c:pt>
                <c:pt idx="195">
                  <c:v>1.0901783596384975</c:v>
                </c:pt>
                <c:pt idx="196">
                  <c:v>1.0865935076491684</c:v>
                </c:pt>
                <c:pt idx="197">
                  <c:v>1.0830533989252382</c:v>
                </c:pt>
                <c:pt idx="198">
                  <c:v>1.0795571849903625</c:v>
                </c:pt>
                <c:pt idx="199">
                  <c:v>1.0761040382503</c:v>
                </c:pt>
                <c:pt idx="200">
                  <c:v>1.0726931513738311</c:v>
                </c:pt>
                <c:pt idx="201">
                  <c:v>1.0693237366948138</c:v>
                </c:pt>
                <c:pt idx="202">
                  <c:v>1.0659950256347657</c:v>
                </c:pt>
                <c:pt idx="203">
                  <c:v>1.0627062681450234</c:v>
                </c:pt>
                <c:pt idx="204">
                  <c:v>1.059456732167809</c:v>
                </c:pt>
                <c:pt idx="205">
                  <c:v>1.0562457031154375</c:v>
                </c:pt>
                <c:pt idx="206">
                  <c:v>1.0530724833669975</c:v>
                </c:pt>
                <c:pt idx="207">
                  <c:v>1.0499363917818358</c:v>
                </c:pt>
                <c:pt idx="208">
                  <c:v>1.0468367632292106</c:v>
                </c:pt>
                <c:pt idx="209">
                  <c:v>1.0437729481335081</c:v>
                </c:pt>
                <c:pt idx="210">
                  <c:v>1.0407443120344251</c:v>
                </c:pt>
                <c:pt idx="211">
                  <c:v>1.0377502351616499</c:v>
                </c:pt>
                <c:pt idx="212">
                  <c:v>1.034790112023255</c:v>
                </c:pt>
                <c:pt idx="213">
                  <c:v>1.0318633510076756</c:v>
                </c:pt>
                <c:pt idx="214">
                  <c:v>1.0289693739984718</c:v>
                </c:pt>
                <c:pt idx="215">
                  <c:v>1.0261076160014182</c:v>
                </c:pt>
                <c:pt idx="216">
                  <c:v>1.0232775247837429</c:v>
                </c:pt>
                <c:pt idx="217">
                  <c:v>1.0204785605246833</c:v>
                </c:pt>
                <c:pt idx="218">
                  <c:v>1.0177101954773753</c:v>
                </c:pt>
                <c:pt idx="219">
                  <c:v>1.0149719136412347</c:v>
                </c:pt>
                <c:pt idx="220">
                  <c:v>1.0122632104447638</c:v>
                </c:pt>
                <c:pt idx="221">
                  <c:v>1.0095835924383618</c:v>
                </c:pt>
                <c:pt idx="222">
                  <c:v>1.0069325769966342</c:v>
                </c:pt>
                <c:pt idx="223">
                  <c:v>1.0043096920300116</c:v>
                </c:pt>
                <c:pt idx="224">
                  <c:v>1.001714475705378</c:v>
                </c:pt>
                <c:pt idx="225">
                  <c:v>0.99914647617515562</c:v>
                </c:pt>
                <c:pt idx="226">
                  <c:v>0.99660525131484656</c:v>
                </c:pt>
                <c:pt idx="227">
                  <c:v>0.99409036846856869</c:v>
                </c:pt>
                <c:pt idx="228">
                  <c:v>0.99160140420234155</c:v>
                </c:pt>
                <c:pt idx="229">
                  <c:v>0.98913794406483457</c:v>
                </c:pt>
                <c:pt idx="230">
                  <c:v>0.98669958235538091</c:v>
                </c:pt>
                <c:pt idx="231">
                  <c:v>0.98428592189892361</c:v>
                </c:pt>
                <c:pt idx="232">
                  <c:v>0.98189657382779316</c:v>
                </c:pt>
                <c:pt idx="233">
                  <c:v>0.97953115736986063</c:v>
                </c:pt>
                <c:pt idx="234">
                  <c:v>0.97718929964311885</c:v>
                </c:pt>
                <c:pt idx="235">
                  <c:v>0.97487063545624564</c:v>
                </c:pt>
                <c:pt idx="236">
                  <c:v>0.97257480711512478</c:v>
                </c:pt>
                <c:pt idx="237">
                  <c:v>0.97030146423495223</c:v>
                </c:pt>
                <c:pt idx="238">
                  <c:v>0.96805026355793344</c:v>
                </c:pt>
                <c:pt idx="239">
                  <c:v>0.9658208687762051</c:v>
                </c:pt>
                <c:pt idx="240">
                  <c:v>0.96361295035994132</c:v>
                </c:pt>
                <c:pt idx="241">
                  <c:v>0.96142618539040359</c:v>
                </c:pt>
                <c:pt idx="242">
                  <c:v>0.95926025739779663</c:v>
                </c:pt>
                <c:pt idx="243">
                  <c:v>0.95711485620376535</c:v>
                </c:pt>
                <c:pt idx="244">
                  <c:v>0.95498967776838428</c:v>
                </c:pt>
                <c:pt idx="245">
                  <c:v>0.95288442404150075</c:v>
                </c:pt>
                <c:pt idx="246">
                  <c:v>0.95079880281830065</c:v>
                </c:pt>
                <c:pt idx="247">
                  <c:v>0.9487325275988796</c:v>
                </c:pt>
                <c:pt idx="248">
                  <c:v>0.94668531745185724</c:v>
                </c:pt>
                <c:pt idx="249">
                  <c:v>0.94465689688171794</c:v>
                </c:pt>
                <c:pt idx="250">
                  <c:v>0.94264699569990573</c:v>
                </c:pt>
                <c:pt idx="251">
                  <c:v>0.94065534889945068</c:v>
                </c:pt>
                <c:pt idx="252">
                  <c:v>0.93868169653310263</c:v>
                </c:pt>
                <c:pt idx="253">
                  <c:v>0.93672578359476644</c:v>
                </c:pt>
                <c:pt idx="254">
                  <c:v>0.93478735990427342</c:v>
                </c:pt>
                <c:pt idx="255">
                  <c:v>0.93286617999520682</c:v>
                </c:pt>
                <c:pt idx="256">
                  <c:v>0.93096200300584731</c:v>
                </c:pt>
                <c:pt idx="257">
                  <c:v>0.92907459257302172</c:v>
                </c:pt>
                <c:pt idx="258">
                  <c:v>0.92720371672886293</c:v>
                </c:pt>
                <c:pt idx="259">
                  <c:v>0.92534914780034627</c:v>
                </c:pt>
                <c:pt idx="260">
                  <c:v>0.92351066231147094</c:v>
                </c:pt>
                <c:pt idx="261">
                  <c:v>0.92168804088809964</c:v>
                </c:pt>
                <c:pt idx="262">
                  <c:v>0.91988106816530735</c:v>
                </c:pt>
                <c:pt idx="263">
                  <c:v>0.91808953269719784</c:v>
                </c:pt>
                <c:pt idx="264">
                  <c:v>0.91631322686906758</c:v>
                </c:pt>
                <c:pt idx="265">
                  <c:v>0.91455194681194385</c:v>
                </c:pt>
                <c:pt idx="266">
                  <c:v>0.91280549231929686</c:v>
                </c:pt>
                <c:pt idx="267">
                  <c:v>0.9110736667659185</c:v>
                </c:pt>
                <c:pt idx="268">
                  <c:v>0.90935627702901445</c:v>
                </c:pt>
                <c:pt idx="269">
                  <c:v>0.90765313341120213</c:v>
                </c:pt>
                <c:pt idx="270">
                  <c:v>0.90596404956558862</c:v>
                </c:pt>
                <c:pt idx="271">
                  <c:v>0.90428884242273788</c:v>
                </c:pt>
                <c:pt idx="272">
                  <c:v>0.90262733211952684</c:v>
                </c:pt>
                <c:pt idx="273">
                  <c:v>0.90097934192978024</c:v>
                </c:pt>
                <c:pt idx="274">
                  <c:v>0.89934469819673901</c:v>
                </c:pt>
                <c:pt idx="275">
                  <c:v>0.89772323026715584</c:v>
                </c:pt>
                <c:pt idx="276">
                  <c:v>0.89611477042711341</c:v>
                </c:pt>
                <c:pt idx="277">
                  <c:v>0.89451915383943326</c:v>
                </c:pt>
                <c:pt idx="278">
                  <c:v>0.89293621848265758</c:v>
                </c:pt>
                <c:pt idx="279">
                  <c:v>0.89136580509155339</c:v>
                </c:pt>
                <c:pt idx="280">
                  <c:v>0.88980775709909565</c:v>
                </c:pt>
                <c:pt idx="281">
                  <c:v>0.88826192057988962</c:v>
                </c:pt>
                <c:pt idx="282">
                  <c:v>0.88672814419499102</c:v>
                </c:pt>
                <c:pt idx="283">
                  <c:v>0.8852062791380837</c:v>
                </c:pt>
                <c:pt idx="284">
                  <c:v>0.88369617908297149</c:v>
                </c:pt>
                <c:pt idx="285">
                  <c:v>0.88219770013236132</c:v>
                </c:pt>
                <c:pt idx="286">
                  <c:v>0.88071070076789559</c:v>
                </c:pt>
                <c:pt idx="287">
                  <c:v>0.87923504180136847</c:v>
                </c:pt>
                <c:pt idx="288">
                  <c:v>0.87777058632716565</c:v>
                </c:pt>
                <c:pt idx="289">
                  <c:v>0.87631719967581667</c:v>
                </c:pt>
                <c:pt idx="290">
                  <c:v>0.87487474936867449</c:v>
                </c:pt>
                <c:pt idx="291">
                  <c:v>0.87344310507366252</c:v>
                </c:pt>
                <c:pt idx="292">
                  <c:v>0.87202213856212163</c:v>
                </c:pt>
                <c:pt idx="293">
                  <c:v>0.87061172366661665</c:v>
                </c:pt>
                <c:pt idx="294">
                  <c:v>0.86921173623979275</c:v>
                </c:pt>
                <c:pt idx="295">
                  <c:v>0.86782205411417324</c:v>
                </c:pt>
                <c:pt idx="296">
                  <c:v>0.8664425570629225</c:v>
                </c:pt>
                <c:pt idx="297">
                  <c:v>0.8650731267615267</c:v>
                </c:pt>
                <c:pt idx="298">
                  <c:v>0.8637136467503308</c:v>
                </c:pt>
                <c:pt idx="299">
                  <c:v>0.8623640023980047</c:v>
                </c:pt>
                <c:pt idx="300">
                  <c:v>0.86102408086580062</c:v>
                </c:pt>
                <c:pt idx="301">
                  <c:v>0.85969377107269762</c:v>
                </c:pt>
                <c:pt idx="302">
                  <c:v>0.85837296366128013</c:v>
                </c:pt>
                <c:pt idx="303">
                  <c:v>0.85706155096445169</c:v>
                </c:pt>
                <c:pt idx="304">
                  <c:v>0.85575942697288543</c:v>
                </c:pt>
                <c:pt idx="305">
                  <c:v>0.85446648730320351</c:v>
                </c:pt>
                <c:pt idx="306">
                  <c:v>0.8531826291669381</c:v>
                </c:pt>
                <c:pt idx="307">
                  <c:v>0.85190775134011865</c:v>
                </c:pt>
                <c:pt idx="308">
                  <c:v>0.85064175413358545</c:v>
                </c:pt>
                <c:pt idx="309">
                  <c:v>0.84938453936394553</c:v>
                </c:pt>
                <c:pt idx="310">
                  <c:v>0.84813601032526509</c:v>
                </c:pt>
                <c:pt idx="311">
                  <c:v>0.84689607176124759</c:v>
                </c:pt>
                <c:pt idx="312">
                  <c:v>0.84566462983815205</c:v>
                </c:pt>
                <c:pt idx="313">
                  <c:v>0.84444159211825964</c:v>
                </c:pt>
                <c:pt idx="314">
                  <c:v>0.84322686753393561</c:v>
                </c:pt>
                <c:pt idx="315">
                  <c:v>0.84202036636226818</c:v>
                </c:pt>
                <c:pt idx="316">
                  <c:v>0.84082200020025444</c:v>
                </c:pt>
                <c:pt idx="317">
                  <c:v>0.83963168194053683</c:v>
                </c:pt>
                <c:pt idx="318">
                  <c:v>0.83844932574766118</c:v>
                </c:pt>
                <c:pt idx="319">
                  <c:v>0.83727484703488009</c:v>
                </c:pt>
                <c:pt idx="320">
                  <c:v>0.83610816244137465</c:v>
                </c:pt>
                <c:pt idx="321">
                  <c:v>0.83494918981010868</c:v>
                </c:pt>
                <c:pt idx="322">
                  <c:v>0.83379784816601865</c:v>
                </c:pt>
                <c:pt idx="323">
                  <c:v>0.83265405769475886</c:v>
                </c:pt>
                <c:pt idx="324">
                  <c:v>0.83151773972184517</c:v>
                </c:pt>
                <c:pt idx="325">
                  <c:v>0.83038881669233766</c:v>
                </c:pt>
                <c:pt idx="326">
                  <c:v>0.82926721215079846</c:v>
                </c:pt>
                <c:pt idx="327">
                  <c:v>0.82815285072183398</c:v>
                </c:pt>
                <c:pt idx="328">
                  <c:v>0.82704565809095965</c:v>
                </c:pt>
                <c:pt idx="329">
                  <c:v>0.82594556098587701</c:v>
                </c:pt>
                <c:pt idx="330">
                  <c:v>0.82485248715814974</c:v>
                </c:pt>
                <c:pt idx="331">
                  <c:v>0.82376636536529257</c:v>
                </c:pt>
                <c:pt idx="332">
                  <c:v>0.82268712535318012</c:v>
                </c:pt>
                <c:pt idx="333">
                  <c:v>0.82161469783884944</c:v>
                </c:pt>
                <c:pt idx="334">
                  <c:v>0.82054901449367712</c:v>
                </c:pt>
                <c:pt idx="335">
                  <c:v>0.81949000792684967</c:v>
                </c:pt>
                <c:pt idx="336">
                  <c:v>0.81843761166925577</c:v>
                </c:pt>
                <c:pt idx="337">
                  <c:v>0.8173917601576105</c:v>
                </c:pt>
                <c:pt idx="338">
                  <c:v>0.81635238871898075</c:v>
                </c:pt>
                <c:pt idx="339">
                  <c:v>0.81531943355560565</c:v>
                </c:pt>
                <c:pt idx="340">
                  <c:v>0.81429283172999023</c:v>
                </c:pt>
                <c:pt idx="341">
                  <c:v>0.81327252115035897</c:v>
                </c:pt>
              </c:numCache>
            </c:numRef>
          </c:yVal>
          <c:smooth val="1"/>
        </c:ser>
        <c:ser>
          <c:idx val="4"/>
          <c:order val="3"/>
          <c:tx>
            <c:v>I_Falla_Gen_LLL_max</c:v>
          </c:tx>
          <c:spPr>
            <a:ln w="28575">
              <a:solidFill>
                <a:schemeClr val="accent2">
                  <a:lumMod val="75000"/>
                </a:schemeClr>
              </a:solidFill>
              <a:prstDash val="sysDash"/>
            </a:ln>
          </c:spPr>
          <c:marker>
            <c:symbol val="none"/>
          </c:marker>
          <c:xVal>
            <c:numRef>
              <c:f>'Coordinacion G2_T2_Cor'!$Q$29:$Q$30</c:f>
              <c:numCache>
                <c:formatCode>General</c:formatCode>
                <c:ptCount val="2"/>
                <c:pt idx="0">
                  <c:v>9364.2300000000068</c:v>
                </c:pt>
                <c:pt idx="1">
                  <c:v>9364.2300000000068</c:v>
                </c:pt>
              </c:numCache>
            </c:numRef>
          </c:xVal>
          <c:yVal>
            <c:numRef>
              <c:f>'Coordinacion G2_T2_Cor'!$R$29:$R$30</c:f>
              <c:numCache>
                <c:formatCode>General</c:formatCode>
                <c:ptCount val="2"/>
                <c:pt idx="0">
                  <c:v>0.1</c:v>
                </c:pt>
                <c:pt idx="1">
                  <c:v>400</c:v>
                </c:pt>
              </c:numCache>
            </c:numRef>
          </c:yVal>
          <c:smooth val="1"/>
        </c:ser>
        <c:ser>
          <c:idx val="6"/>
          <c:order val="4"/>
          <c:tx>
            <c:v>I_Falla_Transf_LLL_Max</c:v>
          </c:tx>
          <c:spPr>
            <a:ln w="22225">
              <a:solidFill>
                <a:schemeClr val="accent2">
                  <a:lumMod val="75000"/>
                </a:schemeClr>
              </a:solidFill>
              <a:prstDash val="sysDash"/>
            </a:ln>
          </c:spPr>
          <c:marker>
            <c:symbol val="none"/>
          </c:marker>
          <c:xVal>
            <c:numRef>
              <c:f>'Coordinacion G2_T2_Cor'!$Q$31:$Q$32</c:f>
              <c:numCache>
                <c:formatCode>General</c:formatCode>
                <c:ptCount val="2"/>
                <c:pt idx="0">
                  <c:v>4682.1200000000044</c:v>
                </c:pt>
                <c:pt idx="1">
                  <c:v>4682.1200000000044</c:v>
                </c:pt>
              </c:numCache>
            </c:numRef>
          </c:xVal>
          <c:yVal>
            <c:numRef>
              <c:f>'Coordinacion G2_T2_Cor'!$R$31:$R$32</c:f>
              <c:numCache>
                <c:formatCode>General</c:formatCode>
                <c:ptCount val="2"/>
                <c:pt idx="0">
                  <c:v>0.1</c:v>
                </c:pt>
                <c:pt idx="1">
                  <c:v>400</c:v>
                </c:pt>
              </c:numCache>
            </c:numRef>
          </c:yVal>
          <c:smooth val="1"/>
        </c:ser>
        <c:axId val="51675136"/>
        <c:axId val="51677056"/>
      </c:scatterChart>
      <c:valAx>
        <c:axId val="51675136"/>
        <c:scaling>
          <c:logBase val="10"/>
          <c:orientation val="minMax"/>
          <c:max val="30000"/>
          <c:min val="1000"/>
        </c:scaling>
        <c:axPos val="b"/>
        <c:majorGridlines/>
        <c:minorGridlines/>
        <c:title>
          <c:tx>
            <c:rich>
              <a:bodyPr/>
              <a:lstStyle/>
              <a:p>
                <a:pPr>
                  <a:defRPr lang="en-US"/>
                </a:pPr>
                <a:r>
                  <a:rPr lang="en-US"/>
                  <a:t>Corriente</a:t>
                </a:r>
                <a:r>
                  <a:rPr lang="en-US" baseline="0"/>
                  <a:t> [Amperios]</a:t>
                </a:r>
                <a:endParaRPr lang="en-US"/>
              </a:p>
            </c:rich>
          </c:tx>
          <c:layout/>
        </c:title>
        <c:numFmt formatCode="General" sourceLinked="1"/>
        <c:tickLblPos val="low"/>
        <c:txPr>
          <a:bodyPr/>
          <a:lstStyle/>
          <a:p>
            <a:pPr>
              <a:defRPr lang="en-US"/>
            </a:pPr>
            <a:endParaRPr lang="en-US"/>
          </a:p>
        </c:txPr>
        <c:crossAx val="51677056"/>
        <c:crosses val="autoZero"/>
        <c:crossBetween val="midCat"/>
      </c:valAx>
      <c:valAx>
        <c:axId val="51677056"/>
        <c:scaling>
          <c:logBase val="10"/>
          <c:orientation val="minMax"/>
          <c:max val="400"/>
        </c:scaling>
        <c:axPos val="l"/>
        <c:majorGridlines/>
        <c:minorGridlines/>
        <c:title>
          <c:tx>
            <c:rich>
              <a:bodyPr/>
              <a:lstStyle/>
              <a:p>
                <a:pPr>
                  <a:defRPr lang="en-US"/>
                </a:pPr>
                <a:r>
                  <a:rPr lang="en-US"/>
                  <a:t>Tiempo [Segundos]</a:t>
                </a:r>
              </a:p>
            </c:rich>
          </c:tx>
          <c:layout/>
        </c:title>
        <c:numFmt formatCode="General" sourceLinked="1"/>
        <c:tickLblPos val="nextTo"/>
        <c:txPr>
          <a:bodyPr/>
          <a:lstStyle/>
          <a:p>
            <a:pPr>
              <a:defRPr lang="en-US"/>
            </a:pPr>
            <a:endParaRPr lang="en-US"/>
          </a:p>
        </c:txPr>
        <c:crossAx val="51675136"/>
        <c:crosses val="autoZero"/>
        <c:crossBetween val="midCat"/>
      </c:valAx>
      <c:spPr>
        <a:noFill/>
        <a:ln w="12700" cap="rnd">
          <a:solidFill>
            <a:sysClr val="windowText" lastClr="000000"/>
          </a:solidFill>
          <a:prstDash val="dash"/>
        </a:ln>
      </c:spPr>
    </c:plotArea>
    <c:plotVisOnly val="1"/>
    <c:dispBlanksAs val="gap"/>
  </c:chart>
  <c:spPr>
    <a:ln cap="rnd">
      <a:noFill/>
    </a:ln>
    <a:effectLst/>
  </c:spPr>
  <c:externalData r:id="rId1"/>
</c:chartSpace>
</file>

<file path=ppt/diagrams/_rels/data1.xml.rels><?xml version="1.0" encoding="UTF-8" standalone="yes"?>
<Relationships xmlns="http://schemas.openxmlformats.org/package/2006/relationships"><Relationship Id="rId1" Type="http://schemas.openxmlformats.org/officeDocument/2006/relationships/image" Target="../media/image43.jpeg"/></Relationships>
</file>

<file path=ppt/diagrams/_rels/data2.xml.rels><?xml version="1.0" encoding="UTF-8" standalone="yes"?>
<Relationships xmlns="http://schemas.openxmlformats.org/package/2006/relationships"><Relationship Id="rId1"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20B963-7FC5-44FA-9D01-CB1C9D505699}" type="doc">
      <dgm:prSet loTypeId="urn:microsoft.com/office/officeart/2005/8/layout/vList4" loCatId="list" qsTypeId="urn:microsoft.com/office/officeart/2005/8/quickstyle/simple5" qsCatId="simple" csTypeId="urn:microsoft.com/office/officeart/2005/8/colors/accent5_1" csCatId="accent5" phldr="1"/>
      <dgm:spPr/>
      <dgm:t>
        <a:bodyPr/>
        <a:lstStyle/>
        <a:p>
          <a:endParaRPr lang="es-ES"/>
        </a:p>
      </dgm:t>
    </dgm:pt>
    <dgm:pt modelId="{4EEA0BDB-302C-4DAD-AD3F-410F38B8C9C6}">
      <dgm:prSet custT="1"/>
      <dgm:spPr/>
      <dgm:t>
        <a:bodyPr/>
        <a:lstStyle/>
        <a:p>
          <a:pPr rtl="0"/>
          <a:r>
            <a:rPr lang="es-ES" sz="1600" dirty="0" smtClean="0"/>
            <a:t>La curva del relevador T60 guarda un intervalo de coordinación de 0.2 segundos por encima de la línea de operación de la unidad D60</a:t>
          </a:r>
          <a:endParaRPr lang="en-US" sz="1600" dirty="0"/>
        </a:p>
      </dgm:t>
    </dgm:pt>
    <dgm:pt modelId="{71F240CA-EC03-4781-97EF-E4466DA8E344}" type="parTrans" cxnId="{95712664-F783-446D-8E26-E62FF6F3D0DE}">
      <dgm:prSet/>
      <dgm:spPr/>
      <dgm:t>
        <a:bodyPr/>
        <a:lstStyle/>
        <a:p>
          <a:endParaRPr lang="es-ES"/>
        </a:p>
      </dgm:t>
    </dgm:pt>
    <dgm:pt modelId="{BB67AA53-DE28-4280-8867-CBCFC15A11FE}" type="sibTrans" cxnId="{95712664-F783-446D-8E26-E62FF6F3D0DE}">
      <dgm:prSet/>
      <dgm:spPr/>
      <dgm:t>
        <a:bodyPr/>
        <a:lstStyle/>
        <a:p>
          <a:endParaRPr lang="es-ES"/>
        </a:p>
      </dgm:t>
    </dgm:pt>
    <dgm:pt modelId="{E79855F2-812B-41A3-8E38-006102276473}">
      <dgm:prSet custT="1"/>
      <dgm:spPr/>
      <dgm:t>
        <a:bodyPr/>
        <a:lstStyle/>
        <a:p>
          <a:pPr rtl="0"/>
          <a:r>
            <a:rPr lang="es-ES" sz="1600" dirty="0" smtClean="0"/>
            <a:t>Por encima de la curva de operación del T60 deberá ubicarse la característica del G60</a:t>
          </a:r>
          <a:endParaRPr lang="en-US" sz="1600" dirty="0"/>
        </a:p>
      </dgm:t>
    </dgm:pt>
    <dgm:pt modelId="{59AC1FC8-8142-480D-B426-BDEBF466616E}" type="parTrans" cxnId="{13D5C75A-57BA-454E-9B1A-F7B0F5536B58}">
      <dgm:prSet/>
      <dgm:spPr/>
      <dgm:t>
        <a:bodyPr/>
        <a:lstStyle/>
        <a:p>
          <a:endParaRPr lang="es-ES"/>
        </a:p>
      </dgm:t>
    </dgm:pt>
    <dgm:pt modelId="{3D53013C-1E65-46D1-8F3E-4FC3F4E3600D}" type="sibTrans" cxnId="{13D5C75A-57BA-454E-9B1A-F7B0F5536B58}">
      <dgm:prSet/>
      <dgm:spPr/>
      <dgm:t>
        <a:bodyPr/>
        <a:lstStyle/>
        <a:p>
          <a:endParaRPr lang="es-ES"/>
        </a:p>
      </dgm:t>
    </dgm:pt>
    <dgm:pt modelId="{0B06821E-E2D1-41AF-A99D-477939B2B156}">
      <dgm:prSet custT="1"/>
      <dgm:spPr/>
      <dgm:t>
        <a:bodyPr/>
        <a:lstStyle/>
        <a:p>
          <a:pPr rtl="0"/>
          <a:r>
            <a:rPr lang="es-ES" sz="1600" dirty="0" smtClean="0"/>
            <a:t>El ajuste de la característica de </a:t>
          </a:r>
          <a:r>
            <a:rPr lang="es-ES" sz="1600" dirty="0" err="1" smtClean="0"/>
            <a:t>sobrecorriente</a:t>
          </a:r>
          <a:r>
            <a:rPr lang="es-ES" sz="1600" dirty="0" smtClean="0"/>
            <a:t> para la restricción de voltaje 0% asegura la protección del generador para fallas cercanas al mismo.</a:t>
          </a:r>
          <a:endParaRPr lang="en-US" sz="1600" dirty="0"/>
        </a:p>
      </dgm:t>
    </dgm:pt>
    <dgm:pt modelId="{F4989296-8AB0-4F30-9129-560B371C8711}" type="parTrans" cxnId="{C97C277F-C305-47E2-969A-13CAC8D5E810}">
      <dgm:prSet/>
      <dgm:spPr/>
      <dgm:t>
        <a:bodyPr/>
        <a:lstStyle/>
        <a:p>
          <a:endParaRPr lang="es-ES"/>
        </a:p>
      </dgm:t>
    </dgm:pt>
    <dgm:pt modelId="{4F8BAF3B-5873-4769-AE01-D88A8D8D92E3}" type="sibTrans" cxnId="{C97C277F-C305-47E2-969A-13CAC8D5E810}">
      <dgm:prSet/>
      <dgm:spPr/>
      <dgm:t>
        <a:bodyPr/>
        <a:lstStyle/>
        <a:p>
          <a:endParaRPr lang="es-ES"/>
        </a:p>
      </dgm:t>
    </dgm:pt>
    <dgm:pt modelId="{9B9F7BF0-64B9-47FD-8563-D829A45F0C8D}">
      <dgm:prSet custT="1"/>
      <dgm:spPr/>
      <dgm:t>
        <a:bodyPr/>
        <a:lstStyle/>
        <a:p>
          <a:pPr rtl="0"/>
          <a:r>
            <a:rPr lang="es-ES" sz="1600" dirty="0" smtClean="0"/>
            <a:t>Ante una falla externa a la central, tan solo deberá operar la unidad de distancia D60</a:t>
          </a:r>
          <a:endParaRPr lang="en-US" sz="1600" dirty="0"/>
        </a:p>
      </dgm:t>
    </dgm:pt>
    <dgm:pt modelId="{F8979765-5525-4570-821D-63779E303F7B}" type="sibTrans" cxnId="{4DFD416B-33A1-468E-B33A-7C3EA19E7339}">
      <dgm:prSet/>
      <dgm:spPr/>
      <dgm:t>
        <a:bodyPr/>
        <a:lstStyle/>
        <a:p>
          <a:endParaRPr lang="es-ES"/>
        </a:p>
      </dgm:t>
    </dgm:pt>
    <dgm:pt modelId="{992FD33C-92A2-42FE-B429-680E3C45B474}" type="parTrans" cxnId="{4DFD416B-33A1-468E-B33A-7C3EA19E7339}">
      <dgm:prSet/>
      <dgm:spPr/>
      <dgm:t>
        <a:bodyPr/>
        <a:lstStyle/>
        <a:p>
          <a:endParaRPr lang="es-ES"/>
        </a:p>
      </dgm:t>
    </dgm:pt>
    <dgm:pt modelId="{0E0A4F73-86D2-4E24-897B-C25DC35C3B8E}" type="pres">
      <dgm:prSet presAssocID="{F520B963-7FC5-44FA-9D01-CB1C9D505699}" presName="linear" presStyleCnt="0">
        <dgm:presLayoutVars>
          <dgm:dir/>
          <dgm:resizeHandles val="exact"/>
        </dgm:presLayoutVars>
      </dgm:prSet>
      <dgm:spPr/>
      <dgm:t>
        <a:bodyPr/>
        <a:lstStyle/>
        <a:p>
          <a:endParaRPr lang="es-ES"/>
        </a:p>
      </dgm:t>
    </dgm:pt>
    <dgm:pt modelId="{6B50FF97-ED20-43A8-ADE8-64C252F7F194}" type="pres">
      <dgm:prSet presAssocID="{9B9F7BF0-64B9-47FD-8563-D829A45F0C8D}" presName="comp" presStyleCnt="0"/>
      <dgm:spPr/>
    </dgm:pt>
    <dgm:pt modelId="{A3E021F4-DCB7-4717-86B4-0A957F686744}" type="pres">
      <dgm:prSet presAssocID="{9B9F7BF0-64B9-47FD-8563-D829A45F0C8D}" presName="box" presStyleLbl="node1" presStyleIdx="0" presStyleCnt="4"/>
      <dgm:spPr/>
      <dgm:t>
        <a:bodyPr/>
        <a:lstStyle/>
        <a:p>
          <a:endParaRPr lang="es-ES"/>
        </a:p>
      </dgm:t>
    </dgm:pt>
    <dgm:pt modelId="{19F4D0C7-2E73-4FD3-B232-A7AD1B5E29C9}" type="pres">
      <dgm:prSet presAssocID="{9B9F7BF0-64B9-47FD-8563-D829A45F0C8D}" presName="img" presStyleLbl="fgImgPlace1" presStyleIdx="0" presStyleCnt="4"/>
      <dgm:spPr>
        <a:blipFill rotWithShape="0">
          <a:blip xmlns:r="http://schemas.openxmlformats.org/officeDocument/2006/relationships" r:embed="rId1"/>
          <a:stretch>
            <a:fillRect/>
          </a:stretch>
        </a:blipFill>
      </dgm:spPr>
      <dgm:t>
        <a:bodyPr/>
        <a:lstStyle/>
        <a:p>
          <a:endParaRPr lang="es-ES"/>
        </a:p>
      </dgm:t>
    </dgm:pt>
    <dgm:pt modelId="{8B7C328A-05E1-4150-AF93-5E4E86366F73}" type="pres">
      <dgm:prSet presAssocID="{9B9F7BF0-64B9-47FD-8563-D829A45F0C8D}" presName="text" presStyleLbl="node1" presStyleIdx="0" presStyleCnt="4">
        <dgm:presLayoutVars>
          <dgm:bulletEnabled val="1"/>
        </dgm:presLayoutVars>
      </dgm:prSet>
      <dgm:spPr/>
      <dgm:t>
        <a:bodyPr/>
        <a:lstStyle/>
        <a:p>
          <a:endParaRPr lang="es-ES"/>
        </a:p>
      </dgm:t>
    </dgm:pt>
    <dgm:pt modelId="{FAA9AAA6-4857-43F1-8F87-E90A99CC7432}" type="pres">
      <dgm:prSet presAssocID="{F8979765-5525-4570-821D-63779E303F7B}" presName="spacer" presStyleCnt="0"/>
      <dgm:spPr/>
    </dgm:pt>
    <dgm:pt modelId="{3941ACB9-62FC-4D95-9FC6-40900F39B392}" type="pres">
      <dgm:prSet presAssocID="{4EEA0BDB-302C-4DAD-AD3F-410F38B8C9C6}" presName="comp" presStyleCnt="0"/>
      <dgm:spPr/>
    </dgm:pt>
    <dgm:pt modelId="{87A3C512-CD53-469F-ACA1-D17DD4218F86}" type="pres">
      <dgm:prSet presAssocID="{4EEA0BDB-302C-4DAD-AD3F-410F38B8C9C6}" presName="box" presStyleLbl="node1" presStyleIdx="1" presStyleCnt="4"/>
      <dgm:spPr/>
      <dgm:t>
        <a:bodyPr/>
        <a:lstStyle/>
        <a:p>
          <a:endParaRPr lang="es-ES"/>
        </a:p>
      </dgm:t>
    </dgm:pt>
    <dgm:pt modelId="{07FD3F70-89FF-44FD-BACC-C606435EAAA7}" type="pres">
      <dgm:prSet presAssocID="{4EEA0BDB-302C-4DAD-AD3F-410F38B8C9C6}" presName="img" presStyleLbl="fgImgPlace1" presStyleIdx="1" presStyleCnt="4"/>
      <dgm:spPr>
        <a:blipFill rotWithShape="0">
          <a:blip xmlns:r="http://schemas.openxmlformats.org/officeDocument/2006/relationships" r:embed="rId1"/>
          <a:stretch>
            <a:fillRect/>
          </a:stretch>
        </a:blipFill>
      </dgm:spPr>
    </dgm:pt>
    <dgm:pt modelId="{7D5FDD22-D2A8-479A-83CE-5DC4E43CD729}" type="pres">
      <dgm:prSet presAssocID="{4EEA0BDB-302C-4DAD-AD3F-410F38B8C9C6}" presName="text" presStyleLbl="node1" presStyleIdx="1" presStyleCnt="4">
        <dgm:presLayoutVars>
          <dgm:bulletEnabled val="1"/>
        </dgm:presLayoutVars>
      </dgm:prSet>
      <dgm:spPr/>
      <dgm:t>
        <a:bodyPr/>
        <a:lstStyle/>
        <a:p>
          <a:endParaRPr lang="es-ES"/>
        </a:p>
      </dgm:t>
    </dgm:pt>
    <dgm:pt modelId="{8866545E-5D08-4047-A800-06AF9045ACC3}" type="pres">
      <dgm:prSet presAssocID="{BB67AA53-DE28-4280-8867-CBCFC15A11FE}" presName="spacer" presStyleCnt="0"/>
      <dgm:spPr/>
    </dgm:pt>
    <dgm:pt modelId="{C87077BB-743B-40C8-AE0B-36123E399555}" type="pres">
      <dgm:prSet presAssocID="{E79855F2-812B-41A3-8E38-006102276473}" presName="comp" presStyleCnt="0"/>
      <dgm:spPr/>
    </dgm:pt>
    <dgm:pt modelId="{48D84BA5-A20C-444C-91BF-81874458905A}" type="pres">
      <dgm:prSet presAssocID="{E79855F2-812B-41A3-8E38-006102276473}" presName="box" presStyleLbl="node1" presStyleIdx="2" presStyleCnt="4"/>
      <dgm:spPr/>
      <dgm:t>
        <a:bodyPr/>
        <a:lstStyle/>
        <a:p>
          <a:endParaRPr lang="es-ES"/>
        </a:p>
      </dgm:t>
    </dgm:pt>
    <dgm:pt modelId="{833672D5-0D59-4555-A17D-927E3DA7EAAC}" type="pres">
      <dgm:prSet presAssocID="{E79855F2-812B-41A3-8E38-006102276473}" presName="img" presStyleLbl="fgImgPlace1" presStyleIdx="2" presStyleCnt="4"/>
      <dgm:spPr>
        <a:blipFill rotWithShape="0">
          <a:blip xmlns:r="http://schemas.openxmlformats.org/officeDocument/2006/relationships" r:embed="rId1"/>
          <a:stretch>
            <a:fillRect/>
          </a:stretch>
        </a:blipFill>
      </dgm:spPr>
    </dgm:pt>
    <dgm:pt modelId="{55FD740B-F125-4E99-926E-8BC4AE521427}" type="pres">
      <dgm:prSet presAssocID="{E79855F2-812B-41A3-8E38-006102276473}" presName="text" presStyleLbl="node1" presStyleIdx="2" presStyleCnt="4">
        <dgm:presLayoutVars>
          <dgm:bulletEnabled val="1"/>
        </dgm:presLayoutVars>
      </dgm:prSet>
      <dgm:spPr/>
      <dgm:t>
        <a:bodyPr/>
        <a:lstStyle/>
        <a:p>
          <a:endParaRPr lang="es-ES"/>
        </a:p>
      </dgm:t>
    </dgm:pt>
    <dgm:pt modelId="{9B0CD864-88C1-4507-A618-C2CCD39DC91B}" type="pres">
      <dgm:prSet presAssocID="{3D53013C-1E65-46D1-8F3E-4FC3F4E3600D}" presName="spacer" presStyleCnt="0"/>
      <dgm:spPr/>
    </dgm:pt>
    <dgm:pt modelId="{9F1B6A3D-B6AD-46FD-B349-29BF145C05E1}" type="pres">
      <dgm:prSet presAssocID="{0B06821E-E2D1-41AF-A99D-477939B2B156}" presName="comp" presStyleCnt="0"/>
      <dgm:spPr/>
    </dgm:pt>
    <dgm:pt modelId="{BB896819-B67A-4EBF-9A35-4E6A68EE5DC3}" type="pres">
      <dgm:prSet presAssocID="{0B06821E-E2D1-41AF-A99D-477939B2B156}" presName="box" presStyleLbl="node1" presStyleIdx="3" presStyleCnt="4"/>
      <dgm:spPr/>
      <dgm:t>
        <a:bodyPr/>
        <a:lstStyle/>
        <a:p>
          <a:endParaRPr lang="es-ES"/>
        </a:p>
      </dgm:t>
    </dgm:pt>
    <dgm:pt modelId="{9D93C9B2-5D87-49EA-AB55-3B43F4C9F82C}" type="pres">
      <dgm:prSet presAssocID="{0B06821E-E2D1-41AF-A99D-477939B2B156}" presName="img" presStyleLbl="fgImgPlace1" presStyleIdx="3" presStyleCnt="4"/>
      <dgm:spPr>
        <a:blipFill rotWithShape="0">
          <a:blip xmlns:r="http://schemas.openxmlformats.org/officeDocument/2006/relationships" r:embed="rId1"/>
          <a:stretch>
            <a:fillRect/>
          </a:stretch>
        </a:blipFill>
      </dgm:spPr>
    </dgm:pt>
    <dgm:pt modelId="{7062BC92-8C8A-4E65-8AE1-5DFA13100850}" type="pres">
      <dgm:prSet presAssocID="{0B06821E-E2D1-41AF-A99D-477939B2B156}" presName="text" presStyleLbl="node1" presStyleIdx="3" presStyleCnt="4">
        <dgm:presLayoutVars>
          <dgm:bulletEnabled val="1"/>
        </dgm:presLayoutVars>
      </dgm:prSet>
      <dgm:spPr/>
      <dgm:t>
        <a:bodyPr/>
        <a:lstStyle/>
        <a:p>
          <a:endParaRPr lang="es-ES"/>
        </a:p>
      </dgm:t>
    </dgm:pt>
  </dgm:ptLst>
  <dgm:cxnLst>
    <dgm:cxn modelId="{491A4E03-19A1-4C3A-B836-8FDB54152EC9}" type="presOf" srcId="{4EEA0BDB-302C-4DAD-AD3F-410F38B8C9C6}" destId="{7D5FDD22-D2A8-479A-83CE-5DC4E43CD729}" srcOrd="1" destOrd="0" presId="urn:microsoft.com/office/officeart/2005/8/layout/vList4"/>
    <dgm:cxn modelId="{A48587E9-B054-4AB7-818B-60E2F70E2F13}" type="presOf" srcId="{9B9F7BF0-64B9-47FD-8563-D829A45F0C8D}" destId="{A3E021F4-DCB7-4717-86B4-0A957F686744}" srcOrd="0" destOrd="0" presId="urn:microsoft.com/office/officeart/2005/8/layout/vList4"/>
    <dgm:cxn modelId="{5B9CB36E-7FAA-4B5C-A35B-2573CD6BA577}" type="presOf" srcId="{9B9F7BF0-64B9-47FD-8563-D829A45F0C8D}" destId="{8B7C328A-05E1-4150-AF93-5E4E86366F73}" srcOrd="1" destOrd="0" presId="urn:microsoft.com/office/officeart/2005/8/layout/vList4"/>
    <dgm:cxn modelId="{0CA1A99A-2E3B-4199-8E42-51C75662AA2F}" type="presOf" srcId="{0B06821E-E2D1-41AF-A99D-477939B2B156}" destId="{7062BC92-8C8A-4E65-8AE1-5DFA13100850}" srcOrd="1" destOrd="0" presId="urn:microsoft.com/office/officeart/2005/8/layout/vList4"/>
    <dgm:cxn modelId="{A3B1653A-2670-4346-9268-F5FA2F956EB5}" type="presOf" srcId="{E79855F2-812B-41A3-8E38-006102276473}" destId="{48D84BA5-A20C-444C-91BF-81874458905A}" srcOrd="0" destOrd="0" presId="urn:microsoft.com/office/officeart/2005/8/layout/vList4"/>
    <dgm:cxn modelId="{A9B4A462-4A06-4C7D-8AA0-D5C5E8FF4C7C}" type="presOf" srcId="{F520B963-7FC5-44FA-9D01-CB1C9D505699}" destId="{0E0A4F73-86D2-4E24-897B-C25DC35C3B8E}" srcOrd="0" destOrd="0" presId="urn:microsoft.com/office/officeart/2005/8/layout/vList4"/>
    <dgm:cxn modelId="{95712664-F783-446D-8E26-E62FF6F3D0DE}" srcId="{F520B963-7FC5-44FA-9D01-CB1C9D505699}" destId="{4EEA0BDB-302C-4DAD-AD3F-410F38B8C9C6}" srcOrd="1" destOrd="0" parTransId="{71F240CA-EC03-4781-97EF-E4466DA8E344}" sibTransId="{BB67AA53-DE28-4280-8867-CBCFC15A11FE}"/>
    <dgm:cxn modelId="{C97C277F-C305-47E2-969A-13CAC8D5E810}" srcId="{F520B963-7FC5-44FA-9D01-CB1C9D505699}" destId="{0B06821E-E2D1-41AF-A99D-477939B2B156}" srcOrd="3" destOrd="0" parTransId="{F4989296-8AB0-4F30-9129-560B371C8711}" sibTransId="{4F8BAF3B-5873-4769-AE01-D88A8D8D92E3}"/>
    <dgm:cxn modelId="{4DFD416B-33A1-468E-B33A-7C3EA19E7339}" srcId="{F520B963-7FC5-44FA-9D01-CB1C9D505699}" destId="{9B9F7BF0-64B9-47FD-8563-D829A45F0C8D}" srcOrd="0" destOrd="0" parTransId="{992FD33C-92A2-42FE-B429-680E3C45B474}" sibTransId="{F8979765-5525-4570-821D-63779E303F7B}"/>
    <dgm:cxn modelId="{13D5C75A-57BA-454E-9B1A-F7B0F5536B58}" srcId="{F520B963-7FC5-44FA-9D01-CB1C9D505699}" destId="{E79855F2-812B-41A3-8E38-006102276473}" srcOrd="2" destOrd="0" parTransId="{59AC1FC8-8142-480D-B426-BDEBF466616E}" sibTransId="{3D53013C-1E65-46D1-8F3E-4FC3F4E3600D}"/>
    <dgm:cxn modelId="{227EC533-2BBB-4887-B3F4-AC626180C040}" type="presOf" srcId="{0B06821E-E2D1-41AF-A99D-477939B2B156}" destId="{BB896819-B67A-4EBF-9A35-4E6A68EE5DC3}" srcOrd="0" destOrd="0" presId="urn:microsoft.com/office/officeart/2005/8/layout/vList4"/>
    <dgm:cxn modelId="{73DE56BB-345C-4DFE-9DE8-4BD384344A85}" type="presOf" srcId="{E79855F2-812B-41A3-8E38-006102276473}" destId="{55FD740B-F125-4E99-926E-8BC4AE521427}" srcOrd="1" destOrd="0" presId="urn:microsoft.com/office/officeart/2005/8/layout/vList4"/>
    <dgm:cxn modelId="{77CECE4B-5978-4355-844F-B6F94809B8B3}" type="presOf" srcId="{4EEA0BDB-302C-4DAD-AD3F-410F38B8C9C6}" destId="{87A3C512-CD53-469F-ACA1-D17DD4218F86}" srcOrd="0" destOrd="0" presId="urn:microsoft.com/office/officeart/2005/8/layout/vList4"/>
    <dgm:cxn modelId="{2B96A802-5749-40EA-B756-5C5042778C56}" type="presParOf" srcId="{0E0A4F73-86D2-4E24-897B-C25DC35C3B8E}" destId="{6B50FF97-ED20-43A8-ADE8-64C252F7F194}" srcOrd="0" destOrd="0" presId="urn:microsoft.com/office/officeart/2005/8/layout/vList4"/>
    <dgm:cxn modelId="{B4FC138F-D8AB-4C92-8A9B-1C37A58F1FFE}" type="presParOf" srcId="{6B50FF97-ED20-43A8-ADE8-64C252F7F194}" destId="{A3E021F4-DCB7-4717-86B4-0A957F686744}" srcOrd="0" destOrd="0" presId="urn:microsoft.com/office/officeart/2005/8/layout/vList4"/>
    <dgm:cxn modelId="{2AEE5BEC-3886-4855-96E7-EBF90BCC0A5F}" type="presParOf" srcId="{6B50FF97-ED20-43A8-ADE8-64C252F7F194}" destId="{19F4D0C7-2E73-4FD3-B232-A7AD1B5E29C9}" srcOrd="1" destOrd="0" presId="urn:microsoft.com/office/officeart/2005/8/layout/vList4"/>
    <dgm:cxn modelId="{B1D6E4EC-7112-45DB-8493-A859C0B52341}" type="presParOf" srcId="{6B50FF97-ED20-43A8-ADE8-64C252F7F194}" destId="{8B7C328A-05E1-4150-AF93-5E4E86366F73}" srcOrd="2" destOrd="0" presId="urn:microsoft.com/office/officeart/2005/8/layout/vList4"/>
    <dgm:cxn modelId="{B8149C50-3DEF-46AF-8559-5AF720ED1F32}" type="presParOf" srcId="{0E0A4F73-86D2-4E24-897B-C25DC35C3B8E}" destId="{FAA9AAA6-4857-43F1-8F87-E90A99CC7432}" srcOrd="1" destOrd="0" presId="urn:microsoft.com/office/officeart/2005/8/layout/vList4"/>
    <dgm:cxn modelId="{152B8EEE-FF74-4A68-8C8F-5000374E6EF3}" type="presParOf" srcId="{0E0A4F73-86D2-4E24-897B-C25DC35C3B8E}" destId="{3941ACB9-62FC-4D95-9FC6-40900F39B392}" srcOrd="2" destOrd="0" presId="urn:microsoft.com/office/officeart/2005/8/layout/vList4"/>
    <dgm:cxn modelId="{0759994A-EBAA-43EA-AC59-F46B74E4A9EC}" type="presParOf" srcId="{3941ACB9-62FC-4D95-9FC6-40900F39B392}" destId="{87A3C512-CD53-469F-ACA1-D17DD4218F86}" srcOrd="0" destOrd="0" presId="urn:microsoft.com/office/officeart/2005/8/layout/vList4"/>
    <dgm:cxn modelId="{FEECEA79-BAF9-40F7-87DB-F9C83BEA8405}" type="presParOf" srcId="{3941ACB9-62FC-4D95-9FC6-40900F39B392}" destId="{07FD3F70-89FF-44FD-BACC-C606435EAAA7}" srcOrd="1" destOrd="0" presId="urn:microsoft.com/office/officeart/2005/8/layout/vList4"/>
    <dgm:cxn modelId="{E536DACE-E344-4444-A132-DC76406B5B68}" type="presParOf" srcId="{3941ACB9-62FC-4D95-9FC6-40900F39B392}" destId="{7D5FDD22-D2A8-479A-83CE-5DC4E43CD729}" srcOrd="2" destOrd="0" presId="urn:microsoft.com/office/officeart/2005/8/layout/vList4"/>
    <dgm:cxn modelId="{1C526184-FD66-4B5E-BBFE-73E2E0DFE27D}" type="presParOf" srcId="{0E0A4F73-86D2-4E24-897B-C25DC35C3B8E}" destId="{8866545E-5D08-4047-A800-06AF9045ACC3}" srcOrd="3" destOrd="0" presId="urn:microsoft.com/office/officeart/2005/8/layout/vList4"/>
    <dgm:cxn modelId="{35894B8C-42C9-4898-BD0D-48EC426B0DE4}" type="presParOf" srcId="{0E0A4F73-86D2-4E24-897B-C25DC35C3B8E}" destId="{C87077BB-743B-40C8-AE0B-36123E399555}" srcOrd="4" destOrd="0" presId="urn:microsoft.com/office/officeart/2005/8/layout/vList4"/>
    <dgm:cxn modelId="{053833E3-1EBF-42A2-A89E-C2F439EEE3D3}" type="presParOf" srcId="{C87077BB-743B-40C8-AE0B-36123E399555}" destId="{48D84BA5-A20C-444C-91BF-81874458905A}" srcOrd="0" destOrd="0" presId="urn:microsoft.com/office/officeart/2005/8/layout/vList4"/>
    <dgm:cxn modelId="{E81A31F1-5E6A-4D54-A7C0-4E93B972D414}" type="presParOf" srcId="{C87077BB-743B-40C8-AE0B-36123E399555}" destId="{833672D5-0D59-4555-A17D-927E3DA7EAAC}" srcOrd="1" destOrd="0" presId="urn:microsoft.com/office/officeart/2005/8/layout/vList4"/>
    <dgm:cxn modelId="{80C418E1-0467-4088-BFA5-130183F3525A}" type="presParOf" srcId="{C87077BB-743B-40C8-AE0B-36123E399555}" destId="{55FD740B-F125-4E99-926E-8BC4AE521427}" srcOrd="2" destOrd="0" presId="urn:microsoft.com/office/officeart/2005/8/layout/vList4"/>
    <dgm:cxn modelId="{65825357-DB43-401D-8F28-3DB5477C9F79}" type="presParOf" srcId="{0E0A4F73-86D2-4E24-897B-C25DC35C3B8E}" destId="{9B0CD864-88C1-4507-A618-C2CCD39DC91B}" srcOrd="5" destOrd="0" presId="urn:microsoft.com/office/officeart/2005/8/layout/vList4"/>
    <dgm:cxn modelId="{E413328A-2D38-43A1-B355-B045F6764E69}" type="presParOf" srcId="{0E0A4F73-86D2-4E24-897B-C25DC35C3B8E}" destId="{9F1B6A3D-B6AD-46FD-B349-29BF145C05E1}" srcOrd="6" destOrd="0" presId="urn:microsoft.com/office/officeart/2005/8/layout/vList4"/>
    <dgm:cxn modelId="{D92FDB7E-4D9A-4556-8A6E-96030B2BCCD1}" type="presParOf" srcId="{9F1B6A3D-B6AD-46FD-B349-29BF145C05E1}" destId="{BB896819-B67A-4EBF-9A35-4E6A68EE5DC3}" srcOrd="0" destOrd="0" presId="urn:microsoft.com/office/officeart/2005/8/layout/vList4"/>
    <dgm:cxn modelId="{C26864E2-12A2-463A-8947-FF3211A260A3}" type="presParOf" srcId="{9F1B6A3D-B6AD-46FD-B349-29BF145C05E1}" destId="{9D93C9B2-5D87-49EA-AB55-3B43F4C9F82C}" srcOrd="1" destOrd="0" presId="urn:microsoft.com/office/officeart/2005/8/layout/vList4"/>
    <dgm:cxn modelId="{F27EC953-67D6-4C06-A816-9C778BD4CDCD}" type="presParOf" srcId="{9F1B6A3D-B6AD-46FD-B349-29BF145C05E1}" destId="{7062BC92-8C8A-4E65-8AE1-5DFA13100850}" srcOrd="2" destOrd="0" presId="urn:microsoft.com/office/officeart/2005/8/layout/vList4"/>
  </dgm:cxnLst>
  <dgm:bg/>
  <dgm:whole/>
</dgm:dataModel>
</file>

<file path=ppt/diagrams/data2.xml><?xml version="1.0" encoding="utf-8"?>
<dgm:dataModel xmlns:dgm="http://schemas.openxmlformats.org/drawingml/2006/diagram" xmlns:a="http://schemas.openxmlformats.org/drawingml/2006/main">
  <dgm:ptLst>
    <dgm:pt modelId="{F520B963-7FC5-44FA-9D01-CB1C9D505699}" type="doc">
      <dgm:prSet loTypeId="urn:microsoft.com/office/officeart/2005/8/layout/vList4" loCatId="list" qsTypeId="urn:microsoft.com/office/officeart/2005/8/quickstyle/simple5" qsCatId="simple" csTypeId="urn:microsoft.com/office/officeart/2005/8/colors/accent5_1" csCatId="accent5" phldr="1"/>
      <dgm:spPr/>
      <dgm:t>
        <a:bodyPr/>
        <a:lstStyle/>
        <a:p>
          <a:endParaRPr lang="es-ES"/>
        </a:p>
      </dgm:t>
    </dgm:pt>
    <dgm:pt modelId="{4EEA0BDB-302C-4DAD-AD3F-410F38B8C9C6}">
      <dgm:prSet custT="1"/>
      <dgm:spPr/>
      <dgm:t>
        <a:bodyPr/>
        <a:lstStyle/>
        <a:p>
          <a:pPr rtl="0"/>
          <a:r>
            <a:rPr lang="es-ES" sz="1600" dirty="0" smtClean="0"/>
            <a:t>La curva del relevador T60 guarda un intervalo de coordinación de 0.2 segundos por encima de la línea de operación de la unidad D60</a:t>
          </a:r>
          <a:endParaRPr lang="en-US" sz="1600" dirty="0"/>
        </a:p>
      </dgm:t>
    </dgm:pt>
    <dgm:pt modelId="{71F240CA-EC03-4781-97EF-E4466DA8E344}" type="parTrans" cxnId="{95712664-F783-446D-8E26-E62FF6F3D0DE}">
      <dgm:prSet/>
      <dgm:spPr/>
      <dgm:t>
        <a:bodyPr/>
        <a:lstStyle/>
        <a:p>
          <a:endParaRPr lang="es-ES"/>
        </a:p>
      </dgm:t>
    </dgm:pt>
    <dgm:pt modelId="{BB67AA53-DE28-4280-8867-CBCFC15A11FE}" type="sibTrans" cxnId="{95712664-F783-446D-8E26-E62FF6F3D0DE}">
      <dgm:prSet/>
      <dgm:spPr/>
      <dgm:t>
        <a:bodyPr/>
        <a:lstStyle/>
        <a:p>
          <a:endParaRPr lang="es-ES"/>
        </a:p>
      </dgm:t>
    </dgm:pt>
    <dgm:pt modelId="{E79855F2-812B-41A3-8E38-006102276473}">
      <dgm:prSet custT="1"/>
      <dgm:spPr/>
      <dgm:t>
        <a:bodyPr/>
        <a:lstStyle/>
        <a:p>
          <a:pPr rtl="0"/>
          <a:r>
            <a:rPr lang="es-ES" sz="1600" dirty="0" smtClean="0"/>
            <a:t>Por encima de la curva de operación del T60 deberá ubicarse la característica del G60</a:t>
          </a:r>
          <a:endParaRPr lang="en-US" sz="1600" dirty="0"/>
        </a:p>
      </dgm:t>
    </dgm:pt>
    <dgm:pt modelId="{59AC1FC8-8142-480D-B426-BDEBF466616E}" type="parTrans" cxnId="{13D5C75A-57BA-454E-9B1A-F7B0F5536B58}">
      <dgm:prSet/>
      <dgm:spPr/>
      <dgm:t>
        <a:bodyPr/>
        <a:lstStyle/>
        <a:p>
          <a:endParaRPr lang="es-ES"/>
        </a:p>
      </dgm:t>
    </dgm:pt>
    <dgm:pt modelId="{3D53013C-1E65-46D1-8F3E-4FC3F4E3600D}" type="sibTrans" cxnId="{13D5C75A-57BA-454E-9B1A-F7B0F5536B58}">
      <dgm:prSet/>
      <dgm:spPr/>
      <dgm:t>
        <a:bodyPr/>
        <a:lstStyle/>
        <a:p>
          <a:endParaRPr lang="es-ES"/>
        </a:p>
      </dgm:t>
    </dgm:pt>
    <dgm:pt modelId="{0B06821E-E2D1-41AF-A99D-477939B2B156}">
      <dgm:prSet custT="1"/>
      <dgm:spPr/>
      <dgm:t>
        <a:bodyPr/>
        <a:lstStyle/>
        <a:p>
          <a:pPr rtl="0"/>
          <a:r>
            <a:rPr lang="es-ES" sz="1600" dirty="0" smtClean="0"/>
            <a:t>El ajuste de la característica de </a:t>
          </a:r>
          <a:r>
            <a:rPr lang="es-ES" sz="1600" dirty="0" err="1" smtClean="0"/>
            <a:t>sobrecorriente</a:t>
          </a:r>
          <a:r>
            <a:rPr lang="es-ES" sz="1600" dirty="0" smtClean="0"/>
            <a:t> para la restricción de voltaje 0% asegura la protección del generador para fallas cercanas al mismo.</a:t>
          </a:r>
          <a:endParaRPr lang="en-US" sz="1600" dirty="0"/>
        </a:p>
      </dgm:t>
    </dgm:pt>
    <dgm:pt modelId="{F4989296-8AB0-4F30-9129-560B371C8711}" type="parTrans" cxnId="{C97C277F-C305-47E2-969A-13CAC8D5E810}">
      <dgm:prSet/>
      <dgm:spPr/>
      <dgm:t>
        <a:bodyPr/>
        <a:lstStyle/>
        <a:p>
          <a:endParaRPr lang="es-ES"/>
        </a:p>
      </dgm:t>
    </dgm:pt>
    <dgm:pt modelId="{4F8BAF3B-5873-4769-AE01-D88A8D8D92E3}" type="sibTrans" cxnId="{C97C277F-C305-47E2-969A-13CAC8D5E810}">
      <dgm:prSet/>
      <dgm:spPr/>
      <dgm:t>
        <a:bodyPr/>
        <a:lstStyle/>
        <a:p>
          <a:endParaRPr lang="es-ES"/>
        </a:p>
      </dgm:t>
    </dgm:pt>
    <dgm:pt modelId="{9B9F7BF0-64B9-47FD-8563-D829A45F0C8D}">
      <dgm:prSet custT="1"/>
      <dgm:spPr/>
      <dgm:t>
        <a:bodyPr/>
        <a:lstStyle/>
        <a:p>
          <a:pPr rtl="0"/>
          <a:r>
            <a:rPr lang="es-ES" sz="1600" dirty="0" smtClean="0"/>
            <a:t>Ante una falla externa a la central, tan solo deberá operar la unidad de distancia D60</a:t>
          </a:r>
          <a:endParaRPr lang="en-US" sz="1600" dirty="0"/>
        </a:p>
      </dgm:t>
    </dgm:pt>
    <dgm:pt modelId="{F8979765-5525-4570-821D-63779E303F7B}" type="sibTrans" cxnId="{4DFD416B-33A1-468E-B33A-7C3EA19E7339}">
      <dgm:prSet/>
      <dgm:spPr/>
      <dgm:t>
        <a:bodyPr/>
        <a:lstStyle/>
        <a:p>
          <a:endParaRPr lang="es-ES"/>
        </a:p>
      </dgm:t>
    </dgm:pt>
    <dgm:pt modelId="{992FD33C-92A2-42FE-B429-680E3C45B474}" type="parTrans" cxnId="{4DFD416B-33A1-468E-B33A-7C3EA19E7339}">
      <dgm:prSet/>
      <dgm:spPr/>
      <dgm:t>
        <a:bodyPr/>
        <a:lstStyle/>
        <a:p>
          <a:endParaRPr lang="es-ES"/>
        </a:p>
      </dgm:t>
    </dgm:pt>
    <dgm:pt modelId="{0E0A4F73-86D2-4E24-897B-C25DC35C3B8E}" type="pres">
      <dgm:prSet presAssocID="{F520B963-7FC5-44FA-9D01-CB1C9D505699}" presName="linear" presStyleCnt="0">
        <dgm:presLayoutVars>
          <dgm:dir/>
          <dgm:resizeHandles val="exact"/>
        </dgm:presLayoutVars>
      </dgm:prSet>
      <dgm:spPr/>
      <dgm:t>
        <a:bodyPr/>
        <a:lstStyle/>
        <a:p>
          <a:endParaRPr lang="es-ES"/>
        </a:p>
      </dgm:t>
    </dgm:pt>
    <dgm:pt modelId="{6B50FF97-ED20-43A8-ADE8-64C252F7F194}" type="pres">
      <dgm:prSet presAssocID="{9B9F7BF0-64B9-47FD-8563-D829A45F0C8D}" presName="comp" presStyleCnt="0"/>
      <dgm:spPr/>
    </dgm:pt>
    <dgm:pt modelId="{A3E021F4-DCB7-4717-86B4-0A957F686744}" type="pres">
      <dgm:prSet presAssocID="{9B9F7BF0-64B9-47FD-8563-D829A45F0C8D}" presName="box" presStyleLbl="node1" presStyleIdx="0" presStyleCnt="4"/>
      <dgm:spPr/>
      <dgm:t>
        <a:bodyPr/>
        <a:lstStyle/>
        <a:p>
          <a:endParaRPr lang="es-ES"/>
        </a:p>
      </dgm:t>
    </dgm:pt>
    <dgm:pt modelId="{19F4D0C7-2E73-4FD3-B232-A7AD1B5E29C9}" type="pres">
      <dgm:prSet presAssocID="{9B9F7BF0-64B9-47FD-8563-D829A45F0C8D}" presName="img" presStyleLbl="fgImgPlace1" presStyleIdx="0" presStyleCnt="4"/>
      <dgm:spPr>
        <a:blipFill rotWithShape="0">
          <a:blip xmlns:r="http://schemas.openxmlformats.org/officeDocument/2006/relationships" r:embed="rId1"/>
          <a:stretch>
            <a:fillRect/>
          </a:stretch>
        </a:blipFill>
      </dgm:spPr>
      <dgm:t>
        <a:bodyPr/>
        <a:lstStyle/>
        <a:p>
          <a:endParaRPr lang="es-ES"/>
        </a:p>
      </dgm:t>
    </dgm:pt>
    <dgm:pt modelId="{8B7C328A-05E1-4150-AF93-5E4E86366F73}" type="pres">
      <dgm:prSet presAssocID="{9B9F7BF0-64B9-47FD-8563-D829A45F0C8D}" presName="text" presStyleLbl="node1" presStyleIdx="0" presStyleCnt="4">
        <dgm:presLayoutVars>
          <dgm:bulletEnabled val="1"/>
        </dgm:presLayoutVars>
      </dgm:prSet>
      <dgm:spPr/>
      <dgm:t>
        <a:bodyPr/>
        <a:lstStyle/>
        <a:p>
          <a:endParaRPr lang="es-ES"/>
        </a:p>
      </dgm:t>
    </dgm:pt>
    <dgm:pt modelId="{FAA9AAA6-4857-43F1-8F87-E90A99CC7432}" type="pres">
      <dgm:prSet presAssocID="{F8979765-5525-4570-821D-63779E303F7B}" presName="spacer" presStyleCnt="0"/>
      <dgm:spPr/>
    </dgm:pt>
    <dgm:pt modelId="{3941ACB9-62FC-4D95-9FC6-40900F39B392}" type="pres">
      <dgm:prSet presAssocID="{4EEA0BDB-302C-4DAD-AD3F-410F38B8C9C6}" presName="comp" presStyleCnt="0"/>
      <dgm:spPr/>
    </dgm:pt>
    <dgm:pt modelId="{87A3C512-CD53-469F-ACA1-D17DD4218F86}" type="pres">
      <dgm:prSet presAssocID="{4EEA0BDB-302C-4DAD-AD3F-410F38B8C9C6}" presName="box" presStyleLbl="node1" presStyleIdx="1" presStyleCnt="4"/>
      <dgm:spPr/>
      <dgm:t>
        <a:bodyPr/>
        <a:lstStyle/>
        <a:p>
          <a:endParaRPr lang="es-ES"/>
        </a:p>
      </dgm:t>
    </dgm:pt>
    <dgm:pt modelId="{07FD3F70-89FF-44FD-BACC-C606435EAAA7}" type="pres">
      <dgm:prSet presAssocID="{4EEA0BDB-302C-4DAD-AD3F-410F38B8C9C6}" presName="img" presStyleLbl="fgImgPlace1" presStyleIdx="1" presStyleCnt="4"/>
      <dgm:spPr>
        <a:blipFill rotWithShape="0">
          <a:blip xmlns:r="http://schemas.openxmlformats.org/officeDocument/2006/relationships" r:embed="rId1"/>
          <a:stretch>
            <a:fillRect/>
          </a:stretch>
        </a:blipFill>
      </dgm:spPr>
    </dgm:pt>
    <dgm:pt modelId="{7D5FDD22-D2A8-479A-83CE-5DC4E43CD729}" type="pres">
      <dgm:prSet presAssocID="{4EEA0BDB-302C-4DAD-AD3F-410F38B8C9C6}" presName="text" presStyleLbl="node1" presStyleIdx="1" presStyleCnt="4">
        <dgm:presLayoutVars>
          <dgm:bulletEnabled val="1"/>
        </dgm:presLayoutVars>
      </dgm:prSet>
      <dgm:spPr/>
      <dgm:t>
        <a:bodyPr/>
        <a:lstStyle/>
        <a:p>
          <a:endParaRPr lang="es-ES"/>
        </a:p>
      </dgm:t>
    </dgm:pt>
    <dgm:pt modelId="{8866545E-5D08-4047-A800-06AF9045ACC3}" type="pres">
      <dgm:prSet presAssocID="{BB67AA53-DE28-4280-8867-CBCFC15A11FE}" presName="spacer" presStyleCnt="0"/>
      <dgm:spPr/>
    </dgm:pt>
    <dgm:pt modelId="{C87077BB-743B-40C8-AE0B-36123E399555}" type="pres">
      <dgm:prSet presAssocID="{E79855F2-812B-41A3-8E38-006102276473}" presName="comp" presStyleCnt="0"/>
      <dgm:spPr/>
    </dgm:pt>
    <dgm:pt modelId="{48D84BA5-A20C-444C-91BF-81874458905A}" type="pres">
      <dgm:prSet presAssocID="{E79855F2-812B-41A3-8E38-006102276473}" presName="box" presStyleLbl="node1" presStyleIdx="2" presStyleCnt="4"/>
      <dgm:spPr/>
      <dgm:t>
        <a:bodyPr/>
        <a:lstStyle/>
        <a:p>
          <a:endParaRPr lang="es-ES"/>
        </a:p>
      </dgm:t>
    </dgm:pt>
    <dgm:pt modelId="{833672D5-0D59-4555-A17D-927E3DA7EAAC}" type="pres">
      <dgm:prSet presAssocID="{E79855F2-812B-41A3-8E38-006102276473}" presName="img" presStyleLbl="fgImgPlace1" presStyleIdx="2" presStyleCnt="4"/>
      <dgm:spPr>
        <a:blipFill rotWithShape="0">
          <a:blip xmlns:r="http://schemas.openxmlformats.org/officeDocument/2006/relationships" r:embed="rId1"/>
          <a:stretch>
            <a:fillRect/>
          </a:stretch>
        </a:blipFill>
      </dgm:spPr>
    </dgm:pt>
    <dgm:pt modelId="{55FD740B-F125-4E99-926E-8BC4AE521427}" type="pres">
      <dgm:prSet presAssocID="{E79855F2-812B-41A3-8E38-006102276473}" presName="text" presStyleLbl="node1" presStyleIdx="2" presStyleCnt="4">
        <dgm:presLayoutVars>
          <dgm:bulletEnabled val="1"/>
        </dgm:presLayoutVars>
      </dgm:prSet>
      <dgm:spPr/>
      <dgm:t>
        <a:bodyPr/>
        <a:lstStyle/>
        <a:p>
          <a:endParaRPr lang="es-ES"/>
        </a:p>
      </dgm:t>
    </dgm:pt>
    <dgm:pt modelId="{9B0CD864-88C1-4507-A618-C2CCD39DC91B}" type="pres">
      <dgm:prSet presAssocID="{3D53013C-1E65-46D1-8F3E-4FC3F4E3600D}" presName="spacer" presStyleCnt="0"/>
      <dgm:spPr/>
    </dgm:pt>
    <dgm:pt modelId="{9F1B6A3D-B6AD-46FD-B349-29BF145C05E1}" type="pres">
      <dgm:prSet presAssocID="{0B06821E-E2D1-41AF-A99D-477939B2B156}" presName="comp" presStyleCnt="0"/>
      <dgm:spPr/>
    </dgm:pt>
    <dgm:pt modelId="{BB896819-B67A-4EBF-9A35-4E6A68EE5DC3}" type="pres">
      <dgm:prSet presAssocID="{0B06821E-E2D1-41AF-A99D-477939B2B156}" presName="box" presStyleLbl="node1" presStyleIdx="3" presStyleCnt="4"/>
      <dgm:spPr/>
      <dgm:t>
        <a:bodyPr/>
        <a:lstStyle/>
        <a:p>
          <a:endParaRPr lang="es-ES"/>
        </a:p>
      </dgm:t>
    </dgm:pt>
    <dgm:pt modelId="{9D93C9B2-5D87-49EA-AB55-3B43F4C9F82C}" type="pres">
      <dgm:prSet presAssocID="{0B06821E-E2D1-41AF-A99D-477939B2B156}" presName="img" presStyleLbl="fgImgPlace1" presStyleIdx="3" presStyleCnt="4"/>
      <dgm:spPr>
        <a:blipFill rotWithShape="0">
          <a:blip xmlns:r="http://schemas.openxmlformats.org/officeDocument/2006/relationships" r:embed="rId1"/>
          <a:stretch>
            <a:fillRect/>
          </a:stretch>
        </a:blipFill>
      </dgm:spPr>
    </dgm:pt>
    <dgm:pt modelId="{7062BC92-8C8A-4E65-8AE1-5DFA13100850}" type="pres">
      <dgm:prSet presAssocID="{0B06821E-E2D1-41AF-A99D-477939B2B156}" presName="text" presStyleLbl="node1" presStyleIdx="3" presStyleCnt="4">
        <dgm:presLayoutVars>
          <dgm:bulletEnabled val="1"/>
        </dgm:presLayoutVars>
      </dgm:prSet>
      <dgm:spPr/>
      <dgm:t>
        <a:bodyPr/>
        <a:lstStyle/>
        <a:p>
          <a:endParaRPr lang="es-ES"/>
        </a:p>
      </dgm:t>
    </dgm:pt>
  </dgm:ptLst>
  <dgm:cxnLst>
    <dgm:cxn modelId="{0871869B-89D0-447F-ACB2-0A648395843D}" type="presOf" srcId="{4EEA0BDB-302C-4DAD-AD3F-410F38B8C9C6}" destId="{87A3C512-CD53-469F-ACA1-D17DD4218F86}" srcOrd="0" destOrd="0" presId="urn:microsoft.com/office/officeart/2005/8/layout/vList4"/>
    <dgm:cxn modelId="{96EFB357-2FE1-4BF4-8E80-188B6203FA7B}" type="presOf" srcId="{E79855F2-812B-41A3-8E38-006102276473}" destId="{55FD740B-F125-4E99-926E-8BC4AE521427}" srcOrd="1" destOrd="0" presId="urn:microsoft.com/office/officeart/2005/8/layout/vList4"/>
    <dgm:cxn modelId="{AD8EF75E-B354-4725-A45C-D5D9965CC3C1}" type="presOf" srcId="{0B06821E-E2D1-41AF-A99D-477939B2B156}" destId="{BB896819-B67A-4EBF-9A35-4E6A68EE5DC3}" srcOrd="0" destOrd="0" presId="urn:microsoft.com/office/officeart/2005/8/layout/vList4"/>
    <dgm:cxn modelId="{95712664-F783-446D-8E26-E62FF6F3D0DE}" srcId="{F520B963-7FC5-44FA-9D01-CB1C9D505699}" destId="{4EEA0BDB-302C-4DAD-AD3F-410F38B8C9C6}" srcOrd="1" destOrd="0" parTransId="{71F240CA-EC03-4781-97EF-E4466DA8E344}" sibTransId="{BB67AA53-DE28-4280-8867-CBCFC15A11FE}"/>
    <dgm:cxn modelId="{C97C277F-C305-47E2-969A-13CAC8D5E810}" srcId="{F520B963-7FC5-44FA-9D01-CB1C9D505699}" destId="{0B06821E-E2D1-41AF-A99D-477939B2B156}" srcOrd="3" destOrd="0" parTransId="{F4989296-8AB0-4F30-9129-560B371C8711}" sibTransId="{4F8BAF3B-5873-4769-AE01-D88A8D8D92E3}"/>
    <dgm:cxn modelId="{E14E3592-19F9-4715-B1BA-BFA3BA9341B3}" type="presOf" srcId="{9B9F7BF0-64B9-47FD-8563-D829A45F0C8D}" destId="{8B7C328A-05E1-4150-AF93-5E4E86366F73}" srcOrd="1" destOrd="0" presId="urn:microsoft.com/office/officeart/2005/8/layout/vList4"/>
    <dgm:cxn modelId="{16249641-FB48-453C-9FE8-F59013EFEE23}" type="presOf" srcId="{0B06821E-E2D1-41AF-A99D-477939B2B156}" destId="{7062BC92-8C8A-4E65-8AE1-5DFA13100850}" srcOrd="1" destOrd="0" presId="urn:microsoft.com/office/officeart/2005/8/layout/vList4"/>
    <dgm:cxn modelId="{9488E252-B8E1-4654-9C69-623F0711574C}" type="presOf" srcId="{9B9F7BF0-64B9-47FD-8563-D829A45F0C8D}" destId="{A3E021F4-DCB7-4717-86B4-0A957F686744}" srcOrd="0" destOrd="0" presId="urn:microsoft.com/office/officeart/2005/8/layout/vList4"/>
    <dgm:cxn modelId="{4DFD416B-33A1-468E-B33A-7C3EA19E7339}" srcId="{F520B963-7FC5-44FA-9D01-CB1C9D505699}" destId="{9B9F7BF0-64B9-47FD-8563-D829A45F0C8D}" srcOrd="0" destOrd="0" parTransId="{992FD33C-92A2-42FE-B429-680E3C45B474}" sibTransId="{F8979765-5525-4570-821D-63779E303F7B}"/>
    <dgm:cxn modelId="{13D5C75A-57BA-454E-9B1A-F7B0F5536B58}" srcId="{F520B963-7FC5-44FA-9D01-CB1C9D505699}" destId="{E79855F2-812B-41A3-8E38-006102276473}" srcOrd="2" destOrd="0" parTransId="{59AC1FC8-8142-480D-B426-BDEBF466616E}" sibTransId="{3D53013C-1E65-46D1-8F3E-4FC3F4E3600D}"/>
    <dgm:cxn modelId="{E11E5100-7BDE-41BB-9F3F-66A6F7583AB4}" type="presOf" srcId="{E79855F2-812B-41A3-8E38-006102276473}" destId="{48D84BA5-A20C-444C-91BF-81874458905A}" srcOrd="0" destOrd="0" presId="urn:microsoft.com/office/officeart/2005/8/layout/vList4"/>
    <dgm:cxn modelId="{567CB1C3-B431-4643-9491-FA11216489E4}" type="presOf" srcId="{4EEA0BDB-302C-4DAD-AD3F-410F38B8C9C6}" destId="{7D5FDD22-D2A8-479A-83CE-5DC4E43CD729}" srcOrd="1" destOrd="0" presId="urn:microsoft.com/office/officeart/2005/8/layout/vList4"/>
    <dgm:cxn modelId="{28F5F672-8F33-45FE-B4E7-1D6E09A052DE}" type="presOf" srcId="{F520B963-7FC5-44FA-9D01-CB1C9D505699}" destId="{0E0A4F73-86D2-4E24-897B-C25DC35C3B8E}" srcOrd="0" destOrd="0" presId="urn:microsoft.com/office/officeart/2005/8/layout/vList4"/>
    <dgm:cxn modelId="{BD8C73EB-846D-44D4-89CB-63CD878A43A3}" type="presParOf" srcId="{0E0A4F73-86D2-4E24-897B-C25DC35C3B8E}" destId="{6B50FF97-ED20-43A8-ADE8-64C252F7F194}" srcOrd="0" destOrd="0" presId="urn:microsoft.com/office/officeart/2005/8/layout/vList4"/>
    <dgm:cxn modelId="{A96431BE-7B4C-4EB4-B6F2-999A92765A0D}" type="presParOf" srcId="{6B50FF97-ED20-43A8-ADE8-64C252F7F194}" destId="{A3E021F4-DCB7-4717-86B4-0A957F686744}" srcOrd="0" destOrd="0" presId="urn:microsoft.com/office/officeart/2005/8/layout/vList4"/>
    <dgm:cxn modelId="{11DAB523-0AD6-44B2-942F-BBF7BD10FA8B}" type="presParOf" srcId="{6B50FF97-ED20-43A8-ADE8-64C252F7F194}" destId="{19F4D0C7-2E73-4FD3-B232-A7AD1B5E29C9}" srcOrd="1" destOrd="0" presId="urn:microsoft.com/office/officeart/2005/8/layout/vList4"/>
    <dgm:cxn modelId="{6D7CD345-BBDF-46FA-95E2-48C707BD37E0}" type="presParOf" srcId="{6B50FF97-ED20-43A8-ADE8-64C252F7F194}" destId="{8B7C328A-05E1-4150-AF93-5E4E86366F73}" srcOrd="2" destOrd="0" presId="urn:microsoft.com/office/officeart/2005/8/layout/vList4"/>
    <dgm:cxn modelId="{7B5FD786-5D28-4486-A997-819E5A327E79}" type="presParOf" srcId="{0E0A4F73-86D2-4E24-897B-C25DC35C3B8E}" destId="{FAA9AAA6-4857-43F1-8F87-E90A99CC7432}" srcOrd="1" destOrd="0" presId="urn:microsoft.com/office/officeart/2005/8/layout/vList4"/>
    <dgm:cxn modelId="{AE1497A5-9263-46C8-84F6-9BDBB69B81C3}" type="presParOf" srcId="{0E0A4F73-86D2-4E24-897B-C25DC35C3B8E}" destId="{3941ACB9-62FC-4D95-9FC6-40900F39B392}" srcOrd="2" destOrd="0" presId="urn:microsoft.com/office/officeart/2005/8/layout/vList4"/>
    <dgm:cxn modelId="{3843EAA0-12B8-456E-A44E-5C753C1C6F20}" type="presParOf" srcId="{3941ACB9-62FC-4D95-9FC6-40900F39B392}" destId="{87A3C512-CD53-469F-ACA1-D17DD4218F86}" srcOrd="0" destOrd="0" presId="urn:microsoft.com/office/officeart/2005/8/layout/vList4"/>
    <dgm:cxn modelId="{7C2053AA-CFF9-44F0-94F6-9434457DA424}" type="presParOf" srcId="{3941ACB9-62FC-4D95-9FC6-40900F39B392}" destId="{07FD3F70-89FF-44FD-BACC-C606435EAAA7}" srcOrd="1" destOrd="0" presId="urn:microsoft.com/office/officeart/2005/8/layout/vList4"/>
    <dgm:cxn modelId="{FB5664C0-4C03-48F6-9F87-7178AA6DBDD5}" type="presParOf" srcId="{3941ACB9-62FC-4D95-9FC6-40900F39B392}" destId="{7D5FDD22-D2A8-479A-83CE-5DC4E43CD729}" srcOrd="2" destOrd="0" presId="urn:microsoft.com/office/officeart/2005/8/layout/vList4"/>
    <dgm:cxn modelId="{670B0F40-BC7A-4125-A730-877BC7B2D04A}" type="presParOf" srcId="{0E0A4F73-86D2-4E24-897B-C25DC35C3B8E}" destId="{8866545E-5D08-4047-A800-06AF9045ACC3}" srcOrd="3" destOrd="0" presId="urn:microsoft.com/office/officeart/2005/8/layout/vList4"/>
    <dgm:cxn modelId="{F045D033-EF06-4AB0-8C6A-C6DC814977FE}" type="presParOf" srcId="{0E0A4F73-86D2-4E24-897B-C25DC35C3B8E}" destId="{C87077BB-743B-40C8-AE0B-36123E399555}" srcOrd="4" destOrd="0" presId="urn:microsoft.com/office/officeart/2005/8/layout/vList4"/>
    <dgm:cxn modelId="{CAE1EDFA-C3BA-4F97-AB7B-8CF20857BE4D}" type="presParOf" srcId="{C87077BB-743B-40C8-AE0B-36123E399555}" destId="{48D84BA5-A20C-444C-91BF-81874458905A}" srcOrd="0" destOrd="0" presId="urn:microsoft.com/office/officeart/2005/8/layout/vList4"/>
    <dgm:cxn modelId="{AD9DDACD-096D-4F22-93E6-EA410F959A18}" type="presParOf" srcId="{C87077BB-743B-40C8-AE0B-36123E399555}" destId="{833672D5-0D59-4555-A17D-927E3DA7EAAC}" srcOrd="1" destOrd="0" presId="urn:microsoft.com/office/officeart/2005/8/layout/vList4"/>
    <dgm:cxn modelId="{63E5154E-1BBA-46FF-9D09-9843D4D49C91}" type="presParOf" srcId="{C87077BB-743B-40C8-AE0B-36123E399555}" destId="{55FD740B-F125-4E99-926E-8BC4AE521427}" srcOrd="2" destOrd="0" presId="urn:microsoft.com/office/officeart/2005/8/layout/vList4"/>
    <dgm:cxn modelId="{92F50B2E-5330-48BA-8218-5127DA890921}" type="presParOf" srcId="{0E0A4F73-86D2-4E24-897B-C25DC35C3B8E}" destId="{9B0CD864-88C1-4507-A618-C2CCD39DC91B}" srcOrd="5" destOrd="0" presId="urn:microsoft.com/office/officeart/2005/8/layout/vList4"/>
    <dgm:cxn modelId="{0720783B-85CB-4F86-A0E4-4DEBA974D6BB}" type="presParOf" srcId="{0E0A4F73-86D2-4E24-897B-C25DC35C3B8E}" destId="{9F1B6A3D-B6AD-46FD-B349-29BF145C05E1}" srcOrd="6" destOrd="0" presId="urn:microsoft.com/office/officeart/2005/8/layout/vList4"/>
    <dgm:cxn modelId="{27764624-6BF4-4122-A5AC-AAB34D76BC48}" type="presParOf" srcId="{9F1B6A3D-B6AD-46FD-B349-29BF145C05E1}" destId="{BB896819-B67A-4EBF-9A35-4E6A68EE5DC3}" srcOrd="0" destOrd="0" presId="urn:microsoft.com/office/officeart/2005/8/layout/vList4"/>
    <dgm:cxn modelId="{0A68BFE6-6527-4765-A4B4-FDDF1C91687A}" type="presParOf" srcId="{9F1B6A3D-B6AD-46FD-B349-29BF145C05E1}" destId="{9D93C9B2-5D87-49EA-AB55-3B43F4C9F82C}" srcOrd="1" destOrd="0" presId="urn:microsoft.com/office/officeart/2005/8/layout/vList4"/>
    <dgm:cxn modelId="{4557FBA8-B88A-4C99-8589-7644022E20C6}" type="presParOf" srcId="{9F1B6A3D-B6AD-46FD-B349-29BF145C05E1}" destId="{7062BC92-8C8A-4E65-8AE1-5DFA13100850}" srcOrd="2" destOrd="0" presId="urn:microsoft.com/office/officeart/2005/8/layout/vList4"/>
  </dgm:cxnLst>
  <dgm:bg/>
  <dgm:whole/>
</dgm:dataModel>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D67453-FCB3-4896-B540-1934E68C62C0}" type="datetimeFigureOut">
              <a:rPr lang="es-ES" smtClean="0"/>
              <a:pPr/>
              <a:t>10/07/2011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F75397-7036-4049-A1F4-FF9032BB683E}"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1</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19</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2</a:t>
            </a:fld>
            <a:endParaRPr lang="es-E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20</a:t>
            </a:fld>
            <a:endParaRPr lang="es-E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21</a:t>
            </a:fld>
            <a:endParaRPr lang="es-E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22</a:t>
            </a:fld>
            <a:endParaRPr lang="es-E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23</a:t>
            </a:fld>
            <a:endParaRPr lang="es-E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24</a:t>
            </a:fld>
            <a:endParaRPr lang="es-E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25</a:t>
            </a:fld>
            <a:endParaRPr lang="es-E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26</a:t>
            </a:fld>
            <a:endParaRPr lang="es-E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27</a:t>
            </a:fld>
            <a:endParaRPr lang="es-E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28</a:t>
            </a:fld>
            <a:endParaRPr lang="es-E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29</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3</a:t>
            </a:fld>
            <a:endParaRPr lang="es-E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30</a:t>
            </a:fld>
            <a:endParaRPr lang="es-E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31</a:t>
            </a:fld>
            <a:endParaRPr lang="es-E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32</a:t>
            </a:fld>
            <a:endParaRPr lang="es-E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33</a:t>
            </a:fld>
            <a:endParaRPr lang="es-E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34</a:t>
            </a:fld>
            <a:endParaRPr lang="es-E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35</a:t>
            </a:fld>
            <a:endParaRPr lang="es-E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36</a:t>
            </a:fld>
            <a:endParaRPr lang="es-E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37</a:t>
            </a:fld>
            <a:endParaRPr lang="es-E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38</a:t>
            </a:fld>
            <a:endParaRPr lang="es-E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39</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4</a:t>
            </a:fld>
            <a:endParaRPr lang="es-E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40</a:t>
            </a:fld>
            <a:endParaRPr lang="es-E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41</a:t>
            </a:fld>
            <a:endParaRPr lang="es-E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42</a:t>
            </a:fld>
            <a:endParaRPr lang="es-E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43</a:t>
            </a:fld>
            <a:endParaRPr lang="es-E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44</a:t>
            </a:fld>
            <a:endParaRPr lang="es-E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45</a:t>
            </a:fld>
            <a:endParaRPr lang="es-E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46</a:t>
            </a:fld>
            <a:endParaRPr lang="es-E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47</a:t>
            </a:fld>
            <a:endParaRPr lang="es-E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48</a:t>
            </a:fld>
            <a:endParaRPr lang="es-E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49</a:t>
            </a:fld>
            <a:endParaRPr 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5</a:t>
            </a:fld>
            <a:endParaRPr lang="es-E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50</a:t>
            </a:fld>
            <a:endParaRPr lang="es-E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51</a:t>
            </a:fld>
            <a:endParaRPr lang="es-E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52</a:t>
            </a:fld>
            <a:endParaRPr lang="es-E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53</a:t>
            </a:fld>
            <a:endParaRPr lang="es-E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54</a:t>
            </a:fld>
            <a:endParaRPr lang="es-E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55</a:t>
            </a:fld>
            <a:endParaRPr lang="es-E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56</a:t>
            </a:fld>
            <a:endParaRPr lang="es-E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57</a:t>
            </a:fld>
            <a:endParaRPr lang="es-E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58</a:t>
            </a:fld>
            <a:endParaRPr lang="es-E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59</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6</a:t>
            </a:fld>
            <a:endParaRPr lang="es-E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60</a:t>
            </a:fld>
            <a:endParaRPr lang="es-E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61</a:t>
            </a:fld>
            <a:endParaRPr lang="es-E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62</a:t>
            </a:fld>
            <a:endParaRPr lang="es-E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63</a:t>
            </a:fld>
            <a:endParaRPr lang="es-E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64</a:t>
            </a:fld>
            <a:endParaRPr lang="es-E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65</a:t>
            </a:fld>
            <a:endParaRPr lang="es-E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66</a:t>
            </a:fld>
            <a:endParaRPr lang="es-E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67</a:t>
            </a:fld>
            <a:endParaRPr lang="es-E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68</a:t>
            </a:fld>
            <a:endParaRPr lang="es-E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69</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7</a:t>
            </a:fld>
            <a:endParaRPr lang="es-E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70</a:t>
            </a:fld>
            <a:endParaRPr lang="es-E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71</a:t>
            </a:fld>
            <a:endParaRPr lang="es-E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72</a:t>
            </a:fld>
            <a:endParaRPr lang="es-E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73</a:t>
            </a:fld>
            <a:endParaRPr lang="es-E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74</a:t>
            </a:fld>
            <a:endParaRPr lang="es-E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75</a:t>
            </a:fld>
            <a:endParaRPr lang="es-E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76</a:t>
            </a:fld>
            <a:endParaRPr lang="es-E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77</a:t>
            </a:fld>
            <a:endParaRPr lang="es-E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78</a:t>
            </a:fld>
            <a:endParaRPr lang="es-E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79</a:t>
            </a:fld>
            <a:endParaRPr lang="es-E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8</a:t>
            </a:fld>
            <a:endParaRPr lang="es-E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80</a:t>
            </a:fld>
            <a:endParaRPr lang="es-E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81</a:t>
            </a:fld>
            <a:endParaRPr lang="es-E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82</a:t>
            </a:fld>
            <a:endParaRPr lang="es-E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83</a:t>
            </a:fld>
            <a:endParaRPr lang="es-E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84</a:t>
            </a:fld>
            <a:endParaRPr lang="es-E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85</a:t>
            </a:fld>
            <a:endParaRPr lang="es-E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1F75397-7036-4049-A1F4-FF9032BB683E}"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B172DF8A-C871-4E6F-B76E-0D60F38CD14F}" type="datetimeFigureOut">
              <a:rPr lang="es-ES" smtClean="0"/>
              <a:pPr/>
              <a:t>10/07/2011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8F2BEE1-7EDF-426D-B610-D5CA66B6E39D}"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172DF8A-C871-4E6F-B76E-0D60F38CD14F}" type="datetimeFigureOut">
              <a:rPr lang="es-ES" smtClean="0"/>
              <a:pPr/>
              <a:t>10/07/2011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8F2BEE1-7EDF-426D-B610-D5CA66B6E39D}"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172DF8A-C871-4E6F-B76E-0D60F38CD14F}" type="datetimeFigureOut">
              <a:rPr lang="es-ES" smtClean="0"/>
              <a:pPr/>
              <a:t>10/07/2011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8F2BEE1-7EDF-426D-B610-D5CA66B6E39D}"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172DF8A-C871-4E6F-B76E-0D60F38CD14F}" type="datetimeFigureOut">
              <a:rPr lang="es-ES" smtClean="0"/>
              <a:pPr/>
              <a:t>10/07/2011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8F2BEE1-7EDF-426D-B610-D5CA66B6E39D}"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172DF8A-C871-4E6F-B76E-0D60F38CD14F}" type="datetimeFigureOut">
              <a:rPr lang="es-ES" smtClean="0"/>
              <a:pPr/>
              <a:t>10/07/2011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8F2BEE1-7EDF-426D-B610-D5CA66B6E39D}"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B172DF8A-C871-4E6F-B76E-0D60F38CD14F}" type="datetimeFigureOut">
              <a:rPr lang="es-ES" smtClean="0"/>
              <a:pPr/>
              <a:t>10/07/2011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8F2BEE1-7EDF-426D-B610-D5CA66B6E39D}"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B172DF8A-C871-4E6F-B76E-0D60F38CD14F}" type="datetimeFigureOut">
              <a:rPr lang="es-ES" smtClean="0"/>
              <a:pPr/>
              <a:t>10/07/2011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8F2BEE1-7EDF-426D-B610-D5CA66B6E39D}"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B172DF8A-C871-4E6F-B76E-0D60F38CD14F}" type="datetimeFigureOut">
              <a:rPr lang="es-ES" smtClean="0"/>
              <a:pPr/>
              <a:t>10/07/2011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8F2BEE1-7EDF-426D-B610-D5CA66B6E39D}"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172DF8A-C871-4E6F-B76E-0D60F38CD14F}" type="datetimeFigureOut">
              <a:rPr lang="es-ES" smtClean="0"/>
              <a:pPr/>
              <a:t>10/07/2011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8F2BEE1-7EDF-426D-B610-D5CA66B6E39D}"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172DF8A-C871-4E6F-B76E-0D60F38CD14F}" type="datetimeFigureOut">
              <a:rPr lang="es-ES" smtClean="0"/>
              <a:pPr/>
              <a:t>10/07/2011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8F2BEE1-7EDF-426D-B610-D5CA66B6E39D}"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172DF8A-C871-4E6F-B76E-0D60F38CD14F}" type="datetimeFigureOut">
              <a:rPr lang="es-ES" smtClean="0"/>
              <a:pPr/>
              <a:t>10/07/2011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8F2BEE1-7EDF-426D-B610-D5CA66B6E39D}"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2DF8A-C871-4E6F-B76E-0D60F38CD14F}" type="datetimeFigureOut">
              <a:rPr lang="es-ES" smtClean="0"/>
              <a:pPr/>
              <a:t>10/07/2011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2BEE1-7EDF-426D-B610-D5CA66B6E39D}"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gif"/></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gif"/></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gif"/><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1.gif"/></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gif"/></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image" Target="../media/image1.gif"/></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gif"/></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gif"/></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5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3.jpeg"/></Relationships>
</file>

<file path=ppt/slides/_rels/slide5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jpeg"/></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5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3.jpeg"/></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jpeg"/><Relationship Id="rId4" Type="http://schemas.openxmlformats.org/officeDocument/2006/relationships/image" Target="../media/image1.gif"/></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6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jpeg"/><Relationship Id="rId4" Type="http://schemas.openxmlformats.org/officeDocument/2006/relationships/image" Target="../media/image1.gif"/><Relationship Id="rId9" Type="http://schemas.openxmlformats.org/officeDocument/2006/relationships/image" Target="../media/image35.png"/></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6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jpeg"/></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gif"/></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1.gif"/></Relationships>
</file>

<file path=ppt/slides/_rels/slide6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gif"/></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7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jpeg"/></Relationships>
</file>

<file path=ppt/slides/_rels/slide7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7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gif"/></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2.png"/><Relationship Id="rId7" Type="http://schemas.openxmlformats.org/officeDocument/2006/relationships/diagramQuickStyle" Target="../diagrams/quickStyle1.xm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s>
</file>

<file path=ppt/slides/_rels/slide7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7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1.gif"/></Relationships>
</file>

<file path=ppt/slides/_rels/slide8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7.png"/><Relationship Id="rId7" Type="http://schemas.openxmlformats.org/officeDocument/2006/relationships/diagramQuickStyle" Target="../diagrams/quickStyle2.xm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jpeg"/></Relationships>
</file>

<file path=ppt/slides/_rels/slide8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8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ESPOL_FIEC.gif"/>
          <p:cNvPicPr>
            <a:picLocks noGrp="1" noChangeAspect="1"/>
          </p:cNvPicPr>
          <p:nvPr>
            <p:ph idx="1"/>
          </p:nvPr>
        </p:nvPicPr>
        <p:blipFill>
          <a:blip r:embed="rId3" cstate="print"/>
          <a:stretch>
            <a:fillRect/>
          </a:stretch>
        </p:blipFill>
        <p:spPr>
          <a:xfrm>
            <a:off x="4495800" y="457200"/>
            <a:ext cx="1676400" cy="687324"/>
          </a:xfrm>
        </p:spPr>
      </p:pic>
      <p:pic>
        <p:nvPicPr>
          <p:cNvPr id="3074" name="Picture 2"/>
          <p:cNvPicPr>
            <a:picLocks noChangeAspect="1" noChangeArrowheads="1"/>
          </p:cNvPicPr>
          <p:nvPr/>
        </p:nvPicPr>
        <p:blipFill>
          <a:blip r:embed="rId4" cstate="print"/>
          <a:srcRect r="39474"/>
          <a:stretch>
            <a:fillRect/>
          </a:stretch>
        </p:blipFill>
        <p:spPr bwMode="auto">
          <a:xfrm>
            <a:off x="0" y="-39624"/>
            <a:ext cx="2057400" cy="6973824"/>
          </a:xfrm>
          <a:prstGeom prst="rect">
            <a:avLst/>
          </a:prstGeom>
          <a:ln>
            <a:noFill/>
          </a:ln>
          <a:effectLst>
            <a:softEdge rad="112500"/>
          </a:effectLst>
        </p:spPr>
      </p:pic>
      <p:sp>
        <p:nvSpPr>
          <p:cNvPr id="7" name="1 Título"/>
          <p:cNvSpPr txBox="1">
            <a:spLocks/>
          </p:cNvSpPr>
          <p:nvPr/>
        </p:nvSpPr>
        <p:spPr>
          <a:xfrm>
            <a:off x="2133600" y="990600"/>
            <a:ext cx="6858000" cy="1143000"/>
          </a:xfrm>
          <a:prstGeom prst="rect">
            <a:avLst/>
          </a:prstGeom>
        </p:spPr>
        <p:txBody>
          <a:bodyPr vert="horz" lIns="91440" tIns="45720" rIns="91440" bIns="45720" rtlCol="0" anchor="ctr">
            <a:noAutofit/>
          </a:bodyPr>
          <a:lstStyle/>
          <a:p>
            <a:pPr lvl="0" algn="ctr">
              <a:spcBef>
                <a:spcPct val="0"/>
              </a:spcBef>
            </a:pPr>
            <a:r>
              <a:rPr lang="es-ES" sz="2800" b="1" dirty="0" smtClean="0">
                <a:solidFill>
                  <a:schemeClr val="tx2">
                    <a:lumMod val="75000"/>
                  </a:schemeClr>
                </a:solidFill>
                <a:effectLst>
                  <a:outerShdw blurRad="38100" dist="38100" dir="2700000" algn="tl">
                    <a:srgbClr val="000000">
                      <a:alpha val="43137"/>
                    </a:srgbClr>
                  </a:outerShdw>
                </a:effectLst>
                <a:latin typeface="BankGothic Md BT" pitchFamily="34" charset="0"/>
              </a:rPr>
              <a:t>FACULTAD DE INGENIERIA EN ELECTRICIDAD Y COMPUTACION</a:t>
            </a:r>
          </a:p>
        </p:txBody>
      </p:sp>
      <p:sp>
        <p:nvSpPr>
          <p:cNvPr id="11" name="10 Rectángulo"/>
          <p:cNvSpPr/>
          <p:nvPr/>
        </p:nvSpPr>
        <p:spPr>
          <a:xfrm>
            <a:off x="2590800" y="2286001"/>
            <a:ext cx="5943600" cy="3693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spcBef>
                <a:spcPct val="0"/>
              </a:spcBef>
            </a:pPr>
            <a:r>
              <a:rPr lang="es-ES" b="1" dirty="0" smtClean="0">
                <a:solidFill>
                  <a:schemeClr val="bg1"/>
                </a:solidFill>
                <a:effectLst>
                  <a:outerShdw blurRad="38100" dist="38100" dir="2700000" algn="tl">
                    <a:srgbClr val="000000">
                      <a:alpha val="43137"/>
                    </a:srgbClr>
                  </a:outerShdw>
                </a:effectLst>
                <a:ea typeface="+mj-ea"/>
                <a:cs typeface="+mj-cs"/>
              </a:rPr>
              <a:t>INFORME DE MATERIA DE GRADUACIÓN</a:t>
            </a:r>
            <a:endParaRPr lang="es-ES" sz="1600" b="1" dirty="0">
              <a:effectLst>
                <a:outerShdw blurRad="38100" dist="38100" dir="2700000" algn="tl">
                  <a:srgbClr val="000000">
                    <a:alpha val="43137"/>
                  </a:srgbClr>
                </a:outerShdw>
              </a:effectLst>
            </a:endParaRPr>
          </a:p>
        </p:txBody>
      </p:sp>
      <p:sp>
        <p:nvSpPr>
          <p:cNvPr id="12" name="11 Rectángulo"/>
          <p:cNvSpPr/>
          <p:nvPr/>
        </p:nvSpPr>
        <p:spPr>
          <a:xfrm>
            <a:off x="2590800" y="5071646"/>
            <a:ext cx="4572000" cy="338554"/>
          </a:xfrm>
          <a:prstGeom prst="rect">
            <a:avLst/>
          </a:prstGeom>
        </p:spPr>
        <p:txBody>
          <a:bodyPr>
            <a:spAutoFit/>
          </a:bodyPr>
          <a:lstStyle/>
          <a:p>
            <a:pPr lvl="0">
              <a:spcBef>
                <a:spcPct val="0"/>
              </a:spcBef>
            </a:pPr>
            <a:r>
              <a:rPr lang="es-ES" sz="1600" b="1" dirty="0" smtClean="0">
                <a:effectLst>
                  <a:outerShdw blurRad="38100" dist="38100" dir="2700000" algn="tl">
                    <a:srgbClr val="000000">
                      <a:alpha val="43137"/>
                    </a:srgbClr>
                  </a:outerShdw>
                </a:effectLst>
              </a:rPr>
              <a:t>PRESENTADO POR:</a:t>
            </a:r>
          </a:p>
        </p:txBody>
      </p:sp>
      <p:sp>
        <p:nvSpPr>
          <p:cNvPr id="16" name="15 Rectángulo"/>
          <p:cNvSpPr/>
          <p:nvPr/>
        </p:nvSpPr>
        <p:spPr>
          <a:xfrm>
            <a:off x="3352800" y="5442871"/>
            <a:ext cx="4572000" cy="1034129"/>
          </a:xfrm>
          <a:prstGeom prst="rect">
            <a:avLst/>
          </a:prstGeom>
        </p:spPr>
        <p:txBody>
          <a:bodyPr>
            <a:spAutoFit/>
          </a:bodyPr>
          <a:lstStyle/>
          <a:p>
            <a:pPr lvl="0">
              <a:spcBef>
                <a:spcPct val="20000"/>
              </a:spcBef>
              <a:buFont typeface="Arial" pitchFamily="34" charset="0"/>
              <a:buChar char="•"/>
            </a:pPr>
            <a:r>
              <a:rPr lang="es-ES" b="1" dirty="0" smtClean="0">
                <a:solidFill>
                  <a:schemeClr val="bg2">
                    <a:lumMod val="25000"/>
                  </a:schemeClr>
                </a:solidFill>
                <a:effectLst>
                  <a:outerShdw blurRad="38100" dist="38100" dir="2700000" algn="tl">
                    <a:srgbClr val="000000">
                      <a:alpha val="43137"/>
                    </a:srgbClr>
                  </a:outerShdw>
                </a:effectLst>
                <a:latin typeface="BankGothic Md BT" pitchFamily="34" charset="0"/>
              </a:rPr>
              <a:t>  VLADISLAV BOLEK MERA</a:t>
            </a:r>
          </a:p>
          <a:p>
            <a:pPr lvl="0">
              <a:spcBef>
                <a:spcPct val="20000"/>
              </a:spcBef>
              <a:buFont typeface="Arial" pitchFamily="34" charset="0"/>
              <a:buChar char="•"/>
            </a:pPr>
            <a:r>
              <a:rPr lang="es-ES" b="1" dirty="0" smtClean="0">
                <a:solidFill>
                  <a:schemeClr val="bg2">
                    <a:lumMod val="25000"/>
                  </a:schemeClr>
                </a:solidFill>
                <a:effectLst>
                  <a:outerShdw blurRad="38100" dist="38100" dir="2700000" algn="tl">
                    <a:srgbClr val="000000">
                      <a:alpha val="43137"/>
                    </a:srgbClr>
                  </a:outerShdw>
                </a:effectLst>
                <a:latin typeface="BankGothic Md BT" pitchFamily="34" charset="0"/>
              </a:rPr>
              <a:t>  SAMUEL ESPINOZA ESCUDERO</a:t>
            </a:r>
          </a:p>
          <a:p>
            <a:pPr lvl="0">
              <a:spcBef>
                <a:spcPct val="20000"/>
              </a:spcBef>
              <a:buFont typeface="Arial" pitchFamily="34" charset="0"/>
              <a:buChar char="•"/>
            </a:pPr>
            <a:r>
              <a:rPr lang="es-ES" b="1" dirty="0" smtClean="0">
                <a:solidFill>
                  <a:schemeClr val="bg2">
                    <a:lumMod val="25000"/>
                  </a:schemeClr>
                </a:solidFill>
                <a:effectLst>
                  <a:outerShdw blurRad="38100" dist="38100" dir="2700000" algn="tl">
                    <a:srgbClr val="000000">
                      <a:alpha val="43137"/>
                    </a:srgbClr>
                  </a:outerShdw>
                </a:effectLst>
                <a:latin typeface="BankGothic Md BT" pitchFamily="34" charset="0"/>
              </a:rPr>
              <a:t>  ROBERTO PEREZ SUAREZ</a:t>
            </a:r>
            <a:endParaRPr lang="es-EC" b="1" dirty="0">
              <a:solidFill>
                <a:schemeClr val="bg2">
                  <a:lumMod val="25000"/>
                </a:schemeClr>
              </a:solidFill>
              <a:effectLst>
                <a:outerShdw blurRad="38100" dist="38100" dir="2700000" algn="tl">
                  <a:srgbClr val="000000">
                    <a:alpha val="43137"/>
                  </a:srgbClr>
                </a:outerShdw>
              </a:effectLst>
              <a:latin typeface="BankGothic Md BT" pitchFamily="34" charset="0"/>
            </a:endParaRPr>
          </a:p>
        </p:txBody>
      </p:sp>
      <p:sp>
        <p:nvSpPr>
          <p:cNvPr id="8" name="7 Rectángulo"/>
          <p:cNvSpPr/>
          <p:nvPr/>
        </p:nvSpPr>
        <p:spPr>
          <a:xfrm>
            <a:off x="2438400" y="2785408"/>
            <a:ext cx="6172200" cy="1938992"/>
          </a:xfrm>
          <a:prstGeom prst="rect">
            <a:avLst/>
          </a:prstGeom>
        </p:spPr>
        <p:txBody>
          <a:bodyPr wrap="square">
            <a:spAutoFit/>
          </a:bodyPr>
          <a:lstStyle/>
          <a:p>
            <a:pPr algn="ctr">
              <a:spcBef>
                <a:spcPct val="20000"/>
              </a:spcBef>
            </a:pPr>
            <a:r>
              <a:rPr lang="es-ES" sz="2400" b="1" dirty="0" smtClean="0">
                <a:solidFill>
                  <a:schemeClr val="bg2">
                    <a:lumMod val="25000"/>
                  </a:schemeClr>
                </a:solidFill>
                <a:effectLst>
                  <a:outerShdw blurRad="38100" dist="38100" dir="2700000" algn="tl">
                    <a:srgbClr val="000000">
                      <a:alpha val="43137"/>
                    </a:srgbClr>
                  </a:outerShdw>
                </a:effectLst>
                <a:latin typeface="BankGothic Md BT" pitchFamily="34" charset="0"/>
              </a:rPr>
              <a:t>Estudio de la coordinación de las protecciones por métodos computarizados aplicados a la central térmica de generación Álvaro Tinajero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9144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TRANSFORMADORES DE PODER</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3" name="2 Marcador de contenido"/>
          <p:cNvSpPr>
            <a:spLocks noGrp="1"/>
          </p:cNvSpPr>
          <p:nvPr>
            <p:ph idx="1"/>
          </p:nvPr>
        </p:nvSpPr>
        <p:spPr>
          <a:xfrm>
            <a:off x="0" y="1981200"/>
            <a:ext cx="4419600" cy="3200400"/>
          </a:xfrm>
        </p:spPr>
        <p:txBody>
          <a:bodyPr vert="horz" lIns="91440" tIns="45720" rIns="91440" bIns="45720" rtlCol="0">
            <a:normAutofit/>
          </a:bodyPr>
          <a:lstStyle/>
          <a:p>
            <a:pPr algn="just">
              <a:lnSpc>
                <a:spcPct val="120000"/>
              </a:lnSpc>
            </a:pPr>
            <a:r>
              <a:rPr lang="es-ES" sz="1800" dirty="0" smtClean="0">
                <a:latin typeface="Verdana" pitchFamily="34" charset="0"/>
              </a:rPr>
              <a:t>Están conectados al generador 1 (Turbina LM6000).</a:t>
            </a:r>
          </a:p>
          <a:p>
            <a:pPr lvl="1">
              <a:buNone/>
            </a:pPr>
            <a:r>
              <a:rPr lang="es-ES" sz="1600" dirty="0" smtClean="0">
                <a:latin typeface="Verdana" pitchFamily="34" charset="0"/>
              </a:rPr>
              <a:t>Fases: 3</a:t>
            </a:r>
            <a:endParaRPr lang="es-EC" sz="1600" dirty="0" smtClean="0">
              <a:latin typeface="Verdana" pitchFamily="34" charset="0"/>
            </a:endParaRPr>
          </a:p>
          <a:p>
            <a:pPr lvl="1">
              <a:buNone/>
            </a:pPr>
            <a:r>
              <a:rPr lang="es-ES" sz="1600" dirty="0" smtClean="0">
                <a:latin typeface="Verdana" pitchFamily="34" charset="0"/>
              </a:rPr>
              <a:t>Frecuencia: 60 Hz</a:t>
            </a:r>
            <a:endParaRPr lang="es-EC" sz="1600" dirty="0" smtClean="0">
              <a:latin typeface="Verdana" pitchFamily="34" charset="0"/>
            </a:endParaRPr>
          </a:p>
          <a:p>
            <a:pPr lvl="1">
              <a:buNone/>
            </a:pPr>
            <a:r>
              <a:rPr lang="es-ES" sz="1600" dirty="0" smtClean="0">
                <a:latin typeface="Verdana" pitchFamily="34" charset="0"/>
              </a:rPr>
              <a:t>Niveles de Voltaje: 13200/68800 V </a:t>
            </a:r>
            <a:endParaRPr lang="es-EC" sz="1600" dirty="0" smtClean="0">
              <a:latin typeface="Verdana" pitchFamily="34" charset="0"/>
            </a:endParaRPr>
          </a:p>
          <a:p>
            <a:pPr lvl="1">
              <a:buNone/>
            </a:pPr>
            <a:r>
              <a:rPr lang="es-ES" sz="1600" dirty="0" smtClean="0">
                <a:latin typeface="Verdana" pitchFamily="34" charset="0"/>
              </a:rPr>
              <a:t>Conexión: D – Y </a:t>
            </a:r>
            <a:endParaRPr lang="es-EC" sz="1600" dirty="0" smtClean="0">
              <a:latin typeface="Verdana" pitchFamily="34" charset="0"/>
            </a:endParaRPr>
          </a:p>
          <a:p>
            <a:pPr lvl="1">
              <a:buNone/>
            </a:pPr>
            <a:r>
              <a:rPr lang="es-ES" sz="1600" dirty="0" smtClean="0">
                <a:latin typeface="Verdana" pitchFamily="34" charset="0"/>
              </a:rPr>
              <a:t>Potencia: 25000/33333 kVA</a:t>
            </a:r>
            <a:endParaRPr lang="es-EC" sz="1600" dirty="0" smtClean="0">
              <a:latin typeface="Verdana" pitchFamily="34" charset="0"/>
            </a:endParaRPr>
          </a:p>
          <a:p>
            <a:pPr lvl="1">
              <a:buNone/>
            </a:pPr>
            <a:r>
              <a:rPr lang="es-ES" sz="1600" dirty="0" smtClean="0">
                <a:latin typeface="Verdana" pitchFamily="34" charset="0"/>
              </a:rPr>
              <a:t>Enfriamiento: OA/FA</a:t>
            </a:r>
            <a:endParaRPr lang="es-EC" sz="1600" dirty="0" smtClean="0">
              <a:latin typeface="Verdana" pitchFamily="34" charset="0"/>
            </a:endParaRPr>
          </a:p>
          <a:p>
            <a:pPr lvl="1">
              <a:buNone/>
            </a:pPr>
            <a:r>
              <a:rPr lang="es-ES" sz="1600" dirty="0" smtClean="0">
                <a:latin typeface="Verdana" pitchFamily="34" charset="0"/>
              </a:rPr>
              <a:t>Impedancia: 7.20 % A 25000 kVA</a:t>
            </a:r>
            <a:endParaRPr lang="es-ES" sz="1800" dirty="0" smtClean="0">
              <a:latin typeface="Verdana" pitchFamily="34" charset="0"/>
            </a:endParaRPr>
          </a:p>
          <a:p>
            <a:endParaRPr lang="es-EC" sz="2000" dirty="0" smtClean="0">
              <a:latin typeface="Verdana" pitchFamily="34" charset="0"/>
            </a:endParaRPr>
          </a:p>
          <a:p>
            <a:pPr algn="just"/>
            <a:endParaRPr lang="es-ES" sz="2000" dirty="0" smtClean="0">
              <a:latin typeface="Verdana"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sp>
        <p:nvSpPr>
          <p:cNvPr id="7"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10</a:t>
            </a:fld>
            <a:endParaRPr lang="es-ES" b="1" dirty="0">
              <a:latin typeface="BankGothic Md BT" pitchFamily="34" charset="0"/>
            </a:endParaRPr>
          </a:p>
        </p:txBody>
      </p:sp>
      <p:pic>
        <p:nvPicPr>
          <p:cNvPr id="8"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pic>
        <p:nvPicPr>
          <p:cNvPr id="9" name="8 Imagen" descr="G:\FOTOS\untitled.bmp"/>
          <p:cNvPicPr/>
          <p:nvPr/>
        </p:nvPicPr>
        <p:blipFill>
          <a:blip r:embed="rId5" cstate="print"/>
          <a:srcRect/>
          <a:stretch>
            <a:fillRect/>
          </a:stretch>
        </p:blipFill>
        <p:spPr bwMode="auto">
          <a:xfrm>
            <a:off x="3124200" y="4800600"/>
            <a:ext cx="2895600" cy="1981200"/>
          </a:xfrm>
          <a:prstGeom prst="rect">
            <a:avLst/>
          </a:prstGeom>
          <a:ln>
            <a:solidFill>
              <a:schemeClr val="accent1"/>
            </a:solidFill>
          </a:ln>
          <a:effectLst>
            <a:outerShdw blurRad="190500" algn="tl" rotWithShape="0">
              <a:srgbClr val="000000">
                <a:alpha val="70000"/>
              </a:srgbClr>
            </a:outerShdw>
          </a:effectLst>
        </p:spPr>
      </p:pic>
      <p:sp>
        <p:nvSpPr>
          <p:cNvPr id="10" name="9 Rectángulo"/>
          <p:cNvSpPr/>
          <p:nvPr/>
        </p:nvSpPr>
        <p:spPr>
          <a:xfrm>
            <a:off x="365554" y="1600200"/>
            <a:ext cx="3901646" cy="400110"/>
          </a:xfrm>
          <a:prstGeom prst="rect">
            <a:avLst/>
          </a:prstGeom>
        </p:spPr>
        <p:txBody>
          <a:bodyPr wrap="none">
            <a:spAutoFit/>
          </a:bodyPr>
          <a:lstStyle/>
          <a:p>
            <a:r>
              <a:rPr lang="es-ES" sz="2000" b="1" u="sng" dirty="0" smtClean="0">
                <a:solidFill>
                  <a:schemeClr val="tx1">
                    <a:lumMod val="95000"/>
                    <a:lumOff val="5000"/>
                  </a:schemeClr>
                </a:solidFill>
                <a:latin typeface="BankGothic Md BT" pitchFamily="34" charset="0"/>
              </a:rPr>
              <a:t>Transformadores 1a y 1b</a:t>
            </a:r>
            <a:endParaRPr lang="es-EC" sz="2000" b="1" u="sng" dirty="0" smtClean="0">
              <a:solidFill>
                <a:schemeClr val="tx1">
                  <a:lumMod val="95000"/>
                  <a:lumOff val="5000"/>
                </a:schemeClr>
              </a:solidFill>
              <a:latin typeface="BankGothic Md BT" pitchFamily="34" charset="0"/>
            </a:endParaRPr>
          </a:p>
        </p:txBody>
      </p:sp>
      <p:sp>
        <p:nvSpPr>
          <p:cNvPr id="11" name="2 Marcador de contenido"/>
          <p:cNvSpPr txBox="1">
            <a:spLocks/>
          </p:cNvSpPr>
          <p:nvPr/>
        </p:nvSpPr>
        <p:spPr>
          <a:xfrm>
            <a:off x="4495800" y="1981200"/>
            <a:ext cx="4419600" cy="32004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s-ES" sz="1800" b="0" i="0" u="none" strike="noStrike" kern="1200" cap="none" spc="0" normalizeH="0" baseline="0" noProof="0" dirty="0" smtClean="0">
                <a:ln>
                  <a:noFill/>
                </a:ln>
                <a:solidFill>
                  <a:schemeClr val="tx1"/>
                </a:solidFill>
                <a:effectLst/>
                <a:uLnTx/>
                <a:uFillTx/>
                <a:latin typeface="Verdana" pitchFamily="34" charset="0"/>
                <a:ea typeface="+mn-ea"/>
                <a:cs typeface="+mn-cs"/>
              </a:rPr>
              <a:t>Están conectados al generador 2 (Turbina MS6001B).</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600" b="0" i="0" u="none" strike="noStrike" kern="1200" cap="none" spc="0" normalizeH="0" baseline="0" noProof="0" dirty="0" smtClean="0">
                <a:ln>
                  <a:noFill/>
                </a:ln>
                <a:solidFill>
                  <a:schemeClr val="tx1"/>
                </a:solidFill>
                <a:effectLst/>
                <a:uLnTx/>
                <a:uFillTx/>
                <a:latin typeface="Verdana" pitchFamily="34" charset="0"/>
                <a:ea typeface="+mn-ea"/>
                <a:cs typeface="+mn-cs"/>
              </a:rPr>
              <a:t>Fases: 3</a:t>
            </a:r>
            <a:endParaRPr kumimoji="0" lang="es-EC" sz="16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600" b="0" i="0" u="none" strike="noStrike" kern="1200" cap="none" spc="0" normalizeH="0" baseline="0" noProof="0" dirty="0" smtClean="0">
                <a:ln>
                  <a:noFill/>
                </a:ln>
                <a:solidFill>
                  <a:schemeClr val="tx1"/>
                </a:solidFill>
                <a:effectLst/>
                <a:uLnTx/>
                <a:uFillTx/>
                <a:latin typeface="Verdana" pitchFamily="34" charset="0"/>
                <a:ea typeface="+mn-ea"/>
                <a:cs typeface="+mn-cs"/>
              </a:rPr>
              <a:t>Frecuencia: 60 Hz</a:t>
            </a:r>
            <a:endParaRPr kumimoji="0" lang="es-EC" sz="16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600" b="0" i="0" u="none" strike="noStrike" kern="1200" cap="none" spc="0" normalizeH="0" baseline="0" noProof="0" dirty="0" smtClean="0">
                <a:ln>
                  <a:noFill/>
                </a:ln>
                <a:solidFill>
                  <a:schemeClr val="tx1"/>
                </a:solidFill>
                <a:effectLst/>
                <a:uLnTx/>
                <a:uFillTx/>
                <a:latin typeface="Verdana" pitchFamily="34" charset="0"/>
                <a:ea typeface="+mn-ea"/>
                <a:cs typeface="+mn-cs"/>
              </a:rPr>
              <a:t>Niveles de Voltaje: 13200/68800 V </a:t>
            </a:r>
            <a:endParaRPr kumimoji="0" lang="es-EC" sz="16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600" b="0" i="0" u="none" strike="noStrike" kern="1200" cap="none" spc="0" normalizeH="0" baseline="0" noProof="0" dirty="0" smtClean="0">
                <a:ln>
                  <a:noFill/>
                </a:ln>
                <a:solidFill>
                  <a:schemeClr val="tx1"/>
                </a:solidFill>
                <a:effectLst/>
                <a:uLnTx/>
                <a:uFillTx/>
                <a:latin typeface="Verdana" pitchFamily="34" charset="0"/>
                <a:ea typeface="+mn-ea"/>
                <a:cs typeface="+mn-cs"/>
              </a:rPr>
              <a:t>Conexión: D – Y </a:t>
            </a:r>
            <a:endParaRPr kumimoji="0" lang="es-EC" sz="16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600" b="0" i="0" u="none" strike="noStrike" kern="1200" cap="none" spc="0" normalizeH="0" baseline="0" noProof="0" dirty="0" smtClean="0">
                <a:ln>
                  <a:noFill/>
                </a:ln>
                <a:solidFill>
                  <a:schemeClr val="tx1"/>
                </a:solidFill>
                <a:effectLst/>
                <a:uLnTx/>
                <a:uFillTx/>
                <a:latin typeface="Verdana" pitchFamily="34" charset="0"/>
                <a:ea typeface="+mn-ea"/>
                <a:cs typeface="+mn-cs"/>
              </a:rPr>
              <a:t>Potencia: 18000/24400 kVA</a:t>
            </a:r>
            <a:endParaRPr kumimoji="0" lang="es-EC" sz="16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600" b="0" i="0" u="none" strike="noStrike" kern="1200" cap="none" spc="0" normalizeH="0" baseline="0" noProof="0" dirty="0" smtClean="0">
                <a:ln>
                  <a:noFill/>
                </a:ln>
                <a:solidFill>
                  <a:schemeClr val="tx1"/>
                </a:solidFill>
                <a:effectLst/>
                <a:uLnTx/>
                <a:uFillTx/>
                <a:latin typeface="Verdana" pitchFamily="34" charset="0"/>
                <a:ea typeface="+mn-ea"/>
                <a:cs typeface="+mn-cs"/>
              </a:rPr>
              <a:t>Enfriamiento: OA/FA</a:t>
            </a:r>
            <a:endParaRPr kumimoji="0" lang="es-EC" sz="16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600" b="0" i="0" u="none" strike="noStrike" kern="1200" cap="none" spc="0" normalizeH="0" baseline="0" noProof="0" dirty="0" smtClean="0">
                <a:ln>
                  <a:noFill/>
                </a:ln>
                <a:solidFill>
                  <a:schemeClr val="tx1"/>
                </a:solidFill>
                <a:effectLst/>
                <a:uLnTx/>
                <a:uFillTx/>
                <a:latin typeface="Verdana" pitchFamily="34" charset="0"/>
                <a:ea typeface="+mn-ea"/>
                <a:cs typeface="+mn-cs"/>
              </a:rPr>
              <a:t>Impedancia: 8.40 % A 18000 kVA</a:t>
            </a:r>
            <a:endParaRPr kumimoji="0" lang="es-ES" sz="18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
        <p:nvSpPr>
          <p:cNvPr id="12" name="11 Rectángulo"/>
          <p:cNvSpPr/>
          <p:nvPr/>
        </p:nvSpPr>
        <p:spPr>
          <a:xfrm>
            <a:off x="4814982" y="1600200"/>
            <a:ext cx="3901646" cy="400110"/>
          </a:xfrm>
          <a:prstGeom prst="rect">
            <a:avLst/>
          </a:prstGeom>
        </p:spPr>
        <p:txBody>
          <a:bodyPr wrap="none">
            <a:spAutoFit/>
          </a:bodyPr>
          <a:lstStyle/>
          <a:p>
            <a:r>
              <a:rPr lang="es-ES" sz="2000" b="1" u="sng" dirty="0" smtClean="0">
                <a:solidFill>
                  <a:schemeClr val="tx1">
                    <a:lumMod val="95000"/>
                    <a:lumOff val="5000"/>
                  </a:schemeClr>
                </a:solidFill>
                <a:latin typeface="BankGothic Md BT" pitchFamily="34" charset="0"/>
              </a:rPr>
              <a:t>Transformadores 2a y 2b</a:t>
            </a:r>
            <a:endParaRPr lang="es-EC" sz="2000" b="1" u="sng" dirty="0" smtClean="0">
              <a:solidFill>
                <a:schemeClr val="tx1">
                  <a:lumMod val="95000"/>
                  <a:lumOff val="5000"/>
                </a:schemeClr>
              </a:solidFill>
              <a:latin typeface="BankGothic Md BT" pitchFamily="34" charset="0"/>
            </a:endParaRPr>
          </a:p>
        </p:txBody>
      </p:sp>
      <p:cxnSp>
        <p:nvCxnSpPr>
          <p:cNvPr id="17" name="16 Conector recto"/>
          <p:cNvCxnSpPr/>
          <p:nvPr/>
        </p:nvCxnSpPr>
        <p:spPr>
          <a:xfrm rot="5400000">
            <a:off x="2972594" y="3200400"/>
            <a:ext cx="3047206" cy="794"/>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914400"/>
            <a:ext cx="8229600" cy="609600"/>
          </a:xfrm>
        </p:spPr>
        <p:txBody>
          <a:bodyPr>
            <a:normAutofit/>
          </a:bodyPr>
          <a:lstStyle/>
          <a:p>
            <a:pPr algn="l"/>
            <a:r>
              <a:rPr lang="es-ES" sz="3200" b="1" u="sng" dirty="0" err="1"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Lineas</a:t>
            </a:r>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 de subtransmision</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3" name="2 Marcador de contenido"/>
          <p:cNvSpPr>
            <a:spLocks noGrp="1"/>
          </p:cNvSpPr>
          <p:nvPr>
            <p:ph idx="1"/>
          </p:nvPr>
        </p:nvSpPr>
        <p:spPr>
          <a:xfrm>
            <a:off x="381000" y="1676400"/>
            <a:ext cx="8305800" cy="4648200"/>
          </a:xfrm>
        </p:spPr>
        <p:txBody>
          <a:bodyPr vert="horz" lIns="91440" tIns="45720" rIns="91440" bIns="45720" rtlCol="0">
            <a:normAutofit fontScale="62500" lnSpcReduction="20000"/>
          </a:bodyPr>
          <a:lstStyle/>
          <a:p>
            <a:pPr>
              <a:buNone/>
            </a:pPr>
            <a:r>
              <a:rPr lang="es-ES" sz="2900" dirty="0" smtClean="0">
                <a:latin typeface="Verdana" pitchFamily="34" charset="0"/>
                <a:cs typeface="Tahoma" pitchFamily="34" charset="0"/>
              </a:rPr>
              <a:t>	La subestación posee posiciones para tres líneas de subtransmisión a 69 kV, las cuales se describen a continuación:</a:t>
            </a:r>
          </a:p>
          <a:p>
            <a:endParaRPr lang="es-EC" sz="2900" dirty="0" smtClean="0">
              <a:latin typeface="Verdana" pitchFamily="34" charset="0"/>
              <a:cs typeface="Tahoma" pitchFamily="34" charset="0"/>
            </a:endParaRPr>
          </a:p>
          <a:p>
            <a:pPr marL="457200" indent="-457200"/>
            <a:r>
              <a:rPr lang="es-ES" sz="2900" b="1" dirty="0" smtClean="0">
                <a:latin typeface="Verdana" pitchFamily="34" charset="0"/>
                <a:cs typeface="Tahoma" pitchFamily="34" charset="0"/>
              </a:rPr>
              <a:t>Interconexión S/E Salitral</a:t>
            </a:r>
            <a:endParaRPr lang="es-EC" sz="2900" b="1" dirty="0" smtClean="0">
              <a:latin typeface="Verdana" pitchFamily="34" charset="0"/>
              <a:cs typeface="Tahoma" pitchFamily="34" charset="0"/>
            </a:endParaRPr>
          </a:p>
          <a:p>
            <a:pPr marL="457200" indent="-457200">
              <a:buNone/>
            </a:pPr>
            <a:r>
              <a:rPr lang="es-ES" sz="2900" dirty="0" smtClean="0">
                <a:latin typeface="Verdana" pitchFamily="34" charset="0"/>
                <a:cs typeface="Tahoma" pitchFamily="34" charset="0"/>
              </a:rPr>
              <a:t>	Línea de interconexión con el Sistema Nacional Interconectado llegando a la barra de 69 kV de la Subestación Salitral – </a:t>
            </a:r>
            <a:r>
              <a:rPr lang="es-ES" sz="2900" dirty="0" err="1" smtClean="0">
                <a:latin typeface="Verdana" pitchFamily="34" charset="0"/>
                <a:cs typeface="Tahoma" pitchFamily="34" charset="0"/>
              </a:rPr>
              <a:t>Transelectric</a:t>
            </a:r>
            <a:r>
              <a:rPr lang="es-ES" sz="2900" dirty="0" smtClean="0">
                <a:latin typeface="Verdana" pitchFamily="34" charset="0"/>
                <a:cs typeface="Tahoma" pitchFamily="34" charset="0"/>
              </a:rPr>
              <a:t>.</a:t>
            </a:r>
          </a:p>
          <a:p>
            <a:endParaRPr lang="es-EC" sz="2900" dirty="0" smtClean="0">
              <a:latin typeface="Verdana" pitchFamily="34" charset="0"/>
              <a:cs typeface="Tahoma" pitchFamily="34" charset="0"/>
            </a:endParaRPr>
          </a:p>
          <a:p>
            <a:pPr marL="457200" indent="-457200"/>
            <a:r>
              <a:rPr lang="es-ES" sz="2900" b="1" dirty="0" smtClean="0">
                <a:latin typeface="Verdana" pitchFamily="34" charset="0"/>
                <a:cs typeface="Tahoma" pitchFamily="34" charset="0"/>
              </a:rPr>
              <a:t>Subtransmisión </a:t>
            </a:r>
            <a:r>
              <a:rPr lang="es-ES" sz="2900" b="1" dirty="0" err="1" smtClean="0">
                <a:latin typeface="Verdana" pitchFamily="34" charset="0"/>
                <a:cs typeface="Tahoma" pitchFamily="34" charset="0"/>
              </a:rPr>
              <a:t>Chambers</a:t>
            </a:r>
            <a:endParaRPr lang="es-EC" sz="2900" b="1" dirty="0" smtClean="0">
              <a:latin typeface="Verdana" pitchFamily="34" charset="0"/>
              <a:cs typeface="Tahoma" pitchFamily="34" charset="0"/>
            </a:endParaRPr>
          </a:p>
          <a:p>
            <a:pPr marL="457200" indent="-457200">
              <a:buNone/>
            </a:pPr>
            <a:r>
              <a:rPr lang="es-ES" sz="2900" dirty="0" smtClean="0">
                <a:latin typeface="Verdana" pitchFamily="34" charset="0"/>
                <a:cs typeface="Tahoma" pitchFamily="34" charset="0"/>
              </a:rPr>
              <a:t>	Abastece parte de la carga del sistema de distribución de Guayaquil. </a:t>
            </a:r>
          </a:p>
          <a:p>
            <a:pPr marL="457200" indent="-457200">
              <a:buNone/>
            </a:pPr>
            <a:r>
              <a:rPr lang="es-ES" sz="2900" dirty="0" smtClean="0">
                <a:latin typeface="Verdana" pitchFamily="34" charset="0"/>
                <a:cs typeface="Tahoma" pitchFamily="34" charset="0"/>
              </a:rPr>
              <a:t>	</a:t>
            </a:r>
            <a:r>
              <a:rPr lang="es-ES" sz="2900" dirty="0" smtClean="0">
                <a:latin typeface="Verdana" pitchFamily="34" charset="0"/>
                <a:cs typeface="Tahoma" pitchFamily="34" charset="0"/>
              </a:rPr>
              <a:t>Demanda máxima: </a:t>
            </a:r>
            <a:r>
              <a:rPr lang="es-ES" sz="2900" dirty="0" smtClean="0">
                <a:latin typeface="Verdana" pitchFamily="34" charset="0"/>
                <a:cs typeface="Tahoma" pitchFamily="34" charset="0"/>
              </a:rPr>
              <a:t>41.32 MW - 10.9 MVAR</a:t>
            </a:r>
          </a:p>
          <a:p>
            <a:pPr>
              <a:buNone/>
            </a:pPr>
            <a:endParaRPr lang="es-EC" sz="2900" dirty="0" smtClean="0">
              <a:latin typeface="Verdana" pitchFamily="34" charset="0"/>
              <a:cs typeface="Tahoma" pitchFamily="34" charset="0"/>
            </a:endParaRPr>
          </a:p>
          <a:p>
            <a:pPr marL="457200" indent="-457200"/>
            <a:r>
              <a:rPr lang="es-ES" sz="2900" b="1" dirty="0" smtClean="0">
                <a:latin typeface="Verdana" pitchFamily="34" charset="0"/>
                <a:cs typeface="Tahoma" pitchFamily="34" charset="0"/>
              </a:rPr>
              <a:t>Subtransmisión Portete</a:t>
            </a:r>
            <a:endParaRPr lang="es-EC" sz="2900" b="1" dirty="0" smtClean="0">
              <a:latin typeface="Verdana" pitchFamily="34" charset="0"/>
              <a:cs typeface="Tahoma" pitchFamily="34" charset="0"/>
            </a:endParaRPr>
          </a:p>
          <a:p>
            <a:pPr marL="457200" indent="-457200">
              <a:buNone/>
            </a:pPr>
            <a:r>
              <a:rPr lang="es-ES" sz="2900" dirty="0" smtClean="0">
                <a:latin typeface="Verdana" pitchFamily="34" charset="0"/>
                <a:cs typeface="Tahoma" pitchFamily="34" charset="0"/>
              </a:rPr>
              <a:t>	Abastece parte de la carga del sistema de distribución de Guayaquil. </a:t>
            </a:r>
            <a:endParaRPr lang="es-EC" sz="2900" dirty="0" smtClean="0">
              <a:latin typeface="Verdana" pitchFamily="34" charset="0"/>
              <a:cs typeface="Tahoma" pitchFamily="34" charset="0"/>
            </a:endParaRPr>
          </a:p>
          <a:p>
            <a:pPr marL="457200" indent="-457200">
              <a:buNone/>
            </a:pPr>
            <a:r>
              <a:rPr lang="es-ES" sz="2900" dirty="0" smtClean="0">
                <a:latin typeface="Verdana" pitchFamily="34" charset="0"/>
                <a:cs typeface="Tahoma" pitchFamily="34" charset="0"/>
              </a:rPr>
              <a:t>	</a:t>
            </a:r>
            <a:r>
              <a:rPr lang="es-ES" sz="2900" dirty="0" smtClean="0">
                <a:latin typeface="Verdana" pitchFamily="34" charset="0"/>
                <a:cs typeface="Tahoma" pitchFamily="34" charset="0"/>
              </a:rPr>
              <a:t>Demanda máxima: </a:t>
            </a:r>
            <a:r>
              <a:rPr lang="es-ES" sz="2900" dirty="0" smtClean="0">
                <a:latin typeface="Verdana" pitchFamily="34" charset="0"/>
                <a:cs typeface="Tahoma" pitchFamily="34" charset="0"/>
              </a:rPr>
              <a:t>27.26 MW – 7.02 MVAR</a:t>
            </a:r>
            <a:endParaRPr lang="es-EC" sz="2900" dirty="0" smtClean="0">
              <a:latin typeface="Verdana" pitchFamily="34" charset="0"/>
              <a:cs typeface="Tahoma" pitchFamily="34" charset="0"/>
            </a:endParaRPr>
          </a:p>
          <a:p>
            <a:pPr algn="just"/>
            <a:endParaRPr lang="es-ES" sz="2400" dirty="0" smtClean="0">
              <a:latin typeface="Verdana" pitchFamily="34" charset="0"/>
            </a:endParaRPr>
          </a:p>
          <a:p>
            <a:endParaRPr lang="es-ES" sz="2400" dirty="0" smtClean="0">
              <a:latin typeface="Verdana" pitchFamily="34" charset="0"/>
            </a:endParaRPr>
          </a:p>
          <a:p>
            <a:endParaRPr lang="es-EC" sz="2400" dirty="0" smtClean="0">
              <a:latin typeface="Verdana" pitchFamily="34" charset="0"/>
            </a:endParaRPr>
          </a:p>
          <a:p>
            <a:pPr algn="just"/>
            <a:endParaRPr lang="es-ES" sz="2400" dirty="0" smtClean="0">
              <a:latin typeface="Verdana"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sp>
        <p:nvSpPr>
          <p:cNvPr id="7"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11</a:t>
            </a:fld>
            <a:endParaRPr lang="es-ES" b="1" dirty="0">
              <a:latin typeface="BankGothic Md BT" pitchFamily="34" charset="0"/>
            </a:endParaRPr>
          </a:p>
        </p:txBody>
      </p:sp>
      <p:pic>
        <p:nvPicPr>
          <p:cNvPr id="8"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4724400" y="3581400"/>
            <a:ext cx="3810000" cy="2819400"/>
          </a:xfrm>
          <a:prstGeom prst="rect">
            <a:avLst/>
          </a:prstGeom>
          <a:solidFill>
            <a:schemeClr val="accent1">
              <a:lumMod val="60000"/>
              <a:lumOff val="4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5"/>
              </a:solidFill>
            </a:endParaRPr>
          </a:p>
        </p:txBody>
      </p:sp>
      <p:sp>
        <p:nvSpPr>
          <p:cNvPr id="13" name="12 Rectángulo"/>
          <p:cNvSpPr/>
          <p:nvPr/>
        </p:nvSpPr>
        <p:spPr>
          <a:xfrm>
            <a:off x="381000" y="3581400"/>
            <a:ext cx="3810000" cy="2819400"/>
          </a:xfrm>
          <a:prstGeom prst="rect">
            <a:avLst/>
          </a:prstGeom>
          <a:solidFill>
            <a:schemeClr val="accent1">
              <a:lumMod val="60000"/>
              <a:lumOff val="4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5"/>
              </a:solidFill>
            </a:endParaRPr>
          </a:p>
        </p:txBody>
      </p:sp>
      <p:sp>
        <p:nvSpPr>
          <p:cNvPr id="2" name="1 Título"/>
          <p:cNvSpPr>
            <a:spLocks noGrp="1"/>
          </p:cNvSpPr>
          <p:nvPr>
            <p:ph type="title"/>
          </p:nvPr>
        </p:nvSpPr>
        <p:spPr>
          <a:xfrm>
            <a:off x="304800" y="9144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Sistemas de </a:t>
            </a:r>
            <a:r>
              <a:rPr lang="es-ES" sz="3200" b="1" u="sng" dirty="0" err="1"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proteccion</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3" name="2 Marcador de contenido"/>
          <p:cNvSpPr>
            <a:spLocks noGrp="1"/>
          </p:cNvSpPr>
          <p:nvPr>
            <p:ph idx="1"/>
          </p:nvPr>
        </p:nvSpPr>
        <p:spPr>
          <a:xfrm>
            <a:off x="381000" y="1676400"/>
            <a:ext cx="8305800" cy="1981200"/>
          </a:xfrm>
        </p:spPr>
        <p:txBody>
          <a:bodyPr vert="horz" lIns="91440" tIns="45720" rIns="91440" bIns="45720" rtlCol="0">
            <a:normAutofit fontScale="70000" lnSpcReduction="20000"/>
          </a:bodyPr>
          <a:lstStyle/>
          <a:p>
            <a:pPr algn="just">
              <a:buNone/>
            </a:pPr>
            <a:r>
              <a:rPr lang="es-ES" sz="2900" dirty="0" smtClean="0">
                <a:latin typeface="Verdana" pitchFamily="34" charset="0"/>
                <a:cs typeface="Tahoma" pitchFamily="34" charset="0"/>
              </a:rPr>
              <a:t>	El equipamiento consiste de interruptores en SF6, </a:t>
            </a:r>
            <a:r>
              <a:rPr lang="es-ES" sz="2900" dirty="0" smtClean="0">
                <a:latin typeface="Verdana" pitchFamily="34" charset="0"/>
                <a:cs typeface="Tahoma" pitchFamily="34" charset="0"/>
              </a:rPr>
              <a:t>interruptores en vacio </a:t>
            </a:r>
            <a:r>
              <a:rPr lang="es-ES" sz="2900" dirty="0" smtClean="0">
                <a:latin typeface="Verdana" pitchFamily="34" charset="0"/>
                <a:cs typeface="Tahoma" pitchFamily="34" charset="0"/>
              </a:rPr>
              <a:t>y </a:t>
            </a:r>
            <a:r>
              <a:rPr lang="es-ES" sz="2900" dirty="0" smtClean="0">
                <a:latin typeface="Verdana" pitchFamily="34" charset="0"/>
                <a:cs typeface="Tahoma" pitchFamily="34" charset="0"/>
              </a:rPr>
              <a:t>relés </a:t>
            </a:r>
            <a:r>
              <a:rPr lang="es-ES" sz="2900" dirty="0" smtClean="0">
                <a:latin typeface="Verdana" pitchFamily="34" charset="0"/>
                <a:cs typeface="Tahoma" pitchFamily="34" charset="0"/>
              </a:rPr>
              <a:t>de protección</a:t>
            </a:r>
            <a:r>
              <a:rPr lang="es-ES" sz="2900" dirty="0" smtClean="0">
                <a:latin typeface="Verdana" pitchFamily="34" charset="0"/>
                <a:cs typeface="Tahoma" pitchFamily="34" charset="0"/>
              </a:rPr>
              <a:t>.</a:t>
            </a:r>
            <a:endParaRPr lang="es-ES" sz="2900" dirty="0" smtClean="0">
              <a:latin typeface="Verdana" pitchFamily="34" charset="0"/>
              <a:cs typeface="Tahoma" pitchFamily="34" charset="0"/>
            </a:endParaRPr>
          </a:p>
          <a:p>
            <a:endParaRPr lang="es-EC" sz="2900" dirty="0" smtClean="0">
              <a:latin typeface="Verdana" pitchFamily="34" charset="0"/>
              <a:cs typeface="Tahoma" pitchFamily="34" charset="0"/>
            </a:endParaRPr>
          </a:p>
          <a:p>
            <a:pPr marL="457200" indent="-457200"/>
            <a:r>
              <a:rPr lang="es-ES" sz="2900" b="1" dirty="0" smtClean="0">
                <a:latin typeface="Verdana" pitchFamily="34" charset="0"/>
                <a:cs typeface="Tahoma" pitchFamily="34" charset="0"/>
              </a:rPr>
              <a:t>Interruptores en vacio– 13.8 </a:t>
            </a:r>
            <a:r>
              <a:rPr lang="es-ES" sz="2900" b="1" dirty="0" err="1" smtClean="0">
                <a:latin typeface="Verdana" pitchFamily="34" charset="0"/>
                <a:cs typeface="Tahoma" pitchFamily="34" charset="0"/>
              </a:rPr>
              <a:t>kV</a:t>
            </a:r>
            <a:r>
              <a:rPr lang="es-ES" sz="2900" b="1" dirty="0" smtClean="0">
                <a:latin typeface="Verdana" pitchFamily="34" charset="0"/>
                <a:cs typeface="Tahoma" pitchFamily="34" charset="0"/>
              </a:rPr>
              <a:t>.</a:t>
            </a:r>
          </a:p>
          <a:p>
            <a:pPr marL="857250" lvl="1" indent="-457200"/>
            <a:r>
              <a:rPr lang="es-ES" sz="2600" dirty="0" smtClean="0">
                <a:latin typeface="Verdana" pitchFamily="34" charset="0"/>
                <a:cs typeface="Tahoma" pitchFamily="34" charset="0"/>
              </a:rPr>
              <a:t>2 disyuntores en vacio para las unidades de generación</a:t>
            </a:r>
          </a:p>
          <a:p>
            <a:pPr marL="857250" lvl="1" indent="-457200"/>
            <a:r>
              <a:rPr lang="es-ES" sz="2600" dirty="0" smtClean="0">
                <a:latin typeface="Verdana" pitchFamily="34" charset="0"/>
                <a:cs typeface="Tahoma" pitchFamily="34" charset="0"/>
              </a:rPr>
              <a:t>4 disyuntores para los transformadores (primario).</a:t>
            </a:r>
            <a:r>
              <a:rPr lang="es-ES" sz="2900" dirty="0" smtClean="0">
                <a:latin typeface="Verdana" pitchFamily="34" charset="0"/>
                <a:cs typeface="Tahoma" pitchFamily="34" charset="0"/>
              </a:rPr>
              <a:t>	</a:t>
            </a:r>
          </a:p>
          <a:p>
            <a:endParaRPr lang="es-EC" sz="2900" dirty="0" smtClean="0">
              <a:latin typeface="Verdana" pitchFamily="34" charset="0"/>
              <a:cs typeface="Tahoma" pitchFamily="34" charset="0"/>
            </a:endParaRPr>
          </a:p>
          <a:p>
            <a:pPr algn="just"/>
            <a:endParaRPr lang="es-ES" sz="2400" dirty="0" smtClean="0">
              <a:latin typeface="Verdana" pitchFamily="34" charset="0"/>
            </a:endParaRPr>
          </a:p>
          <a:p>
            <a:endParaRPr lang="es-ES" sz="2400" dirty="0" smtClean="0">
              <a:latin typeface="Verdana" pitchFamily="34" charset="0"/>
            </a:endParaRPr>
          </a:p>
          <a:p>
            <a:endParaRPr lang="es-EC" sz="2400" dirty="0" smtClean="0">
              <a:latin typeface="Verdana" pitchFamily="34" charset="0"/>
            </a:endParaRPr>
          </a:p>
          <a:p>
            <a:pPr algn="just"/>
            <a:endParaRPr lang="es-ES" sz="2400" dirty="0" smtClean="0">
              <a:latin typeface="Verdana"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sp>
        <p:nvSpPr>
          <p:cNvPr id="7"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12</a:t>
            </a:fld>
            <a:endParaRPr lang="es-ES" b="1" dirty="0">
              <a:latin typeface="BankGothic Md BT" pitchFamily="34" charset="0"/>
            </a:endParaRPr>
          </a:p>
        </p:txBody>
      </p:sp>
      <p:pic>
        <p:nvPicPr>
          <p:cNvPr id="8"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sp>
        <p:nvSpPr>
          <p:cNvPr id="9" name="8 Rectángulo"/>
          <p:cNvSpPr/>
          <p:nvPr/>
        </p:nvSpPr>
        <p:spPr>
          <a:xfrm>
            <a:off x="559025" y="3562290"/>
            <a:ext cx="2031775" cy="400110"/>
          </a:xfrm>
          <a:prstGeom prst="rect">
            <a:avLst/>
          </a:prstGeom>
        </p:spPr>
        <p:txBody>
          <a:bodyPr wrap="none">
            <a:spAutoFit/>
          </a:bodyPr>
          <a:lstStyle/>
          <a:p>
            <a:r>
              <a:rPr lang="es-ES" sz="2000" b="1" u="sng" dirty="0" smtClean="0">
                <a:solidFill>
                  <a:schemeClr val="bg2">
                    <a:lumMod val="90000"/>
                  </a:schemeClr>
                </a:solidFill>
                <a:latin typeface="BankGothic Md BT" pitchFamily="34" charset="0"/>
              </a:rPr>
              <a:t>generadores</a:t>
            </a:r>
            <a:endParaRPr lang="es-EC" sz="2000" b="1" u="sng" dirty="0" smtClean="0">
              <a:solidFill>
                <a:schemeClr val="bg2">
                  <a:lumMod val="90000"/>
                </a:schemeClr>
              </a:solidFill>
              <a:latin typeface="BankGothic Md BT" pitchFamily="34" charset="0"/>
            </a:endParaRPr>
          </a:p>
        </p:txBody>
      </p:sp>
      <p:sp>
        <p:nvSpPr>
          <p:cNvPr id="10" name="2 Marcador de contenido"/>
          <p:cNvSpPr txBox="1">
            <a:spLocks/>
          </p:cNvSpPr>
          <p:nvPr/>
        </p:nvSpPr>
        <p:spPr>
          <a:xfrm>
            <a:off x="533400" y="4038600"/>
            <a:ext cx="3810000" cy="2286000"/>
          </a:xfrm>
          <a:prstGeom prst="rect">
            <a:avLst/>
          </a:prstGeom>
        </p:spPr>
        <p:txBody>
          <a:bodyPr vert="horz" lIns="91440" tIns="45720" rIns="91440" bIns="45720" rtlCol="0">
            <a:normAutofit/>
          </a:bodyPr>
          <a:lstStyle/>
          <a:p>
            <a:r>
              <a:rPr lang="es-ES" b="1" dirty="0" smtClean="0"/>
              <a:t>Marca: </a:t>
            </a:r>
            <a:r>
              <a:rPr lang="es-ES" dirty="0" smtClean="0"/>
              <a:t>GE</a:t>
            </a:r>
          </a:p>
          <a:p>
            <a:r>
              <a:rPr lang="es-ES" b="1" dirty="0" smtClean="0"/>
              <a:t>Modelo</a:t>
            </a:r>
            <a:r>
              <a:rPr lang="es-ES" dirty="0" smtClean="0"/>
              <a:t>: VB13.8-1000-3</a:t>
            </a:r>
          </a:p>
          <a:p>
            <a:r>
              <a:rPr lang="es-ES" b="1" dirty="0" smtClean="0"/>
              <a:t>Tipo:</a:t>
            </a:r>
            <a:r>
              <a:rPr lang="es-ES" dirty="0" smtClean="0"/>
              <a:t> VACUUM</a:t>
            </a:r>
          </a:p>
          <a:p>
            <a:r>
              <a:rPr lang="es-ES" b="1" dirty="0" smtClean="0"/>
              <a:t>Máximo Voltaje: </a:t>
            </a:r>
            <a:r>
              <a:rPr lang="es-ES" dirty="0" smtClean="0"/>
              <a:t>15 </a:t>
            </a:r>
            <a:r>
              <a:rPr lang="es-ES" dirty="0" err="1" smtClean="0"/>
              <a:t>kV</a:t>
            </a:r>
            <a:endParaRPr lang="es-ES" dirty="0" smtClean="0"/>
          </a:p>
          <a:p>
            <a:r>
              <a:rPr lang="es-ES" b="1" dirty="0" smtClean="0"/>
              <a:t>Capacidad momentánea de interrupción:</a:t>
            </a:r>
            <a:r>
              <a:rPr lang="es-ES" dirty="0" smtClean="0"/>
              <a:t> 37 </a:t>
            </a:r>
            <a:r>
              <a:rPr lang="es-ES" dirty="0" err="1" smtClean="0"/>
              <a:t>kA</a:t>
            </a:r>
            <a:endParaRPr lang="es-ES" dirty="0" smtClean="0"/>
          </a:p>
          <a:p>
            <a:r>
              <a:rPr lang="es-ES" b="1" dirty="0" smtClean="0"/>
              <a:t>Corriente continua:</a:t>
            </a:r>
            <a:r>
              <a:rPr lang="es-ES" dirty="0" smtClean="0"/>
              <a:t> 3000 A</a:t>
            </a:r>
          </a:p>
          <a:p>
            <a:r>
              <a:rPr lang="es-ES" b="1" dirty="0" smtClean="0"/>
              <a:t>Tiempo de Interrupción:</a:t>
            </a:r>
            <a:r>
              <a:rPr lang="es-ES" dirty="0" smtClean="0"/>
              <a:t> 5 ciclos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
        <p:nvSpPr>
          <p:cNvPr id="11" name="10 Rectángulo"/>
          <p:cNvSpPr/>
          <p:nvPr/>
        </p:nvSpPr>
        <p:spPr>
          <a:xfrm>
            <a:off x="4750025" y="3581400"/>
            <a:ext cx="3258071" cy="400110"/>
          </a:xfrm>
          <a:prstGeom prst="rect">
            <a:avLst/>
          </a:prstGeom>
        </p:spPr>
        <p:txBody>
          <a:bodyPr wrap="none">
            <a:spAutoFit/>
          </a:bodyPr>
          <a:lstStyle/>
          <a:p>
            <a:r>
              <a:rPr lang="es-ES" sz="2000" b="1" u="sng" dirty="0" smtClean="0">
                <a:solidFill>
                  <a:schemeClr val="bg2">
                    <a:lumMod val="90000"/>
                  </a:schemeClr>
                </a:solidFill>
                <a:latin typeface="BankGothic Md BT" pitchFamily="34" charset="0"/>
              </a:rPr>
              <a:t>TRANSFORMADORES</a:t>
            </a:r>
            <a:endParaRPr lang="es-EC" sz="2000" b="1" u="sng" dirty="0" smtClean="0">
              <a:solidFill>
                <a:schemeClr val="bg2">
                  <a:lumMod val="90000"/>
                </a:schemeClr>
              </a:solidFill>
              <a:latin typeface="BankGothic Md BT" pitchFamily="34" charset="0"/>
            </a:endParaRPr>
          </a:p>
        </p:txBody>
      </p:sp>
      <p:sp>
        <p:nvSpPr>
          <p:cNvPr id="12" name="2 Marcador de contenido"/>
          <p:cNvSpPr txBox="1">
            <a:spLocks/>
          </p:cNvSpPr>
          <p:nvPr/>
        </p:nvSpPr>
        <p:spPr>
          <a:xfrm>
            <a:off x="4724400" y="4057710"/>
            <a:ext cx="3810000" cy="2286000"/>
          </a:xfrm>
          <a:prstGeom prst="rect">
            <a:avLst/>
          </a:prstGeom>
        </p:spPr>
        <p:txBody>
          <a:bodyPr vert="horz" lIns="91440" tIns="45720" rIns="91440" bIns="45720" rtlCol="0">
            <a:normAutofit/>
          </a:bodyPr>
          <a:lstStyle/>
          <a:p>
            <a:r>
              <a:rPr lang="es-ES" b="1" dirty="0" smtClean="0"/>
              <a:t>Marca: </a:t>
            </a:r>
            <a:r>
              <a:rPr lang="es-ES" dirty="0" smtClean="0"/>
              <a:t>GE</a:t>
            </a:r>
          </a:p>
          <a:p>
            <a:r>
              <a:rPr lang="es-ES" b="1" dirty="0" smtClean="0"/>
              <a:t>Modelo</a:t>
            </a:r>
            <a:r>
              <a:rPr lang="es-ES" dirty="0" smtClean="0"/>
              <a:t>: VB13.8-1000-3</a:t>
            </a:r>
          </a:p>
          <a:p>
            <a:r>
              <a:rPr lang="es-ES" b="1" dirty="0" smtClean="0"/>
              <a:t>Tipo:</a:t>
            </a:r>
            <a:r>
              <a:rPr lang="es-ES" dirty="0" smtClean="0"/>
              <a:t> VACUUM</a:t>
            </a:r>
          </a:p>
          <a:p>
            <a:r>
              <a:rPr lang="es-ES" b="1" dirty="0" smtClean="0"/>
              <a:t>Máximo Voltaje: </a:t>
            </a:r>
            <a:r>
              <a:rPr lang="es-ES" dirty="0" smtClean="0"/>
              <a:t>15 </a:t>
            </a:r>
            <a:r>
              <a:rPr lang="es-ES" dirty="0" err="1" smtClean="0"/>
              <a:t>kV</a:t>
            </a:r>
            <a:endParaRPr lang="es-ES" dirty="0" smtClean="0"/>
          </a:p>
          <a:p>
            <a:r>
              <a:rPr lang="es-ES" b="1" dirty="0" smtClean="0"/>
              <a:t>Capacidad momentánea de interrupción:</a:t>
            </a:r>
            <a:r>
              <a:rPr lang="es-ES" dirty="0" smtClean="0"/>
              <a:t> 37 </a:t>
            </a:r>
            <a:r>
              <a:rPr lang="es-ES" dirty="0" err="1" smtClean="0"/>
              <a:t>kA</a:t>
            </a:r>
            <a:endParaRPr lang="es-ES" dirty="0" smtClean="0"/>
          </a:p>
          <a:p>
            <a:r>
              <a:rPr lang="es-ES" b="1" dirty="0" smtClean="0"/>
              <a:t>Corriente continua:</a:t>
            </a:r>
            <a:r>
              <a:rPr lang="es-ES" dirty="0" smtClean="0"/>
              <a:t> 2000 A</a:t>
            </a:r>
          </a:p>
          <a:p>
            <a:r>
              <a:rPr lang="es-ES" b="1" dirty="0" smtClean="0"/>
              <a:t>Tiempo de Interrupción:</a:t>
            </a:r>
            <a:r>
              <a:rPr lang="es-ES" dirty="0" smtClean="0"/>
              <a:t> 5 ciclos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762000" y="2743200"/>
            <a:ext cx="3810000" cy="2819400"/>
          </a:xfrm>
          <a:prstGeom prst="rect">
            <a:avLst/>
          </a:prstGeom>
          <a:solidFill>
            <a:schemeClr val="accent1">
              <a:lumMod val="60000"/>
              <a:lumOff val="4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5"/>
              </a:solidFill>
            </a:endParaRPr>
          </a:p>
        </p:txBody>
      </p:sp>
      <p:sp>
        <p:nvSpPr>
          <p:cNvPr id="2" name="1 Título"/>
          <p:cNvSpPr>
            <a:spLocks noGrp="1"/>
          </p:cNvSpPr>
          <p:nvPr>
            <p:ph type="title"/>
          </p:nvPr>
        </p:nvSpPr>
        <p:spPr>
          <a:xfrm>
            <a:off x="304800" y="9144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Sistemas de </a:t>
            </a:r>
            <a:r>
              <a:rPr lang="es-ES" sz="3200" b="1" u="sng" dirty="0" err="1"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proteccion</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3" name="2 Marcador de contenido"/>
          <p:cNvSpPr>
            <a:spLocks noGrp="1"/>
          </p:cNvSpPr>
          <p:nvPr>
            <p:ph idx="1"/>
          </p:nvPr>
        </p:nvSpPr>
        <p:spPr>
          <a:xfrm>
            <a:off x="381000" y="1676400"/>
            <a:ext cx="8305800" cy="838200"/>
          </a:xfrm>
        </p:spPr>
        <p:txBody>
          <a:bodyPr vert="horz" lIns="91440" tIns="45720" rIns="91440" bIns="45720" rtlCol="0">
            <a:normAutofit fontScale="70000" lnSpcReduction="20000"/>
          </a:bodyPr>
          <a:lstStyle/>
          <a:p>
            <a:pPr algn="just">
              <a:buNone/>
            </a:pPr>
            <a:r>
              <a:rPr lang="es-ES" sz="2900" dirty="0" smtClean="0">
                <a:latin typeface="Verdana" pitchFamily="34" charset="0"/>
                <a:cs typeface="Tahoma" pitchFamily="34" charset="0"/>
              </a:rPr>
              <a:t>	</a:t>
            </a:r>
            <a:r>
              <a:rPr lang="es-ES" sz="2900" b="1" dirty="0" smtClean="0">
                <a:latin typeface="Verdana" pitchFamily="34" charset="0"/>
                <a:cs typeface="Tahoma" pitchFamily="34" charset="0"/>
              </a:rPr>
              <a:t>Interruptores en SF6– 69 </a:t>
            </a:r>
            <a:r>
              <a:rPr lang="es-ES" sz="2900" b="1" dirty="0" err="1" smtClean="0">
                <a:latin typeface="Verdana" pitchFamily="34" charset="0"/>
                <a:cs typeface="Tahoma" pitchFamily="34" charset="0"/>
              </a:rPr>
              <a:t>kV</a:t>
            </a:r>
            <a:r>
              <a:rPr lang="es-ES" sz="2900" b="1" dirty="0" smtClean="0">
                <a:latin typeface="Verdana" pitchFamily="34" charset="0"/>
                <a:cs typeface="Tahoma" pitchFamily="34" charset="0"/>
              </a:rPr>
              <a:t>.</a:t>
            </a:r>
          </a:p>
          <a:p>
            <a:pPr marL="857250" lvl="1" indent="-457200"/>
            <a:r>
              <a:rPr lang="es-ES" sz="2600" dirty="0" smtClean="0">
                <a:latin typeface="Verdana" pitchFamily="34" charset="0"/>
                <a:cs typeface="Tahoma" pitchFamily="34" charset="0"/>
              </a:rPr>
              <a:t>El anillo de la subestación posee 5 disyuntores en SF6 de tanque </a:t>
            </a:r>
            <a:r>
              <a:rPr lang="es-ES" sz="2600" dirty="0" smtClean="0">
                <a:latin typeface="Verdana" pitchFamily="34" charset="0"/>
                <a:cs typeface="Tahoma" pitchFamily="34" charset="0"/>
              </a:rPr>
              <a:t>muerto.</a:t>
            </a:r>
            <a:endParaRPr lang="es-ES" sz="2900" dirty="0" smtClean="0">
              <a:latin typeface="Verdana" pitchFamily="34" charset="0"/>
              <a:cs typeface="Tahoma" pitchFamily="34" charset="0"/>
            </a:endParaRPr>
          </a:p>
          <a:p>
            <a:endParaRPr lang="es-EC" sz="2900" dirty="0" smtClean="0">
              <a:latin typeface="Verdana" pitchFamily="34" charset="0"/>
              <a:cs typeface="Tahoma" pitchFamily="34" charset="0"/>
            </a:endParaRPr>
          </a:p>
          <a:p>
            <a:pPr algn="just"/>
            <a:endParaRPr lang="es-ES" sz="2400" dirty="0" smtClean="0">
              <a:latin typeface="Verdana" pitchFamily="34" charset="0"/>
            </a:endParaRPr>
          </a:p>
          <a:p>
            <a:endParaRPr lang="es-ES" sz="2400" dirty="0" smtClean="0">
              <a:latin typeface="Verdana" pitchFamily="34" charset="0"/>
            </a:endParaRPr>
          </a:p>
          <a:p>
            <a:endParaRPr lang="es-EC" sz="2400" dirty="0" smtClean="0">
              <a:latin typeface="Verdana" pitchFamily="34" charset="0"/>
            </a:endParaRPr>
          </a:p>
          <a:p>
            <a:pPr algn="just"/>
            <a:endParaRPr lang="es-ES" sz="2400" dirty="0" smtClean="0">
              <a:latin typeface="Verdana"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sp>
        <p:nvSpPr>
          <p:cNvPr id="7"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13</a:t>
            </a:fld>
            <a:endParaRPr lang="es-ES" b="1" dirty="0">
              <a:latin typeface="BankGothic Md BT" pitchFamily="34" charset="0"/>
            </a:endParaRPr>
          </a:p>
        </p:txBody>
      </p:sp>
      <p:pic>
        <p:nvPicPr>
          <p:cNvPr id="8"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sp>
        <p:nvSpPr>
          <p:cNvPr id="9" name="8 Rectángulo"/>
          <p:cNvSpPr/>
          <p:nvPr/>
        </p:nvSpPr>
        <p:spPr>
          <a:xfrm>
            <a:off x="940025" y="2724090"/>
            <a:ext cx="2031775" cy="400110"/>
          </a:xfrm>
          <a:prstGeom prst="rect">
            <a:avLst/>
          </a:prstGeom>
        </p:spPr>
        <p:txBody>
          <a:bodyPr wrap="none">
            <a:spAutoFit/>
          </a:bodyPr>
          <a:lstStyle/>
          <a:p>
            <a:r>
              <a:rPr lang="es-ES" sz="2000" b="1" u="sng" dirty="0" smtClean="0">
                <a:solidFill>
                  <a:schemeClr val="bg2">
                    <a:lumMod val="90000"/>
                  </a:schemeClr>
                </a:solidFill>
                <a:latin typeface="BankGothic Md BT" pitchFamily="34" charset="0"/>
              </a:rPr>
              <a:t>generadores</a:t>
            </a:r>
            <a:endParaRPr lang="es-EC" sz="2000" b="1" u="sng" dirty="0" smtClean="0">
              <a:solidFill>
                <a:schemeClr val="bg2">
                  <a:lumMod val="90000"/>
                </a:schemeClr>
              </a:solidFill>
              <a:latin typeface="BankGothic Md BT" pitchFamily="34" charset="0"/>
            </a:endParaRPr>
          </a:p>
        </p:txBody>
      </p:sp>
      <p:sp>
        <p:nvSpPr>
          <p:cNvPr id="10" name="2 Marcador de contenido"/>
          <p:cNvSpPr txBox="1">
            <a:spLocks/>
          </p:cNvSpPr>
          <p:nvPr/>
        </p:nvSpPr>
        <p:spPr>
          <a:xfrm>
            <a:off x="914400" y="3200400"/>
            <a:ext cx="3810000" cy="2286000"/>
          </a:xfrm>
          <a:prstGeom prst="rect">
            <a:avLst/>
          </a:prstGeom>
        </p:spPr>
        <p:txBody>
          <a:bodyPr vert="horz" lIns="91440" tIns="45720" rIns="91440" bIns="45720" rtlCol="0">
            <a:normAutofit/>
          </a:bodyPr>
          <a:lstStyle/>
          <a:p>
            <a:r>
              <a:rPr lang="es-ES" b="1" dirty="0" smtClean="0"/>
              <a:t>Marca: </a:t>
            </a:r>
            <a:r>
              <a:rPr lang="es-ES" dirty="0" smtClean="0"/>
              <a:t>ABB</a:t>
            </a:r>
          </a:p>
          <a:p>
            <a:r>
              <a:rPr lang="es-ES" b="1" dirty="0" smtClean="0"/>
              <a:t>Modelo</a:t>
            </a:r>
            <a:r>
              <a:rPr lang="es-ES" dirty="0" smtClean="0"/>
              <a:t>: 72PM4012</a:t>
            </a:r>
          </a:p>
          <a:p>
            <a:r>
              <a:rPr lang="es-ES" b="1" dirty="0" smtClean="0"/>
              <a:t>Tipo:</a:t>
            </a:r>
            <a:r>
              <a:rPr lang="es-ES" dirty="0" smtClean="0"/>
              <a:t> SF6</a:t>
            </a:r>
          </a:p>
          <a:p>
            <a:r>
              <a:rPr lang="es-ES" b="1" dirty="0" smtClean="0"/>
              <a:t>Máximo Voltaje: </a:t>
            </a:r>
            <a:r>
              <a:rPr lang="es-ES" dirty="0" smtClean="0"/>
              <a:t>72.5 </a:t>
            </a:r>
            <a:r>
              <a:rPr lang="es-ES" dirty="0" err="1" smtClean="0"/>
              <a:t>kV</a:t>
            </a:r>
            <a:endParaRPr lang="es-ES" dirty="0" smtClean="0"/>
          </a:p>
          <a:p>
            <a:r>
              <a:rPr lang="es-ES" b="1" dirty="0" smtClean="0"/>
              <a:t>Capacidad momentánea de interrupción:</a:t>
            </a:r>
            <a:r>
              <a:rPr lang="es-ES" dirty="0" smtClean="0"/>
              <a:t> 40 </a:t>
            </a:r>
            <a:r>
              <a:rPr lang="es-ES" dirty="0" err="1" smtClean="0"/>
              <a:t>kA</a:t>
            </a:r>
            <a:endParaRPr lang="es-ES" dirty="0" smtClean="0"/>
          </a:p>
          <a:p>
            <a:r>
              <a:rPr lang="es-ES" b="1" dirty="0" smtClean="0"/>
              <a:t>Corriente continua:</a:t>
            </a:r>
            <a:r>
              <a:rPr lang="es-ES" dirty="0" smtClean="0"/>
              <a:t> 1200 A</a:t>
            </a:r>
          </a:p>
          <a:p>
            <a:r>
              <a:rPr lang="es-ES" b="1" dirty="0" smtClean="0"/>
              <a:t>Tiempo de Interrupción:</a:t>
            </a:r>
            <a:r>
              <a:rPr lang="es-ES" dirty="0" smtClean="0"/>
              <a:t> 5 ciclos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pic>
        <p:nvPicPr>
          <p:cNvPr id="14" name="13 Imagen" descr="G:\FOTOS\Copia de DSC02963.JPG"/>
          <p:cNvPicPr/>
          <p:nvPr/>
        </p:nvPicPr>
        <p:blipFill>
          <a:blip r:embed="rId5" cstate="print"/>
          <a:srcRect/>
          <a:stretch>
            <a:fillRect/>
          </a:stretch>
        </p:blipFill>
        <p:spPr bwMode="auto">
          <a:xfrm>
            <a:off x="4953000" y="2743200"/>
            <a:ext cx="3494171" cy="3029325"/>
          </a:xfrm>
          <a:prstGeom prst="rect">
            <a:avLst/>
          </a:prstGeom>
          <a:ln>
            <a:solidFill>
              <a:schemeClr val="accent1"/>
            </a:solid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7620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Descripción de las instalaciones</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sp>
        <p:nvSpPr>
          <p:cNvPr id="7"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14</a:t>
            </a:fld>
            <a:endParaRPr lang="es-ES" b="1" dirty="0">
              <a:latin typeface="BankGothic Md BT" pitchFamily="34" charset="0"/>
            </a:endParaRPr>
          </a:p>
        </p:txBody>
      </p:sp>
      <p:pic>
        <p:nvPicPr>
          <p:cNvPr id="8"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pic>
        <p:nvPicPr>
          <p:cNvPr id="10" name="9 Imagen"/>
          <p:cNvPicPr/>
          <p:nvPr/>
        </p:nvPicPr>
        <p:blipFill>
          <a:blip r:embed="rId5" cstate="print"/>
          <a:srcRect t="10323"/>
          <a:stretch>
            <a:fillRect/>
          </a:stretch>
        </p:blipFill>
        <p:spPr bwMode="auto">
          <a:xfrm>
            <a:off x="609600" y="1447800"/>
            <a:ext cx="8077200" cy="5105400"/>
          </a:xfrm>
          <a:prstGeom prst="rect">
            <a:avLst/>
          </a:prstGeom>
          <a:ln>
            <a:solidFill>
              <a:schemeClr val="accent1"/>
            </a:solid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9144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Sistemas de </a:t>
            </a:r>
            <a:r>
              <a:rPr lang="es-ES" sz="3200" b="1" u="sng" dirty="0" err="1"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proteccion</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3" name="2 Marcador de contenido"/>
          <p:cNvSpPr>
            <a:spLocks noGrp="1"/>
          </p:cNvSpPr>
          <p:nvPr>
            <p:ph idx="1"/>
          </p:nvPr>
        </p:nvSpPr>
        <p:spPr>
          <a:xfrm>
            <a:off x="381000" y="1676400"/>
            <a:ext cx="8305800" cy="609600"/>
          </a:xfrm>
        </p:spPr>
        <p:txBody>
          <a:bodyPr vert="horz" lIns="91440" tIns="45720" rIns="91440" bIns="45720" rtlCol="0">
            <a:normAutofit/>
          </a:bodyPr>
          <a:lstStyle/>
          <a:p>
            <a:pPr algn="just">
              <a:buNone/>
            </a:pPr>
            <a:r>
              <a:rPr lang="es-ES" sz="2400" b="1" dirty="0" smtClean="0">
                <a:latin typeface="Verdana" pitchFamily="34" charset="0"/>
                <a:cs typeface="Tahoma" pitchFamily="34" charset="0"/>
              </a:rPr>
              <a:t>Esquemas de protección</a:t>
            </a:r>
            <a:endParaRPr lang="es-ES" sz="2400" dirty="0" smtClean="0">
              <a:latin typeface="Verdana" pitchFamily="34" charset="0"/>
            </a:endParaRPr>
          </a:p>
          <a:p>
            <a:endParaRPr lang="es-ES" sz="2400" dirty="0" smtClean="0">
              <a:latin typeface="Verdana" pitchFamily="34" charset="0"/>
            </a:endParaRPr>
          </a:p>
          <a:p>
            <a:endParaRPr lang="es-EC" sz="2400" dirty="0" smtClean="0">
              <a:latin typeface="Verdana" pitchFamily="34" charset="0"/>
            </a:endParaRPr>
          </a:p>
          <a:p>
            <a:pPr algn="just"/>
            <a:endParaRPr lang="es-ES" sz="2400" dirty="0" smtClean="0">
              <a:latin typeface="Verdana"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sp>
        <p:nvSpPr>
          <p:cNvPr id="7"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15</a:t>
            </a:fld>
            <a:endParaRPr lang="es-ES" b="1" dirty="0">
              <a:latin typeface="BankGothic Md BT" pitchFamily="34" charset="0"/>
            </a:endParaRPr>
          </a:p>
        </p:txBody>
      </p:sp>
      <p:pic>
        <p:nvPicPr>
          <p:cNvPr id="8"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graphicFrame>
        <p:nvGraphicFramePr>
          <p:cNvPr id="11" name="10 Tabla"/>
          <p:cNvGraphicFramePr>
            <a:graphicFrameLocks noGrp="1"/>
          </p:cNvGraphicFramePr>
          <p:nvPr/>
        </p:nvGraphicFramePr>
        <p:xfrm>
          <a:off x="609600" y="2209800"/>
          <a:ext cx="8001000" cy="2971800"/>
        </p:xfrm>
        <a:graphic>
          <a:graphicData uri="http://schemas.openxmlformats.org/drawingml/2006/table">
            <a:tbl>
              <a:tblPr/>
              <a:tblGrid>
                <a:gridCol w="2196353"/>
                <a:gridCol w="5282843"/>
                <a:gridCol w="521804"/>
              </a:tblGrid>
              <a:tr h="335280">
                <a:tc>
                  <a:txBody>
                    <a:bodyPr/>
                    <a:lstStyle/>
                    <a:p>
                      <a:pPr algn="ctr">
                        <a:spcAft>
                          <a:spcPts val="0"/>
                        </a:spcAft>
                      </a:pPr>
                      <a:r>
                        <a:rPr lang="es-ES" sz="1800" b="1" dirty="0">
                          <a:solidFill>
                            <a:schemeClr val="bg2">
                              <a:lumMod val="90000"/>
                            </a:schemeClr>
                          </a:solidFill>
                          <a:latin typeface="Arial"/>
                          <a:ea typeface="Times New Roman"/>
                          <a:cs typeface="Times New Roman"/>
                        </a:rPr>
                        <a:t>EQUIPO</a:t>
                      </a:r>
                      <a:endParaRPr lang="es-ES" sz="2000" dirty="0">
                        <a:solidFill>
                          <a:schemeClr val="bg2">
                            <a:lumMod val="90000"/>
                          </a:schemeClr>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gridSpan="2">
                  <a:txBody>
                    <a:bodyPr/>
                    <a:lstStyle/>
                    <a:p>
                      <a:pPr algn="ctr">
                        <a:spcAft>
                          <a:spcPts val="0"/>
                        </a:spcAft>
                      </a:pPr>
                      <a:r>
                        <a:rPr lang="es-ES" sz="1800" b="1" dirty="0" smtClean="0">
                          <a:solidFill>
                            <a:schemeClr val="bg2">
                              <a:lumMod val="90000"/>
                            </a:schemeClr>
                          </a:solidFill>
                          <a:latin typeface="Arial"/>
                          <a:ea typeface="Times New Roman"/>
                          <a:cs typeface="Times New Roman"/>
                        </a:rPr>
                        <a:t>TIPO DE PROTECCIÓN</a:t>
                      </a:r>
                      <a:endParaRPr lang="es-ES" sz="2000" dirty="0">
                        <a:solidFill>
                          <a:schemeClr val="bg2">
                            <a:lumMod val="90000"/>
                          </a:schemeClr>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s-ES"/>
                    </a:p>
                  </a:txBody>
                  <a:tcPr/>
                </a:tc>
              </a:tr>
              <a:tr h="329565">
                <a:tc rowSpan="8">
                  <a:txBody>
                    <a:bodyPr/>
                    <a:lstStyle/>
                    <a:p>
                      <a:pPr algn="ctr">
                        <a:spcAft>
                          <a:spcPts val="0"/>
                        </a:spcAft>
                      </a:pPr>
                      <a:r>
                        <a:rPr lang="es-ES" sz="1800" b="1" dirty="0">
                          <a:solidFill>
                            <a:srgbClr val="000000"/>
                          </a:solidFill>
                          <a:latin typeface="Arial"/>
                          <a:ea typeface="Times New Roman"/>
                          <a:cs typeface="Times New Roman"/>
                        </a:rPr>
                        <a:t>GENERADORES </a:t>
                      </a:r>
                      <a:endParaRPr lang="es-ES" sz="20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dirty="0">
                          <a:solidFill>
                            <a:srgbClr val="000000"/>
                          </a:solidFill>
                          <a:latin typeface="Arial"/>
                          <a:ea typeface="Times New Roman"/>
                          <a:cs typeface="Times New Roman"/>
                        </a:rPr>
                        <a:t>Diferencial</a:t>
                      </a:r>
                      <a:endParaRPr lang="es-ES" sz="20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solidFill>
                            <a:srgbClr val="000000"/>
                          </a:solidFill>
                          <a:latin typeface="Arial"/>
                          <a:ea typeface="Times New Roman"/>
                          <a:cs typeface="Times New Roman"/>
                        </a:rPr>
                        <a:t>87G</a:t>
                      </a:r>
                      <a:endParaRPr lang="es-ES" sz="2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565">
                <a:tc vMerge="1">
                  <a:txBody>
                    <a:bodyPr/>
                    <a:lstStyle/>
                    <a:p>
                      <a:endParaRPr lang="es-ES"/>
                    </a:p>
                  </a:txBody>
                  <a:tcPr/>
                </a:tc>
                <a:tc>
                  <a:txBody>
                    <a:bodyPr/>
                    <a:lstStyle/>
                    <a:p>
                      <a:pPr algn="ctr">
                        <a:spcAft>
                          <a:spcPts val="0"/>
                        </a:spcAft>
                      </a:pPr>
                      <a:r>
                        <a:rPr lang="es-ES" sz="1800" dirty="0">
                          <a:solidFill>
                            <a:srgbClr val="000000"/>
                          </a:solidFill>
                          <a:latin typeface="Arial"/>
                          <a:ea typeface="Times New Roman"/>
                          <a:cs typeface="Times New Roman"/>
                        </a:rPr>
                        <a:t>Sobrecorriente de Fase con restricción de Voltaje</a:t>
                      </a:r>
                      <a:endParaRPr lang="es-ES" sz="20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solidFill>
                            <a:srgbClr val="000000"/>
                          </a:solidFill>
                          <a:latin typeface="Arial"/>
                          <a:ea typeface="Times New Roman"/>
                          <a:cs typeface="Times New Roman"/>
                        </a:rPr>
                        <a:t>51V</a:t>
                      </a:r>
                      <a:endParaRPr lang="es-ES" sz="2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565">
                <a:tc vMerge="1">
                  <a:txBody>
                    <a:bodyPr/>
                    <a:lstStyle/>
                    <a:p>
                      <a:endParaRPr lang="es-ES"/>
                    </a:p>
                  </a:txBody>
                  <a:tcPr/>
                </a:tc>
                <a:tc>
                  <a:txBody>
                    <a:bodyPr/>
                    <a:lstStyle/>
                    <a:p>
                      <a:pPr algn="ctr">
                        <a:spcAft>
                          <a:spcPts val="0"/>
                        </a:spcAft>
                      </a:pPr>
                      <a:r>
                        <a:rPr lang="es-ES" sz="1800" dirty="0">
                          <a:solidFill>
                            <a:srgbClr val="000000"/>
                          </a:solidFill>
                          <a:latin typeface="Arial"/>
                          <a:ea typeface="Times New Roman"/>
                          <a:cs typeface="Times New Roman"/>
                        </a:rPr>
                        <a:t>Protección de Desequilibrio.</a:t>
                      </a:r>
                      <a:endParaRPr lang="es-ES" sz="20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solidFill>
                            <a:srgbClr val="000000"/>
                          </a:solidFill>
                          <a:latin typeface="Arial"/>
                          <a:ea typeface="Times New Roman"/>
                          <a:cs typeface="Times New Roman"/>
                        </a:rPr>
                        <a:t>46</a:t>
                      </a:r>
                      <a:endParaRPr lang="es-ES" sz="2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565">
                <a:tc vMerge="1">
                  <a:txBody>
                    <a:bodyPr/>
                    <a:lstStyle/>
                    <a:p>
                      <a:endParaRPr lang="es-ES"/>
                    </a:p>
                  </a:txBody>
                  <a:tcPr/>
                </a:tc>
                <a:tc>
                  <a:txBody>
                    <a:bodyPr/>
                    <a:lstStyle/>
                    <a:p>
                      <a:pPr algn="ctr">
                        <a:spcAft>
                          <a:spcPts val="0"/>
                        </a:spcAft>
                      </a:pPr>
                      <a:r>
                        <a:rPr lang="es-ES" sz="1800" dirty="0">
                          <a:solidFill>
                            <a:srgbClr val="000000"/>
                          </a:solidFill>
                          <a:latin typeface="Arial"/>
                          <a:ea typeface="Times New Roman"/>
                          <a:cs typeface="Times New Roman"/>
                        </a:rPr>
                        <a:t>Protección Bajo Voltaje de Fase</a:t>
                      </a:r>
                      <a:endParaRPr lang="es-ES" sz="20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solidFill>
                            <a:srgbClr val="000000"/>
                          </a:solidFill>
                          <a:latin typeface="Arial"/>
                          <a:ea typeface="Times New Roman"/>
                          <a:cs typeface="Times New Roman"/>
                        </a:rPr>
                        <a:t>27P</a:t>
                      </a:r>
                      <a:endParaRPr lang="es-ES" sz="2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565">
                <a:tc vMerge="1">
                  <a:txBody>
                    <a:bodyPr/>
                    <a:lstStyle/>
                    <a:p>
                      <a:endParaRPr lang="es-ES"/>
                    </a:p>
                  </a:txBody>
                  <a:tcPr/>
                </a:tc>
                <a:tc>
                  <a:txBody>
                    <a:bodyPr/>
                    <a:lstStyle/>
                    <a:p>
                      <a:pPr algn="ctr">
                        <a:spcAft>
                          <a:spcPts val="0"/>
                        </a:spcAft>
                      </a:pPr>
                      <a:r>
                        <a:rPr lang="es-ES" sz="1800" dirty="0">
                          <a:solidFill>
                            <a:srgbClr val="000000"/>
                          </a:solidFill>
                          <a:latin typeface="Arial"/>
                          <a:ea typeface="Times New Roman"/>
                          <a:cs typeface="Times New Roman"/>
                        </a:rPr>
                        <a:t>Protección </a:t>
                      </a:r>
                      <a:r>
                        <a:rPr lang="es-ES" sz="1800" dirty="0" err="1">
                          <a:solidFill>
                            <a:srgbClr val="000000"/>
                          </a:solidFill>
                          <a:latin typeface="Arial"/>
                          <a:ea typeface="Times New Roman"/>
                          <a:cs typeface="Times New Roman"/>
                        </a:rPr>
                        <a:t>Sobrevoltaje</a:t>
                      </a:r>
                      <a:r>
                        <a:rPr lang="es-ES" sz="1800" dirty="0">
                          <a:solidFill>
                            <a:srgbClr val="000000"/>
                          </a:solidFill>
                          <a:latin typeface="Arial"/>
                          <a:ea typeface="Times New Roman"/>
                          <a:cs typeface="Times New Roman"/>
                        </a:rPr>
                        <a:t> de Fase</a:t>
                      </a:r>
                      <a:endParaRPr lang="es-ES" sz="20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solidFill>
                            <a:srgbClr val="000000"/>
                          </a:solidFill>
                          <a:latin typeface="Arial"/>
                          <a:ea typeface="Times New Roman"/>
                          <a:cs typeface="Times New Roman"/>
                        </a:rPr>
                        <a:t>59P</a:t>
                      </a:r>
                      <a:endParaRPr lang="es-ES" sz="2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565">
                <a:tc vMerge="1">
                  <a:txBody>
                    <a:bodyPr/>
                    <a:lstStyle/>
                    <a:p>
                      <a:endParaRPr lang="es-ES"/>
                    </a:p>
                  </a:txBody>
                  <a:tcPr/>
                </a:tc>
                <a:tc>
                  <a:txBody>
                    <a:bodyPr/>
                    <a:lstStyle/>
                    <a:p>
                      <a:pPr algn="ctr">
                        <a:spcAft>
                          <a:spcPts val="0"/>
                        </a:spcAft>
                      </a:pPr>
                      <a:r>
                        <a:rPr lang="es-ES" sz="1800" dirty="0">
                          <a:solidFill>
                            <a:srgbClr val="000000"/>
                          </a:solidFill>
                          <a:latin typeface="Arial"/>
                          <a:ea typeface="Times New Roman"/>
                          <a:cs typeface="Times New Roman"/>
                        </a:rPr>
                        <a:t>Protección </a:t>
                      </a:r>
                      <a:r>
                        <a:rPr lang="es-ES" sz="1800" dirty="0" err="1">
                          <a:solidFill>
                            <a:srgbClr val="000000"/>
                          </a:solidFill>
                          <a:latin typeface="Arial"/>
                          <a:ea typeface="Times New Roman"/>
                          <a:cs typeface="Times New Roman"/>
                        </a:rPr>
                        <a:t>Sobrevoltaje</a:t>
                      </a:r>
                      <a:r>
                        <a:rPr lang="es-ES" sz="1800" dirty="0">
                          <a:solidFill>
                            <a:srgbClr val="000000"/>
                          </a:solidFill>
                          <a:latin typeface="Arial"/>
                          <a:ea typeface="Times New Roman"/>
                          <a:cs typeface="Times New Roman"/>
                        </a:rPr>
                        <a:t> de Tierra.</a:t>
                      </a:r>
                      <a:endParaRPr lang="es-ES" sz="20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solidFill>
                            <a:srgbClr val="000000"/>
                          </a:solidFill>
                          <a:latin typeface="Arial"/>
                          <a:ea typeface="Times New Roman"/>
                          <a:cs typeface="Times New Roman"/>
                        </a:rPr>
                        <a:t>59G</a:t>
                      </a:r>
                      <a:endParaRPr lang="es-ES" sz="2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565">
                <a:tc vMerge="1">
                  <a:txBody>
                    <a:bodyPr/>
                    <a:lstStyle/>
                    <a:p>
                      <a:endParaRPr lang="es-ES"/>
                    </a:p>
                  </a:txBody>
                  <a:tcPr/>
                </a:tc>
                <a:tc>
                  <a:txBody>
                    <a:bodyPr/>
                    <a:lstStyle/>
                    <a:p>
                      <a:pPr algn="ctr">
                        <a:spcAft>
                          <a:spcPts val="0"/>
                        </a:spcAft>
                      </a:pPr>
                      <a:r>
                        <a:rPr lang="es-ES" sz="1800" dirty="0">
                          <a:solidFill>
                            <a:srgbClr val="000000"/>
                          </a:solidFill>
                          <a:latin typeface="Arial"/>
                          <a:ea typeface="Times New Roman"/>
                          <a:cs typeface="Times New Roman"/>
                        </a:rPr>
                        <a:t>Protección Pérdida de Excitación.</a:t>
                      </a:r>
                      <a:endParaRPr lang="es-ES" sz="20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a:solidFill>
                            <a:srgbClr val="000000"/>
                          </a:solidFill>
                          <a:latin typeface="Arial"/>
                          <a:ea typeface="Times New Roman"/>
                          <a:cs typeface="Times New Roman"/>
                        </a:rPr>
                        <a:t>40</a:t>
                      </a:r>
                      <a:endParaRPr lang="es-ES" sz="2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565">
                <a:tc vMerge="1">
                  <a:txBody>
                    <a:bodyPr/>
                    <a:lstStyle/>
                    <a:p>
                      <a:endParaRPr lang="es-ES"/>
                    </a:p>
                  </a:txBody>
                  <a:tcPr/>
                </a:tc>
                <a:tc>
                  <a:txBody>
                    <a:bodyPr/>
                    <a:lstStyle/>
                    <a:p>
                      <a:pPr algn="ctr">
                        <a:spcAft>
                          <a:spcPts val="0"/>
                        </a:spcAft>
                      </a:pPr>
                      <a:r>
                        <a:rPr lang="es-ES" sz="1800" dirty="0">
                          <a:solidFill>
                            <a:srgbClr val="000000"/>
                          </a:solidFill>
                          <a:latin typeface="Arial"/>
                          <a:ea typeface="Times New Roman"/>
                          <a:cs typeface="Times New Roman"/>
                        </a:rPr>
                        <a:t>Protección de Potencia Inversa.</a:t>
                      </a:r>
                      <a:endParaRPr lang="es-ES" sz="20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dirty="0">
                          <a:solidFill>
                            <a:srgbClr val="000000"/>
                          </a:solidFill>
                          <a:latin typeface="Arial"/>
                          <a:ea typeface="Times New Roman"/>
                          <a:cs typeface="Times New Roman"/>
                        </a:rPr>
                        <a:t>32</a:t>
                      </a:r>
                      <a:endParaRPr lang="es-ES" sz="20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9144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Sistemas de </a:t>
            </a:r>
            <a:r>
              <a:rPr lang="es-ES" sz="3200" b="1" u="sng" dirty="0" err="1"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proteccion</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3" name="2 Marcador de contenido"/>
          <p:cNvSpPr>
            <a:spLocks noGrp="1"/>
          </p:cNvSpPr>
          <p:nvPr>
            <p:ph idx="1"/>
          </p:nvPr>
        </p:nvSpPr>
        <p:spPr>
          <a:xfrm>
            <a:off x="381000" y="1447800"/>
            <a:ext cx="8305800" cy="609600"/>
          </a:xfrm>
        </p:spPr>
        <p:txBody>
          <a:bodyPr vert="horz" lIns="91440" tIns="45720" rIns="91440" bIns="45720" rtlCol="0">
            <a:normAutofit/>
          </a:bodyPr>
          <a:lstStyle/>
          <a:p>
            <a:pPr algn="just">
              <a:buNone/>
            </a:pPr>
            <a:r>
              <a:rPr lang="es-ES" sz="2400" b="1" dirty="0" smtClean="0">
                <a:latin typeface="Verdana" pitchFamily="34" charset="0"/>
                <a:cs typeface="Tahoma" pitchFamily="34" charset="0"/>
              </a:rPr>
              <a:t>Esquemas de protección</a:t>
            </a:r>
            <a:endParaRPr lang="es-ES" sz="2400" dirty="0" smtClean="0">
              <a:latin typeface="Verdana" pitchFamily="34" charset="0"/>
            </a:endParaRPr>
          </a:p>
          <a:p>
            <a:endParaRPr lang="es-ES" sz="2400" dirty="0" smtClean="0">
              <a:latin typeface="Verdana" pitchFamily="34" charset="0"/>
            </a:endParaRPr>
          </a:p>
          <a:p>
            <a:endParaRPr lang="es-EC" sz="2400" dirty="0" smtClean="0">
              <a:latin typeface="Verdana" pitchFamily="34" charset="0"/>
            </a:endParaRPr>
          </a:p>
          <a:p>
            <a:pPr algn="just"/>
            <a:endParaRPr lang="es-ES" sz="2400" dirty="0" smtClean="0">
              <a:latin typeface="Verdana"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sp>
        <p:nvSpPr>
          <p:cNvPr id="7"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16</a:t>
            </a:fld>
            <a:endParaRPr lang="es-ES" b="1" dirty="0">
              <a:latin typeface="BankGothic Md BT" pitchFamily="34" charset="0"/>
            </a:endParaRPr>
          </a:p>
        </p:txBody>
      </p:sp>
      <p:pic>
        <p:nvPicPr>
          <p:cNvPr id="8"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graphicFrame>
        <p:nvGraphicFramePr>
          <p:cNvPr id="9" name="8 Tabla"/>
          <p:cNvGraphicFramePr>
            <a:graphicFrameLocks noGrp="1"/>
          </p:cNvGraphicFramePr>
          <p:nvPr/>
        </p:nvGraphicFramePr>
        <p:xfrm>
          <a:off x="609600" y="2047875"/>
          <a:ext cx="7848600" cy="1685925"/>
        </p:xfrm>
        <a:graphic>
          <a:graphicData uri="http://schemas.openxmlformats.org/drawingml/2006/table">
            <a:tbl>
              <a:tblPr/>
              <a:tblGrid>
                <a:gridCol w="2133600"/>
                <a:gridCol w="4800600"/>
                <a:gridCol w="914400"/>
              </a:tblGrid>
              <a:tr h="323850">
                <a:tc>
                  <a:txBody>
                    <a:bodyPr/>
                    <a:lstStyle/>
                    <a:p>
                      <a:pPr algn="ctr">
                        <a:spcAft>
                          <a:spcPts val="0"/>
                        </a:spcAft>
                      </a:pPr>
                      <a:r>
                        <a:rPr lang="es-ES" sz="1400" b="1" dirty="0">
                          <a:solidFill>
                            <a:schemeClr val="bg2">
                              <a:lumMod val="90000"/>
                            </a:schemeClr>
                          </a:solidFill>
                          <a:latin typeface="Arial"/>
                          <a:ea typeface="Times New Roman"/>
                          <a:cs typeface="Times New Roman"/>
                        </a:rPr>
                        <a:t>EQUIPO</a:t>
                      </a:r>
                      <a:endParaRPr lang="es-ES" sz="1600" dirty="0">
                        <a:solidFill>
                          <a:schemeClr val="bg2">
                            <a:lumMod val="90000"/>
                          </a:schemeClr>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gridSpan="2">
                  <a:txBody>
                    <a:bodyPr/>
                    <a:lstStyle/>
                    <a:p>
                      <a:pPr algn="ctr">
                        <a:spcAft>
                          <a:spcPts val="0"/>
                        </a:spcAft>
                      </a:pPr>
                      <a:r>
                        <a:rPr lang="es-ES" sz="1400" b="1" dirty="0" smtClean="0">
                          <a:solidFill>
                            <a:schemeClr val="bg2">
                              <a:lumMod val="90000"/>
                            </a:schemeClr>
                          </a:solidFill>
                          <a:latin typeface="Arial"/>
                          <a:ea typeface="Times New Roman"/>
                          <a:cs typeface="Times New Roman"/>
                        </a:rPr>
                        <a:t>TIPO DE PROTECCIÓN</a:t>
                      </a:r>
                      <a:endParaRPr lang="es-ES" sz="1600" dirty="0">
                        <a:solidFill>
                          <a:schemeClr val="bg2">
                            <a:lumMod val="90000"/>
                          </a:schemeClr>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s-ES"/>
                    </a:p>
                  </a:txBody>
                  <a:tcPr/>
                </a:tc>
              </a:tr>
              <a:tr h="323850">
                <a:tc rowSpan="3">
                  <a:txBody>
                    <a:bodyPr/>
                    <a:lstStyle/>
                    <a:p>
                      <a:pPr algn="ctr">
                        <a:spcAft>
                          <a:spcPts val="0"/>
                        </a:spcAft>
                      </a:pPr>
                      <a:r>
                        <a:rPr lang="es-ES" sz="1400" b="1">
                          <a:solidFill>
                            <a:srgbClr val="000000"/>
                          </a:solidFill>
                          <a:latin typeface="Arial"/>
                          <a:ea typeface="Times New Roman"/>
                          <a:cs typeface="Times New Roman"/>
                        </a:rPr>
                        <a:t>TRANSFORMADORES</a:t>
                      </a:r>
                      <a:endParaRPr lang="es-ES" sz="16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dirty="0">
                          <a:solidFill>
                            <a:srgbClr val="000000"/>
                          </a:solidFill>
                          <a:latin typeface="Arial"/>
                          <a:ea typeface="Times New Roman"/>
                          <a:cs typeface="Times New Roman"/>
                        </a:rPr>
                        <a:t>Diferencial</a:t>
                      </a:r>
                      <a:endParaRPr lang="es-ES" sz="18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solidFill>
                            <a:srgbClr val="000000"/>
                          </a:solidFill>
                          <a:latin typeface="Arial"/>
                          <a:ea typeface="Times New Roman"/>
                          <a:cs typeface="Times New Roman"/>
                        </a:rPr>
                        <a:t>87T</a:t>
                      </a:r>
                      <a:endParaRPr lang="es-ES" sz="16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vMerge="1">
                  <a:txBody>
                    <a:bodyPr/>
                    <a:lstStyle/>
                    <a:p>
                      <a:endParaRPr lang="es-ES"/>
                    </a:p>
                  </a:txBody>
                  <a:tcPr/>
                </a:tc>
                <a:tc>
                  <a:txBody>
                    <a:bodyPr/>
                    <a:lstStyle/>
                    <a:p>
                      <a:pPr algn="ctr">
                        <a:spcAft>
                          <a:spcPts val="0"/>
                        </a:spcAft>
                      </a:pPr>
                      <a:r>
                        <a:rPr lang="es-ES" sz="1600" dirty="0">
                          <a:solidFill>
                            <a:srgbClr val="000000"/>
                          </a:solidFill>
                          <a:latin typeface="Arial"/>
                          <a:ea typeface="Times New Roman"/>
                          <a:cs typeface="Times New Roman"/>
                        </a:rPr>
                        <a:t>Sobrecorriente de Temporizada e instantánea de Fase. </a:t>
                      </a:r>
                      <a:endParaRPr lang="es-ES" sz="18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solidFill>
                            <a:srgbClr val="000000"/>
                          </a:solidFill>
                          <a:latin typeface="Arial"/>
                          <a:ea typeface="Times New Roman"/>
                          <a:cs typeface="Times New Roman"/>
                        </a:rPr>
                        <a:t>51/50P</a:t>
                      </a:r>
                      <a:endParaRPr lang="es-ES" sz="16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5">
                <a:tc vMerge="1">
                  <a:txBody>
                    <a:bodyPr/>
                    <a:lstStyle/>
                    <a:p>
                      <a:endParaRPr lang="es-ES"/>
                    </a:p>
                  </a:txBody>
                  <a:tcPr/>
                </a:tc>
                <a:tc>
                  <a:txBody>
                    <a:bodyPr/>
                    <a:lstStyle/>
                    <a:p>
                      <a:pPr algn="ctr">
                        <a:spcAft>
                          <a:spcPts val="0"/>
                        </a:spcAft>
                      </a:pPr>
                      <a:r>
                        <a:rPr lang="es-ES" sz="1600" dirty="0">
                          <a:solidFill>
                            <a:srgbClr val="000000"/>
                          </a:solidFill>
                          <a:latin typeface="Arial"/>
                          <a:ea typeface="Times New Roman"/>
                          <a:cs typeface="Times New Roman"/>
                        </a:rPr>
                        <a:t>Protección Sobrecorriente Temporizada de Tierra</a:t>
                      </a:r>
                      <a:endParaRPr lang="es-ES" sz="18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dirty="0">
                          <a:solidFill>
                            <a:srgbClr val="000000"/>
                          </a:solidFill>
                          <a:latin typeface="Arial"/>
                          <a:ea typeface="Times New Roman"/>
                          <a:cs typeface="Times New Roman"/>
                        </a:rPr>
                        <a:t>51G</a:t>
                      </a:r>
                      <a:endParaRPr lang="es-ES" sz="16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9 Tabla"/>
          <p:cNvGraphicFramePr>
            <a:graphicFrameLocks noGrp="1"/>
          </p:cNvGraphicFramePr>
          <p:nvPr/>
        </p:nvGraphicFramePr>
        <p:xfrm>
          <a:off x="609600" y="4354195"/>
          <a:ext cx="7848600" cy="1741805"/>
        </p:xfrm>
        <a:graphic>
          <a:graphicData uri="http://schemas.openxmlformats.org/drawingml/2006/table">
            <a:tbl>
              <a:tblPr/>
              <a:tblGrid>
                <a:gridCol w="3054565"/>
                <a:gridCol w="3727235"/>
                <a:gridCol w="1066800"/>
              </a:tblGrid>
              <a:tr h="321945">
                <a:tc>
                  <a:txBody>
                    <a:bodyPr/>
                    <a:lstStyle/>
                    <a:p>
                      <a:pPr algn="ctr">
                        <a:spcAft>
                          <a:spcPts val="0"/>
                        </a:spcAft>
                      </a:pPr>
                      <a:r>
                        <a:rPr lang="es-ES" sz="1400" b="1" dirty="0">
                          <a:solidFill>
                            <a:schemeClr val="bg2">
                              <a:lumMod val="90000"/>
                            </a:schemeClr>
                          </a:solidFill>
                          <a:latin typeface="Arial"/>
                          <a:ea typeface="Times New Roman"/>
                          <a:cs typeface="Times New Roman"/>
                        </a:rPr>
                        <a:t>LINEA</a:t>
                      </a:r>
                      <a:endParaRPr lang="es-ES" sz="1600" dirty="0">
                        <a:solidFill>
                          <a:schemeClr val="bg2">
                            <a:lumMod val="90000"/>
                          </a:schemeClr>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gridSpan="2">
                  <a:txBody>
                    <a:bodyPr/>
                    <a:lstStyle/>
                    <a:p>
                      <a:pPr algn="ctr">
                        <a:spcAft>
                          <a:spcPts val="0"/>
                        </a:spcAft>
                      </a:pPr>
                      <a:r>
                        <a:rPr lang="es-ES" sz="1400" b="1" dirty="0" smtClean="0">
                          <a:solidFill>
                            <a:schemeClr val="bg2">
                              <a:lumMod val="90000"/>
                            </a:schemeClr>
                          </a:solidFill>
                          <a:latin typeface="Arial"/>
                          <a:ea typeface="Times New Roman"/>
                          <a:cs typeface="Times New Roman"/>
                        </a:rPr>
                        <a:t>TIPO DE PROTECCIÓN</a:t>
                      </a:r>
                      <a:endParaRPr lang="es-ES" sz="1600" dirty="0">
                        <a:solidFill>
                          <a:schemeClr val="bg2">
                            <a:lumMod val="90000"/>
                          </a:schemeClr>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s-ES"/>
                    </a:p>
                  </a:txBody>
                  <a:tcPr/>
                </a:tc>
              </a:tr>
              <a:tr h="387985">
                <a:tc>
                  <a:txBody>
                    <a:bodyPr/>
                    <a:lstStyle/>
                    <a:p>
                      <a:pPr algn="ctr">
                        <a:spcAft>
                          <a:spcPts val="0"/>
                        </a:spcAft>
                      </a:pPr>
                      <a:r>
                        <a:rPr lang="es-ES" sz="1400" b="1">
                          <a:solidFill>
                            <a:srgbClr val="000000"/>
                          </a:solidFill>
                          <a:latin typeface="Arial"/>
                          <a:ea typeface="Times New Roman"/>
                          <a:cs typeface="Times New Roman"/>
                        </a:rPr>
                        <a:t>INTERCONEXION S/E SALITRAL</a:t>
                      </a:r>
                      <a:endParaRPr lang="es-ES" sz="16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700" dirty="0">
                          <a:solidFill>
                            <a:srgbClr val="000000"/>
                          </a:solidFill>
                          <a:latin typeface="Arial"/>
                          <a:ea typeface="Times New Roman"/>
                          <a:cs typeface="Times New Roman"/>
                        </a:rPr>
                        <a:t>Diferencial</a:t>
                      </a:r>
                      <a:endParaRPr lang="es-ES" sz="17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solidFill>
                            <a:srgbClr val="000000"/>
                          </a:solidFill>
                          <a:latin typeface="Arial"/>
                          <a:ea typeface="Times New Roman"/>
                          <a:cs typeface="Times New Roman"/>
                        </a:rPr>
                        <a:t>87</a:t>
                      </a:r>
                      <a:endParaRPr lang="es-ES" sz="16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5790">
                <a:tc>
                  <a:txBody>
                    <a:bodyPr/>
                    <a:lstStyle/>
                    <a:p>
                      <a:pPr algn="ctr">
                        <a:spcAft>
                          <a:spcPts val="0"/>
                        </a:spcAft>
                      </a:pPr>
                      <a:r>
                        <a:rPr lang="es-ES" sz="1400" b="1" dirty="0">
                          <a:solidFill>
                            <a:srgbClr val="000000"/>
                          </a:solidFill>
                          <a:latin typeface="Arial"/>
                          <a:ea typeface="Times New Roman"/>
                          <a:cs typeface="Times New Roman"/>
                        </a:rPr>
                        <a:t>SUBTRANSMISION CHAMBER</a:t>
                      </a:r>
                      <a:endParaRPr lang="es-ES" sz="16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S" sz="1700" dirty="0">
                          <a:solidFill>
                            <a:srgbClr val="000000"/>
                          </a:solidFill>
                          <a:latin typeface="Arial"/>
                          <a:ea typeface="Times New Roman"/>
                          <a:cs typeface="Times New Roman"/>
                        </a:rPr>
                        <a:t>Distancia</a:t>
                      </a:r>
                      <a:endParaRPr lang="es-ES" sz="17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dirty="0">
                          <a:solidFill>
                            <a:srgbClr val="000000"/>
                          </a:solidFill>
                          <a:latin typeface="Arial"/>
                          <a:ea typeface="Times New Roman"/>
                          <a:cs typeface="Times New Roman"/>
                        </a:rPr>
                        <a:t>21</a:t>
                      </a:r>
                      <a:endParaRPr lang="es-ES" sz="16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085">
                <a:tc>
                  <a:txBody>
                    <a:bodyPr/>
                    <a:lstStyle/>
                    <a:p>
                      <a:pPr algn="ctr">
                        <a:spcAft>
                          <a:spcPts val="0"/>
                        </a:spcAft>
                      </a:pPr>
                      <a:r>
                        <a:rPr lang="es-ES" sz="1400" b="1" dirty="0">
                          <a:solidFill>
                            <a:srgbClr val="000000"/>
                          </a:solidFill>
                          <a:latin typeface="Arial"/>
                          <a:ea typeface="Times New Roman"/>
                          <a:cs typeface="Times New Roman"/>
                        </a:rPr>
                        <a:t>SUBTRANSMISION PORTETE</a:t>
                      </a:r>
                      <a:endParaRPr lang="es-ES" sz="16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700" dirty="0">
                          <a:solidFill>
                            <a:srgbClr val="000000"/>
                          </a:solidFill>
                          <a:latin typeface="Arial"/>
                          <a:ea typeface="Times New Roman"/>
                          <a:cs typeface="Times New Roman"/>
                        </a:rPr>
                        <a:t>Distancia</a:t>
                      </a:r>
                      <a:endParaRPr lang="es-ES" sz="17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dirty="0">
                          <a:solidFill>
                            <a:srgbClr val="000000"/>
                          </a:solidFill>
                          <a:latin typeface="Arial"/>
                          <a:ea typeface="Times New Roman"/>
                          <a:cs typeface="Times New Roman"/>
                        </a:rPr>
                        <a:t>21</a:t>
                      </a:r>
                      <a:endParaRPr lang="es-ES" sz="16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Título"/>
          <p:cNvSpPr>
            <a:spLocks noGrp="1"/>
          </p:cNvSpPr>
          <p:nvPr>
            <p:ph type="ctrTitle"/>
          </p:nvPr>
        </p:nvSpPr>
        <p:spPr>
          <a:xfrm>
            <a:off x="685800" y="1981200"/>
            <a:ext cx="7772400" cy="457200"/>
          </a:xfrm>
          <a:solidFill>
            <a:schemeClr val="accent1">
              <a:lumMod val="75000"/>
            </a:schemeClr>
          </a:solidFill>
        </p:spPr>
        <p:txBody>
          <a:bodyPr>
            <a:normAutofit fontScale="90000"/>
          </a:bodyPr>
          <a:lstStyle/>
          <a:p>
            <a:pPr lvl="0"/>
            <a:r>
              <a:rPr lang="es-E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ankGothic Md BT" pitchFamily="34" charset="0"/>
              </a:rPr>
              <a:t>SEGUNDA PARTE</a:t>
            </a:r>
            <a:endParaRPr lang="es-EC"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3 Título"/>
          <p:cNvSpPr txBox="1">
            <a:spLocks/>
          </p:cNvSpPr>
          <p:nvPr/>
        </p:nvSpPr>
        <p:spPr>
          <a:xfrm>
            <a:off x="990600" y="2895600"/>
            <a:ext cx="7315200" cy="1470025"/>
          </a:xfrm>
          <a:prstGeom prst="rect">
            <a:avLst/>
          </a:prstGeom>
        </p:spPr>
        <p:txBody>
          <a:bodyPr vert="horz" lIns="91440" tIns="45720" rIns="91440" bIns="45720" rtlCol="0" anchor="ctr">
            <a:normAutofit/>
          </a:bodyPr>
          <a:lstStyle/>
          <a:p>
            <a:pPr algn="ctr">
              <a:spcBef>
                <a:spcPct val="0"/>
              </a:spcBef>
              <a:defRPr/>
            </a:pPr>
            <a:r>
              <a:rPr lang="es-ES" sz="4000" b="1" dirty="0" smtClean="0">
                <a:solidFill>
                  <a:schemeClr val="tx2">
                    <a:lumMod val="50000"/>
                  </a:schemeClr>
                </a:solidFill>
                <a:effectLst>
                  <a:outerShdw blurRad="38100" dist="38100" dir="2700000" algn="tl">
                    <a:srgbClr val="000000">
                      <a:alpha val="43137"/>
                    </a:srgbClr>
                  </a:outerShdw>
                </a:effectLst>
                <a:latin typeface="+mj-lt"/>
                <a:ea typeface="+mj-ea"/>
                <a:cs typeface="+mj-cs"/>
              </a:rPr>
              <a:t>ESTUDIOS DE FLUJO DE CARGA</a:t>
            </a:r>
          </a:p>
        </p:txBody>
      </p:sp>
      <p:pic>
        <p:nvPicPr>
          <p:cNvPr id="16" name="15 Imagen" descr="foto_subestaciones.jpg"/>
          <p:cNvPicPr>
            <a:picLocks noChangeAspect="1"/>
          </p:cNvPicPr>
          <p:nvPr/>
        </p:nvPicPr>
        <p:blipFill>
          <a:blip r:embed="rId3" cstate="print"/>
          <a:srcRect b="50296"/>
          <a:stretch>
            <a:fillRect/>
          </a:stretch>
        </p:blipFill>
        <p:spPr>
          <a:xfrm>
            <a:off x="177800" y="0"/>
            <a:ext cx="8737600" cy="1447800"/>
          </a:xfrm>
          <a:prstGeom prst="rect">
            <a:avLst/>
          </a:prstGeom>
          <a:ln>
            <a:noFill/>
          </a:ln>
          <a:effectLst>
            <a:softEdge rad="112500"/>
          </a:effectLst>
        </p:spPr>
      </p:pic>
      <p:pic>
        <p:nvPicPr>
          <p:cNvPr id="17" name="16 Imagen" descr="foto_subestaciones.jpg"/>
          <p:cNvPicPr>
            <a:picLocks noChangeAspect="1"/>
          </p:cNvPicPr>
          <p:nvPr/>
        </p:nvPicPr>
        <p:blipFill>
          <a:blip r:embed="rId3" cstate="print"/>
          <a:srcRect t="50296"/>
          <a:stretch>
            <a:fillRect/>
          </a:stretch>
        </p:blipFill>
        <p:spPr>
          <a:xfrm>
            <a:off x="203200" y="5486400"/>
            <a:ext cx="8737600" cy="1371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9144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CRITERIOS ADOPTADOS</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3" name="2 Marcador de contenido"/>
          <p:cNvSpPr>
            <a:spLocks noGrp="1"/>
          </p:cNvSpPr>
          <p:nvPr>
            <p:ph idx="1"/>
          </p:nvPr>
        </p:nvSpPr>
        <p:spPr>
          <a:xfrm>
            <a:off x="381000" y="1905000"/>
            <a:ext cx="8305800" cy="4343400"/>
          </a:xfrm>
        </p:spPr>
        <p:txBody>
          <a:bodyPr vert="horz" lIns="91440" tIns="45720" rIns="91440" bIns="45720" rtlCol="0">
            <a:normAutofit/>
          </a:bodyPr>
          <a:lstStyle/>
          <a:p>
            <a:pPr algn="just">
              <a:lnSpc>
                <a:spcPct val="90000"/>
              </a:lnSpc>
            </a:pPr>
            <a:r>
              <a:rPr lang="es-ES" sz="2200" b="1" dirty="0" smtClean="0">
                <a:latin typeface="Verdana" pitchFamily="34" charset="0"/>
              </a:rPr>
              <a:t>Flexibilidad Operacional</a:t>
            </a:r>
            <a:endParaRPr lang="es-ES" sz="2200" dirty="0" smtClean="0">
              <a:latin typeface="Verdana" pitchFamily="34" charset="0"/>
            </a:endParaRPr>
          </a:p>
          <a:p>
            <a:pPr lvl="1" algn="just">
              <a:lnSpc>
                <a:spcPct val="90000"/>
              </a:lnSpc>
            </a:pPr>
            <a:r>
              <a:rPr lang="es-ES" sz="2000" dirty="0" smtClean="0">
                <a:latin typeface="Verdana" pitchFamily="34" charset="0"/>
              </a:rPr>
              <a:t>El sistema genera su propia energía y es capaz de abastecer la carga máxima de las líneas de subtransmision Portete y Chamber.</a:t>
            </a:r>
          </a:p>
          <a:p>
            <a:pPr lvl="1" algn="just">
              <a:lnSpc>
                <a:spcPct val="90000"/>
              </a:lnSpc>
            </a:pPr>
            <a:r>
              <a:rPr lang="es-ES" sz="2000" dirty="0" smtClean="0">
                <a:latin typeface="Verdana" pitchFamily="34" charset="0"/>
              </a:rPr>
              <a:t>La subestación sirve de paso en condiciones de emergencia.</a:t>
            </a:r>
          </a:p>
          <a:p>
            <a:pPr algn="just">
              <a:lnSpc>
                <a:spcPct val="90000"/>
              </a:lnSpc>
            </a:pPr>
            <a:endParaRPr lang="es-ES" sz="2200" dirty="0" smtClean="0">
              <a:latin typeface="Verdana" pitchFamily="34" charset="0"/>
            </a:endParaRPr>
          </a:p>
          <a:p>
            <a:pPr algn="just">
              <a:lnSpc>
                <a:spcPct val="90000"/>
              </a:lnSpc>
            </a:pPr>
            <a:r>
              <a:rPr lang="es-ES" sz="2200" b="1" dirty="0" smtClean="0">
                <a:latin typeface="Verdana" pitchFamily="34" charset="0"/>
              </a:rPr>
              <a:t>Niveles de Confiabilidad</a:t>
            </a:r>
          </a:p>
          <a:p>
            <a:pPr lvl="1" algn="just">
              <a:lnSpc>
                <a:spcPct val="90000"/>
              </a:lnSpc>
            </a:pPr>
            <a:r>
              <a:rPr lang="es-ES" sz="2000" dirty="0" smtClean="0">
                <a:latin typeface="Verdana" pitchFamily="34" charset="0"/>
              </a:rPr>
              <a:t>Se prioriza la protección de los elementos del sistema.</a:t>
            </a:r>
          </a:p>
          <a:p>
            <a:pPr lvl="1" algn="just">
              <a:lnSpc>
                <a:spcPct val="90000"/>
              </a:lnSpc>
            </a:pPr>
            <a:r>
              <a:rPr lang="es-ES" sz="2000" dirty="0" smtClean="0">
                <a:latin typeface="Verdana" pitchFamily="34" charset="0"/>
              </a:rPr>
              <a:t>Se provee continuidad de servicio en las líneas de subtransmision.</a:t>
            </a:r>
            <a:endParaRPr lang="es-EC" sz="2000" dirty="0" smtClean="0">
              <a:latin typeface="Verdana" pitchFamily="34" charset="0"/>
            </a:endParaRPr>
          </a:p>
          <a:p>
            <a:pPr algn="just"/>
            <a:endParaRPr lang="es-ES" sz="2400" dirty="0" smtClean="0">
              <a:latin typeface="Verdana" pitchFamily="34" charset="0"/>
            </a:endParaRPr>
          </a:p>
          <a:p>
            <a:pPr algn="just"/>
            <a:endParaRPr lang="es-ES" sz="2400" dirty="0" smtClean="0">
              <a:latin typeface="Verdana" pitchFamily="34" charset="0"/>
            </a:endParaRPr>
          </a:p>
          <a:p>
            <a:pPr algn="just"/>
            <a:endParaRPr lang="es-ES" sz="2400" dirty="0" smtClean="0">
              <a:latin typeface="Verdana" pitchFamily="34" charset="0"/>
            </a:endParaRPr>
          </a:p>
          <a:p>
            <a:endParaRPr lang="es-ES" sz="2400" dirty="0" smtClean="0">
              <a:latin typeface="Verdana" pitchFamily="34" charset="0"/>
            </a:endParaRPr>
          </a:p>
          <a:p>
            <a:endParaRPr lang="es-EC" sz="2400" dirty="0" smtClean="0">
              <a:latin typeface="Verdana" pitchFamily="34" charset="0"/>
            </a:endParaRPr>
          </a:p>
          <a:p>
            <a:pPr algn="just"/>
            <a:endParaRPr lang="es-ES" sz="2400" dirty="0" smtClean="0">
              <a:latin typeface="Verdana"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sp>
        <p:nvSpPr>
          <p:cNvPr id="7"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18</a:t>
            </a:fld>
            <a:endParaRPr lang="es-ES" b="1" dirty="0">
              <a:latin typeface="BankGothic Md BT" pitchFamily="34" charset="0"/>
            </a:endParaRPr>
          </a:p>
        </p:txBody>
      </p:sp>
      <p:pic>
        <p:nvPicPr>
          <p:cNvPr id="8"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9144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CRITERIOS ADOPTADOS</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3" name="2 Marcador de contenido"/>
          <p:cNvSpPr>
            <a:spLocks noGrp="1"/>
          </p:cNvSpPr>
          <p:nvPr>
            <p:ph idx="1"/>
          </p:nvPr>
        </p:nvSpPr>
        <p:spPr>
          <a:xfrm>
            <a:off x="381000" y="1905000"/>
            <a:ext cx="8305800" cy="4343400"/>
          </a:xfrm>
        </p:spPr>
        <p:txBody>
          <a:bodyPr vert="horz" lIns="91440" tIns="45720" rIns="91440" bIns="45720" rtlCol="0">
            <a:normAutofit/>
          </a:bodyPr>
          <a:lstStyle/>
          <a:p>
            <a:pPr algn="just">
              <a:lnSpc>
                <a:spcPct val="90000"/>
              </a:lnSpc>
            </a:pPr>
            <a:r>
              <a:rPr lang="es-ES" sz="2200" b="1" dirty="0" smtClean="0">
                <a:latin typeface="Verdana" pitchFamily="34" charset="0"/>
              </a:rPr>
              <a:t>Niveles de sobrecarga</a:t>
            </a:r>
            <a:endParaRPr lang="es-ES" sz="2200" dirty="0" smtClean="0">
              <a:latin typeface="Verdana" pitchFamily="34" charset="0"/>
            </a:endParaRPr>
          </a:p>
          <a:p>
            <a:pPr lvl="1" algn="just">
              <a:lnSpc>
                <a:spcPct val="90000"/>
              </a:lnSpc>
            </a:pPr>
            <a:r>
              <a:rPr lang="es-ES" sz="2000" dirty="0" smtClean="0">
                <a:latin typeface="Verdana" pitchFamily="34" charset="0"/>
              </a:rPr>
              <a:t>No se acepta sobrecarga en los cables.</a:t>
            </a:r>
          </a:p>
          <a:p>
            <a:pPr lvl="1" algn="just">
              <a:lnSpc>
                <a:spcPct val="90000"/>
              </a:lnSpc>
            </a:pPr>
            <a:r>
              <a:rPr lang="es-ES" sz="2000" dirty="0" smtClean="0">
                <a:latin typeface="Verdana" pitchFamily="34" charset="0"/>
              </a:rPr>
              <a:t>La carga en los transformadores no debe exceder su capacidad FA.</a:t>
            </a:r>
          </a:p>
          <a:p>
            <a:pPr lvl="1" algn="just">
              <a:lnSpc>
                <a:spcPct val="90000"/>
              </a:lnSpc>
            </a:pPr>
            <a:r>
              <a:rPr lang="es-ES" sz="2000" dirty="0" smtClean="0">
                <a:latin typeface="Verdana" pitchFamily="34" charset="0"/>
              </a:rPr>
              <a:t>Los generadores no deben exceder su capacidad nominal.</a:t>
            </a:r>
          </a:p>
          <a:p>
            <a:pPr algn="just">
              <a:lnSpc>
                <a:spcPct val="90000"/>
              </a:lnSpc>
            </a:pPr>
            <a:endParaRPr lang="es-ES" sz="2200" dirty="0" smtClean="0">
              <a:latin typeface="Verdana" pitchFamily="34" charset="0"/>
            </a:endParaRPr>
          </a:p>
          <a:p>
            <a:pPr algn="just">
              <a:lnSpc>
                <a:spcPct val="90000"/>
              </a:lnSpc>
            </a:pPr>
            <a:r>
              <a:rPr lang="es-ES" sz="2200" b="1" dirty="0" smtClean="0">
                <a:latin typeface="Verdana" pitchFamily="34" charset="0"/>
              </a:rPr>
              <a:t>Regulación de Voltaje</a:t>
            </a:r>
          </a:p>
          <a:p>
            <a:pPr lvl="1" algn="just">
              <a:lnSpc>
                <a:spcPct val="90000"/>
              </a:lnSpc>
            </a:pPr>
            <a:r>
              <a:rPr lang="es-ES" sz="2000" dirty="0" smtClean="0">
                <a:latin typeface="Verdana" pitchFamily="34" charset="0"/>
              </a:rPr>
              <a:t>Las unidades de </a:t>
            </a:r>
            <a:r>
              <a:rPr lang="es-ES" sz="2000" dirty="0" smtClean="0">
                <a:latin typeface="Verdana" pitchFamily="34" charset="0"/>
              </a:rPr>
              <a:t>generación </a:t>
            </a:r>
            <a:r>
              <a:rPr lang="es-ES" sz="2000" dirty="0" smtClean="0">
                <a:latin typeface="Verdana" pitchFamily="34" charset="0"/>
              </a:rPr>
              <a:t>se encuentran disponibles ante los requerimientos del CENACE.</a:t>
            </a:r>
          </a:p>
          <a:p>
            <a:pPr lvl="1" algn="just">
              <a:lnSpc>
                <a:spcPct val="90000"/>
              </a:lnSpc>
            </a:pPr>
            <a:r>
              <a:rPr lang="es-ES" sz="2000" dirty="0" smtClean="0">
                <a:latin typeface="Verdana" pitchFamily="34" charset="0"/>
              </a:rPr>
              <a:t>El TAP de los transformadores de poder se mantiene fijo.</a:t>
            </a:r>
            <a:endParaRPr lang="es-EC" sz="2000" dirty="0" smtClean="0">
              <a:latin typeface="Verdana" pitchFamily="34" charset="0"/>
            </a:endParaRPr>
          </a:p>
          <a:p>
            <a:pPr algn="just"/>
            <a:endParaRPr lang="es-ES" sz="2400" dirty="0" smtClean="0">
              <a:latin typeface="Verdana" pitchFamily="34" charset="0"/>
            </a:endParaRPr>
          </a:p>
          <a:p>
            <a:pPr algn="just"/>
            <a:endParaRPr lang="es-ES" sz="2400" dirty="0" smtClean="0">
              <a:latin typeface="Verdana" pitchFamily="34" charset="0"/>
            </a:endParaRPr>
          </a:p>
          <a:p>
            <a:pPr algn="just"/>
            <a:endParaRPr lang="es-ES" sz="2400" dirty="0" smtClean="0">
              <a:latin typeface="Verdana" pitchFamily="34" charset="0"/>
            </a:endParaRPr>
          </a:p>
          <a:p>
            <a:endParaRPr lang="es-ES" sz="2400" dirty="0" smtClean="0">
              <a:latin typeface="Verdana" pitchFamily="34" charset="0"/>
            </a:endParaRPr>
          </a:p>
          <a:p>
            <a:endParaRPr lang="es-EC" sz="2400" dirty="0" smtClean="0">
              <a:latin typeface="Verdana" pitchFamily="34" charset="0"/>
            </a:endParaRPr>
          </a:p>
          <a:p>
            <a:pPr algn="just"/>
            <a:endParaRPr lang="es-ES" sz="2400" dirty="0" smtClean="0">
              <a:latin typeface="Verdana"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sp>
        <p:nvSpPr>
          <p:cNvPr id="7"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19</a:t>
            </a:fld>
            <a:endParaRPr lang="es-ES" b="1" dirty="0">
              <a:latin typeface="BankGothic Md BT" pitchFamily="34" charset="0"/>
            </a:endParaRPr>
          </a:p>
        </p:txBody>
      </p:sp>
      <p:pic>
        <p:nvPicPr>
          <p:cNvPr id="8"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1 Título"/>
          <p:cNvSpPr>
            <a:spLocks noGrp="1"/>
          </p:cNvSpPr>
          <p:nvPr>
            <p:ph type="title"/>
          </p:nvPr>
        </p:nvSpPr>
        <p:spPr>
          <a:xfrm>
            <a:off x="304800" y="914400"/>
            <a:ext cx="8229600" cy="914400"/>
          </a:xfrm>
        </p:spPr>
        <p:txBody>
          <a:bodyPr>
            <a:normAutofit/>
          </a:bodyPr>
          <a:lstStyle/>
          <a:p>
            <a:pPr algn="l"/>
            <a:r>
              <a:rPr lang="es-ES" sz="40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Introducción</a:t>
            </a:r>
            <a:endParaRPr lang="es-ES" sz="40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3" name="2 Marcador de contenido"/>
          <p:cNvSpPr>
            <a:spLocks noGrp="1"/>
          </p:cNvSpPr>
          <p:nvPr>
            <p:ph idx="1"/>
          </p:nvPr>
        </p:nvSpPr>
        <p:spPr>
          <a:xfrm>
            <a:off x="533400" y="2057400"/>
            <a:ext cx="8077200" cy="4343400"/>
          </a:xfrm>
        </p:spPr>
        <p:txBody>
          <a:bodyPr>
            <a:normAutofit/>
          </a:bodyPr>
          <a:lstStyle/>
          <a:p>
            <a:pPr algn="just"/>
            <a:r>
              <a:rPr lang="es-ES" sz="2200" dirty="0" smtClean="0">
                <a:latin typeface="Verdana" pitchFamily="34" charset="0"/>
              </a:rPr>
              <a:t>El presente trabajo abarca el análisis del sistema eléctrico de la Central Térmica Álvaro Tinajero, específicamente las protecciones correspondientes a los elementos que conforman la subestación. </a:t>
            </a:r>
          </a:p>
          <a:p>
            <a:pPr algn="just"/>
            <a:endParaRPr lang="es-ES" sz="2200" dirty="0" smtClean="0">
              <a:latin typeface="Eras Medium ITC" pitchFamily="34" charset="0"/>
            </a:endParaRPr>
          </a:p>
          <a:p>
            <a:pPr algn="just"/>
            <a:r>
              <a:rPr lang="es-ES" sz="2200" dirty="0" smtClean="0">
                <a:latin typeface="Verdana" pitchFamily="34" charset="0"/>
              </a:rPr>
              <a:t>El estudio de flujo de carga tiene como objetivo determinar las condiciones de operación en régimen permanente del sistema verificando que las capacidades de los generadores satisfacen la carga descartando la aportación del SNI.</a:t>
            </a:r>
            <a:endParaRPr lang="es-EC" sz="2200" dirty="0" smtClean="0">
              <a:latin typeface="Verdana" pitchFamily="34" charset="0"/>
            </a:endParaRPr>
          </a:p>
          <a:p>
            <a:pPr algn="just">
              <a:buNone/>
            </a:pPr>
            <a:endParaRPr lang="es-EC" sz="2200" dirty="0" smtClean="0">
              <a:latin typeface="Eras Medium ITC" pitchFamily="34" charset="0"/>
            </a:endParaRPr>
          </a:p>
          <a:p>
            <a:pPr algn="just"/>
            <a:endParaRPr lang="es-ES" sz="2200" dirty="0" smtClean="0">
              <a:latin typeface="Eras Medium ITC" pitchFamily="34" charset="0"/>
            </a:endParaRPr>
          </a:p>
          <a:p>
            <a:pPr algn="just"/>
            <a:endParaRPr lang="es-EC" sz="2200" dirty="0" smtClean="0">
              <a:latin typeface="Eras Medium ITC" pitchFamily="34" charset="0"/>
            </a:endParaRPr>
          </a:p>
          <a:p>
            <a:pPr algn="just"/>
            <a:endParaRPr lang="es-ES" sz="2200" dirty="0" smtClean="0"/>
          </a:p>
        </p:txBody>
      </p:sp>
      <p:sp>
        <p:nvSpPr>
          <p:cNvPr id="7"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2</a:t>
            </a:fld>
            <a:endParaRPr lang="es-ES" b="1" dirty="0">
              <a:latin typeface="BankGothic Md BT" pitchFamily="34" charset="0"/>
            </a:endParaRPr>
          </a:p>
        </p:txBody>
      </p:sp>
      <p:pic>
        <p:nvPicPr>
          <p:cNvPr id="2051" name="Picture 3"/>
          <p:cNvPicPr>
            <a:picLocks noChangeAspect="1" noChangeArrowheads="1"/>
          </p:cNvPicPr>
          <p:nvPr/>
        </p:nvPicPr>
        <p:blipFill>
          <a:blip r:embed="rId4" cstate="print"/>
          <a:srcRect/>
          <a:stretch>
            <a:fillRect/>
          </a:stretch>
        </p:blipFill>
        <p:spPr bwMode="auto">
          <a:xfrm>
            <a:off x="76200" y="66675"/>
            <a:ext cx="8991600" cy="771525"/>
          </a:xfrm>
          <a:prstGeom prst="rect">
            <a:avLst/>
          </a:prstGeom>
          <a:noFill/>
          <a:ln w="9525">
            <a:noFill/>
            <a:miter lim="800000"/>
            <a:headEnd/>
            <a:tailEnd/>
          </a:ln>
        </p:spPr>
      </p:pic>
      <p:pic>
        <p:nvPicPr>
          <p:cNvPr id="8" name="5 Marcador de contenido" descr="ESPOL_FIEC.gif"/>
          <p:cNvPicPr>
            <a:picLocks noChangeAspect="1"/>
          </p:cNvPicPr>
          <p:nvPr/>
        </p:nvPicPr>
        <p:blipFill>
          <a:blip r:embed="rId5" cstate="print"/>
          <a:stretch>
            <a:fillRect/>
          </a:stretch>
        </p:blipFill>
        <p:spPr>
          <a:xfrm>
            <a:off x="8153400" y="6451854"/>
            <a:ext cx="990600" cy="406146"/>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9144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ANALISIS DE CASOS</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3" name="2 Marcador de contenido"/>
          <p:cNvSpPr>
            <a:spLocks noGrp="1"/>
          </p:cNvSpPr>
          <p:nvPr>
            <p:ph idx="1"/>
          </p:nvPr>
        </p:nvSpPr>
        <p:spPr>
          <a:xfrm>
            <a:off x="381000" y="1905000"/>
            <a:ext cx="8305800" cy="4343400"/>
          </a:xfrm>
        </p:spPr>
        <p:txBody>
          <a:bodyPr vert="horz" lIns="91440" tIns="45720" rIns="91440" bIns="45720" rtlCol="0">
            <a:normAutofit/>
          </a:bodyPr>
          <a:lstStyle/>
          <a:p>
            <a:pPr algn="just">
              <a:lnSpc>
                <a:spcPct val="90000"/>
              </a:lnSpc>
            </a:pPr>
            <a:r>
              <a:rPr lang="es-ES" sz="2400" dirty="0" smtClean="0">
                <a:latin typeface="Verdana" pitchFamily="34" charset="0"/>
              </a:rPr>
              <a:t>Se establecieron los siguientes casos:</a:t>
            </a:r>
          </a:p>
          <a:p>
            <a:pPr lvl="1" algn="just">
              <a:lnSpc>
                <a:spcPct val="90000"/>
              </a:lnSpc>
              <a:buNone/>
            </a:pPr>
            <a:endParaRPr lang="es-ES" sz="2000" dirty="0" smtClean="0">
              <a:latin typeface="Verdana" pitchFamily="34" charset="0"/>
            </a:endParaRPr>
          </a:p>
          <a:p>
            <a:pPr lvl="1"/>
            <a:r>
              <a:rPr lang="es-ES" sz="2000" dirty="0" smtClean="0">
                <a:latin typeface="Verdana" pitchFamily="34" charset="0"/>
              </a:rPr>
              <a:t>Carga Máxima con las 2 unidades generando.</a:t>
            </a:r>
          </a:p>
          <a:p>
            <a:pPr lvl="1"/>
            <a:endParaRPr lang="es-ES" sz="2000" dirty="0" smtClean="0">
              <a:latin typeface="Verdana" pitchFamily="34" charset="0"/>
            </a:endParaRPr>
          </a:p>
          <a:p>
            <a:pPr lvl="1"/>
            <a:r>
              <a:rPr lang="es-ES" sz="2000" dirty="0" smtClean="0">
                <a:latin typeface="Verdana" pitchFamily="34" charset="0"/>
              </a:rPr>
              <a:t>Carga Máxima con la unidad de menor capacidad generando. </a:t>
            </a:r>
          </a:p>
          <a:p>
            <a:pPr lvl="1"/>
            <a:endParaRPr lang="es-ES" sz="2000" dirty="0" smtClean="0">
              <a:latin typeface="Verdana" pitchFamily="34" charset="0"/>
            </a:endParaRPr>
          </a:p>
          <a:p>
            <a:pPr lvl="1"/>
            <a:r>
              <a:rPr lang="es-ES" sz="2000" dirty="0" smtClean="0">
                <a:latin typeface="Verdana" pitchFamily="34" charset="0"/>
              </a:rPr>
              <a:t>Carga Máxima con las 2 unidades fuera de línea.</a:t>
            </a:r>
          </a:p>
          <a:p>
            <a:pPr algn="just">
              <a:lnSpc>
                <a:spcPct val="90000"/>
              </a:lnSpc>
            </a:pPr>
            <a:endParaRPr lang="es-ES" sz="2200" dirty="0" smtClean="0">
              <a:latin typeface="Verdana" pitchFamily="34" charset="0"/>
            </a:endParaRPr>
          </a:p>
          <a:p>
            <a:pPr algn="just">
              <a:lnSpc>
                <a:spcPct val="90000"/>
              </a:lnSpc>
            </a:pPr>
            <a:r>
              <a:rPr lang="es-ES" sz="2400" dirty="0" smtClean="0">
                <a:latin typeface="Verdana" pitchFamily="34" charset="0"/>
              </a:rPr>
              <a:t>La simulación de cada caso se la </a:t>
            </a:r>
            <a:r>
              <a:rPr lang="es-ES" sz="2400" dirty="0" smtClean="0">
                <a:latin typeface="Verdana" pitchFamily="34" charset="0"/>
              </a:rPr>
              <a:t>realizo </a:t>
            </a:r>
            <a:r>
              <a:rPr lang="es-ES" sz="2400" dirty="0" smtClean="0">
                <a:latin typeface="Verdana" pitchFamily="34" charset="0"/>
              </a:rPr>
              <a:t>en la versión 15.0 de Power </a:t>
            </a:r>
            <a:r>
              <a:rPr lang="es-ES" sz="2400" dirty="0" err="1" smtClean="0">
                <a:latin typeface="Verdana" pitchFamily="34" charset="0"/>
              </a:rPr>
              <a:t>World</a:t>
            </a:r>
            <a:endParaRPr lang="es-ES" sz="2400" dirty="0" smtClean="0">
              <a:latin typeface="Verdana" pitchFamily="34" charset="0"/>
            </a:endParaRPr>
          </a:p>
          <a:p>
            <a:pPr algn="just"/>
            <a:endParaRPr lang="es-ES" sz="2400" dirty="0" smtClean="0">
              <a:latin typeface="Verdana" pitchFamily="34" charset="0"/>
            </a:endParaRPr>
          </a:p>
          <a:p>
            <a:pPr algn="just"/>
            <a:endParaRPr lang="es-ES" sz="2400" dirty="0" smtClean="0">
              <a:latin typeface="Verdana" pitchFamily="34" charset="0"/>
            </a:endParaRPr>
          </a:p>
          <a:p>
            <a:endParaRPr lang="es-ES" sz="2400" dirty="0" smtClean="0">
              <a:latin typeface="Verdana" pitchFamily="34" charset="0"/>
            </a:endParaRPr>
          </a:p>
          <a:p>
            <a:endParaRPr lang="es-EC" sz="2400" dirty="0" smtClean="0">
              <a:latin typeface="Verdana" pitchFamily="34" charset="0"/>
            </a:endParaRPr>
          </a:p>
          <a:p>
            <a:pPr algn="just"/>
            <a:endParaRPr lang="es-ES" sz="2400" dirty="0" smtClean="0">
              <a:latin typeface="Verdana"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sp>
        <p:nvSpPr>
          <p:cNvPr id="7"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20</a:t>
            </a:fld>
            <a:endParaRPr lang="es-ES" b="1" dirty="0">
              <a:latin typeface="BankGothic Md BT" pitchFamily="34" charset="0"/>
            </a:endParaRPr>
          </a:p>
        </p:txBody>
      </p:sp>
      <p:pic>
        <p:nvPicPr>
          <p:cNvPr id="8"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7620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ANALISIS DE CASOS</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sp>
        <p:nvSpPr>
          <p:cNvPr id="7"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21</a:t>
            </a:fld>
            <a:endParaRPr lang="es-ES" b="1" dirty="0">
              <a:latin typeface="BankGothic Md BT" pitchFamily="34" charset="0"/>
            </a:endParaRPr>
          </a:p>
        </p:txBody>
      </p:sp>
      <p:pic>
        <p:nvPicPr>
          <p:cNvPr id="8"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sp>
        <p:nvSpPr>
          <p:cNvPr id="10" name="2 Marcador de contenido"/>
          <p:cNvSpPr txBox="1">
            <a:spLocks/>
          </p:cNvSpPr>
          <p:nvPr/>
        </p:nvSpPr>
        <p:spPr>
          <a:xfrm>
            <a:off x="304800" y="1447800"/>
            <a:ext cx="8305800" cy="4572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2200" b="1" u="sng" dirty="0" smtClean="0">
                <a:latin typeface="Verdana" pitchFamily="34" charset="0"/>
              </a:rPr>
              <a:t>DATOS DEL SISTEMA</a:t>
            </a:r>
            <a:endParaRPr kumimoji="0" lang="es-ES" sz="2200" b="0" i="0" u="sng"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graphicFrame>
        <p:nvGraphicFramePr>
          <p:cNvPr id="11" name="10 Tabla"/>
          <p:cNvGraphicFramePr>
            <a:graphicFrameLocks noGrp="1"/>
          </p:cNvGraphicFramePr>
          <p:nvPr/>
        </p:nvGraphicFramePr>
        <p:xfrm>
          <a:off x="1066800" y="2743200"/>
          <a:ext cx="6857999" cy="2209799"/>
        </p:xfrm>
        <a:graphic>
          <a:graphicData uri="http://schemas.openxmlformats.org/drawingml/2006/table">
            <a:tbl>
              <a:tblPr/>
              <a:tblGrid>
                <a:gridCol w="2054952"/>
                <a:gridCol w="1356155"/>
                <a:gridCol w="1224306"/>
                <a:gridCol w="1111293"/>
                <a:gridCol w="1111293"/>
              </a:tblGrid>
              <a:tr h="373030">
                <a:tc>
                  <a:txBody>
                    <a:bodyPr/>
                    <a:lstStyle/>
                    <a:p>
                      <a:pPr algn="ctr">
                        <a:lnSpc>
                          <a:spcPct val="115000"/>
                        </a:lnSpc>
                        <a:spcAft>
                          <a:spcPts val="300"/>
                        </a:spcAft>
                      </a:pPr>
                      <a:r>
                        <a:rPr lang="es-ES" sz="1600" b="1" i="0" u="none" dirty="0">
                          <a:solidFill>
                            <a:schemeClr val="bg1"/>
                          </a:solidFill>
                          <a:effectLst>
                            <a:outerShdw blurRad="38100" dist="38100" dir="2700000" algn="tl">
                              <a:srgbClr val="000000">
                                <a:alpha val="43137"/>
                              </a:srgbClr>
                            </a:outerShdw>
                          </a:effectLst>
                          <a:latin typeface="Arial"/>
                          <a:ea typeface="Times New Roman"/>
                        </a:rPr>
                        <a:t>Condición de Carga</a:t>
                      </a:r>
                      <a:endParaRPr lang="es-ES" sz="2400" b="1" i="0" u="none" dirty="0">
                        <a:solidFill>
                          <a:schemeClr val="bg1"/>
                        </a:solidFill>
                        <a:effectLst>
                          <a:outerShdw blurRad="38100" dist="38100" dir="2700000" algn="tl">
                            <a:srgbClr val="000000">
                              <a:alpha val="43137"/>
                            </a:srgbClr>
                          </a:outerShdw>
                        </a:effectLst>
                        <a:latin typeface="Times New Roman"/>
                        <a:ea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300"/>
                        </a:spcAft>
                      </a:pPr>
                      <a:r>
                        <a:rPr lang="es-ES" sz="1600" b="1" i="0" u="none">
                          <a:solidFill>
                            <a:schemeClr val="bg1"/>
                          </a:solidFill>
                          <a:effectLst>
                            <a:outerShdw blurRad="38100" dist="38100" dir="2700000" algn="tl">
                              <a:srgbClr val="000000">
                                <a:alpha val="43137"/>
                              </a:srgbClr>
                            </a:outerShdw>
                          </a:effectLst>
                          <a:latin typeface="Arial"/>
                          <a:ea typeface="Times New Roman"/>
                        </a:rPr>
                        <a:t>kWh</a:t>
                      </a:r>
                      <a:endParaRPr lang="es-ES" sz="2400" b="1" i="0" u="none">
                        <a:solidFill>
                          <a:schemeClr val="bg1"/>
                        </a:solidFill>
                        <a:effectLst>
                          <a:outerShdw blurRad="38100" dist="38100" dir="2700000" algn="tl">
                            <a:srgbClr val="000000">
                              <a:alpha val="43137"/>
                            </a:srgbClr>
                          </a:outerShdw>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300"/>
                        </a:spcAft>
                      </a:pPr>
                      <a:r>
                        <a:rPr lang="es-ES" sz="1600" b="1" i="0" u="none" dirty="0">
                          <a:solidFill>
                            <a:schemeClr val="bg1"/>
                          </a:solidFill>
                          <a:effectLst>
                            <a:outerShdw blurRad="38100" dist="38100" dir="2700000" algn="tl">
                              <a:srgbClr val="000000">
                                <a:alpha val="43137"/>
                              </a:srgbClr>
                            </a:outerShdw>
                          </a:effectLst>
                          <a:latin typeface="Arial"/>
                          <a:ea typeface="Times New Roman"/>
                        </a:rPr>
                        <a:t>MW</a:t>
                      </a:r>
                      <a:endParaRPr lang="es-ES" sz="2400" b="1" i="0" u="none" dirty="0">
                        <a:solidFill>
                          <a:schemeClr val="bg1"/>
                        </a:solidFill>
                        <a:effectLst>
                          <a:outerShdw blurRad="38100" dist="38100" dir="2700000" algn="tl">
                            <a:srgbClr val="000000">
                              <a:alpha val="43137"/>
                            </a:srgbClr>
                          </a:outerShdw>
                        </a:effectLst>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300"/>
                        </a:spcAft>
                      </a:pPr>
                      <a:r>
                        <a:rPr lang="es-ES" sz="1600" b="1" i="0" u="none" dirty="0" err="1">
                          <a:solidFill>
                            <a:schemeClr val="bg1"/>
                          </a:solidFill>
                          <a:effectLst>
                            <a:outerShdw blurRad="38100" dist="38100" dir="2700000" algn="tl">
                              <a:srgbClr val="000000">
                                <a:alpha val="43137"/>
                              </a:srgbClr>
                            </a:outerShdw>
                          </a:effectLst>
                          <a:latin typeface="Arial"/>
                          <a:ea typeface="Times New Roman"/>
                        </a:rPr>
                        <a:t>kVARh</a:t>
                      </a:r>
                      <a:endParaRPr lang="es-ES" sz="2400" b="1" i="0" u="none" dirty="0">
                        <a:solidFill>
                          <a:schemeClr val="bg1"/>
                        </a:solidFill>
                        <a:effectLst>
                          <a:outerShdw blurRad="38100" dist="38100" dir="2700000" algn="tl">
                            <a:srgbClr val="000000">
                              <a:alpha val="43137"/>
                            </a:srgbClr>
                          </a:outerShdw>
                        </a:effectLst>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300"/>
                        </a:spcAft>
                      </a:pPr>
                      <a:r>
                        <a:rPr lang="es-ES" sz="1600" b="1" i="0" u="none" dirty="0">
                          <a:solidFill>
                            <a:schemeClr val="bg1"/>
                          </a:solidFill>
                          <a:effectLst>
                            <a:outerShdw blurRad="38100" dist="38100" dir="2700000" algn="tl">
                              <a:srgbClr val="000000">
                                <a:alpha val="43137"/>
                              </a:srgbClr>
                            </a:outerShdw>
                          </a:effectLst>
                          <a:latin typeface="Arial"/>
                          <a:ea typeface="Times New Roman"/>
                        </a:rPr>
                        <a:t>MVAR</a:t>
                      </a:r>
                      <a:endParaRPr lang="es-ES" sz="2400" b="1" i="0" u="none" dirty="0">
                        <a:solidFill>
                          <a:schemeClr val="bg1"/>
                        </a:solidFill>
                        <a:effectLst>
                          <a:outerShdw blurRad="38100" dist="38100" dir="2700000" algn="tl">
                            <a:srgbClr val="000000">
                              <a:alpha val="43137"/>
                            </a:srgbClr>
                          </a:outerShdw>
                        </a:effectLst>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373030">
                <a:tc>
                  <a:txBody>
                    <a:bodyPr/>
                    <a:lstStyle/>
                    <a:p>
                      <a:pPr algn="ctr">
                        <a:lnSpc>
                          <a:spcPct val="115000"/>
                        </a:lnSpc>
                        <a:spcAft>
                          <a:spcPts val="300"/>
                        </a:spcAft>
                      </a:pPr>
                      <a:r>
                        <a:rPr lang="es-ES" sz="1600" dirty="0">
                          <a:latin typeface="Arial"/>
                          <a:ea typeface="Times New Roman"/>
                        </a:rPr>
                        <a:t>MAX CHAMBERS</a:t>
                      </a:r>
                      <a:endParaRPr lang="es-ES" sz="2400"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300"/>
                        </a:spcAft>
                      </a:pPr>
                      <a:r>
                        <a:rPr lang="es-ES" sz="1600" dirty="0">
                          <a:latin typeface="Arial"/>
                          <a:ea typeface="Times New Roman"/>
                        </a:rPr>
                        <a:t>10,331</a:t>
                      </a:r>
                      <a:endParaRPr lang="es-ES" sz="2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300"/>
                        </a:spcAft>
                      </a:pPr>
                      <a:r>
                        <a:rPr lang="es-ES" sz="1600" dirty="0">
                          <a:latin typeface="Arial"/>
                          <a:ea typeface="Times New Roman"/>
                        </a:rPr>
                        <a:t>41,324</a:t>
                      </a:r>
                      <a:endParaRPr lang="es-ES" sz="2400"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300"/>
                        </a:spcAft>
                      </a:pPr>
                      <a:r>
                        <a:rPr lang="es-ES" sz="1600">
                          <a:latin typeface="Arial"/>
                          <a:ea typeface="Times New Roman"/>
                        </a:rPr>
                        <a:t>2,598</a:t>
                      </a:r>
                      <a:endParaRPr lang="es-ES" sz="24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300"/>
                        </a:spcAft>
                      </a:pPr>
                      <a:r>
                        <a:rPr lang="es-ES" sz="1600">
                          <a:latin typeface="Arial"/>
                          <a:ea typeface="Times New Roman"/>
                        </a:rPr>
                        <a:t>10,390</a:t>
                      </a:r>
                      <a:endParaRPr lang="es-ES" sz="24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73030">
                <a:tc>
                  <a:txBody>
                    <a:bodyPr/>
                    <a:lstStyle/>
                    <a:p>
                      <a:pPr algn="ctr">
                        <a:lnSpc>
                          <a:spcPct val="115000"/>
                        </a:lnSpc>
                        <a:spcAft>
                          <a:spcPts val="300"/>
                        </a:spcAft>
                      </a:pPr>
                      <a:r>
                        <a:rPr lang="es-ES" sz="1600">
                          <a:latin typeface="Arial"/>
                          <a:ea typeface="Times New Roman"/>
                        </a:rPr>
                        <a:t>MAX PORTETE</a:t>
                      </a:r>
                      <a:endParaRPr lang="es-ES" sz="24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300"/>
                        </a:spcAft>
                      </a:pPr>
                      <a:r>
                        <a:rPr lang="es-ES" sz="1600">
                          <a:latin typeface="Arial"/>
                          <a:ea typeface="Times New Roman"/>
                        </a:rPr>
                        <a:t>6,814</a:t>
                      </a:r>
                      <a:endParaRPr lang="es-ES" sz="2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300"/>
                        </a:spcAft>
                      </a:pPr>
                      <a:r>
                        <a:rPr lang="es-ES" sz="1600" dirty="0">
                          <a:latin typeface="Arial"/>
                          <a:ea typeface="Times New Roman"/>
                        </a:rPr>
                        <a:t>27,258</a:t>
                      </a:r>
                      <a:endParaRPr lang="es-ES" sz="2400" dirty="0">
                        <a:latin typeface="Times New Roman"/>
                        <a:ea typeface="Times New Roman"/>
                      </a:endParaRPr>
                    </a:p>
                  </a:txBody>
                  <a:tcPr marL="68580" marR="68580" marT="0" marB="0">
                    <a:lnL>
                      <a:noFill/>
                    </a:lnL>
                    <a:lnR>
                      <a:noFill/>
                    </a:lnR>
                    <a:lnT>
                      <a:noFill/>
                    </a:lnT>
                    <a:lnB>
                      <a:noFill/>
                    </a:lnB>
                  </a:tcPr>
                </a:tc>
                <a:tc>
                  <a:txBody>
                    <a:bodyPr/>
                    <a:lstStyle/>
                    <a:p>
                      <a:pPr algn="ctr">
                        <a:lnSpc>
                          <a:spcPct val="115000"/>
                        </a:lnSpc>
                        <a:spcAft>
                          <a:spcPts val="300"/>
                        </a:spcAft>
                      </a:pPr>
                      <a:r>
                        <a:rPr lang="es-ES" sz="1600" dirty="0">
                          <a:latin typeface="Arial"/>
                          <a:ea typeface="Times New Roman"/>
                        </a:rPr>
                        <a:t>1,756</a:t>
                      </a:r>
                      <a:endParaRPr lang="es-ES" sz="2400" dirty="0">
                        <a:latin typeface="Times New Roman"/>
                        <a:ea typeface="Times New Roman"/>
                      </a:endParaRPr>
                    </a:p>
                  </a:txBody>
                  <a:tcPr marL="68580" marR="68580" marT="0" marB="0">
                    <a:lnL>
                      <a:noFill/>
                    </a:lnL>
                    <a:lnR>
                      <a:noFill/>
                    </a:lnR>
                    <a:lnT>
                      <a:noFill/>
                    </a:lnT>
                    <a:lnB>
                      <a:noFill/>
                    </a:lnB>
                  </a:tcPr>
                </a:tc>
                <a:tc>
                  <a:txBody>
                    <a:bodyPr/>
                    <a:lstStyle/>
                    <a:p>
                      <a:pPr algn="ctr">
                        <a:lnSpc>
                          <a:spcPct val="115000"/>
                        </a:lnSpc>
                        <a:spcAft>
                          <a:spcPts val="300"/>
                        </a:spcAft>
                      </a:pPr>
                      <a:r>
                        <a:rPr lang="es-ES" sz="1600" dirty="0">
                          <a:latin typeface="Arial"/>
                          <a:ea typeface="Times New Roman"/>
                        </a:rPr>
                        <a:t>7,023</a:t>
                      </a:r>
                      <a:endParaRPr lang="es-ES" sz="2400" dirty="0">
                        <a:latin typeface="Times New Roman"/>
                        <a:ea typeface="Times New Roman"/>
                      </a:endParaRPr>
                    </a:p>
                  </a:txBody>
                  <a:tcPr marL="68580" marR="68580" marT="0" marB="0">
                    <a:lnL>
                      <a:noFill/>
                    </a:lnL>
                    <a:lnR>
                      <a:noFill/>
                    </a:lnR>
                    <a:lnT>
                      <a:noFill/>
                    </a:lnT>
                    <a:lnB>
                      <a:noFill/>
                    </a:lnB>
                  </a:tcPr>
                </a:tc>
              </a:tr>
              <a:tr h="344649">
                <a:tc>
                  <a:txBody>
                    <a:bodyPr/>
                    <a:lstStyle/>
                    <a:p>
                      <a:endParaRPr lang="es-ES" sz="1600">
                        <a:latin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es-ES" sz="1600">
                        <a:latin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s-ES" sz="1600">
                        <a:latin typeface="Times New Roman"/>
                      </a:endParaRPr>
                    </a:p>
                  </a:txBody>
                  <a:tcPr marL="68580" marR="68580" marT="0" marB="0">
                    <a:lnL>
                      <a:noFill/>
                    </a:lnL>
                    <a:lnR>
                      <a:noFill/>
                    </a:lnR>
                    <a:lnT>
                      <a:noFill/>
                    </a:lnT>
                    <a:lnB>
                      <a:noFill/>
                    </a:lnB>
                  </a:tcPr>
                </a:tc>
                <a:tc>
                  <a:txBody>
                    <a:bodyPr/>
                    <a:lstStyle/>
                    <a:p>
                      <a:endParaRPr lang="es-ES" sz="1600" dirty="0">
                        <a:latin typeface="Times New Roman"/>
                      </a:endParaRPr>
                    </a:p>
                  </a:txBody>
                  <a:tcPr marL="68580" marR="68580" marT="0" marB="0">
                    <a:lnL>
                      <a:noFill/>
                    </a:lnL>
                    <a:lnR>
                      <a:noFill/>
                    </a:lnR>
                    <a:lnT>
                      <a:noFill/>
                    </a:lnT>
                    <a:lnB>
                      <a:noFill/>
                    </a:lnB>
                  </a:tcPr>
                </a:tc>
                <a:tc>
                  <a:txBody>
                    <a:bodyPr/>
                    <a:lstStyle/>
                    <a:p>
                      <a:endParaRPr lang="es-ES" sz="1600" dirty="0">
                        <a:latin typeface="Times New Roman"/>
                      </a:endParaRPr>
                    </a:p>
                  </a:txBody>
                  <a:tcPr marL="68580" marR="68580" marT="0" marB="0">
                    <a:lnL>
                      <a:noFill/>
                    </a:lnL>
                    <a:lnR>
                      <a:noFill/>
                    </a:lnR>
                    <a:lnT>
                      <a:noFill/>
                    </a:lnT>
                    <a:lnB>
                      <a:noFill/>
                    </a:lnB>
                  </a:tcPr>
                </a:tc>
              </a:tr>
              <a:tr h="373030">
                <a:tc>
                  <a:txBody>
                    <a:bodyPr/>
                    <a:lstStyle/>
                    <a:p>
                      <a:pPr algn="ctr">
                        <a:lnSpc>
                          <a:spcPct val="115000"/>
                        </a:lnSpc>
                        <a:spcAft>
                          <a:spcPts val="300"/>
                        </a:spcAft>
                      </a:pPr>
                      <a:r>
                        <a:rPr lang="es-ES" sz="1600">
                          <a:latin typeface="Arial"/>
                          <a:ea typeface="Times New Roman"/>
                        </a:rPr>
                        <a:t>MIN CHAMBERS</a:t>
                      </a:r>
                      <a:endParaRPr lang="es-ES" sz="24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300"/>
                        </a:spcAft>
                      </a:pPr>
                      <a:r>
                        <a:rPr lang="es-ES" sz="1600">
                          <a:latin typeface="Arial"/>
                          <a:ea typeface="Times New Roman"/>
                        </a:rPr>
                        <a:t>1,123</a:t>
                      </a:r>
                      <a:endParaRPr lang="es-ES" sz="2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300"/>
                        </a:spcAft>
                      </a:pPr>
                      <a:r>
                        <a:rPr lang="es-ES" sz="1600">
                          <a:latin typeface="Arial"/>
                          <a:ea typeface="Times New Roman"/>
                        </a:rPr>
                        <a:t>4,493</a:t>
                      </a:r>
                      <a:endParaRPr lang="es-ES" sz="2400">
                        <a:latin typeface="Times New Roman"/>
                        <a:ea typeface="Times New Roman"/>
                      </a:endParaRPr>
                    </a:p>
                  </a:txBody>
                  <a:tcPr marL="68580" marR="68580" marT="0" marB="0">
                    <a:lnL>
                      <a:noFill/>
                    </a:lnL>
                    <a:lnR>
                      <a:noFill/>
                    </a:lnR>
                    <a:lnT>
                      <a:noFill/>
                    </a:lnT>
                    <a:lnB>
                      <a:noFill/>
                    </a:lnB>
                  </a:tcPr>
                </a:tc>
                <a:tc>
                  <a:txBody>
                    <a:bodyPr/>
                    <a:lstStyle/>
                    <a:p>
                      <a:pPr algn="ctr">
                        <a:lnSpc>
                          <a:spcPct val="115000"/>
                        </a:lnSpc>
                        <a:spcAft>
                          <a:spcPts val="300"/>
                        </a:spcAft>
                      </a:pPr>
                      <a:r>
                        <a:rPr lang="es-ES" sz="1600" dirty="0">
                          <a:latin typeface="Arial"/>
                          <a:ea typeface="Times New Roman"/>
                        </a:rPr>
                        <a:t>22</a:t>
                      </a:r>
                      <a:endParaRPr lang="es-ES" sz="2400" dirty="0">
                        <a:latin typeface="Times New Roman"/>
                        <a:ea typeface="Times New Roman"/>
                      </a:endParaRPr>
                    </a:p>
                  </a:txBody>
                  <a:tcPr marL="68580" marR="68580" marT="0" marB="0">
                    <a:lnL>
                      <a:noFill/>
                    </a:lnL>
                    <a:lnR>
                      <a:noFill/>
                    </a:lnR>
                    <a:lnT>
                      <a:noFill/>
                    </a:lnT>
                    <a:lnB>
                      <a:noFill/>
                    </a:lnB>
                  </a:tcPr>
                </a:tc>
                <a:tc>
                  <a:txBody>
                    <a:bodyPr/>
                    <a:lstStyle/>
                    <a:p>
                      <a:pPr algn="ctr">
                        <a:lnSpc>
                          <a:spcPct val="115000"/>
                        </a:lnSpc>
                        <a:spcAft>
                          <a:spcPts val="300"/>
                        </a:spcAft>
                      </a:pPr>
                      <a:r>
                        <a:rPr lang="es-ES" sz="1600" dirty="0">
                          <a:latin typeface="Arial"/>
                          <a:ea typeface="Times New Roman"/>
                        </a:rPr>
                        <a:t>89</a:t>
                      </a:r>
                      <a:endParaRPr lang="es-ES" sz="2400" dirty="0">
                        <a:latin typeface="Times New Roman"/>
                        <a:ea typeface="Times New Roman"/>
                      </a:endParaRPr>
                    </a:p>
                  </a:txBody>
                  <a:tcPr marL="68580" marR="68580" marT="0" marB="0">
                    <a:lnL>
                      <a:noFill/>
                    </a:lnL>
                    <a:lnR>
                      <a:noFill/>
                    </a:lnR>
                    <a:lnT>
                      <a:noFill/>
                    </a:lnT>
                    <a:lnB>
                      <a:noFill/>
                    </a:lnB>
                  </a:tcPr>
                </a:tc>
              </a:tr>
              <a:tr h="373030">
                <a:tc>
                  <a:txBody>
                    <a:bodyPr/>
                    <a:lstStyle/>
                    <a:p>
                      <a:pPr algn="ctr">
                        <a:lnSpc>
                          <a:spcPct val="115000"/>
                        </a:lnSpc>
                        <a:spcAft>
                          <a:spcPts val="300"/>
                        </a:spcAft>
                      </a:pPr>
                      <a:r>
                        <a:rPr lang="es-ES" sz="1600">
                          <a:latin typeface="Arial"/>
                          <a:ea typeface="Times New Roman"/>
                        </a:rPr>
                        <a:t>MIN PORTETE</a:t>
                      </a:r>
                      <a:endParaRPr lang="es-ES" sz="24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300"/>
                        </a:spcAft>
                      </a:pPr>
                      <a:r>
                        <a:rPr lang="es-ES" sz="1600" dirty="0">
                          <a:latin typeface="Arial"/>
                          <a:ea typeface="Times New Roman"/>
                        </a:rPr>
                        <a:t>1,997</a:t>
                      </a:r>
                      <a:endParaRPr lang="es-ES" sz="2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300"/>
                        </a:spcAft>
                      </a:pPr>
                      <a:r>
                        <a:rPr lang="es-ES" sz="1600" dirty="0">
                          <a:latin typeface="Arial"/>
                          <a:ea typeface="Times New Roman"/>
                        </a:rPr>
                        <a:t>7,986</a:t>
                      </a:r>
                      <a:endParaRPr lang="es-ES" sz="2400" dirty="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300"/>
                        </a:spcAft>
                      </a:pPr>
                      <a:r>
                        <a:rPr lang="es-ES" sz="1600" dirty="0">
                          <a:latin typeface="Arial"/>
                          <a:ea typeface="Times New Roman"/>
                        </a:rPr>
                        <a:t>-97</a:t>
                      </a:r>
                      <a:endParaRPr lang="es-ES" sz="2400" dirty="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300"/>
                        </a:spcAft>
                      </a:pPr>
                      <a:r>
                        <a:rPr lang="es-ES" sz="1600" dirty="0">
                          <a:latin typeface="Arial"/>
                          <a:ea typeface="Times New Roman"/>
                        </a:rPr>
                        <a:t>-388</a:t>
                      </a:r>
                      <a:endParaRPr lang="es-ES" sz="2400" dirty="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2" name="2 Marcador de contenido"/>
          <p:cNvSpPr txBox="1">
            <a:spLocks/>
          </p:cNvSpPr>
          <p:nvPr/>
        </p:nvSpPr>
        <p:spPr>
          <a:xfrm>
            <a:off x="381000" y="2057400"/>
            <a:ext cx="8305800" cy="4572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r>
              <a:rPr lang="es-ES" sz="2200" b="1" noProof="0" dirty="0" smtClean="0">
                <a:solidFill>
                  <a:schemeClr val="tx1">
                    <a:lumMod val="50000"/>
                    <a:lumOff val="50000"/>
                  </a:schemeClr>
                </a:solidFill>
                <a:effectLst>
                  <a:outerShdw blurRad="38100" dist="38100" dir="2700000" algn="tl">
                    <a:srgbClr val="000000">
                      <a:alpha val="43137"/>
                    </a:srgbClr>
                  </a:outerShdw>
                </a:effectLst>
                <a:latin typeface="Verdana" pitchFamily="34" charset="0"/>
              </a:rPr>
              <a:t>Carga del sistema</a:t>
            </a:r>
            <a:endParaRPr kumimoji="0" lang="es-ES" sz="2200" b="0" i="0" u="none" strike="noStrike" kern="1200" cap="none" spc="0" normalizeH="0" baseline="0" noProof="0" dirty="0" smtClean="0">
              <a:ln>
                <a:noFill/>
              </a:ln>
              <a:solidFill>
                <a:schemeClr val="tx1">
                  <a:lumMod val="50000"/>
                  <a:lumOff val="50000"/>
                </a:schemeClr>
              </a:solidFill>
              <a:effectLst>
                <a:outerShdw blurRad="38100" dist="38100" dir="2700000" algn="tl">
                  <a:srgbClr val="000000">
                    <a:alpha val="43137"/>
                  </a:srgbClr>
                </a:outerShdw>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7620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ANALISIS DE CASOS</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sp>
        <p:nvSpPr>
          <p:cNvPr id="7" name="6 Marcador de número de diapositiva"/>
          <p:cNvSpPr>
            <a:spLocks noGrp="1"/>
          </p:cNvSpPr>
          <p:nvPr>
            <p:ph type="sldNum" sz="quarter" idx="12"/>
          </p:nvPr>
        </p:nvSpPr>
        <p:spPr>
          <a:xfrm>
            <a:off x="8610600" y="6172200"/>
            <a:ext cx="533400" cy="288925"/>
          </a:xfrm>
        </p:spPr>
        <p:txBody>
          <a:bodyPr/>
          <a:lstStyle/>
          <a:p>
            <a:pPr algn="ctr"/>
            <a:fld id="{48F2BEE1-7EDF-426D-B610-D5CA66B6E39D}" type="slidenum">
              <a:rPr lang="es-ES" sz="1600" b="1" smtClean="0">
                <a:latin typeface="BankGothic Md BT" pitchFamily="34" charset="0"/>
              </a:rPr>
              <a:pPr algn="ctr"/>
              <a:t>22</a:t>
            </a:fld>
            <a:endParaRPr lang="es-ES" b="1" dirty="0">
              <a:latin typeface="BankGothic Md BT" pitchFamily="34" charset="0"/>
            </a:endParaRPr>
          </a:p>
        </p:txBody>
      </p:sp>
      <p:pic>
        <p:nvPicPr>
          <p:cNvPr id="8"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sp>
        <p:nvSpPr>
          <p:cNvPr id="10" name="2 Marcador de contenido"/>
          <p:cNvSpPr txBox="1">
            <a:spLocks/>
          </p:cNvSpPr>
          <p:nvPr/>
        </p:nvSpPr>
        <p:spPr>
          <a:xfrm>
            <a:off x="304800" y="1447800"/>
            <a:ext cx="8305800" cy="4572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2200" b="1" u="sng" dirty="0" smtClean="0">
                <a:latin typeface="Verdana" pitchFamily="34" charset="0"/>
              </a:rPr>
              <a:t>DATOS DEL SISTEMA</a:t>
            </a:r>
            <a:endParaRPr kumimoji="0" lang="es-ES" sz="2200" b="0" i="0" u="sng"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
        <p:nvSpPr>
          <p:cNvPr id="12" name="2 Marcador de contenido"/>
          <p:cNvSpPr txBox="1">
            <a:spLocks/>
          </p:cNvSpPr>
          <p:nvPr/>
        </p:nvSpPr>
        <p:spPr>
          <a:xfrm>
            <a:off x="381000" y="2057400"/>
            <a:ext cx="8305800" cy="4572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r>
              <a:rPr lang="es-ES" sz="2200" b="1" dirty="0" smtClean="0">
                <a:solidFill>
                  <a:schemeClr val="tx1">
                    <a:lumMod val="50000"/>
                    <a:lumOff val="50000"/>
                  </a:schemeClr>
                </a:solidFill>
                <a:effectLst>
                  <a:outerShdw blurRad="38100" dist="38100" dir="2700000" algn="tl">
                    <a:srgbClr val="000000">
                      <a:alpha val="43137"/>
                    </a:srgbClr>
                  </a:outerShdw>
                </a:effectLst>
                <a:latin typeface="Verdana" pitchFamily="34" charset="0"/>
              </a:rPr>
              <a:t>Generadores – Capacidad e impedancias</a:t>
            </a:r>
            <a:endParaRPr kumimoji="0" lang="es-ES" sz="2200" b="0" i="0" u="none" strike="noStrike" kern="1200" cap="none" spc="0" normalizeH="0" baseline="0" noProof="0" dirty="0" smtClean="0">
              <a:ln>
                <a:noFill/>
              </a:ln>
              <a:solidFill>
                <a:schemeClr val="tx1">
                  <a:lumMod val="50000"/>
                  <a:lumOff val="50000"/>
                </a:schemeClr>
              </a:solidFill>
              <a:effectLst>
                <a:outerShdw blurRad="38100" dist="38100" dir="2700000" algn="tl">
                  <a:srgbClr val="000000">
                    <a:alpha val="43137"/>
                  </a:srgbClr>
                </a:outerShdw>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graphicFrame>
        <p:nvGraphicFramePr>
          <p:cNvPr id="9" name="8 Tabla"/>
          <p:cNvGraphicFramePr>
            <a:graphicFrameLocks noGrp="1"/>
          </p:cNvGraphicFramePr>
          <p:nvPr/>
        </p:nvGraphicFramePr>
        <p:xfrm>
          <a:off x="228600" y="2590800"/>
          <a:ext cx="8762998" cy="1527350"/>
        </p:xfrm>
        <a:graphic>
          <a:graphicData uri="http://schemas.openxmlformats.org/drawingml/2006/table">
            <a:tbl>
              <a:tblPr/>
              <a:tblGrid>
                <a:gridCol w="1195092"/>
                <a:gridCol w="1195092"/>
                <a:gridCol w="768274"/>
                <a:gridCol w="768274"/>
                <a:gridCol w="1195092"/>
                <a:gridCol w="1195092"/>
                <a:gridCol w="1195092"/>
                <a:gridCol w="141262"/>
                <a:gridCol w="1109728"/>
              </a:tblGrid>
              <a:tr h="761697">
                <a:tc>
                  <a:txBody>
                    <a:bodyPr/>
                    <a:lstStyle/>
                    <a:p>
                      <a:pPr algn="ctr">
                        <a:lnSpc>
                          <a:spcPct val="115000"/>
                        </a:lnSpc>
                        <a:spcAft>
                          <a:spcPts val="1200"/>
                        </a:spcAft>
                      </a:pPr>
                      <a:r>
                        <a:rPr lang="es-ES" sz="1600" b="1" dirty="0">
                          <a:solidFill>
                            <a:schemeClr val="bg1"/>
                          </a:solidFill>
                          <a:latin typeface="Arial"/>
                          <a:ea typeface="Times New Roman"/>
                        </a:rPr>
                        <a:t>Generador</a:t>
                      </a:r>
                      <a:endParaRPr lang="es-ES" sz="2400" b="1" dirty="0">
                        <a:solidFill>
                          <a:schemeClr val="bg1"/>
                        </a:solidFill>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300"/>
                        </a:spcAft>
                      </a:pPr>
                      <a:r>
                        <a:rPr lang="es-ES" sz="1600" b="1" dirty="0">
                          <a:solidFill>
                            <a:schemeClr val="bg1"/>
                          </a:solidFill>
                          <a:latin typeface="Arial"/>
                          <a:ea typeface="Times New Roman"/>
                        </a:rPr>
                        <a:t>Capacidad MW</a:t>
                      </a:r>
                      <a:endParaRPr lang="es-ES" sz="2400" b="1" dirty="0">
                        <a:solidFill>
                          <a:schemeClr val="bg1"/>
                        </a:solidFill>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300"/>
                        </a:spcAft>
                      </a:pPr>
                      <a:r>
                        <a:rPr lang="es-ES" sz="1600" b="1" dirty="0">
                          <a:solidFill>
                            <a:schemeClr val="bg1"/>
                          </a:solidFill>
                          <a:latin typeface="Arial"/>
                          <a:ea typeface="Times New Roman"/>
                        </a:rPr>
                        <a:t>MVAR MAX</a:t>
                      </a:r>
                      <a:endParaRPr lang="es-ES" sz="2400" b="1" dirty="0">
                        <a:solidFill>
                          <a:schemeClr val="bg1"/>
                        </a:solidFill>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300"/>
                        </a:spcAft>
                      </a:pPr>
                      <a:r>
                        <a:rPr lang="es-ES" sz="1600" b="1" dirty="0">
                          <a:solidFill>
                            <a:schemeClr val="bg1"/>
                          </a:solidFill>
                          <a:latin typeface="Arial"/>
                          <a:ea typeface="Times New Roman"/>
                        </a:rPr>
                        <a:t>MVAR MIN</a:t>
                      </a:r>
                      <a:endParaRPr lang="es-ES" sz="2400" b="1" dirty="0">
                        <a:solidFill>
                          <a:schemeClr val="bg1"/>
                        </a:solidFill>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300"/>
                        </a:spcAft>
                      </a:pPr>
                      <a:r>
                        <a:rPr lang="es-ES" sz="1600" b="1" dirty="0">
                          <a:solidFill>
                            <a:schemeClr val="bg1"/>
                          </a:solidFill>
                          <a:latin typeface="Arial"/>
                          <a:ea typeface="Times New Roman"/>
                        </a:rPr>
                        <a:t>Impedancia + (X)</a:t>
                      </a:r>
                      <a:endParaRPr lang="es-ES" sz="2400" b="1" dirty="0">
                        <a:solidFill>
                          <a:schemeClr val="bg1"/>
                        </a:solidFill>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300"/>
                        </a:spcAft>
                      </a:pPr>
                      <a:r>
                        <a:rPr lang="es-ES" sz="1600" b="1" dirty="0">
                          <a:solidFill>
                            <a:schemeClr val="bg1"/>
                          </a:solidFill>
                          <a:latin typeface="Arial"/>
                          <a:ea typeface="Times New Roman"/>
                        </a:rPr>
                        <a:t>Impedancia - (X)</a:t>
                      </a:r>
                      <a:endParaRPr lang="es-ES" sz="2400" b="1" dirty="0">
                        <a:solidFill>
                          <a:schemeClr val="bg1"/>
                        </a:solidFill>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300"/>
                        </a:spcAft>
                      </a:pPr>
                      <a:r>
                        <a:rPr lang="es-ES" sz="1600" b="1" dirty="0">
                          <a:solidFill>
                            <a:schemeClr val="bg1"/>
                          </a:solidFill>
                          <a:latin typeface="Arial"/>
                          <a:ea typeface="Times New Roman"/>
                        </a:rPr>
                        <a:t>Impedancia cero (X)</a:t>
                      </a:r>
                      <a:endParaRPr lang="es-ES" sz="2400" b="1" dirty="0">
                        <a:solidFill>
                          <a:schemeClr val="bg1"/>
                        </a:solidFill>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algn="ctr">
                        <a:lnSpc>
                          <a:spcPct val="115000"/>
                        </a:lnSpc>
                        <a:spcAft>
                          <a:spcPts val="300"/>
                        </a:spcAft>
                      </a:pPr>
                      <a:r>
                        <a:rPr lang="es-ES" sz="1600" b="1" dirty="0">
                          <a:solidFill>
                            <a:schemeClr val="bg1"/>
                          </a:solidFill>
                          <a:latin typeface="Arial"/>
                          <a:ea typeface="Times New Roman"/>
                        </a:rPr>
                        <a:t>Impedancia a tierra (R)</a:t>
                      </a:r>
                      <a:endParaRPr lang="es-ES" sz="2400" b="1" dirty="0">
                        <a:solidFill>
                          <a:schemeClr val="bg1"/>
                        </a:solidFill>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s-ES"/>
                    </a:p>
                  </a:txBody>
                  <a:tcPr/>
                </a:tc>
              </a:tr>
              <a:tr h="264106">
                <a:tc>
                  <a:txBody>
                    <a:bodyPr/>
                    <a:lstStyle/>
                    <a:p>
                      <a:pPr algn="ctr">
                        <a:lnSpc>
                          <a:spcPct val="100000"/>
                        </a:lnSpc>
                        <a:spcAft>
                          <a:spcPts val="300"/>
                        </a:spcAft>
                      </a:pPr>
                      <a:r>
                        <a:rPr lang="es-ES" sz="1600" b="1" dirty="0">
                          <a:latin typeface="Arial"/>
                          <a:ea typeface="Times New Roman"/>
                        </a:rPr>
                        <a:t>1</a:t>
                      </a:r>
                      <a:endParaRPr lang="es-ES" sz="2400" dirty="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300"/>
                        </a:spcAft>
                      </a:pPr>
                      <a:r>
                        <a:rPr lang="es-ES" sz="1600" dirty="0">
                          <a:latin typeface="Arial"/>
                          <a:ea typeface="Times New Roman"/>
                        </a:rPr>
                        <a:t>51,00</a:t>
                      </a:r>
                      <a:endParaRPr lang="es-ES" sz="2400" dirty="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300"/>
                        </a:spcAft>
                      </a:pPr>
                      <a:r>
                        <a:rPr lang="es-ES" sz="1600" dirty="0">
                          <a:latin typeface="Arial"/>
                          <a:ea typeface="Times New Roman"/>
                        </a:rPr>
                        <a:t>31,60</a:t>
                      </a:r>
                      <a:endParaRPr lang="es-ES" sz="2400" dirty="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300"/>
                        </a:spcAft>
                      </a:pPr>
                      <a:r>
                        <a:rPr lang="es-ES" sz="1600" dirty="0">
                          <a:latin typeface="Arial"/>
                          <a:ea typeface="Times New Roman"/>
                        </a:rPr>
                        <a:t>15,00</a:t>
                      </a:r>
                      <a:endParaRPr lang="es-ES" sz="2400" dirty="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300"/>
                        </a:spcAft>
                      </a:pPr>
                      <a:r>
                        <a:rPr lang="es-ES" sz="1600" dirty="0">
                          <a:latin typeface="Arial"/>
                          <a:ea typeface="Times New Roman"/>
                        </a:rPr>
                        <a:t>0,225</a:t>
                      </a:r>
                      <a:endParaRPr lang="es-ES" sz="2400" dirty="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300"/>
                        </a:spcAft>
                      </a:pPr>
                      <a:r>
                        <a:rPr lang="es-ES" sz="1600" dirty="0">
                          <a:latin typeface="Arial"/>
                          <a:ea typeface="Times New Roman"/>
                        </a:rPr>
                        <a:t>0,313</a:t>
                      </a:r>
                      <a:endParaRPr lang="es-ES" sz="2400" dirty="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ct val="100000"/>
                        </a:lnSpc>
                        <a:spcAft>
                          <a:spcPts val="300"/>
                        </a:spcAft>
                      </a:pPr>
                      <a:r>
                        <a:rPr lang="es-ES" sz="1600" dirty="0">
                          <a:latin typeface="Arial"/>
                          <a:ea typeface="Times New Roman"/>
                        </a:rPr>
                        <a:t>0,162</a:t>
                      </a:r>
                      <a:endParaRPr lang="es-ES" sz="2400" dirty="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a:txBody>
                    <a:bodyPr/>
                    <a:lstStyle/>
                    <a:p>
                      <a:pPr algn="ctr">
                        <a:lnSpc>
                          <a:spcPct val="100000"/>
                        </a:lnSpc>
                        <a:spcAft>
                          <a:spcPts val="300"/>
                        </a:spcAft>
                      </a:pPr>
                      <a:r>
                        <a:rPr lang="es-ES" sz="1600" dirty="0">
                          <a:latin typeface="Arial"/>
                          <a:ea typeface="Times New Roman"/>
                        </a:rPr>
                        <a:t>762,24</a:t>
                      </a:r>
                      <a:endParaRPr lang="es-ES" sz="2400" dirty="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421996">
                <a:tc>
                  <a:txBody>
                    <a:bodyPr/>
                    <a:lstStyle/>
                    <a:p>
                      <a:pPr algn="ctr">
                        <a:lnSpc>
                          <a:spcPct val="100000"/>
                        </a:lnSpc>
                        <a:spcAft>
                          <a:spcPts val="300"/>
                        </a:spcAft>
                      </a:pPr>
                      <a:r>
                        <a:rPr lang="es-ES" sz="1600" b="1">
                          <a:latin typeface="Arial"/>
                          <a:ea typeface="Times New Roman"/>
                        </a:rPr>
                        <a:t>2</a:t>
                      </a:r>
                      <a:endParaRPr lang="es-ES" sz="2400">
                        <a:latin typeface="Times New Roman"/>
                        <a:ea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300"/>
                        </a:spcAft>
                      </a:pPr>
                      <a:r>
                        <a:rPr lang="es-ES" sz="1600">
                          <a:latin typeface="Arial"/>
                          <a:ea typeface="Times New Roman"/>
                        </a:rPr>
                        <a:t>45,60</a:t>
                      </a:r>
                      <a:endParaRPr lang="es-ES" sz="2400">
                        <a:latin typeface="Times New Roman"/>
                        <a:ea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300"/>
                        </a:spcAft>
                      </a:pPr>
                      <a:r>
                        <a:rPr lang="es-ES" sz="1600">
                          <a:latin typeface="Arial"/>
                          <a:ea typeface="Times New Roman"/>
                        </a:rPr>
                        <a:t>15,00</a:t>
                      </a:r>
                      <a:endParaRPr lang="es-ES" sz="2400">
                        <a:latin typeface="Times New Roman"/>
                        <a:ea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300"/>
                        </a:spcAft>
                      </a:pPr>
                      <a:r>
                        <a:rPr lang="es-ES" sz="1600">
                          <a:latin typeface="Arial"/>
                          <a:ea typeface="Times New Roman"/>
                        </a:rPr>
                        <a:t>-25,00</a:t>
                      </a:r>
                      <a:endParaRPr lang="es-ES" sz="2400">
                        <a:latin typeface="Times New Roman"/>
                        <a:ea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300"/>
                        </a:spcAft>
                      </a:pPr>
                      <a:r>
                        <a:rPr lang="es-ES" sz="1600">
                          <a:latin typeface="Arial"/>
                          <a:ea typeface="Times New Roman"/>
                        </a:rPr>
                        <a:t>0,259</a:t>
                      </a:r>
                      <a:endParaRPr lang="es-ES" sz="2400">
                        <a:latin typeface="Times New Roman"/>
                        <a:ea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300"/>
                        </a:spcAft>
                      </a:pPr>
                      <a:r>
                        <a:rPr lang="es-ES" sz="1600" dirty="0">
                          <a:latin typeface="Arial"/>
                          <a:ea typeface="Times New Roman"/>
                        </a:rPr>
                        <a:t>0,357</a:t>
                      </a:r>
                      <a:endParaRPr lang="es-ES" sz="2400" dirty="0">
                        <a:latin typeface="Times New Roman"/>
                        <a:ea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300"/>
                        </a:spcAft>
                      </a:pPr>
                      <a:r>
                        <a:rPr lang="es-ES" sz="1600">
                          <a:latin typeface="Arial"/>
                          <a:ea typeface="Times New Roman"/>
                        </a:rPr>
                        <a:t>0,198</a:t>
                      </a:r>
                      <a:endParaRPr lang="es-ES" sz="2400">
                        <a:latin typeface="Times New Roman"/>
                        <a:ea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00000"/>
                        </a:lnSpc>
                        <a:spcAft>
                          <a:spcPts val="300"/>
                        </a:spcAft>
                      </a:pPr>
                      <a:r>
                        <a:rPr lang="es-ES" sz="1600" dirty="0">
                          <a:latin typeface="Arial"/>
                          <a:ea typeface="Times New Roman"/>
                        </a:rPr>
                        <a:t>349,36</a:t>
                      </a:r>
                      <a:endParaRPr lang="es-ES" sz="2400" dirty="0">
                        <a:latin typeface="Times New Roman"/>
                        <a:ea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14" name="13 Imagen" descr="C:\fotos de unidades CAT\unidad 2 (FRAME6).jpg"/>
          <p:cNvPicPr/>
          <p:nvPr/>
        </p:nvPicPr>
        <p:blipFill>
          <a:blip r:embed="rId5" cstate="print"/>
          <a:srcRect t="6452" r="4255" b="6452"/>
          <a:stretch>
            <a:fillRect/>
          </a:stretch>
        </p:blipFill>
        <p:spPr bwMode="auto">
          <a:xfrm>
            <a:off x="5105400" y="4343400"/>
            <a:ext cx="3429000" cy="2057400"/>
          </a:xfrm>
          <a:prstGeom prst="rect">
            <a:avLst/>
          </a:prstGeom>
          <a:ln>
            <a:solidFill>
              <a:schemeClr val="accent1"/>
            </a:solidFill>
          </a:ln>
          <a:effectLst>
            <a:outerShdw blurRad="190500" algn="tl" rotWithShape="0">
              <a:srgbClr val="000000">
                <a:alpha val="70000"/>
              </a:srgbClr>
            </a:outerShdw>
          </a:effectLst>
        </p:spPr>
      </p:pic>
      <p:pic>
        <p:nvPicPr>
          <p:cNvPr id="15" name="14 Imagen" descr="C:\fotos de unidades CAT\unidad 1  (LM6000).jpg"/>
          <p:cNvPicPr/>
          <p:nvPr/>
        </p:nvPicPr>
        <p:blipFill>
          <a:blip r:embed="rId6" cstate="print"/>
          <a:srcRect b="13333"/>
          <a:stretch>
            <a:fillRect/>
          </a:stretch>
        </p:blipFill>
        <p:spPr bwMode="auto">
          <a:xfrm>
            <a:off x="609600" y="4343400"/>
            <a:ext cx="3505200" cy="2057400"/>
          </a:xfrm>
          <a:prstGeom prst="rect">
            <a:avLst/>
          </a:prstGeom>
          <a:ln>
            <a:solidFill>
              <a:schemeClr val="accent1"/>
            </a:solid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7620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ANALISIS DE CASOS</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sp>
        <p:nvSpPr>
          <p:cNvPr id="7"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23</a:t>
            </a:fld>
            <a:endParaRPr lang="es-ES" b="1" dirty="0">
              <a:latin typeface="BankGothic Md BT" pitchFamily="34" charset="0"/>
            </a:endParaRPr>
          </a:p>
        </p:txBody>
      </p:sp>
      <p:pic>
        <p:nvPicPr>
          <p:cNvPr id="8"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sp>
        <p:nvSpPr>
          <p:cNvPr id="10" name="2 Marcador de contenido"/>
          <p:cNvSpPr txBox="1">
            <a:spLocks/>
          </p:cNvSpPr>
          <p:nvPr/>
        </p:nvSpPr>
        <p:spPr>
          <a:xfrm>
            <a:off x="304800" y="1447800"/>
            <a:ext cx="8305800" cy="4572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2200" b="1" u="sng" dirty="0" smtClean="0">
                <a:latin typeface="Verdana" pitchFamily="34" charset="0"/>
              </a:rPr>
              <a:t>DATOS DEL SISTEMA</a:t>
            </a:r>
            <a:endParaRPr kumimoji="0" lang="es-ES" sz="2200" b="0" i="0" u="sng"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
        <p:nvSpPr>
          <p:cNvPr id="12" name="2 Marcador de contenido"/>
          <p:cNvSpPr txBox="1">
            <a:spLocks/>
          </p:cNvSpPr>
          <p:nvPr/>
        </p:nvSpPr>
        <p:spPr>
          <a:xfrm>
            <a:off x="381000" y="2057400"/>
            <a:ext cx="8305800" cy="4572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r>
              <a:rPr lang="es-ES" sz="2200" b="1" noProof="0" dirty="0" smtClean="0">
                <a:solidFill>
                  <a:schemeClr val="tx1">
                    <a:lumMod val="50000"/>
                    <a:lumOff val="50000"/>
                  </a:schemeClr>
                </a:solidFill>
                <a:effectLst>
                  <a:outerShdw blurRad="38100" dist="38100" dir="2700000" algn="tl">
                    <a:srgbClr val="000000">
                      <a:alpha val="43137"/>
                    </a:srgbClr>
                  </a:outerShdw>
                </a:effectLst>
                <a:latin typeface="Verdana" pitchFamily="34" charset="0"/>
              </a:rPr>
              <a:t>Transformadores – Capacidad e impedancias</a:t>
            </a:r>
            <a:endParaRPr kumimoji="0" lang="es-ES" sz="2200" b="0" i="0" u="none" strike="noStrike" kern="1200" cap="none" spc="0" normalizeH="0" baseline="0" noProof="0" dirty="0" smtClean="0">
              <a:ln>
                <a:noFill/>
              </a:ln>
              <a:solidFill>
                <a:schemeClr val="tx1">
                  <a:lumMod val="50000"/>
                  <a:lumOff val="50000"/>
                </a:schemeClr>
              </a:solidFill>
              <a:effectLst>
                <a:outerShdw blurRad="38100" dist="38100" dir="2700000" algn="tl">
                  <a:srgbClr val="000000">
                    <a:alpha val="43137"/>
                  </a:srgbClr>
                </a:outerShdw>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graphicFrame>
        <p:nvGraphicFramePr>
          <p:cNvPr id="9" name="8 Tabla"/>
          <p:cNvGraphicFramePr>
            <a:graphicFrameLocks noGrp="1"/>
          </p:cNvGraphicFramePr>
          <p:nvPr/>
        </p:nvGraphicFramePr>
        <p:xfrm>
          <a:off x="152400" y="2667000"/>
          <a:ext cx="8839200" cy="1904999"/>
        </p:xfrm>
        <a:graphic>
          <a:graphicData uri="http://schemas.openxmlformats.org/drawingml/2006/table">
            <a:tbl>
              <a:tblPr/>
              <a:tblGrid>
                <a:gridCol w="1599893"/>
                <a:gridCol w="1297295"/>
                <a:gridCol w="1392577"/>
                <a:gridCol w="1349648"/>
                <a:gridCol w="1622929"/>
                <a:gridCol w="1576858"/>
              </a:tblGrid>
              <a:tr h="653143">
                <a:tc>
                  <a:txBody>
                    <a:bodyPr/>
                    <a:lstStyle/>
                    <a:p>
                      <a:pPr algn="ctr">
                        <a:lnSpc>
                          <a:spcPct val="115000"/>
                        </a:lnSpc>
                        <a:spcAft>
                          <a:spcPts val="300"/>
                        </a:spcAft>
                      </a:pPr>
                      <a:r>
                        <a:rPr lang="es-ES" sz="1600" b="1" dirty="0" smtClean="0">
                          <a:solidFill>
                            <a:schemeClr val="bg1"/>
                          </a:solidFill>
                          <a:latin typeface="Arial"/>
                          <a:ea typeface="Times New Roman"/>
                        </a:rPr>
                        <a:t>Transformador</a:t>
                      </a:r>
                      <a:endParaRPr lang="es-ES" sz="2400" b="1" dirty="0">
                        <a:solidFill>
                          <a:schemeClr val="bg1"/>
                        </a:solidFill>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300"/>
                        </a:spcAft>
                      </a:pPr>
                      <a:r>
                        <a:rPr lang="es-ES" sz="1600" b="1" dirty="0">
                          <a:solidFill>
                            <a:schemeClr val="bg1"/>
                          </a:solidFill>
                          <a:latin typeface="Arial"/>
                          <a:ea typeface="Times New Roman"/>
                        </a:rPr>
                        <a:t>Potencia (MVA)</a:t>
                      </a:r>
                      <a:endParaRPr lang="es-ES" sz="2400" b="1" dirty="0">
                        <a:solidFill>
                          <a:schemeClr val="bg1"/>
                        </a:solidFill>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300"/>
                        </a:spcAft>
                      </a:pPr>
                      <a:r>
                        <a:rPr lang="es-ES" sz="1600" b="1" dirty="0">
                          <a:solidFill>
                            <a:schemeClr val="bg1"/>
                          </a:solidFill>
                          <a:latin typeface="Arial"/>
                          <a:ea typeface="Times New Roman"/>
                        </a:rPr>
                        <a:t>Voltaje (</a:t>
                      </a:r>
                      <a:r>
                        <a:rPr lang="es-ES" sz="1600" b="1" dirty="0" err="1">
                          <a:solidFill>
                            <a:schemeClr val="bg1"/>
                          </a:solidFill>
                          <a:latin typeface="Arial"/>
                          <a:ea typeface="Times New Roman"/>
                        </a:rPr>
                        <a:t>kV</a:t>
                      </a:r>
                      <a:r>
                        <a:rPr lang="es-ES" sz="1600" b="1" dirty="0">
                          <a:solidFill>
                            <a:schemeClr val="bg1"/>
                          </a:solidFill>
                          <a:latin typeface="Arial"/>
                          <a:ea typeface="Times New Roman"/>
                        </a:rPr>
                        <a:t>)</a:t>
                      </a:r>
                      <a:br>
                        <a:rPr lang="es-ES" sz="1600" b="1" dirty="0">
                          <a:solidFill>
                            <a:schemeClr val="bg1"/>
                          </a:solidFill>
                          <a:latin typeface="Arial"/>
                          <a:ea typeface="Times New Roman"/>
                        </a:rPr>
                      </a:br>
                      <a:r>
                        <a:rPr lang="es-ES" sz="1600" b="1" dirty="0">
                          <a:solidFill>
                            <a:schemeClr val="bg1"/>
                          </a:solidFill>
                          <a:latin typeface="Arial"/>
                          <a:ea typeface="Times New Roman"/>
                        </a:rPr>
                        <a:t>Alta</a:t>
                      </a:r>
                      <a:endParaRPr lang="es-ES" sz="2400" b="1" dirty="0">
                        <a:solidFill>
                          <a:schemeClr val="bg1"/>
                        </a:solidFill>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300"/>
                        </a:spcAft>
                      </a:pPr>
                      <a:r>
                        <a:rPr lang="es-ES" sz="1600" b="1" dirty="0">
                          <a:solidFill>
                            <a:schemeClr val="bg1"/>
                          </a:solidFill>
                          <a:latin typeface="Arial"/>
                          <a:ea typeface="Times New Roman"/>
                        </a:rPr>
                        <a:t>Voltaje (</a:t>
                      </a:r>
                      <a:r>
                        <a:rPr lang="es-ES" sz="1600" b="1" dirty="0" err="1">
                          <a:solidFill>
                            <a:schemeClr val="bg1"/>
                          </a:solidFill>
                          <a:latin typeface="Arial"/>
                          <a:ea typeface="Times New Roman"/>
                        </a:rPr>
                        <a:t>kV</a:t>
                      </a:r>
                      <a:r>
                        <a:rPr lang="es-ES" sz="1600" b="1" dirty="0">
                          <a:solidFill>
                            <a:schemeClr val="bg1"/>
                          </a:solidFill>
                          <a:latin typeface="Arial"/>
                          <a:ea typeface="Times New Roman"/>
                        </a:rPr>
                        <a:t>)</a:t>
                      </a:r>
                      <a:br>
                        <a:rPr lang="es-ES" sz="1600" b="1" dirty="0">
                          <a:solidFill>
                            <a:schemeClr val="bg1"/>
                          </a:solidFill>
                          <a:latin typeface="Arial"/>
                          <a:ea typeface="Times New Roman"/>
                        </a:rPr>
                      </a:br>
                      <a:r>
                        <a:rPr lang="es-ES" sz="1600" b="1" dirty="0">
                          <a:solidFill>
                            <a:schemeClr val="bg1"/>
                          </a:solidFill>
                          <a:latin typeface="Arial"/>
                          <a:ea typeface="Times New Roman"/>
                        </a:rPr>
                        <a:t>Baja</a:t>
                      </a:r>
                      <a:endParaRPr lang="es-ES" sz="2400" b="1" dirty="0">
                        <a:solidFill>
                          <a:schemeClr val="bg1"/>
                        </a:solidFill>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300"/>
                        </a:spcAft>
                      </a:pPr>
                      <a:r>
                        <a:rPr lang="es-ES" sz="1600" b="1" dirty="0">
                          <a:solidFill>
                            <a:schemeClr val="bg1"/>
                          </a:solidFill>
                          <a:latin typeface="Arial"/>
                          <a:ea typeface="Times New Roman"/>
                        </a:rPr>
                        <a:t>Resistencia Serie</a:t>
                      </a:r>
                      <a:endParaRPr lang="es-ES" sz="2400" b="1" dirty="0">
                        <a:solidFill>
                          <a:schemeClr val="bg1"/>
                        </a:solidFill>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300"/>
                        </a:spcAft>
                      </a:pPr>
                      <a:r>
                        <a:rPr lang="es-ES" sz="1600" b="1" dirty="0">
                          <a:solidFill>
                            <a:schemeClr val="bg1"/>
                          </a:solidFill>
                          <a:latin typeface="Arial"/>
                          <a:ea typeface="Times New Roman"/>
                        </a:rPr>
                        <a:t>Reactancia Serie</a:t>
                      </a:r>
                      <a:endParaRPr lang="es-ES" sz="2400" b="1" dirty="0">
                        <a:solidFill>
                          <a:schemeClr val="bg1"/>
                        </a:solidFill>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312964">
                <a:tc>
                  <a:txBody>
                    <a:bodyPr/>
                    <a:lstStyle/>
                    <a:p>
                      <a:pPr algn="ctr">
                        <a:lnSpc>
                          <a:spcPct val="115000"/>
                        </a:lnSpc>
                        <a:spcAft>
                          <a:spcPts val="300"/>
                        </a:spcAft>
                      </a:pPr>
                      <a:r>
                        <a:rPr lang="es-ES" sz="1600" b="1" dirty="0">
                          <a:latin typeface="Arial"/>
                          <a:ea typeface="Times New Roman"/>
                        </a:rPr>
                        <a:t>T1A</a:t>
                      </a:r>
                      <a:endParaRPr lang="es-ES" sz="2400"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300"/>
                        </a:spcAft>
                      </a:pPr>
                      <a:r>
                        <a:rPr lang="es-ES" sz="1600" dirty="0">
                          <a:latin typeface="Arial"/>
                          <a:ea typeface="Times New Roman"/>
                        </a:rPr>
                        <a:t>33,33</a:t>
                      </a:r>
                      <a:endParaRPr lang="es-ES" sz="2400"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300"/>
                        </a:spcAft>
                      </a:pPr>
                      <a:r>
                        <a:rPr lang="es-ES" sz="1600">
                          <a:latin typeface="Arial"/>
                          <a:ea typeface="Times New Roman"/>
                        </a:rPr>
                        <a:t>69</a:t>
                      </a:r>
                      <a:endParaRPr lang="es-ES" sz="24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300"/>
                        </a:spcAft>
                      </a:pPr>
                      <a:r>
                        <a:rPr lang="es-ES" sz="1600">
                          <a:latin typeface="Arial"/>
                          <a:ea typeface="Times New Roman"/>
                        </a:rPr>
                        <a:t>13,8</a:t>
                      </a:r>
                      <a:endParaRPr lang="es-ES" sz="24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300"/>
                        </a:spcAft>
                      </a:pPr>
                      <a:r>
                        <a:rPr lang="es-ES" sz="1600">
                          <a:latin typeface="Arial"/>
                          <a:ea typeface="Times New Roman"/>
                        </a:rPr>
                        <a:t>  0,00618</a:t>
                      </a:r>
                      <a:endParaRPr lang="es-ES" sz="24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300"/>
                        </a:spcAft>
                      </a:pPr>
                      <a:r>
                        <a:rPr lang="es-ES" sz="1600">
                          <a:latin typeface="Arial"/>
                          <a:ea typeface="Times New Roman"/>
                        </a:rPr>
                        <a:t>0,26343</a:t>
                      </a:r>
                      <a:endParaRPr lang="es-ES" sz="24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12964">
                <a:tc>
                  <a:txBody>
                    <a:bodyPr/>
                    <a:lstStyle/>
                    <a:p>
                      <a:pPr algn="ctr">
                        <a:lnSpc>
                          <a:spcPct val="115000"/>
                        </a:lnSpc>
                        <a:spcAft>
                          <a:spcPts val="300"/>
                        </a:spcAft>
                      </a:pPr>
                      <a:r>
                        <a:rPr lang="es-ES" sz="1600" b="1">
                          <a:latin typeface="Arial"/>
                          <a:ea typeface="Times New Roman"/>
                        </a:rPr>
                        <a:t>T1B</a:t>
                      </a:r>
                      <a:endParaRPr lang="es-ES" sz="2400">
                        <a:latin typeface="Times New Roman"/>
                        <a:ea typeface="Times New Roman"/>
                      </a:endParaRPr>
                    </a:p>
                  </a:txBody>
                  <a:tcPr marL="68580" marR="68580" marT="0" marB="0">
                    <a:lnL>
                      <a:noFill/>
                    </a:lnL>
                    <a:lnR>
                      <a:noFill/>
                    </a:lnR>
                    <a:lnT>
                      <a:noFill/>
                    </a:lnT>
                    <a:lnB>
                      <a:noFill/>
                    </a:lnB>
                  </a:tcPr>
                </a:tc>
                <a:tc>
                  <a:txBody>
                    <a:bodyPr/>
                    <a:lstStyle/>
                    <a:p>
                      <a:pPr algn="ctr">
                        <a:lnSpc>
                          <a:spcPct val="115000"/>
                        </a:lnSpc>
                        <a:spcAft>
                          <a:spcPts val="300"/>
                        </a:spcAft>
                      </a:pPr>
                      <a:r>
                        <a:rPr lang="es-ES" sz="1600" dirty="0">
                          <a:latin typeface="Arial"/>
                          <a:ea typeface="Times New Roman"/>
                        </a:rPr>
                        <a:t>33,33</a:t>
                      </a:r>
                      <a:endParaRPr lang="es-ES" sz="2400" dirty="0">
                        <a:latin typeface="Times New Roman"/>
                        <a:ea typeface="Times New Roman"/>
                      </a:endParaRPr>
                    </a:p>
                  </a:txBody>
                  <a:tcPr marL="68580" marR="68580" marT="0" marB="0">
                    <a:lnL>
                      <a:noFill/>
                    </a:lnL>
                    <a:lnR>
                      <a:noFill/>
                    </a:lnR>
                    <a:lnT>
                      <a:noFill/>
                    </a:lnT>
                    <a:lnB>
                      <a:noFill/>
                    </a:lnB>
                  </a:tcPr>
                </a:tc>
                <a:tc>
                  <a:txBody>
                    <a:bodyPr/>
                    <a:lstStyle/>
                    <a:p>
                      <a:pPr algn="ctr">
                        <a:lnSpc>
                          <a:spcPct val="115000"/>
                        </a:lnSpc>
                        <a:spcAft>
                          <a:spcPts val="300"/>
                        </a:spcAft>
                      </a:pPr>
                      <a:r>
                        <a:rPr lang="es-ES" sz="1600" dirty="0">
                          <a:latin typeface="Arial"/>
                          <a:ea typeface="Times New Roman"/>
                        </a:rPr>
                        <a:t>69</a:t>
                      </a:r>
                      <a:endParaRPr lang="es-ES" sz="2400" dirty="0">
                        <a:latin typeface="Times New Roman"/>
                        <a:ea typeface="Times New Roman"/>
                      </a:endParaRPr>
                    </a:p>
                  </a:txBody>
                  <a:tcPr marL="68580" marR="68580" marT="0" marB="0">
                    <a:lnL>
                      <a:noFill/>
                    </a:lnL>
                    <a:lnR>
                      <a:noFill/>
                    </a:lnR>
                    <a:lnT>
                      <a:noFill/>
                    </a:lnT>
                    <a:lnB>
                      <a:noFill/>
                    </a:lnB>
                  </a:tcPr>
                </a:tc>
                <a:tc>
                  <a:txBody>
                    <a:bodyPr/>
                    <a:lstStyle/>
                    <a:p>
                      <a:pPr algn="ctr">
                        <a:lnSpc>
                          <a:spcPct val="115000"/>
                        </a:lnSpc>
                        <a:spcAft>
                          <a:spcPts val="300"/>
                        </a:spcAft>
                      </a:pPr>
                      <a:r>
                        <a:rPr lang="es-ES" sz="1600">
                          <a:latin typeface="Arial"/>
                          <a:ea typeface="Times New Roman"/>
                        </a:rPr>
                        <a:t>13,8</a:t>
                      </a:r>
                      <a:endParaRPr lang="es-ES" sz="2400">
                        <a:latin typeface="Times New Roman"/>
                        <a:ea typeface="Times New Roman"/>
                      </a:endParaRPr>
                    </a:p>
                  </a:txBody>
                  <a:tcPr marL="68580" marR="68580" marT="0" marB="0">
                    <a:lnL>
                      <a:noFill/>
                    </a:lnL>
                    <a:lnR>
                      <a:noFill/>
                    </a:lnR>
                    <a:lnT>
                      <a:noFill/>
                    </a:lnT>
                    <a:lnB>
                      <a:noFill/>
                    </a:lnB>
                  </a:tcPr>
                </a:tc>
                <a:tc>
                  <a:txBody>
                    <a:bodyPr/>
                    <a:lstStyle/>
                    <a:p>
                      <a:pPr algn="ctr">
                        <a:lnSpc>
                          <a:spcPct val="115000"/>
                        </a:lnSpc>
                        <a:spcAft>
                          <a:spcPts val="300"/>
                        </a:spcAft>
                      </a:pPr>
                      <a:r>
                        <a:rPr lang="es-ES" sz="1600">
                          <a:latin typeface="Arial"/>
                          <a:ea typeface="Times New Roman"/>
                        </a:rPr>
                        <a:t>  0,00618</a:t>
                      </a:r>
                      <a:endParaRPr lang="es-ES" sz="2400">
                        <a:latin typeface="Times New Roman"/>
                        <a:ea typeface="Times New Roman"/>
                      </a:endParaRPr>
                    </a:p>
                  </a:txBody>
                  <a:tcPr marL="68580" marR="68580" marT="0" marB="0">
                    <a:lnL>
                      <a:noFill/>
                    </a:lnL>
                    <a:lnR>
                      <a:noFill/>
                    </a:lnR>
                    <a:lnT>
                      <a:noFill/>
                    </a:lnT>
                    <a:lnB>
                      <a:noFill/>
                    </a:lnB>
                  </a:tcPr>
                </a:tc>
                <a:tc>
                  <a:txBody>
                    <a:bodyPr/>
                    <a:lstStyle/>
                    <a:p>
                      <a:pPr algn="ctr">
                        <a:lnSpc>
                          <a:spcPct val="115000"/>
                        </a:lnSpc>
                        <a:spcAft>
                          <a:spcPts val="300"/>
                        </a:spcAft>
                      </a:pPr>
                      <a:r>
                        <a:rPr lang="es-ES" sz="1600">
                          <a:latin typeface="Arial"/>
                          <a:ea typeface="Times New Roman"/>
                        </a:rPr>
                        <a:t>0,26343</a:t>
                      </a:r>
                      <a:endParaRPr lang="es-ES" sz="2400">
                        <a:latin typeface="Times New Roman"/>
                        <a:ea typeface="Times New Roman"/>
                      </a:endParaRPr>
                    </a:p>
                  </a:txBody>
                  <a:tcPr marL="68580" marR="68580" marT="0" marB="0">
                    <a:lnL>
                      <a:noFill/>
                    </a:lnL>
                    <a:lnR>
                      <a:noFill/>
                    </a:lnR>
                    <a:lnT>
                      <a:noFill/>
                    </a:lnT>
                    <a:lnB>
                      <a:noFill/>
                    </a:lnB>
                  </a:tcPr>
                </a:tc>
              </a:tr>
              <a:tr h="312964">
                <a:tc>
                  <a:txBody>
                    <a:bodyPr/>
                    <a:lstStyle/>
                    <a:p>
                      <a:pPr algn="ctr">
                        <a:lnSpc>
                          <a:spcPct val="115000"/>
                        </a:lnSpc>
                        <a:spcAft>
                          <a:spcPts val="300"/>
                        </a:spcAft>
                      </a:pPr>
                      <a:r>
                        <a:rPr lang="es-ES" sz="1600" b="1">
                          <a:latin typeface="Arial"/>
                          <a:ea typeface="Times New Roman"/>
                        </a:rPr>
                        <a:t>T2A</a:t>
                      </a:r>
                      <a:endParaRPr lang="es-ES" sz="2400">
                        <a:latin typeface="Times New Roman"/>
                        <a:ea typeface="Times New Roman"/>
                      </a:endParaRPr>
                    </a:p>
                  </a:txBody>
                  <a:tcPr marL="68580" marR="68580" marT="0" marB="0">
                    <a:lnL>
                      <a:noFill/>
                    </a:lnL>
                    <a:lnR>
                      <a:noFill/>
                    </a:lnR>
                    <a:lnT>
                      <a:noFill/>
                    </a:lnT>
                    <a:lnB>
                      <a:noFill/>
                    </a:lnB>
                  </a:tcPr>
                </a:tc>
                <a:tc>
                  <a:txBody>
                    <a:bodyPr/>
                    <a:lstStyle/>
                    <a:p>
                      <a:pPr algn="ctr">
                        <a:lnSpc>
                          <a:spcPct val="115000"/>
                        </a:lnSpc>
                        <a:spcAft>
                          <a:spcPts val="300"/>
                        </a:spcAft>
                      </a:pPr>
                      <a:r>
                        <a:rPr lang="es-ES" sz="1600">
                          <a:latin typeface="Arial"/>
                          <a:ea typeface="Times New Roman"/>
                        </a:rPr>
                        <a:t>26,88</a:t>
                      </a:r>
                      <a:endParaRPr lang="es-ES" sz="2400">
                        <a:latin typeface="Times New Roman"/>
                        <a:ea typeface="Times New Roman"/>
                      </a:endParaRPr>
                    </a:p>
                  </a:txBody>
                  <a:tcPr marL="68580" marR="68580" marT="0" marB="0">
                    <a:lnL>
                      <a:noFill/>
                    </a:lnL>
                    <a:lnR>
                      <a:noFill/>
                    </a:lnR>
                    <a:lnT>
                      <a:noFill/>
                    </a:lnT>
                    <a:lnB>
                      <a:noFill/>
                    </a:lnB>
                  </a:tcPr>
                </a:tc>
                <a:tc>
                  <a:txBody>
                    <a:bodyPr/>
                    <a:lstStyle/>
                    <a:p>
                      <a:pPr algn="ctr">
                        <a:lnSpc>
                          <a:spcPct val="115000"/>
                        </a:lnSpc>
                        <a:spcAft>
                          <a:spcPts val="300"/>
                        </a:spcAft>
                      </a:pPr>
                      <a:r>
                        <a:rPr lang="es-ES" sz="1600" dirty="0">
                          <a:latin typeface="Arial"/>
                          <a:ea typeface="Times New Roman"/>
                        </a:rPr>
                        <a:t>69</a:t>
                      </a:r>
                      <a:endParaRPr lang="es-ES" sz="2400" dirty="0">
                        <a:latin typeface="Times New Roman"/>
                        <a:ea typeface="Times New Roman"/>
                      </a:endParaRPr>
                    </a:p>
                  </a:txBody>
                  <a:tcPr marL="68580" marR="68580" marT="0" marB="0">
                    <a:lnL>
                      <a:noFill/>
                    </a:lnL>
                    <a:lnR>
                      <a:noFill/>
                    </a:lnR>
                    <a:lnT>
                      <a:noFill/>
                    </a:lnT>
                    <a:lnB>
                      <a:noFill/>
                    </a:lnB>
                  </a:tcPr>
                </a:tc>
                <a:tc>
                  <a:txBody>
                    <a:bodyPr/>
                    <a:lstStyle/>
                    <a:p>
                      <a:pPr algn="ctr">
                        <a:lnSpc>
                          <a:spcPct val="115000"/>
                        </a:lnSpc>
                        <a:spcAft>
                          <a:spcPts val="300"/>
                        </a:spcAft>
                      </a:pPr>
                      <a:r>
                        <a:rPr lang="es-ES" sz="1600" dirty="0">
                          <a:latin typeface="Arial"/>
                          <a:ea typeface="Times New Roman"/>
                        </a:rPr>
                        <a:t>13,8</a:t>
                      </a:r>
                      <a:endParaRPr lang="es-ES" sz="2400" dirty="0">
                        <a:latin typeface="Times New Roman"/>
                        <a:ea typeface="Times New Roman"/>
                      </a:endParaRPr>
                    </a:p>
                  </a:txBody>
                  <a:tcPr marL="68580" marR="68580" marT="0" marB="0">
                    <a:lnL>
                      <a:noFill/>
                    </a:lnL>
                    <a:lnR>
                      <a:noFill/>
                    </a:lnR>
                    <a:lnT>
                      <a:noFill/>
                    </a:lnT>
                    <a:lnB>
                      <a:noFill/>
                    </a:lnB>
                  </a:tcPr>
                </a:tc>
                <a:tc>
                  <a:txBody>
                    <a:bodyPr/>
                    <a:lstStyle/>
                    <a:p>
                      <a:pPr algn="ctr">
                        <a:lnSpc>
                          <a:spcPct val="115000"/>
                        </a:lnSpc>
                        <a:spcAft>
                          <a:spcPts val="300"/>
                        </a:spcAft>
                      </a:pPr>
                      <a:r>
                        <a:rPr lang="es-ES" sz="1600" dirty="0">
                          <a:latin typeface="Arial"/>
                          <a:ea typeface="Times New Roman"/>
                        </a:rPr>
                        <a:t>  0,00950</a:t>
                      </a:r>
                      <a:endParaRPr lang="es-ES" sz="2400" dirty="0">
                        <a:latin typeface="Times New Roman"/>
                        <a:ea typeface="Times New Roman"/>
                      </a:endParaRPr>
                    </a:p>
                  </a:txBody>
                  <a:tcPr marL="68580" marR="68580" marT="0" marB="0">
                    <a:lnL>
                      <a:noFill/>
                    </a:lnL>
                    <a:lnR>
                      <a:noFill/>
                    </a:lnR>
                    <a:lnT>
                      <a:noFill/>
                    </a:lnT>
                    <a:lnB>
                      <a:noFill/>
                    </a:lnB>
                  </a:tcPr>
                </a:tc>
                <a:tc>
                  <a:txBody>
                    <a:bodyPr/>
                    <a:lstStyle/>
                    <a:p>
                      <a:pPr algn="ctr">
                        <a:lnSpc>
                          <a:spcPct val="115000"/>
                        </a:lnSpc>
                        <a:spcAft>
                          <a:spcPts val="300"/>
                        </a:spcAft>
                      </a:pPr>
                      <a:r>
                        <a:rPr lang="es-ES" sz="1600">
                          <a:latin typeface="Arial"/>
                          <a:ea typeface="Times New Roman"/>
                        </a:rPr>
                        <a:t>0,44212</a:t>
                      </a:r>
                      <a:endParaRPr lang="es-ES" sz="2400">
                        <a:latin typeface="Times New Roman"/>
                        <a:ea typeface="Times New Roman"/>
                      </a:endParaRPr>
                    </a:p>
                  </a:txBody>
                  <a:tcPr marL="68580" marR="68580" marT="0" marB="0">
                    <a:lnL>
                      <a:noFill/>
                    </a:lnL>
                    <a:lnR>
                      <a:noFill/>
                    </a:lnR>
                    <a:lnT>
                      <a:noFill/>
                    </a:lnT>
                    <a:lnB>
                      <a:noFill/>
                    </a:lnB>
                  </a:tcPr>
                </a:tc>
              </a:tr>
              <a:tr h="312964">
                <a:tc>
                  <a:txBody>
                    <a:bodyPr/>
                    <a:lstStyle/>
                    <a:p>
                      <a:pPr algn="ctr">
                        <a:lnSpc>
                          <a:spcPct val="115000"/>
                        </a:lnSpc>
                        <a:spcAft>
                          <a:spcPts val="300"/>
                        </a:spcAft>
                      </a:pPr>
                      <a:r>
                        <a:rPr lang="es-ES" sz="1600" b="1">
                          <a:latin typeface="Arial"/>
                          <a:ea typeface="Times New Roman"/>
                        </a:rPr>
                        <a:t>T2B</a:t>
                      </a:r>
                      <a:endParaRPr lang="es-ES" sz="240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300"/>
                        </a:spcAft>
                      </a:pPr>
                      <a:r>
                        <a:rPr lang="es-ES" sz="1600">
                          <a:latin typeface="Arial"/>
                          <a:ea typeface="Times New Roman"/>
                        </a:rPr>
                        <a:t>26,88</a:t>
                      </a:r>
                      <a:endParaRPr lang="es-ES" sz="240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300"/>
                        </a:spcAft>
                      </a:pPr>
                      <a:r>
                        <a:rPr lang="es-ES" sz="1600">
                          <a:latin typeface="Arial"/>
                          <a:ea typeface="Times New Roman"/>
                        </a:rPr>
                        <a:t>69</a:t>
                      </a:r>
                      <a:endParaRPr lang="es-ES" sz="240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300"/>
                        </a:spcAft>
                      </a:pPr>
                      <a:r>
                        <a:rPr lang="es-ES" sz="1600">
                          <a:latin typeface="Arial"/>
                          <a:ea typeface="Times New Roman"/>
                        </a:rPr>
                        <a:t>13,8</a:t>
                      </a:r>
                      <a:endParaRPr lang="es-ES" sz="240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300"/>
                        </a:spcAft>
                      </a:pPr>
                      <a:r>
                        <a:rPr lang="es-ES" sz="1600" dirty="0">
                          <a:latin typeface="Arial"/>
                          <a:ea typeface="Times New Roman"/>
                        </a:rPr>
                        <a:t>  0,00950</a:t>
                      </a:r>
                      <a:endParaRPr lang="es-ES" sz="2400" dirty="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300"/>
                        </a:spcAft>
                      </a:pPr>
                      <a:r>
                        <a:rPr lang="es-ES" sz="1600" dirty="0">
                          <a:latin typeface="Arial"/>
                          <a:ea typeface="Times New Roman"/>
                        </a:rPr>
                        <a:t>0,44212</a:t>
                      </a:r>
                      <a:endParaRPr lang="es-ES" sz="2400" dirty="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13" name="12 Imagen" descr="G:\FOTOS\untitled.bmp"/>
          <p:cNvPicPr/>
          <p:nvPr/>
        </p:nvPicPr>
        <p:blipFill>
          <a:blip r:embed="rId5" cstate="print"/>
          <a:srcRect/>
          <a:stretch>
            <a:fillRect/>
          </a:stretch>
        </p:blipFill>
        <p:spPr bwMode="auto">
          <a:xfrm>
            <a:off x="3200400" y="4724400"/>
            <a:ext cx="2895600" cy="1981200"/>
          </a:xfrm>
          <a:prstGeom prst="rect">
            <a:avLst/>
          </a:prstGeom>
          <a:ln>
            <a:solidFill>
              <a:schemeClr val="accent1"/>
            </a:solid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9144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SIMULACION DEL SISTEMA</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3" name="2 Marcador de contenido"/>
          <p:cNvSpPr>
            <a:spLocks noGrp="1"/>
          </p:cNvSpPr>
          <p:nvPr>
            <p:ph idx="1"/>
          </p:nvPr>
        </p:nvSpPr>
        <p:spPr>
          <a:xfrm>
            <a:off x="381000" y="1905000"/>
            <a:ext cx="8305800" cy="4343400"/>
          </a:xfrm>
        </p:spPr>
        <p:txBody>
          <a:bodyPr vert="horz" lIns="91440" tIns="45720" rIns="91440" bIns="45720" rtlCol="0">
            <a:normAutofit/>
          </a:bodyPr>
          <a:lstStyle/>
          <a:p>
            <a:pPr algn="just">
              <a:lnSpc>
                <a:spcPct val="90000"/>
              </a:lnSpc>
            </a:pPr>
            <a:r>
              <a:rPr lang="es-ES" sz="2400" dirty="0" smtClean="0">
                <a:latin typeface="Verdana" pitchFamily="34" charset="0"/>
              </a:rPr>
              <a:t>La representación del sistema fue realizada mediante 4 barras:</a:t>
            </a:r>
          </a:p>
          <a:p>
            <a:pPr algn="just">
              <a:lnSpc>
                <a:spcPct val="90000"/>
              </a:lnSpc>
            </a:pPr>
            <a:endParaRPr lang="es-ES" sz="2400" dirty="0" smtClean="0">
              <a:latin typeface="Verdana" pitchFamily="34" charset="0"/>
            </a:endParaRPr>
          </a:p>
          <a:p>
            <a:pPr lvl="1" algn="just">
              <a:lnSpc>
                <a:spcPct val="90000"/>
              </a:lnSpc>
            </a:pPr>
            <a:r>
              <a:rPr lang="es-ES" sz="2000" dirty="0" smtClean="0">
                <a:latin typeface="Verdana" pitchFamily="34" charset="0"/>
              </a:rPr>
              <a:t>La subestación en anillo es representada mediante una barra de carga (ANILLO).</a:t>
            </a:r>
          </a:p>
          <a:p>
            <a:pPr lvl="1" algn="just">
              <a:lnSpc>
                <a:spcPct val="90000"/>
              </a:lnSpc>
            </a:pPr>
            <a:endParaRPr lang="es-ES" sz="2000" dirty="0" smtClean="0">
              <a:latin typeface="Verdana" pitchFamily="34" charset="0"/>
            </a:endParaRPr>
          </a:p>
          <a:p>
            <a:pPr lvl="1" algn="just">
              <a:lnSpc>
                <a:spcPct val="90000"/>
              </a:lnSpc>
            </a:pPr>
            <a:r>
              <a:rPr lang="es-ES" sz="2000" dirty="0" smtClean="0">
                <a:latin typeface="Verdana" pitchFamily="34" charset="0"/>
              </a:rPr>
              <a:t>Dos barras de control (AT1 y AT2) relacionadas con cada unidad de generación.</a:t>
            </a:r>
          </a:p>
          <a:p>
            <a:pPr lvl="1" algn="just">
              <a:lnSpc>
                <a:spcPct val="90000"/>
              </a:lnSpc>
            </a:pPr>
            <a:endParaRPr lang="es-ES" sz="2000" dirty="0" smtClean="0">
              <a:latin typeface="Verdana" pitchFamily="34" charset="0"/>
            </a:endParaRPr>
          </a:p>
          <a:p>
            <a:pPr lvl="1" algn="just">
              <a:lnSpc>
                <a:spcPct val="90000"/>
              </a:lnSpc>
            </a:pPr>
            <a:r>
              <a:rPr lang="es-ES" sz="2000" dirty="0" smtClean="0">
                <a:latin typeface="Verdana" pitchFamily="34" charset="0"/>
              </a:rPr>
              <a:t>Una barra de compensación (INTERCONECTADO), representa la interconexión Salitral-SNI.</a:t>
            </a:r>
          </a:p>
          <a:p>
            <a:pPr lvl="1" algn="just">
              <a:lnSpc>
                <a:spcPct val="90000"/>
              </a:lnSpc>
              <a:buNone/>
            </a:pPr>
            <a:endParaRPr lang="es-ES" sz="2000" dirty="0" smtClean="0">
              <a:latin typeface="Verdana" pitchFamily="34" charset="0"/>
            </a:endParaRPr>
          </a:p>
          <a:p>
            <a:pPr algn="just">
              <a:buNone/>
            </a:pPr>
            <a:endParaRPr lang="es-ES" sz="2400" dirty="0" smtClean="0">
              <a:latin typeface="Verdana" pitchFamily="34" charset="0"/>
            </a:endParaRPr>
          </a:p>
          <a:p>
            <a:pPr algn="just"/>
            <a:endParaRPr lang="es-ES" sz="2400" dirty="0" smtClean="0">
              <a:latin typeface="Verdana" pitchFamily="34" charset="0"/>
            </a:endParaRPr>
          </a:p>
          <a:p>
            <a:endParaRPr lang="es-ES" sz="2400" dirty="0" smtClean="0">
              <a:latin typeface="Verdana" pitchFamily="34" charset="0"/>
            </a:endParaRPr>
          </a:p>
          <a:p>
            <a:endParaRPr lang="es-EC" sz="2400" dirty="0" smtClean="0">
              <a:latin typeface="Verdana" pitchFamily="34" charset="0"/>
            </a:endParaRPr>
          </a:p>
          <a:p>
            <a:pPr algn="just"/>
            <a:endParaRPr lang="es-ES" sz="2400" dirty="0" smtClean="0">
              <a:latin typeface="Verdana"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sp>
        <p:nvSpPr>
          <p:cNvPr id="7"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24</a:t>
            </a:fld>
            <a:endParaRPr lang="es-ES" b="1" dirty="0">
              <a:latin typeface="BankGothic Md BT" pitchFamily="34" charset="0"/>
            </a:endParaRPr>
          </a:p>
        </p:txBody>
      </p:sp>
      <p:pic>
        <p:nvPicPr>
          <p:cNvPr id="8"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p:nvPr/>
        </p:nvPicPr>
        <p:blipFill>
          <a:blip r:embed="rId3" cstate="print"/>
          <a:srcRect l="4969" t="2511" r="3216" b="3725"/>
          <a:stretch>
            <a:fillRect/>
          </a:stretch>
        </p:blipFill>
        <p:spPr bwMode="auto">
          <a:xfrm>
            <a:off x="304800" y="1905000"/>
            <a:ext cx="8305800" cy="4724400"/>
          </a:xfrm>
          <a:prstGeom prst="rect">
            <a:avLst/>
          </a:prstGeom>
          <a:noFill/>
          <a:ln w="9525">
            <a:noFill/>
            <a:miter lim="800000"/>
            <a:headEnd/>
            <a:tailEnd/>
          </a:ln>
        </p:spPr>
      </p:pic>
      <p:sp>
        <p:nvSpPr>
          <p:cNvPr id="2" name="1 Título"/>
          <p:cNvSpPr>
            <a:spLocks noGrp="1"/>
          </p:cNvSpPr>
          <p:nvPr>
            <p:ph type="title"/>
          </p:nvPr>
        </p:nvSpPr>
        <p:spPr>
          <a:xfrm>
            <a:off x="76200" y="7620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SIMULACION DEL SISTEMA</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3" name="2 Marcador de contenido"/>
          <p:cNvSpPr>
            <a:spLocks noGrp="1"/>
          </p:cNvSpPr>
          <p:nvPr>
            <p:ph idx="1"/>
          </p:nvPr>
        </p:nvSpPr>
        <p:spPr>
          <a:xfrm>
            <a:off x="76200" y="1447800"/>
            <a:ext cx="8458200" cy="381000"/>
          </a:xfrm>
        </p:spPr>
        <p:txBody>
          <a:bodyPr vert="horz" lIns="91440" tIns="45720" rIns="91440" bIns="45720" rtlCol="0">
            <a:normAutofit fontScale="70000" lnSpcReduction="20000"/>
          </a:bodyPr>
          <a:lstStyle/>
          <a:p>
            <a:pPr algn="just">
              <a:lnSpc>
                <a:spcPct val="90000"/>
              </a:lnSpc>
              <a:buNone/>
            </a:pPr>
            <a:r>
              <a:rPr lang="es-ES" sz="2600" b="1" dirty="0" smtClean="0">
                <a:solidFill>
                  <a:schemeClr val="tx1">
                    <a:lumMod val="50000"/>
                    <a:lumOff val="50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CASO 1 - CARGA MÁXIMA CON LAS 2 UNIDADES GENERANDO </a:t>
            </a:r>
            <a:endParaRPr lang="es-ES" sz="2400" dirty="0" smtClean="0">
              <a:latin typeface="Verdana" pitchFamily="34" charset="0"/>
            </a:endParaRPr>
          </a:p>
        </p:txBody>
      </p:sp>
      <p:pic>
        <p:nvPicPr>
          <p:cNvPr id="2051" name="Picture 3"/>
          <p:cNvPicPr>
            <a:picLocks noChangeAspect="1" noChangeArrowheads="1"/>
          </p:cNvPicPr>
          <p:nvPr/>
        </p:nvPicPr>
        <p:blipFill>
          <a:blip r:embed="rId4" cstate="print"/>
          <a:srcRect/>
          <a:stretch>
            <a:fillRect/>
          </a:stretch>
        </p:blipFill>
        <p:spPr bwMode="auto">
          <a:xfrm>
            <a:off x="76200" y="66675"/>
            <a:ext cx="8991600" cy="771525"/>
          </a:xfrm>
          <a:prstGeom prst="rect">
            <a:avLst/>
          </a:prstGeom>
          <a:noFill/>
          <a:ln w="9525">
            <a:noFill/>
            <a:miter lim="800000"/>
            <a:headEnd/>
            <a:tailEnd/>
          </a:ln>
        </p:spPr>
      </p:pic>
      <p:sp>
        <p:nvSpPr>
          <p:cNvPr id="7"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25</a:t>
            </a:fld>
            <a:endParaRPr lang="es-ES" b="1" dirty="0">
              <a:latin typeface="BankGothic Md BT" pitchFamily="34" charset="0"/>
            </a:endParaRPr>
          </a:p>
        </p:txBody>
      </p:sp>
      <p:pic>
        <p:nvPicPr>
          <p:cNvPr id="8" name="5 Marcador de contenido" descr="ESPOL_FIEC.gif"/>
          <p:cNvPicPr>
            <a:picLocks noChangeAspect="1"/>
          </p:cNvPicPr>
          <p:nvPr/>
        </p:nvPicPr>
        <p:blipFill>
          <a:blip r:embed="rId5" cstate="print"/>
          <a:stretch>
            <a:fillRect/>
          </a:stretch>
        </p:blipFill>
        <p:spPr>
          <a:xfrm>
            <a:off x="8153400" y="6451854"/>
            <a:ext cx="990600" cy="40614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 y="7620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SIMULACION DEL SISTEMA</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3" name="2 Marcador de contenido"/>
          <p:cNvSpPr>
            <a:spLocks noGrp="1"/>
          </p:cNvSpPr>
          <p:nvPr>
            <p:ph idx="1"/>
          </p:nvPr>
        </p:nvSpPr>
        <p:spPr>
          <a:xfrm>
            <a:off x="76200" y="1371600"/>
            <a:ext cx="8458200" cy="381000"/>
          </a:xfrm>
        </p:spPr>
        <p:txBody>
          <a:bodyPr vert="horz" lIns="91440" tIns="45720" rIns="91440" bIns="45720" rtlCol="0">
            <a:normAutofit fontScale="70000" lnSpcReduction="20000"/>
          </a:bodyPr>
          <a:lstStyle/>
          <a:p>
            <a:pPr algn="just">
              <a:lnSpc>
                <a:spcPct val="90000"/>
              </a:lnSpc>
              <a:buNone/>
            </a:pPr>
            <a:r>
              <a:rPr lang="es-ES" sz="2600" b="1" dirty="0" smtClean="0">
                <a:solidFill>
                  <a:schemeClr val="tx1">
                    <a:lumMod val="50000"/>
                    <a:lumOff val="50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CASO 1 - CARGA MÁXIMA CON LAS 2 UNIDADES GENERANDO </a:t>
            </a:r>
            <a:endParaRPr lang="es-ES" sz="2400" dirty="0" smtClean="0">
              <a:latin typeface="Verdana"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graphicFrame>
        <p:nvGraphicFramePr>
          <p:cNvPr id="10" name="9 Tabla"/>
          <p:cNvGraphicFramePr>
            <a:graphicFrameLocks noGrp="1"/>
          </p:cNvGraphicFramePr>
          <p:nvPr/>
        </p:nvGraphicFramePr>
        <p:xfrm>
          <a:off x="304800" y="4419600"/>
          <a:ext cx="8610601" cy="2176272"/>
        </p:xfrm>
        <a:graphic>
          <a:graphicData uri="http://schemas.openxmlformats.org/drawingml/2006/table">
            <a:tbl>
              <a:tblPr/>
              <a:tblGrid>
                <a:gridCol w="917157"/>
                <a:gridCol w="2720443"/>
                <a:gridCol w="1114488"/>
                <a:gridCol w="1013961"/>
                <a:gridCol w="1448339"/>
                <a:gridCol w="1396213"/>
              </a:tblGrid>
              <a:tr h="630679">
                <a:tc>
                  <a:txBody>
                    <a:bodyPr/>
                    <a:lstStyle/>
                    <a:p>
                      <a:pPr algn="ctr">
                        <a:lnSpc>
                          <a:spcPct val="115000"/>
                        </a:lnSpc>
                        <a:spcAft>
                          <a:spcPts val="0"/>
                        </a:spcAft>
                      </a:pPr>
                      <a:r>
                        <a:rPr lang="es-ES" sz="1400" b="1" dirty="0">
                          <a:solidFill>
                            <a:schemeClr val="bg1"/>
                          </a:solidFill>
                          <a:latin typeface="Arial"/>
                          <a:ea typeface="Times New Roman"/>
                        </a:rPr>
                        <a:t>Barra </a:t>
                      </a:r>
                      <a:endParaRPr lang="es-ES" sz="1400" dirty="0">
                        <a:solidFill>
                          <a:schemeClr val="bg1"/>
                        </a:solidFill>
                        <a:latin typeface="Times New Roman"/>
                        <a:ea typeface="Times New Roman"/>
                      </a:endParaRPr>
                    </a:p>
                    <a:p>
                      <a:pPr algn="ctr">
                        <a:spcAft>
                          <a:spcPts val="0"/>
                        </a:spcAft>
                      </a:pPr>
                      <a:r>
                        <a:rPr lang="es-ES" sz="1400" b="1" dirty="0">
                          <a:solidFill>
                            <a:schemeClr val="bg1"/>
                          </a:solidFill>
                          <a:latin typeface="Arial"/>
                          <a:ea typeface="Times New Roman"/>
                        </a:rPr>
                        <a:t>No.</a:t>
                      </a:r>
                      <a:endParaRPr lang="es-ES" sz="1400" dirty="0">
                        <a:solidFill>
                          <a:schemeClr val="bg1"/>
                        </a:solidFill>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dirty="0">
                          <a:solidFill>
                            <a:schemeClr val="bg1"/>
                          </a:solidFill>
                          <a:latin typeface="Arial"/>
                          <a:ea typeface="Times New Roman"/>
                        </a:rPr>
                        <a:t>Nombre de Barra</a:t>
                      </a:r>
                      <a:endParaRPr lang="es-ES" sz="1400" dirty="0">
                        <a:solidFill>
                          <a:schemeClr val="bg1"/>
                        </a:solidFill>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es-ES" sz="1400" b="1" dirty="0">
                          <a:solidFill>
                            <a:schemeClr val="bg1"/>
                          </a:solidFill>
                          <a:latin typeface="Arial"/>
                          <a:ea typeface="Times New Roman"/>
                        </a:rPr>
                        <a:t>Voltaje </a:t>
                      </a:r>
                      <a:br>
                        <a:rPr lang="es-ES" sz="1400" b="1" dirty="0">
                          <a:solidFill>
                            <a:schemeClr val="bg1"/>
                          </a:solidFill>
                          <a:latin typeface="Arial"/>
                          <a:ea typeface="Times New Roman"/>
                        </a:rPr>
                      </a:br>
                      <a:r>
                        <a:rPr lang="es-ES" sz="1400" b="1" dirty="0">
                          <a:solidFill>
                            <a:schemeClr val="bg1"/>
                          </a:solidFill>
                          <a:latin typeface="Arial"/>
                          <a:ea typeface="Times New Roman"/>
                        </a:rPr>
                        <a:t>[</a:t>
                      </a:r>
                      <a:r>
                        <a:rPr lang="es-ES" sz="1400" b="1" dirty="0" err="1">
                          <a:solidFill>
                            <a:schemeClr val="bg1"/>
                          </a:solidFill>
                          <a:latin typeface="Arial"/>
                          <a:ea typeface="Times New Roman"/>
                        </a:rPr>
                        <a:t>kV</a:t>
                      </a:r>
                      <a:r>
                        <a:rPr lang="es-ES" sz="1400" b="1" dirty="0">
                          <a:solidFill>
                            <a:schemeClr val="bg1"/>
                          </a:solidFill>
                          <a:latin typeface="Arial"/>
                          <a:ea typeface="Times New Roman"/>
                        </a:rPr>
                        <a:t>]</a:t>
                      </a:r>
                      <a:endParaRPr lang="es-ES" sz="1400" dirty="0">
                        <a:solidFill>
                          <a:schemeClr val="bg1"/>
                        </a:solidFill>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dirty="0">
                          <a:solidFill>
                            <a:schemeClr val="bg1"/>
                          </a:solidFill>
                          <a:latin typeface="Arial"/>
                          <a:ea typeface="Times New Roman"/>
                        </a:rPr>
                        <a:t>Carga Activa</a:t>
                      </a:r>
                      <a:br>
                        <a:rPr lang="es-ES" sz="1400" b="1" dirty="0">
                          <a:solidFill>
                            <a:schemeClr val="bg1"/>
                          </a:solidFill>
                          <a:latin typeface="Arial"/>
                          <a:ea typeface="Times New Roman"/>
                        </a:rPr>
                      </a:br>
                      <a:r>
                        <a:rPr lang="es-ES" sz="1400" b="1" dirty="0">
                          <a:solidFill>
                            <a:schemeClr val="bg1"/>
                          </a:solidFill>
                          <a:latin typeface="Arial"/>
                          <a:ea typeface="Times New Roman"/>
                        </a:rPr>
                        <a:t>[MW]</a:t>
                      </a:r>
                      <a:endParaRPr lang="es-ES" sz="1400" dirty="0">
                        <a:solidFill>
                          <a:schemeClr val="bg1"/>
                        </a:solidFill>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dirty="0">
                          <a:solidFill>
                            <a:schemeClr val="bg1"/>
                          </a:solidFill>
                          <a:latin typeface="Arial"/>
                          <a:ea typeface="Times New Roman"/>
                        </a:rPr>
                        <a:t>Carga      Reactiva</a:t>
                      </a:r>
                      <a:br>
                        <a:rPr lang="es-ES" sz="1400" b="1" dirty="0">
                          <a:solidFill>
                            <a:schemeClr val="bg1"/>
                          </a:solidFill>
                          <a:latin typeface="Arial"/>
                          <a:ea typeface="Times New Roman"/>
                        </a:rPr>
                      </a:br>
                      <a:r>
                        <a:rPr lang="es-ES" sz="1400" b="1" dirty="0">
                          <a:solidFill>
                            <a:schemeClr val="bg1"/>
                          </a:solidFill>
                          <a:latin typeface="Arial"/>
                          <a:ea typeface="Times New Roman"/>
                        </a:rPr>
                        <a:t>[MVAR]</a:t>
                      </a:r>
                      <a:endParaRPr lang="es-ES" sz="1400" dirty="0">
                        <a:solidFill>
                          <a:schemeClr val="bg1"/>
                        </a:solidFill>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dirty="0">
                          <a:solidFill>
                            <a:schemeClr val="bg1"/>
                          </a:solidFill>
                          <a:latin typeface="Arial"/>
                          <a:ea typeface="Times New Roman"/>
                        </a:rPr>
                        <a:t>Factor</a:t>
                      </a:r>
                      <a:endParaRPr lang="es-ES" sz="1400" dirty="0">
                        <a:solidFill>
                          <a:schemeClr val="bg1"/>
                        </a:solidFill>
                        <a:latin typeface="Times New Roman"/>
                        <a:ea typeface="Times New Roman"/>
                      </a:endParaRPr>
                    </a:p>
                    <a:p>
                      <a:pPr algn="ctr">
                        <a:lnSpc>
                          <a:spcPct val="115000"/>
                        </a:lnSpc>
                        <a:spcAft>
                          <a:spcPts val="0"/>
                        </a:spcAft>
                      </a:pPr>
                      <a:r>
                        <a:rPr lang="es-ES" sz="1400" b="1" dirty="0">
                          <a:solidFill>
                            <a:schemeClr val="bg1"/>
                          </a:solidFill>
                          <a:latin typeface="Arial"/>
                          <a:ea typeface="Times New Roman"/>
                        </a:rPr>
                        <a:t>Potencia</a:t>
                      </a:r>
                      <a:endParaRPr lang="es-ES" sz="1400" dirty="0">
                        <a:solidFill>
                          <a:schemeClr val="bg1"/>
                        </a:solidFill>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198542">
                <a:tc>
                  <a:txBody>
                    <a:bodyPr/>
                    <a:lstStyle/>
                    <a:p>
                      <a:pPr algn="ctr">
                        <a:lnSpc>
                          <a:spcPct val="115000"/>
                        </a:lnSpc>
                        <a:spcAft>
                          <a:spcPts val="0"/>
                        </a:spcAft>
                      </a:pPr>
                      <a:r>
                        <a:rPr lang="es-ES" sz="1400">
                          <a:latin typeface="Arial"/>
                          <a:ea typeface="Times New Roman"/>
                        </a:rPr>
                        <a:t>1</a:t>
                      </a:r>
                      <a:endParaRPr lang="es-ES" sz="1400">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 sz="1400" dirty="0">
                          <a:latin typeface="Arial"/>
                          <a:ea typeface="Times New Roman"/>
                        </a:rPr>
                        <a:t>AT1</a:t>
                      </a:r>
                      <a:endParaRPr lang="es-ES" sz="1400" dirty="0">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400" dirty="0">
                          <a:latin typeface="Arial"/>
                          <a:ea typeface="Times New Roman"/>
                        </a:rPr>
                        <a:t>14.378</a:t>
                      </a:r>
                      <a:endParaRPr lang="es-ES" sz="1400" dirty="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1400" dirty="0">
                          <a:latin typeface="Arial"/>
                          <a:ea typeface="Times New Roman"/>
                        </a:rPr>
                        <a:t>-51,00</a:t>
                      </a:r>
                      <a:endParaRPr lang="es-ES" sz="1400" dirty="0">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1400" dirty="0">
                          <a:latin typeface="Arial"/>
                          <a:ea typeface="Times New Roman"/>
                        </a:rPr>
                        <a:t>-31,60</a:t>
                      </a:r>
                      <a:endParaRPr lang="es-ES" sz="1400" dirty="0">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1400" dirty="0">
                          <a:latin typeface="Arial"/>
                          <a:ea typeface="Times New Roman"/>
                        </a:rPr>
                        <a:t>0.85</a:t>
                      </a:r>
                      <a:endParaRPr lang="es-ES" sz="1400" dirty="0">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198542">
                <a:tc>
                  <a:txBody>
                    <a:bodyPr/>
                    <a:lstStyle/>
                    <a:p>
                      <a:pPr algn="ctr">
                        <a:lnSpc>
                          <a:spcPct val="115000"/>
                        </a:lnSpc>
                        <a:spcAft>
                          <a:spcPts val="0"/>
                        </a:spcAft>
                      </a:pPr>
                      <a:r>
                        <a:rPr lang="es-ES" sz="1400">
                          <a:latin typeface="Arial"/>
                          <a:ea typeface="Times New Roman"/>
                        </a:rPr>
                        <a:t>2</a:t>
                      </a:r>
                      <a:endParaRPr lang="es-ES" sz="1400">
                        <a:latin typeface="Times New Roman"/>
                        <a:ea typeface="Times New Roman"/>
                      </a:endParaRPr>
                    </a:p>
                  </a:txBody>
                  <a:tcPr marL="68580" marR="68580" marT="0" marB="0" anchor="b">
                    <a:lnL>
                      <a:noFill/>
                    </a:lnL>
                    <a:lnR>
                      <a:noFill/>
                    </a:lnR>
                    <a:lnT>
                      <a:noFill/>
                    </a:lnT>
                    <a:lnB>
                      <a:noFill/>
                    </a:lnB>
                  </a:tcPr>
                </a:tc>
                <a:tc>
                  <a:txBody>
                    <a:bodyPr/>
                    <a:lstStyle/>
                    <a:p>
                      <a:pPr>
                        <a:lnSpc>
                          <a:spcPct val="115000"/>
                        </a:lnSpc>
                        <a:spcAft>
                          <a:spcPts val="0"/>
                        </a:spcAft>
                      </a:pPr>
                      <a:r>
                        <a:rPr lang="es-ES" sz="1400" dirty="0">
                          <a:latin typeface="Arial"/>
                          <a:ea typeface="Times New Roman"/>
                        </a:rPr>
                        <a:t>AT2</a:t>
                      </a:r>
                      <a:endParaRPr lang="es-ES" sz="1400" dirty="0">
                        <a:latin typeface="Times New Roman"/>
                        <a:ea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s-ES" sz="1400" dirty="0">
                          <a:latin typeface="Arial"/>
                          <a:ea typeface="Times New Roman"/>
                        </a:rPr>
                        <a:t>14.242</a:t>
                      </a:r>
                      <a:endParaRPr lang="es-ES" sz="1400" dirty="0">
                        <a:latin typeface="Times New Roman"/>
                        <a:ea typeface="Times New Roman"/>
                      </a:endParaRPr>
                    </a:p>
                  </a:txBody>
                  <a:tcPr marL="68580" marR="68580" marT="0" marB="0" anchor="ctr">
                    <a:lnL>
                      <a:noFill/>
                    </a:lnL>
                    <a:lnR>
                      <a:noFill/>
                    </a:lnR>
                    <a:lnT>
                      <a:noFill/>
                    </a:lnT>
                    <a:lnB>
                      <a:noFill/>
                    </a:lnB>
                  </a:tcPr>
                </a:tc>
                <a:tc>
                  <a:txBody>
                    <a:bodyPr/>
                    <a:lstStyle/>
                    <a:p>
                      <a:pPr algn="r">
                        <a:lnSpc>
                          <a:spcPct val="115000"/>
                        </a:lnSpc>
                        <a:spcAft>
                          <a:spcPts val="0"/>
                        </a:spcAft>
                      </a:pPr>
                      <a:r>
                        <a:rPr lang="es-ES" sz="1400" dirty="0">
                          <a:latin typeface="Arial"/>
                          <a:ea typeface="Times New Roman"/>
                        </a:rPr>
                        <a:t>-45,60</a:t>
                      </a:r>
                      <a:endParaRPr lang="es-ES" sz="1400" dirty="0">
                        <a:latin typeface="Times New Roman"/>
                        <a:ea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s-ES" sz="1400" dirty="0">
                          <a:latin typeface="Arial"/>
                          <a:ea typeface="Times New Roman"/>
                        </a:rPr>
                        <a:t>-15,00</a:t>
                      </a:r>
                      <a:endParaRPr lang="es-ES" sz="1400" dirty="0">
                        <a:latin typeface="Times New Roman"/>
                        <a:ea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s-ES" sz="1400" dirty="0">
                          <a:latin typeface="Arial"/>
                          <a:ea typeface="Times New Roman"/>
                        </a:rPr>
                        <a:t>0.949</a:t>
                      </a:r>
                      <a:endParaRPr lang="es-ES" sz="1400" dirty="0">
                        <a:latin typeface="Times New Roman"/>
                        <a:ea typeface="Times New Roman"/>
                      </a:endParaRPr>
                    </a:p>
                  </a:txBody>
                  <a:tcPr marL="68580" marR="68580" marT="0" marB="0" anchor="b">
                    <a:lnL>
                      <a:noFill/>
                    </a:lnL>
                    <a:lnR>
                      <a:noFill/>
                    </a:lnR>
                    <a:lnT>
                      <a:noFill/>
                    </a:lnT>
                    <a:lnB>
                      <a:noFill/>
                    </a:lnB>
                  </a:tcPr>
                </a:tc>
              </a:tr>
              <a:tr h="198542">
                <a:tc>
                  <a:txBody>
                    <a:bodyPr/>
                    <a:lstStyle/>
                    <a:p>
                      <a:pPr algn="ctr">
                        <a:lnSpc>
                          <a:spcPct val="115000"/>
                        </a:lnSpc>
                        <a:spcAft>
                          <a:spcPts val="0"/>
                        </a:spcAft>
                      </a:pPr>
                      <a:r>
                        <a:rPr lang="es-ES" sz="1400">
                          <a:latin typeface="Arial"/>
                          <a:ea typeface="Times New Roman"/>
                        </a:rPr>
                        <a:t>3</a:t>
                      </a:r>
                      <a:endParaRPr lang="es-ES" sz="1400">
                        <a:latin typeface="Times New Roman"/>
                        <a:ea typeface="Times New Roman"/>
                      </a:endParaRPr>
                    </a:p>
                  </a:txBody>
                  <a:tcPr marL="68580" marR="68580" marT="0" marB="0" anchor="b">
                    <a:lnL>
                      <a:noFill/>
                    </a:lnL>
                    <a:lnR>
                      <a:noFill/>
                    </a:lnR>
                    <a:lnT>
                      <a:noFill/>
                    </a:lnT>
                    <a:lnB>
                      <a:noFill/>
                    </a:lnB>
                  </a:tcPr>
                </a:tc>
                <a:tc>
                  <a:txBody>
                    <a:bodyPr/>
                    <a:lstStyle/>
                    <a:p>
                      <a:pPr>
                        <a:lnSpc>
                          <a:spcPct val="115000"/>
                        </a:lnSpc>
                        <a:spcAft>
                          <a:spcPts val="0"/>
                        </a:spcAft>
                      </a:pPr>
                      <a:r>
                        <a:rPr lang="es-ES" sz="1400">
                          <a:latin typeface="Arial"/>
                          <a:ea typeface="Times New Roman"/>
                        </a:rPr>
                        <a:t>ANILLO</a:t>
                      </a:r>
                      <a:endParaRPr lang="es-ES" sz="1400">
                        <a:latin typeface="Times New Roman"/>
                        <a:ea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s-ES" sz="1400" dirty="0">
                          <a:latin typeface="Arial"/>
                          <a:ea typeface="Times New Roman"/>
                        </a:rPr>
                        <a:t>69.170</a:t>
                      </a:r>
                      <a:endParaRPr lang="es-ES" sz="1400" dirty="0">
                        <a:latin typeface="Times New Roman"/>
                        <a:ea typeface="Times New Roman"/>
                      </a:endParaRPr>
                    </a:p>
                  </a:txBody>
                  <a:tcPr marL="68580" marR="68580" marT="0" marB="0" anchor="ctr">
                    <a:lnL>
                      <a:noFill/>
                    </a:lnL>
                    <a:lnR>
                      <a:noFill/>
                    </a:lnR>
                    <a:lnT>
                      <a:noFill/>
                    </a:lnT>
                    <a:lnB>
                      <a:noFill/>
                    </a:lnB>
                  </a:tcPr>
                </a:tc>
                <a:tc>
                  <a:txBody>
                    <a:bodyPr/>
                    <a:lstStyle/>
                    <a:p>
                      <a:pPr algn="r">
                        <a:lnSpc>
                          <a:spcPct val="115000"/>
                        </a:lnSpc>
                        <a:spcAft>
                          <a:spcPts val="0"/>
                        </a:spcAft>
                      </a:pPr>
                      <a:r>
                        <a:rPr lang="es-ES" sz="1400">
                          <a:latin typeface="Arial"/>
                          <a:ea typeface="Times New Roman"/>
                        </a:rPr>
                        <a:t>68,58</a:t>
                      </a:r>
                      <a:endParaRPr lang="es-ES" sz="1400">
                        <a:latin typeface="Times New Roman"/>
                        <a:ea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s-ES" sz="1400" dirty="0">
                          <a:latin typeface="Arial"/>
                          <a:ea typeface="Times New Roman"/>
                        </a:rPr>
                        <a:t>17,41</a:t>
                      </a:r>
                      <a:endParaRPr lang="es-ES" sz="1400" dirty="0">
                        <a:latin typeface="Times New Roman"/>
                        <a:ea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s-ES" sz="1400" dirty="0">
                          <a:latin typeface="Arial"/>
                          <a:ea typeface="Times New Roman"/>
                        </a:rPr>
                        <a:t>0.969</a:t>
                      </a:r>
                      <a:endParaRPr lang="es-ES" sz="1400" dirty="0">
                        <a:latin typeface="Times New Roman"/>
                        <a:ea typeface="Times New Roman"/>
                      </a:endParaRPr>
                    </a:p>
                  </a:txBody>
                  <a:tcPr marL="68580" marR="68580" marT="0" marB="0" anchor="b">
                    <a:lnL>
                      <a:noFill/>
                    </a:lnL>
                    <a:lnR>
                      <a:noFill/>
                    </a:lnR>
                    <a:lnT>
                      <a:noFill/>
                    </a:lnT>
                    <a:lnB>
                      <a:noFill/>
                    </a:lnB>
                  </a:tcPr>
                </a:tc>
              </a:tr>
              <a:tr h="198542">
                <a:tc>
                  <a:txBody>
                    <a:bodyPr/>
                    <a:lstStyle/>
                    <a:p>
                      <a:pPr algn="ctr">
                        <a:lnSpc>
                          <a:spcPct val="115000"/>
                        </a:lnSpc>
                        <a:spcAft>
                          <a:spcPts val="0"/>
                        </a:spcAft>
                      </a:pPr>
                      <a:r>
                        <a:rPr lang="es-ES" sz="1400">
                          <a:latin typeface="Arial"/>
                          <a:ea typeface="Times New Roman"/>
                        </a:rPr>
                        <a:t>4</a:t>
                      </a:r>
                      <a:endParaRPr lang="es-ES" sz="1400">
                        <a:latin typeface="Times New Roman"/>
                        <a:ea typeface="Times New Roman"/>
                      </a:endParaRPr>
                    </a:p>
                  </a:txBody>
                  <a:tcPr marL="68580" marR="68580" marT="0" marB="0" anchor="b">
                    <a:lnL>
                      <a:noFill/>
                    </a:lnL>
                    <a:lnR>
                      <a:noFill/>
                    </a:lnR>
                    <a:lnT>
                      <a:noFill/>
                    </a:lnT>
                    <a:lnB>
                      <a:noFill/>
                    </a:lnB>
                  </a:tcPr>
                </a:tc>
                <a:tc>
                  <a:txBody>
                    <a:bodyPr/>
                    <a:lstStyle/>
                    <a:p>
                      <a:pPr>
                        <a:lnSpc>
                          <a:spcPct val="115000"/>
                        </a:lnSpc>
                        <a:spcAft>
                          <a:spcPts val="0"/>
                        </a:spcAft>
                      </a:pPr>
                      <a:r>
                        <a:rPr lang="es-ES" sz="1400">
                          <a:latin typeface="Arial"/>
                          <a:ea typeface="Times New Roman"/>
                        </a:rPr>
                        <a:t>INTERCONECTADO</a:t>
                      </a:r>
                      <a:endParaRPr lang="es-ES" sz="1400">
                        <a:latin typeface="Times New Roman"/>
                        <a:ea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s-ES" sz="1400" dirty="0">
                          <a:latin typeface="Arial"/>
                          <a:ea typeface="Times New Roman"/>
                        </a:rPr>
                        <a:t>69,000</a:t>
                      </a:r>
                      <a:endParaRPr lang="es-ES" sz="1400" dirty="0">
                        <a:latin typeface="Times New Roman"/>
                        <a:ea typeface="Times New Roman"/>
                      </a:endParaRPr>
                    </a:p>
                  </a:txBody>
                  <a:tcPr marL="68580" marR="68580" marT="0" marB="0" anchor="ctr">
                    <a:lnL>
                      <a:noFill/>
                    </a:lnL>
                    <a:lnR>
                      <a:noFill/>
                    </a:lnR>
                    <a:lnT>
                      <a:noFill/>
                    </a:lnT>
                    <a:lnB>
                      <a:noFill/>
                    </a:lnB>
                  </a:tcPr>
                </a:tc>
                <a:tc>
                  <a:txBody>
                    <a:bodyPr/>
                    <a:lstStyle/>
                    <a:p>
                      <a:pPr algn="r">
                        <a:lnSpc>
                          <a:spcPct val="115000"/>
                        </a:lnSpc>
                        <a:spcAft>
                          <a:spcPts val="0"/>
                        </a:spcAft>
                      </a:pPr>
                      <a:r>
                        <a:rPr lang="es-ES" sz="1400" dirty="0">
                          <a:latin typeface="Arial"/>
                          <a:ea typeface="Times New Roman"/>
                        </a:rPr>
                        <a:t>27,78</a:t>
                      </a:r>
                      <a:endParaRPr lang="es-ES" sz="1400" dirty="0">
                        <a:latin typeface="Times New Roman"/>
                        <a:ea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s-ES" sz="1400" dirty="0">
                          <a:latin typeface="Arial"/>
                          <a:ea typeface="Times New Roman"/>
                        </a:rPr>
                        <a:t>19,94</a:t>
                      </a:r>
                      <a:endParaRPr lang="es-ES" sz="1400" dirty="0">
                        <a:latin typeface="Times New Roman"/>
                        <a:ea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s-ES" sz="1400" dirty="0">
                          <a:latin typeface="Arial"/>
                          <a:ea typeface="Times New Roman"/>
                        </a:rPr>
                        <a:t>0.812</a:t>
                      </a:r>
                      <a:endParaRPr lang="es-ES" sz="1400" dirty="0">
                        <a:latin typeface="Times New Roman"/>
                        <a:ea typeface="Times New Roman"/>
                      </a:endParaRPr>
                    </a:p>
                  </a:txBody>
                  <a:tcPr marL="68580" marR="68580" marT="0" marB="0" anchor="b">
                    <a:lnL>
                      <a:noFill/>
                    </a:lnL>
                    <a:lnR>
                      <a:noFill/>
                    </a:lnR>
                    <a:lnT>
                      <a:noFill/>
                    </a:lnT>
                    <a:lnB>
                      <a:noFill/>
                    </a:lnB>
                  </a:tcPr>
                </a:tc>
              </a:tr>
              <a:tr h="187886">
                <a:tc>
                  <a:txBody>
                    <a:bodyPr/>
                    <a:lstStyle/>
                    <a:p>
                      <a:pPr algn="just">
                        <a:spcAft>
                          <a:spcPts val="0"/>
                        </a:spcAft>
                      </a:pPr>
                      <a:endParaRPr lang="es-ES" sz="1400" dirty="0">
                        <a:latin typeface="Arial"/>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1400" dirty="0">
                        <a:latin typeface="Arial"/>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1400" dirty="0">
                        <a:latin typeface="Arial"/>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1400" dirty="0">
                        <a:latin typeface="Arial"/>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1400" dirty="0">
                        <a:latin typeface="Arial"/>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1400" dirty="0">
                        <a:latin typeface="Arial"/>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216069">
                <a:tc>
                  <a:txBody>
                    <a:bodyPr/>
                    <a:lstStyle/>
                    <a:p>
                      <a:pPr algn="just">
                        <a:spcAft>
                          <a:spcPts val="0"/>
                        </a:spcAft>
                      </a:pPr>
                      <a:endParaRPr lang="es-ES" sz="1400" dirty="0">
                        <a:latin typeface="Arial"/>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latin typeface="Arial"/>
                          <a:ea typeface="Times New Roman"/>
                        </a:rPr>
                        <a:t>PERDIDAS</a:t>
                      </a:r>
                      <a:endParaRPr lang="es-ES" sz="1400">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s-ES" sz="1400">
                        <a:latin typeface="Arial"/>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a:latin typeface="Arial"/>
                          <a:ea typeface="Times New Roman"/>
                        </a:rPr>
                        <a:t>0,24</a:t>
                      </a:r>
                      <a:endParaRPr lang="es-ES" sz="1400">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400" dirty="0">
                          <a:latin typeface="Arial"/>
                          <a:ea typeface="Times New Roman"/>
                        </a:rPr>
                        <a:t>9,25</a:t>
                      </a:r>
                      <a:endParaRPr lang="es-ES" sz="1400" dirty="0">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1400" dirty="0">
                        <a:latin typeface="Arial"/>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10 Tabla"/>
          <p:cNvGraphicFramePr>
            <a:graphicFrameLocks noGrp="1"/>
          </p:cNvGraphicFramePr>
          <p:nvPr/>
        </p:nvGraphicFramePr>
        <p:xfrm>
          <a:off x="304800" y="1981200"/>
          <a:ext cx="8534400" cy="1981200"/>
        </p:xfrm>
        <a:graphic>
          <a:graphicData uri="http://schemas.openxmlformats.org/drawingml/2006/table">
            <a:tbl>
              <a:tblPr/>
              <a:tblGrid>
                <a:gridCol w="1029405"/>
                <a:gridCol w="2344315"/>
                <a:gridCol w="1056705"/>
                <a:gridCol w="1109028"/>
                <a:gridCol w="942959"/>
                <a:gridCol w="922485"/>
                <a:gridCol w="1129503"/>
              </a:tblGrid>
              <a:tr h="812498">
                <a:tc>
                  <a:txBody>
                    <a:bodyPr/>
                    <a:lstStyle/>
                    <a:p>
                      <a:pPr algn="ctr">
                        <a:lnSpc>
                          <a:spcPct val="115000"/>
                        </a:lnSpc>
                        <a:spcAft>
                          <a:spcPts val="0"/>
                        </a:spcAft>
                      </a:pPr>
                      <a:r>
                        <a:rPr lang="es-ES" sz="1400" b="1" dirty="0">
                          <a:solidFill>
                            <a:schemeClr val="bg1"/>
                          </a:solidFill>
                          <a:latin typeface="Arial"/>
                          <a:ea typeface="Times New Roman"/>
                        </a:rPr>
                        <a:t>Barra</a:t>
                      </a:r>
                      <a:endParaRPr lang="es-ES" sz="1400" dirty="0">
                        <a:solidFill>
                          <a:schemeClr val="bg1"/>
                        </a:solidFill>
                        <a:latin typeface="Times New Roman"/>
                        <a:ea typeface="Times New Roman"/>
                      </a:endParaRPr>
                    </a:p>
                    <a:p>
                      <a:pPr algn="ctr">
                        <a:lnSpc>
                          <a:spcPct val="115000"/>
                        </a:lnSpc>
                        <a:spcAft>
                          <a:spcPts val="0"/>
                        </a:spcAft>
                      </a:pPr>
                      <a:r>
                        <a:rPr lang="es-ES" sz="1400" b="1" dirty="0">
                          <a:solidFill>
                            <a:schemeClr val="bg1"/>
                          </a:solidFill>
                          <a:latin typeface="Arial"/>
                          <a:ea typeface="Times New Roman"/>
                        </a:rPr>
                        <a:t>No.</a:t>
                      </a:r>
                      <a:endParaRPr lang="es-ES" sz="14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dirty="0">
                          <a:solidFill>
                            <a:schemeClr val="bg1"/>
                          </a:solidFill>
                          <a:latin typeface="Arial"/>
                          <a:ea typeface="Times New Roman"/>
                        </a:rPr>
                        <a:t>Nombre de Barra</a:t>
                      </a:r>
                      <a:endParaRPr lang="es-ES" sz="14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dirty="0">
                          <a:solidFill>
                            <a:schemeClr val="bg1"/>
                          </a:solidFill>
                          <a:latin typeface="Arial"/>
                          <a:ea typeface="Times New Roman"/>
                        </a:rPr>
                        <a:t>Nominal</a:t>
                      </a:r>
                      <a:br>
                        <a:rPr lang="es-ES" sz="1400" b="1" dirty="0">
                          <a:solidFill>
                            <a:schemeClr val="bg1"/>
                          </a:solidFill>
                          <a:latin typeface="Arial"/>
                          <a:ea typeface="Times New Roman"/>
                        </a:rPr>
                      </a:br>
                      <a:r>
                        <a:rPr lang="es-ES" sz="1400" b="1" dirty="0">
                          <a:solidFill>
                            <a:schemeClr val="bg1"/>
                          </a:solidFill>
                          <a:latin typeface="Arial"/>
                          <a:ea typeface="Times New Roman"/>
                        </a:rPr>
                        <a:t>(</a:t>
                      </a:r>
                      <a:r>
                        <a:rPr lang="es-ES" sz="1400" b="1" dirty="0" err="1">
                          <a:solidFill>
                            <a:schemeClr val="bg1"/>
                          </a:solidFill>
                          <a:latin typeface="Arial"/>
                          <a:ea typeface="Times New Roman"/>
                        </a:rPr>
                        <a:t>kV</a:t>
                      </a:r>
                      <a:r>
                        <a:rPr lang="es-ES" sz="1400" b="1" dirty="0">
                          <a:solidFill>
                            <a:schemeClr val="bg1"/>
                          </a:solidFill>
                          <a:latin typeface="Arial"/>
                          <a:ea typeface="Times New Roman"/>
                        </a:rPr>
                        <a:t>)</a:t>
                      </a:r>
                      <a:endParaRPr lang="es-ES" sz="14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dirty="0">
                          <a:solidFill>
                            <a:schemeClr val="bg1"/>
                          </a:solidFill>
                          <a:latin typeface="Arial"/>
                          <a:ea typeface="Times New Roman"/>
                        </a:rPr>
                        <a:t>Voltaje</a:t>
                      </a:r>
                      <a:endParaRPr lang="es-ES" sz="1400" dirty="0">
                        <a:solidFill>
                          <a:schemeClr val="bg1"/>
                        </a:solidFill>
                        <a:latin typeface="Times New Roman"/>
                        <a:ea typeface="Times New Roman"/>
                      </a:endParaRPr>
                    </a:p>
                    <a:p>
                      <a:pPr algn="ctr">
                        <a:lnSpc>
                          <a:spcPct val="115000"/>
                        </a:lnSpc>
                        <a:spcAft>
                          <a:spcPts val="0"/>
                        </a:spcAft>
                      </a:pPr>
                      <a:r>
                        <a:rPr lang="es-ES" sz="1400" b="1" dirty="0">
                          <a:solidFill>
                            <a:schemeClr val="bg1"/>
                          </a:solidFill>
                          <a:latin typeface="Arial"/>
                          <a:ea typeface="Times New Roman"/>
                        </a:rPr>
                        <a:t>(</a:t>
                      </a:r>
                      <a:r>
                        <a:rPr lang="es-ES" sz="1400" b="1" dirty="0" err="1">
                          <a:solidFill>
                            <a:schemeClr val="bg1"/>
                          </a:solidFill>
                          <a:latin typeface="Arial"/>
                          <a:ea typeface="Times New Roman"/>
                        </a:rPr>
                        <a:t>pu</a:t>
                      </a:r>
                      <a:r>
                        <a:rPr lang="es-ES" sz="1400" b="1" dirty="0">
                          <a:solidFill>
                            <a:schemeClr val="bg1"/>
                          </a:solidFill>
                          <a:latin typeface="Arial"/>
                          <a:ea typeface="Times New Roman"/>
                        </a:rPr>
                        <a:t>)</a:t>
                      </a:r>
                      <a:endParaRPr lang="es-ES" sz="14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dirty="0">
                          <a:solidFill>
                            <a:schemeClr val="bg1"/>
                          </a:solidFill>
                          <a:latin typeface="Arial"/>
                          <a:ea typeface="Times New Roman"/>
                        </a:rPr>
                        <a:t>Angulo </a:t>
                      </a:r>
                      <a:br>
                        <a:rPr lang="es-ES" sz="1400" b="1" dirty="0">
                          <a:solidFill>
                            <a:schemeClr val="bg1"/>
                          </a:solidFill>
                          <a:latin typeface="Arial"/>
                          <a:ea typeface="Times New Roman"/>
                        </a:rPr>
                      </a:br>
                      <a:r>
                        <a:rPr lang="es-ES" sz="1400" b="1" dirty="0">
                          <a:solidFill>
                            <a:schemeClr val="bg1"/>
                          </a:solidFill>
                          <a:latin typeface="Arial"/>
                          <a:ea typeface="Times New Roman"/>
                        </a:rPr>
                        <a:t>(</a:t>
                      </a:r>
                      <a:r>
                        <a:rPr lang="es-ES" sz="1400" b="1" dirty="0" err="1">
                          <a:solidFill>
                            <a:schemeClr val="bg1"/>
                          </a:solidFill>
                          <a:latin typeface="Arial"/>
                          <a:ea typeface="Times New Roman"/>
                        </a:rPr>
                        <a:t>deg</a:t>
                      </a:r>
                      <a:r>
                        <a:rPr lang="es-ES" sz="1400" b="1" dirty="0">
                          <a:solidFill>
                            <a:schemeClr val="bg1"/>
                          </a:solidFill>
                          <a:latin typeface="Arial"/>
                          <a:ea typeface="Times New Roman"/>
                        </a:rPr>
                        <a:t>)</a:t>
                      </a:r>
                      <a:endParaRPr lang="es-ES" sz="14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a:solidFill>
                            <a:schemeClr val="bg1"/>
                          </a:solidFill>
                          <a:latin typeface="Arial"/>
                          <a:ea typeface="Times New Roman"/>
                        </a:rPr>
                        <a:t>Voltaje</a:t>
                      </a:r>
                      <a:endParaRPr lang="es-ES" sz="1400">
                        <a:solidFill>
                          <a:schemeClr val="bg1"/>
                        </a:solidFill>
                        <a:latin typeface="Times New Roman"/>
                        <a:ea typeface="Times New Roman"/>
                      </a:endParaRPr>
                    </a:p>
                    <a:p>
                      <a:pPr algn="ctr">
                        <a:lnSpc>
                          <a:spcPct val="115000"/>
                        </a:lnSpc>
                        <a:spcAft>
                          <a:spcPts val="0"/>
                        </a:spcAft>
                      </a:pPr>
                      <a:r>
                        <a:rPr lang="es-ES" sz="1400" b="1">
                          <a:solidFill>
                            <a:schemeClr val="bg1"/>
                          </a:solidFill>
                          <a:latin typeface="Arial"/>
                          <a:ea typeface="Times New Roman"/>
                        </a:rPr>
                        <a:t>(kV)</a:t>
                      </a:r>
                      <a:endParaRPr lang="es-ES" sz="140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dirty="0">
                          <a:solidFill>
                            <a:schemeClr val="bg1"/>
                          </a:solidFill>
                          <a:latin typeface="Arial"/>
                          <a:ea typeface="Times New Roman"/>
                        </a:rPr>
                        <a:t>Reg. </a:t>
                      </a:r>
                      <a:r>
                        <a:rPr lang="es-ES" sz="1400" b="1" dirty="0" err="1">
                          <a:solidFill>
                            <a:schemeClr val="bg1"/>
                          </a:solidFill>
                          <a:latin typeface="Arial"/>
                          <a:ea typeface="Times New Roman"/>
                        </a:rPr>
                        <a:t>Vol</a:t>
                      </a:r>
                      <a:r>
                        <a:rPr lang="es-ES" sz="1400" b="1" dirty="0">
                          <a:solidFill>
                            <a:schemeClr val="bg1"/>
                          </a:solidFill>
                          <a:latin typeface="Arial"/>
                          <a:ea typeface="Times New Roman"/>
                        </a:rPr>
                        <a:t> </a:t>
                      </a:r>
                      <a:br>
                        <a:rPr lang="es-ES" sz="1400" b="1" dirty="0">
                          <a:solidFill>
                            <a:schemeClr val="bg1"/>
                          </a:solidFill>
                          <a:latin typeface="Arial"/>
                          <a:ea typeface="Times New Roman"/>
                        </a:rPr>
                      </a:br>
                      <a:r>
                        <a:rPr lang="es-ES" sz="1400" b="1" dirty="0">
                          <a:solidFill>
                            <a:schemeClr val="bg1"/>
                          </a:solidFill>
                          <a:latin typeface="Arial"/>
                          <a:ea typeface="Times New Roman"/>
                        </a:rPr>
                        <a:t>+/- 2,5%</a:t>
                      </a:r>
                      <a:endParaRPr lang="es-ES" sz="14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70832">
                <a:tc>
                  <a:txBody>
                    <a:bodyPr/>
                    <a:lstStyle/>
                    <a:p>
                      <a:pPr algn="ctr">
                        <a:lnSpc>
                          <a:spcPct val="115000"/>
                        </a:lnSpc>
                        <a:spcAft>
                          <a:spcPts val="0"/>
                        </a:spcAft>
                      </a:pPr>
                      <a:r>
                        <a:rPr lang="es-ES" sz="1400">
                          <a:latin typeface="Arial"/>
                          <a:ea typeface="Times New Roman"/>
                        </a:rPr>
                        <a:t>1</a:t>
                      </a:r>
                      <a:endParaRPr lang="es-ES" sz="1400">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 sz="1400">
                          <a:latin typeface="Arial"/>
                          <a:ea typeface="Times New Roman"/>
                        </a:rPr>
                        <a:t>AT1</a:t>
                      </a:r>
                      <a:endParaRPr lang="es-ES" sz="1400">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400" dirty="0">
                          <a:latin typeface="Arial"/>
                          <a:ea typeface="Times New Roman"/>
                        </a:rPr>
                        <a:t>13,8</a:t>
                      </a:r>
                      <a:endParaRPr lang="es-ES" sz="1400" dirty="0">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400" dirty="0">
                          <a:latin typeface="Arial"/>
                          <a:ea typeface="Times New Roman"/>
                        </a:rPr>
                        <a:t>1.04191</a:t>
                      </a:r>
                      <a:endParaRPr lang="es-ES" sz="1400" dirty="0">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400" dirty="0">
                          <a:latin typeface="Arial"/>
                          <a:ea typeface="Times New Roman"/>
                        </a:rPr>
                        <a:t>33,74</a:t>
                      </a:r>
                      <a:endParaRPr lang="es-ES" sz="1400" dirty="0">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400" dirty="0">
                          <a:latin typeface="Arial"/>
                          <a:ea typeface="Times New Roman"/>
                        </a:rPr>
                        <a:t>14.378</a:t>
                      </a:r>
                      <a:endParaRPr lang="es-ES" sz="1400" dirty="0">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400" dirty="0">
                          <a:latin typeface="Arial"/>
                          <a:ea typeface="Times New Roman"/>
                        </a:rPr>
                        <a:t>Si</a:t>
                      </a:r>
                      <a:endParaRPr lang="es-ES" sz="1400" dirty="0">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r>
              <a:tr h="323822">
                <a:tc>
                  <a:txBody>
                    <a:bodyPr/>
                    <a:lstStyle/>
                    <a:p>
                      <a:pPr algn="ctr">
                        <a:lnSpc>
                          <a:spcPct val="115000"/>
                        </a:lnSpc>
                        <a:spcAft>
                          <a:spcPts val="0"/>
                        </a:spcAft>
                      </a:pPr>
                      <a:r>
                        <a:rPr lang="es-ES" sz="1400">
                          <a:latin typeface="Arial"/>
                          <a:ea typeface="Times New Roman"/>
                        </a:rPr>
                        <a:t>2</a:t>
                      </a:r>
                      <a:endParaRPr lang="es-ES" sz="1400">
                        <a:latin typeface="Times New Roman"/>
                        <a:ea typeface="Times New Roman"/>
                      </a:endParaRPr>
                    </a:p>
                  </a:txBody>
                  <a:tcPr marL="44450" marR="44450" marT="0" marB="0" anchor="ctr">
                    <a:lnL>
                      <a:noFill/>
                    </a:lnL>
                    <a:lnR>
                      <a:noFill/>
                    </a:lnR>
                    <a:lnT>
                      <a:noFill/>
                    </a:lnT>
                    <a:lnB>
                      <a:noFill/>
                    </a:lnB>
                  </a:tcPr>
                </a:tc>
                <a:tc>
                  <a:txBody>
                    <a:bodyPr/>
                    <a:lstStyle/>
                    <a:p>
                      <a:pPr>
                        <a:lnSpc>
                          <a:spcPct val="115000"/>
                        </a:lnSpc>
                        <a:spcAft>
                          <a:spcPts val="0"/>
                        </a:spcAft>
                      </a:pPr>
                      <a:r>
                        <a:rPr lang="es-ES" sz="1400">
                          <a:latin typeface="Arial"/>
                          <a:ea typeface="Times New Roman"/>
                        </a:rPr>
                        <a:t>AT2</a:t>
                      </a:r>
                      <a:endParaRPr lang="es-ES" sz="14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400">
                          <a:latin typeface="Arial"/>
                          <a:ea typeface="Times New Roman"/>
                        </a:rPr>
                        <a:t>13,8</a:t>
                      </a:r>
                      <a:endParaRPr lang="es-ES" sz="14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400" dirty="0">
                          <a:latin typeface="Arial"/>
                          <a:ea typeface="Times New Roman"/>
                        </a:rPr>
                        <a:t>1.03200</a:t>
                      </a:r>
                      <a:endParaRPr lang="es-ES" sz="14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400" dirty="0">
                          <a:latin typeface="Arial"/>
                          <a:ea typeface="Times New Roman"/>
                        </a:rPr>
                        <a:t>35,66</a:t>
                      </a:r>
                      <a:endParaRPr lang="es-ES" sz="14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400" dirty="0">
                          <a:latin typeface="Arial"/>
                          <a:ea typeface="Times New Roman"/>
                        </a:rPr>
                        <a:t>14.242</a:t>
                      </a:r>
                      <a:endParaRPr lang="es-ES" sz="14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400">
                          <a:latin typeface="Arial"/>
                          <a:ea typeface="Times New Roman"/>
                        </a:rPr>
                        <a:t>Si</a:t>
                      </a:r>
                      <a:endParaRPr lang="es-ES" sz="1400">
                        <a:latin typeface="Times New Roman"/>
                        <a:ea typeface="Times New Roman"/>
                      </a:endParaRPr>
                    </a:p>
                  </a:txBody>
                  <a:tcPr marL="44450" marR="44450" marT="0" marB="0" anchor="ctr">
                    <a:lnL>
                      <a:noFill/>
                    </a:lnL>
                    <a:lnR>
                      <a:noFill/>
                    </a:lnR>
                    <a:lnT>
                      <a:noFill/>
                    </a:lnT>
                    <a:lnB>
                      <a:noFill/>
                    </a:lnB>
                  </a:tcPr>
                </a:tc>
              </a:tr>
              <a:tr h="279665">
                <a:tc>
                  <a:txBody>
                    <a:bodyPr/>
                    <a:lstStyle/>
                    <a:p>
                      <a:pPr algn="ctr">
                        <a:lnSpc>
                          <a:spcPct val="115000"/>
                        </a:lnSpc>
                        <a:spcAft>
                          <a:spcPts val="0"/>
                        </a:spcAft>
                      </a:pPr>
                      <a:r>
                        <a:rPr lang="es-ES" sz="1400">
                          <a:latin typeface="Arial"/>
                          <a:ea typeface="Times New Roman"/>
                        </a:rPr>
                        <a:t>3</a:t>
                      </a:r>
                      <a:endParaRPr lang="es-ES" sz="1400">
                        <a:latin typeface="Times New Roman"/>
                        <a:ea typeface="Times New Roman"/>
                      </a:endParaRPr>
                    </a:p>
                  </a:txBody>
                  <a:tcPr marL="44450" marR="44450" marT="0" marB="0" anchor="ctr">
                    <a:lnL>
                      <a:noFill/>
                    </a:lnL>
                    <a:lnR>
                      <a:noFill/>
                    </a:lnR>
                    <a:lnT>
                      <a:noFill/>
                    </a:lnT>
                    <a:lnB>
                      <a:noFill/>
                    </a:lnB>
                  </a:tcPr>
                </a:tc>
                <a:tc>
                  <a:txBody>
                    <a:bodyPr/>
                    <a:lstStyle/>
                    <a:p>
                      <a:pPr>
                        <a:lnSpc>
                          <a:spcPct val="115000"/>
                        </a:lnSpc>
                        <a:spcAft>
                          <a:spcPts val="0"/>
                        </a:spcAft>
                      </a:pPr>
                      <a:r>
                        <a:rPr lang="es-ES" sz="1400">
                          <a:latin typeface="Arial"/>
                          <a:ea typeface="Times New Roman"/>
                        </a:rPr>
                        <a:t>ANILLO</a:t>
                      </a:r>
                      <a:endParaRPr lang="es-ES" sz="14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400">
                          <a:latin typeface="Arial"/>
                          <a:ea typeface="Times New Roman"/>
                        </a:rPr>
                        <a:t>69</a:t>
                      </a:r>
                      <a:endParaRPr lang="es-ES" sz="14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400">
                          <a:latin typeface="Arial"/>
                          <a:ea typeface="Times New Roman"/>
                        </a:rPr>
                        <a:t>1.00247</a:t>
                      </a:r>
                      <a:endParaRPr lang="es-ES" sz="14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400">
                          <a:latin typeface="Arial"/>
                          <a:ea typeface="Times New Roman"/>
                        </a:rPr>
                        <a:t>0,10</a:t>
                      </a:r>
                      <a:endParaRPr lang="es-ES" sz="14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400" dirty="0">
                          <a:latin typeface="Arial"/>
                          <a:ea typeface="Times New Roman"/>
                        </a:rPr>
                        <a:t>69.170</a:t>
                      </a:r>
                      <a:endParaRPr lang="es-ES" sz="14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400" dirty="0">
                          <a:latin typeface="Arial"/>
                          <a:ea typeface="Times New Roman"/>
                        </a:rPr>
                        <a:t>Si</a:t>
                      </a:r>
                      <a:endParaRPr lang="es-ES" sz="1400" dirty="0">
                        <a:latin typeface="Times New Roman"/>
                        <a:ea typeface="Times New Roman"/>
                      </a:endParaRPr>
                    </a:p>
                  </a:txBody>
                  <a:tcPr marL="44450" marR="44450" marT="0" marB="0" anchor="ctr">
                    <a:lnL>
                      <a:noFill/>
                    </a:lnL>
                    <a:lnR>
                      <a:noFill/>
                    </a:lnR>
                    <a:lnT>
                      <a:noFill/>
                    </a:lnT>
                    <a:lnB>
                      <a:noFill/>
                    </a:lnB>
                  </a:tcPr>
                </a:tc>
              </a:tr>
              <a:tr h="294383">
                <a:tc>
                  <a:txBody>
                    <a:bodyPr/>
                    <a:lstStyle/>
                    <a:p>
                      <a:pPr algn="ctr">
                        <a:lnSpc>
                          <a:spcPct val="115000"/>
                        </a:lnSpc>
                        <a:spcAft>
                          <a:spcPts val="0"/>
                        </a:spcAft>
                      </a:pPr>
                      <a:r>
                        <a:rPr lang="es-ES" sz="1400">
                          <a:latin typeface="Arial"/>
                          <a:ea typeface="Times New Roman"/>
                        </a:rPr>
                        <a:t>4</a:t>
                      </a:r>
                      <a:endParaRPr lang="es-ES" sz="1400">
                        <a:latin typeface="Times New Roman"/>
                        <a:ea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latin typeface="Arial"/>
                          <a:ea typeface="Times New Roman"/>
                        </a:rPr>
                        <a:t>INTERCONECTADO</a:t>
                      </a:r>
                      <a:endParaRPr lang="es-ES" sz="1400">
                        <a:latin typeface="Times New Roman"/>
                        <a:ea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latin typeface="Arial"/>
                          <a:ea typeface="Times New Roman"/>
                        </a:rPr>
                        <a:t>69</a:t>
                      </a:r>
                      <a:endParaRPr lang="es-ES" sz="1400" dirty="0">
                        <a:latin typeface="Times New Roman"/>
                        <a:ea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latin typeface="Arial"/>
                          <a:ea typeface="Times New Roman"/>
                        </a:rPr>
                        <a:t>1,00000</a:t>
                      </a:r>
                      <a:endParaRPr lang="es-ES" sz="1400" dirty="0">
                        <a:latin typeface="Times New Roman"/>
                        <a:ea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latin typeface="Arial"/>
                          <a:ea typeface="Times New Roman"/>
                        </a:rPr>
                        <a:t>0,00</a:t>
                      </a:r>
                      <a:endParaRPr lang="es-ES" sz="1400">
                        <a:latin typeface="Times New Roman"/>
                        <a:ea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latin typeface="Arial"/>
                          <a:ea typeface="Times New Roman"/>
                        </a:rPr>
                        <a:t>69,000</a:t>
                      </a:r>
                      <a:endParaRPr lang="es-ES" sz="1400">
                        <a:latin typeface="Times New Roman"/>
                        <a:ea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latin typeface="Arial"/>
                          <a:ea typeface="Times New Roman"/>
                        </a:rPr>
                        <a:t>Si</a:t>
                      </a:r>
                      <a:endParaRPr lang="es-ES" sz="1400" dirty="0">
                        <a:latin typeface="Times New Roman"/>
                        <a:ea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 name="2 Marcador de contenido"/>
          <p:cNvSpPr txBox="1">
            <a:spLocks/>
          </p:cNvSpPr>
          <p:nvPr/>
        </p:nvSpPr>
        <p:spPr>
          <a:xfrm>
            <a:off x="304800" y="1676400"/>
            <a:ext cx="8305800" cy="4572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90000"/>
              </a:lnSpc>
              <a:spcBef>
                <a:spcPct val="20000"/>
              </a:spcBef>
              <a:spcAft>
                <a:spcPts val="0"/>
              </a:spcAft>
              <a:buClrTx/>
              <a:buSzTx/>
              <a:tabLst/>
              <a:defRPr/>
            </a:pPr>
            <a:r>
              <a:rPr lang="es-ES" sz="1400" b="1" noProof="0" dirty="0" smtClean="0">
                <a:effectLst>
                  <a:outerShdw blurRad="38100" dist="38100" dir="2700000" algn="tl">
                    <a:srgbClr val="000000">
                      <a:alpha val="43137"/>
                    </a:srgbClr>
                  </a:outerShdw>
                </a:effectLst>
                <a:latin typeface="Verdana" pitchFamily="34" charset="0"/>
              </a:rPr>
              <a:t>VOLTAJE DE BARRAS</a:t>
            </a:r>
            <a:endParaRPr kumimoji="0" lang="es-ES" sz="1400" b="0" i="0"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
        <p:nvSpPr>
          <p:cNvPr id="12" name="2 Marcador de contenido"/>
          <p:cNvSpPr txBox="1">
            <a:spLocks/>
          </p:cNvSpPr>
          <p:nvPr/>
        </p:nvSpPr>
        <p:spPr>
          <a:xfrm>
            <a:off x="304800" y="4114800"/>
            <a:ext cx="8305800" cy="4572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90000"/>
              </a:lnSpc>
              <a:spcBef>
                <a:spcPct val="20000"/>
              </a:spcBef>
              <a:spcAft>
                <a:spcPts val="0"/>
              </a:spcAft>
              <a:buClrTx/>
              <a:buSzTx/>
              <a:tabLst/>
              <a:defRPr/>
            </a:pPr>
            <a:r>
              <a:rPr lang="es-ES" sz="1400" b="1" dirty="0" smtClean="0">
                <a:effectLst>
                  <a:outerShdw blurRad="38100" dist="38100" dir="2700000" algn="tl">
                    <a:srgbClr val="000000">
                      <a:alpha val="43137"/>
                    </a:srgbClr>
                  </a:outerShdw>
                </a:effectLst>
                <a:latin typeface="Verdana" pitchFamily="34" charset="0"/>
              </a:rPr>
              <a:t>CONSUMO Y FACTOR DE POTENCIA</a:t>
            </a:r>
            <a:endParaRPr kumimoji="0" lang="es-ES" sz="1400" b="0" i="0"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 y="7620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SIMULACION DEL SISTEMA</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3" name="2 Marcador de contenido"/>
          <p:cNvSpPr>
            <a:spLocks noGrp="1"/>
          </p:cNvSpPr>
          <p:nvPr>
            <p:ph idx="1"/>
          </p:nvPr>
        </p:nvSpPr>
        <p:spPr>
          <a:xfrm>
            <a:off x="76200" y="1371600"/>
            <a:ext cx="8458200" cy="381000"/>
          </a:xfrm>
        </p:spPr>
        <p:txBody>
          <a:bodyPr vert="horz" lIns="91440" tIns="45720" rIns="91440" bIns="45720" rtlCol="0">
            <a:normAutofit fontScale="70000" lnSpcReduction="20000"/>
          </a:bodyPr>
          <a:lstStyle/>
          <a:p>
            <a:pPr algn="just">
              <a:lnSpc>
                <a:spcPct val="90000"/>
              </a:lnSpc>
              <a:buNone/>
            </a:pPr>
            <a:r>
              <a:rPr lang="es-ES" sz="2600" b="1" dirty="0" smtClean="0">
                <a:solidFill>
                  <a:schemeClr val="tx1">
                    <a:lumMod val="50000"/>
                    <a:lumOff val="50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CASO 1 - CARGA MÁXIMA CON LAS 2 UNIDADES GENERANDO </a:t>
            </a:r>
            <a:endParaRPr lang="es-ES" sz="2400" dirty="0" smtClean="0">
              <a:latin typeface="Verdana"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sp>
        <p:nvSpPr>
          <p:cNvPr id="7"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27</a:t>
            </a:fld>
            <a:endParaRPr lang="es-ES" b="1" dirty="0">
              <a:latin typeface="BankGothic Md BT" pitchFamily="34" charset="0"/>
            </a:endParaRPr>
          </a:p>
        </p:txBody>
      </p:sp>
      <p:pic>
        <p:nvPicPr>
          <p:cNvPr id="8"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graphicFrame>
        <p:nvGraphicFramePr>
          <p:cNvPr id="9" name="8 Tabla"/>
          <p:cNvGraphicFramePr>
            <a:graphicFrameLocks noGrp="1"/>
          </p:cNvGraphicFramePr>
          <p:nvPr/>
        </p:nvGraphicFramePr>
        <p:xfrm>
          <a:off x="304796" y="2514601"/>
          <a:ext cx="8458204" cy="2971799"/>
        </p:xfrm>
        <a:graphic>
          <a:graphicData uri="http://schemas.openxmlformats.org/drawingml/2006/table">
            <a:tbl>
              <a:tblPr/>
              <a:tblGrid>
                <a:gridCol w="762000"/>
                <a:gridCol w="2286000"/>
                <a:gridCol w="1371600"/>
                <a:gridCol w="1066800"/>
                <a:gridCol w="766424"/>
                <a:gridCol w="1290976"/>
                <a:gridCol w="838200"/>
                <a:gridCol w="76204"/>
              </a:tblGrid>
              <a:tr h="908049">
                <a:tc>
                  <a:txBody>
                    <a:bodyPr/>
                    <a:lstStyle/>
                    <a:p>
                      <a:pPr algn="ctr">
                        <a:lnSpc>
                          <a:spcPct val="115000"/>
                        </a:lnSpc>
                        <a:spcAft>
                          <a:spcPts val="0"/>
                        </a:spcAft>
                      </a:pPr>
                      <a:r>
                        <a:rPr lang="es-ES" sz="1600" b="1" dirty="0" err="1">
                          <a:solidFill>
                            <a:schemeClr val="bg1"/>
                          </a:solidFill>
                          <a:latin typeface="Arial"/>
                          <a:ea typeface="Times New Roman"/>
                          <a:cs typeface="Times New Roman"/>
                        </a:rPr>
                        <a:t>Cond</a:t>
                      </a:r>
                      <a:r>
                        <a:rPr lang="es-ES" sz="1600" b="1" dirty="0">
                          <a:solidFill>
                            <a:schemeClr val="bg1"/>
                          </a:solidFill>
                          <a:latin typeface="Arial"/>
                          <a:ea typeface="Times New Roman"/>
                          <a:cs typeface="Times New Roman"/>
                        </a:rPr>
                        <a:t>. </a:t>
                      </a:r>
                      <a:br>
                        <a:rPr lang="es-ES" sz="1600" b="1" dirty="0">
                          <a:solidFill>
                            <a:schemeClr val="bg1"/>
                          </a:solidFill>
                          <a:latin typeface="Arial"/>
                          <a:ea typeface="Times New Roman"/>
                          <a:cs typeface="Times New Roman"/>
                        </a:rPr>
                      </a:br>
                      <a:r>
                        <a:rPr lang="es-ES" sz="1600" b="1" dirty="0">
                          <a:solidFill>
                            <a:schemeClr val="bg1"/>
                          </a:solidFill>
                          <a:latin typeface="Arial"/>
                          <a:ea typeface="Times New Roman"/>
                          <a:cs typeface="Times New Roman"/>
                        </a:rPr>
                        <a:t>No.</a:t>
                      </a:r>
                      <a:endParaRPr lang="en-US" sz="1600" dirty="0">
                        <a:solidFill>
                          <a:schemeClr val="bg1"/>
                        </a:solidFill>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600" b="1" dirty="0">
                          <a:solidFill>
                            <a:schemeClr val="bg1"/>
                          </a:solidFill>
                          <a:latin typeface="Arial"/>
                          <a:ea typeface="Times New Roman"/>
                          <a:cs typeface="Times New Roman"/>
                        </a:rPr>
                        <a:t>Desde Barra</a:t>
                      </a:r>
                      <a:endParaRPr lang="en-US" sz="1600" dirty="0">
                        <a:solidFill>
                          <a:schemeClr val="bg1"/>
                        </a:solidFill>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600" b="1" dirty="0">
                          <a:solidFill>
                            <a:schemeClr val="bg1"/>
                          </a:solidFill>
                          <a:latin typeface="Arial"/>
                          <a:ea typeface="Times New Roman"/>
                          <a:cs typeface="Times New Roman"/>
                        </a:rPr>
                        <a:t>Hasta Barra</a:t>
                      </a:r>
                      <a:endParaRPr lang="en-US" sz="1600" dirty="0">
                        <a:solidFill>
                          <a:schemeClr val="bg1"/>
                        </a:solidFill>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indent="15875" algn="ctr">
                        <a:lnSpc>
                          <a:spcPct val="115000"/>
                        </a:lnSpc>
                        <a:spcAft>
                          <a:spcPts val="0"/>
                        </a:spcAft>
                      </a:pPr>
                      <a:r>
                        <a:rPr lang="es-ES" sz="1600" b="1" dirty="0">
                          <a:solidFill>
                            <a:schemeClr val="bg1"/>
                          </a:solidFill>
                          <a:latin typeface="Arial"/>
                          <a:ea typeface="Times New Roman"/>
                          <a:cs typeface="Times New Roman"/>
                        </a:rPr>
                        <a:t>CIRCUITO</a:t>
                      </a:r>
                      <a:endParaRPr lang="en-US" sz="1600" dirty="0">
                        <a:solidFill>
                          <a:schemeClr val="bg1"/>
                        </a:solidFill>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indent="15875">
                        <a:lnSpc>
                          <a:spcPct val="115000"/>
                        </a:lnSpc>
                        <a:spcAft>
                          <a:spcPts val="0"/>
                        </a:spcAft>
                      </a:pPr>
                      <a:r>
                        <a:rPr lang="es-ES" sz="1600" b="1" dirty="0">
                          <a:solidFill>
                            <a:schemeClr val="bg1"/>
                          </a:solidFill>
                          <a:latin typeface="Arial"/>
                          <a:ea typeface="Times New Roman"/>
                          <a:cs typeface="Times New Roman"/>
                        </a:rPr>
                        <a:t>MVA</a:t>
                      </a:r>
                      <a:endParaRPr lang="en-US" sz="1600" dirty="0">
                        <a:solidFill>
                          <a:schemeClr val="bg1"/>
                        </a:solidFill>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indent="15875" algn="ctr">
                        <a:lnSpc>
                          <a:spcPct val="115000"/>
                        </a:lnSpc>
                        <a:spcAft>
                          <a:spcPts val="0"/>
                        </a:spcAft>
                      </a:pPr>
                      <a:r>
                        <a:rPr lang="es-ES" sz="1600" b="1" dirty="0">
                          <a:solidFill>
                            <a:schemeClr val="bg1"/>
                          </a:solidFill>
                          <a:latin typeface="Arial"/>
                          <a:ea typeface="Times New Roman"/>
                          <a:cs typeface="Times New Roman"/>
                        </a:rPr>
                        <a:t>MVA LIMITE</a:t>
                      </a:r>
                      <a:endParaRPr lang="en-US" sz="1600" dirty="0">
                        <a:solidFill>
                          <a:schemeClr val="bg1"/>
                        </a:solidFill>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indent="15875" algn="ctr">
                        <a:lnSpc>
                          <a:spcPct val="115000"/>
                        </a:lnSpc>
                        <a:spcAft>
                          <a:spcPts val="0"/>
                        </a:spcAft>
                      </a:pPr>
                      <a:r>
                        <a:rPr lang="es-ES" sz="1600" b="1" dirty="0">
                          <a:solidFill>
                            <a:schemeClr val="bg1"/>
                          </a:solidFill>
                          <a:latin typeface="Arial"/>
                          <a:ea typeface="Times New Roman"/>
                          <a:cs typeface="Times New Roman"/>
                        </a:rPr>
                        <a:t>% SOBRE CARGA</a:t>
                      </a:r>
                      <a:endParaRPr lang="en-US" sz="1600" dirty="0">
                        <a:solidFill>
                          <a:schemeClr val="bg1"/>
                        </a:solidFill>
                        <a:latin typeface="Times New Roman"/>
                        <a:ea typeface="Times New Roman"/>
                        <a:cs typeface="Times New Roman"/>
                      </a:endParaRPr>
                    </a:p>
                  </a:txBody>
                  <a:tcPr marL="28631" marR="2863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spcAft>
                          <a:spcPts val="0"/>
                        </a:spcAft>
                      </a:pPr>
                      <a:r>
                        <a:rPr lang="en-US" sz="900">
                          <a:latin typeface="Times New Roman"/>
                          <a:ea typeface="Times New Roman"/>
                          <a:cs typeface="Times New Roman"/>
                        </a:rPr>
                        <a:t> </a:t>
                      </a:r>
                    </a:p>
                  </a:txBody>
                  <a:tcPr marL="0" marR="0" marT="0" marB="0" anchor="ctr">
                    <a:lnL>
                      <a:noFill/>
                    </a:lnL>
                    <a:lnR>
                      <a:noFill/>
                    </a:lnR>
                    <a:lnT>
                      <a:noFill/>
                    </a:lnT>
                    <a:lnB>
                      <a:noFill/>
                    </a:lnB>
                  </a:tcPr>
                </a:tc>
              </a:tr>
              <a:tr h="412750">
                <a:tc>
                  <a:txBody>
                    <a:bodyPr/>
                    <a:lstStyle/>
                    <a:p>
                      <a:pPr algn="ctr">
                        <a:lnSpc>
                          <a:spcPct val="115000"/>
                        </a:lnSpc>
                        <a:spcAft>
                          <a:spcPts val="0"/>
                        </a:spcAft>
                      </a:pPr>
                      <a:r>
                        <a:rPr lang="es-ES" sz="1600">
                          <a:latin typeface="Arial"/>
                          <a:ea typeface="Times New Roman"/>
                          <a:cs typeface="Times New Roman"/>
                        </a:rPr>
                        <a:t>1</a:t>
                      </a:r>
                      <a:endParaRPr lang="en-US" sz="1600">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600" dirty="0">
                          <a:latin typeface="Arial"/>
                          <a:ea typeface="Times New Roman"/>
                          <a:cs typeface="Times New Roman"/>
                        </a:rPr>
                        <a:t>AT1</a:t>
                      </a:r>
                      <a:endParaRPr lang="en-US" sz="1600" dirty="0">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600" dirty="0">
                          <a:latin typeface="Arial"/>
                          <a:ea typeface="Times New Roman"/>
                          <a:cs typeface="Times New Roman"/>
                        </a:rPr>
                        <a:t>ANILLO</a:t>
                      </a:r>
                      <a:endParaRPr lang="en-US" sz="1600" dirty="0">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1600" dirty="0">
                          <a:latin typeface="Arial"/>
                          <a:ea typeface="Times New Roman"/>
                          <a:cs typeface="Times New Roman"/>
                        </a:rPr>
                        <a:t>1</a:t>
                      </a:r>
                      <a:endParaRPr lang="en-US" sz="1600" dirty="0">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1600" dirty="0">
                          <a:latin typeface="Arial"/>
                          <a:ea typeface="Times New Roman"/>
                          <a:cs typeface="Times New Roman"/>
                        </a:rPr>
                        <a:t>30,0</a:t>
                      </a:r>
                      <a:endParaRPr lang="en-US" sz="1600" dirty="0">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600" dirty="0">
                          <a:latin typeface="Arial"/>
                          <a:ea typeface="Times New Roman"/>
                          <a:cs typeface="Times New Roman"/>
                        </a:rPr>
                        <a:t>33,3</a:t>
                      </a:r>
                      <a:endParaRPr lang="en-US" sz="1600" dirty="0">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ct val="115000"/>
                        </a:lnSpc>
                        <a:spcAft>
                          <a:spcPts val="0"/>
                        </a:spcAft>
                      </a:pPr>
                      <a:r>
                        <a:rPr lang="es-ES" sz="1600" dirty="0">
                          <a:latin typeface="Arial"/>
                          <a:ea typeface="Times New Roman"/>
                          <a:cs typeface="Times New Roman"/>
                        </a:rPr>
                        <a:t>90,1</a:t>
                      </a:r>
                      <a:endParaRPr lang="en-US" sz="1600" dirty="0">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r>
              <a:tr h="412750">
                <a:tc>
                  <a:txBody>
                    <a:bodyPr/>
                    <a:lstStyle/>
                    <a:p>
                      <a:pPr algn="ctr">
                        <a:lnSpc>
                          <a:spcPct val="115000"/>
                        </a:lnSpc>
                        <a:spcAft>
                          <a:spcPts val="0"/>
                        </a:spcAft>
                      </a:pPr>
                      <a:r>
                        <a:rPr lang="es-ES" sz="1600">
                          <a:latin typeface="Arial"/>
                          <a:ea typeface="Times New Roman"/>
                          <a:cs typeface="Times New Roman"/>
                        </a:rPr>
                        <a:t>2</a:t>
                      </a:r>
                      <a:endParaRPr lang="en-US" sz="160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ctr">
                        <a:lnSpc>
                          <a:spcPct val="115000"/>
                        </a:lnSpc>
                        <a:spcAft>
                          <a:spcPts val="0"/>
                        </a:spcAft>
                      </a:pPr>
                      <a:r>
                        <a:rPr lang="es-ES" sz="1600">
                          <a:latin typeface="Arial"/>
                          <a:ea typeface="Times New Roman"/>
                          <a:cs typeface="Times New Roman"/>
                        </a:rPr>
                        <a:t>AT1</a:t>
                      </a:r>
                      <a:endParaRPr lang="en-US" sz="160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ctr">
                        <a:lnSpc>
                          <a:spcPct val="115000"/>
                        </a:lnSpc>
                        <a:spcAft>
                          <a:spcPts val="0"/>
                        </a:spcAft>
                      </a:pPr>
                      <a:r>
                        <a:rPr lang="es-ES" sz="1600" dirty="0">
                          <a:latin typeface="Arial"/>
                          <a:ea typeface="Times New Roman"/>
                          <a:cs typeface="Times New Roman"/>
                        </a:rPr>
                        <a:t>ANILLO</a:t>
                      </a:r>
                      <a:endParaRPr lang="en-US" sz="1600" dirty="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r">
                        <a:lnSpc>
                          <a:spcPct val="115000"/>
                        </a:lnSpc>
                        <a:spcAft>
                          <a:spcPts val="0"/>
                        </a:spcAft>
                      </a:pPr>
                      <a:r>
                        <a:rPr lang="es-ES" sz="1600" dirty="0">
                          <a:latin typeface="Arial"/>
                          <a:ea typeface="Times New Roman"/>
                          <a:cs typeface="Times New Roman"/>
                        </a:rPr>
                        <a:t>2</a:t>
                      </a:r>
                      <a:endParaRPr lang="en-US" sz="1600" dirty="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r">
                        <a:lnSpc>
                          <a:spcPct val="115000"/>
                        </a:lnSpc>
                        <a:spcAft>
                          <a:spcPts val="0"/>
                        </a:spcAft>
                      </a:pPr>
                      <a:r>
                        <a:rPr lang="es-ES" sz="1600" dirty="0">
                          <a:latin typeface="Arial"/>
                          <a:ea typeface="Times New Roman"/>
                          <a:cs typeface="Times New Roman"/>
                        </a:rPr>
                        <a:t>30,0</a:t>
                      </a:r>
                      <a:endParaRPr lang="en-US" sz="1600" dirty="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ctr">
                        <a:lnSpc>
                          <a:spcPct val="115000"/>
                        </a:lnSpc>
                        <a:spcAft>
                          <a:spcPts val="0"/>
                        </a:spcAft>
                      </a:pPr>
                      <a:r>
                        <a:rPr lang="es-ES" sz="1600" dirty="0">
                          <a:latin typeface="Arial"/>
                          <a:ea typeface="Times New Roman"/>
                          <a:cs typeface="Times New Roman"/>
                        </a:rPr>
                        <a:t>33,3</a:t>
                      </a:r>
                      <a:endParaRPr lang="en-US" sz="1600" dirty="0">
                        <a:latin typeface="Times New Roman"/>
                        <a:ea typeface="Times New Roman"/>
                        <a:cs typeface="Times New Roman"/>
                      </a:endParaRPr>
                    </a:p>
                  </a:txBody>
                  <a:tcPr marL="28631" marR="28631" marT="0" marB="0" anchor="ctr">
                    <a:lnL>
                      <a:noFill/>
                    </a:lnL>
                    <a:lnR>
                      <a:noFill/>
                    </a:lnR>
                    <a:lnT>
                      <a:noFill/>
                    </a:lnT>
                    <a:lnB>
                      <a:noFill/>
                    </a:lnB>
                  </a:tcPr>
                </a:tc>
                <a:tc gridSpan="2">
                  <a:txBody>
                    <a:bodyPr/>
                    <a:lstStyle/>
                    <a:p>
                      <a:pPr algn="ctr">
                        <a:lnSpc>
                          <a:spcPct val="115000"/>
                        </a:lnSpc>
                        <a:spcAft>
                          <a:spcPts val="0"/>
                        </a:spcAft>
                      </a:pPr>
                      <a:r>
                        <a:rPr lang="es-ES" sz="1600">
                          <a:latin typeface="Arial"/>
                          <a:ea typeface="Times New Roman"/>
                          <a:cs typeface="Times New Roman"/>
                        </a:rPr>
                        <a:t>90,1</a:t>
                      </a:r>
                      <a:endParaRPr lang="en-US" sz="1600">
                        <a:latin typeface="Times New Roman"/>
                        <a:ea typeface="Times New Roman"/>
                        <a:cs typeface="Times New Roman"/>
                      </a:endParaRPr>
                    </a:p>
                  </a:txBody>
                  <a:tcPr marL="28631" marR="28631" marT="0" marB="0" anchor="ctr">
                    <a:lnL>
                      <a:noFill/>
                    </a:lnL>
                    <a:lnR>
                      <a:noFill/>
                    </a:lnR>
                    <a:lnT>
                      <a:noFill/>
                    </a:lnT>
                    <a:lnB>
                      <a:noFill/>
                    </a:lnB>
                  </a:tcPr>
                </a:tc>
                <a:tc hMerge="1">
                  <a:txBody>
                    <a:bodyPr/>
                    <a:lstStyle/>
                    <a:p>
                      <a:endParaRPr lang="es-ES"/>
                    </a:p>
                  </a:txBody>
                  <a:tcPr/>
                </a:tc>
              </a:tr>
              <a:tr h="412750">
                <a:tc>
                  <a:txBody>
                    <a:bodyPr/>
                    <a:lstStyle/>
                    <a:p>
                      <a:pPr algn="ctr">
                        <a:lnSpc>
                          <a:spcPct val="115000"/>
                        </a:lnSpc>
                        <a:spcAft>
                          <a:spcPts val="0"/>
                        </a:spcAft>
                      </a:pPr>
                      <a:r>
                        <a:rPr lang="es-ES" sz="1600">
                          <a:latin typeface="Arial"/>
                          <a:ea typeface="Times New Roman"/>
                          <a:cs typeface="Times New Roman"/>
                        </a:rPr>
                        <a:t>3</a:t>
                      </a:r>
                      <a:endParaRPr lang="en-US" sz="160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ctr">
                        <a:lnSpc>
                          <a:spcPct val="115000"/>
                        </a:lnSpc>
                        <a:spcAft>
                          <a:spcPts val="0"/>
                        </a:spcAft>
                      </a:pPr>
                      <a:r>
                        <a:rPr lang="es-ES" sz="1600">
                          <a:latin typeface="Arial"/>
                          <a:ea typeface="Times New Roman"/>
                          <a:cs typeface="Times New Roman"/>
                        </a:rPr>
                        <a:t>AT2</a:t>
                      </a:r>
                      <a:endParaRPr lang="en-US" sz="160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ctr">
                        <a:lnSpc>
                          <a:spcPct val="115000"/>
                        </a:lnSpc>
                        <a:spcAft>
                          <a:spcPts val="0"/>
                        </a:spcAft>
                      </a:pPr>
                      <a:r>
                        <a:rPr lang="es-ES" sz="1600" dirty="0">
                          <a:latin typeface="Arial"/>
                          <a:ea typeface="Times New Roman"/>
                          <a:cs typeface="Times New Roman"/>
                        </a:rPr>
                        <a:t>ANILLO</a:t>
                      </a:r>
                      <a:endParaRPr lang="en-US" sz="1600" dirty="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r">
                        <a:lnSpc>
                          <a:spcPct val="115000"/>
                        </a:lnSpc>
                        <a:spcAft>
                          <a:spcPts val="0"/>
                        </a:spcAft>
                      </a:pPr>
                      <a:r>
                        <a:rPr lang="es-ES" sz="1600" dirty="0">
                          <a:latin typeface="Arial"/>
                          <a:ea typeface="Times New Roman"/>
                          <a:cs typeface="Times New Roman"/>
                        </a:rPr>
                        <a:t>1</a:t>
                      </a:r>
                      <a:endParaRPr lang="en-US" sz="1600" dirty="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r">
                        <a:lnSpc>
                          <a:spcPct val="115000"/>
                        </a:lnSpc>
                        <a:spcAft>
                          <a:spcPts val="0"/>
                        </a:spcAft>
                      </a:pPr>
                      <a:r>
                        <a:rPr lang="es-ES" sz="1600" dirty="0">
                          <a:latin typeface="Arial"/>
                          <a:ea typeface="Times New Roman"/>
                          <a:cs typeface="Times New Roman"/>
                        </a:rPr>
                        <a:t>24,0</a:t>
                      </a:r>
                      <a:endParaRPr lang="en-US" sz="1600" dirty="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ctr">
                        <a:lnSpc>
                          <a:spcPct val="115000"/>
                        </a:lnSpc>
                        <a:spcAft>
                          <a:spcPts val="0"/>
                        </a:spcAft>
                      </a:pPr>
                      <a:r>
                        <a:rPr lang="es-ES" sz="1600" dirty="0">
                          <a:latin typeface="Arial"/>
                          <a:ea typeface="Times New Roman"/>
                          <a:cs typeface="Times New Roman"/>
                        </a:rPr>
                        <a:t>26,9</a:t>
                      </a:r>
                      <a:endParaRPr lang="en-US" sz="1600" dirty="0">
                        <a:latin typeface="Times New Roman"/>
                        <a:ea typeface="Times New Roman"/>
                        <a:cs typeface="Times New Roman"/>
                      </a:endParaRPr>
                    </a:p>
                  </a:txBody>
                  <a:tcPr marL="28631" marR="28631" marT="0" marB="0" anchor="ctr">
                    <a:lnL>
                      <a:noFill/>
                    </a:lnL>
                    <a:lnR>
                      <a:noFill/>
                    </a:lnR>
                    <a:lnT>
                      <a:noFill/>
                    </a:lnT>
                    <a:lnB>
                      <a:noFill/>
                    </a:lnB>
                  </a:tcPr>
                </a:tc>
                <a:tc gridSpan="2">
                  <a:txBody>
                    <a:bodyPr/>
                    <a:lstStyle/>
                    <a:p>
                      <a:pPr algn="ctr">
                        <a:lnSpc>
                          <a:spcPct val="115000"/>
                        </a:lnSpc>
                        <a:spcAft>
                          <a:spcPts val="0"/>
                        </a:spcAft>
                      </a:pPr>
                      <a:r>
                        <a:rPr lang="es-ES" sz="1600">
                          <a:latin typeface="Arial"/>
                          <a:ea typeface="Times New Roman"/>
                          <a:cs typeface="Times New Roman"/>
                        </a:rPr>
                        <a:t>89,3</a:t>
                      </a:r>
                      <a:endParaRPr lang="en-US" sz="1600">
                        <a:latin typeface="Times New Roman"/>
                        <a:ea typeface="Times New Roman"/>
                        <a:cs typeface="Times New Roman"/>
                      </a:endParaRPr>
                    </a:p>
                  </a:txBody>
                  <a:tcPr marL="28631" marR="28631" marT="0" marB="0" anchor="ctr">
                    <a:lnL>
                      <a:noFill/>
                    </a:lnL>
                    <a:lnR>
                      <a:noFill/>
                    </a:lnR>
                    <a:lnT>
                      <a:noFill/>
                    </a:lnT>
                    <a:lnB>
                      <a:noFill/>
                    </a:lnB>
                  </a:tcPr>
                </a:tc>
                <a:tc hMerge="1">
                  <a:txBody>
                    <a:bodyPr/>
                    <a:lstStyle/>
                    <a:p>
                      <a:endParaRPr lang="es-ES"/>
                    </a:p>
                  </a:txBody>
                  <a:tcPr/>
                </a:tc>
              </a:tr>
              <a:tr h="412750">
                <a:tc>
                  <a:txBody>
                    <a:bodyPr/>
                    <a:lstStyle/>
                    <a:p>
                      <a:pPr algn="ctr">
                        <a:lnSpc>
                          <a:spcPct val="115000"/>
                        </a:lnSpc>
                        <a:spcAft>
                          <a:spcPts val="0"/>
                        </a:spcAft>
                      </a:pPr>
                      <a:r>
                        <a:rPr lang="es-ES" sz="1600">
                          <a:latin typeface="Arial"/>
                          <a:ea typeface="Times New Roman"/>
                          <a:cs typeface="Times New Roman"/>
                        </a:rPr>
                        <a:t>4</a:t>
                      </a:r>
                      <a:endParaRPr lang="en-US" sz="160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ctr">
                        <a:lnSpc>
                          <a:spcPct val="115000"/>
                        </a:lnSpc>
                        <a:spcAft>
                          <a:spcPts val="0"/>
                        </a:spcAft>
                      </a:pPr>
                      <a:r>
                        <a:rPr lang="es-ES" sz="1600">
                          <a:latin typeface="Arial"/>
                          <a:ea typeface="Times New Roman"/>
                          <a:cs typeface="Times New Roman"/>
                        </a:rPr>
                        <a:t>AT2</a:t>
                      </a:r>
                      <a:endParaRPr lang="en-US" sz="160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ctr">
                        <a:lnSpc>
                          <a:spcPct val="115000"/>
                        </a:lnSpc>
                        <a:spcAft>
                          <a:spcPts val="0"/>
                        </a:spcAft>
                      </a:pPr>
                      <a:r>
                        <a:rPr lang="es-ES" sz="1600">
                          <a:latin typeface="Arial"/>
                          <a:ea typeface="Times New Roman"/>
                          <a:cs typeface="Times New Roman"/>
                        </a:rPr>
                        <a:t>ANILLO</a:t>
                      </a:r>
                      <a:endParaRPr lang="en-US" sz="160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r">
                        <a:lnSpc>
                          <a:spcPct val="115000"/>
                        </a:lnSpc>
                        <a:spcAft>
                          <a:spcPts val="0"/>
                        </a:spcAft>
                      </a:pPr>
                      <a:r>
                        <a:rPr lang="es-ES" sz="1600" dirty="0">
                          <a:latin typeface="Arial"/>
                          <a:ea typeface="Times New Roman"/>
                          <a:cs typeface="Times New Roman"/>
                        </a:rPr>
                        <a:t>2</a:t>
                      </a:r>
                      <a:endParaRPr lang="en-US" sz="1600" dirty="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r">
                        <a:lnSpc>
                          <a:spcPct val="115000"/>
                        </a:lnSpc>
                        <a:spcAft>
                          <a:spcPts val="0"/>
                        </a:spcAft>
                      </a:pPr>
                      <a:r>
                        <a:rPr lang="es-ES" sz="1600" dirty="0">
                          <a:latin typeface="Arial"/>
                          <a:ea typeface="Times New Roman"/>
                          <a:cs typeface="Times New Roman"/>
                        </a:rPr>
                        <a:t>24,0</a:t>
                      </a:r>
                      <a:endParaRPr lang="en-US" sz="1600" dirty="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ctr">
                        <a:lnSpc>
                          <a:spcPct val="115000"/>
                        </a:lnSpc>
                        <a:spcAft>
                          <a:spcPts val="0"/>
                        </a:spcAft>
                      </a:pPr>
                      <a:r>
                        <a:rPr lang="es-ES" sz="1600" dirty="0">
                          <a:latin typeface="Arial"/>
                          <a:ea typeface="Times New Roman"/>
                          <a:cs typeface="Times New Roman"/>
                        </a:rPr>
                        <a:t>26,9</a:t>
                      </a:r>
                      <a:endParaRPr lang="en-US" sz="1600" dirty="0">
                        <a:latin typeface="Times New Roman"/>
                        <a:ea typeface="Times New Roman"/>
                        <a:cs typeface="Times New Roman"/>
                      </a:endParaRPr>
                    </a:p>
                  </a:txBody>
                  <a:tcPr marL="28631" marR="28631" marT="0" marB="0" anchor="ctr">
                    <a:lnL>
                      <a:noFill/>
                    </a:lnL>
                    <a:lnR>
                      <a:noFill/>
                    </a:lnR>
                    <a:lnT>
                      <a:noFill/>
                    </a:lnT>
                    <a:lnB>
                      <a:noFill/>
                    </a:lnB>
                  </a:tcPr>
                </a:tc>
                <a:tc gridSpan="2">
                  <a:txBody>
                    <a:bodyPr/>
                    <a:lstStyle/>
                    <a:p>
                      <a:pPr algn="ctr">
                        <a:lnSpc>
                          <a:spcPct val="115000"/>
                        </a:lnSpc>
                        <a:spcAft>
                          <a:spcPts val="0"/>
                        </a:spcAft>
                      </a:pPr>
                      <a:r>
                        <a:rPr lang="es-ES" sz="1600" dirty="0">
                          <a:latin typeface="Arial"/>
                          <a:ea typeface="Times New Roman"/>
                          <a:cs typeface="Times New Roman"/>
                        </a:rPr>
                        <a:t>89,3</a:t>
                      </a:r>
                      <a:endParaRPr lang="en-US" sz="1600" dirty="0">
                        <a:latin typeface="Times New Roman"/>
                        <a:ea typeface="Times New Roman"/>
                        <a:cs typeface="Times New Roman"/>
                      </a:endParaRPr>
                    </a:p>
                  </a:txBody>
                  <a:tcPr marL="28631" marR="28631" marT="0" marB="0" anchor="ctr">
                    <a:lnL>
                      <a:noFill/>
                    </a:lnL>
                    <a:lnR>
                      <a:noFill/>
                    </a:lnR>
                    <a:lnT>
                      <a:noFill/>
                    </a:lnT>
                    <a:lnB>
                      <a:noFill/>
                    </a:lnB>
                  </a:tcPr>
                </a:tc>
                <a:tc hMerge="1">
                  <a:txBody>
                    <a:bodyPr/>
                    <a:lstStyle/>
                    <a:p>
                      <a:endParaRPr lang="es-ES"/>
                    </a:p>
                  </a:txBody>
                  <a:tcPr/>
                </a:tc>
              </a:tr>
              <a:tr h="412750">
                <a:tc>
                  <a:txBody>
                    <a:bodyPr/>
                    <a:lstStyle/>
                    <a:p>
                      <a:pPr algn="ctr">
                        <a:lnSpc>
                          <a:spcPct val="115000"/>
                        </a:lnSpc>
                        <a:spcAft>
                          <a:spcPts val="0"/>
                        </a:spcAft>
                      </a:pPr>
                      <a:r>
                        <a:rPr lang="es-ES" sz="1600">
                          <a:latin typeface="Arial"/>
                          <a:ea typeface="Times New Roman"/>
                          <a:cs typeface="Times New Roman"/>
                        </a:rPr>
                        <a:t>5</a:t>
                      </a:r>
                      <a:endParaRPr lang="en-US" sz="1600">
                        <a:latin typeface="Times New Roman"/>
                        <a:ea typeface="Times New Roman"/>
                        <a:cs typeface="Times New Roman"/>
                      </a:endParaRPr>
                    </a:p>
                  </a:txBody>
                  <a:tcPr marL="28631" marR="2863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Arial"/>
                          <a:ea typeface="Times New Roman"/>
                          <a:cs typeface="Times New Roman"/>
                        </a:rPr>
                        <a:t>INTERCONECTADO</a:t>
                      </a:r>
                      <a:endParaRPr lang="en-US" sz="1600">
                        <a:latin typeface="Times New Roman"/>
                        <a:ea typeface="Times New Roman"/>
                        <a:cs typeface="Times New Roman"/>
                      </a:endParaRPr>
                    </a:p>
                  </a:txBody>
                  <a:tcPr marL="28631" marR="2863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Arial"/>
                          <a:ea typeface="Times New Roman"/>
                          <a:cs typeface="Times New Roman"/>
                        </a:rPr>
                        <a:t>ANILLO</a:t>
                      </a:r>
                      <a:endParaRPr lang="en-US" sz="1600">
                        <a:latin typeface="Times New Roman"/>
                        <a:ea typeface="Times New Roman"/>
                        <a:cs typeface="Times New Roman"/>
                      </a:endParaRPr>
                    </a:p>
                  </a:txBody>
                  <a:tcPr marL="28631" marR="2863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latin typeface="Arial"/>
                          <a:ea typeface="Times New Roman"/>
                          <a:cs typeface="Times New Roman"/>
                        </a:rPr>
                        <a:t>1</a:t>
                      </a:r>
                      <a:endParaRPr lang="en-US" sz="1600">
                        <a:latin typeface="Times New Roman"/>
                        <a:ea typeface="Times New Roman"/>
                        <a:cs typeface="Times New Roman"/>
                      </a:endParaRPr>
                    </a:p>
                  </a:txBody>
                  <a:tcPr marL="28631" marR="2863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dirty="0">
                          <a:latin typeface="Arial"/>
                          <a:ea typeface="Times New Roman"/>
                          <a:cs typeface="Times New Roman"/>
                        </a:rPr>
                        <a:t>34,2</a:t>
                      </a:r>
                      <a:endParaRPr lang="en-US" sz="1600" dirty="0">
                        <a:latin typeface="Times New Roman"/>
                        <a:ea typeface="Times New Roman"/>
                        <a:cs typeface="Times New Roman"/>
                      </a:endParaRPr>
                    </a:p>
                  </a:txBody>
                  <a:tcPr marL="28631" marR="2863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dirty="0">
                          <a:latin typeface="Arial"/>
                          <a:ea typeface="Times New Roman"/>
                          <a:cs typeface="Times New Roman"/>
                        </a:rPr>
                        <a:t>60,0</a:t>
                      </a:r>
                      <a:endParaRPr lang="en-US" sz="1600" dirty="0">
                        <a:latin typeface="Times New Roman"/>
                        <a:ea typeface="Times New Roman"/>
                        <a:cs typeface="Times New Roman"/>
                      </a:endParaRPr>
                    </a:p>
                  </a:txBody>
                  <a:tcPr marL="28631" marR="28631"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S" sz="1600" dirty="0">
                          <a:latin typeface="Arial"/>
                          <a:ea typeface="Times New Roman"/>
                          <a:cs typeface="Times New Roman"/>
                        </a:rPr>
                        <a:t>57,1</a:t>
                      </a:r>
                      <a:endParaRPr lang="en-US" sz="1600" dirty="0">
                        <a:latin typeface="Times New Roman"/>
                        <a:ea typeface="Times New Roman"/>
                        <a:cs typeface="Times New Roman"/>
                      </a:endParaRPr>
                    </a:p>
                  </a:txBody>
                  <a:tcPr marL="28631" marR="28631"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r>
            </a:tbl>
          </a:graphicData>
        </a:graphic>
      </p:graphicFrame>
      <p:sp>
        <p:nvSpPr>
          <p:cNvPr id="11" name="2 Marcador de contenido"/>
          <p:cNvSpPr txBox="1">
            <a:spLocks/>
          </p:cNvSpPr>
          <p:nvPr/>
        </p:nvSpPr>
        <p:spPr>
          <a:xfrm>
            <a:off x="304800" y="2209800"/>
            <a:ext cx="8305800" cy="4572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90000"/>
              </a:lnSpc>
              <a:spcBef>
                <a:spcPct val="20000"/>
              </a:spcBef>
              <a:spcAft>
                <a:spcPts val="0"/>
              </a:spcAft>
              <a:buClrTx/>
              <a:buSzTx/>
              <a:tabLst/>
              <a:defRPr/>
            </a:pPr>
            <a:r>
              <a:rPr lang="es-ES" sz="1400" b="1" noProof="0" dirty="0" smtClean="0">
                <a:effectLst>
                  <a:outerShdw blurRad="38100" dist="38100" dir="2700000" algn="tl">
                    <a:srgbClr val="000000">
                      <a:alpha val="43137"/>
                    </a:srgbClr>
                  </a:outerShdw>
                </a:effectLst>
                <a:latin typeface="Verdana" pitchFamily="34" charset="0"/>
              </a:rPr>
              <a:t>CARGA </a:t>
            </a:r>
            <a:r>
              <a:rPr lang="es-ES" sz="1400" b="1" dirty="0" smtClean="0">
                <a:effectLst>
                  <a:outerShdw blurRad="38100" dist="38100" dir="2700000" algn="tl">
                    <a:srgbClr val="000000">
                      <a:alpha val="43137"/>
                    </a:srgbClr>
                  </a:outerShdw>
                </a:effectLst>
                <a:latin typeface="Verdana" pitchFamily="34" charset="0"/>
              </a:rPr>
              <a:t>DE</a:t>
            </a:r>
            <a:r>
              <a:rPr lang="es-ES" sz="1400" b="1" noProof="0" dirty="0" smtClean="0">
                <a:effectLst>
                  <a:outerShdw blurRad="38100" dist="38100" dir="2700000" algn="tl">
                    <a:srgbClr val="000000">
                      <a:alpha val="43137"/>
                    </a:srgbClr>
                  </a:outerShdw>
                </a:effectLst>
                <a:latin typeface="Verdana" pitchFamily="34" charset="0"/>
              </a:rPr>
              <a:t> TRANSFORMADORES</a:t>
            </a:r>
            <a:endParaRPr kumimoji="0" lang="es-ES" sz="1400" b="0" i="0"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p:nvPr/>
        </p:nvPicPr>
        <p:blipFill>
          <a:blip r:embed="rId3" cstate="print"/>
          <a:srcRect l="2167"/>
          <a:stretch>
            <a:fillRect/>
          </a:stretch>
        </p:blipFill>
        <p:spPr bwMode="auto">
          <a:xfrm>
            <a:off x="457200" y="1905000"/>
            <a:ext cx="8229600" cy="4876800"/>
          </a:xfrm>
          <a:prstGeom prst="rect">
            <a:avLst/>
          </a:prstGeom>
          <a:noFill/>
          <a:ln w="9525">
            <a:noFill/>
            <a:miter lim="800000"/>
            <a:headEnd/>
            <a:tailEnd/>
          </a:ln>
        </p:spPr>
      </p:pic>
      <p:sp>
        <p:nvSpPr>
          <p:cNvPr id="2" name="1 Título"/>
          <p:cNvSpPr>
            <a:spLocks noGrp="1"/>
          </p:cNvSpPr>
          <p:nvPr>
            <p:ph type="title"/>
          </p:nvPr>
        </p:nvSpPr>
        <p:spPr>
          <a:xfrm>
            <a:off x="76200" y="7620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SIMULACION DEL SISTEMA</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3" name="2 Marcador de contenido"/>
          <p:cNvSpPr>
            <a:spLocks noGrp="1"/>
          </p:cNvSpPr>
          <p:nvPr>
            <p:ph idx="1"/>
          </p:nvPr>
        </p:nvSpPr>
        <p:spPr>
          <a:xfrm>
            <a:off x="76200" y="1447800"/>
            <a:ext cx="8458200" cy="381000"/>
          </a:xfrm>
        </p:spPr>
        <p:txBody>
          <a:bodyPr vert="horz" lIns="91440" tIns="45720" rIns="91440" bIns="45720" rtlCol="0">
            <a:noAutofit/>
          </a:bodyPr>
          <a:lstStyle/>
          <a:p>
            <a:pPr algn="ctr">
              <a:lnSpc>
                <a:spcPct val="90000"/>
              </a:lnSpc>
              <a:buNone/>
            </a:pPr>
            <a:r>
              <a:rPr lang="es-ES" sz="1800" b="1" dirty="0" smtClean="0">
                <a:solidFill>
                  <a:schemeClr val="tx1">
                    <a:lumMod val="50000"/>
                    <a:lumOff val="50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CASO 2 - CARGA MÁXIMA CON LA UNIDAD DE </a:t>
            </a:r>
            <a:r>
              <a:rPr lang="es-ES" sz="1800" b="1" dirty="0" smtClean="0">
                <a:solidFill>
                  <a:schemeClr val="tx1">
                    <a:lumMod val="50000"/>
                    <a:lumOff val="50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MENOR CAPACIDAD </a:t>
            </a:r>
            <a:r>
              <a:rPr lang="es-ES" sz="1800" b="1" dirty="0" smtClean="0">
                <a:solidFill>
                  <a:schemeClr val="tx1">
                    <a:lumMod val="50000"/>
                    <a:lumOff val="50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GENERANDO </a:t>
            </a:r>
            <a:endParaRPr lang="es-ES" sz="1800" dirty="0" smtClean="0">
              <a:latin typeface="Verdana" pitchFamily="34" charset="0"/>
            </a:endParaRPr>
          </a:p>
        </p:txBody>
      </p:sp>
      <p:pic>
        <p:nvPicPr>
          <p:cNvPr id="2051" name="Picture 3"/>
          <p:cNvPicPr>
            <a:picLocks noChangeAspect="1" noChangeArrowheads="1"/>
          </p:cNvPicPr>
          <p:nvPr/>
        </p:nvPicPr>
        <p:blipFill>
          <a:blip r:embed="rId4" cstate="print"/>
          <a:srcRect/>
          <a:stretch>
            <a:fillRect/>
          </a:stretch>
        </p:blipFill>
        <p:spPr bwMode="auto">
          <a:xfrm>
            <a:off x="76200" y="66675"/>
            <a:ext cx="8991600" cy="771525"/>
          </a:xfrm>
          <a:prstGeom prst="rect">
            <a:avLst/>
          </a:prstGeom>
          <a:noFill/>
          <a:ln w="9525">
            <a:noFill/>
            <a:miter lim="800000"/>
            <a:headEnd/>
            <a:tailEnd/>
          </a:ln>
        </p:spPr>
      </p:pic>
      <p:sp>
        <p:nvSpPr>
          <p:cNvPr id="7"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28</a:t>
            </a:fld>
            <a:endParaRPr lang="es-ES" b="1" dirty="0">
              <a:latin typeface="BankGothic Md BT" pitchFamily="34" charset="0"/>
            </a:endParaRPr>
          </a:p>
        </p:txBody>
      </p:sp>
      <p:pic>
        <p:nvPicPr>
          <p:cNvPr id="8" name="5 Marcador de contenido" descr="ESPOL_FIEC.gif"/>
          <p:cNvPicPr>
            <a:picLocks noChangeAspect="1"/>
          </p:cNvPicPr>
          <p:nvPr/>
        </p:nvPicPr>
        <p:blipFill>
          <a:blip r:embed="rId5" cstate="print"/>
          <a:stretch>
            <a:fillRect/>
          </a:stretch>
        </p:blipFill>
        <p:spPr>
          <a:xfrm>
            <a:off x="8153400" y="6451854"/>
            <a:ext cx="990600" cy="406146"/>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 y="7620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SIMULACION DEL SISTEMA</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graphicFrame>
        <p:nvGraphicFramePr>
          <p:cNvPr id="10" name="9 Tabla"/>
          <p:cNvGraphicFramePr>
            <a:graphicFrameLocks noGrp="1"/>
          </p:cNvGraphicFramePr>
          <p:nvPr/>
        </p:nvGraphicFramePr>
        <p:xfrm>
          <a:off x="304800" y="4419600"/>
          <a:ext cx="8610601" cy="2176272"/>
        </p:xfrm>
        <a:graphic>
          <a:graphicData uri="http://schemas.openxmlformats.org/drawingml/2006/table">
            <a:tbl>
              <a:tblPr/>
              <a:tblGrid>
                <a:gridCol w="917157"/>
                <a:gridCol w="2720443"/>
                <a:gridCol w="1114488"/>
                <a:gridCol w="1013961"/>
                <a:gridCol w="1448339"/>
                <a:gridCol w="1396213"/>
              </a:tblGrid>
              <a:tr h="630679">
                <a:tc>
                  <a:txBody>
                    <a:bodyPr/>
                    <a:lstStyle/>
                    <a:p>
                      <a:pPr algn="ctr">
                        <a:lnSpc>
                          <a:spcPct val="115000"/>
                        </a:lnSpc>
                        <a:spcAft>
                          <a:spcPts val="0"/>
                        </a:spcAft>
                      </a:pPr>
                      <a:r>
                        <a:rPr lang="es-ES" sz="1400" b="1" dirty="0">
                          <a:solidFill>
                            <a:schemeClr val="bg1"/>
                          </a:solidFill>
                          <a:latin typeface="Arial"/>
                          <a:ea typeface="Times New Roman"/>
                        </a:rPr>
                        <a:t>Barra </a:t>
                      </a:r>
                      <a:endParaRPr lang="es-ES" sz="1400" dirty="0">
                        <a:solidFill>
                          <a:schemeClr val="bg1"/>
                        </a:solidFill>
                        <a:latin typeface="Times New Roman"/>
                        <a:ea typeface="Times New Roman"/>
                      </a:endParaRPr>
                    </a:p>
                    <a:p>
                      <a:pPr algn="ctr">
                        <a:spcAft>
                          <a:spcPts val="0"/>
                        </a:spcAft>
                      </a:pPr>
                      <a:r>
                        <a:rPr lang="es-ES" sz="1400" b="1" dirty="0">
                          <a:solidFill>
                            <a:schemeClr val="bg1"/>
                          </a:solidFill>
                          <a:latin typeface="Arial"/>
                          <a:ea typeface="Times New Roman"/>
                        </a:rPr>
                        <a:t>No.</a:t>
                      </a:r>
                      <a:endParaRPr lang="es-ES" sz="1400" dirty="0">
                        <a:solidFill>
                          <a:schemeClr val="bg1"/>
                        </a:solidFill>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dirty="0">
                          <a:solidFill>
                            <a:schemeClr val="bg1"/>
                          </a:solidFill>
                          <a:latin typeface="Arial"/>
                          <a:ea typeface="Times New Roman"/>
                        </a:rPr>
                        <a:t>Nombre de Barra</a:t>
                      </a:r>
                      <a:endParaRPr lang="es-ES" sz="1400" dirty="0">
                        <a:solidFill>
                          <a:schemeClr val="bg1"/>
                        </a:solidFill>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es-ES" sz="1400" b="1" dirty="0">
                          <a:solidFill>
                            <a:schemeClr val="bg1"/>
                          </a:solidFill>
                          <a:latin typeface="Arial"/>
                          <a:ea typeface="Times New Roman"/>
                        </a:rPr>
                        <a:t>Voltaje </a:t>
                      </a:r>
                      <a:br>
                        <a:rPr lang="es-ES" sz="1400" b="1" dirty="0">
                          <a:solidFill>
                            <a:schemeClr val="bg1"/>
                          </a:solidFill>
                          <a:latin typeface="Arial"/>
                          <a:ea typeface="Times New Roman"/>
                        </a:rPr>
                      </a:br>
                      <a:r>
                        <a:rPr lang="es-ES" sz="1400" b="1" dirty="0">
                          <a:solidFill>
                            <a:schemeClr val="bg1"/>
                          </a:solidFill>
                          <a:latin typeface="Arial"/>
                          <a:ea typeface="Times New Roman"/>
                        </a:rPr>
                        <a:t>[</a:t>
                      </a:r>
                      <a:r>
                        <a:rPr lang="es-ES" sz="1400" b="1" dirty="0" err="1">
                          <a:solidFill>
                            <a:schemeClr val="bg1"/>
                          </a:solidFill>
                          <a:latin typeface="Arial"/>
                          <a:ea typeface="Times New Roman"/>
                        </a:rPr>
                        <a:t>kV</a:t>
                      </a:r>
                      <a:r>
                        <a:rPr lang="es-ES" sz="1400" b="1" dirty="0">
                          <a:solidFill>
                            <a:schemeClr val="bg1"/>
                          </a:solidFill>
                          <a:latin typeface="Arial"/>
                          <a:ea typeface="Times New Roman"/>
                        </a:rPr>
                        <a:t>]</a:t>
                      </a:r>
                      <a:endParaRPr lang="es-ES" sz="1400" dirty="0">
                        <a:solidFill>
                          <a:schemeClr val="bg1"/>
                        </a:solidFill>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dirty="0">
                          <a:solidFill>
                            <a:schemeClr val="bg1"/>
                          </a:solidFill>
                          <a:latin typeface="Arial"/>
                          <a:ea typeface="Times New Roman"/>
                        </a:rPr>
                        <a:t>Carga Activa</a:t>
                      </a:r>
                      <a:br>
                        <a:rPr lang="es-ES" sz="1400" b="1" dirty="0">
                          <a:solidFill>
                            <a:schemeClr val="bg1"/>
                          </a:solidFill>
                          <a:latin typeface="Arial"/>
                          <a:ea typeface="Times New Roman"/>
                        </a:rPr>
                      </a:br>
                      <a:r>
                        <a:rPr lang="es-ES" sz="1400" b="1" dirty="0">
                          <a:solidFill>
                            <a:schemeClr val="bg1"/>
                          </a:solidFill>
                          <a:latin typeface="Arial"/>
                          <a:ea typeface="Times New Roman"/>
                        </a:rPr>
                        <a:t>[MW]</a:t>
                      </a:r>
                      <a:endParaRPr lang="es-ES" sz="1400" dirty="0">
                        <a:solidFill>
                          <a:schemeClr val="bg1"/>
                        </a:solidFill>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dirty="0">
                          <a:solidFill>
                            <a:schemeClr val="bg1"/>
                          </a:solidFill>
                          <a:latin typeface="Arial"/>
                          <a:ea typeface="Times New Roman"/>
                        </a:rPr>
                        <a:t>Carga      Reactiva</a:t>
                      </a:r>
                      <a:br>
                        <a:rPr lang="es-ES" sz="1400" b="1" dirty="0">
                          <a:solidFill>
                            <a:schemeClr val="bg1"/>
                          </a:solidFill>
                          <a:latin typeface="Arial"/>
                          <a:ea typeface="Times New Roman"/>
                        </a:rPr>
                      </a:br>
                      <a:r>
                        <a:rPr lang="es-ES" sz="1400" b="1" dirty="0">
                          <a:solidFill>
                            <a:schemeClr val="bg1"/>
                          </a:solidFill>
                          <a:latin typeface="Arial"/>
                          <a:ea typeface="Times New Roman"/>
                        </a:rPr>
                        <a:t>[MVAR]</a:t>
                      </a:r>
                      <a:endParaRPr lang="es-ES" sz="1400" dirty="0">
                        <a:solidFill>
                          <a:schemeClr val="bg1"/>
                        </a:solidFill>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dirty="0">
                          <a:solidFill>
                            <a:schemeClr val="bg1"/>
                          </a:solidFill>
                          <a:latin typeface="Arial"/>
                          <a:ea typeface="Times New Roman"/>
                        </a:rPr>
                        <a:t>Factor</a:t>
                      </a:r>
                      <a:endParaRPr lang="es-ES" sz="1400" dirty="0">
                        <a:solidFill>
                          <a:schemeClr val="bg1"/>
                        </a:solidFill>
                        <a:latin typeface="Times New Roman"/>
                        <a:ea typeface="Times New Roman"/>
                      </a:endParaRPr>
                    </a:p>
                    <a:p>
                      <a:pPr algn="ctr">
                        <a:lnSpc>
                          <a:spcPct val="115000"/>
                        </a:lnSpc>
                        <a:spcAft>
                          <a:spcPts val="0"/>
                        </a:spcAft>
                      </a:pPr>
                      <a:r>
                        <a:rPr lang="es-ES" sz="1400" b="1" dirty="0">
                          <a:solidFill>
                            <a:schemeClr val="bg1"/>
                          </a:solidFill>
                          <a:latin typeface="Arial"/>
                          <a:ea typeface="Times New Roman"/>
                        </a:rPr>
                        <a:t>Potencia</a:t>
                      </a:r>
                      <a:endParaRPr lang="es-ES" sz="1400" dirty="0">
                        <a:solidFill>
                          <a:schemeClr val="bg1"/>
                        </a:solidFill>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198542">
                <a:tc>
                  <a:txBody>
                    <a:bodyPr/>
                    <a:lstStyle/>
                    <a:p>
                      <a:pPr algn="ctr">
                        <a:lnSpc>
                          <a:spcPct val="115000"/>
                        </a:lnSpc>
                        <a:spcAft>
                          <a:spcPts val="0"/>
                        </a:spcAft>
                      </a:pPr>
                      <a:r>
                        <a:rPr lang="es-ES" sz="1400">
                          <a:latin typeface="Arial"/>
                          <a:ea typeface="Times New Roman"/>
                        </a:rPr>
                        <a:t>1</a:t>
                      </a:r>
                      <a:endParaRPr lang="es-ES" sz="1400">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 sz="1400" dirty="0">
                          <a:latin typeface="Arial"/>
                          <a:ea typeface="Times New Roman"/>
                        </a:rPr>
                        <a:t>AT1</a:t>
                      </a:r>
                      <a:endParaRPr lang="es-ES" sz="1400" dirty="0">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r" defTabSz="914400" rtl="0" eaLnBrk="1" latinLnBrk="0" hangingPunct="1">
                        <a:lnSpc>
                          <a:spcPct val="115000"/>
                        </a:lnSpc>
                        <a:spcAft>
                          <a:spcPts val="0"/>
                        </a:spcAft>
                      </a:pPr>
                      <a:r>
                        <a:rPr lang="es-ES" sz="1400" kern="1200" dirty="0">
                          <a:solidFill>
                            <a:schemeClr val="tx1"/>
                          </a:solidFill>
                          <a:latin typeface="Arial"/>
                          <a:ea typeface="Times New Roman"/>
                          <a:cs typeface="+mn-cs"/>
                        </a:rPr>
                        <a:t>0.000</a:t>
                      </a: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r" defTabSz="914400" rtl="0" eaLnBrk="1" latinLnBrk="0" hangingPunct="1">
                        <a:lnSpc>
                          <a:spcPct val="115000"/>
                        </a:lnSpc>
                        <a:spcAft>
                          <a:spcPts val="0"/>
                        </a:spcAft>
                      </a:pPr>
                      <a:r>
                        <a:rPr lang="es-ES" sz="1400" kern="1200" dirty="0">
                          <a:solidFill>
                            <a:schemeClr val="tx1"/>
                          </a:solidFill>
                          <a:latin typeface="Arial"/>
                          <a:ea typeface="Times New Roman"/>
                          <a:cs typeface="+mn-cs"/>
                        </a:rPr>
                        <a:t>0</a:t>
                      </a: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r" defTabSz="914400" rtl="0" eaLnBrk="1" latinLnBrk="0" hangingPunct="1">
                        <a:lnSpc>
                          <a:spcPct val="115000"/>
                        </a:lnSpc>
                        <a:spcAft>
                          <a:spcPts val="0"/>
                        </a:spcAft>
                      </a:pPr>
                      <a:r>
                        <a:rPr lang="es-ES" sz="1400" kern="1200" dirty="0">
                          <a:solidFill>
                            <a:schemeClr val="tx1"/>
                          </a:solidFill>
                          <a:latin typeface="Arial"/>
                          <a:ea typeface="Times New Roman"/>
                          <a:cs typeface="+mn-cs"/>
                        </a:rPr>
                        <a:t>0</a:t>
                      </a: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r" defTabSz="914400" rtl="0" eaLnBrk="1" latinLnBrk="0" hangingPunct="1">
                        <a:lnSpc>
                          <a:spcPct val="115000"/>
                        </a:lnSpc>
                        <a:spcAft>
                          <a:spcPts val="0"/>
                        </a:spcAft>
                      </a:pPr>
                      <a:r>
                        <a:rPr lang="es-ES" sz="1400" kern="1200" dirty="0">
                          <a:solidFill>
                            <a:schemeClr val="tx1"/>
                          </a:solidFill>
                          <a:latin typeface="Arial"/>
                          <a:ea typeface="Times New Roman"/>
                          <a:cs typeface="+mn-cs"/>
                        </a:rPr>
                        <a:t>0</a:t>
                      </a: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198542">
                <a:tc>
                  <a:txBody>
                    <a:bodyPr/>
                    <a:lstStyle/>
                    <a:p>
                      <a:pPr algn="ctr">
                        <a:lnSpc>
                          <a:spcPct val="115000"/>
                        </a:lnSpc>
                        <a:spcAft>
                          <a:spcPts val="0"/>
                        </a:spcAft>
                      </a:pPr>
                      <a:r>
                        <a:rPr lang="es-ES" sz="1400">
                          <a:latin typeface="Arial"/>
                          <a:ea typeface="Times New Roman"/>
                        </a:rPr>
                        <a:t>2</a:t>
                      </a:r>
                      <a:endParaRPr lang="es-ES" sz="1400">
                        <a:latin typeface="Times New Roman"/>
                        <a:ea typeface="Times New Roman"/>
                      </a:endParaRPr>
                    </a:p>
                  </a:txBody>
                  <a:tcPr marL="68580" marR="68580" marT="0" marB="0" anchor="b">
                    <a:lnL>
                      <a:noFill/>
                    </a:lnL>
                    <a:lnR>
                      <a:noFill/>
                    </a:lnR>
                    <a:lnT>
                      <a:noFill/>
                    </a:lnT>
                    <a:lnB>
                      <a:noFill/>
                    </a:lnB>
                  </a:tcPr>
                </a:tc>
                <a:tc>
                  <a:txBody>
                    <a:bodyPr/>
                    <a:lstStyle/>
                    <a:p>
                      <a:pPr>
                        <a:lnSpc>
                          <a:spcPct val="115000"/>
                        </a:lnSpc>
                        <a:spcAft>
                          <a:spcPts val="0"/>
                        </a:spcAft>
                      </a:pPr>
                      <a:r>
                        <a:rPr lang="es-ES" sz="1400" dirty="0">
                          <a:latin typeface="Arial"/>
                          <a:ea typeface="Times New Roman"/>
                        </a:rPr>
                        <a:t>AT2</a:t>
                      </a:r>
                      <a:endParaRPr lang="es-ES" sz="1400" dirty="0">
                        <a:latin typeface="Times New Roman"/>
                        <a:ea typeface="Times New Roman"/>
                      </a:endParaRPr>
                    </a:p>
                  </a:txBody>
                  <a:tcPr marL="68580" marR="68580" marT="0" marB="0" anchor="b">
                    <a:lnL>
                      <a:noFill/>
                    </a:lnL>
                    <a:lnR>
                      <a:noFill/>
                    </a:lnR>
                    <a:lnT>
                      <a:noFill/>
                    </a:lnT>
                    <a:lnB>
                      <a:noFill/>
                    </a:lnB>
                  </a:tcPr>
                </a:tc>
                <a:tc>
                  <a:txBody>
                    <a:bodyPr/>
                    <a:lstStyle/>
                    <a:p>
                      <a:pPr marL="0" algn="r" defTabSz="914400" rtl="0" eaLnBrk="1" latinLnBrk="0" hangingPunct="1">
                        <a:lnSpc>
                          <a:spcPct val="115000"/>
                        </a:lnSpc>
                        <a:spcAft>
                          <a:spcPts val="0"/>
                        </a:spcAft>
                      </a:pPr>
                      <a:r>
                        <a:rPr lang="es-ES" sz="1400" kern="1200" dirty="0">
                          <a:solidFill>
                            <a:schemeClr val="tx1"/>
                          </a:solidFill>
                          <a:latin typeface="Arial"/>
                          <a:ea typeface="Times New Roman"/>
                          <a:cs typeface="+mn-cs"/>
                        </a:rPr>
                        <a:t>14.191</a:t>
                      </a:r>
                    </a:p>
                  </a:txBody>
                  <a:tcPr marL="44450" marR="44450" marT="0" marB="0" anchor="ctr">
                    <a:lnL>
                      <a:noFill/>
                    </a:lnL>
                    <a:lnR>
                      <a:noFill/>
                    </a:lnR>
                    <a:lnT>
                      <a:noFill/>
                    </a:lnT>
                    <a:lnB>
                      <a:noFill/>
                    </a:lnB>
                  </a:tcPr>
                </a:tc>
                <a:tc>
                  <a:txBody>
                    <a:bodyPr/>
                    <a:lstStyle/>
                    <a:p>
                      <a:pPr marL="0" algn="r" defTabSz="914400" rtl="0" eaLnBrk="1" latinLnBrk="0" hangingPunct="1">
                        <a:lnSpc>
                          <a:spcPct val="115000"/>
                        </a:lnSpc>
                        <a:spcAft>
                          <a:spcPts val="0"/>
                        </a:spcAft>
                      </a:pPr>
                      <a:r>
                        <a:rPr lang="es-ES" sz="1400" kern="1200" dirty="0">
                          <a:solidFill>
                            <a:schemeClr val="tx1"/>
                          </a:solidFill>
                          <a:latin typeface="Arial"/>
                          <a:ea typeface="Times New Roman"/>
                          <a:cs typeface="+mn-cs"/>
                        </a:rPr>
                        <a:t>-45,60</a:t>
                      </a:r>
                    </a:p>
                  </a:txBody>
                  <a:tcPr marL="44450" marR="44450" marT="0" marB="0" anchor="b">
                    <a:lnL>
                      <a:noFill/>
                    </a:lnL>
                    <a:lnR>
                      <a:noFill/>
                    </a:lnR>
                    <a:lnT>
                      <a:noFill/>
                    </a:lnT>
                    <a:lnB>
                      <a:noFill/>
                    </a:lnB>
                  </a:tcPr>
                </a:tc>
                <a:tc>
                  <a:txBody>
                    <a:bodyPr/>
                    <a:lstStyle/>
                    <a:p>
                      <a:pPr marL="0" algn="r" defTabSz="914400" rtl="0" eaLnBrk="1" latinLnBrk="0" hangingPunct="1">
                        <a:lnSpc>
                          <a:spcPct val="115000"/>
                        </a:lnSpc>
                        <a:spcAft>
                          <a:spcPts val="0"/>
                        </a:spcAft>
                      </a:pPr>
                      <a:r>
                        <a:rPr lang="es-ES" sz="1400" kern="1200" dirty="0">
                          <a:solidFill>
                            <a:schemeClr val="tx1"/>
                          </a:solidFill>
                          <a:latin typeface="Arial"/>
                          <a:ea typeface="Times New Roman"/>
                          <a:cs typeface="+mn-cs"/>
                        </a:rPr>
                        <a:t>-15,00</a:t>
                      </a:r>
                    </a:p>
                  </a:txBody>
                  <a:tcPr marL="44450" marR="44450" marT="0" marB="0" anchor="b">
                    <a:lnL>
                      <a:noFill/>
                    </a:lnL>
                    <a:lnR>
                      <a:noFill/>
                    </a:lnR>
                    <a:lnT>
                      <a:noFill/>
                    </a:lnT>
                    <a:lnB>
                      <a:noFill/>
                    </a:lnB>
                  </a:tcPr>
                </a:tc>
                <a:tc>
                  <a:txBody>
                    <a:bodyPr/>
                    <a:lstStyle/>
                    <a:p>
                      <a:pPr marL="0" algn="r" defTabSz="914400" rtl="0" eaLnBrk="1" latinLnBrk="0" hangingPunct="1">
                        <a:lnSpc>
                          <a:spcPct val="115000"/>
                        </a:lnSpc>
                        <a:spcAft>
                          <a:spcPts val="0"/>
                        </a:spcAft>
                      </a:pPr>
                      <a:r>
                        <a:rPr lang="es-ES" sz="1400" kern="1200" dirty="0">
                          <a:solidFill>
                            <a:schemeClr val="tx1"/>
                          </a:solidFill>
                          <a:latin typeface="Arial"/>
                          <a:ea typeface="Times New Roman"/>
                          <a:cs typeface="+mn-cs"/>
                        </a:rPr>
                        <a:t>0.949</a:t>
                      </a:r>
                    </a:p>
                  </a:txBody>
                  <a:tcPr marL="44450" marR="44450" marT="0" marB="0" anchor="b">
                    <a:lnL>
                      <a:noFill/>
                    </a:lnL>
                    <a:lnR>
                      <a:noFill/>
                    </a:lnR>
                    <a:lnT>
                      <a:noFill/>
                    </a:lnT>
                    <a:lnB>
                      <a:noFill/>
                    </a:lnB>
                  </a:tcPr>
                </a:tc>
              </a:tr>
              <a:tr h="198542">
                <a:tc>
                  <a:txBody>
                    <a:bodyPr/>
                    <a:lstStyle/>
                    <a:p>
                      <a:pPr algn="ctr">
                        <a:lnSpc>
                          <a:spcPct val="115000"/>
                        </a:lnSpc>
                        <a:spcAft>
                          <a:spcPts val="0"/>
                        </a:spcAft>
                      </a:pPr>
                      <a:r>
                        <a:rPr lang="es-ES" sz="1400">
                          <a:latin typeface="Arial"/>
                          <a:ea typeface="Times New Roman"/>
                        </a:rPr>
                        <a:t>3</a:t>
                      </a:r>
                      <a:endParaRPr lang="es-ES" sz="1400">
                        <a:latin typeface="Times New Roman"/>
                        <a:ea typeface="Times New Roman"/>
                      </a:endParaRPr>
                    </a:p>
                  </a:txBody>
                  <a:tcPr marL="68580" marR="68580" marT="0" marB="0" anchor="b">
                    <a:lnL>
                      <a:noFill/>
                    </a:lnL>
                    <a:lnR>
                      <a:noFill/>
                    </a:lnR>
                    <a:lnT>
                      <a:noFill/>
                    </a:lnT>
                    <a:lnB>
                      <a:noFill/>
                    </a:lnB>
                  </a:tcPr>
                </a:tc>
                <a:tc>
                  <a:txBody>
                    <a:bodyPr/>
                    <a:lstStyle/>
                    <a:p>
                      <a:pPr>
                        <a:lnSpc>
                          <a:spcPct val="115000"/>
                        </a:lnSpc>
                        <a:spcAft>
                          <a:spcPts val="0"/>
                        </a:spcAft>
                      </a:pPr>
                      <a:r>
                        <a:rPr lang="es-ES" sz="1400">
                          <a:latin typeface="Arial"/>
                          <a:ea typeface="Times New Roman"/>
                        </a:rPr>
                        <a:t>ANILLO</a:t>
                      </a:r>
                      <a:endParaRPr lang="es-ES" sz="1400">
                        <a:latin typeface="Times New Roman"/>
                        <a:ea typeface="Times New Roman"/>
                      </a:endParaRPr>
                    </a:p>
                  </a:txBody>
                  <a:tcPr marL="68580" marR="68580" marT="0" marB="0" anchor="b">
                    <a:lnL>
                      <a:noFill/>
                    </a:lnL>
                    <a:lnR>
                      <a:noFill/>
                    </a:lnR>
                    <a:lnT>
                      <a:noFill/>
                    </a:lnT>
                    <a:lnB>
                      <a:noFill/>
                    </a:lnB>
                  </a:tcPr>
                </a:tc>
                <a:tc>
                  <a:txBody>
                    <a:bodyPr/>
                    <a:lstStyle/>
                    <a:p>
                      <a:pPr marL="0" algn="r" defTabSz="914400" rtl="0" eaLnBrk="1" latinLnBrk="0" hangingPunct="1">
                        <a:lnSpc>
                          <a:spcPct val="115000"/>
                        </a:lnSpc>
                        <a:spcAft>
                          <a:spcPts val="0"/>
                        </a:spcAft>
                      </a:pPr>
                      <a:r>
                        <a:rPr lang="es-ES" sz="1400" kern="1200" dirty="0">
                          <a:solidFill>
                            <a:schemeClr val="tx1"/>
                          </a:solidFill>
                          <a:latin typeface="Arial"/>
                          <a:ea typeface="Times New Roman"/>
                          <a:cs typeface="+mn-cs"/>
                        </a:rPr>
                        <a:t>68.913</a:t>
                      </a:r>
                    </a:p>
                  </a:txBody>
                  <a:tcPr marL="44450" marR="44450" marT="0" marB="0" anchor="ctr">
                    <a:lnL>
                      <a:noFill/>
                    </a:lnL>
                    <a:lnR>
                      <a:noFill/>
                    </a:lnR>
                    <a:lnT>
                      <a:noFill/>
                    </a:lnT>
                    <a:lnB>
                      <a:noFill/>
                    </a:lnB>
                  </a:tcPr>
                </a:tc>
                <a:tc>
                  <a:txBody>
                    <a:bodyPr/>
                    <a:lstStyle/>
                    <a:p>
                      <a:pPr marL="0" algn="r" defTabSz="914400" rtl="0" eaLnBrk="1" latinLnBrk="0" hangingPunct="1">
                        <a:lnSpc>
                          <a:spcPct val="115000"/>
                        </a:lnSpc>
                        <a:spcAft>
                          <a:spcPts val="0"/>
                        </a:spcAft>
                      </a:pPr>
                      <a:r>
                        <a:rPr lang="es-ES" sz="1400" kern="1200" dirty="0">
                          <a:solidFill>
                            <a:schemeClr val="tx1"/>
                          </a:solidFill>
                          <a:latin typeface="Arial"/>
                          <a:ea typeface="Times New Roman"/>
                          <a:cs typeface="+mn-cs"/>
                        </a:rPr>
                        <a:t>68,58</a:t>
                      </a:r>
                    </a:p>
                  </a:txBody>
                  <a:tcPr marL="44450" marR="44450" marT="0" marB="0" anchor="b">
                    <a:lnL>
                      <a:noFill/>
                    </a:lnL>
                    <a:lnR>
                      <a:noFill/>
                    </a:lnR>
                    <a:lnT>
                      <a:noFill/>
                    </a:lnT>
                    <a:lnB>
                      <a:noFill/>
                    </a:lnB>
                  </a:tcPr>
                </a:tc>
                <a:tc>
                  <a:txBody>
                    <a:bodyPr/>
                    <a:lstStyle/>
                    <a:p>
                      <a:pPr marL="0" algn="r" defTabSz="914400" rtl="0" eaLnBrk="1" latinLnBrk="0" hangingPunct="1">
                        <a:lnSpc>
                          <a:spcPct val="115000"/>
                        </a:lnSpc>
                        <a:spcAft>
                          <a:spcPts val="0"/>
                        </a:spcAft>
                      </a:pPr>
                      <a:r>
                        <a:rPr lang="es-ES" sz="1400" kern="1200" dirty="0">
                          <a:solidFill>
                            <a:schemeClr val="tx1"/>
                          </a:solidFill>
                          <a:latin typeface="Arial"/>
                          <a:ea typeface="Times New Roman"/>
                          <a:cs typeface="+mn-cs"/>
                        </a:rPr>
                        <a:t>17,41</a:t>
                      </a:r>
                    </a:p>
                  </a:txBody>
                  <a:tcPr marL="44450" marR="44450" marT="0" marB="0" anchor="b">
                    <a:lnL>
                      <a:noFill/>
                    </a:lnL>
                    <a:lnR>
                      <a:noFill/>
                    </a:lnR>
                    <a:lnT>
                      <a:noFill/>
                    </a:lnT>
                    <a:lnB>
                      <a:noFill/>
                    </a:lnB>
                  </a:tcPr>
                </a:tc>
                <a:tc>
                  <a:txBody>
                    <a:bodyPr/>
                    <a:lstStyle/>
                    <a:p>
                      <a:pPr marL="0" algn="r" defTabSz="914400" rtl="0" eaLnBrk="1" latinLnBrk="0" hangingPunct="1">
                        <a:lnSpc>
                          <a:spcPct val="115000"/>
                        </a:lnSpc>
                        <a:spcAft>
                          <a:spcPts val="0"/>
                        </a:spcAft>
                      </a:pPr>
                      <a:r>
                        <a:rPr lang="es-ES" sz="1400" kern="1200" dirty="0">
                          <a:solidFill>
                            <a:schemeClr val="tx1"/>
                          </a:solidFill>
                          <a:latin typeface="Arial"/>
                          <a:ea typeface="Times New Roman"/>
                          <a:cs typeface="+mn-cs"/>
                        </a:rPr>
                        <a:t>0.969</a:t>
                      </a:r>
                    </a:p>
                  </a:txBody>
                  <a:tcPr marL="44450" marR="44450" marT="0" marB="0" anchor="b">
                    <a:lnL>
                      <a:noFill/>
                    </a:lnL>
                    <a:lnR>
                      <a:noFill/>
                    </a:lnR>
                    <a:lnT>
                      <a:noFill/>
                    </a:lnT>
                    <a:lnB>
                      <a:noFill/>
                    </a:lnB>
                  </a:tcPr>
                </a:tc>
              </a:tr>
              <a:tr h="198542">
                <a:tc>
                  <a:txBody>
                    <a:bodyPr/>
                    <a:lstStyle/>
                    <a:p>
                      <a:pPr algn="ctr">
                        <a:lnSpc>
                          <a:spcPct val="115000"/>
                        </a:lnSpc>
                        <a:spcAft>
                          <a:spcPts val="0"/>
                        </a:spcAft>
                      </a:pPr>
                      <a:r>
                        <a:rPr lang="es-ES" sz="1400">
                          <a:latin typeface="Arial"/>
                          <a:ea typeface="Times New Roman"/>
                        </a:rPr>
                        <a:t>4</a:t>
                      </a:r>
                      <a:endParaRPr lang="es-ES" sz="1400">
                        <a:latin typeface="Times New Roman"/>
                        <a:ea typeface="Times New Roman"/>
                      </a:endParaRPr>
                    </a:p>
                  </a:txBody>
                  <a:tcPr marL="68580" marR="68580" marT="0" marB="0" anchor="b">
                    <a:lnL>
                      <a:noFill/>
                    </a:lnL>
                    <a:lnR>
                      <a:noFill/>
                    </a:lnR>
                    <a:lnT>
                      <a:noFill/>
                    </a:lnT>
                    <a:lnB>
                      <a:noFill/>
                    </a:lnB>
                  </a:tcPr>
                </a:tc>
                <a:tc>
                  <a:txBody>
                    <a:bodyPr/>
                    <a:lstStyle/>
                    <a:p>
                      <a:pPr>
                        <a:lnSpc>
                          <a:spcPct val="115000"/>
                        </a:lnSpc>
                        <a:spcAft>
                          <a:spcPts val="0"/>
                        </a:spcAft>
                      </a:pPr>
                      <a:r>
                        <a:rPr lang="es-ES" sz="1400">
                          <a:latin typeface="Arial"/>
                          <a:ea typeface="Times New Roman"/>
                        </a:rPr>
                        <a:t>INTERCONECTADO</a:t>
                      </a:r>
                      <a:endParaRPr lang="es-ES" sz="1400">
                        <a:latin typeface="Times New Roman"/>
                        <a:ea typeface="Times New Roman"/>
                      </a:endParaRPr>
                    </a:p>
                  </a:txBody>
                  <a:tcPr marL="68580" marR="68580" marT="0" marB="0" anchor="b">
                    <a:lnL>
                      <a:noFill/>
                    </a:lnL>
                    <a:lnR>
                      <a:noFill/>
                    </a:lnR>
                    <a:lnT>
                      <a:noFill/>
                    </a:lnT>
                    <a:lnB>
                      <a:noFill/>
                    </a:lnB>
                  </a:tcPr>
                </a:tc>
                <a:tc>
                  <a:txBody>
                    <a:bodyPr/>
                    <a:lstStyle/>
                    <a:p>
                      <a:pPr marL="0" algn="r" defTabSz="914400" rtl="0" eaLnBrk="1" latinLnBrk="0" hangingPunct="1">
                        <a:lnSpc>
                          <a:spcPct val="115000"/>
                        </a:lnSpc>
                        <a:spcAft>
                          <a:spcPts val="0"/>
                        </a:spcAft>
                      </a:pPr>
                      <a:r>
                        <a:rPr lang="es-ES" sz="1400" kern="1200" dirty="0">
                          <a:solidFill>
                            <a:schemeClr val="tx1"/>
                          </a:solidFill>
                          <a:latin typeface="Arial"/>
                          <a:ea typeface="Times New Roman"/>
                          <a:cs typeface="+mn-cs"/>
                        </a:rPr>
                        <a:t>69.000</a:t>
                      </a:r>
                    </a:p>
                  </a:txBody>
                  <a:tcPr marL="44450" marR="44450" marT="0" marB="0" anchor="ctr">
                    <a:lnL>
                      <a:noFill/>
                    </a:lnL>
                    <a:lnR>
                      <a:noFill/>
                    </a:lnR>
                    <a:lnT>
                      <a:noFill/>
                    </a:lnT>
                    <a:lnB>
                      <a:noFill/>
                    </a:lnB>
                  </a:tcPr>
                </a:tc>
                <a:tc>
                  <a:txBody>
                    <a:bodyPr/>
                    <a:lstStyle/>
                    <a:p>
                      <a:pPr marL="0" algn="r" defTabSz="914400" rtl="0" eaLnBrk="1" latinLnBrk="0" hangingPunct="1">
                        <a:lnSpc>
                          <a:spcPct val="115000"/>
                        </a:lnSpc>
                        <a:spcAft>
                          <a:spcPts val="0"/>
                        </a:spcAft>
                      </a:pPr>
                      <a:r>
                        <a:rPr lang="es-ES" sz="1400" kern="1200" dirty="0">
                          <a:solidFill>
                            <a:schemeClr val="tx1"/>
                          </a:solidFill>
                          <a:latin typeface="Arial"/>
                          <a:ea typeface="Times New Roman"/>
                          <a:cs typeface="+mn-cs"/>
                        </a:rPr>
                        <a:t>-23.09</a:t>
                      </a:r>
                    </a:p>
                  </a:txBody>
                  <a:tcPr marL="44450" marR="44450" marT="0" marB="0" anchor="b">
                    <a:lnL>
                      <a:noFill/>
                    </a:lnL>
                    <a:lnR>
                      <a:noFill/>
                    </a:lnR>
                    <a:lnT>
                      <a:noFill/>
                    </a:lnT>
                    <a:lnB>
                      <a:noFill/>
                    </a:lnB>
                  </a:tcPr>
                </a:tc>
                <a:tc>
                  <a:txBody>
                    <a:bodyPr/>
                    <a:lstStyle/>
                    <a:p>
                      <a:pPr marL="0" algn="r" defTabSz="914400" rtl="0" eaLnBrk="1" latinLnBrk="0" hangingPunct="1">
                        <a:lnSpc>
                          <a:spcPct val="115000"/>
                        </a:lnSpc>
                        <a:spcAft>
                          <a:spcPts val="0"/>
                        </a:spcAft>
                      </a:pPr>
                      <a:r>
                        <a:rPr lang="es-ES" sz="1400" kern="1200" dirty="0">
                          <a:solidFill>
                            <a:schemeClr val="tx1"/>
                          </a:solidFill>
                          <a:latin typeface="Arial"/>
                          <a:ea typeface="Times New Roman"/>
                          <a:cs typeface="+mn-cs"/>
                        </a:rPr>
                        <a:t>-7.28</a:t>
                      </a:r>
                    </a:p>
                  </a:txBody>
                  <a:tcPr marL="44450" marR="44450" marT="0" marB="0" anchor="b">
                    <a:lnL>
                      <a:noFill/>
                    </a:lnL>
                    <a:lnR>
                      <a:noFill/>
                    </a:lnR>
                    <a:lnT>
                      <a:noFill/>
                    </a:lnT>
                    <a:lnB>
                      <a:noFill/>
                    </a:lnB>
                  </a:tcPr>
                </a:tc>
                <a:tc>
                  <a:txBody>
                    <a:bodyPr/>
                    <a:lstStyle/>
                    <a:p>
                      <a:pPr marL="0" algn="r" defTabSz="914400" rtl="0" eaLnBrk="1" latinLnBrk="0" hangingPunct="1">
                        <a:lnSpc>
                          <a:spcPct val="115000"/>
                        </a:lnSpc>
                        <a:spcAft>
                          <a:spcPts val="0"/>
                        </a:spcAft>
                      </a:pPr>
                      <a:r>
                        <a:rPr lang="es-ES" sz="1400" kern="1200" dirty="0">
                          <a:solidFill>
                            <a:schemeClr val="tx1"/>
                          </a:solidFill>
                          <a:latin typeface="Arial"/>
                          <a:ea typeface="Times New Roman"/>
                          <a:cs typeface="+mn-cs"/>
                        </a:rPr>
                        <a:t>0.954</a:t>
                      </a:r>
                    </a:p>
                  </a:txBody>
                  <a:tcPr marL="44450" marR="44450" marT="0" marB="0" anchor="b">
                    <a:lnL>
                      <a:noFill/>
                    </a:lnL>
                    <a:lnR>
                      <a:noFill/>
                    </a:lnR>
                    <a:lnT>
                      <a:noFill/>
                    </a:lnT>
                    <a:lnB>
                      <a:noFill/>
                    </a:lnB>
                  </a:tcPr>
                </a:tc>
              </a:tr>
              <a:tr h="187886">
                <a:tc>
                  <a:txBody>
                    <a:bodyPr/>
                    <a:lstStyle/>
                    <a:p>
                      <a:pPr algn="just">
                        <a:spcAft>
                          <a:spcPts val="0"/>
                        </a:spcAft>
                      </a:pPr>
                      <a:endParaRPr lang="es-ES" sz="1400" dirty="0">
                        <a:latin typeface="Arial"/>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1400" dirty="0">
                        <a:latin typeface="Arial"/>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1400" dirty="0">
                        <a:latin typeface="Arial"/>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1400" dirty="0">
                        <a:latin typeface="Arial"/>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1400" dirty="0">
                        <a:latin typeface="Arial"/>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1400" dirty="0">
                        <a:latin typeface="Arial"/>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216069">
                <a:tc>
                  <a:txBody>
                    <a:bodyPr/>
                    <a:lstStyle/>
                    <a:p>
                      <a:pPr algn="just">
                        <a:spcAft>
                          <a:spcPts val="0"/>
                        </a:spcAft>
                      </a:pPr>
                      <a:endParaRPr lang="es-ES" sz="1400" dirty="0">
                        <a:latin typeface="Arial"/>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latin typeface="Arial"/>
                          <a:ea typeface="Times New Roman"/>
                        </a:rPr>
                        <a:t>PERDIDAS</a:t>
                      </a:r>
                      <a:endParaRPr lang="es-ES" sz="1400">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s-ES" sz="1400">
                        <a:latin typeface="Arial"/>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latin typeface="Arial"/>
                          <a:ea typeface="Times New Roman"/>
                          <a:cs typeface="Times New Roman"/>
                        </a:rPr>
                        <a:t>0,11</a:t>
                      </a:r>
                      <a:endParaRPr lang="es-ES" sz="14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dirty="0">
                          <a:latin typeface="Arial"/>
                          <a:ea typeface="Times New Roman"/>
                          <a:cs typeface="Times New Roman"/>
                        </a:rPr>
                        <a:t>4,87</a:t>
                      </a:r>
                      <a:endParaRPr lang="es-ES" sz="1400" dirty="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1400" dirty="0">
                        <a:latin typeface="Arial"/>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10 Tabla"/>
          <p:cNvGraphicFramePr>
            <a:graphicFrameLocks noGrp="1"/>
          </p:cNvGraphicFramePr>
          <p:nvPr/>
        </p:nvGraphicFramePr>
        <p:xfrm>
          <a:off x="304800" y="1981200"/>
          <a:ext cx="8534400" cy="1981200"/>
        </p:xfrm>
        <a:graphic>
          <a:graphicData uri="http://schemas.openxmlformats.org/drawingml/2006/table">
            <a:tbl>
              <a:tblPr/>
              <a:tblGrid>
                <a:gridCol w="1029405"/>
                <a:gridCol w="2344315"/>
                <a:gridCol w="1056705"/>
                <a:gridCol w="1109028"/>
                <a:gridCol w="942959"/>
                <a:gridCol w="922485"/>
                <a:gridCol w="1129503"/>
              </a:tblGrid>
              <a:tr h="812498">
                <a:tc>
                  <a:txBody>
                    <a:bodyPr/>
                    <a:lstStyle/>
                    <a:p>
                      <a:pPr algn="ctr">
                        <a:lnSpc>
                          <a:spcPct val="115000"/>
                        </a:lnSpc>
                        <a:spcAft>
                          <a:spcPts val="0"/>
                        </a:spcAft>
                      </a:pPr>
                      <a:r>
                        <a:rPr lang="es-ES" sz="1400" b="1" dirty="0">
                          <a:solidFill>
                            <a:schemeClr val="bg1"/>
                          </a:solidFill>
                          <a:latin typeface="Arial"/>
                          <a:ea typeface="Times New Roman"/>
                        </a:rPr>
                        <a:t>Barra</a:t>
                      </a:r>
                      <a:endParaRPr lang="es-ES" sz="1400" dirty="0">
                        <a:solidFill>
                          <a:schemeClr val="bg1"/>
                        </a:solidFill>
                        <a:latin typeface="Times New Roman"/>
                        <a:ea typeface="Times New Roman"/>
                      </a:endParaRPr>
                    </a:p>
                    <a:p>
                      <a:pPr algn="ctr">
                        <a:lnSpc>
                          <a:spcPct val="115000"/>
                        </a:lnSpc>
                        <a:spcAft>
                          <a:spcPts val="0"/>
                        </a:spcAft>
                      </a:pPr>
                      <a:r>
                        <a:rPr lang="es-ES" sz="1400" b="1" dirty="0">
                          <a:solidFill>
                            <a:schemeClr val="bg1"/>
                          </a:solidFill>
                          <a:latin typeface="Arial"/>
                          <a:ea typeface="Times New Roman"/>
                        </a:rPr>
                        <a:t>No.</a:t>
                      </a:r>
                      <a:endParaRPr lang="es-ES" sz="14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dirty="0">
                          <a:solidFill>
                            <a:schemeClr val="bg1"/>
                          </a:solidFill>
                          <a:latin typeface="Arial"/>
                          <a:ea typeface="Times New Roman"/>
                        </a:rPr>
                        <a:t>Nombre de Barra</a:t>
                      </a:r>
                      <a:endParaRPr lang="es-ES" sz="14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dirty="0">
                          <a:solidFill>
                            <a:schemeClr val="bg1"/>
                          </a:solidFill>
                          <a:latin typeface="Arial"/>
                          <a:ea typeface="Times New Roman"/>
                        </a:rPr>
                        <a:t>Nominal</a:t>
                      </a:r>
                      <a:br>
                        <a:rPr lang="es-ES" sz="1400" b="1" dirty="0">
                          <a:solidFill>
                            <a:schemeClr val="bg1"/>
                          </a:solidFill>
                          <a:latin typeface="Arial"/>
                          <a:ea typeface="Times New Roman"/>
                        </a:rPr>
                      </a:br>
                      <a:r>
                        <a:rPr lang="es-ES" sz="1400" b="1" dirty="0">
                          <a:solidFill>
                            <a:schemeClr val="bg1"/>
                          </a:solidFill>
                          <a:latin typeface="Arial"/>
                          <a:ea typeface="Times New Roman"/>
                        </a:rPr>
                        <a:t>(</a:t>
                      </a:r>
                      <a:r>
                        <a:rPr lang="es-ES" sz="1400" b="1" dirty="0" err="1">
                          <a:solidFill>
                            <a:schemeClr val="bg1"/>
                          </a:solidFill>
                          <a:latin typeface="Arial"/>
                          <a:ea typeface="Times New Roman"/>
                        </a:rPr>
                        <a:t>kV</a:t>
                      </a:r>
                      <a:r>
                        <a:rPr lang="es-ES" sz="1400" b="1" dirty="0">
                          <a:solidFill>
                            <a:schemeClr val="bg1"/>
                          </a:solidFill>
                          <a:latin typeface="Arial"/>
                          <a:ea typeface="Times New Roman"/>
                        </a:rPr>
                        <a:t>)</a:t>
                      </a:r>
                      <a:endParaRPr lang="es-ES" sz="14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dirty="0">
                          <a:solidFill>
                            <a:schemeClr val="bg1"/>
                          </a:solidFill>
                          <a:latin typeface="Arial"/>
                          <a:ea typeface="Times New Roman"/>
                        </a:rPr>
                        <a:t>Voltaje</a:t>
                      </a:r>
                      <a:endParaRPr lang="es-ES" sz="1400" dirty="0">
                        <a:solidFill>
                          <a:schemeClr val="bg1"/>
                        </a:solidFill>
                        <a:latin typeface="Times New Roman"/>
                        <a:ea typeface="Times New Roman"/>
                      </a:endParaRPr>
                    </a:p>
                    <a:p>
                      <a:pPr algn="ctr">
                        <a:lnSpc>
                          <a:spcPct val="115000"/>
                        </a:lnSpc>
                        <a:spcAft>
                          <a:spcPts val="0"/>
                        </a:spcAft>
                      </a:pPr>
                      <a:r>
                        <a:rPr lang="es-ES" sz="1400" b="1" dirty="0">
                          <a:solidFill>
                            <a:schemeClr val="bg1"/>
                          </a:solidFill>
                          <a:latin typeface="Arial"/>
                          <a:ea typeface="Times New Roman"/>
                        </a:rPr>
                        <a:t>(</a:t>
                      </a:r>
                      <a:r>
                        <a:rPr lang="es-ES" sz="1400" b="1" dirty="0" err="1">
                          <a:solidFill>
                            <a:schemeClr val="bg1"/>
                          </a:solidFill>
                          <a:latin typeface="Arial"/>
                          <a:ea typeface="Times New Roman"/>
                        </a:rPr>
                        <a:t>pu</a:t>
                      </a:r>
                      <a:r>
                        <a:rPr lang="es-ES" sz="1400" b="1" dirty="0">
                          <a:solidFill>
                            <a:schemeClr val="bg1"/>
                          </a:solidFill>
                          <a:latin typeface="Arial"/>
                          <a:ea typeface="Times New Roman"/>
                        </a:rPr>
                        <a:t>)</a:t>
                      </a:r>
                      <a:endParaRPr lang="es-ES" sz="14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dirty="0">
                          <a:solidFill>
                            <a:schemeClr val="bg1"/>
                          </a:solidFill>
                          <a:latin typeface="Arial"/>
                          <a:ea typeface="Times New Roman"/>
                        </a:rPr>
                        <a:t>Angulo </a:t>
                      </a:r>
                      <a:br>
                        <a:rPr lang="es-ES" sz="1400" b="1" dirty="0">
                          <a:solidFill>
                            <a:schemeClr val="bg1"/>
                          </a:solidFill>
                          <a:latin typeface="Arial"/>
                          <a:ea typeface="Times New Roman"/>
                        </a:rPr>
                      </a:br>
                      <a:r>
                        <a:rPr lang="es-ES" sz="1400" b="1" dirty="0">
                          <a:solidFill>
                            <a:schemeClr val="bg1"/>
                          </a:solidFill>
                          <a:latin typeface="Arial"/>
                          <a:ea typeface="Times New Roman"/>
                        </a:rPr>
                        <a:t>(</a:t>
                      </a:r>
                      <a:r>
                        <a:rPr lang="es-ES" sz="1400" b="1" dirty="0" err="1">
                          <a:solidFill>
                            <a:schemeClr val="bg1"/>
                          </a:solidFill>
                          <a:latin typeface="Arial"/>
                          <a:ea typeface="Times New Roman"/>
                        </a:rPr>
                        <a:t>deg</a:t>
                      </a:r>
                      <a:r>
                        <a:rPr lang="es-ES" sz="1400" b="1" dirty="0">
                          <a:solidFill>
                            <a:schemeClr val="bg1"/>
                          </a:solidFill>
                          <a:latin typeface="Arial"/>
                          <a:ea typeface="Times New Roman"/>
                        </a:rPr>
                        <a:t>)</a:t>
                      </a:r>
                      <a:endParaRPr lang="es-ES" sz="14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a:solidFill>
                            <a:schemeClr val="bg1"/>
                          </a:solidFill>
                          <a:latin typeface="Arial"/>
                          <a:ea typeface="Times New Roman"/>
                        </a:rPr>
                        <a:t>Voltaje</a:t>
                      </a:r>
                      <a:endParaRPr lang="es-ES" sz="1400">
                        <a:solidFill>
                          <a:schemeClr val="bg1"/>
                        </a:solidFill>
                        <a:latin typeface="Times New Roman"/>
                        <a:ea typeface="Times New Roman"/>
                      </a:endParaRPr>
                    </a:p>
                    <a:p>
                      <a:pPr algn="ctr">
                        <a:lnSpc>
                          <a:spcPct val="115000"/>
                        </a:lnSpc>
                        <a:spcAft>
                          <a:spcPts val="0"/>
                        </a:spcAft>
                      </a:pPr>
                      <a:r>
                        <a:rPr lang="es-ES" sz="1400" b="1">
                          <a:solidFill>
                            <a:schemeClr val="bg1"/>
                          </a:solidFill>
                          <a:latin typeface="Arial"/>
                          <a:ea typeface="Times New Roman"/>
                        </a:rPr>
                        <a:t>(kV)</a:t>
                      </a:r>
                      <a:endParaRPr lang="es-ES" sz="140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dirty="0">
                          <a:solidFill>
                            <a:schemeClr val="bg1"/>
                          </a:solidFill>
                          <a:latin typeface="Arial"/>
                          <a:ea typeface="Times New Roman"/>
                        </a:rPr>
                        <a:t>Reg. </a:t>
                      </a:r>
                      <a:r>
                        <a:rPr lang="es-ES" sz="1400" b="1" dirty="0" err="1">
                          <a:solidFill>
                            <a:schemeClr val="bg1"/>
                          </a:solidFill>
                          <a:latin typeface="Arial"/>
                          <a:ea typeface="Times New Roman"/>
                        </a:rPr>
                        <a:t>Vol</a:t>
                      </a:r>
                      <a:r>
                        <a:rPr lang="es-ES" sz="1400" b="1" dirty="0">
                          <a:solidFill>
                            <a:schemeClr val="bg1"/>
                          </a:solidFill>
                          <a:latin typeface="Arial"/>
                          <a:ea typeface="Times New Roman"/>
                        </a:rPr>
                        <a:t> </a:t>
                      </a:r>
                      <a:br>
                        <a:rPr lang="es-ES" sz="1400" b="1" dirty="0">
                          <a:solidFill>
                            <a:schemeClr val="bg1"/>
                          </a:solidFill>
                          <a:latin typeface="Arial"/>
                          <a:ea typeface="Times New Roman"/>
                        </a:rPr>
                      </a:br>
                      <a:r>
                        <a:rPr lang="es-ES" sz="1400" b="1" dirty="0">
                          <a:solidFill>
                            <a:schemeClr val="bg1"/>
                          </a:solidFill>
                          <a:latin typeface="Arial"/>
                          <a:ea typeface="Times New Roman"/>
                        </a:rPr>
                        <a:t>+/- 2,5%</a:t>
                      </a:r>
                      <a:endParaRPr lang="es-ES" sz="14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70832">
                <a:tc>
                  <a:txBody>
                    <a:bodyPr/>
                    <a:lstStyle/>
                    <a:p>
                      <a:pPr algn="ctr">
                        <a:lnSpc>
                          <a:spcPct val="115000"/>
                        </a:lnSpc>
                        <a:spcAft>
                          <a:spcPts val="0"/>
                        </a:spcAft>
                      </a:pPr>
                      <a:r>
                        <a:rPr lang="es-ES" sz="1400">
                          <a:latin typeface="Arial"/>
                          <a:ea typeface="Times New Roman"/>
                        </a:rPr>
                        <a:t>1</a:t>
                      </a:r>
                      <a:endParaRPr lang="es-ES" sz="1400">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 sz="1400">
                          <a:latin typeface="Arial"/>
                          <a:ea typeface="Times New Roman"/>
                        </a:rPr>
                        <a:t>AT1</a:t>
                      </a:r>
                      <a:endParaRPr lang="es-ES" sz="1400">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400" dirty="0">
                          <a:latin typeface="Arial"/>
                          <a:ea typeface="Times New Roman"/>
                        </a:rPr>
                        <a:t>13,8</a:t>
                      </a:r>
                      <a:endParaRPr lang="es-ES" sz="1400" dirty="0">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r" defTabSz="914400" rtl="0" eaLnBrk="1" latinLnBrk="0" hangingPunct="1">
                        <a:lnSpc>
                          <a:spcPct val="115000"/>
                        </a:lnSpc>
                        <a:spcAft>
                          <a:spcPts val="0"/>
                        </a:spcAft>
                      </a:pPr>
                      <a:r>
                        <a:rPr lang="es-ES" sz="1400" kern="1200" dirty="0">
                          <a:solidFill>
                            <a:schemeClr val="tx1"/>
                          </a:solidFill>
                          <a:latin typeface="Arial"/>
                          <a:ea typeface="Times New Roman"/>
                          <a:cs typeface="+mn-cs"/>
                        </a:rPr>
                        <a:t>0</a:t>
                      </a: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r" defTabSz="914400" rtl="0" eaLnBrk="1" latinLnBrk="0" hangingPunct="1">
                        <a:lnSpc>
                          <a:spcPct val="115000"/>
                        </a:lnSpc>
                        <a:spcAft>
                          <a:spcPts val="0"/>
                        </a:spcAft>
                      </a:pPr>
                      <a:r>
                        <a:rPr lang="es-ES" sz="1400" kern="1200" dirty="0">
                          <a:solidFill>
                            <a:schemeClr val="tx1"/>
                          </a:solidFill>
                          <a:latin typeface="Arial"/>
                          <a:ea typeface="Times New Roman"/>
                          <a:cs typeface="+mn-cs"/>
                        </a:rPr>
                        <a:t>0</a:t>
                      </a: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r" defTabSz="914400" rtl="0" eaLnBrk="1" latinLnBrk="0" hangingPunct="1">
                        <a:lnSpc>
                          <a:spcPct val="115000"/>
                        </a:lnSpc>
                        <a:spcAft>
                          <a:spcPts val="0"/>
                        </a:spcAft>
                      </a:pPr>
                      <a:r>
                        <a:rPr lang="es-ES" sz="1400" kern="1200" dirty="0">
                          <a:solidFill>
                            <a:schemeClr val="tx1"/>
                          </a:solidFill>
                          <a:latin typeface="Arial"/>
                          <a:ea typeface="Times New Roman"/>
                          <a:cs typeface="+mn-cs"/>
                        </a:rPr>
                        <a:t>0</a:t>
                      </a: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r" defTabSz="914400" rtl="0" eaLnBrk="1" latinLnBrk="0" hangingPunct="1">
                        <a:lnSpc>
                          <a:spcPct val="115000"/>
                        </a:lnSpc>
                        <a:spcAft>
                          <a:spcPts val="0"/>
                        </a:spcAft>
                      </a:pPr>
                      <a:r>
                        <a:rPr lang="es-ES" sz="1400" kern="1200" dirty="0">
                          <a:solidFill>
                            <a:schemeClr val="tx1"/>
                          </a:solidFill>
                          <a:latin typeface="Arial"/>
                          <a:ea typeface="Times New Roman"/>
                          <a:cs typeface="+mn-cs"/>
                        </a:rPr>
                        <a:t>No</a:t>
                      </a: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r>
              <a:tr h="323822">
                <a:tc>
                  <a:txBody>
                    <a:bodyPr/>
                    <a:lstStyle/>
                    <a:p>
                      <a:pPr algn="ctr">
                        <a:lnSpc>
                          <a:spcPct val="115000"/>
                        </a:lnSpc>
                        <a:spcAft>
                          <a:spcPts val="0"/>
                        </a:spcAft>
                      </a:pPr>
                      <a:r>
                        <a:rPr lang="es-ES" sz="1400">
                          <a:latin typeface="Arial"/>
                          <a:ea typeface="Times New Roman"/>
                        </a:rPr>
                        <a:t>2</a:t>
                      </a:r>
                      <a:endParaRPr lang="es-ES" sz="1400">
                        <a:latin typeface="Times New Roman"/>
                        <a:ea typeface="Times New Roman"/>
                      </a:endParaRPr>
                    </a:p>
                  </a:txBody>
                  <a:tcPr marL="44450" marR="44450" marT="0" marB="0" anchor="ctr">
                    <a:lnL>
                      <a:noFill/>
                    </a:lnL>
                    <a:lnR>
                      <a:noFill/>
                    </a:lnR>
                    <a:lnT>
                      <a:noFill/>
                    </a:lnT>
                    <a:lnB>
                      <a:noFill/>
                    </a:lnB>
                  </a:tcPr>
                </a:tc>
                <a:tc>
                  <a:txBody>
                    <a:bodyPr/>
                    <a:lstStyle/>
                    <a:p>
                      <a:pPr>
                        <a:lnSpc>
                          <a:spcPct val="115000"/>
                        </a:lnSpc>
                        <a:spcAft>
                          <a:spcPts val="0"/>
                        </a:spcAft>
                      </a:pPr>
                      <a:r>
                        <a:rPr lang="es-ES" sz="1400">
                          <a:latin typeface="Arial"/>
                          <a:ea typeface="Times New Roman"/>
                        </a:rPr>
                        <a:t>AT2</a:t>
                      </a:r>
                      <a:endParaRPr lang="es-ES" sz="14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400">
                          <a:latin typeface="Arial"/>
                          <a:ea typeface="Times New Roman"/>
                        </a:rPr>
                        <a:t>13,8</a:t>
                      </a:r>
                      <a:endParaRPr lang="es-ES" sz="1400">
                        <a:latin typeface="Times New Roman"/>
                        <a:ea typeface="Times New Roman"/>
                      </a:endParaRPr>
                    </a:p>
                  </a:txBody>
                  <a:tcPr marL="44450" marR="44450" marT="0" marB="0" anchor="ctr">
                    <a:lnL>
                      <a:noFill/>
                    </a:lnL>
                    <a:lnR>
                      <a:noFill/>
                    </a:lnR>
                    <a:lnT>
                      <a:noFill/>
                    </a:lnT>
                    <a:lnB>
                      <a:noFill/>
                    </a:lnB>
                  </a:tcPr>
                </a:tc>
                <a:tc>
                  <a:txBody>
                    <a:bodyPr/>
                    <a:lstStyle/>
                    <a:p>
                      <a:pPr marL="0" algn="r" defTabSz="914400" rtl="0" eaLnBrk="1" latinLnBrk="0" hangingPunct="1">
                        <a:lnSpc>
                          <a:spcPct val="115000"/>
                        </a:lnSpc>
                        <a:spcAft>
                          <a:spcPts val="0"/>
                        </a:spcAft>
                      </a:pPr>
                      <a:r>
                        <a:rPr lang="es-ES" sz="1400" kern="1200" dirty="0">
                          <a:solidFill>
                            <a:schemeClr val="tx1"/>
                          </a:solidFill>
                          <a:latin typeface="Arial"/>
                          <a:ea typeface="Times New Roman"/>
                          <a:cs typeface="+mn-cs"/>
                        </a:rPr>
                        <a:t>1.02834</a:t>
                      </a:r>
                    </a:p>
                  </a:txBody>
                  <a:tcPr marL="44450" marR="44450" marT="0" marB="0" anchor="ctr">
                    <a:lnL>
                      <a:noFill/>
                    </a:lnL>
                    <a:lnR>
                      <a:noFill/>
                    </a:lnR>
                    <a:lnT>
                      <a:noFill/>
                    </a:lnT>
                    <a:lnB>
                      <a:noFill/>
                    </a:lnB>
                  </a:tcPr>
                </a:tc>
                <a:tc>
                  <a:txBody>
                    <a:bodyPr/>
                    <a:lstStyle/>
                    <a:p>
                      <a:pPr marL="0" algn="r" defTabSz="914400" rtl="0" eaLnBrk="1" latinLnBrk="0" hangingPunct="1">
                        <a:lnSpc>
                          <a:spcPct val="115000"/>
                        </a:lnSpc>
                        <a:spcAft>
                          <a:spcPts val="0"/>
                        </a:spcAft>
                      </a:pPr>
                      <a:r>
                        <a:rPr lang="es-ES" sz="1400" kern="1200" dirty="0">
                          <a:solidFill>
                            <a:schemeClr val="tx1"/>
                          </a:solidFill>
                          <a:latin typeface="Arial"/>
                          <a:ea typeface="Times New Roman"/>
                          <a:cs typeface="+mn-cs"/>
                        </a:rPr>
                        <a:t>35.49</a:t>
                      </a:r>
                    </a:p>
                  </a:txBody>
                  <a:tcPr marL="44450" marR="44450" marT="0" marB="0" anchor="ctr">
                    <a:lnL>
                      <a:noFill/>
                    </a:lnL>
                    <a:lnR>
                      <a:noFill/>
                    </a:lnR>
                    <a:lnT>
                      <a:noFill/>
                    </a:lnT>
                    <a:lnB>
                      <a:noFill/>
                    </a:lnB>
                  </a:tcPr>
                </a:tc>
                <a:tc>
                  <a:txBody>
                    <a:bodyPr/>
                    <a:lstStyle/>
                    <a:p>
                      <a:pPr marL="0" algn="r" defTabSz="914400" rtl="0" eaLnBrk="1" latinLnBrk="0" hangingPunct="1">
                        <a:lnSpc>
                          <a:spcPct val="115000"/>
                        </a:lnSpc>
                        <a:spcAft>
                          <a:spcPts val="0"/>
                        </a:spcAft>
                      </a:pPr>
                      <a:r>
                        <a:rPr lang="es-ES" sz="1400" kern="1200" dirty="0">
                          <a:solidFill>
                            <a:schemeClr val="tx1"/>
                          </a:solidFill>
                          <a:latin typeface="Arial"/>
                          <a:ea typeface="Times New Roman"/>
                          <a:cs typeface="+mn-cs"/>
                        </a:rPr>
                        <a:t>14.191</a:t>
                      </a:r>
                    </a:p>
                  </a:txBody>
                  <a:tcPr marL="44450" marR="44450" marT="0" marB="0" anchor="ctr">
                    <a:lnL>
                      <a:noFill/>
                    </a:lnL>
                    <a:lnR>
                      <a:noFill/>
                    </a:lnR>
                    <a:lnT>
                      <a:noFill/>
                    </a:lnT>
                    <a:lnB>
                      <a:noFill/>
                    </a:lnB>
                  </a:tcPr>
                </a:tc>
                <a:tc>
                  <a:txBody>
                    <a:bodyPr/>
                    <a:lstStyle/>
                    <a:p>
                      <a:pPr marL="0" algn="r" defTabSz="914400" rtl="0" eaLnBrk="1" latinLnBrk="0" hangingPunct="1">
                        <a:lnSpc>
                          <a:spcPct val="115000"/>
                        </a:lnSpc>
                        <a:spcAft>
                          <a:spcPts val="0"/>
                        </a:spcAft>
                      </a:pPr>
                      <a:r>
                        <a:rPr lang="es-ES" sz="1400" kern="1200" dirty="0">
                          <a:solidFill>
                            <a:schemeClr val="tx1"/>
                          </a:solidFill>
                          <a:latin typeface="Arial"/>
                          <a:ea typeface="Times New Roman"/>
                          <a:cs typeface="+mn-cs"/>
                        </a:rPr>
                        <a:t>Si</a:t>
                      </a:r>
                    </a:p>
                  </a:txBody>
                  <a:tcPr marL="44450" marR="44450" marT="0" marB="0" anchor="ctr">
                    <a:lnL>
                      <a:noFill/>
                    </a:lnL>
                    <a:lnR>
                      <a:noFill/>
                    </a:lnR>
                    <a:lnT>
                      <a:noFill/>
                    </a:lnT>
                    <a:lnB>
                      <a:noFill/>
                    </a:lnB>
                  </a:tcPr>
                </a:tc>
              </a:tr>
              <a:tr h="279665">
                <a:tc>
                  <a:txBody>
                    <a:bodyPr/>
                    <a:lstStyle/>
                    <a:p>
                      <a:pPr algn="ctr">
                        <a:lnSpc>
                          <a:spcPct val="115000"/>
                        </a:lnSpc>
                        <a:spcAft>
                          <a:spcPts val="0"/>
                        </a:spcAft>
                      </a:pPr>
                      <a:r>
                        <a:rPr lang="es-ES" sz="1400">
                          <a:latin typeface="Arial"/>
                          <a:ea typeface="Times New Roman"/>
                        </a:rPr>
                        <a:t>3</a:t>
                      </a:r>
                      <a:endParaRPr lang="es-ES" sz="1400">
                        <a:latin typeface="Times New Roman"/>
                        <a:ea typeface="Times New Roman"/>
                      </a:endParaRPr>
                    </a:p>
                  </a:txBody>
                  <a:tcPr marL="44450" marR="44450" marT="0" marB="0" anchor="ctr">
                    <a:lnL>
                      <a:noFill/>
                    </a:lnL>
                    <a:lnR>
                      <a:noFill/>
                    </a:lnR>
                    <a:lnT>
                      <a:noFill/>
                    </a:lnT>
                    <a:lnB>
                      <a:noFill/>
                    </a:lnB>
                  </a:tcPr>
                </a:tc>
                <a:tc>
                  <a:txBody>
                    <a:bodyPr/>
                    <a:lstStyle/>
                    <a:p>
                      <a:pPr>
                        <a:lnSpc>
                          <a:spcPct val="115000"/>
                        </a:lnSpc>
                        <a:spcAft>
                          <a:spcPts val="0"/>
                        </a:spcAft>
                      </a:pPr>
                      <a:r>
                        <a:rPr lang="es-ES" sz="1400">
                          <a:latin typeface="Arial"/>
                          <a:ea typeface="Times New Roman"/>
                        </a:rPr>
                        <a:t>ANILLO</a:t>
                      </a:r>
                      <a:endParaRPr lang="es-ES" sz="14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400">
                          <a:latin typeface="Arial"/>
                          <a:ea typeface="Times New Roman"/>
                        </a:rPr>
                        <a:t>69</a:t>
                      </a:r>
                      <a:endParaRPr lang="es-ES" sz="1400">
                        <a:latin typeface="Times New Roman"/>
                        <a:ea typeface="Times New Roman"/>
                      </a:endParaRPr>
                    </a:p>
                  </a:txBody>
                  <a:tcPr marL="44450" marR="44450" marT="0" marB="0" anchor="ctr">
                    <a:lnL>
                      <a:noFill/>
                    </a:lnL>
                    <a:lnR>
                      <a:noFill/>
                    </a:lnR>
                    <a:lnT>
                      <a:noFill/>
                    </a:lnT>
                    <a:lnB>
                      <a:noFill/>
                    </a:lnB>
                  </a:tcPr>
                </a:tc>
                <a:tc>
                  <a:txBody>
                    <a:bodyPr/>
                    <a:lstStyle/>
                    <a:p>
                      <a:pPr marL="0" algn="r" defTabSz="914400" rtl="0" eaLnBrk="1" latinLnBrk="0" hangingPunct="1">
                        <a:lnSpc>
                          <a:spcPct val="115000"/>
                        </a:lnSpc>
                        <a:spcAft>
                          <a:spcPts val="0"/>
                        </a:spcAft>
                      </a:pPr>
                      <a:r>
                        <a:rPr lang="es-ES" sz="1400" kern="1200" dirty="0">
                          <a:solidFill>
                            <a:schemeClr val="tx1"/>
                          </a:solidFill>
                          <a:latin typeface="Arial"/>
                          <a:ea typeface="Times New Roman"/>
                          <a:cs typeface="+mn-cs"/>
                        </a:rPr>
                        <a:t>0.99874</a:t>
                      </a:r>
                    </a:p>
                  </a:txBody>
                  <a:tcPr marL="44450" marR="44450" marT="0" marB="0" anchor="ctr">
                    <a:lnL>
                      <a:noFill/>
                    </a:lnL>
                    <a:lnR>
                      <a:noFill/>
                    </a:lnR>
                    <a:lnT>
                      <a:noFill/>
                    </a:lnT>
                    <a:lnB>
                      <a:noFill/>
                    </a:lnB>
                  </a:tcPr>
                </a:tc>
                <a:tc>
                  <a:txBody>
                    <a:bodyPr/>
                    <a:lstStyle/>
                    <a:p>
                      <a:pPr marL="0" algn="r" defTabSz="914400" rtl="0" eaLnBrk="1" latinLnBrk="0" hangingPunct="1">
                        <a:lnSpc>
                          <a:spcPct val="115000"/>
                        </a:lnSpc>
                        <a:spcAft>
                          <a:spcPts val="0"/>
                        </a:spcAft>
                      </a:pPr>
                      <a:r>
                        <a:rPr lang="es-ES" sz="1400" kern="1200" dirty="0">
                          <a:solidFill>
                            <a:schemeClr val="tx1"/>
                          </a:solidFill>
                          <a:latin typeface="Arial"/>
                          <a:ea typeface="Times New Roman"/>
                          <a:cs typeface="+mn-cs"/>
                        </a:rPr>
                        <a:t>-0,10</a:t>
                      </a:r>
                    </a:p>
                  </a:txBody>
                  <a:tcPr marL="44450" marR="44450" marT="0" marB="0" anchor="ctr">
                    <a:lnL>
                      <a:noFill/>
                    </a:lnL>
                    <a:lnR>
                      <a:noFill/>
                    </a:lnR>
                    <a:lnT>
                      <a:noFill/>
                    </a:lnT>
                    <a:lnB>
                      <a:noFill/>
                    </a:lnB>
                  </a:tcPr>
                </a:tc>
                <a:tc>
                  <a:txBody>
                    <a:bodyPr/>
                    <a:lstStyle/>
                    <a:p>
                      <a:pPr marL="0" algn="r" defTabSz="914400" rtl="0" eaLnBrk="1" latinLnBrk="0" hangingPunct="1">
                        <a:lnSpc>
                          <a:spcPct val="115000"/>
                        </a:lnSpc>
                        <a:spcAft>
                          <a:spcPts val="0"/>
                        </a:spcAft>
                      </a:pPr>
                      <a:r>
                        <a:rPr lang="es-ES" sz="1400" kern="1200" dirty="0">
                          <a:solidFill>
                            <a:schemeClr val="tx1"/>
                          </a:solidFill>
                          <a:latin typeface="Arial"/>
                          <a:ea typeface="Times New Roman"/>
                          <a:cs typeface="+mn-cs"/>
                        </a:rPr>
                        <a:t>68.913</a:t>
                      </a:r>
                    </a:p>
                  </a:txBody>
                  <a:tcPr marL="44450" marR="44450" marT="0" marB="0" anchor="ctr">
                    <a:lnL>
                      <a:noFill/>
                    </a:lnL>
                    <a:lnR>
                      <a:noFill/>
                    </a:lnR>
                    <a:lnT>
                      <a:noFill/>
                    </a:lnT>
                    <a:lnB>
                      <a:noFill/>
                    </a:lnB>
                  </a:tcPr>
                </a:tc>
                <a:tc>
                  <a:txBody>
                    <a:bodyPr/>
                    <a:lstStyle/>
                    <a:p>
                      <a:pPr marL="0" algn="r" defTabSz="914400" rtl="0" eaLnBrk="1" latinLnBrk="0" hangingPunct="1">
                        <a:lnSpc>
                          <a:spcPct val="115000"/>
                        </a:lnSpc>
                        <a:spcAft>
                          <a:spcPts val="0"/>
                        </a:spcAft>
                      </a:pPr>
                      <a:r>
                        <a:rPr lang="es-ES" sz="1400" kern="1200" dirty="0">
                          <a:solidFill>
                            <a:schemeClr val="tx1"/>
                          </a:solidFill>
                          <a:latin typeface="Arial"/>
                          <a:ea typeface="Times New Roman"/>
                          <a:cs typeface="+mn-cs"/>
                        </a:rPr>
                        <a:t>Si</a:t>
                      </a:r>
                    </a:p>
                  </a:txBody>
                  <a:tcPr marL="44450" marR="44450" marT="0" marB="0" anchor="ctr">
                    <a:lnL>
                      <a:noFill/>
                    </a:lnL>
                    <a:lnR>
                      <a:noFill/>
                    </a:lnR>
                    <a:lnT>
                      <a:noFill/>
                    </a:lnT>
                    <a:lnB>
                      <a:noFill/>
                    </a:lnB>
                  </a:tcPr>
                </a:tc>
              </a:tr>
              <a:tr h="294383">
                <a:tc>
                  <a:txBody>
                    <a:bodyPr/>
                    <a:lstStyle/>
                    <a:p>
                      <a:pPr algn="ctr">
                        <a:lnSpc>
                          <a:spcPct val="115000"/>
                        </a:lnSpc>
                        <a:spcAft>
                          <a:spcPts val="0"/>
                        </a:spcAft>
                      </a:pPr>
                      <a:r>
                        <a:rPr lang="es-ES" sz="1400">
                          <a:latin typeface="Arial"/>
                          <a:ea typeface="Times New Roman"/>
                        </a:rPr>
                        <a:t>4</a:t>
                      </a:r>
                      <a:endParaRPr lang="es-ES" sz="1400">
                        <a:latin typeface="Times New Roman"/>
                        <a:ea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latin typeface="Arial"/>
                          <a:ea typeface="Times New Roman"/>
                        </a:rPr>
                        <a:t>INTERCONECTADO</a:t>
                      </a:r>
                      <a:endParaRPr lang="es-ES" sz="1400">
                        <a:latin typeface="Times New Roman"/>
                        <a:ea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latin typeface="Arial"/>
                          <a:ea typeface="Times New Roman"/>
                        </a:rPr>
                        <a:t>69</a:t>
                      </a:r>
                      <a:endParaRPr lang="es-ES" sz="1400" dirty="0">
                        <a:latin typeface="Times New Roman"/>
                        <a:ea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s-ES" sz="1400" kern="1200" dirty="0">
                          <a:solidFill>
                            <a:schemeClr val="tx1"/>
                          </a:solidFill>
                          <a:latin typeface="Arial"/>
                          <a:ea typeface="Times New Roman"/>
                          <a:cs typeface="+mn-cs"/>
                        </a:rPr>
                        <a:t>1,00000</a:t>
                      </a: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s-ES" sz="1400" kern="1200" dirty="0">
                          <a:solidFill>
                            <a:schemeClr val="tx1"/>
                          </a:solidFill>
                          <a:latin typeface="Arial"/>
                          <a:ea typeface="Times New Roman"/>
                          <a:cs typeface="+mn-cs"/>
                        </a:rPr>
                        <a:t>0,00</a:t>
                      </a: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s-ES" sz="1400" kern="1200" dirty="0">
                          <a:solidFill>
                            <a:schemeClr val="tx1"/>
                          </a:solidFill>
                          <a:latin typeface="Arial"/>
                          <a:ea typeface="Times New Roman"/>
                          <a:cs typeface="+mn-cs"/>
                        </a:rPr>
                        <a:t>69.000</a:t>
                      </a: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r" defTabSz="914400" rtl="0" eaLnBrk="1" latinLnBrk="0" hangingPunct="1">
                        <a:lnSpc>
                          <a:spcPct val="115000"/>
                        </a:lnSpc>
                        <a:spcAft>
                          <a:spcPts val="0"/>
                        </a:spcAft>
                      </a:pPr>
                      <a:r>
                        <a:rPr lang="es-ES" sz="1400" kern="1200" dirty="0">
                          <a:solidFill>
                            <a:schemeClr val="tx1"/>
                          </a:solidFill>
                          <a:latin typeface="Arial"/>
                          <a:ea typeface="Times New Roman"/>
                          <a:cs typeface="+mn-cs"/>
                        </a:rPr>
                        <a:t>Si</a:t>
                      </a: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 name="2 Marcador de contenido"/>
          <p:cNvSpPr txBox="1">
            <a:spLocks/>
          </p:cNvSpPr>
          <p:nvPr/>
        </p:nvSpPr>
        <p:spPr>
          <a:xfrm>
            <a:off x="304800" y="1676400"/>
            <a:ext cx="8305800" cy="4572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90000"/>
              </a:lnSpc>
              <a:spcBef>
                <a:spcPct val="20000"/>
              </a:spcBef>
              <a:spcAft>
                <a:spcPts val="0"/>
              </a:spcAft>
              <a:buClrTx/>
              <a:buSzTx/>
              <a:tabLst/>
              <a:defRPr/>
            </a:pPr>
            <a:r>
              <a:rPr lang="es-ES" sz="1400" b="1" noProof="0" dirty="0" smtClean="0">
                <a:effectLst>
                  <a:outerShdw blurRad="38100" dist="38100" dir="2700000" algn="tl">
                    <a:srgbClr val="000000">
                      <a:alpha val="43137"/>
                    </a:srgbClr>
                  </a:outerShdw>
                </a:effectLst>
                <a:latin typeface="Verdana" pitchFamily="34" charset="0"/>
              </a:rPr>
              <a:t>VOLTAJE DE BARRAS</a:t>
            </a:r>
            <a:endParaRPr kumimoji="0" lang="es-ES" sz="1400" b="0" i="0"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
        <p:nvSpPr>
          <p:cNvPr id="12" name="2 Marcador de contenido"/>
          <p:cNvSpPr txBox="1">
            <a:spLocks/>
          </p:cNvSpPr>
          <p:nvPr/>
        </p:nvSpPr>
        <p:spPr>
          <a:xfrm>
            <a:off x="304800" y="4114800"/>
            <a:ext cx="8305800" cy="4572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90000"/>
              </a:lnSpc>
              <a:spcBef>
                <a:spcPct val="20000"/>
              </a:spcBef>
              <a:spcAft>
                <a:spcPts val="0"/>
              </a:spcAft>
              <a:buClrTx/>
              <a:buSzTx/>
              <a:tabLst/>
              <a:defRPr/>
            </a:pPr>
            <a:r>
              <a:rPr lang="es-ES" sz="1400" b="1" dirty="0" smtClean="0">
                <a:effectLst>
                  <a:outerShdw blurRad="38100" dist="38100" dir="2700000" algn="tl">
                    <a:srgbClr val="000000">
                      <a:alpha val="43137"/>
                    </a:srgbClr>
                  </a:outerShdw>
                </a:effectLst>
                <a:latin typeface="Verdana" pitchFamily="34" charset="0"/>
              </a:rPr>
              <a:t>CONSUMO Y FACTOR DE POTENCIA</a:t>
            </a:r>
            <a:endParaRPr kumimoji="0" lang="es-ES" sz="1400" b="0" i="0"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
        <p:nvSpPr>
          <p:cNvPr id="14" name="2 Marcador de contenido"/>
          <p:cNvSpPr>
            <a:spLocks noGrp="1"/>
          </p:cNvSpPr>
          <p:nvPr>
            <p:ph idx="1"/>
          </p:nvPr>
        </p:nvSpPr>
        <p:spPr>
          <a:xfrm>
            <a:off x="0" y="1371600"/>
            <a:ext cx="9144000" cy="381000"/>
          </a:xfrm>
        </p:spPr>
        <p:txBody>
          <a:bodyPr vert="horz" lIns="91440" tIns="45720" rIns="91440" bIns="45720" rtlCol="0">
            <a:noAutofit/>
          </a:bodyPr>
          <a:lstStyle/>
          <a:p>
            <a:pPr algn="ctr">
              <a:lnSpc>
                <a:spcPct val="90000"/>
              </a:lnSpc>
              <a:buNone/>
            </a:pPr>
            <a:r>
              <a:rPr lang="es-ES" sz="1500" b="1" dirty="0" smtClean="0">
                <a:solidFill>
                  <a:schemeClr val="tx1">
                    <a:lumMod val="50000"/>
                    <a:lumOff val="50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CASO 2 - CARGA MÁXIMA CON LA UNIDAD DE </a:t>
            </a:r>
            <a:r>
              <a:rPr lang="es-ES" sz="1500" b="1" dirty="0" smtClean="0">
                <a:solidFill>
                  <a:schemeClr val="tx1">
                    <a:lumMod val="50000"/>
                    <a:lumOff val="50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MENOR CAPACIDAD </a:t>
            </a:r>
            <a:r>
              <a:rPr lang="es-ES" sz="1500" b="1" dirty="0" smtClean="0">
                <a:solidFill>
                  <a:schemeClr val="tx1">
                    <a:lumMod val="50000"/>
                    <a:lumOff val="50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GENERANDO </a:t>
            </a:r>
            <a:endParaRPr lang="es-ES" sz="1500" dirty="0" smtClean="0">
              <a:latin typeface="Verdan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914400"/>
            <a:ext cx="8229600" cy="914400"/>
          </a:xfrm>
        </p:spPr>
        <p:txBody>
          <a:bodyPr>
            <a:normAutofit/>
          </a:bodyPr>
          <a:lstStyle/>
          <a:p>
            <a:pPr algn="l"/>
            <a:r>
              <a:rPr lang="es-ES" sz="40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Introducción</a:t>
            </a:r>
            <a:endParaRPr lang="es-ES" sz="40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3" name="2 Marcador de contenido"/>
          <p:cNvSpPr>
            <a:spLocks noGrp="1"/>
          </p:cNvSpPr>
          <p:nvPr>
            <p:ph idx="1"/>
          </p:nvPr>
        </p:nvSpPr>
        <p:spPr>
          <a:xfrm>
            <a:off x="381000" y="1905000"/>
            <a:ext cx="8153400" cy="4343400"/>
          </a:xfrm>
        </p:spPr>
        <p:txBody>
          <a:bodyPr vert="horz" lIns="91440" tIns="45720" rIns="91440" bIns="45720" rtlCol="0">
            <a:normAutofit fontScale="92500" lnSpcReduction="10000"/>
          </a:bodyPr>
          <a:lstStyle/>
          <a:p>
            <a:pPr algn="just"/>
            <a:r>
              <a:rPr lang="es-ES" sz="2400" dirty="0" smtClean="0">
                <a:latin typeface="Verdana" pitchFamily="34" charset="0"/>
              </a:rPr>
              <a:t>El estudio de cortocircuito permite conocer las corrientes máximas y mínimas de falla para la posterior selección de los ajustes de las protecciones.</a:t>
            </a:r>
          </a:p>
          <a:p>
            <a:pPr algn="just"/>
            <a:endParaRPr lang="es-ES" sz="2400" dirty="0" smtClean="0">
              <a:latin typeface="Verdana" pitchFamily="34" charset="0"/>
            </a:endParaRPr>
          </a:p>
          <a:p>
            <a:pPr algn="just"/>
            <a:r>
              <a:rPr lang="es-ES" sz="2400" dirty="0" smtClean="0">
                <a:latin typeface="Verdana" pitchFamily="34" charset="0"/>
              </a:rPr>
              <a:t>La coordinación de las protecciones asegura el despeje oportuno de fallas que puedan afectar a las líneas de subtransmisión de la subestación principal a 69KV, transformadores de poder y generadores a 13.8 KV.  </a:t>
            </a:r>
          </a:p>
          <a:p>
            <a:pPr algn="just"/>
            <a:endParaRPr lang="es-ES" sz="2400" dirty="0" smtClean="0">
              <a:latin typeface="Verdana" pitchFamily="34" charset="0"/>
            </a:endParaRPr>
          </a:p>
          <a:p>
            <a:pPr algn="just"/>
            <a:r>
              <a:rPr lang="es-ES" sz="2400" dirty="0" smtClean="0">
                <a:latin typeface="Verdana" pitchFamily="34" charset="0"/>
              </a:rPr>
              <a:t>El sistema de protecciones está constituido por relés electromecánicos y digitales. </a:t>
            </a:r>
            <a:endParaRPr lang="es-EC" sz="2400" dirty="0" smtClean="0">
              <a:latin typeface="Verdana" pitchFamily="34" charset="0"/>
            </a:endParaRPr>
          </a:p>
          <a:p>
            <a:pPr algn="just"/>
            <a:endParaRPr lang="es-ES" sz="2400" dirty="0" smtClean="0">
              <a:latin typeface="Verdana" pitchFamily="34" charset="0"/>
            </a:endParaRPr>
          </a:p>
          <a:p>
            <a:pPr algn="just"/>
            <a:endParaRPr lang="es-ES" sz="2400" dirty="0" smtClean="0">
              <a:latin typeface="Verdana" pitchFamily="34" charset="0"/>
            </a:endParaRPr>
          </a:p>
          <a:p>
            <a:pPr algn="just"/>
            <a:endParaRPr lang="es-ES" sz="2400" dirty="0" smtClean="0">
              <a:latin typeface="Verdana" pitchFamily="34" charset="0"/>
            </a:endParaRPr>
          </a:p>
          <a:p>
            <a:endParaRPr lang="es-ES" sz="2400" dirty="0" smtClean="0">
              <a:latin typeface="Verdana" pitchFamily="34" charset="0"/>
            </a:endParaRPr>
          </a:p>
          <a:p>
            <a:endParaRPr lang="es-EC" sz="2400" dirty="0" smtClean="0">
              <a:latin typeface="Verdana" pitchFamily="34" charset="0"/>
            </a:endParaRPr>
          </a:p>
          <a:p>
            <a:pPr algn="just"/>
            <a:endParaRPr lang="es-ES" sz="2400" dirty="0" smtClean="0">
              <a:latin typeface="Verdana"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sp>
        <p:nvSpPr>
          <p:cNvPr id="7"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3</a:t>
            </a:fld>
            <a:endParaRPr lang="es-ES" b="1" dirty="0">
              <a:latin typeface="BankGothic Md BT" pitchFamily="34" charset="0"/>
            </a:endParaRPr>
          </a:p>
        </p:txBody>
      </p:sp>
      <p:pic>
        <p:nvPicPr>
          <p:cNvPr id="8"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 y="7620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SIMULACION DEL SISTEMA</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sp>
        <p:nvSpPr>
          <p:cNvPr id="7"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30</a:t>
            </a:fld>
            <a:endParaRPr lang="es-ES" b="1" dirty="0">
              <a:latin typeface="BankGothic Md BT" pitchFamily="34" charset="0"/>
            </a:endParaRPr>
          </a:p>
        </p:txBody>
      </p:sp>
      <p:pic>
        <p:nvPicPr>
          <p:cNvPr id="8"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graphicFrame>
        <p:nvGraphicFramePr>
          <p:cNvPr id="9" name="8 Tabla"/>
          <p:cNvGraphicFramePr>
            <a:graphicFrameLocks noGrp="1"/>
          </p:cNvGraphicFramePr>
          <p:nvPr/>
        </p:nvGraphicFramePr>
        <p:xfrm>
          <a:off x="304796" y="2514601"/>
          <a:ext cx="8458204" cy="2971799"/>
        </p:xfrm>
        <a:graphic>
          <a:graphicData uri="http://schemas.openxmlformats.org/drawingml/2006/table">
            <a:tbl>
              <a:tblPr/>
              <a:tblGrid>
                <a:gridCol w="762000"/>
                <a:gridCol w="2286000"/>
                <a:gridCol w="1371600"/>
                <a:gridCol w="1066800"/>
                <a:gridCol w="766424"/>
                <a:gridCol w="1290976"/>
                <a:gridCol w="838200"/>
                <a:gridCol w="76204"/>
              </a:tblGrid>
              <a:tr h="908049">
                <a:tc>
                  <a:txBody>
                    <a:bodyPr/>
                    <a:lstStyle/>
                    <a:p>
                      <a:pPr algn="ctr">
                        <a:lnSpc>
                          <a:spcPct val="115000"/>
                        </a:lnSpc>
                        <a:spcAft>
                          <a:spcPts val="0"/>
                        </a:spcAft>
                      </a:pPr>
                      <a:r>
                        <a:rPr lang="es-ES" sz="1600" b="1" dirty="0" err="1">
                          <a:solidFill>
                            <a:schemeClr val="bg1"/>
                          </a:solidFill>
                          <a:latin typeface="Arial"/>
                          <a:ea typeface="Times New Roman"/>
                          <a:cs typeface="Times New Roman"/>
                        </a:rPr>
                        <a:t>Cond</a:t>
                      </a:r>
                      <a:r>
                        <a:rPr lang="es-ES" sz="1600" b="1" dirty="0">
                          <a:solidFill>
                            <a:schemeClr val="bg1"/>
                          </a:solidFill>
                          <a:latin typeface="Arial"/>
                          <a:ea typeface="Times New Roman"/>
                          <a:cs typeface="Times New Roman"/>
                        </a:rPr>
                        <a:t>. </a:t>
                      </a:r>
                      <a:br>
                        <a:rPr lang="es-ES" sz="1600" b="1" dirty="0">
                          <a:solidFill>
                            <a:schemeClr val="bg1"/>
                          </a:solidFill>
                          <a:latin typeface="Arial"/>
                          <a:ea typeface="Times New Roman"/>
                          <a:cs typeface="Times New Roman"/>
                        </a:rPr>
                      </a:br>
                      <a:r>
                        <a:rPr lang="es-ES" sz="1600" b="1" dirty="0">
                          <a:solidFill>
                            <a:schemeClr val="bg1"/>
                          </a:solidFill>
                          <a:latin typeface="Arial"/>
                          <a:ea typeface="Times New Roman"/>
                          <a:cs typeface="Times New Roman"/>
                        </a:rPr>
                        <a:t>No.</a:t>
                      </a:r>
                      <a:endParaRPr lang="en-US" sz="1600" dirty="0">
                        <a:solidFill>
                          <a:schemeClr val="bg1"/>
                        </a:solidFill>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600" b="1" dirty="0">
                          <a:solidFill>
                            <a:schemeClr val="bg1"/>
                          </a:solidFill>
                          <a:latin typeface="Arial"/>
                          <a:ea typeface="Times New Roman"/>
                          <a:cs typeface="Times New Roman"/>
                        </a:rPr>
                        <a:t>Desde Barra</a:t>
                      </a:r>
                      <a:endParaRPr lang="en-US" sz="1600" dirty="0">
                        <a:solidFill>
                          <a:schemeClr val="bg1"/>
                        </a:solidFill>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600" b="1" dirty="0">
                          <a:solidFill>
                            <a:schemeClr val="bg1"/>
                          </a:solidFill>
                          <a:latin typeface="Arial"/>
                          <a:ea typeface="Times New Roman"/>
                          <a:cs typeface="Times New Roman"/>
                        </a:rPr>
                        <a:t>Hasta Barra</a:t>
                      </a:r>
                      <a:endParaRPr lang="en-US" sz="1600" dirty="0">
                        <a:solidFill>
                          <a:schemeClr val="bg1"/>
                        </a:solidFill>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indent="15875" algn="ctr">
                        <a:lnSpc>
                          <a:spcPct val="115000"/>
                        </a:lnSpc>
                        <a:spcAft>
                          <a:spcPts val="0"/>
                        </a:spcAft>
                      </a:pPr>
                      <a:r>
                        <a:rPr lang="es-ES" sz="1600" b="1" dirty="0">
                          <a:solidFill>
                            <a:schemeClr val="bg1"/>
                          </a:solidFill>
                          <a:latin typeface="Arial"/>
                          <a:ea typeface="Times New Roman"/>
                          <a:cs typeface="Times New Roman"/>
                        </a:rPr>
                        <a:t>CIRCUITO</a:t>
                      </a:r>
                      <a:endParaRPr lang="en-US" sz="1600" dirty="0">
                        <a:solidFill>
                          <a:schemeClr val="bg1"/>
                        </a:solidFill>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indent="15875">
                        <a:lnSpc>
                          <a:spcPct val="115000"/>
                        </a:lnSpc>
                        <a:spcAft>
                          <a:spcPts val="0"/>
                        </a:spcAft>
                      </a:pPr>
                      <a:r>
                        <a:rPr lang="es-ES" sz="1600" b="1" dirty="0">
                          <a:solidFill>
                            <a:schemeClr val="bg1"/>
                          </a:solidFill>
                          <a:latin typeface="Arial"/>
                          <a:ea typeface="Times New Roman"/>
                          <a:cs typeface="Times New Roman"/>
                        </a:rPr>
                        <a:t>MVA</a:t>
                      </a:r>
                      <a:endParaRPr lang="en-US" sz="1600" dirty="0">
                        <a:solidFill>
                          <a:schemeClr val="bg1"/>
                        </a:solidFill>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indent="15875" algn="ctr">
                        <a:lnSpc>
                          <a:spcPct val="115000"/>
                        </a:lnSpc>
                        <a:spcAft>
                          <a:spcPts val="0"/>
                        </a:spcAft>
                      </a:pPr>
                      <a:r>
                        <a:rPr lang="es-ES" sz="1600" b="1" dirty="0">
                          <a:solidFill>
                            <a:schemeClr val="bg1"/>
                          </a:solidFill>
                          <a:latin typeface="Arial"/>
                          <a:ea typeface="Times New Roman"/>
                          <a:cs typeface="Times New Roman"/>
                        </a:rPr>
                        <a:t>MVA LIMITE</a:t>
                      </a:r>
                      <a:endParaRPr lang="en-US" sz="1600" dirty="0">
                        <a:solidFill>
                          <a:schemeClr val="bg1"/>
                        </a:solidFill>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indent="15875" algn="ctr">
                        <a:lnSpc>
                          <a:spcPct val="115000"/>
                        </a:lnSpc>
                        <a:spcAft>
                          <a:spcPts val="0"/>
                        </a:spcAft>
                      </a:pPr>
                      <a:r>
                        <a:rPr lang="es-ES" sz="1600" b="1" dirty="0">
                          <a:solidFill>
                            <a:schemeClr val="bg1"/>
                          </a:solidFill>
                          <a:latin typeface="Arial"/>
                          <a:ea typeface="Times New Roman"/>
                          <a:cs typeface="Times New Roman"/>
                        </a:rPr>
                        <a:t>% SOBRE CARGA</a:t>
                      </a:r>
                      <a:endParaRPr lang="en-US" sz="1600" dirty="0">
                        <a:solidFill>
                          <a:schemeClr val="bg1"/>
                        </a:solidFill>
                        <a:latin typeface="Times New Roman"/>
                        <a:ea typeface="Times New Roman"/>
                        <a:cs typeface="Times New Roman"/>
                      </a:endParaRPr>
                    </a:p>
                  </a:txBody>
                  <a:tcPr marL="28631" marR="2863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spcAft>
                          <a:spcPts val="0"/>
                        </a:spcAft>
                      </a:pPr>
                      <a:r>
                        <a:rPr lang="en-US" sz="900">
                          <a:latin typeface="Times New Roman"/>
                          <a:ea typeface="Times New Roman"/>
                          <a:cs typeface="Times New Roman"/>
                        </a:rPr>
                        <a:t> </a:t>
                      </a:r>
                    </a:p>
                  </a:txBody>
                  <a:tcPr marL="0" marR="0" marT="0" marB="0" anchor="ctr">
                    <a:lnL>
                      <a:noFill/>
                    </a:lnL>
                    <a:lnR>
                      <a:noFill/>
                    </a:lnR>
                    <a:lnT>
                      <a:noFill/>
                    </a:lnT>
                    <a:lnB>
                      <a:noFill/>
                    </a:lnB>
                  </a:tcPr>
                </a:tc>
              </a:tr>
              <a:tr h="412750">
                <a:tc>
                  <a:txBody>
                    <a:bodyPr/>
                    <a:lstStyle/>
                    <a:p>
                      <a:pPr algn="ctr">
                        <a:lnSpc>
                          <a:spcPct val="115000"/>
                        </a:lnSpc>
                        <a:spcAft>
                          <a:spcPts val="0"/>
                        </a:spcAft>
                      </a:pPr>
                      <a:r>
                        <a:rPr lang="es-ES" sz="1600">
                          <a:latin typeface="Arial"/>
                          <a:ea typeface="Times New Roman"/>
                          <a:cs typeface="Times New Roman"/>
                        </a:rPr>
                        <a:t>1</a:t>
                      </a:r>
                      <a:endParaRPr lang="en-US" sz="1600">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600" dirty="0">
                          <a:latin typeface="Arial"/>
                          <a:ea typeface="Times New Roman"/>
                          <a:cs typeface="Times New Roman"/>
                        </a:rPr>
                        <a:t>AT1</a:t>
                      </a:r>
                      <a:endParaRPr lang="en-US" sz="1600" dirty="0">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600" dirty="0">
                          <a:latin typeface="Arial"/>
                          <a:ea typeface="Times New Roman"/>
                          <a:cs typeface="Times New Roman"/>
                        </a:rPr>
                        <a:t>ANILLO</a:t>
                      </a:r>
                      <a:endParaRPr lang="en-US" sz="1600" dirty="0">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1600" dirty="0">
                          <a:latin typeface="Arial"/>
                          <a:ea typeface="Times New Roman"/>
                          <a:cs typeface="Times New Roman"/>
                        </a:rPr>
                        <a:t>1</a:t>
                      </a:r>
                      <a:endParaRPr lang="en-US" sz="1600" dirty="0">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ctr" defTabSz="914400" rtl="0" eaLnBrk="1" latinLnBrk="0" hangingPunct="1">
                        <a:lnSpc>
                          <a:spcPct val="115000"/>
                        </a:lnSpc>
                        <a:spcAft>
                          <a:spcPts val="0"/>
                        </a:spcAft>
                      </a:pPr>
                      <a:r>
                        <a:rPr lang="es-ES" sz="1600" kern="1200" dirty="0">
                          <a:solidFill>
                            <a:schemeClr val="tx1"/>
                          </a:solidFill>
                          <a:latin typeface="Arial"/>
                          <a:ea typeface="Times New Roman"/>
                          <a:cs typeface="Times New Roman"/>
                        </a:rPr>
                        <a:t>0</a:t>
                      </a: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ctr" defTabSz="914400" rtl="0" eaLnBrk="1" latinLnBrk="0" hangingPunct="1">
                        <a:lnSpc>
                          <a:spcPct val="115000"/>
                        </a:lnSpc>
                        <a:spcAft>
                          <a:spcPts val="0"/>
                        </a:spcAft>
                      </a:pPr>
                      <a:r>
                        <a:rPr lang="es-ES" sz="1600" kern="1200" dirty="0">
                          <a:solidFill>
                            <a:schemeClr val="tx1"/>
                          </a:solidFill>
                          <a:latin typeface="Arial"/>
                          <a:ea typeface="Times New Roman"/>
                          <a:cs typeface="Times New Roman"/>
                        </a:rPr>
                        <a:t>33,3</a:t>
                      </a: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ct val="115000"/>
                        </a:lnSpc>
                        <a:spcAft>
                          <a:spcPts val="0"/>
                        </a:spcAft>
                      </a:pPr>
                      <a:r>
                        <a:rPr lang="es-ES" sz="1600" dirty="0" smtClean="0">
                          <a:latin typeface="Arial"/>
                          <a:ea typeface="Times New Roman"/>
                          <a:cs typeface="Times New Roman"/>
                        </a:rPr>
                        <a:t>0</a:t>
                      </a:r>
                      <a:endParaRPr lang="en-US" sz="1600" dirty="0">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r>
              <a:tr h="412750">
                <a:tc>
                  <a:txBody>
                    <a:bodyPr/>
                    <a:lstStyle/>
                    <a:p>
                      <a:pPr algn="ctr">
                        <a:lnSpc>
                          <a:spcPct val="115000"/>
                        </a:lnSpc>
                        <a:spcAft>
                          <a:spcPts val="0"/>
                        </a:spcAft>
                      </a:pPr>
                      <a:r>
                        <a:rPr lang="es-ES" sz="1600">
                          <a:latin typeface="Arial"/>
                          <a:ea typeface="Times New Roman"/>
                          <a:cs typeface="Times New Roman"/>
                        </a:rPr>
                        <a:t>2</a:t>
                      </a:r>
                      <a:endParaRPr lang="en-US" sz="160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ctr">
                        <a:lnSpc>
                          <a:spcPct val="115000"/>
                        </a:lnSpc>
                        <a:spcAft>
                          <a:spcPts val="0"/>
                        </a:spcAft>
                      </a:pPr>
                      <a:r>
                        <a:rPr lang="es-ES" sz="1600">
                          <a:latin typeface="Arial"/>
                          <a:ea typeface="Times New Roman"/>
                          <a:cs typeface="Times New Roman"/>
                        </a:rPr>
                        <a:t>AT1</a:t>
                      </a:r>
                      <a:endParaRPr lang="en-US" sz="160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ctr">
                        <a:lnSpc>
                          <a:spcPct val="115000"/>
                        </a:lnSpc>
                        <a:spcAft>
                          <a:spcPts val="0"/>
                        </a:spcAft>
                      </a:pPr>
                      <a:r>
                        <a:rPr lang="es-ES" sz="1600" dirty="0">
                          <a:latin typeface="Arial"/>
                          <a:ea typeface="Times New Roman"/>
                          <a:cs typeface="Times New Roman"/>
                        </a:rPr>
                        <a:t>ANILLO</a:t>
                      </a:r>
                      <a:endParaRPr lang="en-US" sz="1600" dirty="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r">
                        <a:lnSpc>
                          <a:spcPct val="115000"/>
                        </a:lnSpc>
                        <a:spcAft>
                          <a:spcPts val="0"/>
                        </a:spcAft>
                      </a:pPr>
                      <a:r>
                        <a:rPr lang="es-ES" sz="1600" dirty="0">
                          <a:latin typeface="Arial"/>
                          <a:ea typeface="Times New Roman"/>
                          <a:cs typeface="Times New Roman"/>
                        </a:rPr>
                        <a:t>2</a:t>
                      </a:r>
                      <a:endParaRPr lang="en-US" sz="1600" dirty="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marL="0" algn="ctr" defTabSz="914400" rtl="0" eaLnBrk="1" latinLnBrk="0" hangingPunct="1">
                        <a:lnSpc>
                          <a:spcPct val="115000"/>
                        </a:lnSpc>
                        <a:spcAft>
                          <a:spcPts val="0"/>
                        </a:spcAft>
                      </a:pPr>
                      <a:r>
                        <a:rPr lang="es-ES" sz="1600" kern="1200" dirty="0">
                          <a:solidFill>
                            <a:schemeClr val="tx1"/>
                          </a:solidFill>
                          <a:latin typeface="Arial"/>
                          <a:ea typeface="Times New Roman"/>
                          <a:cs typeface="Times New Roman"/>
                        </a:rPr>
                        <a:t>0</a:t>
                      </a:r>
                    </a:p>
                  </a:txBody>
                  <a:tcPr marL="44450" marR="44450" marT="0" marB="0" anchor="ctr">
                    <a:lnL>
                      <a:noFill/>
                    </a:lnL>
                    <a:lnR>
                      <a:noFill/>
                    </a:lnR>
                    <a:lnT>
                      <a:noFill/>
                    </a:lnT>
                    <a:lnB>
                      <a:noFill/>
                    </a:lnB>
                  </a:tcPr>
                </a:tc>
                <a:tc>
                  <a:txBody>
                    <a:bodyPr/>
                    <a:lstStyle/>
                    <a:p>
                      <a:pPr marL="0" algn="ctr" defTabSz="914400" rtl="0" eaLnBrk="1" latinLnBrk="0" hangingPunct="1">
                        <a:lnSpc>
                          <a:spcPct val="115000"/>
                        </a:lnSpc>
                        <a:spcAft>
                          <a:spcPts val="0"/>
                        </a:spcAft>
                      </a:pPr>
                      <a:r>
                        <a:rPr lang="es-ES" sz="1600" kern="1200" dirty="0">
                          <a:solidFill>
                            <a:schemeClr val="tx1"/>
                          </a:solidFill>
                          <a:latin typeface="Arial"/>
                          <a:ea typeface="Times New Roman"/>
                          <a:cs typeface="Times New Roman"/>
                        </a:rPr>
                        <a:t>33,3</a:t>
                      </a:r>
                    </a:p>
                  </a:txBody>
                  <a:tcPr marL="44450" marR="44450" marT="0" marB="0" anchor="ctr">
                    <a:lnL>
                      <a:noFill/>
                    </a:lnL>
                    <a:lnR>
                      <a:noFill/>
                    </a:lnR>
                    <a:lnT>
                      <a:noFill/>
                    </a:lnT>
                    <a:lnB>
                      <a:noFill/>
                    </a:lnB>
                  </a:tcPr>
                </a:tc>
                <a:tc gridSpan="2">
                  <a:txBody>
                    <a:bodyPr/>
                    <a:lstStyle/>
                    <a:p>
                      <a:pPr marL="0" algn="ctr" defTabSz="914400" rtl="0" eaLnBrk="1" latinLnBrk="0" hangingPunct="1">
                        <a:lnSpc>
                          <a:spcPct val="115000"/>
                        </a:lnSpc>
                        <a:spcAft>
                          <a:spcPts val="0"/>
                        </a:spcAft>
                      </a:pPr>
                      <a:r>
                        <a:rPr lang="en-US" sz="1600" kern="1200" dirty="0" smtClean="0">
                          <a:solidFill>
                            <a:schemeClr val="tx1"/>
                          </a:solidFill>
                          <a:latin typeface="Arial"/>
                          <a:ea typeface="Times New Roman"/>
                          <a:cs typeface="Times New Roman"/>
                        </a:rPr>
                        <a:t>0</a:t>
                      </a:r>
                      <a:endParaRPr lang="en-US" sz="1600" kern="1200" dirty="0">
                        <a:solidFill>
                          <a:schemeClr val="tx1"/>
                        </a:solidFill>
                        <a:latin typeface="Arial"/>
                        <a:ea typeface="Times New Roman"/>
                        <a:cs typeface="Times New Roman"/>
                      </a:endParaRPr>
                    </a:p>
                  </a:txBody>
                  <a:tcPr marL="28631" marR="28631" marT="0" marB="0" anchor="ctr">
                    <a:lnL>
                      <a:noFill/>
                    </a:lnL>
                    <a:lnR>
                      <a:noFill/>
                    </a:lnR>
                    <a:lnT>
                      <a:noFill/>
                    </a:lnT>
                    <a:lnB>
                      <a:noFill/>
                    </a:lnB>
                  </a:tcPr>
                </a:tc>
                <a:tc hMerge="1">
                  <a:txBody>
                    <a:bodyPr/>
                    <a:lstStyle/>
                    <a:p>
                      <a:endParaRPr lang="es-ES"/>
                    </a:p>
                  </a:txBody>
                  <a:tcPr/>
                </a:tc>
              </a:tr>
              <a:tr h="412750">
                <a:tc>
                  <a:txBody>
                    <a:bodyPr/>
                    <a:lstStyle/>
                    <a:p>
                      <a:pPr algn="ctr">
                        <a:lnSpc>
                          <a:spcPct val="115000"/>
                        </a:lnSpc>
                        <a:spcAft>
                          <a:spcPts val="0"/>
                        </a:spcAft>
                      </a:pPr>
                      <a:r>
                        <a:rPr lang="es-ES" sz="1600" dirty="0">
                          <a:latin typeface="Arial"/>
                          <a:ea typeface="Times New Roman"/>
                          <a:cs typeface="Times New Roman"/>
                        </a:rPr>
                        <a:t>3</a:t>
                      </a:r>
                      <a:endParaRPr lang="en-US" sz="1600" dirty="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ctr">
                        <a:lnSpc>
                          <a:spcPct val="115000"/>
                        </a:lnSpc>
                        <a:spcAft>
                          <a:spcPts val="0"/>
                        </a:spcAft>
                      </a:pPr>
                      <a:r>
                        <a:rPr lang="es-ES" sz="1600">
                          <a:latin typeface="Arial"/>
                          <a:ea typeface="Times New Roman"/>
                          <a:cs typeface="Times New Roman"/>
                        </a:rPr>
                        <a:t>AT2</a:t>
                      </a:r>
                      <a:endParaRPr lang="en-US" sz="160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ctr">
                        <a:lnSpc>
                          <a:spcPct val="115000"/>
                        </a:lnSpc>
                        <a:spcAft>
                          <a:spcPts val="0"/>
                        </a:spcAft>
                      </a:pPr>
                      <a:r>
                        <a:rPr lang="es-ES" sz="1600" dirty="0">
                          <a:latin typeface="Arial"/>
                          <a:ea typeface="Times New Roman"/>
                          <a:cs typeface="Times New Roman"/>
                        </a:rPr>
                        <a:t>ANILLO</a:t>
                      </a:r>
                      <a:endParaRPr lang="en-US" sz="1600" dirty="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r">
                        <a:lnSpc>
                          <a:spcPct val="115000"/>
                        </a:lnSpc>
                        <a:spcAft>
                          <a:spcPts val="0"/>
                        </a:spcAft>
                      </a:pPr>
                      <a:r>
                        <a:rPr lang="es-ES" sz="1600" dirty="0">
                          <a:latin typeface="Arial"/>
                          <a:ea typeface="Times New Roman"/>
                          <a:cs typeface="Times New Roman"/>
                        </a:rPr>
                        <a:t>1</a:t>
                      </a:r>
                      <a:endParaRPr lang="en-US" sz="1600" dirty="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marL="0" algn="ctr" defTabSz="914400" rtl="0" eaLnBrk="1" latinLnBrk="0" hangingPunct="1">
                        <a:lnSpc>
                          <a:spcPct val="115000"/>
                        </a:lnSpc>
                        <a:spcAft>
                          <a:spcPts val="0"/>
                        </a:spcAft>
                      </a:pPr>
                      <a:r>
                        <a:rPr lang="es-ES" sz="1600" kern="1200" dirty="0">
                          <a:solidFill>
                            <a:schemeClr val="tx1"/>
                          </a:solidFill>
                          <a:latin typeface="Arial"/>
                          <a:ea typeface="Times New Roman"/>
                          <a:cs typeface="Times New Roman"/>
                        </a:rPr>
                        <a:t>24,0</a:t>
                      </a:r>
                    </a:p>
                  </a:txBody>
                  <a:tcPr marL="44450" marR="44450" marT="0" marB="0" anchor="ctr">
                    <a:lnL>
                      <a:noFill/>
                    </a:lnL>
                    <a:lnR>
                      <a:noFill/>
                    </a:lnR>
                    <a:lnT>
                      <a:noFill/>
                    </a:lnT>
                    <a:lnB>
                      <a:noFill/>
                    </a:lnB>
                  </a:tcPr>
                </a:tc>
                <a:tc>
                  <a:txBody>
                    <a:bodyPr/>
                    <a:lstStyle/>
                    <a:p>
                      <a:pPr marL="0" algn="ctr" defTabSz="914400" rtl="0" eaLnBrk="1" latinLnBrk="0" hangingPunct="1">
                        <a:lnSpc>
                          <a:spcPct val="115000"/>
                        </a:lnSpc>
                        <a:spcAft>
                          <a:spcPts val="0"/>
                        </a:spcAft>
                      </a:pPr>
                      <a:r>
                        <a:rPr lang="es-ES" sz="1600" kern="1200" dirty="0">
                          <a:solidFill>
                            <a:schemeClr val="tx1"/>
                          </a:solidFill>
                          <a:latin typeface="Arial"/>
                          <a:ea typeface="Times New Roman"/>
                          <a:cs typeface="Times New Roman"/>
                        </a:rPr>
                        <a:t>26,9</a:t>
                      </a:r>
                    </a:p>
                  </a:txBody>
                  <a:tcPr marL="44450" marR="44450" marT="0" marB="0" anchor="ctr">
                    <a:lnL>
                      <a:noFill/>
                    </a:lnL>
                    <a:lnR>
                      <a:noFill/>
                    </a:lnR>
                    <a:lnT>
                      <a:noFill/>
                    </a:lnT>
                    <a:lnB>
                      <a:noFill/>
                    </a:lnB>
                  </a:tcPr>
                </a:tc>
                <a:tc gridSpan="2">
                  <a:txBody>
                    <a:bodyPr/>
                    <a:lstStyle/>
                    <a:p>
                      <a:pPr marL="0" algn="ctr" defTabSz="914400" rtl="0" eaLnBrk="1" latinLnBrk="0" hangingPunct="1">
                        <a:lnSpc>
                          <a:spcPct val="115000"/>
                        </a:lnSpc>
                        <a:spcAft>
                          <a:spcPts val="0"/>
                        </a:spcAft>
                      </a:pPr>
                      <a:r>
                        <a:rPr lang="en-US" sz="1600" kern="1200" dirty="0" smtClean="0">
                          <a:solidFill>
                            <a:schemeClr val="tx1"/>
                          </a:solidFill>
                          <a:latin typeface="Arial"/>
                          <a:ea typeface="Times New Roman"/>
                          <a:cs typeface="Times New Roman"/>
                        </a:rPr>
                        <a:t>89,3</a:t>
                      </a:r>
                      <a:endParaRPr lang="en-US" sz="1600" kern="1200" dirty="0">
                        <a:solidFill>
                          <a:schemeClr val="tx1"/>
                        </a:solidFill>
                        <a:latin typeface="Arial"/>
                        <a:ea typeface="Times New Roman"/>
                        <a:cs typeface="Times New Roman"/>
                      </a:endParaRPr>
                    </a:p>
                  </a:txBody>
                  <a:tcPr marL="28631" marR="28631" marT="0" marB="0" anchor="ctr">
                    <a:lnL>
                      <a:noFill/>
                    </a:lnL>
                    <a:lnR>
                      <a:noFill/>
                    </a:lnR>
                    <a:lnT>
                      <a:noFill/>
                    </a:lnT>
                    <a:lnB>
                      <a:noFill/>
                    </a:lnB>
                  </a:tcPr>
                </a:tc>
                <a:tc hMerge="1">
                  <a:txBody>
                    <a:bodyPr/>
                    <a:lstStyle/>
                    <a:p>
                      <a:endParaRPr lang="es-ES"/>
                    </a:p>
                  </a:txBody>
                  <a:tcPr/>
                </a:tc>
              </a:tr>
              <a:tr h="412750">
                <a:tc>
                  <a:txBody>
                    <a:bodyPr/>
                    <a:lstStyle/>
                    <a:p>
                      <a:pPr algn="ctr">
                        <a:lnSpc>
                          <a:spcPct val="115000"/>
                        </a:lnSpc>
                        <a:spcAft>
                          <a:spcPts val="0"/>
                        </a:spcAft>
                      </a:pPr>
                      <a:r>
                        <a:rPr lang="es-ES" sz="1600" dirty="0">
                          <a:latin typeface="Arial"/>
                          <a:ea typeface="Times New Roman"/>
                          <a:cs typeface="Times New Roman"/>
                        </a:rPr>
                        <a:t>4</a:t>
                      </a:r>
                      <a:endParaRPr lang="en-US" sz="1600" dirty="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ctr">
                        <a:lnSpc>
                          <a:spcPct val="115000"/>
                        </a:lnSpc>
                        <a:spcAft>
                          <a:spcPts val="0"/>
                        </a:spcAft>
                      </a:pPr>
                      <a:r>
                        <a:rPr lang="es-ES" sz="1600">
                          <a:latin typeface="Arial"/>
                          <a:ea typeface="Times New Roman"/>
                          <a:cs typeface="Times New Roman"/>
                        </a:rPr>
                        <a:t>AT2</a:t>
                      </a:r>
                      <a:endParaRPr lang="en-US" sz="160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ctr">
                        <a:lnSpc>
                          <a:spcPct val="115000"/>
                        </a:lnSpc>
                        <a:spcAft>
                          <a:spcPts val="0"/>
                        </a:spcAft>
                      </a:pPr>
                      <a:r>
                        <a:rPr lang="es-ES" sz="1600">
                          <a:latin typeface="Arial"/>
                          <a:ea typeface="Times New Roman"/>
                          <a:cs typeface="Times New Roman"/>
                        </a:rPr>
                        <a:t>ANILLO</a:t>
                      </a:r>
                      <a:endParaRPr lang="en-US" sz="160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r">
                        <a:lnSpc>
                          <a:spcPct val="115000"/>
                        </a:lnSpc>
                        <a:spcAft>
                          <a:spcPts val="0"/>
                        </a:spcAft>
                      </a:pPr>
                      <a:r>
                        <a:rPr lang="es-ES" sz="1600" dirty="0">
                          <a:latin typeface="Arial"/>
                          <a:ea typeface="Times New Roman"/>
                          <a:cs typeface="Times New Roman"/>
                        </a:rPr>
                        <a:t>2</a:t>
                      </a:r>
                      <a:endParaRPr lang="en-US" sz="1600" dirty="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marL="0" algn="ctr" defTabSz="914400" rtl="0" eaLnBrk="1" latinLnBrk="0" hangingPunct="1">
                        <a:lnSpc>
                          <a:spcPct val="115000"/>
                        </a:lnSpc>
                        <a:spcAft>
                          <a:spcPts val="0"/>
                        </a:spcAft>
                      </a:pPr>
                      <a:r>
                        <a:rPr lang="es-ES" sz="1600" kern="1200" dirty="0">
                          <a:solidFill>
                            <a:schemeClr val="tx1"/>
                          </a:solidFill>
                          <a:latin typeface="Arial"/>
                          <a:ea typeface="Times New Roman"/>
                          <a:cs typeface="Times New Roman"/>
                        </a:rPr>
                        <a:t>24,0</a:t>
                      </a:r>
                    </a:p>
                  </a:txBody>
                  <a:tcPr marL="44450" marR="44450" marT="0" marB="0" anchor="ctr">
                    <a:lnL>
                      <a:noFill/>
                    </a:lnL>
                    <a:lnR>
                      <a:noFill/>
                    </a:lnR>
                    <a:lnT>
                      <a:noFill/>
                    </a:lnT>
                    <a:lnB>
                      <a:noFill/>
                    </a:lnB>
                  </a:tcPr>
                </a:tc>
                <a:tc>
                  <a:txBody>
                    <a:bodyPr/>
                    <a:lstStyle/>
                    <a:p>
                      <a:pPr marL="0" algn="ctr" defTabSz="914400" rtl="0" eaLnBrk="1" latinLnBrk="0" hangingPunct="1">
                        <a:lnSpc>
                          <a:spcPct val="115000"/>
                        </a:lnSpc>
                        <a:spcAft>
                          <a:spcPts val="0"/>
                        </a:spcAft>
                      </a:pPr>
                      <a:r>
                        <a:rPr lang="es-ES" sz="1600" kern="1200" dirty="0">
                          <a:solidFill>
                            <a:schemeClr val="tx1"/>
                          </a:solidFill>
                          <a:latin typeface="Arial"/>
                          <a:ea typeface="Times New Roman"/>
                          <a:cs typeface="Times New Roman"/>
                        </a:rPr>
                        <a:t>26,9</a:t>
                      </a:r>
                    </a:p>
                  </a:txBody>
                  <a:tcPr marL="44450" marR="44450" marT="0" marB="0" anchor="ctr">
                    <a:lnL>
                      <a:noFill/>
                    </a:lnL>
                    <a:lnR>
                      <a:noFill/>
                    </a:lnR>
                    <a:lnT>
                      <a:noFill/>
                    </a:lnT>
                    <a:lnB>
                      <a:noFill/>
                    </a:lnB>
                  </a:tcPr>
                </a:tc>
                <a:tc gridSpan="2">
                  <a:txBody>
                    <a:bodyPr/>
                    <a:lstStyle/>
                    <a:p>
                      <a:pPr marL="0" algn="ctr" defTabSz="914400" rtl="0" eaLnBrk="1" latinLnBrk="0" hangingPunct="1">
                        <a:lnSpc>
                          <a:spcPct val="115000"/>
                        </a:lnSpc>
                        <a:spcAft>
                          <a:spcPts val="0"/>
                        </a:spcAft>
                      </a:pPr>
                      <a:r>
                        <a:rPr lang="en-US" sz="1600" kern="1200" dirty="0" smtClean="0">
                          <a:solidFill>
                            <a:schemeClr val="tx1"/>
                          </a:solidFill>
                          <a:latin typeface="Arial"/>
                          <a:ea typeface="Times New Roman"/>
                          <a:cs typeface="Times New Roman"/>
                        </a:rPr>
                        <a:t>89,3</a:t>
                      </a:r>
                      <a:endParaRPr lang="en-US" sz="1600" kern="1200" dirty="0">
                        <a:solidFill>
                          <a:schemeClr val="tx1"/>
                        </a:solidFill>
                        <a:latin typeface="Arial"/>
                        <a:ea typeface="Times New Roman"/>
                        <a:cs typeface="Times New Roman"/>
                      </a:endParaRPr>
                    </a:p>
                  </a:txBody>
                  <a:tcPr marL="28631" marR="28631" marT="0" marB="0" anchor="ctr">
                    <a:lnL>
                      <a:noFill/>
                    </a:lnL>
                    <a:lnR>
                      <a:noFill/>
                    </a:lnR>
                    <a:lnT>
                      <a:noFill/>
                    </a:lnT>
                    <a:lnB>
                      <a:noFill/>
                    </a:lnB>
                  </a:tcPr>
                </a:tc>
                <a:tc hMerge="1">
                  <a:txBody>
                    <a:bodyPr/>
                    <a:lstStyle/>
                    <a:p>
                      <a:endParaRPr lang="es-ES"/>
                    </a:p>
                  </a:txBody>
                  <a:tcPr/>
                </a:tc>
              </a:tr>
              <a:tr h="412750">
                <a:tc>
                  <a:txBody>
                    <a:bodyPr/>
                    <a:lstStyle/>
                    <a:p>
                      <a:pPr algn="ctr">
                        <a:lnSpc>
                          <a:spcPct val="115000"/>
                        </a:lnSpc>
                        <a:spcAft>
                          <a:spcPts val="0"/>
                        </a:spcAft>
                      </a:pPr>
                      <a:r>
                        <a:rPr lang="es-ES" sz="1600">
                          <a:latin typeface="Arial"/>
                          <a:ea typeface="Times New Roman"/>
                          <a:cs typeface="Times New Roman"/>
                        </a:rPr>
                        <a:t>5</a:t>
                      </a:r>
                      <a:endParaRPr lang="en-US" sz="1600">
                        <a:latin typeface="Times New Roman"/>
                        <a:ea typeface="Times New Roman"/>
                        <a:cs typeface="Times New Roman"/>
                      </a:endParaRPr>
                    </a:p>
                  </a:txBody>
                  <a:tcPr marL="28631" marR="2863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Arial"/>
                          <a:ea typeface="Times New Roman"/>
                          <a:cs typeface="Times New Roman"/>
                        </a:rPr>
                        <a:t>INTERCONECTADO</a:t>
                      </a:r>
                      <a:endParaRPr lang="en-US" sz="1600">
                        <a:latin typeface="Times New Roman"/>
                        <a:ea typeface="Times New Roman"/>
                        <a:cs typeface="Times New Roman"/>
                      </a:endParaRPr>
                    </a:p>
                  </a:txBody>
                  <a:tcPr marL="28631" marR="2863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Arial"/>
                          <a:ea typeface="Times New Roman"/>
                          <a:cs typeface="Times New Roman"/>
                        </a:rPr>
                        <a:t>ANILLO</a:t>
                      </a:r>
                      <a:endParaRPr lang="en-US" sz="1600">
                        <a:latin typeface="Times New Roman"/>
                        <a:ea typeface="Times New Roman"/>
                        <a:cs typeface="Times New Roman"/>
                      </a:endParaRPr>
                    </a:p>
                  </a:txBody>
                  <a:tcPr marL="28631" marR="2863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latin typeface="Arial"/>
                          <a:ea typeface="Times New Roman"/>
                          <a:cs typeface="Times New Roman"/>
                        </a:rPr>
                        <a:t>1</a:t>
                      </a:r>
                      <a:endParaRPr lang="en-US" sz="1600">
                        <a:latin typeface="Times New Roman"/>
                        <a:ea typeface="Times New Roman"/>
                        <a:cs typeface="Times New Roman"/>
                      </a:endParaRPr>
                    </a:p>
                  </a:txBody>
                  <a:tcPr marL="28631" marR="2863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ES" sz="1600" kern="1200" dirty="0">
                          <a:solidFill>
                            <a:schemeClr val="tx1"/>
                          </a:solidFill>
                          <a:latin typeface="Arial"/>
                          <a:ea typeface="Times New Roman"/>
                          <a:cs typeface="Times New Roman"/>
                        </a:rPr>
                        <a:t>24,2</a:t>
                      </a: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ES" sz="1600" kern="1200" dirty="0">
                          <a:solidFill>
                            <a:schemeClr val="tx1"/>
                          </a:solidFill>
                          <a:latin typeface="Arial"/>
                          <a:ea typeface="Times New Roman"/>
                          <a:cs typeface="Times New Roman"/>
                        </a:rPr>
                        <a:t>60,0</a:t>
                      </a: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algn="ctr" defTabSz="914400" rtl="0" eaLnBrk="1" latinLnBrk="0" hangingPunct="1">
                        <a:lnSpc>
                          <a:spcPct val="115000"/>
                        </a:lnSpc>
                        <a:spcAft>
                          <a:spcPts val="0"/>
                        </a:spcAft>
                      </a:pPr>
                      <a:r>
                        <a:rPr lang="en-US" sz="1600" kern="1200" dirty="0" smtClean="0">
                          <a:solidFill>
                            <a:schemeClr val="tx1"/>
                          </a:solidFill>
                          <a:latin typeface="Arial"/>
                          <a:ea typeface="Times New Roman"/>
                          <a:cs typeface="Times New Roman"/>
                        </a:rPr>
                        <a:t>40,4</a:t>
                      </a:r>
                      <a:endParaRPr lang="en-US" sz="1600" kern="1200" dirty="0">
                        <a:solidFill>
                          <a:schemeClr val="tx1"/>
                        </a:solidFill>
                        <a:latin typeface="Arial"/>
                        <a:ea typeface="Times New Roman"/>
                        <a:cs typeface="Times New Roman"/>
                      </a:endParaRPr>
                    </a:p>
                  </a:txBody>
                  <a:tcPr marL="28631" marR="28631"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dirty="0"/>
                    </a:p>
                  </a:txBody>
                  <a:tcPr/>
                </a:tc>
              </a:tr>
            </a:tbl>
          </a:graphicData>
        </a:graphic>
      </p:graphicFrame>
      <p:sp>
        <p:nvSpPr>
          <p:cNvPr id="11" name="2 Marcador de contenido"/>
          <p:cNvSpPr txBox="1">
            <a:spLocks/>
          </p:cNvSpPr>
          <p:nvPr/>
        </p:nvSpPr>
        <p:spPr>
          <a:xfrm>
            <a:off x="304800" y="2209800"/>
            <a:ext cx="8305800" cy="4572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90000"/>
              </a:lnSpc>
              <a:spcBef>
                <a:spcPct val="20000"/>
              </a:spcBef>
              <a:spcAft>
                <a:spcPts val="0"/>
              </a:spcAft>
              <a:buClrTx/>
              <a:buSzTx/>
              <a:tabLst/>
              <a:defRPr/>
            </a:pPr>
            <a:r>
              <a:rPr lang="es-ES" sz="1400" b="1" noProof="0" dirty="0" smtClean="0">
                <a:effectLst>
                  <a:outerShdw blurRad="38100" dist="38100" dir="2700000" algn="tl">
                    <a:srgbClr val="000000">
                      <a:alpha val="43137"/>
                    </a:srgbClr>
                  </a:outerShdw>
                </a:effectLst>
                <a:latin typeface="Verdana" pitchFamily="34" charset="0"/>
              </a:rPr>
              <a:t>CARGA </a:t>
            </a:r>
            <a:r>
              <a:rPr lang="es-ES" sz="1400" b="1" dirty="0" smtClean="0">
                <a:effectLst>
                  <a:outerShdw blurRad="38100" dist="38100" dir="2700000" algn="tl">
                    <a:srgbClr val="000000">
                      <a:alpha val="43137"/>
                    </a:srgbClr>
                  </a:outerShdw>
                </a:effectLst>
                <a:latin typeface="Verdana" pitchFamily="34" charset="0"/>
              </a:rPr>
              <a:t>DE</a:t>
            </a:r>
            <a:r>
              <a:rPr lang="es-ES" sz="1400" b="1" noProof="0" dirty="0" smtClean="0">
                <a:effectLst>
                  <a:outerShdw blurRad="38100" dist="38100" dir="2700000" algn="tl">
                    <a:srgbClr val="000000">
                      <a:alpha val="43137"/>
                    </a:srgbClr>
                  </a:outerShdw>
                </a:effectLst>
                <a:latin typeface="Verdana" pitchFamily="34" charset="0"/>
              </a:rPr>
              <a:t> TRANSFORMADORES</a:t>
            </a:r>
            <a:endParaRPr kumimoji="0" lang="es-ES" sz="1400" b="0" i="0"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
        <p:nvSpPr>
          <p:cNvPr id="12" name="2 Marcador de contenido"/>
          <p:cNvSpPr txBox="1">
            <a:spLocks/>
          </p:cNvSpPr>
          <p:nvPr/>
        </p:nvSpPr>
        <p:spPr>
          <a:xfrm>
            <a:off x="0" y="1371600"/>
            <a:ext cx="9144000" cy="3810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s-ES" sz="1500" b="1" i="0" u="none" strike="noStrike" kern="1200" cap="none" spc="0" normalizeH="0" baseline="0" noProof="0" dirty="0" smtClean="0">
                <a:ln>
                  <a:noFill/>
                </a:ln>
                <a:solidFill>
                  <a:schemeClr val="tx1">
                    <a:lumMod val="50000"/>
                    <a:lumOff val="50000"/>
                  </a:schemeClr>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rPr>
              <a:t>CASO 2 - CARGA MÁXIMA CON LA UNIDAD DE </a:t>
            </a:r>
            <a:r>
              <a:rPr kumimoji="0" lang="es-ES" sz="1500" b="1" i="0" u="none" strike="noStrike" kern="1200" cap="none" spc="0" normalizeH="0" baseline="0" noProof="0" dirty="0" smtClean="0">
                <a:ln>
                  <a:noFill/>
                </a:ln>
                <a:solidFill>
                  <a:schemeClr val="tx1">
                    <a:lumMod val="50000"/>
                    <a:lumOff val="50000"/>
                  </a:schemeClr>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rPr>
              <a:t>MENOR CAPACIDAD </a:t>
            </a:r>
            <a:r>
              <a:rPr kumimoji="0" lang="es-ES" sz="1500" b="1" i="0" u="none" strike="noStrike" kern="1200" cap="none" spc="0" normalizeH="0" baseline="0" noProof="0" dirty="0" smtClean="0">
                <a:ln>
                  <a:noFill/>
                </a:ln>
                <a:solidFill>
                  <a:schemeClr val="tx1">
                    <a:lumMod val="50000"/>
                    <a:lumOff val="50000"/>
                  </a:schemeClr>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rPr>
              <a:t>GENERANDO </a:t>
            </a:r>
            <a:endParaRPr kumimoji="0" lang="es-ES" sz="15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p:nvPr/>
        </p:nvPicPr>
        <p:blipFill>
          <a:blip r:embed="rId3" cstate="print"/>
          <a:srcRect l="4073" b="-3398"/>
          <a:stretch>
            <a:fillRect/>
          </a:stretch>
        </p:blipFill>
        <p:spPr bwMode="auto">
          <a:xfrm>
            <a:off x="457200" y="1752600"/>
            <a:ext cx="8153400" cy="4953000"/>
          </a:xfrm>
          <a:prstGeom prst="rect">
            <a:avLst/>
          </a:prstGeom>
          <a:noFill/>
          <a:ln w="9525">
            <a:noFill/>
            <a:miter lim="800000"/>
            <a:headEnd/>
            <a:tailEnd/>
          </a:ln>
        </p:spPr>
      </p:pic>
      <p:sp>
        <p:nvSpPr>
          <p:cNvPr id="2" name="1 Título"/>
          <p:cNvSpPr>
            <a:spLocks noGrp="1"/>
          </p:cNvSpPr>
          <p:nvPr>
            <p:ph type="title"/>
          </p:nvPr>
        </p:nvSpPr>
        <p:spPr>
          <a:xfrm>
            <a:off x="76200" y="7620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SIMULACION DEL SISTEMA</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3" name="2 Marcador de contenido"/>
          <p:cNvSpPr>
            <a:spLocks noGrp="1"/>
          </p:cNvSpPr>
          <p:nvPr>
            <p:ph idx="1"/>
          </p:nvPr>
        </p:nvSpPr>
        <p:spPr>
          <a:xfrm>
            <a:off x="76200" y="1447800"/>
            <a:ext cx="8458200" cy="381000"/>
          </a:xfrm>
        </p:spPr>
        <p:txBody>
          <a:bodyPr vert="horz" lIns="91440" tIns="45720" rIns="91440" bIns="45720" rtlCol="0">
            <a:noAutofit/>
          </a:bodyPr>
          <a:lstStyle/>
          <a:p>
            <a:pPr algn="ctr">
              <a:lnSpc>
                <a:spcPct val="90000"/>
              </a:lnSpc>
              <a:buNone/>
            </a:pPr>
            <a:r>
              <a:rPr lang="es-ES" sz="1800" b="1" dirty="0" smtClean="0">
                <a:solidFill>
                  <a:schemeClr val="tx1">
                    <a:lumMod val="50000"/>
                    <a:lumOff val="50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CASO 3 - CARGA MÁXIMA LAS 2 UNIDADES FUERA DE LINEA</a:t>
            </a:r>
            <a:endParaRPr lang="es-ES" sz="1800" dirty="0" smtClean="0">
              <a:latin typeface="Verdana" pitchFamily="34" charset="0"/>
            </a:endParaRPr>
          </a:p>
        </p:txBody>
      </p:sp>
      <p:pic>
        <p:nvPicPr>
          <p:cNvPr id="2051" name="Picture 3"/>
          <p:cNvPicPr>
            <a:picLocks noChangeAspect="1" noChangeArrowheads="1"/>
          </p:cNvPicPr>
          <p:nvPr/>
        </p:nvPicPr>
        <p:blipFill>
          <a:blip r:embed="rId4" cstate="print"/>
          <a:srcRect/>
          <a:stretch>
            <a:fillRect/>
          </a:stretch>
        </p:blipFill>
        <p:spPr bwMode="auto">
          <a:xfrm>
            <a:off x="76200" y="66675"/>
            <a:ext cx="8991600" cy="771525"/>
          </a:xfrm>
          <a:prstGeom prst="rect">
            <a:avLst/>
          </a:prstGeom>
          <a:noFill/>
          <a:ln w="9525">
            <a:noFill/>
            <a:miter lim="800000"/>
            <a:headEnd/>
            <a:tailEnd/>
          </a:ln>
        </p:spPr>
      </p:pic>
      <p:sp>
        <p:nvSpPr>
          <p:cNvPr id="7"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31</a:t>
            </a:fld>
            <a:endParaRPr lang="es-ES" b="1" dirty="0">
              <a:latin typeface="BankGothic Md BT" pitchFamily="34" charset="0"/>
            </a:endParaRPr>
          </a:p>
        </p:txBody>
      </p:sp>
      <p:pic>
        <p:nvPicPr>
          <p:cNvPr id="8" name="5 Marcador de contenido" descr="ESPOL_FIEC.gif"/>
          <p:cNvPicPr>
            <a:picLocks noChangeAspect="1"/>
          </p:cNvPicPr>
          <p:nvPr/>
        </p:nvPicPr>
        <p:blipFill>
          <a:blip r:embed="rId5" cstate="print"/>
          <a:stretch>
            <a:fillRect/>
          </a:stretch>
        </p:blipFill>
        <p:spPr>
          <a:xfrm>
            <a:off x="8153400" y="6451854"/>
            <a:ext cx="990600" cy="406146"/>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 y="7620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SIMULACION DEL SISTEMA</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graphicFrame>
        <p:nvGraphicFramePr>
          <p:cNvPr id="10" name="9 Tabla"/>
          <p:cNvGraphicFramePr>
            <a:graphicFrameLocks noGrp="1"/>
          </p:cNvGraphicFramePr>
          <p:nvPr/>
        </p:nvGraphicFramePr>
        <p:xfrm>
          <a:off x="304800" y="4419600"/>
          <a:ext cx="8610601" cy="2176272"/>
        </p:xfrm>
        <a:graphic>
          <a:graphicData uri="http://schemas.openxmlformats.org/drawingml/2006/table">
            <a:tbl>
              <a:tblPr/>
              <a:tblGrid>
                <a:gridCol w="917157"/>
                <a:gridCol w="2720443"/>
                <a:gridCol w="1114488"/>
                <a:gridCol w="1013961"/>
                <a:gridCol w="1448339"/>
                <a:gridCol w="1396213"/>
              </a:tblGrid>
              <a:tr h="630679">
                <a:tc>
                  <a:txBody>
                    <a:bodyPr/>
                    <a:lstStyle/>
                    <a:p>
                      <a:pPr algn="ctr">
                        <a:lnSpc>
                          <a:spcPct val="115000"/>
                        </a:lnSpc>
                        <a:spcAft>
                          <a:spcPts val="0"/>
                        </a:spcAft>
                      </a:pPr>
                      <a:r>
                        <a:rPr lang="es-ES" sz="1400" b="1" dirty="0">
                          <a:solidFill>
                            <a:schemeClr val="bg1"/>
                          </a:solidFill>
                          <a:latin typeface="Arial"/>
                          <a:ea typeface="Times New Roman"/>
                        </a:rPr>
                        <a:t>Barra </a:t>
                      </a:r>
                      <a:endParaRPr lang="es-ES" sz="1400" dirty="0">
                        <a:solidFill>
                          <a:schemeClr val="bg1"/>
                        </a:solidFill>
                        <a:latin typeface="Times New Roman"/>
                        <a:ea typeface="Times New Roman"/>
                      </a:endParaRPr>
                    </a:p>
                    <a:p>
                      <a:pPr algn="ctr">
                        <a:spcAft>
                          <a:spcPts val="0"/>
                        </a:spcAft>
                      </a:pPr>
                      <a:r>
                        <a:rPr lang="es-ES" sz="1400" b="1" dirty="0">
                          <a:solidFill>
                            <a:schemeClr val="bg1"/>
                          </a:solidFill>
                          <a:latin typeface="Arial"/>
                          <a:ea typeface="Times New Roman"/>
                        </a:rPr>
                        <a:t>No.</a:t>
                      </a:r>
                      <a:endParaRPr lang="es-ES" sz="1400" dirty="0">
                        <a:solidFill>
                          <a:schemeClr val="bg1"/>
                        </a:solidFill>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dirty="0">
                          <a:solidFill>
                            <a:schemeClr val="bg1"/>
                          </a:solidFill>
                          <a:latin typeface="Arial"/>
                          <a:ea typeface="Times New Roman"/>
                        </a:rPr>
                        <a:t>Nombre de Barra</a:t>
                      </a:r>
                      <a:endParaRPr lang="es-ES" sz="1400" dirty="0">
                        <a:solidFill>
                          <a:schemeClr val="bg1"/>
                        </a:solidFill>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es-ES" sz="1400" b="1" dirty="0">
                          <a:solidFill>
                            <a:schemeClr val="bg1"/>
                          </a:solidFill>
                          <a:latin typeface="Arial"/>
                          <a:ea typeface="Times New Roman"/>
                        </a:rPr>
                        <a:t>Voltaje </a:t>
                      </a:r>
                      <a:br>
                        <a:rPr lang="es-ES" sz="1400" b="1" dirty="0">
                          <a:solidFill>
                            <a:schemeClr val="bg1"/>
                          </a:solidFill>
                          <a:latin typeface="Arial"/>
                          <a:ea typeface="Times New Roman"/>
                        </a:rPr>
                      </a:br>
                      <a:r>
                        <a:rPr lang="es-ES" sz="1400" b="1" dirty="0">
                          <a:solidFill>
                            <a:schemeClr val="bg1"/>
                          </a:solidFill>
                          <a:latin typeface="Arial"/>
                          <a:ea typeface="Times New Roman"/>
                        </a:rPr>
                        <a:t>[</a:t>
                      </a:r>
                      <a:r>
                        <a:rPr lang="es-ES" sz="1400" b="1" dirty="0" err="1">
                          <a:solidFill>
                            <a:schemeClr val="bg1"/>
                          </a:solidFill>
                          <a:latin typeface="Arial"/>
                          <a:ea typeface="Times New Roman"/>
                        </a:rPr>
                        <a:t>kV</a:t>
                      </a:r>
                      <a:r>
                        <a:rPr lang="es-ES" sz="1400" b="1" dirty="0">
                          <a:solidFill>
                            <a:schemeClr val="bg1"/>
                          </a:solidFill>
                          <a:latin typeface="Arial"/>
                          <a:ea typeface="Times New Roman"/>
                        </a:rPr>
                        <a:t>]</a:t>
                      </a:r>
                      <a:endParaRPr lang="es-ES" sz="1400" dirty="0">
                        <a:solidFill>
                          <a:schemeClr val="bg1"/>
                        </a:solidFill>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dirty="0">
                          <a:solidFill>
                            <a:schemeClr val="bg1"/>
                          </a:solidFill>
                          <a:latin typeface="Arial"/>
                          <a:ea typeface="Times New Roman"/>
                        </a:rPr>
                        <a:t>Carga Activa</a:t>
                      </a:r>
                      <a:br>
                        <a:rPr lang="es-ES" sz="1400" b="1" dirty="0">
                          <a:solidFill>
                            <a:schemeClr val="bg1"/>
                          </a:solidFill>
                          <a:latin typeface="Arial"/>
                          <a:ea typeface="Times New Roman"/>
                        </a:rPr>
                      </a:br>
                      <a:r>
                        <a:rPr lang="es-ES" sz="1400" b="1" dirty="0">
                          <a:solidFill>
                            <a:schemeClr val="bg1"/>
                          </a:solidFill>
                          <a:latin typeface="Arial"/>
                          <a:ea typeface="Times New Roman"/>
                        </a:rPr>
                        <a:t>[MW]</a:t>
                      </a:r>
                      <a:endParaRPr lang="es-ES" sz="1400" dirty="0">
                        <a:solidFill>
                          <a:schemeClr val="bg1"/>
                        </a:solidFill>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dirty="0">
                          <a:solidFill>
                            <a:schemeClr val="bg1"/>
                          </a:solidFill>
                          <a:latin typeface="Arial"/>
                          <a:ea typeface="Times New Roman"/>
                        </a:rPr>
                        <a:t>Carga      Reactiva</a:t>
                      </a:r>
                      <a:br>
                        <a:rPr lang="es-ES" sz="1400" b="1" dirty="0">
                          <a:solidFill>
                            <a:schemeClr val="bg1"/>
                          </a:solidFill>
                          <a:latin typeface="Arial"/>
                          <a:ea typeface="Times New Roman"/>
                        </a:rPr>
                      </a:br>
                      <a:r>
                        <a:rPr lang="es-ES" sz="1400" b="1" dirty="0">
                          <a:solidFill>
                            <a:schemeClr val="bg1"/>
                          </a:solidFill>
                          <a:latin typeface="Arial"/>
                          <a:ea typeface="Times New Roman"/>
                        </a:rPr>
                        <a:t>[MVAR]</a:t>
                      </a:r>
                      <a:endParaRPr lang="es-ES" sz="1400" dirty="0">
                        <a:solidFill>
                          <a:schemeClr val="bg1"/>
                        </a:solidFill>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dirty="0">
                          <a:solidFill>
                            <a:schemeClr val="bg1"/>
                          </a:solidFill>
                          <a:latin typeface="Arial"/>
                          <a:ea typeface="Times New Roman"/>
                        </a:rPr>
                        <a:t>Factor</a:t>
                      </a:r>
                      <a:endParaRPr lang="es-ES" sz="1400" dirty="0">
                        <a:solidFill>
                          <a:schemeClr val="bg1"/>
                        </a:solidFill>
                        <a:latin typeface="Times New Roman"/>
                        <a:ea typeface="Times New Roman"/>
                      </a:endParaRPr>
                    </a:p>
                    <a:p>
                      <a:pPr algn="ctr">
                        <a:lnSpc>
                          <a:spcPct val="115000"/>
                        </a:lnSpc>
                        <a:spcAft>
                          <a:spcPts val="0"/>
                        </a:spcAft>
                      </a:pPr>
                      <a:r>
                        <a:rPr lang="es-ES" sz="1400" b="1" dirty="0">
                          <a:solidFill>
                            <a:schemeClr val="bg1"/>
                          </a:solidFill>
                          <a:latin typeface="Arial"/>
                          <a:ea typeface="Times New Roman"/>
                        </a:rPr>
                        <a:t>Potencia</a:t>
                      </a:r>
                      <a:endParaRPr lang="es-ES" sz="1400" dirty="0">
                        <a:solidFill>
                          <a:schemeClr val="bg1"/>
                        </a:solidFill>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198542">
                <a:tc>
                  <a:txBody>
                    <a:bodyPr/>
                    <a:lstStyle/>
                    <a:p>
                      <a:pPr algn="ctr">
                        <a:lnSpc>
                          <a:spcPct val="115000"/>
                        </a:lnSpc>
                        <a:spcAft>
                          <a:spcPts val="0"/>
                        </a:spcAft>
                      </a:pPr>
                      <a:r>
                        <a:rPr lang="es-ES" sz="1400">
                          <a:latin typeface="Arial"/>
                          <a:ea typeface="Times New Roman"/>
                        </a:rPr>
                        <a:t>1</a:t>
                      </a:r>
                      <a:endParaRPr lang="es-ES" sz="1400">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 sz="1400" dirty="0">
                          <a:latin typeface="Arial"/>
                          <a:ea typeface="Times New Roman"/>
                        </a:rPr>
                        <a:t>AT1</a:t>
                      </a:r>
                      <a:endParaRPr lang="es-ES" sz="1400" dirty="0">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400" dirty="0">
                          <a:latin typeface="Arial"/>
                          <a:ea typeface="Times New Roman"/>
                          <a:cs typeface="Times New Roman"/>
                        </a:rPr>
                        <a:t>0</a:t>
                      </a:r>
                      <a:endParaRPr lang="es-ES" sz="1400" dirty="0">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400">
                          <a:latin typeface="Arial"/>
                          <a:ea typeface="Times New Roman"/>
                          <a:cs typeface="Times New Roman"/>
                        </a:rPr>
                        <a:t>0</a:t>
                      </a:r>
                      <a:endParaRPr lang="es-ES" sz="14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400">
                          <a:latin typeface="Arial"/>
                          <a:ea typeface="Times New Roman"/>
                          <a:cs typeface="Times New Roman"/>
                        </a:rPr>
                        <a:t>0</a:t>
                      </a:r>
                      <a:endParaRPr lang="es-ES" sz="14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400">
                          <a:latin typeface="Arial"/>
                          <a:ea typeface="Times New Roman"/>
                          <a:cs typeface="Times New Roman"/>
                        </a:rPr>
                        <a:t>0</a:t>
                      </a:r>
                      <a:endParaRPr lang="es-ES" sz="14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198542">
                <a:tc>
                  <a:txBody>
                    <a:bodyPr/>
                    <a:lstStyle/>
                    <a:p>
                      <a:pPr algn="ctr">
                        <a:lnSpc>
                          <a:spcPct val="115000"/>
                        </a:lnSpc>
                        <a:spcAft>
                          <a:spcPts val="0"/>
                        </a:spcAft>
                      </a:pPr>
                      <a:r>
                        <a:rPr lang="es-ES" sz="1400">
                          <a:latin typeface="Arial"/>
                          <a:ea typeface="Times New Roman"/>
                        </a:rPr>
                        <a:t>2</a:t>
                      </a:r>
                      <a:endParaRPr lang="es-ES" sz="1400">
                        <a:latin typeface="Times New Roman"/>
                        <a:ea typeface="Times New Roman"/>
                      </a:endParaRPr>
                    </a:p>
                  </a:txBody>
                  <a:tcPr marL="68580" marR="68580" marT="0" marB="0" anchor="b">
                    <a:lnL>
                      <a:noFill/>
                    </a:lnL>
                    <a:lnR>
                      <a:noFill/>
                    </a:lnR>
                    <a:lnT>
                      <a:noFill/>
                    </a:lnT>
                    <a:lnB>
                      <a:noFill/>
                    </a:lnB>
                  </a:tcPr>
                </a:tc>
                <a:tc>
                  <a:txBody>
                    <a:bodyPr/>
                    <a:lstStyle/>
                    <a:p>
                      <a:pPr>
                        <a:lnSpc>
                          <a:spcPct val="115000"/>
                        </a:lnSpc>
                        <a:spcAft>
                          <a:spcPts val="0"/>
                        </a:spcAft>
                      </a:pPr>
                      <a:r>
                        <a:rPr lang="es-ES" sz="1400" dirty="0">
                          <a:latin typeface="Arial"/>
                          <a:ea typeface="Times New Roman"/>
                        </a:rPr>
                        <a:t>AT2</a:t>
                      </a:r>
                      <a:endParaRPr lang="es-ES" sz="1400" dirty="0">
                        <a:latin typeface="Times New Roman"/>
                        <a:ea typeface="Times New Roman"/>
                      </a:endParaRPr>
                    </a:p>
                  </a:txBody>
                  <a:tcPr marL="68580" marR="68580" marT="0" marB="0" anchor="b">
                    <a:lnL>
                      <a:noFill/>
                    </a:lnL>
                    <a:lnR>
                      <a:noFill/>
                    </a:lnR>
                    <a:lnT>
                      <a:noFill/>
                    </a:lnT>
                    <a:lnB>
                      <a:noFill/>
                    </a:lnB>
                  </a:tcPr>
                </a:tc>
                <a:tc>
                  <a:txBody>
                    <a:bodyPr/>
                    <a:lstStyle/>
                    <a:p>
                      <a:pPr algn="ctr">
                        <a:spcAft>
                          <a:spcPts val="0"/>
                        </a:spcAft>
                      </a:pPr>
                      <a:r>
                        <a:rPr lang="es-ES" sz="1400" dirty="0">
                          <a:latin typeface="Arial"/>
                          <a:ea typeface="Times New Roman"/>
                          <a:cs typeface="Times New Roman"/>
                        </a:rPr>
                        <a:t>0</a:t>
                      </a:r>
                      <a:endParaRPr lang="es-ES" sz="1400" dirty="0">
                        <a:latin typeface="Times New Roman"/>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400" dirty="0">
                          <a:latin typeface="Arial"/>
                          <a:ea typeface="Times New Roman"/>
                          <a:cs typeface="Times New Roman"/>
                        </a:rPr>
                        <a:t>0</a:t>
                      </a:r>
                      <a:endParaRPr lang="es-ES" sz="14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400">
                          <a:latin typeface="Arial"/>
                          <a:ea typeface="Times New Roman"/>
                          <a:cs typeface="Times New Roman"/>
                        </a:rPr>
                        <a:t>0</a:t>
                      </a:r>
                      <a:endParaRPr lang="es-ES" sz="14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400">
                          <a:latin typeface="Arial"/>
                          <a:ea typeface="Times New Roman"/>
                          <a:cs typeface="Times New Roman"/>
                        </a:rPr>
                        <a:t>0</a:t>
                      </a:r>
                      <a:endParaRPr lang="es-ES" sz="1400">
                        <a:latin typeface="Times New Roman"/>
                        <a:ea typeface="Times New Roman"/>
                        <a:cs typeface="Times New Roman"/>
                      </a:endParaRPr>
                    </a:p>
                  </a:txBody>
                  <a:tcPr marL="44450" marR="44450" marT="0" marB="0" anchor="b">
                    <a:lnL>
                      <a:noFill/>
                    </a:lnL>
                    <a:lnR>
                      <a:noFill/>
                    </a:lnR>
                    <a:lnT>
                      <a:noFill/>
                    </a:lnT>
                    <a:lnB>
                      <a:noFill/>
                    </a:lnB>
                  </a:tcPr>
                </a:tc>
              </a:tr>
              <a:tr h="198542">
                <a:tc>
                  <a:txBody>
                    <a:bodyPr/>
                    <a:lstStyle/>
                    <a:p>
                      <a:pPr algn="ctr">
                        <a:lnSpc>
                          <a:spcPct val="115000"/>
                        </a:lnSpc>
                        <a:spcAft>
                          <a:spcPts val="0"/>
                        </a:spcAft>
                      </a:pPr>
                      <a:r>
                        <a:rPr lang="es-ES" sz="1400">
                          <a:latin typeface="Arial"/>
                          <a:ea typeface="Times New Roman"/>
                        </a:rPr>
                        <a:t>3</a:t>
                      </a:r>
                      <a:endParaRPr lang="es-ES" sz="1400">
                        <a:latin typeface="Times New Roman"/>
                        <a:ea typeface="Times New Roman"/>
                      </a:endParaRPr>
                    </a:p>
                  </a:txBody>
                  <a:tcPr marL="68580" marR="68580" marT="0" marB="0" anchor="b">
                    <a:lnL>
                      <a:noFill/>
                    </a:lnL>
                    <a:lnR>
                      <a:noFill/>
                    </a:lnR>
                    <a:lnT>
                      <a:noFill/>
                    </a:lnT>
                    <a:lnB>
                      <a:noFill/>
                    </a:lnB>
                  </a:tcPr>
                </a:tc>
                <a:tc>
                  <a:txBody>
                    <a:bodyPr/>
                    <a:lstStyle/>
                    <a:p>
                      <a:pPr>
                        <a:lnSpc>
                          <a:spcPct val="115000"/>
                        </a:lnSpc>
                        <a:spcAft>
                          <a:spcPts val="0"/>
                        </a:spcAft>
                      </a:pPr>
                      <a:r>
                        <a:rPr lang="es-ES" sz="1400">
                          <a:latin typeface="Arial"/>
                          <a:ea typeface="Times New Roman"/>
                        </a:rPr>
                        <a:t>ANILLO</a:t>
                      </a:r>
                      <a:endParaRPr lang="es-ES" sz="1400">
                        <a:latin typeface="Times New Roman"/>
                        <a:ea typeface="Times New Roman"/>
                      </a:endParaRPr>
                    </a:p>
                  </a:txBody>
                  <a:tcPr marL="68580" marR="68580" marT="0" marB="0" anchor="b">
                    <a:lnL>
                      <a:noFill/>
                    </a:lnL>
                    <a:lnR>
                      <a:noFill/>
                    </a:lnR>
                    <a:lnT>
                      <a:noFill/>
                    </a:lnT>
                    <a:lnB>
                      <a:noFill/>
                    </a:lnB>
                  </a:tcPr>
                </a:tc>
                <a:tc>
                  <a:txBody>
                    <a:bodyPr/>
                    <a:lstStyle/>
                    <a:p>
                      <a:pPr algn="ctr">
                        <a:spcAft>
                          <a:spcPts val="0"/>
                        </a:spcAft>
                      </a:pPr>
                      <a:r>
                        <a:rPr lang="es-ES" sz="1400">
                          <a:latin typeface="Arial"/>
                          <a:ea typeface="Times New Roman"/>
                          <a:cs typeface="Times New Roman"/>
                        </a:rPr>
                        <a:t>68.765</a:t>
                      </a:r>
                      <a:endParaRPr lang="es-ES" sz="1400">
                        <a:latin typeface="Times New Roman"/>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400" dirty="0">
                          <a:latin typeface="Arial"/>
                          <a:ea typeface="Times New Roman"/>
                          <a:cs typeface="Times New Roman"/>
                        </a:rPr>
                        <a:t>68,58</a:t>
                      </a:r>
                      <a:endParaRPr lang="es-ES" sz="14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400" dirty="0">
                          <a:latin typeface="Arial"/>
                          <a:ea typeface="Times New Roman"/>
                          <a:cs typeface="Times New Roman"/>
                        </a:rPr>
                        <a:t>17,41</a:t>
                      </a:r>
                      <a:endParaRPr lang="es-ES" sz="14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400">
                          <a:latin typeface="Arial"/>
                          <a:ea typeface="Times New Roman"/>
                          <a:cs typeface="Times New Roman"/>
                        </a:rPr>
                        <a:t>0.969</a:t>
                      </a:r>
                      <a:endParaRPr lang="es-ES" sz="1400">
                        <a:latin typeface="Times New Roman"/>
                        <a:ea typeface="Times New Roman"/>
                        <a:cs typeface="Times New Roman"/>
                      </a:endParaRPr>
                    </a:p>
                  </a:txBody>
                  <a:tcPr marL="44450" marR="44450" marT="0" marB="0" anchor="b">
                    <a:lnL>
                      <a:noFill/>
                    </a:lnL>
                    <a:lnR>
                      <a:noFill/>
                    </a:lnR>
                    <a:lnT>
                      <a:noFill/>
                    </a:lnT>
                    <a:lnB>
                      <a:noFill/>
                    </a:lnB>
                  </a:tcPr>
                </a:tc>
              </a:tr>
              <a:tr h="198542">
                <a:tc>
                  <a:txBody>
                    <a:bodyPr/>
                    <a:lstStyle/>
                    <a:p>
                      <a:pPr algn="ctr">
                        <a:lnSpc>
                          <a:spcPct val="115000"/>
                        </a:lnSpc>
                        <a:spcAft>
                          <a:spcPts val="0"/>
                        </a:spcAft>
                      </a:pPr>
                      <a:r>
                        <a:rPr lang="es-ES" sz="1400">
                          <a:latin typeface="Arial"/>
                          <a:ea typeface="Times New Roman"/>
                        </a:rPr>
                        <a:t>4</a:t>
                      </a:r>
                      <a:endParaRPr lang="es-ES" sz="1400">
                        <a:latin typeface="Times New Roman"/>
                        <a:ea typeface="Times New Roman"/>
                      </a:endParaRPr>
                    </a:p>
                  </a:txBody>
                  <a:tcPr marL="68580" marR="68580" marT="0" marB="0" anchor="b">
                    <a:lnL>
                      <a:noFill/>
                    </a:lnL>
                    <a:lnR>
                      <a:noFill/>
                    </a:lnR>
                    <a:lnT>
                      <a:noFill/>
                    </a:lnT>
                    <a:lnB>
                      <a:noFill/>
                    </a:lnB>
                  </a:tcPr>
                </a:tc>
                <a:tc>
                  <a:txBody>
                    <a:bodyPr/>
                    <a:lstStyle/>
                    <a:p>
                      <a:pPr>
                        <a:lnSpc>
                          <a:spcPct val="115000"/>
                        </a:lnSpc>
                        <a:spcAft>
                          <a:spcPts val="0"/>
                        </a:spcAft>
                      </a:pPr>
                      <a:r>
                        <a:rPr lang="es-ES" sz="1400">
                          <a:latin typeface="Arial"/>
                          <a:ea typeface="Times New Roman"/>
                        </a:rPr>
                        <a:t>INTERCONECTADO</a:t>
                      </a:r>
                      <a:endParaRPr lang="es-ES" sz="1400">
                        <a:latin typeface="Times New Roman"/>
                        <a:ea typeface="Times New Roman"/>
                      </a:endParaRPr>
                    </a:p>
                  </a:txBody>
                  <a:tcPr marL="68580" marR="68580" marT="0" marB="0" anchor="b">
                    <a:lnL>
                      <a:noFill/>
                    </a:lnL>
                    <a:lnR>
                      <a:noFill/>
                    </a:lnR>
                    <a:lnT>
                      <a:noFill/>
                    </a:lnT>
                    <a:lnB>
                      <a:noFill/>
                    </a:lnB>
                  </a:tcPr>
                </a:tc>
                <a:tc>
                  <a:txBody>
                    <a:bodyPr/>
                    <a:lstStyle/>
                    <a:p>
                      <a:pPr algn="ctr">
                        <a:spcAft>
                          <a:spcPts val="0"/>
                        </a:spcAft>
                      </a:pPr>
                      <a:r>
                        <a:rPr lang="es-ES" sz="1400">
                          <a:latin typeface="Arial"/>
                          <a:ea typeface="Times New Roman"/>
                          <a:cs typeface="Times New Roman"/>
                        </a:rPr>
                        <a:t>69.000</a:t>
                      </a:r>
                      <a:endParaRPr lang="es-ES" sz="1400">
                        <a:latin typeface="Times New Roman"/>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400">
                          <a:latin typeface="Arial"/>
                          <a:ea typeface="Times New Roman"/>
                          <a:cs typeface="Times New Roman"/>
                        </a:rPr>
                        <a:t>- 68.72</a:t>
                      </a:r>
                      <a:endParaRPr lang="es-ES" sz="14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400" dirty="0">
                          <a:latin typeface="Arial"/>
                          <a:ea typeface="Times New Roman"/>
                          <a:cs typeface="Times New Roman"/>
                        </a:rPr>
                        <a:t>- 17.84</a:t>
                      </a:r>
                      <a:endParaRPr lang="es-ES" sz="14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400">
                          <a:latin typeface="Arial"/>
                          <a:ea typeface="Times New Roman"/>
                          <a:cs typeface="Times New Roman"/>
                        </a:rPr>
                        <a:t>0.968</a:t>
                      </a:r>
                      <a:endParaRPr lang="es-ES" sz="1400">
                        <a:latin typeface="Times New Roman"/>
                        <a:ea typeface="Times New Roman"/>
                        <a:cs typeface="Times New Roman"/>
                      </a:endParaRPr>
                    </a:p>
                  </a:txBody>
                  <a:tcPr marL="44450" marR="44450" marT="0" marB="0" anchor="b">
                    <a:lnL>
                      <a:noFill/>
                    </a:lnL>
                    <a:lnR>
                      <a:noFill/>
                    </a:lnR>
                    <a:lnT>
                      <a:noFill/>
                    </a:lnT>
                    <a:lnB>
                      <a:noFill/>
                    </a:lnB>
                  </a:tcPr>
                </a:tc>
              </a:tr>
              <a:tr h="187886">
                <a:tc>
                  <a:txBody>
                    <a:bodyPr/>
                    <a:lstStyle/>
                    <a:p>
                      <a:pPr algn="just">
                        <a:spcAft>
                          <a:spcPts val="0"/>
                        </a:spcAft>
                      </a:pPr>
                      <a:endParaRPr lang="es-ES" sz="1400" dirty="0">
                        <a:latin typeface="Arial"/>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1400" dirty="0">
                        <a:latin typeface="Arial"/>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ES" sz="1400">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latin typeface="Arial"/>
                          <a:ea typeface="Times New Roman"/>
                          <a:cs typeface="Times New Roman"/>
                        </a:rPr>
                        <a:t>0,14</a:t>
                      </a:r>
                      <a:endParaRPr lang="es-ES" sz="140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dirty="0">
                          <a:latin typeface="Arial"/>
                          <a:ea typeface="Times New Roman"/>
                          <a:cs typeface="Times New Roman"/>
                        </a:rPr>
                        <a:t>0,43</a:t>
                      </a:r>
                      <a:endParaRPr lang="es-ES" sz="1400" dirty="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ES" sz="1400" dirty="0">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16069">
                <a:tc>
                  <a:txBody>
                    <a:bodyPr/>
                    <a:lstStyle/>
                    <a:p>
                      <a:pPr algn="just">
                        <a:spcAft>
                          <a:spcPts val="0"/>
                        </a:spcAft>
                      </a:pPr>
                      <a:endParaRPr lang="es-ES" sz="1400" dirty="0">
                        <a:latin typeface="Arial"/>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latin typeface="Arial"/>
                          <a:ea typeface="Times New Roman"/>
                        </a:rPr>
                        <a:t>PERDIDAS</a:t>
                      </a:r>
                      <a:endParaRPr lang="es-ES" sz="1400">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400" dirty="0">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dirty="0" smtClean="0">
                          <a:latin typeface="Arial"/>
                          <a:ea typeface="Times New Roman"/>
                          <a:cs typeface="Times New Roman"/>
                        </a:rPr>
                        <a:t>0,14</a:t>
                      </a:r>
                      <a:endParaRPr lang="es-ES" sz="1400" dirty="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dirty="0" smtClean="0">
                          <a:latin typeface="Arial"/>
                          <a:ea typeface="Times New Roman"/>
                          <a:cs typeface="Times New Roman"/>
                        </a:rPr>
                        <a:t>0,43</a:t>
                      </a:r>
                      <a:endParaRPr lang="es-ES" sz="1400" dirty="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ES" sz="1400" dirty="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10 Tabla"/>
          <p:cNvGraphicFramePr>
            <a:graphicFrameLocks noGrp="1"/>
          </p:cNvGraphicFramePr>
          <p:nvPr/>
        </p:nvGraphicFramePr>
        <p:xfrm>
          <a:off x="304800" y="1981200"/>
          <a:ext cx="8534400" cy="1981200"/>
        </p:xfrm>
        <a:graphic>
          <a:graphicData uri="http://schemas.openxmlformats.org/drawingml/2006/table">
            <a:tbl>
              <a:tblPr/>
              <a:tblGrid>
                <a:gridCol w="1029405"/>
                <a:gridCol w="2344315"/>
                <a:gridCol w="1056705"/>
                <a:gridCol w="1109028"/>
                <a:gridCol w="942959"/>
                <a:gridCol w="922485"/>
                <a:gridCol w="1129503"/>
              </a:tblGrid>
              <a:tr h="812498">
                <a:tc>
                  <a:txBody>
                    <a:bodyPr/>
                    <a:lstStyle/>
                    <a:p>
                      <a:pPr algn="ctr">
                        <a:lnSpc>
                          <a:spcPct val="115000"/>
                        </a:lnSpc>
                        <a:spcAft>
                          <a:spcPts val="0"/>
                        </a:spcAft>
                      </a:pPr>
                      <a:r>
                        <a:rPr lang="es-ES" sz="1400" b="1" dirty="0">
                          <a:solidFill>
                            <a:schemeClr val="bg1"/>
                          </a:solidFill>
                          <a:latin typeface="Arial"/>
                          <a:ea typeface="Times New Roman"/>
                        </a:rPr>
                        <a:t>Barra</a:t>
                      </a:r>
                      <a:endParaRPr lang="es-ES" sz="1400" dirty="0">
                        <a:solidFill>
                          <a:schemeClr val="bg1"/>
                        </a:solidFill>
                        <a:latin typeface="Times New Roman"/>
                        <a:ea typeface="Times New Roman"/>
                      </a:endParaRPr>
                    </a:p>
                    <a:p>
                      <a:pPr algn="ctr">
                        <a:lnSpc>
                          <a:spcPct val="115000"/>
                        </a:lnSpc>
                        <a:spcAft>
                          <a:spcPts val="0"/>
                        </a:spcAft>
                      </a:pPr>
                      <a:r>
                        <a:rPr lang="es-ES" sz="1400" b="1" dirty="0">
                          <a:solidFill>
                            <a:schemeClr val="bg1"/>
                          </a:solidFill>
                          <a:latin typeface="Arial"/>
                          <a:ea typeface="Times New Roman"/>
                        </a:rPr>
                        <a:t>No.</a:t>
                      </a:r>
                      <a:endParaRPr lang="es-ES" sz="14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dirty="0">
                          <a:solidFill>
                            <a:schemeClr val="bg1"/>
                          </a:solidFill>
                          <a:latin typeface="Arial"/>
                          <a:ea typeface="Times New Roman"/>
                        </a:rPr>
                        <a:t>Nombre de Barra</a:t>
                      </a:r>
                      <a:endParaRPr lang="es-ES" sz="14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dirty="0">
                          <a:solidFill>
                            <a:schemeClr val="bg1"/>
                          </a:solidFill>
                          <a:latin typeface="Arial"/>
                          <a:ea typeface="Times New Roman"/>
                        </a:rPr>
                        <a:t>Nominal</a:t>
                      </a:r>
                      <a:br>
                        <a:rPr lang="es-ES" sz="1400" b="1" dirty="0">
                          <a:solidFill>
                            <a:schemeClr val="bg1"/>
                          </a:solidFill>
                          <a:latin typeface="Arial"/>
                          <a:ea typeface="Times New Roman"/>
                        </a:rPr>
                      </a:br>
                      <a:r>
                        <a:rPr lang="es-ES" sz="1400" b="1" dirty="0">
                          <a:solidFill>
                            <a:schemeClr val="bg1"/>
                          </a:solidFill>
                          <a:latin typeface="Arial"/>
                          <a:ea typeface="Times New Roman"/>
                        </a:rPr>
                        <a:t>(</a:t>
                      </a:r>
                      <a:r>
                        <a:rPr lang="es-ES" sz="1400" b="1" dirty="0" err="1">
                          <a:solidFill>
                            <a:schemeClr val="bg1"/>
                          </a:solidFill>
                          <a:latin typeface="Arial"/>
                          <a:ea typeface="Times New Roman"/>
                        </a:rPr>
                        <a:t>kV</a:t>
                      </a:r>
                      <a:r>
                        <a:rPr lang="es-ES" sz="1400" b="1" dirty="0">
                          <a:solidFill>
                            <a:schemeClr val="bg1"/>
                          </a:solidFill>
                          <a:latin typeface="Arial"/>
                          <a:ea typeface="Times New Roman"/>
                        </a:rPr>
                        <a:t>)</a:t>
                      </a:r>
                      <a:endParaRPr lang="es-ES" sz="14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dirty="0">
                          <a:solidFill>
                            <a:schemeClr val="bg1"/>
                          </a:solidFill>
                          <a:latin typeface="Arial"/>
                          <a:ea typeface="Times New Roman"/>
                        </a:rPr>
                        <a:t>Voltaje</a:t>
                      </a:r>
                      <a:endParaRPr lang="es-ES" sz="1400" dirty="0">
                        <a:solidFill>
                          <a:schemeClr val="bg1"/>
                        </a:solidFill>
                        <a:latin typeface="Times New Roman"/>
                        <a:ea typeface="Times New Roman"/>
                      </a:endParaRPr>
                    </a:p>
                    <a:p>
                      <a:pPr algn="ctr">
                        <a:lnSpc>
                          <a:spcPct val="115000"/>
                        </a:lnSpc>
                        <a:spcAft>
                          <a:spcPts val="0"/>
                        </a:spcAft>
                      </a:pPr>
                      <a:r>
                        <a:rPr lang="es-ES" sz="1400" b="1" dirty="0">
                          <a:solidFill>
                            <a:schemeClr val="bg1"/>
                          </a:solidFill>
                          <a:latin typeface="Arial"/>
                          <a:ea typeface="Times New Roman"/>
                        </a:rPr>
                        <a:t>(</a:t>
                      </a:r>
                      <a:r>
                        <a:rPr lang="es-ES" sz="1400" b="1" dirty="0" err="1">
                          <a:solidFill>
                            <a:schemeClr val="bg1"/>
                          </a:solidFill>
                          <a:latin typeface="Arial"/>
                          <a:ea typeface="Times New Roman"/>
                        </a:rPr>
                        <a:t>pu</a:t>
                      </a:r>
                      <a:r>
                        <a:rPr lang="es-ES" sz="1400" b="1" dirty="0">
                          <a:solidFill>
                            <a:schemeClr val="bg1"/>
                          </a:solidFill>
                          <a:latin typeface="Arial"/>
                          <a:ea typeface="Times New Roman"/>
                        </a:rPr>
                        <a:t>)</a:t>
                      </a:r>
                      <a:endParaRPr lang="es-ES" sz="14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dirty="0">
                          <a:solidFill>
                            <a:schemeClr val="bg1"/>
                          </a:solidFill>
                          <a:latin typeface="Arial"/>
                          <a:ea typeface="Times New Roman"/>
                        </a:rPr>
                        <a:t>Angulo </a:t>
                      </a:r>
                      <a:br>
                        <a:rPr lang="es-ES" sz="1400" b="1" dirty="0">
                          <a:solidFill>
                            <a:schemeClr val="bg1"/>
                          </a:solidFill>
                          <a:latin typeface="Arial"/>
                          <a:ea typeface="Times New Roman"/>
                        </a:rPr>
                      </a:br>
                      <a:r>
                        <a:rPr lang="es-ES" sz="1400" b="1" dirty="0">
                          <a:solidFill>
                            <a:schemeClr val="bg1"/>
                          </a:solidFill>
                          <a:latin typeface="Arial"/>
                          <a:ea typeface="Times New Roman"/>
                        </a:rPr>
                        <a:t>(</a:t>
                      </a:r>
                      <a:r>
                        <a:rPr lang="es-ES" sz="1400" b="1" dirty="0" err="1">
                          <a:solidFill>
                            <a:schemeClr val="bg1"/>
                          </a:solidFill>
                          <a:latin typeface="Arial"/>
                          <a:ea typeface="Times New Roman"/>
                        </a:rPr>
                        <a:t>deg</a:t>
                      </a:r>
                      <a:r>
                        <a:rPr lang="es-ES" sz="1400" b="1" dirty="0">
                          <a:solidFill>
                            <a:schemeClr val="bg1"/>
                          </a:solidFill>
                          <a:latin typeface="Arial"/>
                          <a:ea typeface="Times New Roman"/>
                        </a:rPr>
                        <a:t>)</a:t>
                      </a:r>
                      <a:endParaRPr lang="es-ES" sz="14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a:solidFill>
                            <a:schemeClr val="bg1"/>
                          </a:solidFill>
                          <a:latin typeface="Arial"/>
                          <a:ea typeface="Times New Roman"/>
                        </a:rPr>
                        <a:t>Voltaje</a:t>
                      </a:r>
                      <a:endParaRPr lang="es-ES" sz="1400">
                        <a:solidFill>
                          <a:schemeClr val="bg1"/>
                        </a:solidFill>
                        <a:latin typeface="Times New Roman"/>
                        <a:ea typeface="Times New Roman"/>
                      </a:endParaRPr>
                    </a:p>
                    <a:p>
                      <a:pPr algn="ctr">
                        <a:lnSpc>
                          <a:spcPct val="115000"/>
                        </a:lnSpc>
                        <a:spcAft>
                          <a:spcPts val="0"/>
                        </a:spcAft>
                      </a:pPr>
                      <a:r>
                        <a:rPr lang="es-ES" sz="1400" b="1">
                          <a:solidFill>
                            <a:schemeClr val="bg1"/>
                          </a:solidFill>
                          <a:latin typeface="Arial"/>
                          <a:ea typeface="Times New Roman"/>
                        </a:rPr>
                        <a:t>(kV)</a:t>
                      </a:r>
                      <a:endParaRPr lang="es-ES" sz="140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dirty="0">
                          <a:solidFill>
                            <a:schemeClr val="bg1"/>
                          </a:solidFill>
                          <a:latin typeface="Arial"/>
                          <a:ea typeface="Times New Roman"/>
                        </a:rPr>
                        <a:t>Reg. </a:t>
                      </a:r>
                      <a:r>
                        <a:rPr lang="es-ES" sz="1400" b="1" dirty="0" err="1">
                          <a:solidFill>
                            <a:schemeClr val="bg1"/>
                          </a:solidFill>
                          <a:latin typeface="Arial"/>
                          <a:ea typeface="Times New Roman"/>
                        </a:rPr>
                        <a:t>Vol</a:t>
                      </a:r>
                      <a:r>
                        <a:rPr lang="es-ES" sz="1400" b="1" dirty="0">
                          <a:solidFill>
                            <a:schemeClr val="bg1"/>
                          </a:solidFill>
                          <a:latin typeface="Arial"/>
                          <a:ea typeface="Times New Roman"/>
                        </a:rPr>
                        <a:t> </a:t>
                      </a:r>
                      <a:br>
                        <a:rPr lang="es-ES" sz="1400" b="1" dirty="0">
                          <a:solidFill>
                            <a:schemeClr val="bg1"/>
                          </a:solidFill>
                          <a:latin typeface="Arial"/>
                          <a:ea typeface="Times New Roman"/>
                        </a:rPr>
                      </a:br>
                      <a:r>
                        <a:rPr lang="es-ES" sz="1400" b="1" dirty="0">
                          <a:solidFill>
                            <a:schemeClr val="bg1"/>
                          </a:solidFill>
                          <a:latin typeface="Arial"/>
                          <a:ea typeface="Times New Roman"/>
                        </a:rPr>
                        <a:t>+/- 2,5%</a:t>
                      </a:r>
                      <a:endParaRPr lang="es-ES" sz="14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70832">
                <a:tc>
                  <a:txBody>
                    <a:bodyPr/>
                    <a:lstStyle/>
                    <a:p>
                      <a:pPr algn="ctr">
                        <a:lnSpc>
                          <a:spcPct val="115000"/>
                        </a:lnSpc>
                        <a:spcAft>
                          <a:spcPts val="0"/>
                        </a:spcAft>
                      </a:pPr>
                      <a:r>
                        <a:rPr lang="es-ES" sz="1400">
                          <a:latin typeface="Arial"/>
                          <a:ea typeface="Times New Roman"/>
                        </a:rPr>
                        <a:t>1</a:t>
                      </a:r>
                      <a:endParaRPr lang="es-ES" sz="1400">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 sz="1400">
                          <a:latin typeface="Arial"/>
                          <a:ea typeface="Times New Roman"/>
                        </a:rPr>
                        <a:t>AT1</a:t>
                      </a:r>
                      <a:endParaRPr lang="es-ES" sz="1400">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400" dirty="0">
                          <a:latin typeface="Arial"/>
                          <a:ea typeface="Times New Roman"/>
                        </a:rPr>
                        <a:t>13,8</a:t>
                      </a:r>
                      <a:endParaRPr lang="es-ES" sz="1400" dirty="0">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ctr" defTabSz="914400" rtl="0" eaLnBrk="1" latinLnBrk="0" hangingPunct="1">
                        <a:lnSpc>
                          <a:spcPct val="115000"/>
                        </a:lnSpc>
                        <a:spcAft>
                          <a:spcPts val="0"/>
                        </a:spcAft>
                      </a:pPr>
                      <a:r>
                        <a:rPr lang="es-ES" sz="1400" kern="1200" dirty="0">
                          <a:solidFill>
                            <a:schemeClr val="tx1"/>
                          </a:solidFill>
                          <a:latin typeface="Arial"/>
                          <a:ea typeface="Times New Roman"/>
                          <a:cs typeface="+mn-cs"/>
                        </a:rPr>
                        <a:t>0</a:t>
                      </a: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ctr" defTabSz="914400" rtl="0" eaLnBrk="1" latinLnBrk="0" hangingPunct="1">
                        <a:lnSpc>
                          <a:spcPct val="115000"/>
                        </a:lnSpc>
                        <a:spcAft>
                          <a:spcPts val="0"/>
                        </a:spcAft>
                      </a:pPr>
                      <a:r>
                        <a:rPr lang="es-ES" sz="1400" kern="1200" dirty="0">
                          <a:solidFill>
                            <a:schemeClr val="tx1"/>
                          </a:solidFill>
                          <a:latin typeface="Arial"/>
                          <a:ea typeface="Times New Roman"/>
                          <a:cs typeface="+mn-cs"/>
                        </a:rPr>
                        <a:t>0</a:t>
                      </a: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ctr" defTabSz="914400" rtl="0" eaLnBrk="1" latinLnBrk="0" hangingPunct="1">
                        <a:lnSpc>
                          <a:spcPct val="115000"/>
                        </a:lnSpc>
                        <a:spcAft>
                          <a:spcPts val="0"/>
                        </a:spcAft>
                      </a:pPr>
                      <a:r>
                        <a:rPr lang="es-ES" sz="1400" kern="1200" dirty="0">
                          <a:solidFill>
                            <a:schemeClr val="tx1"/>
                          </a:solidFill>
                          <a:latin typeface="Arial"/>
                          <a:ea typeface="Times New Roman"/>
                          <a:cs typeface="+mn-cs"/>
                        </a:rPr>
                        <a:t>0</a:t>
                      </a: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ctr" defTabSz="914400" rtl="0" eaLnBrk="1" latinLnBrk="0" hangingPunct="1">
                        <a:lnSpc>
                          <a:spcPct val="115000"/>
                        </a:lnSpc>
                        <a:spcAft>
                          <a:spcPts val="0"/>
                        </a:spcAft>
                      </a:pPr>
                      <a:r>
                        <a:rPr lang="es-ES" sz="1400" kern="1200" dirty="0">
                          <a:solidFill>
                            <a:schemeClr val="tx1"/>
                          </a:solidFill>
                          <a:latin typeface="Arial"/>
                          <a:ea typeface="Times New Roman"/>
                          <a:cs typeface="+mn-cs"/>
                        </a:rPr>
                        <a:t>No</a:t>
                      </a: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r>
              <a:tr h="323822">
                <a:tc>
                  <a:txBody>
                    <a:bodyPr/>
                    <a:lstStyle/>
                    <a:p>
                      <a:pPr algn="ctr">
                        <a:lnSpc>
                          <a:spcPct val="115000"/>
                        </a:lnSpc>
                        <a:spcAft>
                          <a:spcPts val="0"/>
                        </a:spcAft>
                      </a:pPr>
                      <a:r>
                        <a:rPr lang="es-ES" sz="1400">
                          <a:latin typeface="Arial"/>
                          <a:ea typeface="Times New Roman"/>
                        </a:rPr>
                        <a:t>2</a:t>
                      </a:r>
                      <a:endParaRPr lang="es-ES" sz="1400">
                        <a:latin typeface="Times New Roman"/>
                        <a:ea typeface="Times New Roman"/>
                      </a:endParaRPr>
                    </a:p>
                  </a:txBody>
                  <a:tcPr marL="44450" marR="44450" marT="0" marB="0" anchor="ctr">
                    <a:lnL>
                      <a:noFill/>
                    </a:lnL>
                    <a:lnR>
                      <a:noFill/>
                    </a:lnR>
                    <a:lnT>
                      <a:noFill/>
                    </a:lnT>
                    <a:lnB>
                      <a:noFill/>
                    </a:lnB>
                  </a:tcPr>
                </a:tc>
                <a:tc>
                  <a:txBody>
                    <a:bodyPr/>
                    <a:lstStyle/>
                    <a:p>
                      <a:pPr>
                        <a:lnSpc>
                          <a:spcPct val="115000"/>
                        </a:lnSpc>
                        <a:spcAft>
                          <a:spcPts val="0"/>
                        </a:spcAft>
                      </a:pPr>
                      <a:r>
                        <a:rPr lang="es-ES" sz="1400" dirty="0">
                          <a:latin typeface="Arial"/>
                          <a:ea typeface="Times New Roman"/>
                        </a:rPr>
                        <a:t>AT2</a:t>
                      </a:r>
                      <a:endParaRPr lang="es-ES" sz="14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400">
                          <a:latin typeface="Arial"/>
                          <a:ea typeface="Times New Roman"/>
                        </a:rPr>
                        <a:t>13,8</a:t>
                      </a:r>
                      <a:endParaRPr lang="es-ES" sz="1400">
                        <a:latin typeface="Times New Roman"/>
                        <a:ea typeface="Times New Roman"/>
                      </a:endParaRPr>
                    </a:p>
                  </a:txBody>
                  <a:tcPr marL="44450" marR="44450" marT="0" marB="0" anchor="ctr">
                    <a:lnL>
                      <a:noFill/>
                    </a:lnL>
                    <a:lnR>
                      <a:noFill/>
                    </a:lnR>
                    <a:lnT>
                      <a:noFill/>
                    </a:lnT>
                    <a:lnB>
                      <a:noFill/>
                    </a:lnB>
                  </a:tcPr>
                </a:tc>
                <a:tc>
                  <a:txBody>
                    <a:bodyPr/>
                    <a:lstStyle/>
                    <a:p>
                      <a:pPr marL="0" algn="ctr" defTabSz="914400" rtl="0" eaLnBrk="1" latinLnBrk="0" hangingPunct="1">
                        <a:lnSpc>
                          <a:spcPct val="115000"/>
                        </a:lnSpc>
                        <a:spcAft>
                          <a:spcPts val="0"/>
                        </a:spcAft>
                      </a:pPr>
                      <a:r>
                        <a:rPr lang="es-ES" sz="1400" kern="1200" dirty="0">
                          <a:solidFill>
                            <a:schemeClr val="tx1"/>
                          </a:solidFill>
                          <a:latin typeface="Arial"/>
                          <a:ea typeface="Times New Roman"/>
                          <a:cs typeface="+mn-cs"/>
                        </a:rPr>
                        <a:t>0</a:t>
                      </a:r>
                    </a:p>
                  </a:txBody>
                  <a:tcPr marL="44450" marR="44450" marT="0" marB="0" anchor="ctr">
                    <a:lnL>
                      <a:noFill/>
                    </a:lnL>
                    <a:lnR>
                      <a:noFill/>
                    </a:lnR>
                    <a:lnT>
                      <a:noFill/>
                    </a:lnT>
                    <a:lnB>
                      <a:noFill/>
                    </a:lnB>
                  </a:tcPr>
                </a:tc>
                <a:tc>
                  <a:txBody>
                    <a:bodyPr/>
                    <a:lstStyle/>
                    <a:p>
                      <a:pPr marL="0" algn="ctr" defTabSz="914400" rtl="0" eaLnBrk="1" latinLnBrk="0" hangingPunct="1">
                        <a:lnSpc>
                          <a:spcPct val="115000"/>
                        </a:lnSpc>
                        <a:spcAft>
                          <a:spcPts val="0"/>
                        </a:spcAft>
                      </a:pPr>
                      <a:r>
                        <a:rPr lang="es-ES" sz="1400" kern="1200" dirty="0">
                          <a:solidFill>
                            <a:schemeClr val="tx1"/>
                          </a:solidFill>
                          <a:latin typeface="Arial"/>
                          <a:ea typeface="Times New Roman"/>
                          <a:cs typeface="+mn-cs"/>
                        </a:rPr>
                        <a:t>0</a:t>
                      </a:r>
                    </a:p>
                  </a:txBody>
                  <a:tcPr marL="44450" marR="44450" marT="0" marB="0" anchor="ctr">
                    <a:lnL>
                      <a:noFill/>
                    </a:lnL>
                    <a:lnR>
                      <a:noFill/>
                    </a:lnR>
                    <a:lnT>
                      <a:noFill/>
                    </a:lnT>
                    <a:lnB>
                      <a:noFill/>
                    </a:lnB>
                  </a:tcPr>
                </a:tc>
                <a:tc>
                  <a:txBody>
                    <a:bodyPr/>
                    <a:lstStyle/>
                    <a:p>
                      <a:pPr marL="0" algn="ctr" defTabSz="914400" rtl="0" eaLnBrk="1" latinLnBrk="0" hangingPunct="1">
                        <a:lnSpc>
                          <a:spcPct val="115000"/>
                        </a:lnSpc>
                        <a:spcAft>
                          <a:spcPts val="0"/>
                        </a:spcAft>
                      </a:pPr>
                      <a:r>
                        <a:rPr lang="es-ES" sz="1400" kern="1200" dirty="0">
                          <a:solidFill>
                            <a:schemeClr val="tx1"/>
                          </a:solidFill>
                          <a:latin typeface="Arial"/>
                          <a:ea typeface="Times New Roman"/>
                          <a:cs typeface="+mn-cs"/>
                        </a:rPr>
                        <a:t>0</a:t>
                      </a:r>
                    </a:p>
                  </a:txBody>
                  <a:tcPr marL="44450" marR="44450" marT="0" marB="0" anchor="ctr">
                    <a:lnL>
                      <a:noFill/>
                    </a:lnL>
                    <a:lnR>
                      <a:noFill/>
                    </a:lnR>
                    <a:lnT>
                      <a:noFill/>
                    </a:lnT>
                    <a:lnB>
                      <a:noFill/>
                    </a:lnB>
                  </a:tcPr>
                </a:tc>
                <a:tc>
                  <a:txBody>
                    <a:bodyPr/>
                    <a:lstStyle/>
                    <a:p>
                      <a:pPr marL="0" algn="ctr" defTabSz="914400" rtl="0" eaLnBrk="1" latinLnBrk="0" hangingPunct="1">
                        <a:lnSpc>
                          <a:spcPct val="115000"/>
                        </a:lnSpc>
                        <a:spcAft>
                          <a:spcPts val="0"/>
                        </a:spcAft>
                      </a:pPr>
                      <a:r>
                        <a:rPr lang="es-ES" sz="1400" kern="1200" dirty="0">
                          <a:solidFill>
                            <a:schemeClr val="tx1"/>
                          </a:solidFill>
                          <a:latin typeface="Arial"/>
                          <a:ea typeface="Times New Roman"/>
                          <a:cs typeface="+mn-cs"/>
                        </a:rPr>
                        <a:t>No</a:t>
                      </a:r>
                    </a:p>
                  </a:txBody>
                  <a:tcPr marL="44450" marR="44450" marT="0" marB="0" anchor="ctr">
                    <a:lnL>
                      <a:noFill/>
                    </a:lnL>
                    <a:lnR>
                      <a:noFill/>
                    </a:lnR>
                    <a:lnT>
                      <a:noFill/>
                    </a:lnT>
                    <a:lnB>
                      <a:noFill/>
                    </a:lnB>
                  </a:tcPr>
                </a:tc>
              </a:tr>
              <a:tr h="279665">
                <a:tc>
                  <a:txBody>
                    <a:bodyPr/>
                    <a:lstStyle/>
                    <a:p>
                      <a:pPr algn="ctr">
                        <a:lnSpc>
                          <a:spcPct val="115000"/>
                        </a:lnSpc>
                        <a:spcAft>
                          <a:spcPts val="0"/>
                        </a:spcAft>
                      </a:pPr>
                      <a:r>
                        <a:rPr lang="es-ES" sz="1400" dirty="0">
                          <a:latin typeface="Arial"/>
                          <a:ea typeface="Times New Roman"/>
                        </a:rPr>
                        <a:t>3</a:t>
                      </a:r>
                      <a:endParaRPr lang="es-ES" sz="1400" dirty="0">
                        <a:latin typeface="Times New Roman"/>
                        <a:ea typeface="Times New Roman"/>
                      </a:endParaRPr>
                    </a:p>
                  </a:txBody>
                  <a:tcPr marL="44450" marR="44450" marT="0" marB="0" anchor="ctr">
                    <a:lnL>
                      <a:noFill/>
                    </a:lnL>
                    <a:lnR>
                      <a:noFill/>
                    </a:lnR>
                    <a:lnT>
                      <a:noFill/>
                    </a:lnT>
                    <a:lnB>
                      <a:noFill/>
                    </a:lnB>
                  </a:tcPr>
                </a:tc>
                <a:tc>
                  <a:txBody>
                    <a:bodyPr/>
                    <a:lstStyle/>
                    <a:p>
                      <a:pPr>
                        <a:lnSpc>
                          <a:spcPct val="115000"/>
                        </a:lnSpc>
                        <a:spcAft>
                          <a:spcPts val="0"/>
                        </a:spcAft>
                      </a:pPr>
                      <a:r>
                        <a:rPr lang="es-ES" sz="1400">
                          <a:latin typeface="Arial"/>
                          <a:ea typeface="Times New Roman"/>
                        </a:rPr>
                        <a:t>ANILLO</a:t>
                      </a:r>
                      <a:endParaRPr lang="es-ES" sz="14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400">
                          <a:latin typeface="Arial"/>
                          <a:ea typeface="Times New Roman"/>
                        </a:rPr>
                        <a:t>69</a:t>
                      </a:r>
                      <a:endParaRPr lang="es-ES" sz="1400">
                        <a:latin typeface="Times New Roman"/>
                        <a:ea typeface="Times New Roman"/>
                      </a:endParaRPr>
                    </a:p>
                  </a:txBody>
                  <a:tcPr marL="44450" marR="44450" marT="0" marB="0" anchor="ctr">
                    <a:lnL>
                      <a:noFill/>
                    </a:lnL>
                    <a:lnR>
                      <a:noFill/>
                    </a:lnR>
                    <a:lnT>
                      <a:noFill/>
                    </a:lnT>
                    <a:lnB>
                      <a:noFill/>
                    </a:lnB>
                  </a:tcPr>
                </a:tc>
                <a:tc>
                  <a:txBody>
                    <a:bodyPr/>
                    <a:lstStyle/>
                    <a:p>
                      <a:pPr marL="0" algn="ctr" defTabSz="914400" rtl="0" eaLnBrk="1" latinLnBrk="0" hangingPunct="1">
                        <a:lnSpc>
                          <a:spcPct val="115000"/>
                        </a:lnSpc>
                        <a:spcAft>
                          <a:spcPts val="0"/>
                        </a:spcAft>
                      </a:pPr>
                      <a:r>
                        <a:rPr lang="es-ES" sz="1400" kern="1200" dirty="0">
                          <a:solidFill>
                            <a:schemeClr val="tx1"/>
                          </a:solidFill>
                          <a:latin typeface="Arial"/>
                          <a:ea typeface="Times New Roman"/>
                          <a:cs typeface="+mn-cs"/>
                        </a:rPr>
                        <a:t>0.99659</a:t>
                      </a:r>
                    </a:p>
                  </a:txBody>
                  <a:tcPr marL="44450" marR="44450" marT="0" marB="0" anchor="ctr">
                    <a:lnL>
                      <a:noFill/>
                    </a:lnL>
                    <a:lnR>
                      <a:noFill/>
                    </a:lnR>
                    <a:lnT>
                      <a:noFill/>
                    </a:lnT>
                    <a:lnB>
                      <a:noFill/>
                    </a:lnB>
                  </a:tcPr>
                </a:tc>
                <a:tc>
                  <a:txBody>
                    <a:bodyPr/>
                    <a:lstStyle/>
                    <a:p>
                      <a:pPr marL="0" algn="ctr" defTabSz="914400" rtl="0" eaLnBrk="1" latinLnBrk="0" hangingPunct="1">
                        <a:lnSpc>
                          <a:spcPct val="115000"/>
                        </a:lnSpc>
                        <a:spcAft>
                          <a:spcPts val="0"/>
                        </a:spcAft>
                      </a:pPr>
                      <a:r>
                        <a:rPr lang="es-ES" sz="1400" kern="1200" dirty="0">
                          <a:solidFill>
                            <a:schemeClr val="tx1"/>
                          </a:solidFill>
                          <a:latin typeface="Arial"/>
                          <a:ea typeface="Times New Roman"/>
                          <a:cs typeface="+mn-cs"/>
                        </a:rPr>
                        <a:t>-0,31</a:t>
                      </a:r>
                    </a:p>
                  </a:txBody>
                  <a:tcPr marL="44450" marR="44450" marT="0" marB="0" anchor="ctr">
                    <a:lnL>
                      <a:noFill/>
                    </a:lnL>
                    <a:lnR>
                      <a:noFill/>
                    </a:lnR>
                    <a:lnT>
                      <a:noFill/>
                    </a:lnT>
                    <a:lnB>
                      <a:noFill/>
                    </a:lnB>
                  </a:tcPr>
                </a:tc>
                <a:tc>
                  <a:txBody>
                    <a:bodyPr/>
                    <a:lstStyle/>
                    <a:p>
                      <a:pPr marL="0" algn="ctr" defTabSz="914400" rtl="0" eaLnBrk="1" latinLnBrk="0" hangingPunct="1">
                        <a:lnSpc>
                          <a:spcPct val="115000"/>
                        </a:lnSpc>
                        <a:spcAft>
                          <a:spcPts val="0"/>
                        </a:spcAft>
                      </a:pPr>
                      <a:r>
                        <a:rPr lang="es-ES" sz="1400" kern="1200" dirty="0">
                          <a:solidFill>
                            <a:schemeClr val="tx1"/>
                          </a:solidFill>
                          <a:latin typeface="Arial"/>
                          <a:ea typeface="Times New Roman"/>
                          <a:cs typeface="+mn-cs"/>
                        </a:rPr>
                        <a:t>68.765</a:t>
                      </a:r>
                    </a:p>
                  </a:txBody>
                  <a:tcPr marL="44450" marR="44450" marT="0" marB="0" anchor="ctr">
                    <a:lnL>
                      <a:noFill/>
                    </a:lnL>
                    <a:lnR>
                      <a:noFill/>
                    </a:lnR>
                    <a:lnT>
                      <a:noFill/>
                    </a:lnT>
                    <a:lnB>
                      <a:noFill/>
                    </a:lnB>
                  </a:tcPr>
                </a:tc>
                <a:tc>
                  <a:txBody>
                    <a:bodyPr/>
                    <a:lstStyle/>
                    <a:p>
                      <a:pPr marL="0" algn="ctr" defTabSz="914400" rtl="0" eaLnBrk="1" latinLnBrk="0" hangingPunct="1">
                        <a:lnSpc>
                          <a:spcPct val="115000"/>
                        </a:lnSpc>
                        <a:spcAft>
                          <a:spcPts val="0"/>
                        </a:spcAft>
                      </a:pPr>
                      <a:r>
                        <a:rPr lang="es-ES" sz="1400" kern="1200" dirty="0">
                          <a:solidFill>
                            <a:schemeClr val="tx1"/>
                          </a:solidFill>
                          <a:latin typeface="Arial"/>
                          <a:ea typeface="Times New Roman"/>
                          <a:cs typeface="+mn-cs"/>
                        </a:rPr>
                        <a:t>Si</a:t>
                      </a:r>
                    </a:p>
                  </a:txBody>
                  <a:tcPr marL="44450" marR="44450" marT="0" marB="0" anchor="ctr">
                    <a:lnL>
                      <a:noFill/>
                    </a:lnL>
                    <a:lnR>
                      <a:noFill/>
                    </a:lnR>
                    <a:lnT>
                      <a:noFill/>
                    </a:lnT>
                    <a:lnB>
                      <a:noFill/>
                    </a:lnB>
                  </a:tcPr>
                </a:tc>
              </a:tr>
              <a:tr h="294383">
                <a:tc>
                  <a:txBody>
                    <a:bodyPr/>
                    <a:lstStyle/>
                    <a:p>
                      <a:pPr algn="ctr">
                        <a:lnSpc>
                          <a:spcPct val="115000"/>
                        </a:lnSpc>
                        <a:spcAft>
                          <a:spcPts val="0"/>
                        </a:spcAft>
                      </a:pPr>
                      <a:r>
                        <a:rPr lang="es-ES" sz="1400">
                          <a:latin typeface="Arial"/>
                          <a:ea typeface="Times New Roman"/>
                        </a:rPr>
                        <a:t>4</a:t>
                      </a:r>
                      <a:endParaRPr lang="es-ES" sz="1400">
                        <a:latin typeface="Times New Roman"/>
                        <a:ea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latin typeface="Arial"/>
                          <a:ea typeface="Times New Roman"/>
                        </a:rPr>
                        <a:t>INTERCONECTADO</a:t>
                      </a:r>
                      <a:endParaRPr lang="es-ES" sz="1400">
                        <a:latin typeface="Times New Roman"/>
                        <a:ea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latin typeface="Arial"/>
                          <a:ea typeface="Times New Roman"/>
                        </a:rPr>
                        <a:t>69</a:t>
                      </a:r>
                      <a:endParaRPr lang="es-ES" sz="1400" dirty="0">
                        <a:latin typeface="Times New Roman"/>
                        <a:ea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ES" sz="1400" kern="1200" dirty="0">
                          <a:solidFill>
                            <a:schemeClr val="tx1"/>
                          </a:solidFill>
                          <a:latin typeface="Arial"/>
                          <a:ea typeface="Times New Roman"/>
                          <a:cs typeface="+mn-cs"/>
                        </a:rPr>
                        <a:t>1,00000</a:t>
                      </a: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ES" sz="1400" kern="1200" dirty="0">
                          <a:solidFill>
                            <a:schemeClr val="tx1"/>
                          </a:solidFill>
                          <a:latin typeface="Arial"/>
                          <a:ea typeface="Times New Roman"/>
                          <a:cs typeface="+mn-cs"/>
                        </a:rPr>
                        <a:t>0,00</a:t>
                      </a: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ES" sz="1400" kern="1200" dirty="0">
                          <a:solidFill>
                            <a:schemeClr val="tx1"/>
                          </a:solidFill>
                          <a:latin typeface="Arial"/>
                          <a:ea typeface="Times New Roman"/>
                          <a:cs typeface="+mn-cs"/>
                        </a:rPr>
                        <a:t>69.000</a:t>
                      </a: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ES" sz="1400" kern="1200" dirty="0">
                          <a:solidFill>
                            <a:schemeClr val="tx1"/>
                          </a:solidFill>
                          <a:latin typeface="Arial"/>
                          <a:ea typeface="Times New Roman"/>
                          <a:cs typeface="+mn-cs"/>
                        </a:rPr>
                        <a:t>Si</a:t>
                      </a: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 name="2 Marcador de contenido"/>
          <p:cNvSpPr txBox="1">
            <a:spLocks/>
          </p:cNvSpPr>
          <p:nvPr/>
        </p:nvSpPr>
        <p:spPr>
          <a:xfrm>
            <a:off x="304800" y="1676400"/>
            <a:ext cx="8305800" cy="4572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90000"/>
              </a:lnSpc>
              <a:spcBef>
                <a:spcPct val="20000"/>
              </a:spcBef>
              <a:spcAft>
                <a:spcPts val="0"/>
              </a:spcAft>
              <a:buClrTx/>
              <a:buSzTx/>
              <a:tabLst/>
              <a:defRPr/>
            </a:pPr>
            <a:r>
              <a:rPr lang="es-ES" sz="1400" b="1" noProof="0" dirty="0" smtClean="0">
                <a:effectLst>
                  <a:outerShdw blurRad="38100" dist="38100" dir="2700000" algn="tl">
                    <a:srgbClr val="000000">
                      <a:alpha val="43137"/>
                    </a:srgbClr>
                  </a:outerShdw>
                </a:effectLst>
                <a:latin typeface="Verdana" pitchFamily="34" charset="0"/>
              </a:rPr>
              <a:t>VOLTAJE DE BARRAS</a:t>
            </a:r>
            <a:endParaRPr kumimoji="0" lang="es-ES" sz="1400" b="0" i="0"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
        <p:nvSpPr>
          <p:cNvPr id="12" name="2 Marcador de contenido"/>
          <p:cNvSpPr txBox="1">
            <a:spLocks/>
          </p:cNvSpPr>
          <p:nvPr/>
        </p:nvSpPr>
        <p:spPr>
          <a:xfrm>
            <a:off x="304800" y="4114800"/>
            <a:ext cx="8305800" cy="4572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90000"/>
              </a:lnSpc>
              <a:spcBef>
                <a:spcPct val="20000"/>
              </a:spcBef>
              <a:spcAft>
                <a:spcPts val="0"/>
              </a:spcAft>
              <a:buClrTx/>
              <a:buSzTx/>
              <a:tabLst/>
              <a:defRPr/>
            </a:pPr>
            <a:r>
              <a:rPr lang="es-ES" sz="1400" b="1" dirty="0" smtClean="0">
                <a:effectLst>
                  <a:outerShdw blurRad="38100" dist="38100" dir="2700000" algn="tl">
                    <a:srgbClr val="000000">
                      <a:alpha val="43137"/>
                    </a:srgbClr>
                  </a:outerShdw>
                </a:effectLst>
                <a:latin typeface="Verdana" pitchFamily="34" charset="0"/>
              </a:rPr>
              <a:t>CONSUMO Y FACTOR DE POTENCIA</a:t>
            </a:r>
            <a:endParaRPr kumimoji="0" lang="es-ES" sz="1400" b="0" i="0"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
        <p:nvSpPr>
          <p:cNvPr id="14" name="2 Marcador de contenido"/>
          <p:cNvSpPr>
            <a:spLocks noGrp="1"/>
          </p:cNvSpPr>
          <p:nvPr>
            <p:ph idx="1"/>
          </p:nvPr>
        </p:nvSpPr>
        <p:spPr>
          <a:xfrm>
            <a:off x="0" y="1371600"/>
            <a:ext cx="9144000" cy="381000"/>
          </a:xfrm>
        </p:spPr>
        <p:txBody>
          <a:bodyPr vert="horz" lIns="91440" tIns="45720" rIns="91440" bIns="45720" rtlCol="0">
            <a:noAutofit/>
          </a:bodyPr>
          <a:lstStyle/>
          <a:p>
            <a:pPr algn="ctr">
              <a:lnSpc>
                <a:spcPct val="90000"/>
              </a:lnSpc>
              <a:buNone/>
            </a:pPr>
            <a:r>
              <a:rPr lang="es-ES" sz="1600" b="1" dirty="0" smtClean="0">
                <a:solidFill>
                  <a:schemeClr val="tx1">
                    <a:lumMod val="50000"/>
                    <a:lumOff val="50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CASO 3 - CARGA MÁXIMA LAS 2 UNIDADES FUERA DE LINEA</a:t>
            </a:r>
            <a:endParaRPr lang="es-ES" sz="1600" dirty="0" smtClean="0">
              <a:latin typeface="Verdan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 y="7620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SIMULACION DEL SISTEMA</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sp>
        <p:nvSpPr>
          <p:cNvPr id="7"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33</a:t>
            </a:fld>
            <a:endParaRPr lang="es-ES" b="1" dirty="0">
              <a:latin typeface="BankGothic Md BT" pitchFamily="34" charset="0"/>
            </a:endParaRPr>
          </a:p>
        </p:txBody>
      </p:sp>
      <p:pic>
        <p:nvPicPr>
          <p:cNvPr id="8"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graphicFrame>
        <p:nvGraphicFramePr>
          <p:cNvPr id="9" name="8 Tabla"/>
          <p:cNvGraphicFramePr>
            <a:graphicFrameLocks noGrp="1"/>
          </p:cNvGraphicFramePr>
          <p:nvPr/>
        </p:nvGraphicFramePr>
        <p:xfrm>
          <a:off x="304796" y="2514601"/>
          <a:ext cx="8458204" cy="2971799"/>
        </p:xfrm>
        <a:graphic>
          <a:graphicData uri="http://schemas.openxmlformats.org/drawingml/2006/table">
            <a:tbl>
              <a:tblPr/>
              <a:tblGrid>
                <a:gridCol w="762000"/>
                <a:gridCol w="2286000"/>
                <a:gridCol w="1371600"/>
                <a:gridCol w="1066800"/>
                <a:gridCol w="766424"/>
                <a:gridCol w="1290976"/>
                <a:gridCol w="838200"/>
                <a:gridCol w="76204"/>
              </a:tblGrid>
              <a:tr h="908049">
                <a:tc>
                  <a:txBody>
                    <a:bodyPr/>
                    <a:lstStyle/>
                    <a:p>
                      <a:pPr algn="ctr">
                        <a:lnSpc>
                          <a:spcPct val="115000"/>
                        </a:lnSpc>
                        <a:spcAft>
                          <a:spcPts val="0"/>
                        </a:spcAft>
                      </a:pPr>
                      <a:r>
                        <a:rPr lang="es-ES" sz="1600" b="1" dirty="0" err="1">
                          <a:solidFill>
                            <a:schemeClr val="bg1"/>
                          </a:solidFill>
                          <a:latin typeface="Arial"/>
                          <a:ea typeface="Times New Roman"/>
                          <a:cs typeface="Times New Roman"/>
                        </a:rPr>
                        <a:t>Cond</a:t>
                      </a:r>
                      <a:r>
                        <a:rPr lang="es-ES" sz="1600" b="1" dirty="0">
                          <a:solidFill>
                            <a:schemeClr val="bg1"/>
                          </a:solidFill>
                          <a:latin typeface="Arial"/>
                          <a:ea typeface="Times New Roman"/>
                          <a:cs typeface="Times New Roman"/>
                        </a:rPr>
                        <a:t>. </a:t>
                      </a:r>
                      <a:br>
                        <a:rPr lang="es-ES" sz="1600" b="1" dirty="0">
                          <a:solidFill>
                            <a:schemeClr val="bg1"/>
                          </a:solidFill>
                          <a:latin typeface="Arial"/>
                          <a:ea typeface="Times New Roman"/>
                          <a:cs typeface="Times New Roman"/>
                        </a:rPr>
                      </a:br>
                      <a:r>
                        <a:rPr lang="es-ES" sz="1600" b="1" dirty="0">
                          <a:solidFill>
                            <a:schemeClr val="bg1"/>
                          </a:solidFill>
                          <a:latin typeface="Arial"/>
                          <a:ea typeface="Times New Roman"/>
                          <a:cs typeface="Times New Roman"/>
                        </a:rPr>
                        <a:t>No.</a:t>
                      </a:r>
                      <a:endParaRPr lang="en-US" sz="1600" dirty="0">
                        <a:solidFill>
                          <a:schemeClr val="bg1"/>
                        </a:solidFill>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600" b="1" dirty="0">
                          <a:solidFill>
                            <a:schemeClr val="bg1"/>
                          </a:solidFill>
                          <a:latin typeface="Arial"/>
                          <a:ea typeface="Times New Roman"/>
                          <a:cs typeface="Times New Roman"/>
                        </a:rPr>
                        <a:t>Desde Barra</a:t>
                      </a:r>
                      <a:endParaRPr lang="en-US" sz="1600" dirty="0">
                        <a:solidFill>
                          <a:schemeClr val="bg1"/>
                        </a:solidFill>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600" b="1" dirty="0">
                          <a:solidFill>
                            <a:schemeClr val="bg1"/>
                          </a:solidFill>
                          <a:latin typeface="Arial"/>
                          <a:ea typeface="Times New Roman"/>
                          <a:cs typeface="Times New Roman"/>
                        </a:rPr>
                        <a:t>Hasta Barra</a:t>
                      </a:r>
                      <a:endParaRPr lang="en-US" sz="1600" dirty="0">
                        <a:solidFill>
                          <a:schemeClr val="bg1"/>
                        </a:solidFill>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indent="15875" algn="ctr">
                        <a:lnSpc>
                          <a:spcPct val="115000"/>
                        </a:lnSpc>
                        <a:spcAft>
                          <a:spcPts val="0"/>
                        </a:spcAft>
                      </a:pPr>
                      <a:r>
                        <a:rPr lang="es-ES" sz="1600" b="1" dirty="0">
                          <a:solidFill>
                            <a:schemeClr val="bg1"/>
                          </a:solidFill>
                          <a:latin typeface="Arial"/>
                          <a:ea typeface="Times New Roman"/>
                          <a:cs typeface="Times New Roman"/>
                        </a:rPr>
                        <a:t>CIRCUITO</a:t>
                      </a:r>
                      <a:endParaRPr lang="en-US" sz="1600" dirty="0">
                        <a:solidFill>
                          <a:schemeClr val="bg1"/>
                        </a:solidFill>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indent="15875">
                        <a:lnSpc>
                          <a:spcPct val="115000"/>
                        </a:lnSpc>
                        <a:spcAft>
                          <a:spcPts val="0"/>
                        </a:spcAft>
                      </a:pPr>
                      <a:r>
                        <a:rPr lang="es-ES" sz="1600" b="1" dirty="0">
                          <a:solidFill>
                            <a:schemeClr val="bg1"/>
                          </a:solidFill>
                          <a:latin typeface="Arial"/>
                          <a:ea typeface="Times New Roman"/>
                          <a:cs typeface="Times New Roman"/>
                        </a:rPr>
                        <a:t>MVA</a:t>
                      </a:r>
                      <a:endParaRPr lang="en-US" sz="1600" dirty="0">
                        <a:solidFill>
                          <a:schemeClr val="bg1"/>
                        </a:solidFill>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indent="15875" algn="ctr">
                        <a:lnSpc>
                          <a:spcPct val="115000"/>
                        </a:lnSpc>
                        <a:spcAft>
                          <a:spcPts val="0"/>
                        </a:spcAft>
                      </a:pPr>
                      <a:r>
                        <a:rPr lang="es-ES" sz="1600" b="1" dirty="0">
                          <a:solidFill>
                            <a:schemeClr val="bg1"/>
                          </a:solidFill>
                          <a:latin typeface="Arial"/>
                          <a:ea typeface="Times New Roman"/>
                          <a:cs typeface="Times New Roman"/>
                        </a:rPr>
                        <a:t>MVA LIMITE</a:t>
                      </a:r>
                      <a:endParaRPr lang="en-US" sz="1600" dirty="0">
                        <a:solidFill>
                          <a:schemeClr val="bg1"/>
                        </a:solidFill>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indent="15875" algn="ctr">
                        <a:lnSpc>
                          <a:spcPct val="115000"/>
                        </a:lnSpc>
                        <a:spcAft>
                          <a:spcPts val="0"/>
                        </a:spcAft>
                      </a:pPr>
                      <a:r>
                        <a:rPr lang="es-ES" sz="1600" b="1" dirty="0">
                          <a:solidFill>
                            <a:schemeClr val="bg1"/>
                          </a:solidFill>
                          <a:latin typeface="Arial"/>
                          <a:ea typeface="Times New Roman"/>
                          <a:cs typeface="Times New Roman"/>
                        </a:rPr>
                        <a:t>% SOBRE CARGA</a:t>
                      </a:r>
                      <a:endParaRPr lang="en-US" sz="1600" dirty="0">
                        <a:solidFill>
                          <a:schemeClr val="bg1"/>
                        </a:solidFill>
                        <a:latin typeface="Times New Roman"/>
                        <a:ea typeface="Times New Roman"/>
                        <a:cs typeface="Times New Roman"/>
                      </a:endParaRPr>
                    </a:p>
                  </a:txBody>
                  <a:tcPr marL="28631" marR="2863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spcAft>
                          <a:spcPts val="0"/>
                        </a:spcAft>
                      </a:pPr>
                      <a:r>
                        <a:rPr lang="en-US" sz="900">
                          <a:latin typeface="Times New Roman"/>
                          <a:ea typeface="Times New Roman"/>
                          <a:cs typeface="Times New Roman"/>
                        </a:rPr>
                        <a:t> </a:t>
                      </a:r>
                    </a:p>
                  </a:txBody>
                  <a:tcPr marL="0" marR="0" marT="0" marB="0" anchor="ctr">
                    <a:lnL>
                      <a:noFill/>
                    </a:lnL>
                    <a:lnR>
                      <a:noFill/>
                    </a:lnR>
                    <a:lnT>
                      <a:noFill/>
                    </a:lnT>
                    <a:lnB>
                      <a:noFill/>
                    </a:lnB>
                  </a:tcPr>
                </a:tc>
              </a:tr>
              <a:tr h="412750">
                <a:tc>
                  <a:txBody>
                    <a:bodyPr/>
                    <a:lstStyle/>
                    <a:p>
                      <a:pPr algn="ctr">
                        <a:lnSpc>
                          <a:spcPct val="115000"/>
                        </a:lnSpc>
                        <a:spcAft>
                          <a:spcPts val="0"/>
                        </a:spcAft>
                      </a:pPr>
                      <a:r>
                        <a:rPr lang="es-ES" sz="1600">
                          <a:latin typeface="Arial"/>
                          <a:ea typeface="Times New Roman"/>
                          <a:cs typeface="Times New Roman"/>
                        </a:rPr>
                        <a:t>1</a:t>
                      </a:r>
                      <a:endParaRPr lang="en-US" sz="1600">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600" dirty="0">
                          <a:latin typeface="Arial"/>
                          <a:ea typeface="Times New Roman"/>
                          <a:cs typeface="Times New Roman"/>
                        </a:rPr>
                        <a:t>AT1</a:t>
                      </a:r>
                      <a:endParaRPr lang="en-US" sz="1600" dirty="0">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600" dirty="0">
                          <a:latin typeface="Arial"/>
                          <a:ea typeface="Times New Roman"/>
                          <a:cs typeface="Times New Roman"/>
                        </a:rPr>
                        <a:t>ANILLO</a:t>
                      </a:r>
                      <a:endParaRPr lang="en-US" sz="1600" dirty="0">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1600" dirty="0">
                          <a:latin typeface="Arial"/>
                          <a:ea typeface="Times New Roman"/>
                          <a:cs typeface="Times New Roman"/>
                        </a:rPr>
                        <a:t>1</a:t>
                      </a:r>
                      <a:endParaRPr lang="en-US" sz="1600" dirty="0">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ctr" defTabSz="914400" rtl="0" eaLnBrk="1" latinLnBrk="0" hangingPunct="1">
                        <a:lnSpc>
                          <a:spcPct val="115000"/>
                        </a:lnSpc>
                        <a:spcAft>
                          <a:spcPts val="0"/>
                        </a:spcAft>
                      </a:pPr>
                      <a:r>
                        <a:rPr lang="es-ES" sz="1600" kern="1200" dirty="0">
                          <a:solidFill>
                            <a:schemeClr val="tx1"/>
                          </a:solidFill>
                          <a:latin typeface="Arial"/>
                          <a:ea typeface="Times New Roman"/>
                          <a:cs typeface="Times New Roman"/>
                        </a:rPr>
                        <a:t>0</a:t>
                      </a: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ctr" defTabSz="914400" rtl="0" eaLnBrk="1" latinLnBrk="0" hangingPunct="1">
                        <a:lnSpc>
                          <a:spcPct val="115000"/>
                        </a:lnSpc>
                        <a:spcAft>
                          <a:spcPts val="0"/>
                        </a:spcAft>
                      </a:pPr>
                      <a:r>
                        <a:rPr lang="es-ES" sz="1600" kern="1200" dirty="0">
                          <a:solidFill>
                            <a:schemeClr val="tx1"/>
                          </a:solidFill>
                          <a:latin typeface="Arial"/>
                          <a:ea typeface="Times New Roman"/>
                          <a:cs typeface="Times New Roman"/>
                        </a:rPr>
                        <a:t>33,3</a:t>
                      </a: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ct val="115000"/>
                        </a:lnSpc>
                        <a:spcAft>
                          <a:spcPts val="0"/>
                        </a:spcAft>
                      </a:pPr>
                      <a:r>
                        <a:rPr lang="es-ES" sz="1600" dirty="0" smtClean="0">
                          <a:latin typeface="Arial"/>
                          <a:ea typeface="Times New Roman"/>
                          <a:cs typeface="Times New Roman"/>
                        </a:rPr>
                        <a:t>0</a:t>
                      </a:r>
                      <a:endParaRPr lang="en-US" sz="1600" dirty="0">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r>
              <a:tr h="412750">
                <a:tc>
                  <a:txBody>
                    <a:bodyPr/>
                    <a:lstStyle/>
                    <a:p>
                      <a:pPr algn="ctr">
                        <a:lnSpc>
                          <a:spcPct val="115000"/>
                        </a:lnSpc>
                        <a:spcAft>
                          <a:spcPts val="0"/>
                        </a:spcAft>
                      </a:pPr>
                      <a:r>
                        <a:rPr lang="es-ES" sz="1600">
                          <a:latin typeface="Arial"/>
                          <a:ea typeface="Times New Roman"/>
                          <a:cs typeface="Times New Roman"/>
                        </a:rPr>
                        <a:t>2</a:t>
                      </a:r>
                      <a:endParaRPr lang="en-US" sz="160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ctr">
                        <a:lnSpc>
                          <a:spcPct val="115000"/>
                        </a:lnSpc>
                        <a:spcAft>
                          <a:spcPts val="0"/>
                        </a:spcAft>
                      </a:pPr>
                      <a:r>
                        <a:rPr lang="es-ES" sz="1600">
                          <a:latin typeface="Arial"/>
                          <a:ea typeface="Times New Roman"/>
                          <a:cs typeface="Times New Roman"/>
                        </a:rPr>
                        <a:t>AT1</a:t>
                      </a:r>
                      <a:endParaRPr lang="en-US" sz="160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ctr">
                        <a:lnSpc>
                          <a:spcPct val="115000"/>
                        </a:lnSpc>
                        <a:spcAft>
                          <a:spcPts val="0"/>
                        </a:spcAft>
                      </a:pPr>
                      <a:r>
                        <a:rPr lang="es-ES" sz="1600" dirty="0">
                          <a:latin typeface="Arial"/>
                          <a:ea typeface="Times New Roman"/>
                          <a:cs typeface="Times New Roman"/>
                        </a:rPr>
                        <a:t>ANILLO</a:t>
                      </a:r>
                      <a:endParaRPr lang="en-US" sz="1600" dirty="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r">
                        <a:lnSpc>
                          <a:spcPct val="115000"/>
                        </a:lnSpc>
                        <a:spcAft>
                          <a:spcPts val="0"/>
                        </a:spcAft>
                      </a:pPr>
                      <a:r>
                        <a:rPr lang="es-ES" sz="1600" dirty="0">
                          <a:latin typeface="Arial"/>
                          <a:ea typeface="Times New Roman"/>
                          <a:cs typeface="Times New Roman"/>
                        </a:rPr>
                        <a:t>2</a:t>
                      </a:r>
                      <a:endParaRPr lang="en-US" sz="1600" dirty="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marL="0" algn="ctr" defTabSz="914400" rtl="0" eaLnBrk="1" latinLnBrk="0" hangingPunct="1">
                        <a:lnSpc>
                          <a:spcPct val="115000"/>
                        </a:lnSpc>
                        <a:spcAft>
                          <a:spcPts val="0"/>
                        </a:spcAft>
                      </a:pPr>
                      <a:r>
                        <a:rPr lang="es-ES" sz="1600" kern="1200" dirty="0">
                          <a:solidFill>
                            <a:schemeClr val="tx1"/>
                          </a:solidFill>
                          <a:latin typeface="Arial"/>
                          <a:ea typeface="Times New Roman"/>
                          <a:cs typeface="Times New Roman"/>
                        </a:rPr>
                        <a:t>0</a:t>
                      </a:r>
                    </a:p>
                  </a:txBody>
                  <a:tcPr marL="44450" marR="44450" marT="0" marB="0" anchor="ctr">
                    <a:lnL>
                      <a:noFill/>
                    </a:lnL>
                    <a:lnR>
                      <a:noFill/>
                    </a:lnR>
                    <a:lnT>
                      <a:noFill/>
                    </a:lnT>
                    <a:lnB>
                      <a:noFill/>
                    </a:lnB>
                  </a:tcPr>
                </a:tc>
                <a:tc>
                  <a:txBody>
                    <a:bodyPr/>
                    <a:lstStyle/>
                    <a:p>
                      <a:pPr marL="0" algn="ctr" defTabSz="914400" rtl="0" eaLnBrk="1" latinLnBrk="0" hangingPunct="1">
                        <a:lnSpc>
                          <a:spcPct val="115000"/>
                        </a:lnSpc>
                        <a:spcAft>
                          <a:spcPts val="0"/>
                        </a:spcAft>
                      </a:pPr>
                      <a:r>
                        <a:rPr lang="es-ES" sz="1600" kern="1200" dirty="0">
                          <a:solidFill>
                            <a:schemeClr val="tx1"/>
                          </a:solidFill>
                          <a:latin typeface="Arial"/>
                          <a:ea typeface="Times New Roman"/>
                          <a:cs typeface="Times New Roman"/>
                        </a:rPr>
                        <a:t>33,3</a:t>
                      </a:r>
                    </a:p>
                  </a:txBody>
                  <a:tcPr marL="44450" marR="44450" marT="0" marB="0" anchor="ctr">
                    <a:lnL>
                      <a:noFill/>
                    </a:lnL>
                    <a:lnR>
                      <a:noFill/>
                    </a:lnR>
                    <a:lnT>
                      <a:noFill/>
                    </a:lnT>
                    <a:lnB>
                      <a:noFill/>
                    </a:lnB>
                  </a:tcPr>
                </a:tc>
                <a:tc gridSpan="2">
                  <a:txBody>
                    <a:bodyPr/>
                    <a:lstStyle/>
                    <a:p>
                      <a:pPr marL="0" algn="ctr" defTabSz="914400" rtl="0" eaLnBrk="1" latinLnBrk="0" hangingPunct="1">
                        <a:lnSpc>
                          <a:spcPct val="115000"/>
                        </a:lnSpc>
                        <a:spcAft>
                          <a:spcPts val="0"/>
                        </a:spcAft>
                      </a:pPr>
                      <a:r>
                        <a:rPr lang="en-US" sz="1600" kern="1200" dirty="0" smtClean="0">
                          <a:solidFill>
                            <a:schemeClr val="tx1"/>
                          </a:solidFill>
                          <a:latin typeface="Arial"/>
                          <a:ea typeface="Times New Roman"/>
                          <a:cs typeface="Times New Roman"/>
                        </a:rPr>
                        <a:t>0</a:t>
                      </a:r>
                      <a:endParaRPr lang="en-US" sz="1600" kern="1200" dirty="0">
                        <a:solidFill>
                          <a:schemeClr val="tx1"/>
                        </a:solidFill>
                        <a:latin typeface="Arial"/>
                        <a:ea typeface="Times New Roman"/>
                        <a:cs typeface="Times New Roman"/>
                      </a:endParaRPr>
                    </a:p>
                  </a:txBody>
                  <a:tcPr marL="28631" marR="28631" marT="0" marB="0" anchor="ctr">
                    <a:lnL>
                      <a:noFill/>
                    </a:lnL>
                    <a:lnR>
                      <a:noFill/>
                    </a:lnR>
                    <a:lnT>
                      <a:noFill/>
                    </a:lnT>
                    <a:lnB>
                      <a:noFill/>
                    </a:lnB>
                  </a:tcPr>
                </a:tc>
                <a:tc hMerge="1">
                  <a:txBody>
                    <a:bodyPr/>
                    <a:lstStyle/>
                    <a:p>
                      <a:endParaRPr lang="es-ES"/>
                    </a:p>
                  </a:txBody>
                  <a:tcPr/>
                </a:tc>
              </a:tr>
              <a:tr h="412750">
                <a:tc>
                  <a:txBody>
                    <a:bodyPr/>
                    <a:lstStyle/>
                    <a:p>
                      <a:pPr algn="ctr">
                        <a:lnSpc>
                          <a:spcPct val="115000"/>
                        </a:lnSpc>
                        <a:spcAft>
                          <a:spcPts val="0"/>
                        </a:spcAft>
                      </a:pPr>
                      <a:r>
                        <a:rPr lang="es-ES" sz="1600" dirty="0">
                          <a:latin typeface="Arial"/>
                          <a:ea typeface="Times New Roman"/>
                          <a:cs typeface="Times New Roman"/>
                        </a:rPr>
                        <a:t>3</a:t>
                      </a:r>
                      <a:endParaRPr lang="en-US" sz="1600" dirty="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ctr">
                        <a:lnSpc>
                          <a:spcPct val="115000"/>
                        </a:lnSpc>
                        <a:spcAft>
                          <a:spcPts val="0"/>
                        </a:spcAft>
                      </a:pPr>
                      <a:r>
                        <a:rPr lang="es-ES" sz="1600">
                          <a:latin typeface="Arial"/>
                          <a:ea typeface="Times New Roman"/>
                          <a:cs typeface="Times New Roman"/>
                        </a:rPr>
                        <a:t>AT2</a:t>
                      </a:r>
                      <a:endParaRPr lang="en-US" sz="160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ctr">
                        <a:lnSpc>
                          <a:spcPct val="115000"/>
                        </a:lnSpc>
                        <a:spcAft>
                          <a:spcPts val="0"/>
                        </a:spcAft>
                      </a:pPr>
                      <a:r>
                        <a:rPr lang="es-ES" sz="1600" dirty="0">
                          <a:latin typeface="Arial"/>
                          <a:ea typeface="Times New Roman"/>
                          <a:cs typeface="Times New Roman"/>
                        </a:rPr>
                        <a:t>ANILLO</a:t>
                      </a:r>
                      <a:endParaRPr lang="en-US" sz="1600" dirty="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r">
                        <a:lnSpc>
                          <a:spcPct val="115000"/>
                        </a:lnSpc>
                        <a:spcAft>
                          <a:spcPts val="0"/>
                        </a:spcAft>
                      </a:pPr>
                      <a:r>
                        <a:rPr lang="es-ES" sz="1600" dirty="0">
                          <a:latin typeface="Arial"/>
                          <a:ea typeface="Times New Roman"/>
                          <a:cs typeface="Times New Roman"/>
                        </a:rPr>
                        <a:t>1</a:t>
                      </a:r>
                      <a:endParaRPr lang="en-US" sz="1600" dirty="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marL="0" algn="ctr" defTabSz="914400" rtl="0" eaLnBrk="1" latinLnBrk="0" hangingPunct="1">
                        <a:lnSpc>
                          <a:spcPct val="115000"/>
                        </a:lnSpc>
                        <a:spcAft>
                          <a:spcPts val="0"/>
                        </a:spcAft>
                      </a:pPr>
                      <a:r>
                        <a:rPr lang="es-ES" sz="1600" kern="1200" dirty="0" smtClean="0">
                          <a:solidFill>
                            <a:schemeClr val="tx1"/>
                          </a:solidFill>
                          <a:latin typeface="Arial"/>
                          <a:ea typeface="Times New Roman"/>
                          <a:cs typeface="Times New Roman"/>
                        </a:rPr>
                        <a:t>0</a:t>
                      </a:r>
                      <a:endParaRPr lang="es-ES" sz="1600" kern="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marL="0" algn="ctr" defTabSz="914400" rtl="0" eaLnBrk="1" latinLnBrk="0" hangingPunct="1">
                        <a:lnSpc>
                          <a:spcPct val="115000"/>
                        </a:lnSpc>
                        <a:spcAft>
                          <a:spcPts val="0"/>
                        </a:spcAft>
                      </a:pPr>
                      <a:r>
                        <a:rPr lang="es-ES" sz="1600" kern="1200" dirty="0">
                          <a:solidFill>
                            <a:schemeClr val="tx1"/>
                          </a:solidFill>
                          <a:latin typeface="Arial"/>
                          <a:ea typeface="Times New Roman"/>
                          <a:cs typeface="Times New Roman"/>
                        </a:rPr>
                        <a:t>26,9</a:t>
                      </a:r>
                    </a:p>
                  </a:txBody>
                  <a:tcPr marL="44450" marR="44450" marT="0" marB="0" anchor="ctr">
                    <a:lnL>
                      <a:noFill/>
                    </a:lnL>
                    <a:lnR>
                      <a:noFill/>
                    </a:lnR>
                    <a:lnT>
                      <a:noFill/>
                    </a:lnT>
                    <a:lnB>
                      <a:noFill/>
                    </a:lnB>
                  </a:tcPr>
                </a:tc>
                <a:tc gridSpan="2">
                  <a:txBody>
                    <a:bodyPr/>
                    <a:lstStyle/>
                    <a:p>
                      <a:pPr marL="0" algn="ctr" defTabSz="914400" rtl="0" eaLnBrk="1" latinLnBrk="0" hangingPunct="1">
                        <a:lnSpc>
                          <a:spcPct val="115000"/>
                        </a:lnSpc>
                        <a:spcAft>
                          <a:spcPts val="0"/>
                        </a:spcAft>
                      </a:pPr>
                      <a:r>
                        <a:rPr lang="en-US" sz="1600" kern="1200" dirty="0" smtClean="0">
                          <a:solidFill>
                            <a:schemeClr val="tx1"/>
                          </a:solidFill>
                          <a:latin typeface="Arial"/>
                          <a:ea typeface="Times New Roman"/>
                          <a:cs typeface="Times New Roman"/>
                        </a:rPr>
                        <a:t>0</a:t>
                      </a:r>
                      <a:endParaRPr lang="en-US" sz="1600" kern="1200" dirty="0">
                        <a:solidFill>
                          <a:schemeClr val="tx1"/>
                        </a:solidFill>
                        <a:latin typeface="Arial"/>
                        <a:ea typeface="Times New Roman"/>
                        <a:cs typeface="Times New Roman"/>
                      </a:endParaRPr>
                    </a:p>
                  </a:txBody>
                  <a:tcPr marL="28631" marR="28631" marT="0" marB="0" anchor="ctr">
                    <a:lnL>
                      <a:noFill/>
                    </a:lnL>
                    <a:lnR>
                      <a:noFill/>
                    </a:lnR>
                    <a:lnT>
                      <a:noFill/>
                    </a:lnT>
                    <a:lnB>
                      <a:noFill/>
                    </a:lnB>
                  </a:tcPr>
                </a:tc>
                <a:tc hMerge="1">
                  <a:txBody>
                    <a:bodyPr/>
                    <a:lstStyle/>
                    <a:p>
                      <a:endParaRPr lang="es-ES"/>
                    </a:p>
                  </a:txBody>
                  <a:tcPr/>
                </a:tc>
              </a:tr>
              <a:tr h="412750">
                <a:tc>
                  <a:txBody>
                    <a:bodyPr/>
                    <a:lstStyle/>
                    <a:p>
                      <a:pPr algn="ctr">
                        <a:lnSpc>
                          <a:spcPct val="115000"/>
                        </a:lnSpc>
                        <a:spcAft>
                          <a:spcPts val="0"/>
                        </a:spcAft>
                      </a:pPr>
                      <a:r>
                        <a:rPr lang="es-ES" sz="1600" dirty="0">
                          <a:latin typeface="Arial"/>
                          <a:ea typeface="Times New Roman"/>
                          <a:cs typeface="Times New Roman"/>
                        </a:rPr>
                        <a:t>4</a:t>
                      </a:r>
                      <a:endParaRPr lang="en-US" sz="1600" dirty="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ctr">
                        <a:lnSpc>
                          <a:spcPct val="115000"/>
                        </a:lnSpc>
                        <a:spcAft>
                          <a:spcPts val="0"/>
                        </a:spcAft>
                      </a:pPr>
                      <a:r>
                        <a:rPr lang="es-ES" sz="1600">
                          <a:latin typeface="Arial"/>
                          <a:ea typeface="Times New Roman"/>
                          <a:cs typeface="Times New Roman"/>
                        </a:rPr>
                        <a:t>AT2</a:t>
                      </a:r>
                      <a:endParaRPr lang="en-US" sz="160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ctr">
                        <a:lnSpc>
                          <a:spcPct val="115000"/>
                        </a:lnSpc>
                        <a:spcAft>
                          <a:spcPts val="0"/>
                        </a:spcAft>
                      </a:pPr>
                      <a:r>
                        <a:rPr lang="es-ES" sz="1600">
                          <a:latin typeface="Arial"/>
                          <a:ea typeface="Times New Roman"/>
                          <a:cs typeface="Times New Roman"/>
                        </a:rPr>
                        <a:t>ANILLO</a:t>
                      </a:r>
                      <a:endParaRPr lang="en-US" sz="160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r">
                        <a:lnSpc>
                          <a:spcPct val="115000"/>
                        </a:lnSpc>
                        <a:spcAft>
                          <a:spcPts val="0"/>
                        </a:spcAft>
                      </a:pPr>
                      <a:r>
                        <a:rPr lang="es-ES" sz="1600" dirty="0">
                          <a:latin typeface="Arial"/>
                          <a:ea typeface="Times New Roman"/>
                          <a:cs typeface="Times New Roman"/>
                        </a:rPr>
                        <a:t>2</a:t>
                      </a:r>
                      <a:endParaRPr lang="en-US" sz="1600" dirty="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marL="0" algn="ctr" defTabSz="914400" rtl="0" eaLnBrk="1" latinLnBrk="0" hangingPunct="1">
                        <a:lnSpc>
                          <a:spcPct val="115000"/>
                        </a:lnSpc>
                        <a:spcAft>
                          <a:spcPts val="0"/>
                        </a:spcAft>
                      </a:pPr>
                      <a:r>
                        <a:rPr lang="es-ES" sz="1600" kern="1200" dirty="0" smtClean="0">
                          <a:solidFill>
                            <a:schemeClr val="tx1"/>
                          </a:solidFill>
                          <a:latin typeface="Arial"/>
                          <a:ea typeface="Times New Roman"/>
                          <a:cs typeface="Times New Roman"/>
                        </a:rPr>
                        <a:t>0</a:t>
                      </a:r>
                      <a:endParaRPr lang="es-ES" sz="1600" kern="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marL="0" algn="ctr" defTabSz="914400" rtl="0" eaLnBrk="1" latinLnBrk="0" hangingPunct="1">
                        <a:lnSpc>
                          <a:spcPct val="115000"/>
                        </a:lnSpc>
                        <a:spcAft>
                          <a:spcPts val="0"/>
                        </a:spcAft>
                      </a:pPr>
                      <a:r>
                        <a:rPr lang="es-ES" sz="1600" kern="1200" dirty="0">
                          <a:solidFill>
                            <a:schemeClr val="tx1"/>
                          </a:solidFill>
                          <a:latin typeface="Arial"/>
                          <a:ea typeface="Times New Roman"/>
                          <a:cs typeface="Times New Roman"/>
                        </a:rPr>
                        <a:t>26,9</a:t>
                      </a:r>
                    </a:p>
                  </a:txBody>
                  <a:tcPr marL="44450" marR="44450" marT="0" marB="0" anchor="ctr">
                    <a:lnL>
                      <a:noFill/>
                    </a:lnL>
                    <a:lnR>
                      <a:noFill/>
                    </a:lnR>
                    <a:lnT>
                      <a:noFill/>
                    </a:lnT>
                    <a:lnB>
                      <a:noFill/>
                    </a:lnB>
                  </a:tcPr>
                </a:tc>
                <a:tc gridSpan="2">
                  <a:txBody>
                    <a:bodyPr/>
                    <a:lstStyle/>
                    <a:p>
                      <a:pPr marL="0" algn="ctr" defTabSz="914400" rtl="0" eaLnBrk="1" latinLnBrk="0" hangingPunct="1">
                        <a:lnSpc>
                          <a:spcPct val="115000"/>
                        </a:lnSpc>
                        <a:spcAft>
                          <a:spcPts val="0"/>
                        </a:spcAft>
                      </a:pPr>
                      <a:r>
                        <a:rPr lang="en-US" sz="1600" kern="1200" dirty="0" smtClean="0">
                          <a:solidFill>
                            <a:schemeClr val="tx1"/>
                          </a:solidFill>
                          <a:latin typeface="Arial"/>
                          <a:ea typeface="Times New Roman"/>
                          <a:cs typeface="Times New Roman"/>
                        </a:rPr>
                        <a:t>0</a:t>
                      </a:r>
                      <a:endParaRPr lang="en-US" sz="1600" kern="1200" dirty="0">
                        <a:solidFill>
                          <a:schemeClr val="tx1"/>
                        </a:solidFill>
                        <a:latin typeface="Arial"/>
                        <a:ea typeface="Times New Roman"/>
                        <a:cs typeface="Times New Roman"/>
                      </a:endParaRPr>
                    </a:p>
                  </a:txBody>
                  <a:tcPr marL="28631" marR="28631" marT="0" marB="0" anchor="ctr">
                    <a:lnL>
                      <a:noFill/>
                    </a:lnL>
                    <a:lnR>
                      <a:noFill/>
                    </a:lnR>
                    <a:lnT>
                      <a:noFill/>
                    </a:lnT>
                    <a:lnB>
                      <a:noFill/>
                    </a:lnB>
                  </a:tcPr>
                </a:tc>
                <a:tc hMerge="1">
                  <a:txBody>
                    <a:bodyPr/>
                    <a:lstStyle/>
                    <a:p>
                      <a:endParaRPr lang="es-ES"/>
                    </a:p>
                  </a:txBody>
                  <a:tcPr/>
                </a:tc>
              </a:tr>
              <a:tr h="412750">
                <a:tc>
                  <a:txBody>
                    <a:bodyPr/>
                    <a:lstStyle/>
                    <a:p>
                      <a:pPr algn="ctr">
                        <a:lnSpc>
                          <a:spcPct val="115000"/>
                        </a:lnSpc>
                        <a:spcAft>
                          <a:spcPts val="0"/>
                        </a:spcAft>
                      </a:pPr>
                      <a:r>
                        <a:rPr lang="es-ES" sz="1600">
                          <a:latin typeface="Arial"/>
                          <a:ea typeface="Times New Roman"/>
                          <a:cs typeface="Times New Roman"/>
                        </a:rPr>
                        <a:t>5</a:t>
                      </a:r>
                      <a:endParaRPr lang="en-US" sz="1600">
                        <a:latin typeface="Times New Roman"/>
                        <a:ea typeface="Times New Roman"/>
                        <a:cs typeface="Times New Roman"/>
                      </a:endParaRPr>
                    </a:p>
                  </a:txBody>
                  <a:tcPr marL="28631" marR="2863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Arial"/>
                          <a:ea typeface="Times New Roman"/>
                          <a:cs typeface="Times New Roman"/>
                        </a:rPr>
                        <a:t>INTERCONECTADO</a:t>
                      </a:r>
                      <a:endParaRPr lang="en-US" sz="1600">
                        <a:latin typeface="Times New Roman"/>
                        <a:ea typeface="Times New Roman"/>
                        <a:cs typeface="Times New Roman"/>
                      </a:endParaRPr>
                    </a:p>
                  </a:txBody>
                  <a:tcPr marL="28631" marR="2863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Arial"/>
                          <a:ea typeface="Times New Roman"/>
                          <a:cs typeface="Times New Roman"/>
                        </a:rPr>
                        <a:t>ANILLO</a:t>
                      </a:r>
                      <a:endParaRPr lang="en-US" sz="1600">
                        <a:latin typeface="Times New Roman"/>
                        <a:ea typeface="Times New Roman"/>
                        <a:cs typeface="Times New Roman"/>
                      </a:endParaRPr>
                    </a:p>
                  </a:txBody>
                  <a:tcPr marL="28631" marR="2863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latin typeface="Arial"/>
                          <a:ea typeface="Times New Roman"/>
                          <a:cs typeface="Times New Roman"/>
                        </a:rPr>
                        <a:t>1</a:t>
                      </a:r>
                      <a:endParaRPr lang="en-US" sz="1600">
                        <a:latin typeface="Times New Roman"/>
                        <a:ea typeface="Times New Roman"/>
                        <a:cs typeface="Times New Roman"/>
                      </a:endParaRPr>
                    </a:p>
                  </a:txBody>
                  <a:tcPr marL="28631" marR="2863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ES" sz="1600" kern="1200" dirty="0" smtClean="0">
                          <a:solidFill>
                            <a:schemeClr val="tx1"/>
                          </a:solidFill>
                          <a:latin typeface="Arial"/>
                          <a:ea typeface="Times New Roman"/>
                          <a:cs typeface="Times New Roman"/>
                        </a:rPr>
                        <a:t>71,0</a:t>
                      </a:r>
                      <a:endParaRPr lang="es-ES" sz="1600" kern="1200" dirty="0">
                        <a:solidFill>
                          <a:schemeClr val="tx1"/>
                        </a:solidFill>
                        <a:latin typeface="Arial"/>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ES" sz="1600" kern="1200" dirty="0">
                          <a:solidFill>
                            <a:schemeClr val="tx1"/>
                          </a:solidFill>
                          <a:latin typeface="Arial"/>
                          <a:ea typeface="Times New Roman"/>
                          <a:cs typeface="Times New Roman"/>
                        </a:rPr>
                        <a:t>60,0</a:t>
                      </a: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algn="ctr" defTabSz="914400" rtl="0" eaLnBrk="1" latinLnBrk="0" hangingPunct="1">
                        <a:lnSpc>
                          <a:spcPct val="115000"/>
                        </a:lnSpc>
                        <a:spcAft>
                          <a:spcPts val="0"/>
                        </a:spcAft>
                      </a:pPr>
                      <a:r>
                        <a:rPr lang="en-US" sz="1600" kern="1200" dirty="0" smtClean="0">
                          <a:solidFill>
                            <a:schemeClr val="tx1"/>
                          </a:solidFill>
                          <a:latin typeface="Arial"/>
                          <a:ea typeface="Times New Roman"/>
                          <a:cs typeface="Times New Roman"/>
                        </a:rPr>
                        <a:t>118,3</a:t>
                      </a:r>
                      <a:endParaRPr lang="en-US" sz="1600" kern="1200" dirty="0">
                        <a:solidFill>
                          <a:schemeClr val="tx1"/>
                        </a:solidFill>
                        <a:latin typeface="Arial"/>
                        <a:ea typeface="Times New Roman"/>
                        <a:cs typeface="Times New Roman"/>
                      </a:endParaRPr>
                    </a:p>
                  </a:txBody>
                  <a:tcPr marL="28631" marR="28631"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dirty="0"/>
                    </a:p>
                  </a:txBody>
                  <a:tcPr/>
                </a:tc>
              </a:tr>
            </a:tbl>
          </a:graphicData>
        </a:graphic>
      </p:graphicFrame>
      <p:sp>
        <p:nvSpPr>
          <p:cNvPr id="11" name="2 Marcador de contenido"/>
          <p:cNvSpPr txBox="1">
            <a:spLocks/>
          </p:cNvSpPr>
          <p:nvPr/>
        </p:nvSpPr>
        <p:spPr>
          <a:xfrm>
            <a:off x="304800" y="2209800"/>
            <a:ext cx="8305800" cy="4572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90000"/>
              </a:lnSpc>
              <a:spcBef>
                <a:spcPct val="20000"/>
              </a:spcBef>
              <a:spcAft>
                <a:spcPts val="0"/>
              </a:spcAft>
              <a:buClrTx/>
              <a:buSzTx/>
              <a:tabLst/>
              <a:defRPr/>
            </a:pPr>
            <a:r>
              <a:rPr lang="es-ES" sz="1400" b="1" noProof="0" dirty="0" smtClean="0">
                <a:effectLst>
                  <a:outerShdw blurRad="38100" dist="38100" dir="2700000" algn="tl">
                    <a:srgbClr val="000000">
                      <a:alpha val="43137"/>
                    </a:srgbClr>
                  </a:outerShdw>
                </a:effectLst>
                <a:latin typeface="Verdana" pitchFamily="34" charset="0"/>
              </a:rPr>
              <a:t>CARGA </a:t>
            </a:r>
            <a:r>
              <a:rPr lang="es-ES" sz="1400" b="1" dirty="0" smtClean="0">
                <a:effectLst>
                  <a:outerShdw blurRad="38100" dist="38100" dir="2700000" algn="tl">
                    <a:srgbClr val="000000">
                      <a:alpha val="43137"/>
                    </a:srgbClr>
                  </a:outerShdw>
                </a:effectLst>
                <a:latin typeface="Verdana" pitchFamily="34" charset="0"/>
              </a:rPr>
              <a:t>DE</a:t>
            </a:r>
            <a:r>
              <a:rPr lang="es-ES" sz="1400" b="1" noProof="0" dirty="0" smtClean="0">
                <a:effectLst>
                  <a:outerShdw blurRad="38100" dist="38100" dir="2700000" algn="tl">
                    <a:srgbClr val="000000">
                      <a:alpha val="43137"/>
                    </a:srgbClr>
                  </a:outerShdw>
                </a:effectLst>
                <a:latin typeface="Verdana" pitchFamily="34" charset="0"/>
              </a:rPr>
              <a:t> TRANSFORMADORES</a:t>
            </a:r>
            <a:endParaRPr kumimoji="0" lang="es-ES" sz="1400" b="0" i="0"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
        <p:nvSpPr>
          <p:cNvPr id="12" name="2 Marcador de contenido"/>
          <p:cNvSpPr txBox="1">
            <a:spLocks/>
          </p:cNvSpPr>
          <p:nvPr/>
        </p:nvSpPr>
        <p:spPr>
          <a:xfrm>
            <a:off x="0" y="1371600"/>
            <a:ext cx="9144000" cy="381000"/>
          </a:xfrm>
          <a:prstGeom prst="rect">
            <a:avLst/>
          </a:prstGeom>
        </p:spPr>
        <p:txBody>
          <a:bodyPr vert="horz" lIns="91440" tIns="45720" rIns="91440" bIns="45720" rtlCol="0">
            <a:noAutofit/>
          </a:bodyPr>
          <a:lstStyle/>
          <a:p>
            <a:pPr algn="ctr">
              <a:lnSpc>
                <a:spcPct val="90000"/>
              </a:lnSpc>
              <a:buNone/>
            </a:pPr>
            <a:r>
              <a:rPr lang="es-ES" sz="1600" b="1" dirty="0" smtClean="0">
                <a:solidFill>
                  <a:schemeClr val="tx1">
                    <a:lumMod val="50000"/>
                    <a:lumOff val="50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CASO 3 - CARGA MÁXIMA LAS 2 UNIDADES FUERA DE LINEA</a:t>
            </a:r>
            <a:endParaRPr lang="es-ES" sz="1600" dirty="0" smtClean="0">
              <a:latin typeface="Verdana"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 y="7620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SIMULACION DEL SISTEMA</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3" name="2 Marcador de contenido"/>
          <p:cNvSpPr>
            <a:spLocks noGrp="1"/>
          </p:cNvSpPr>
          <p:nvPr>
            <p:ph idx="1"/>
          </p:nvPr>
        </p:nvSpPr>
        <p:spPr>
          <a:xfrm>
            <a:off x="76200" y="1447800"/>
            <a:ext cx="8458200" cy="381000"/>
          </a:xfrm>
        </p:spPr>
        <p:txBody>
          <a:bodyPr vert="horz" lIns="91440" tIns="45720" rIns="91440" bIns="45720" rtlCol="0">
            <a:noAutofit/>
          </a:bodyPr>
          <a:lstStyle/>
          <a:p>
            <a:pPr algn="ctr">
              <a:lnSpc>
                <a:spcPct val="90000"/>
              </a:lnSpc>
              <a:buNone/>
            </a:pPr>
            <a:r>
              <a:rPr lang="es-ES" sz="1800" b="1" dirty="0" smtClean="0">
                <a:solidFill>
                  <a:schemeClr val="tx1">
                    <a:lumMod val="50000"/>
                    <a:lumOff val="50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CASO OPTIMIZADO</a:t>
            </a:r>
            <a:endParaRPr lang="es-ES" sz="1800" dirty="0" smtClean="0">
              <a:latin typeface="Verdana"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sp>
        <p:nvSpPr>
          <p:cNvPr id="7"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34</a:t>
            </a:fld>
            <a:endParaRPr lang="es-ES" b="1" dirty="0">
              <a:latin typeface="BankGothic Md BT" pitchFamily="34" charset="0"/>
            </a:endParaRPr>
          </a:p>
        </p:txBody>
      </p:sp>
      <p:pic>
        <p:nvPicPr>
          <p:cNvPr id="8"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sp>
        <p:nvSpPr>
          <p:cNvPr id="11" name="2 Marcador de contenido"/>
          <p:cNvSpPr txBox="1">
            <a:spLocks/>
          </p:cNvSpPr>
          <p:nvPr/>
        </p:nvSpPr>
        <p:spPr>
          <a:xfrm>
            <a:off x="381000" y="1905000"/>
            <a:ext cx="8305800" cy="43434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r>
              <a:rPr lang="es-ES" sz="2200" dirty="0" smtClean="0">
                <a:latin typeface="Verdana" pitchFamily="34" charset="0"/>
              </a:rPr>
              <a:t>El </a:t>
            </a:r>
            <a:r>
              <a:rPr lang="es-ES" sz="2200" dirty="0" smtClean="0">
                <a:latin typeface="Verdana" pitchFamily="34" charset="0"/>
                <a:hlinkClick r:id="rId5" action="ppaction://hlinksldjump"/>
              </a:rPr>
              <a:t>caso base </a:t>
            </a:r>
            <a:r>
              <a:rPr lang="es-ES" sz="2200" dirty="0" smtClean="0">
                <a:latin typeface="Verdana" pitchFamily="34" charset="0"/>
              </a:rPr>
              <a:t>mostraba una carga considerable para cada transformador.</a:t>
            </a:r>
          </a:p>
          <a:p>
            <a:pPr marL="800100" lvl="1" indent="-342900" algn="just">
              <a:lnSpc>
                <a:spcPct val="90000"/>
              </a:lnSpc>
              <a:spcBef>
                <a:spcPct val="20000"/>
              </a:spcBef>
              <a:buFont typeface="Courier New" pitchFamily="49" charset="0"/>
              <a:buChar char="o"/>
            </a:pPr>
            <a:r>
              <a:rPr kumimoji="0" lang="es-ES" sz="2000" i="0" u="none" strike="noStrike" kern="1200" cap="none" spc="0" normalizeH="0" baseline="0" noProof="0" dirty="0" smtClean="0">
                <a:ln>
                  <a:noFill/>
                </a:ln>
                <a:solidFill>
                  <a:schemeClr val="tx1"/>
                </a:solidFill>
                <a:effectLst/>
                <a:uLnTx/>
                <a:uFillTx/>
                <a:latin typeface="Verdana" pitchFamily="34" charset="0"/>
                <a:ea typeface="+mn-ea"/>
                <a:cs typeface="+mn-cs"/>
              </a:rPr>
              <a:t>El</a:t>
            </a:r>
            <a:r>
              <a:rPr kumimoji="0" lang="es-ES" sz="2000" i="0" u="none" strike="noStrike" kern="1200" cap="none" spc="0" normalizeH="0" noProof="0" dirty="0" smtClean="0">
                <a:ln>
                  <a:noFill/>
                </a:ln>
                <a:solidFill>
                  <a:schemeClr val="tx1"/>
                </a:solidFill>
                <a:effectLst/>
                <a:uLnTx/>
                <a:uFillTx/>
                <a:latin typeface="Verdana" pitchFamily="34" charset="0"/>
                <a:ea typeface="+mn-ea"/>
                <a:cs typeface="+mn-cs"/>
              </a:rPr>
              <a:t> margen de reserva se ve afectado</a:t>
            </a:r>
          </a:p>
          <a:p>
            <a:pPr marL="800100" lvl="1" indent="-342900" algn="just">
              <a:lnSpc>
                <a:spcPct val="90000"/>
              </a:lnSpc>
              <a:spcBef>
                <a:spcPct val="20000"/>
              </a:spcBef>
              <a:buFont typeface="Courier New" pitchFamily="49" charset="0"/>
              <a:buChar char="o"/>
            </a:pPr>
            <a:r>
              <a:rPr lang="es-ES" sz="2000" baseline="0" dirty="0" smtClean="0">
                <a:latin typeface="Verdana" pitchFamily="34" charset="0"/>
              </a:rPr>
              <a:t>El</a:t>
            </a:r>
            <a:r>
              <a:rPr lang="es-ES" sz="2000" dirty="0" smtClean="0">
                <a:latin typeface="Verdana" pitchFamily="34" charset="0"/>
              </a:rPr>
              <a:t> sistema se vuelve sensible ante una simple contingencia.</a:t>
            </a:r>
          </a:p>
          <a:p>
            <a:pPr marL="800100" lvl="1" indent="-342900" algn="just">
              <a:lnSpc>
                <a:spcPct val="90000"/>
              </a:lnSpc>
              <a:spcBef>
                <a:spcPct val="20000"/>
              </a:spcBef>
              <a:buFont typeface="Courier New" pitchFamily="49" charset="0"/>
              <a:buChar char="o"/>
            </a:pPr>
            <a:endParaRPr kumimoji="0" lang="es-ES" sz="200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lvl="0" indent="-342900" algn="just">
              <a:lnSpc>
                <a:spcPct val="90000"/>
              </a:lnSpc>
              <a:spcBef>
                <a:spcPct val="20000"/>
              </a:spcBef>
              <a:buFont typeface="Arial" pitchFamily="34" charset="0"/>
              <a:buChar char="•"/>
              <a:defRPr/>
            </a:pPr>
            <a:r>
              <a:rPr lang="es-ES" sz="2200" dirty="0" smtClean="0">
                <a:latin typeface="Verdana" pitchFamily="34" charset="0"/>
              </a:rPr>
              <a:t>Se propone suplir parte de la carga a través de la interconexión con Salitral</a:t>
            </a:r>
            <a:endParaRPr lang="es-ES" sz="2000" dirty="0" smtClean="0">
              <a:latin typeface="Verdana" pitchFamily="34" charset="0"/>
            </a:endParaRPr>
          </a:p>
          <a:p>
            <a:pPr marL="800100" lvl="1" indent="-342900" algn="just">
              <a:lnSpc>
                <a:spcPct val="90000"/>
              </a:lnSpc>
              <a:spcBef>
                <a:spcPct val="20000"/>
              </a:spcBef>
              <a:buFont typeface="Courier New" pitchFamily="49" charset="0"/>
              <a:buChar char="o"/>
            </a:pPr>
            <a:endParaRPr kumimoji="0" lang="es-ES" sz="200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s-ES" sz="2200" b="0" i="0" u="none" strike="noStrike" kern="1200" cap="none" spc="0" normalizeH="0" baseline="0" noProof="0" dirty="0" smtClean="0">
                <a:ln>
                  <a:noFill/>
                </a:ln>
                <a:solidFill>
                  <a:schemeClr val="tx1"/>
                </a:solidFill>
                <a:effectLst/>
                <a:uLnTx/>
                <a:uFillTx/>
                <a:latin typeface="Verdana" pitchFamily="34" charset="0"/>
                <a:ea typeface="+mn-ea"/>
                <a:cs typeface="+mn-cs"/>
              </a:rPr>
              <a:t>El factor de potencia en la</a:t>
            </a:r>
            <a:r>
              <a:rPr kumimoji="0" lang="es-ES" sz="2200" b="0" i="0" u="none" strike="noStrike" kern="1200" cap="none" spc="0" normalizeH="0" noProof="0" dirty="0" smtClean="0">
                <a:ln>
                  <a:noFill/>
                </a:ln>
                <a:solidFill>
                  <a:schemeClr val="tx1"/>
                </a:solidFill>
                <a:effectLst/>
                <a:uLnTx/>
                <a:uFillTx/>
                <a:latin typeface="Verdana" pitchFamily="34" charset="0"/>
                <a:ea typeface="+mn-ea"/>
                <a:cs typeface="+mn-cs"/>
              </a:rPr>
              <a:t> barra de carga es bueno (0.97) por lo que no es necesaria compensación reactiva.</a:t>
            </a:r>
            <a:endParaRPr kumimoji="0" lang="es-ES" sz="22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p:nvPr/>
        </p:nvPicPr>
        <p:blipFill>
          <a:blip r:embed="rId3" cstate="print"/>
          <a:srcRect l="3108"/>
          <a:stretch>
            <a:fillRect/>
          </a:stretch>
        </p:blipFill>
        <p:spPr bwMode="auto">
          <a:xfrm>
            <a:off x="228600" y="1828800"/>
            <a:ext cx="8686800" cy="4800600"/>
          </a:xfrm>
          <a:prstGeom prst="rect">
            <a:avLst/>
          </a:prstGeom>
          <a:noFill/>
          <a:ln w="9525">
            <a:noFill/>
            <a:miter lim="800000"/>
            <a:headEnd/>
            <a:tailEnd/>
          </a:ln>
        </p:spPr>
      </p:pic>
      <p:sp>
        <p:nvSpPr>
          <p:cNvPr id="2" name="1 Título"/>
          <p:cNvSpPr>
            <a:spLocks noGrp="1"/>
          </p:cNvSpPr>
          <p:nvPr>
            <p:ph type="title"/>
          </p:nvPr>
        </p:nvSpPr>
        <p:spPr>
          <a:xfrm>
            <a:off x="76200" y="7620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SIMULACION DEL SISTEMA</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3" name="2 Marcador de contenido"/>
          <p:cNvSpPr>
            <a:spLocks noGrp="1"/>
          </p:cNvSpPr>
          <p:nvPr>
            <p:ph idx="1"/>
          </p:nvPr>
        </p:nvSpPr>
        <p:spPr>
          <a:xfrm>
            <a:off x="76200" y="1447800"/>
            <a:ext cx="8458200" cy="381000"/>
          </a:xfrm>
        </p:spPr>
        <p:txBody>
          <a:bodyPr vert="horz" lIns="91440" tIns="45720" rIns="91440" bIns="45720" rtlCol="0">
            <a:noAutofit/>
          </a:bodyPr>
          <a:lstStyle/>
          <a:p>
            <a:pPr algn="ctr">
              <a:lnSpc>
                <a:spcPct val="90000"/>
              </a:lnSpc>
              <a:buNone/>
            </a:pPr>
            <a:r>
              <a:rPr lang="es-ES" sz="1800" b="1" dirty="0" smtClean="0">
                <a:solidFill>
                  <a:schemeClr val="tx1">
                    <a:lumMod val="50000"/>
                    <a:lumOff val="50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CASO OPTIMIZADO</a:t>
            </a:r>
            <a:endParaRPr lang="es-ES" sz="1800" dirty="0" smtClean="0">
              <a:latin typeface="Verdana" pitchFamily="34" charset="0"/>
            </a:endParaRPr>
          </a:p>
        </p:txBody>
      </p:sp>
      <p:pic>
        <p:nvPicPr>
          <p:cNvPr id="2051" name="Picture 3"/>
          <p:cNvPicPr>
            <a:picLocks noChangeAspect="1" noChangeArrowheads="1"/>
          </p:cNvPicPr>
          <p:nvPr/>
        </p:nvPicPr>
        <p:blipFill>
          <a:blip r:embed="rId4" cstate="print"/>
          <a:srcRect/>
          <a:stretch>
            <a:fillRect/>
          </a:stretch>
        </p:blipFill>
        <p:spPr bwMode="auto">
          <a:xfrm>
            <a:off x="76200" y="66675"/>
            <a:ext cx="8991600" cy="771525"/>
          </a:xfrm>
          <a:prstGeom prst="rect">
            <a:avLst/>
          </a:prstGeom>
          <a:noFill/>
          <a:ln w="9525">
            <a:noFill/>
            <a:miter lim="800000"/>
            <a:headEnd/>
            <a:tailEnd/>
          </a:ln>
        </p:spPr>
      </p:pic>
      <p:sp>
        <p:nvSpPr>
          <p:cNvPr id="7"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35</a:t>
            </a:fld>
            <a:endParaRPr lang="es-ES" b="1" dirty="0">
              <a:latin typeface="BankGothic Md BT" pitchFamily="34" charset="0"/>
            </a:endParaRPr>
          </a:p>
        </p:txBody>
      </p:sp>
      <p:pic>
        <p:nvPicPr>
          <p:cNvPr id="8" name="5 Marcador de contenido" descr="ESPOL_FIEC.gif"/>
          <p:cNvPicPr>
            <a:picLocks noChangeAspect="1"/>
          </p:cNvPicPr>
          <p:nvPr/>
        </p:nvPicPr>
        <p:blipFill>
          <a:blip r:embed="rId5" cstate="print"/>
          <a:stretch>
            <a:fillRect/>
          </a:stretch>
        </p:blipFill>
        <p:spPr>
          <a:xfrm>
            <a:off x="8153400" y="6451854"/>
            <a:ext cx="990600" cy="406146"/>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 y="7620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SIMULACION DEL SISTEMA</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graphicFrame>
        <p:nvGraphicFramePr>
          <p:cNvPr id="10" name="9 Tabla"/>
          <p:cNvGraphicFramePr>
            <a:graphicFrameLocks noGrp="1"/>
          </p:cNvGraphicFramePr>
          <p:nvPr/>
        </p:nvGraphicFramePr>
        <p:xfrm>
          <a:off x="304800" y="4419600"/>
          <a:ext cx="8610601" cy="2176272"/>
        </p:xfrm>
        <a:graphic>
          <a:graphicData uri="http://schemas.openxmlformats.org/drawingml/2006/table">
            <a:tbl>
              <a:tblPr/>
              <a:tblGrid>
                <a:gridCol w="917157"/>
                <a:gridCol w="2720443"/>
                <a:gridCol w="1114488"/>
                <a:gridCol w="1013961"/>
                <a:gridCol w="1448339"/>
                <a:gridCol w="1396213"/>
              </a:tblGrid>
              <a:tr h="630679">
                <a:tc>
                  <a:txBody>
                    <a:bodyPr/>
                    <a:lstStyle/>
                    <a:p>
                      <a:pPr algn="ctr">
                        <a:lnSpc>
                          <a:spcPct val="115000"/>
                        </a:lnSpc>
                        <a:spcAft>
                          <a:spcPts val="0"/>
                        </a:spcAft>
                      </a:pPr>
                      <a:r>
                        <a:rPr lang="es-ES" sz="1400" b="1" dirty="0">
                          <a:solidFill>
                            <a:schemeClr val="bg1"/>
                          </a:solidFill>
                          <a:latin typeface="Arial"/>
                          <a:ea typeface="Times New Roman"/>
                        </a:rPr>
                        <a:t>Barra </a:t>
                      </a:r>
                      <a:endParaRPr lang="es-ES" sz="1400" dirty="0">
                        <a:solidFill>
                          <a:schemeClr val="bg1"/>
                        </a:solidFill>
                        <a:latin typeface="Times New Roman"/>
                        <a:ea typeface="Times New Roman"/>
                      </a:endParaRPr>
                    </a:p>
                    <a:p>
                      <a:pPr algn="ctr">
                        <a:spcAft>
                          <a:spcPts val="0"/>
                        </a:spcAft>
                      </a:pPr>
                      <a:r>
                        <a:rPr lang="es-ES" sz="1400" b="1" dirty="0">
                          <a:solidFill>
                            <a:schemeClr val="bg1"/>
                          </a:solidFill>
                          <a:latin typeface="Arial"/>
                          <a:ea typeface="Times New Roman"/>
                        </a:rPr>
                        <a:t>No.</a:t>
                      </a:r>
                      <a:endParaRPr lang="es-ES" sz="1400" dirty="0">
                        <a:solidFill>
                          <a:schemeClr val="bg1"/>
                        </a:solidFill>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dirty="0">
                          <a:solidFill>
                            <a:schemeClr val="bg1"/>
                          </a:solidFill>
                          <a:latin typeface="Arial"/>
                          <a:ea typeface="Times New Roman"/>
                        </a:rPr>
                        <a:t>Nombre de Barra</a:t>
                      </a:r>
                      <a:endParaRPr lang="es-ES" sz="1400" dirty="0">
                        <a:solidFill>
                          <a:schemeClr val="bg1"/>
                        </a:solidFill>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es-ES" sz="1400" b="1" dirty="0">
                          <a:solidFill>
                            <a:schemeClr val="bg1"/>
                          </a:solidFill>
                          <a:latin typeface="Arial"/>
                          <a:ea typeface="Times New Roman"/>
                        </a:rPr>
                        <a:t>Voltaje </a:t>
                      </a:r>
                      <a:br>
                        <a:rPr lang="es-ES" sz="1400" b="1" dirty="0">
                          <a:solidFill>
                            <a:schemeClr val="bg1"/>
                          </a:solidFill>
                          <a:latin typeface="Arial"/>
                          <a:ea typeface="Times New Roman"/>
                        </a:rPr>
                      </a:br>
                      <a:r>
                        <a:rPr lang="es-ES" sz="1400" b="1" dirty="0">
                          <a:solidFill>
                            <a:schemeClr val="bg1"/>
                          </a:solidFill>
                          <a:latin typeface="Arial"/>
                          <a:ea typeface="Times New Roman"/>
                        </a:rPr>
                        <a:t>[</a:t>
                      </a:r>
                      <a:r>
                        <a:rPr lang="es-ES" sz="1400" b="1" dirty="0" err="1">
                          <a:solidFill>
                            <a:schemeClr val="bg1"/>
                          </a:solidFill>
                          <a:latin typeface="Arial"/>
                          <a:ea typeface="Times New Roman"/>
                        </a:rPr>
                        <a:t>kV</a:t>
                      </a:r>
                      <a:r>
                        <a:rPr lang="es-ES" sz="1400" b="1" dirty="0">
                          <a:solidFill>
                            <a:schemeClr val="bg1"/>
                          </a:solidFill>
                          <a:latin typeface="Arial"/>
                          <a:ea typeface="Times New Roman"/>
                        </a:rPr>
                        <a:t>]</a:t>
                      </a:r>
                      <a:endParaRPr lang="es-ES" sz="1400" dirty="0">
                        <a:solidFill>
                          <a:schemeClr val="bg1"/>
                        </a:solidFill>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dirty="0">
                          <a:solidFill>
                            <a:schemeClr val="bg1"/>
                          </a:solidFill>
                          <a:latin typeface="Arial"/>
                          <a:ea typeface="Times New Roman"/>
                        </a:rPr>
                        <a:t>Carga Activa</a:t>
                      </a:r>
                      <a:br>
                        <a:rPr lang="es-ES" sz="1400" b="1" dirty="0">
                          <a:solidFill>
                            <a:schemeClr val="bg1"/>
                          </a:solidFill>
                          <a:latin typeface="Arial"/>
                          <a:ea typeface="Times New Roman"/>
                        </a:rPr>
                      </a:br>
                      <a:r>
                        <a:rPr lang="es-ES" sz="1400" b="1" dirty="0">
                          <a:solidFill>
                            <a:schemeClr val="bg1"/>
                          </a:solidFill>
                          <a:latin typeface="Arial"/>
                          <a:ea typeface="Times New Roman"/>
                        </a:rPr>
                        <a:t>[MW]</a:t>
                      </a:r>
                      <a:endParaRPr lang="es-ES" sz="1400" dirty="0">
                        <a:solidFill>
                          <a:schemeClr val="bg1"/>
                        </a:solidFill>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dirty="0">
                          <a:solidFill>
                            <a:schemeClr val="bg1"/>
                          </a:solidFill>
                          <a:latin typeface="Arial"/>
                          <a:ea typeface="Times New Roman"/>
                        </a:rPr>
                        <a:t>Carga      Reactiva</a:t>
                      </a:r>
                      <a:br>
                        <a:rPr lang="es-ES" sz="1400" b="1" dirty="0">
                          <a:solidFill>
                            <a:schemeClr val="bg1"/>
                          </a:solidFill>
                          <a:latin typeface="Arial"/>
                          <a:ea typeface="Times New Roman"/>
                        </a:rPr>
                      </a:br>
                      <a:r>
                        <a:rPr lang="es-ES" sz="1400" b="1" dirty="0">
                          <a:solidFill>
                            <a:schemeClr val="bg1"/>
                          </a:solidFill>
                          <a:latin typeface="Arial"/>
                          <a:ea typeface="Times New Roman"/>
                        </a:rPr>
                        <a:t>[MVAR]</a:t>
                      </a:r>
                      <a:endParaRPr lang="es-ES" sz="1400" dirty="0">
                        <a:solidFill>
                          <a:schemeClr val="bg1"/>
                        </a:solidFill>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dirty="0">
                          <a:solidFill>
                            <a:schemeClr val="bg1"/>
                          </a:solidFill>
                          <a:latin typeface="Arial"/>
                          <a:ea typeface="Times New Roman"/>
                        </a:rPr>
                        <a:t>Factor</a:t>
                      </a:r>
                      <a:endParaRPr lang="es-ES" sz="1400" dirty="0">
                        <a:solidFill>
                          <a:schemeClr val="bg1"/>
                        </a:solidFill>
                        <a:latin typeface="Times New Roman"/>
                        <a:ea typeface="Times New Roman"/>
                      </a:endParaRPr>
                    </a:p>
                    <a:p>
                      <a:pPr algn="ctr">
                        <a:lnSpc>
                          <a:spcPct val="115000"/>
                        </a:lnSpc>
                        <a:spcAft>
                          <a:spcPts val="0"/>
                        </a:spcAft>
                      </a:pPr>
                      <a:r>
                        <a:rPr lang="es-ES" sz="1400" b="1" dirty="0">
                          <a:solidFill>
                            <a:schemeClr val="bg1"/>
                          </a:solidFill>
                          <a:latin typeface="Arial"/>
                          <a:ea typeface="Times New Roman"/>
                        </a:rPr>
                        <a:t>Potencia</a:t>
                      </a:r>
                      <a:endParaRPr lang="es-ES" sz="1400" dirty="0">
                        <a:solidFill>
                          <a:schemeClr val="bg1"/>
                        </a:solidFill>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198542">
                <a:tc>
                  <a:txBody>
                    <a:bodyPr/>
                    <a:lstStyle/>
                    <a:p>
                      <a:pPr algn="ctr">
                        <a:lnSpc>
                          <a:spcPct val="115000"/>
                        </a:lnSpc>
                        <a:spcAft>
                          <a:spcPts val="0"/>
                        </a:spcAft>
                      </a:pPr>
                      <a:r>
                        <a:rPr lang="es-ES" sz="1400">
                          <a:latin typeface="Arial"/>
                          <a:ea typeface="Times New Roman"/>
                        </a:rPr>
                        <a:t>1</a:t>
                      </a:r>
                      <a:endParaRPr lang="es-ES" sz="1400">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 sz="1400" dirty="0">
                          <a:latin typeface="Arial"/>
                          <a:ea typeface="Times New Roman"/>
                        </a:rPr>
                        <a:t>AT1</a:t>
                      </a:r>
                      <a:endParaRPr lang="es-ES" sz="1400" dirty="0">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400" dirty="0">
                          <a:latin typeface="Arial"/>
                          <a:ea typeface="Times New Roman"/>
                          <a:cs typeface="Times New Roman"/>
                        </a:rPr>
                        <a:t>14.381</a:t>
                      </a:r>
                      <a:endParaRPr lang="es-ES" sz="1400" dirty="0">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400">
                          <a:latin typeface="Arial"/>
                          <a:ea typeface="Times New Roman"/>
                          <a:cs typeface="Times New Roman"/>
                        </a:rPr>
                        <a:t>-36,00</a:t>
                      </a:r>
                      <a:endParaRPr lang="es-ES" sz="14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400">
                          <a:latin typeface="Arial"/>
                          <a:ea typeface="Times New Roman"/>
                          <a:cs typeface="Times New Roman"/>
                        </a:rPr>
                        <a:t>-31,60</a:t>
                      </a:r>
                      <a:endParaRPr lang="es-ES" sz="14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400">
                          <a:latin typeface="Arial"/>
                          <a:ea typeface="Times New Roman"/>
                          <a:cs typeface="Times New Roman"/>
                        </a:rPr>
                        <a:t>0.751</a:t>
                      </a:r>
                      <a:endParaRPr lang="es-ES" sz="14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198542">
                <a:tc>
                  <a:txBody>
                    <a:bodyPr/>
                    <a:lstStyle/>
                    <a:p>
                      <a:pPr algn="ctr">
                        <a:lnSpc>
                          <a:spcPct val="115000"/>
                        </a:lnSpc>
                        <a:spcAft>
                          <a:spcPts val="0"/>
                        </a:spcAft>
                      </a:pPr>
                      <a:r>
                        <a:rPr lang="es-ES" sz="1400">
                          <a:latin typeface="Arial"/>
                          <a:ea typeface="Times New Roman"/>
                        </a:rPr>
                        <a:t>2</a:t>
                      </a:r>
                      <a:endParaRPr lang="es-ES" sz="1400">
                        <a:latin typeface="Times New Roman"/>
                        <a:ea typeface="Times New Roman"/>
                      </a:endParaRPr>
                    </a:p>
                  </a:txBody>
                  <a:tcPr marL="68580" marR="68580" marT="0" marB="0" anchor="b">
                    <a:lnL>
                      <a:noFill/>
                    </a:lnL>
                    <a:lnR>
                      <a:noFill/>
                    </a:lnR>
                    <a:lnT>
                      <a:noFill/>
                    </a:lnT>
                    <a:lnB>
                      <a:noFill/>
                    </a:lnB>
                  </a:tcPr>
                </a:tc>
                <a:tc>
                  <a:txBody>
                    <a:bodyPr/>
                    <a:lstStyle/>
                    <a:p>
                      <a:pPr>
                        <a:lnSpc>
                          <a:spcPct val="115000"/>
                        </a:lnSpc>
                        <a:spcAft>
                          <a:spcPts val="0"/>
                        </a:spcAft>
                      </a:pPr>
                      <a:r>
                        <a:rPr lang="es-ES" sz="1400" dirty="0">
                          <a:latin typeface="Arial"/>
                          <a:ea typeface="Times New Roman"/>
                        </a:rPr>
                        <a:t>AT2</a:t>
                      </a:r>
                      <a:endParaRPr lang="es-ES" sz="1400" dirty="0">
                        <a:latin typeface="Times New Roman"/>
                        <a:ea typeface="Times New Roman"/>
                      </a:endParaRPr>
                    </a:p>
                  </a:txBody>
                  <a:tcPr marL="68580" marR="68580" marT="0" marB="0" anchor="b">
                    <a:lnL>
                      <a:noFill/>
                    </a:lnL>
                    <a:lnR>
                      <a:noFill/>
                    </a:lnR>
                    <a:lnT>
                      <a:noFill/>
                    </a:lnT>
                    <a:lnB>
                      <a:noFill/>
                    </a:lnB>
                  </a:tcPr>
                </a:tc>
                <a:tc>
                  <a:txBody>
                    <a:bodyPr/>
                    <a:lstStyle/>
                    <a:p>
                      <a:pPr algn="ctr">
                        <a:spcAft>
                          <a:spcPts val="0"/>
                        </a:spcAft>
                      </a:pPr>
                      <a:r>
                        <a:rPr lang="es-ES" sz="1400" dirty="0">
                          <a:latin typeface="Arial"/>
                          <a:ea typeface="Times New Roman"/>
                          <a:cs typeface="Times New Roman"/>
                        </a:rPr>
                        <a:t>14.255</a:t>
                      </a:r>
                      <a:endParaRPr lang="es-ES" sz="1400" dirty="0">
                        <a:latin typeface="Times New Roman"/>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400" dirty="0">
                          <a:latin typeface="Arial"/>
                          <a:ea typeface="Times New Roman"/>
                          <a:cs typeface="Times New Roman"/>
                        </a:rPr>
                        <a:t>-35,60</a:t>
                      </a:r>
                      <a:endParaRPr lang="es-ES" sz="14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400">
                          <a:latin typeface="Arial"/>
                          <a:ea typeface="Times New Roman"/>
                          <a:cs typeface="Times New Roman"/>
                        </a:rPr>
                        <a:t>-15,00</a:t>
                      </a:r>
                      <a:endParaRPr lang="es-ES" sz="14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400">
                          <a:latin typeface="Arial"/>
                          <a:ea typeface="Times New Roman"/>
                          <a:cs typeface="Times New Roman"/>
                        </a:rPr>
                        <a:t>0.921</a:t>
                      </a:r>
                      <a:endParaRPr lang="es-ES" sz="1400">
                        <a:latin typeface="Times New Roman"/>
                        <a:ea typeface="Times New Roman"/>
                        <a:cs typeface="Times New Roman"/>
                      </a:endParaRPr>
                    </a:p>
                  </a:txBody>
                  <a:tcPr marL="44450" marR="44450" marT="0" marB="0" anchor="b">
                    <a:lnL>
                      <a:noFill/>
                    </a:lnL>
                    <a:lnR>
                      <a:noFill/>
                    </a:lnR>
                    <a:lnT>
                      <a:noFill/>
                    </a:lnT>
                    <a:lnB>
                      <a:noFill/>
                    </a:lnB>
                  </a:tcPr>
                </a:tc>
              </a:tr>
              <a:tr h="198542">
                <a:tc>
                  <a:txBody>
                    <a:bodyPr/>
                    <a:lstStyle/>
                    <a:p>
                      <a:pPr algn="ctr">
                        <a:lnSpc>
                          <a:spcPct val="115000"/>
                        </a:lnSpc>
                        <a:spcAft>
                          <a:spcPts val="0"/>
                        </a:spcAft>
                      </a:pPr>
                      <a:r>
                        <a:rPr lang="es-ES" sz="1400">
                          <a:latin typeface="Arial"/>
                          <a:ea typeface="Times New Roman"/>
                        </a:rPr>
                        <a:t>3</a:t>
                      </a:r>
                      <a:endParaRPr lang="es-ES" sz="1400">
                        <a:latin typeface="Times New Roman"/>
                        <a:ea typeface="Times New Roman"/>
                      </a:endParaRPr>
                    </a:p>
                  </a:txBody>
                  <a:tcPr marL="68580" marR="68580" marT="0" marB="0" anchor="b">
                    <a:lnL>
                      <a:noFill/>
                    </a:lnL>
                    <a:lnR>
                      <a:noFill/>
                    </a:lnR>
                    <a:lnT>
                      <a:noFill/>
                    </a:lnT>
                    <a:lnB>
                      <a:noFill/>
                    </a:lnB>
                  </a:tcPr>
                </a:tc>
                <a:tc>
                  <a:txBody>
                    <a:bodyPr/>
                    <a:lstStyle/>
                    <a:p>
                      <a:pPr>
                        <a:lnSpc>
                          <a:spcPct val="115000"/>
                        </a:lnSpc>
                        <a:spcAft>
                          <a:spcPts val="0"/>
                        </a:spcAft>
                      </a:pPr>
                      <a:r>
                        <a:rPr lang="es-ES" sz="1400">
                          <a:latin typeface="Arial"/>
                          <a:ea typeface="Times New Roman"/>
                        </a:rPr>
                        <a:t>ANILLO</a:t>
                      </a:r>
                      <a:endParaRPr lang="es-ES" sz="1400">
                        <a:latin typeface="Times New Roman"/>
                        <a:ea typeface="Times New Roman"/>
                      </a:endParaRPr>
                    </a:p>
                  </a:txBody>
                  <a:tcPr marL="68580" marR="68580" marT="0" marB="0" anchor="b">
                    <a:lnL>
                      <a:noFill/>
                    </a:lnL>
                    <a:lnR>
                      <a:noFill/>
                    </a:lnR>
                    <a:lnT>
                      <a:noFill/>
                    </a:lnT>
                    <a:lnB>
                      <a:noFill/>
                    </a:lnB>
                  </a:tcPr>
                </a:tc>
                <a:tc>
                  <a:txBody>
                    <a:bodyPr/>
                    <a:lstStyle/>
                    <a:p>
                      <a:pPr algn="ctr">
                        <a:spcAft>
                          <a:spcPts val="0"/>
                        </a:spcAft>
                      </a:pPr>
                      <a:r>
                        <a:rPr lang="es-ES" sz="1400">
                          <a:latin typeface="Arial"/>
                          <a:ea typeface="Times New Roman"/>
                          <a:cs typeface="Times New Roman"/>
                        </a:rPr>
                        <a:t>69.142</a:t>
                      </a:r>
                      <a:endParaRPr lang="es-ES" sz="1400">
                        <a:latin typeface="Times New Roman"/>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400" dirty="0">
                          <a:latin typeface="Arial"/>
                          <a:ea typeface="Times New Roman"/>
                          <a:cs typeface="Times New Roman"/>
                        </a:rPr>
                        <a:t>68,58</a:t>
                      </a:r>
                      <a:endParaRPr lang="es-ES" sz="14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400">
                          <a:latin typeface="Arial"/>
                          <a:ea typeface="Times New Roman"/>
                          <a:cs typeface="Times New Roman"/>
                        </a:rPr>
                        <a:t>17,41</a:t>
                      </a:r>
                      <a:endParaRPr lang="es-ES" sz="140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400">
                          <a:latin typeface="Arial"/>
                          <a:ea typeface="Times New Roman"/>
                          <a:cs typeface="Times New Roman"/>
                        </a:rPr>
                        <a:t>0.969</a:t>
                      </a:r>
                      <a:endParaRPr lang="es-ES" sz="1400">
                        <a:latin typeface="Times New Roman"/>
                        <a:ea typeface="Times New Roman"/>
                        <a:cs typeface="Times New Roman"/>
                      </a:endParaRPr>
                    </a:p>
                  </a:txBody>
                  <a:tcPr marL="44450" marR="44450" marT="0" marB="0" anchor="b">
                    <a:lnL>
                      <a:noFill/>
                    </a:lnL>
                    <a:lnR>
                      <a:noFill/>
                    </a:lnR>
                    <a:lnT>
                      <a:noFill/>
                    </a:lnT>
                    <a:lnB>
                      <a:noFill/>
                    </a:lnB>
                  </a:tcPr>
                </a:tc>
              </a:tr>
              <a:tr h="198542">
                <a:tc>
                  <a:txBody>
                    <a:bodyPr/>
                    <a:lstStyle/>
                    <a:p>
                      <a:pPr algn="ctr">
                        <a:lnSpc>
                          <a:spcPct val="115000"/>
                        </a:lnSpc>
                        <a:spcAft>
                          <a:spcPts val="0"/>
                        </a:spcAft>
                      </a:pPr>
                      <a:r>
                        <a:rPr lang="es-ES" sz="1400">
                          <a:latin typeface="Arial"/>
                          <a:ea typeface="Times New Roman"/>
                        </a:rPr>
                        <a:t>4</a:t>
                      </a:r>
                      <a:endParaRPr lang="es-ES" sz="1400">
                        <a:latin typeface="Times New Roman"/>
                        <a:ea typeface="Times New Roman"/>
                      </a:endParaRPr>
                    </a:p>
                  </a:txBody>
                  <a:tcPr marL="68580" marR="68580" marT="0" marB="0" anchor="b">
                    <a:lnL>
                      <a:noFill/>
                    </a:lnL>
                    <a:lnR>
                      <a:noFill/>
                    </a:lnR>
                    <a:lnT>
                      <a:noFill/>
                    </a:lnT>
                    <a:lnB>
                      <a:noFill/>
                    </a:lnB>
                  </a:tcPr>
                </a:tc>
                <a:tc>
                  <a:txBody>
                    <a:bodyPr/>
                    <a:lstStyle/>
                    <a:p>
                      <a:pPr>
                        <a:lnSpc>
                          <a:spcPct val="115000"/>
                        </a:lnSpc>
                        <a:spcAft>
                          <a:spcPts val="0"/>
                        </a:spcAft>
                      </a:pPr>
                      <a:r>
                        <a:rPr lang="es-ES" sz="1400">
                          <a:latin typeface="Arial"/>
                          <a:ea typeface="Times New Roman"/>
                        </a:rPr>
                        <a:t>INTERCONECTADO</a:t>
                      </a:r>
                      <a:endParaRPr lang="es-ES" sz="1400">
                        <a:latin typeface="Times New Roman"/>
                        <a:ea typeface="Times New Roman"/>
                      </a:endParaRPr>
                    </a:p>
                  </a:txBody>
                  <a:tcPr marL="68580" marR="68580" marT="0" marB="0" anchor="b">
                    <a:lnL>
                      <a:noFill/>
                    </a:lnL>
                    <a:lnR>
                      <a:noFill/>
                    </a:lnR>
                    <a:lnT>
                      <a:noFill/>
                    </a:lnT>
                    <a:lnB>
                      <a:noFill/>
                    </a:lnB>
                  </a:tcPr>
                </a:tc>
                <a:tc>
                  <a:txBody>
                    <a:bodyPr/>
                    <a:lstStyle/>
                    <a:p>
                      <a:pPr algn="ctr">
                        <a:spcAft>
                          <a:spcPts val="0"/>
                        </a:spcAft>
                      </a:pPr>
                      <a:r>
                        <a:rPr lang="es-ES" sz="1400">
                          <a:latin typeface="Arial"/>
                          <a:ea typeface="Times New Roman"/>
                          <a:cs typeface="Times New Roman"/>
                        </a:rPr>
                        <a:t>69,000</a:t>
                      </a:r>
                      <a:endParaRPr lang="es-ES" sz="1400">
                        <a:latin typeface="Times New Roman"/>
                        <a:ea typeface="Times New Roman"/>
                        <a:cs typeface="Times New Roman"/>
                      </a:endParaRPr>
                    </a:p>
                  </a:txBody>
                  <a:tcPr marL="44450" marR="44450" marT="0" marB="0" anchor="ctr">
                    <a:lnL>
                      <a:noFill/>
                    </a:lnL>
                    <a:lnR>
                      <a:noFill/>
                    </a:lnR>
                    <a:lnT>
                      <a:noFill/>
                    </a:lnT>
                    <a:lnB>
                      <a:noFill/>
                    </a:lnB>
                  </a:tcPr>
                </a:tc>
                <a:tc>
                  <a:txBody>
                    <a:bodyPr/>
                    <a:lstStyle/>
                    <a:p>
                      <a:pPr algn="r">
                        <a:spcAft>
                          <a:spcPts val="0"/>
                        </a:spcAft>
                      </a:pPr>
                      <a:r>
                        <a:rPr lang="es-ES" sz="1400" dirty="0">
                          <a:latin typeface="Arial"/>
                          <a:ea typeface="Times New Roman"/>
                          <a:cs typeface="Times New Roman"/>
                        </a:rPr>
                        <a:t>2,87</a:t>
                      </a:r>
                      <a:endParaRPr lang="es-ES" sz="14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400" dirty="0">
                          <a:latin typeface="Arial"/>
                          <a:ea typeface="Times New Roman"/>
                          <a:cs typeface="Times New Roman"/>
                        </a:rPr>
                        <a:t>23,3</a:t>
                      </a:r>
                      <a:endParaRPr lang="es-ES" sz="14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400" dirty="0">
                          <a:latin typeface="Arial"/>
                          <a:ea typeface="Times New Roman"/>
                          <a:cs typeface="Times New Roman"/>
                        </a:rPr>
                        <a:t>0.122</a:t>
                      </a:r>
                      <a:endParaRPr lang="es-ES" sz="1400" dirty="0">
                        <a:latin typeface="Times New Roman"/>
                        <a:ea typeface="Times New Roman"/>
                        <a:cs typeface="Times New Roman"/>
                      </a:endParaRPr>
                    </a:p>
                  </a:txBody>
                  <a:tcPr marL="44450" marR="44450" marT="0" marB="0" anchor="b">
                    <a:lnL>
                      <a:noFill/>
                    </a:lnL>
                    <a:lnR>
                      <a:noFill/>
                    </a:lnR>
                    <a:lnT>
                      <a:noFill/>
                    </a:lnT>
                    <a:lnB>
                      <a:noFill/>
                    </a:lnB>
                  </a:tcPr>
                </a:tc>
              </a:tr>
              <a:tr h="187886">
                <a:tc>
                  <a:txBody>
                    <a:bodyPr/>
                    <a:lstStyle/>
                    <a:p>
                      <a:pPr algn="just">
                        <a:spcAft>
                          <a:spcPts val="0"/>
                        </a:spcAft>
                      </a:pPr>
                      <a:endParaRPr lang="es-ES" sz="1400" dirty="0">
                        <a:latin typeface="Arial"/>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1400" dirty="0">
                        <a:latin typeface="Arial"/>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ES" sz="1400">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ES" sz="1400" dirty="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ES" sz="1400" dirty="0">
                        <a:latin typeface="Times New Roman"/>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ES" sz="1400" dirty="0">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16069">
                <a:tc>
                  <a:txBody>
                    <a:bodyPr/>
                    <a:lstStyle/>
                    <a:p>
                      <a:pPr algn="just">
                        <a:spcAft>
                          <a:spcPts val="0"/>
                        </a:spcAft>
                      </a:pPr>
                      <a:endParaRPr lang="es-ES" sz="1400" dirty="0">
                        <a:latin typeface="Arial"/>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latin typeface="Arial"/>
                          <a:ea typeface="Times New Roman"/>
                        </a:rPr>
                        <a:t>PERDIDAS</a:t>
                      </a:r>
                      <a:endParaRPr lang="es-ES" sz="1400">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400" dirty="0">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latin typeface="Arial"/>
                          <a:ea typeface="Times New Roman"/>
                          <a:cs typeface="Times New Roman"/>
                        </a:rPr>
                        <a:t>0,15</a:t>
                      </a:r>
                      <a:endParaRPr lang="es-ES" sz="14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dirty="0">
                          <a:latin typeface="Arial"/>
                          <a:ea typeface="Times New Roman"/>
                          <a:cs typeface="Times New Roman"/>
                        </a:rPr>
                        <a:t>5,89</a:t>
                      </a:r>
                      <a:endParaRPr lang="es-ES" sz="1400" dirty="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ES" sz="1400" dirty="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10 Tabla"/>
          <p:cNvGraphicFramePr>
            <a:graphicFrameLocks noGrp="1"/>
          </p:cNvGraphicFramePr>
          <p:nvPr/>
        </p:nvGraphicFramePr>
        <p:xfrm>
          <a:off x="304800" y="1981200"/>
          <a:ext cx="8534400" cy="1981200"/>
        </p:xfrm>
        <a:graphic>
          <a:graphicData uri="http://schemas.openxmlformats.org/drawingml/2006/table">
            <a:tbl>
              <a:tblPr/>
              <a:tblGrid>
                <a:gridCol w="1029405"/>
                <a:gridCol w="2344315"/>
                <a:gridCol w="1056705"/>
                <a:gridCol w="1109028"/>
                <a:gridCol w="942959"/>
                <a:gridCol w="922485"/>
                <a:gridCol w="1129503"/>
              </a:tblGrid>
              <a:tr h="812498">
                <a:tc>
                  <a:txBody>
                    <a:bodyPr/>
                    <a:lstStyle/>
                    <a:p>
                      <a:pPr algn="ctr">
                        <a:lnSpc>
                          <a:spcPct val="115000"/>
                        </a:lnSpc>
                        <a:spcAft>
                          <a:spcPts val="0"/>
                        </a:spcAft>
                      </a:pPr>
                      <a:r>
                        <a:rPr lang="es-ES" sz="1400" b="1" dirty="0">
                          <a:solidFill>
                            <a:schemeClr val="bg1"/>
                          </a:solidFill>
                          <a:latin typeface="Arial"/>
                          <a:ea typeface="Times New Roman"/>
                        </a:rPr>
                        <a:t>Barra</a:t>
                      </a:r>
                      <a:endParaRPr lang="es-ES" sz="1400" dirty="0">
                        <a:solidFill>
                          <a:schemeClr val="bg1"/>
                        </a:solidFill>
                        <a:latin typeface="Times New Roman"/>
                        <a:ea typeface="Times New Roman"/>
                      </a:endParaRPr>
                    </a:p>
                    <a:p>
                      <a:pPr algn="ctr">
                        <a:lnSpc>
                          <a:spcPct val="115000"/>
                        </a:lnSpc>
                        <a:spcAft>
                          <a:spcPts val="0"/>
                        </a:spcAft>
                      </a:pPr>
                      <a:r>
                        <a:rPr lang="es-ES" sz="1400" b="1" dirty="0">
                          <a:solidFill>
                            <a:schemeClr val="bg1"/>
                          </a:solidFill>
                          <a:latin typeface="Arial"/>
                          <a:ea typeface="Times New Roman"/>
                        </a:rPr>
                        <a:t>No.</a:t>
                      </a:r>
                      <a:endParaRPr lang="es-ES" sz="14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dirty="0">
                          <a:solidFill>
                            <a:schemeClr val="bg1"/>
                          </a:solidFill>
                          <a:latin typeface="Arial"/>
                          <a:ea typeface="Times New Roman"/>
                        </a:rPr>
                        <a:t>Nombre de Barra</a:t>
                      </a:r>
                      <a:endParaRPr lang="es-ES" sz="14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dirty="0">
                          <a:solidFill>
                            <a:schemeClr val="bg1"/>
                          </a:solidFill>
                          <a:latin typeface="Arial"/>
                          <a:ea typeface="Times New Roman"/>
                        </a:rPr>
                        <a:t>Nominal</a:t>
                      </a:r>
                      <a:br>
                        <a:rPr lang="es-ES" sz="1400" b="1" dirty="0">
                          <a:solidFill>
                            <a:schemeClr val="bg1"/>
                          </a:solidFill>
                          <a:latin typeface="Arial"/>
                          <a:ea typeface="Times New Roman"/>
                        </a:rPr>
                      </a:br>
                      <a:r>
                        <a:rPr lang="es-ES" sz="1400" b="1" dirty="0">
                          <a:solidFill>
                            <a:schemeClr val="bg1"/>
                          </a:solidFill>
                          <a:latin typeface="Arial"/>
                          <a:ea typeface="Times New Roman"/>
                        </a:rPr>
                        <a:t>(</a:t>
                      </a:r>
                      <a:r>
                        <a:rPr lang="es-ES" sz="1400" b="1" dirty="0" err="1">
                          <a:solidFill>
                            <a:schemeClr val="bg1"/>
                          </a:solidFill>
                          <a:latin typeface="Arial"/>
                          <a:ea typeface="Times New Roman"/>
                        </a:rPr>
                        <a:t>kV</a:t>
                      </a:r>
                      <a:r>
                        <a:rPr lang="es-ES" sz="1400" b="1" dirty="0">
                          <a:solidFill>
                            <a:schemeClr val="bg1"/>
                          </a:solidFill>
                          <a:latin typeface="Arial"/>
                          <a:ea typeface="Times New Roman"/>
                        </a:rPr>
                        <a:t>)</a:t>
                      </a:r>
                      <a:endParaRPr lang="es-ES" sz="14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dirty="0">
                          <a:solidFill>
                            <a:schemeClr val="bg1"/>
                          </a:solidFill>
                          <a:latin typeface="Arial"/>
                          <a:ea typeface="Times New Roman"/>
                        </a:rPr>
                        <a:t>Voltaje</a:t>
                      </a:r>
                      <a:endParaRPr lang="es-ES" sz="1400" dirty="0">
                        <a:solidFill>
                          <a:schemeClr val="bg1"/>
                        </a:solidFill>
                        <a:latin typeface="Times New Roman"/>
                        <a:ea typeface="Times New Roman"/>
                      </a:endParaRPr>
                    </a:p>
                    <a:p>
                      <a:pPr algn="ctr">
                        <a:lnSpc>
                          <a:spcPct val="115000"/>
                        </a:lnSpc>
                        <a:spcAft>
                          <a:spcPts val="0"/>
                        </a:spcAft>
                      </a:pPr>
                      <a:r>
                        <a:rPr lang="es-ES" sz="1400" b="1" dirty="0">
                          <a:solidFill>
                            <a:schemeClr val="bg1"/>
                          </a:solidFill>
                          <a:latin typeface="Arial"/>
                          <a:ea typeface="Times New Roman"/>
                        </a:rPr>
                        <a:t>(</a:t>
                      </a:r>
                      <a:r>
                        <a:rPr lang="es-ES" sz="1400" b="1" dirty="0" err="1">
                          <a:solidFill>
                            <a:schemeClr val="bg1"/>
                          </a:solidFill>
                          <a:latin typeface="Arial"/>
                          <a:ea typeface="Times New Roman"/>
                        </a:rPr>
                        <a:t>pu</a:t>
                      </a:r>
                      <a:r>
                        <a:rPr lang="es-ES" sz="1400" b="1" dirty="0">
                          <a:solidFill>
                            <a:schemeClr val="bg1"/>
                          </a:solidFill>
                          <a:latin typeface="Arial"/>
                          <a:ea typeface="Times New Roman"/>
                        </a:rPr>
                        <a:t>)</a:t>
                      </a:r>
                      <a:endParaRPr lang="es-ES" sz="14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dirty="0">
                          <a:solidFill>
                            <a:schemeClr val="bg1"/>
                          </a:solidFill>
                          <a:latin typeface="Arial"/>
                          <a:ea typeface="Times New Roman"/>
                        </a:rPr>
                        <a:t>Angulo </a:t>
                      </a:r>
                      <a:br>
                        <a:rPr lang="es-ES" sz="1400" b="1" dirty="0">
                          <a:solidFill>
                            <a:schemeClr val="bg1"/>
                          </a:solidFill>
                          <a:latin typeface="Arial"/>
                          <a:ea typeface="Times New Roman"/>
                        </a:rPr>
                      </a:br>
                      <a:r>
                        <a:rPr lang="es-ES" sz="1400" b="1" dirty="0">
                          <a:solidFill>
                            <a:schemeClr val="bg1"/>
                          </a:solidFill>
                          <a:latin typeface="Arial"/>
                          <a:ea typeface="Times New Roman"/>
                        </a:rPr>
                        <a:t>(</a:t>
                      </a:r>
                      <a:r>
                        <a:rPr lang="es-ES" sz="1400" b="1" dirty="0" err="1">
                          <a:solidFill>
                            <a:schemeClr val="bg1"/>
                          </a:solidFill>
                          <a:latin typeface="Arial"/>
                          <a:ea typeface="Times New Roman"/>
                        </a:rPr>
                        <a:t>deg</a:t>
                      </a:r>
                      <a:r>
                        <a:rPr lang="es-ES" sz="1400" b="1" dirty="0">
                          <a:solidFill>
                            <a:schemeClr val="bg1"/>
                          </a:solidFill>
                          <a:latin typeface="Arial"/>
                          <a:ea typeface="Times New Roman"/>
                        </a:rPr>
                        <a:t>)</a:t>
                      </a:r>
                      <a:endParaRPr lang="es-ES" sz="14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a:solidFill>
                            <a:schemeClr val="bg1"/>
                          </a:solidFill>
                          <a:latin typeface="Arial"/>
                          <a:ea typeface="Times New Roman"/>
                        </a:rPr>
                        <a:t>Voltaje</a:t>
                      </a:r>
                      <a:endParaRPr lang="es-ES" sz="1400">
                        <a:solidFill>
                          <a:schemeClr val="bg1"/>
                        </a:solidFill>
                        <a:latin typeface="Times New Roman"/>
                        <a:ea typeface="Times New Roman"/>
                      </a:endParaRPr>
                    </a:p>
                    <a:p>
                      <a:pPr algn="ctr">
                        <a:lnSpc>
                          <a:spcPct val="115000"/>
                        </a:lnSpc>
                        <a:spcAft>
                          <a:spcPts val="0"/>
                        </a:spcAft>
                      </a:pPr>
                      <a:r>
                        <a:rPr lang="es-ES" sz="1400" b="1">
                          <a:solidFill>
                            <a:schemeClr val="bg1"/>
                          </a:solidFill>
                          <a:latin typeface="Arial"/>
                          <a:ea typeface="Times New Roman"/>
                        </a:rPr>
                        <a:t>(kV)</a:t>
                      </a:r>
                      <a:endParaRPr lang="es-ES" sz="140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400" b="1" dirty="0">
                          <a:solidFill>
                            <a:schemeClr val="bg1"/>
                          </a:solidFill>
                          <a:latin typeface="Arial"/>
                          <a:ea typeface="Times New Roman"/>
                        </a:rPr>
                        <a:t>Reg. </a:t>
                      </a:r>
                      <a:r>
                        <a:rPr lang="es-ES" sz="1400" b="1" dirty="0" err="1">
                          <a:solidFill>
                            <a:schemeClr val="bg1"/>
                          </a:solidFill>
                          <a:latin typeface="Arial"/>
                          <a:ea typeface="Times New Roman"/>
                        </a:rPr>
                        <a:t>Vol</a:t>
                      </a:r>
                      <a:r>
                        <a:rPr lang="es-ES" sz="1400" b="1" dirty="0">
                          <a:solidFill>
                            <a:schemeClr val="bg1"/>
                          </a:solidFill>
                          <a:latin typeface="Arial"/>
                          <a:ea typeface="Times New Roman"/>
                        </a:rPr>
                        <a:t> </a:t>
                      </a:r>
                      <a:br>
                        <a:rPr lang="es-ES" sz="1400" b="1" dirty="0">
                          <a:solidFill>
                            <a:schemeClr val="bg1"/>
                          </a:solidFill>
                          <a:latin typeface="Arial"/>
                          <a:ea typeface="Times New Roman"/>
                        </a:rPr>
                      </a:br>
                      <a:r>
                        <a:rPr lang="es-ES" sz="1400" b="1" dirty="0">
                          <a:solidFill>
                            <a:schemeClr val="bg1"/>
                          </a:solidFill>
                          <a:latin typeface="Arial"/>
                          <a:ea typeface="Times New Roman"/>
                        </a:rPr>
                        <a:t>+/- 2,5%</a:t>
                      </a:r>
                      <a:endParaRPr lang="es-ES" sz="14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70832">
                <a:tc>
                  <a:txBody>
                    <a:bodyPr/>
                    <a:lstStyle/>
                    <a:p>
                      <a:pPr algn="ctr">
                        <a:lnSpc>
                          <a:spcPct val="115000"/>
                        </a:lnSpc>
                        <a:spcAft>
                          <a:spcPts val="0"/>
                        </a:spcAft>
                      </a:pPr>
                      <a:r>
                        <a:rPr lang="es-ES" sz="1400">
                          <a:latin typeface="Arial"/>
                          <a:ea typeface="Times New Roman"/>
                        </a:rPr>
                        <a:t>1</a:t>
                      </a:r>
                      <a:endParaRPr lang="es-ES" sz="1400">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 sz="1400">
                          <a:latin typeface="Arial"/>
                          <a:ea typeface="Times New Roman"/>
                        </a:rPr>
                        <a:t>AT1</a:t>
                      </a:r>
                      <a:endParaRPr lang="es-ES" sz="1400">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400" dirty="0">
                          <a:latin typeface="Arial"/>
                          <a:ea typeface="Times New Roman"/>
                        </a:rPr>
                        <a:t>13,8</a:t>
                      </a:r>
                      <a:endParaRPr lang="es-ES" sz="1400" dirty="0">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ctr" defTabSz="914400" rtl="0" eaLnBrk="1" latinLnBrk="0" hangingPunct="1">
                        <a:lnSpc>
                          <a:spcPct val="115000"/>
                        </a:lnSpc>
                        <a:spcAft>
                          <a:spcPts val="0"/>
                        </a:spcAft>
                      </a:pPr>
                      <a:r>
                        <a:rPr lang="es-ES" sz="1400" kern="1200" dirty="0">
                          <a:solidFill>
                            <a:schemeClr val="tx1"/>
                          </a:solidFill>
                          <a:latin typeface="Arial"/>
                          <a:ea typeface="Times New Roman"/>
                          <a:cs typeface="+mn-cs"/>
                        </a:rPr>
                        <a:t>1.04212</a:t>
                      </a: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ctr" defTabSz="914400" rtl="0" eaLnBrk="1" latinLnBrk="0" hangingPunct="1">
                        <a:lnSpc>
                          <a:spcPct val="115000"/>
                        </a:lnSpc>
                        <a:spcAft>
                          <a:spcPts val="0"/>
                        </a:spcAft>
                      </a:pPr>
                      <a:r>
                        <a:rPr lang="es-ES" sz="1400" kern="1200" dirty="0">
                          <a:solidFill>
                            <a:schemeClr val="tx1"/>
                          </a:solidFill>
                          <a:latin typeface="Arial"/>
                          <a:ea typeface="Times New Roman"/>
                          <a:cs typeface="+mn-cs"/>
                        </a:rPr>
                        <a:t>32.53</a:t>
                      </a: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ctr" defTabSz="914400" rtl="0" eaLnBrk="1" latinLnBrk="0" hangingPunct="1">
                        <a:lnSpc>
                          <a:spcPct val="115000"/>
                        </a:lnSpc>
                        <a:spcAft>
                          <a:spcPts val="0"/>
                        </a:spcAft>
                      </a:pPr>
                      <a:r>
                        <a:rPr lang="es-ES" sz="1400" kern="1200" dirty="0">
                          <a:solidFill>
                            <a:schemeClr val="tx1"/>
                          </a:solidFill>
                          <a:latin typeface="Arial"/>
                          <a:ea typeface="Times New Roman"/>
                          <a:cs typeface="+mn-cs"/>
                        </a:rPr>
                        <a:t>14.381</a:t>
                      </a: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ctr" defTabSz="914400" rtl="0" eaLnBrk="1" latinLnBrk="0" hangingPunct="1">
                        <a:lnSpc>
                          <a:spcPct val="115000"/>
                        </a:lnSpc>
                        <a:spcAft>
                          <a:spcPts val="0"/>
                        </a:spcAft>
                      </a:pPr>
                      <a:r>
                        <a:rPr lang="es-ES" sz="1400" kern="1200" dirty="0">
                          <a:solidFill>
                            <a:schemeClr val="tx1"/>
                          </a:solidFill>
                          <a:latin typeface="Arial"/>
                          <a:ea typeface="Times New Roman"/>
                          <a:cs typeface="+mn-cs"/>
                        </a:rPr>
                        <a:t>Si</a:t>
                      </a: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r>
              <a:tr h="323822">
                <a:tc>
                  <a:txBody>
                    <a:bodyPr/>
                    <a:lstStyle/>
                    <a:p>
                      <a:pPr algn="ctr">
                        <a:lnSpc>
                          <a:spcPct val="115000"/>
                        </a:lnSpc>
                        <a:spcAft>
                          <a:spcPts val="0"/>
                        </a:spcAft>
                      </a:pPr>
                      <a:r>
                        <a:rPr lang="es-ES" sz="1400">
                          <a:latin typeface="Arial"/>
                          <a:ea typeface="Times New Roman"/>
                        </a:rPr>
                        <a:t>2</a:t>
                      </a:r>
                      <a:endParaRPr lang="es-ES" sz="1400">
                        <a:latin typeface="Times New Roman"/>
                        <a:ea typeface="Times New Roman"/>
                      </a:endParaRPr>
                    </a:p>
                  </a:txBody>
                  <a:tcPr marL="44450" marR="44450" marT="0" marB="0" anchor="ctr">
                    <a:lnL>
                      <a:noFill/>
                    </a:lnL>
                    <a:lnR>
                      <a:noFill/>
                    </a:lnR>
                    <a:lnT>
                      <a:noFill/>
                    </a:lnT>
                    <a:lnB>
                      <a:noFill/>
                    </a:lnB>
                  </a:tcPr>
                </a:tc>
                <a:tc>
                  <a:txBody>
                    <a:bodyPr/>
                    <a:lstStyle/>
                    <a:p>
                      <a:pPr>
                        <a:lnSpc>
                          <a:spcPct val="115000"/>
                        </a:lnSpc>
                        <a:spcAft>
                          <a:spcPts val="0"/>
                        </a:spcAft>
                      </a:pPr>
                      <a:r>
                        <a:rPr lang="es-ES" sz="1400" dirty="0">
                          <a:latin typeface="Arial"/>
                          <a:ea typeface="Times New Roman"/>
                        </a:rPr>
                        <a:t>AT2</a:t>
                      </a:r>
                      <a:endParaRPr lang="es-ES" sz="14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400" dirty="0">
                          <a:latin typeface="Arial"/>
                          <a:ea typeface="Times New Roman"/>
                        </a:rPr>
                        <a:t>13,8</a:t>
                      </a:r>
                      <a:endParaRPr lang="es-ES" sz="1400" dirty="0">
                        <a:latin typeface="Times New Roman"/>
                        <a:ea typeface="Times New Roman"/>
                      </a:endParaRPr>
                    </a:p>
                  </a:txBody>
                  <a:tcPr marL="44450" marR="44450" marT="0" marB="0" anchor="ctr">
                    <a:lnL>
                      <a:noFill/>
                    </a:lnL>
                    <a:lnR>
                      <a:noFill/>
                    </a:lnR>
                    <a:lnT>
                      <a:noFill/>
                    </a:lnT>
                    <a:lnB>
                      <a:noFill/>
                    </a:lnB>
                  </a:tcPr>
                </a:tc>
                <a:tc>
                  <a:txBody>
                    <a:bodyPr/>
                    <a:lstStyle/>
                    <a:p>
                      <a:pPr marL="0" algn="ctr" defTabSz="914400" rtl="0" eaLnBrk="1" latinLnBrk="0" hangingPunct="1">
                        <a:lnSpc>
                          <a:spcPct val="115000"/>
                        </a:lnSpc>
                        <a:spcAft>
                          <a:spcPts val="0"/>
                        </a:spcAft>
                      </a:pPr>
                      <a:r>
                        <a:rPr lang="es-ES" sz="1400" kern="1200" dirty="0">
                          <a:solidFill>
                            <a:schemeClr val="tx1"/>
                          </a:solidFill>
                          <a:latin typeface="Arial"/>
                          <a:ea typeface="Times New Roman"/>
                          <a:cs typeface="+mn-cs"/>
                        </a:rPr>
                        <a:t>1.03295</a:t>
                      </a:r>
                    </a:p>
                  </a:txBody>
                  <a:tcPr marL="44450" marR="44450" marT="0" marB="0" anchor="ctr">
                    <a:lnL>
                      <a:noFill/>
                    </a:lnL>
                    <a:lnR>
                      <a:noFill/>
                    </a:lnR>
                    <a:lnT>
                      <a:noFill/>
                    </a:lnT>
                    <a:lnB>
                      <a:noFill/>
                    </a:lnB>
                  </a:tcPr>
                </a:tc>
                <a:tc>
                  <a:txBody>
                    <a:bodyPr/>
                    <a:lstStyle/>
                    <a:p>
                      <a:pPr marL="0" algn="ctr" defTabSz="914400" rtl="0" eaLnBrk="1" latinLnBrk="0" hangingPunct="1">
                        <a:lnSpc>
                          <a:spcPct val="115000"/>
                        </a:lnSpc>
                        <a:spcAft>
                          <a:spcPts val="0"/>
                        </a:spcAft>
                      </a:pPr>
                      <a:r>
                        <a:rPr lang="es-ES" sz="1400" kern="1200" dirty="0">
                          <a:solidFill>
                            <a:schemeClr val="tx1"/>
                          </a:solidFill>
                          <a:latin typeface="Arial"/>
                          <a:ea typeface="Times New Roman"/>
                          <a:cs typeface="+mn-cs"/>
                        </a:rPr>
                        <a:t>34.30</a:t>
                      </a:r>
                    </a:p>
                  </a:txBody>
                  <a:tcPr marL="44450" marR="44450" marT="0" marB="0" anchor="ctr">
                    <a:lnL>
                      <a:noFill/>
                    </a:lnL>
                    <a:lnR>
                      <a:noFill/>
                    </a:lnR>
                    <a:lnT>
                      <a:noFill/>
                    </a:lnT>
                    <a:lnB>
                      <a:noFill/>
                    </a:lnB>
                  </a:tcPr>
                </a:tc>
                <a:tc>
                  <a:txBody>
                    <a:bodyPr/>
                    <a:lstStyle/>
                    <a:p>
                      <a:pPr marL="0" algn="ctr" defTabSz="914400" rtl="0" eaLnBrk="1" latinLnBrk="0" hangingPunct="1">
                        <a:lnSpc>
                          <a:spcPct val="115000"/>
                        </a:lnSpc>
                        <a:spcAft>
                          <a:spcPts val="0"/>
                        </a:spcAft>
                      </a:pPr>
                      <a:r>
                        <a:rPr lang="es-ES" sz="1400" kern="1200" dirty="0">
                          <a:solidFill>
                            <a:schemeClr val="tx1"/>
                          </a:solidFill>
                          <a:latin typeface="Arial"/>
                          <a:ea typeface="Times New Roman"/>
                          <a:cs typeface="+mn-cs"/>
                        </a:rPr>
                        <a:t>14.255</a:t>
                      </a:r>
                    </a:p>
                  </a:txBody>
                  <a:tcPr marL="44450" marR="44450" marT="0" marB="0" anchor="ctr">
                    <a:lnL>
                      <a:noFill/>
                    </a:lnL>
                    <a:lnR>
                      <a:noFill/>
                    </a:lnR>
                    <a:lnT>
                      <a:noFill/>
                    </a:lnT>
                    <a:lnB>
                      <a:noFill/>
                    </a:lnB>
                  </a:tcPr>
                </a:tc>
                <a:tc>
                  <a:txBody>
                    <a:bodyPr/>
                    <a:lstStyle/>
                    <a:p>
                      <a:pPr marL="0" algn="ctr" defTabSz="914400" rtl="0" eaLnBrk="1" latinLnBrk="0" hangingPunct="1">
                        <a:lnSpc>
                          <a:spcPct val="115000"/>
                        </a:lnSpc>
                        <a:spcAft>
                          <a:spcPts val="0"/>
                        </a:spcAft>
                      </a:pPr>
                      <a:r>
                        <a:rPr lang="es-ES" sz="1400" kern="1200" dirty="0">
                          <a:solidFill>
                            <a:schemeClr val="tx1"/>
                          </a:solidFill>
                          <a:latin typeface="Arial"/>
                          <a:ea typeface="Times New Roman"/>
                          <a:cs typeface="+mn-cs"/>
                        </a:rPr>
                        <a:t>Si</a:t>
                      </a:r>
                    </a:p>
                  </a:txBody>
                  <a:tcPr marL="44450" marR="44450" marT="0" marB="0" anchor="ctr">
                    <a:lnL>
                      <a:noFill/>
                    </a:lnL>
                    <a:lnR>
                      <a:noFill/>
                    </a:lnR>
                    <a:lnT>
                      <a:noFill/>
                    </a:lnT>
                    <a:lnB>
                      <a:noFill/>
                    </a:lnB>
                  </a:tcPr>
                </a:tc>
              </a:tr>
              <a:tr h="279665">
                <a:tc>
                  <a:txBody>
                    <a:bodyPr/>
                    <a:lstStyle/>
                    <a:p>
                      <a:pPr algn="ctr">
                        <a:lnSpc>
                          <a:spcPct val="115000"/>
                        </a:lnSpc>
                        <a:spcAft>
                          <a:spcPts val="0"/>
                        </a:spcAft>
                      </a:pPr>
                      <a:r>
                        <a:rPr lang="es-ES" sz="1400" dirty="0">
                          <a:latin typeface="Arial"/>
                          <a:ea typeface="Times New Roman"/>
                        </a:rPr>
                        <a:t>3</a:t>
                      </a:r>
                      <a:endParaRPr lang="es-ES" sz="1400" dirty="0">
                        <a:latin typeface="Times New Roman"/>
                        <a:ea typeface="Times New Roman"/>
                      </a:endParaRPr>
                    </a:p>
                  </a:txBody>
                  <a:tcPr marL="44450" marR="44450" marT="0" marB="0" anchor="ctr">
                    <a:lnL>
                      <a:noFill/>
                    </a:lnL>
                    <a:lnR>
                      <a:noFill/>
                    </a:lnR>
                    <a:lnT>
                      <a:noFill/>
                    </a:lnT>
                    <a:lnB>
                      <a:noFill/>
                    </a:lnB>
                  </a:tcPr>
                </a:tc>
                <a:tc>
                  <a:txBody>
                    <a:bodyPr/>
                    <a:lstStyle/>
                    <a:p>
                      <a:pPr>
                        <a:lnSpc>
                          <a:spcPct val="115000"/>
                        </a:lnSpc>
                        <a:spcAft>
                          <a:spcPts val="0"/>
                        </a:spcAft>
                      </a:pPr>
                      <a:r>
                        <a:rPr lang="es-ES" sz="1400">
                          <a:latin typeface="Arial"/>
                          <a:ea typeface="Times New Roman"/>
                        </a:rPr>
                        <a:t>ANILLO</a:t>
                      </a:r>
                      <a:endParaRPr lang="es-ES" sz="14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S" sz="1400">
                          <a:latin typeface="Arial"/>
                          <a:ea typeface="Times New Roman"/>
                        </a:rPr>
                        <a:t>69</a:t>
                      </a:r>
                      <a:endParaRPr lang="es-ES" sz="1400">
                        <a:latin typeface="Times New Roman"/>
                        <a:ea typeface="Times New Roman"/>
                      </a:endParaRPr>
                    </a:p>
                  </a:txBody>
                  <a:tcPr marL="44450" marR="44450" marT="0" marB="0" anchor="ctr">
                    <a:lnL>
                      <a:noFill/>
                    </a:lnL>
                    <a:lnR>
                      <a:noFill/>
                    </a:lnR>
                    <a:lnT>
                      <a:noFill/>
                    </a:lnT>
                    <a:lnB>
                      <a:noFill/>
                    </a:lnB>
                  </a:tcPr>
                </a:tc>
                <a:tc>
                  <a:txBody>
                    <a:bodyPr/>
                    <a:lstStyle/>
                    <a:p>
                      <a:pPr marL="0" algn="ctr" defTabSz="914400" rtl="0" eaLnBrk="1" latinLnBrk="0" hangingPunct="1">
                        <a:lnSpc>
                          <a:spcPct val="115000"/>
                        </a:lnSpc>
                        <a:spcAft>
                          <a:spcPts val="0"/>
                        </a:spcAft>
                      </a:pPr>
                      <a:r>
                        <a:rPr lang="es-ES" sz="1400" kern="1200" dirty="0">
                          <a:solidFill>
                            <a:schemeClr val="tx1"/>
                          </a:solidFill>
                          <a:latin typeface="Arial"/>
                          <a:ea typeface="Times New Roman"/>
                          <a:cs typeface="+mn-cs"/>
                        </a:rPr>
                        <a:t>1.00206</a:t>
                      </a:r>
                    </a:p>
                  </a:txBody>
                  <a:tcPr marL="44450" marR="44450" marT="0" marB="0" anchor="ctr">
                    <a:lnL>
                      <a:noFill/>
                    </a:lnL>
                    <a:lnR>
                      <a:noFill/>
                    </a:lnR>
                    <a:lnT>
                      <a:noFill/>
                    </a:lnT>
                    <a:lnB>
                      <a:noFill/>
                    </a:lnB>
                  </a:tcPr>
                </a:tc>
                <a:tc>
                  <a:txBody>
                    <a:bodyPr/>
                    <a:lstStyle/>
                    <a:p>
                      <a:pPr marL="0" algn="ctr" defTabSz="914400" rtl="0" eaLnBrk="1" latinLnBrk="0" hangingPunct="1">
                        <a:lnSpc>
                          <a:spcPct val="115000"/>
                        </a:lnSpc>
                        <a:spcAft>
                          <a:spcPts val="0"/>
                        </a:spcAft>
                      </a:pPr>
                      <a:r>
                        <a:rPr lang="es-ES" sz="1400" kern="1200" dirty="0">
                          <a:solidFill>
                            <a:schemeClr val="tx1"/>
                          </a:solidFill>
                          <a:latin typeface="Arial"/>
                          <a:ea typeface="Times New Roman"/>
                          <a:cs typeface="+mn-cs"/>
                        </a:rPr>
                        <a:t>-0,02</a:t>
                      </a:r>
                    </a:p>
                  </a:txBody>
                  <a:tcPr marL="44450" marR="44450" marT="0" marB="0" anchor="ctr">
                    <a:lnL>
                      <a:noFill/>
                    </a:lnL>
                    <a:lnR>
                      <a:noFill/>
                    </a:lnR>
                    <a:lnT>
                      <a:noFill/>
                    </a:lnT>
                    <a:lnB>
                      <a:noFill/>
                    </a:lnB>
                  </a:tcPr>
                </a:tc>
                <a:tc>
                  <a:txBody>
                    <a:bodyPr/>
                    <a:lstStyle/>
                    <a:p>
                      <a:pPr marL="0" algn="ctr" defTabSz="914400" rtl="0" eaLnBrk="1" latinLnBrk="0" hangingPunct="1">
                        <a:lnSpc>
                          <a:spcPct val="115000"/>
                        </a:lnSpc>
                        <a:spcAft>
                          <a:spcPts val="0"/>
                        </a:spcAft>
                      </a:pPr>
                      <a:r>
                        <a:rPr lang="es-ES" sz="1400" kern="1200" dirty="0">
                          <a:solidFill>
                            <a:schemeClr val="tx1"/>
                          </a:solidFill>
                          <a:latin typeface="Arial"/>
                          <a:ea typeface="Times New Roman"/>
                          <a:cs typeface="+mn-cs"/>
                        </a:rPr>
                        <a:t>69.142</a:t>
                      </a:r>
                    </a:p>
                  </a:txBody>
                  <a:tcPr marL="44450" marR="44450" marT="0" marB="0" anchor="ctr">
                    <a:lnL>
                      <a:noFill/>
                    </a:lnL>
                    <a:lnR>
                      <a:noFill/>
                    </a:lnR>
                    <a:lnT>
                      <a:noFill/>
                    </a:lnT>
                    <a:lnB>
                      <a:noFill/>
                    </a:lnB>
                  </a:tcPr>
                </a:tc>
                <a:tc>
                  <a:txBody>
                    <a:bodyPr/>
                    <a:lstStyle/>
                    <a:p>
                      <a:pPr marL="0" algn="ctr" defTabSz="914400" rtl="0" eaLnBrk="1" latinLnBrk="0" hangingPunct="1">
                        <a:lnSpc>
                          <a:spcPct val="115000"/>
                        </a:lnSpc>
                        <a:spcAft>
                          <a:spcPts val="0"/>
                        </a:spcAft>
                      </a:pPr>
                      <a:r>
                        <a:rPr lang="es-ES" sz="1400" kern="1200" dirty="0">
                          <a:solidFill>
                            <a:schemeClr val="tx1"/>
                          </a:solidFill>
                          <a:latin typeface="Arial"/>
                          <a:ea typeface="Times New Roman"/>
                          <a:cs typeface="+mn-cs"/>
                        </a:rPr>
                        <a:t>Si</a:t>
                      </a:r>
                    </a:p>
                  </a:txBody>
                  <a:tcPr marL="44450" marR="44450" marT="0" marB="0" anchor="ctr">
                    <a:lnL>
                      <a:noFill/>
                    </a:lnL>
                    <a:lnR>
                      <a:noFill/>
                    </a:lnR>
                    <a:lnT>
                      <a:noFill/>
                    </a:lnT>
                    <a:lnB>
                      <a:noFill/>
                    </a:lnB>
                  </a:tcPr>
                </a:tc>
              </a:tr>
              <a:tr h="294383">
                <a:tc>
                  <a:txBody>
                    <a:bodyPr/>
                    <a:lstStyle/>
                    <a:p>
                      <a:pPr algn="ctr">
                        <a:lnSpc>
                          <a:spcPct val="115000"/>
                        </a:lnSpc>
                        <a:spcAft>
                          <a:spcPts val="0"/>
                        </a:spcAft>
                      </a:pPr>
                      <a:r>
                        <a:rPr lang="es-ES" sz="1400">
                          <a:latin typeface="Arial"/>
                          <a:ea typeface="Times New Roman"/>
                        </a:rPr>
                        <a:t>4</a:t>
                      </a:r>
                      <a:endParaRPr lang="es-ES" sz="1400">
                        <a:latin typeface="Times New Roman"/>
                        <a:ea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latin typeface="Arial"/>
                          <a:ea typeface="Times New Roman"/>
                        </a:rPr>
                        <a:t>INTERCONECTADO</a:t>
                      </a:r>
                      <a:endParaRPr lang="es-ES" sz="1400">
                        <a:latin typeface="Times New Roman"/>
                        <a:ea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latin typeface="Arial"/>
                          <a:ea typeface="Times New Roman"/>
                        </a:rPr>
                        <a:t>69</a:t>
                      </a:r>
                      <a:endParaRPr lang="es-ES" sz="1400" dirty="0">
                        <a:latin typeface="Times New Roman"/>
                        <a:ea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ES" sz="1400" kern="1200" dirty="0">
                          <a:solidFill>
                            <a:schemeClr val="tx1"/>
                          </a:solidFill>
                          <a:latin typeface="Arial"/>
                          <a:ea typeface="Times New Roman"/>
                          <a:cs typeface="+mn-cs"/>
                        </a:rPr>
                        <a:t>1,00000</a:t>
                      </a: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ES" sz="1400" kern="1200" dirty="0">
                          <a:solidFill>
                            <a:schemeClr val="tx1"/>
                          </a:solidFill>
                          <a:latin typeface="Arial"/>
                          <a:ea typeface="Times New Roman"/>
                          <a:cs typeface="+mn-cs"/>
                        </a:rPr>
                        <a:t>0,00</a:t>
                      </a: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ES" sz="1400" kern="1200" dirty="0">
                          <a:solidFill>
                            <a:schemeClr val="tx1"/>
                          </a:solidFill>
                          <a:latin typeface="Arial"/>
                          <a:ea typeface="Times New Roman"/>
                          <a:cs typeface="+mn-cs"/>
                        </a:rPr>
                        <a:t>69,000</a:t>
                      </a: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ES" sz="1400" kern="1200" dirty="0">
                          <a:solidFill>
                            <a:schemeClr val="tx1"/>
                          </a:solidFill>
                          <a:latin typeface="Arial"/>
                          <a:ea typeface="Times New Roman"/>
                          <a:cs typeface="+mn-cs"/>
                        </a:rPr>
                        <a:t>Si</a:t>
                      </a: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 name="2 Marcador de contenido"/>
          <p:cNvSpPr txBox="1">
            <a:spLocks/>
          </p:cNvSpPr>
          <p:nvPr/>
        </p:nvSpPr>
        <p:spPr>
          <a:xfrm>
            <a:off x="304800" y="1676400"/>
            <a:ext cx="8305800" cy="4572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90000"/>
              </a:lnSpc>
              <a:spcBef>
                <a:spcPct val="20000"/>
              </a:spcBef>
              <a:spcAft>
                <a:spcPts val="0"/>
              </a:spcAft>
              <a:buClrTx/>
              <a:buSzTx/>
              <a:tabLst/>
              <a:defRPr/>
            </a:pPr>
            <a:r>
              <a:rPr lang="es-ES" sz="1400" b="1" noProof="0" dirty="0" smtClean="0">
                <a:effectLst>
                  <a:outerShdw blurRad="38100" dist="38100" dir="2700000" algn="tl">
                    <a:srgbClr val="000000">
                      <a:alpha val="43137"/>
                    </a:srgbClr>
                  </a:outerShdw>
                </a:effectLst>
                <a:latin typeface="Verdana" pitchFamily="34" charset="0"/>
              </a:rPr>
              <a:t>VOLTAJE DE BARRAS</a:t>
            </a:r>
            <a:endParaRPr kumimoji="0" lang="es-ES" sz="1400" b="0" i="0"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
        <p:nvSpPr>
          <p:cNvPr id="12" name="2 Marcador de contenido"/>
          <p:cNvSpPr txBox="1">
            <a:spLocks/>
          </p:cNvSpPr>
          <p:nvPr/>
        </p:nvSpPr>
        <p:spPr>
          <a:xfrm>
            <a:off x="304800" y="4114800"/>
            <a:ext cx="8305800" cy="4572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90000"/>
              </a:lnSpc>
              <a:spcBef>
                <a:spcPct val="20000"/>
              </a:spcBef>
              <a:spcAft>
                <a:spcPts val="0"/>
              </a:spcAft>
              <a:buClrTx/>
              <a:buSzTx/>
              <a:tabLst/>
              <a:defRPr/>
            </a:pPr>
            <a:r>
              <a:rPr lang="es-ES" sz="1400" b="1" dirty="0" smtClean="0">
                <a:effectLst>
                  <a:outerShdw blurRad="38100" dist="38100" dir="2700000" algn="tl">
                    <a:srgbClr val="000000">
                      <a:alpha val="43137"/>
                    </a:srgbClr>
                  </a:outerShdw>
                </a:effectLst>
                <a:latin typeface="Verdana" pitchFamily="34" charset="0"/>
              </a:rPr>
              <a:t>CONSUMO Y FACTOR DE POTENCIA</a:t>
            </a:r>
            <a:endParaRPr kumimoji="0" lang="es-ES" sz="1400" b="0" i="0"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
        <p:nvSpPr>
          <p:cNvPr id="15" name="2 Marcador de contenido"/>
          <p:cNvSpPr txBox="1">
            <a:spLocks/>
          </p:cNvSpPr>
          <p:nvPr/>
        </p:nvSpPr>
        <p:spPr>
          <a:xfrm>
            <a:off x="76200" y="1447800"/>
            <a:ext cx="8458200" cy="3810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s-ES" sz="1800" b="1" i="0" u="none" strike="noStrike" kern="1200" cap="none" spc="0" normalizeH="0" baseline="0" noProof="0" dirty="0" smtClean="0">
                <a:ln>
                  <a:noFill/>
                </a:ln>
                <a:solidFill>
                  <a:schemeClr val="tx1">
                    <a:lumMod val="50000"/>
                    <a:lumOff val="50000"/>
                  </a:schemeClr>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rPr>
              <a:t>CASO OPTIMIZADO</a:t>
            </a:r>
            <a:endParaRPr kumimoji="0" lang="es-ES" sz="18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 y="7620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SIMULACION DEL SISTEMA</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sp>
        <p:nvSpPr>
          <p:cNvPr id="7"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37</a:t>
            </a:fld>
            <a:endParaRPr lang="es-ES" b="1" dirty="0">
              <a:latin typeface="BankGothic Md BT" pitchFamily="34" charset="0"/>
            </a:endParaRPr>
          </a:p>
        </p:txBody>
      </p:sp>
      <p:pic>
        <p:nvPicPr>
          <p:cNvPr id="8"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graphicFrame>
        <p:nvGraphicFramePr>
          <p:cNvPr id="9" name="8 Tabla"/>
          <p:cNvGraphicFramePr>
            <a:graphicFrameLocks noGrp="1"/>
          </p:cNvGraphicFramePr>
          <p:nvPr/>
        </p:nvGraphicFramePr>
        <p:xfrm>
          <a:off x="304796" y="2514601"/>
          <a:ext cx="8458204" cy="2971799"/>
        </p:xfrm>
        <a:graphic>
          <a:graphicData uri="http://schemas.openxmlformats.org/drawingml/2006/table">
            <a:tbl>
              <a:tblPr/>
              <a:tblGrid>
                <a:gridCol w="762000"/>
                <a:gridCol w="2286000"/>
                <a:gridCol w="1371600"/>
                <a:gridCol w="1066800"/>
                <a:gridCol w="766424"/>
                <a:gridCol w="1290976"/>
                <a:gridCol w="838200"/>
                <a:gridCol w="76204"/>
              </a:tblGrid>
              <a:tr h="908049">
                <a:tc>
                  <a:txBody>
                    <a:bodyPr/>
                    <a:lstStyle/>
                    <a:p>
                      <a:pPr algn="ctr">
                        <a:lnSpc>
                          <a:spcPct val="115000"/>
                        </a:lnSpc>
                        <a:spcAft>
                          <a:spcPts val="0"/>
                        </a:spcAft>
                      </a:pPr>
                      <a:r>
                        <a:rPr lang="es-ES" sz="1600" b="1" dirty="0" err="1">
                          <a:solidFill>
                            <a:schemeClr val="bg1"/>
                          </a:solidFill>
                          <a:latin typeface="Arial"/>
                          <a:ea typeface="Times New Roman"/>
                          <a:cs typeface="Times New Roman"/>
                        </a:rPr>
                        <a:t>Cond</a:t>
                      </a:r>
                      <a:r>
                        <a:rPr lang="es-ES" sz="1600" b="1" dirty="0">
                          <a:solidFill>
                            <a:schemeClr val="bg1"/>
                          </a:solidFill>
                          <a:latin typeface="Arial"/>
                          <a:ea typeface="Times New Roman"/>
                          <a:cs typeface="Times New Roman"/>
                        </a:rPr>
                        <a:t>. </a:t>
                      </a:r>
                      <a:br>
                        <a:rPr lang="es-ES" sz="1600" b="1" dirty="0">
                          <a:solidFill>
                            <a:schemeClr val="bg1"/>
                          </a:solidFill>
                          <a:latin typeface="Arial"/>
                          <a:ea typeface="Times New Roman"/>
                          <a:cs typeface="Times New Roman"/>
                        </a:rPr>
                      </a:br>
                      <a:r>
                        <a:rPr lang="es-ES" sz="1600" b="1" dirty="0">
                          <a:solidFill>
                            <a:schemeClr val="bg1"/>
                          </a:solidFill>
                          <a:latin typeface="Arial"/>
                          <a:ea typeface="Times New Roman"/>
                          <a:cs typeface="Times New Roman"/>
                        </a:rPr>
                        <a:t>No.</a:t>
                      </a:r>
                      <a:endParaRPr lang="en-US" sz="1600" dirty="0">
                        <a:solidFill>
                          <a:schemeClr val="bg1"/>
                        </a:solidFill>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600" b="1" dirty="0">
                          <a:solidFill>
                            <a:schemeClr val="bg1"/>
                          </a:solidFill>
                          <a:latin typeface="Arial"/>
                          <a:ea typeface="Times New Roman"/>
                          <a:cs typeface="Times New Roman"/>
                        </a:rPr>
                        <a:t>Desde Barra</a:t>
                      </a:r>
                      <a:endParaRPr lang="en-US" sz="1600" dirty="0">
                        <a:solidFill>
                          <a:schemeClr val="bg1"/>
                        </a:solidFill>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600" b="1" dirty="0">
                          <a:solidFill>
                            <a:schemeClr val="bg1"/>
                          </a:solidFill>
                          <a:latin typeface="Arial"/>
                          <a:ea typeface="Times New Roman"/>
                          <a:cs typeface="Times New Roman"/>
                        </a:rPr>
                        <a:t>Hasta Barra</a:t>
                      </a:r>
                      <a:endParaRPr lang="en-US" sz="1600" dirty="0">
                        <a:solidFill>
                          <a:schemeClr val="bg1"/>
                        </a:solidFill>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indent="15875" algn="ctr">
                        <a:lnSpc>
                          <a:spcPct val="115000"/>
                        </a:lnSpc>
                        <a:spcAft>
                          <a:spcPts val="0"/>
                        </a:spcAft>
                      </a:pPr>
                      <a:r>
                        <a:rPr lang="es-ES" sz="1600" b="1" dirty="0">
                          <a:solidFill>
                            <a:schemeClr val="bg1"/>
                          </a:solidFill>
                          <a:latin typeface="Arial"/>
                          <a:ea typeface="Times New Roman"/>
                          <a:cs typeface="Times New Roman"/>
                        </a:rPr>
                        <a:t>CIRCUITO</a:t>
                      </a:r>
                      <a:endParaRPr lang="en-US" sz="1600" dirty="0">
                        <a:solidFill>
                          <a:schemeClr val="bg1"/>
                        </a:solidFill>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indent="15875">
                        <a:lnSpc>
                          <a:spcPct val="115000"/>
                        </a:lnSpc>
                        <a:spcAft>
                          <a:spcPts val="0"/>
                        </a:spcAft>
                      </a:pPr>
                      <a:r>
                        <a:rPr lang="es-ES" sz="1600" b="1" dirty="0">
                          <a:solidFill>
                            <a:schemeClr val="bg1"/>
                          </a:solidFill>
                          <a:latin typeface="Arial"/>
                          <a:ea typeface="Times New Roman"/>
                          <a:cs typeface="Times New Roman"/>
                        </a:rPr>
                        <a:t>MVA</a:t>
                      </a:r>
                      <a:endParaRPr lang="en-US" sz="1600" dirty="0">
                        <a:solidFill>
                          <a:schemeClr val="bg1"/>
                        </a:solidFill>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indent="15875" algn="ctr">
                        <a:lnSpc>
                          <a:spcPct val="115000"/>
                        </a:lnSpc>
                        <a:spcAft>
                          <a:spcPts val="0"/>
                        </a:spcAft>
                      </a:pPr>
                      <a:r>
                        <a:rPr lang="es-ES" sz="1600" b="1" dirty="0">
                          <a:solidFill>
                            <a:schemeClr val="bg1"/>
                          </a:solidFill>
                          <a:latin typeface="Arial"/>
                          <a:ea typeface="Times New Roman"/>
                          <a:cs typeface="Times New Roman"/>
                        </a:rPr>
                        <a:t>MVA LIMITE</a:t>
                      </a:r>
                      <a:endParaRPr lang="en-US" sz="1600" dirty="0">
                        <a:solidFill>
                          <a:schemeClr val="bg1"/>
                        </a:solidFill>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indent="15875" algn="ctr">
                        <a:lnSpc>
                          <a:spcPct val="115000"/>
                        </a:lnSpc>
                        <a:spcAft>
                          <a:spcPts val="0"/>
                        </a:spcAft>
                      </a:pPr>
                      <a:r>
                        <a:rPr lang="es-ES" sz="1600" b="1" dirty="0">
                          <a:solidFill>
                            <a:schemeClr val="bg1"/>
                          </a:solidFill>
                          <a:latin typeface="Arial"/>
                          <a:ea typeface="Times New Roman"/>
                          <a:cs typeface="Times New Roman"/>
                        </a:rPr>
                        <a:t>% SOBRE CARGA</a:t>
                      </a:r>
                      <a:endParaRPr lang="en-US" sz="1600" dirty="0">
                        <a:solidFill>
                          <a:schemeClr val="bg1"/>
                        </a:solidFill>
                        <a:latin typeface="Times New Roman"/>
                        <a:ea typeface="Times New Roman"/>
                        <a:cs typeface="Times New Roman"/>
                      </a:endParaRPr>
                    </a:p>
                  </a:txBody>
                  <a:tcPr marL="28631" marR="2863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spcAft>
                          <a:spcPts val="0"/>
                        </a:spcAft>
                      </a:pPr>
                      <a:r>
                        <a:rPr lang="en-US" sz="900">
                          <a:latin typeface="Times New Roman"/>
                          <a:ea typeface="Times New Roman"/>
                          <a:cs typeface="Times New Roman"/>
                        </a:rPr>
                        <a:t> </a:t>
                      </a:r>
                    </a:p>
                  </a:txBody>
                  <a:tcPr marL="0" marR="0" marT="0" marB="0" anchor="ctr">
                    <a:lnL>
                      <a:noFill/>
                    </a:lnL>
                    <a:lnR>
                      <a:noFill/>
                    </a:lnR>
                    <a:lnT>
                      <a:noFill/>
                    </a:lnT>
                    <a:lnB>
                      <a:noFill/>
                    </a:lnB>
                  </a:tcPr>
                </a:tc>
              </a:tr>
              <a:tr h="412750">
                <a:tc>
                  <a:txBody>
                    <a:bodyPr/>
                    <a:lstStyle/>
                    <a:p>
                      <a:pPr algn="ctr">
                        <a:lnSpc>
                          <a:spcPct val="115000"/>
                        </a:lnSpc>
                        <a:spcAft>
                          <a:spcPts val="0"/>
                        </a:spcAft>
                      </a:pPr>
                      <a:r>
                        <a:rPr lang="es-ES" sz="1600">
                          <a:latin typeface="Arial"/>
                          <a:ea typeface="Times New Roman"/>
                          <a:cs typeface="Times New Roman"/>
                        </a:rPr>
                        <a:t>1</a:t>
                      </a:r>
                      <a:endParaRPr lang="en-US" sz="1600">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600" dirty="0">
                          <a:latin typeface="Arial"/>
                          <a:ea typeface="Times New Roman"/>
                          <a:cs typeface="Times New Roman"/>
                        </a:rPr>
                        <a:t>AT1</a:t>
                      </a:r>
                      <a:endParaRPr lang="en-US" sz="1600" dirty="0">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600" dirty="0">
                          <a:latin typeface="Arial"/>
                          <a:ea typeface="Times New Roman"/>
                          <a:cs typeface="Times New Roman"/>
                        </a:rPr>
                        <a:t>ANILLO</a:t>
                      </a:r>
                      <a:endParaRPr lang="en-US" sz="1600" dirty="0">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1600" dirty="0">
                          <a:latin typeface="Arial"/>
                          <a:ea typeface="Times New Roman"/>
                          <a:cs typeface="Times New Roman"/>
                        </a:rPr>
                        <a:t>1</a:t>
                      </a:r>
                      <a:endParaRPr lang="en-US" sz="1600" dirty="0">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ctr" defTabSz="914400" rtl="0" eaLnBrk="1" latinLnBrk="0" hangingPunct="1">
                        <a:lnSpc>
                          <a:spcPct val="115000"/>
                        </a:lnSpc>
                        <a:spcAft>
                          <a:spcPts val="0"/>
                        </a:spcAft>
                      </a:pPr>
                      <a:r>
                        <a:rPr lang="es-ES" sz="1600" kern="1200" dirty="0" smtClean="0">
                          <a:solidFill>
                            <a:schemeClr val="tx1"/>
                          </a:solidFill>
                          <a:latin typeface="Arial"/>
                          <a:ea typeface="Times New Roman"/>
                          <a:cs typeface="Times New Roman"/>
                        </a:rPr>
                        <a:t>24,0</a:t>
                      </a:r>
                      <a:endParaRPr lang="es-ES" sz="1600" kern="1200" dirty="0">
                        <a:solidFill>
                          <a:schemeClr val="tx1"/>
                        </a:solidFill>
                        <a:latin typeface="Arial"/>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ctr" defTabSz="914400" rtl="0" eaLnBrk="1" latinLnBrk="0" hangingPunct="1">
                        <a:lnSpc>
                          <a:spcPct val="115000"/>
                        </a:lnSpc>
                        <a:spcAft>
                          <a:spcPts val="0"/>
                        </a:spcAft>
                      </a:pPr>
                      <a:r>
                        <a:rPr lang="es-ES" sz="1600" kern="1200" dirty="0">
                          <a:solidFill>
                            <a:schemeClr val="tx1"/>
                          </a:solidFill>
                          <a:latin typeface="Arial"/>
                          <a:ea typeface="Times New Roman"/>
                          <a:cs typeface="Times New Roman"/>
                        </a:rPr>
                        <a:t>33,3</a:t>
                      </a: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ct val="115000"/>
                        </a:lnSpc>
                        <a:spcAft>
                          <a:spcPts val="0"/>
                        </a:spcAft>
                      </a:pPr>
                      <a:r>
                        <a:rPr lang="es-ES" sz="1600" dirty="0" smtClean="0">
                          <a:latin typeface="Arial"/>
                          <a:ea typeface="Times New Roman"/>
                          <a:cs typeface="Times New Roman"/>
                        </a:rPr>
                        <a:t>71.9</a:t>
                      </a:r>
                      <a:endParaRPr lang="en-US" sz="1600" dirty="0">
                        <a:latin typeface="Times New Roman"/>
                        <a:ea typeface="Times New Roman"/>
                        <a:cs typeface="Times New Roman"/>
                      </a:endParaRPr>
                    </a:p>
                  </a:txBody>
                  <a:tcPr marL="28631" marR="28631"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r>
              <a:tr h="412750">
                <a:tc>
                  <a:txBody>
                    <a:bodyPr/>
                    <a:lstStyle/>
                    <a:p>
                      <a:pPr algn="ctr">
                        <a:lnSpc>
                          <a:spcPct val="115000"/>
                        </a:lnSpc>
                        <a:spcAft>
                          <a:spcPts val="0"/>
                        </a:spcAft>
                      </a:pPr>
                      <a:r>
                        <a:rPr lang="es-ES" sz="1600">
                          <a:latin typeface="Arial"/>
                          <a:ea typeface="Times New Roman"/>
                          <a:cs typeface="Times New Roman"/>
                        </a:rPr>
                        <a:t>2</a:t>
                      </a:r>
                      <a:endParaRPr lang="en-US" sz="160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ctr">
                        <a:lnSpc>
                          <a:spcPct val="115000"/>
                        </a:lnSpc>
                        <a:spcAft>
                          <a:spcPts val="0"/>
                        </a:spcAft>
                      </a:pPr>
                      <a:r>
                        <a:rPr lang="es-ES" sz="1600">
                          <a:latin typeface="Arial"/>
                          <a:ea typeface="Times New Roman"/>
                          <a:cs typeface="Times New Roman"/>
                        </a:rPr>
                        <a:t>AT1</a:t>
                      </a:r>
                      <a:endParaRPr lang="en-US" sz="160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ctr">
                        <a:lnSpc>
                          <a:spcPct val="115000"/>
                        </a:lnSpc>
                        <a:spcAft>
                          <a:spcPts val="0"/>
                        </a:spcAft>
                      </a:pPr>
                      <a:r>
                        <a:rPr lang="es-ES" sz="1600" dirty="0">
                          <a:latin typeface="Arial"/>
                          <a:ea typeface="Times New Roman"/>
                          <a:cs typeface="Times New Roman"/>
                        </a:rPr>
                        <a:t>ANILLO</a:t>
                      </a:r>
                      <a:endParaRPr lang="en-US" sz="1600" dirty="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r">
                        <a:lnSpc>
                          <a:spcPct val="115000"/>
                        </a:lnSpc>
                        <a:spcAft>
                          <a:spcPts val="0"/>
                        </a:spcAft>
                      </a:pPr>
                      <a:r>
                        <a:rPr lang="es-ES" sz="1600" dirty="0">
                          <a:latin typeface="Arial"/>
                          <a:ea typeface="Times New Roman"/>
                          <a:cs typeface="Times New Roman"/>
                        </a:rPr>
                        <a:t>2</a:t>
                      </a:r>
                      <a:endParaRPr lang="en-US" sz="1600" dirty="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marL="0" algn="ctr" defTabSz="914400" rtl="0" eaLnBrk="1" latinLnBrk="0" hangingPunct="1">
                        <a:lnSpc>
                          <a:spcPct val="115000"/>
                        </a:lnSpc>
                        <a:spcAft>
                          <a:spcPts val="0"/>
                        </a:spcAft>
                      </a:pPr>
                      <a:r>
                        <a:rPr lang="es-ES" sz="1600" kern="1200" dirty="0" smtClean="0">
                          <a:solidFill>
                            <a:schemeClr val="tx1"/>
                          </a:solidFill>
                          <a:latin typeface="Arial"/>
                          <a:ea typeface="Times New Roman"/>
                          <a:cs typeface="Times New Roman"/>
                        </a:rPr>
                        <a:t>24,0</a:t>
                      </a:r>
                      <a:endParaRPr lang="es-ES" sz="1600" kern="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marL="0" algn="ctr" defTabSz="914400" rtl="0" eaLnBrk="1" latinLnBrk="0" hangingPunct="1">
                        <a:lnSpc>
                          <a:spcPct val="115000"/>
                        </a:lnSpc>
                        <a:spcAft>
                          <a:spcPts val="0"/>
                        </a:spcAft>
                      </a:pPr>
                      <a:r>
                        <a:rPr lang="es-ES" sz="1600" kern="1200" dirty="0">
                          <a:solidFill>
                            <a:schemeClr val="tx1"/>
                          </a:solidFill>
                          <a:latin typeface="Arial"/>
                          <a:ea typeface="Times New Roman"/>
                          <a:cs typeface="Times New Roman"/>
                        </a:rPr>
                        <a:t>33,3</a:t>
                      </a:r>
                    </a:p>
                  </a:txBody>
                  <a:tcPr marL="44450" marR="44450" marT="0" marB="0" anchor="ctr">
                    <a:lnL>
                      <a:noFill/>
                    </a:lnL>
                    <a:lnR>
                      <a:noFill/>
                    </a:lnR>
                    <a:lnT>
                      <a:noFill/>
                    </a:lnT>
                    <a:lnB>
                      <a:noFill/>
                    </a:lnB>
                  </a:tcPr>
                </a:tc>
                <a:tc gridSpan="2">
                  <a:txBody>
                    <a:bodyPr/>
                    <a:lstStyle/>
                    <a:p>
                      <a:pPr marL="0" algn="ctr" defTabSz="914400" rtl="0" eaLnBrk="1" latinLnBrk="0" hangingPunct="1">
                        <a:lnSpc>
                          <a:spcPct val="115000"/>
                        </a:lnSpc>
                        <a:spcAft>
                          <a:spcPts val="0"/>
                        </a:spcAft>
                      </a:pPr>
                      <a:r>
                        <a:rPr lang="en-US" sz="1600" kern="1200" dirty="0" smtClean="0">
                          <a:solidFill>
                            <a:schemeClr val="tx1"/>
                          </a:solidFill>
                          <a:latin typeface="Arial"/>
                          <a:ea typeface="Times New Roman"/>
                          <a:cs typeface="Times New Roman"/>
                        </a:rPr>
                        <a:t>71.9</a:t>
                      </a:r>
                      <a:endParaRPr lang="en-US" sz="1600" kern="1200" dirty="0">
                        <a:solidFill>
                          <a:schemeClr val="tx1"/>
                        </a:solidFill>
                        <a:latin typeface="Arial"/>
                        <a:ea typeface="Times New Roman"/>
                        <a:cs typeface="Times New Roman"/>
                      </a:endParaRPr>
                    </a:p>
                  </a:txBody>
                  <a:tcPr marL="28631" marR="28631" marT="0" marB="0" anchor="ctr">
                    <a:lnL>
                      <a:noFill/>
                    </a:lnL>
                    <a:lnR>
                      <a:noFill/>
                    </a:lnR>
                    <a:lnT>
                      <a:noFill/>
                    </a:lnT>
                    <a:lnB>
                      <a:noFill/>
                    </a:lnB>
                  </a:tcPr>
                </a:tc>
                <a:tc hMerge="1">
                  <a:txBody>
                    <a:bodyPr/>
                    <a:lstStyle/>
                    <a:p>
                      <a:endParaRPr lang="es-ES"/>
                    </a:p>
                  </a:txBody>
                  <a:tcPr/>
                </a:tc>
              </a:tr>
              <a:tr h="412750">
                <a:tc>
                  <a:txBody>
                    <a:bodyPr/>
                    <a:lstStyle/>
                    <a:p>
                      <a:pPr algn="ctr">
                        <a:lnSpc>
                          <a:spcPct val="115000"/>
                        </a:lnSpc>
                        <a:spcAft>
                          <a:spcPts val="0"/>
                        </a:spcAft>
                      </a:pPr>
                      <a:r>
                        <a:rPr lang="es-ES" sz="1600" dirty="0">
                          <a:latin typeface="Arial"/>
                          <a:ea typeface="Times New Roman"/>
                          <a:cs typeface="Times New Roman"/>
                        </a:rPr>
                        <a:t>3</a:t>
                      </a:r>
                      <a:endParaRPr lang="en-US" sz="1600" dirty="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ctr">
                        <a:lnSpc>
                          <a:spcPct val="115000"/>
                        </a:lnSpc>
                        <a:spcAft>
                          <a:spcPts val="0"/>
                        </a:spcAft>
                      </a:pPr>
                      <a:r>
                        <a:rPr lang="es-ES" sz="1600">
                          <a:latin typeface="Arial"/>
                          <a:ea typeface="Times New Roman"/>
                          <a:cs typeface="Times New Roman"/>
                        </a:rPr>
                        <a:t>AT2</a:t>
                      </a:r>
                      <a:endParaRPr lang="en-US" sz="160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ctr">
                        <a:lnSpc>
                          <a:spcPct val="115000"/>
                        </a:lnSpc>
                        <a:spcAft>
                          <a:spcPts val="0"/>
                        </a:spcAft>
                      </a:pPr>
                      <a:r>
                        <a:rPr lang="es-ES" sz="1600" dirty="0">
                          <a:latin typeface="Arial"/>
                          <a:ea typeface="Times New Roman"/>
                          <a:cs typeface="Times New Roman"/>
                        </a:rPr>
                        <a:t>ANILLO</a:t>
                      </a:r>
                      <a:endParaRPr lang="en-US" sz="1600" dirty="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r">
                        <a:lnSpc>
                          <a:spcPct val="115000"/>
                        </a:lnSpc>
                        <a:spcAft>
                          <a:spcPts val="0"/>
                        </a:spcAft>
                      </a:pPr>
                      <a:r>
                        <a:rPr lang="es-ES" sz="1600" dirty="0">
                          <a:latin typeface="Arial"/>
                          <a:ea typeface="Times New Roman"/>
                          <a:cs typeface="Times New Roman"/>
                        </a:rPr>
                        <a:t>1</a:t>
                      </a:r>
                      <a:endParaRPr lang="en-US" sz="1600" dirty="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marL="0" algn="ctr" defTabSz="914400" rtl="0" eaLnBrk="1" latinLnBrk="0" hangingPunct="1">
                        <a:lnSpc>
                          <a:spcPct val="115000"/>
                        </a:lnSpc>
                        <a:spcAft>
                          <a:spcPts val="0"/>
                        </a:spcAft>
                      </a:pPr>
                      <a:r>
                        <a:rPr lang="es-ES" sz="1600" kern="1200" dirty="0" smtClean="0">
                          <a:solidFill>
                            <a:schemeClr val="tx1"/>
                          </a:solidFill>
                          <a:latin typeface="Arial"/>
                          <a:ea typeface="Times New Roman"/>
                          <a:cs typeface="Times New Roman"/>
                        </a:rPr>
                        <a:t>19,3</a:t>
                      </a:r>
                      <a:endParaRPr lang="es-ES" sz="1600" kern="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marL="0" algn="ctr" defTabSz="914400" rtl="0" eaLnBrk="1" latinLnBrk="0" hangingPunct="1">
                        <a:lnSpc>
                          <a:spcPct val="115000"/>
                        </a:lnSpc>
                        <a:spcAft>
                          <a:spcPts val="0"/>
                        </a:spcAft>
                      </a:pPr>
                      <a:r>
                        <a:rPr lang="es-ES" sz="1600" kern="1200" dirty="0">
                          <a:solidFill>
                            <a:schemeClr val="tx1"/>
                          </a:solidFill>
                          <a:latin typeface="Arial"/>
                          <a:ea typeface="Times New Roman"/>
                          <a:cs typeface="Times New Roman"/>
                        </a:rPr>
                        <a:t>26,9</a:t>
                      </a:r>
                    </a:p>
                  </a:txBody>
                  <a:tcPr marL="44450" marR="44450" marT="0" marB="0" anchor="ctr">
                    <a:lnL>
                      <a:noFill/>
                    </a:lnL>
                    <a:lnR>
                      <a:noFill/>
                    </a:lnR>
                    <a:lnT>
                      <a:noFill/>
                    </a:lnT>
                    <a:lnB>
                      <a:noFill/>
                    </a:lnB>
                  </a:tcPr>
                </a:tc>
                <a:tc gridSpan="2">
                  <a:txBody>
                    <a:bodyPr/>
                    <a:lstStyle/>
                    <a:p>
                      <a:pPr marL="0" algn="ctr" defTabSz="914400" rtl="0" eaLnBrk="1" latinLnBrk="0" hangingPunct="1">
                        <a:lnSpc>
                          <a:spcPct val="115000"/>
                        </a:lnSpc>
                        <a:spcAft>
                          <a:spcPts val="0"/>
                        </a:spcAft>
                      </a:pPr>
                      <a:r>
                        <a:rPr lang="en-US" sz="1600" kern="1200" dirty="0" smtClean="0">
                          <a:solidFill>
                            <a:schemeClr val="tx1"/>
                          </a:solidFill>
                          <a:latin typeface="Arial"/>
                          <a:ea typeface="Times New Roman"/>
                          <a:cs typeface="Times New Roman"/>
                        </a:rPr>
                        <a:t>71.9</a:t>
                      </a:r>
                      <a:endParaRPr lang="en-US" sz="1600" kern="1200" dirty="0">
                        <a:solidFill>
                          <a:schemeClr val="tx1"/>
                        </a:solidFill>
                        <a:latin typeface="Arial"/>
                        <a:ea typeface="Times New Roman"/>
                        <a:cs typeface="Times New Roman"/>
                      </a:endParaRPr>
                    </a:p>
                  </a:txBody>
                  <a:tcPr marL="28631" marR="28631" marT="0" marB="0" anchor="ctr">
                    <a:lnL>
                      <a:noFill/>
                    </a:lnL>
                    <a:lnR>
                      <a:noFill/>
                    </a:lnR>
                    <a:lnT>
                      <a:noFill/>
                    </a:lnT>
                    <a:lnB>
                      <a:noFill/>
                    </a:lnB>
                  </a:tcPr>
                </a:tc>
                <a:tc hMerge="1">
                  <a:txBody>
                    <a:bodyPr/>
                    <a:lstStyle/>
                    <a:p>
                      <a:endParaRPr lang="es-ES"/>
                    </a:p>
                  </a:txBody>
                  <a:tcPr/>
                </a:tc>
              </a:tr>
              <a:tr h="412750">
                <a:tc>
                  <a:txBody>
                    <a:bodyPr/>
                    <a:lstStyle/>
                    <a:p>
                      <a:pPr algn="ctr">
                        <a:lnSpc>
                          <a:spcPct val="115000"/>
                        </a:lnSpc>
                        <a:spcAft>
                          <a:spcPts val="0"/>
                        </a:spcAft>
                      </a:pPr>
                      <a:r>
                        <a:rPr lang="es-ES" sz="1600" dirty="0">
                          <a:latin typeface="Arial"/>
                          <a:ea typeface="Times New Roman"/>
                          <a:cs typeface="Times New Roman"/>
                        </a:rPr>
                        <a:t>4</a:t>
                      </a:r>
                      <a:endParaRPr lang="en-US" sz="1600" dirty="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ctr">
                        <a:lnSpc>
                          <a:spcPct val="115000"/>
                        </a:lnSpc>
                        <a:spcAft>
                          <a:spcPts val="0"/>
                        </a:spcAft>
                      </a:pPr>
                      <a:r>
                        <a:rPr lang="es-ES" sz="1600">
                          <a:latin typeface="Arial"/>
                          <a:ea typeface="Times New Roman"/>
                          <a:cs typeface="Times New Roman"/>
                        </a:rPr>
                        <a:t>AT2</a:t>
                      </a:r>
                      <a:endParaRPr lang="en-US" sz="160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ctr">
                        <a:lnSpc>
                          <a:spcPct val="115000"/>
                        </a:lnSpc>
                        <a:spcAft>
                          <a:spcPts val="0"/>
                        </a:spcAft>
                      </a:pPr>
                      <a:r>
                        <a:rPr lang="es-ES" sz="1600">
                          <a:latin typeface="Arial"/>
                          <a:ea typeface="Times New Roman"/>
                          <a:cs typeface="Times New Roman"/>
                        </a:rPr>
                        <a:t>ANILLO</a:t>
                      </a:r>
                      <a:endParaRPr lang="en-US" sz="160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algn="r">
                        <a:lnSpc>
                          <a:spcPct val="115000"/>
                        </a:lnSpc>
                        <a:spcAft>
                          <a:spcPts val="0"/>
                        </a:spcAft>
                      </a:pPr>
                      <a:r>
                        <a:rPr lang="es-ES" sz="1600" dirty="0">
                          <a:latin typeface="Arial"/>
                          <a:ea typeface="Times New Roman"/>
                          <a:cs typeface="Times New Roman"/>
                        </a:rPr>
                        <a:t>2</a:t>
                      </a:r>
                      <a:endParaRPr lang="en-US" sz="1600" dirty="0">
                        <a:latin typeface="Times New Roman"/>
                        <a:ea typeface="Times New Roman"/>
                        <a:cs typeface="Times New Roman"/>
                      </a:endParaRPr>
                    </a:p>
                  </a:txBody>
                  <a:tcPr marL="28631" marR="28631" marT="0" marB="0" anchor="ctr">
                    <a:lnL>
                      <a:noFill/>
                    </a:lnL>
                    <a:lnR>
                      <a:noFill/>
                    </a:lnR>
                    <a:lnT>
                      <a:noFill/>
                    </a:lnT>
                    <a:lnB>
                      <a:noFill/>
                    </a:lnB>
                  </a:tcPr>
                </a:tc>
                <a:tc>
                  <a:txBody>
                    <a:bodyPr/>
                    <a:lstStyle/>
                    <a:p>
                      <a:pPr marL="0" algn="ctr" defTabSz="914400" rtl="0" eaLnBrk="1" latinLnBrk="0" hangingPunct="1">
                        <a:lnSpc>
                          <a:spcPct val="115000"/>
                        </a:lnSpc>
                        <a:spcAft>
                          <a:spcPts val="0"/>
                        </a:spcAft>
                      </a:pPr>
                      <a:r>
                        <a:rPr lang="es-ES" sz="1600" kern="1200" dirty="0" smtClean="0">
                          <a:solidFill>
                            <a:schemeClr val="tx1"/>
                          </a:solidFill>
                          <a:latin typeface="Arial"/>
                          <a:ea typeface="Times New Roman"/>
                          <a:cs typeface="Times New Roman"/>
                        </a:rPr>
                        <a:t>19,3</a:t>
                      </a:r>
                      <a:endParaRPr lang="es-ES" sz="1600" kern="1200" dirty="0">
                        <a:solidFill>
                          <a:schemeClr val="tx1"/>
                        </a:solidFill>
                        <a:latin typeface="Arial"/>
                        <a:ea typeface="Times New Roman"/>
                        <a:cs typeface="Times New Roman"/>
                      </a:endParaRPr>
                    </a:p>
                  </a:txBody>
                  <a:tcPr marL="44450" marR="44450" marT="0" marB="0" anchor="ctr">
                    <a:lnL>
                      <a:noFill/>
                    </a:lnL>
                    <a:lnR>
                      <a:noFill/>
                    </a:lnR>
                    <a:lnT>
                      <a:noFill/>
                    </a:lnT>
                    <a:lnB>
                      <a:noFill/>
                    </a:lnB>
                  </a:tcPr>
                </a:tc>
                <a:tc>
                  <a:txBody>
                    <a:bodyPr/>
                    <a:lstStyle/>
                    <a:p>
                      <a:pPr marL="0" algn="ctr" defTabSz="914400" rtl="0" eaLnBrk="1" latinLnBrk="0" hangingPunct="1">
                        <a:lnSpc>
                          <a:spcPct val="115000"/>
                        </a:lnSpc>
                        <a:spcAft>
                          <a:spcPts val="0"/>
                        </a:spcAft>
                      </a:pPr>
                      <a:r>
                        <a:rPr lang="es-ES" sz="1600" kern="1200" dirty="0">
                          <a:solidFill>
                            <a:schemeClr val="tx1"/>
                          </a:solidFill>
                          <a:latin typeface="Arial"/>
                          <a:ea typeface="Times New Roman"/>
                          <a:cs typeface="Times New Roman"/>
                        </a:rPr>
                        <a:t>26,9</a:t>
                      </a:r>
                    </a:p>
                  </a:txBody>
                  <a:tcPr marL="44450" marR="44450" marT="0" marB="0" anchor="ctr">
                    <a:lnL>
                      <a:noFill/>
                    </a:lnL>
                    <a:lnR>
                      <a:noFill/>
                    </a:lnR>
                    <a:lnT>
                      <a:noFill/>
                    </a:lnT>
                    <a:lnB>
                      <a:noFill/>
                    </a:lnB>
                  </a:tcPr>
                </a:tc>
                <a:tc gridSpan="2">
                  <a:txBody>
                    <a:bodyPr/>
                    <a:lstStyle/>
                    <a:p>
                      <a:pPr marL="0" algn="ctr" defTabSz="914400" rtl="0" eaLnBrk="1" latinLnBrk="0" hangingPunct="1">
                        <a:lnSpc>
                          <a:spcPct val="115000"/>
                        </a:lnSpc>
                        <a:spcAft>
                          <a:spcPts val="0"/>
                        </a:spcAft>
                      </a:pPr>
                      <a:r>
                        <a:rPr lang="en-US" sz="1600" kern="1200" dirty="0" smtClean="0">
                          <a:solidFill>
                            <a:schemeClr val="tx1"/>
                          </a:solidFill>
                          <a:latin typeface="Arial"/>
                          <a:ea typeface="Times New Roman"/>
                          <a:cs typeface="Times New Roman"/>
                        </a:rPr>
                        <a:t>71.9</a:t>
                      </a:r>
                      <a:endParaRPr lang="en-US" sz="1600" kern="1200" dirty="0">
                        <a:solidFill>
                          <a:schemeClr val="tx1"/>
                        </a:solidFill>
                        <a:latin typeface="Arial"/>
                        <a:ea typeface="Times New Roman"/>
                        <a:cs typeface="Times New Roman"/>
                      </a:endParaRPr>
                    </a:p>
                  </a:txBody>
                  <a:tcPr marL="28631" marR="28631" marT="0" marB="0" anchor="ctr">
                    <a:lnL>
                      <a:noFill/>
                    </a:lnL>
                    <a:lnR>
                      <a:noFill/>
                    </a:lnR>
                    <a:lnT>
                      <a:noFill/>
                    </a:lnT>
                    <a:lnB>
                      <a:noFill/>
                    </a:lnB>
                  </a:tcPr>
                </a:tc>
                <a:tc hMerge="1">
                  <a:txBody>
                    <a:bodyPr/>
                    <a:lstStyle/>
                    <a:p>
                      <a:endParaRPr lang="es-ES"/>
                    </a:p>
                  </a:txBody>
                  <a:tcPr/>
                </a:tc>
              </a:tr>
              <a:tr h="412750">
                <a:tc>
                  <a:txBody>
                    <a:bodyPr/>
                    <a:lstStyle/>
                    <a:p>
                      <a:pPr algn="ctr">
                        <a:lnSpc>
                          <a:spcPct val="115000"/>
                        </a:lnSpc>
                        <a:spcAft>
                          <a:spcPts val="0"/>
                        </a:spcAft>
                      </a:pPr>
                      <a:r>
                        <a:rPr lang="es-ES" sz="1600">
                          <a:latin typeface="Arial"/>
                          <a:ea typeface="Times New Roman"/>
                          <a:cs typeface="Times New Roman"/>
                        </a:rPr>
                        <a:t>5</a:t>
                      </a:r>
                      <a:endParaRPr lang="en-US" sz="1600">
                        <a:latin typeface="Times New Roman"/>
                        <a:ea typeface="Times New Roman"/>
                        <a:cs typeface="Times New Roman"/>
                      </a:endParaRPr>
                    </a:p>
                  </a:txBody>
                  <a:tcPr marL="28631" marR="2863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Arial"/>
                          <a:ea typeface="Times New Roman"/>
                          <a:cs typeface="Times New Roman"/>
                        </a:rPr>
                        <a:t>INTERCONECTADO</a:t>
                      </a:r>
                      <a:endParaRPr lang="en-US" sz="1600">
                        <a:latin typeface="Times New Roman"/>
                        <a:ea typeface="Times New Roman"/>
                        <a:cs typeface="Times New Roman"/>
                      </a:endParaRPr>
                    </a:p>
                  </a:txBody>
                  <a:tcPr marL="28631" marR="2863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Arial"/>
                          <a:ea typeface="Times New Roman"/>
                          <a:cs typeface="Times New Roman"/>
                        </a:rPr>
                        <a:t>ANILLO</a:t>
                      </a:r>
                      <a:endParaRPr lang="en-US" sz="1600">
                        <a:latin typeface="Times New Roman"/>
                        <a:ea typeface="Times New Roman"/>
                        <a:cs typeface="Times New Roman"/>
                      </a:endParaRPr>
                    </a:p>
                  </a:txBody>
                  <a:tcPr marL="28631" marR="2863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600">
                          <a:latin typeface="Arial"/>
                          <a:ea typeface="Times New Roman"/>
                          <a:cs typeface="Times New Roman"/>
                        </a:rPr>
                        <a:t>1</a:t>
                      </a:r>
                      <a:endParaRPr lang="en-US" sz="1600">
                        <a:latin typeface="Times New Roman"/>
                        <a:ea typeface="Times New Roman"/>
                        <a:cs typeface="Times New Roman"/>
                      </a:endParaRPr>
                    </a:p>
                  </a:txBody>
                  <a:tcPr marL="28631" marR="2863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ES" sz="1600" kern="1200" dirty="0" smtClean="0">
                          <a:solidFill>
                            <a:schemeClr val="tx1"/>
                          </a:solidFill>
                          <a:latin typeface="Arial"/>
                          <a:ea typeface="Times New Roman"/>
                          <a:cs typeface="Times New Roman"/>
                        </a:rPr>
                        <a:t>23,5</a:t>
                      </a:r>
                      <a:endParaRPr lang="es-ES" sz="1600" kern="1200" dirty="0">
                        <a:solidFill>
                          <a:schemeClr val="tx1"/>
                        </a:solidFill>
                        <a:latin typeface="Arial"/>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ES" sz="1600" kern="1200" dirty="0">
                          <a:solidFill>
                            <a:schemeClr val="tx1"/>
                          </a:solidFill>
                          <a:latin typeface="Arial"/>
                          <a:ea typeface="Times New Roman"/>
                          <a:cs typeface="Times New Roman"/>
                        </a:rPr>
                        <a:t>60,0</a:t>
                      </a: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algn="ctr" defTabSz="914400" rtl="0" eaLnBrk="1" latinLnBrk="0" hangingPunct="1">
                        <a:lnSpc>
                          <a:spcPct val="115000"/>
                        </a:lnSpc>
                        <a:spcAft>
                          <a:spcPts val="0"/>
                        </a:spcAft>
                      </a:pPr>
                      <a:r>
                        <a:rPr lang="en-US" sz="1600" kern="1200" dirty="0" smtClean="0">
                          <a:solidFill>
                            <a:schemeClr val="tx1"/>
                          </a:solidFill>
                          <a:latin typeface="Arial"/>
                          <a:ea typeface="Times New Roman"/>
                          <a:cs typeface="Times New Roman"/>
                        </a:rPr>
                        <a:t>39.2</a:t>
                      </a:r>
                      <a:endParaRPr lang="en-US" sz="1600" kern="1200" dirty="0">
                        <a:solidFill>
                          <a:schemeClr val="tx1"/>
                        </a:solidFill>
                        <a:latin typeface="Arial"/>
                        <a:ea typeface="Times New Roman"/>
                        <a:cs typeface="Times New Roman"/>
                      </a:endParaRPr>
                    </a:p>
                  </a:txBody>
                  <a:tcPr marL="28631" marR="28631"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dirty="0"/>
                    </a:p>
                  </a:txBody>
                  <a:tcPr/>
                </a:tc>
              </a:tr>
            </a:tbl>
          </a:graphicData>
        </a:graphic>
      </p:graphicFrame>
      <p:sp>
        <p:nvSpPr>
          <p:cNvPr id="11" name="2 Marcador de contenido"/>
          <p:cNvSpPr txBox="1">
            <a:spLocks/>
          </p:cNvSpPr>
          <p:nvPr/>
        </p:nvSpPr>
        <p:spPr>
          <a:xfrm>
            <a:off x="304800" y="2209800"/>
            <a:ext cx="8305800" cy="4572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90000"/>
              </a:lnSpc>
              <a:spcBef>
                <a:spcPct val="20000"/>
              </a:spcBef>
              <a:spcAft>
                <a:spcPts val="0"/>
              </a:spcAft>
              <a:buClrTx/>
              <a:buSzTx/>
              <a:tabLst/>
              <a:defRPr/>
            </a:pPr>
            <a:r>
              <a:rPr lang="es-ES" sz="1400" b="1" noProof="0" dirty="0" smtClean="0">
                <a:effectLst>
                  <a:outerShdw blurRad="38100" dist="38100" dir="2700000" algn="tl">
                    <a:srgbClr val="000000">
                      <a:alpha val="43137"/>
                    </a:srgbClr>
                  </a:outerShdw>
                </a:effectLst>
                <a:latin typeface="Verdana" pitchFamily="34" charset="0"/>
              </a:rPr>
              <a:t>CARGA </a:t>
            </a:r>
            <a:r>
              <a:rPr lang="es-ES" sz="1400" b="1" dirty="0" smtClean="0">
                <a:effectLst>
                  <a:outerShdw blurRad="38100" dist="38100" dir="2700000" algn="tl">
                    <a:srgbClr val="000000">
                      <a:alpha val="43137"/>
                    </a:srgbClr>
                  </a:outerShdw>
                </a:effectLst>
                <a:latin typeface="Verdana" pitchFamily="34" charset="0"/>
              </a:rPr>
              <a:t>DE</a:t>
            </a:r>
            <a:r>
              <a:rPr lang="es-ES" sz="1400" b="1" noProof="0" dirty="0" smtClean="0">
                <a:effectLst>
                  <a:outerShdw blurRad="38100" dist="38100" dir="2700000" algn="tl">
                    <a:srgbClr val="000000">
                      <a:alpha val="43137"/>
                    </a:srgbClr>
                  </a:outerShdw>
                </a:effectLst>
                <a:latin typeface="Verdana" pitchFamily="34" charset="0"/>
              </a:rPr>
              <a:t> TRANSFORMADORES</a:t>
            </a:r>
            <a:endParaRPr kumimoji="0" lang="es-ES" sz="1400" b="0" i="0"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
        <p:nvSpPr>
          <p:cNvPr id="10" name="2 Marcador de contenido"/>
          <p:cNvSpPr txBox="1">
            <a:spLocks/>
          </p:cNvSpPr>
          <p:nvPr/>
        </p:nvSpPr>
        <p:spPr>
          <a:xfrm>
            <a:off x="76200" y="1447800"/>
            <a:ext cx="8458200" cy="3810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s-ES" sz="1800" b="1" i="0" u="none" strike="noStrike" kern="1200" cap="none" spc="0" normalizeH="0" baseline="0" noProof="0" dirty="0" smtClean="0">
                <a:ln>
                  <a:noFill/>
                </a:ln>
                <a:solidFill>
                  <a:schemeClr val="tx1">
                    <a:lumMod val="50000"/>
                    <a:lumOff val="50000"/>
                  </a:schemeClr>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rPr>
              <a:t>CASO OPTIMIZADO</a:t>
            </a:r>
            <a:endParaRPr kumimoji="0" lang="es-ES" sz="18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9144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ANALISIS DE RESULTADOS</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3" name="2 Marcador de contenido"/>
          <p:cNvSpPr>
            <a:spLocks noGrp="1"/>
          </p:cNvSpPr>
          <p:nvPr>
            <p:ph idx="1"/>
          </p:nvPr>
        </p:nvSpPr>
        <p:spPr>
          <a:xfrm>
            <a:off x="381000" y="1905000"/>
            <a:ext cx="8305800" cy="4343400"/>
          </a:xfrm>
        </p:spPr>
        <p:txBody>
          <a:bodyPr vert="horz" lIns="91440" tIns="45720" rIns="91440" bIns="45720" rtlCol="0">
            <a:normAutofit/>
          </a:bodyPr>
          <a:lstStyle/>
          <a:p>
            <a:pPr algn="just">
              <a:lnSpc>
                <a:spcPct val="90000"/>
              </a:lnSpc>
            </a:pPr>
            <a:r>
              <a:rPr lang="es-ES" sz="2400" dirty="0" smtClean="0">
                <a:latin typeface="Verdana" pitchFamily="34" charset="0"/>
              </a:rPr>
              <a:t>La sobrecarga vista en los transformadores hace sensible el sistema ante una simple contingencia.</a:t>
            </a:r>
          </a:p>
          <a:p>
            <a:pPr algn="just">
              <a:lnSpc>
                <a:spcPct val="90000"/>
              </a:lnSpc>
            </a:pPr>
            <a:endParaRPr lang="es-ES" sz="2400" dirty="0" smtClean="0">
              <a:latin typeface="Verdana" pitchFamily="34" charset="0"/>
            </a:endParaRPr>
          </a:p>
          <a:p>
            <a:pPr algn="just">
              <a:lnSpc>
                <a:spcPct val="90000"/>
              </a:lnSpc>
            </a:pPr>
            <a:r>
              <a:rPr lang="es-ES" sz="2400" dirty="0" smtClean="0">
                <a:latin typeface="Verdana" pitchFamily="34" charset="0"/>
              </a:rPr>
              <a:t>Ante la salida de una de las unidades de generación, la Interconexión es capaz de suplir la carga del sistema.</a:t>
            </a:r>
          </a:p>
          <a:p>
            <a:pPr algn="just">
              <a:lnSpc>
                <a:spcPct val="90000"/>
              </a:lnSpc>
            </a:pPr>
            <a:endParaRPr lang="es-ES" sz="2400" dirty="0" smtClean="0">
              <a:latin typeface="Verdana" pitchFamily="34" charset="0"/>
            </a:endParaRPr>
          </a:p>
          <a:p>
            <a:pPr algn="just">
              <a:lnSpc>
                <a:spcPct val="90000"/>
              </a:lnSpc>
            </a:pPr>
            <a:r>
              <a:rPr lang="es-ES" sz="2400" dirty="0" smtClean="0">
                <a:latin typeface="Verdana" pitchFamily="34" charset="0"/>
              </a:rPr>
              <a:t>Se evidencia una baja perdida de potencia activa producto de la baja resistencia de los transformadores.</a:t>
            </a:r>
            <a:endParaRPr lang="es-ES" sz="2000" dirty="0" smtClean="0">
              <a:latin typeface="Verdana" pitchFamily="34" charset="0"/>
            </a:endParaRPr>
          </a:p>
          <a:p>
            <a:pPr lvl="1" algn="just">
              <a:lnSpc>
                <a:spcPct val="90000"/>
              </a:lnSpc>
              <a:buNone/>
            </a:pPr>
            <a:endParaRPr lang="es-ES" sz="2000" dirty="0" smtClean="0">
              <a:latin typeface="Verdana" pitchFamily="34" charset="0"/>
            </a:endParaRPr>
          </a:p>
          <a:p>
            <a:pPr algn="just">
              <a:buNone/>
            </a:pPr>
            <a:endParaRPr lang="es-ES" sz="2400" dirty="0" smtClean="0">
              <a:latin typeface="Verdana" pitchFamily="34" charset="0"/>
            </a:endParaRPr>
          </a:p>
          <a:p>
            <a:pPr algn="just"/>
            <a:endParaRPr lang="es-ES" sz="2400" dirty="0" smtClean="0">
              <a:latin typeface="Verdana" pitchFamily="34" charset="0"/>
            </a:endParaRPr>
          </a:p>
          <a:p>
            <a:endParaRPr lang="es-ES" sz="2400" dirty="0" smtClean="0">
              <a:latin typeface="Verdana" pitchFamily="34" charset="0"/>
            </a:endParaRPr>
          </a:p>
          <a:p>
            <a:endParaRPr lang="es-EC" sz="2400" dirty="0" smtClean="0">
              <a:latin typeface="Verdana" pitchFamily="34" charset="0"/>
            </a:endParaRPr>
          </a:p>
          <a:p>
            <a:pPr algn="just"/>
            <a:endParaRPr lang="es-ES" sz="2400" dirty="0" smtClean="0">
              <a:latin typeface="Verdana"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sp>
        <p:nvSpPr>
          <p:cNvPr id="7"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38</a:t>
            </a:fld>
            <a:endParaRPr lang="es-ES" b="1" dirty="0">
              <a:latin typeface="BankGothic Md BT" pitchFamily="34" charset="0"/>
            </a:endParaRPr>
          </a:p>
        </p:txBody>
      </p:sp>
      <p:pic>
        <p:nvPicPr>
          <p:cNvPr id="8"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Título"/>
          <p:cNvSpPr>
            <a:spLocks noGrp="1"/>
          </p:cNvSpPr>
          <p:nvPr>
            <p:ph type="ctrTitle"/>
          </p:nvPr>
        </p:nvSpPr>
        <p:spPr>
          <a:xfrm>
            <a:off x="685800" y="1981200"/>
            <a:ext cx="7772400" cy="457200"/>
          </a:xfrm>
          <a:solidFill>
            <a:schemeClr val="accent1">
              <a:lumMod val="75000"/>
            </a:schemeClr>
          </a:solidFill>
        </p:spPr>
        <p:txBody>
          <a:bodyPr>
            <a:normAutofit fontScale="90000"/>
          </a:bodyPr>
          <a:lstStyle/>
          <a:p>
            <a:pPr lvl="0"/>
            <a:r>
              <a:rPr lang="es-E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ankGothic Md BT" pitchFamily="34" charset="0"/>
              </a:rPr>
              <a:t>TERCERA PARTE</a:t>
            </a:r>
            <a:endParaRPr lang="es-EC"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3 Título"/>
          <p:cNvSpPr txBox="1">
            <a:spLocks/>
          </p:cNvSpPr>
          <p:nvPr/>
        </p:nvSpPr>
        <p:spPr>
          <a:xfrm>
            <a:off x="990600" y="2895600"/>
            <a:ext cx="7315200" cy="1470025"/>
          </a:xfrm>
          <a:prstGeom prst="rect">
            <a:avLst/>
          </a:prstGeom>
        </p:spPr>
        <p:txBody>
          <a:bodyPr vert="horz" lIns="91440" tIns="45720" rIns="91440" bIns="45720" rtlCol="0" anchor="ctr">
            <a:normAutofit/>
          </a:bodyPr>
          <a:lstStyle/>
          <a:p>
            <a:pPr algn="ctr">
              <a:spcBef>
                <a:spcPct val="0"/>
              </a:spcBef>
              <a:defRPr/>
            </a:pPr>
            <a:r>
              <a:rPr lang="es-ES" sz="4000" b="1" dirty="0" smtClean="0">
                <a:solidFill>
                  <a:schemeClr val="tx2">
                    <a:lumMod val="50000"/>
                  </a:schemeClr>
                </a:solidFill>
                <a:effectLst>
                  <a:outerShdw blurRad="38100" dist="38100" dir="2700000" algn="tl">
                    <a:srgbClr val="000000">
                      <a:alpha val="43137"/>
                    </a:srgbClr>
                  </a:outerShdw>
                </a:effectLst>
                <a:latin typeface="+mj-lt"/>
                <a:ea typeface="+mj-ea"/>
                <a:cs typeface="+mj-cs"/>
              </a:rPr>
              <a:t>ESTUDIOS DE CORTO CIRCUITO</a:t>
            </a:r>
          </a:p>
        </p:txBody>
      </p:sp>
      <p:pic>
        <p:nvPicPr>
          <p:cNvPr id="16" name="15 Imagen" descr="foto_subestaciones.jpg"/>
          <p:cNvPicPr>
            <a:picLocks noChangeAspect="1"/>
          </p:cNvPicPr>
          <p:nvPr/>
        </p:nvPicPr>
        <p:blipFill>
          <a:blip r:embed="rId3" cstate="print"/>
          <a:srcRect b="50296"/>
          <a:stretch>
            <a:fillRect/>
          </a:stretch>
        </p:blipFill>
        <p:spPr>
          <a:xfrm>
            <a:off x="177800" y="0"/>
            <a:ext cx="8737600" cy="1447800"/>
          </a:xfrm>
          <a:prstGeom prst="rect">
            <a:avLst/>
          </a:prstGeom>
          <a:ln>
            <a:noFill/>
          </a:ln>
          <a:effectLst>
            <a:softEdge rad="112500"/>
          </a:effectLst>
        </p:spPr>
      </p:pic>
      <p:pic>
        <p:nvPicPr>
          <p:cNvPr id="17" name="16 Imagen" descr="foto_subestaciones.jpg"/>
          <p:cNvPicPr>
            <a:picLocks noChangeAspect="1"/>
          </p:cNvPicPr>
          <p:nvPr/>
        </p:nvPicPr>
        <p:blipFill>
          <a:blip r:embed="rId3" cstate="print"/>
          <a:srcRect t="50296"/>
          <a:stretch>
            <a:fillRect/>
          </a:stretch>
        </p:blipFill>
        <p:spPr>
          <a:xfrm>
            <a:off x="203200" y="5486400"/>
            <a:ext cx="8737600" cy="1371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Título"/>
          <p:cNvSpPr>
            <a:spLocks noGrp="1"/>
          </p:cNvSpPr>
          <p:nvPr>
            <p:ph type="ctrTitle"/>
          </p:nvPr>
        </p:nvSpPr>
        <p:spPr>
          <a:xfrm>
            <a:off x="685800" y="1981200"/>
            <a:ext cx="7772400" cy="457200"/>
          </a:xfrm>
          <a:solidFill>
            <a:schemeClr val="accent1">
              <a:lumMod val="75000"/>
            </a:schemeClr>
          </a:solidFill>
        </p:spPr>
        <p:txBody>
          <a:bodyPr>
            <a:normAutofit fontScale="90000"/>
          </a:bodyPr>
          <a:lstStyle/>
          <a:p>
            <a:pPr lvl="0"/>
            <a:r>
              <a:rPr lang="es-E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ankGothic Md BT" pitchFamily="34" charset="0"/>
              </a:rPr>
              <a:t>PRIMERA PARTE</a:t>
            </a:r>
            <a:endParaRPr lang="es-EC"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3 Título"/>
          <p:cNvSpPr txBox="1">
            <a:spLocks/>
          </p:cNvSpPr>
          <p:nvPr/>
        </p:nvSpPr>
        <p:spPr>
          <a:xfrm>
            <a:off x="990600" y="2895600"/>
            <a:ext cx="73152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none" spc="0" normalizeH="0" baseline="0" noProof="0" dirty="0" smtClean="0">
                <a:ln>
                  <a:noFill/>
                </a:ln>
                <a:solidFill>
                  <a:schemeClr val="tx2">
                    <a:lumMod val="50000"/>
                  </a:schemeClr>
                </a:solidFill>
                <a:effectLst>
                  <a:outerShdw blurRad="38100" dist="38100" dir="2700000" algn="tl">
                    <a:srgbClr val="000000">
                      <a:alpha val="43137"/>
                    </a:srgbClr>
                  </a:outerShdw>
                </a:effectLst>
                <a:uLnTx/>
                <a:uFillTx/>
                <a:latin typeface="+mj-lt"/>
                <a:ea typeface="+mj-ea"/>
                <a:cs typeface="+mj-cs"/>
              </a:rPr>
              <a:t>DESCRIPCION </a:t>
            </a:r>
            <a:r>
              <a:rPr kumimoji="0" lang="es-ES" sz="4000" b="1" i="0" u="none" strike="noStrike" kern="1200" cap="none" spc="0" normalizeH="0" noProof="0" dirty="0" smtClean="0">
                <a:ln>
                  <a:noFill/>
                </a:ln>
                <a:solidFill>
                  <a:schemeClr val="tx2">
                    <a:lumMod val="50000"/>
                  </a:schemeClr>
                </a:solidFill>
                <a:effectLst>
                  <a:outerShdw blurRad="38100" dist="38100" dir="2700000" algn="tl">
                    <a:srgbClr val="000000">
                      <a:alpha val="43137"/>
                    </a:srgbClr>
                  </a:outerShdw>
                </a:effectLst>
                <a:uLnTx/>
                <a:uFillTx/>
                <a:latin typeface="+mj-lt"/>
                <a:ea typeface="+mj-ea"/>
                <a:cs typeface="+mj-cs"/>
              </a:rPr>
              <a:t> DE LAS INSTALACIONES</a:t>
            </a:r>
            <a:endParaRPr kumimoji="0" lang="es-ES" sz="4000" b="1" i="0" u="none" strike="noStrike" kern="1200" cap="none" spc="0" normalizeH="0" baseline="0" noProof="0" dirty="0">
              <a:ln>
                <a:noFill/>
              </a:ln>
              <a:solidFill>
                <a:schemeClr val="tx2">
                  <a:lumMod val="50000"/>
                </a:schemeClr>
              </a:solidFill>
              <a:effectLst>
                <a:outerShdw blurRad="38100" dist="38100" dir="2700000" algn="tl">
                  <a:srgbClr val="000000">
                    <a:alpha val="43137"/>
                  </a:srgbClr>
                </a:outerShdw>
              </a:effectLst>
              <a:uLnTx/>
              <a:uFillTx/>
              <a:latin typeface="+mj-lt"/>
              <a:ea typeface="+mj-ea"/>
              <a:cs typeface="+mj-cs"/>
            </a:endParaRPr>
          </a:p>
        </p:txBody>
      </p:sp>
      <p:pic>
        <p:nvPicPr>
          <p:cNvPr id="16" name="15 Imagen" descr="foto_subestaciones.jpg"/>
          <p:cNvPicPr>
            <a:picLocks noChangeAspect="1"/>
          </p:cNvPicPr>
          <p:nvPr/>
        </p:nvPicPr>
        <p:blipFill>
          <a:blip r:embed="rId3" cstate="print"/>
          <a:srcRect b="50296"/>
          <a:stretch>
            <a:fillRect/>
          </a:stretch>
        </p:blipFill>
        <p:spPr>
          <a:xfrm>
            <a:off x="177800" y="0"/>
            <a:ext cx="8737600" cy="1447800"/>
          </a:xfrm>
          <a:prstGeom prst="rect">
            <a:avLst/>
          </a:prstGeom>
          <a:ln>
            <a:noFill/>
          </a:ln>
          <a:effectLst>
            <a:softEdge rad="112500"/>
          </a:effectLst>
        </p:spPr>
      </p:pic>
      <p:pic>
        <p:nvPicPr>
          <p:cNvPr id="17" name="16 Imagen" descr="foto_subestaciones.jpg"/>
          <p:cNvPicPr>
            <a:picLocks noChangeAspect="1"/>
          </p:cNvPicPr>
          <p:nvPr/>
        </p:nvPicPr>
        <p:blipFill>
          <a:blip r:embed="rId3" cstate="print"/>
          <a:srcRect t="50296"/>
          <a:stretch>
            <a:fillRect/>
          </a:stretch>
        </p:blipFill>
        <p:spPr>
          <a:xfrm>
            <a:off x="203200" y="5486400"/>
            <a:ext cx="8737600" cy="1371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9144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Objetivos del estudio</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3" name="2 Marcador de contenido"/>
          <p:cNvSpPr>
            <a:spLocks noGrp="1"/>
          </p:cNvSpPr>
          <p:nvPr>
            <p:ph idx="1"/>
          </p:nvPr>
        </p:nvSpPr>
        <p:spPr>
          <a:xfrm>
            <a:off x="228600" y="1524000"/>
            <a:ext cx="8458200" cy="5029200"/>
          </a:xfrm>
        </p:spPr>
        <p:txBody>
          <a:bodyPr vert="horz" lIns="91440" tIns="45720" rIns="91440" bIns="45720" rtlCol="0">
            <a:normAutofit/>
          </a:bodyPr>
          <a:lstStyle/>
          <a:p>
            <a:pPr algn="just">
              <a:lnSpc>
                <a:spcPct val="90000"/>
              </a:lnSpc>
            </a:pPr>
            <a:endParaRPr lang="es-ES" sz="2400" dirty="0" smtClean="0">
              <a:latin typeface="Verdana" pitchFamily="34" charset="0"/>
            </a:endParaRPr>
          </a:p>
          <a:p>
            <a:pPr lvl="0" algn="just"/>
            <a:r>
              <a:rPr lang="es-ES" sz="2400" dirty="0" smtClean="0">
                <a:latin typeface="Verdana" pitchFamily="34" charset="0"/>
              </a:rPr>
              <a:t>Determinar el efecto de las corrientes de falla en los componentes del sistema durante el tiempo que persista la falla.</a:t>
            </a:r>
          </a:p>
          <a:p>
            <a:pPr lvl="0" algn="just"/>
            <a:endParaRPr lang="es-ES" sz="2400" dirty="0" smtClean="0">
              <a:latin typeface="Verdana" pitchFamily="34" charset="0"/>
            </a:endParaRPr>
          </a:p>
          <a:p>
            <a:pPr lvl="0" algn="just"/>
            <a:r>
              <a:rPr lang="es-ES" sz="2400" dirty="0" smtClean="0">
                <a:latin typeface="Verdana" pitchFamily="34" charset="0"/>
              </a:rPr>
              <a:t>Determinar las zonas del sistema en donde la falla puede resultar en depresiones inaceptables de voltaje. </a:t>
            </a:r>
          </a:p>
          <a:p>
            <a:pPr lvl="0" algn="just"/>
            <a:endParaRPr lang="es-ES" sz="2400" dirty="0" smtClean="0">
              <a:latin typeface="Verdana" pitchFamily="34" charset="0"/>
            </a:endParaRPr>
          </a:p>
          <a:p>
            <a:pPr lvl="0" algn="just"/>
            <a:r>
              <a:rPr lang="es-ES" sz="2400" dirty="0" smtClean="0">
                <a:latin typeface="Verdana" pitchFamily="34" charset="0"/>
              </a:rPr>
              <a:t>Determinar el ajuste de los equipos de protección, los cuales son establecidos considerando el sistema bajo condiciones de falla.</a:t>
            </a:r>
          </a:p>
          <a:p>
            <a:pPr lvl="1" algn="just">
              <a:lnSpc>
                <a:spcPct val="90000"/>
              </a:lnSpc>
              <a:buNone/>
            </a:pPr>
            <a:endParaRPr lang="es-ES" sz="2000" dirty="0" smtClean="0">
              <a:latin typeface="Verdana" pitchFamily="34" charset="0"/>
            </a:endParaRPr>
          </a:p>
          <a:p>
            <a:pPr algn="just">
              <a:buNone/>
            </a:pPr>
            <a:endParaRPr lang="es-ES" sz="2400" dirty="0" smtClean="0">
              <a:latin typeface="Verdana" pitchFamily="34" charset="0"/>
            </a:endParaRPr>
          </a:p>
          <a:p>
            <a:pPr algn="just"/>
            <a:endParaRPr lang="es-ES" sz="2400" dirty="0" smtClean="0">
              <a:latin typeface="Verdana" pitchFamily="34" charset="0"/>
            </a:endParaRPr>
          </a:p>
          <a:p>
            <a:endParaRPr lang="es-ES" sz="2400" dirty="0" smtClean="0">
              <a:latin typeface="Verdana" pitchFamily="34" charset="0"/>
            </a:endParaRPr>
          </a:p>
          <a:p>
            <a:endParaRPr lang="es-EC" sz="2400" dirty="0" smtClean="0">
              <a:latin typeface="Verdana" pitchFamily="34" charset="0"/>
            </a:endParaRPr>
          </a:p>
          <a:p>
            <a:pPr algn="just"/>
            <a:endParaRPr lang="es-ES" sz="2400" dirty="0" smtClean="0">
              <a:latin typeface="Verdana"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sp>
        <p:nvSpPr>
          <p:cNvPr id="7"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40</a:t>
            </a:fld>
            <a:endParaRPr lang="es-ES" b="1" dirty="0">
              <a:latin typeface="BankGothic Md BT" pitchFamily="34" charset="0"/>
            </a:endParaRPr>
          </a:p>
        </p:txBody>
      </p:sp>
      <p:pic>
        <p:nvPicPr>
          <p:cNvPr id="8"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9144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ALCANCE</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3" name="2 Marcador de contenido"/>
          <p:cNvSpPr>
            <a:spLocks noGrp="1"/>
          </p:cNvSpPr>
          <p:nvPr>
            <p:ph idx="1"/>
          </p:nvPr>
        </p:nvSpPr>
        <p:spPr>
          <a:xfrm>
            <a:off x="228600" y="1981200"/>
            <a:ext cx="8458200" cy="3657600"/>
          </a:xfrm>
        </p:spPr>
        <p:txBody>
          <a:bodyPr vert="horz" lIns="91440" tIns="45720" rIns="91440" bIns="45720" rtlCol="0">
            <a:normAutofit/>
          </a:bodyPr>
          <a:lstStyle/>
          <a:p>
            <a:pPr lvl="0" algn="just"/>
            <a:r>
              <a:rPr lang="es-ES" sz="2400" dirty="0" smtClean="0">
                <a:latin typeface="Verdana" pitchFamily="34" charset="0"/>
              </a:rPr>
              <a:t>Considera los tipos de falla:</a:t>
            </a:r>
          </a:p>
          <a:p>
            <a:pPr lvl="1" algn="just"/>
            <a:r>
              <a:rPr lang="es-ES" sz="2000" dirty="0" smtClean="0">
                <a:latin typeface="Verdana" pitchFamily="34" charset="0"/>
              </a:rPr>
              <a:t>Falla trifásica a tierra</a:t>
            </a:r>
          </a:p>
          <a:p>
            <a:pPr lvl="1" algn="just"/>
            <a:r>
              <a:rPr lang="es-ES" sz="2000" dirty="0" smtClean="0">
                <a:latin typeface="Verdana" pitchFamily="34" charset="0"/>
              </a:rPr>
              <a:t>Falla de una línea a tierra</a:t>
            </a:r>
          </a:p>
          <a:p>
            <a:pPr lvl="0" algn="just"/>
            <a:endParaRPr lang="es-ES" sz="2400" dirty="0" smtClean="0">
              <a:latin typeface="Verdana" pitchFamily="34" charset="0"/>
            </a:endParaRPr>
          </a:p>
          <a:p>
            <a:pPr lvl="0" algn="just"/>
            <a:r>
              <a:rPr lang="es-ES" sz="2400" dirty="0" smtClean="0">
                <a:latin typeface="Verdana" pitchFamily="34" charset="0"/>
              </a:rPr>
              <a:t>La existencia de resistencias de aterrizamiento en el neutro de ambos generadores será motivo de análisis</a:t>
            </a:r>
          </a:p>
          <a:p>
            <a:pPr lvl="0" algn="just"/>
            <a:endParaRPr lang="es-ES" sz="2400" dirty="0" smtClean="0">
              <a:latin typeface="Verdana" pitchFamily="34" charset="0"/>
            </a:endParaRPr>
          </a:p>
          <a:p>
            <a:pPr lvl="1" algn="just">
              <a:lnSpc>
                <a:spcPct val="90000"/>
              </a:lnSpc>
              <a:buNone/>
            </a:pPr>
            <a:endParaRPr lang="es-ES" sz="2000" dirty="0" smtClean="0">
              <a:latin typeface="Verdana" pitchFamily="34" charset="0"/>
            </a:endParaRPr>
          </a:p>
          <a:p>
            <a:pPr algn="just">
              <a:buNone/>
            </a:pPr>
            <a:endParaRPr lang="es-ES" sz="2400" dirty="0" smtClean="0">
              <a:latin typeface="Verdana" pitchFamily="34" charset="0"/>
            </a:endParaRPr>
          </a:p>
          <a:p>
            <a:pPr algn="just"/>
            <a:endParaRPr lang="es-ES" sz="2400" dirty="0" smtClean="0">
              <a:latin typeface="Verdana" pitchFamily="34" charset="0"/>
            </a:endParaRPr>
          </a:p>
          <a:p>
            <a:endParaRPr lang="es-ES" sz="2400" dirty="0" smtClean="0">
              <a:latin typeface="Verdana" pitchFamily="34" charset="0"/>
            </a:endParaRPr>
          </a:p>
          <a:p>
            <a:endParaRPr lang="es-EC" sz="2400" dirty="0" smtClean="0">
              <a:latin typeface="Verdana" pitchFamily="34" charset="0"/>
            </a:endParaRPr>
          </a:p>
          <a:p>
            <a:pPr algn="just"/>
            <a:endParaRPr lang="es-ES" sz="2400" dirty="0" smtClean="0">
              <a:latin typeface="Verdana"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sp>
        <p:nvSpPr>
          <p:cNvPr id="7"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41</a:t>
            </a:fld>
            <a:endParaRPr lang="es-ES" b="1" dirty="0">
              <a:latin typeface="BankGothic Md BT" pitchFamily="34" charset="0"/>
            </a:endParaRPr>
          </a:p>
        </p:txBody>
      </p:sp>
      <p:pic>
        <p:nvPicPr>
          <p:cNvPr id="8"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7620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DATOS DEL SISTEMA</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sp>
        <p:nvSpPr>
          <p:cNvPr id="7"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42</a:t>
            </a:fld>
            <a:endParaRPr lang="es-ES" b="1" dirty="0">
              <a:latin typeface="BankGothic Md BT" pitchFamily="34" charset="0"/>
            </a:endParaRPr>
          </a:p>
        </p:txBody>
      </p:sp>
      <p:pic>
        <p:nvPicPr>
          <p:cNvPr id="8"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sp>
        <p:nvSpPr>
          <p:cNvPr id="12" name="2 Marcador de contenido"/>
          <p:cNvSpPr txBox="1">
            <a:spLocks/>
          </p:cNvSpPr>
          <p:nvPr/>
        </p:nvSpPr>
        <p:spPr>
          <a:xfrm>
            <a:off x="381000" y="1447800"/>
            <a:ext cx="8305800" cy="4572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r>
              <a:rPr lang="es-ES" b="1" dirty="0" smtClean="0">
                <a:solidFill>
                  <a:schemeClr val="tx1">
                    <a:lumMod val="50000"/>
                    <a:lumOff val="50000"/>
                  </a:schemeClr>
                </a:solidFill>
                <a:effectLst>
                  <a:outerShdw blurRad="38100" dist="38100" dir="2700000" algn="tl">
                    <a:srgbClr val="000000">
                      <a:alpha val="43137"/>
                    </a:srgbClr>
                  </a:outerShdw>
                </a:effectLst>
                <a:latin typeface="Verdana" pitchFamily="34" charset="0"/>
              </a:rPr>
              <a:t>MVA DE CORTO CIRCUITO</a:t>
            </a:r>
            <a:endParaRPr kumimoji="0" lang="es-ES" b="0" i="0" u="none" strike="noStrike" kern="1200" cap="none" spc="0" normalizeH="0" baseline="0" noProof="0" dirty="0" smtClean="0">
              <a:ln>
                <a:noFill/>
              </a:ln>
              <a:solidFill>
                <a:schemeClr val="tx1">
                  <a:lumMod val="50000"/>
                  <a:lumOff val="50000"/>
                </a:schemeClr>
              </a:solidFill>
              <a:effectLst>
                <a:outerShdw blurRad="38100" dist="38100" dir="2700000" algn="tl">
                  <a:srgbClr val="000000">
                    <a:alpha val="43137"/>
                  </a:srgbClr>
                </a:outerShdw>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graphicFrame>
        <p:nvGraphicFramePr>
          <p:cNvPr id="9" name="8 Tabla"/>
          <p:cNvGraphicFramePr>
            <a:graphicFrameLocks noGrp="1"/>
          </p:cNvGraphicFramePr>
          <p:nvPr/>
        </p:nvGraphicFramePr>
        <p:xfrm>
          <a:off x="457200" y="1828800"/>
          <a:ext cx="8305798" cy="2682240"/>
        </p:xfrm>
        <a:graphic>
          <a:graphicData uri="http://schemas.openxmlformats.org/drawingml/2006/table">
            <a:tbl>
              <a:tblPr/>
              <a:tblGrid>
                <a:gridCol w="925203"/>
                <a:gridCol w="841093"/>
                <a:gridCol w="1093422"/>
                <a:gridCol w="735957"/>
                <a:gridCol w="841093"/>
                <a:gridCol w="756984"/>
                <a:gridCol w="862121"/>
                <a:gridCol w="756984"/>
                <a:gridCol w="756984"/>
                <a:gridCol w="735957"/>
              </a:tblGrid>
              <a:tr h="647700">
                <a:tc>
                  <a:txBody>
                    <a:bodyPr/>
                    <a:lstStyle/>
                    <a:p>
                      <a:pPr algn="ctr">
                        <a:spcAft>
                          <a:spcPts val="0"/>
                        </a:spcAft>
                      </a:pPr>
                      <a:r>
                        <a:rPr lang="es-ES" sz="1600" b="1" dirty="0" err="1">
                          <a:solidFill>
                            <a:schemeClr val="bg1"/>
                          </a:solidFill>
                          <a:latin typeface="Arial"/>
                          <a:ea typeface="Times New Roman"/>
                        </a:rPr>
                        <a:t>Prefalla</a:t>
                      </a:r>
                      <a:r>
                        <a:rPr lang="es-ES" sz="1600" b="1" dirty="0">
                          <a:solidFill>
                            <a:schemeClr val="bg1"/>
                          </a:solidFill>
                          <a:latin typeface="Arial"/>
                          <a:ea typeface="Times New Roman"/>
                        </a:rPr>
                        <a:t/>
                      </a:r>
                      <a:br>
                        <a:rPr lang="es-ES" sz="1600" b="1" dirty="0">
                          <a:solidFill>
                            <a:schemeClr val="bg1"/>
                          </a:solidFill>
                          <a:latin typeface="Arial"/>
                          <a:ea typeface="Times New Roman"/>
                        </a:rPr>
                      </a:br>
                      <a:r>
                        <a:rPr lang="es-ES" sz="1600" b="1" dirty="0">
                          <a:solidFill>
                            <a:schemeClr val="bg1"/>
                          </a:solidFill>
                          <a:latin typeface="Arial"/>
                          <a:ea typeface="Times New Roman"/>
                        </a:rPr>
                        <a:t>[</a:t>
                      </a:r>
                      <a:r>
                        <a:rPr lang="es-ES" sz="1600" b="1" dirty="0" err="1">
                          <a:solidFill>
                            <a:schemeClr val="bg1"/>
                          </a:solidFill>
                          <a:latin typeface="Arial"/>
                          <a:ea typeface="Times New Roman"/>
                        </a:rPr>
                        <a:t>kV</a:t>
                      </a:r>
                      <a:r>
                        <a:rPr lang="es-ES" sz="1600" b="1" dirty="0">
                          <a:solidFill>
                            <a:schemeClr val="bg1"/>
                          </a:solidFill>
                          <a:latin typeface="Arial"/>
                          <a:ea typeface="Times New Roman"/>
                        </a:rPr>
                        <a:t>]</a:t>
                      </a:r>
                      <a:endParaRPr lang="es-ES" sz="16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es-ES" sz="1600" b="1" dirty="0">
                          <a:solidFill>
                            <a:schemeClr val="bg1"/>
                          </a:solidFill>
                          <a:latin typeface="Arial"/>
                          <a:ea typeface="Times New Roman"/>
                        </a:rPr>
                        <a:t>Tipo de</a:t>
                      </a:r>
                      <a:br>
                        <a:rPr lang="es-ES" sz="1600" b="1" dirty="0">
                          <a:solidFill>
                            <a:schemeClr val="bg1"/>
                          </a:solidFill>
                          <a:latin typeface="Arial"/>
                          <a:ea typeface="Times New Roman"/>
                        </a:rPr>
                      </a:br>
                      <a:r>
                        <a:rPr lang="es-ES" sz="1600" b="1" dirty="0">
                          <a:solidFill>
                            <a:schemeClr val="bg1"/>
                          </a:solidFill>
                          <a:latin typeface="Arial"/>
                          <a:ea typeface="Times New Roman"/>
                        </a:rPr>
                        <a:t>falla</a:t>
                      </a:r>
                      <a:endParaRPr lang="es-ES" sz="16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es-ES" sz="1600" b="1" dirty="0">
                          <a:solidFill>
                            <a:schemeClr val="bg1"/>
                          </a:solidFill>
                          <a:latin typeface="Arial"/>
                          <a:ea typeface="Times New Roman"/>
                        </a:rPr>
                        <a:t>Potencia</a:t>
                      </a:r>
                      <a:br>
                        <a:rPr lang="es-ES" sz="1600" b="1" dirty="0">
                          <a:solidFill>
                            <a:schemeClr val="bg1"/>
                          </a:solidFill>
                          <a:latin typeface="Arial"/>
                          <a:ea typeface="Times New Roman"/>
                        </a:rPr>
                      </a:br>
                      <a:r>
                        <a:rPr lang="es-ES" sz="1600" b="1" dirty="0">
                          <a:solidFill>
                            <a:schemeClr val="bg1"/>
                          </a:solidFill>
                          <a:latin typeface="Arial"/>
                          <a:ea typeface="Times New Roman"/>
                        </a:rPr>
                        <a:t>de falla</a:t>
                      </a:r>
                      <a:br>
                        <a:rPr lang="es-ES" sz="1600" b="1" dirty="0">
                          <a:solidFill>
                            <a:schemeClr val="bg1"/>
                          </a:solidFill>
                          <a:latin typeface="Arial"/>
                          <a:ea typeface="Times New Roman"/>
                        </a:rPr>
                      </a:br>
                      <a:r>
                        <a:rPr lang="es-ES" sz="1600" b="1" dirty="0">
                          <a:solidFill>
                            <a:schemeClr val="bg1"/>
                          </a:solidFill>
                          <a:latin typeface="Arial"/>
                          <a:ea typeface="Times New Roman"/>
                        </a:rPr>
                        <a:t> [MVA]</a:t>
                      </a:r>
                      <a:endParaRPr lang="es-ES" sz="16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es-ES" sz="1600" b="1" dirty="0" err="1">
                          <a:solidFill>
                            <a:schemeClr val="bg1"/>
                          </a:solidFill>
                          <a:latin typeface="Arial"/>
                          <a:ea typeface="Times New Roman"/>
                        </a:rPr>
                        <a:t>Ia</a:t>
                      </a:r>
                      <a:r>
                        <a:rPr lang="es-ES" sz="1600" b="1" dirty="0">
                          <a:solidFill>
                            <a:schemeClr val="bg1"/>
                          </a:solidFill>
                          <a:latin typeface="Arial"/>
                          <a:ea typeface="Times New Roman"/>
                        </a:rPr>
                        <a:t/>
                      </a:r>
                      <a:br>
                        <a:rPr lang="es-ES" sz="1600" b="1" dirty="0">
                          <a:solidFill>
                            <a:schemeClr val="bg1"/>
                          </a:solidFill>
                          <a:latin typeface="Arial"/>
                          <a:ea typeface="Times New Roman"/>
                        </a:rPr>
                      </a:br>
                      <a:r>
                        <a:rPr lang="es-ES" sz="1600" b="1" dirty="0">
                          <a:solidFill>
                            <a:schemeClr val="bg1"/>
                          </a:solidFill>
                          <a:latin typeface="Arial"/>
                          <a:ea typeface="Times New Roman"/>
                        </a:rPr>
                        <a:t>[</a:t>
                      </a:r>
                      <a:r>
                        <a:rPr lang="es-ES" sz="1600" b="1" dirty="0" err="1">
                          <a:solidFill>
                            <a:schemeClr val="bg1"/>
                          </a:solidFill>
                          <a:latin typeface="Arial"/>
                          <a:ea typeface="Times New Roman"/>
                        </a:rPr>
                        <a:t>kA</a:t>
                      </a:r>
                      <a:r>
                        <a:rPr lang="es-ES" sz="1600" b="1" dirty="0">
                          <a:solidFill>
                            <a:schemeClr val="bg1"/>
                          </a:solidFill>
                          <a:latin typeface="Arial"/>
                          <a:ea typeface="Times New Roman"/>
                        </a:rPr>
                        <a:t>]</a:t>
                      </a:r>
                      <a:endParaRPr lang="es-ES" sz="16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es-ES" sz="1600" b="1" dirty="0" err="1">
                          <a:solidFill>
                            <a:schemeClr val="bg1"/>
                          </a:solidFill>
                          <a:latin typeface="Arial"/>
                          <a:ea typeface="Times New Roman"/>
                        </a:rPr>
                        <a:t>Ia</a:t>
                      </a:r>
                      <a:r>
                        <a:rPr lang="es-ES" sz="1600" b="1" dirty="0">
                          <a:solidFill>
                            <a:schemeClr val="bg1"/>
                          </a:solidFill>
                          <a:latin typeface="Arial"/>
                          <a:ea typeface="Times New Roman"/>
                        </a:rPr>
                        <a:t/>
                      </a:r>
                      <a:br>
                        <a:rPr lang="es-ES" sz="1600" b="1" dirty="0">
                          <a:solidFill>
                            <a:schemeClr val="bg1"/>
                          </a:solidFill>
                          <a:latin typeface="Arial"/>
                          <a:ea typeface="Times New Roman"/>
                        </a:rPr>
                      </a:br>
                      <a:r>
                        <a:rPr lang="es-ES" sz="1600" b="1" dirty="0">
                          <a:solidFill>
                            <a:schemeClr val="bg1"/>
                          </a:solidFill>
                          <a:latin typeface="Arial"/>
                          <a:ea typeface="Times New Roman"/>
                        </a:rPr>
                        <a:t>[</a:t>
                      </a:r>
                      <a:r>
                        <a:rPr lang="es-ES" sz="1600" b="1" dirty="0" err="1">
                          <a:solidFill>
                            <a:schemeClr val="bg1"/>
                          </a:solidFill>
                          <a:latin typeface="Arial"/>
                          <a:ea typeface="Times New Roman"/>
                        </a:rPr>
                        <a:t>Deg</a:t>
                      </a:r>
                      <a:r>
                        <a:rPr lang="es-ES" sz="1600" b="1" dirty="0">
                          <a:solidFill>
                            <a:schemeClr val="bg1"/>
                          </a:solidFill>
                          <a:latin typeface="Arial"/>
                          <a:ea typeface="Times New Roman"/>
                        </a:rPr>
                        <a:t>]</a:t>
                      </a:r>
                      <a:endParaRPr lang="es-ES" sz="16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es-ES" sz="1600" b="1" dirty="0" err="1">
                          <a:solidFill>
                            <a:schemeClr val="bg1"/>
                          </a:solidFill>
                          <a:latin typeface="Arial"/>
                          <a:ea typeface="Times New Roman"/>
                        </a:rPr>
                        <a:t>Ib</a:t>
                      </a:r>
                      <a:r>
                        <a:rPr lang="es-ES" sz="1600" b="1" dirty="0">
                          <a:solidFill>
                            <a:schemeClr val="bg1"/>
                          </a:solidFill>
                          <a:latin typeface="Arial"/>
                          <a:ea typeface="Times New Roman"/>
                        </a:rPr>
                        <a:t/>
                      </a:r>
                      <a:br>
                        <a:rPr lang="es-ES" sz="1600" b="1" dirty="0">
                          <a:solidFill>
                            <a:schemeClr val="bg1"/>
                          </a:solidFill>
                          <a:latin typeface="Arial"/>
                          <a:ea typeface="Times New Roman"/>
                        </a:rPr>
                      </a:br>
                      <a:r>
                        <a:rPr lang="es-ES" sz="1600" b="1" dirty="0">
                          <a:solidFill>
                            <a:schemeClr val="bg1"/>
                          </a:solidFill>
                          <a:latin typeface="Arial"/>
                          <a:ea typeface="Times New Roman"/>
                        </a:rPr>
                        <a:t>[</a:t>
                      </a:r>
                      <a:r>
                        <a:rPr lang="es-ES" sz="1600" b="1" dirty="0" err="1">
                          <a:solidFill>
                            <a:schemeClr val="bg1"/>
                          </a:solidFill>
                          <a:latin typeface="Arial"/>
                          <a:ea typeface="Times New Roman"/>
                        </a:rPr>
                        <a:t>kA</a:t>
                      </a:r>
                      <a:r>
                        <a:rPr lang="es-ES" sz="1600" b="1" dirty="0">
                          <a:solidFill>
                            <a:schemeClr val="bg1"/>
                          </a:solidFill>
                          <a:latin typeface="Arial"/>
                          <a:ea typeface="Times New Roman"/>
                        </a:rPr>
                        <a:t>]</a:t>
                      </a:r>
                      <a:endParaRPr lang="es-ES" sz="16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es-ES" sz="1600" b="1" dirty="0" err="1">
                          <a:solidFill>
                            <a:schemeClr val="bg1"/>
                          </a:solidFill>
                          <a:latin typeface="Arial"/>
                          <a:ea typeface="Times New Roman"/>
                        </a:rPr>
                        <a:t>Ib</a:t>
                      </a:r>
                      <a:r>
                        <a:rPr lang="es-ES" sz="1600" b="1" dirty="0">
                          <a:solidFill>
                            <a:schemeClr val="bg1"/>
                          </a:solidFill>
                          <a:latin typeface="Arial"/>
                          <a:ea typeface="Times New Roman"/>
                        </a:rPr>
                        <a:t/>
                      </a:r>
                      <a:br>
                        <a:rPr lang="es-ES" sz="1600" b="1" dirty="0">
                          <a:solidFill>
                            <a:schemeClr val="bg1"/>
                          </a:solidFill>
                          <a:latin typeface="Arial"/>
                          <a:ea typeface="Times New Roman"/>
                        </a:rPr>
                      </a:br>
                      <a:r>
                        <a:rPr lang="es-ES" sz="1600" b="1" dirty="0">
                          <a:solidFill>
                            <a:schemeClr val="bg1"/>
                          </a:solidFill>
                          <a:latin typeface="Arial"/>
                          <a:ea typeface="Times New Roman"/>
                        </a:rPr>
                        <a:t>[</a:t>
                      </a:r>
                      <a:r>
                        <a:rPr lang="es-ES" sz="1600" b="1" dirty="0" err="1">
                          <a:solidFill>
                            <a:schemeClr val="bg1"/>
                          </a:solidFill>
                          <a:latin typeface="Arial"/>
                          <a:ea typeface="Times New Roman"/>
                        </a:rPr>
                        <a:t>Deg</a:t>
                      </a:r>
                      <a:r>
                        <a:rPr lang="es-ES" sz="1600" b="1" dirty="0">
                          <a:solidFill>
                            <a:schemeClr val="bg1"/>
                          </a:solidFill>
                          <a:latin typeface="Arial"/>
                          <a:ea typeface="Times New Roman"/>
                        </a:rPr>
                        <a:t>]</a:t>
                      </a:r>
                      <a:endParaRPr lang="es-ES" sz="16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es-ES" sz="1600" b="1" dirty="0" err="1">
                          <a:solidFill>
                            <a:schemeClr val="bg1"/>
                          </a:solidFill>
                          <a:latin typeface="Arial"/>
                          <a:ea typeface="Times New Roman"/>
                        </a:rPr>
                        <a:t>Ic</a:t>
                      </a:r>
                      <a:r>
                        <a:rPr lang="es-ES" sz="1600" b="1" dirty="0">
                          <a:solidFill>
                            <a:schemeClr val="bg1"/>
                          </a:solidFill>
                          <a:latin typeface="Arial"/>
                          <a:ea typeface="Times New Roman"/>
                        </a:rPr>
                        <a:t/>
                      </a:r>
                      <a:br>
                        <a:rPr lang="es-ES" sz="1600" b="1" dirty="0">
                          <a:solidFill>
                            <a:schemeClr val="bg1"/>
                          </a:solidFill>
                          <a:latin typeface="Arial"/>
                          <a:ea typeface="Times New Roman"/>
                        </a:rPr>
                      </a:br>
                      <a:r>
                        <a:rPr lang="es-ES" sz="1600" b="1" dirty="0">
                          <a:solidFill>
                            <a:schemeClr val="bg1"/>
                          </a:solidFill>
                          <a:latin typeface="Arial"/>
                          <a:ea typeface="Times New Roman"/>
                        </a:rPr>
                        <a:t>[</a:t>
                      </a:r>
                      <a:r>
                        <a:rPr lang="es-ES" sz="1600" b="1" dirty="0" err="1">
                          <a:solidFill>
                            <a:schemeClr val="bg1"/>
                          </a:solidFill>
                          <a:latin typeface="Arial"/>
                          <a:ea typeface="Times New Roman"/>
                        </a:rPr>
                        <a:t>kA</a:t>
                      </a:r>
                      <a:r>
                        <a:rPr lang="es-ES" sz="1600" b="1" dirty="0">
                          <a:solidFill>
                            <a:schemeClr val="bg1"/>
                          </a:solidFill>
                          <a:latin typeface="Arial"/>
                          <a:ea typeface="Times New Roman"/>
                        </a:rPr>
                        <a:t>]</a:t>
                      </a:r>
                      <a:endParaRPr lang="es-ES" sz="16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es-ES" sz="1600" b="1" dirty="0" err="1">
                          <a:solidFill>
                            <a:schemeClr val="bg1"/>
                          </a:solidFill>
                          <a:latin typeface="Arial"/>
                          <a:ea typeface="Times New Roman"/>
                        </a:rPr>
                        <a:t>Ic</a:t>
                      </a:r>
                      <a:r>
                        <a:rPr lang="es-ES" sz="1600" b="1" dirty="0">
                          <a:solidFill>
                            <a:schemeClr val="bg1"/>
                          </a:solidFill>
                          <a:latin typeface="Arial"/>
                          <a:ea typeface="Times New Roman"/>
                        </a:rPr>
                        <a:t/>
                      </a:r>
                      <a:br>
                        <a:rPr lang="es-ES" sz="1600" b="1" dirty="0">
                          <a:solidFill>
                            <a:schemeClr val="bg1"/>
                          </a:solidFill>
                          <a:latin typeface="Arial"/>
                          <a:ea typeface="Times New Roman"/>
                        </a:rPr>
                      </a:br>
                      <a:r>
                        <a:rPr lang="es-ES" sz="1600" b="1" dirty="0">
                          <a:solidFill>
                            <a:schemeClr val="bg1"/>
                          </a:solidFill>
                          <a:latin typeface="Arial"/>
                          <a:ea typeface="Times New Roman"/>
                        </a:rPr>
                        <a:t>[</a:t>
                      </a:r>
                      <a:r>
                        <a:rPr lang="es-ES" sz="1600" b="1" dirty="0" err="1">
                          <a:solidFill>
                            <a:schemeClr val="bg1"/>
                          </a:solidFill>
                          <a:latin typeface="Arial"/>
                          <a:ea typeface="Times New Roman"/>
                        </a:rPr>
                        <a:t>Deg</a:t>
                      </a:r>
                      <a:r>
                        <a:rPr lang="es-ES" sz="1600" b="1" dirty="0">
                          <a:solidFill>
                            <a:schemeClr val="bg1"/>
                          </a:solidFill>
                          <a:latin typeface="Arial"/>
                          <a:ea typeface="Times New Roman"/>
                        </a:rPr>
                        <a:t>]</a:t>
                      </a:r>
                      <a:endParaRPr lang="es-ES" sz="16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es-ES" sz="1600" b="1" dirty="0">
                          <a:solidFill>
                            <a:schemeClr val="bg1"/>
                          </a:solidFill>
                          <a:latin typeface="Arial"/>
                          <a:ea typeface="Times New Roman"/>
                        </a:rPr>
                        <a:t>In</a:t>
                      </a:r>
                      <a:br>
                        <a:rPr lang="es-ES" sz="1600" b="1" dirty="0">
                          <a:solidFill>
                            <a:schemeClr val="bg1"/>
                          </a:solidFill>
                          <a:latin typeface="Arial"/>
                          <a:ea typeface="Times New Roman"/>
                        </a:rPr>
                      </a:br>
                      <a:r>
                        <a:rPr lang="es-ES" sz="1600" b="1" dirty="0">
                          <a:solidFill>
                            <a:schemeClr val="bg1"/>
                          </a:solidFill>
                          <a:latin typeface="Arial"/>
                          <a:ea typeface="Times New Roman"/>
                        </a:rPr>
                        <a:t>[</a:t>
                      </a:r>
                      <a:r>
                        <a:rPr lang="es-ES" sz="1600" b="1" dirty="0" err="1">
                          <a:solidFill>
                            <a:schemeClr val="bg1"/>
                          </a:solidFill>
                          <a:latin typeface="Arial"/>
                          <a:ea typeface="Times New Roman"/>
                        </a:rPr>
                        <a:t>kA</a:t>
                      </a:r>
                      <a:r>
                        <a:rPr lang="es-ES" sz="1600" b="1" dirty="0">
                          <a:solidFill>
                            <a:schemeClr val="bg1"/>
                          </a:solidFill>
                          <a:latin typeface="Arial"/>
                          <a:ea typeface="Times New Roman"/>
                        </a:rPr>
                        <a:t>]</a:t>
                      </a:r>
                      <a:endParaRPr lang="es-ES" sz="16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161925">
                <a:tc>
                  <a:txBody>
                    <a:bodyPr/>
                    <a:lstStyle/>
                    <a:p>
                      <a:pPr algn="ctr">
                        <a:lnSpc>
                          <a:spcPct val="200000"/>
                        </a:lnSpc>
                        <a:spcAft>
                          <a:spcPts val="0"/>
                        </a:spcAft>
                      </a:pPr>
                      <a:r>
                        <a:rPr lang="es-ES" sz="1600" dirty="0">
                          <a:latin typeface="Arial"/>
                          <a:ea typeface="Times New Roman"/>
                        </a:rPr>
                        <a:t>69</a:t>
                      </a:r>
                      <a:endParaRPr lang="es-ES" sz="1600" dirty="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S" sz="1600" dirty="0">
                          <a:latin typeface="Arial"/>
                          <a:ea typeface="Times New Roman"/>
                        </a:rPr>
                        <a:t>LLL</a:t>
                      </a:r>
                      <a:endParaRPr lang="es-ES" sz="1600" dirty="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0"/>
                        </a:spcAft>
                      </a:pPr>
                      <a:r>
                        <a:rPr lang="es-ES" sz="1600">
                          <a:latin typeface="Arial"/>
                          <a:ea typeface="Times New Roman"/>
                        </a:rPr>
                        <a:t>940</a:t>
                      </a:r>
                      <a:endParaRPr lang="es-ES" sz="160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0"/>
                        </a:spcAft>
                      </a:pPr>
                      <a:r>
                        <a:rPr lang="es-ES" sz="1600">
                          <a:latin typeface="Arial"/>
                          <a:ea typeface="Times New Roman"/>
                        </a:rPr>
                        <a:t>28.35</a:t>
                      </a:r>
                      <a:endParaRPr lang="es-ES" sz="160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0"/>
                        </a:spcAft>
                      </a:pPr>
                      <a:r>
                        <a:rPr lang="es-ES" sz="1600">
                          <a:latin typeface="Arial"/>
                          <a:ea typeface="Times New Roman"/>
                        </a:rPr>
                        <a:t>-80.11</a:t>
                      </a:r>
                      <a:endParaRPr lang="es-ES" sz="160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0"/>
                        </a:spcAft>
                      </a:pPr>
                      <a:r>
                        <a:rPr lang="es-ES" sz="1600">
                          <a:latin typeface="Arial"/>
                          <a:ea typeface="Times New Roman"/>
                        </a:rPr>
                        <a:t>28.35</a:t>
                      </a:r>
                      <a:endParaRPr lang="es-ES" sz="160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0"/>
                        </a:spcAft>
                      </a:pPr>
                      <a:r>
                        <a:rPr lang="es-ES" sz="1600">
                          <a:latin typeface="Arial"/>
                          <a:ea typeface="Times New Roman"/>
                        </a:rPr>
                        <a:t>159.89</a:t>
                      </a:r>
                      <a:endParaRPr lang="es-ES" sz="160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0"/>
                        </a:spcAft>
                      </a:pPr>
                      <a:r>
                        <a:rPr lang="es-ES" sz="1600">
                          <a:latin typeface="Arial"/>
                          <a:ea typeface="Times New Roman"/>
                        </a:rPr>
                        <a:t>28.35</a:t>
                      </a:r>
                      <a:endParaRPr lang="es-ES" sz="160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0"/>
                        </a:spcAft>
                      </a:pPr>
                      <a:r>
                        <a:rPr lang="es-ES" sz="1600">
                          <a:latin typeface="Arial"/>
                          <a:ea typeface="Times New Roman"/>
                        </a:rPr>
                        <a:t>39.89</a:t>
                      </a:r>
                      <a:endParaRPr lang="es-ES" sz="160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200000"/>
                        </a:lnSpc>
                        <a:spcAft>
                          <a:spcPts val="0"/>
                        </a:spcAft>
                      </a:pPr>
                      <a:r>
                        <a:rPr lang="es-ES" sz="1600">
                          <a:latin typeface="Arial"/>
                          <a:ea typeface="Times New Roman"/>
                        </a:rPr>
                        <a:t>0,00</a:t>
                      </a:r>
                      <a:endParaRPr lang="es-ES" sz="160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161925">
                <a:tc>
                  <a:txBody>
                    <a:bodyPr/>
                    <a:lstStyle/>
                    <a:p>
                      <a:pPr algn="ctr">
                        <a:lnSpc>
                          <a:spcPct val="200000"/>
                        </a:lnSpc>
                        <a:spcAft>
                          <a:spcPts val="0"/>
                        </a:spcAft>
                      </a:pPr>
                      <a:r>
                        <a:rPr lang="es-ES" sz="1600">
                          <a:latin typeface="Arial"/>
                          <a:ea typeface="Times New Roman"/>
                        </a:rPr>
                        <a:t>69</a:t>
                      </a:r>
                      <a:endParaRPr lang="es-ES" sz="1600">
                        <a:latin typeface="Times New Roman"/>
                        <a:ea typeface="Times New Roman"/>
                      </a:endParaRPr>
                    </a:p>
                  </a:txBody>
                  <a:tcPr marL="44450" marR="44450" marT="0" marB="0" anchor="b">
                    <a:lnL>
                      <a:noFill/>
                    </a:lnL>
                    <a:lnR>
                      <a:noFill/>
                    </a:lnR>
                    <a:lnT>
                      <a:noFill/>
                    </a:lnT>
                    <a:lnB>
                      <a:noFill/>
                    </a:lnB>
                  </a:tcPr>
                </a:tc>
                <a:tc>
                  <a:txBody>
                    <a:bodyPr/>
                    <a:lstStyle/>
                    <a:p>
                      <a:pPr algn="ctr">
                        <a:lnSpc>
                          <a:spcPct val="200000"/>
                        </a:lnSpc>
                        <a:spcAft>
                          <a:spcPts val="0"/>
                        </a:spcAft>
                      </a:pPr>
                      <a:r>
                        <a:rPr lang="es-ES" sz="1600" dirty="0">
                          <a:latin typeface="Arial"/>
                          <a:ea typeface="Times New Roman"/>
                        </a:rPr>
                        <a:t>LG</a:t>
                      </a:r>
                      <a:endParaRPr lang="es-ES" sz="1600" dirty="0">
                        <a:latin typeface="Times New Roman"/>
                        <a:ea typeface="Times New Roman"/>
                      </a:endParaRPr>
                    </a:p>
                  </a:txBody>
                  <a:tcPr marL="44450" marR="44450" marT="0" marB="0" anchor="b">
                    <a:lnL>
                      <a:noFill/>
                    </a:lnL>
                    <a:lnR>
                      <a:noFill/>
                    </a:lnR>
                    <a:lnT>
                      <a:noFill/>
                    </a:lnT>
                    <a:lnB>
                      <a:noFill/>
                    </a:lnB>
                  </a:tcPr>
                </a:tc>
                <a:tc>
                  <a:txBody>
                    <a:bodyPr/>
                    <a:lstStyle/>
                    <a:p>
                      <a:pPr algn="r">
                        <a:lnSpc>
                          <a:spcPct val="200000"/>
                        </a:lnSpc>
                        <a:spcAft>
                          <a:spcPts val="0"/>
                        </a:spcAft>
                      </a:pPr>
                      <a:r>
                        <a:rPr lang="es-ES" sz="1600" dirty="0">
                          <a:latin typeface="Arial"/>
                          <a:ea typeface="Times New Roman"/>
                        </a:rPr>
                        <a:t>790</a:t>
                      </a:r>
                      <a:endParaRPr lang="es-ES" sz="1600" dirty="0">
                        <a:latin typeface="Times New Roman"/>
                        <a:ea typeface="Times New Roman"/>
                      </a:endParaRPr>
                    </a:p>
                  </a:txBody>
                  <a:tcPr marL="44450" marR="44450" marT="0" marB="0" anchor="b">
                    <a:lnL>
                      <a:noFill/>
                    </a:lnL>
                    <a:lnR>
                      <a:noFill/>
                    </a:lnR>
                    <a:lnT>
                      <a:noFill/>
                    </a:lnT>
                    <a:lnB>
                      <a:noFill/>
                    </a:lnB>
                  </a:tcPr>
                </a:tc>
                <a:tc>
                  <a:txBody>
                    <a:bodyPr/>
                    <a:lstStyle/>
                    <a:p>
                      <a:pPr algn="r">
                        <a:lnSpc>
                          <a:spcPct val="200000"/>
                        </a:lnSpc>
                        <a:spcAft>
                          <a:spcPts val="0"/>
                        </a:spcAft>
                      </a:pPr>
                      <a:r>
                        <a:rPr lang="es-ES" sz="1600" dirty="0">
                          <a:latin typeface="Arial"/>
                          <a:ea typeface="Times New Roman"/>
                        </a:rPr>
                        <a:t>22.83</a:t>
                      </a:r>
                      <a:endParaRPr lang="es-ES" sz="1600" dirty="0">
                        <a:latin typeface="Times New Roman"/>
                        <a:ea typeface="Times New Roman"/>
                      </a:endParaRPr>
                    </a:p>
                  </a:txBody>
                  <a:tcPr marL="44450" marR="44450" marT="0" marB="0" anchor="b">
                    <a:lnL>
                      <a:noFill/>
                    </a:lnL>
                    <a:lnR>
                      <a:noFill/>
                    </a:lnR>
                    <a:lnT>
                      <a:noFill/>
                    </a:lnT>
                    <a:lnB>
                      <a:noFill/>
                    </a:lnB>
                  </a:tcPr>
                </a:tc>
                <a:tc>
                  <a:txBody>
                    <a:bodyPr/>
                    <a:lstStyle/>
                    <a:p>
                      <a:pPr algn="r">
                        <a:lnSpc>
                          <a:spcPct val="200000"/>
                        </a:lnSpc>
                        <a:spcAft>
                          <a:spcPts val="0"/>
                        </a:spcAft>
                      </a:pPr>
                      <a:r>
                        <a:rPr lang="es-ES" sz="1600">
                          <a:latin typeface="Arial"/>
                          <a:ea typeface="Times New Roman"/>
                        </a:rPr>
                        <a:t>-78.54</a:t>
                      </a:r>
                      <a:endParaRPr lang="es-ES" sz="1600">
                        <a:latin typeface="Times New Roman"/>
                        <a:ea typeface="Times New Roman"/>
                      </a:endParaRPr>
                    </a:p>
                  </a:txBody>
                  <a:tcPr marL="44450" marR="44450" marT="0" marB="0" anchor="b">
                    <a:lnL>
                      <a:noFill/>
                    </a:lnL>
                    <a:lnR>
                      <a:noFill/>
                    </a:lnR>
                    <a:lnT>
                      <a:noFill/>
                    </a:lnT>
                    <a:lnB>
                      <a:noFill/>
                    </a:lnB>
                  </a:tcPr>
                </a:tc>
                <a:tc>
                  <a:txBody>
                    <a:bodyPr/>
                    <a:lstStyle/>
                    <a:p>
                      <a:pPr algn="r">
                        <a:lnSpc>
                          <a:spcPct val="200000"/>
                        </a:lnSpc>
                        <a:spcAft>
                          <a:spcPts val="0"/>
                        </a:spcAft>
                      </a:pPr>
                      <a:r>
                        <a:rPr lang="es-ES" sz="1600">
                          <a:latin typeface="Arial"/>
                          <a:ea typeface="Times New Roman"/>
                        </a:rPr>
                        <a:t>0,00</a:t>
                      </a:r>
                      <a:endParaRPr lang="es-ES" sz="1600">
                        <a:latin typeface="Times New Roman"/>
                        <a:ea typeface="Times New Roman"/>
                      </a:endParaRPr>
                    </a:p>
                  </a:txBody>
                  <a:tcPr marL="44450" marR="44450" marT="0" marB="0" anchor="b">
                    <a:lnL>
                      <a:noFill/>
                    </a:lnL>
                    <a:lnR>
                      <a:noFill/>
                    </a:lnR>
                    <a:lnT>
                      <a:noFill/>
                    </a:lnT>
                    <a:lnB>
                      <a:noFill/>
                    </a:lnB>
                  </a:tcPr>
                </a:tc>
                <a:tc>
                  <a:txBody>
                    <a:bodyPr/>
                    <a:lstStyle/>
                    <a:p>
                      <a:pPr algn="r">
                        <a:lnSpc>
                          <a:spcPct val="200000"/>
                        </a:lnSpc>
                        <a:spcAft>
                          <a:spcPts val="0"/>
                        </a:spcAft>
                      </a:pPr>
                      <a:r>
                        <a:rPr lang="es-ES" sz="1600">
                          <a:latin typeface="Arial"/>
                          <a:ea typeface="Times New Roman"/>
                        </a:rPr>
                        <a:t>0,00</a:t>
                      </a:r>
                      <a:endParaRPr lang="es-ES" sz="1600">
                        <a:latin typeface="Times New Roman"/>
                        <a:ea typeface="Times New Roman"/>
                      </a:endParaRPr>
                    </a:p>
                  </a:txBody>
                  <a:tcPr marL="44450" marR="44450" marT="0" marB="0" anchor="b">
                    <a:lnL>
                      <a:noFill/>
                    </a:lnL>
                    <a:lnR>
                      <a:noFill/>
                    </a:lnR>
                    <a:lnT>
                      <a:noFill/>
                    </a:lnT>
                    <a:lnB>
                      <a:noFill/>
                    </a:lnB>
                  </a:tcPr>
                </a:tc>
                <a:tc>
                  <a:txBody>
                    <a:bodyPr/>
                    <a:lstStyle/>
                    <a:p>
                      <a:pPr algn="r">
                        <a:lnSpc>
                          <a:spcPct val="200000"/>
                        </a:lnSpc>
                        <a:spcAft>
                          <a:spcPts val="0"/>
                        </a:spcAft>
                      </a:pPr>
                      <a:r>
                        <a:rPr lang="es-ES" sz="1600">
                          <a:latin typeface="Arial"/>
                          <a:ea typeface="Times New Roman"/>
                        </a:rPr>
                        <a:t>0,00</a:t>
                      </a:r>
                      <a:endParaRPr lang="es-ES" sz="1600">
                        <a:latin typeface="Times New Roman"/>
                        <a:ea typeface="Times New Roman"/>
                      </a:endParaRPr>
                    </a:p>
                  </a:txBody>
                  <a:tcPr marL="44450" marR="44450" marT="0" marB="0" anchor="b">
                    <a:lnL>
                      <a:noFill/>
                    </a:lnL>
                    <a:lnR>
                      <a:noFill/>
                    </a:lnR>
                    <a:lnT>
                      <a:noFill/>
                    </a:lnT>
                    <a:lnB>
                      <a:noFill/>
                    </a:lnB>
                  </a:tcPr>
                </a:tc>
                <a:tc>
                  <a:txBody>
                    <a:bodyPr/>
                    <a:lstStyle/>
                    <a:p>
                      <a:pPr algn="r">
                        <a:lnSpc>
                          <a:spcPct val="200000"/>
                        </a:lnSpc>
                        <a:spcAft>
                          <a:spcPts val="0"/>
                        </a:spcAft>
                      </a:pPr>
                      <a:r>
                        <a:rPr lang="es-ES" sz="1600">
                          <a:latin typeface="Arial"/>
                          <a:ea typeface="Times New Roman"/>
                        </a:rPr>
                        <a:t>0,00</a:t>
                      </a:r>
                      <a:endParaRPr lang="es-ES" sz="1600">
                        <a:latin typeface="Times New Roman"/>
                        <a:ea typeface="Times New Roman"/>
                      </a:endParaRPr>
                    </a:p>
                  </a:txBody>
                  <a:tcPr marL="44450" marR="44450" marT="0" marB="0" anchor="b">
                    <a:lnL>
                      <a:noFill/>
                    </a:lnL>
                    <a:lnR>
                      <a:noFill/>
                    </a:lnR>
                    <a:lnT>
                      <a:noFill/>
                    </a:lnT>
                    <a:lnB>
                      <a:noFill/>
                    </a:lnB>
                  </a:tcPr>
                </a:tc>
                <a:tc>
                  <a:txBody>
                    <a:bodyPr/>
                    <a:lstStyle/>
                    <a:p>
                      <a:pPr algn="r">
                        <a:lnSpc>
                          <a:spcPct val="200000"/>
                        </a:lnSpc>
                        <a:spcAft>
                          <a:spcPts val="0"/>
                        </a:spcAft>
                      </a:pPr>
                      <a:r>
                        <a:rPr lang="es-ES" sz="1600">
                          <a:latin typeface="Arial"/>
                          <a:ea typeface="Times New Roman"/>
                        </a:rPr>
                        <a:t>-78.54</a:t>
                      </a:r>
                      <a:endParaRPr lang="es-ES" sz="1600">
                        <a:latin typeface="Times New Roman"/>
                        <a:ea typeface="Times New Roman"/>
                      </a:endParaRPr>
                    </a:p>
                  </a:txBody>
                  <a:tcPr marL="44450" marR="44450" marT="0" marB="0" anchor="b">
                    <a:lnL>
                      <a:noFill/>
                    </a:lnL>
                    <a:lnR>
                      <a:noFill/>
                    </a:lnR>
                    <a:lnT>
                      <a:noFill/>
                    </a:lnT>
                    <a:lnB>
                      <a:noFill/>
                    </a:lnB>
                  </a:tcPr>
                </a:tc>
              </a:tr>
              <a:tr h="161925">
                <a:tc>
                  <a:txBody>
                    <a:bodyPr/>
                    <a:lstStyle/>
                    <a:p>
                      <a:pPr algn="ctr">
                        <a:lnSpc>
                          <a:spcPct val="200000"/>
                        </a:lnSpc>
                        <a:spcAft>
                          <a:spcPts val="0"/>
                        </a:spcAft>
                      </a:pPr>
                      <a:r>
                        <a:rPr lang="es-ES" sz="1600">
                          <a:latin typeface="Arial"/>
                          <a:ea typeface="Times New Roman"/>
                        </a:rPr>
                        <a:t>69</a:t>
                      </a:r>
                      <a:endParaRPr lang="es-ES" sz="1600">
                        <a:latin typeface="Times New Roman"/>
                        <a:ea typeface="Times New Roman"/>
                      </a:endParaRPr>
                    </a:p>
                  </a:txBody>
                  <a:tcPr marL="44450" marR="44450" marT="0" marB="0" anchor="b">
                    <a:lnL>
                      <a:noFill/>
                    </a:lnL>
                    <a:lnR>
                      <a:noFill/>
                    </a:lnR>
                    <a:lnT>
                      <a:noFill/>
                    </a:lnT>
                    <a:lnB>
                      <a:noFill/>
                    </a:lnB>
                  </a:tcPr>
                </a:tc>
                <a:tc>
                  <a:txBody>
                    <a:bodyPr/>
                    <a:lstStyle/>
                    <a:p>
                      <a:pPr algn="ctr">
                        <a:lnSpc>
                          <a:spcPct val="200000"/>
                        </a:lnSpc>
                        <a:spcAft>
                          <a:spcPts val="0"/>
                        </a:spcAft>
                      </a:pPr>
                      <a:r>
                        <a:rPr lang="es-ES" sz="1600">
                          <a:latin typeface="Arial"/>
                          <a:ea typeface="Times New Roman"/>
                        </a:rPr>
                        <a:t>LL</a:t>
                      </a:r>
                      <a:endParaRPr lang="es-ES" sz="1600">
                        <a:latin typeface="Times New Roman"/>
                        <a:ea typeface="Times New Roman"/>
                      </a:endParaRPr>
                    </a:p>
                  </a:txBody>
                  <a:tcPr marL="44450" marR="44450" marT="0" marB="0" anchor="b">
                    <a:lnL>
                      <a:noFill/>
                    </a:lnL>
                    <a:lnR>
                      <a:noFill/>
                    </a:lnR>
                    <a:lnT>
                      <a:noFill/>
                    </a:lnT>
                    <a:lnB>
                      <a:noFill/>
                    </a:lnB>
                  </a:tcPr>
                </a:tc>
                <a:tc>
                  <a:txBody>
                    <a:bodyPr/>
                    <a:lstStyle/>
                    <a:p>
                      <a:pPr algn="r">
                        <a:lnSpc>
                          <a:spcPct val="200000"/>
                        </a:lnSpc>
                        <a:spcAft>
                          <a:spcPts val="0"/>
                        </a:spcAft>
                      </a:pPr>
                      <a:r>
                        <a:rPr lang="es-ES" sz="1600">
                          <a:latin typeface="Arial"/>
                          <a:ea typeface="Times New Roman"/>
                        </a:rPr>
                        <a:t>814</a:t>
                      </a:r>
                      <a:endParaRPr lang="es-ES" sz="1600">
                        <a:latin typeface="Times New Roman"/>
                        <a:ea typeface="Times New Roman"/>
                      </a:endParaRPr>
                    </a:p>
                  </a:txBody>
                  <a:tcPr marL="44450" marR="44450" marT="0" marB="0" anchor="b">
                    <a:lnL>
                      <a:noFill/>
                    </a:lnL>
                    <a:lnR>
                      <a:noFill/>
                    </a:lnR>
                    <a:lnT>
                      <a:noFill/>
                    </a:lnT>
                    <a:lnB>
                      <a:noFill/>
                    </a:lnB>
                  </a:tcPr>
                </a:tc>
                <a:tc>
                  <a:txBody>
                    <a:bodyPr/>
                    <a:lstStyle/>
                    <a:p>
                      <a:pPr algn="r">
                        <a:lnSpc>
                          <a:spcPct val="200000"/>
                        </a:lnSpc>
                        <a:spcAft>
                          <a:spcPts val="0"/>
                        </a:spcAft>
                      </a:pPr>
                      <a:r>
                        <a:rPr lang="es-ES" sz="1600" dirty="0">
                          <a:latin typeface="Arial"/>
                          <a:ea typeface="Times New Roman"/>
                        </a:rPr>
                        <a:t>0,00</a:t>
                      </a:r>
                      <a:endParaRPr lang="es-ES" sz="1600" dirty="0">
                        <a:latin typeface="Times New Roman"/>
                        <a:ea typeface="Times New Roman"/>
                      </a:endParaRPr>
                    </a:p>
                  </a:txBody>
                  <a:tcPr marL="44450" marR="44450" marT="0" marB="0" anchor="b">
                    <a:lnL>
                      <a:noFill/>
                    </a:lnL>
                    <a:lnR>
                      <a:noFill/>
                    </a:lnR>
                    <a:lnT>
                      <a:noFill/>
                    </a:lnT>
                    <a:lnB>
                      <a:noFill/>
                    </a:lnB>
                  </a:tcPr>
                </a:tc>
                <a:tc>
                  <a:txBody>
                    <a:bodyPr/>
                    <a:lstStyle/>
                    <a:p>
                      <a:pPr algn="r">
                        <a:lnSpc>
                          <a:spcPct val="200000"/>
                        </a:lnSpc>
                        <a:spcAft>
                          <a:spcPts val="0"/>
                        </a:spcAft>
                      </a:pPr>
                      <a:r>
                        <a:rPr lang="es-ES" sz="1600" dirty="0">
                          <a:latin typeface="Arial"/>
                          <a:ea typeface="Times New Roman"/>
                        </a:rPr>
                        <a:t>0,00</a:t>
                      </a:r>
                      <a:endParaRPr lang="es-ES" sz="1600" dirty="0">
                        <a:latin typeface="Times New Roman"/>
                        <a:ea typeface="Times New Roman"/>
                      </a:endParaRPr>
                    </a:p>
                  </a:txBody>
                  <a:tcPr marL="44450" marR="44450" marT="0" marB="0" anchor="b">
                    <a:lnL>
                      <a:noFill/>
                    </a:lnL>
                    <a:lnR>
                      <a:noFill/>
                    </a:lnR>
                    <a:lnT>
                      <a:noFill/>
                    </a:lnT>
                    <a:lnB>
                      <a:noFill/>
                    </a:lnB>
                  </a:tcPr>
                </a:tc>
                <a:tc>
                  <a:txBody>
                    <a:bodyPr/>
                    <a:lstStyle/>
                    <a:p>
                      <a:pPr algn="r">
                        <a:lnSpc>
                          <a:spcPct val="200000"/>
                        </a:lnSpc>
                        <a:spcAft>
                          <a:spcPts val="0"/>
                        </a:spcAft>
                      </a:pPr>
                      <a:r>
                        <a:rPr lang="es-ES" sz="1600" dirty="0">
                          <a:latin typeface="Arial"/>
                          <a:ea typeface="Times New Roman"/>
                        </a:rPr>
                        <a:t>24.55</a:t>
                      </a:r>
                      <a:endParaRPr lang="es-ES" sz="1600" dirty="0">
                        <a:latin typeface="Times New Roman"/>
                        <a:ea typeface="Times New Roman"/>
                      </a:endParaRPr>
                    </a:p>
                  </a:txBody>
                  <a:tcPr marL="44450" marR="44450" marT="0" marB="0" anchor="b">
                    <a:lnL>
                      <a:noFill/>
                    </a:lnL>
                    <a:lnR>
                      <a:noFill/>
                    </a:lnR>
                    <a:lnT>
                      <a:noFill/>
                    </a:lnT>
                    <a:lnB>
                      <a:noFill/>
                    </a:lnB>
                  </a:tcPr>
                </a:tc>
                <a:tc>
                  <a:txBody>
                    <a:bodyPr/>
                    <a:lstStyle/>
                    <a:p>
                      <a:pPr algn="r">
                        <a:lnSpc>
                          <a:spcPct val="200000"/>
                        </a:lnSpc>
                        <a:spcAft>
                          <a:spcPts val="0"/>
                        </a:spcAft>
                      </a:pPr>
                      <a:r>
                        <a:rPr lang="es-ES" sz="1600" dirty="0">
                          <a:latin typeface="Arial"/>
                          <a:ea typeface="Times New Roman"/>
                        </a:rPr>
                        <a:t>-170.11</a:t>
                      </a:r>
                      <a:endParaRPr lang="es-ES" sz="1600" dirty="0">
                        <a:latin typeface="Times New Roman"/>
                        <a:ea typeface="Times New Roman"/>
                      </a:endParaRPr>
                    </a:p>
                  </a:txBody>
                  <a:tcPr marL="44450" marR="44450" marT="0" marB="0" anchor="b">
                    <a:lnL>
                      <a:noFill/>
                    </a:lnL>
                    <a:lnR>
                      <a:noFill/>
                    </a:lnR>
                    <a:lnT>
                      <a:noFill/>
                    </a:lnT>
                    <a:lnB>
                      <a:noFill/>
                    </a:lnB>
                  </a:tcPr>
                </a:tc>
                <a:tc>
                  <a:txBody>
                    <a:bodyPr/>
                    <a:lstStyle/>
                    <a:p>
                      <a:pPr algn="r">
                        <a:lnSpc>
                          <a:spcPct val="200000"/>
                        </a:lnSpc>
                        <a:spcAft>
                          <a:spcPts val="0"/>
                        </a:spcAft>
                      </a:pPr>
                      <a:r>
                        <a:rPr lang="es-ES" sz="1600">
                          <a:latin typeface="Arial"/>
                          <a:ea typeface="Times New Roman"/>
                        </a:rPr>
                        <a:t>24.55</a:t>
                      </a:r>
                      <a:endParaRPr lang="es-ES" sz="1600">
                        <a:latin typeface="Times New Roman"/>
                        <a:ea typeface="Times New Roman"/>
                      </a:endParaRPr>
                    </a:p>
                  </a:txBody>
                  <a:tcPr marL="44450" marR="44450" marT="0" marB="0" anchor="b">
                    <a:lnL>
                      <a:noFill/>
                    </a:lnL>
                    <a:lnR>
                      <a:noFill/>
                    </a:lnR>
                    <a:lnT>
                      <a:noFill/>
                    </a:lnT>
                    <a:lnB>
                      <a:noFill/>
                    </a:lnB>
                  </a:tcPr>
                </a:tc>
                <a:tc>
                  <a:txBody>
                    <a:bodyPr/>
                    <a:lstStyle/>
                    <a:p>
                      <a:pPr algn="r">
                        <a:lnSpc>
                          <a:spcPct val="200000"/>
                        </a:lnSpc>
                        <a:spcAft>
                          <a:spcPts val="0"/>
                        </a:spcAft>
                      </a:pPr>
                      <a:r>
                        <a:rPr lang="es-ES" sz="1600">
                          <a:latin typeface="Arial"/>
                          <a:ea typeface="Times New Roman"/>
                        </a:rPr>
                        <a:t>9.89</a:t>
                      </a:r>
                      <a:endParaRPr lang="es-ES" sz="1600">
                        <a:latin typeface="Times New Roman"/>
                        <a:ea typeface="Times New Roman"/>
                      </a:endParaRPr>
                    </a:p>
                  </a:txBody>
                  <a:tcPr marL="44450" marR="44450" marT="0" marB="0" anchor="b">
                    <a:lnL>
                      <a:noFill/>
                    </a:lnL>
                    <a:lnR>
                      <a:noFill/>
                    </a:lnR>
                    <a:lnT>
                      <a:noFill/>
                    </a:lnT>
                    <a:lnB>
                      <a:noFill/>
                    </a:lnB>
                  </a:tcPr>
                </a:tc>
                <a:tc>
                  <a:txBody>
                    <a:bodyPr/>
                    <a:lstStyle/>
                    <a:p>
                      <a:pPr algn="r">
                        <a:lnSpc>
                          <a:spcPct val="200000"/>
                        </a:lnSpc>
                        <a:spcAft>
                          <a:spcPts val="0"/>
                        </a:spcAft>
                      </a:pPr>
                      <a:r>
                        <a:rPr lang="es-ES" sz="1600" dirty="0">
                          <a:latin typeface="Arial"/>
                          <a:ea typeface="Times New Roman"/>
                        </a:rPr>
                        <a:t>0</a:t>
                      </a:r>
                      <a:endParaRPr lang="es-ES" sz="1600" dirty="0">
                        <a:latin typeface="Times New Roman"/>
                        <a:ea typeface="Times New Roman"/>
                      </a:endParaRPr>
                    </a:p>
                  </a:txBody>
                  <a:tcPr marL="44450" marR="44450" marT="0" marB="0" anchor="b">
                    <a:lnL>
                      <a:noFill/>
                    </a:lnL>
                    <a:lnR>
                      <a:noFill/>
                    </a:lnR>
                    <a:lnT>
                      <a:noFill/>
                    </a:lnT>
                    <a:lnB>
                      <a:noFill/>
                    </a:lnB>
                  </a:tcPr>
                </a:tc>
              </a:tr>
              <a:tr h="161925">
                <a:tc>
                  <a:txBody>
                    <a:bodyPr/>
                    <a:lstStyle/>
                    <a:p>
                      <a:pPr algn="ctr">
                        <a:lnSpc>
                          <a:spcPct val="200000"/>
                        </a:lnSpc>
                        <a:spcAft>
                          <a:spcPts val="0"/>
                        </a:spcAft>
                      </a:pPr>
                      <a:r>
                        <a:rPr lang="es-ES" sz="1600">
                          <a:latin typeface="Arial"/>
                          <a:ea typeface="Times New Roman"/>
                        </a:rPr>
                        <a:t>69</a:t>
                      </a:r>
                      <a:endParaRPr lang="es-ES" sz="1600">
                        <a:latin typeface="Times New Roman"/>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600" dirty="0">
                          <a:latin typeface="Arial"/>
                          <a:ea typeface="Times New Roman"/>
                        </a:rPr>
                        <a:t>LLG</a:t>
                      </a:r>
                      <a:endParaRPr lang="es-ES" sz="1600" dirty="0">
                        <a:latin typeface="Times New Roman"/>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S" sz="1600" dirty="0">
                          <a:latin typeface="Arial"/>
                          <a:ea typeface="Times New Roman"/>
                        </a:rPr>
                        <a:t>884</a:t>
                      </a:r>
                      <a:endParaRPr lang="es-ES" sz="1600" dirty="0">
                        <a:latin typeface="Times New Roman"/>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S" sz="1600" dirty="0">
                          <a:latin typeface="Arial"/>
                          <a:ea typeface="Times New Roman"/>
                        </a:rPr>
                        <a:t>0,00</a:t>
                      </a:r>
                      <a:endParaRPr lang="es-ES" sz="1600" dirty="0">
                        <a:latin typeface="Times New Roman"/>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S" sz="1600" dirty="0">
                          <a:latin typeface="Arial"/>
                          <a:ea typeface="Times New Roman"/>
                        </a:rPr>
                        <a:t>-162.9</a:t>
                      </a:r>
                      <a:endParaRPr lang="es-ES" sz="1600" dirty="0">
                        <a:latin typeface="Times New Roman"/>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S" sz="1600" dirty="0">
                          <a:latin typeface="Arial"/>
                          <a:ea typeface="Times New Roman"/>
                        </a:rPr>
                        <a:t>26.75</a:t>
                      </a:r>
                      <a:endParaRPr lang="es-ES" sz="1600" dirty="0">
                        <a:latin typeface="Times New Roman"/>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S" sz="1600" dirty="0">
                          <a:latin typeface="Arial"/>
                          <a:ea typeface="Times New Roman"/>
                        </a:rPr>
                        <a:t>169.0</a:t>
                      </a:r>
                      <a:endParaRPr lang="es-ES" sz="1600" dirty="0">
                        <a:latin typeface="Times New Roman"/>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S" sz="1600" dirty="0">
                          <a:latin typeface="Arial"/>
                          <a:ea typeface="Times New Roman"/>
                        </a:rPr>
                        <a:t>25.93</a:t>
                      </a:r>
                      <a:endParaRPr lang="es-ES" sz="1600" dirty="0">
                        <a:latin typeface="Times New Roman"/>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S" sz="1600" dirty="0">
                          <a:latin typeface="Arial"/>
                          <a:ea typeface="Times New Roman"/>
                        </a:rPr>
                        <a:t>31,41</a:t>
                      </a:r>
                      <a:endParaRPr lang="es-ES" sz="1600" dirty="0">
                        <a:latin typeface="Times New Roman"/>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200000"/>
                        </a:lnSpc>
                        <a:spcAft>
                          <a:spcPts val="0"/>
                        </a:spcAft>
                      </a:pPr>
                      <a:r>
                        <a:rPr lang="es-ES" sz="1600" dirty="0">
                          <a:latin typeface="Arial"/>
                          <a:ea typeface="Times New Roman"/>
                        </a:rPr>
                        <a:t>102.52</a:t>
                      </a:r>
                      <a:endParaRPr lang="es-ES" sz="1600" dirty="0">
                        <a:latin typeface="Times New Roman"/>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13" name="12 Tabla"/>
          <p:cNvGraphicFramePr>
            <a:graphicFrameLocks noGrp="1"/>
          </p:cNvGraphicFramePr>
          <p:nvPr/>
        </p:nvGraphicFramePr>
        <p:xfrm>
          <a:off x="2133600" y="4907280"/>
          <a:ext cx="5090796" cy="1950720"/>
        </p:xfrm>
        <a:graphic>
          <a:graphicData uri="http://schemas.openxmlformats.org/drawingml/2006/table">
            <a:tbl>
              <a:tblPr/>
              <a:tblGrid>
                <a:gridCol w="1324196"/>
                <a:gridCol w="1274475"/>
                <a:gridCol w="1274475"/>
                <a:gridCol w="1217650"/>
              </a:tblGrid>
              <a:tr h="190500">
                <a:tc>
                  <a:txBody>
                    <a:bodyPr/>
                    <a:lstStyle/>
                    <a:p>
                      <a:pPr algn="ctr">
                        <a:lnSpc>
                          <a:spcPct val="200000"/>
                        </a:lnSpc>
                        <a:spcAft>
                          <a:spcPts val="0"/>
                        </a:spcAft>
                      </a:pPr>
                      <a:r>
                        <a:rPr lang="es-ES" sz="1600" b="1" dirty="0">
                          <a:solidFill>
                            <a:schemeClr val="bg1"/>
                          </a:solidFill>
                          <a:effectLst>
                            <a:outerShdw blurRad="38100" dist="38100" dir="2700000" algn="tl">
                              <a:srgbClr val="000000">
                                <a:alpha val="43137"/>
                              </a:srgbClr>
                            </a:outerShdw>
                          </a:effectLst>
                          <a:latin typeface="Arial"/>
                          <a:ea typeface="Times New Roman"/>
                        </a:rPr>
                        <a:t>Secuencia</a:t>
                      </a:r>
                      <a:endParaRPr lang="es-ES" sz="1600" dirty="0">
                        <a:solidFill>
                          <a:schemeClr val="bg1"/>
                        </a:solidFill>
                        <a:effectLst>
                          <a:outerShdw blurRad="38100" dist="38100" dir="2700000" algn="tl">
                            <a:srgbClr val="000000">
                              <a:alpha val="43137"/>
                            </a:srgbClr>
                          </a:outerShdw>
                        </a:effectLst>
                        <a:latin typeface="Times New Roman"/>
                        <a:ea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200000"/>
                        </a:lnSpc>
                        <a:spcAft>
                          <a:spcPts val="0"/>
                        </a:spcAft>
                      </a:pPr>
                      <a:r>
                        <a:rPr lang="es-ES" sz="1600" b="1">
                          <a:solidFill>
                            <a:schemeClr val="bg1"/>
                          </a:solidFill>
                          <a:effectLst>
                            <a:outerShdw blurRad="38100" dist="38100" dir="2700000" algn="tl">
                              <a:srgbClr val="000000">
                                <a:alpha val="43137"/>
                              </a:srgbClr>
                            </a:outerShdw>
                          </a:effectLst>
                          <a:latin typeface="Arial"/>
                          <a:ea typeface="Times New Roman"/>
                        </a:rPr>
                        <a:t>R (pu)</a:t>
                      </a:r>
                      <a:endParaRPr lang="es-ES" sz="1600">
                        <a:solidFill>
                          <a:schemeClr val="bg1"/>
                        </a:solidFill>
                        <a:effectLst>
                          <a:outerShdw blurRad="38100" dist="38100" dir="2700000" algn="tl">
                            <a:srgbClr val="000000">
                              <a:alpha val="43137"/>
                            </a:srgbClr>
                          </a:outerShdw>
                        </a:effectLst>
                        <a:latin typeface="Times New Roman"/>
                        <a:ea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200000"/>
                        </a:lnSpc>
                        <a:spcAft>
                          <a:spcPts val="0"/>
                        </a:spcAft>
                      </a:pPr>
                      <a:r>
                        <a:rPr lang="es-ES" sz="1600" b="1">
                          <a:solidFill>
                            <a:schemeClr val="bg1"/>
                          </a:solidFill>
                          <a:effectLst>
                            <a:outerShdw blurRad="38100" dist="38100" dir="2700000" algn="tl">
                              <a:srgbClr val="000000">
                                <a:alpha val="43137"/>
                              </a:srgbClr>
                            </a:outerShdw>
                          </a:effectLst>
                          <a:latin typeface="Arial"/>
                          <a:ea typeface="Times New Roman"/>
                        </a:rPr>
                        <a:t>X (pu)</a:t>
                      </a:r>
                      <a:endParaRPr lang="es-ES" sz="1600">
                        <a:solidFill>
                          <a:schemeClr val="bg1"/>
                        </a:solidFill>
                        <a:effectLst>
                          <a:outerShdw blurRad="38100" dist="38100" dir="2700000" algn="tl">
                            <a:srgbClr val="000000">
                              <a:alpha val="43137"/>
                            </a:srgbClr>
                          </a:outerShdw>
                        </a:effectLst>
                        <a:latin typeface="Times New Roman"/>
                        <a:ea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200000"/>
                        </a:lnSpc>
                        <a:spcAft>
                          <a:spcPts val="0"/>
                        </a:spcAft>
                      </a:pPr>
                      <a:r>
                        <a:rPr lang="es-ES" sz="1600" b="1" dirty="0">
                          <a:solidFill>
                            <a:schemeClr val="bg1"/>
                          </a:solidFill>
                          <a:effectLst>
                            <a:outerShdw blurRad="38100" dist="38100" dir="2700000" algn="tl">
                              <a:srgbClr val="000000">
                                <a:alpha val="43137"/>
                              </a:srgbClr>
                            </a:outerShdw>
                          </a:effectLst>
                          <a:latin typeface="Arial"/>
                          <a:ea typeface="Times New Roman"/>
                        </a:rPr>
                        <a:t>X/R</a:t>
                      </a:r>
                      <a:endParaRPr lang="es-ES" sz="1600" dirty="0">
                        <a:solidFill>
                          <a:schemeClr val="bg1"/>
                        </a:solidFill>
                        <a:effectLst>
                          <a:outerShdw blurRad="38100" dist="38100" dir="2700000" algn="tl">
                            <a:srgbClr val="000000">
                              <a:alpha val="43137"/>
                            </a:srgbClr>
                          </a:outerShdw>
                        </a:effectLst>
                        <a:latin typeface="Times New Roman"/>
                        <a:ea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01930">
                <a:tc>
                  <a:txBody>
                    <a:bodyPr/>
                    <a:lstStyle/>
                    <a:p>
                      <a:pPr algn="ctr">
                        <a:lnSpc>
                          <a:spcPct val="200000"/>
                        </a:lnSpc>
                        <a:spcAft>
                          <a:spcPts val="0"/>
                        </a:spcAft>
                      </a:pPr>
                      <a:r>
                        <a:rPr lang="es-ES" sz="1600" dirty="0">
                          <a:latin typeface="Arial"/>
                          <a:ea typeface="Times New Roman"/>
                        </a:rPr>
                        <a:t>Positiva</a:t>
                      </a:r>
                      <a:endParaRPr lang="es-ES" sz="1600" dirty="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S" sz="1600">
                          <a:latin typeface="Arial"/>
                          <a:ea typeface="Times New Roman"/>
                        </a:rPr>
                        <a:t>0.0051615</a:t>
                      </a:r>
                      <a:endParaRPr lang="es-ES" sz="160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S" sz="1600">
                          <a:latin typeface="Arial"/>
                          <a:ea typeface="Times New Roman"/>
                        </a:rPr>
                        <a:t>0.0292605</a:t>
                      </a:r>
                      <a:endParaRPr lang="es-ES" sz="160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S" sz="1600">
                          <a:latin typeface="Arial"/>
                          <a:ea typeface="Times New Roman"/>
                        </a:rPr>
                        <a:t>5.669</a:t>
                      </a:r>
                      <a:endParaRPr lang="es-ES" sz="160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222885">
                <a:tc>
                  <a:txBody>
                    <a:bodyPr/>
                    <a:lstStyle/>
                    <a:p>
                      <a:pPr algn="ctr">
                        <a:lnSpc>
                          <a:spcPct val="200000"/>
                        </a:lnSpc>
                        <a:spcAft>
                          <a:spcPts val="0"/>
                        </a:spcAft>
                      </a:pPr>
                      <a:r>
                        <a:rPr lang="es-ES" sz="1600">
                          <a:latin typeface="Arial"/>
                          <a:ea typeface="Times New Roman"/>
                        </a:rPr>
                        <a:t>Negativa</a:t>
                      </a:r>
                      <a:endParaRPr lang="es-ES" sz="1600">
                        <a:latin typeface="Times New Roman"/>
                        <a:ea typeface="Times New Roman"/>
                      </a:endParaRPr>
                    </a:p>
                  </a:txBody>
                  <a:tcPr marL="68580" marR="68580" marT="0" marB="0" anchor="ctr">
                    <a:lnL>
                      <a:noFill/>
                    </a:lnL>
                    <a:lnR>
                      <a:noFill/>
                    </a:lnR>
                    <a:lnT>
                      <a:noFill/>
                    </a:lnT>
                    <a:lnB>
                      <a:noFill/>
                    </a:lnB>
                  </a:tcPr>
                </a:tc>
                <a:tc>
                  <a:txBody>
                    <a:bodyPr/>
                    <a:lstStyle/>
                    <a:p>
                      <a:pPr algn="ctr">
                        <a:lnSpc>
                          <a:spcPct val="200000"/>
                        </a:lnSpc>
                        <a:spcAft>
                          <a:spcPts val="0"/>
                        </a:spcAft>
                      </a:pPr>
                      <a:r>
                        <a:rPr lang="es-ES" sz="1600" dirty="0">
                          <a:latin typeface="Arial"/>
                          <a:ea typeface="Times New Roman"/>
                        </a:rPr>
                        <a:t>0.0051615</a:t>
                      </a:r>
                      <a:endParaRPr lang="es-ES" sz="1600" dirty="0">
                        <a:latin typeface="Times New Roman"/>
                        <a:ea typeface="Times New Roman"/>
                      </a:endParaRPr>
                    </a:p>
                  </a:txBody>
                  <a:tcPr marL="68580" marR="68580" marT="0" marB="0" anchor="ctr">
                    <a:lnL>
                      <a:noFill/>
                    </a:lnL>
                    <a:lnR>
                      <a:noFill/>
                    </a:lnR>
                    <a:lnT>
                      <a:noFill/>
                    </a:lnT>
                    <a:lnB>
                      <a:noFill/>
                    </a:lnB>
                  </a:tcPr>
                </a:tc>
                <a:tc>
                  <a:txBody>
                    <a:bodyPr/>
                    <a:lstStyle/>
                    <a:p>
                      <a:pPr algn="ctr">
                        <a:lnSpc>
                          <a:spcPct val="200000"/>
                        </a:lnSpc>
                        <a:spcAft>
                          <a:spcPts val="0"/>
                        </a:spcAft>
                      </a:pPr>
                      <a:r>
                        <a:rPr lang="es-ES" sz="1600" dirty="0">
                          <a:latin typeface="Arial"/>
                          <a:ea typeface="Times New Roman"/>
                        </a:rPr>
                        <a:t>0.0292605</a:t>
                      </a:r>
                      <a:endParaRPr lang="es-ES" sz="1600" dirty="0">
                        <a:latin typeface="Times New Roman"/>
                        <a:ea typeface="Times New Roman"/>
                      </a:endParaRPr>
                    </a:p>
                  </a:txBody>
                  <a:tcPr marL="68580" marR="68580" marT="0" marB="0" anchor="ctr">
                    <a:lnL>
                      <a:noFill/>
                    </a:lnL>
                    <a:lnR>
                      <a:noFill/>
                    </a:lnR>
                    <a:lnT>
                      <a:noFill/>
                    </a:lnT>
                    <a:lnB>
                      <a:noFill/>
                    </a:lnB>
                  </a:tcPr>
                </a:tc>
                <a:tc>
                  <a:txBody>
                    <a:bodyPr/>
                    <a:lstStyle/>
                    <a:p>
                      <a:pPr algn="ctr">
                        <a:lnSpc>
                          <a:spcPct val="200000"/>
                        </a:lnSpc>
                        <a:spcAft>
                          <a:spcPts val="0"/>
                        </a:spcAft>
                      </a:pPr>
                      <a:r>
                        <a:rPr lang="es-ES" sz="1600" dirty="0">
                          <a:latin typeface="Arial"/>
                          <a:ea typeface="Times New Roman"/>
                        </a:rPr>
                        <a:t>5.669</a:t>
                      </a:r>
                      <a:endParaRPr lang="es-ES" sz="1600" dirty="0">
                        <a:latin typeface="Times New Roman"/>
                        <a:ea typeface="Times New Roman"/>
                      </a:endParaRPr>
                    </a:p>
                  </a:txBody>
                  <a:tcPr marL="68580" marR="68580" marT="0" marB="0" anchor="ctr">
                    <a:lnL>
                      <a:noFill/>
                    </a:lnL>
                    <a:lnR>
                      <a:noFill/>
                    </a:lnR>
                    <a:lnT>
                      <a:noFill/>
                    </a:lnT>
                    <a:lnB>
                      <a:noFill/>
                    </a:lnB>
                  </a:tcPr>
                </a:tc>
              </a:tr>
              <a:tr h="180975">
                <a:tc>
                  <a:txBody>
                    <a:bodyPr/>
                    <a:lstStyle/>
                    <a:p>
                      <a:pPr algn="ctr">
                        <a:lnSpc>
                          <a:spcPct val="200000"/>
                        </a:lnSpc>
                        <a:spcAft>
                          <a:spcPts val="0"/>
                        </a:spcAft>
                      </a:pPr>
                      <a:r>
                        <a:rPr lang="es-ES" sz="1600">
                          <a:latin typeface="Arial"/>
                          <a:ea typeface="Times New Roman"/>
                        </a:rPr>
                        <a:t>Cero</a:t>
                      </a:r>
                      <a:endParaRPr lang="es-ES" sz="1600">
                        <a:latin typeface="Times New Roman"/>
                        <a:ea typeface="Times New Roman"/>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600">
                          <a:latin typeface="Arial"/>
                          <a:ea typeface="Times New Roman"/>
                        </a:rPr>
                        <a:t>0.0118866</a:t>
                      </a:r>
                      <a:endParaRPr lang="es-ES" sz="1600">
                        <a:latin typeface="Times New Roman"/>
                        <a:ea typeface="Times New Roman"/>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600" dirty="0">
                          <a:latin typeface="Arial"/>
                          <a:ea typeface="Times New Roman"/>
                        </a:rPr>
                        <a:t>0.0499398</a:t>
                      </a:r>
                      <a:endParaRPr lang="es-ES" sz="1600" dirty="0">
                        <a:latin typeface="Times New Roman"/>
                        <a:ea typeface="Times New Roman"/>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600" dirty="0">
                          <a:latin typeface="Arial"/>
                          <a:ea typeface="Times New Roman"/>
                        </a:rPr>
                        <a:t>4.2014</a:t>
                      </a:r>
                      <a:endParaRPr lang="es-ES" sz="1600" dirty="0">
                        <a:latin typeface="Times New Roman"/>
                        <a:ea typeface="Times New Roman"/>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14" name="2 Marcador de contenido"/>
          <p:cNvSpPr txBox="1">
            <a:spLocks/>
          </p:cNvSpPr>
          <p:nvPr/>
        </p:nvSpPr>
        <p:spPr>
          <a:xfrm>
            <a:off x="381000" y="4572000"/>
            <a:ext cx="8305800" cy="4572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r>
              <a:rPr lang="es-ES" b="1" dirty="0" smtClean="0">
                <a:solidFill>
                  <a:schemeClr val="tx1">
                    <a:lumMod val="50000"/>
                    <a:lumOff val="50000"/>
                  </a:schemeClr>
                </a:solidFill>
                <a:effectLst>
                  <a:outerShdw blurRad="38100" dist="38100" dir="2700000" algn="tl">
                    <a:srgbClr val="000000">
                      <a:alpha val="43137"/>
                    </a:srgbClr>
                  </a:outerShdw>
                </a:effectLst>
                <a:latin typeface="Verdana" pitchFamily="34" charset="0"/>
              </a:rPr>
              <a:t>IMPEDANCIAS EQUIVALENTES</a:t>
            </a:r>
            <a:endParaRPr kumimoji="0" lang="es-ES" b="0" i="0" u="none" strike="noStrike" kern="1200" cap="none" spc="0" normalizeH="0" baseline="0" noProof="0" dirty="0" smtClean="0">
              <a:ln>
                <a:noFill/>
              </a:ln>
              <a:solidFill>
                <a:schemeClr val="tx1">
                  <a:lumMod val="50000"/>
                  <a:lumOff val="50000"/>
                </a:schemeClr>
              </a:solidFill>
              <a:effectLst>
                <a:outerShdw blurRad="38100" dist="38100" dir="2700000" algn="tl">
                  <a:srgbClr val="000000">
                    <a:alpha val="43137"/>
                  </a:srgbClr>
                </a:outerShdw>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 y="6858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RESULTADOS</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sp>
        <p:nvSpPr>
          <p:cNvPr id="9" name="2 Marcador de contenido"/>
          <p:cNvSpPr txBox="1">
            <a:spLocks/>
          </p:cNvSpPr>
          <p:nvPr/>
        </p:nvSpPr>
        <p:spPr>
          <a:xfrm>
            <a:off x="152400" y="1600200"/>
            <a:ext cx="8305800" cy="4572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90000"/>
              </a:lnSpc>
              <a:spcBef>
                <a:spcPct val="20000"/>
              </a:spcBef>
              <a:spcAft>
                <a:spcPts val="0"/>
              </a:spcAft>
              <a:buClrTx/>
              <a:buSzTx/>
              <a:tabLst/>
              <a:defRPr/>
            </a:pPr>
            <a:r>
              <a:rPr lang="es-ES" sz="1400" b="1" noProof="0" dirty="0" smtClean="0">
                <a:effectLst>
                  <a:outerShdw blurRad="38100" dist="38100" dir="2700000" algn="tl">
                    <a:srgbClr val="000000">
                      <a:alpha val="43137"/>
                    </a:srgbClr>
                  </a:outerShdw>
                </a:effectLst>
                <a:latin typeface="Verdana" pitchFamily="34" charset="0"/>
              </a:rPr>
              <a:t>CORRIENTES DE FALLA TRIFASICA VISTAS EN LA BARRAS</a:t>
            </a:r>
            <a:endParaRPr kumimoji="0" lang="es-ES" sz="1400" b="0" i="0"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
        <p:nvSpPr>
          <p:cNvPr id="12" name="2 Marcador de contenido"/>
          <p:cNvSpPr txBox="1">
            <a:spLocks/>
          </p:cNvSpPr>
          <p:nvPr/>
        </p:nvSpPr>
        <p:spPr>
          <a:xfrm>
            <a:off x="152400" y="4191000"/>
            <a:ext cx="8305800" cy="30480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90000"/>
              </a:lnSpc>
              <a:spcBef>
                <a:spcPct val="20000"/>
              </a:spcBef>
              <a:spcAft>
                <a:spcPts val="0"/>
              </a:spcAft>
              <a:buClrTx/>
              <a:buSzTx/>
              <a:tabLst/>
              <a:defRPr/>
            </a:pPr>
            <a:r>
              <a:rPr lang="es-ES" sz="1400" b="1" dirty="0" smtClean="0">
                <a:effectLst>
                  <a:outerShdw blurRad="38100" dist="38100" dir="2700000" algn="tl">
                    <a:srgbClr val="000000">
                      <a:alpha val="43137"/>
                    </a:srgbClr>
                  </a:outerShdw>
                </a:effectLst>
                <a:latin typeface="Verdana" pitchFamily="34" charset="0"/>
              </a:rPr>
              <a:t>CORRIENTES DE FALLA DE UNA LINEA A TIERRA VISTAS EN LAS BARRAS</a:t>
            </a: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
        <p:nvSpPr>
          <p:cNvPr id="15" name="2 Marcador de contenido"/>
          <p:cNvSpPr txBox="1">
            <a:spLocks/>
          </p:cNvSpPr>
          <p:nvPr/>
        </p:nvSpPr>
        <p:spPr>
          <a:xfrm>
            <a:off x="0" y="1219200"/>
            <a:ext cx="8458200" cy="3810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s-ES" sz="1700" b="1" i="0" u="none" strike="noStrike" kern="1200" cap="none" spc="0" normalizeH="0" baseline="0" noProof="0" dirty="0" smtClean="0">
                <a:ln>
                  <a:noFill/>
                </a:ln>
                <a:solidFill>
                  <a:schemeClr val="tx1">
                    <a:lumMod val="50000"/>
                    <a:lumOff val="50000"/>
                  </a:schemeClr>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rPr>
              <a:t>CASO APLICADO - CARGA MAXIMA CON 2 UNIDADES GENERANDO</a:t>
            </a:r>
            <a:endParaRPr kumimoji="0" lang="es-ES" sz="17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graphicFrame>
        <p:nvGraphicFramePr>
          <p:cNvPr id="13" name="12 Tabla"/>
          <p:cNvGraphicFramePr>
            <a:graphicFrameLocks noGrp="1"/>
          </p:cNvGraphicFramePr>
          <p:nvPr/>
        </p:nvGraphicFramePr>
        <p:xfrm>
          <a:off x="228599" y="1905000"/>
          <a:ext cx="8686802" cy="2194560"/>
        </p:xfrm>
        <a:graphic>
          <a:graphicData uri="http://schemas.openxmlformats.org/drawingml/2006/table">
            <a:tbl>
              <a:tblPr/>
              <a:tblGrid>
                <a:gridCol w="840996"/>
                <a:gridCol w="3535692"/>
                <a:gridCol w="1051248"/>
                <a:gridCol w="946121"/>
                <a:gridCol w="1261497"/>
                <a:gridCol w="1051248"/>
              </a:tblGrid>
              <a:tr h="485775">
                <a:tc>
                  <a:txBody>
                    <a:bodyPr/>
                    <a:lstStyle/>
                    <a:p>
                      <a:pPr algn="ctr">
                        <a:spcAft>
                          <a:spcPts val="0"/>
                        </a:spcAft>
                      </a:pPr>
                      <a:r>
                        <a:rPr lang="es-ES" sz="1600" b="1" dirty="0">
                          <a:solidFill>
                            <a:schemeClr val="bg1"/>
                          </a:solidFill>
                          <a:latin typeface="Arial"/>
                          <a:ea typeface="Times New Roman"/>
                        </a:rPr>
                        <a:t>Barra </a:t>
                      </a:r>
                      <a:br>
                        <a:rPr lang="es-ES" sz="1600" b="1" dirty="0">
                          <a:solidFill>
                            <a:schemeClr val="bg1"/>
                          </a:solidFill>
                          <a:latin typeface="Arial"/>
                          <a:ea typeface="Times New Roman"/>
                        </a:rPr>
                      </a:br>
                      <a:r>
                        <a:rPr lang="es-ES" sz="1600" b="1" dirty="0">
                          <a:solidFill>
                            <a:schemeClr val="bg1"/>
                          </a:solidFill>
                          <a:latin typeface="Arial"/>
                          <a:ea typeface="Times New Roman"/>
                        </a:rPr>
                        <a:t>   No</a:t>
                      </a:r>
                      <a:endParaRPr lang="es-ES" sz="16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es-ES" sz="1600" b="1" dirty="0">
                          <a:solidFill>
                            <a:schemeClr val="bg1"/>
                          </a:solidFill>
                          <a:latin typeface="Arial"/>
                          <a:ea typeface="Times New Roman"/>
                        </a:rPr>
                        <a:t>Barra Nombre</a:t>
                      </a:r>
                      <a:endParaRPr lang="es-ES" sz="16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endParaRPr lang="es-ES" sz="16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es-ES" sz="1600" b="1" dirty="0">
                          <a:solidFill>
                            <a:schemeClr val="bg1"/>
                          </a:solidFill>
                          <a:latin typeface="Arial"/>
                          <a:ea typeface="Times New Roman"/>
                        </a:rPr>
                        <a:t>Falla</a:t>
                      </a:r>
                      <a:endParaRPr lang="es-ES" sz="1600" dirty="0">
                        <a:solidFill>
                          <a:schemeClr val="bg1"/>
                        </a:solidFill>
                        <a:latin typeface="Times New Roman"/>
                        <a:ea typeface="Times New Roman"/>
                      </a:endParaRPr>
                    </a:p>
                    <a:p>
                      <a:pPr algn="ctr">
                        <a:spcAft>
                          <a:spcPts val="0"/>
                        </a:spcAft>
                      </a:pPr>
                      <a:r>
                        <a:rPr lang="es-ES" sz="1600" b="1" dirty="0">
                          <a:solidFill>
                            <a:schemeClr val="bg1"/>
                          </a:solidFill>
                          <a:latin typeface="Arial"/>
                          <a:ea typeface="Times New Roman"/>
                        </a:rPr>
                        <a:t>LLL</a:t>
                      </a:r>
                      <a:endParaRPr lang="es-ES" sz="1600" dirty="0">
                        <a:solidFill>
                          <a:schemeClr val="bg1"/>
                        </a:solidFill>
                        <a:latin typeface="Times New Roman"/>
                        <a:ea typeface="Times New Roman"/>
                      </a:endParaRPr>
                    </a:p>
                    <a:p>
                      <a:pPr algn="ctr">
                        <a:spcAft>
                          <a:spcPts val="0"/>
                        </a:spcAft>
                      </a:pPr>
                      <a:r>
                        <a:rPr lang="es-ES" sz="1600" b="1" dirty="0">
                          <a:solidFill>
                            <a:schemeClr val="bg1"/>
                          </a:solidFill>
                          <a:latin typeface="Arial"/>
                          <a:ea typeface="Times New Roman"/>
                        </a:rPr>
                        <a:t>[</a:t>
                      </a:r>
                      <a:r>
                        <a:rPr lang="es-ES" sz="1600" b="1" dirty="0" err="1">
                          <a:solidFill>
                            <a:schemeClr val="bg1"/>
                          </a:solidFill>
                          <a:latin typeface="Arial"/>
                          <a:ea typeface="Times New Roman"/>
                        </a:rPr>
                        <a:t>pu</a:t>
                      </a:r>
                      <a:r>
                        <a:rPr lang="es-ES" sz="1600" b="1" dirty="0">
                          <a:solidFill>
                            <a:schemeClr val="bg1"/>
                          </a:solidFill>
                          <a:latin typeface="Arial"/>
                          <a:ea typeface="Times New Roman"/>
                        </a:rPr>
                        <a:t>]</a:t>
                      </a:r>
                      <a:endParaRPr lang="es-ES" sz="16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es-ES" sz="1600" b="1" dirty="0">
                          <a:solidFill>
                            <a:schemeClr val="bg1"/>
                          </a:solidFill>
                          <a:latin typeface="Arial"/>
                          <a:ea typeface="Times New Roman"/>
                        </a:rPr>
                        <a:t>Falla</a:t>
                      </a:r>
                      <a:endParaRPr lang="es-ES" sz="1600" dirty="0">
                        <a:solidFill>
                          <a:schemeClr val="bg1"/>
                        </a:solidFill>
                        <a:latin typeface="Times New Roman"/>
                        <a:ea typeface="Times New Roman"/>
                      </a:endParaRPr>
                    </a:p>
                    <a:p>
                      <a:pPr algn="ctr">
                        <a:spcAft>
                          <a:spcPts val="0"/>
                        </a:spcAft>
                      </a:pPr>
                      <a:r>
                        <a:rPr lang="es-ES" sz="1600" b="1" dirty="0">
                          <a:solidFill>
                            <a:schemeClr val="bg1"/>
                          </a:solidFill>
                          <a:latin typeface="Arial"/>
                          <a:ea typeface="Times New Roman"/>
                        </a:rPr>
                        <a:t>LLL</a:t>
                      </a:r>
                      <a:endParaRPr lang="es-ES" sz="1600" dirty="0">
                        <a:solidFill>
                          <a:schemeClr val="bg1"/>
                        </a:solidFill>
                        <a:latin typeface="Times New Roman"/>
                        <a:ea typeface="Times New Roman"/>
                      </a:endParaRPr>
                    </a:p>
                    <a:p>
                      <a:pPr algn="ctr">
                        <a:spcAft>
                          <a:spcPts val="0"/>
                        </a:spcAft>
                      </a:pPr>
                      <a:r>
                        <a:rPr lang="es-ES" sz="1600" b="1" dirty="0">
                          <a:solidFill>
                            <a:schemeClr val="bg1"/>
                          </a:solidFill>
                          <a:latin typeface="Arial"/>
                          <a:ea typeface="Times New Roman"/>
                        </a:rPr>
                        <a:t>[A]</a:t>
                      </a:r>
                      <a:endParaRPr lang="es-ES" sz="16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es-ES" sz="1600" b="1" dirty="0">
                          <a:solidFill>
                            <a:schemeClr val="bg1"/>
                          </a:solidFill>
                          <a:latin typeface="Arial"/>
                          <a:ea typeface="Times New Roman"/>
                        </a:rPr>
                        <a:t>Falla</a:t>
                      </a:r>
                      <a:endParaRPr lang="es-ES" sz="1600" dirty="0">
                        <a:solidFill>
                          <a:schemeClr val="bg1"/>
                        </a:solidFill>
                        <a:latin typeface="Times New Roman"/>
                        <a:ea typeface="Times New Roman"/>
                      </a:endParaRPr>
                    </a:p>
                    <a:p>
                      <a:pPr algn="ctr">
                        <a:spcAft>
                          <a:spcPts val="0"/>
                        </a:spcAft>
                      </a:pPr>
                      <a:r>
                        <a:rPr lang="es-ES" sz="1600" b="1" dirty="0">
                          <a:solidFill>
                            <a:schemeClr val="bg1"/>
                          </a:solidFill>
                          <a:latin typeface="Arial"/>
                          <a:ea typeface="Times New Roman"/>
                        </a:rPr>
                        <a:t>LLL</a:t>
                      </a:r>
                      <a:endParaRPr lang="es-ES" sz="1600" dirty="0">
                        <a:solidFill>
                          <a:schemeClr val="bg1"/>
                        </a:solidFill>
                        <a:latin typeface="Times New Roman"/>
                        <a:ea typeface="Times New Roman"/>
                      </a:endParaRPr>
                    </a:p>
                    <a:p>
                      <a:pPr algn="ctr">
                        <a:spcAft>
                          <a:spcPts val="0"/>
                        </a:spcAft>
                      </a:pPr>
                      <a:r>
                        <a:rPr lang="es-ES" sz="1600" b="1" dirty="0">
                          <a:solidFill>
                            <a:schemeClr val="bg1"/>
                          </a:solidFill>
                          <a:latin typeface="Arial"/>
                          <a:ea typeface="Times New Roman"/>
                        </a:rPr>
                        <a:t>[</a:t>
                      </a:r>
                      <a:r>
                        <a:rPr lang="es-ES" sz="1600" b="1" dirty="0" err="1">
                          <a:solidFill>
                            <a:schemeClr val="bg1"/>
                          </a:solidFill>
                          <a:latin typeface="Arial"/>
                          <a:ea typeface="Times New Roman"/>
                        </a:rPr>
                        <a:t>Deg</a:t>
                      </a:r>
                      <a:r>
                        <a:rPr lang="es-ES" sz="1600" b="1" dirty="0">
                          <a:solidFill>
                            <a:schemeClr val="bg1"/>
                          </a:solidFill>
                          <a:latin typeface="Arial"/>
                          <a:ea typeface="Times New Roman"/>
                        </a:rPr>
                        <a:t>]</a:t>
                      </a:r>
                      <a:endParaRPr lang="es-ES" sz="16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74320">
                <a:tc>
                  <a:txBody>
                    <a:bodyPr/>
                    <a:lstStyle/>
                    <a:p>
                      <a:pPr algn="ctr">
                        <a:lnSpc>
                          <a:spcPct val="150000"/>
                        </a:lnSpc>
                        <a:spcAft>
                          <a:spcPts val="0"/>
                        </a:spcAft>
                      </a:pPr>
                      <a:r>
                        <a:rPr lang="es-ES" sz="1600" dirty="0">
                          <a:latin typeface="Arial"/>
                          <a:ea typeface="Times New Roman"/>
                        </a:rPr>
                        <a:t>1</a:t>
                      </a:r>
                      <a:endParaRPr lang="es-ES" sz="1600" dirty="0">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600">
                          <a:latin typeface="Arial"/>
                          <a:ea typeface="Times New Roman"/>
                        </a:rPr>
                        <a:t>Generador 1 (13.8 kV)</a:t>
                      </a:r>
                      <a:endParaRPr lang="es-ES" sz="1600">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600">
                          <a:latin typeface="Arial"/>
                          <a:ea typeface="Times New Roman"/>
                        </a:rPr>
                        <a:t>AT1</a:t>
                      </a:r>
                      <a:endParaRPr lang="es-ES" sz="1600">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600">
                          <a:latin typeface="Arial"/>
                          <a:ea typeface="Times New Roman"/>
                        </a:rPr>
                        <a:t>10.878</a:t>
                      </a:r>
                      <a:endParaRPr lang="es-ES" sz="1600">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600">
                          <a:solidFill>
                            <a:srgbClr val="000000"/>
                          </a:solidFill>
                          <a:latin typeface="Arial"/>
                          <a:ea typeface="Times New Roman"/>
                        </a:rPr>
                        <a:t>45510.26</a:t>
                      </a:r>
                      <a:endParaRPr lang="es-ES" sz="1600">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600">
                          <a:latin typeface="Arial"/>
                          <a:ea typeface="Times New Roman"/>
                        </a:rPr>
                        <a:t>-54.16</a:t>
                      </a:r>
                      <a:endParaRPr lang="es-ES" sz="1600">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r>
              <a:tr h="274320">
                <a:tc>
                  <a:txBody>
                    <a:bodyPr/>
                    <a:lstStyle/>
                    <a:p>
                      <a:pPr algn="ctr">
                        <a:lnSpc>
                          <a:spcPct val="150000"/>
                        </a:lnSpc>
                        <a:spcAft>
                          <a:spcPts val="0"/>
                        </a:spcAft>
                      </a:pPr>
                      <a:r>
                        <a:rPr lang="es-ES" sz="1600">
                          <a:latin typeface="Arial"/>
                          <a:ea typeface="Times New Roman"/>
                        </a:rPr>
                        <a:t>2</a:t>
                      </a:r>
                      <a:endParaRPr lang="es-ES" sz="16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es-ES" sz="1600" dirty="0">
                          <a:latin typeface="Arial"/>
                          <a:ea typeface="Times New Roman"/>
                        </a:rPr>
                        <a:t>Generador 2 (13.8 </a:t>
                      </a:r>
                      <a:r>
                        <a:rPr lang="es-ES" sz="1600" dirty="0" err="1">
                          <a:latin typeface="Arial"/>
                          <a:ea typeface="Times New Roman"/>
                        </a:rPr>
                        <a:t>kV</a:t>
                      </a:r>
                      <a:r>
                        <a:rPr lang="es-ES" sz="1600" dirty="0">
                          <a:latin typeface="Arial"/>
                          <a:ea typeface="Times New Roman"/>
                        </a:rPr>
                        <a:t>)</a:t>
                      </a:r>
                      <a:endParaRPr lang="es-ES" sz="16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es-ES" sz="1600">
                          <a:latin typeface="Arial"/>
                          <a:ea typeface="Times New Roman"/>
                        </a:rPr>
                        <a:t>AT2</a:t>
                      </a:r>
                      <a:endParaRPr lang="es-ES" sz="16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es-ES" sz="1600">
                          <a:latin typeface="Arial"/>
                          <a:ea typeface="Times New Roman"/>
                        </a:rPr>
                        <a:t>8.015</a:t>
                      </a:r>
                      <a:endParaRPr lang="es-ES" sz="16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es-ES" sz="1600">
                          <a:solidFill>
                            <a:srgbClr val="000000"/>
                          </a:solidFill>
                          <a:latin typeface="Arial"/>
                          <a:ea typeface="Times New Roman"/>
                        </a:rPr>
                        <a:t>33532.33</a:t>
                      </a:r>
                      <a:endParaRPr lang="es-ES" sz="160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es-ES" sz="1600">
                          <a:latin typeface="Arial"/>
                          <a:ea typeface="Times New Roman"/>
                        </a:rPr>
                        <a:t>-52.99</a:t>
                      </a:r>
                      <a:endParaRPr lang="es-ES" sz="1600">
                        <a:latin typeface="Times New Roman"/>
                        <a:ea typeface="Times New Roman"/>
                      </a:endParaRPr>
                    </a:p>
                  </a:txBody>
                  <a:tcPr marL="44450" marR="44450" marT="0" marB="0" anchor="ctr">
                    <a:lnL>
                      <a:noFill/>
                    </a:lnL>
                    <a:lnR>
                      <a:noFill/>
                    </a:lnR>
                    <a:lnT>
                      <a:noFill/>
                    </a:lnT>
                    <a:lnB>
                      <a:noFill/>
                    </a:lnB>
                  </a:tcPr>
                </a:tc>
              </a:tr>
              <a:tr h="274320">
                <a:tc>
                  <a:txBody>
                    <a:bodyPr/>
                    <a:lstStyle/>
                    <a:p>
                      <a:pPr algn="ctr">
                        <a:lnSpc>
                          <a:spcPct val="150000"/>
                        </a:lnSpc>
                        <a:spcAft>
                          <a:spcPts val="0"/>
                        </a:spcAft>
                      </a:pPr>
                      <a:r>
                        <a:rPr lang="es-ES" sz="1600" dirty="0">
                          <a:latin typeface="Arial"/>
                          <a:ea typeface="Times New Roman"/>
                        </a:rPr>
                        <a:t>3</a:t>
                      </a:r>
                      <a:endParaRPr lang="es-ES" sz="16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es-ES" sz="1600" dirty="0">
                          <a:latin typeface="Arial"/>
                          <a:ea typeface="Times New Roman"/>
                        </a:rPr>
                        <a:t>Subestación (Anillo de 69 </a:t>
                      </a:r>
                      <a:r>
                        <a:rPr lang="es-ES" sz="1600" dirty="0" err="1">
                          <a:latin typeface="Arial"/>
                          <a:ea typeface="Times New Roman"/>
                        </a:rPr>
                        <a:t>kV</a:t>
                      </a:r>
                      <a:r>
                        <a:rPr lang="es-ES" sz="1600" dirty="0">
                          <a:latin typeface="Arial"/>
                          <a:ea typeface="Times New Roman"/>
                        </a:rPr>
                        <a:t>)</a:t>
                      </a:r>
                      <a:endParaRPr lang="es-ES" sz="16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es-ES" sz="1600" dirty="0">
                          <a:latin typeface="Arial"/>
                          <a:ea typeface="Times New Roman"/>
                        </a:rPr>
                        <a:t>ANILLO</a:t>
                      </a:r>
                      <a:endParaRPr lang="es-ES" sz="16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es-ES" sz="1600" dirty="0">
                          <a:latin typeface="Arial"/>
                          <a:ea typeface="Times New Roman"/>
                        </a:rPr>
                        <a:t>31.090</a:t>
                      </a:r>
                      <a:endParaRPr lang="es-ES" sz="16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es-ES" sz="1600" dirty="0">
                          <a:solidFill>
                            <a:srgbClr val="000000"/>
                          </a:solidFill>
                          <a:latin typeface="Arial"/>
                          <a:ea typeface="Times New Roman"/>
                        </a:rPr>
                        <a:t>26014.23</a:t>
                      </a:r>
                      <a:endParaRPr lang="es-ES" sz="1600" dirty="0">
                        <a:latin typeface="Times New Roman"/>
                        <a:ea typeface="Times New Roman"/>
                      </a:endParaRPr>
                    </a:p>
                  </a:txBody>
                  <a:tcPr marL="44450" marR="44450" marT="0" marB="0" anchor="ctr">
                    <a:lnL>
                      <a:noFill/>
                    </a:lnL>
                    <a:lnR>
                      <a:noFill/>
                    </a:lnR>
                    <a:lnT>
                      <a:noFill/>
                    </a:lnT>
                    <a:lnB>
                      <a:noFill/>
                    </a:lnB>
                  </a:tcPr>
                </a:tc>
                <a:tc>
                  <a:txBody>
                    <a:bodyPr/>
                    <a:lstStyle/>
                    <a:p>
                      <a:pPr algn="ctr">
                        <a:lnSpc>
                          <a:spcPct val="150000"/>
                        </a:lnSpc>
                        <a:spcAft>
                          <a:spcPts val="0"/>
                        </a:spcAft>
                      </a:pPr>
                      <a:r>
                        <a:rPr lang="es-ES" sz="1600" dirty="0">
                          <a:latin typeface="Arial"/>
                          <a:ea typeface="Times New Roman"/>
                        </a:rPr>
                        <a:t>-78.64</a:t>
                      </a:r>
                      <a:endParaRPr lang="es-ES" sz="1600" dirty="0">
                        <a:latin typeface="Times New Roman"/>
                        <a:ea typeface="Times New Roman"/>
                      </a:endParaRPr>
                    </a:p>
                  </a:txBody>
                  <a:tcPr marL="44450" marR="44450" marT="0" marB="0" anchor="ctr">
                    <a:lnL>
                      <a:noFill/>
                    </a:lnL>
                    <a:lnR>
                      <a:noFill/>
                    </a:lnR>
                    <a:lnT>
                      <a:noFill/>
                    </a:lnT>
                    <a:lnB>
                      <a:noFill/>
                    </a:lnB>
                  </a:tcPr>
                </a:tc>
              </a:tr>
              <a:tr h="274320">
                <a:tc>
                  <a:txBody>
                    <a:bodyPr/>
                    <a:lstStyle/>
                    <a:p>
                      <a:pPr algn="ctr">
                        <a:lnSpc>
                          <a:spcPct val="150000"/>
                        </a:lnSpc>
                        <a:spcAft>
                          <a:spcPts val="0"/>
                        </a:spcAft>
                      </a:pPr>
                      <a:r>
                        <a:rPr lang="es-ES" sz="1600">
                          <a:latin typeface="Arial"/>
                          <a:ea typeface="Times New Roman"/>
                        </a:rPr>
                        <a:t>13</a:t>
                      </a:r>
                      <a:endParaRPr lang="es-ES" sz="1600">
                        <a:latin typeface="Times New Roman"/>
                        <a:ea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dirty="0">
                          <a:latin typeface="Arial"/>
                          <a:ea typeface="Times New Roman"/>
                        </a:rPr>
                        <a:t>Interconexión (69 </a:t>
                      </a:r>
                      <a:r>
                        <a:rPr lang="es-ES" sz="1600" dirty="0" err="1">
                          <a:latin typeface="Arial"/>
                          <a:ea typeface="Times New Roman"/>
                        </a:rPr>
                        <a:t>kV</a:t>
                      </a:r>
                      <a:r>
                        <a:rPr lang="es-ES" sz="1600" dirty="0">
                          <a:latin typeface="Arial"/>
                          <a:ea typeface="Times New Roman"/>
                        </a:rPr>
                        <a:t>)</a:t>
                      </a:r>
                      <a:endParaRPr lang="es-ES" sz="1600" dirty="0">
                        <a:latin typeface="Times New Roman"/>
                        <a:ea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Arial"/>
                          <a:ea typeface="Times New Roman"/>
                        </a:rPr>
                        <a:t>INTER</a:t>
                      </a:r>
                      <a:endParaRPr lang="es-ES" sz="1600">
                        <a:latin typeface="Times New Roman"/>
                        <a:ea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dirty="0">
                          <a:latin typeface="Arial"/>
                          <a:ea typeface="Times New Roman"/>
                        </a:rPr>
                        <a:t>38.543</a:t>
                      </a:r>
                      <a:endParaRPr lang="es-ES" sz="1600" dirty="0">
                        <a:latin typeface="Times New Roman"/>
                        <a:ea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solidFill>
                            <a:srgbClr val="000000"/>
                          </a:solidFill>
                          <a:latin typeface="Arial"/>
                          <a:ea typeface="Times New Roman"/>
                        </a:rPr>
                        <a:t>32250.45</a:t>
                      </a:r>
                      <a:endParaRPr lang="es-ES" sz="1600">
                        <a:latin typeface="Times New Roman"/>
                        <a:ea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dirty="0">
                          <a:latin typeface="Arial"/>
                          <a:ea typeface="Times New Roman"/>
                        </a:rPr>
                        <a:t>-80.17</a:t>
                      </a:r>
                      <a:endParaRPr lang="es-ES" sz="1600" dirty="0">
                        <a:latin typeface="Times New Roman"/>
                        <a:ea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14" name="13 Tabla"/>
          <p:cNvGraphicFramePr>
            <a:graphicFrameLocks noGrp="1"/>
          </p:cNvGraphicFramePr>
          <p:nvPr/>
        </p:nvGraphicFramePr>
        <p:xfrm>
          <a:off x="228600" y="4495800"/>
          <a:ext cx="8686799" cy="2210404"/>
        </p:xfrm>
        <a:graphic>
          <a:graphicData uri="http://schemas.openxmlformats.org/drawingml/2006/table">
            <a:tbl>
              <a:tblPr/>
              <a:tblGrid>
                <a:gridCol w="840996"/>
                <a:gridCol w="3535692"/>
                <a:gridCol w="1051247"/>
                <a:gridCol w="946121"/>
                <a:gridCol w="1261496"/>
                <a:gridCol w="1051247"/>
              </a:tblGrid>
              <a:tr h="654715">
                <a:tc>
                  <a:txBody>
                    <a:bodyPr/>
                    <a:lstStyle/>
                    <a:p>
                      <a:pPr algn="ctr">
                        <a:spcAft>
                          <a:spcPts val="0"/>
                        </a:spcAft>
                      </a:pPr>
                      <a:r>
                        <a:rPr lang="es-ES" sz="1600" b="1">
                          <a:solidFill>
                            <a:schemeClr val="bg1"/>
                          </a:solidFill>
                          <a:latin typeface="Arial"/>
                          <a:ea typeface="Times New Roman"/>
                        </a:rPr>
                        <a:t>Barra </a:t>
                      </a:r>
                      <a:br>
                        <a:rPr lang="es-ES" sz="1600" b="1">
                          <a:solidFill>
                            <a:schemeClr val="bg1"/>
                          </a:solidFill>
                          <a:latin typeface="Arial"/>
                          <a:ea typeface="Times New Roman"/>
                        </a:rPr>
                      </a:br>
                      <a:r>
                        <a:rPr lang="es-ES" sz="1600" b="1">
                          <a:solidFill>
                            <a:schemeClr val="bg1"/>
                          </a:solidFill>
                          <a:latin typeface="Arial"/>
                          <a:ea typeface="Times New Roman"/>
                        </a:rPr>
                        <a:t>   No</a:t>
                      </a:r>
                      <a:endParaRPr lang="es-ES" sz="160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es-ES" sz="1600" b="1">
                          <a:solidFill>
                            <a:schemeClr val="bg1"/>
                          </a:solidFill>
                          <a:latin typeface="Arial"/>
                          <a:ea typeface="Times New Roman"/>
                        </a:rPr>
                        <a:t>Barra Nombre</a:t>
                      </a:r>
                      <a:endParaRPr lang="es-ES" sz="160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endParaRPr lang="es-ES" sz="160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es-ES" sz="1600" b="1">
                          <a:solidFill>
                            <a:schemeClr val="bg1"/>
                          </a:solidFill>
                          <a:latin typeface="Arial"/>
                          <a:ea typeface="Times New Roman"/>
                        </a:rPr>
                        <a:t>Falla</a:t>
                      </a:r>
                      <a:endParaRPr lang="es-ES" sz="1600">
                        <a:solidFill>
                          <a:schemeClr val="bg1"/>
                        </a:solidFill>
                        <a:latin typeface="Times New Roman"/>
                        <a:ea typeface="Times New Roman"/>
                      </a:endParaRPr>
                    </a:p>
                    <a:p>
                      <a:pPr algn="ctr">
                        <a:spcAft>
                          <a:spcPts val="0"/>
                        </a:spcAft>
                      </a:pPr>
                      <a:r>
                        <a:rPr lang="es-ES" sz="1600" b="1">
                          <a:solidFill>
                            <a:schemeClr val="bg1"/>
                          </a:solidFill>
                          <a:latin typeface="Arial"/>
                          <a:ea typeface="Times New Roman"/>
                        </a:rPr>
                        <a:t>LG</a:t>
                      </a:r>
                      <a:endParaRPr lang="es-ES" sz="1600">
                        <a:solidFill>
                          <a:schemeClr val="bg1"/>
                        </a:solidFill>
                        <a:latin typeface="Times New Roman"/>
                        <a:ea typeface="Times New Roman"/>
                      </a:endParaRPr>
                    </a:p>
                    <a:p>
                      <a:pPr algn="ctr">
                        <a:spcAft>
                          <a:spcPts val="0"/>
                        </a:spcAft>
                      </a:pPr>
                      <a:r>
                        <a:rPr lang="es-ES" sz="1600" b="1">
                          <a:solidFill>
                            <a:schemeClr val="bg1"/>
                          </a:solidFill>
                          <a:latin typeface="Arial"/>
                          <a:ea typeface="Times New Roman"/>
                        </a:rPr>
                        <a:t>[pu]</a:t>
                      </a:r>
                      <a:endParaRPr lang="es-ES" sz="160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es-ES" sz="1600" b="1">
                          <a:solidFill>
                            <a:schemeClr val="bg1"/>
                          </a:solidFill>
                          <a:latin typeface="Arial"/>
                          <a:ea typeface="Times New Roman"/>
                        </a:rPr>
                        <a:t>Falla</a:t>
                      </a:r>
                      <a:endParaRPr lang="es-ES" sz="1600">
                        <a:solidFill>
                          <a:schemeClr val="bg1"/>
                        </a:solidFill>
                        <a:latin typeface="Times New Roman"/>
                        <a:ea typeface="Times New Roman"/>
                      </a:endParaRPr>
                    </a:p>
                    <a:p>
                      <a:pPr algn="ctr">
                        <a:spcAft>
                          <a:spcPts val="0"/>
                        </a:spcAft>
                      </a:pPr>
                      <a:r>
                        <a:rPr lang="es-ES" sz="1600" b="1">
                          <a:solidFill>
                            <a:schemeClr val="bg1"/>
                          </a:solidFill>
                          <a:latin typeface="Arial"/>
                          <a:ea typeface="Times New Roman"/>
                        </a:rPr>
                        <a:t>LG</a:t>
                      </a:r>
                      <a:endParaRPr lang="es-ES" sz="1600">
                        <a:solidFill>
                          <a:schemeClr val="bg1"/>
                        </a:solidFill>
                        <a:latin typeface="Times New Roman"/>
                        <a:ea typeface="Times New Roman"/>
                      </a:endParaRPr>
                    </a:p>
                    <a:p>
                      <a:pPr algn="ctr">
                        <a:spcAft>
                          <a:spcPts val="0"/>
                        </a:spcAft>
                      </a:pPr>
                      <a:r>
                        <a:rPr lang="es-ES" sz="1600" b="1">
                          <a:solidFill>
                            <a:schemeClr val="bg1"/>
                          </a:solidFill>
                          <a:latin typeface="Arial"/>
                          <a:ea typeface="Times New Roman"/>
                        </a:rPr>
                        <a:t>[A]</a:t>
                      </a:r>
                      <a:endParaRPr lang="es-ES" sz="160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es-ES" sz="1600" b="1" dirty="0">
                          <a:solidFill>
                            <a:schemeClr val="bg1"/>
                          </a:solidFill>
                          <a:latin typeface="Arial"/>
                          <a:ea typeface="Times New Roman"/>
                        </a:rPr>
                        <a:t>Falla</a:t>
                      </a:r>
                      <a:endParaRPr lang="es-ES" sz="1600" dirty="0">
                        <a:solidFill>
                          <a:schemeClr val="bg1"/>
                        </a:solidFill>
                        <a:latin typeface="Times New Roman"/>
                        <a:ea typeface="Times New Roman"/>
                      </a:endParaRPr>
                    </a:p>
                    <a:p>
                      <a:pPr algn="ctr">
                        <a:spcAft>
                          <a:spcPts val="0"/>
                        </a:spcAft>
                      </a:pPr>
                      <a:r>
                        <a:rPr lang="es-ES" sz="1600" b="1" dirty="0">
                          <a:solidFill>
                            <a:schemeClr val="bg1"/>
                          </a:solidFill>
                          <a:latin typeface="Arial"/>
                          <a:ea typeface="Times New Roman"/>
                        </a:rPr>
                        <a:t>LG</a:t>
                      </a:r>
                      <a:endParaRPr lang="es-ES" sz="1600" dirty="0">
                        <a:solidFill>
                          <a:schemeClr val="bg1"/>
                        </a:solidFill>
                        <a:latin typeface="Times New Roman"/>
                        <a:ea typeface="Times New Roman"/>
                      </a:endParaRPr>
                    </a:p>
                    <a:p>
                      <a:pPr algn="ctr">
                        <a:spcAft>
                          <a:spcPts val="0"/>
                        </a:spcAft>
                      </a:pPr>
                      <a:r>
                        <a:rPr lang="es-ES" sz="1600" b="1" dirty="0">
                          <a:solidFill>
                            <a:schemeClr val="bg1"/>
                          </a:solidFill>
                          <a:latin typeface="Arial"/>
                          <a:ea typeface="Times New Roman"/>
                        </a:rPr>
                        <a:t>[</a:t>
                      </a:r>
                      <a:r>
                        <a:rPr lang="es-ES" sz="1600" b="1" dirty="0" err="1">
                          <a:solidFill>
                            <a:schemeClr val="bg1"/>
                          </a:solidFill>
                          <a:latin typeface="Arial"/>
                          <a:ea typeface="Times New Roman"/>
                        </a:rPr>
                        <a:t>Deg</a:t>
                      </a:r>
                      <a:r>
                        <a:rPr lang="es-ES" sz="1600" b="1" dirty="0">
                          <a:solidFill>
                            <a:schemeClr val="bg1"/>
                          </a:solidFill>
                          <a:latin typeface="Arial"/>
                          <a:ea typeface="Times New Roman"/>
                        </a:rPr>
                        <a:t>]</a:t>
                      </a:r>
                      <a:endParaRPr lang="es-ES" sz="1600" dirty="0">
                        <a:solidFill>
                          <a:schemeClr val="bg1"/>
                        </a:solidFill>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369721">
                <a:tc>
                  <a:txBody>
                    <a:bodyPr/>
                    <a:lstStyle/>
                    <a:p>
                      <a:pPr algn="ctr">
                        <a:spcAft>
                          <a:spcPts val="0"/>
                        </a:spcAft>
                      </a:pPr>
                      <a:r>
                        <a:rPr lang="es-ES" sz="1600">
                          <a:latin typeface="Arial"/>
                          <a:ea typeface="Times New Roman"/>
                        </a:rPr>
                        <a:t>1</a:t>
                      </a:r>
                      <a:endParaRPr lang="es-ES" sz="1600">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600">
                          <a:latin typeface="Arial"/>
                          <a:ea typeface="Times New Roman"/>
                        </a:rPr>
                        <a:t>Generador 1 (13.8 kV)</a:t>
                      </a:r>
                      <a:endParaRPr lang="es-ES" sz="1600">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600">
                          <a:latin typeface="Arial"/>
                          <a:ea typeface="Times New Roman"/>
                        </a:rPr>
                        <a:t>AT1</a:t>
                      </a:r>
                      <a:endParaRPr lang="es-ES" sz="1600">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600">
                          <a:latin typeface="Arial"/>
                          <a:ea typeface="Times New Roman"/>
                        </a:rPr>
                        <a:t>0.001</a:t>
                      </a:r>
                      <a:endParaRPr lang="es-ES" sz="1600">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600">
                          <a:solidFill>
                            <a:srgbClr val="000000"/>
                          </a:solidFill>
                          <a:latin typeface="Arial"/>
                          <a:ea typeface="Times New Roman"/>
                        </a:rPr>
                        <a:t>4.18</a:t>
                      </a:r>
                      <a:endParaRPr lang="es-ES" sz="1600">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600">
                          <a:latin typeface="Arial"/>
                          <a:ea typeface="Times New Roman"/>
                        </a:rPr>
                        <a:t>33.73</a:t>
                      </a:r>
                      <a:endParaRPr lang="es-ES" sz="1600">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r>
              <a:tr h="369721">
                <a:tc>
                  <a:txBody>
                    <a:bodyPr/>
                    <a:lstStyle/>
                    <a:p>
                      <a:pPr algn="ctr">
                        <a:spcAft>
                          <a:spcPts val="0"/>
                        </a:spcAft>
                      </a:pPr>
                      <a:r>
                        <a:rPr lang="es-ES" sz="1600">
                          <a:latin typeface="Arial"/>
                          <a:ea typeface="Times New Roman"/>
                        </a:rPr>
                        <a:t>2</a:t>
                      </a:r>
                      <a:endParaRPr lang="es-ES" sz="1600">
                        <a:latin typeface="Times New Roman"/>
                        <a:ea typeface="Times New Roman"/>
                      </a:endParaRPr>
                    </a:p>
                  </a:txBody>
                  <a:tcPr marL="44450" marR="44450" marT="0" marB="0" anchor="ctr">
                    <a:lnL>
                      <a:noFill/>
                    </a:lnL>
                    <a:lnR>
                      <a:noFill/>
                    </a:lnR>
                    <a:lnT>
                      <a:noFill/>
                    </a:lnT>
                    <a:lnB>
                      <a:noFill/>
                    </a:lnB>
                  </a:tcPr>
                </a:tc>
                <a:tc>
                  <a:txBody>
                    <a:bodyPr/>
                    <a:lstStyle/>
                    <a:p>
                      <a:pPr algn="ctr">
                        <a:spcAft>
                          <a:spcPts val="0"/>
                        </a:spcAft>
                      </a:pPr>
                      <a:r>
                        <a:rPr lang="es-ES" sz="1600">
                          <a:latin typeface="Arial"/>
                          <a:ea typeface="Times New Roman"/>
                        </a:rPr>
                        <a:t>Generador 2 (13.8 kV)</a:t>
                      </a:r>
                      <a:endParaRPr lang="es-ES" sz="1600">
                        <a:latin typeface="Times New Roman"/>
                        <a:ea typeface="Times New Roman"/>
                      </a:endParaRPr>
                    </a:p>
                  </a:txBody>
                  <a:tcPr marL="44450" marR="44450" marT="0" marB="0" anchor="ctr">
                    <a:lnL>
                      <a:noFill/>
                    </a:lnL>
                    <a:lnR>
                      <a:noFill/>
                    </a:lnR>
                    <a:lnT>
                      <a:noFill/>
                    </a:lnT>
                    <a:lnB>
                      <a:noFill/>
                    </a:lnB>
                  </a:tcPr>
                </a:tc>
                <a:tc>
                  <a:txBody>
                    <a:bodyPr/>
                    <a:lstStyle/>
                    <a:p>
                      <a:pPr algn="ctr">
                        <a:spcAft>
                          <a:spcPts val="0"/>
                        </a:spcAft>
                      </a:pPr>
                      <a:r>
                        <a:rPr lang="es-ES" sz="1600">
                          <a:latin typeface="Arial"/>
                          <a:ea typeface="Times New Roman"/>
                        </a:rPr>
                        <a:t>AT2</a:t>
                      </a:r>
                      <a:endParaRPr lang="es-ES" sz="1600">
                        <a:latin typeface="Times New Roman"/>
                        <a:ea typeface="Times New Roman"/>
                      </a:endParaRPr>
                    </a:p>
                  </a:txBody>
                  <a:tcPr marL="44450" marR="44450" marT="0" marB="0" anchor="ctr">
                    <a:lnL>
                      <a:noFill/>
                    </a:lnL>
                    <a:lnR>
                      <a:noFill/>
                    </a:lnR>
                    <a:lnT>
                      <a:noFill/>
                    </a:lnT>
                    <a:lnB>
                      <a:noFill/>
                    </a:lnB>
                  </a:tcPr>
                </a:tc>
                <a:tc>
                  <a:txBody>
                    <a:bodyPr/>
                    <a:lstStyle/>
                    <a:p>
                      <a:pPr algn="ctr">
                        <a:spcAft>
                          <a:spcPts val="0"/>
                        </a:spcAft>
                      </a:pPr>
                      <a:r>
                        <a:rPr lang="es-ES" sz="1600">
                          <a:latin typeface="Arial"/>
                          <a:ea typeface="Times New Roman"/>
                        </a:rPr>
                        <a:t>0.003</a:t>
                      </a:r>
                      <a:endParaRPr lang="es-ES" sz="1600">
                        <a:latin typeface="Times New Roman"/>
                        <a:ea typeface="Times New Roman"/>
                      </a:endParaRPr>
                    </a:p>
                  </a:txBody>
                  <a:tcPr marL="44450" marR="44450" marT="0" marB="0" anchor="ctr">
                    <a:lnL>
                      <a:noFill/>
                    </a:lnL>
                    <a:lnR>
                      <a:noFill/>
                    </a:lnR>
                    <a:lnT>
                      <a:noFill/>
                    </a:lnT>
                    <a:lnB>
                      <a:noFill/>
                    </a:lnB>
                  </a:tcPr>
                </a:tc>
                <a:tc>
                  <a:txBody>
                    <a:bodyPr/>
                    <a:lstStyle/>
                    <a:p>
                      <a:pPr algn="ctr">
                        <a:spcAft>
                          <a:spcPts val="0"/>
                        </a:spcAft>
                      </a:pPr>
                      <a:r>
                        <a:rPr lang="es-ES" sz="1600">
                          <a:solidFill>
                            <a:srgbClr val="000000"/>
                          </a:solidFill>
                          <a:latin typeface="Arial"/>
                          <a:ea typeface="Times New Roman"/>
                        </a:rPr>
                        <a:t>12.55</a:t>
                      </a:r>
                      <a:endParaRPr lang="es-ES" sz="1600">
                        <a:latin typeface="Times New Roman"/>
                        <a:ea typeface="Times New Roman"/>
                      </a:endParaRPr>
                    </a:p>
                  </a:txBody>
                  <a:tcPr marL="44450" marR="44450" marT="0" marB="0" anchor="ctr">
                    <a:lnL>
                      <a:noFill/>
                    </a:lnL>
                    <a:lnR>
                      <a:noFill/>
                    </a:lnR>
                    <a:lnT>
                      <a:noFill/>
                    </a:lnT>
                    <a:lnB>
                      <a:noFill/>
                    </a:lnB>
                  </a:tcPr>
                </a:tc>
                <a:tc>
                  <a:txBody>
                    <a:bodyPr/>
                    <a:lstStyle/>
                    <a:p>
                      <a:pPr algn="ctr">
                        <a:spcAft>
                          <a:spcPts val="0"/>
                        </a:spcAft>
                      </a:pPr>
                      <a:r>
                        <a:rPr lang="es-ES" sz="1600">
                          <a:latin typeface="Arial"/>
                          <a:ea typeface="Times New Roman"/>
                        </a:rPr>
                        <a:t>35.63</a:t>
                      </a:r>
                      <a:endParaRPr lang="es-ES" sz="1600">
                        <a:latin typeface="Times New Roman"/>
                        <a:ea typeface="Times New Roman"/>
                      </a:endParaRPr>
                    </a:p>
                  </a:txBody>
                  <a:tcPr marL="44450" marR="44450" marT="0" marB="0" anchor="ctr">
                    <a:lnL>
                      <a:noFill/>
                    </a:lnL>
                    <a:lnR>
                      <a:noFill/>
                    </a:lnR>
                    <a:lnT>
                      <a:noFill/>
                    </a:lnT>
                    <a:lnB>
                      <a:noFill/>
                    </a:lnB>
                  </a:tcPr>
                </a:tc>
              </a:tr>
              <a:tr h="369721">
                <a:tc>
                  <a:txBody>
                    <a:bodyPr/>
                    <a:lstStyle/>
                    <a:p>
                      <a:pPr algn="ctr">
                        <a:spcAft>
                          <a:spcPts val="0"/>
                        </a:spcAft>
                      </a:pPr>
                      <a:r>
                        <a:rPr lang="es-ES" sz="1600">
                          <a:latin typeface="Arial"/>
                          <a:ea typeface="Times New Roman"/>
                        </a:rPr>
                        <a:t>3</a:t>
                      </a:r>
                      <a:endParaRPr lang="es-ES" sz="1600">
                        <a:latin typeface="Times New Roman"/>
                        <a:ea typeface="Times New Roman"/>
                      </a:endParaRPr>
                    </a:p>
                  </a:txBody>
                  <a:tcPr marL="44450" marR="44450" marT="0" marB="0" anchor="ctr">
                    <a:lnL>
                      <a:noFill/>
                    </a:lnL>
                    <a:lnR>
                      <a:noFill/>
                    </a:lnR>
                    <a:lnT>
                      <a:noFill/>
                    </a:lnT>
                    <a:lnB>
                      <a:noFill/>
                    </a:lnB>
                  </a:tcPr>
                </a:tc>
                <a:tc>
                  <a:txBody>
                    <a:bodyPr/>
                    <a:lstStyle/>
                    <a:p>
                      <a:pPr algn="ctr">
                        <a:spcAft>
                          <a:spcPts val="0"/>
                        </a:spcAft>
                      </a:pPr>
                      <a:r>
                        <a:rPr lang="es-ES" sz="1600">
                          <a:latin typeface="Arial"/>
                          <a:ea typeface="Times New Roman"/>
                        </a:rPr>
                        <a:t>Subestación (Anillo de 69 kV)</a:t>
                      </a:r>
                      <a:endParaRPr lang="es-ES" sz="1600">
                        <a:latin typeface="Times New Roman"/>
                        <a:ea typeface="Times New Roman"/>
                      </a:endParaRPr>
                    </a:p>
                  </a:txBody>
                  <a:tcPr marL="44450" marR="44450" marT="0" marB="0" anchor="ctr">
                    <a:lnL>
                      <a:noFill/>
                    </a:lnL>
                    <a:lnR>
                      <a:noFill/>
                    </a:lnR>
                    <a:lnT>
                      <a:noFill/>
                    </a:lnT>
                    <a:lnB>
                      <a:noFill/>
                    </a:lnB>
                  </a:tcPr>
                </a:tc>
                <a:tc>
                  <a:txBody>
                    <a:bodyPr/>
                    <a:lstStyle/>
                    <a:p>
                      <a:pPr algn="ctr">
                        <a:spcAft>
                          <a:spcPts val="0"/>
                        </a:spcAft>
                      </a:pPr>
                      <a:r>
                        <a:rPr lang="es-ES" sz="1600">
                          <a:latin typeface="Arial"/>
                          <a:ea typeface="Times New Roman"/>
                        </a:rPr>
                        <a:t>ANILLO</a:t>
                      </a:r>
                      <a:endParaRPr lang="es-ES" sz="1600">
                        <a:latin typeface="Times New Roman"/>
                        <a:ea typeface="Times New Roman"/>
                      </a:endParaRPr>
                    </a:p>
                  </a:txBody>
                  <a:tcPr marL="44450" marR="44450" marT="0" marB="0" anchor="ctr">
                    <a:lnL>
                      <a:noFill/>
                    </a:lnL>
                    <a:lnR>
                      <a:noFill/>
                    </a:lnR>
                    <a:lnT>
                      <a:noFill/>
                    </a:lnT>
                    <a:lnB>
                      <a:noFill/>
                    </a:lnB>
                  </a:tcPr>
                </a:tc>
                <a:tc>
                  <a:txBody>
                    <a:bodyPr/>
                    <a:lstStyle/>
                    <a:p>
                      <a:pPr algn="ctr">
                        <a:spcAft>
                          <a:spcPts val="0"/>
                        </a:spcAft>
                      </a:pPr>
                      <a:r>
                        <a:rPr lang="es-ES" sz="1600">
                          <a:latin typeface="Arial"/>
                          <a:ea typeface="Times New Roman"/>
                        </a:rPr>
                        <a:t>45.955</a:t>
                      </a:r>
                      <a:endParaRPr lang="es-ES" sz="1600">
                        <a:latin typeface="Times New Roman"/>
                        <a:ea typeface="Times New Roman"/>
                      </a:endParaRPr>
                    </a:p>
                  </a:txBody>
                  <a:tcPr marL="44450" marR="44450" marT="0" marB="0" anchor="ctr">
                    <a:lnL>
                      <a:noFill/>
                    </a:lnL>
                    <a:lnR>
                      <a:noFill/>
                    </a:lnR>
                    <a:lnT>
                      <a:noFill/>
                    </a:lnT>
                    <a:lnB>
                      <a:noFill/>
                    </a:lnB>
                  </a:tcPr>
                </a:tc>
                <a:tc>
                  <a:txBody>
                    <a:bodyPr/>
                    <a:lstStyle/>
                    <a:p>
                      <a:pPr algn="ctr">
                        <a:spcAft>
                          <a:spcPts val="0"/>
                        </a:spcAft>
                      </a:pPr>
                      <a:r>
                        <a:rPr lang="es-ES" sz="1600">
                          <a:solidFill>
                            <a:srgbClr val="000000"/>
                          </a:solidFill>
                          <a:latin typeface="Arial"/>
                          <a:ea typeface="Times New Roman"/>
                        </a:rPr>
                        <a:t>38452.36</a:t>
                      </a:r>
                      <a:endParaRPr lang="es-ES" sz="1600">
                        <a:latin typeface="Times New Roman"/>
                        <a:ea typeface="Times New Roman"/>
                      </a:endParaRPr>
                    </a:p>
                  </a:txBody>
                  <a:tcPr marL="44450" marR="44450" marT="0" marB="0" anchor="ctr">
                    <a:lnL>
                      <a:noFill/>
                    </a:lnL>
                    <a:lnR>
                      <a:noFill/>
                    </a:lnR>
                    <a:lnT>
                      <a:noFill/>
                    </a:lnT>
                    <a:lnB>
                      <a:noFill/>
                    </a:lnB>
                  </a:tcPr>
                </a:tc>
                <a:tc>
                  <a:txBody>
                    <a:bodyPr/>
                    <a:lstStyle/>
                    <a:p>
                      <a:pPr algn="ctr">
                        <a:spcAft>
                          <a:spcPts val="0"/>
                        </a:spcAft>
                      </a:pPr>
                      <a:r>
                        <a:rPr lang="es-ES" sz="1600">
                          <a:latin typeface="Arial"/>
                          <a:ea typeface="Times New Roman"/>
                        </a:rPr>
                        <a:t>-78.49</a:t>
                      </a:r>
                      <a:endParaRPr lang="es-ES" sz="1600">
                        <a:latin typeface="Times New Roman"/>
                        <a:ea typeface="Times New Roman"/>
                      </a:endParaRPr>
                    </a:p>
                  </a:txBody>
                  <a:tcPr marL="44450" marR="44450" marT="0" marB="0" anchor="ctr">
                    <a:lnL>
                      <a:noFill/>
                    </a:lnL>
                    <a:lnR>
                      <a:noFill/>
                    </a:lnR>
                    <a:lnT>
                      <a:noFill/>
                    </a:lnT>
                    <a:lnB>
                      <a:noFill/>
                    </a:lnB>
                  </a:tcPr>
                </a:tc>
              </a:tr>
              <a:tr h="369721">
                <a:tc>
                  <a:txBody>
                    <a:bodyPr/>
                    <a:lstStyle/>
                    <a:p>
                      <a:pPr algn="ctr">
                        <a:spcAft>
                          <a:spcPts val="0"/>
                        </a:spcAft>
                      </a:pPr>
                      <a:r>
                        <a:rPr lang="es-ES" sz="1600">
                          <a:latin typeface="Arial"/>
                          <a:ea typeface="Times New Roman"/>
                        </a:rPr>
                        <a:t>13</a:t>
                      </a:r>
                      <a:endParaRPr lang="es-ES" sz="1600">
                        <a:latin typeface="Times New Roman"/>
                        <a:ea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rPr>
                        <a:t>Interconexión (69 kV)</a:t>
                      </a:r>
                      <a:endParaRPr lang="es-ES" sz="1600">
                        <a:latin typeface="Times New Roman"/>
                        <a:ea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rPr>
                        <a:t>INTER</a:t>
                      </a:r>
                      <a:endParaRPr lang="es-ES" sz="1600">
                        <a:latin typeface="Times New Roman"/>
                        <a:ea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rPr>
                        <a:t>38.611</a:t>
                      </a:r>
                      <a:endParaRPr lang="es-ES" sz="1600">
                        <a:latin typeface="Times New Roman"/>
                        <a:ea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solidFill>
                            <a:srgbClr val="000000"/>
                          </a:solidFill>
                          <a:latin typeface="Arial"/>
                          <a:ea typeface="Times New Roman"/>
                        </a:rPr>
                        <a:t>32307.35</a:t>
                      </a:r>
                      <a:endParaRPr lang="es-ES" sz="1600">
                        <a:latin typeface="Times New Roman"/>
                        <a:ea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dirty="0">
                          <a:latin typeface="Arial"/>
                          <a:ea typeface="Times New Roman"/>
                        </a:rPr>
                        <a:t>-79.92</a:t>
                      </a:r>
                      <a:endParaRPr lang="es-ES" sz="1600" dirty="0">
                        <a:latin typeface="Times New Roman"/>
                        <a:ea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9144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ANALISIS DE RESULTADOS</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3" name="2 Marcador de contenido"/>
          <p:cNvSpPr>
            <a:spLocks noGrp="1"/>
          </p:cNvSpPr>
          <p:nvPr>
            <p:ph idx="1"/>
          </p:nvPr>
        </p:nvSpPr>
        <p:spPr>
          <a:xfrm>
            <a:off x="381000" y="1905000"/>
            <a:ext cx="8305800" cy="4343400"/>
          </a:xfrm>
        </p:spPr>
        <p:txBody>
          <a:bodyPr vert="horz" lIns="91440" tIns="45720" rIns="91440" bIns="45720" rtlCol="0">
            <a:normAutofit/>
          </a:bodyPr>
          <a:lstStyle/>
          <a:p>
            <a:r>
              <a:rPr lang="es-ES" sz="2400" dirty="0" smtClean="0">
                <a:latin typeface="Verdana" pitchFamily="34" charset="0"/>
              </a:rPr>
              <a:t>La resistencia de puesta a tierra en el generador a través de un transformador de distribución, limita la corriente de falla de línea – tierra a un valor bajo de corriente de falla. </a:t>
            </a:r>
          </a:p>
          <a:p>
            <a:pPr lvl="1"/>
            <a:r>
              <a:rPr lang="es-ES" sz="2000" dirty="0" smtClean="0">
                <a:latin typeface="Verdana" pitchFamily="34" charset="0"/>
              </a:rPr>
              <a:t>El generador es protegido contra esfuerzos mecánicos y daños internos. </a:t>
            </a:r>
          </a:p>
          <a:p>
            <a:pPr lvl="1" algn="just">
              <a:lnSpc>
                <a:spcPct val="90000"/>
              </a:lnSpc>
              <a:buNone/>
            </a:pPr>
            <a:endParaRPr lang="es-ES" sz="2000" dirty="0" smtClean="0">
              <a:latin typeface="Verdana" pitchFamily="34" charset="0"/>
            </a:endParaRPr>
          </a:p>
          <a:p>
            <a:pPr algn="just">
              <a:buNone/>
            </a:pPr>
            <a:endParaRPr lang="es-ES" sz="2400" dirty="0" smtClean="0">
              <a:latin typeface="Verdana" pitchFamily="34" charset="0"/>
            </a:endParaRPr>
          </a:p>
          <a:p>
            <a:pPr algn="just"/>
            <a:endParaRPr lang="es-ES" sz="2400" dirty="0" smtClean="0">
              <a:latin typeface="Verdana" pitchFamily="34" charset="0"/>
            </a:endParaRPr>
          </a:p>
          <a:p>
            <a:endParaRPr lang="es-ES" sz="2400" dirty="0" smtClean="0">
              <a:latin typeface="Verdana" pitchFamily="34" charset="0"/>
            </a:endParaRPr>
          </a:p>
          <a:p>
            <a:endParaRPr lang="es-EC" sz="2400" dirty="0" smtClean="0">
              <a:latin typeface="Verdana" pitchFamily="34" charset="0"/>
            </a:endParaRPr>
          </a:p>
          <a:p>
            <a:pPr algn="just"/>
            <a:endParaRPr lang="es-ES" sz="2400" dirty="0" smtClean="0">
              <a:latin typeface="Verdana"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sp>
        <p:nvSpPr>
          <p:cNvPr id="7"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44</a:t>
            </a:fld>
            <a:endParaRPr lang="es-ES" b="1" dirty="0">
              <a:latin typeface="BankGothic Md BT" pitchFamily="34" charset="0"/>
            </a:endParaRPr>
          </a:p>
        </p:txBody>
      </p:sp>
      <p:pic>
        <p:nvPicPr>
          <p:cNvPr id="8"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Título"/>
          <p:cNvSpPr>
            <a:spLocks noGrp="1"/>
          </p:cNvSpPr>
          <p:nvPr>
            <p:ph type="ctrTitle"/>
          </p:nvPr>
        </p:nvSpPr>
        <p:spPr>
          <a:xfrm>
            <a:off x="685800" y="1981200"/>
            <a:ext cx="7772400" cy="457200"/>
          </a:xfrm>
          <a:solidFill>
            <a:schemeClr val="accent1">
              <a:lumMod val="75000"/>
            </a:schemeClr>
          </a:solidFill>
        </p:spPr>
        <p:txBody>
          <a:bodyPr>
            <a:normAutofit fontScale="90000"/>
          </a:bodyPr>
          <a:lstStyle/>
          <a:p>
            <a:pPr lvl="0"/>
            <a:r>
              <a:rPr lang="es-E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ankGothic Md BT" pitchFamily="34" charset="0"/>
              </a:rPr>
              <a:t>CUARTA PARTE</a:t>
            </a:r>
            <a:endParaRPr lang="es-EC"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3 Título"/>
          <p:cNvSpPr txBox="1">
            <a:spLocks/>
          </p:cNvSpPr>
          <p:nvPr/>
        </p:nvSpPr>
        <p:spPr>
          <a:xfrm>
            <a:off x="990600" y="2895600"/>
            <a:ext cx="7315200" cy="1470025"/>
          </a:xfrm>
          <a:prstGeom prst="rect">
            <a:avLst/>
          </a:prstGeom>
        </p:spPr>
        <p:txBody>
          <a:bodyPr vert="horz" lIns="91440" tIns="45720" rIns="91440" bIns="45720" rtlCol="0" anchor="ctr">
            <a:normAutofit/>
          </a:bodyPr>
          <a:lstStyle/>
          <a:p>
            <a:pPr algn="ctr">
              <a:spcBef>
                <a:spcPct val="0"/>
              </a:spcBef>
              <a:defRPr/>
            </a:pPr>
            <a:r>
              <a:rPr lang="es-ES" sz="4000" b="1" dirty="0" smtClean="0">
                <a:solidFill>
                  <a:schemeClr val="tx2">
                    <a:lumMod val="50000"/>
                  </a:schemeClr>
                </a:solidFill>
                <a:effectLst>
                  <a:outerShdw blurRad="38100" dist="38100" dir="2700000" algn="tl">
                    <a:srgbClr val="000000">
                      <a:alpha val="43137"/>
                    </a:srgbClr>
                  </a:outerShdw>
                </a:effectLst>
                <a:latin typeface="+mj-lt"/>
                <a:ea typeface="+mj-ea"/>
                <a:cs typeface="+mj-cs"/>
              </a:rPr>
              <a:t>COORDINACION DE LAS PROTECCIONES</a:t>
            </a:r>
          </a:p>
        </p:txBody>
      </p:sp>
      <p:pic>
        <p:nvPicPr>
          <p:cNvPr id="16" name="15 Imagen" descr="foto_subestaciones.jpg"/>
          <p:cNvPicPr>
            <a:picLocks noChangeAspect="1"/>
          </p:cNvPicPr>
          <p:nvPr/>
        </p:nvPicPr>
        <p:blipFill>
          <a:blip r:embed="rId3" cstate="print"/>
          <a:srcRect b="50296"/>
          <a:stretch>
            <a:fillRect/>
          </a:stretch>
        </p:blipFill>
        <p:spPr>
          <a:xfrm>
            <a:off x="177800" y="0"/>
            <a:ext cx="8737600" cy="1447800"/>
          </a:xfrm>
          <a:prstGeom prst="rect">
            <a:avLst/>
          </a:prstGeom>
          <a:ln>
            <a:noFill/>
          </a:ln>
          <a:effectLst>
            <a:softEdge rad="112500"/>
          </a:effectLst>
        </p:spPr>
      </p:pic>
      <p:pic>
        <p:nvPicPr>
          <p:cNvPr id="17" name="16 Imagen" descr="foto_subestaciones.jpg"/>
          <p:cNvPicPr>
            <a:picLocks noChangeAspect="1"/>
          </p:cNvPicPr>
          <p:nvPr/>
        </p:nvPicPr>
        <p:blipFill>
          <a:blip r:embed="rId3" cstate="print"/>
          <a:srcRect t="50296"/>
          <a:stretch>
            <a:fillRect/>
          </a:stretch>
        </p:blipFill>
        <p:spPr>
          <a:xfrm>
            <a:off x="203200" y="5486400"/>
            <a:ext cx="8737600" cy="1371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9144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OBJETIVOS</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3" name="2 Marcador de contenido"/>
          <p:cNvSpPr>
            <a:spLocks noGrp="1"/>
          </p:cNvSpPr>
          <p:nvPr>
            <p:ph idx="1"/>
          </p:nvPr>
        </p:nvSpPr>
        <p:spPr>
          <a:xfrm>
            <a:off x="381000" y="1905000"/>
            <a:ext cx="8305800" cy="4343400"/>
          </a:xfrm>
        </p:spPr>
        <p:txBody>
          <a:bodyPr vert="horz" lIns="91440" tIns="45720" rIns="91440" bIns="45720" rtlCol="0">
            <a:normAutofit lnSpcReduction="10000"/>
          </a:bodyPr>
          <a:lstStyle/>
          <a:p>
            <a:pPr lvl="0"/>
            <a:r>
              <a:rPr lang="es-ES" sz="2400" dirty="0" smtClean="0"/>
              <a:t>Determinar el ajuste de los equipos de protección, los cuales son establecidos considerando el sistema bajo condiciones de falla.</a:t>
            </a:r>
          </a:p>
          <a:p>
            <a:pPr lvl="0"/>
            <a:endParaRPr lang="es-ES" sz="2400" dirty="0" smtClean="0"/>
          </a:p>
          <a:p>
            <a:pPr lvl="0"/>
            <a:r>
              <a:rPr lang="es-ES" sz="2400" dirty="0" smtClean="0"/>
              <a:t>Determinar la coordinación de las Protecciones del sistema  propiamente  con la protección de las líneas de </a:t>
            </a:r>
            <a:r>
              <a:rPr lang="es-ES" sz="2400" dirty="0" err="1" smtClean="0"/>
              <a:t>subtransmisión</a:t>
            </a:r>
            <a:r>
              <a:rPr lang="es-ES" sz="2400" dirty="0" smtClean="0"/>
              <a:t> </a:t>
            </a:r>
            <a:r>
              <a:rPr lang="es-ES" sz="2400" dirty="0" err="1" smtClean="0"/>
              <a:t>Chambers</a:t>
            </a:r>
            <a:r>
              <a:rPr lang="es-ES" sz="2400" dirty="0" smtClean="0"/>
              <a:t> y </a:t>
            </a:r>
            <a:r>
              <a:rPr lang="es-ES" sz="2400" dirty="0" err="1" smtClean="0"/>
              <a:t>Portete</a:t>
            </a:r>
            <a:r>
              <a:rPr lang="es-ES" sz="2400" dirty="0" smtClean="0"/>
              <a:t>, pertenecientes a la Unidad Eléctrica de Guayaquil. </a:t>
            </a:r>
          </a:p>
          <a:p>
            <a:pPr lvl="0"/>
            <a:endParaRPr lang="es-ES" sz="2400" dirty="0" smtClean="0"/>
          </a:p>
          <a:p>
            <a:pPr lvl="0"/>
            <a:r>
              <a:rPr lang="es-ES" sz="2400" dirty="0" smtClean="0"/>
              <a:t>La aplicación del Estudio permitirá el despeje oportuno y selectivo de las fallas del sistema.</a:t>
            </a:r>
            <a:endParaRPr lang="es-ES" sz="2000" dirty="0" smtClean="0">
              <a:latin typeface="Verdana" pitchFamily="34" charset="0"/>
            </a:endParaRPr>
          </a:p>
          <a:p>
            <a:pPr algn="just">
              <a:buNone/>
            </a:pPr>
            <a:endParaRPr lang="es-ES" sz="2400" dirty="0" smtClean="0">
              <a:latin typeface="Verdana" pitchFamily="34" charset="0"/>
            </a:endParaRPr>
          </a:p>
          <a:p>
            <a:pPr algn="just"/>
            <a:endParaRPr lang="es-ES" sz="2400" dirty="0" smtClean="0">
              <a:latin typeface="Verdana" pitchFamily="34" charset="0"/>
            </a:endParaRPr>
          </a:p>
          <a:p>
            <a:endParaRPr lang="es-ES" sz="2400" dirty="0" smtClean="0">
              <a:latin typeface="Verdana" pitchFamily="34" charset="0"/>
            </a:endParaRPr>
          </a:p>
          <a:p>
            <a:endParaRPr lang="es-EC" sz="2400" dirty="0" smtClean="0">
              <a:latin typeface="Verdana" pitchFamily="34" charset="0"/>
            </a:endParaRPr>
          </a:p>
          <a:p>
            <a:pPr algn="just"/>
            <a:endParaRPr lang="es-ES" sz="2400" dirty="0" smtClean="0">
              <a:latin typeface="Verdana"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sp>
        <p:nvSpPr>
          <p:cNvPr id="7"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46</a:t>
            </a:fld>
            <a:endParaRPr lang="es-ES" b="1" dirty="0">
              <a:latin typeface="BankGothic Md BT" pitchFamily="34" charset="0"/>
            </a:endParaRPr>
          </a:p>
        </p:txBody>
      </p:sp>
      <p:pic>
        <p:nvPicPr>
          <p:cNvPr id="8"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srcRect/>
          <a:stretch>
            <a:fillRect/>
          </a:stretch>
        </p:blipFill>
        <p:spPr bwMode="auto">
          <a:xfrm>
            <a:off x="5011840" y="762001"/>
            <a:ext cx="3589236" cy="5638800"/>
          </a:xfrm>
          <a:prstGeom prst="rect">
            <a:avLst/>
          </a:prstGeom>
          <a:noFill/>
          <a:ln w="9525">
            <a:noFill/>
            <a:miter lim="800000"/>
            <a:headEnd/>
            <a:tailEnd/>
          </a:ln>
        </p:spPr>
      </p:pic>
      <p:pic>
        <p:nvPicPr>
          <p:cNvPr id="2050" name="Picture 2"/>
          <p:cNvPicPr>
            <a:picLocks noChangeAspect="1" noChangeArrowheads="1"/>
          </p:cNvPicPr>
          <p:nvPr/>
        </p:nvPicPr>
        <p:blipFill>
          <a:blip r:embed="rId4"/>
          <a:srcRect/>
          <a:stretch>
            <a:fillRect/>
          </a:stretch>
        </p:blipFill>
        <p:spPr bwMode="auto">
          <a:xfrm>
            <a:off x="304800" y="824948"/>
            <a:ext cx="3429000" cy="5575852"/>
          </a:xfrm>
          <a:prstGeom prst="rect">
            <a:avLst/>
          </a:prstGeom>
          <a:noFill/>
          <a:ln w="9525">
            <a:noFill/>
            <a:miter lim="800000"/>
            <a:headEnd/>
            <a:tailEnd/>
          </a:ln>
        </p:spPr>
      </p:pic>
      <p:sp>
        <p:nvSpPr>
          <p:cNvPr id="2" name="1 Título"/>
          <p:cNvSpPr>
            <a:spLocks noGrp="1"/>
          </p:cNvSpPr>
          <p:nvPr>
            <p:ph type="title"/>
          </p:nvPr>
        </p:nvSpPr>
        <p:spPr>
          <a:xfrm>
            <a:off x="1752600" y="0"/>
            <a:ext cx="5715000" cy="609600"/>
          </a:xfrm>
        </p:spPr>
        <p:txBody>
          <a:bodyPr>
            <a:noAutofit/>
          </a:bodyPr>
          <a:lstStyle/>
          <a:p>
            <a:pPr algn="l"/>
            <a:r>
              <a:rPr lang="es-ES" sz="24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ESQUEMAS DE PROTECCIONES</a:t>
            </a:r>
            <a:endParaRPr lang="es-ES" sz="24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pic>
        <p:nvPicPr>
          <p:cNvPr id="8" name="5 Marcador de contenido" descr="ESPOL_FIEC.gif"/>
          <p:cNvPicPr>
            <a:picLocks noChangeAspect="1"/>
          </p:cNvPicPr>
          <p:nvPr/>
        </p:nvPicPr>
        <p:blipFill>
          <a:blip r:embed="rId5" cstate="print"/>
          <a:stretch>
            <a:fillRect/>
          </a:stretch>
        </p:blipFill>
        <p:spPr>
          <a:xfrm>
            <a:off x="76200" y="127254"/>
            <a:ext cx="990600" cy="406146"/>
          </a:xfrm>
          <a:prstGeom prst="rect">
            <a:avLst/>
          </a:prstGeom>
        </p:spPr>
      </p:pic>
      <p:sp>
        <p:nvSpPr>
          <p:cNvPr id="10" name="2 Marcador de contenido"/>
          <p:cNvSpPr txBox="1">
            <a:spLocks/>
          </p:cNvSpPr>
          <p:nvPr/>
        </p:nvSpPr>
        <p:spPr>
          <a:xfrm>
            <a:off x="2438400" y="533400"/>
            <a:ext cx="4495800" cy="3810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s-ES" sz="1700" b="1" i="0" u="none" strike="noStrike" kern="1200" cap="none" spc="0" normalizeH="0" baseline="0" noProof="0" dirty="0" smtClean="0">
                <a:ln>
                  <a:noFill/>
                </a:ln>
                <a:effectLst>
                  <a:outerShdw blurRad="38100" dist="38100" dir="2700000" algn="tl">
                    <a:srgbClr val="000000">
                      <a:alpha val="43137"/>
                    </a:srgbClr>
                  </a:outerShdw>
                </a:effectLst>
                <a:uLnTx/>
                <a:uFillTx/>
                <a:latin typeface="Verdana" pitchFamily="34" charset="0"/>
                <a:ea typeface="Verdana" pitchFamily="34" charset="0"/>
                <a:cs typeface="Verdana" pitchFamily="34" charset="0"/>
              </a:rPr>
              <a:t>PROTECCION DE GENERADORES</a:t>
            </a:r>
            <a:endParaRPr kumimoji="0" lang="es-ES" sz="1700" b="0" i="0" u="none" strike="noStrike" kern="1200" cap="none" spc="0" normalizeH="0" baseline="0" noProof="0" dirty="0" smtClean="0">
              <a:ln>
                <a:noFill/>
              </a:ln>
              <a:effectLst>
                <a:outerShdw blurRad="38100" dist="38100" dir="2700000" algn="tl">
                  <a:srgbClr val="000000">
                    <a:alpha val="43137"/>
                  </a:srgbClr>
                </a:outerShdw>
              </a:effectLst>
              <a:uLnTx/>
              <a:uFillTx/>
              <a:latin typeface="Verdana" pitchFamily="34" charset="0"/>
              <a:ea typeface="+mn-ea"/>
              <a:cs typeface="+mn-cs"/>
            </a:endParaRPr>
          </a:p>
        </p:txBody>
      </p:sp>
      <p:sp>
        <p:nvSpPr>
          <p:cNvPr id="7" name="6 Rectángulo"/>
          <p:cNvSpPr/>
          <p:nvPr/>
        </p:nvSpPr>
        <p:spPr>
          <a:xfrm>
            <a:off x="533400" y="6172200"/>
            <a:ext cx="7848600" cy="646331"/>
          </a:xfrm>
          <a:prstGeom prst="rect">
            <a:avLst/>
          </a:prstGeom>
        </p:spPr>
        <p:txBody>
          <a:bodyPr wrap="square">
            <a:spAutoFit/>
          </a:bodyPr>
          <a:lstStyle/>
          <a:p>
            <a:pPr lvl="0" algn="ctr"/>
            <a:r>
              <a:rPr lang="es-ES" dirty="0" smtClean="0"/>
              <a:t>Ambas unidades son protegidas a través de relés GE, modelo G60, pertenecientes a la familia Multilin</a:t>
            </a:r>
            <a:endParaRPr lang="es-ES" dirty="0" smtClean="0">
              <a:latin typeface="Verdana"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3" cstate="print"/>
          <a:srcRect t="8786"/>
          <a:stretch>
            <a:fillRect/>
          </a:stretch>
        </p:blipFill>
        <p:spPr bwMode="auto">
          <a:xfrm>
            <a:off x="1066800" y="838200"/>
            <a:ext cx="6629400" cy="5562600"/>
          </a:xfrm>
          <a:prstGeom prst="rect">
            <a:avLst/>
          </a:prstGeom>
          <a:noFill/>
          <a:ln w="12700" cmpd="sng">
            <a:noFill/>
            <a:miter lim="800000"/>
            <a:headEnd/>
            <a:tailEnd/>
          </a:ln>
          <a:effectLst/>
        </p:spPr>
      </p:pic>
      <p:sp>
        <p:nvSpPr>
          <p:cNvPr id="2" name="1 Título"/>
          <p:cNvSpPr>
            <a:spLocks noGrp="1"/>
          </p:cNvSpPr>
          <p:nvPr>
            <p:ph type="title"/>
          </p:nvPr>
        </p:nvSpPr>
        <p:spPr>
          <a:xfrm>
            <a:off x="1752600" y="0"/>
            <a:ext cx="5715000" cy="609600"/>
          </a:xfrm>
        </p:spPr>
        <p:txBody>
          <a:bodyPr>
            <a:noAutofit/>
          </a:bodyPr>
          <a:lstStyle/>
          <a:p>
            <a:pPr algn="l"/>
            <a:r>
              <a:rPr lang="es-ES" sz="24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ESQUEMAS DE PROTECCIONES</a:t>
            </a:r>
            <a:endParaRPr lang="es-ES" sz="24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pic>
        <p:nvPicPr>
          <p:cNvPr id="8" name="5 Marcador de contenido" descr="ESPOL_FIEC.gif"/>
          <p:cNvPicPr>
            <a:picLocks noChangeAspect="1"/>
          </p:cNvPicPr>
          <p:nvPr/>
        </p:nvPicPr>
        <p:blipFill>
          <a:blip r:embed="rId4" cstate="print"/>
          <a:stretch>
            <a:fillRect/>
          </a:stretch>
        </p:blipFill>
        <p:spPr>
          <a:xfrm>
            <a:off x="76200" y="127254"/>
            <a:ext cx="990600" cy="406146"/>
          </a:xfrm>
          <a:prstGeom prst="rect">
            <a:avLst/>
          </a:prstGeom>
        </p:spPr>
      </p:pic>
      <p:sp>
        <p:nvSpPr>
          <p:cNvPr id="10" name="2 Marcador de contenido"/>
          <p:cNvSpPr txBox="1">
            <a:spLocks/>
          </p:cNvSpPr>
          <p:nvPr/>
        </p:nvSpPr>
        <p:spPr>
          <a:xfrm>
            <a:off x="2057400" y="533400"/>
            <a:ext cx="4876800" cy="3810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s-ES" sz="1700" b="1" i="0" u="none" strike="noStrike" kern="1200" cap="none" spc="0" normalizeH="0" baseline="0" noProof="0" dirty="0" smtClean="0">
                <a:ln>
                  <a:noFill/>
                </a:ln>
                <a:effectLst>
                  <a:outerShdw blurRad="38100" dist="38100" dir="2700000" algn="tl">
                    <a:srgbClr val="000000">
                      <a:alpha val="43137"/>
                    </a:srgbClr>
                  </a:outerShdw>
                </a:effectLst>
                <a:uLnTx/>
                <a:uFillTx/>
                <a:latin typeface="Verdana" pitchFamily="34" charset="0"/>
                <a:ea typeface="Verdana" pitchFamily="34" charset="0"/>
                <a:cs typeface="Verdana" pitchFamily="34" charset="0"/>
              </a:rPr>
              <a:t>PROTECCION DE TRANSFORMADORES</a:t>
            </a:r>
            <a:endParaRPr kumimoji="0" lang="es-ES" sz="1700" b="0" i="0" u="none" strike="noStrike" kern="1200" cap="none" spc="0" normalizeH="0" baseline="0" noProof="0" dirty="0" smtClean="0">
              <a:ln>
                <a:noFill/>
              </a:ln>
              <a:effectLst>
                <a:outerShdw blurRad="38100" dist="38100" dir="2700000" algn="tl">
                  <a:srgbClr val="000000">
                    <a:alpha val="43137"/>
                  </a:srgbClr>
                </a:outerShdw>
              </a:effectLst>
              <a:uLnTx/>
              <a:uFillTx/>
              <a:latin typeface="Verdana" pitchFamily="34" charset="0"/>
              <a:ea typeface="+mn-ea"/>
              <a:cs typeface="+mn-cs"/>
            </a:endParaRPr>
          </a:p>
        </p:txBody>
      </p:sp>
      <p:sp>
        <p:nvSpPr>
          <p:cNvPr id="6" name="5 Rectángulo"/>
          <p:cNvSpPr/>
          <p:nvPr/>
        </p:nvSpPr>
        <p:spPr>
          <a:xfrm>
            <a:off x="533400" y="6172200"/>
            <a:ext cx="7848600" cy="646331"/>
          </a:xfrm>
          <a:prstGeom prst="rect">
            <a:avLst/>
          </a:prstGeom>
        </p:spPr>
        <p:txBody>
          <a:bodyPr wrap="square">
            <a:spAutoFit/>
          </a:bodyPr>
          <a:lstStyle/>
          <a:p>
            <a:pPr lvl="0" algn="ctr"/>
            <a:r>
              <a:rPr lang="es-ES" dirty="0" smtClean="0"/>
              <a:t>Cada uno de los 4 transformadores son protegidos a través de relés GE, modelo T60, pertenecientes a la familia Multilin</a:t>
            </a:r>
            <a:endParaRPr lang="es-ES" dirty="0" smtClean="0">
              <a:latin typeface="Verdana"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p:nvPr/>
        </p:nvPicPr>
        <p:blipFill>
          <a:blip r:embed="rId3" cstate="print"/>
          <a:srcRect/>
          <a:stretch>
            <a:fillRect/>
          </a:stretch>
        </p:blipFill>
        <p:spPr bwMode="auto">
          <a:xfrm>
            <a:off x="2590800" y="774685"/>
            <a:ext cx="4267200" cy="5549915"/>
          </a:xfrm>
          <a:prstGeom prst="rect">
            <a:avLst/>
          </a:prstGeom>
          <a:noFill/>
          <a:ln w="9525">
            <a:noFill/>
            <a:miter lim="800000"/>
            <a:headEnd/>
            <a:tailEnd/>
          </a:ln>
        </p:spPr>
      </p:pic>
      <p:sp>
        <p:nvSpPr>
          <p:cNvPr id="2" name="1 Título"/>
          <p:cNvSpPr>
            <a:spLocks noGrp="1"/>
          </p:cNvSpPr>
          <p:nvPr>
            <p:ph type="title"/>
          </p:nvPr>
        </p:nvSpPr>
        <p:spPr>
          <a:xfrm>
            <a:off x="1752600" y="0"/>
            <a:ext cx="5715000" cy="609600"/>
          </a:xfrm>
        </p:spPr>
        <p:txBody>
          <a:bodyPr>
            <a:noAutofit/>
          </a:bodyPr>
          <a:lstStyle/>
          <a:p>
            <a:pPr algn="l"/>
            <a:r>
              <a:rPr lang="es-ES" sz="24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ESQUEMAS DE PROTECCIONES</a:t>
            </a:r>
            <a:endParaRPr lang="es-ES" sz="24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pic>
        <p:nvPicPr>
          <p:cNvPr id="8" name="5 Marcador de contenido" descr="ESPOL_FIEC.gif"/>
          <p:cNvPicPr>
            <a:picLocks noChangeAspect="1"/>
          </p:cNvPicPr>
          <p:nvPr/>
        </p:nvPicPr>
        <p:blipFill>
          <a:blip r:embed="rId4" cstate="print"/>
          <a:stretch>
            <a:fillRect/>
          </a:stretch>
        </p:blipFill>
        <p:spPr>
          <a:xfrm>
            <a:off x="76200" y="127254"/>
            <a:ext cx="990600" cy="406146"/>
          </a:xfrm>
          <a:prstGeom prst="rect">
            <a:avLst/>
          </a:prstGeom>
        </p:spPr>
      </p:pic>
      <p:sp>
        <p:nvSpPr>
          <p:cNvPr id="10" name="2 Marcador de contenido"/>
          <p:cNvSpPr txBox="1">
            <a:spLocks/>
          </p:cNvSpPr>
          <p:nvPr/>
        </p:nvSpPr>
        <p:spPr>
          <a:xfrm>
            <a:off x="762000" y="533400"/>
            <a:ext cx="7924800" cy="3810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s-ES" sz="1700" b="1" i="0" u="none" strike="noStrike" kern="1200" cap="none" spc="0" normalizeH="0" baseline="0" noProof="0" dirty="0" smtClean="0">
                <a:ln>
                  <a:noFill/>
                </a:ln>
                <a:effectLst>
                  <a:outerShdw blurRad="38100" dist="38100" dir="2700000" algn="tl">
                    <a:srgbClr val="000000">
                      <a:alpha val="43137"/>
                    </a:srgbClr>
                  </a:outerShdw>
                </a:effectLst>
                <a:uLnTx/>
                <a:uFillTx/>
                <a:latin typeface="Verdana" pitchFamily="34" charset="0"/>
                <a:ea typeface="Verdana" pitchFamily="34" charset="0"/>
                <a:cs typeface="Verdana" pitchFamily="34" charset="0"/>
              </a:rPr>
              <a:t>PROTECCION DE </a:t>
            </a:r>
            <a:r>
              <a:rPr lang="es-ES" sz="17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BARRAS – BARRAS DE LOS GENERADORES</a:t>
            </a:r>
            <a:endParaRPr kumimoji="0" lang="es-ES" sz="1700" b="0" i="0" u="none" strike="noStrike" kern="1200" cap="none" spc="0" normalizeH="0" baseline="0" noProof="0" dirty="0" smtClean="0">
              <a:ln>
                <a:noFill/>
              </a:ln>
              <a:effectLst>
                <a:outerShdw blurRad="38100" dist="38100" dir="2700000" algn="tl">
                  <a:srgbClr val="000000">
                    <a:alpha val="43137"/>
                  </a:srgbClr>
                </a:outerShdw>
              </a:effectLst>
              <a:uLnTx/>
              <a:uFillTx/>
              <a:latin typeface="Verdana" pitchFamily="34" charset="0"/>
              <a:ea typeface="+mn-ea"/>
              <a:cs typeface="+mn-cs"/>
            </a:endParaRPr>
          </a:p>
        </p:txBody>
      </p:sp>
      <p:sp>
        <p:nvSpPr>
          <p:cNvPr id="7" name="6 Rectángulo"/>
          <p:cNvSpPr/>
          <p:nvPr/>
        </p:nvSpPr>
        <p:spPr>
          <a:xfrm>
            <a:off x="533400" y="6172200"/>
            <a:ext cx="7848600" cy="646331"/>
          </a:xfrm>
          <a:prstGeom prst="rect">
            <a:avLst/>
          </a:prstGeom>
        </p:spPr>
        <p:txBody>
          <a:bodyPr wrap="square">
            <a:spAutoFit/>
          </a:bodyPr>
          <a:lstStyle/>
          <a:p>
            <a:pPr lvl="0" algn="ctr"/>
            <a:r>
              <a:rPr lang="es-ES" dirty="0" smtClean="0"/>
              <a:t>La protección diferencial de barras es realizada a través de relés electromecánicos. </a:t>
            </a:r>
            <a:endParaRPr lang="es-ES" dirty="0" smtClean="0">
              <a:latin typeface="Verdan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9144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Descripción de las instalaciones</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sp>
        <p:nvSpPr>
          <p:cNvPr id="7"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5</a:t>
            </a:fld>
            <a:endParaRPr lang="es-ES" b="1" dirty="0">
              <a:latin typeface="BankGothic Md BT" pitchFamily="34" charset="0"/>
            </a:endParaRPr>
          </a:p>
        </p:txBody>
      </p:sp>
      <p:pic>
        <p:nvPicPr>
          <p:cNvPr id="8"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pic>
        <p:nvPicPr>
          <p:cNvPr id="10" name="9 Imagen" descr="C:\fotos de unidades CAT\planta.jpg"/>
          <p:cNvPicPr/>
          <p:nvPr/>
        </p:nvPicPr>
        <p:blipFill>
          <a:blip r:embed="rId5" cstate="print"/>
          <a:srcRect/>
          <a:stretch>
            <a:fillRect/>
          </a:stretch>
        </p:blipFill>
        <p:spPr bwMode="auto">
          <a:xfrm>
            <a:off x="1253117" y="1647299"/>
            <a:ext cx="6443083" cy="4143901"/>
          </a:xfrm>
          <a:prstGeom prst="rect">
            <a:avLst/>
          </a:prstGeom>
          <a:ln>
            <a:solidFill>
              <a:schemeClr val="accent1"/>
            </a:solidFill>
          </a:ln>
          <a:effectLst>
            <a:outerShdw blurRad="190500" algn="tl" rotWithShape="0">
              <a:srgbClr val="000000">
                <a:alpha val="70000"/>
              </a:srgbClr>
            </a:outerShdw>
          </a:effectLst>
        </p:spPr>
      </p:pic>
      <p:sp>
        <p:nvSpPr>
          <p:cNvPr id="11" name="10 Rectángulo"/>
          <p:cNvSpPr/>
          <p:nvPr/>
        </p:nvSpPr>
        <p:spPr>
          <a:xfrm>
            <a:off x="1905000" y="5879068"/>
            <a:ext cx="5161478" cy="369332"/>
          </a:xfrm>
          <a:prstGeom prst="rect">
            <a:avLst/>
          </a:prstGeom>
        </p:spPr>
        <p:txBody>
          <a:bodyPr wrap="none">
            <a:spAutoFit/>
          </a:bodyPr>
          <a:lstStyle/>
          <a:p>
            <a:r>
              <a:rPr lang="es-ES" dirty="0" smtClean="0">
                <a:latin typeface="Verdana" pitchFamily="34" charset="0"/>
              </a:rPr>
              <a:t>Vista de la Central Térmica Álvaro Tinajero</a:t>
            </a:r>
            <a:endParaRPr lang="es-EC" dirty="0" smtClean="0">
              <a:latin typeface="Verdana"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p:nvPr/>
        </p:nvPicPr>
        <p:blipFill>
          <a:blip r:embed="rId3" cstate="print"/>
          <a:srcRect/>
          <a:stretch>
            <a:fillRect/>
          </a:stretch>
        </p:blipFill>
        <p:spPr bwMode="auto">
          <a:xfrm>
            <a:off x="0" y="762000"/>
            <a:ext cx="9144000" cy="6096000"/>
          </a:xfrm>
          <a:prstGeom prst="rect">
            <a:avLst/>
          </a:prstGeom>
          <a:noFill/>
          <a:ln w="12700">
            <a:noFill/>
            <a:miter lim="800000"/>
            <a:headEnd/>
            <a:tailEnd/>
          </a:ln>
        </p:spPr>
      </p:pic>
      <p:sp>
        <p:nvSpPr>
          <p:cNvPr id="2" name="1 Título"/>
          <p:cNvSpPr>
            <a:spLocks noGrp="1"/>
          </p:cNvSpPr>
          <p:nvPr>
            <p:ph type="title"/>
          </p:nvPr>
        </p:nvSpPr>
        <p:spPr>
          <a:xfrm>
            <a:off x="1752600" y="0"/>
            <a:ext cx="5715000" cy="609600"/>
          </a:xfrm>
        </p:spPr>
        <p:txBody>
          <a:bodyPr>
            <a:noAutofit/>
          </a:bodyPr>
          <a:lstStyle/>
          <a:p>
            <a:pPr algn="l"/>
            <a:r>
              <a:rPr lang="es-ES" sz="24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ESQUEMAS DE PROTECCIONES</a:t>
            </a:r>
            <a:endParaRPr lang="es-ES" sz="24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pic>
        <p:nvPicPr>
          <p:cNvPr id="8" name="5 Marcador de contenido" descr="ESPOL_FIEC.gif"/>
          <p:cNvPicPr>
            <a:picLocks noChangeAspect="1"/>
          </p:cNvPicPr>
          <p:nvPr/>
        </p:nvPicPr>
        <p:blipFill>
          <a:blip r:embed="rId4" cstate="print"/>
          <a:stretch>
            <a:fillRect/>
          </a:stretch>
        </p:blipFill>
        <p:spPr>
          <a:xfrm>
            <a:off x="76200" y="127254"/>
            <a:ext cx="990600" cy="406146"/>
          </a:xfrm>
          <a:prstGeom prst="rect">
            <a:avLst/>
          </a:prstGeom>
        </p:spPr>
      </p:pic>
      <p:sp>
        <p:nvSpPr>
          <p:cNvPr id="10" name="2 Marcador de contenido"/>
          <p:cNvSpPr txBox="1">
            <a:spLocks/>
          </p:cNvSpPr>
          <p:nvPr/>
        </p:nvSpPr>
        <p:spPr>
          <a:xfrm>
            <a:off x="304800" y="533400"/>
            <a:ext cx="8534400" cy="3810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s-ES" sz="1700" b="1" i="0" u="none" strike="noStrike" kern="1200" cap="none" spc="0" normalizeH="0" baseline="0" noProof="0" dirty="0" smtClean="0">
                <a:ln>
                  <a:noFill/>
                </a:ln>
                <a:effectLst>
                  <a:outerShdw blurRad="38100" dist="38100" dir="2700000" algn="tl">
                    <a:srgbClr val="000000">
                      <a:alpha val="43137"/>
                    </a:srgbClr>
                  </a:outerShdw>
                </a:effectLst>
                <a:uLnTx/>
                <a:uFillTx/>
                <a:latin typeface="Verdana" pitchFamily="34" charset="0"/>
                <a:ea typeface="Verdana" pitchFamily="34" charset="0"/>
                <a:cs typeface="Verdana" pitchFamily="34" charset="0"/>
              </a:rPr>
              <a:t>PROTECCION DE </a:t>
            </a:r>
            <a:r>
              <a:rPr lang="es-ES" sz="17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BARRAS – BARRAS DEL ANILLO</a:t>
            </a:r>
            <a:endParaRPr kumimoji="0" lang="es-ES" sz="1700" b="0" i="0" u="none" strike="noStrike" kern="1200" cap="none" spc="0" normalizeH="0" baseline="0" noProof="0" dirty="0" smtClean="0">
              <a:ln>
                <a:noFill/>
              </a:ln>
              <a:effectLst>
                <a:outerShdw blurRad="38100" dist="38100" dir="2700000" algn="tl">
                  <a:srgbClr val="000000">
                    <a:alpha val="43137"/>
                  </a:srgbClr>
                </a:outerShdw>
              </a:effectLst>
              <a:uLnTx/>
              <a:uFillTx/>
              <a:latin typeface="Verdana" pitchFamily="34" charset="0"/>
              <a:ea typeface="+mn-ea"/>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p:nvPr/>
        </p:nvPicPr>
        <p:blipFill>
          <a:blip r:embed="rId3" cstate="print"/>
          <a:srcRect t="3917" b="-531"/>
          <a:stretch>
            <a:fillRect/>
          </a:stretch>
        </p:blipFill>
        <p:spPr bwMode="auto">
          <a:xfrm>
            <a:off x="1600200" y="685800"/>
            <a:ext cx="5867400" cy="5638800"/>
          </a:xfrm>
          <a:prstGeom prst="rect">
            <a:avLst/>
          </a:prstGeom>
          <a:noFill/>
          <a:ln w="12700">
            <a:noFill/>
            <a:miter lim="800000"/>
            <a:headEnd/>
            <a:tailEnd/>
          </a:ln>
        </p:spPr>
      </p:pic>
      <p:sp>
        <p:nvSpPr>
          <p:cNvPr id="2" name="1 Título"/>
          <p:cNvSpPr>
            <a:spLocks noGrp="1"/>
          </p:cNvSpPr>
          <p:nvPr>
            <p:ph type="title"/>
          </p:nvPr>
        </p:nvSpPr>
        <p:spPr>
          <a:xfrm>
            <a:off x="1752600" y="0"/>
            <a:ext cx="5715000" cy="609600"/>
          </a:xfrm>
        </p:spPr>
        <p:txBody>
          <a:bodyPr>
            <a:noAutofit/>
          </a:bodyPr>
          <a:lstStyle/>
          <a:p>
            <a:pPr algn="l"/>
            <a:r>
              <a:rPr lang="es-ES" sz="24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ESQUEMAS DE PROTECCIONES</a:t>
            </a:r>
            <a:endParaRPr lang="es-ES" sz="24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pic>
        <p:nvPicPr>
          <p:cNvPr id="8" name="5 Marcador de contenido" descr="ESPOL_FIEC.gif"/>
          <p:cNvPicPr>
            <a:picLocks noChangeAspect="1"/>
          </p:cNvPicPr>
          <p:nvPr/>
        </p:nvPicPr>
        <p:blipFill>
          <a:blip r:embed="rId4" cstate="print"/>
          <a:stretch>
            <a:fillRect/>
          </a:stretch>
        </p:blipFill>
        <p:spPr>
          <a:xfrm>
            <a:off x="76200" y="127254"/>
            <a:ext cx="990600" cy="406146"/>
          </a:xfrm>
          <a:prstGeom prst="rect">
            <a:avLst/>
          </a:prstGeom>
        </p:spPr>
      </p:pic>
      <p:sp>
        <p:nvSpPr>
          <p:cNvPr id="10" name="2 Marcador de contenido"/>
          <p:cNvSpPr txBox="1">
            <a:spLocks/>
          </p:cNvSpPr>
          <p:nvPr/>
        </p:nvSpPr>
        <p:spPr>
          <a:xfrm>
            <a:off x="304800" y="533400"/>
            <a:ext cx="8534400" cy="3810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s-ES" sz="1700" b="1" i="0" u="none" strike="noStrike" kern="1200" cap="none" spc="0" normalizeH="0" baseline="0" noProof="0" dirty="0" smtClean="0">
                <a:ln>
                  <a:noFill/>
                </a:ln>
                <a:effectLst>
                  <a:outerShdw blurRad="38100" dist="38100" dir="2700000" algn="tl">
                    <a:srgbClr val="000000">
                      <a:alpha val="43137"/>
                    </a:srgbClr>
                  </a:outerShdw>
                </a:effectLst>
                <a:uLnTx/>
                <a:uFillTx/>
                <a:latin typeface="Verdana" pitchFamily="34" charset="0"/>
                <a:ea typeface="Verdana" pitchFamily="34" charset="0"/>
                <a:cs typeface="Verdana" pitchFamily="34" charset="0"/>
              </a:rPr>
              <a:t>LINEAS DE SUBTRANSMISION - CHAMBERS</a:t>
            </a:r>
            <a:endParaRPr kumimoji="0" lang="es-ES" sz="1700" b="0" i="0" u="none" strike="noStrike" kern="1200" cap="none" spc="0" normalizeH="0" baseline="0" noProof="0" dirty="0" smtClean="0">
              <a:ln>
                <a:noFill/>
              </a:ln>
              <a:effectLst>
                <a:outerShdw blurRad="38100" dist="38100" dir="2700000" algn="tl">
                  <a:srgbClr val="000000">
                    <a:alpha val="43137"/>
                  </a:srgbClr>
                </a:outerShdw>
              </a:effectLst>
              <a:uLnTx/>
              <a:uFillTx/>
              <a:latin typeface="Verdana" pitchFamily="34" charset="0"/>
              <a:ea typeface="+mn-ea"/>
              <a:cs typeface="+mn-cs"/>
            </a:endParaRPr>
          </a:p>
        </p:txBody>
      </p:sp>
      <p:sp>
        <p:nvSpPr>
          <p:cNvPr id="7" name="6 Rectángulo"/>
          <p:cNvSpPr/>
          <p:nvPr/>
        </p:nvSpPr>
        <p:spPr>
          <a:xfrm>
            <a:off x="533400" y="6172200"/>
            <a:ext cx="7848600" cy="646331"/>
          </a:xfrm>
          <a:prstGeom prst="rect">
            <a:avLst/>
          </a:prstGeom>
        </p:spPr>
        <p:txBody>
          <a:bodyPr wrap="square">
            <a:spAutoFit/>
          </a:bodyPr>
          <a:lstStyle/>
          <a:p>
            <a:pPr lvl="0" algn="ctr"/>
            <a:r>
              <a:rPr lang="es-ES" dirty="0" smtClean="0"/>
              <a:t>Las líneas de subtransmision son protegidas a través de relés de distancia GE, modelo D60, pertenecientes a la familia Multilin</a:t>
            </a:r>
            <a:endParaRPr lang="es-ES" dirty="0" smtClean="0">
              <a:latin typeface="Verdana"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p:nvPr/>
        </p:nvPicPr>
        <p:blipFill>
          <a:blip r:embed="rId3" cstate="print"/>
          <a:srcRect l="3761" r="7103"/>
          <a:stretch>
            <a:fillRect/>
          </a:stretch>
        </p:blipFill>
        <p:spPr bwMode="auto">
          <a:xfrm>
            <a:off x="1905000" y="762000"/>
            <a:ext cx="5791200" cy="6019800"/>
          </a:xfrm>
          <a:prstGeom prst="rect">
            <a:avLst/>
          </a:prstGeom>
          <a:noFill/>
          <a:ln w="12700">
            <a:noFill/>
            <a:miter lim="800000"/>
            <a:headEnd/>
            <a:tailEnd/>
          </a:ln>
        </p:spPr>
      </p:pic>
      <p:sp>
        <p:nvSpPr>
          <p:cNvPr id="2" name="1 Título"/>
          <p:cNvSpPr>
            <a:spLocks noGrp="1"/>
          </p:cNvSpPr>
          <p:nvPr>
            <p:ph type="title"/>
          </p:nvPr>
        </p:nvSpPr>
        <p:spPr>
          <a:xfrm>
            <a:off x="1752600" y="0"/>
            <a:ext cx="5715000" cy="609600"/>
          </a:xfrm>
        </p:spPr>
        <p:txBody>
          <a:bodyPr>
            <a:noAutofit/>
          </a:bodyPr>
          <a:lstStyle/>
          <a:p>
            <a:pPr algn="l"/>
            <a:r>
              <a:rPr lang="es-ES" sz="24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ESQUEMAS DE PROTECCIONES</a:t>
            </a:r>
            <a:endParaRPr lang="es-ES" sz="24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pic>
        <p:nvPicPr>
          <p:cNvPr id="8" name="5 Marcador de contenido" descr="ESPOL_FIEC.gif"/>
          <p:cNvPicPr>
            <a:picLocks noChangeAspect="1"/>
          </p:cNvPicPr>
          <p:nvPr/>
        </p:nvPicPr>
        <p:blipFill>
          <a:blip r:embed="rId4" cstate="print"/>
          <a:stretch>
            <a:fillRect/>
          </a:stretch>
        </p:blipFill>
        <p:spPr>
          <a:xfrm>
            <a:off x="76200" y="127254"/>
            <a:ext cx="990600" cy="406146"/>
          </a:xfrm>
          <a:prstGeom prst="rect">
            <a:avLst/>
          </a:prstGeom>
        </p:spPr>
      </p:pic>
      <p:sp>
        <p:nvSpPr>
          <p:cNvPr id="10" name="2 Marcador de contenido"/>
          <p:cNvSpPr txBox="1">
            <a:spLocks/>
          </p:cNvSpPr>
          <p:nvPr/>
        </p:nvSpPr>
        <p:spPr>
          <a:xfrm>
            <a:off x="304800" y="533400"/>
            <a:ext cx="8534400" cy="3810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s-ES" sz="1700" b="1" i="0" u="none" strike="noStrike" kern="1200" cap="none" spc="0" normalizeH="0" baseline="0" noProof="0" dirty="0" smtClean="0">
                <a:ln>
                  <a:noFill/>
                </a:ln>
                <a:effectLst>
                  <a:outerShdw blurRad="38100" dist="38100" dir="2700000" algn="tl">
                    <a:srgbClr val="000000">
                      <a:alpha val="43137"/>
                    </a:srgbClr>
                  </a:outerShdw>
                </a:effectLst>
                <a:uLnTx/>
                <a:uFillTx/>
                <a:latin typeface="Verdana" pitchFamily="34" charset="0"/>
                <a:ea typeface="Verdana" pitchFamily="34" charset="0"/>
                <a:cs typeface="Verdana" pitchFamily="34" charset="0"/>
              </a:rPr>
              <a:t>LINEAS DE SUBTRANSMISION - PORTETE</a:t>
            </a:r>
            <a:endParaRPr kumimoji="0" lang="es-ES" sz="1700" b="0" i="0" u="none" strike="noStrike" kern="1200" cap="none" spc="0" normalizeH="0" baseline="0" noProof="0" dirty="0" smtClean="0">
              <a:ln>
                <a:noFill/>
              </a:ln>
              <a:effectLst>
                <a:outerShdw blurRad="38100" dist="38100" dir="2700000" algn="tl">
                  <a:srgbClr val="000000">
                    <a:alpha val="43137"/>
                  </a:srgbClr>
                </a:outerShdw>
              </a:effectLst>
              <a:uLnTx/>
              <a:uFillTx/>
              <a:latin typeface="Verdana" pitchFamily="34" charset="0"/>
              <a:ea typeface="+mn-ea"/>
              <a:cs typeface="+mn-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p:nvPr/>
        </p:nvPicPr>
        <p:blipFill>
          <a:blip r:embed="rId3" cstate="print"/>
          <a:srcRect/>
          <a:stretch>
            <a:fillRect/>
          </a:stretch>
        </p:blipFill>
        <p:spPr bwMode="auto">
          <a:xfrm>
            <a:off x="3352800" y="2057400"/>
            <a:ext cx="5791200" cy="4419600"/>
          </a:xfrm>
          <a:prstGeom prst="rect">
            <a:avLst/>
          </a:prstGeom>
          <a:noFill/>
          <a:ln w="9525">
            <a:noFill/>
            <a:miter lim="800000"/>
            <a:headEnd/>
            <a:tailEnd/>
          </a:ln>
        </p:spPr>
      </p:pic>
      <p:sp>
        <p:nvSpPr>
          <p:cNvPr id="6" name="1 Título"/>
          <p:cNvSpPr>
            <a:spLocks noGrp="1"/>
          </p:cNvSpPr>
          <p:nvPr>
            <p:ph type="title"/>
          </p:nvPr>
        </p:nvSpPr>
        <p:spPr>
          <a:xfrm>
            <a:off x="76200" y="685800"/>
            <a:ext cx="8229600" cy="609600"/>
          </a:xfrm>
        </p:spPr>
        <p:txBody>
          <a:bodyPr>
            <a:normAutofit/>
          </a:bodyPr>
          <a:lstStyle/>
          <a:p>
            <a:pPr algn="l"/>
            <a:r>
              <a:rPr lang="es-ES" sz="28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AJUSTES DE LAS PROTECCIONES</a:t>
            </a:r>
            <a:endParaRPr lang="es-ES" sz="28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7" name="2 Marcador de contenido"/>
          <p:cNvSpPr>
            <a:spLocks noGrp="1"/>
          </p:cNvSpPr>
          <p:nvPr>
            <p:ph idx="1"/>
          </p:nvPr>
        </p:nvSpPr>
        <p:spPr>
          <a:xfrm>
            <a:off x="152400" y="2514600"/>
            <a:ext cx="3505200" cy="3048000"/>
          </a:xfrm>
        </p:spPr>
        <p:txBody>
          <a:bodyPr vert="horz" lIns="91440" tIns="45720" rIns="91440" bIns="45720" rtlCol="0">
            <a:normAutofit/>
          </a:bodyPr>
          <a:lstStyle/>
          <a:p>
            <a:pPr lvl="0"/>
            <a:r>
              <a:rPr lang="es-ES" sz="2000" dirty="0" smtClean="0">
                <a:latin typeface="Verdana" pitchFamily="34" charset="0"/>
              </a:rPr>
              <a:t>Posee una característica de doble pendiente (</a:t>
            </a:r>
            <a:r>
              <a:rPr lang="es-ES" sz="2000" dirty="0" err="1" smtClean="0">
                <a:latin typeface="Verdana" pitchFamily="34" charset="0"/>
              </a:rPr>
              <a:t>Slope</a:t>
            </a:r>
            <a:r>
              <a:rPr lang="es-ES" sz="2000" dirty="0" smtClean="0">
                <a:latin typeface="Verdana" pitchFamily="34" charset="0"/>
              </a:rPr>
              <a:t>).</a:t>
            </a:r>
          </a:p>
          <a:p>
            <a:pPr lvl="0"/>
            <a:endParaRPr lang="es-ES" sz="2000" dirty="0" smtClean="0">
              <a:latin typeface="Verdana" pitchFamily="34" charset="0"/>
            </a:endParaRPr>
          </a:p>
          <a:p>
            <a:pPr lvl="0"/>
            <a:r>
              <a:rPr lang="es-ES" sz="2000" dirty="0" smtClean="0">
                <a:latin typeface="Verdana" pitchFamily="34" charset="0"/>
              </a:rPr>
              <a:t>Permite ajustes muy sensibles cuando la corriente de falla es de magnitud baja.</a:t>
            </a:r>
          </a:p>
        </p:txBody>
      </p:sp>
      <p:sp>
        <p:nvSpPr>
          <p:cNvPr id="8"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53</a:t>
            </a:fld>
            <a:endParaRPr lang="es-ES" b="1" dirty="0">
              <a:latin typeface="BankGothic Md BT" pitchFamily="34" charset="0"/>
            </a:endParaRPr>
          </a:p>
        </p:txBody>
      </p:sp>
      <p:pic>
        <p:nvPicPr>
          <p:cNvPr id="10"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sp>
        <p:nvSpPr>
          <p:cNvPr id="12" name="2 Marcador de contenido"/>
          <p:cNvSpPr txBox="1">
            <a:spLocks/>
          </p:cNvSpPr>
          <p:nvPr/>
        </p:nvSpPr>
        <p:spPr>
          <a:xfrm>
            <a:off x="76200" y="1219200"/>
            <a:ext cx="8305800" cy="4572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2000" b="1" noProof="0" dirty="0" smtClean="0">
                <a:solidFill>
                  <a:schemeClr val="tx1">
                    <a:lumMod val="50000"/>
                    <a:lumOff val="50000"/>
                  </a:schemeClr>
                </a:solidFill>
                <a:effectLst>
                  <a:outerShdw blurRad="38100" dist="38100" dir="2700000" algn="tl">
                    <a:srgbClr val="000000">
                      <a:alpha val="43137"/>
                    </a:srgbClr>
                  </a:outerShdw>
                </a:effectLst>
                <a:latin typeface="+mj-lt"/>
              </a:rPr>
              <a:t>PROTECCION DE GENERADORES – GE G60</a:t>
            </a:r>
            <a:endParaRPr kumimoji="0" lang="es-ES" sz="2000" b="0" i="0" u="none" strike="noStrike" kern="1200" cap="none" spc="0" normalizeH="0" baseline="0" noProof="0" dirty="0" smtClean="0">
              <a:ln>
                <a:noFill/>
              </a:ln>
              <a:solidFill>
                <a:schemeClr val="tx1">
                  <a:lumMod val="50000"/>
                  <a:lumOff val="50000"/>
                </a:schemeClr>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p:txBody>
      </p:sp>
      <p:pic>
        <p:nvPicPr>
          <p:cNvPr id="14" name="Picture 3"/>
          <p:cNvPicPr>
            <a:picLocks noChangeAspect="1" noChangeArrowheads="1"/>
          </p:cNvPicPr>
          <p:nvPr/>
        </p:nvPicPr>
        <p:blipFill>
          <a:blip r:embed="rId5" cstate="print"/>
          <a:srcRect/>
          <a:stretch>
            <a:fillRect/>
          </a:stretch>
        </p:blipFill>
        <p:spPr bwMode="auto">
          <a:xfrm>
            <a:off x="76200" y="66675"/>
            <a:ext cx="8991600" cy="771525"/>
          </a:xfrm>
          <a:prstGeom prst="rect">
            <a:avLst/>
          </a:prstGeom>
          <a:noFill/>
          <a:ln w="9525">
            <a:noFill/>
            <a:miter lim="800000"/>
            <a:headEnd/>
            <a:tailEnd/>
          </a:ln>
        </p:spPr>
      </p:pic>
      <p:sp>
        <p:nvSpPr>
          <p:cNvPr id="9" name="2 Marcador de contenido"/>
          <p:cNvSpPr txBox="1">
            <a:spLocks/>
          </p:cNvSpPr>
          <p:nvPr/>
        </p:nvSpPr>
        <p:spPr>
          <a:xfrm>
            <a:off x="76200" y="1600200"/>
            <a:ext cx="8305800" cy="3810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1700" b="1" noProof="0" dirty="0" smtClean="0">
                <a:solidFill>
                  <a:schemeClr val="accent4"/>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PROTECCION </a:t>
            </a:r>
            <a:r>
              <a:rPr lang="es-ES" sz="1700" b="1" dirty="0" smtClean="0">
                <a:solidFill>
                  <a:schemeClr val="accent4"/>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DIFERENCIAL</a:t>
            </a:r>
            <a:r>
              <a:rPr lang="es-ES" sz="1700" b="1" noProof="0" dirty="0" smtClean="0">
                <a:solidFill>
                  <a:schemeClr val="accent4"/>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DEL ESTATOR (87G)</a:t>
            </a:r>
            <a:endParaRPr kumimoji="0" lang="es-ES" sz="1700" b="1"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s-EC" sz="2000" dirty="0" smtClean="0">
              <a:solidFill>
                <a:schemeClr val="accent4"/>
              </a:solidFill>
              <a:effectLst>
                <a:outerShdw blurRad="38100" dist="38100" dir="2700000" algn="tl">
                  <a:srgbClr val="000000">
                    <a:alpha val="43137"/>
                  </a:srgbClr>
                </a:outerShdw>
              </a:effectLst>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b="47826"/>
          <a:stretch>
            <a:fillRect/>
          </a:stretch>
        </p:blipFill>
        <p:spPr bwMode="auto">
          <a:xfrm>
            <a:off x="0" y="0"/>
            <a:ext cx="9144000" cy="914400"/>
          </a:xfrm>
          <a:prstGeom prst="rect">
            <a:avLst/>
          </a:prstGeom>
          <a:noFill/>
          <a:ln w="9525">
            <a:noFill/>
            <a:miter lim="800000"/>
            <a:headEnd/>
            <a:tailEnd/>
          </a:ln>
        </p:spPr>
      </p:pic>
      <p:sp>
        <p:nvSpPr>
          <p:cNvPr id="6" name="1 Título"/>
          <p:cNvSpPr>
            <a:spLocks noGrp="1"/>
          </p:cNvSpPr>
          <p:nvPr>
            <p:ph type="title"/>
          </p:nvPr>
        </p:nvSpPr>
        <p:spPr>
          <a:xfrm>
            <a:off x="76200" y="762000"/>
            <a:ext cx="8229600" cy="609600"/>
          </a:xfrm>
        </p:spPr>
        <p:txBody>
          <a:bodyPr>
            <a:normAutofit/>
          </a:bodyPr>
          <a:lstStyle/>
          <a:p>
            <a:pPr algn="l"/>
            <a:r>
              <a:rPr lang="es-ES" sz="28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DESCRIPCION DE LAS PROTECCIONES</a:t>
            </a:r>
            <a:endParaRPr lang="es-ES" sz="28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8"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54</a:t>
            </a:fld>
            <a:endParaRPr lang="es-ES" b="1" dirty="0">
              <a:latin typeface="BankGothic Md BT" pitchFamily="34" charset="0"/>
            </a:endParaRPr>
          </a:p>
        </p:txBody>
      </p:sp>
      <p:pic>
        <p:nvPicPr>
          <p:cNvPr id="10"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sp>
        <p:nvSpPr>
          <p:cNvPr id="11" name="2 Marcador de contenido"/>
          <p:cNvSpPr txBox="1">
            <a:spLocks/>
          </p:cNvSpPr>
          <p:nvPr/>
        </p:nvSpPr>
        <p:spPr>
          <a:xfrm>
            <a:off x="76200" y="1219200"/>
            <a:ext cx="8305800" cy="4572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2000" b="1" noProof="0" dirty="0" smtClean="0">
                <a:solidFill>
                  <a:schemeClr val="tx1">
                    <a:lumMod val="50000"/>
                    <a:lumOff val="50000"/>
                  </a:schemeClr>
                </a:solidFill>
                <a:effectLst>
                  <a:outerShdw blurRad="38100" dist="38100" dir="2700000" algn="tl">
                    <a:srgbClr val="000000">
                      <a:alpha val="43137"/>
                    </a:srgbClr>
                  </a:outerShdw>
                </a:effectLst>
                <a:latin typeface="+mj-lt"/>
              </a:rPr>
              <a:t>PROTECCION DE GENERADORES – GE G60</a:t>
            </a:r>
            <a:endParaRPr kumimoji="0" lang="es-ES" sz="2000" b="0" i="0" u="none" strike="noStrike" kern="1200" cap="none" spc="0" normalizeH="0" baseline="0" noProof="0" dirty="0" smtClean="0">
              <a:ln>
                <a:noFill/>
              </a:ln>
              <a:solidFill>
                <a:schemeClr val="tx1">
                  <a:lumMod val="50000"/>
                  <a:lumOff val="50000"/>
                </a:schemeClr>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p:txBody>
      </p:sp>
      <p:sp>
        <p:nvSpPr>
          <p:cNvPr id="9" name="2 Marcador de contenido"/>
          <p:cNvSpPr txBox="1">
            <a:spLocks/>
          </p:cNvSpPr>
          <p:nvPr/>
        </p:nvSpPr>
        <p:spPr>
          <a:xfrm>
            <a:off x="152400" y="1600200"/>
            <a:ext cx="8839200" cy="381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1600" b="1" noProof="0" dirty="0" smtClean="0">
                <a:solidFill>
                  <a:schemeClr val="accent4"/>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PROTECCION DE SOBRECORRIENTE CON RESTRICCION DE VOLTAJE  (51V)</a:t>
            </a:r>
            <a:endParaRPr kumimoji="0" lang="es-ES" sz="1600" b="1"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s-EC" sz="1600" dirty="0" smtClean="0">
              <a:solidFill>
                <a:schemeClr val="accent4"/>
              </a:solidFill>
              <a:effectLst>
                <a:outerShdw blurRad="38100" dist="38100" dir="2700000" algn="tl">
                  <a:srgbClr val="000000">
                    <a:alpha val="43137"/>
                  </a:srgbClr>
                </a:outerShdw>
              </a:effectLst>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p:txBody>
      </p:sp>
      <p:graphicFrame>
        <p:nvGraphicFramePr>
          <p:cNvPr id="14" name="13 Tabla"/>
          <p:cNvGraphicFramePr>
            <a:graphicFrameLocks noGrp="1"/>
          </p:cNvGraphicFramePr>
          <p:nvPr/>
        </p:nvGraphicFramePr>
        <p:xfrm>
          <a:off x="2286000" y="2537748"/>
          <a:ext cx="4419600" cy="2339051"/>
        </p:xfrm>
        <a:graphic>
          <a:graphicData uri="http://schemas.openxmlformats.org/drawingml/2006/table">
            <a:tbl>
              <a:tblPr>
                <a:tableStyleId>{9D7B26C5-4107-4FEC-AEDC-1716B250A1EF}</a:tableStyleId>
              </a:tblPr>
              <a:tblGrid>
                <a:gridCol w="1295400"/>
                <a:gridCol w="1678032"/>
                <a:gridCol w="1446168"/>
              </a:tblGrid>
              <a:tr h="403285">
                <a:tc>
                  <a:txBody>
                    <a:bodyPr/>
                    <a:lstStyle/>
                    <a:p>
                      <a:pPr algn="l" fontAlgn="b"/>
                      <a:endParaRPr lang="es-ES" sz="1600" b="1" i="0" u="none" strike="noStrike" dirty="0">
                        <a:solidFill>
                          <a:schemeClr val="bg1"/>
                        </a:solidFill>
                        <a:effectLst/>
                        <a:latin typeface="Calibri"/>
                      </a:endParaRPr>
                    </a:p>
                  </a:txBody>
                  <a:tcPr marL="9525" marR="9525" marT="9525" marB="0" anchor="ctr">
                    <a:solidFill>
                      <a:schemeClr val="tx2"/>
                    </a:solidFill>
                  </a:tcPr>
                </a:tc>
                <a:tc>
                  <a:txBody>
                    <a:bodyPr/>
                    <a:lstStyle/>
                    <a:p>
                      <a:pPr algn="ctr" fontAlgn="b"/>
                      <a:r>
                        <a:rPr lang="es-ES" sz="1600" b="1" u="none" strike="noStrike" dirty="0" smtClean="0">
                          <a:solidFill>
                            <a:schemeClr val="bg1"/>
                          </a:solidFill>
                          <a:effectLst/>
                        </a:rPr>
                        <a:t>UNIDAD 1</a:t>
                      </a:r>
                      <a:endParaRPr lang="es-ES" sz="1600" b="1" i="0" u="none" strike="noStrike" dirty="0">
                        <a:solidFill>
                          <a:schemeClr val="bg1"/>
                        </a:solidFill>
                        <a:effectLst/>
                        <a:latin typeface="Calibri"/>
                      </a:endParaRPr>
                    </a:p>
                  </a:txBody>
                  <a:tcPr marL="9525" marR="9525" marT="9525" marB="0" anchor="ctr">
                    <a:solidFill>
                      <a:schemeClr val="tx2"/>
                    </a:solidFill>
                  </a:tcPr>
                </a:tc>
                <a:tc>
                  <a:txBody>
                    <a:bodyPr/>
                    <a:lstStyle/>
                    <a:p>
                      <a:pPr algn="ctr" fontAlgn="b"/>
                      <a:r>
                        <a:rPr lang="es-ES" sz="1600" b="1" u="none" strike="noStrike" dirty="0" smtClean="0">
                          <a:solidFill>
                            <a:schemeClr val="bg1"/>
                          </a:solidFill>
                          <a:effectLst/>
                        </a:rPr>
                        <a:t>UNIDAD 2</a:t>
                      </a:r>
                      <a:endParaRPr lang="es-ES" sz="1600" b="1" i="0" u="none" strike="noStrike" dirty="0">
                        <a:solidFill>
                          <a:schemeClr val="bg1"/>
                        </a:solidFill>
                        <a:effectLst/>
                        <a:latin typeface="Calibri"/>
                      </a:endParaRPr>
                    </a:p>
                  </a:txBody>
                  <a:tcPr marL="9525" marR="9525" marT="9525" marB="0" anchor="ctr">
                    <a:solidFill>
                      <a:schemeClr val="tx2"/>
                    </a:solidFill>
                  </a:tcPr>
                </a:tc>
              </a:tr>
              <a:tr h="347131">
                <a:tc>
                  <a:txBody>
                    <a:bodyPr/>
                    <a:lstStyle/>
                    <a:p>
                      <a:pPr algn="ctr" fontAlgn="b"/>
                      <a:r>
                        <a:rPr lang="en-US" sz="1600" u="none" strike="noStrike" dirty="0"/>
                        <a:t>Pickup:</a:t>
                      </a:r>
                      <a:endParaRPr lang="en-US" sz="1600" b="0" i="0" u="none" strike="noStrike" dirty="0">
                        <a:solidFill>
                          <a:srgbClr val="000000"/>
                        </a:solidFill>
                        <a:latin typeface="Arial"/>
                      </a:endParaRPr>
                    </a:p>
                  </a:txBody>
                  <a:tcPr marL="9525" marR="9525" marT="9525" marB="0" anchor="ctr"/>
                </a:tc>
                <a:tc>
                  <a:txBody>
                    <a:bodyPr/>
                    <a:lstStyle/>
                    <a:p>
                      <a:pPr algn="ctr" fontAlgn="b"/>
                      <a:r>
                        <a:rPr lang="es-ES" sz="1600" u="none" strike="noStrike"/>
                        <a:t>0.050 pu</a:t>
                      </a:r>
                      <a:endParaRPr lang="es-ES" sz="1600" b="0" i="0" u="none" strike="noStrike">
                        <a:solidFill>
                          <a:srgbClr val="000000"/>
                        </a:solidFill>
                        <a:latin typeface="Arial"/>
                      </a:endParaRPr>
                    </a:p>
                  </a:txBody>
                  <a:tcPr marL="9525" marR="9525" marT="9525" marB="0" anchor="ctr"/>
                </a:tc>
                <a:tc>
                  <a:txBody>
                    <a:bodyPr/>
                    <a:lstStyle/>
                    <a:p>
                      <a:pPr algn="ctr" fontAlgn="b"/>
                      <a:r>
                        <a:rPr lang="es-ES" sz="1600" u="none" strike="noStrike" dirty="0"/>
                        <a:t>0.050 </a:t>
                      </a:r>
                      <a:r>
                        <a:rPr lang="es-ES" sz="1600" u="none" strike="noStrike" dirty="0" err="1"/>
                        <a:t>pu</a:t>
                      </a:r>
                      <a:endParaRPr lang="es-ES" sz="1600" b="0" i="0" u="none" strike="noStrike" dirty="0">
                        <a:solidFill>
                          <a:srgbClr val="000000"/>
                        </a:solidFill>
                        <a:latin typeface="Arial"/>
                      </a:endParaRPr>
                    </a:p>
                  </a:txBody>
                  <a:tcPr marL="9525" marR="9525" marT="9525" marB="0" anchor="ctr"/>
                </a:tc>
              </a:tr>
              <a:tr h="434934">
                <a:tc>
                  <a:txBody>
                    <a:bodyPr/>
                    <a:lstStyle/>
                    <a:p>
                      <a:pPr algn="ctr" fontAlgn="b"/>
                      <a:r>
                        <a:rPr lang="en-US" sz="1600" u="none" strike="noStrike"/>
                        <a:t>Slope 1:</a:t>
                      </a:r>
                      <a:endParaRPr lang="en-US" sz="1600" b="0" i="0" u="none" strike="noStrike">
                        <a:solidFill>
                          <a:srgbClr val="000000"/>
                        </a:solidFill>
                        <a:latin typeface="Arial"/>
                      </a:endParaRPr>
                    </a:p>
                  </a:txBody>
                  <a:tcPr marL="9525" marR="9525" marT="9525" marB="0" anchor="ctr"/>
                </a:tc>
                <a:tc>
                  <a:txBody>
                    <a:bodyPr/>
                    <a:lstStyle/>
                    <a:p>
                      <a:pPr algn="ctr" fontAlgn="b"/>
                      <a:r>
                        <a:rPr lang="es-ES" sz="1600" u="none" strike="noStrike"/>
                        <a:t>15%</a:t>
                      </a:r>
                      <a:endParaRPr lang="es-ES" sz="1600" b="0" i="0" u="none" strike="noStrike">
                        <a:solidFill>
                          <a:srgbClr val="000000"/>
                        </a:solidFill>
                        <a:latin typeface="Arial"/>
                      </a:endParaRPr>
                    </a:p>
                  </a:txBody>
                  <a:tcPr marL="9525" marR="9525" marT="9525" marB="0" anchor="ctr"/>
                </a:tc>
                <a:tc>
                  <a:txBody>
                    <a:bodyPr/>
                    <a:lstStyle/>
                    <a:p>
                      <a:pPr algn="ctr" fontAlgn="b"/>
                      <a:r>
                        <a:rPr lang="es-ES" sz="1600" u="none" strike="noStrike" dirty="0"/>
                        <a:t>15%</a:t>
                      </a:r>
                      <a:endParaRPr lang="es-ES" sz="1600" b="0" i="0" u="none" strike="noStrike" dirty="0">
                        <a:solidFill>
                          <a:srgbClr val="000000"/>
                        </a:solidFill>
                        <a:latin typeface="Arial"/>
                      </a:endParaRPr>
                    </a:p>
                  </a:txBody>
                  <a:tcPr marL="9525" marR="9525" marT="9525" marB="0" anchor="ctr"/>
                </a:tc>
              </a:tr>
              <a:tr h="403285">
                <a:tc>
                  <a:txBody>
                    <a:bodyPr/>
                    <a:lstStyle/>
                    <a:p>
                      <a:pPr algn="ctr" fontAlgn="b"/>
                      <a:r>
                        <a:rPr lang="en-US" sz="1600" u="none" strike="noStrike" dirty="0"/>
                        <a:t>Break 1:</a:t>
                      </a:r>
                      <a:endParaRPr lang="en-US" sz="1600" b="0" i="0" u="none" strike="noStrike" dirty="0">
                        <a:solidFill>
                          <a:srgbClr val="000000"/>
                        </a:solidFill>
                        <a:latin typeface="Arial"/>
                      </a:endParaRPr>
                    </a:p>
                  </a:txBody>
                  <a:tcPr marL="9525" marR="9525" marT="9525" marB="0" anchor="ctr"/>
                </a:tc>
                <a:tc>
                  <a:txBody>
                    <a:bodyPr/>
                    <a:lstStyle/>
                    <a:p>
                      <a:pPr algn="ctr" fontAlgn="b"/>
                      <a:r>
                        <a:rPr lang="es-ES" sz="1600" u="none" strike="noStrike"/>
                        <a:t>1.00 pu</a:t>
                      </a:r>
                      <a:endParaRPr lang="es-ES" sz="1600" b="0" i="0" u="none" strike="noStrike">
                        <a:solidFill>
                          <a:srgbClr val="000000"/>
                        </a:solidFill>
                        <a:latin typeface="Arial"/>
                      </a:endParaRPr>
                    </a:p>
                  </a:txBody>
                  <a:tcPr marL="9525" marR="9525" marT="9525" marB="0" anchor="ctr"/>
                </a:tc>
                <a:tc>
                  <a:txBody>
                    <a:bodyPr/>
                    <a:lstStyle/>
                    <a:p>
                      <a:pPr algn="ctr" fontAlgn="b"/>
                      <a:r>
                        <a:rPr lang="es-ES" sz="1600" u="none" strike="noStrike" dirty="0"/>
                        <a:t>1.00 </a:t>
                      </a:r>
                      <a:r>
                        <a:rPr lang="es-ES" sz="1600" u="none" strike="noStrike" dirty="0" err="1"/>
                        <a:t>pu</a:t>
                      </a:r>
                      <a:endParaRPr lang="es-ES" sz="1600" b="0" i="0" u="none" strike="noStrike" dirty="0">
                        <a:solidFill>
                          <a:srgbClr val="000000"/>
                        </a:solidFill>
                        <a:latin typeface="Arial"/>
                      </a:endParaRPr>
                    </a:p>
                  </a:txBody>
                  <a:tcPr marL="9525" marR="9525" marT="9525" marB="0" anchor="ctr"/>
                </a:tc>
              </a:tr>
              <a:tr h="403285">
                <a:tc>
                  <a:txBody>
                    <a:bodyPr/>
                    <a:lstStyle/>
                    <a:p>
                      <a:pPr algn="ctr" fontAlgn="b"/>
                      <a:r>
                        <a:rPr lang="en-US" sz="1600" u="none" strike="noStrike"/>
                        <a:t>Slope 2:</a:t>
                      </a:r>
                      <a:endParaRPr lang="en-US" sz="1600" b="0" i="0" u="none" strike="noStrike">
                        <a:solidFill>
                          <a:srgbClr val="000000"/>
                        </a:solidFill>
                        <a:latin typeface="Arial"/>
                      </a:endParaRPr>
                    </a:p>
                  </a:txBody>
                  <a:tcPr marL="9525" marR="9525" marT="9525" marB="0" anchor="ctr"/>
                </a:tc>
                <a:tc>
                  <a:txBody>
                    <a:bodyPr/>
                    <a:lstStyle/>
                    <a:p>
                      <a:pPr algn="ctr" fontAlgn="b"/>
                      <a:r>
                        <a:rPr lang="es-ES" sz="1600" u="none" strike="noStrike"/>
                        <a:t>60%</a:t>
                      </a:r>
                      <a:endParaRPr lang="es-ES" sz="1600" b="0" i="0" u="none" strike="noStrike">
                        <a:solidFill>
                          <a:srgbClr val="000000"/>
                        </a:solidFill>
                        <a:latin typeface="Arial"/>
                      </a:endParaRPr>
                    </a:p>
                  </a:txBody>
                  <a:tcPr marL="9525" marR="9525" marT="9525" marB="0" anchor="ctr"/>
                </a:tc>
                <a:tc>
                  <a:txBody>
                    <a:bodyPr/>
                    <a:lstStyle/>
                    <a:p>
                      <a:pPr algn="ctr" fontAlgn="b"/>
                      <a:r>
                        <a:rPr lang="es-ES" sz="1600" u="none" strike="noStrike" dirty="0"/>
                        <a:t>60%</a:t>
                      </a:r>
                      <a:endParaRPr lang="es-ES" sz="1600" b="0" i="0" u="none" strike="noStrike" dirty="0">
                        <a:solidFill>
                          <a:srgbClr val="000000"/>
                        </a:solidFill>
                        <a:latin typeface="Arial"/>
                      </a:endParaRPr>
                    </a:p>
                  </a:txBody>
                  <a:tcPr marL="9525" marR="9525" marT="9525" marB="0" anchor="ctr"/>
                </a:tc>
              </a:tr>
              <a:tr h="347131">
                <a:tc>
                  <a:txBody>
                    <a:bodyPr/>
                    <a:lstStyle/>
                    <a:p>
                      <a:pPr algn="ctr" fontAlgn="b"/>
                      <a:r>
                        <a:rPr lang="en-US" sz="1600" u="none" strike="noStrike" dirty="0"/>
                        <a:t>Break 2:</a:t>
                      </a:r>
                      <a:endParaRPr lang="en-US" sz="1600" b="0" i="0" u="none" strike="noStrike" dirty="0">
                        <a:solidFill>
                          <a:srgbClr val="000000"/>
                        </a:solidFill>
                        <a:latin typeface="Arial"/>
                      </a:endParaRPr>
                    </a:p>
                  </a:txBody>
                  <a:tcPr marL="9525" marR="9525" marT="9525" marB="0" anchor="ctr"/>
                </a:tc>
                <a:tc>
                  <a:txBody>
                    <a:bodyPr/>
                    <a:lstStyle/>
                    <a:p>
                      <a:pPr algn="ctr" fontAlgn="b"/>
                      <a:r>
                        <a:rPr lang="es-ES" sz="1600" u="none" strike="noStrike"/>
                        <a:t>5.00 pu</a:t>
                      </a:r>
                      <a:endParaRPr lang="es-ES" sz="1600" b="0" i="0" u="none" strike="noStrike">
                        <a:solidFill>
                          <a:srgbClr val="000000"/>
                        </a:solidFill>
                        <a:latin typeface="Arial"/>
                      </a:endParaRPr>
                    </a:p>
                  </a:txBody>
                  <a:tcPr marL="9525" marR="9525" marT="9525" marB="0" anchor="ctr"/>
                </a:tc>
                <a:tc>
                  <a:txBody>
                    <a:bodyPr/>
                    <a:lstStyle/>
                    <a:p>
                      <a:pPr algn="ctr" fontAlgn="b"/>
                      <a:r>
                        <a:rPr lang="es-ES" sz="1600" u="none" strike="noStrike" dirty="0"/>
                        <a:t>5.00 </a:t>
                      </a:r>
                      <a:r>
                        <a:rPr lang="es-ES" sz="1600" u="none" strike="noStrike" dirty="0" err="1"/>
                        <a:t>pu</a:t>
                      </a:r>
                      <a:endParaRPr lang="es-ES" sz="1600" b="0" i="0" u="none" strike="noStrike" dirty="0">
                        <a:solidFill>
                          <a:srgbClr val="000000"/>
                        </a:solidFill>
                        <a:latin typeface="Arial"/>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76200" y="685800"/>
            <a:ext cx="8229600" cy="609600"/>
          </a:xfrm>
        </p:spPr>
        <p:txBody>
          <a:bodyPr>
            <a:normAutofit/>
          </a:bodyPr>
          <a:lstStyle/>
          <a:p>
            <a:pPr algn="l"/>
            <a:r>
              <a:rPr lang="es-ES" sz="28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AJUSTES DE LAS PROTECCIONES</a:t>
            </a:r>
            <a:endParaRPr lang="es-ES" sz="28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8"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55</a:t>
            </a:fld>
            <a:endParaRPr lang="es-ES" b="1" dirty="0">
              <a:latin typeface="BankGothic Md BT" pitchFamily="34" charset="0"/>
            </a:endParaRPr>
          </a:p>
        </p:txBody>
      </p:sp>
      <p:pic>
        <p:nvPicPr>
          <p:cNvPr id="10" name="5 Marcador de contenido" descr="ESPOL_FIEC.gif"/>
          <p:cNvPicPr>
            <a:picLocks noChangeAspect="1"/>
          </p:cNvPicPr>
          <p:nvPr/>
        </p:nvPicPr>
        <p:blipFill>
          <a:blip r:embed="rId3" cstate="print"/>
          <a:stretch>
            <a:fillRect/>
          </a:stretch>
        </p:blipFill>
        <p:spPr>
          <a:xfrm>
            <a:off x="8153400" y="6451854"/>
            <a:ext cx="990600" cy="406146"/>
          </a:xfrm>
          <a:prstGeom prst="rect">
            <a:avLst/>
          </a:prstGeom>
        </p:spPr>
      </p:pic>
      <p:sp>
        <p:nvSpPr>
          <p:cNvPr id="12" name="2 Marcador de contenido"/>
          <p:cNvSpPr txBox="1">
            <a:spLocks/>
          </p:cNvSpPr>
          <p:nvPr/>
        </p:nvSpPr>
        <p:spPr>
          <a:xfrm>
            <a:off x="76200" y="1219200"/>
            <a:ext cx="8305800" cy="4572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2000" b="1" noProof="0" dirty="0" smtClean="0">
                <a:solidFill>
                  <a:schemeClr val="tx1">
                    <a:lumMod val="50000"/>
                    <a:lumOff val="50000"/>
                  </a:schemeClr>
                </a:solidFill>
                <a:effectLst>
                  <a:outerShdw blurRad="38100" dist="38100" dir="2700000" algn="tl">
                    <a:srgbClr val="000000">
                      <a:alpha val="43137"/>
                    </a:srgbClr>
                  </a:outerShdw>
                </a:effectLst>
                <a:latin typeface="+mj-lt"/>
              </a:rPr>
              <a:t>PROTECCION DE GENERADORES – GE G60</a:t>
            </a:r>
            <a:endParaRPr kumimoji="0" lang="es-ES" sz="2000" b="0" i="0" u="none" strike="noStrike" kern="1200" cap="none" spc="0" normalizeH="0" baseline="0" noProof="0" dirty="0" smtClean="0">
              <a:ln>
                <a:noFill/>
              </a:ln>
              <a:solidFill>
                <a:schemeClr val="tx1">
                  <a:lumMod val="50000"/>
                  <a:lumOff val="50000"/>
                </a:schemeClr>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p:txBody>
      </p:sp>
      <p:pic>
        <p:nvPicPr>
          <p:cNvPr id="14" name="Picture 3"/>
          <p:cNvPicPr>
            <a:picLocks noChangeAspect="1" noChangeArrowheads="1"/>
          </p:cNvPicPr>
          <p:nvPr/>
        </p:nvPicPr>
        <p:blipFill>
          <a:blip r:embed="rId4" cstate="print"/>
          <a:srcRect/>
          <a:stretch>
            <a:fillRect/>
          </a:stretch>
        </p:blipFill>
        <p:spPr bwMode="auto">
          <a:xfrm>
            <a:off x="76200" y="66675"/>
            <a:ext cx="8991600" cy="771525"/>
          </a:xfrm>
          <a:prstGeom prst="rect">
            <a:avLst/>
          </a:prstGeom>
          <a:noFill/>
          <a:ln w="9525">
            <a:noFill/>
            <a:miter lim="800000"/>
            <a:headEnd/>
            <a:tailEnd/>
          </a:ln>
        </p:spPr>
      </p:pic>
      <p:sp>
        <p:nvSpPr>
          <p:cNvPr id="9" name="2 Marcador de contenido"/>
          <p:cNvSpPr txBox="1">
            <a:spLocks/>
          </p:cNvSpPr>
          <p:nvPr/>
        </p:nvSpPr>
        <p:spPr>
          <a:xfrm>
            <a:off x="152400" y="1600200"/>
            <a:ext cx="8839200" cy="381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1600" b="1" noProof="0" dirty="0" smtClean="0">
                <a:solidFill>
                  <a:schemeClr val="accent4"/>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PROTECCION DE SOBRECORRIENTE CON RESTRICCION DE VOLTAJE  (51V)</a:t>
            </a:r>
            <a:endParaRPr kumimoji="0" lang="es-ES" sz="1600" b="1"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s-EC" sz="1600" dirty="0" smtClean="0">
              <a:solidFill>
                <a:schemeClr val="accent4"/>
              </a:solidFill>
              <a:effectLst>
                <a:outerShdw blurRad="38100" dist="38100" dir="2700000" algn="tl">
                  <a:srgbClr val="000000">
                    <a:alpha val="43137"/>
                  </a:srgbClr>
                </a:outerShdw>
              </a:effectLst>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p:txBody>
      </p:sp>
      <p:sp>
        <p:nvSpPr>
          <p:cNvPr id="7" name="2 Marcador de contenido"/>
          <p:cNvSpPr>
            <a:spLocks noGrp="1"/>
          </p:cNvSpPr>
          <p:nvPr>
            <p:ph idx="1"/>
          </p:nvPr>
        </p:nvSpPr>
        <p:spPr>
          <a:xfrm>
            <a:off x="228600" y="1905000"/>
            <a:ext cx="8458200" cy="1524000"/>
          </a:xfrm>
        </p:spPr>
        <p:txBody>
          <a:bodyPr vert="horz" lIns="91440" tIns="45720" rIns="91440" bIns="45720" rtlCol="0">
            <a:normAutofit/>
          </a:bodyPr>
          <a:lstStyle/>
          <a:p>
            <a:pPr lvl="0"/>
            <a:r>
              <a:rPr lang="es-ES" sz="2000" dirty="0" smtClean="0">
                <a:latin typeface="Verdana" pitchFamily="34" charset="0"/>
                <a:ea typeface="Verdana" pitchFamily="34" charset="0"/>
                <a:cs typeface="Verdana" pitchFamily="34" charset="0"/>
              </a:rPr>
              <a:t>Los tiempos de operación son directamente proporcionales al TD ajustado.</a:t>
            </a:r>
          </a:p>
          <a:p>
            <a:pPr lvl="0"/>
            <a:r>
              <a:rPr lang="es-ES" sz="2000" dirty="0" smtClean="0">
                <a:latin typeface="Verdana" pitchFamily="34" charset="0"/>
                <a:ea typeface="Verdana" pitchFamily="34" charset="0"/>
                <a:cs typeface="Verdana" pitchFamily="34" charset="0"/>
              </a:rPr>
              <a:t>El tipo de curva ajustado para los relés de ambos generadores corresponde a la IAC.</a:t>
            </a:r>
          </a:p>
          <a:p>
            <a:pPr lvl="0"/>
            <a:endParaRPr lang="es-ES" sz="2000" dirty="0" smtClean="0">
              <a:latin typeface="Verdana" pitchFamily="34" charset="0"/>
              <a:ea typeface="Verdana" pitchFamily="34" charset="0"/>
              <a:cs typeface="Verdana" pitchFamily="34" charset="0"/>
            </a:endParaRPr>
          </a:p>
        </p:txBody>
      </p:sp>
      <p:pic>
        <p:nvPicPr>
          <p:cNvPr id="1027" name="Picture 3"/>
          <p:cNvPicPr>
            <a:picLocks noChangeAspect="1" noChangeArrowheads="1"/>
          </p:cNvPicPr>
          <p:nvPr/>
        </p:nvPicPr>
        <p:blipFill>
          <a:blip r:embed="rId5" cstate="print"/>
          <a:srcRect/>
          <a:stretch>
            <a:fillRect/>
          </a:stretch>
        </p:blipFill>
        <p:spPr bwMode="auto">
          <a:xfrm>
            <a:off x="881063" y="3276600"/>
            <a:ext cx="7381875" cy="1219200"/>
          </a:xfrm>
          <a:prstGeom prst="rect">
            <a:avLst/>
          </a:prstGeom>
          <a:noFill/>
          <a:ln w="9525">
            <a:noFill/>
            <a:miter lim="800000"/>
            <a:headEnd/>
            <a:tailEnd/>
          </a:ln>
        </p:spPr>
      </p:pic>
      <p:graphicFrame>
        <p:nvGraphicFramePr>
          <p:cNvPr id="13" name="12 Tabla"/>
          <p:cNvGraphicFramePr>
            <a:graphicFrameLocks noGrp="1"/>
          </p:cNvGraphicFramePr>
          <p:nvPr/>
        </p:nvGraphicFramePr>
        <p:xfrm>
          <a:off x="1295400" y="4648201"/>
          <a:ext cx="6705599" cy="2057399"/>
        </p:xfrm>
        <a:graphic>
          <a:graphicData uri="http://schemas.openxmlformats.org/drawingml/2006/table">
            <a:tbl>
              <a:tblPr/>
              <a:tblGrid>
                <a:gridCol w="2044439"/>
                <a:gridCol w="950809"/>
                <a:gridCol w="775029"/>
                <a:gridCol w="898874"/>
                <a:gridCol w="988761"/>
                <a:gridCol w="1047687"/>
              </a:tblGrid>
              <a:tr h="278027">
                <a:tc>
                  <a:txBody>
                    <a:bodyPr/>
                    <a:lstStyle/>
                    <a:p>
                      <a:pPr algn="ctr">
                        <a:spcAft>
                          <a:spcPts val="0"/>
                        </a:spcAft>
                      </a:pPr>
                      <a:r>
                        <a:rPr lang="es-ES" sz="1400" b="1">
                          <a:solidFill>
                            <a:schemeClr val="bg1"/>
                          </a:solidFill>
                          <a:latin typeface="Verdana" pitchFamily="34" charset="0"/>
                          <a:ea typeface="Verdana" pitchFamily="34" charset="0"/>
                          <a:cs typeface="Verdana" pitchFamily="34" charset="0"/>
                        </a:rPr>
                        <a:t>Forma de Curva</a:t>
                      </a:r>
                      <a:endParaRPr lang="es-ES" sz="2000">
                        <a:solidFill>
                          <a:schemeClr val="bg1"/>
                        </a:solidFill>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es-ES" sz="1400" b="1">
                          <a:solidFill>
                            <a:schemeClr val="bg1"/>
                          </a:solidFill>
                          <a:latin typeface="Verdana" pitchFamily="34" charset="0"/>
                          <a:ea typeface="Verdana" pitchFamily="34" charset="0"/>
                          <a:cs typeface="Verdana" pitchFamily="34" charset="0"/>
                        </a:rPr>
                        <a:t>A</a:t>
                      </a:r>
                      <a:endParaRPr lang="es-ES" sz="2000">
                        <a:solidFill>
                          <a:schemeClr val="bg1"/>
                        </a:solidFill>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es-ES" sz="1400" b="1">
                          <a:solidFill>
                            <a:schemeClr val="bg1"/>
                          </a:solidFill>
                          <a:latin typeface="Verdana" pitchFamily="34" charset="0"/>
                          <a:ea typeface="Verdana" pitchFamily="34" charset="0"/>
                          <a:cs typeface="Verdana" pitchFamily="34" charset="0"/>
                        </a:rPr>
                        <a:t>B</a:t>
                      </a:r>
                      <a:endParaRPr lang="es-ES" sz="2000">
                        <a:solidFill>
                          <a:schemeClr val="bg1"/>
                        </a:solidFill>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es-ES" sz="1400" b="1">
                          <a:solidFill>
                            <a:schemeClr val="bg1"/>
                          </a:solidFill>
                          <a:latin typeface="Verdana" pitchFamily="34" charset="0"/>
                          <a:ea typeface="Verdana" pitchFamily="34" charset="0"/>
                          <a:cs typeface="Verdana" pitchFamily="34" charset="0"/>
                        </a:rPr>
                        <a:t>C</a:t>
                      </a:r>
                      <a:endParaRPr lang="es-ES" sz="2000">
                        <a:solidFill>
                          <a:schemeClr val="bg1"/>
                        </a:solidFill>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es-ES" sz="1400" b="1">
                          <a:solidFill>
                            <a:schemeClr val="bg1"/>
                          </a:solidFill>
                          <a:latin typeface="Verdana" pitchFamily="34" charset="0"/>
                          <a:ea typeface="Verdana" pitchFamily="34" charset="0"/>
                          <a:cs typeface="Verdana" pitchFamily="34" charset="0"/>
                        </a:rPr>
                        <a:t>D</a:t>
                      </a:r>
                      <a:endParaRPr lang="es-ES" sz="2000">
                        <a:solidFill>
                          <a:schemeClr val="bg1"/>
                        </a:solidFill>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es-ES" sz="1400" b="1" dirty="0">
                          <a:solidFill>
                            <a:schemeClr val="bg1"/>
                          </a:solidFill>
                          <a:latin typeface="Verdana" pitchFamily="34" charset="0"/>
                          <a:ea typeface="Verdana" pitchFamily="34" charset="0"/>
                          <a:cs typeface="Verdana" pitchFamily="34" charset="0"/>
                        </a:rPr>
                        <a:t>E</a:t>
                      </a:r>
                      <a:endParaRPr lang="es-ES" sz="2000" dirty="0">
                        <a:solidFill>
                          <a:schemeClr val="bg1"/>
                        </a:solidFill>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444843">
                <a:tc>
                  <a:txBody>
                    <a:bodyPr/>
                    <a:lstStyle/>
                    <a:p>
                      <a:pPr algn="ctr">
                        <a:spcAft>
                          <a:spcPts val="0"/>
                        </a:spcAft>
                      </a:pPr>
                      <a:r>
                        <a:rPr lang="es-ES" sz="1400">
                          <a:latin typeface="Verdana" pitchFamily="34" charset="0"/>
                          <a:ea typeface="Verdana" pitchFamily="34" charset="0"/>
                          <a:cs typeface="Verdana" pitchFamily="34" charset="0"/>
                        </a:rPr>
                        <a:t>Extremadamente Inversa</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Verdana" pitchFamily="34" charset="0"/>
                          <a:ea typeface="Verdana" pitchFamily="34" charset="0"/>
                          <a:cs typeface="Verdana" pitchFamily="34" charset="0"/>
                        </a:rPr>
                        <a:t>0.0040</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Verdana" pitchFamily="34" charset="0"/>
                          <a:ea typeface="Verdana" pitchFamily="34" charset="0"/>
                          <a:cs typeface="Verdana" pitchFamily="34" charset="0"/>
                        </a:rPr>
                        <a:t>0.6379</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Verdana" pitchFamily="34" charset="0"/>
                          <a:ea typeface="Verdana" pitchFamily="34" charset="0"/>
                          <a:cs typeface="Verdana" pitchFamily="34" charset="0"/>
                        </a:rPr>
                        <a:t>0.6200</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Verdana" pitchFamily="34" charset="0"/>
                          <a:ea typeface="Verdana" pitchFamily="34" charset="0"/>
                          <a:cs typeface="Verdana" pitchFamily="34" charset="0"/>
                        </a:rPr>
                        <a:t>1.7872</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Verdana" pitchFamily="34" charset="0"/>
                          <a:ea typeface="Verdana" pitchFamily="34" charset="0"/>
                          <a:cs typeface="Verdana" pitchFamily="34" charset="0"/>
                        </a:rPr>
                        <a:t>0.2461</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843">
                <a:tc>
                  <a:txBody>
                    <a:bodyPr/>
                    <a:lstStyle/>
                    <a:p>
                      <a:pPr algn="ctr">
                        <a:spcAft>
                          <a:spcPts val="0"/>
                        </a:spcAft>
                      </a:pPr>
                      <a:r>
                        <a:rPr lang="es-ES" sz="1400">
                          <a:latin typeface="Verdana" pitchFamily="34" charset="0"/>
                          <a:ea typeface="Verdana" pitchFamily="34" charset="0"/>
                          <a:cs typeface="Verdana" pitchFamily="34" charset="0"/>
                        </a:rPr>
                        <a:t>Muy Inversa</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Verdana" pitchFamily="34" charset="0"/>
                          <a:ea typeface="Verdana" pitchFamily="34" charset="0"/>
                          <a:cs typeface="Verdana" pitchFamily="34" charset="0"/>
                        </a:rPr>
                        <a:t>0.0900</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Verdana" pitchFamily="34" charset="0"/>
                          <a:ea typeface="Verdana" pitchFamily="34" charset="0"/>
                          <a:cs typeface="Verdana" pitchFamily="34" charset="0"/>
                        </a:rPr>
                        <a:t>0.7955</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Verdana" pitchFamily="34" charset="0"/>
                          <a:ea typeface="Verdana" pitchFamily="34" charset="0"/>
                          <a:cs typeface="Verdana" pitchFamily="34" charset="0"/>
                        </a:rPr>
                        <a:t>0.1000</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Verdana" pitchFamily="34" charset="0"/>
                          <a:ea typeface="Verdana" pitchFamily="34" charset="0"/>
                          <a:cs typeface="Verdana" pitchFamily="34" charset="0"/>
                        </a:rPr>
                        <a:t>-1.2885</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Verdana" pitchFamily="34" charset="0"/>
                          <a:ea typeface="Verdana" pitchFamily="34" charset="0"/>
                          <a:cs typeface="Verdana" pitchFamily="34" charset="0"/>
                        </a:rPr>
                        <a:t>7.9586</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843">
                <a:tc>
                  <a:txBody>
                    <a:bodyPr/>
                    <a:lstStyle/>
                    <a:p>
                      <a:pPr algn="ctr">
                        <a:spcAft>
                          <a:spcPts val="0"/>
                        </a:spcAft>
                      </a:pPr>
                      <a:r>
                        <a:rPr lang="es-ES" sz="1400">
                          <a:latin typeface="Verdana" pitchFamily="34" charset="0"/>
                          <a:ea typeface="Verdana" pitchFamily="34" charset="0"/>
                          <a:cs typeface="Verdana" pitchFamily="34" charset="0"/>
                        </a:rPr>
                        <a:t>Moderadamente Inversa</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Verdana" pitchFamily="34" charset="0"/>
                          <a:ea typeface="Verdana" pitchFamily="34" charset="0"/>
                          <a:cs typeface="Verdana" pitchFamily="34" charset="0"/>
                        </a:rPr>
                        <a:t>0.2078</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Verdana" pitchFamily="34" charset="0"/>
                          <a:ea typeface="Verdana" pitchFamily="34" charset="0"/>
                          <a:cs typeface="Verdana" pitchFamily="34" charset="0"/>
                        </a:rPr>
                        <a:t>0.8630</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Verdana" pitchFamily="34" charset="0"/>
                          <a:ea typeface="Verdana" pitchFamily="34" charset="0"/>
                          <a:cs typeface="Verdana" pitchFamily="34" charset="0"/>
                        </a:rPr>
                        <a:t>0.8000</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Verdana" pitchFamily="34" charset="0"/>
                          <a:ea typeface="Verdana" pitchFamily="34" charset="0"/>
                          <a:cs typeface="Verdana" pitchFamily="34" charset="0"/>
                        </a:rPr>
                        <a:t>-0.4180</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Verdana" pitchFamily="34" charset="0"/>
                          <a:ea typeface="Verdana" pitchFamily="34" charset="0"/>
                          <a:cs typeface="Verdana" pitchFamily="34" charset="0"/>
                        </a:rPr>
                        <a:t>0.1947</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843">
                <a:tc>
                  <a:txBody>
                    <a:bodyPr/>
                    <a:lstStyle/>
                    <a:p>
                      <a:pPr algn="ctr">
                        <a:spcAft>
                          <a:spcPts val="0"/>
                        </a:spcAft>
                      </a:pPr>
                      <a:r>
                        <a:rPr lang="es-ES" sz="1400">
                          <a:latin typeface="Verdana" pitchFamily="34" charset="0"/>
                          <a:ea typeface="Verdana" pitchFamily="34" charset="0"/>
                          <a:cs typeface="Verdana" pitchFamily="34" charset="0"/>
                        </a:rPr>
                        <a:t>Poco Inversa</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Verdana" pitchFamily="34" charset="0"/>
                          <a:ea typeface="Verdana" pitchFamily="34" charset="0"/>
                          <a:cs typeface="Verdana" pitchFamily="34" charset="0"/>
                        </a:rPr>
                        <a:t>0.0428</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Verdana" pitchFamily="34" charset="0"/>
                          <a:ea typeface="Verdana" pitchFamily="34" charset="0"/>
                          <a:cs typeface="Verdana" pitchFamily="34" charset="0"/>
                        </a:rPr>
                        <a:t>0.0609</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Verdana" pitchFamily="34" charset="0"/>
                          <a:ea typeface="Verdana" pitchFamily="34" charset="0"/>
                          <a:cs typeface="Verdana" pitchFamily="34" charset="0"/>
                        </a:rPr>
                        <a:t>0.6200</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Verdana" pitchFamily="34" charset="0"/>
                          <a:ea typeface="Verdana" pitchFamily="34" charset="0"/>
                          <a:cs typeface="Verdana" pitchFamily="34" charset="0"/>
                        </a:rPr>
                        <a:t>-0.0010</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dirty="0">
                          <a:latin typeface="Verdana" pitchFamily="34" charset="0"/>
                          <a:ea typeface="Verdana" pitchFamily="34" charset="0"/>
                          <a:cs typeface="Verdana" pitchFamily="34" charset="0"/>
                        </a:rPr>
                        <a:t>0.0221</a:t>
                      </a:r>
                      <a:endParaRPr lang="es-ES" sz="2000" dirty="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76200" y="685800"/>
            <a:ext cx="8229600" cy="609600"/>
          </a:xfrm>
        </p:spPr>
        <p:txBody>
          <a:bodyPr>
            <a:normAutofit/>
          </a:bodyPr>
          <a:lstStyle/>
          <a:p>
            <a:pPr algn="l"/>
            <a:r>
              <a:rPr lang="es-ES" sz="28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AJUSTES DE LAS PROTECCIONES</a:t>
            </a:r>
            <a:endParaRPr lang="es-ES" sz="28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8"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56</a:t>
            </a:fld>
            <a:endParaRPr lang="es-ES" b="1" dirty="0">
              <a:latin typeface="BankGothic Md BT" pitchFamily="34" charset="0"/>
            </a:endParaRPr>
          </a:p>
        </p:txBody>
      </p:sp>
      <p:pic>
        <p:nvPicPr>
          <p:cNvPr id="10" name="5 Marcador de contenido" descr="ESPOL_FIEC.gif"/>
          <p:cNvPicPr>
            <a:picLocks noChangeAspect="1"/>
          </p:cNvPicPr>
          <p:nvPr/>
        </p:nvPicPr>
        <p:blipFill>
          <a:blip r:embed="rId3" cstate="print"/>
          <a:stretch>
            <a:fillRect/>
          </a:stretch>
        </p:blipFill>
        <p:spPr>
          <a:xfrm>
            <a:off x="8153400" y="6451854"/>
            <a:ext cx="990600" cy="406146"/>
          </a:xfrm>
          <a:prstGeom prst="rect">
            <a:avLst/>
          </a:prstGeom>
        </p:spPr>
      </p:pic>
      <p:sp>
        <p:nvSpPr>
          <p:cNvPr id="12" name="2 Marcador de contenido"/>
          <p:cNvSpPr txBox="1">
            <a:spLocks/>
          </p:cNvSpPr>
          <p:nvPr/>
        </p:nvSpPr>
        <p:spPr>
          <a:xfrm>
            <a:off x="76200" y="1219200"/>
            <a:ext cx="8305800" cy="4572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2000" b="1" noProof="0" dirty="0" smtClean="0">
                <a:solidFill>
                  <a:schemeClr val="tx1">
                    <a:lumMod val="50000"/>
                    <a:lumOff val="50000"/>
                  </a:schemeClr>
                </a:solidFill>
                <a:effectLst>
                  <a:outerShdw blurRad="38100" dist="38100" dir="2700000" algn="tl">
                    <a:srgbClr val="000000">
                      <a:alpha val="43137"/>
                    </a:srgbClr>
                  </a:outerShdw>
                </a:effectLst>
                <a:latin typeface="+mj-lt"/>
              </a:rPr>
              <a:t>PROTECCION DE GENERADORES – GE G60</a:t>
            </a:r>
            <a:endParaRPr kumimoji="0" lang="es-ES" sz="2000" b="0" i="0" u="none" strike="noStrike" kern="1200" cap="none" spc="0" normalizeH="0" baseline="0" noProof="0" dirty="0" smtClean="0">
              <a:ln>
                <a:noFill/>
              </a:ln>
              <a:solidFill>
                <a:schemeClr val="tx1">
                  <a:lumMod val="50000"/>
                  <a:lumOff val="50000"/>
                </a:schemeClr>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p:txBody>
      </p:sp>
      <p:pic>
        <p:nvPicPr>
          <p:cNvPr id="14" name="Picture 3"/>
          <p:cNvPicPr>
            <a:picLocks noChangeAspect="1" noChangeArrowheads="1"/>
          </p:cNvPicPr>
          <p:nvPr/>
        </p:nvPicPr>
        <p:blipFill>
          <a:blip r:embed="rId4" cstate="print"/>
          <a:srcRect/>
          <a:stretch>
            <a:fillRect/>
          </a:stretch>
        </p:blipFill>
        <p:spPr bwMode="auto">
          <a:xfrm>
            <a:off x="76200" y="66675"/>
            <a:ext cx="8991600" cy="771525"/>
          </a:xfrm>
          <a:prstGeom prst="rect">
            <a:avLst/>
          </a:prstGeom>
          <a:noFill/>
          <a:ln w="9525">
            <a:noFill/>
            <a:miter lim="800000"/>
            <a:headEnd/>
            <a:tailEnd/>
          </a:ln>
        </p:spPr>
      </p:pic>
      <p:sp>
        <p:nvSpPr>
          <p:cNvPr id="9" name="2 Marcador de contenido"/>
          <p:cNvSpPr txBox="1">
            <a:spLocks/>
          </p:cNvSpPr>
          <p:nvPr/>
        </p:nvSpPr>
        <p:spPr>
          <a:xfrm>
            <a:off x="152400" y="1600200"/>
            <a:ext cx="8839200" cy="381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1600" b="1" noProof="0" dirty="0" smtClean="0">
                <a:solidFill>
                  <a:schemeClr val="accent4"/>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PROTECCION DE SOBRECORRIENTE CON RESTRICCION DE VOLTAJE  (51V)</a:t>
            </a:r>
            <a:endParaRPr kumimoji="0" lang="es-ES" sz="1600" b="1"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s-EC" sz="1600" dirty="0" smtClean="0">
              <a:solidFill>
                <a:schemeClr val="accent4"/>
              </a:solidFill>
              <a:effectLst>
                <a:outerShdw blurRad="38100" dist="38100" dir="2700000" algn="tl">
                  <a:srgbClr val="000000">
                    <a:alpha val="43137"/>
                  </a:srgbClr>
                </a:outerShdw>
              </a:effectLst>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p:txBody>
      </p:sp>
      <p:sp>
        <p:nvSpPr>
          <p:cNvPr id="7" name="2 Marcador de contenido"/>
          <p:cNvSpPr>
            <a:spLocks noGrp="1"/>
          </p:cNvSpPr>
          <p:nvPr>
            <p:ph idx="1"/>
          </p:nvPr>
        </p:nvSpPr>
        <p:spPr>
          <a:xfrm>
            <a:off x="228600" y="1905000"/>
            <a:ext cx="8458200" cy="1371600"/>
          </a:xfrm>
        </p:spPr>
        <p:txBody>
          <a:bodyPr vert="horz" lIns="91440" tIns="45720" rIns="91440" bIns="45720" rtlCol="0">
            <a:noAutofit/>
          </a:bodyPr>
          <a:lstStyle/>
          <a:p>
            <a:pPr lvl="0"/>
            <a:r>
              <a:rPr lang="es-ES" sz="1900" dirty="0" smtClean="0">
                <a:latin typeface="Verdana" pitchFamily="34" charset="0"/>
                <a:ea typeface="Verdana" pitchFamily="34" charset="0"/>
                <a:cs typeface="Verdana" pitchFamily="34" charset="0"/>
              </a:rPr>
              <a:t>La restricción de voltaje es lograda por medio de multiplicadores (</a:t>
            </a:r>
            <a:r>
              <a:rPr lang="es-ES" sz="1900" dirty="0" err="1" smtClean="0">
                <a:latin typeface="Verdana" pitchFamily="34" charset="0"/>
                <a:ea typeface="Verdana" pitchFamily="34" charset="0"/>
                <a:cs typeface="Verdana" pitchFamily="34" charset="0"/>
              </a:rPr>
              <a:t>Mvr</a:t>
            </a:r>
            <a:r>
              <a:rPr lang="es-ES" sz="1900" dirty="0" smtClean="0">
                <a:latin typeface="Verdana" pitchFamily="34" charset="0"/>
                <a:ea typeface="Verdana" pitchFamily="34" charset="0"/>
                <a:cs typeface="Verdana" pitchFamily="34" charset="0"/>
              </a:rPr>
              <a:t>) correspondientes a los voltajes de línea.</a:t>
            </a:r>
          </a:p>
          <a:p>
            <a:pPr lvl="0"/>
            <a:r>
              <a:rPr lang="es-ES" sz="1900" dirty="0" smtClean="0">
                <a:latin typeface="Verdana" pitchFamily="34" charset="0"/>
                <a:ea typeface="Verdana" pitchFamily="34" charset="0"/>
                <a:cs typeface="Verdana" pitchFamily="34" charset="0"/>
              </a:rPr>
              <a:t>El tiempo de disparo es dinámicamente reducido a través de estar característica.</a:t>
            </a:r>
          </a:p>
        </p:txBody>
      </p:sp>
      <p:pic>
        <p:nvPicPr>
          <p:cNvPr id="11" name="10 Imagen"/>
          <p:cNvPicPr/>
          <p:nvPr/>
        </p:nvPicPr>
        <p:blipFill>
          <a:blip r:embed="rId5" cstate="print"/>
          <a:srcRect/>
          <a:stretch>
            <a:fillRect/>
          </a:stretch>
        </p:blipFill>
        <p:spPr bwMode="auto">
          <a:xfrm>
            <a:off x="1470612" y="3276600"/>
            <a:ext cx="6225588"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b="47826"/>
          <a:stretch>
            <a:fillRect/>
          </a:stretch>
        </p:blipFill>
        <p:spPr bwMode="auto">
          <a:xfrm>
            <a:off x="0" y="0"/>
            <a:ext cx="9144000" cy="914400"/>
          </a:xfrm>
          <a:prstGeom prst="rect">
            <a:avLst/>
          </a:prstGeom>
          <a:noFill/>
          <a:ln w="9525">
            <a:noFill/>
            <a:miter lim="800000"/>
            <a:headEnd/>
            <a:tailEnd/>
          </a:ln>
        </p:spPr>
      </p:pic>
      <p:sp>
        <p:nvSpPr>
          <p:cNvPr id="6" name="1 Título"/>
          <p:cNvSpPr>
            <a:spLocks noGrp="1"/>
          </p:cNvSpPr>
          <p:nvPr>
            <p:ph type="title"/>
          </p:nvPr>
        </p:nvSpPr>
        <p:spPr>
          <a:xfrm>
            <a:off x="76200" y="762000"/>
            <a:ext cx="8229600" cy="609600"/>
          </a:xfrm>
        </p:spPr>
        <p:txBody>
          <a:bodyPr>
            <a:normAutofit/>
          </a:bodyPr>
          <a:lstStyle/>
          <a:p>
            <a:pPr algn="l"/>
            <a:r>
              <a:rPr lang="es-ES" sz="28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AJUSTES DE LAS PROTECCIONES</a:t>
            </a:r>
            <a:endParaRPr lang="es-ES" sz="28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8"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57</a:t>
            </a:fld>
            <a:endParaRPr lang="es-ES" b="1" dirty="0">
              <a:latin typeface="BankGothic Md BT" pitchFamily="34" charset="0"/>
            </a:endParaRPr>
          </a:p>
        </p:txBody>
      </p:sp>
      <p:pic>
        <p:nvPicPr>
          <p:cNvPr id="10"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sp>
        <p:nvSpPr>
          <p:cNvPr id="11" name="2 Marcador de contenido"/>
          <p:cNvSpPr txBox="1">
            <a:spLocks/>
          </p:cNvSpPr>
          <p:nvPr/>
        </p:nvSpPr>
        <p:spPr>
          <a:xfrm>
            <a:off x="76200" y="1219200"/>
            <a:ext cx="8305800" cy="4572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2000" b="1" noProof="0" dirty="0" smtClean="0">
                <a:solidFill>
                  <a:schemeClr val="tx1">
                    <a:lumMod val="50000"/>
                    <a:lumOff val="50000"/>
                  </a:schemeClr>
                </a:solidFill>
                <a:effectLst>
                  <a:outerShdw blurRad="38100" dist="38100" dir="2700000" algn="tl">
                    <a:srgbClr val="000000">
                      <a:alpha val="43137"/>
                    </a:srgbClr>
                  </a:outerShdw>
                </a:effectLst>
                <a:latin typeface="+mj-lt"/>
              </a:rPr>
              <a:t>PROTECCION DE GENERADORES – GE G60</a:t>
            </a:r>
            <a:endParaRPr kumimoji="0" lang="es-ES" sz="2000" b="0" i="0" u="none" strike="noStrike" kern="1200" cap="none" spc="0" normalizeH="0" baseline="0" noProof="0" dirty="0" smtClean="0">
              <a:ln>
                <a:noFill/>
              </a:ln>
              <a:solidFill>
                <a:schemeClr val="tx1">
                  <a:lumMod val="50000"/>
                  <a:lumOff val="50000"/>
                </a:schemeClr>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p:txBody>
      </p:sp>
      <p:sp>
        <p:nvSpPr>
          <p:cNvPr id="9" name="2 Marcador de contenido"/>
          <p:cNvSpPr txBox="1">
            <a:spLocks/>
          </p:cNvSpPr>
          <p:nvPr/>
        </p:nvSpPr>
        <p:spPr>
          <a:xfrm>
            <a:off x="152400" y="1600200"/>
            <a:ext cx="8839200" cy="381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1600" b="1" noProof="0" dirty="0" smtClean="0">
                <a:solidFill>
                  <a:schemeClr val="accent4"/>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PROTECCION DE SOBRECORRIENTE CON RESTRICCION DE VOLTAJE  (51V)</a:t>
            </a:r>
            <a:endParaRPr kumimoji="0" lang="es-ES" sz="1600" b="1"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s-EC" sz="1600" dirty="0" smtClean="0">
              <a:solidFill>
                <a:schemeClr val="accent4"/>
              </a:solidFill>
              <a:effectLst>
                <a:outerShdw blurRad="38100" dist="38100" dir="2700000" algn="tl">
                  <a:srgbClr val="000000">
                    <a:alpha val="43137"/>
                  </a:srgbClr>
                </a:outerShdw>
              </a:effectLst>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p:txBody>
      </p:sp>
      <p:graphicFrame>
        <p:nvGraphicFramePr>
          <p:cNvPr id="12" name="11 Tabla"/>
          <p:cNvGraphicFramePr>
            <a:graphicFrameLocks noGrp="1"/>
          </p:cNvGraphicFramePr>
          <p:nvPr/>
        </p:nvGraphicFramePr>
        <p:xfrm>
          <a:off x="1828800" y="2590800"/>
          <a:ext cx="5791200" cy="2133601"/>
        </p:xfrm>
        <a:graphic>
          <a:graphicData uri="http://schemas.openxmlformats.org/drawingml/2006/table">
            <a:tbl>
              <a:tblPr>
                <a:tableStyleId>{9D7B26C5-4107-4FEC-AEDC-1716B250A1EF}</a:tableStyleId>
              </a:tblPr>
              <a:tblGrid>
                <a:gridCol w="1717584"/>
                <a:gridCol w="2056582"/>
                <a:gridCol w="2017034"/>
              </a:tblGrid>
              <a:tr h="476168">
                <a:tc>
                  <a:txBody>
                    <a:bodyPr/>
                    <a:lstStyle/>
                    <a:p>
                      <a:pPr algn="l" fontAlgn="b"/>
                      <a:endParaRPr lang="es-ES" sz="1600" b="1" i="0" u="none" strike="noStrike" dirty="0">
                        <a:solidFill>
                          <a:schemeClr val="bg1"/>
                        </a:solidFill>
                        <a:effectLst>
                          <a:outerShdw blurRad="38100" dist="38100" dir="2700000" algn="tl">
                            <a:srgbClr val="000000">
                              <a:alpha val="43137"/>
                            </a:srgbClr>
                          </a:outerShdw>
                        </a:effectLst>
                        <a:latin typeface="Calibri"/>
                      </a:endParaRPr>
                    </a:p>
                  </a:txBody>
                  <a:tcPr marL="9525" marR="9525" marT="9525" marB="0" anchor="b">
                    <a:solidFill>
                      <a:schemeClr val="tx2"/>
                    </a:solidFill>
                  </a:tcPr>
                </a:tc>
                <a:tc>
                  <a:txBody>
                    <a:bodyPr/>
                    <a:lstStyle/>
                    <a:p>
                      <a:pPr algn="ctr" fontAlgn="b"/>
                      <a:r>
                        <a:rPr lang="es-ES" sz="1600" b="1" u="none" strike="noStrike" dirty="0" smtClean="0">
                          <a:solidFill>
                            <a:schemeClr val="bg1"/>
                          </a:solidFill>
                          <a:effectLst>
                            <a:outerShdw blurRad="38100" dist="38100" dir="2700000" algn="tl">
                              <a:srgbClr val="000000">
                                <a:alpha val="43137"/>
                              </a:srgbClr>
                            </a:outerShdw>
                          </a:effectLst>
                        </a:rPr>
                        <a:t>UNIDAD 1</a:t>
                      </a:r>
                      <a:endParaRPr lang="es-ES" sz="1600" b="1" i="0" u="none" strike="noStrike" dirty="0">
                        <a:solidFill>
                          <a:schemeClr val="bg1"/>
                        </a:solidFill>
                        <a:effectLst>
                          <a:outerShdw blurRad="38100" dist="38100" dir="2700000" algn="tl">
                            <a:srgbClr val="000000">
                              <a:alpha val="43137"/>
                            </a:srgbClr>
                          </a:outerShdw>
                        </a:effectLst>
                        <a:latin typeface="Calibri"/>
                      </a:endParaRPr>
                    </a:p>
                  </a:txBody>
                  <a:tcPr marL="9525" marR="9525" marT="9525" marB="0" anchor="ctr">
                    <a:solidFill>
                      <a:schemeClr val="tx2"/>
                    </a:solidFill>
                  </a:tcPr>
                </a:tc>
                <a:tc>
                  <a:txBody>
                    <a:bodyPr/>
                    <a:lstStyle/>
                    <a:p>
                      <a:pPr algn="ctr" fontAlgn="b"/>
                      <a:r>
                        <a:rPr lang="es-ES" sz="1600" b="1" u="none" strike="noStrike" dirty="0" smtClean="0">
                          <a:solidFill>
                            <a:schemeClr val="bg1"/>
                          </a:solidFill>
                          <a:effectLst>
                            <a:outerShdw blurRad="38100" dist="38100" dir="2700000" algn="tl">
                              <a:srgbClr val="000000">
                                <a:alpha val="43137"/>
                              </a:srgbClr>
                            </a:outerShdw>
                          </a:effectLst>
                        </a:rPr>
                        <a:t>UNIDAD 2</a:t>
                      </a:r>
                      <a:endParaRPr lang="es-ES" sz="1600" b="1" i="0" u="none" strike="noStrike" dirty="0">
                        <a:solidFill>
                          <a:schemeClr val="bg1"/>
                        </a:solidFill>
                        <a:effectLst>
                          <a:outerShdw blurRad="38100" dist="38100" dir="2700000" algn="tl">
                            <a:srgbClr val="000000">
                              <a:alpha val="43137"/>
                            </a:srgbClr>
                          </a:outerShdw>
                        </a:effectLst>
                        <a:latin typeface="Calibri"/>
                      </a:endParaRPr>
                    </a:p>
                  </a:txBody>
                  <a:tcPr marL="9525" marR="9525" marT="9525" marB="0" anchor="ctr">
                    <a:solidFill>
                      <a:schemeClr val="tx2"/>
                    </a:solidFill>
                  </a:tcPr>
                </a:tc>
              </a:tr>
              <a:tr h="554932">
                <a:tc>
                  <a:txBody>
                    <a:bodyPr/>
                    <a:lstStyle/>
                    <a:p>
                      <a:pPr algn="just" fontAlgn="b"/>
                      <a:r>
                        <a:rPr lang="en-US" sz="1600" u="none" strike="noStrike"/>
                        <a:t>Pickup:</a:t>
                      </a:r>
                      <a:endParaRPr lang="en-US" sz="1600" b="0" i="0" u="none" strike="noStrike">
                        <a:solidFill>
                          <a:srgbClr val="000000"/>
                        </a:solidFill>
                        <a:latin typeface="Arial"/>
                      </a:endParaRPr>
                    </a:p>
                  </a:txBody>
                  <a:tcPr marL="9525" marR="9525" marT="9525" marB="0" anchor="b"/>
                </a:tc>
                <a:tc>
                  <a:txBody>
                    <a:bodyPr/>
                    <a:lstStyle/>
                    <a:p>
                      <a:pPr algn="ctr" fontAlgn="b"/>
                      <a:r>
                        <a:rPr lang="es-ES" sz="1600" u="none" strike="noStrike" dirty="0"/>
                        <a:t>1.6 </a:t>
                      </a:r>
                      <a:r>
                        <a:rPr lang="es-ES" sz="1600" u="none" strike="noStrike" dirty="0" err="1"/>
                        <a:t>pu</a:t>
                      </a:r>
                      <a:endParaRPr lang="es-ES" sz="1600" b="0" i="0" u="none" strike="noStrike" dirty="0">
                        <a:solidFill>
                          <a:srgbClr val="000000"/>
                        </a:solidFill>
                        <a:latin typeface="Arial"/>
                      </a:endParaRPr>
                    </a:p>
                  </a:txBody>
                  <a:tcPr marL="9525" marR="9525" marT="9525" marB="0" anchor="b"/>
                </a:tc>
                <a:tc>
                  <a:txBody>
                    <a:bodyPr/>
                    <a:lstStyle/>
                    <a:p>
                      <a:pPr algn="ctr" fontAlgn="b"/>
                      <a:r>
                        <a:rPr lang="es-ES" sz="1600" u="none" strike="noStrike" dirty="0"/>
                        <a:t>1.3 </a:t>
                      </a:r>
                      <a:r>
                        <a:rPr lang="es-ES" sz="1600" u="none" strike="noStrike" dirty="0" err="1"/>
                        <a:t>pu</a:t>
                      </a:r>
                      <a:endParaRPr lang="es-ES" sz="1600" b="0" i="0" u="none" strike="noStrike" dirty="0">
                        <a:solidFill>
                          <a:srgbClr val="000000"/>
                        </a:solidFill>
                        <a:latin typeface="Arial"/>
                      </a:endParaRPr>
                    </a:p>
                  </a:txBody>
                  <a:tcPr marL="9525" marR="9525" marT="9525" marB="0" anchor="b"/>
                </a:tc>
              </a:tr>
              <a:tr h="565471">
                <a:tc>
                  <a:txBody>
                    <a:bodyPr/>
                    <a:lstStyle/>
                    <a:p>
                      <a:pPr algn="just" fontAlgn="b"/>
                      <a:r>
                        <a:rPr lang="en-US" sz="1600" u="none" strike="noStrike"/>
                        <a:t>Curve:</a:t>
                      </a:r>
                      <a:endParaRPr lang="en-US" sz="1600" b="0" i="0" u="none" strike="noStrike">
                        <a:solidFill>
                          <a:srgbClr val="000000"/>
                        </a:solidFill>
                        <a:latin typeface="Arial"/>
                      </a:endParaRPr>
                    </a:p>
                  </a:txBody>
                  <a:tcPr marL="9525" marR="9525" marT="9525" marB="0" anchor="b"/>
                </a:tc>
                <a:tc>
                  <a:txBody>
                    <a:bodyPr/>
                    <a:lstStyle/>
                    <a:p>
                      <a:pPr algn="ctr" fontAlgn="b"/>
                      <a:r>
                        <a:rPr lang="es-ES" sz="1600" u="none" strike="noStrike"/>
                        <a:t>IAC Very Inverse</a:t>
                      </a:r>
                      <a:endParaRPr lang="es-ES" sz="1600" b="0" i="0" u="none" strike="noStrike">
                        <a:solidFill>
                          <a:srgbClr val="000000"/>
                        </a:solidFill>
                        <a:latin typeface="Arial"/>
                      </a:endParaRPr>
                    </a:p>
                  </a:txBody>
                  <a:tcPr marL="9525" marR="9525" marT="9525" marB="0" anchor="b"/>
                </a:tc>
                <a:tc>
                  <a:txBody>
                    <a:bodyPr/>
                    <a:lstStyle/>
                    <a:p>
                      <a:pPr algn="ctr" fontAlgn="b"/>
                      <a:r>
                        <a:rPr lang="es-ES" sz="1600" u="none" strike="noStrike" dirty="0"/>
                        <a:t>IAC </a:t>
                      </a:r>
                      <a:r>
                        <a:rPr lang="es-ES" sz="1600" u="none" strike="noStrike" dirty="0" err="1"/>
                        <a:t>Very</a:t>
                      </a:r>
                      <a:r>
                        <a:rPr lang="es-ES" sz="1600" u="none" strike="noStrike" dirty="0"/>
                        <a:t> </a:t>
                      </a:r>
                      <a:r>
                        <a:rPr lang="es-ES" sz="1600" u="none" strike="noStrike" dirty="0" err="1"/>
                        <a:t>Inverse</a:t>
                      </a:r>
                      <a:endParaRPr lang="es-ES" sz="1600" b="0" i="0" u="none" strike="noStrike" dirty="0">
                        <a:solidFill>
                          <a:srgbClr val="000000"/>
                        </a:solidFill>
                        <a:latin typeface="Arial"/>
                      </a:endParaRPr>
                    </a:p>
                  </a:txBody>
                  <a:tcPr marL="9525" marR="9525" marT="9525" marB="0" anchor="b"/>
                </a:tc>
              </a:tr>
              <a:tr h="537030">
                <a:tc>
                  <a:txBody>
                    <a:bodyPr/>
                    <a:lstStyle/>
                    <a:p>
                      <a:pPr algn="just" fontAlgn="b"/>
                      <a:r>
                        <a:rPr lang="en-US" sz="1600" u="none" strike="noStrike"/>
                        <a:t>TD Multiplier:</a:t>
                      </a:r>
                      <a:endParaRPr lang="en-US" sz="1600" b="0" i="0" u="none" strike="noStrike">
                        <a:solidFill>
                          <a:srgbClr val="000000"/>
                        </a:solidFill>
                        <a:latin typeface="Arial"/>
                      </a:endParaRPr>
                    </a:p>
                  </a:txBody>
                  <a:tcPr marL="9525" marR="9525" marT="9525" marB="0" anchor="b"/>
                </a:tc>
                <a:tc>
                  <a:txBody>
                    <a:bodyPr/>
                    <a:lstStyle/>
                    <a:p>
                      <a:pPr algn="ctr" fontAlgn="b"/>
                      <a:r>
                        <a:rPr lang="es-ES" sz="1600" u="none" strike="noStrike"/>
                        <a:t>6.00</a:t>
                      </a:r>
                      <a:endParaRPr lang="es-ES" sz="1600" b="0" i="0" u="none" strike="noStrike">
                        <a:solidFill>
                          <a:srgbClr val="000000"/>
                        </a:solidFill>
                        <a:latin typeface="Arial"/>
                      </a:endParaRPr>
                    </a:p>
                  </a:txBody>
                  <a:tcPr marL="9525" marR="9525" marT="9525" marB="0" anchor="b"/>
                </a:tc>
                <a:tc>
                  <a:txBody>
                    <a:bodyPr/>
                    <a:lstStyle/>
                    <a:p>
                      <a:pPr algn="ctr" fontAlgn="b"/>
                      <a:r>
                        <a:rPr lang="es-ES" sz="1600" u="none" strike="noStrike" dirty="0"/>
                        <a:t>6.00</a:t>
                      </a:r>
                      <a:endParaRPr lang="es-ES" sz="1600" b="0" i="0" u="none" strike="noStrike" dirty="0">
                        <a:solidFill>
                          <a:srgbClr val="000000"/>
                        </a:solidFill>
                        <a:latin typeface="Arial"/>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228600" y="4724400"/>
            <a:ext cx="3657600" cy="1905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buFont typeface="Arial" pitchFamily="34" charset="0"/>
              <a:buChar char="•"/>
              <a:tabLst>
                <a:tab pos="342900" algn="l"/>
              </a:tabLst>
            </a:pPr>
            <a:r>
              <a:rPr lang="es-ES" b="1" dirty="0" smtClean="0">
                <a:solidFill>
                  <a:schemeClr val="tx1">
                    <a:lumMod val="95000"/>
                    <a:lumOff val="5000"/>
                  </a:schemeClr>
                </a:solidFill>
                <a:latin typeface="Verdana" pitchFamily="34" charset="0"/>
                <a:ea typeface="Verdana" pitchFamily="34" charset="0"/>
                <a:cs typeface="Verdana" pitchFamily="34" charset="0"/>
              </a:rPr>
              <a:t>K</a:t>
            </a:r>
            <a:r>
              <a:rPr lang="es-ES" dirty="0" smtClean="0">
                <a:solidFill>
                  <a:schemeClr val="tx1">
                    <a:lumMod val="95000"/>
                    <a:lumOff val="5000"/>
                  </a:schemeClr>
                </a:solidFill>
                <a:latin typeface="Verdana" pitchFamily="34" charset="0"/>
                <a:ea typeface="Verdana" pitchFamily="34" charset="0"/>
                <a:cs typeface="Verdana" pitchFamily="34" charset="0"/>
              </a:rPr>
              <a:t> constante de </a:t>
            </a:r>
            <a:r>
              <a:rPr lang="es-ES" dirty="0" err="1" smtClean="0">
                <a:solidFill>
                  <a:schemeClr val="tx1">
                    <a:lumMod val="95000"/>
                    <a:lumOff val="5000"/>
                  </a:schemeClr>
                </a:solidFill>
                <a:latin typeface="Verdana" pitchFamily="34" charset="0"/>
                <a:ea typeface="Verdana" pitchFamily="34" charset="0"/>
                <a:cs typeface="Verdana" pitchFamily="34" charset="0"/>
              </a:rPr>
              <a:t>capabilidad</a:t>
            </a:r>
            <a:r>
              <a:rPr lang="es-ES" dirty="0" smtClean="0">
                <a:solidFill>
                  <a:schemeClr val="tx1">
                    <a:lumMod val="95000"/>
                    <a:lumOff val="5000"/>
                  </a:schemeClr>
                </a:solidFill>
                <a:latin typeface="Verdana" pitchFamily="34" charset="0"/>
                <a:ea typeface="Verdana" pitchFamily="34" charset="0"/>
                <a:cs typeface="Verdana" pitchFamily="34" charset="0"/>
              </a:rPr>
              <a:t> de secuencia negativa.</a:t>
            </a:r>
          </a:p>
          <a:p>
            <a:pPr lvl="0" algn="just" eaLnBrk="0" fontAlgn="base" hangingPunct="0">
              <a:spcBef>
                <a:spcPct val="0"/>
              </a:spcBef>
              <a:spcAft>
                <a:spcPct val="0"/>
              </a:spcAft>
              <a:buFont typeface="Arial" pitchFamily="34" charset="0"/>
              <a:buChar char="•"/>
              <a:tabLst>
                <a:tab pos="342900" algn="l"/>
              </a:tabLst>
            </a:pPr>
            <a:r>
              <a:rPr lang="es-ES" b="1" dirty="0" err="1" smtClean="0">
                <a:solidFill>
                  <a:schemeClr val="tx1">
                    <a:lumMod val="95000"/>
                    <a:lumOff val="5000"/>
                  </a:schemeClr>
                </a:solidFill>
                <a:latin typeface="Verdana" pitchFamily="34" charset="0"/>
                <a:ea typeface="Verdana" pitchFamily="34" charset="0"/>
                <a:cs typeface="Verdana" pitchFamily="34" charset="0"/>
              </a:rPr>
              <a:t>I</a:t>
            </a:r>
            <a:r>
              <a:rPr lang="es-ES" b="1" baseline="-30000" dirty="0" err="1" smtClean="0">
                <a:solidFill>
                  <a:schemeClr val="tx1">
                    <a:lumMod val="95000"/>
                    <a:lumOff val="5000"/>
                  </a:schemeClr>
                </a:solidFill>
                <a:latin typeface="Verdana" pitchFamily="34" charset="0"/>
                <a:ea typeface="Verdana" pitchFamily="34" charset="0"/>
                <a:cs typeface="Verdana" pitchFamily="34" charset="0"/>
              </a:rPr>
              <a:t>nom</a:t>
            </a:r>
            <a:r>
              <a:rPr lang="es-ES" dirty="0" smtClean="0">
                <a:solidFill>
                  <a:schemeClr val="tx1">
                    <a:lumMod val="95000"/>
                    <a:lumOff val="5000"/>
                  </a:schemeClr>
                </a:solidFill>
                <a:latin typeface="Verdana" pitchFamily="34" charset="0"/>
                <a:ea typeface="Verdana" pitchFamily="34" charset="0"/>
                <a:cs typeface="Verdana" pitchFamily="34" charset="0"/>
              </a:rPr>
              <a:t> es la corriente nominal.</a:t>
            </a:r>
          </a:p>
          <a:p>
            <a:pPr lvl="0" algn="just" eaLnBrk="0" fontAlgn="base" hangingPunct="0">
              <a:spcBef>
                <a:spcPct val="0"/>
              </a:spcBef>
              <a:spcAft>
                <a:spcPct val="0"/>
              </a:spcAft>
              <a:buFont typeface="Arial" pitchFamily="34" charset="0"/>
              <a:buChar char="•"/>
              <a:tabLst>
                <a:tab pos="342900" algn="l"/>
              </a:tabLst>
            </a:pPr>
            <a:r>
              <a:rPr lang="es-ES" b="1" dirty="0" smtClean="0">
                <a:solidFill>
                  <a:schemeClr val="tx1">
                    <a:lumMod val="95000"/>
                    <a:lumOff val="5000"/>
                  </a:schemeClr>
                </a:solidFill>
                <a:latin typeface="Verdana" pitchFamily="34" charset="0"/>
                <a:ea typeface="Verdana" pitchFamily="34" charset="0"/>
                <a:cs typeface="Verdana" pitchFamily="34" charset="0"/>
              </a:rPr>
              <a:t>I</a:t>
            </a:r>
            <a:r>
              <a:rPr lang="es-ES" b="1" baseline="-30000" dirty="0" smtClean="0">
                <a:solidFill>
                  <a:schemeClr val="tx1">
                    <a:lumMod val="95000"/>
                    <a:lumOff val="5000"/>
                  </a:schemeClr>
                </a:solidFill>
                <a:latin typeface="Verdana" pitchFamily="34" charset="0"/>
                <a:ea typeface="Verdana" pitchFamily="34" charset="0"/>
                <a:cs typeface="Verdana" pitchFamily="34" charset="0"/>
              </a:rPr>
              <a:t>2</a:t>
            </a:r>
            <a:r>
              <a:rPr lang="es-ES" dirty="0" smtClean="0">
                <a:solidFill>
                  <a:schemeClr val="tx1">
                    <a:lumMod val="95000"/>
                    <a:lumOff val="5000"/>
                  </a:schemeClr>
                </a:solidFill>
                <a:latin typeface="Verdana" pitchFamily="34" charset="0"/>
                <a:ea typeface="Verdana" pitchFamily="34" charset="0"/>
                <a:cs typeface="Verdana" pitchFamily="34" charset="0"/>
              </a:rPr>
              <a:t> es la corriente de secuencia negativa censada por el relé.</a:t>
            </a:r>
          </a:p>
          <a:p>
            <a:pPr algn="ctr"/>
            <a:endParaRPr lang="es-ES" dirty="0"/>
          </a:p>
        </p:txBody>
      </p:sp>
      <p:sp>
        <p:nvSpPr>
          <p:cNvPr id="6" name="1 Título"/>
          <p:cNvSpPr>
            <a:spLocks noGrp="1"/>
          </p:cNvSpPr>
          <p:nvPr>
            <p:ph type="title"/>
          </p:nvPr>
        </p:nvSpPr>
        <p:spPr>
          <a:xfrm>
            <a:off x="76200" y="685800"/>
            <a:ext cx="8229600" cy="609600"/>
          </a:xfrm>
        </p:spPr>
        <p:txBody>
          <a:bodyPr>
            <a:normAutofit/>
          </a:bodyPr>
          <a:lstStyle/>
          <a:p>
            <a:pPr algn="l"/>
            <a:r>
              <a:rPr lang="es-ES" sz="28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AJUSTES DE LAS PROTECCIONES</a:t>
            </a:r>
            <a:endParaRPr lang="es-ES" sz="28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8"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58</a:t>
            </a:fld>
            <a:endParaRPr lang="es-ES" b="1" dirty="0">
              <a:latin typeface="BankGothic Md BT" pitchFamily="34" charset="0"/>
            </a:endParaRPr>
          </a:p>
        </p:txBody>
      </p:sp>
      <p:pic>
        <p:nvPicPr>
          <p:cNvPr id="10" name="5 Marcador de contenido" descr="ESPOL_FIEC.gif"/>
          <p:cNvPicPr>
            <a:picLocks noChangeAspect="1"/>
          </p:cNvPicPr>
          <p:nvPr/>
        </p:nvPicPr>
        <p:blipFill>
          <a:blip r:embed="rId3" cstate="print"/>
          <a:stretch>
            <a:fillRect/>
          </a:stretch>
        </p:blipFill>
        <p:spPr>
          <a:xfrm>
            <a:off x="8153400" y="6451854"/>
            <a:ext cx="990600" cy="406146"/>
          </a:xfrm>
          <a:prstGeom prst="rect">
            <a:avLst/>
          </a:prstGeom>
        </p:spPr>
      </p:pic>
      <p:sp>
        <p:nvSpPr>
          <p:cNvPr id="12" name="2 Marcador de contenido"/>
          <p:cNvSpPr txBox="1">
            <a:spLocks/>
          </p:cNvSpPr>
          <p:nvPr/>
        </p:nvSpPr>
        <p:spPr>
          <a:xfrm>
            <a:off x="76200" y="1219200"/>
            <a:ext cx="8305800" cy="4572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2000" b="1" noProof="0" dirty="0" smtClean="0">
                <a:solidFill>
                  <a:schemeClr val="tx1">
                    <a:lumMod val="50000"/>
                    <a:lumOff val="50000"/>
                  </a:schemeClr>
                </a:solidFill>
                <a:effectLst>
                  <a:outerShdw blurRad="38100" dist="38100" dir="2700000" algn="tl">
                    <a:srgbClr val="000000">
                      <a:alpha val="43137"/>
                    </a:srgbClr>
                  </a:outerShdw>
                </a:effectLst>
                <a:latin typeface="+mj-lt"/>
              </a:rPr>
              <a:t>PROTECCION DE GENERADORES – GE G60</a:t>
            </a:r>
            <a:endParaRPr kumimoji="0" lang="es-ES" sz="2000" b="0" i="0" u="none" strike="noStrike" kern="1200" cap="none" spc="0" normalizeH="0" baseline="0" noProof="0" dirty="0" smtClean="0">
              <a:ln>
                <a:noFill/>
              </a:ln>
              <a:solidFill>
                <a:schemeClr val="tx1">
                  <a:lumMod val="50000"/>
                  <a:lumOff val="50000"/>
                </a:schemeClr>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p:txBody>
      </p:sp>
      <p:pic>
        <p:nvPicPr>
          <p:cNvPr id="14" name="Picture 3"/>
          <p:cNvPicPr>
            <a:picLocks noChangeAspect="1" noChangeArrowheads="1"/>
          </p:cNvPicPr>
          <p:nvPr/>
        </p:nvPicPr>
        <p:blipFill>
          <a:blip r:embed="rId4" cstate="print"/>
          <a:srcRect/>
          <a:stretch>
            <a:fillRect/>
          </a:stretch>
        </p:blipFill>
        <p:spPr bwMode="auto">
          <a:xfrm>
            <a:off x="76200" y="66675"/>
            <a:ext cx="8991600" cy="771525"/>
          </a:xfrm>
          <a:prstGeom prst="rect">
            <a:avLst/>
          </a:prstGeom>
          <a:noFill/>
          <a:ln w="9525">
            <a:noFill/>
            <a:miter lim="800000"/>
            <a:headEnd/>
            <a:tailEnd/>
          </a:ln>
        </p:spPr>
      </p:pic>
      <p:sp>
        <p:nvSpPr>
          <p:cNvPr id="9" name="2 Marcador de contenido"/>
          <p:cNvSpPr txBox="1">
            <a:spLocks/>
          </p:cNvSpPr>
          <p:nvPr/>
        </p:nvSpPr>
        <p:spPr>
          <a:xfrm>
            <a:off x="152400" y="1600200"/>
            <a:ext cx="8839200" cy="381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1600" b="1" noProof="0" dirty="0" smtClean="0">
                <a:solidFill>
                  <a:schemeClr val="accent4"/>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PROTECCION DE DESBALANCE  (46)</a:t>
            </a:r>
            <a:endParaRPr kumimoji="0" lang="es-ES" sz="1600" b="1"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s-EC" sz="1600" dirty="0" smtClean="0">
              <a:solidFill>
                <a:schemeClr val="accent4"/>
              </a:solidFill>
              <a:effectLst>
                <a:outerShdw blurRad="38100" dist="38100" dir="2700000" algn="tl">
                  <a:srgbClr val="000000">
                    <a:alpha val="43137"/>
                  </a:srgbClr>
                </a:outerShdw>
              </a:effectLst>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p:txBody>
      </p:sp>
      <p:sp>
        <p:nvSpPr>
          <p:cNvPr id="7" name="2 Marcador de contenido"/>
          <p:cNvSpPr>
            <a:spLocks noGrp="1"/>
          </p:cNvSpPr>
          <p:nvPr>
            <p:ph idx="1"/>
          </p:nvPr>
        </p:nvSpPr>
        <p:spPr>
          <a:xfrm>
            <a:off x="228600" y="1905000"/>
            <a:ext cx="3429000" cy="1371600"/>
          </a:xfrm>
        </p:spPr>
        <p:txBody>
          <a:bodyPr vert="horz" lIns="91440" tIns="45720" rIns="91440" bIns="45720" rtlCol="0">
            <a:noAutofit/>
          </a:bodyPr>
          <a:lstStyle/>
          <a:p>
            <a:pPr lvl="0"/>
            <a:r>
              <a:rPr lang="es-ES" sz="1900" dirty="0" smtClean="0">
                <a:latin typeface="Verdana" pitchFamily="34" charset="0"/>
                <a:ea typeface="Verdana" pitchFamily="34" charset="0"/>
                <a:cs typeface="Verdana" pitchFamily="34" charset="0"/>
              </a:rPr>
              <a:t>Se protege el rotor de la máquina ante daños debidos a la corriente de secuencia negativa.</a:t>
            </a:r>
          </a:p>
          <a:p>
            <a:pPr lvl="0"/>
            <a:r>
              <a:rPr lang="es-ES" sz="1900" dirty="0" smtClean="0">
                <a:latin typeface="Verdana" pitchFamily="34" charset="0"/>
                <a:ea typeface="Verdana" pitchFamily="34" charset="0"/>
                <a:cs typeface="Verdana" pitchFamily="34" charset="0"/>
              </a:rPr>
              <a:t>El elemento tiene una etapa de tiempo inverso (disparo) y una de tiempo definido (alarma).</a:t>
            </a:r>
          </a:p>
        </p:txBody>
      </p:sp>
      <p:pic>
        <p:nvPicPr>
          <p:cNvPr id="126978" name="Picture 2"/>
          <p:cNvPicPr>
            <a:picLocks noChangeAspect="1" noChangeArrowheads="1"/>
          </p:cNvPicPr>
          <p:nvPr/>
        </p:nvPicPr>
        <p:blipFill>
          <a:blip r:embed="rId5" cstate="print"/>
          <a:srcRect/>
          <a:stretch>
            <a:fillRect/>
          </a:stretch>
        </p:blipFill>
        <p:spPr bwMode="auto">
          <a:xfrm>
            <a:off x="5257800" y="5791200"/>
            <a:ext cx="2152650" cy="800986"/>
          </a:xfrm>
          <a:prstGeom prst="rect">
            <a:avLst/>
          </a:prstGeom>
          <a:noFill/>
          <a:ln w="9525">
            <a:solidFill>
              <a:schemeClr val="tx2"/>
            </a:solidFill>
            <a:miter lim="800000"/>
            <a:headEnd/>
            <a:tailEnd/>
          </a:ln>
        </p:spPr>
      </p:pic>
      <p:pic>
        <p:nvPicPr>
          <p:cNvPr id="15" name="14 Imagen"/>
          <p:cNvPicPr/>
          <p:nvPr/>
        </p:nvPicPr>
        <p:blipFill>
          <a:blip r:embed="rId6" cstate="print"/>
          <a:srcRect/>
          <a:stretch>
            <a:fillRect/>
          </a:stretch>
        </p:blipFill>
        <p:spPr bwMode="auto">
          <a:xfrm>
            <a:off x="3886200" y="1981200"/>
            <a:ext cx="52578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b="47826"/>
          <a:stretch>
            <a:fillRect/>
          </a:stretch>
        </p:blipFill>
        <p:spPr bwMode="auto">
          <a:xfrm>
            <a:off x="0" y="0"/>
            <a:ext cx="9144000" cy="914400"/>
          </a:xfrm>
          <a:prstGeom prst="rect">
            <a:avLst/>
          </a:prstGeom>
          <a:noFill/>
          <a:ln w="9525">
            <a:noFill/>
            <a:miter lim="800000"/>
            <a:headEnd/>
            <a:tailEnd/>
          </a:ln>
        </p:spPr>
      </p:pic>
      <p:sp>
        <p:nvSpPr>
          <p:cNvPr id="6" name="1 Título"/>
          <p:cNvSpPr>
            <a:spLocks noGrp="1"/>
          </p:cNvSpPr>
          <p:nvPr>
            <p:ph type="title"/>
          </p:nvPr>
        </p:nvSpPr>
        <p:spPr>
          <a:xfrm>
            <a:off x="76200" y="762000"/>
            <a:ext cx="8229600" cy="609600"/>
          </a:xfrm>
        </p:spPr>
        <p:txBody>
          <a:bodyPr>
            <a:normAutofit/>
          </a:bodyPr>
          <a:lstStyle/>
          <a:p>
            <a:pPr algn="l"/>
            <a:r>
              <a:rPr lang="es-ES" sz="28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AJUSTES DE LAS PROTECCIONES</a:t>
            </a:r>
            <a:endParaRPr lang="es-ES" sz="28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8"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59</a:t>
            </a:fld>
            <a:endParaRPr lang="es-ES" b="1" dirty="0">
              <a:latin typeface="BankGothic Md BT" pitchFamily="34" charset="0"/>
            </a:endParaRPr>
          </a:p>
        </p:txBody>
      </p:sp>
      <p:pic>
        <p:nvPicPr>
          <p:cNvPr id="10"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sp>
        <p:nvSpPr>
          <p:cNvPr id="11" name="2 Marcador de contenido"/>
          <p:cNvSpPr txBox="1">
            <a:spLocks/>
          </p:cNvSpPr>
          <p:nvPr/>
        </p:nvSpPr>
        <p:spPr>
          <a:xfrm>
            <a:off x="76200" y="1219200"/>
            <a:ext cx="8305800" cy="4572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2000" b="1" noProof="0" dirty="0" smtClean="0">
                <a:solidFill>
                  <a:schemeClr val="tx1">
                    <a:lumMod val="50000"/>
                    <a:lumOff val="50000"/>
                  </a:schemeClr>
                </a:solidFill>
                <a:effectLst>
                  <a:outerShdw blurRad="38100" dist="38100" dir="2700000" algn="tl">
                    <a:srgbClr val="000000">
                      <a:alpha val="43137"/>
                    </a:srgbClr>
                  </a:outerShdw>
                </a:effectLst>
                <a:latin typeface="+mj-lt"/>
              </a:rPr>
              <a:t>PROTECCION DE GENERADORES – GE G60</a:t>
            </a:r>
            <a:endParaRPr kumimoji="0" lang="es-ES" sz="2000" b="0" i="0" u="none" strike="noStrike" kern="1200" cap="none" spc="0" normalizeH="0" baseline="0" noProof="0" dirty="0" smtClean="0">
              <a:ln>
                <a:noFill/>
              </a:ln>
              <a:solidFill>
                <a:schemeClr val="tx1">
                  <a:lumMod val="50000"/>
                  <a:lumOff val="50000"/>
                </a:schemeClr>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p:txBody>
      </p:sp>
      <p:sp>
        <p:nvSpPr>
          <p:cNvPr id="13" name="2 Marcador de contenido"/>
          <p:cNvSpPr txBox="1">
            <a:spLocks/>
          </p:cNvSpPr>
          <p:nvPr/>
        </p:nvSpPr>
        <p:spPr>
          <a:xfrm>
            <a:off x="152400" y="1600200"/>
            <a:ext cx="8839200" cy="381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1600" b="1" noProof="0" dirty="0" smtClean="0">
                <a:solidFill>
                  <a:schemeClr val="accent4"/>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PROTECCION DE DESBALANCE  (46)</a:t>
            </a:r>
            <a:endParaRPr kumimoji="0" lang="es-ES" sz="1600" b="1"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s-EC" sz="1600" dirty="0" smtClean="0">
              <a:solidFill>
                <a:schemeClr val="accent4"/>
              </a:solidFill>
              <a:effectLst>
                <a:outerShdw blurRad="38100" dist="38100" dir="2700000" algn="tl">
                  <a:srgbClr val="000000">
                    <a:alpha val="43137"/>
                  </a:srgbClr>
                </a:outerShdw>
              </a:effectLst>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p:txBody>
      </p:sp>
      <p:graphicFrame>
        <p:nvGraphicFramePr>
          <p:cNvPr id="14" name="13 Tabla"/>
          <p:cNvGraphicFramePr>
            <a:graphicFrameLocks noGrp="1"/>
          </p:cNvGraphicFramePr>
          <p:nvPr/>
        </p:nvGraphicFramePr>
        <p:xfrm>
          <a:off x="1371600" y="2286001"/>
          <a:ext cx="6400800" cy="4236076"/>
        </p:xfrm>
        <a:graphic>
          <a:graphicData uri="http://schemas.openxmlformats.org/drawingml/2006/table">
            <a:tbl>
              <a:tblPr>
                <a:tableStyleId>{9D7B26C5-4107-4FEC-AEDC-1716B250A1EF}</a:tableStyleId>
              </a:tblPr>
              <a:tblGrid>
                <a:gridCol w="2270620"/>
                <a:gridCol w="2035728"/>
                <a:gridCol w="2094452"/>
              </a:tblGrid>
              <a:tr h="258436">
                <a:tc>
                  <a:txBody>
                    <a:bodyPr/>
                    <a:lstStyle/>
                    <a:p>
                      <a:pPr algn="ctr" fontAlgn="b"/>
                      <a:endParaRPr lang="es-ES" sz="1600" b="1" i="0" u="none" strike="noStrike" dirty="0">
                        <a:solidFill>
                          <a:schemeClr val="bg1"/>
                        </a:solidFill>
                        <a:effectLst>
                          <a:outerShdw blurRad="38100" dist="38100" dir="2700000" algn="tl">
                            <a:srgbClr val="000000">
                              <a:alpha val="43137"/>
                            </a:srgbClr>
                          </a:outerShdw>
                        </a:effectLst>
                        <a:latin typeface="Arial"/>
                      </a:endParaRPr>
                    </a:p>
                  </a:txBody>
                  <a:tcPr marL="9525" marR="9525" marT="9525" marB="0" anchor="b">
                    <a:solidFill>
                      <a:schemeClr val="tx2"/>
                    </a:solidFill>
                  </a:tcPr>
                </a:tc>
                <a:tc>
                  <a:txBody>
                    <a:bodyPr/>
                    <a:lstStyle/>
                    <a:p>
                      <a:pPr algn="ctr" fontAlgn="b"/>
                      <a:r>
                        <a:rPr lang="es-ES" sz="1600" b="1" i="0" u="none" strike="noStrike" dirty="0" smtClean="0">
                          <a:solidFill>
                            <a:schemeClr val="bg1"/>
                          </a:solidFill>
                          <a:effectLst>
                            <a:outerShdw blurRad="38100" dist="38100" dir="2700000" algn="tl">
                              <a:srgbClr val="000000">
                                <a:alpha val="43137"/>
                              </a:srgbClr>
                            </a:outerShdw>
                          </a:effectLst>
                          <a:latin typeface="Arial"/>
                        </a:rPr>
                        <a:t>UNIDAD 1</a:t>
                      </a:r>
                      <a:endParaRPr lang="es-ES" sz="1600" b="1" i="0" u="none" strike="noStrike" dirty="0">
                        <a:solidFill>
                          <a:schemeClr val="bg1"/>
                        </a:solidFill>
                        <a:effectLst>
                          <a:outerShdw blurRad="38100" dist="38100" dir="2700000" algn="tl">
                            <a:srgbClr val="000000">
                              <a:alpha val="43137"/>
                            </a:srgbClr>
                          </a:outerShdw>
                        </a:effectLst>
                        <a:latin typeface="Arial"/>
                      </a:endParaRPr>
                    </a:p>
                  </a:txBody>
                  <a:tcPr marL="9525" marR="9525" marT="9525" marB="0" anchor="b">
                    <a:solidFill>
                      <a:schemeClr val="tx2"/>
                    </a:solidFill>
                  </a:tcPr>
                </a:tc>
                <a:tc>
                  <a:txBody>
                    <a:bodyPr/>
                    <a:lstStyle/>
                    <a:p>
                      <a:pPr algn="ctr" fontAlgn="b"/>
                      <a:r>
                        <a:rPr lang="es-ES" sz="1600" b="1" i="0" u="none" strike="noStrike" dirty="0" smtClean="0">
                          <a:solidFill>
                            <a:schemeClr val="bg1"/>
                          </a:solidFill>
                          <a:effectLst>
                            <a:outerShdw blurRad="38100" dist="38100" dir="2700000" algn="tl">
                              <a:srgbClr val="000000">
                                <a:alpha val="43137"/>
                              </a:srgbClr>
                            </a:outerShdw>
                          </a:effectLst>
                          <a:latin typeface="Arial"/>
                        </a:rPr>
                        <a:t>UNIDAD 2</a:t>
                      </a:r>
                      <a:endParaRPr lang="es-ES" sz="1600" b="1" i="0" u="none" strike="noStrike" dirty="0">
                        <a:solidFill>
                          <a:schemeClr val="bg1"/>
                        </a:solidFill>
                        <a:effectLst>
                          <a:outerShdw blurRad="38100" dist="38100" dir="2700000" algn="tl">
                            <a:srgbClr val="000000">
                              <a:alpha val="43137"/>
                            </a:srgbClr>
                          </a:outerShdw>
                        </a:effectLst>
                        <a:latin typeface="Arial"/>
                      </a:endParaRPr>
                    </a:p>
                  </a:txBody>
                  <a:tcPr marL="9525" marR="9525" marT="9525" marB="0" anchor="b">
                    <a:solidFill>
                      <a:schemeClr val="tx2"/>
                    </a:solidFill>
                  </a:tcPr>
                </a:tc>
              </a:tr>
              <a:tr h="384965">
                <a:tc>
                  <a:txBody>
                    <a:bodyPr/>
                    <a:lstStyle/>
                    <a:p>
                      <a:pPr algn="l" fontAlgn="b">
                        <a:lnSpc>
                          <a:spcPct val="200000"/>
                        </a:lnSpc>
                      </a:pPr>
                      <a:r>
                        <a:rPr lang="en-US" sz="1600" u="none" strike="noStrike" dirty="0" err="1"/>
                        <a:t>Inom</a:t>
                      </a:r>
                      <a:r>
                        <a:rPr lang="en-US" sz="1600" u="none" strike="noStrike" dirty="0"/>
                        <a:t>:</a:t>
                      </a:r>
                      <a:endParaRPr lang="en-US" sz="1600" b="0" i="0" u="none" strike="noStrike" dirty="0">
                        <a:solidFill>
                          <a:srgbClr val="000000"/>
                        </a:solidFill>
                        <a:latin typeface="Arial"/>
                      </a:endParaRPr>
                    </a:p>
                  </a:txBody>
                  <a:tcPr marL="9525" marR="9525" marT="9525" marB="0" anchor="b"/>
                </a:tc>
                <a:tc>
                  <a:txBody>
                    <a:bodyPr/>
                    <a:lstStyle/>
                    <a:p>
                      <a:pPr algn="ctr" fontAlgn="b">
                        <a:lnSpc>
                          <a:spcPct val="200000"/>
                        </a:lnSpc>
                      </a:pPr>
                      <a:r>
                        <a:rPr lang="es-ES" sz="1600" u="none" strike="noStrike"/>
                        <a:t>0.746 pu</a:t>
                      </a:r>
                      <a:endParaRPr lang="es-ES" sz="1600" b="0" i="0" u="none" strike="noStrike">
                        <a:solidFill>
                          <a:srgbClr val="000000"/>
                        </a:solidFill>
                        <a:latin typeface="Arial"/>
                      </a:endParaRPr>
                    </a:p>
                  </a:txBody>
                  <a:tcPr marL="9525" marR="9525" marT="9525" marB="0" anchor="b"/>
                </a:tc>
                <a:tc>
                  <a:txBody>
                    <a:bodyPr/>
                    <a:lstStyle/>
                    <a:p>
                      <a:pPr algn="ctr" fontAlgn="b">
                        <a:lnSpc>
                          <a:spcPct val="200000"/>
                        </a:lnSpc>
                      </a:pPr>
                      <a:r>
                        <a:rPr lang="es-ES" sz="1600" u="none" strike="noStrike" dirty="0"/>
                        <a:t>0.746 </a:t>
                      </a:r>
                      <a:r>
                        <a:rPr lang="es-ES" sz="1600" u="none" strike="noStrike" dirty="0" err="1"/>
                        <a:t>pu</a:t>
                      </a:r>
                      <a:endParaRPr lang="es-ES" sz="1600" b="0" i="0" u="none" strike="noStrike" dirty="0">
                        <a:solidFill>
                          <a:srgbClr val="000000"/>
                        </a:solidFill>
                        <a:latin typeface="Arial"/>
                      </a:endParaRPr>
                    </a:p>
                  </a:txBody>
                  <a:tcPr marL="9525" marR="9525" marT="9525" marB="0" anchor="b"/>
                </a:tc>
              </a:tr>
              <a:tr h="384965">
                <a:tc>
                  <a:txBody>
                    <a:bodyPr/>
                    <a:lstStyle/>
                    <a:p>
                      <a:pPr algn="l" fontAlgn="b">
                        <a:lnSpc>
                          <a:spcPct val="200000"/>
                        </a:lnSpc>
                      </a:pPr>
                      <a:r>
                        <a:rPr lang="en-US" sz="1600" u="none" strike="noStrike" dirty="0"/>
                        <a:t>Stage 1 Pickup:</a:t>
                      </a:r>
                      <a:endParaRPr lang="en-US" sz="1600" b="0" i="0" u="none" strike="noStrike" dirty="0">
                        <a:solidFill>
                          <a:srgbClr val="000000"/>
                        </a:solidFill>
                        <a:latin typeface="Arial"/>
                      </a:endParaRPr>
                    </a:p>
                  </a:txBody>
                  <a:tcPr marL="9525" marR="9525" marT="9525" marB="0" anchor="b"/>
                </a:tc>
                <a:tc>
                  <a:txBody>
                    <a:bodyPr/>
                    <a:lstStyle/>
                    <a:p>
                      <a:pPr algn="ctr" fontAlgn="b">
                        <a:lnSpc>
                          <a:spcPct val="200000"/>
                        </a:lnSpc>
                      </a:pPr>
                      <a:r>
                        <a:rPr lang="es-ES" sz="1600" u="none" strike="noStrike"/>
                        <a:t>8.00 %</a:t>
                      </a:r>
                      <a:endParaRPr lang="es-ES" sz="1600" b="0" i="0" u="none" strike="noStrike">
                        <a:solidFill>
                          <a:srgbClr val="000000"/>
                        </a:solidFill>
                        <a:latin typeface="Arial"/>
                      </a:endParaRPr>
                    </a:p>
                  </a:txBody>
                  <a:tcPr marL="9525" marR="9525" marT="9525" marB="0" anchor="b"/>
                </a:tc>
                <a:tc>
                  <a:txBody>
                    <a:bodyPr/>
                    <a:lstStyle/>
                    <a:p>
                      <a:pPr algn="ctr" fontAlgn="b">
                        <a:lnSpc>
                          <a:spcPct val="200000"/>
                        </a:lnSpc>
                      </a:pPr>
                      <a:r>
                        <a:rPr lang="es-ES" sz="1600" u="none" strike="noStrike" dirty="0"/>
                        <a:t>8.00 %</a:t>
                      </a:r>
                      <a:endParaRPr lang="es-ES" sz="1600" b="0" i="0" u="none" strike="noStrike" dirty="0">
                        <a:solidFill>
                          <a:srgbClr val="000000"/>
                        </a:solidFill>
                        <a:latin typeface="Arial"/>
                      </a:endParaRPr>
                    </a:p>
                  </a:txBody>
                  <a:tcPr marL="9525" marR="9525" marT="9525" marB="0" anchor="b"/>
                </a:tc>
              </a:tr>
              <a:tr h="384965">
                <a:tc>
                  <a:txBody>
                    <a:bodyPr/>
                    <a:lstStyle/>
                    <a:p>
                      <a:pPr algn="l" fontAlgn="b">
                        <a:lnSpc>
                          <a:spcPct val="200000"/>
                        </a:lnSpc>
                      </a:pPr>
                      <a:r>
                        <a:rPr lang="en-US" sz="1600" u="none" strike="noStrike" dirty="0"/>
                        <a:t>Stage 1 K-Value:</a:t>
                      </a:r>
                      <a:endParaRPr lang="en-US" sz="1600" b="0" i="0" u="none" strike="noStrike" dirty="0">
                        <a:solidFill>
                          <a:srgbClr val="000000"/>
                        </a:solidFill>
                        <a:latin typeface="Arial"/>
                      </a:endParaRPr>
                    </a:p>
                  </a:txBody>
                  <a:tcPr marL="9525" marR="9525" marT="9525" marB="0" anchor="b"/>
                </a:tc>
                <a:tc>
                  <a:txBody>
                    <a:bodyPr/>
                    <a:lstStyle/>
                    <a:p>
                      <a:pPr algn="ctr" fontAlgn="b">
                        <a:lnSpc>
                          <a:spcPct val="200000"/>
                        </a:lnSpc>
                      </a:pPr>
                      <a:r>
                        <a:rPr lang="es-ES" sz="1600" u="none" strike="noStrike"/>
                        <a:t>10.00</a:t>
                      </a:r>
                      <a:endParaRPr lang="es-ES" sz="1600" b="0" i="0" u="none" strike="noStrike">
                        <a:solidFill>
                          <a:srgbClr val="000000"/>
                        </a:solidFill>
                        <a:latin typeface="Arial"/>
                      </a:endParaRPr>
                    </a:p>
                  </a:txBody>
                  <a:tcPr marL="9525" marR="9525" marT="9525" marB="0" anchor="b"/>
                </a:tc>
                <a:tc>
                  <a:txBody>
                    <a:bodyPr/>
                    <a:lstStyle/>
                    <a:p>
                      <a:pPr algn="ctr" fontAlgn="b">
                        <a:lnSpc>
                          <a:spcPct val="200000"/>
                        </a:lnSpc>
                      </a:pPr>
                      <a:r>
                        <a:rPr lang="es-ES" sz="1600" u="none" strike="noStrike" dirty="0"/>
                        <a:t>10.00</a:t>
                      </a:r>
                      <a:endParaRPr lang="es-ES" sz="1600" b="0" i="0" u="none" strike="noStrike" dirty="0">
                        <a:solidFill>
                          <a:srgbClr val="000000"/>
                        </a:solidFill>
                        <a:latin typeface="Arial"/>
                      </a:endParaRPr>
                    </a:p>
                  </a:txBody>
                  <a:tcPr marL="9525" marR="9525" marT="9525" marB="0" anchor="b"/>
                </a:tc>
              </a:tr>
              <a:tr h="384965">
                <a:tc>
                  <a:txBody>
                    <a:bodyPr/>
                    <a:lstStyle/>
                    <a:p>
                      <a:pPr algn="l" fontAlgn="b">
                        <a:lnSpc>
                          <a:spcPct val="200000"/>
                        </a:lnSpc>
                      </a:pPr>
                      <a:r>
                        <a:rPr lang="en-US" sz="1600" u="none" strike="noStrike" dirty="0"/>
                        <a:t>Stage 1 </a:t>
                      </a:r>
                      <a:r>
                        <a:rPr lang="en-US" sz="1600" u="none" strike="noStrike" dirty="0" err="1"/>
                        <a:t>Tmin</a:t>
                      </a:r>
                      <a:r>
                        <a:rPr lang="en-US" sz="1600" u="none" strike="noStrike" dirty="0"/>
                        <a:t>:</a:t>
                      </a:r>
                      <a:endParaRPr lang="en-US" sz="1600" b="0" i="0" u="none" strike="noStrike" dirty="0">
                        <a:solidFill>
                          <a:srgbClr val="000000"/>
                        </a:solidFill>
                        <a:latin typeface="Arial"/>
                      </a:endParaRPr>
                    </a:p>
                  </a:txBody>
                  <a:tcPr marL="9525" marR="9525" marT="9525" marB="0" anchor="b"/>
                </a:tc>
                <a:tc>
                  <a:txBody>
                    <a:bodyPr/>
                    <a:lstStyle/>
                    <a:p>
                      <a:pPr algn="ctr" fontAlgn="b">
                        <a:lnSpc>
                          <a:spcPct val="200000"/>
                        </a:lnSpc>
                      </a:pPr>
                      <a:r>
                        <a:rPr lang="es-ES" sz="1600" u="none" strike="noStrike" dirty="0"/>
                        <a:t>0.250 s</a:t>
                      </a:r>
                      <a:endParaRPr lang="es-ES" sz="1600" b="0" i="0" u="none" strike="noStrike" dirty="0">
                        <a:solidFill>
                          <a:srgbClr val="000000"/>
                        </a:solidFill>
                        <a:latin typeface="Arial"/>
                      </a:endParaRPr>
                    </a:p>
                  </a:txBody>
                  <a:tcPr marL="9525" marR="9525" marT="9525" marB="0" anchor="b"/>
                </a:tc>
                <a:tc>
                  <a:txBody>
                    <a:bodyPr/>
                    <a:lstStyle/>
                    <a:p>
                      <a:pPr algn="ctr" fontAlgn="b">
                        <a:lnSpc>
                          <a:spcPct val="200000"/>
                        </a:lnSpc>
                      </a:pPr>
                      <a:r>
                        <a:rPr lang="es-ES" sz="1600" u="none" strike="noStrike" dirty="0"/>
                        <a:t>0.250 s</a:t>
                      </a:r>
                      <a:endParaRPr lang="es-ES" sz="1600" b="0" i="0" u="none" strike="noStrike" dirty="0">
                        <a:solidFill>
                          <a:srgbClr val="000000"/>
                        </a:solidFill>
                        <a:latin typeface="Arial"/>
                      </a:endParaRPr>
                    </a:p>
                  </a:txBody>
                  <a:tcPr marL="9525" marR="9525" marT="9525" marB="0" anchor="b"/>
                </a:tc>
              </a:tr>
              <a:tr h="384965">
                <a:tc>
                  <a:txBody>
                    <a:bodyPr/>
                    <a:lstStyle/>
                    <a:p>
                      <a:pPr algn="l" fontAlgn="b">
                        <a:lnSpc>
                          <a:spcPct val="200000"/>
                        </a:lnSpc>
                      </a:pPr>
                      <a:r>
                        <a:rPr lang="en-US" sz="1600" u="none" strike="noStrike" dirty="0"/>
                        <a:t>Stage 1 </a:t>
                      </a:r>
                      <a:r>
                        <a:rPr lang="en-US" sz="1600" u="none" strike="noStrike" dirty="0" err="1"/>
                        <a:t>Tmax</a:t>
                      </a:r>
                      <a:r>
                        <a:rPr lang="en-US" sz="1600" u="none" strike="noStrike" dirty="0"/>
                        <a:t>:</a:t>
                      </a:r>
                      <a:endParaRPr lang="en-US" sz="1600" b="0" i="0" u="none" strike="noStrike" dirty="0">
                        <a:solidFill>
                          <a:srgbClr val="000000"/>
                        </a:solidFill>
                        <a:latin typeface="Arial"/>
                      </a:endParaRPr>
                    </a:p>
                  </a:txBody>
                  <a:tcPr marL="9525" marR="9525" marT="9525" marB="0" anchor="b"/>
                </a:tc>
                <a:tc>
                  <a:txBody>
                    <a:bodyPr/>
                    <a:lstStyle/>
                    <a:p>
                      <a:pPr algn="ctr" fontAlgn="b">
                        <a:lnSpc>
                          <a:spcPct val="200000"/>
                        </a:lnSpc>
                      </a:pPr>
                      <a:r>
                        <a:rPr lang="es-ES" sz="1600" u="none" strike="noStrike" dirty="0"/>
                        <a:t>600.0 s</a:t>
                      </a:r>
                      <a:endParaRPr lang="es-ES" sz="1600" b="0" i="0" u="none" strike="noStrike" dirty="0">
                        <a:solidFill>
                          <a:srgbClr val="000000"/>
                        </a:solidFill>
                        <a:latin typeface="Arial"/>
                      </a:endParaRPr>
                    </a:p>
                  </a:txBody>
                  <a:tcPr marL="9525" marR="9525" marT="9525" marB="0" anchor="b"/>
                </a:tc>
                <a:tc>
                  <a:txBody>
                    <a:bodyPr/>
                    <a:lstStyle/>
                    <a:p>
                      <a:pPr algn="ctr" fontAlgn="b">
                        <a:lnSpc>
                          <a:spcPct val="200000"/>
                        </a:lnSpc>
                      </a:pPr>
                      <a:r>
                        <a:rPr lang="es-ES" sz="1600" u="none" strike="noStrike" dirty="0"/>
                        <a:t>600.0 s</a:t>
                      </a:r>
                      <a:endParaRPr lang="es-ES" sz="1600" b="0" i="0" u="none" strike="noStrike" dirty="0">
                        <a:solidFill>
                          <a:srgbClr val="000000"/>
                        </a:solidFill>
                        <a:latin typeface="Arial"/>
                      </a:endParaRPr>
                    </a:p>
                  </a:txBody>
                  <a:tcPr marL="9525" marR="9525" marT="9525" marB="0" anchor="b"/>
                </a:tc>
              </a:tr>
              <a:tr h="384965">
                <a:tc>
                  <a:txBody>
                    <a:bodyPr/>
                    <a:lstStyle/>
                    <a:p>
                      <a:pPr algn="l" fontAlgn="b">
                        <a:lnSpc>
                          <a:spcPct val="200000"/>
                        </a:lnSpc>
                      </a:pPr>
                      <a:r>
                        <a:rPr lang="en-US" sz="1600" u="none" strike="noStrike" dirty="0"/>
                        <a:t>Stage 1 K-Reset:</a:t>
                      </a:r>
                      <a:endParaRPr lang="en-US" sz="1600" b="0" i="0" u="none" strike="noStrike" dirty="0">
                        <a:solidFill>
                          <a:srgbClr val="000000"/>
                        </a:solidFill>
                        <a:latin typeface="Arial"/>
                      </a:endParaRPr>
                    </a:p>
                  </a:txBody>
                  <a:tcPr marL="9525" marR="9525" marT="9525" marB="0" anchor="b"/>
                </a:tc>
                <a:tc>
                  <a:txBody>
                    <a:bodyPr/>
                    <a:lstStyle/>
                    <a:p>
                      <a:pPr algn="ctr" fontAlgn="b">
                        <a:lnSpc>
                          <a:spcPct val="200000"/>
                        </a:lnSpc>
                      </a:pPr>
                      <a:r>
                        <a:rPr lang="es-ES" sz="1600" u="none" strike="noStrike" dirty="0"/>
                        <a:t>0.0 </a:t>
                      </a:r>
                      <a:endParaRPr lang="es-ES" sz="1600" b="0" i="0" u="none" strike="noStrike" dirty="0">
                        <a:solidFill>
                          <a:srgbClr val="000000"/>
                        </a:solidFill>
                        <a:latin typeface="Arial"/>
                      </a:endParaRPr>
                    </a:p>
                  </a:txBody>
                  <a:tcPr marL="9525" marR="9525" marT="9525" marB="0" anchor="b"/>
                </a:tc>
                <a:tc>
                  <a:txBody>
                    <a:bodyPr/>
                    <a:lstStyle/>
                    <a:p>
                      <a:pPr algn="ctr" fontAlgn="b">
                        <a:lnSpc>
                          <a:spcPct val="200000"/>
                        </a:lnSpc>
                      </a:pPr>
                      <a:r>
                        <a:rPr lang="es-ES" sz="1600" u="none" strike="noStrike" dirty="0"/>
                        <a:t>0.0</a:t>
                      </a:r>
                      <a:endParaRPr lang="es-ES" sz="1600" b="0" i="0" u="none" strike="noStrike" dirty="0">
                        <a:solidFill>
                          <a:srgbClr val="000000"/>
                        </a:solidFill>
                        <a:latin typeface="Arial"/>
                      </a:endParaRPr>
                    </a:p>
                  </a:txBody>
                  <a:tcPr marL="9525" marR="9525" marT="9525" marB="0" anchor="b"/>
                </a:tc>
              </a:tr>
              <a:tr h="449664">
                <a:tc>
                  <a:txBody>
                    <a:bodyPr/>
                    <a:lstStyle/>
                    <a:p>
                      <a:pPr algn="l" fontAlgn="b">
                        <a:lnSpc>
                          <a:spcPct val="200000"/>
                        </a:lnSpc>
                      </a:pPr>
                      <a:r>
                        <a:rPr lang="en-US" sz="1600" u="none" strike="noStrike"/>
                        <a:t>Stage 2 Pickup:</a:t>
                      </a:r>
                      <a:endParaRPr lang="en-US" sz="1600" b="0" i="0" u="none" strike="noStrike">
                        <a:solidFill>
                          <a:srgbClr val="000000"/>
                        </a:solidFill>
                        <a:latin typeface="Arial"/>
                      </a:endParaRPr>
                    </a:p>
                  </a:txBody>
                  <a:tcPr marL="9525" marR="9525" marT="9525" marB="0" anchor="b"/>
                </a:tc>
                <a:tc>
                  <a:txBody>
                    <a:bodyPr/>
                    <a:lstStyle/>
                    <a:p>
                      <a:pPr algn="ctr" fontAlgn="b">
                        <a:lnSpc>
                          <a:spcPct val="200000"/>
                        </a:lnSpc>
                      </a:pPr>
                      <a:r>
                        <a:rPr lang="es-ES" sz="1600" u="none" strike="noStrike" dirty="0"/>
                        <a:t>5.60 %</a:t>
                      </a:r>
                      <a:endParaRPr lang="es-ES" sz="1600" b="0" i="0" u="none" strike="noStrike" dirty="0">
                        <a:solidFill>
                          <a:srgbClr val="000000"/>
                        </a:solidFill>
                        <a:latin typeface="Arial"/>
                      </a:endParaRPr>
                    </a:p>
                  </a:txBody>
                  <a:tcPr marL="9525" marR="9525" marT="9525" marB="0" anchor="b"/>
                </a:tc>
                <a:tc>
                  <a:txBody>
                    <a:bodyPr/>
                    <a:lstStyle/>
                    <a:p>
                      <a:pPr algn="ctr" fontAlgn="b">
                        <a:lnSpc>
                          <a:spcPct val="200000"/>
                        </a:lnSpc>
                      </a:pPr>
                      <a:r>
                        <a:rPr lang="es-ES" sz="1600" u="none" strike="noStrike" dirty="0"/>
                        <a:t>5.60 %</a:t>
                      </a:r>
                      <a:endParaRPr lang="es-ES" sz="1600" b="0" i="0" u="none" strike="noStrike" dirty="0">
                        <a:solidFill>
                          <a:srgbClr val="000000"/>
                        </a:solidFill>
                        <a:latin typeface="Arial"/>
                      </a:endParaRPr>
                    </a:p>
                  </a:txBody>
                  <a:tcPr marL="9525" marR="9525" marT="9525" marB="0" anchor="b"/>
                </a:tc>
              </a:tr>
              <a:tr h="405943">
                <a:tc>
                  <a:txBody>
                    <a:bodyPr/>
                    <a:lstStyle/>
                    <a:p>
                      <a:pPr algn="l" fontAlgn="b">
                        <a:lnSpc>
                          <a:spcPct val="200000"/>
                        </a:lnSpc>
                      </a:pPr>
                      <a:r>
                        <a:rPr lang="en-US" sz="1600" u="none" strike="noStrike" dirty="0"/>
                        <a:t>Stage 2 Pickup Delay:</a:t>
                      </a:r>
                      <a:endParaRPr lang="en-US" sz="1600" b="0" i="0" u="none" strike="noStrike" dirty="0">
                        <a:solidFill>
                          <a:srgbClr val="000000"/>
                        </a:solidFill>
                        <a:latin typeface="Arial"/>
                      </a:endParaRPr>
                    </a:p>
                  </a:txBody>
                  <a:tcPr marL="9525" marR="9525" marT="9525" marB="0" anchor="b"/>
                </a:tc>
                <a:tc>
                  <a:txBody>
                    <a:bodyPr/>
                    <a:lstStyle/>
                    <a:p>
                      <a:pPr algn="ctr" fontAlgn="b">
                        <a:lnSpc>
                          <a:spcPct val="200000"/>
                        </a:lnSpc>
                      </a:pPr>
                      <a:r>
                        <a:rPr lang="es-ES" sz="1600" u="none" strike="noStrike"/>
                        <a:t>5.0 s</a:t>
                      </a:r>
                      <a:endParaRPr lang="es-ES" sz="1600" b="0" i="0" u="none" strike="noStrike">
                        <a:solidFill>
                          <a:srgbClr val="000000"/>
                        </a:solidFill>
                        <a:latin typeface="Arial"/>
                      </a:endParaRPr>
                    </a:p>
                  </a:txBody>
                  <a:tcPr marL="9525" marR="9525" marT="9525" marB="0" anchor="b"/>
                </a:tc>
                <a:tc>
                  <a:txBody>
                    <a:bodyPr/>
                    <a:lstStyle/>
                    <a:p>
                      <a:pPr algn="ctr" fontAlgn="b">
                        <a:lnSpc>
                          <a:spcPct val="200000"/>
                        </a:lnSpc>
                      </a:pPr>
                      <a:r>
                        <a:rPr lang="es-ES" sz="1600" u="none" strike="noStrike" dirty="0"/>
                        <a:t>5.0 s</a:t>
                      </a:r>
                      <a:endParaRPr lang="es-ES" sz="1600" b="0" i="0" u="none" strike="noStrike" dirty="0">
                        <a:solidFill>
                          <a:srgbClr val="000000"/>
                        </a:solidFill>
                        <a:latin typeface="Arial"/>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9144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Descripción de las instalaciones</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3" name="2 Marcador de contenido"/>
          <p:cNvSpPr>
            <a:spLocks noGrp="1"/>
          </p:cNvSpPr>
          <p:nvPr>
            <p:ph idx="1"/>
          </p:nvPr>
        </p:nvSpPr>
        <p:spPr>
          <a:xfrm>
            <a:off x="381000" y="1905000"/>
            <a:ext cx="8305800" cy="4343400"/>
          </a:xfrm>
        </p:spPr>
        <p:txBody>
          <a:bodyPr vert="horz" lIns="91440" tIns="45720" rIns="91440" bIns="45720" rtlCol="0">
            <a:normAutofit/>
          </a:bodyPr>
          <a:lstStyle/>
          <a:p>
            <a:pPr algn="just">
              <a:lnSpc>
                <a:spcPct val="90000"/>
              </a:lnSpc>
            </a:pPr>
            <a:r>
              <a:rPr lang="es-ES" sz="2200" dirty="0" smtClean="0">
                <a:latin typeface="Verdana" pitchFamily="34" charset="0"/>
              </a:rPr>
              <a:t>La Central Térmica Álvaro Tinajero se encuentra ubicada en un área de 62.500 m2 en la zona del Salitral. </a:t>
            </a:r>
          </a:p>
          <a:p>
            <a:pPr algn="just">
              <a:lnSpc>
                <a:spcPct val="90000"/>
              </a:lnSpc>
            </a:pPr>
            <a:endParaRPr lang="es-ES" sz="2200" dirty="0" smtClean="0">
              <a:latin typeface="Verdana" pitchFamily="34" charset="0"/>
            </a:endParaRPr>
          </a:p>
          <a:p>
            <a:pPr algn="just">
              <a:lnSpc>
                <a:spcPct val="90000"/>
              </a:lnSpc>
            </a:pPr>
            <a:r>
              <a:rPr lang="es-ES" sz="2200" dirty="0" smtClean="0">
                <a:latin typeface="Verdana" pitchFamily="34" charset="0"/>
              </a:rPr>
              <a:t>Las turbinas fueron adquiridas por ELECTROECUADOR en el año 1995.</a:t>
            </a:r>
          </a:p>
          <a:p>
            <a:pPr algn="just">
              <a:lnSpc>
                <a:spcPct val="90000"/>
              </a:lnSpc>
            </a:pPr>
            <a:endParaRPr lang="es-ES" sz="2200" dirty="0" smtClean="0">
              <a:latin typeface="Verdana" pitchFamily="34" charset="0"/>
            </a:endParaRPr>
          </a:p>
          <a:p>
            <a:pPr algn="just">
              <a:lnSpc>
                <a:spcPct val="90000"/>
              </a:lnSpc>
            </a:pPr>
            <a:r>
              <a:rPr lang="es-ES" sz="2200" dirty="0" smtClean="0">
                <a:latin typeface="Verdana" pitchFamily="34" charset="0"/>
              </a:rPr>
              <a:t>Está comprendida por dos unidades térmicas de generación GE, dos transformadores de poder ABB y dos transformadores de poder GE, conectados a la subestación de elevación tipo anillo a 69 kV.</a:t>
            </a:r>
            <a:endParaRPr lang="es-EC" sz="2200" dirty="0" smtClean="0">
              <a:latin typeface="Verdana" pitchFamily="34" charset="0"/>
            </a:endParaRPr>
          </a:p>
          <a:p>
            <a:pPr algn="just"/>
            <a:endParaRPr lang="es-ES" sz="2400" dirty="0" smtClean="0">
              <a:latin typeface="Verdana" pitchFamily="34" charset="0"/>
            </a:endParaRPr>
          </a:p>
          <a:p>
            <a:pPr algn="just"/>
            <a:endParaRPr lang="es-ES" sz="2400" dirty="0" smtClean="0">
              <a:latin typeface="Verdana" pitchFamily="34" charset="0"/>
            </a:endParaRPr>
          </a:p>
          <a:p>
            <a:pPr algn="just"/>
            <a:endParaRPr lang="es-ES" sz="2400" dirty="0" smtClean="0">
              <a:latin typeface="Verdana" pitchFamily="34" charset="0"/>
            </a:endParaRPr>
          </a:p>
          <a:p>
            <a:endParaRPr lang="es-ES" sz="2400" dirty="0" smtClean="0">
              <a:latin typeface="Verdana" pitchFamily="34" charset="0"/>
            </a:endParaRPr>
          </a:p>
          <a:p>
            <a:endParaRPr lang="es-EC" sz="2400" dirty="0" smtClean="0">
              <a:latin typeface="Verdana" pitchFamily="34" charset="0"/>
            </a:endParaRPr>
          </a:p>
          <a:p>
            <a:pPr algn="just"/>
            <a:endParaRPr lang="es-ES" sz="2400" dirty="0" smtClean="0">
              <a:latin typeface="Verdana"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sp>
        <p:nvSpPr>
          <p:cNvPr id="7"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6</a:t>
            </a:fld>
            <a:endParaRPr lang="es-ES" b="1" dirty="0">
              <a:latin typeface="BankGothic Md BT" pitchFamily="34" charset="0"/>
            </a:endParaRPr>
          </a:p>
        </p:txBody>
      </p:sp>
      <p:pic>
        <p:nvPicPr>
          <p:cNvPr id="8"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Imagen"/>
          <p:cNvPicPr/>
          <p:nvPr/>
        </p:nvPicPr>
        <p:blipFill>
          <a:blip r:embed="rId3" cstate="print"/>
          <a:srcRect/>
          <a:stretch>
            <a:fillRect/>
          </a:stretch>
        </p:blipFill>
        <p:spPr bwMode="auto">
          <a:xfrm>
            <a:off x="3429000" y="1752600"/>
            <a:ext cx="5715000" cy="4724400"/>
          </a:xfrm>
          <a:prstGeom prst="rect">
            <a:avLst/>
          </a:prstGeom>
          <a:noFill/>
          <a:ln w="9525">
            <a:noFill/>
            <a:miter lim="800000"/>
            <a:headEnd/>
            <a:tailEnd/>
          </a:ln>
        </p:spPr>
      </p:pic>
      <p:sp>
        <p:nvSpPr>
          <p:cNvPr id="6" name="1 Título"/>
          <p:cNvSpPr>
            <a:spLocks noGrp="1"/>
          </p:cNvSpPr>
          <p:nvPr>
            <p:ph type="title"/>
          </p:nvPr>
        </p:nvSpPr>
        <p:spPr>
          <a:xfrm>
            <a:off x="76200" y="685800"/>
            <a:ext cx="8229600" cy="609600"/>
          </a:xfrm>
        </p:spPr>
        <p:txBody>
          <a:bodyPr>
            <a:normAutofit/>
          </a:bodyPr>
          <a:lstStyle/>
          <a:p>
            <a:pPr algn="l"/>
            <a:r>
              <a:rPr lang="es-ES" sz="28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AJUSTES DE LAS PROTECCIONES</a:t>
            </a:r>
            <a:endParaRPr lang="es-ES" sz="28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8"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60</a:t>
            </a:fld>
            <a:endParaRPr lang="es-ES" b="1" dirty="0">
              <a:latin typeface="BankGothic Md BT" pitchFamily="34" charset="0"/>
            </a:endParaRPr>
          </a:p>
        </p:txBody>
      </p:sp>
      <p:pic>
        <p:nvPicPr>
          <p:cNvPr id="10"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sp>
        <p:nvSpPr>
          <p:cNvPr id="12" name="2 Marcador de contenido"/>
          <p:cNvSpPr txBox="1">
            <a:spLocks/>
          </p:cNvSpPr>
          <p:nvPr/>
        </p:nvSpPr>
        <p:spPr>
          <a:xfrm>
            <a:off x="76200" y="1219200"/>
            <a:ext cx="8305800" cy="4572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2000" b="1" noProof="0" dirty="0" smtClean="0">
                <a:solidFill>
                  <a:schemeClr val="tx1">
                    <a:lumMod val="50000"/>
                    <a:lumOff val="50000"/>
                  </a:schemeClr>
                </a:solidFill>
                <a:effectLst>
                  <a:outerShdw blurRad="38100" dist="38100" dir="2700000" algn="tl">
                    <a:srgbClr val="000000">
                      <a:alpha val="43137"/>
                    </a:srgbClr>
                  </a:outerShdw>
                </a:effectLst>
                <a:latin typeface="+mj-lt"/>
              </a:rPr>
              <a:t>PROTECCION DE GENERADORES – GE G60</a:t>
            </a:r>
            <a:endParaRPr kumimoji="0" lang="es-ES" sz="2000" b="0" i="0" u="none" strike="noStrike" kern="1200" cap="none" spc="0" normalizeH="0" baseline="0" noProof="0" dirty="0" smtClean="0">
              <a:ln>
                <a:noFill/>
              </a:ln>
              <a:solidFill>
                <a:schemeClr val="tx1">
                  <a:lumMod val="50000"/>
                  <a:lumOff val="50000"/>
                </a:schemeClr>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p:txBody>
      </p:sp>
      <p:pic>
        <p:nvPicPr>
          <p:cNvPr id="14" name="Picture 3"/>
          <p:cNvPicPr>
            <a:picLocks noChangeAspect="1" noChangeArrowheads="1"/>
          </p:cNvPicPr>
          <p:nvPr/>
        </p:nvPicPr>
        <p:blipFill>
          <a:blip r:embed="rId5" cstate="print"/>
          <a:srcRect/>
          <a:stretch>
            <a:fillRect/>
          </a:stretch>
        </p:blipFill>
        <p:spPr bwMode="auto">
          <a:xfrm>
            <a:off x="76200" y="66675"/>
            <a:ext cx="8991600" cy="771525"/>
          </a:xfrm>
          <a:prstGeom prst="rect">
            <a:avLst/>
          </a:prstGeom>
          <a:noFill/>
          <a:ln w="9525">
            <a:noFill/>
            <a:miter lim="800000"/>
            <a:headEnd/>
            <a:tailEnd/>
          </a:ln>
        </p:spPr>
      </p:pic>
      <p:sp>
        <p:nvSpPr>
          <p:cNvPr id="9" name="2 Marcador de contenido"/>
          <p:cNvSpPr txBox="1">
            <a:spLocks/>
          </p:cNvSpPr>
          <p:nvPr/>
        </p:nvSpPr>
        <p:spPr>
          <a:xfrm>
            <a:off x="152400" y="1600200"/>
            <a:ext cx="8839200" cy="381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1600" b="1" noProof="0" dirty="0" smtClean="0">
                <a:solidFill>
                  <a:schemeClr val="accent4"/>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PROTECCION DE BAJO VOLTAJE   (27P)</a:t>
            </a:r>
            <a:endParaRPr kumimoji="0" lang="es-ES" sz="1600" b="1"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s-EC" sz="1600" dirty="0" smtClean="0">
              <a:solidFill>
                <a:schemeClr val="accent4"/>
              </a:solidFill>
              <a:effectLst>
                <a:outerShdw blurRad="38100" dist="38100" dir="2700000" algn="tl">
                  <a:srgbClr val="000000">
                    <a:alpha val="43137"/>
                  </a:srgbClr>
                </a:outerShdw>
              </a:effectLst>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p:txBody>
      </p:sp>
      <p:sp>
        <p:nvSpPr>
          <p:cNvPr id="126980" name="Rectangle 4"/>
          <p:cNvSpPr>
            <a:spLocks noChangeArrowheads="1"/>
          </p:cNvSpPr>
          <p:nvPr/>
        </p:nvSpPr>
        <p:spPr bwMode="auto">
          <a:xfrm>
            <a:off x="304800" y="3657600"/>
            <a:ext cx="32766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Font typeface="Arial" pitchFamily="34" charset="0"/>
              <a:buChar char="-"/>
            </a:pPr>
            <a:r>
              <a:rPr lang="es-ES" b="1" dirty="0" smtClean="0"/>
              <a:t>T</a:t>
            </a:r>
            <a:r>
              <a:rPr lang="es-ES" dirty="0" smtClean="0"/>
              <a:t> es el tiempo de operación</a:t>
            </a:r>
          </a:p>
          <a:p>
            <a:pPr>
              <a:buFont typeface="Arial" pitchFamily="34" charset="0"/>
              <a:buChar char="-"/>
            </a:pPr>
            <a:r>
              <a:rPr lang="es-ES" b="1" dirty="0" smtClean="0"/>
              <a:t>D</a:t>
            </a:r>
            <a:r>
              <a:rPr lang="es-ES" dirty="0" smtClean="0"/>
              <a:t> es el ajuste para el retraso en la operación (D=0.00 la operación es instantánea). </a:t>
            </a:r>
          </a:p>
          <a:p>
            <a:pPr>
              <a:buFont typeface="Arial" pitchFamily="34" charset="0"/>
              <a:buChar char="-"/>
            </a:pPr>
            <a:r>
              <a:rPr lang="es-ES" b="1" dirty="0" smtClean="0"/>
              <a:t>V</a:t>
            </a:r>
            <a:r>
              <a:rPr lang="es-ES" dirty="0" smtClean="0"/>
              <a:t> es el voltaje secundario aplicado al relé.</a:t>
            </a:r>
          </a:p>
          <a:p>
            <a:pPr>
              <a:buFont typeface="Arial" pitchFamily="34" charset="0"/>
              <a:buChar char="-"/>
            </a:pPr>
            <a:r>
              <a:rPr lang="es-ES" b="1" dirty="0" err="1" smtClean="0"/>
              <a:t>V</a:t>
            </a:r>
            <a:r>
              <a:rPr lang="es-ES" b="1" baseline="-25000" dirty="0" err="1" smtClean="0"/>
              <a:t>pickup</a:t>
            </a:r>
            <a:r>
              <a:rPr lang="es-ES" dirty="0" smtClean="0"/>
              <a:t> es el nivel de voltaje de disparo</a:t>
            </a:r>
            <a:endParaRPr lang="es-ES" dirty="0"/>
          </a:p>
        </p:txBody>
      </p:sp>
      <p:pic>
        <p:nvPicPr>
          <p:cNvPr id="131074" name="Picture 2"/>
          <p:cNvPicPr>
            <a:picLocks noChangeAspect="1" noChangeArrowheads="1"/>
          </p:cNvPicPr>
          <p:nvPr/>
        </p:nvPicPr>
        <p:blipFill>
          <a:blip r:embed="rId6" cstate="print"/>
          <a:srcRect/>
          <a:stretch>
            <a:fillRect/>
          </a:stretch>
        </p:blipFill>
        <p:spPr bwMode="auto">
          <a:xfrm>
            <a:off x="914400" y="2243667"/>
            <a:ext cx="1752600" cy="843845"/>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b="47826"/>
          <a:stretch>
            <a:fillRect/>
          </a:stretch>
        </p:blipFill>
        <p:spPr bwMode="auto">
          <a:xfrm>
            <a:off x="0" y="0"/>
            <a:ext cx="9144000" cy="914400"/>
          </a:xfrm>
          <a:prstGeom prst="rect">
            <a:avLst/>
          </a:prstGeom>
          <a:noFill/>
          <a:ln w="9525">
            <a:noFill/>
            <a:miter lim="800000"/>
            <a:headEnd/>
            <a:tailEnd/>
          </a:ln>
        </p:spPr>
      </p:pic>
      <p:sp>
        <p:nvSpPr>
          <p:cNvPr id="6" name="1 Título"/>
          <p:cNvSpPr>
            <a:spLocks noGrp="1"/>
          </p:cNvSpPr>
          <p:nvPr>
            <p:ph type="title"/>
          </p:nvPr>
        </p:nvSpPr>
        <p:spPr>
          <a:xfrm>
            <a:off x="76200" y="762000"/>
            <a:ext cx="8229600" cy="609600"/>
          </a:xfrm>
        </p:spPr>
        <p:txBody>
          <a:bodyPr>
            <a:normAutofit/>
          </a:bodyPr>
          <a:lstStyle/>
          <a:p>
            <a:pPr algn="l"/>
            <a:r>
              <a:rPr lang="es-ES" sz="28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AJUSTES DE LAS PROTECCIONES</a:t>
            </a:r>
            <a:endParaRPr lang="es-ES" sz="28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8"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61</a:t>
            </a:fld>
            <a:endParaRPr lang="es-ES" b="1" dirty="0">
              <a:latin typeface="BankGothic Md BT" pitchFamily="34" charset="0"/>
            </a:endParaRPr>
          </a:p>
        </p:txBody>
      </p:sp>
      <p:pic>
        <p:nvPicPr>
          <p:cNvPr id="10"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sp>
        <p:nvSpPr>
          <p:cNvPr id="11" name="2 Marcador de contenido"/>
          <p:cNvSpPr txBox="1">
            <a:spLocks/>
          </p:cNvSpPr>
          <p:nvPr/>
        </p:nvSpPr>
        <p:spPr>
          <a:xfrm>
            <a:off x="76200" y="1219200"/>
            <a:ext cx="8305800" cy="4572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2000" b="1" noProof="0" dirty="0" smtClean="0">
                <a:solidFill>
                  <a:schemeClr val="tx1">
                    <a:lumMod val="50000"/>
                    <a:lumOff val="50000"/>
                  </a:schemeClr>
                </a:solidFill>
                <a:effectLst>
                  <a:outerShdw blurRad="38100" dist="38100" dir="2700000" algn="tl">
                    <a:srgbClr val="000000">
                      <a:alpha val="43137"/>
                    </a:srgbClr>
                  </a:outerShdw>
                </a:effectLst>
                <a:latin typeface="+mj-lt"/>
              </a:rPr>
              <a:t>PROTECCION DE GENERADORES – GE G60</a:t>
            </a:r>
            <a:endParaRPr kumimoji="0" lang="es-ES" sz="2000" b="0" i="0" u="none" strike="noStrike" kern="1200" cap="none" spc="0" normalizeH="0" baseline="0" noProof="0" dirty="0" smtClean="0">
              <a:ln>
                <a:noFill/>
              </a:ln>
              <a:solidFill>
                <a:schemeClr val="tx1">
                  <a:lumMod val="50000"/>
                  <a:lumOff val="50000"/>
                </a:schemeClr>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p:txBody>
      </p:sp>
      <p:sp>
        <p:nvSpPr>
          <p:cNvPr id="13" name="2 Marcador de contenido"/>
          <p:cNvSpPr txBox="1">
            <a:spLocks/>
          </p:cNvSpPr>
          <p:nvPr/>
        </p:nvSpPr>
        <p:spPr>
          <a:xfrm>
            <a:off x="152400" y="1600200"/>
            <a:ext cx="8839200" cy="381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1600" b="1" noProof="0" dirty="0" smtClean="0">
                <a:solidFill>
                  <a:schemeClr val="accent4"/>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PROTECCION DE DESBALANCE  (46)</a:t>
            </a:r>
            <a:endParaRPr kumimoji="0" lang="es-ES" sz="1600" b="1"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s-EC" sz="1600" dirty="0" smtClean="0">
              <a:solidFill>
                <a:schemeClr val="accent4"/>
              </a:solidFill>
              <a:effectLst>
                <a:outerShdw blurRad="38100" dist="38100" dir="2700000" algn="tl">
                  <a:srgbClr val="000000">
                    <a:alpha val="43137"/>
                  </a:srgbClr>
                </a:outerShdw>
              </a:effectLst>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p:txBody>
      </p:sp>
      <p:graphicFrame>
        <p:nvGraphicFramePr>
          <p:cNvPr id="9" name="8 Tabla"/>
          <p:cNvGraphicFramePr>
            <a:graphicFrameLocks noGrp="1"/>
          </p:cNvGraphicFramePr>
          <p:nvPr/>
        </p:nvGraphicFramePr>
        <p:xfrm>
          <a:off x="1752600" y="2488066"/>
          <a:ext cx="6019800" cy="2509234"/>
        </p:xfrm>
        <a:graphic>
          <a:graphicData uri="http://schemas.openxmlformats.org/drawingml/2006/table">
            <a:tbl>
              <a:tblPr>
                <a:tableStyleId>{9D7B26C5-4107-4FEC-AEDC-1716B250A1EF}</a:tableStyleId>
              </a:tblPr>
              <a:tblGrid>
                <a:gridCol w="1785383"/>
                <a:gridCol w="2137763"/>
                <a:gridCol w="2096654"/>
              </a:tblGrid>
              <a:tr h="510558">
                <a:tc>
                  <a:txBody>
                    <a:bodyPr/>
                    <a:lstStyle/>
                    <a:p>
                      <a:pPr algn="ctr" fontAlgn="b">
                        <a:lnSpc>
                          <a:spcPct val="200000"/>
                        </a:lnSpc>
                      </a:pPr>
                      <a:endParaRPr lang="es-ES" sz="1600" b="1" i="0" u="none" strike="noStrike" dirty="0">
                        <a:solidFill>
                          <a:schemeClr val="bg1"/>
                        </a:solidFill>
                        <a:effectLst>
                          <a:outerShdw blurRad="38100" dist="38100" dir="2700000" algn="tl">
                            <a:srgbClr val="000000">
                              <a:alpha val="43137"/>
                            </a:srgbClr>
                          </a:outerShdw>
                        </a:effectLst>
                        <a:latin typeface="+mn-lt"/>
                      </a:endParaRPr>
                    </a:p>
                  </a:txBody>
                  <a:tcPr marL="9525" marR="9525" marT="9525" marB="0" anchor="ctr">
                    <a:solidFill>
                      <a:schemeClr val="tx2"/>
                    </a:solidFill>
                  </a:tcPr>
                </a:tc>
                <a:tc>
                  <a:txBody>
                    <a:bodyPr/>
                    <a:lstStyle/>
                    <a:p>
                      <a:pPr algn="ctr" fontAlgn="b">
                        <a:lnSpc>
                          <a:spcPct val="200000"/>
                        </a:lnSpc>
                      </a:pPr>
                      <a:r>
                        <a:rPr lang="es-ES" sz="1600" b="1" u="none" strike="noStrike" dirty="0" smtClean="0">
                          <a:solidFill>
                            <a:schemeClr val="bg1"/>
                          </a:solidFill>
                          <a:effectLst>
                            <a:outerShdw blurRad="38100" dist="38100" dir="2700000" algn="tl">
                              <a:srgbClr val="000000">
                                <a:alpha val="43137"/>
                              </a:srgbClr>
                            </a:outerShdw>
                          </a:effectLst>
                        </a:rPr>
                        <a:t>UNIDAD 1</a:t>
                      </a:r>
                      <a:endParaRPr lang="es-ES" sz="1600" b="1" i="0" u="none" strike="noStrike" dirty="0">
                        <a:solidFill>
                          <a:schemeClr val="bg1"/>
                        </a:solidFill>
                        <a:effectLst>
                          <a:outerShdw blurRad="38100" dist="38100" dir="2700000" algn="tl">
                            <a:srgbClr val="000000">
                              <a:alpha val="43137"/>
                            </a:srgbClr>
                          </a:outerShdw>
                        </a:effectLst>
                        <a:latin typeface="+mn-lt"/>
                      </a:endParaRPr>
                    </a:p>
                  </a:txBody>
                  <a:tcPr marL="9525" marR="9525" marT="9525" marB="0" anchor="ctr">
                    <a:solidFill>
                      <a:schemeClr val="tx2"/>
                    </a:solidFill>
                  </a:tcPr>
                </a:tc>
                <a:tc>
                  <a:txBody>
                    <a:bodyPr/>
                    <a:lstStyle/>
                    <a:p>
                      <a:pPr algn="ctr" fontAlgn="b">
                        <a:lnSpc>
                          <a:spcPct val="200000"/>
                        </a:lnSpc>
                      </a:pPr>
                      <a:r>
                        <a:rPr lang="es-ES" sz="1600" b="1" u="none" strike="noStrike" dirty="0" smtClean="0">
                          <a:solidFill>
                            <a:schemeClr val="bg1"/>
                          </a:solidFill>
                          <a:effectLst>
                            <a:outerShdw blurRad="38100" dist="38100" dir="2700000" algn="tl">
                              <a:srgbClr val="000000">
                                <a:alpha val="43137"/>
                              </a:srgbClr>
                            </a:outerShdw>
                          </a:effectLst>
                        </a:rPr>
                        <a:t>UNIDAD 2</a:t>
                      </a:r>
                      <a:endParaRPr lang="es-ES" sz="1600" b="1" i="0" u="none" strike="noStrike" dirty="0">
                        <a:solidFill>
                          <a:schemeClr val="bg1"/>
                        </a:solidFill>
                        <a:effectLst>
                          <a:outerShdw blurRad="38100" dist="38100" dir="2700000" algn="tl">
                            <a:srgbClr val="000000">
                              <a:alpha val="43137"/>
                            </a:srgbClr>
                          </a:outerShdw>
                        </a:effectLst>
                        <a:latin typeface="+mn-lt"/>
                      </a:endParaRPr>
                    </a:p>
                  </a:txBody>
                  <a:tcPr marL="9525" marR="9525" marT="9525" marB="0" anchor="ctr">
                    <a:solidFill>
                      <a:schemeClr val="tx2"/>
                    </a:solidFill>
                  </a:tcPr>
                </a:tc>
              </a:tr>
              <a:tr h="462960">
                <a:tc>
                  <a:txBody>
                    <a:bodyPr/>
                    <a:lstStyle/>
                    <a:p>
                      <a:pPr algn="just" fontAlgn="b">
                        <a:lnSpc>
                          <a:spcPct val="200000"/>
                        </a:lnSpc>
                      </a:pPr>
                      <a:r>
                        <a:rPr lang="en-US" sz="1600" u="none" strike="noStrike" dirty="0"/>
                        <a:t>Pickup:</a:t>
                      </a:r>
                      <a:endParaRPr lang="en-US" sz="1600" b="0" i="0" u="none" strike="noStrike" dirty="0">
                        <a:solidFill>
                          <a:srgbClr val="000000"/>
                        </a:solidFill>
                        <a:latin typeface="+mn-lt"/>
                      </a:endParaRPr>
                    </a:p>
                  </a:txBody>
                  <a:tcPr marL="9525" marR="9525" marT="9525" marB="0" anchor="ctr"/>
                </a:tc>
                <a:tc>
                  <a:txBody>
                    <a:bodyPr/>
                    <a:lstStyle/>
                    <a:p>
                      <a:pPr algn="ctr" fontAlgn="b">
                        <a:lnSpc>
                          <a:spcPct val="200000"/>
                        </a:lnSpc>
                      </a:pPr>
                      <a:r>
                        <a:rPr lang="es-ES" sz="1600" u="none" strike="noStrike" dirty="0"/>
                        <a:t>0.81pu</a:t>
                      </a:r>
                      <a:endParaRPr lang="es-ES" sz="1600" b="0" i="0" u="none" strike="noStrike" dirty="0">
                        <a:solidFill>
                          <a:srgbClr val="000000"/>
                        </a:solidFill>
                        <a:latin typeface="+mn-lt"/>
                      </a:endParaRPr>
                    </a:p>
                  </a:txBody>
                  <a:tcPr marL="9525" marR="9525" marT="9525" marB="0" anchor="ctr"/>
                </a:tc>
                <a:tc>
                  <a:txBody>
                    <a:bodyPr/>
                    <a:lstStyle/>
                    <a:p>
                      <a:pPr algn="ctr" fontAlgn="b">
                        <a:lnSpc>
                          <a:spcPct val="200000"/>
                        </a:lnSpc>
                      </a:pPr>
                      <a:r>
                        <a:rPr lang="es-ES" sz="1600" u="none" strike="noStrike" dirty="0"/>
                        <a:t>0.81pu</a:t>
                      </a:r>
                      <a:endParaRPr lang="es-ES" sz="1600" b="0" i="0" u="none" strike="noStrike" dirty="0">
                        <a:solidFill>
                          <a:srgbClr val="000000"/>
                        </a:solidFill>
                        <a:latin typeface="+mn-lt"/>
                      </a:endParaRPr>
                    </a:p>
                  </a:txBody>
                  <a:tcPr marL="9525" marR="9525" marT="9525" marB="0" anchor="ctr"/>
                </a:tc>
              </a:tr>
              <a:tr h="462960">
                <a:tc>
                  <a:txBody>
                    <a:bodyPr/>
                    <a:lstStyle/>
                    <a:p>
                      <a:pPr algn="just" fontAlgn="b">
                        <a:lnSpc>
                          <a:spcPct val="200000"/>
                        </a:lnSpc>
                      </a:pPr>
                      <a:r>
                        <a:rPr lang="en-US" sz="1600" u="none" strike="noStrike" dirty="0"/>
                        <a:t>Curve:</a:t>
                      </a:r>
                      <a:endParaRPr lang="en-US" sz="1600" b="0" i="0" u="none" strike="noStrike" dirty="0">
                        <a:solidFill>
                          <a:srgbClr val="000000"/>
                        </a:solidFill>
                        <a:latin typeface="+mn-lt"/>
                      </a:endParaRPr>
                    </a:p>
                  </a:txBody>
                  <a:tcPr marL="9525" marR="9525" marT="9525" marB="0" anchor="ctr"/>
                </a:tc>
                <a:tc>
                  <a:txBody>
                    <a:bodyPr/>
                    <a:lstStyle/>
                    <a:p>
                      <a:pPr algn="ctr" fontAlgn="b">
                        <a:lnSpc>
                          <a:spcPct val="200000"/>
                        </a:lnSpc>
                      </a:pPr>
                      <a:r>
                        <a:rPr lang="es-ES" sz="1600" u="none" strike="noStrike" dirty="0" err="1"/>
                        <a:t>Inverse</a:t>
                      </a:r>
                      <a:r>
                        <a:rPr lang="es-ES" sz="1600" u="none" strike="noStrike" dirty="0"/>
                        <a:t> Time</a:t>
                      </a:r>
                      <a:endParaRPr lang="es-ES" sz="1600" b="0" i="0" u="none" strike="noStrike" dirty="0">
                        <a:solidFill>
                          <a:srgbClr val="000000"/>
                        </a:solidFill>
                        <a:latin typeface="+mn-lt"/>
                      </a:endParaRPr>
                    </a:p>
                  </a:txBody>
                  <a:tcPr marL="9525" marR="9525" marT="9525" marB="0" anchor="ctr"/>
                </a:tc>
                <a:tc>
                  <a:txBody>
                    <a:bodyPr/>
                    <a:lstStyle/>
                    <a:p>
                      <a:pPr algn="ctr" fontAlgn="b">
                        <a:lnSpc>
                          <a:spcPct val="200000"/>
                        </a:lnSpc>
                      </a:pPr>
                      <a:r>
                        <a:rPr lang="es-ES" sz="1600" u="none" strike="noStrike" dirty="0" err="1"/>
                        <a:t>Inverse</a:t>
                      </a:r>
                      <a:r>
                        <a:rPr lang="es-ES" sz="1600" u="none" strike="noStrike" dirty="0"/>
                        <a:t> Time</a:t>
                      </a:r>
                      <a:endParaRPr lang="es-ES" sz="1600" b="0" i="0" u="none" strike="noStrike" dirty="0">
                        <a:solidFill>
                          <a:srgbClr val="000000"/>
                        </a:solidFill>
                        <a:latin typeface="+mn-lt"/>
                      </a:endParaRPr>
                    </a:p>
                  </a:txBody>
                  <a:tcPr marL="9525" marR="9525" marT="9525" marB="0" anchor="ctr"/>
                </a:tc>
              </a:tr>
              <a:tr h="462960">
                <a:tc>
                  <a:txBody>
                    <a:bodyPr/>
                    <a:lstStyle/>
                    <a:p>
                      <a:pPr algn="just" fontAlgn="b">
                        <a:lnSpc>
                          <a:spcPct val="200000"/>
                        </a:lnSpc>
                      </a:pPr>
                      <a:r>
                        <a:rPr lang="en-US" sz="1600" u="none" strike="noStrike"/>
                        <a:t>Delay:</a:t>
                      </a:r>
                      <a:endParaRPr lang="en-US" sz="1600" b="0" i="0" u="none" strike="noStrike">
                        <a:solidFill>
                          <a:srgbClr val="000000"/>
                        </a:solidFill>
                        <a:latin typeface="+mn-lt"/>
                      </a:endParaRPr>
                    </a:p>
                  </a:txBody>
                  <a:tcPr marL="9525" marR="9525" marT="9525" marB="0" anchor="ctr"/>
                </a:tc>
                <a:tc>
                  <a:txBody>
                    <a:bodyPr/>
                    <a:lstStyle/>
                    <a:p>
                      <a:pPr algn="ctr" fontAlgn="b">
                        <a:lnSpc>
                          <a:spcPct val="200000"/>
                        </a:lnSpc>
                      </a:pPr>
                      <a:r>
                        <a:rPr lang="es-ES" sz="1600" u="none" strike="noStrike" dirty="0"/>
                        <a:t>1.00 s</a:t>
                      </a:r>
                      <a:endParaRPr lang="es-ES" sz="1600" b="0" i="0" u="none" strike="noStrike" dirty="0">
                        <a:solidFill>
                          <a:srgbClr val="000000"/>
                        </a:solidFill>
                        <a:latin typeface="+mn-lt"/>
                      </a:endParaRPr>
                    </a:p>
                  </a:txBody>
                  <a:tcPr marL="9525" marR="9525" marT="9525" marB="0" anchor="ctr"/>
                </a:tc>
                <a:tc>
                  <a:txBody>
                    <a:bodyPr/>
                    <a:lstStyle/>
                    <a:p>
                      <a:pPr algn="ctr" fontAlgn="b">
                        <a:lnSpc>
                          <a:spcPct val="200000"/>
                        </a:lnSpc>
                      </a:pPr>
                      <a:r>
                        <a:rPr lang="es-ES" sz="1600" u="none" strike="noStrike" dirty="0"/>
                        <a:t>1.00 s</a:t>
                      </a:r>
                      <a:endParaRPr lang="es-ES" sz="1600" b="0" i="0" u="none" strike="noStrike" dirty="0">
                        <a:solidFill>
                          <a:srgbClr val="000000"/>
                        </a:solidFill>
                        <a:latin typeface="+mn-lt"/>
                      </a:endParaRPr>
                    </a:p>
                  </a:txBody>
                  <a:tcPr marL="9525" marR="9525" marT="9525" marB="0" anchor="ctr"/>
                </a:tc>
              </a:tr>
              <a:tr h="507061">
                <a:tc>
                  <a:txBody>
                    <a:bodyPr/>
                    <a:lstStyle/>
                    <a:p>
                      <a:pPr algn="just" fontAlgn="b">
                        <a:lnSpc>
                          <a:spcPct val="200000"/>
                        </a:lnSpc>
                      </a:pPr>
                      <a:r>
                        <a:rPr lang="en-US" sz="1600" u="none" strike="noStrike" dirty="0" smtClean="0"/>
                        <a:t>Minimum Voltage</a:t>
                      </a:r>
                      <a:endParaRPr lang="en-US" sz="1600" b="0" i="0" u="none" strike="noStrike" dirty="0">
                        <a:solidFill>
                          <a:srgbClr val="000000"/>
                        </a:solidFill>
                        <a:latin typeface="+mn-lt"/>
                      </a:endParaRPr>
                    </a:p>
                  </a:txBody>
                  <a:tcPr marL="9525" marR="9525" marT="9525" marB="0" anchor="ctr"/>
                </a:tc>
                <a:tc>
                  <a:txBody>
                    <a:bodyPr/>
                    <a:lstStyle/>
                    <a:p>
                      <a:pPr algn="ctr" fontAlgn="b">
                        <a:lnSpc>
                          <a:spcPct val="200000"/>
                        </a:lnSpc>
                      </a:pPr>
                      <a:r>
                        <a:rPr lang="es-ES" sz="1600" u="none" strike="noStrike" dirty="0"/>
                        <a:t>0.25 </a:t>
                      </a:r>
                      <a:r>
                        <a:rPr lang="es-ES" sz="1600" u="none" strike="noStrike" dirty="0" err="1"/>
                        <a:t>pu</a:t>
                      </a:r>
                      <a:endParaRPr lang="es-ES" sz="1600" b="0" i="0" u="none" strike="noStrike" dirty="0">
                        <a:solidFill>
                          <a:srgbClr val="000000"/>
                        </a:solidFill>
                        <a:latin typeface="+mn-lt"/>
                      </a:endParaRPr>
                    </a:p>
                  </a:txBody>
                  <a:tcPr marL="9525" marR="9525" marT="9525" marB="0" anchor="ctr"/>
                </a:tc>
                <a:tc>
                  <a:txBody>
                    <a:bodyPr/>
                    <a:lstStyle/>
                    <a:p>
                      <a:pPr algn="ctr" fontAlgn="b">
                        <a:lnSpc>
                          <a:spcPct val="200000"/>
                        </a:lnSpc>
                      </a:pPr>
                      <a:r>
                        <a:rPr lang="es-ES" sz="1600" u="none" strike="noStrike" dirty="0"/>
                        <a:t>0.25 </a:t>
                      </a:r>
                      <a:r>
                        <a:rPr lang="es-ES" sz="1600" u="none" strike="noStrike" dirty="0" err="1"/>
                        <a:t>pu</a:t>
                      </a:r>
                      <a:endParaRPr lang="es-ES" sz="1600" b="0" i="0" u="none" strike="noStrike" dirty="0">
                        <a:solidFill>
                          <a:srgbClr val="000000"/>
                        </a:solidFill>
                        <a:latin typeface="+mn-lt"/>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p:nvPr/>
        </p:nvPicPr>
        <p:blipFill>
          <a:blip r:embed="rId3" cstate="print"/>
          <a:srcRect r="4605"/>
          <a:stretch>
            <a:fillRect/>
          </a:stretch>
        </p:blipFill>
        <p:spPr bwMode="auto">
          <a:xfrm>
            <a:off x="0" y="1828800"/>
            <a:ext cx="4648200" cy="4572000"/>
          </a:xfrm>
          <a:prstGeom prst="rect">
            <a:avLst/>
          </a:prstGeom>
          <a:noFill/>
          <a:ln w="9525">
            <a:noFill/>
            <a:miter lim="800000"/>
            <a:headEnd/>
            <a:tailEnd/>
          </a:ln>
        </p:spPr>
      </p:pic>
      <p:sp>
        <p:nvSpPr>
          <p:cNvPr id="6" name="1 Título"/>
          <p:cNvSpPr>
            <a:spLocks noGrp="1"/>
          </p:cNvSpPr>
          <p:nvPr>
            <p:ph type="title"/>
          </p:nvPr>
        </p:nvSpPr>
        <p:spPr>
          <a:xfrm>
            <a:off x="76200" y="685800"/>
            <a:ext cx="8229600" cy="609600"/>
          </a:xfrm>
        </p:spPr>
        <p:txBody>
          <a:bodyPr>
            <a:normAutofit/>
          </a:bodyPr>
          <a:lstStyle/>
          <a:p>
            <a:pPr algn="l"/>
            <a:r>
              <a:rPr lang="es-ES" sz="28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AJUSTES DE LAS PROTECCIONES</a:t>
            </a:r>
            <a:endParaRPr lang="es-ES" sz="28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8" name="6 Marcador de número de diapositiva"/>
          <p:cNvSpPr>
            <a:spLocks noGrp="1"/>
          </p:cNvSpPr>
          <p:nvPr>
            <p:ph type="sldNum" sz="quarter" idx="12"/>
          </p:nvPr>
        </p:nvSpPr>
        <p:spPr>
          <a:xfrm>
            <a:off x="8382000" y="6172200"/>
            <a:ext cx="533400" cy="288925"/>
          </a:xfrm>
        </p:spPr>
        <p:txBody>
          <a:bodyPr/>
          <a:lstStyle/>
          <a:p>
            <a:pPr algn="ctr"/>
            <a:fld id="{48F2BEE1-7EDF-426D-B610-D5CA66B6E39D}" type="slidenum">
              <a:rPr lang="es-ES" sz="1600" b="1" smtClean="0">
                <a:latin typeface="BankGothic Md BT" pitchFamily="34" charset="0"/>
              </a:rPr>
              <a:pPr algn="ctr"/>
              <a:t>62</a:t>
            </a:fld>
            <a:endParaRPr lang="es-ES" b="1" dirty="0">
              <a:latin typeface="BankGothic Md BT" pitchFamily="34" charset="0"/>
            </a:endParaRPr>
          </a:p>
        </p:txBody>
      </p:sp>
      <p:pic>
        <p:nvPicPr>
          <p:cNvPr id="10"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sp>
        <p:nvSpPr>
          <p:cNvPr id="12" name="2 Marcador de contenido"/>
          <p:cNvSpPr txBox="1">
            <a:spLocks/>
          </p:cNvSpPr>
          <p:nvPr/>
        </p:nvSpPr>
        <p:spPr>
          <a:xfrm>
            <a:off x="76200" y="1219200"/>
            <a:ext cx="8305800" cy="4572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2000" b="1" noProof="0" dirty="0" smtClean="0">
                <a:solidFill>
                  <a:schemeClr val="tx1">
                    <a:lumMod val="50000"/>
                    <a:lumOff val="50000"/>
                  </a:schemeClr>
                </a:solidFill>
                <a:effectLst>
                  <a:outerShdw blurRad="38100" dist="38100" dir="2700000" algn="tl">
                    <a:srgbClr val="000000">
                      <a:alpha val="43137"/>
                    </a:srgbClr>
                  </a:outerShdw>
                </a:effectLst>
                <a:latin typeface="+mj-lt"/>
              </a:rPr>
              <a:t>PROTECCION DE GENERADORES – GE G60</a:t>
            </a:r>
            <a:endParaRPr kumimoji="0" lang="es-ES" sz="2000" b="0" i="0" u="none" strike="noStrike" kern="1200" cap="none" spc="0" normalizeH="0" baseline="0" noProof="0" dirty="0" smtClean="0">
              <a:ln>
                <a:noFill/>
              </a:ln>
              <a:solidFill>
                <a:schemeClr val="tx1">
                  <a:lumMod val="50000"/>
                  <a:lumOff val="50000"/>
                </a:schemeClr>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p:txBody>
      </p:sp>
      <p:pic>
        <p:nvPicPr>
          <p:cNvPr id="14" name="Picture 3"/>
          <p:cNvPicPr>
            <a:picLocks noChangeAspect="1" noChangeArrowheads="1"/>
          </p:cNvPicPr>
          <p:nvPr/>
        </p:nvPicPr>
        <p:blipFill>
          <a:blip r:embed="rId5" cstate="print"/>
          <a:srcRect/>
          <a:stretch>
            <a:fillRect/>
          </a:stretch>
        </p:blipFill>
        <p:spPr bwMode="auto">
          <a:xfrm>
            <a:off x="76200" y="66675"/>
            <a:ext cx="8991600" cy="771525"/>
          </a:xfrm>
          <a:prstGeom prst="rect">
            <a:avLst/>
          </a:prstGeom>
          <a:noFill/>
          <a:ln w="9525">
            <a:noFill/>
            <a:miter lim="800000"/>
            <a:headEnd/>
            <a:tailEnd/>
          </a:ln>
        </p:spPr>
      </p:pic>
      <p:sp>
        <p:nvSpPr>
          <p:cNvPr id="9" name="2 Marcador de contenido"/>
          <p:cNvSpPr txBox="1">
            <a:spLocks/>
          </p:cNvSpPr>
          <p:nvPr/>
        </p:nvSpPr>
        <p:spPr>
          <a:xfrm>
            <a:off x="152400" y="1600200"/>
            <a:ext cx="8839200" cy="381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1600" b="1" noProof="0" dirty="0" smtClean="0">
                <a:solidFill>
                  <a:schemeClr val="accent4"/>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PROTECCION DE PERDIDA DE EXCITACIÓN (40)</a:t>
            </a:r>
            <a:endParaRPr kumimoji="0" lang="es-ES" sz="1600" b="1"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s-EC" sz="1600" dirty="0" smtClean="0">
              <a:solidFill>
                <a:schemeClr val="accent4"/>
              </a:solidFill>
              <a:effectLst>
                <a:outerShdw blurRad="38100" dist="38100" dir="2700000" algn="tl">
                  <a:srgbClr val="000000">
                    <a:alpha val="43137"/>
                  </a:srgbClr>
                </a:outerShdw>
              </a:effectLst>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p:txBody>
      </p:sp>
      <p:sp>
        <p:nvSpPr>
          <p:cNvPr id="126980" name="Rectangle 4"/>
          <p:cNvSpPr>
            <a:spLocks noChangeArrowheads="1"/>
          </p:cNvSpPr>
          <p:nvPr/>
        </p:nvSpPr>
        <p:spPr bwMode="auto">
          <a:xfrm>
            <a:off x="4724400" y="1981200"/>
            <a:ext cx="44958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Font typeface="Arial" pitchFamily="34" charset="0"/>
              <a:buChar char="-"/>
            </a:pPr>
            <a:r>
              <a:rPr lang="es-ES" b="1" dirty="0" smtClean="0"/>
              <a:t>La característica es representada por dos círculos desplazados tipo MHO.</a:t>
            </a:r>
          </a:p>
          <a:p>
            <a:pPr>
              <a:buFont typeface="Arial" pitchFamily="34" charset="0"/>
              <a:buChar char="-"/>
            </a:pPr>
            <a:endParaRPr lang="es-ES" b="1" dirty="0" smtClean="0"/>
          </a:p>
          <a:p>
            <a:r>
              <a:rPr lang="es-ES" b="1" dirty="0" err="1" smtClean="0"/>
              <a:t>Zb</a:t>
            </a:r>
            <a:r>
              <a:rPr lang="es-ES" dirty="0" smtClean="0"/>
              <a:t> es la impedancia base de la maquina.</a:t>
            </a:r>
          </a:p>
          <a:p>
            <a:r>
              <a:rPr lang="es-ES" b="1" dirty="0" err="1" smtClean="0"/>
              <a:t>Xd</a:t>
            </a:r>
            <a:r>
              <a:rPr lang="es-ES" b="1" dirty="0" smtClean="0"/>
              <a:t> </a:t>
            </a:r>
            <a:r>
              <a:rPr lang="es-ES" dirty="0" smtClean="0"/>
              <a:t>es la reactancia sincrónica de la maquina</a:t>
            </a:r>
          </a:p>
          <a:p>
            <a:r>
              <a:rPr lang="es-ES" b="1" dirty="0" err="1" smtClean="0"/>
              <a:t>Xd</a:t>
            </a:r>
            <a:r>
              <a:rPr lang="es-ES" b="1" dirty="0" smtClean="0"/>
              <a:t>’ </a:t>
            </a:r>
            <a:r>
              <a:rPr lang="es-ES" dirty="0" smtClean="0"/>
              <a:t>es la reactancia </a:t>
            </a:r>
            <a:r>
              <a:rPr lang="es-ES" dirty="0" err="1" smtClean="0"/>
              <a:t>transiente</a:t>
            </a:r>
            <a:r>
              <a:rPr lang="es-ES" dirty="0" smtClean="0"/>
              <a:t> de la maquina</a:t>
            </a:r>
          </a:p>
          <a:p>
            <a:r>
              <a:rPr lang="es-ES" b="1" dirty="0" smtClean="0"/>
              <a:t>C1</a:t>
            </a:r>
            <a:r>
              <a:rPr lang="es-ES" dirty="0" smtClean="0"/>
              <a:t> es el centro del elemento 1. Primera zona de operación.</a:t>
            </a:r>
          </a:p>
          <a:p>
            <a:r>
              <a:rPr lang="es-ES" b="1" dirty="0" smtClean="0"/>
              <a:t>R1</a:t>
            </a:r>
            <a:r>
              <a:rPr lang="es-ES" dirty="0" smtClean="0"/>
              <a:t> es el radio del elemento 1.</a:t>
            </a:r>
          </a:p>
          <a:p>
            <a:r>
              <a:rPr lang="es-ES" b="1" dirty="0" smtClean="0"/>
              <a:t>C2</a:t>
            </a:r>
            <a:r>
              <a:rPr lang="es-ES" dirty="0" smtClean="0"/>
              <a:t> es el centro del elemento 2. Segunda zona de operación.</a:t>
            </a:r>
          </a:p>
          <a:p>
            <a:r>
              <a:rPr lang="es-ES" b="1" dirty="0" smtClean="0"/>
              <a:t>R2</a:t>
            </a:r>
            <a:r>
              <a:rPr lang="es-ES" dirty="0" smtClean="0"/>
              <a:t> es el radio del elemento 2.</a:t>
            </a:r>
            <a:endParaRPr lang="es-ES" b="1" dirty="0" smtClean="0"/>
          </a:p>
        </p:txBody>
      </p:sp>
      <p:pic>
        <p:nvPicPr>
          <p:cNvPr id="132098" name="Picture 2"/>
          <p:cNvPicPr>
            <a:picLocks noChangeAspect="1" noChangeArrowheads="1"/>
          </p:cNvPicPr>
          <p:nvPr/>
        </p:nvPicPr>
        <p:blipFill>
          <a:blip r:embed="rId6" cstate="print"/>
          <a:srcRect b="8412"/>
          <a:stretch>
            <a:fillRect/>
          </a:stretch>
        </p:blipFill>
        <p:spPr bwMode="auto">
          <a:xfrm>
            <a:off x="152399" y="2057400"/>
            <a:ext cx="1676400" cy="685800"/>
          </a:xfrm>
          <a:prstGeom prst="rect">
            <a:avLst/>
          </a:prstGeom>
          <a:noFill/>
          <a:ln w="9525">
            <a:solidFill>
              <a:schemeClr val="tx2"/>
            </a:solidFill>
            <a:miter lim="800000"/>
            <a:headEnd/>
            <a:tailEnd/>
          </a:ln>
        </p:spPr>
      </p:pic>
      <p:pic>
        <p:nvPicPr>
          <p:cNvPr id="132100" name="Picture 4"/>
          <p:cNvPicPr>
            <a:picLocks noChangeAspect="1" noChangeArrowheads="1"/>
          </p:cNvPicPr>
          <p:nvPr/>
        </p:nvPicPr>
        <p:blipFill>
          <a:blip r:embed="rId7" cstate="print"/>
          <a:srcRect/>
          <a:stretch>
            <a:fillRect/>
          </a:stretch>
        </p:blipFill>
        <p:spPr bwMode="auto">
          <a:xfrm>
            <a:off x="2569028" y="2057400"/>
            <a:ext cx="1698171" cy="685800"/>
          </a:xfrm>
          <a:prstGeom prst="rect">
            <a:avLst/>
          </a:prstGeom>
          <a:noFill/>
          <a:ln w="9525">
            <a:solidFill>
              <a:schemeClr val="tx2"/>
            </a:solidFill>
            <a:miter lim="800000"/>
            <a:headEnd/>
            <a:tailEnd/>
          </a:ln>
        </p:spPr>
      </p:pic>
      <p:pic>
        <p:nvPicPr>
          <p:cNvPr id="132101" name="Picture 5"/>
          <p:cNvPicPr>
            <a:picLocks noChangeAspect="1" noChangeArrowheads="1"/>
          </p:cNvPicPr>
          <p:nvPr/>
        </p:nvPicPr>
        <p:blipFill>
          <a:blip r:embed="rId8" cstate="print"/>
          <a:srcRect l="-8452" r="-9879"/>
          <a:stretch>
            <a:fillRect/>
          </a:stretch>
        </p:blipFill>
        <p:spPr bwMode="auto">
          <a:xfrm>
            <a:off x="609599" y="6162675"/>
            <a:ext cx="1066800" cy="619125"/>
          </a:xfrm>
          <a:prstGeom prst="rect">
            <a:avLst/>
          </a:prstGeom>
          <a:noFill/>
          <a:ln w="9525">
            <a:solidFill>
              <a:schemeClr val="tx2"/>
            </a:solidFill>
            <a:miter lim="800000"/>
            <a:headEnd/>
            <a:tailEnd/>
          </a:ln>
        </p:spPr>
      </p:pic>
      <p:pic>
        <p:nvPicPr>
          <p:cNvPr id="132102" name="Picture 6"/>
          <p:cNvPicPr>
            <a:picLocks noChangeAspect="1" noChangeArrowheads="1"/>
          </p:cNvPicPr>
          <p:nvPr/>
        </p:nvPicPr>
        <p:blipFill>
          <a:blip r:embed="rId9" cstate="print"/>
          <a:srcRect b="10204"/>
          <a:stretch>
            <a:fillRect/>
          </a:stretch>
        </p:blipFill>
        <p:spPr bwMode="auto">
          <a:xfrm>
            <a:off x="2819399" y="6172200"/>
            <a:ext cx="1066800" cy="60960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b="47826"/>
          <a:stretch>
            <a:fillRect/>
          </a:stretch>
        </p:blipFill>
        <p:spPr bwMode="auto">
          <a:xfrm>
            <a:off x="0" y="0"/>
            <a:ext cx="9144000" cy="914400"/>
          </a:xfrm>
          <a:prstGeom prst="rect">
            <a:avLst/>
          </a:prstGeom>
          <a:noFill/>
          <a:ln w="9525">
            <a:noFill/>
            <a:miter lim="800000"/>
            <a:headEnd/>
            <a:tailEnd/>
          </a:ln>
        </p:spPr>
      </p:pic>
      <p:sp>
        <p:nvSpPr>
          <p:cNvPr id="6" name="1 Título"/>
          <p:cNvSpPr>
            <a:spLocks noGrp="1"/>
          </p:cNvSpPr>
          <p:nvPr>
            <p:ph type="title"/>
          </p:nvPr>
        </p:nvSpPr>
        <p:spPr>
          <a:xfrm>
            <a:off x="76200" y="762000"/>
            <a:ext cx="8229600" cy="609600"/>
          </a:xfrm>
        </p:spPr>
        <p:txBody>
          <a:bodyPr>
            <a:normAutofit/>
          </a:bodyPr>
          <a:lstStyle/>
          <a:p>
            <a:pPr algn="l"/>
            <a:r>
              <a:rPr lang="es-ES" sz="28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AJUSTES DE LAS PROTECCIONES</a:t>
            </a:r>
            <a:endParaRPr lang="es-ES" sz="28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8"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63</a:t>
            </a:fld>
            <a:endParaRPr lang="es-ES" b="1" dirty="0">
              <a:latin typeface="BankGothic Md BT" pitchFamily="34" charset="0"/>
            </a:endParaRPr>
          </a:p>
        </p:txBody>
      </p:sp>
      <p:pic>
        <p:nvPicPr>
          <p:cNvPr id="10"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sp>
        <p:nvSpPr>
          <p:cNvPr id="11" name="2 Marcador de contenido"/>
          <p:cNvSpPr txBox="1">
            <a:spLocks/>
          </p:cNvSpPr>
          <p:nvPr/>
        </p:nvSpPr>
        <p:spPr>
          <a:xfrm>
            <a:off x="76200" y="1219200"/>
            <a:ext cx="8305800" cy="4572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2000" b="1" noProof="0" dirty="0" smtClean="0">
                <a:solidFill>
                  <a:schemeClr val="tx1">
                    <a:lumMod val="50000"/>
                    <a:lumOff val="50000"/>
                  </a:schemeClr>
                </a:solidFill>
                <a:effectLst>
                  <a:outerShdw blurRad="38100" dist="38100" dir="2700000" algn="tl">
                    <a:srgbClr val="000000">
                      <a:alpha val="43137"/>
                    </a:srgbClr>
                  </a:outerShdw>
                </a:effectLst>
                <a:latin typeface="+mj-lt"/>
              </a:rPr>
              <a:t>PROTECCION DE GENERADORES – GE G60</a:t>
            </a:r>
            <a:endParaRPr kumimoji="0" lang="es-ES" sz="2000" b="0" i="0" u="none" strike="noStrike" kern="1200" cap="none" spc="0" normalizeH="0" baseline="0" noProof="0" dirty="0" smtClean="0">
              <a:ln>
                <a:noFill/>
              </a:ln>
              <a:solidFill>
                <a:schemeClr val="tx1">
                  <a:lumMod val="50000"/>
                  <a:lumOff val="50000"/>
                </a:schemeClr>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p:txBody>
      </p:sp>
      <p:sp>
        <p:nvSpPr>
          <p:cNvPr id="13" name="2 Marcador de contenido"/>
          <p:cNvSpPr txBox="1">
            <a:spLocks/>
          </p:cNvSpPr>
          <p:nvPr/>
        </p:nvSpPr>
        <p:spPr>
          <a:xfrm>
            <a:off x="152400" y="1600200"/>
            <a:ext cx="8839200" cy="381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1600" b="1" noProof="0" dirty="0" smtClean="0">
                <a:solidFill>
                  <a:schemeClr val="accent4"/>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PROTECCION DE DESBALANCE  (46)</a:t>
            </a:r>
            <a:endParaRPr kumimoji="0" lang="es-ES" sz="1600" b="1"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s-EC" sz="1600" dirty="0" smtClean="0">
              <a:solidFill>
                <a:schemeClr val="accent4"/>
              </a:solidFill>
              <a:effectLst>
                <a:outerShdw blurRad="38100" dist="38100" dir="2700000" algn="tl">
                  <a:srgbClr val="000000">
                    <a:alpha val="43137"/>
                  </a:srgbClr>
                </a:outerShdw>
              </a:effectLst>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p:txBody>
      </p:sp>
      <p:graphicFrame>
        <p:nvGraphicFramePr>
          <p:cNvPr id="9" name="8 Tabla"/>
          <p:cNvGraphicFramePr>
            <a:graphicFrameLocks noGrp="1"/>
          </p:cNvGraphicFramePr>
          <p:nvPr/>
        </p:nvGraphicFramePr>
        <p:xfrm>
          <a:off x="1905000" y="2224085"/>
          <a:ext cx="5562600" cy="3674478"/>
        </p:xfrm>
        <a:graphic>
          <a:graphicData uri="http://schemas.openxmlformats.org/drawingml/2006/table">
            <a:tbl>
              <a:tblPr>
                <a:tableStyleId>{9D7B26C5-4107-4FEC-AEDC-1716B250A1EF}</a:tableStyleId>
              </a:tblPr>
              <a:tblGrid>
                <a:gridCol w="1973278"/>
                <a:gridCol w="1769145"/>
                <a:gridCol w="1820177"/>
              </a:tblGrid>
              <a:tr h="587196">
                <a:tc>
                  <a:txBody>
                    <a:bodyPr/>
                    <a:lstStyle/>
                    <a:p>
                      <a:pPr algn="just" fontAlgn="b">
                        <a:lnSpc>
                          <a:spcPct val="200000"/>
                        </a:lnSpc>
                      </a:pPr>
                      <a:endParaRPr lang="en-US" sz="1600" b="1" i="0" u="none" strike="noStrike" dirty="0">
                        <a:solidFill>
                          <a:schemeClr val="bg1"/>
                        </a:solidFill>
                        <a:effectLst>
                          <a:outerShdw blurRad="38100" dist="38100" dir="2700000" algn="tl">
                            <a:srgbClr val="000000">
                              <a:alpha val="43137"/>
                            </a:srgbClr>
                          </a:outerShdw>
                        </a:effectLst>
                        <a:latin typeface="Arial"/>
                      </a:endParaRPr>
                    </a:p>
                  </a:txBody>
                  <a:tcPr marL="9525" marR="9525" marT="9525" marB="0" anchor="ctr">
                    <a:solidFill>
                      <a:schemeClr val="tx2"/>
                    </a:solidFill>
                  </a:tcPr>
                </a:tc>
                <a:tc>
                  <a:txBody>
                    <a:bodyPr/>
                    <a:lstStyle/>
                    <a:p>
                      <a:pPr algn="ctr" fontAlgn="b">
                        <a:lnSpc>
                          <a:spcPct val="200000"/>
                        </a:lnSpc>
                      </a:pPr>
                      <a:r>
                        <a:rPr lang="es-ES" sz="1600" b="1" u="none" strike="noStrike" dirty="0" smtClean="0">
                          <a:solidFill>
                            <a:schemeClr val="bg1"/>
                          </a:solidFill>
                          <a:effectLst>
                            <a:outerShdw blurRad="38100" dist="38100" dir="2700000" algn="tl">
                              <a:srgbClr val="000000">
                                <a:alpha val="43137"/>
                              </a:srgbClr>
                            </a:outerShdw>
                          </a:effectLst>
                        </a:rPr>
                        <a:t>UNIDAD 1</a:t>
                      </a:r>
                      <a:endParaRPr lang="es-ES" sz="1600" b="1" i="0" u="none" strike="noStrike" dirty="0">
                        <a:solidFill>
                          <a:schemeClr val="bg1"/>
                        </a:solidFill>
                        <a:effectLst>
                          <a:outerShdw blurRad="38100" dist="38100" dir="2700000" algn="tl">
                            <a:srgbClr val="000000">
                              <a:alpha val="43137"/>
                            </a:srgbClr>
                          </a:outerShdw>
                        </a:effectLst>
                        <a:latin typeface="Arial"/>
                      </a:endParaRPr>
                    </a:p>
                  </a:txBody>
                  <a:tcPr marL="9525" marR="9525" marT="9525" marB="0" anchor="ctr">
                    <a:solidFill>
                      <a:schemeClr val="tx2"/>
                    </a:solidFill>
                  </a:tcPr>
                </a:tc>
                <a:tc>
                  <a:txBody>
                    <a:bodyPr/>
                    <a:lstStyle/>
                    <a:p>
                      <a:pPr algn="ctr" fontAlgn="b">
                        <a:lnSpc>
                          <a:spcPct val="200000"/>
                        </a:lnSpc>
                      </a:pPr>
                      <a:r>
                        <a:rPr lang="es-ES" sz="1600" b="1" u="none" strike="noStrike" dirty="0" smtClean="0">
                          <a:solidFill>
                            <a:schemeClr val="bg1"/>
                          </a:solidFill>
                          <a:effectLst>
                            <a:outerShdw blurRad="38100" dist="38100" dir="2700000" algn="tl">
                              <a:srgbClr val="000000">
                                <a:alpha val="43137"/>
                              </a:srgbClr>
                            </a:outerShdw>
                          </a:effectLst>
                        </a:rPr>
                        <a:t>UNIDAD</a:t>
                      </a:r>
                      <a:r>
                        <a:rPr lang="es-ES" sz="1600" b="1" u="none" strike="noStrike" baseline="0" dirty="0" smtClean="0">
                          <a:solidFill>
                            <a:schemeClr val="bg1"/>
                          </a:solidFill>
                          <a:effectLst>
                            <a:outerShdw blurRad="38100" dist="38100" dir="2700000" algn="tl">
                              <a:srgbClr val="000000">
                                <a:alpha val="43137"/>
                              </a:srgbClr>
                            </a:outerShdw>
                          </a:effectLst>
                        </a:rPr>
                        <a:t> 2</a:t>
                      </a:r>
                      <a:endParaRPr lang="es-ES" sz="1600" b="1" i="0" u="none" strike="noStrike" dirty="0">
                        <a:solidFill>
                          <a:schemeClr val="bg1"/>
                        </a:solidFill>
                        <a:effectLst>
                          <a:outerShdw blurRad="38100" dist="38100" dir="2700000" algn="tl">
                            <a:srgbClr val="000000">
                              <a:alpha val="43137"/>
                            </a:srgbClr>
                          </a:outerShdw>
                        </a:effectLst>
                        <a:latin typeface="Arial"/>
                      </a:endParaRPr>
                    </a:p>
                  </a:txBody>
                  <a:tcPr marL="9525" marR="9525" marT="9525" marB="0" anchor="ctr">
                    <a:solidFill>
                      <a:schemeClr val="tx2"/>
                    </a:solidFill>
                  </a:tcPr>
                </a:tc>
              </a:tr>
              <a:tr h="587196">
                <a:tc>
                  <a:txBody>
                    <a:bodyPr/>
                    <a:lstStyle/>
                    <a:p>
                      <a:pPr algn="just" fontAlgn="b">
                        <a:lnSpc>
                          <a:spcPct val="200000"/>
                        </a:lnSpc>
                      </a:pPr>
                      <a:r>
                        <a:rPr lang="en-US" sz="1600" u="none" strike="noStrike" dirty="0"/>
                        <a:t>Center 1:</a:t>
                      </a:r>
                      <a:endParaRPr lang="en-US" sz="1600" b="0" i="0" u="none" strike="noStrike" dirty="0">
                        <a:solidFill>
                          <a:srgbClr val="000000"/>
                        </a:solidFill>
                        <a:latin typeface="Arial"/>
                      </a:endParaRPr>
                    </a:p>
                  </a:txBody>
                  <a:tcPr marL="9525" marR="9525" marT="9525" marB="0" anchor="b"/>
                </a:tc>
                <a:tc>
                  <a:txBody>
                    <a:bodyPr/>
                    <a:lstStyle/>
                    <a:p>
                      <a:pPr algn="ctr" fontAlgn="b">
                        <a:lnSpc>
                          <a:spcPct val="200000"/>
                        </a:lnSpc>
                      </a:pPr>
                      <a:r>
                        <a:rPr lang="es-ES" sz="1600" u="none" strike="noStrike" dirty="0"/>
                        <a:t>11.42 ohm</a:t>
                      </a:r>
                      <a:endParaRPr lang="es-ES" sz="1600" b="0" i="0" u="none" strike="noStrike" dirty="0">
                        <a:solidFill>
                          <a:srgbClr val="000000"/>
                        </a:solidFill>
                        <a:latin typeface="Arial"/>
                      </a:endParaRPr>
                    </a:p>
                  </a:txBody>
                  <a:tcPr marL="9525" marR="9525" marT="9525" marB="0" anchor="b"/>
                </a:tc>
                <a:tc>
                  <a:txBody>
                    <a:bodyPr/>
                    <a:lstStyle/>
                    <a:p>
                      <a:pPr algn="ctr" fontAlgn="b">
                        <a:lnSpc>
                          <a:spcPct val="200000"/>
                        </a:lnSpc>
                      </a:pPr>
                      <a:r>
                        <a:rPr lang="es-ES" sz="1600" u="none" strike="noStrike" dirty="0"/>
                        <a:t>9.665 ohm</a:t>
                      </a:r>
                      <a:endParaRPr lang="es-ES" sz="1600" b="0" i="0" u="none" strike="noStrike" dirty="0">
                        <a:solidFill>
                          <a:srgbClr val="000000"/>
                        </a:solidFill>
                        <a:latin typeface="Arial"/>
                      </a:endParaRPr>
                    </a:p>
                  </a:txBody>
                  <a:tcPr marL="9525" marR="9525" marT="9525" marB="0" anchor="b"/>
                </a:tc>
              </a:tr>
              <a:tr h="511266">
                <a:tc>
                  <a:txBody>
                    <a:bodyPr/>
                    <a:lstStyle/>
                    <a:p>
                      <a:pPr algn="just" fontAlgn="b">
                        <a:lnSpc>
                          <a:spcPct val="200000"/>
                        </a:lnSpc>
                      </a:pPr>
                      <a:r>
                        <a:rPr lang="en-US" sz="1600" u="none" strike="noStrike" dirty="0"/>
                        <a:t>Radius 1:</a:t>
                      </a:r>
                      <a:endParaRPr lang="en-US" sz="1600" b="0" i="0" u="none" strike="noStrike" dirty="0">
                        <a:solidFill>
                          <a:srgbClr val="000000"/>
                        </a:solidFill>
                        <a:latin typeface="Arial"/>
                      </a:endParaRPr>
                    </a:p>
                  </a:txBody>
                  <a:tcPr marL="9525" marR="9525" marT="9525" marB="0" anchor="b"/>
                </a:tc>
                <a:tc>
                  <a:txBody>
                    <a:bodyPr/>
                    <a:lstStyle/>
                    <a:p>
                      <a:pPr algn="ctr" fontAlgn="b">
                        <a:lnSpc>
                          <a:spcPct val="200000"/>
                        </a:lnSpc>
                      </a:pPr>
                      <a:r>
                        <a:rPr lang="es-ES" sz="1600" u="none" strike="noStrike" dirty="0"/>
                        <a:t>8.90 ohm</a:t>
                      </a:r>
                      <a:endParaRPr lang="es-ES" sz="1600" b="0" i="0" u="none" strike="noStrike" dirty="0">
                        <a:solidFill>
                          <a:srgbClr val="000000"/>
                        </a:solidFill>
                        <a:latin typeface="Arial"/>
                      </a:endParaRPr>
                    </a:p>
                  </a:txBody>
                  <a:tcPr marL="9525" marR="9525" marT="9525" marB="0" anchor="b"/>
                </a:tc>
                <a:tc>
                  <a:txBody>
                    <a:bodyPr/>
                    <a:lstStyle/>
                    <a:p>
                      <a:pPr algn="ctr" fontAlgn="b">
                        <a:lnSpc>
                          <a:spcPct val="200000"/>
                        </a:lnSpc>
                      </a:pPr>
                      <a:r>
                        <a:rPr lang="es-ES" sz="1600" u="none" strike="noStrike" dirty="0"/>
                        <a:t>7.937 ohm</a:t>
                      </a:r>
                      <a:endParaRPr lang="es-ES" sz="1600" b="0" i="0" u="none" strike="noStrike" dirty="0">
                        <a:solidFill>
                          <a:srgbClr val="000000"/>
                        </a:solidFill>
                        <a:latin typeface="Arial"/>
                      </a:endParaRPr>
                    </a:p>
                  </a:txBody>
                  <a:tcPr marL="9525" marR="9525" marT="9525" marB="0" anchor="b"/>
                </a:tc>
              </a:tr>
              <a:tr h="485955">
                <a:tc>
                  <a:txBody>
                    <a:bodyPr/>
                    <a:lstStyle/>
                    <a:p>
                      <a:pPr algn="just" fontAlgn="b">
                        <a:lnSpc>
                          <a:spcPct val="200000"/>
                        </a:lnSpc>
                      </a:pPr>
                      <a:r>
                        <a:rPr lang="en-US" sz="1600" u="none" strike="noStrike" dirty="0"/>
                        <a:t>Pickup Delay 1:</a:t>
                      </a:r>
                      <a:endParaRPr lang="en-US" sz="1600" b="0" i="0" u="none" strike="noStrike" dirty="0">
                        <a:solidFill>
                          <a:srgbClr val="000000"/>
                        </a:solidFill>
                        <a:latin typeface="Arial"/>
                      </a:endParaRPr>
                    </a:p>
                  </a:txBody>
                  <a:tcPr marL="9525" marR="9525" marT="9525" marB="0" anchor="b"/>
                </a:tc>
                <a:tc>
                  <a:txBody>
                    <a:bodyPr/>
                    <a:lstStyle/>
                    <a:p>
                      <a:pPr algn="ctr" fontAlgn="b">
                        <a:lnSpc>
                          <a:spcPct val="200000"/>
                        </a:lnSpc>
                      </a:pPr>
                      <a:r>
                        <a:rPr lang="es-ES" sz="1600" u="none" strike="noStrike" dirty="0"/>
                        <a:t>0.060 s</a:t>
                      </a:r>
                      <a:endParaRPr lang="es-ES" sz="1600" b="0" i="0" u="none" strike="noStrike" dirty="0">
                        <a:solidFill>
                          <a:srgbClr val="000000"/>
                        </a:solidFill>
                        <a:latin typeface="Arial"/>
                      </a:endParaRPr>
                    </a:p>
                  </a:txBody>
                  <a:tcPr marL="9525" marR="9525" marT="9525" marB="0" anchor="b"/>
                </a:tc>
                <a:tc>
                  <a:txBody>
                    <a:bodyPr/>
                    <a:lstStyle/>
                    <a:p>
                      <a:pPr algn="ctr" fontAlgn="b">
                        <a:lnSpc>
                          <a:spcPct val="200000"/>
                        </a:lnSpc>
                      </a:pPr>
                      <a:r>
                        <a:rPr lang="es-ES" sz="1600" u="none" strike="noStrike" dirty="0"/>
                        <a:t>0.060 s</a:t>
                      </a:r>
                      <a:endParaRPr lang="es-ES" sz="1600" b="0" i="0" u="none" strike="noStrike" dirty="0">
                        <a:solidFill>
                          <a:srgbClr val="000000"/>
                        </a:solidFill>
                        <a:latin typeface="Arial"/>
                      </a:endParaRPr>
                    </a:p>
                  </a:txBody>
                  <a:tcPr marL="9525" marR="9525" marT="9525" marB="0" anchor="b"/>
                </a:tc>
              </a:tr>
              <a:tr h="485955">
                <a:tc>
                  <a:txBody>
                    <a:bodyPr/>
                    <a:lstStyle/>
                    <a:p>
                      <a:pPr algn="just" fontAlgn="b">
                        <a:lnSpc>
                          <a:spcPct val="200000"/>
                        </a:lnSpc>
                      </a:pPr>
                      <a:r>
                        <a:rPr lang="en-US" sz="1600" u="none" strike="noStrike"/>
                        <a:t>Center 2:</a:t>
                      </a:r>
                      <a:endParaRPr lang="en-US" sz="1600" b="0" i="0" u="none" strike="noStrike">
                        <a:solidFill>
                          <a:srgbClr val="000000"/>
                        </a:solidFill>
                        <a:latin typeface="Arial"/>
                      </a:endParaRPr>
                    </a:p>
                  </a:txBody>
                  <a:tcPr marL="9525" marR="9525" marT="9525" marB="0" anchor="b"/>
                </a:tc>
                <a:tc>
                  <a:txBody>
                    <a:bodyPr/>
                    <a:lstStyle/>
                    <a:p>
                      <a:pPr algn="ctr" fontAlgn="b">
                        <a:lnSpc>
                          <a:spcPct val="200000"/>
                        </a:lnSpc>
                      </a:pPr>
                      <a:r>
                        <a:rPr lang="es-ES" sz="1600" u="none" strike="noStrike" dirty="0"/>
                        <a:t>23.27 ohm</a:t>
                      </a:r>
                      <a:endParaRPr lang="es-ES" sz="1600" b="0" i="0" u="none" strike="noStrike" dirty="0">
                        <a:solidFill>
                          <a:srgbClr val="000000"/>
                        </a:solidFill>
                        <a:latin typeface="Arial"/>
                      </a:endParaRPr>
                    </a:p>
                  </a:txBody>
                  <a:tcPr marL="9525" marR="9525" marT="9525" marB="0" anchor="b"/>
                </a:tc>
                <a:tc>
                  <a:txBody>
                    <a:bodyPr/>
                    <a:lstStyle/>
                    <a:p>
                      <a:pPr algn="ctr" fontAlgn="b">
                        <a:lnSpc>
                          <a:spcPct val="200000"/>
                        </a:lnSpc>
                      </a:pPr>
                      <a:r>
                        <a:rPr lang="es-ES" sz="1600" u="none" strike="noStrike" dirty="0"/>
                        <a:t>20.345 ohm</a:t>
                      </a:r>
                      <a:endParaRPr lang="es-ES" sz="1600" b="0" i="0" u="none" strike="noStrike" dirty="0">
                        <a:solidFill>
                          <a:srgbClr val="000000"/>
                        </a:solidFill>
                        <a:latin typeface="Arial"/>
                      </a:endParaRPr>
                    </a:p>
                  </a:txBody>
                  <a:tcPr marL="9525" marR="9525" marT="9525" marB="0" anchor="b"/>
                </a:tc>
              </a:tr>
              <a:tr h="485955">
                <a:tc>
                  <a:txBody>
                    <a:bodyPr/>
                    <a:lstStyle/>
                    <a:p>
                      <a:pPr algn="just" fontAlgn="b">
                        <a:lnSpc>
                          <a:spcPct val="200000"/>
                        </a:lnSpc>
                      </a:pPr>
                      <a:r>
                        <a:rPr lang="en-US" sz="1600" u="none" strike="noStrike"/>
                        <a:t>Radius 2:</a:t>
                      </a:r>
                      <a:endParaRPr lang="en-US" sz="1600" b="0" i="0" u="none" strike="noStrike">
                        <a:solidFill>
                          <a:srgbClr val="000000"/>
                        </a:solidFill>
                        <a:latin typeface="Arial"/>
                      </a:endParaRPr>
                    </a:p>
                  </a:txBody>
                  <a:tcPr marL="9525" marR="9525" marT="9525" marB="0" anchor="b"/>
                </a:tc>
                <a:tc>
                  <a:txBody>
                    <a:bodyPr/>
                    <a:lstStyle/>
                    <a:p>
                      <a:pPr algn="ctr" fontAlgn="b">
                        <a:lnSpc>
                          <a:spcPct val="200000"/>
                        </a:lnSpc>
                      </a:pPr>
                      <a:r>
                        <a:rPr lang="es-ES" sz="1600" u="none" strike="noStrike" dirty="0"/>
                        <a:t>20.74 ohm</a:t>
                      </a:r>
                      <a:endParaRPr lang="es-ES" sz="1600" b="0" i="0" u="none" strike="noStrike" dirty="0">
                        <a:solidFill>
                          <a:srgbClr val="000000"/>
                        </a:solidFill>
                        <a:latin typeface="Arial"/>
                      </a:endParaRPr>
                    </a:p>
                  </a:txBody>
                  <a:tcPr marL="9525" marR="9525" marT="9525" marB="0" anchor="b"/>
                </a:tc>
                <a:tc>
                  <a:txBody>
                    <a:bodyPr/>
                    <a:lstStyle/>
                    <a:p>
                      <a:pPr algn="ctr" fontAlgn="b">
                        <a:lnSpc>
                          <a:spcPct val="200000"/>
                        </a:lnSpc>
                      </a:pPr>
                      <a:r>
                        <a:rPr lang="es-ES" sz="1600" u="none" strike="noStrike" dirty="0"/>
                        <a:t>18.616 ohm</a:t>
                      </a:r>
                      <a:endParaRPr lang="es-ES" sz="1600" b="0" i="0" u="none" strike="noStrike" dirty="0">
                        <a:solidFill>
                          <a:srgbClr val="000000"/>
                        </a:solidFill>
                        <a:latin typeface="Arial"/>
                      </a:endParaRPr>
                    </a:p>
                  </a:txBody>
                  <a:tcPr marL="9525" marR="9525" marT="9525" marB="0" anchor="b"/>
                </a:tc>
              </a:tr>
              <a:tr h="423591">
                <a:tc>
                  <a:txBody>
                    <a:bodyPr/>
                    <a:lstStyle/>
                    <a:p>
                      <a:pPr algn="just" fontAlgn="b">
                        <a:lnSpc>
                          <a:spcPct val="200000"/>
                        </a:lnSpc>
                      </a:pPr>
                      <a:r>
                        <a:rPr lang="en-US" sz="1600" u="none" strike="noStrike"/>
                        <a:t>Pickup Delay 2:</a:t>
                      </a:r>
                      <a:endParaRPr lang="en-US" sz="1600" b="0" i="0" u="none" strike="noStrike">
                        <a:solidFill>
                          <a:srgbClr val="000000"/>
                        </a:solidFill>
                        <a:latin typeface="Arial"/>
                      </a:endParaRPr>
                    </a:p>
                  </a:txBody>
                  <a:tcPr marL="9525" marR="9525" marT="9525" marB="0" anchor="b"/>
                </a:tc>
                <a:tc>
                  <a:txBody>
                    <a:bodyPr/>
                    <a:lstStyle/>
                    <a:p>
                      <a:pPr algn="ctr" fontAlgn="b">
                        <a:lnSpc>
                          <a:spcPct val="200000"/>
                        </a:lnSpc>
                      </a:pPr>
                      <a:r>
                        <a:rPr lang="es-ES" sz="1600" u="none" strike="noStrike" dirty="0"/>
                        <a:t>0.500 s</a:t>
                      </a:r>
                      <a:endParaRPr lang="es-ES" sz="1600" b="0" i="0" u="none" strike="noStrike" dirty="0">
                        <a:solidFill>
                          <a:srgbClr val="000000"/>
                        </a:solidFill>
                        <a:latin typeface="Arial"/>
                      </a:endParaRPr>
                    </a:p>
                  </a:txBody>
                  <a:tcPr marL="9525" marR="9525" marT="9525" marB="0" anchor="b"/>
                </a:tc>
                <a:tc>
                  <a:txBody>
                    <a:bodyPr/>
                    <a:lstStyle/>
                    <a:p>
                      <a:pPr algn="ctr" fontAlgn="b">
                        <a:lnSpc>
                          <a:spcPct val="200000"/>
                        </a:lnSpc>
                      </a:pPr>
                      <a:r>
                        <a:rPr lang="es-ES" sz="1600" u="none" strike="noStrike" dirty="0"/>
                        <a:t>0.500 s</a:t>
                      </a:r>
                      <a:endParaRPr lang="es-ES" sz="1600" b="0" i="0" u="none" strike="noStrike" dirty="0">
                        <a:solidFill>
                          <a:srgbClr val="000000"/>
                        </a:solidFill>
                        <a:latin typeface="Arial"/>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76200" y="685800"/>
            <a:ext cx="8229600" cy="609600"/>
          </a:xfrm>
        </p:spPr>
        <p:txBody>
          <a:bodyPr>
            <a:normAutofit/>
          </a:bodyPr>
          <a:lstStyle/>
          <a:p>
            <a:pPr algn="l"/>
            <a:r>
              <a:rPr lang="es-ES" sz="28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AJUSTES DE LAS PROTECCIONES</a:t>
            </a:r>
            <a:endParaRPr lang="es-ES" sz="28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8" name="6 Marcador de número de diapositiva"/>
          <p:cNvSpPr>
            <a:spLocks noGrp="1"/>
          </p:cNvSpPr>
          <p:nvPr>
            <p:ph type="sldNum" sz="quarter" idx="12"/>
          </p:nvPr>
        </p:nvSpPr>
        <p:spPr>
          <a:xfrm>
            <a:off x="8382000" y="6172200"/>
            <a:ext cx="533400" cy="288925"/>
          </a:xfrm>
        </p:spPr>
        <p:txBody>
          <a:bodyPr/>
          <a:lstStyle/>
          <a:p>
            <a:pPr algn="ctr"/>
            <a:fld id="{48F2BEE1-7EDF-426D-B610-D5CA66B6E39D}" type="slidenum">
              <a:rPr lang="es-ES" sz="1600" b="1" smtClean="0">
                <a:latin typeface="BankGothic Md BT" pitchFamily="34" charset="0"/>
              </a:rPr>
              <a:pPr algn="ctr"/>
              <a:t>64</a:t>
            </a:fld>
            <a:endParaRPr lang="es-ES" b="1" dirty="0">
              <a:latin typeface="BankGothic Md BT" pitchFamily="34" charset="0"/>
            </a:endParaRPr>
          </a:p>
        </p:txBody>
      </p:sp>
      <p:pic>
        <p:nvPicPr>
          <p:cNvPr id="10" name="5 Marcador de contenido" descr="ESPOL_FIEC.gif"/>
          <p:cNvPicPr>
            <a:picLocks noChangeAspect="1"/>
          </p:cNvPicPr>
          <p:nvPr/>
        </p:nvPicPr>
        <p:blipFill>
          <a:blip r:embed="rId3" cstate="print"/>
          <a:stretch>
            <a:fillRect/>
          </a:stretch>
        </p:blipFill>
        <p:spPr>
          <a:xfrm>
            <a:off x="8153400" y="6451854"/>
            <a:ext cx="990600" cy="406146"/>
          </a:xfrm>
          <a:prstGeom prst="rect">
            <a:avLst/>
          </a:prstGeom>
        </p:spPr>
      </p:pic>
      <p:sp>
        <p:nvSpPr>
          <p:cNvPr id="12" name="2 Marcador de contenido"/>
          <p:cNvSpPr txBox="1">
            <a:spLocks/>
          </p:cNvSpPr>
          <p:nvPr/>
        </p:nvSpPr>
        <p:spPr>
          <a:xfrm>
            <a:off x="76200" y="1219200"/>
            <a:ext cx="8305800" cy="4572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2000" b="1" noProof="0" dirty="0" smtClean="0">
                <a:solidFill>
                  <a:schemeClr val="tx1">
                    <a:lumMod val="50000"/>
                    <a:lumOff val="50000"/>
                  </a:schemeClr>
                </a:solidFill>
                <a:effectLst>
                  <a:outerShdw blurRad="38100" dist="38100" dir="2700000" algn="tl">
                    <a:srgbClr val="000000">
                      <a:alpha val="43137"/>
                    </a:srgbClr>
                  </a:outerShdw>
                </a:effectLst>
                <a:latin typeface="+mj-lt"/>
              </a:rPr>
              <a:t>PROTECCION DE GENERADORES – GE G60</a:t>
            </a:r>
            <a:endParaRPr kumimoji="0" lang="es-ES" sz="2000" b="0" i="0" u="none" strike="noStrike" kern="1200" cap="none" spc="0" normalizeH="0" baseline="0" noProof="0" dirty="0" smtClean="0">
              <a:ln>
                <a:noFill/>
              </a:ln>
              <a:solidFill>
                <a:schemeClr val="tx1">
                  <a:lumMod val="50000"/>
                  <a:lumOff val="50000"/>
                </a:schemeClr>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p:txBody>
      </p:sp>
      <p:pic>
        <p:nvPicPr>
          <p:cNvPr id="14" name="Picture 3"/>
          <p:cNvPicPr>
            <a:picLocks noChangeAspect="1" noChangeArrowheads="1"/>
          </p:cNvPicPr>
          <p:nvPr/>
        </p:nvPicPr>
        <p:blipFill>
          <a:blip r:embed="rId4" cstate="print"/>
          <a:srcRect/>
          <a:stretch>
            <a:fillRect/>
          </a:stretch>
        </p:blipFill>
        <p:spPr bwMode="auto">
          <a:xfrm>
            <a:off x="76200" y="66675"/>
            <a:ext cx="8991600" cy="771525"/>
          </a:xfrm>
          <a:prstGeom prst="rect">
            <a:avLst/>
          </a:prstGeom>
          <a:noFill/>
          <a:ln w="9525">
            <a:noFill/>
            <a:miter lim="800000"/>
            <a:headEnd/>
            <a:tailEnd/>
          </a:ln>
        </p:spPr>
      </p:pic>
      <p:sp>
        <p:nvSpPr>
          <p:cNvPr id="9" name="2 Marcador de contenido"/>
          <p:cNvSpPr txBox="1">
            <a:spLocks/>
          </p:cNvSpPr>
          <p:nvPr/>
        </p:nvSpPr>
        <p:spPr>
          <a:xfrm>
            <a:off x="152400" y="1600200"/>
            <a:ext cx="8839200" cy="381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1600" b="1" noProof="0" dirty="0" smtClean="0">
                <a:solidFill>
                  <a:schemeClr val="accent4"/>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PROTECCION DE POTENCIA INVERSA (32)</a:t>
            </a:r>
            <a:endParaRPr kumimoji="0" lang="es-ES" sz="1600" b="1"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s-EC" sz="1600" dirty="0" smtClean="0">
              <a:solidFill>
                <a:schemeClr val="accent4"/>
              </a:solidFill>
              <a:effectLst>
                <a:outerShdw blurRad="38100" dist="38100" dir="2700000" algn="tl">
                  <a:srgbClr val="000000">
                    <a:alpha val="43137"/>
                  </a:srgbClr>
                </a:outerShdw>
              </a:effectLst>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p:txBody>
      </p:sp>
      <p:sp>
        <p:nvSpPr>
          <p:cNvPr id="126980" name="Rectangle 4"/>
          <p:cNvSpPr>
            <a:spLocks noChangeArrowheads="1"/>
          </p:cNvSpPr>
          <p:nvPr/>
        </p:nvSpPr>
        <p:spPr bwMode="auto">
          <a:xfrm>
            <a:off x="152400" y="2133600"/>
            <a:ext cx="4648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ES" dirty="0" smtClean="0"/>
              <a:t>El elemento responde a la siguiente condición:</a:t>
            </a:r>
          </a:p>
        </p:txBody>
      </p:sp>
      <p:pic>
        <p:nvPicPr>
          <p:cNvPr id="15" name="14 Imagen"/>
          <p:cNvPicPr/>
          <p:nvPr/>
        </p:nvPicPr>
        <p:blipFill>
          <a:blip r:embed="rId5" cstate="print"/>
          <a:srcRect l="3234"/>
          <a:stretch>
            <a:fillRect/>
          </a:stretch>
        </p:blipFill>
        <p:spPr bwMode="auto">
          <a:xfrm>
            <a:off x="5029200" y="2286000"/>
            <a:ext cx="4094018" cy="3512127"/>
          </a:xfrm>
          <a:prstGeom prst="rect">
            <a:avLst/>
          </a:prstGeom>
          <a:noFill/>
          <a:ln w="9525">
            <a:noFill/>
            <a:miter lim="800000"/>
            <a:headEnd/>
            <a:tailEnd/>
          </a:ln>
        </p:spPr>
      </p:pic>
      <p:pic>
        <p:nvPicPr>
          <p:cNvPr id="133122" name="Picture 2"/>
          <p:cNvPicPr>
            <a:picLocks noChangeAspect="1" noChangeArrowheads="1"/>
          </p:cNvPicPr>
          <p:nvPr/>
        </p:nvPicPr>
        <p:blipFill>
          <a:blip r:embed="rId6" cstate="print"/>
          <a:srcRect/>
          <a:stretch>
            <a:fillRect/>
          </a:stretch>
        </p:blipFill>
        <p:spPr bwMode="auto">
          <a:xfrm>
            <a:off x="609600" y="2895600"/>
            <a:ext cx="3276599" cy="424998"/>
          </a:xfrm>
          <a:prstGeom prst="rect">
            <a:avLst/>
          </a:prstGeom>
          <a:noFill/>
          <a:ln w="9525">
            <a:solidFill>
              <a:schemeClr val="tx2"/>
            </a:solidFill>
            <a:miter lim="800000"/>
            <a:headEnd/>
            <a:tailEnd/>
          </a:ln>
        </p:spPr>
      </p:pic>
      <p:sp>
        <p:nvSpPr>
          <p:cNvPr id="16" name="Rectangle 4"/>
          <p:cNvSpPr>
            <a:spLocks noChangeArrowheads="1"/>
          </p:cNvSpPr>
          <p:nvPr/>
        </p:nvSpPr>
        <p:spPr bwMode="auto">
          <a:xfrm>
            <a:off x="152400" y="3787676"/>
            <a:ext cx="46482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Font typeface="Arial" pitchFamily="34" charset="0"/>
              <a:buChar char="•"/>
            </a:pPr>
            <a:r>
              <a:rPr lang="es-ES" b="1" dirty="0" smtClean="0"/>
              <a:t>P y Q </a:t>
            </a:r>
            <a:r>
              <a:rPr lang="es-ES" dirty="0" smtClean="0"/>
              <a:t>son las potencias activa y reactiva medidas.</a:t>
            </a:r>
          </a:p>
          <a:p>
            <a:pPr>
              <a:buFont typeface="Arial" pitchFamily="34" charset="0"/>
              <a:buChar char="•"/>
            </a:pPr>
            <a:endParaRPr lang="es-ES" dirty="0" smtClean="0"/>
          </a:p>
          <a:p>
            <a:pPr>
              <a:buFont typeface="Arial" pitchFamily="34" charset="0"/>
              <a:buChar char="•"/>
            </a:pPr>
            <a:r>
              <a:rPr lang="es-ES" b="1" dirty="0" smtClean="0"/>
              <a:t>θ </a:t>
            </a:r>
            <a:r>
              <a:rPr lang="es-ES" dirty="0" smtClean="0"/>
              <a:t>es una suma entre los ángulos: elemento característico (DIR POWER 1 RCA) y calibración (DIR POWER 1 CALIBRATION).</a:t>
            </a:r>
          </a:p>
          <a:p>
            <a:pPr>
              <a:buFont typeface="Arial" pitchFamily="34" charset="0"/>
              <a:buChar char="•"/>
            </a:pPr>
            <a:endParaRPr lang="es-ES" dirty="0" smtClean="0"/>
          </a:p>
          <a:p>
            <a:pPr>
              <a:buFont typeface="Arial" pitchFamily="34" charset="0"/>
              <a:buChar char="•"/>
            </a:pPr>
            <a:r>
              <a:rPr lang="es-ES" b="1" dirty="0" smtClean="0"/>
              <a:t>SMIN </a:t>
            </a:r>
            <a:r>
              <a:rPr lang="es-ES" dirty="0" smtClean="0"/>
              <a:t>es la mínima potencia de operación. </a:t>
            </a:r>
            <a:endParaRPr lang="es-E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b="47826"/>
          <a:stretch>
            <a:fillRect/>
          </a:stretch>
        </p:blipFill>
        <p:spPr bwMode="auto">
          <a:xfrm>
            <a:off x="0" y="0"/>
            <a:ext cx="9144000" cy="914400"/>
          </a:xfrm>
          <a:prstGeom prst="rect">
            <a:avLst/>
          </a:prstGeom>
          <a:noFill/>
          <a:ln w="9525">
            <a:noFill/>
            <a:miter lim="800000"/>
            <a:headEnd/>
            <a:tailEnd/>
          </a:ln>
        </p:spPr>
      </p:pic>
      <p:sp>
        <p:nvSpPr>
          <p:cNvPr id="6" name="1 Título"/>
          <p:cNvSpPr>
            <a:spLocks noGrp="1"/>
          </p:cNvSpPr>
          <p:nvPr>
            <p:ph type="title"/>
          </p:nvPr>
        </p:nvSpPr>
        <p:spPr>
          <a:xfrm>
            <a:off x="76200" y="762000"/>
            <a:ext cx="8229600" cy="609600"/>
          </a:xfrm>
        </p:spPr>
        <p:txBody>
          <a:bodyPr>
            <a:normAutofit/>
          </a:bodyPr>
          <a:lstStyle/>
          <a:p>
            <a:pPr algn="l"/>
            <a:r>
              <a:rPr lang="es-ES" sz="28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AJUSTES DE LAS PROTECCIONES</a:t>
            </a:r>
            <a:endParaRPr lang="es-ES" sz="28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8"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65</a:t>
            </a:fld>
            <a:endParaRPr lang="es-ES" b="1" dirty="0">
              <a:latin typeface="BankGothic Md BT" pitchFamily="34" charset="0"/>
            </a:endParaRPr>
          </a:p>
        </p:txBody>
      </p:sp>
      <p:pic>
        <p:nvPicPr>
          <p:cNvPr id="10"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sp>
        <p:nvSpPr>
          <p:cNvPr id="11" name="2 Marcador de contenido"/>
          <p:cNvSpPr txBox="1">
            <a:spLocks/>
          </p:cNvSpPr>
          <p:nvPr/>
        </p:nvSpPr>
        <p:spPr>
          <a:xfrm>
            <a:off x="76200" y="1219200"/>
            <a:ext cx="8305800" cy="4572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2000" b="1" noProof="0" dirty="0" smtClean="0">
                <a:solidFill>
                  <a:schemeClr val="tx1">
                    <a:lumMod val="50000"/>
                    <a:lumOff val="50000"/>
                  </a:schemeClr>
                </a:solidFill>
                <a:effectLst>
                  <a:outerShdw blurRad="38100" dist="38100" dir="2700000" algn="tl">
                    <a:srgbClr val="000000">
                      <a:alpha val="43137"/>
                    </a:srgbClr>
                  </a:outerShdw>
                </a:effectLst>
                <a:latin typeface="+mj-lt"/>
              </a:rPr>
              <a:t>PROTECCION DE GENERADORES – GE G60</a:t>
            </a:r>
            <a:endParaRPr kumimoji="0" lang="es-ES" sz="2000" b="0" i="0" u="none" strike="noStrike" kern="1200" cap="none" spc="0" normalizeH="0" baseline="0" noProof="0" dirty="0" smtClean="0">
              <a:ln>
                <a:noFill/>
              </a:ln>
              <a:solidFill>
                <a:schemeClr val="tx1">
                  <a:lumMod val="50000"/>
                  <a:lumOff val="50000"/>
                </a:schemeClr>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p:txBody>
      </p:sp>
      <p:sp>
        <p:nvSpPr>
          <p:cNvPr id="13" name="2 Marcador de contenido"/>
          <p:cNvSpPr txBox="1">
            <a:spLocks/>
          </p:cNvSpPr>
          <p:nvPr/>
        </p:nvSpPr>
        <p:spPr>
          <a:xfrm>
            <a:off x="152400" y="1600200"/>
            <a:ext cx="8839200" cy="381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1600" b="1" noProof="0" dirty="0" smtClean="0">
                <a:solidFill>
                  <a:schemeClr val="accent4"/>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PROTECCION DE </a:t>
            </a:r>
            <a:r>
              <a:rPr lang="es-ES" sz="1600" b="1" noProof="0" dirty="0" smtClean="0">
                <a:solidFill>
                  <a:schemeClr val="accent4"/>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POTENCIA INVERSA(46</a:t>
            </a:r>
            <a:r>
              <a:rPr lang="es-ES" sz="1600" b="1" noProof="0" dirty="0" smtClean="0">
                <a:solidFill>
                  <a:schemeClr val="accent4"/>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t>
            </a:r>
            <a:endParaRPr kumimoji="0" lang="es-ES" sz="1600" b="1"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s-EC" sz="1600" dirty="0" smtClean="0">
              <a:solidFill>
                <a:schemeClr val="accent4"/>
              </a:solidFill>
              <a:effectLst>
                <a:outerShdw blurRad="38100" dist="38100" dir="2700000" algn="tl">
                  <a:srgbClr val="000000">
                    <a:alpha val="43137"/>
                  </a:srgbClr>
                </a:outerShdw>
              </a:effectLst>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p:txBody>
      </p:sp>
      <p:graphicFrame>
        <p:nvGraphicFramePr>
          <p:cNvPr id="12" name="11 Tabla"/>
          <p:cNvGraphicFramePr>
            <a:graphicFrameLocks noGrp="1"/>
          </p:cNvGraphicFramePr>
          <p:nvPr/>
        </p:nvGraphicFramePr>
        <p:xfrm>
          <a:off x="1676400" y="2209800"/>
          <a:ext cx="6019800" cy="3266662"/>
        </p:xfrm>
        <a:graphic>
          <a:graphicData uri="http://schemas.openxmlformats.org/drawingml/2006/table">
            <a:tbl>
              <a:tblPr>
                <a:tableStyleId>{9D7B26C5-4107-4FEC-AEDC-1716B250A1EF}</a:tableStyleId>
              </a:tblPr>
              <a:tblGrid>
                <a:gridCol w="2459703"/>
                <a:gridCol w="1424039"/>
                <a:gridCol w="2136058"/>
              </a:tblGrid>
              <a:tr h="381000">
                <a:tc>
                  <a:txBody>
                    <a:bodyPr/>
                    <a:lstStyle/>
                    <a:p>
                      <a:pPr algn="just" fontAlgn="b"/>
                      <a:endParaRPr lang="en-US" sz="1600" b="1" i="0" u="none" strike="noStrike" dirty="0">
                        <a:solidFill>
                          <a:schemeClr val="bg1"/>
                        </a:solidFill>
                        <a:effectLst>
                          <a:outerShdw blurRad="38100" dist="38100" dir="2700000" algn="tl">
                            <a:srgbClr val="000000">
                              <a:alpha val="43137"/>
                            </a:srgbClr>
                          </a:outerShdw>
                        </a:effectLst>
                        <a:latin typeface="Arial"/>
                      </a:endParaRPr>
                    </a:p>
                  </a:txBody>
                  <a:tcPr marL="9525" marR="9525" marT="9525" marB="0" anchor="ctr">
                    <a:solidFill>
                      <a:schemeClr val="tx2"/>
                    </a:solidFill>
                  </a:tcPr>
                </a:tc>
                <a:tc>
                  <a:txBody>
                    <a:bodyPr/>
                    <a:lstStyle/>
                    <a:p>
                      <a:pPr algn="ctr" fontAlgn="b"/>
                      <a:r>
                        <a:rPr lang="es-ES" sz="1600" b="1" u="none" strike="noStrike" dirty="0" smtClean="0">
                          <a:solidFill>
                            <a:schemeClr val="bg1"/>
                          </a:solidFill>
                          <a:effectLst>
                            <a:outerShdw blurRad="38100" dist="38100" dir="2700000" algn="tl">
                              <a:srgbClr val="000000">
                                <a:alpha val="43137"/>
                              </a:srgbClr>
                            </a:outerShdw>
                          </a:effectLst>
                        </a:rPr>
                        <a:t>UNIDAD 1</a:t>
                      </a:r>
                      <a:endParaRPr lang="es-ES" sz="1600" b="1" i="0" u="none" strike="noStrike" dirty="0">
                        <a:solidFill>
                          <a:schemeClr val="bg1"/>
                        </a:solidFill>
                        <a:effectLst>
                          <a:outerShdw blurRad="38100" dist="38100" dir="2700000" algn="tl">
                            <a:srgbClr val="000000">
                              <a:alpha val="43137"/>
                            </a:srgbClr>
                          </a:outerShdw>
                        </a:effectLst>
                        <a:latin typeface="Arial"/>
                      </a:endParaRPr>
                    </a:p>
                  </a:txBody>
                  <a:tcPr marL="9525" marR="9525" marT="9525" marB="0" anchor="ctr">
                    <a:solidFill>
                      <a:schemeClr val="tx2"/>
                    </a:solidFill>
                  </a:tcPr>
                </a:tc>
                <a:tc>
                  <a:txBody>
                    <a:bodyPr/>
                    <a:lstStyle/>
                    <a:p>
                      <a:pPr algn="ctr" fontAlgn="b"/>
                      <a:r>
                        <a:rPr lang="es-ES" sz="1600" b="1" u="none" strike="noStrike" dirty="0" smtClean="0">
                          <a:solidFill>
                            <a:schemeClr val="bg1"/>
                          </a:solidFill>
                          <a:effectLst>
                            <a:outerShdw blurRad="38100" dist="38100" dir="2700000" algn="tl">
                              <a:srgbClr val="000000">
                                <a:alpha val="43137"/>
                              </a:srgbClr>
                            </a:outerShdw>
                          </a:effectLst>
                        </a:rPr>
                        <a:t>UNIDAD 2</a:t>
                      </a:r>
                      <a:endParaRPr lang="es-ES" sz="1600" b="1" i="0" u="none" strike="noStrike" dirty="0">
                        <a:solidFill>
                          <a:schemeClr val="bg1"/>
                        </a:solidFill>
                        <a:effectLst>
                          <a:outerShdw blurRad="38100" dist="38100" dir="2700000" algn="tl">
                            <a:srgbClr val="000000">
                              <a:alpha val="43137"/>
                            </a:srgbClr>
                          </a:outerShdw>
                        </a:effectLst>
                        <a:latin typeface="Arial"/>
                      </a:endParaRPr>
                    </a:p>
                  </a:txBody>
                  <a:tcPr marL="9525" marR="9525" marT="9525" marB="0" anchor="ctr">
                    <a:solidFill>
                      <a:schemeClr val="tx2"/>
                    </a:solidFill>
                  </a:tcPr>
                </a:tc>
              </a:tr>
              <a:tr h="609600">
                <a:tc>
                  <a:txBody>
                    <a:bodyPr/>
                    <a:lstStyle/>
                    <a:p>
                      <a:pPr algn="ctr" fontAlgn="b"/>
                      <a:r>
                        <a:rPr lang="en-US" sz="1600" u="none" strike="noStrike" dirty="0"/>
                        <a:t>Sensitive Directional Power RCA:</a:t>
                      </a:r>
                      <a:endParaRPr lang="en-US" sz="1600" b="0" i="0" u="none" strike="noStrike" dirty="0">
                        <a:solidFill>
                          <a:srgbClr val="000000"/>
                        </a:solidFill>
                        <a:latin typeface="Arial"/>
                      </a:endParaRPr>
                    </a:p>
                  </a:txBody>
                  <a:tcPr marL="9525" marR="9525" marT="9525" marB="0" anchor="ctr"/>
                </a:tc>
                <a:tc>
                  <a:txBody>
                    <a:bodyPr/>
                    <a:lstStyle/>
                    <a:p>
                      <a:pPr algn="ctr" fontAlgn="b"/>
                      <a:r>
                        <a:rPr lang="es-ES" sz="1600" u="none" strike="noStrike"/>
                        <a:t>180 deg</a:t>
                      </a:r>
                      <a:endParaRPr lang="es-ES" sz="1600" b="0" i="0" u="none" strike="noStrike">
                        <a:solidFill>
                          <a:srgbClr val="000000"/>
                        </a:solidFill>
                        <a:latin typeface="Arial"/>
                      </a:endParaRPr>
                    </a:p>
                  </a:txBody>
                  <a:tcPr marL="9525" marR="9525" marT="9525" marB="0" anchor="ctr"/>
                </a:tc>
                <a:tc>
                  <a:txBody>
                    <a:bodyPr/>
                    <a:lstStyle/>
                    <a:p>
                      <a:pPr algn="ctr" fontAlgn="b"/>
                      <a:r>
                        <a:rPr lang="es-ES" sz="1600" u="none" strike="noStrike" dirty="0"/>
                        <a:t>180 </a:t>
                      </a:r>
                      <a:r>
                        <a:rPr lang="es-ES" sz="1600" u="none" strike="noStrike" dirty="0" err="1"/>
                        <a:t>deg</a:t>
                      </a:r>
                      <a:endParaRPr lang="es-ES" sz="1600" b="0" i="0" u="none" strike="noStrike" dirty="0">
                        <a:solidFill>
                          <a:srgbClr val="000000"/>
                        </a:solidFill>
                        <a:latin typeface="Arial"/>
                      </a:endParaRPr>
                    </a:p>
                  </a:txBody>
                  <a:tcPr marL="9525" marR="9525" marT="9525" marB="0" anchor="ctr"/>
                </a:tc>
              </a:tr>
              <a:tr h="647888">
                <a:tc>
                  <a:txBody>
                    <a:bodyPr/>
                    <a:lstStyle/>
                    <a:p>
                      <a:pPr algn="ctr" fontAlgn="b"/>
                      <a:r>
                        <a:rPr lang="en-US" sz="1600" u="none" strike="noStrike" dirty="0"/>
                        <a:t>Sensitive Directional Power Calibration:</a:t>
                      </a:r>
                      <a:endParaRPr lang="en-US" sz="1600" b="0" i="0" u="none" strike="noStrike" dirty="0">
                        <a:solidFill>
                          <a:srgbClr val="000000"/>
                        </a:solidFill>
                        <a:latin typeface="Arial"/>
                      </a:endParaRPr>
                    </a:p>
                  </a:txBody>
                  <a:tcPr marL="9525" marR="9525" marT="9525" marB="0" anchor="ctr"/>
                </a:tc>
                <a:tc>
                  <a:txBody>
                    <a:bodyPr/>
                    <a:lstStyle/>
                    <a:p>
                      <a:pPr algn="ctr" fontAlgn="b"/>
                      <a:r>
                        <a:rPr lang="es-ES" sz="1600" u="none" strike="noStrike"/>
                        <a:t>0.00 deg</a:t>
                      </a:r>
                      <a:endParaRPr lang="es-ES" sz="1600" b="0" i="0" u="none" strike="noStrike">
                        <a:solidFill>
                          <a:srgbClr val="000000"/>
                        </a:solidFill>
                        <a:latin typeface="Arial"/>
                      </a:endParaRPr>
                    </a:p>
                  </a:txBody>
                  <a:tcPr marL="9525" marR="9525" marT="9525" marB="0" anchor="ctr"/>
                </a:tc>
                <a:tc>
                  <a:txBody>
                    <a:bodyPr/>
                    <a:lstStyle/>
                    <a:p>
                      <a:pPr algn="ctr" fontAlgn="b"/>
                      <a:r>
                        <a:rPr lang="es-ES" sz="1600" u="none" strike="noStrike" dirty="0"/>
                        <a:t>0.00 </a:t>
                      </a:r>
                      <a:r>
                        <a:rPr lang="es-ES" sz="1600" u="none" strike="noStrike" dirty="0" err="1"/>
                        <a:t>deg</a:t>
                      </a:r>
                      <a:endParaRPr lang="es-ES" sz="1600" b="0" i="0" u="none" strike="noStrike" dirty="0">
                        <a:solidFill>
                          <a:srgbClr val="000000"/>
                        </a:solidFill>
                        <a:latin typeface="Arial"/>
                      </a:endParaRPr>
                    </a:p>
                  </a:txBody>
                  <a:tcPr marL="9525" marR="9525" marT="9525" marB="0" anchor="ctr"/>
                </a:tc>
              </a:tr>
              <a:tr h="275962">
                <a:tc>
                  <a:txBody>
                    <a:bodyPr/>
                    <a:lstStyle/>
                    <a:p>
                      <a:pPr algn="ctr" fontAlgn="b"/>
                      <a:r>
                        <a:rPr lang="en-US" sz="1600" u="none" strike="noStrike" dirty="0"/>
                        <a:t>Stage 1 SMIN:</a:t>
                      </a:r>
                      <a:endParaRPr lang="en-US" sz="1600" b="0" i="0" u="none" strike="noStrike" dirty="0">
                        <a:solidFill>
                          <a:srgbClr val="000000"/>
                        </a:solidFill>
                        <a:latin typeface="Arial"/>
                      </a:endParaRPr>
                    </a:p>
                  </a:txBody>
                  <a:tcPr marL="9525" marR="9525" marT="9525" marB="0" anchor="ctr"/>
                </a:tc>
                <a:tc>
                  <a:txBody>
                    <a:bodyPr/>
                    <a:lstStyle/>
                    <a:p>
                      <a:pPr algn="ctr" fontAlgn="b"/>
                      <a:r>
                        <a:rPr lang="es-ES" sz="1600" u="none" strike="noStrike"/>
                        <a:t>0.022 pu</a:t>
                      </a:r>
                      <a:endParaRPr lang="es-ES" sz="1600" b="0" i="0" u="none" strike="noStrike">
                        <a:solidFill>
                          <a:srgbClr val="000000"/>
                        </a:solidFill>
                        <a:latin typeface="Arial"/>
                      </a:endParaRPr>
                    </a:p>
                  </a:txBody>
                  <a:tcPr marL="9525" marR="9525" marT="9525" marB="0" anchor="ctr"/>
                </a:tc>
                <a:tc>
                  <a:txBody>
                    <a:bodyPr/>
                    <a:lstStyle/>
                    <a:p>
                      <a:pPr algn="ctr" fontAlgn="b"/>
                      <a:r>
                        <a:rPr lang="es-ES" sz="1600" u="none" strike="noStrike" dirty="0"/>
                        <a:t>0.022 </a:t>
                      </a:r>
                      <a:r>
                        <a:rPr lang="es-ES" sz="1600" u="none" strike="noStrike" dirty="0" err="1"/>
                        <a:t>pu</a:t>
                      </a:r>
                      <a:endParaRPr lang="es-ES" sz="1600" b="0" i="0" u="none" strike="noStrike" dirty="0">
                        <a:solidFill>
                          <a:srgbClr val="000000"/>
                        </a:solidFill>
                        <a:latin typeface="Arial"/>
                      </a:endParaRPr>
                    </a:p>
                  </a:txBody>
                  <a:tcPr marL="9525" marR="9525" marT="9525" marB="0" anchor="ctr"/>
                </a:tc>
              </a:tr>
              <a:tr h="538125">
                <a:tc>
                  <a:txBody>
                    <a:bodyPr/>
                    <a:lstStyle/>
                    <a:p>
                      <a:pPr algn="ctr" fontAlgn="b"/>
                      <a:r>
                        <a:rPr lang="en-US" sz="1600" u="none" strike="noStrike" dirty="0"/>
                        <a:t>Stage 1 Delay:</a:t>
                      </a:r>
                      <a:endParaRPr lang="en-US" sz="1600" b="0" i="0" u="none" strike="noStrike" dirty="0">
                        <a:solidFill>
                          <a:srgbClr val="000000"/>
                        </a:solidFill>
                        <a:latin typeface="Arial"/>
                      </a:endParaRPr>
                    </a:p>
                  </a:txBody>
                  <a:tcPr marL="9525" marR="9525" marT="9525" marB="0" anchor="ctr"/>
                </a:tc>
                <a:tc>
                  <a:txBody>
                    <a:bodyPr/>
                    <a:lstStyle/>
                    <a:p>
                      <a:pPr algn="ctr" fontAlgn="b"/>
                      <a:r>
                        <a:rPr lang="es-ES" sz="1600" u="none" strike="noStrike"/>
                        <a:t>5.00 s</a:t>
                      </a:r>
                      <a:endParaRPr lang="es-ES" sz="1600" b="0" i="0" u="none" strike="noStrike">
                        <a:solidFill>
                          <a:srgbClr val="000000"/>
                        </a:solidFill>
                        <a:latin typeface="Arial"/>
                      </a:endParaRPr>
                    </a:p>
                  </a:txBody>
                  <a:tcPr marL="9525" marR="9525" marT="9525" marB="0" anchor="ctr"/>
                </a:tc>
                <a:tc>
                  <a:txBody>
                    <a:bodyPr/>
                    <a:lstStyle/>
                    <a:p>
                      <a:pPr algn="ctr" fontAlgn="b"/>
                      <a:r>
                        <a:rPr lang="es-ES" sz="1600" u="none" strike="noStrike" dirty="0"/>
                        <a:t>5.00 s</a:t>
                      </a:r>
                      <a:endParaRPr lang="es-ES" sz="1600" b="0" i="0" u="none" strike="noStrike" dirty="0">
                        <a:solidFill>
                          <a:srgbClr val="000000"/>
                        </a:solidFill>
                        <a:latin typeface="Arial"/>
                      </a:endParaRPr>
                    </a:p>
                  </a:txBody>
                  <a:tcPr marL="9525" marR="9525" marT="9525" marB="0" anchor="ctr"/>
                </a:tc>
              </a:tr>
              <a:tr h="275962">
                <a:tc>
                  <a:txBody>
                    <a:bodyPr/>
                    <a:lstStyle/>
                    <a:p>
                      <a:pPr algn="ctr" fontAlgn="b"/>
                      <a:r>
                        <a:rPr lang="en-US" sz="1600" u="none" strike="noStrike" dirty="0"/>
                        <a:t>Stage 2 SMIN:</a:t>
                      </a:r>
                      <a:endParaRPr lang="en-US" sz="1600" b="0" i="0" u="none" strike="noStrike" dirty="0">
                        <a:solidFill>
                          <a:srgbClr val="000000"/>
                        </a:solidFill>
                        <a:latin typeface="Arial"/>
                      </a:endParaRPr>
                    </a:p>
                  </a:txBody>
                  <a:tcPr marL="9525" marR="9525" marT="9525" marB="0" anchor="ctr"/>
                </a:tc>
                <a:tc>
                  <a:txBody>
                    <a:bodyPr/>
                    <a:lstStyle/>
                    <a:p>
                      <a:pPr algn="ctr" fontAlgn="b"/>
                      <a:r>
                        <a:rPr lang="es-ES" sz="1600" u="none" strike="noStrike"/>
                        <a:t>0.022 pu</a:t>
                      </a:r>
                      <a:endParaRPr lang="es-ES" sz="1600" b="0" i="0" u="none" strike="noStrike">
                        <a:solidFill>
                          <a:srgbClr val="000000"/>
                        </a:solidFill>
                        <a:latin typeface="Arial"/>
                      </a:endParaRPr>
                    </a:p>
                  </a:txBody>
                  <a:tcPr marL="9525" marR="9525" marT="9525" marB="0" anchor="ctr"/>
                </a:tc>
                <a:tc>
                  <a:txBody>
                    <a:bodyPr/>
                    <a:lstStyle/>
                    <a:p>
                      <a:pPr algn="ctr" fontAlgn="b"/>
                      <a:r>
                        <a:rPr lang="es-ES" sz="1600" u="none" strike="noStrike" dirty="0"/>
                        <a:t>0.022 </a:t>
                      </a:r>
                      <a:r>
                        <a:rPr lang="es-ES" sz="1600" u="none" strike="noStrike" dirty="0" err="1"/>
                        <a:t>pu</a:t>
                      </a:r>
                      <a:endParaRPr lang="es-ES" sz="1600" b="0" i="0" u="none" strike="noStrike" dirty="0">
                        <a:solidFill>
                          <a:srgbClr val="000000"/>
                        </a:solidFill>
                        <a:latin typeface="Arial"/>
                      </a:endParaRPr>
                    </a:p>
                  </a:txBody>
                  <a:tcPr marL="9525" marR="9525" marT="9525" marB="0" anchor="ctr"/>
                </a:tc>
              </a:tr>
              <a:tr h="538125">
                <a:tc>
                  <a:txBody>
                    <a:bodyPr/>
                    <a:lstStyle/>
                    <a:p>
                      <a:pPr algn="ctr" fontAlgn="b"/>
                      <a:r>
                        <a:rPr lang="en-US" sz="1600" u="none" strike="noStrike" dirty="0"/>
                        <a:t>Stage 2 Delay:</a:t>
                      </a:r>
                      <a:endParaRPr lang="en-US" sz="1600" b="0" i="0" u="none" strike="noStrike" dirty="0">
                        <a:solidFill>
                          <a:srgbClr val="000000"/>
                        </a:solidFill>
                        <a:latin typeface="Arial"/>
                      </a:endParaRPr>
                    </a:p>
                  </a:txBody>
                  <a:tcPr marL="9525" marR="9525" marT="9525" marB="0" anchor="ctr"/>
                </a:tc>
                <a:tc>
                  <a:txBody>
                    <a:bodyPr/>
                    <a:lstStyle/>
                    <a:p>
                      <a:pPr algn="ctr" fontAlgn="b"/>
                      <a:r>
                        <a:rPr lang="es-ES" sz="1600" u="none" strike="noStrike"/>
                        <a:t>0.100 s</a:t>
                      </a:r>
                      <a:endParaRPr lang="es-ES" sz="1600" b="0" i="0" u="none" strike="noStrike">
                        <a:solidFill>
                          <a:srgbClr val="000000"/>
                        </a:solidFill>
                        <a:latin typeface="Arial"/>
                      </a:endParaRPr>
                    </a:p>
                  </a:txBody>
                  <a:tcPr marL="9525" marR="9525" marT="9525" marB="0" anchor="ctr"/>
                </a:tc>
                <a:tc>
                  <a:txBody>
                    <a:bodyPr/>
                    <a:lstStyle/>
                    <a:p>
                      <a:pPr algn="ctr" fontAlgn="b"/>
                      <a:r>
                        <a:rPr lang="es-ES" sz="1600" u="none" strike="noStrike" dirty="0"/>
                        <a:t>0.100 s</a:t>
                      </a:r>
                      <a:endParaRPr lang="es-ES" sz="1600" b="0" i="0" u="none" strike="noStrike" dirty="0">
                        <a:solidFill>
                          <a:srgbClr val="000000"/>
                        </a:solidFill>
                        <a:latin typeface="Arial"/>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b="47826"/>
          <a:stretch>
            <a:fillRect/>
          </a:stretch>
        </p:blipFill>
        <p:spPr bwMode="auto">
          <a:xfrm>
            <a:off x="0" y="0"/>
            <a:ext cx="9144000" cy="914400"/>
          </a:xfrm>
          <a:prstGeom prst="rect">
            <a:avLst/>
          </a:prstGeom>
          <a:noFill/>
          <a:ln w="9525">
            <a:noFill/>
            <a:miter lim="800000"/>
            <a:headEnd/>
            <a:tailEnd/>
          </a:ln>
        </p:spPr>
      </p:pic>
      <p:sp>
        <p:nvSpPr>
          <p:cNvPr id="6" name="1 Título"/>
          <p:cNvSpPr>
            <a:spLocks noGrp="1"/>
          </p:cNvSpPr>
          <p:nvPr>
            <p:ph type="title"/>
          </p:nvPr>
        </p:nvSpPr>
        <p:spPr>
          <a:xfrm>
            <a:off x="76200" y="762000"/>
            <a:ext cx="8229600" cy="609600"/>
          </a:xfrm>
        </p:spPr>
        <p:txBody>
          <a:bodyPr>
            <a:normAutofit/>
          </a:bodyPr>
          <a:lstStyle/>
          <a:p>
            <a:pPr algn="l"/>
            <a:r>
              <a:rPr lang="es-ES" sz="28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AJUSTES DE LAS PROTECCIONES</a:t>
            </a:r>
            <a:endParaRPr lang="es-ES" sz="28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pic>
        <p:nvPicPr>
          <p:cNvPr id="10"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sp>
        <p:nvSpPr>
          <p:cNvPr id="11" name="2 Marcador de contenido"/>
          <p:cNvSpPr txBox="1">
            <a:spLocks/>
          </p:cNvSpPr>
          <p:nvPr/>
        </p:nvSpPr>
        <p:spPr>
          <a:xfrm>
            <a:off x="76200" y="1219200"/>
            <a:ext cx="8305800" cy="4572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2000" b="1" noProof="0" dirty="0" smtClean="0">
                <a:solidFill>
                  <a:schemeClr val="tx1">
                    <a:lumMod val="50000"/>
                    <a:lumOff val="50000"/>
                  </a:schemeClr>
                </a:solidFill>
                <a:effectLst>
                  <a:outerShdw blurRad="38100" dist="38100" dir="2700000" algn="tl">
                    <a:srgbClr val="000000">
                      <a:alpha val="43137"/>
                    </a:srgbClr>
                  </a:outerShdw>
                </a:effectLst>
                <a:latin typeface="+mj-lt"/>
              </a:rPr>
              <a:t>PROTECCION DE GENERADORES – GE G60</a:t>
            </a:r>
            <a:endParaRPr kumimoji="0" lang="es-ES" sz="2000" b="0" i="0" u="none" strike="noStrike" kern="1200" cap="none" spc="0" normalizeH="0" baseline="0" noProof="0" dirty="0" smtClean="0">
              <a:ln>
                <a:noFill/>
              </a:ln>
              <a:solidFill>
                <a:schemeClr val="tx1">
                  <a:lumMod val="50000"/>
                  <a:lumOff val="50000"/>
                </a:schemeClr>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p:txBody>
      </p:sp>
      <p:sp>
        <p:nvSpPr>
          <p:cNvPr id="13" name="2 Marcador de contenido"/>
          <p:cNvSpPr txBox="1">
            <a:spLocks/>
          </p:cNvSpPr>
          <p:nvPr/>
        </p:nvSpPr>
        <p:spPr>
          <a:xfrm>
            <a:off x="152400" y="1600200"/>
            <a:ext cx="8839200" cy="381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1600" b="1" noProof="0" dirty="0" smtClean="0">
                <a:solidFill>
                  <a:schemeClr val="accent4"/>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PROTECCION DE BAJO VOLTAJE DE FASE (27P)</a:t>
            </a:r>
            <a:endParaRPr kumimoji="0" lang="es-ES" sz="1600" b="1"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s-EC" sz="1600" dirty="0" smtClean="0">
              <a:solidFill>
                <a:schemeClr val="accent4"/>
              </a:solidFill>
              <a:effectLst>
                <a:outerShdw blurRad="38100" dist="38100" dir="2700000" algn="tl">
                  <a:srgbClr val="000000">
                    <a:alpha val="43137"/>
                  </a:srgbClr>
                </a:outerShdw>
              </a:effectLst>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p:txBody>
      </p:sp>
      <p:sp>
        <p:nvSpPr>
          <p:cNvPr id="14" name="2 Marcador de contenido"/>
          <p:cNvSpPr txBox="1">
            <a:spLocks/>
          </p:cNvSpPr>
          <p:nvPr/>
        </p:nvSpPr>
        <p:spPr>
          <a:xfrm>
            <a:off x="152400" y="4267200"/>
            <a:ext cx="4419600" cy="6858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90000"/>
              </a:lnSpc>
              <a:spcBef>
                <a:spcPct val="20000"/>
              </a:spcBef>
              <a:spcAft>
                <a:spcPts val="0"/>
              </a:spcAft>
              <a:buClrTx/>
              <a:buSzTx/>
              <a:tabLst/>
              <a:defRPr/>
            </a:pPr>
            <a:r>
              <a:rPr lang="es-ES" sz="1600" b="1" noProof="0" dirty="0" smtClean="0">
                <a:solidFill>
                  <a:schemeClr val="accent4"/>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PROTECCION DE SOBRE VOLTAJE DE FASE (59P)</a:t>
            </a:r>
            <a:endParaRPr kumimoji="0" lang="es-ES" sz="1600" b="1"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lang="es-EC" sz="1600" dirty="0" smtClean="0">
              <a:solidFill>
                <a:schemeClr val="accent4"/>
              </a:solidFill>
              <a:effectLst>
                <a:outerShdw blurRad="38100" dist="38100" dir="2700000" algn="tl">
                  <a:srgbClr val="000000">
                    <a:alpha val="43137"/>
                  </a:srgbClr>
                </a:outerShdw>
              </a:effectLst>
              <a:latin typeface="+mj-lt"/>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p:txBody>
      </p:sp>
      <p:graphicFrame>
        <p:nvGraphicFramePr>
          <p:cNvPr id="9" name="8 Tabla"/>
          <p:cNvGraphicFramePr>
            <a:graphicFrameLocks noGrp="1"/>
          </p:cNvGraphicFramePr>
          <p:nvPr/>
        </p:nvGraphicFramePr>
        <p:xfrm>
          <a:off x="457201" y="4899660"/>
          <a:ext cx="3809999" cy="1501140"/>
        </p:xfrm>
        <a:graphic>
          <a:graphicData uri="http://schemas.openxmlformats.org/drawingml/2006/table">
            <a:tbl>
              <a:tblPr/>
              <a:tblGrid>
                <a:gridCol w="1199444"/>
                <a:gridCol w="1128888"/>
                <a:gridCol w="1481667"/>
              </a:tblGrid>
              <a:tr h="276891">
                <a:tc>
                  <a:txBody>
                    <a:bodyPr/>
                    <a:lstStyle/>
                    <a:p>
                      <a:pPr algn="just" fontAlgn="b">
                        <a:lnSpc>
                          <a:spcPct val="150000"/>
                        </a:lnSpc>
                      </a:pPr>
                      <a:endParaRPr lang="en-US" sz="1600" b="1" i="0" u="none" strike="noStrike" dirty="0">
                        <a:solidFill>
                          <a:schemeClr val="bg1"/>
                        </a:solidFill>
                        <a:effectLst>
                          <a:outerShdw blurRad="38100" dist="38100" dir="2700000" algn="tl">
                            <a:srgbClr val="000000">
                              <a:alpha val="43137"/>
                            </a:srgbClr>
                          </a:outerShdw>
                        </a:effectLst>
                        <a:latin typeface="Arial"/>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tx2"/>
                    </a:solidFill>
                  </a:tcPr>
                </a:tc>
                <a:tc>
                  <a:txBody>
                    <a:bodyPr/>
                    <a:lstStyle/>
                    <a:p>
                      <a:pPr algn="ctr" fontAlgn="b">
                        <a:lnSpc>
                          <a:spcPct val="150000"/>
                        </a:lnSpc>
                      </a:pPr>
                      <a:r>
                        <a:rPr lang="es-ES" sz="1600" b="1" i="0" u="none" strike="noStrike" dirty="0" smtClean="0">
                          <a:solidFill>
                            <a:schemeClr val="bg1"/>
                          </a:solidFill>
                          <a:effectLst>
                            <a:outerShdw blurRad="38100" dist="38100" dir="2700000" algn="tl">
                              <a:srgbClr val="000000">
                                <a:alpha val="43137"/>
                              </a:srgbClr>
                            </a:outerShdw>
                          </a:effectLst>
                          <a:latin typeface="Arial"/>
                        </a:rPr>
                        <a:t>UNIDAD 1</a:t>
                      </a:r>
                      <a:endParaRPr lang="es-ES" sz="1600" b="1" i="0" u="none" strike="noStrike" dirty="0">
                        <a:solidFill>
                          <a:schemeClr val="bg1"/>
                        </a:solidFill>
                        <a:effectLst>
                          <a:outerShdw blurRad="38100" dist="38100" dir="2700000" algn="tl">
                            <a:srgbClr val="000000">
                              <a:alpha val="43137"/>
                            </a:srgbClr>
                          </a:outerShdw>
                        </a:effectLst>
                        <a:latin typeface="Arial"/>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tx2"/>
                    </a:solidFill>
                  </a:tcPr>
                </a:tc>
                <a:tc>
                  <a:txBody>
                    <a:bodyPr/>
                    <a:lstStyle/>
                    <a:p>
                      <a:pPr algn="ctr" fontAlgn="b">
                        <a:lnSpc>
                          <a:spcPct val="150000"/>
                        </a:lnSpc>
                      </a:pPr>
                      <a:r>
                        <a:rPr lang="es-ES" sz="1600" b="1" i="0" u="none" strike="noStrike" dirty="0" smtClean="0">
                          <a:solidFill>
                            <a:schemeClr val="bg1"/>
                          </a:solidFill>
                          <a:effectLst>
                            <a:outerShdw blurRad="38100" dist="38100" dir="2700000" algn="tl">
                              <a:srgbClr val="000000">
                                <a:alpha val="43137"/>
                              </a:srgbClr>
                            </a:outerShdw>
                          </a:effectLst>
                          <a:latin typeface="Arial"/>
                        </a:rPr>
                        <a:t>UNIDAD 2</a:t>
                      </a:r>
                      <a:endParaRPr lang="es-ES" sz="1600" b="1" i="0" u="none" strike="noStrike" dirty="0">
                        <a:solidFill>
                          <a:schemeClr val="bg1"/>
                        </a:solidFill>
                        <a:effectLst>
                          <a:outerShdw blurRad="38100" dist="38100" dir="2700000" algn="tl">
                            <a:srgbClr val="000000">
                              <a:alpha val="43137"/>
                            </a:srgbClr>
                          </a:outerShdw>
                        </a:effectLst>
                        <a:latin typeface="Arial"/>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tx2"/>
                    </a:solidFill>
                  </a:tcPr>
                </a:tc>
              </a:tr>
              <a:tr h="276891">
                <a:tc>
                  <a:txBody>
                    <a:bodyPr/>
                    <a:lstStyle/>
                    <a:p>
                      <a:pPr algn="just" fontAlgn="b">
                        <a:lnSpc>
                          <a:spcPct val="150000"/>
                        </a:lnSpc>
                      </a:pPr>
                      <a:r>
                        <a:rPr lang="en-US" sz="1600" b="0" i="0" u="none" strike="noStrike" dirty="0">
                          <a:solidFill>
                            <a:srgbClr val="000000"/>
                          </a:solidFill>
                          <a:latin typeface="Arial"/>
                        </a:rPr>
                        <a:t>Pickup:</a:t>
                      </a:r>
                    </a:p>
                  </a:txBody>
                  <a:tcPr marL="9525" marR="9525" marT="9525" marB="0" anchor="b">
                    <a:lnL>
                      <a:noFill/>
                    </a:lnL>
                    <a:lnR>
                      <a:noFill/>
                    </a:lnR>
                    <a:lnT>
                      <a:noFill/>
                    </a:lnT>
                    <a:lnB>
                      <a:noFill/>
                    </a:lnB>
                  </a:tcPr>
                </a:tc>
                <a:tc>
                  <a:txBody>
                    <a:bodyPr/>
                    <a:lstStyle/>
                    <a:p>
                      <a:pPr algn="ctr" fontAlgn="b">
                        <a:lnSpc>
                          <a:spcPct val="150000"/>
                        </a:lnSpc>
                      </a:pPr>
                      <a:r>
                        <a:rPr lang="es-ES" sz="1600" b="0" i="0" u="none" strike="noStrike" dirty="0">
                          <a:solidFill>
                            <a:srgbClr val="000000"/>
                          </a:solidFill>
                          <a:latin typeface="Arial"/>
                        </a:rPr>
                        <a:t>1.100 </a:t>
                      </a:r>
                      <a:r>
                        <a:rPr lang="es-ES" sz="1600" b="0" i="0" u="none" strike="noStrike" dirty="0" err="1">
                          <a:solidFill>
                            <a:srgbClr val="000000"/>
                          </a:solidFill>
                          <a:latin typeface="Arial"/>
                        </a:rPr>
                        <a:t>pu</a:t>
                      </a:r>
                      <a:endParaRPr lang="es-ES" sz="16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ctr" fontAlgn="b">
                        <a:lnSpc>
                          <a:spcPct val="150000"/>
                        </a:lnSpc>
                      </a:pPr>
                      <a:r>
                        <a:rPr lang="es-ES" sz="1600" b="0" i="0" u="none" strike="noStrike" dirty="0">
                          <a:solidFill>
                            <a:srgbClr val="000000"/>
                          </a:solidFill>
                          <a:latin typeface="Arial"/>
                        </a:rPr>
                        <a:t>1.100 </a:t>
                      </a:r>
                      <a:r>
                        <a:rPr lang="es-ES" sz="1600" b="0" i="0" u="none" strike="noStrike" dirty="0" err="1">
                          <a:solidFill>
                            <a:srgbClr val="000000"/>
                          </a:solidFill>
                          <a:latin typeface="Arial"/>
                        </a:rPr>
                        <a:t>pu</a:t>
                      </a:r>
                      <a:endParaRPr lang="es-ES" sz="1600" b="0" i="0" u="none" strike="noStrike" dirty="0">
                        <a:solidFill>
                          <a:srgbClr val="000000"/>
                        </a:solidFill>
                        <a:latin typeface="Arial"/>
                      </a:endParaRPr>
                    </a:p>
                  </a:txBody>
                  <a:tcPr marL="9525" marR="9525" marT="9525" marB="0" anchor="b">
                    <a:lnL>
                      <a:noFill/>
                    </a:lnL>
                    <a:lnR>
                      <a:noFill/>
                    </a:lnR>
                    <a:lnT>
                      <a:noFill/>
                    </a:lnT>
                    <a:lnB>
                      <a:noFill/>
                    </a:lnB>
                  </a:tcPr>
                </a:tc>
              </a:tr>
              <a:tr h="276891">
                <a:tc>
                  <a:txBody>
                    <a:bodyPr/>
                    <a:lstStyle/>
                    <a:p>
                      <a:pPr algn="just" fontAlgn="b">
                        <a:lnSpc>
                          <a:spcPct val="150000"/>
                        </a:lnSpc>
                      </a:pPr>
                      <a:r>
                        <a:rPr lang="en-US" sz="1600" b="0" i="0" u="none" strike="noStrike" dirty="0">
                          <a:solidFill>
                            <a:srgbClr val="000000"/>
                          </a:solidFill>
                          <a:latin typeface="Arial"/>
                        </a:rPr>
                        <a:t>Delay:</a:t>
                      </a:r>
                    </a:p>
                  </a:txBody>
                  <a:tcPr marL="9525" marR="9525" marT="9525" marB="0" anchor="b">
                    <a:lnL>
                      <a:noFill/>
                    </a:lnL>
                    <a:lnR>
                      <a:noFill/>
                    </a:lnR>
                    <a:lnT>
                      <a:noFill/>
                    </a:lnT>
                    <a:lnB>
                      <a:noFill/>
                    </a:lnB>
                  </a:tcPr>
                </a:tc>
                <a:tc>
                  <a:txBody>
                    <a:bodyPr/>
                    <a:lstStyle/>
                    <a:p>
                      <a:pPr algn="ctr" fontAlgn="b">
                        <a:lnSpc>
                          <a:spcPct val="150000"/>
                        </a:lnSpc>
                      </a:pPr>
                      <a:r>
                        <a:rPr lang="es-ES" sz="1600" b="0" i="0" u="none" strike="noStrike" dirty="0">
                          <a:solidFill>
                            <a:srgbClr val="000000"/>
                          </a:solidFill>
                          <a:latin typeface="Arial"/>
                        </a:rPr>
                        <a:t>5.00 s</a:t>
                      </a:r>
                    </a:p>
                  </a:txBody>
                  <a:tcPr marL="9525" marR="9525" marT="9525" marB="0" anchor="b">
                    <a:lnL>
                      <a:noFill/>
                    </a:lnL>
                    <a:lnR>
                      <a:noFill/>
                    </a:lnR>
                    <a:lnT>
                      <a:noFill/>
                    </a:lnT>
                    <a:lnB>
                      <a:noFill/>
                    </a:lnB>
                  </a:tcPr>
                </a:tc>
                <a:tc>
                  <a:txBody>
                    <a:bodyPr/>
                    <a:lstStyle/>
                    <a:p>
                      <a:pPr algn="ctr" fontAlgn="b">
                        <a:lnSpc>
                          <a:spcPct val="150000"/>
                        </a:lnSpc>
                      </a:pPr>
                      <a:r>
                        <a:rPr lang="es-ES" sz="1600" b="0" i="0" u="none" strike="noStrike" dirty="0">
                          <a:solidFill>
                            <a:srgbClr val="000000"/>
                          </a:solidFill>
                          <a:latin typeface="Arial"/>
                        </a:rPr>
                        <a:t>5.00 s</a:t>
                      </a:r>
                    </a:p>
                  </a:txBody>
                  <a:tcPr marL="9525" marR="9525" marT="9525" marB="0" anchor="b">
                    <a:lnL>
                      <a:noFill/>
                    </a:lnL>
                    <a:lnR>
                      <a:noFill/>
                    </a:lnR>
                    <a:lnT>
                      <a:noFill/>
                    </a:lnT>
                    <a:lnB>
                      <a:noFill/>
                    </a:lnB>
                  </a:tcPr>
                </a:tc>
              </a:tr>
              <a:tr h="312326">
                <a:tc>
                  <a:txBody>
                    <a:bodyPr/>
                    <a:lstStyle/>
                    <a:p>
                      <a:pPr algn="just" fontAlgn="b">
                        <a:lnSpc>
                          <a:spcPct val="150000"/>
                        </a:lnSpc>
                      </a:pPr>
                      <a:r>
                        <a:rPr lang="en-US" sz="1600" b="0" i="0" u="none" strike="noStrike" dirty="0">
                          <a:solidFill>
                            <a:srgbClr val="000000"/>
                          </a:solidFill>
                          <a:latin typeface="Arial"/>
                        </a:rPr>
                        <a:t>Reset Delay:</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lnSpc>
                          <a:spcPct val="150000"/>
                        </a:lnSpc>
                      </a:pPr>
                      <a:r>
                        <a:rPr lang="es-ES" sz="1600" b="0" i="0" u="none" strike="noStrike">
                          <a:solidFill>
                            <a:srgbClr val="000000"/>
                          </a:solidFill>
                          <a:latin typeface="Arial"/>
                        </a:rPr>
                        <a:t>1.00 s</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lnSpc>
                          <a:spcPct val="150000"/>
                        </a:lnSpc>
                      </a:pPr>
                      <a:r>
                        <a:rPr lang="es-ES" sz="1600" b="0" i="0" u="none" strike="noStrike" dirty="0">
                          <a:solidFill>
                            <a:srgbClr val="000000"/>
                          </a:solidFill>
                          <a:latin typeface="Arial"/>
                        </a:rPr>
                        <a:t>1.00 s</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r>
            </a:tbl>
          </a:graphicData>
        </a:graphic>
      </p:graphicFrame>
      <p:graphicFrame>
        <p:nvGraphicFramePr>
          <p:cNvPr id="15" name="14 Tabla"/>
          <p:cNvGraphicFramePr>
            <a:graphicFrameLocks noGrp="1"/>
          </p:cNvGraphicFramePr>
          <p:nvPr/>
        </p:nvGraphicFramePr>
        <p:xfrm>
          <a:off x="1905000" y="1981201"/>
          <a:ext cx="5029200" cy="1916737"/>
        </p:xfrm>
        <a:graphic>
          <a:graphicData uri="http://schemas.openxmlformats.org/drawingml/2006/table">
            <a:tbl>
              <a:tblPr>
                <a:tableStyleId>{9D7B26C5-4107-4FEC-AEDC-1716B250A1EF}</a:tableStyleId>
              </a:tblPr>
              <a:tblGrid>
                <a:gridCol w="1676400"/>
                <a:gridCol w="1601167"/>
                <a:gridCol w="1751633"/>
              </a:tblGrid>
              <a:tr h="240609">
                <a:tc>
                  <a:txBody>
                    <a:bodyPr/>
                    <a:lstStyle/>
                    <a:p>
                      <a:pPr algn="just" fontAlgn="b"/>
                      <a:endParaRPr lang="en-US" sz="1600" b="1" i="0" u="none" strike="noStrike" dirty="0">
                        <a:solidFill>
                          <a:schemeClr val="bg1"/>
                        </a:solidFill>
                        <a:effectLst>
                          <a:outerShdw blurRad="38100" dist="38100" dir="2700000" algn="tl">
                            <a:srgbClr val="000000">
                              <a:alpha val="43137"/>
                            </a:srgbClr>
                          </a:outerShdw>
                        </a:effectLst>
                        <a:latin typeface="Arial"/>
                      </a:endParaRPr>
                    </a:p>
                  </a:txBody>
                  <a:tcPr marL="9525" marR="9525" marT="9525" marB="0" anchor="ctr">
                    <a:solidFill>
                      <a:schemeClr val="tx2"/>
                    </a:solidFill>
                  </a:tcPr>
                </a:tc>
                <a:tc>
                  <a:txBody>
                    <a:bodyPr/>
                    <a:lstStyle/>
                    <a:p>
                      <a:pPr algn="ctr" fontAlgn="b"/>
                      <a:r>
                        <a:rPr lang="es-ES" sz="1600" b="1" u="none" strike="noStrike" dirty="0" smtClean="0">
                          <a:solidFill>
                            <a:schemeClr val="bg1"/>
                          </a:solidFill>
                          <a:effectLst>
                            <a:outerShdw blurRad="38100" dist="38100" dir="2700000" algn="tl">
                              <a:srgbClr val="000000">
                                <a:alpha val="43137"/>
                              </a:srgbClr>
                            </a:outerShdw>
                          </a:effectLst>
                        </a:rPr>
                        <a:t>UNIDAD 1</a:t>
                      </a:r>
                      <a:endParaRPr lang="es-ES" sz="1600" b="1" i="0" u="none" strike="noStrike" dirty="0">
                        <a:solidFill>
                          <a:schemeClr val="bg1"/>
                        </a:solidFill>
                        <a:effectLst>
                          <a:outerShdw blurRad="38100" dist="38100" dir="2700000" algn="tl">
                            <a:srgbClr val="000000">
                              <a:alpha val="43137"/>
                            </a:srgbClr>
                          </a:outerShdw>
                        </a:effectLst>
                        <a:latin typeface="Arial"/>
                      </a:endParaRPr>
                    </a:p>
                  </a:txBody>
                  <a:tcPr marL="9525" marR="9525" marT="9525" marB="0" anchor="ctr">
                    <a:solidFill>
                      <a:schemeClr val="tx2"/>
                    </a:solidFill>
                  </a:tcPr>
                </a:tc>
                <a:tc>
                  <a:txBody>
                    <a:bodyPr/>
                    <a:lstStyle/>
                    <a:p>
                      <a:pPr algn="ctr" fontAlgn="b"/>
                      <a:r>
                        <a:rPr lang="es-ES" sz="1600" b="1" u="none" strike="noStrike" dirty="0" smtClean="0">
                          <a:solidFill>
                            <a:schemeClr val="bg1"/>
                          </a:solidFill>
                          <a:effectLst>
                            <a:outerShdw blurRad="38100" dist="38100" dir="2700000" algn="tl">
                              <a:srgbClr val="000000">
                                <a:alpha val="43137"/>
                              </a:srgbClr>
                            </a:outerShdw>
                          </a:effectLst>
                        </a:rPr>
                        <a:t>UNIDAD 2</a:t>
                      </a:r>
                      <a:endParaRPr lang="es-ES" sz="1600" b="1" i="0" u="none" strike="noStrike" dirty="0">
                        <a:solidFill>
                          <a:schemeClr val="bg1"/>
                        </a:solidFill>
                        <a:effectLst>
                          <a:outerShdw blurRad="38100" dist="38100" dir="2700000" algn="tl">
                            <a:srgbClr val="000000">
                              <a:alpha val="43137"/>
                            </a:srgbClr>
                          </a:outerShdw>
                        </a:effectLst>
                        <a:latin typeface="Arial"/>
                      </a:endParaRPr>
                    </a:p>
                  </a:txBody>
                  <a:tcPr marL="9525" marR="9525" marT="9525" marB="0" anchor="ctr">
                    <a:solidFill>
                      <a:schemeClr val="tx2"/>
                    </a:solidFill>
                  </a:tcPr>
                </a:tc>
              </a:tr>
              <a:tr h="432434">
                <a:tc>
                  <a:txBody>
                    <a:bodyPr/>
                    <a:lstStyle/>
                    <a:p>
                      <a:pPr algn="just" fontAlgn="b"/>
                      <a:r>
                        <a:rPr lang="en-US" sz="1600" u="none" strike="noStrike" dirty="0"/>
                        <a:t>Pickup:</a:t>
                      </a:r>
                      <a:endParaRPr lang="en-US" sz="1600" b="0" i="0" u="none" strike="noStrike" dirty="0">
                        <a:solidFill>
                          <a:srgbClr val="000000"/>
                        </a:solidFill>
                        <a:latin typeface="Arial"/>
                      </a:endParaRPr>
                    </a:p>
                  </a:txBody>
                  <a:tcPr marL="9525" marR="9525" marT="9525" marB="0" anchor="ctr"/>
                </a:tc>
                <a:tc>
                  <a:txBody>
                    <a:bodyPr/>
                    <a:lstStyle/>
                    <a:p>
                      <a:pPr algn="ctr" fontAlgn="b"/>
                      <a:r>
                        <a:rPr lang="es-ES" sz="1600" u="none" strike="noStrike" dirty="0"/>
                        <a:t>0.81pu</a:t>
                      </a:r>
                      <a:endParaRPr lang="es-ES" sz="1600" b="0" i="0" u="none" strike="noStrike" dirty="0">
                        <a:solidFill>
                          <a:srgbClr val="000000"/>
                        </a:solidFill>
                        <a:latin typeface="Arial"/>
                      </a:endParaRPr>
                    </a:p>
                  </a:txBody>
                  <a:tcPr marL="9525" marR="9525" marT="9525" marB="0" anchor="ctr"/>
                </a:tc>
                <a:tc>
                  <a:txBody>
                    <a:bodyPr/>
                    <a:lstStyle/>
                    <a:p>
                      <a:pPr algn="ctr" fontAlgn="b"/>
                      <a:r>
                        <a:rPr lang="es-ES" sz="1600" u="none" strike="noStrike" dirty="0"/>
                        <a:t>0.81pu</a:t>
                      </a:r>
                      <a:endParaRPr lang="es-ES" sz="1600" b="0" i="0" u="none" strike="noStrike" dirty="0">
                        <a:solidFill>
                          <a:srgbClr val="000000"/>
                        </a:solidFill>
                        <a:latin typeface="Arial"/>
                      </a:endParaRPr>
                    </a:p>
                  </a:txBody>
                  <a:tcPr marL="9525" marR="9525" marT="9525" marB="0" anchor="ctr"/>
                </a:tc>
              </a:tr>
              <a:tr h="412130">
                <a:tc>
                  <a:txBody>
                    <a:bodyPr/>
                    <a:lstStyle/>
                    <a:p>
                      <a:pPr algn="just" fontAlgn="b"/>
                      <a:r>
                        <a:rPr lang="en-US" sz="1600" u="none" strike="noStrike" dirty="0"/>
                        <a:t>Curve:</a:t>
                      </a:r>
                      <a:endParaRPr lang="en-US" sz="1600" b="0" i="0" u="none" strike="noStrike" dirty="0">
                        <a:solidFill>
                          <a:srgbClr val="000000"/>
                        </a:solidFill>
                        <a:latin typeface="Arial"/>
                      </a:endParaRPr>
                    </a:p>
                  </a:txBody>
                  <a:tcPr marL="9525" marR="9525" marT="9525" marB="0" anchor="ctr"/>
                </a:tc>
                <a:tc>
                  <a:txBody>
                    <a:bodyPr/>
                    <a:lstStyle/>
                    <a:p>
                      <a:pPr algn="ctr" fontAlgn="b"/>
                      <a:r>
                        <a:rPr lang="es-ES" sz="1600" u="none" strike="noStrike" dirty="0" err="1"/>
                        <a:t>Inverse</a:t>
                      </a:r>
                      <a:r>
                        <a:rPr lang="es-ES" sz="1600" u="none" strike="noStrike" dirty="0"/>
                        <a:t> Time</a:t>
                      </a:r>
                      <a:endParaRPr lang="es-ES" sz="1600" b="0" i="0" u="none" strike="noStrike" dirty="0">
                        <a:solidFill>
                          <a:srgbClr val="000000"/>
                        </a:solidFill>
                        <a:latin typeface="Arial"/>
                      </a:endParaRPr>
                    </a:p>
                  </a:txBody>
                  <a:tcPr marL="9525" marR="9525" marT="9525" marB="0" anchor="ctr"/>
                </a:tc>
                <a:tc>
                  <a:txBody>
                    <a:bodyPr/>
                    <a:lstStyle/>
                    <a:p>
                      <a:pPr algn="ctr" fontAlgn="b"/>
                      <a:r>
                        <a:rPr lang="es-ES" sz="1600" u="none" strike="noStrike" dirty="0" err="1"/>
                        <a:t>Inverse</a:t>
                      </a:r>
                      <a:r>
                        <a:rPr lang="es-ES" sz="1600" u="none" strike="noStrike" dirty="0"/>
                        <a:t> Time</a:t>
                      </a:r>
                      <a:endParaRPr lang="es-ES" sz="1600" b="0" i="0" u="none" strike="noStrike" dirty="0">
                        <a:solidFill>
                          <a:srgbClr val="000000"/>
                        </a:solidFill>
                        <a:latin typeface="Arial"/>
                      </a:endParaRPr>
                    </a:p>
                  </a:txBody>
                  <a:tcPr marL="9525" marR="9525" marT="9525" marB="0" anchor="ctr"/>
                </a:tc>
              </a:tr>
              <a:tr h="391826">
                <a:tc>
                  <a:txBody>
                    <a:bodyPr/>
                    <a:lstStyle/>
                    <a:p>
                      <a:pPr algn="just" fontAlgn="b"/>
                      <a:r>
                        <a:rPr lang="en-US" sz="1600" u="none" strike="noStrike" dirty="0"/>
                        <a:t>Delay:</a:t>
                      </a:r>
                      <a:endParaRPr lang="en-US" sz="1600" b="0" i="0" u="none" strike="noStrike" dirty="0">
                        <a:solidFill>
                          <a:srgbClr val="000000"/>
                        </a:solidFill>
                        <a:latin typeface="Arial"/>
                      </a:endParaRPr>
                    </a:p>
                  </a:txBody>
                  <a:tcPr marL="9525" marR="9525" marT="9525" marB="0" anchor="ctr"/>
                </a:tc>
                <a:tc>
                  <a:txBody>
                    <a:bodyPr/>
                    <a:lstStyle/>
                    <a:p>
                      <a:pPr algn="ctr" fontAlgn="b"/>
                      <a:r>
                        <a:rPr lang="es-ES" sz="1600" u="none" strike="noStrike" dirty="0"/>
                        <a:t>1.00 s</a:t>
                      </a:r>
                      <a:endParaRPr lang="es-ES" sz="1600" b="0" i="0" u="none" strike="noStrike" dirty="0">
                        <a:solidFill>
                          <a:srgbClr val="000000"/>
                        </a:solidFill>
                        <a:latin typeface="Arial"/>
                      </a:endParaRPr>
                    </a:p>
                  </a:txBody>
                  <a:tcPr marL="9525" marR="9525" marT="9525" marB="0" anchor="ctr"/>
                </a:tc>
                <a:tc>
                  <a:txBody>
                    <a:bodyPr/>
                    <a:lstStyle/>
                    <a:p>
                      <a:pPr algn="ctr" fontAlgn="b"/>
                      <a:r>
                        <a:rPr lang="es-ES" sz="1600" u="none" strike="noStrike" dirty="0"/>
                        <a:t>1.00 s</a:t>
                      </a:r>
                      <a:endParaRPr lang="es-ES" sz="1600" b="0" i="0" u="none" strike="noStrike" dirty="0">
                        <a:solidFill>
                          <a:srgbClr val="000000"/>
                        </a:solidFill>
                        <a:latin typeface="Arial"/>
                      </a:endParaRPr>
                    </a:p>
                  </a:txBody>
                  <a:tcPr marL="9525" marR="9525" marT="9525" marB="0" anchor="ctr"/>
                </a:tc>
              </a:tr>
              <a:tr h="426982">
                <a:tc>
                  <a:txBody>
                    <a:bodyPr/>
                    <a:lstStyle/>
                    <a:p>
                      <a:pPr algn="just" fontAlgn="b"/>
                      <a:r>
                        <a:rPr lang="en-US" sz="1600" u="none" strike="noStrike"/>
                        <a:t>Minimum Voltage</a:t>
                      </a:r>
                      <a:endParaRPr lang="en-US" sz="1600" b="0" i="0" u="none" strike="noStrike">
                        <a:solidFill>
                          <a:srgbClr val="000000"/>
                        </a:solidFill>
                        <a:latin typeface="Arial"/>
                      </a:endParaRPr>
                    </a:p>
                  </a:txBody>
                  <a:tcPr marL="9525" marR="9525" marT="9525" marB="0" anchor="ctr"/>
                </a:tc>
                <a:tc>
                  <a:txBody>
                    <a:bodyPr/>
                    <a:lstStyle/>
                    <a:p>
                      <a:pPr algn="ctr" fontAlgn="b"/>
                      <a:r>
                        <a:rPr lang="es-ES" sz="1600" u="none" strike="noStrike" dirty="0"/>
                        <a:t>0.25 </a:t>
                      </a:r>
                      <a:r>
                        <a:rPr lang="es-ES" sz="1600" u="none" strike="noStrike" dirty="0" err="1"/>
                        <a:t>pu</a:t>
                      </a:r>
                      <a:endParaRPr lang="es-ES" sz="1600" b="0" i="0" u="none" strike="noStrike" dirty="0">
                        <a:solidFill>
                          <a:srgbClr val="000000"/>
                        </a:solidFill>
                        <a:latin typeface="Arial"/>
                      </a:endParaRPr>
                    </a:p>
                  </a:txBody>
                  <a:tcPr marL="9525" marR="9525" marT="9525" marB="0" anchor="ctr"/>
                </a:tc>
                <a:tc>
                  <a:txBody>
                    <a:bodyPr/>
                    <a:lstStyle/>
                    <a:p>
                      <a:pPr algn="ctr" fontAlgn="b"/>
                      <a:r>
                        <a:rPr lang="es-ES" sz="1600" u="none" strike="noStrike" dirty="0"/>
                        <a:t>0.25 </a:t>
                      </a:r>
                      <a:r>
                        <a:rPr lang="es-ES" sz="1600" u="none" strike="noStrike" dirty="0" err="1"/>
                        <a:t>pu</a:t>
                      </a:r>
                      <a:endParaRPr lang="es-ES" sz="1600" b="0" i="0" u="none" strike="noStrike" dirty="0">
                        <a:solidFill>
                          <a:srgbClr val="000000"/>
                        </a:solidFill>
                        <a:latin typeface="Arial"/>
                      </a:endParaRPr>
                    </a:p>
                  </a:txBody>
                  <a:tcPr marL="9525" marR="9525" marT="9525" marB="0" anchor="ctr"/>
                </a:tc>
              </a:tr>
            </a:tbl>
          </a:graphicData>
        </a:graphic>
      </p:graphicFrame>
      <p:graphicFrame>
        <p:nvGraphicFramePr>
          <p:cNvPr id="17" name="16 Tabla"/>
          <p:cNvGraphicFramePr>
            <a:graphicFrameLocks noGrp="1"/>
          </p:cNvGraphicFramePr>
          <p:nvPr/>
        </p:nvGraphicFramePr>
        <p:xfrm>
          <a:off x="4953001" y="4899660"/>
          <a:ext cx="3809999" cy="1501140"/>
        </p:xfrm>
        <a:graphic>
          <a:graphicData uri="http://schemas.openxmlformats.org/drawingml/2006/table">
            <a:tbl>
              <a:tblPr/>
              <a:tblGrid>
                <a:gridCol w="1199444"/>
                <a:gridCol w="1128888"/>
                <a:gridCol w="1481667"/>
              </a:tblGrid>
              <a:tr h="276891">
                <a:tc>
                  <a:txBody>
                    <a:bodyPr/>
                    <a:lstStyle/>
                    <a:p>
                      <a:pPr algn="just" fontAlgn="b">
                        <a:lnSpc>
                          <a:spcPct val="150000"/>
                        </a:lnSpc>
                      </a:pPr>
                      <a:endParaRPr lang="en-US" sz="1600" b="1" i="0" u="none" strike="noStrike" dirty="0">
                        <a:solidFill>
                          <a:schemeClr val="bg1"/>
                        </a:solidFill>
                        <a:effectLst>
                          <a:outerShdw blurRad="38100" dist="38100" dir="2700000" algn="tl">
                            <a:srgbClr val="000000">
                              <a:alpha val="43137"/>
                            </a:srgbClr>
                          </a:outerShdw>
                        </a:effectLst>
                        <a:latin typeface="Arial"/>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tx2"/>
                    </a:solidFill>
                  </a:tcPr>
                </a:tc>
                <a:tc>
                  <a:txBody>
                    <a:bodyPr/>
                    <a:lstStyle/>
                    <a:p>
                      <a:pPr algn="ctr" fontAlgn="b">
                        <a:lnSpc>
                          <a:spcPct val="150000"/>
                        </a:lnSpc>
                      </a:pPr>
                      <a:r>
                        <a:rPr lang="es-ES" sz="1600" b="1" i="0" u="none" strike="noStrike" dirty="0" smtClean="0">
                          <a:solidFill>
                            <a:schemeClr val="bg1"/>
                          </a:solidFill>
                          <a:effectLst>
                            <a:outerShdw blurRad="38100" dist="38100" dir="2700000" algn="tl">
                              <a:srgbClr val="000000">
                                <a:alpha val="43137"/>
                              </a:srgbClr>
                            </a:outerShdw>
                          </a:effectLst>
                          <a:latin typeface="Arial"/>
                        </a:rPr>
                        <a:t>UNIDAD 1</a:t>
                      </a:r>
                      <a:endParaRPr lang="es-ES" sz="1600" b="1" i="0" u="none" strike="noStrike" dirty="0">
                        <a:solidFill>
                          <a:schemeClr val="bg1"/>
                        </a:solidFill>
                        <a:effectLst>
                          <a:outerShdw blurRad="38100" dist="38100" dir="2700000" algn="tl">
                            <a:srgbClr val="000000">
                              <a:alpha val="43137"/>
                            </a:srgbClr>
                          </a:outerShdw>
                        </a:effectLst>
                        <a:latin typeface="Arial"/>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tx2"/>
                    </a:solidFill>
                  </a:tcPr>
                </a:tc>
                <a:tc>
                  <a:txBody>
                    <a:bodyPr/>
                    <a:lstStyle/>
                    <a:p>
                      <a:pPr algn="ctr" fontAlgn="b">
                        <a:lnSpc>
                          <a:spcPct val="150000"/>
                        </a:lnSpc>
                      </a:pPr>
                      <a:r>
                        <a:rPr lang="es-ES" sz="1600" b="1" i="0" u="none" strike="noStrike" dirty="0" smtClean="0">
                          <a:solidFill>
                            <a:schemeClr val="bg1"/>
                          </a:solidFill>
                          <a:effectLst>
                            <a:outerShdw blurRad="38100" dist="38100" dir="2700000" algn="tl">
                              <a:srgbClr val="000000">
                                <a:alpha val="43137"/>
                              </a:srgbClr>
                            </a:outerShdw>
                          </a:effectLst>
                          <a:latin typeface="Arial"/>
                        </a:rPr>
                        <a:t>UNIDAD 2</a:t>
                      </a:r>
                      <a:endParaRPr lang="es-ES" sz="1600" b="1" i="0" u="none" strike="noStrike" dirty="0">
                        <a:solidFill>
                          <a:schemeClr val="bg1"/>
                        </a:solidFill>
                        <a:effectLst>
                          <a:outerShdw blurRad="38100" dist="38100" dir="2700000" algn="tl">
                            <a:srgbClr val="000000">
                              <a:alpha val="43137"/>
                            </a:srgbClr>
                          </a:outerShdw>
                        </a:effectLst>
                        <a:latin typeface="Arial"/>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tx2"/>
                    </a:solidFill>
                  </a:tcPr>
                </a:tc>
              </a:tr>
              <a:tr h="276891">
                <a:tc>
                  <a:txBody>
                    <a:bodyPr/>
                    <a:lstStyle/>
                    <a:p>
                      <a:pPr algn="just" fontAlgn="b">
                        <a:lnSpc>
                          <a:spcPct val="150000"/>
                        </a:lnSpc>
                      </a:pPr>
                      <a:r>
                        <a:rPr lang="en-US" sz="1600" b="0" i="0" u="none" strike="noStrike" dirty="0">
                          <a:solidFill>
                            <a:srgbClr val="000000"/>
                          </a:solidFill>
                          <a:latin typeface="Arial"/>
                        </a:rPr>
                        <a:t>Pickup:</a:t>
                      </a:r>
                    </a:p>
                  </a:txBody>
                  <a:tcPr marL="9525" marR="9525" marT="9525" marB="0" anchor="b">
                    <a:lnL>
                      <a:noFill/>
                    </a:lnL>
                    <a:lnR>
                      <a:noFill/>
                    </a:lnR>
                    <a:lnT>
                      <a:noFill/>
                    </a:lnT>
                    <a:lnB>
                      <a:noFill/>
                    </a:lnB>
                  </a:tcPr>
                </a:tc>
                <a:tc>
                  <a:txBody>
                    <a:bodyPr/>
                    <a:lstStyle/>
                    <a:p>
                      <a:pPr algn="ctr" fontAlgn="b">
                        <a:lnSpc>
                          <a:spcPct val="150000"/>
                        </a:lnSpc>
                      </a:pPr>
                      <a:r>
                        <a:rPr lang="es-ES" sz="1600" b="0" i="0" u="none" strike="noStrike" dirty="0" smtClean="0">
                          <a:solidFill>
                            <a:srgbClr val="000000"/>
                          </a:solidFill>
                          <a:latin typeface="Arial"/>
                        </a:rPr>
                        <a:t>0.026 </a:t>
                      </a:r>
                      <a:r>
                        <a:rPr lang="es-ES" sz="1600" b="0" i="0" u="none" strike="noStrike" dirty="0" err="1">
                          <a:solidFill>
                            <a:srgbClr val="000000"/>
                          </a:solidFill>
                          <a:latin typeface="Arial"/>
                        </a:rPr>
                        <a:t>pu</a:t>
                      </a:r>
                      <a:endParaRPr lang="es-ES" sz="16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ctr" fontAlgn="b">
                        <a:lnSpc>
                          <a:spcPct val="150000"/>
                        </a:lnSpc>
                      </a:pPr>
                      <a:r>
                        <a:rPr lang="es-ES" sz="1600" b="0" i="0" u="none" strike="noStrike" dirty="0" smtClean="0">
                          <a:solidFill>
                            <a:srgbClr val="000000"/>
                          </a:solidFill>
                          <a:latin typeface="Arial"/>
                        </a:rPr>
                        <a:t>0.0225 </a:t>
                      </a:r>
                      <a:r>
                        <a:rPr lang="es-ES" sz="1600" b="0" i="0" u="none" strike="noStrike" dirty="0" err="1">
                          <a:solidFill>
                            <a:srgbClr val="000000"/>
                          </a:solidFill>
                          <a:latin typeface="Arial"/>
                        </a:rPr>
                        <a:t>pu</a:t>
                      </a:r>
                      <a:endParaRPr lang="es-ES" sz="1600" b="0" i="0" u="none" strike="noStrike" dirty="0">
                        <a:solidFill>
                          <a:srgbClr val="000000"/>
                        </a:solidFill>
                        <a:latin typeface="Arial"/>
                      </a:endParaRPr>
                    </a:p>
                  </a:txBody>
                  <a:tcPr marL="9525" marR="9525" marT="9525" marB="0" anchor="b">
                    <a:lnL>
                      <a:noFill/>
                    </a:lnL>
                    <a:lnR>
                      <a:noFill/>
                    </a:lnR>
                    <a:lnT>
                      <a:noFill/>
                    </a:lnT>
                    <a:lnB>
                      <a:noFill/>
                    </a:lnB>
                  </a:tcPr>
                </a:tc>
              </a:tr>
              <a:tr h="276891">
                <a:tc>
                  <a:txBody>
                    <a:bodyPr/>
                    <a:lstStyle/>
                    <a:p>
                      <a:pPr algn="just" fontAlgn="b">
                        <a:lnSpc>
                          <a:spcPct val="150000"/>
                        </a:lnSpc>
                      </a:pPr>
                      <a:r>
                        <a:rPr lang="en-US" sz="1600" b="0" i="0" u="none" strike="noStrike" dirty="0">
                          <a:solidFill>
                            <a:srgbClr val="000000"/>
                          </a:solidFill>
                          <a:latin typeface="Arial"/>
                        </a:rPr>
                        <a:t>Delay:</a:t>
                      </a:r>
                    </a:p>
                  </a:txBody>
                  <a:tcPr marL="9525" marR="9525" marT="9525" marB="0" anchor="b">
                    <a:lnL>
                      <a:noFill/>
                    </a:lnL>
                    <a:lnR>
                      <a:noFill/>
                    </a:lnR>
                    <a:lnT>
                      <a:noFill/>
                    </a:lnT>
                    <a:lnB>
                      <a:noFill/>
                    </a:lnB>
                  </a:tcPr>
                </a:tc>
                <a:tc>
                  <a:txBody>
                    <a:bodyPr/>
                    <a:lstStyle/>
                    <a:p>
                      <a:pPr algn="ctr" fontAlgn="b">
                        <a:lnSpc>
                          <a:spcPct val="150000"/>
                        </a:lnSpc>
                      </a:pPr>
                      <a:r>
                        <a:rPr lang="es-ES" sz="1600" b="0" i="0" u="none" strike="noStrike" dirty="0">
                          <a:solidFill>
                            <a:srgbClr val="000000"/>
                          </a:solidFill>
                          <a:latin typeface="Arial"/>
                        </a:rPr>
                        <a:t>5.00 s</a:t>
                      </a:r>
                    </a:p>
                  </a:txBody>
                  <a:tcPr marL="9525" marR="9525" marT="9525" marB="0" anchor="b">
                    <a:lnL>
                      <a:noFill/>
                    </a:lnL>
                    <a:lnR>
                      <a:noFill/>
                    </a:lnR>
                    <a:lnT>
                      <a:noFill/>
                    </a:lnT>
                    <a:lnB>
                      <a:noFill/>
                    </a:lnB>
                  </a:tcPr>
                </a:tc>
                <a:tc>
                  <a:txBody>
                    <a:bodyPr/>
                    <a:lstStyle/>
                    <a:p>
                      <a:pPr algn="ctr" fontAlgn="b">
                        <a:lnSpc>
                          <a:spcPct val="150000"/>
                        </a:lnSpc>
                      </a:pPr>
                      <a:r>
                        <a:rPr lang="es-ES" sz="1600" b="0" i="0" u="none" strike="noStrike" dirty="0">
                          <a:solidFill>
                            <a:srgbClr val="000000"/>
                          </a:solidFill>
                          <a:latin typeface="Arial"/>
                        </a:rPr>
                        <a:t>5.00 s</a:t>
                      </a:r>
                    </a:p>
                  </a:txBody>
                  <a:tcPr marL="9525" marR="9525" marT="9525" marB="0" anchor="b">
                    <a:lnL>
                      <a:noFill/>
                    </a:lnL>
                    <a:lnR>
                      <a:noFill/>
                    </a:lnR>
                    <a:lnT>
                      <a:noFill/>
                    </a:lnT>
                    <a:lnB>
                      <a:noFill/>
                    </a:lnB>
                  </a:tcPr>
                </a:tc>
              </a:tr>
              <a:tr h="312326">
                <a:tc>
                  <a:txBody>
                    <a:bodyPr/>
                    <a:lstStyle/>
                    <a:p>
                      <a:pPr algn="just" fontAlgn="b">
                        <a:lnSpc>
                          <a:spcPct val="150000"/>
                        </a:lnSpc>
                      </a:pPr>
                      <a:r>
                        <a:rPr lang="en-US" sz="1600" b="0" i="0" u="none" strike="noStrike" dirty="0">
                          <a:solidFill>
                            <a:srgbClr val="000000"/>
                          </a:solidFill>
                          <a:latin typeface="Arial"/>
                        </a:rPr>
                        <a:t>Reset Delay:</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lnSpc>
                          <a:spcPct val="150000"/>
                        </a:lnSpc>
                      </a:pPr>
                      <a:r>
                        <a:rPr lang="es-ES" sz="1600" b="0" i="0" u="none" strike="noStrike">
                          <a:solidFill>
                            <a:srgbClr val="000000"/>
                          </a:solidFill>
                          <a:latin typeface="Arial"/>
                        </a:rPr>
                        <a:t>1.00 s</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lnSpc>
                          <a:spcPct val="150000"/>
                        </a:lnSpc>
                      </a:pPr>
                      <a:r>
                        <a:rPr lang="es-ES" sz="1600" b="0" i="0" u="none" strike="noStrike" dirty="0">
                          <a:solidFill>
                            <a:srgbClr val="000000"/>
                          </a:solidFill>
                          <a:latin typeface="Arial"/>
                        </a:rPr>
                        <a:t>1.00 s</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r>
            </a:tbl>
          </a:graphicData>
        </a:graphic>
      </p:graphicFrame>
      <p:sp>
        <p:nvSpPr>
          <p:cNvPr id="18" name="2 Marcador de contenido"/>
          <p:cNvSpPr txBox="1">
            <a:spLocks/>
          </p:cNvSpPr>
          <p:nvPr/>
        </p:nvSpPr>
        <p:spPr>
          <a:xfrm>
            <a:off x="4724400" y="4267200"/>
            <a:ext cx="4419600" cy="6858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90000"/>
              </a:lnSpc>
              <a:spcBef>
                <a:spcPct val="20000"/>
              </a:spcBef>
              <a:spcAft>
                <a:spcPts val="0"/>
              </a:spcAft>
              <a:buClrTx/>
              <a:buSzTx/>
              <a:tabLst/>
              <a:defRPr/>
            </a:pPr>
            <a:r>
              <a:rPr lang="es-ES" sz="1600" b="1" noProof="0" dirty="0" smtClean="0">
                <a:solidFill>
                  <a:schemeClr val="accent4"/>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PROTECCION DE SOBRE VOLTAJE DE TIERRA (59G)</a:t>
            </a:r>
            <a:endParaRPr kumimoji="0" lang="es-ES" sz="1600" b="1"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lang="es-EC" sz="1600" dirty="0" smtClean="0">
              <a:solidFill>
                <a:schemeClr val="accent4"/>
              </a:solidFill>
              <a:effectLst>
                <a:outerShdw blurRad="38100" dist="38100" dir="2700000" algn="tl">
                  <a:srgbClr val="000000">
                    <a:alpha val="43137"/>
                  </a:srgbClr>
                </a:outerShdw>
              </a:effectLst>
              <a:latin typeface="+mj-lt"/>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p:nvPr/>
        </p:nvPicPr>
        <p:blipFill>
          <a:blip r:embed="rId3" cstate="print"/>
          <a:srcRect/>
          <a:stretch>
            <a:fillRect/>
          </a:stretch>
        </p:blipFill>
        <p:spPr bwMode="auto">
          <a:xfrm>
            <a:off x="3276600" y="2133600"/>
            <a:ext cx="5867400" cy="3886200"/>
          </a:xfrm>
          <a:prstGeom prst="rect">
            <a:avLst/>
          </a:prstGeom>
          <a:noFill/>
          <a:ln w="9525">
            <a:noFill/>
            <a:miter lim="800000"/>
            <a:headEnd/>
            <a:tailEnd/>
          </a:ln>
        </p:spPr>
      </p:pic>
      <p:sp>
        <p:nvSpPr>
          <p:cNvPr id="6" name="1 Título"/>
          <p:cNvSpPr>
            <a:spLocks noGrp="1"/>
          </p:cNvSpPr>
          <p:nvPr>
            <p:ph type="title"/>
          </p:nvPr>
        </p:nvSpPr>
        <p:spPr>
          <a:xfrm>
            <a:off x="76200" y="685800"/>
            <a:ext cx="8229600" cy="609600"/>
          </a:xfrm>
        </p:spPr>
        <p:txBody>
          <a:bodyPr>
            <a:normAutofit/>
          </a:bodyPr>
          <a:lstStyle/>
          <a:p>
            <a:pPr algn="l"/>
            <a:r>
              <a:rPr lang="es-ES" sz="28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AJUSTES DE LAS PROTECCIONES</a:t>
            </a:r>
            <a:endParaRPr lang="es-ES" sz="28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7" name="2 Marcador de contenido"/>
          <p:cNvSpPr>
            <a:spLocks noGrp="1"/>
          </p:cNvSpPr>
          <p:nvPr>
            <p:ph idx="1"/>
          </p:nvPr>
        </p:nvSpPr>
        <p:spPr>
          <a:xfrm>
            <a:off x="0" y="2514600"/>
            <a:ext cx="3505200" cy="3048000"/>
          </a:xfrm>
        </p:spPr>
        <p:txBody>
          <a:bodyPr vert="horz" lIns="91440" tIns="45720" rIns="91440" bIns="45720" rtlCol="0">
            <a:normAutofit/>
          </a:bodyPr>
          <a:lstStyle/>
          <a:p>
            <a:pPr lvl="0"/>
            <a:r>
              <a:rPr lang="es-ES" sz="2000" dirty="0" smtClean="0">
                <a:latin typeface="Verdana" pitchFamily="34" charset="0"/>
              </a:rPr>
              <a:t>Posee una característica de doble pendiente (</a:t>
            </a:r>
            <a:r>
              <a:rPr lang="es-ES" sz="2000" dirty="0" err="1" smtClean="0">
                <a:latin typeface="Verdana" pitchFamily="34" charset="0"/>
              </a:rPr>
              <a:t>Slope</a:t>
            </a:r>
            <a:r>
              <a:rPr lang="es-ES" sz="2000" dirty="0" smtClean="0">
                <a:latin typeface="Verdana" pitchFamily="34" charset="0"/>
              </a:rPr>
              <a:t>).</a:t>
            </a:r>
          </a:p>
          <a:p>
            <a:pPr lvl="0"/>
            <a:endParaRPr lang="es-ES" sz="2000" dirty="0" smtClean="0">
              <a:latin typeface="Verdana" pitchFamily="34" charset="0"/>
            </a:endParaRPr>
          </a:p>
          <a:p>
            <a:pPr lvl="0"/>
            <a:r>
              <a:rPr lang="es-ES" sz="2000" dirty="0" smtClean="0">
                <a:latin typeface="Verdana" pitchFamily="34" charset="0"/>
              </a:rPr>
              <a:t>Permite ajustes muy sensibles cuando la corriente de falla es de magnitud baja.</a:t>
            </a:r>
          </a:p>
        </p:txBody>
      </p:sp>
      <p:sp>
        <p:nvSpPr>
          <p:cNvPr id="8"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67</a:t>
            </a:fld>
            <a:endParaRPr lang="es-ES" b="1" dirty="0">
              <a:latin typeface="BankGothic Md BT" pitchFamily="34" charset="0"/>
            </a:endParaRPr>
          </a:p>
        </p:txBody>
      </p:sp>
      <p:pic>
        <p:nvPicPr>
          <p:cNvPr id="10"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sp>
        <p:nvSpPr>
          <p:cNvPr id="12" name="2 Marcador de contenido"/>
          <p:cNvSpPr txBox="1">
            <a:spLocks/>
          </p:cNvSpPr>
          <p:nvPr/>
        </p:nvSpPr>
        <p:spPr>
          <a:xfrm>
            <a:off x="76200" y="1219200"/>
            <a:ext cx="8305800" cy="4572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2000" b="1" noProof="0" dirty="0" smtClean="0">
                <a:solidFill>
                  <a:schemeClr val="tx1">
                    <a:lumMod val="50000"/>
                    <a:lumOff val="50000"/>
                  </a:schemeClr>
                </a:solidFill>
                <a:effectLst>
                  <a:outerShdw blurRad="38100" dist="38100" dir="2700000" algn="tl">
                    <a:srgbClr val="000000">
                      <a:alpha val="43137"/>
                    </a:srgbClr>
                  </a:outerShdw>
                </a:effectLst>
                <a:latin typeface="+mj-lt"/>
              </a:rPr>
              <a:t>PROTECCION DE TRANSFORMADORES – GE T60</a:t>
            </a:r>
            <a:endParaRPr kumimoji="0" lang="es-ES" sz="2000" b="0" i="0" u="none" strike="noStrike" kern="1200" cap="none" spc="0" normalizeH="0" baseline="0" noProof="0" dirty="0" smtClean="0">
              <a:ln>
                <a:noFill/>
              </a:ln>
              <a:solidFill>
                <a:schemeClr val="tx1">
                  <a:lumMod val="50000"/>
                  <a:lumOff val="50000"/>
                </a:schemeClr>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p:txBody>
      </p:sp>
      <p:pic>
        <p:nvPicPr>
          <p:cNvPr id="14" name="Picture 3"/>
          <p:cNvPicPr>
            <a:picLocks noChangeAspect="1" noChangeArrowheads="1"/>
          </p:cNvPicPr>
          <p:nvPr/>
        </p:nvPicPr>
        <p:blipFill>
          <a:blip r:embed="rId5" cstate="print"/>
          <a:srcRect/>
          <a:stretch>
            <a:fillRect/>
          </a:stretch>
        </p:blipFill>
        <p:spPr bwMode="auto">
          <a:xfrm>
            <a:off x="76200" y="66675"/>
            <a:ext cx="8991600" cy="771525"/>
          </a:xfrm>
          <a:prstGeom prst="rect">
            <a:avLst/>
          </a:prstGeom>
          <a:noFill/>
          <a:ln w="9525">
            <a:noFill/>
            <a:miter lim="800000"/>
            <a:headEnd/>
            <a:tailEnd/>
          </a:ln>
        </p:spPr>
      </p:pic>
      <p:sp>
        <p:nvSpPr>
          <p:cNvPr id="9" name="2 Marcador de contenido"/>
          <p:cNvSpPr txBox="1">
            <a:spLocks/>
          </p:cNvSpPr>
          <p:nvPr/>
        </p:nvSpPr>
        <p:spPr>
          <a:xfrm>
            <a:off x="76200" y="1600200"/>
            <a:ext cx="8305800" cy="3810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1700" b="1" noProof="0" dirty="0" smtClean="0">
                <a:solidFill>
                  <a:schemeClr val="accent4"/>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PROTECCION </a:t>
            </a:r>
            <a:r>
              <a:rPr lang="es-ES" sz="1700" b="1" dirty="0" smtClean="0">
                <a:solidFill>
                  <a:schemeClr val="accent4"/>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DIFERENCIAL</a:t>
            </a:r>
            <a:r>
              <a:rPr lang="es-ES" sz="1700" b="1" noProof="0" dirty="0" smtClean="0">
                <a:solidFill>
                  <a:schemeClr val="accent4"/>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(87T)</a:t>
            </a:r>
            <a:endParaRPr kumimoji="0" lang="es-ES" sz="1700" b="1"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s-EC" sz="2000" dirty="0" smtClean="0">
              <a:solidFill>
                <a:schemeClr val="accent4"/>
              </a:solidFill>
              <a:effectLst>
                <a:outerShdw blurRad="38100" dist="38100" dir="2700000" algn="tl">
                  <a:srgbClr val="000000">
                    <a:alpha val="43137"/>
                  </a:srgbClr>
                </a:outerShdw>
              </a:effectLst>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contenido"/>
          <p:cNvSpPr txBox="1">
            <a:spLocks/>
          </p:cNvSpPr>
          <p:nvPr/>
        </p:nvSpPr>
        <p:spPr>
          <a:xfrm>
            <a:off x="76200" y="1219200"/>
            <a:ext cx="8305800" cy="4572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2000" b="1" noProof="0" dirty="0" smtClean="0">
                <a:solidFill>
                  <a:schemeClr val="tx1">
                    <a:lumMod val="50000"/>
                    <a:lumOff val="50000"/>
                  </a:schemeClr>
                </a:solidFill>
                <a:effectLst>
                  <a:outerShdw blurRad="38100" dist="38100" dir="2700000" algn="tl">
                    <a:srgbClr val="000000">
                      <a:alpha val="43137"/>
                    </a:srgbClr>
                  </a:outerShdw>
                </a:effectLst>
                <a:latin typeface="+mj-lt"/>
              </a:rPr>
              <a:t>PROTECCION DE TRANSFORMADORES – GE T60</a:t>
            </a:r>
            <a:endParaRPr kumimoji="0" lang="es-ES" sz="2000" b="0" i="0" u="none" strike="noStrike" kern="1200" cap="none" spc="0" normalizeH="0" baseline="0" noProof="0" dirty="0" smtClean="0">
              <a:ln>
                <a:noFill/>
              </a:ln>
              <a:solidFill>
                <a:schemeClr val="tx1">
                  <a:lumMod val="50000"/>
                  <a:lumOff val="50000"/>
                </a:schemeClr>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p:txBody>
      </p:sp>
      <p:pic>
        <p:nvPicPr>
          <p:cNvPr id="2050" name="Picture 2"/>
          <p:cNvPicPr>
            <a:picLocks noChangeAspect="1" noChangeArrowheads="1"/>
          </p:cNvPicPr>
          <p:nvPr/>
        </p:nvPicPr>
        <p:blipFill>
          <a:blip r:embed="rId3" cstate="print"/>
          <a:srcRect b="47826"/>
          <a:stretch>
            <a:fillRect/>
          </a:stretch>
        </p:blipFill>
        <p:spPr bwMode="auto">
          <a:xfrm>
            <a:off x="0" y="0"/>
            <a:ext cx="9144000" cy="914400"/>
          </a:xfrm>
          <a:prstGeom prst="rect">
            <a:avLst/>
          </a:prstGeom>
          <a:noFill/>
          <a:ln w="9525">
            <a:noFill/>
            <a:miter lim="800000"/>
            <a:headEnd/>
            <a:tailEnd/>
          </a:ln>
        </p:spPr>
      </p:pic>
      <p:sp>
        <p:nvSpPr>
          <p:cNvPr id="6" name="1 Título"/>
          <p:cNvSpPr>
            <a:spLocks noGrp="1"/>
          </p:cNvSpPr>
          <p:nvPr>
            <p:ph type="title"/>
          </p:nvPr>
        </p:nvSpPr>
        <p:spPr>
          <a:xfrm>
            <a:off x="76200" y="762000"/>
            <a:ext cx="8229600" cy="609600"/>
          </a:xfrm>
        </p:spPr>
        <p:txBody>
          <a:bodyPr>
            <a:normAutofit/>
          </a:bodyPr>
          <a:lstStyle/>
          <a:p>
            <a:pPr algn="l"/>
            <a:r>
              <a:rPr lang="es-ES" sz="28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AJUSTES DE LAS PROTECCIONES</a:t>
            </a:r>
            <a:endParaRPr lang="es-ES" sz="28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pic>
        <p:nvPicPr>
          <p:cNvPr id="10"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sp>
        <p:nvSpPr>
          <p:cNvPr id="13" name="2 Marcador de contenido"/>
          <p:cNvSpPr txBox="1">
            <a:spLocks/>
          </p:cNvSpPr>
          <p:nvPr/>
        </p:nvSpPr>
        <p:spPr>
          <a:xfrm>
            <a:off x="152400" y="1676400"/>
            <a:ext cx="8839200" cy="381000"/>
          </a:xfrm>
          <a:prstGeom prst="rect">
            <a:avLst/>
          </a:prstGeom>
        </p:spPr>
        <p:txBody>
          <a:bodyPr vert="horz" lIns="91440" tIns="45720" rIns="91440" bIns="45720" rtlCol="0">
            <a:noAutofit/>
          </a:bodyPr>
          <a:lstStyle/>
          <a:p>
            <a:pPr marL="342900" lvl="0" indent="-342900" algn="just">
              <a:lnSpc>
                <a:spcPct val="90000"/>
              </a:lnSpc>
              <a:spcBef>
                <a:spcPct val="20000"/>
              </a:spcBef>
              <a:defRPr/>
            </a:pPr>
            <a:r>
              <a:rPr lang="es-ES" sz="1600" b="1" dirty="0" smtClean="0">
                <a:solidFill>
                  <a:schemeClr val="accent4"/>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PROTECCION DIFERENCIAL (87T)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s-EC" sz="1600" dirty="0" smtClean="0">
              <a:solidFill>
                <a:schemeClr val="accent4"/>
              </a:solidFill>
              <a:effectLst>
                <a:outerShdw blurRad="38100" dist="38100" dir="2700000" algn="tl">
                  <a:srgbClr val="000000">
                    <a:alpha val="43137"/>
                  </a:srgbClr>
                </a:outerShdw>
              </a:effectLst>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p:txBody>
      </p:sp>
      <p:graphicFrame>
        <p:nvGraphicFramePr>
          <p:cNvPr id="9" name="8 Tabla"/>
          <p:cNvGraphicFramePr>
            <a:graphicFrameLocks noGrp="1"/>
          </p:cNvGraphicFramePr>
          <p:nvPr/>
        </p:nvGraphicFramePr>
        <p:xfrm>
          <a:off x="1524000" y="5903595"/>
          <a:ext cx="6019800" cy="497205"/>
        </p:xfrm>
        <a:graphic>
          <a:graphicData uri="http://schemas.openxmlformats.org/drawingml/2006/table">
            <a:tbl>
              <a:tblPr/>
              <a:tblGrid>
                <a:gridCol w="6019800"/>
              </a:tblGrid>
              <a:tr h="447675">
                <a:tc>
                  <a:txBody>
                    <a:bodyPr/>
                    <a:lstStyle/>
                    <a:p>
                      <a:pPr algn="ctr" fontAlgn="b"/>
                      <a:r>
                        <a:rPr lang="es-ES" sz="1600" b="0" i="0" u="none" strike="noStrike" dirty="0">
                          <a:solidFill>
                            <a:srgbClr val="000000"/>
                          </a:solidFill>
                          <a:latin typeface="Arial"/>
                        </a:rPr>
                        <a:t>Para los valores dados en </a:t>
                      </a:r>
                      <a:r>
                        <a:rPr lang="es-ES" sz="1600" b="0" i="0" u="none" strike="noStrike" dirty="0" err="1">
                          <a:solidFill>
                            <a:srgbClr val="000000"/>
                          </a:solidFill>
                          <a:latin typeface="Arial"/>
                        </a:rPr>
                        <a:t>pu</a:t>
                      </a:r>
                      <a:r>
                        <a:rPr lang="es-ES" sz="1600" b="0" i="0" u="none" strike="noStrike" dirty="0">
                          <a:solidFill>
                            <a:srgbClr val="000000"/>
                          </a:solidFill>
                          <a:latin typeface="Arial"/>
                        </a:rPr>
                        <a:t> multiplicar por 2000 para obtener los valores en amperios primarios.</a:t>
                      </a:r>
                    </a:p>
                  </a:txBody>
                  <a:tcPr marL="9525" marR="9525" marT="9525" marB="0" anchor="b">
                    <a:lnL>
                      <a:noFill/>
                    </a:lnL>
                    <a:lnR>
                      <a:noFill/>
                    </a:lnR>
                    <a:lnT>
                      <a:noFill/>
                    </a:lnT>
                    <a:lnB>
                      <a:noFill/>
                    </a:lnB>
                  </a:tcPr>
                </a:tc>
              </a:tr>
            </a:tbl>
          </a:graphicData>
        </a:graphic>
      </p:graphicFrame>
      <p:pic>
        <p:nvPicPr>
          <p:cNvPr id="1026" name="Picture 2"/>
          <p:cNvPicPr>
            <a:picLocks noChangeAspect="1" noChangeArrowheads="1"/>
          </p:cNvPicPr>
          <p:nvPr/>
        </p:nvPicPr>
        <p:blipFill>
          <a:blip r:embed="rId5"/>
          <a:srcRect/>
          <a:stretch>
            <a:fillRect/>
          </a:stretch>
        </p:blipFill>
        <p:spPr bwMode="auto">
          <a:xfrm>
            <a:off x="302559" y="2438400"/>
            <a:ext cx="8384241" cy="23755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76200" y="685800"/>
            <a:ext cx="8229600" cy="609600"/>
          </a:xfrm>
        </p:spPr>
        <p:txBody>
          <a:bodyPr>
            <a:normAutofit/>
          </a:bodyPr>
          <a:lstStyle/>
          <a:p>
            <a:pPr algn="l"/>
            <a:r>
              <a:rPr lang="es-ES" sz="28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AJUSTES DE LAS PROTECCIONES</a:t>
            </a:r>
            <a:endParaRPr lang="es-ES" sz="28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8"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69</a:t>
            </a:fld>
            <a:endParaRPr lang="es-ES" b="1" dirty="0">
              <a:latin typeface="BankGothic Md BT" pitchFamily="34" charset="0"/>
            </a:endParaRPr>
          </a:p>
        </p:txBody>
      </p:sp>
      <p:pic>
        <p:nvPicPr>
          <p:cNvPr id="10" name="5 Marcador de contenido" descr="ESPOL_FIEC.gif"/>
          <p:cNvPicPr>
            <a:picLocks noChangeAspect="1"/>
          </p:cNvPicPr>
          <p:nvPr/>
        </p:nvPicPr>
        <p:blipFill>
          <a:blip r:embed="rId3" cstate="print"/>
          <a:stretch>
            <a:fillRect/>
          </a:stretch>
        </p:blipFill>
        <p:spPr>
          <a:xfrm>
            <a:off x="8153400" y="6451854"/>
            <a:ext cx="990600" cy="406146"/>
          </a:xfrm>
          <a:prstGeom prst="rect">
            <a:avLst/>
          </a:prstGeom>
        </p:spPr>
      </p:pic>
      <p:sp>
        <p:nvSpPr>
          <p:cNvPr id="12" name="2 Marcador de contenido"/>
          <p:cNvSpPr txBox="1">
            <a:spLocks/>
          </p:cNvSpPr>
          <p:nvPr/>
        </p:nvSpPr>
        <p:spPr>
          <a:xfrm>
            <a:off x="76200" y="1219200"/>
            <a:ext cx="8305800" cy="4572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2000" b="1" noProof="0" dirty="0" smtClean="0">
                <a:solidFill>
                  <a:schemeClr val="tx1">
                    <a:lumMod val="50000"/>
                    <a:lumOff val="50000"/>
                  </a:schemeClr>
                </a:solidFill>
                <a:effectLst>
                  <a:outerShdw blurRad="38100" dist="38100" dir="2700000" algn="tl">
                    <a:srgbClr val="000000">
                      <a:alpha val="43137"/>
                    </a:srgbClr>
                  </a:outerShdw>
                </a:effectLst>
                <a:latin typeface="+mj-lt"/>
              </a:rPr>
              <a:t>PROTECCION DE TRANSFORMADORES – GE </a:t>
            </a:r>
            <a:r>
              <a:rPr lang="es-ES" sz="2000" b="1" noProof="0" dirty="0" smtClean="0">
                <a:solidFill>
                  <a:schemeClr val="tx1">
                    <a:lumMod val="50000"/>
                    <a:lumOff val="50000"/>
                  </a:schemeClr>
                </a:solidFill>
                <a:effectLst>
                  <a:outerShdw blurRad="38100" dist="38100" dir="2700000" algn="tl">
                    <a:srgbClr val="000000">
                      <a:alpha val="43137"/>
                    </a:srgbClr>
                  </a:outerShdw>
                </a:effectLst>
                <a:latin typeface="+mj-lt"/>
              </a:rPr>
              <a:t>t60</a:t>
            </a:r>
            <a:endParaRPr kumimoji="0" lang="es-ES" sz="2000" b="0" i="0" u="none" strike="noStrike" kern="1200" cap="none" spc="0" normalizeH="0" baseline="0" noProof="0" dirty="0" smtClean="0">
              <a:ln>
                <a:noFill/>
              </a:ln>
              <a:solidFill>
                <a:schemeClr val="tx1">
                  <a:lumMod val="50000"/>
                  <a:lumOff val="50000"/>
                </a:schemeClr>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p:txBody>
      </p:sp>
      <p:pic>
        <p:nvPicPr>
          <p:cNvPr id="14" name="Picture 3"/>
          <p:cNvPicPr>
            <a:picLocks noChangeAspect="1" noChangeArrowheads="1"/>
          </p:cNvPicPr>
          <p:nvPr/>
        </p:nvPicPr>
        <p:blipFill>
          <a:blip r:embed="rId4" cstate="print"/>
          <a:srcRect/>
          <a:stretch>
            <a:fillRect/>
          </a:stretch>
        </p:blipFill>
        <p:spPr bwMode="auto">
          <a:xfrm>
            <a:off x="76200" y="66675"/>
            <a:ext cx="8991600" cy="771525"/>
          </a:xfrm>
          <a:prstGeom prst="rect">
            <a:avLst/>
          </a:prstGeom>
          <a:noFill/>
          <a:ln w="9525">
            <a:noFill/>
            <a:miter lim="800000"/>
            <a:headEnd/>
            <a:tailEnd/>
          </a:ln>
        </p:spPr>
      </p:pic>
      <p:sp>
        <p:nvSpPr>
          <p:cNvPr id="9" name="2 Marcador de contenido"/>
          <p:cNvSpPr txBox="1">
            <a:spLocks/>
          </p:cNvSpPr>
          <p:nvPr/>
        </p:nvSpPr>
        <p:spPr>
          <a:xfrm>
            <a:off x="152400" y="1600200"/>
            <a:ext cx="8839200" cy="381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1600" b="1" noProof="0" dirty="0" smtClean="0">
                <a:solidFill>
                  <a:schemeClr val="accent4"/>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PROTECCION DE SOBRECORRIENTE (51P)</a:t>
            </a:r>
            <a:endParaRPr kumimoji="0" lang="es-ES" sz="1600" b="1"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s-EC" sz="1600" dirty="0" smtClean="0">
              <a:solidFill>
                <a:schemeClr val="accent4"/>
              </a:solidFill>
              <a:effectLst>
                <a:outerShdw blurRad="38100" dist="38100" dir="2700000" algn="tl">
                  <a:srgbClr val="000000">
                    <a:alpha val="43137"/>
                  </a:srgbClr>
                </a:outerShdw>
              </a:effectLst>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p:txBody>
      </p:sp>
      <p:sp>
        <p:nvSpPr>
          <p:cNvPr id="7" name="2 Marcador de contenido"/>
          <p:cNvSpPr>
            <a:spLocks noGrp="1"/>
          </p:cNvSpPr>
          <p:nvPr>
            <p:ph idx="1"/>
          </p:nvPr>
        </p:nvSpPr>
        <p:spPr>
          <a:xfrm>
            <a:off x="228600" y="1905000"/>
            <a:ext cx="8458200" cy="1524000"/>
          </a:xfrm>
        </p:spPr>
        <p:txBody>
          <a:bodyPr vert="horz" lIns="91440" tIns="45720" rIns="91440" bIns="45720" rtlCol="0">
            <a:normAutofit/>
          </a:bodyPr>
          <a:lstStyle/>
          <a:p>
            <a:pPr lvl="0"/>
            <a:r>
              <a:rPr lang="es-ES" sz="2000" dirty="0" smtClean="0">
                <a:latin typeface="Verdana" pitchFamily="34" charset="0"/>
                <a:ea typeface="Verdana" pitchFamily="34" charset="0"/>
                <a:cs typeface="Verdana" pitchFamily="34" charset="0"/>
              </a:rPr>
              <a:t>Los tiempos de operación son directamente proporcionales al TD ajustado.</a:t>
            </a:r>
          </a:p>
          <a:p>
            <a:pPr lvl="0"/>
            <a:r>
              <a:rPr lang="es-ES" sz="2000" dirty="0" smtClean="0">
                <a:latin typeface="Verdana" pitchFamily="34" charset="0"/>
                <a:ea typeface="Verdana" pitchFamily="34" charset="0"/>
                <a:cs typeface="Verdana" pitchFamily="34" charset="0"/>
              </a:rPr>
              <a:t>El tipo de curva ajustado para los relés de ambos generadores corresponde a la IAC.</a:t>
            </a:r>
          </a:p>
          <a:p>
            <a:pPr lvl="0"/>
            <a:endParaRPr lang="es-ES" sz="2000" dirty="0" smtClean="0">
              <a:latin typeface="Verdana" pitchFamily="34" charset="0"/>
              <a:ea typeface="Verdana" pitchFamily="34" charset="0"/>
              <a:cs typeface="Verdana" pitchFamily="34" charset="0"/>
            </a:endParaRPr>
          </a:p>
        </p:txBody>
      </p:sp>
      <p:pic>
        <p:nvPicPr>
          <p:cNvPr id="1027" name="Picture 3"/>
          <p:cNvPicPr>
            <a:picLocks noChangeAspect="1" noChangeArrowheads="1"/>
          </p:cNvPicPr>
          <p:nvPr/>
        </p:nvPicPr>
        <p:blipFill>
          <a:blip r:embed="rId5" cstate="print"/>
          <a:srcRect/>
          <a:stretch>
            <a:fillRect/>
          </a:stretch>
        </p:blipFill>
        <p:spPr bwMode="auto">
          <a:xfrm>
            <a:off x="881063" y="3276600"/>
            <a:ext cx="7381875" cy="1219200"/>
          </a:xfrm>
          <a:prstGeom prst="rect">
            <a:avLst/>
          </a:prstGeom>
          <a:noFill/>
          <a:ln w="9525">
            <a:noFill/>
            <a:miter lim="800000"/>
            <a:headEnd/>
            <a:tailEnd/>
          </a:ln>
        </p:spPr>
      </p:pic>
      <p:graphicFrame>
        <p:nvGraphicFramePr>
          <p:cNvPr id="13" name="12 Tabla"/>
          <p:cNvGraphicFramePr>
            <a:graphicFrameLocks noGrp="1"/>
          </p:cNvGraphicFramePr>
          <p:nvPr/>
        </p:nvGraphicFramePr>
        <p:xfrm>
          <a:off x="1295400" y="4648201"/>
          <a:ext cx="6705599" cy="2057399"/>
        </p:xfrm>
        <a:graphic>
          <a:graphicData uri="http://schemas.openxmlformats.org/drawingml/2006/table">
            <a:tbl>
              <a:tblPr/>
              <a:tblGrid>
                <a:gridCol w="2044439"/>
                <a:gridCol w="950809"/>
                <a:gridCol w="775029"/>
                <a:gridCol w="898874"/>
                <a:gridCol w="988761"/>
                <a:gridCol w="1047687"/>
              </a:tblGrid>
              <a:tr h="278027">
                <a:tc>
                  <a:txBody>
                    <a:bodyPr/>
                    <a:lstStyle/>
                    <a:p>
                      <a:pPr algn="ctr">
                        <a:spcAft>
                          <a:spcPts val="0"/>
                        </a:spcAft>
                      </a:pPr>
                      <a:r>
                        <a:rPr lang="es-ES" sz="1400" b="1">
                          <a:solidFill>
                            <a:schemeClr val="bg1"/>
                          </a:solidFill>
                          <a:latin typeface="Verdana" pitchFamily="34" charset="0"/>
                          <a:ea typeface="Verdana" pitchFamily="34" charset="0"/>
                          <a:cs typeface="Verdana" pitchFamily="34" charset="0"/>
                        </a:rPr>
                        <a:t>Forma de Curva</a:t>
                      </a:r>
                      <a:endParaRPr lang="es-ES" sz="2000">
                        <a:solidFill>
                          <a:schemeClr val="bg1"/>
                        </a:solidFill>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es-ES" sz="1400" b="1">
                          <a:solidFill>
                            <a:schemeClr val="bg1"/>
                          </a:solidFill>
                          <a:latin typeface="Verdana" pitchFamily="34" charset="0"/>
                          <a:ea typeface="Verdana" pitchFamily="34" charset="0"/>
                          <a:cs typeface="Verdana" pitchFamily="34" charset="0"/>
                        </a:rPr>
                        <a:t>A</a:t>
                      </a:r>
                      <a:endParaRPr lang="es-ES" sz="2000">
                        <a:solidFill>
                          <a:schemeClr val="bg1"/>
                        </a:solidFill>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es-ES" sz="1400" b="1">
                          <a:solidFill>
                            <a:schemeClr val="bg1"/>
                          </a:solidFill>
                          <a:latin typeface="Verdana" pitchFamily="34" charset="0"/>
                          <a:ea typeface="Verdana" pitchFamily="34" charset="0"/>
                          <a:cs typeface="Verdana" pitchFamily="34" charset="0"/>
                        </a:rPr>
                        <a:t>B</a:t>
                      </a:r>
                      <a:endParaRPr lang="es-ES" sz="2000">
                        <a:solidFill>
                          <a:schemeClr val="bg1"/>
                        </a:solidFill>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es-ES" sz="1400" b="1">
                          <a:solidFill>
                            <a:schemeClr val="bg1"/>
                          </a:solidFill>
                          <a:latin typeface="Verdana" pitchFamily="34" charset="0"/>
                          <a:ea typeface="Verdana" pitchFamily="34" charset="0"/>
                          <a:cs typeface="Verdana" pitchFamily="34" charset="0"/>
                        </a:rPr>
                        <a:t>C</a:t>
                      </a:r>
                      <a:endParaRPr lang="es-ES" sz="2000">
                        <a:solidFill>
                          <a:schemeClr val="bg1"/>
                        </a:solidFill>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es-ES" sz="1400" b="1">
                          <a:solidFill>
                            <a:schemeClr val="bg1"/>
                          </a:solidFill>
                          <a:latin typeface="Verdana" pitchFamily="34" charset="0"/>
                          <a:ea typeface="Verdana" pitchFamily="34" charset="0"/>
                          <a:cs typeface="Verdana" pitchFamily="34" charset="0"/>
                        </a:rPr>
                        <a:t>D</a:t>
                      </a:r>
                      <a:endParaRPr lang="es-ES" sz="2000">
                        <a:solidFill>
                          <a:schemeClr val="bg1"/>
                        </a:solidFill>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es-ES" sz="1400" b="1" dirty="0">
                          <a:solidFill>
                            <a:schemeClr val="bg1"/>
                          </a:solidFill>
                          <a:latin typeface="Verdana" pitchFamily="34" charset="0"/>
                          <a:ea typeface="Verdana" pitchFamily="34" charset="0"/>
                          <a:cs typeface="Verdana" pitchFamily="34" charset="0"/>
                        </a:rPr>
                        <a:t>E</a:t>
                      </a:r>
                      <a:endParaRPr lang="es-ES" sz="2000" dirty="0">
                        <a:solidFill>
                          <a:schemeClr val="bg1"/>
                        </a:solidFill>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444843">
                <a:tc>
                  <a:txBody>
                    <a:bodyPr/>
                    <a:lstStyle/>
                    <a:p>
                      <a:pPr algn="ctr">
                        <a:spcAft>
                          <a:spcPts val="0"/>
                        </a:spcAft>
                      </a:pPr>
                      <a:r>
                        <a:rPr lang="es-ES" sz="1400">
                          <a:latin typeface="Verdana" pitchFamily="34" charset="0"/>
                          <a:ea typeface="Verdana" pitchFamily="34" charset="0"/>
                          <a:cs typeface="Verdana" pitchFamily="34" charset="0"/>
                        </a:rPr>
                        <a:t>Extremadamente Inversa</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Verdana" pitchFamily="34" charset="0"/>
                          <a:ea typeface="Verdana" pitchFamily="34" charset="0"/>
                          <a:cs typeface="Verdana" pitchFamily="34" charset="0"/>
                        </a:rPr>
                        <a:t>0.0040</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Verdana" pitchFamily="34" charset="0"/>
                          <a:ea typeface="Verdana" pitchFamily="34" charset="0"/>
                          <a:cs typeface="Verdana" pitchFamily="34" charset="0"/>
                        </a:rPr>
                        <a:t>0.6379</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Verdana" pitchFamily="34" charset="0"/>
                          <a:ea typeface="Verdana" pitchFamily="34" charset="0"/>
                          <a:cs typeface="Verdana" pitchFamily="34" charset="0"/>
                        </a:rPr>
                        <a:t>0.6200</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Verdana" pitchFamily="34" charset="0"/>
                          <a:ea typeface="Verdana" pitchFamily="34" charset="0"/>
                          <a:cs typeface="Verdana" pitchFamily="34" charset="0"/>
                        </a:rPr>
                        <a:t>1.7872</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Verdana" pitchFamily="34" charset="0"/>
                          <a:ea typeface="Verdana" pitchFamily="34" charset="0"/>
                          <a:cs typeface="Verdana" pitchFamily="34" charset="0"/>
                        </a:rPr>
                        <a:t>0.2461</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843">
                <a:tc>
                  <a:txBody>
                    <a:bodyPr/>
                    <a:lstStyle/>
                    <a:p>
                      <a:pPr algn="ctr">
                        <a:spcAft>
                          <a:spcPts val="0"/>
                        </a:spcAft>
                      </a:pPr>
                      <a:r>
                        <a:rPr lang="es-ES" sz="1400">
                          <a:latin typeface="Verdana" pitchFamily="34" charset="0"/>
                          <a:ea typeface="Verdana" pitchFamily="34" charset="0"/>
                          <a:cs typeface="Verdana" pitchFamily="34" charset="0"/>
                        </a:rPr>
                        <a:t>Muy Inversa</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Verdana" pitchFamily="34" charset="0"/>
                          <a:ea typeface="Verdana" pitchFamily="34" charset="0"/>
                          <a:cs typeface="Verdana" pitchFamily="34" charset="0"/>
                        </a:rPr>
                        <a:t>0.0900</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Verdana" pitchFamily="34" charset="0"/>
                          <a:ea typeface="Verdana" pitchFamily="34" charset="0"/>
                          <a:cs typeface="Verdana" pitchFamily="34" charset="0"/>
                        </a:rPr>
                        <a:t>0.7955</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Verdana" pitchFamily="34" charset="0"/>
                          <a:ea typeface="Verdana" pitchFamily="34" charset="0"/>
                          <a:cs typeface="Verdana" pitchFamily="34" charset="0"/>
                        </a:rPr>
                        <a:t>0.1000</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Verdana" pitchFamily="34" charset="0"/>
                          <a:ea typeface="Verdana" pitchFamily="34" charset="0"/>
                          <a:cs typeface="Verdana" pitchFamily="34" charset="0"/>
                        </a:rPr>
                        <a:t>-1.2885</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Verdana" pitchFamily="34" charset="0"/>
                          <a:ea typeface="Verdana" pitchFamily="34" charset="0"/>
                          <a:cs typeface="Verdana" pitchFamily="34" charset="0"/>
                        </a:rPr>
                        <a:t>7.9586</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843">
                <a:tc>
                  <a:txBody>
                    <a:bodyPr/>
                    <a:lstStyle/>
                    <a:p>
                      <a:pPr algn="ctr">
                        <a:spcAft>
                          <a:spcPts val="0"/>
                        </a:spcAft>
                      </a:pPr>
                      <a:r>
                        <a:rPr lang="es-ES" sz="1400">
                          <a:latin typeface="Verdana" pitchFamily="34" charset="0"/>
                          <a:ea typeface="Verdana" pitchFamily="34" charset="0"/>
                          <a:cs typeface="Verdana" pitchFamily="34" charset="0"/>
                        </a:rPr>
                        <a:t>Moderadamente Inversa</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Verdana" pitchFamily="34" charset="0"/>
                          <a:ea typeface="Verdana" pitchFamily="34" charset="0"/>
                          <a:cs typeface="Verdana" pitchFamily="34" charset="0"/>
                        </a:rPr>
                        <a:t>0.2078</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Verdana" pitchFamily="34" charset="0"/>
                          <a:ea typeface="Verdana" pitchFamily="34" charset="0"/>
                          <a:cs typeface="Verdana" pitchFamily="34" charset="0"/>
                        </a:rPr>
                        <a:t>0.8630</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Verdana" pitchFamily="34" charset="0"/>
                          <a:ea typeface="Verdana" pitchFamily="34" charset="0"/>
                          <a:cs typeface="Verdana" pitchFamily="34" charset="0"/>
                        </a:rPr>
                        <a:t>0.8000</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Verdana" pitchFamily="34" charset="0"/>
                          <a:ea typeface="Verdana" pitchFamily="34" charset="0"/>
                          <a:cs typeface="Verdana" pitchFamily="34" charset="0"/>
                        </a:rPr>
                        <a:t>-0.4180</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Verdana" pitchFamily="34" charset="0"/>
                          <a:ea typeface="Verdana" pitchFamily="34" charset="0"/>
                          <a:cs typeface="Verdana" pitchFamily="34" charset="0"/>
                        </a:rPr>
                        <a:t>0.1947</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843">
                <a:tc>
                  <a:txBody>
                    <a:bodyPr/>
                    <a:lstStyle/>
                    <a:p>
                      <a:pPr algn="ctr">
                        <a:spcAft>
                          <a:spcPts val="0"/>
                        </a:spcAft>
                      </a:pPr>
                      <a:r>
                        <a:rPr lang="es-ES" sz="1400">
                          <a:latin typeface="Verdana" pitchFamily="34" charset="0"/>
                          <a:ea typeface="Verdana" pitchFamily="34" charset="0"/>
                          <a:cs typeface="Verdana" pitchFamily="34" charset="0"/>
                        </a:rPr>
                        <a:t>Poco Inversa</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Verdana" pitchFamily="34" charset="0"/>
                          <a:ea typeface="Verdana" pitchFamily="34" charset="0"/>
                          <a:cs typeface="Verdana" pitchFamily="34" charset="0"/>
                        </a:rPr>
                        <a:t>0.0428</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Verdana" pitchFamily="34" charset="0"/>
                          <a:ea typeface="Verdana" pitchFamily="34" charset="0"/>
                          <a:cs typeface="Verdana" pitchFamily="34" charset="0"/>
                        </a:rPr>
                        <a:t>0.0609</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Verdana" pitchFamily="34" charset="0"/>
                          <a:ea typeface="Verdana" pitchFamily="34" charset="0"/>
                          <a:cs typeface="Verdana" pitchFamily="34" charset="0"/>
                        </a:rPr>
                        <a:t>0.6200</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a:latin typeface="Verdana" pitchFamily="34" charset="0"/>
                          <a:ea typeface="Verdana" pitchFamily="34" charset="0"/>
                          <a:cs typeface="Verdana" pitchFamily="34" charset="0"/>
                        </a:rPr>
                        <a:t>-0.0010</a:t>
                      </a:r>
                      <a:endParaRPr lang="es-ES" sz="200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400" dirty="0">
                          <a:latin typeface="Verdana" pitchFamily="34" charset="0"/>
                          <a:ea typeface="Verdana" pitchFamily="34" charset="0"/>
                          <a:cs typeface="Verdana" pitchFamily="34" charset="0"/>
                        </a:rPr>
                        <a:t>0.0221</a:t>
                      </a:r>
                      <a:endParaRPr lang="es-ES" sz="2000" dirty="0">
                        <a:latin typeface="Verdana" pitchFamily="34" charset="0"/>
                        <a:ea typeface="Verdana" pitchFamily="34" charset="0"/>
                        <a:cs typeface="Verdan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7620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Descripción de las instalaciones</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3" name="2 Marcador de contenido"/>
          <p:cNvSpPr>
            <a:spLocks noGrp="1"/>
          </p:cNvSpPr>
          <p:nvPr>
            <p:ph idx="1"/>
          </p:nvPr>
        </p:nvSpPr>
        <p:spPr>
          <a:xfrm>
            <a:off x="304800" y="5486400"/>
            <a:ext cx="8305800" cy="1219200"/>
          </a:xfrm>
        </p:spPr>
        <p:txBody>
          <a:bodyPr vert="horz" lIns="91440" tIns="45720" rIns="91440" bIns="45720" rtlCol="0">
            <a:normAutofit/>
          </a:bodyPr>
          <a:lstStyle/>
          <a:p>
            <a:pPr algn="just">
              <a:lnSpc>
                <a:spcPct val="90000"/>
              </a:lnSpc>
            </a:pPr>
            <a:r>
              <a:rPr lang="es-ES" sz="2000" dirty="0" smtClean="0"/>
              <a:t>La</a:t>
            </a:r>
            <a:r>
              <a:rPr lang="es-ES" sz="2000" dirty="0" smtClean="0">
                <a:latin typeface="Verdana" pitchFamily="34" charset="0"/>
              </a:rPr>
              <a:t> subestación se interconecta a la barra de 69 kV de la subestación Salitral de </a:t>
            </a:r>
            <a:r>
              <a:rPr lang="es-ES" sz="2000" dirty="0" err="1" smtClean="0">
                <a:latin typeface="Verdana" pitchFamily="34" charset="0"/>
              </a:rPr>
              <a:t>Transelectric</a:t>
            </a:r>
            <a:r>
              <a:rPr lang="es-ES" sz="2000" dirty="0" smtClean="0">
                <a:latin typeface="Verdana" pitchFamily="34" charset="0"/>
              </a:rPr>
              <a:t>  y abastece de energía a la ciudad de Guayaquil a través de las líneas de subtransmisión Chamber y Portete.</a:t>
            </a:r>
            <a:endParaRPr lang="es-ES" sz="2400" dirty="0" smtClean="0">
              <a:latin typeface="Verdana" pitchFamily="34" charset="0"/>
            </a:endParaRPr>
          </a:p>
          <a:p>
            <a:pPr algn="just"/>
            <a:endParaRPr lang="es-ES" sz="2400" dirty="0" smtClean="0">
              <a:latin typeface="Verdana" pitchFamily="34" charset="0"/>
            </a:endParaRPr>
          </a:p>
          <a:p>
            <a:endParaRPr lang="es-ES" sz="2400" dirty="0" smtClean="0">
              <a:latin typeface="Verdana" pitchFamily="34" charset="0"/>
            </a:endParaRPr>
          </a:p>
          <a:p>
            <a:endParaRPr lang="es-EC" sz="2400" dirty="0" smtClean="0">
              <a:latin typeface="Verdana" pitchFamily="34" charset="0"/>
            </a:endParaRPr>
          </a:p>
          <a:p>
            <a:pPr algn="just"/>
            <a:endParaRPr lang="es-ES" sz="2400" dirty="0" smtClean="0">
              <a:latin typeface="Verdana"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sp>
        <p:nvSpPr>
          <p:cNvPr id="7"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7</a:t>
            </a:fld>
            <a:endParaRPr lang="es-ES" b="1" dirty="0">
              <a:latin typeface="BankGothic Md BT" pitchFamily="34" charset="0"/>
            </a:endParaRPr>
          </a:p>
        </p:txBody>
      </p:sp>
      <p:pic>
        <p:nvPicPr>
          <p:cNvPr id="8"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pic>
        <p:nvPicPr>
          <p:cNvPr id="10" name="9 Imagen"/>
          <p:cNvPicPr/>
          <p:nvPr/>
        </p:nvPicPr>
        <p:blipFill>
          <a:blip r:embed="rId5" cstate="print"/>
          <a:srcRect t="10323"/>
          <a:stretch>
            <a:fillRect/>
          </a:stretch>
        </p:blipFill>
        <p:spPr bwMode="auto">
          <a:xfrm>
            <a:off x="1371600" y="1447800"/>
            <a:ext cx="6248400" cy="3886200"/>
          </a:xfrm>
          <a:prstGeom prst="rect">
            <a:avLst/>
          </a:prstGeom>
          <a:ln>
            <a:solidFill>
              <a:schemeClr val="accent1"/>
            </a:solid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contenido"/>
          <p:cNvSpPr txBox="1">
            <a:spLocks/>
          </p:cNvSpPr>
          <p:nvPr/>
        </p:nvSpPr>
        <p:spPr>
          <a:xfrm>
            <a:off x="76200" y="1219200"/>
            <a:ext cx="8305800" cy="4572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2000" b="1" noProof="0" dirty="0" smtClean="0">
                <a:solidFill>
                  <a:schemeClr val="tx1">
                    <a:lumMod val="50000"/>
                    <a:lumOff val="50000"/>
                  </a:schemeClr>
                </a:solidFill>
                <a:effectLst>
                  <a:outerShdw blurRad="38100" dist="38100" dir="2700000" algn="tl">
                    <a:srgbClr val="000000">
                      <a:alpha val="43137"/>
                    </a:srgbClr>
                  </a:outerShdw>
                </a:effectLst>
                <a:latin typeface="+mj-lt"/>
              </a:rPr>
              <a:t>PROTECCION DE TRANSFORMADORES – GE T60</a:t>
            </a:r>
            <a:endParaRPr kumimoji="0" lang="es-ES" sz="2000" b="0" i="0" u="none" strike="noStrike" kern="1200" cap="none" spc="0" normalizeH="0" baseline="0" noProof="0" dirty="0" smtClean="0">
              <a:ln>
                <a:noFill/>
              </a:ln>
              <a:solidFill>
                <a:schemeClr val="tx1">
                  <a:lumMod val="50000"/>
                  <a:lumOff val="50000"/>
                </a:schemeClr>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p:txBody>
      </p:sp>
      <p:pic>
        <p:nvPicPr>
          <p:cNvPr id="2050" name="Picture 2"/>
          <p:cNvPicPr>
            <a:picLocks noChangeAspect="1" noChangeArrowheads="1"/>
          </p:cNvPicPr>
          <p:nvPr/>
        </p:nvPicPr>
        <p:blipFill>
          <a:blip r:embed="rId3" cstate="print"/>
          <a:srcRect b="47826"/>
          <a:stretch>
            <a:fillRect/>
          </a:stretch>
        </p:blipFill>
        <p:spPr bwMode="auto">
          <a:xfrm>
            <a:off x="0" y="0"/>
            <a:ext cx="9144000" cy="914400"/>
          </a:xfrm>
          <a:prstGeom prst="rect">
            <a:avLst/>
          </a:prstGeom>
          <a:noFill/>
          <a:ln w="9525">
            <a:noFill/>
            <a:miter lim="800000"/>
            <a:headEnd/>
            <a:tailEnd/>
          </a:ln>
        </p:spPr>
      </p:pic>
      <p:sp>
        <p:nvSpPr>
          <p:cNvPr id="6" name="1 Título"/>
          <p:cNvSpPr>
            <a:spLocks noGrp="1"/>
          </p:cNvSpPr>
          <p:nvPr>
            <p:ph type="title"/>
          </p:nvPr>
        </p:nvSpPr>
        <p:spPr>
          <a:xfrm>
            <a:off x="76200" y="762000"/>
            <a:ext cx="8229600" cy="609600"/>
          </a:xfrm>
        </p:spPr>
        <p:txBody>
          <a:bodyPr>
            <a:normAutofit/>
          </a:bodyPr>
          <a:lstStyle/>
          <a:p>
            <a:pPr algn="l"/>
            <a:r>
              <a:rPr lang="es-ES" sz="28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AJUSTES DE LAS PROTECCIONES</a:t>
            </a:r>
            <a:endParaRPr lang="es-ES" sz="28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pic>
        <p:nvPicPr>
          <p:cNvPr id="10"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graphicFrame>
        <p:nvGraphicFramePr>
          <p:cNvPr id="9" name="8 Tabla"/>
          <p:cNvGraphicFramePr>
            <a:graphicFrameLocks noGrp="1"/>
          </p:cNvGraphicFramePr>
          <p:nvPr/>
        </p:nvGraphicFramePr>
        <p:xfrm>
          <a:off x="1600200" y="5486400"/>
          <a:ext cx="6019800" cy="497205"/>
        </p:xfrm>
        <a:graphic>
          <a:graphicData uri="http://schemas.openxmlformats.org/drawingml/2006/table">
            <a:tbl>
              <a:tblPr/>
              <a:tblGrid>
                <a:gridCol w="6019800"/>
              </a:tblGrid>
              <a:tr h="447675">
                <a:tc>
                  <a:txBody>
                    <a:bodyPr/>
                    <a:lstStyle/>
                    <a:p>
                      <a:pPr algn="ctr" fontAlgn="b"/>
                      <a:r>
                        <a:rPr lang="es-ES" sz="1600" b="0" i="0" u="none" strike="noStrike" dirty="0">
                          <a:solidFill>
                            <a:srgbClr val="000000"/>
                          </a:solidFill>
                          <a:latin typeface="Arial"/>
                        </a:rPr>
                        <a:t>Para los valores dados en </a:t>
                      </a:r>
                      <a:r>
                        <a:rPr lang="es-ES" sz="1600" b="0" i="0" u="none" strike="noStrike" dirty="0" err="1">
                          <a:solidFill>
                            <a:srgbClr val="000000"/>
                          </a:solidFill>
                          <a:latin typeface="Arial"/>
                        </a:rPr>
                        <a:t>pu</a:t>
                      </a:r>
                      <a:r>
                        <a:rPr lang="es-ES" sz="1600" b="0" i="0" u="none" strike="noStrike" dirty="0">
                          <a:solidFill>
                            <a:srgbClr val="000000"/>
                          </a:solidFill>
                          <a:latin typeface="Arial"/>
                        </a:rPr>
                        <a:t> multiplicar por 2000 para obtener los valores en amperios primarios.</a:t>
                      </a:r>
                    </a:p>
                  </a:txBody>
                  <a:tcPr marL="9525" marR="9525" marT="9525" marB="0" anchor="b">
                    <a:lnL>
                      <a:noFill/>
                    </a:lnL>
                    <a:lnR>
                      <a:noFill/>
                    </a:lnR>
                    <a:lnT>
                      <a:noFill/>
                    </a:lnT>
                    <a:lnB>
                      <a:noFill/>
                    </a:lnB>
                  </a:tcPr>
                </a:tc>
              </a:tr>
            </a:tbl>
          </a:graphicData>
        </a:graphic>
      </p:graphicFrame>
      <p:graphicFrame>
        <p:nvGraphicFramePr>
          <p:cNvPr id="11" name="10 Tabla"/>
          <p:cNvGraphicFramePr>
            <a:graphicFrameLocks noGrp="1"/>
          </p:cNvGraphicFramePr>
          <p:nvPr/>
        </p:nvGraphicFramePr>
        <p:xfrm>
          <a:off x="1295400" y="2209800"/>
          <a:ext cx="6705600" cy="3030855"/>
        </p:xfrm>
        <a:graphic>
          <a:graphicData uri="http://schemas.openxmlformats.org/drawingml/2006/table">
            <a:tbl>
              <a:tblPr>
                <a:tableStyleId>{9D7B26C5-4107-4FEC-AEDC-1716B250A1EF}</a:tableStyleId>
              </a:tblPr>
              <a:tblGrid>
                <a:gridCol w="2057400"/>
                <a:gridCol w="2286000"/>
                <a:gridCol w="2362200"/>
              </a:tblGrid>
              <a:tr h="190500">
                <a:tc>
                  <a:txBody>
                    <a:bodyPr/>
                    <a:lstStyle/>
                    <a:p>
                      <a:pPr algn="just" fontAlgn="b"/>
                      <a:endParaRPr lang="es-ES" sz="1600" b="1" i="0" u="none" strike="noStrike" dirty="0">
                        <a:solidFill>
                          <a:schemeClr val="bg1"/>
                        </a:solidFill>
                        <a:effectLst/>
                        <a:latin typeface="+mn-lt"/>
                      </a:endParaRPr>
                    </a:p>
                  </a:txBody>
                  <a:tcPr marL="9525" marR="9525" marT="9525" marB="0" anchor="b">
                    <a:solidFill>
                      <a:schemeClr val="tx2"/>
                    </a:solidFill>
                  </a:tcPr>
                </a:tc>
                <a:tc>
                  <a:txBody>
                    <a:bodyPr/>
                    <a:lstStyle/>
                    <a:p>
                      <a:pPr algn="ctr" fontAlgn="b"/>
                      <a:r>
                        <a:rPr lang="es-ES" sz="1600" b="1" u="none" strike="noStrike" dirty="0" smtClean="0">
                          <a:solidFill>
                            <a:schemeClr val="bg1"/>
                          </a:solidFill>
                          <a:effectLst/>
                        </a:rPr>
                        <a:t>TRANSFORMADORES 1A</a:t>
                      </a:r>
                      <a:r>
                        <a:rPr lang="es-ES" sz="1600" b="1" u="none" strike="noStrike" baseline="0" dirty="0" smtClean="0">
                          <a:solidFill>
                            <a:schemeClr val="bg1"/>
                          </a:solidFill>
                          <a:effectLst/>
                        </a:rPr>
                        <a:t> Y 1B</a:t>
                      </a:r>
                      <a:endParaRPr lang="es-ES" sz="1600" b="1" i="0" u="none" strike="noStrike" dirty="0">
                        <a:solidFill>
                          <a:schemeClr val="bg1"/>
                        </a:solidFill>
                        <a:effectLst/>
                        <a:latin typeface="+mn-lt"/>
                      </a:endParaRPr>
                    </a:p>
                  </a:txBody>
                  <a:tcPr marL="9525" marR="9525" marT="9525" marB="0" anchor="b">
                    <a:solidFill>
                      <a:schemeClr val="tx2"/>
                    </a:solidFill>
                  </a:tcPr>
                </a:tc>
                <a:tc>
                  <a:txBody>
                    <a:bodyPr/>
                    <a:lstStyle/>
                    <a:p>
                      <a:pPr algn="ctr" fontAlgn="b"/>
                      <a:r>
                        <a:rPr lang="es-ES" sz="1600" b="1" u="none" strike="noStrike" dirty="0" smtClean="0">
                          <a:solidFill>
                            <a:schemeClr val="bg1"/>
                          </a:solidFill>
                          <a:effectLst/>
                        </a:rPr>
                        <a:t>TRANSFORMADORES 2A Y 2B</a:t>
                      </a:r>
                      <a:endParaRPr lang="es-ES" sz="1600" b="1" i="0" u="none" strike="noStrike" dirty="0">
                        <a:solidFill>
                          <a:schemeClr val="bg1"/>
                        </a:solidFill>
                        <a:effectLst/>
                        <a:latin typeface="+mn-lt"/>
                      </a:endParaRPr>
                    </a:p>
                  </a:txBody>
                  <a:tcPr marL="9525" marR="9525" marT="9525" marB="0" anchor="b">
                    <a:solidFill>
                      <a:schemeClr val="tx2"/>
                    </a:solidFill>
                  </a:tcPr>
                </a:tc>
              </a:tr>
              <a:tr h="190500">
                <a:tc>
                  <a:txBody>
                    <a:bodyPr/>
                    <a:lstStyle/>
                    <a:p>
                      <a:pPr algn="ctr" fontAlgn="b"/>
                      <a:r>
                        <a:rPr lang="en-US" sz="1600" b="1" u="none" strike="noStrike" dirty="0">
                          <a:effectLst>
                            <a:outerShdw blurRad="38100" dist="38100" dir="2700000" algn="tl">
                              <a:srgbClr val="000000">
                                <a:alpha val="43137"/>
                              </a:srgbClr>
                            </a:outerShdw>
                          </a:effectLst>
                        </a:rPr>
                        <a:t>51</a:t>
                      </a:r>
                      <a:endParaRPr lang="en-US" sz="1600" b="1" i="0" u="none" strike="noStrike" dirty="0">
                        <a:solidFill>
                          <a:srgbClr val="000000"/>
                        </a:solidFill>
                        <a:effectLst>
                          <a:outerShdw blurRad="38100" dist="38100" dir="2700000" algn="tl">
                            <a:srgbClr val="000000">
                              <a:alpha val="43137"/>
                            </a:srgbClr>
                          </a:outerShdw>
                        </a:effectLst>
                        <a:latin typeface="Arial"/>
                      </a:endParaRPr>
                    </a:p>
                  </a:txBody>
                  <a:tcPr marL="9525" marR="9525" marT="9525" marB="0" anchor="b"/>
                </a:tc>
                <a:tc>
                  <a:txBody>
                    <a:bodyPr/>
                    <a:lstStyle/>
                    <a:p>
                      <a:pPr algn="l" fontAlgn="b"/>
                      <a:endParaRPr lang="es-ES" sz="1600" b="0" i="0" u="none" strike="noStrike">
                        <a:solidFill>
                          <a:srgbClr val="000000"/>
                        </a:solidFill>
                        <a:latin typeface="Calibri"/>
                      </a:endParaRPr>
                    </a:p>
                  </a:txBody>
                  <a:tcPr marL="9525" marR="9525" marT="9525" marB="0" anchor="b"/>
                </a:tc>
                <a:tc>
                  <a:txBody>
                    <a:bodyPr/>
                    <a:lstStyle/>
                    <a:p>
                      <a:pPr algn="l" fontAlgn="b"/>
                      <a:endParaRPr lang="es-ES" sz="1600" b="0" i="0" u="none" strike="noStrike" dirty="0">
                        <a:solidFill>
                          <a:srgbClr val="000000"/>
                        </a:solidFill>
                        <a:latin typeface="Calibri"/>
                      </a:endParaRPr>
                    </a:p>
                  </a:txBody>
                  <a:tcPr marL="9525" marR="9525" marT="9525" marB="0" anchor="b"/>
                </a:tc>
              </a:tr>
              <a:tr h="190500">
                <a:tc>
                  <a:txBody>
                    <a:bodyPr/>
                    <a:lstStyle/>
                    <a:p>
                      <a:pPr algn="just" fontAlgn="b"/>
                      <a:r>
                        <a:rPr lang="en-US" sz="1600" u="none" strike="noStrike"/>
                        <a:t>Pickup:</a:t>
                      </a:r>
                      <a:endParaRPr lang="en-US" sz="1600" b="0" i="0" u="none" strike="noStrike">
                        <a:solidFill>
                          <a:srgbClr val="000000"/>
                        </a:solidFill>
                        <a:latin typeface="Arial"/>
                      </a:endParaRPr>
                    </a:p>
                  </a:txBody>
                  <a:tcPr marL="9525" marR="9525" marT="9525" marB="0" anchor="b"/>
                </a:tc>
                <a:tc>
                  <a:txBody>
                    <a:bodyPr/>
                    <a:lstStyle/>
                    <a:p>
                      <a:pPr algn="ctr" fontAlgn="b"/>
                      <a:r>
                        <a:rPr lang="es-ES" sz="1600" u="none" strike="noStrike" dirty="0"/>
                        <a:t>0.900 </a:t>
                      </a:r>
                      <a:r>
                        <a:rPr lang="es-ES" sz="1600" u="none" strike="noStrike" dirty="0" err="1"/>
                        <a:t>pu</a:t>
                      </a:r>
                      <a:endParaRPr lang="es-ES" sz="1600" b="0" i="0" u="none" strike="noStrike" dirty="0">
                        <a:solidFill>
                          <a:srgbClr val="000000"/>
                        </a:solidFill>
                        <a:latin typeface="Arial"/>
                      </a:endParaRPr>
                    </a:p>
                  </a:txBody>
                  <a:tcPr marL="9525" marR="9525" marT="9525" marB="0" anchor="b"/>
                </a:tc>
                <a:tc>
                  <a:txBody>
                    <a:bodyPr/>
                    <a:lstStyle/>
                    <a:p>
                      <a:pPr algn="ctr" fontAlgn="b"/>
                      <a:r>
                        <a:rPr lang="es-ES" sz="1600" u="none" strike="noStrike" dirty="0"/>
                        <a:t>0.900 </a:t>
                      </a:r>
                      <a:r>
                        <a:rPr lang="es-ES" sz="1600" u="none" strike="noStrike" dirty="0" err="1"/>
                        <a:t>pu</a:t>
                      </a:r>
                      <a:endParaRPr lang="es-ES" sz="1600" b="0" i="0" u="none" strike="noStrike" dirty="0">
                        <a:solidFill>
                          <a:srgbClr val="000000"/>
                        </a:solidFill>
                        <a:latin typeface="Arial"/>
                      </a:endParaRPr>
                    </a:p>
                  </a:txBody>
                  <a:tcPr marL="9525" marR="9525" marT="9525" marB="0" anchor="b"/>
                </a:tc>
              </a:tr>
              <a:tr h="190500">
                <a:tc>
                  <a:txBody>
                    <a:bodyPr/>
                    <a:lstStyle/>
                    <a:p>
                      <a:pPr algn="just" fontAlgn="b"/>
                      <a:r>
                        <a:rPr lang="en-US" sz="1600" u="none" strike="noStrike"/>
                        <a:t>Curve:</a:t>
                      </a:r>
                      <a:endParaRPr lang="en-US" sz="1600" b="0" i="0" u="none" strike="noStrike">
                        <a:solidFill>
                          <a:srgbClr val="000000"/>
                        </a:solidFill>
                        <a:latin typeface="Arial"/>
                      </a:endParaRPr>
                    </a:p>
                  </a:txBody>
                  <a:tcPr marL="9525" marR="9525" marT="9525" marB="0" anchor="b"/>
                </a:tc>
                <a:tc>
                  <a:txBody>
                    <a:bodyPr/>
                    <a:lstStyle/>
                    <a:p>
                      <a:pPr algn="ctr" fontAlgn="b"/>
                      <a:r>
                        <a:rPr lang="es-ES" sz="1600" u="none" strike="noStrike" dirty="0"/>
                        <a:t>IAC </a:t>
                      </a:r>
                      <a:r>
                        <a:rPr lang="es-ES" sz="1600" u="none" strike="noStrike" dirty="0" err="1"/>
                        <a:t>Very</a:t>
                      </a:r>
                      <a:r>
                        <a:rPr lang="es-ES" sz="1600" u="none" strike="noStrike" dirty="0"/>
                        <a:t> </a:t>
                      </a:r>
                      <a:r>
                        <a:rPr lang="es-ES" sz="1600" u="none" strike="noStrike" dirty="0" err="1"/>
                        <a:t>Inv</a:t>
                      </a:r>
                      <a:endParaRPr lang="es-ES" sz="1600" b="0" i="0" u="none" strike="noStrike" dirty="0">
                        <a:solidFill>
                          <a:srgbClr val="000000"/>
                        </a:solidFill>
                        <a:latin typeface="Arial"/>
                      </a:endParaRPr>
                    </a:p>
                  </a:txBody>
                  <a:tcPr marL="9525" marR="9525" marT="9525" marB="0" anchor="b"/>
                </a:tc>
                <a:tc>
                  <a:txBody>
                    <a:bodyPr/>
                    <a:lstStyle/>
                    <a:p>
                      <a:pPr algn="ctr" fontAlgn="b"/>
                      <a:r>
                        <a:rPr lang="es-ES" sz="1600" u="none" strike="noStrike" dirty="0"/>
                        <a:t>IAC </a:t>
                      </a:r>
                      <a:r>
                        <a:rPr lang="es-ES" sz="1600" u="none" strike="noStrike" dirty="0" err="1"/>
                        <a:t>Very</a:t>
                      </a:r>
                      <a:r>
                        <a:rPr lang="es-ES" sz="1600" u="none" strike="noStrike" dirty="0"/>
                        <a:t> </a:t>
                      </a:r>
                      <a:r>
                        <a:rPr lang="es-ES" sz="1600" u="none" strike="noStrike" dirty="0" err="1"/>
                        <a:t>Inv</a:t>
                      </a:r>
                      <a:endParaRPr lang="es-ES" sz="1600" b="0" i="0" u="none" strike="noStrike" dirty="0">
                        <a:solidFill>
                          <a:srgbClr val="000000"/>
                        </a:solidFill>
                        <a:latin typeface="Arial"/>
                      </a:endParaRPr>
                    </a:p>
                  </a:txBody>
                  <a:tcPr marL="9525" marR="9525" marT="9525" marB="0" anchor="b"/>
                </a:tc>
              </a:tr>
              <a:tr h="190500">
                <a:tc>
                  <a:txBody>
                    <a:bodyPr/>
                    <a:lstStyle/>
                    <a:p>
                      <a:pPr algn="just" fontAlgn="b"/>
                      <a:r>
                        <a:rPr lang="en-US" sz="1600" u="none" strike="noStrike"/>
                        <a:t>TD Multiplier:</a:t>
                      </a:r>
                      <a:endParaRPr lang="en-US" sz="1600" b="0" i="0" u="none" strike="noStrike">
                        <a:solidFill>
                          <a:srgbClr val="000000"/>
                        </a:solidFill>
                        <a:latin typeface="Arial"/>
                      </a:endParaRPr>
                    </a:p>
                  </a:txBody>
                  <a:tcPr marL="9525" marR="9525" marT="9525" marB="0" anchor="b"/>
                </a:tc>
                <a:tc>
                  <a:txBody>
                    <a:bodyPr/>
                    <a:lstStyle/>
                    <a:p>
                      <a:pPr algn="ctr" fontAlgn="b"/>
                      <a:r>
                        <a:rPr lang="es-ES" sz="1600" u="none" strike="noStrike"/>
                        <a:t>5.00</a:t>
                      </a:r>
                      <a:endParaRPr lang="es-ES" sz="1600" b="0" i="0" u="none" strike="noStrike">
                        <a:solidFill>
                          <a:srgbClr val="000000"/>
                        </a:solidFill>
                        <a:latin typeface="Arial"/>
                      </a:endParaRPr>
                    </a:p>
                  </a:txBody>
                  <a:tcPr marL="9525" marR="9525" marT="9525" marB="0" anchor="b"/>
                </a:tc>
                <a:tc>
                  <a:txBody>
                    <a:bodyPr/>
                    <a:lstStyle/>
                    <a:p>
                      <a:pPr algn="ctr" fontAlgn="b"/>
                      <a:r>
                        <a:rPr lang="es-ES" sz="1600" u="none" strike="noStrike" dirty="0"/>
                        <a:t>5.00</a:t>
                      </a:r>
                      <a:endParaRPr lang="es-ES" sz="1600" b="0" i="0" u="none" strike="noStrike" dirty="0">
                        <a:solidFill>
                          <a:srgbClr val="000000"/>
                        </a:solidFill>
                        <a:latin typeface="Arial"/>
                      </a:endParaRPr>
                    </a:p>
                  </a:txBody>
                  <a:tcPr marL="9525" marR="9525" marT="9525" marB="0" anchor="b"/>
                </a:tc>
              </a:tr>
              <a:tr h="190500">
                <a:tc>
                  <a:txBody>
                    <a:bodyPr/>
                    <a:lstStyle/>
                    <a:p>
                      <a:pPr algn="just" fontAlgn="b"/>
                      <a:r>
                        <a:rPr lang="en-US" sz="1600" u="none" strike="noStrike"/>
                        <a:t>Voltage Restraint:</a:t>
                      </a:r>
                      <a:endParaRPr lang="en-US" sz="1600" b="0" i="0" u="none" strike="noStrike">
                        <a:solidFill>
                          <a:srgbClr val="000000"/>
                        </a:solidFill>
                        <a:latin typeface="Arial"/>
                      </a:endParaRPr>
                    </a:p>
                  </a:txBody>
                  <a:tcPr marL="9525" marR="9525" marT="9525" marB="0" anchor="b"/>
                </a:tc>
                <a:tc>
                  <a:txBody>
                    <a:bodyPr/>
                    <a:lstStyle/>
                    <a:p>
                      <a:pPr algn="ctr" fontAlgn="b"/>
                      <a:r>
                        <a:rPr lang="es-ES" sz="1600" u="none" strike="noStrike"/>
                        <a:t>Disabled</a:t>
                      </a:r>
                      <a:endParaRPr lang="es-ES" sz="1600" b="0" i="0" u="none" strike="noStrike">
                        <a:solidFill>
                          <a:srgbClr val="000000"/>
                        </a:solidFill>
                        <a:latin typeface="Arial"/>
                      </a:endParaRPr>
                    </a:p>
                  </a:txBody>
                  <a:tcPr marL="9525" marR="9525" marT="9525" marB="0" anchor="b"/>
                </a:tc>
                <a:tc>
                  <a:txBody>
                    <a:bodyPr/>
                    <a:lstStyle/>
                    <a:p>
                      <a:pPr algn="ctr" fontAlgn="b"/>
                      <a:r>
                        <a:rPr lang="es-ES" sz="1600" u="none" strike="noStrike" dirty="0" err="1"/>
                        <a:t>Disabled</a:t>
                      </a:r>
                      <a:endParaRPr lang="es-ES" sz="1600" b="0" i="0" u="none" strike="noStrike" dirty="0">
                        <a:solidFill>
                          <a:srgbClr val="000000"/>
                        </a:solidFill>
                        <a:latin typeface="Arial"/>
                      </a:endParaRPr>
                    </a:p>
                  </a:txBody>
                  <a:tcPr marL="9525" marR="9525" marT="9525" marB="0" anchor="b"/>
                </a:tc>
              </a:tr>
              <a:tr h="190500">
                <a:tc>
                  <a:txBody>
                    <a:bodyPr/>
                    <a:lstStyle/>
                    <a:p>
                      <a:pPr algn="just" fontAlgn="b"/>
                      <a:endParaRPr lang="es-ES" sz="1600" b="0" i="0" u="none" strike="noStrike">
                        <a:solidFill>
                          <a:srgbClr val="000000"/>
                        </a:solidFill>
                        <a:latin typeface="Arial"/>
                      </a:endParaRPr>
                    </a:p>
                  </a:txBody>
                  <a:tcPr marL="9525" marR="9525" marT="9525" marB="0" anchor="b"/>
                </a:tc>
                <a:tc>
                  <a:txBody>
                    <a:bodyPr/>
                    <a:lstStyle/>
                    <a:p>
                      <a:pPr algn="ctr" fontAlgn="b"/>
                      <a:endParaRPr lang="es-ES" sz="1600" b="0" i="0" u="none" strike="noStrike">
                        <a:solidFill>
                          <a:srgbClr val="000000"/>
                        </a:solidFill>
                        <a:latin typeface="Arial"/>
                      </a:endParaRPr>
                    </a:p>
                  </a:txBody>
                  <a:tcPr marL="9525" marR="9525" marT="9525" marB="0" anchor="b"/>
                </a:tc>
                <a:tc>
                  <a:txBody>
                    <a:bodyPr/>
                    <a:lstStyle/>
                    <a:p>
                      <a:pPr algn="ctr" fontAlgn="b"/>
                      <a:endParaRPr lang="es-ES" sz="1600" b="0" i="0" u="none" strike="noStrike" dirty="0">
                        <a:solidFill>
                          <a:srgbClr val="000000"/>
                        </a:solidFill>
                        <a:latin typeface="Arial"/>
                      </a:endParaRPr>
                    </a:p>
                  </a:txBody>
                  <a:tcPr marL="9525" marR="9525" marT="9525" marB="0" anchor="b"/>
                </a:tc>
              </a:tr>
              <a:tr h="190500">
                <a:tc>
                  <a:txBody>
                    <a:bodyPr/>
                    <a:lstStyle/>
                    <a:p>
                      <a:pPr algn="ctr" fontAlgn="b"/>
                      <a:r>
                        <a:rPr lang="en-US" sz="1600" b="1" u="none" strike="noStrike" dirty="0">
                          <a:effectLst>
                            <a:outerShdw blurRad="38100" dist="38100" dir="2700000" algn="tl">
                              <a:srgbClr val="000000">
                                <a:alpha val="43137"/>
                              </a:srgbClr>
                            </a:outerShdw>
                          </a:effectLst>
                        </a:rPr>
                        <a:t>50</a:t>
                      </a:r>
                      <a:endParaRPr lang="en-US" sz="1600" b="1" i="0" u="none" strike="noStrike" dirty="0">
                        <a:solidFill>
                          <a:srgbClr val="000000"/>
                        </a:solidFill>
                        <a:effectLst>
                          <a:outerShdw blurRad="38100" dist="38100" dir="2700000" algn="tl">
                            <a:srgbClr val="000000">
                              <a:alpha val="43137"/>
                            </a:srgbClr>
                          </a:outerShdw>
                        </a:effectLst>
                        <a:latin typeface="Arial"/>
                      </a:endParaRPr>
                    </a:p>
                  </a:txBody>
                  <a:tcPr marL="9525" marR="9525" marT="9525" marB="0" anchor="b"/>
                </a:tc>
                <a:tc>
                  <a:txBody>
                    <a:bodyPr/>
                    <a:lstStyle/>
                    <a:p>
                      <a:pPr algn="ctr" fontAlgn="b"/>
                      <a:endParaRPr lang="es-ES" sz="1600" b="0" i="0" u="none" strike="noStrike">
                        <a:solidFill>
                          <a:srgbClr val="000000"/>
                        </a:solidFill>
                        <a:latin typeface="Arial"/>
                      </a:endParaRPr>
                    </a:p>
                  </a:txBody>
                  <a:tcPr marL="9525" marR="9525" marT="9525" marB="0" anchor="b"/>
                </a:tc>
                <a:tc>
                  <a:txBody>
                    <a:bodyPr/>
                    <a:lstStyle/>
                    <a:p>
                      <a:pPr algn="ctr" fontAlgn="b"/>
                      <a:endParaRPr lang="es-ES" sz="1600" b="0" i="0" u="none" strike="noStrike" dirty="0">
                        <a:solidFill>
                          <a:srgbClr val="000000"/>
                        </a:solidFill>
                        <a:latin typeface="Arial"/>
                      </a:endParaRPr>
                    </a:p>
                  </a:txBody>
                  <a:tcPr marL="9525" marR="9525" marT="9525" marB="0" anchor="b"/>
                </a:tc>
              </a:tr>
              <a:tr h="190500">
                <a:tc>
                  <a:txBody>
                    <a:bodyPr/>
                    <a:lstStyle/>
                    <a:p>
                      <a:pPr algn="just" fontAlgn="b"/>
                      <a:r>
                        <a:rPr lang="en-US" sz="1600" u="none" strike="noStrike" dirty="0"/>
                        <a:t>Pickup:</a:t>
                      </a:r>
                      <a:endParaRPr lang="en-US" sz="1600" b="0" i="0" u="none" strike="noStrike" dirty="0">
                        <a:solidFill>
                          <a:srgbClr val="000000"/>
                        </a:solidFill>
                        <a:latin typeface="Arial"/>
                      </a:endParaRPr>
                    </a:p>
                  </a:txBody>
                  <a:tcPr marL="9525" marR="9525" marT="9525" marB="0" anchor="b"/>
                </a:tc>
                <a:tc>
                  <a:txBody>
                    <a:bodyPr/>
                    <a:lstStyle/>
                    <a:p>
                      <a:pPr algn="ctr" fontAlgn="b"/>
                      <a:r>
                        <a:rPr lang="es-ES" sz="1600" u="none" strike="noStrike"/>
                        <a:t>3.600 pu</a:t>
                      </a:r>
                      <a:endParaRPr lang="es-ES" sz="1600" b="0" i="0" u="none" strike="noStrike">
                        <a:solidFill>
                          <a:srgbClr val="000000"/>
                        </a:solidFill>
                        <a:latin typeface="Arial"/>
                      </a:endParaRPr>
                    </a:p>
                  </a:txBody>
                  <a:tcPr marL="9525" marR="9525" marT="9525" marB="0" anchor="b"/>
                </a:tc>
                <a:tc>
                  <a:txBody>
                    <a:bodyPr/>
                    <a:lstStyle/>
                    <a:p>
                      <a:pPr algn="ctr" fontAlgn="b"/>
                      <a:r>
                        <a:rPr lang="es-ES" sz="1600" u="none" strike="noStrike" dirty="0"/>
                        <a:t>3.600 </a:t>
                      </a:r>
                      <a:r>
                        <a:rPr lang="es-ES" sz="1600" u="none" strike="noStrike" dirty="0" err="1"/>
                        <a:t>pu</a:t>
                      </a:r>
                      <a:endParaRPr lang="es-ES" sz="1600" b="0" i="0" u="none" strike="noStrike" dirty="0">
                        <a:solidFill>
                          <a:srgbClr val="000000"/>
                        </a:solidFill>
                        <a:latin typeface="Arial"/>
                      </a:endParaRPr>
                    </a:p>
                  </a:txBody>
                  <a:tcPr marL="9525" marR="9525" marT="9525" marB="0" anchor="b"/>
                </a:tc>
              </a:tr>
              <a:tr h="190500">
                <a:tc>
                  <a:txBody>
                    <a:bodyPr/>
                    <a:lstStyle/>
                    <a:p>
                      <a:pPr algn="just" fontAlgn="b"/>
                      <a:r>
                        <a:rPr lang="en-US" sz="1600" u="none" strike="noStrike"/>
                        <a:t>Delay:</a:t>
                      </a:r>
                      <a:endParaRPr lang="en-US" sz="1600" b="0" i="0" u="none" strike="noStrike">
                        <a:solidFill>
                          <a:srgbClr val="000000"/>
                        </a:solidFill>
                        <a:latin typeface="Arial"/>
                      </a:endParaRPr>
                    </a:p>
                  </a:txBody>
                  <a:tcPr marL="9525" marR="9525" marT="9525" marB="0" anchor="b"/>
                </a:tc>
                <a:tc>
                  <a:txBody>
                    <a:bodyPr/>
                    <a:lstStyle/>
                    <a:p>
                      <a:pPr algn="ctr" fontAlgn="b"/>
                      <a:r>
                        <a:rPr lang="es-ES" sz="1600" u="none" strike="noStrike"/>
                        <a:t>0.40 s</a:t>
                      </a:r>
                      <a:endParaRPr lang="es-ES" sz="1600" b="0" i="0" u="none" strike="noStrike">
                        <a:solidFill>
                          <a:srgbClr val="000000"/>
                        </a:solidFill>
                        <a:latin typeface="Arial"/>
                      </a:endParaRPr>
                    </a:p>
                  </a:txBody>
                  <a:tcPr marL="9525" marR="9525" marT="9525" marB="0" anchor="b"/>
                </a:tc>
                <a:tc>
                  <a:txBody>
                    <a:bodyPr/>
                    <a:lstStyle/>
                    <a:p>
                      <a:pPr algn="ctr" fontAlgn="b"/>
                      <a:r>
                        <a:rPr lang="es-ES" sz="1600" u="none" strike="noStrike" dirty="0"/>
                        <a:t>0.40 s</a:t>
                      </a:r>
                      <a:endParaRPr lang="es-ES" sz="1600" b="0" i="0" u="none" strike="noStrike" dirty="0">
                        <a:solidFill>
                          <a:srgbClr val="000000"/>
                        </a:solidFill>
                        <a:latin typeface="Arial"/>
                      </a:endParaRPr>
                    </a:p>
                  </a:txBody>
                  <a:tcPr marL="9525" marR="9525" marT="9525" marB="0" anchor="b"/>
                </a:tc>
              </a:tr>
              <a:tr h="190500">
                <a:tc>
                  <a:txBody>
                    <a:bodyPr/>
                    <a:lstStyle/>
                    <a:p>
                      <a:pPr algn="just" fontAlgn="b"/>
                      <a:r>
                        <a:rPr lang="en-US" sz="1600" u="none" strike="noStrike"/>
                        <a:t>Reset Delay:</a:t>
                      </a:r>
                      <a:endParaRPr lang="en-US" sz="1600" b="0" i="0" u="none" strike="noStrike">
                        <a:solidFill>
                          <a:srgbClr val="000000"/>
                        </a:solidFill>
                        <a:latin typeface="Arial"/>
                      </a:endParaRPr>
                    </a:p>
                  </a:txBody>
                  <a:tcPr marL="9525" marR="9525" marT="9525" marB="0" anchor="b"/>
                </a:tc>
                <a:tc>
                  <a:txBody>
                    <a:bodyPr/>
                    <a:lstStyle/>
                    <a:p>
                      <a:pPr algn="ctr" fontAlgn="b"/>
                      <a:r>
                        <a:rPr lang="es-ES" sz="1600" u="none" strike="noStrike" dirty="0"/>
                        <a:t>0.00 s</a:t>
                      </a:r>
                      <a:endParaRPr lang="es-ES" sz="1600" b="0" i="0" u="none" strike="noStrike" dirty="0">
                        <a:solidFill>
                          <a:srgbClr val="000000"/>
                        </a:solidFill>
                        <a:latin typeface="Arial"/>
                      </a:endParaRPr>
                    </a:p>
                  </a:txBody>
                  <a:tcPr marL="9525" marR="9525" marT="9525" marB="0" anchor="b"/>
                </a:tc>
                <a:tc>
                  <a:txBody>
                    <a:bodyPr/>
                    <a:lstStyle/>
                    <a:p>
                      <a:pPr algn="ctr" fontAlgn="b"/>
                      <a:r>
                        <a:rPr lang="es-ES" sz="1600" u="none" strike="noStrike" dirty="0"/>
                        <a:t>0.00 s</a:t>
                      </a:r>
                      <a:endParaRPr lang="es-ES" sz="1600" b="0" i="0" u="none" strike="noStrike" dirty="0">
                        <a:solidFill>
                          <a:srgbClr val="000000"/>
                        </a:solidFill>
                        <a:latin typeface="Arial"/>
                      </a:endParaRPr>
                    </a:p>
                  </a:txBody>
                  <a:tcPr marL="9525" marR="9525" marT="9525" marB="0" anchor="b"/>
                </a:tc>
              </a:tr>
            </a:tbl>
          </a:graphicData>
        </a:graphic>
      </p:graphicFrame>
      <p:sp>
        <p:nvSpPr>
          <p:cNvPr id="12" name="2 Marcador de contenido"/>
          <p:cNvSpPr txBox="1">
            <a:spLocks/>
          </p:cNvSpPr>
          <p:nvPr/>
        </p:nvSpPr>
        <p:spPr>
          <a:xfrm>
            <a:off x="152400" y="1676400"/>
            <a:ext cx="8839200" cy="381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1500" b="1" noProof="0" dirty="0" smtClean="0">
                <a:solidFill>
                  <a:schemeClr val="accent4"/>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PROTECCION DE SOBRECORRIENTE TEMPORIZADA E INSTANTANEA DE FASE</a:t>
            </a:r>
            <a:endParaRPr kumimoji="0" lang="es-ES" sz="1500" b="1"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5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5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5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5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5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s-EC" sz="1500" dirty="0" smtClean="0">
              <a:solidFill>
                <a:schemeClr val="accent4"/>
              </a:solidFill>
              <a:effectLst>
                <a:outerShdw blurRad="38100" dist="38100" dir="2700000" algn="tl">
                  <a:srgbClr val="000000">
                    <a:alpha val="43137"/>
                  </a:srgbClr>
                </a:outerShdw>
              </a:effectLst>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5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5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76200" y="685800"/>
            <a:ext cx="8229600" cy="609600"/>
          </a:xfrm>
        </p:spPr>
        <p:txBody>
          <a:bodyPr>
            <a:normAutofit/>
          </a:bodyPr>
          <a:lstStyle/>
          <a:p>
            <a:pPr algn="l"/>
            <a:r>
              <a:rPr lang="es-ES" sz="28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AJUSTES DE LAS PROTECCIONES</a:t>
            </a:r>
            <a:endParaRPr lang="es-ES" sz="28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8"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71</a:t>
            </a:fld>
            <a:endParaRPr lang="es-ES" b="1" dirty="0">
              <a:latin typeface="BankGothic Md BT" pitchFamily="34" charset="0"/>
            </a:endParaRPr>
          </a:p>
        </p:txBody>
      </p:sp>
      <p:pic>
        <p:nvPicPr>
          <p:cNvPr id="10" name="5 Marcador de contenido" descr="ESPOL_FIEC.gif"/>
          <p:cNvPicPr>
            <a:picLocks noChangeAspect="1"/>
          </p:cNvPicPr>
          <p:nvPr/>
        </p:nvPicPr>
        <p:blipFill>
          <a:blip r:embed="rId3" cstate="print"/>
          <a:stretch>
            <a:fillRect/>
          </a:stretch>
        </p:blipFill>
        <p:spPr>
          <a:xfrm>
            <a:off x="8153400" y="6451854"/>
            <a:ext cx="990600" cy="406146"/>
          </a:xfrm>
          <a:prstGeom prst="rect">
            <a:avLst/>
          </a:prstGeom>
        </p:spPr>
      </p:pic>
      <p:pic>
        <p:nvPicPr>
          <p:cNvPr id="14" name="Picture 3"/>
          <p:cNvPicPr>
            <a:picLocks noChangeAspect="1" noChangeArrowheads="1"/>
          </p:cNvPicPr>
          <p:nvPr/>
        </p:nvPicPr>
        <p:blipFill>
          <a:blip r:embed="rId4" cstate="print"/>
          <a:srcRect/>
          <a:stretch>
            <a:fillRect/>
          </a:stretch>
        </p:blipFill>
        <p:spPr bwMode="auto">
          <a:xfrm>
            <a:off x="76200" y="66675"/>
            <a:ext cx="8991600" cy="771525"/>
          </a:xfrm>
          <a:prstGeom prst="rect">
            <a:avLst/>
          </a:prstGeom>
          <a:noFill/>
          <a:ln w="9525">
            <a:noFill/>
            <a:miter lim="800000"/>
            <a:headEnd/>
            <a:tailEnd/>
          </a:ln>
        </p:spPr>
      </p:pic>
      <p:sp>
        <p:nvSpPr>
          <p:cNvPr id="9" name="2 Marcador de contenido"/>
          <p:cNvSpPr txBox="1">
            <a:spLocks/>
          </p:cNvSpPr>
          <p:nvPr/>
        </p:nvSpPr>
        <p:spPr>
          <a:xfrm>
            <a:off x="76200" y="1600200"/>
            <a:ext cx="9144000" cy="381000"/>
          </a:xfrm>
          <a:prstGeom prst="rect">
            <a:avLst/>
          </a:prstGeom>
        </p:spPr>
        <p:txBody>
          <a:bodyPr vert="horz" lIns="91440" tIns="45720" rIns="91440" bIns="45720" rtlCol="0">
            <a:noAutofit/>
          </a:bodyPr>
          <a:lstStyle/>
          <a:p>
            <a:r>
              <a:rPr lang="es-ES" sz="1400" b="1" dirty="0" smtClean="0">
                <a:solidFill>
                  <a:schemeClr val="accent4"/>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PROTECCIÓN SOBRECORRIENTE TEMPORIZADA DE TIERRA DE TRANSFORMADOR (51G)</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4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4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4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4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4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s-EC" sz="1400" dirty="0" smtClean="0">
              <a:solidFill>
                <a:schemeClr val="accent4"/>
              </a:solidFill>
              <a:effectLst>
                <a:outerShdw blurRad="38100" dist="38100" dir="2700000" algn="tl">
                  <a:srgbClr val="000000">
                    <a:alpha val="43137"/>
                  </a:srgbClr>
                </a:outerShdw>
              </a:effectLst>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4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4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p:txBody>
      </p:sp>
      <p:sp>
        <p:nvSpPr>
          <p:cNvPr id="7" name="2 Marcador de contenido"/>
          <p:cNvSpPr>
            <a:spLocks noGrp="1"/>
          </p:cNvSpPr>
          <p:nvPr>
            <p:ph idx="1"/>
          </p:nvPr>
        </p:nvSpPr>
        <p:spPr>
          <a:xfrm>
            <a:off x="228600" y="1905000"/>
            <a:ext cx="8458200" cy="1066800"/>
          </a:xfrm>
        </p:spPr>
        <p:txBody>
          <a:bodyPr vert="horz" lIns="91440" tIns="45720" rIns="91440" bIns="45720" rtlCol="0">
            <a:normAutofit/>
          </a:bodyPr>
          <a:lstStyle/>
          <a:p>
            <a:pPr lvl="0"/>
            <a:r>
              <a:rPr lang="es-ES" sz="1800" dirty="0" smtClean="0">
                <a:latin typeface="Verdana" pitchFamily="34" charset="0"/>
                <a:ea typeface="Verdana" pitchFamily="34" charset="0"/>
                <a:cs typeface="Verdana" pitchFamily="34" charset="0"/>
              </a:rPr>
              <a:t>El valor censado en la entrada correspondiente al valor de la corriente del neutro es </a:t>
            </a:r>
            <a:r>
              <a:rPr lang="es-ES" sz="1800" dirty="0" smtClean="0">
                <a:latin typeface="Verdana" pitchFamily="34" charset="0"/>
                <a:ea typeface="Verdana" pitchFamily="34" charset="0"/>
                <a:cs typeface="Verdana" pitchFamily="34" charset="0"/>
              </a:rPr>
              <a:t>el desbalance de fases por la carga del transformador</a:t>
            </a:r>
            <a:r>
              <a:rPr lang="es-ES" sz="1800" dirty="0" smtClean="0">
                <a:latin typeface="Verdana" pitchFamily="34" charset="0"/>
                <a:ea typeface="Verdana" pitchFamily="34" charset="0"/>
                <a:cs typeface="Verdana" pitchFamily="34" charset="0"/>
              </a:rPr>
              <a:t>. </a:t>
            </a:r>
            <a:endParaRPr lang="es-ES" sz="1800" dirty="0" smtClean="0">
              <a:latin typeface="Verdana" pitchFamily="34" charset="0"/>
              <a:ea typeface="Verdana" pitchFamily="34" charset="0"/>
              <a:cs typeface="Verdana" pitchFamily="34" charset="0"/>
            </a:endParaRPr>
          </a:p>
          <a:p>
            <a:endParaRPr lang="es-ES" sz="1800" dirty="0" smtClean="0">
              <a:latin typeface="Verdana" pitchFamily="34" charset="0"/>
              <a:ea typeface="Verdana" pitchFamily="34" charset="0"/>
              <a:cs typeface="Verdana" pitchFamily="34" charset="0"/>
            </a:endParaRPr>
          </a:p>
        </p:txBody>
      </p:sp>
      <p:sp>
        <p:nvSpPr>
          <p:cNvPr id="11" name="2 Marcador de contenido"/>
          <p:cNvSpPr txBox="1">
            <a:spLocks/>
          </p:cNvSpPr>
          <p:nvPr/>
        </p:nvSpPr>
        <p:spPr>
          <a:xfrm>
            <a:off x="76200" y="1219200"/>
            <a:ext cx="8305800" cy="4572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2000" b="1" noProof="0" dirty="0" smtClean="0">
                <a:solidFill>
                  <a:schemeClr val="tx1">
                    <a:lumMod val="50000"/>
                    <a:lumOff val="50000"/>
                  </a:schemeClr>
                </a:solidFill>
                <a:effectLst>
                  <a:outerShdw blurRad="38100" dist="38100" dir="2700000" algn="tl">
                    <a:srgbClr val="000000">
                      <a:alpha val="43137"/>
                    </a:srgbClr>
                  </a:outerShdw>
                </a:effectLst>
                <a:latin typeface="+mj-lt"/>
              </a:rPr>
              <a:t>PROTECCION DE TRANSFORMADORES – GE T60</a:t>
            </a:r>
            <a:endParaRPr kumimoji="0" lang="es-ES" sz="2000" b="0" i="0" u="none" strike="noStrike" kern="1200" cap="none" spc="0" normalizeH="0" baseline="0" noProof="0" dirty="0" smtClean="0">
              <a:ln>
                <a:noFill/>
              </a:ln>
              <a:solidFill>
                <a:schemeClr val="tx1">
                  <a:lumMod val="50000"/>
                  <a:lumOff val="50000"/>
                </a:schemeClr>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p:txBody>
      </p:sp>
      <p:pic>
        <p:nvPicPr>
          <p:cNvPr id="3075" name="Picture 3"/>
          <p:cNvPicPr>
            <a:picLocks noChangeAspect="1" noChangeArrowheads="1"/>
          </p:cNvPicPr>
          <p:nvPr/>
        </p:nvPicPr>
        <p:blipFill>
          <a:blip r:embed="rId5"/>
          <a:srcRect/>
          <a:stretch>
            <a:fillRect/>
          </a:stretch>
        </p:blipFill>
        <p:spPr bwMode="auto">
          <a:xfrm>
            <a:off x="2514600" y="3124200"/>
            <a:ext cx="3552918" cy="2822565"/>
          </a:xfrm>
          <a:prstGeom prst="rect">
            <a:avLst/>
          </a:prstGeom>
          <a:noFill/>
          <a:ln w="9525">
            <a:noFill/>
            <a:miter lim="800000"/>
            <a:headEnd/>
            <a:tailEnd/>
          </a:ln>
        </p:spPr>
      </p:pic>
      <p:cxnSp>
        <p:nvCxnSpPr>
          <p:cNvPr id="17" name="16 Conector recto de flecha"/>
          <p:cNvCxnSpPr/>
          <p:nvPr/>
        </p:nvCxnSpPr>
        <p:spPr>
          <a:xfrm>
            <a:off x="4953000" y="3429000"/>
            <a:ext cx="6858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19 CuadroTexto"/>
          <p:cNvSpPr txBox="1"/>
          <p:nvPr/>
        </p:nvSpPr>
        <p:spPr>
          <a:xfrm>
            <a:off x="5029200" y="3581400"/>
            <a:ext cx="762000" cy="369332"/>
          </a:xfrm>
          <a:prstGeom prst="rect">
            <a:avLst/>
          </a:prstGeom>
          <a:noFill/>
        </p:spPr>
        <p:txBody>
          <a:bodyPr wrap="square" rtlCol="0">
            <a:spAutoFit/>
          </a:bodyPr>
          <a:lstStyle/>
          <a:p>
            <a:r>
              <a:rPr lang="es-ES" b="1" dirty="0" err="1" smtClean="0"/>
              <a:t>Inom</a:t>
            </a:r>
            <a:endParaRPr lang="es-ES" b="1"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contenido"/>
          <p:cNvSpPr txBox="1">
            <a:spLocks/>
          </p:cNvSpPr>
          <p:nvPr/>
        </p:nvSpPr>
        <p:spPr>
          <a:xfrm>
            <a:off x="76200" y="1295400"/>
            <a:ext cx="8305800" cy="4572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2000" b="1" noProof="0" dirty="0" smtClean="0">
                <a:solidFill>
                  <a:schemeClr val="tx1">
                    <a:lumMod val="50000"/>
                    <a:lumOff val="50000"/>
                  </a:schemeClr>
                </a:solidFill>
                <a:effectLst>
                  <a:outerShdw blurRad="38100" dist="38100" dir="2700000" algn="tl">
                    <a:srgbClr val="000000">
                      <a:alpha val="43137"/>
                    </a:srgbClr>
                  </a:outerShdw>
                </a:effectLst>
                <a:latin typeface="+mj-lt"/>
              </a:rPr>
              <a:t>PROTECCION DE TRANSFORMADORES – GE T60</a:t>
            </a:r>
            <a:endParaRPr kumimoji="0" lang="es-ES" sz="2000" b="0" i="0" u="none" strike="noStrike" kern="1200" cap="none" spc="0" normalizeH="0" baseline="0" noProof="0" dirty="0" smtClean="0">
              <a:ln>
                <a:noFill/>
              </a:ln>
              <a:solidFill>
                <a:schemeClr val="tx1">
                  <a:lumMod val="50000"/>
                  <a:lumOff val="50000"/>
                </a:schemeClr>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p:txBody>
      </p:sp>
      <p:pic>
        <p:nvPicPr>
          <p:cNvPr id="2050" name="Picture 2"/>
          <p:cNvPicPr>
            <a:picLocks noChangeAspect="1" noChangeArrowheads="1"/>
          </p:cNvPicPr>
          <p:nvPr/>
        </p:nvPicPr>
        <p:blipFill>
          <a:blip r:embed="rId3" cstate="print"/>
          <a:srcRect b="47826"/>
          <a:stretch>
            <a:fillRect/>
          </a:stretch>
        </p:blipFill>
        <p:spPr bwMode="auto">
          <a:xfrm>
            <a:off x="0" y="0"/>
            <a:ext cx="9144000" cy="914400"/>
          </a:xfrm>
          <a:prstGeom prst="rect">
            <a:avLst/>
          </a:prstGeom>
          <a:noFill/>
          <a:ln w="9525">
            <a:noFill/>
            <a:miter lim="800000"/>
            <a:headEnd/>
            <a:tailEnd/>
          </a:ln>
        </p:spPr>
      </p:pic>
      <p:sp>
        <p:nvSpPr>
          <p:cNvPr id="6" name="1 Título"/>
          <p:cNvSpPr>
            <a:spLocks noGrp="1"/>
          </p:cNvSpPr>
          <p:nvPr>
            <p:ph type="title"/>
          </p:nvPr>
        </p:nvSpPr>
        <p:spPr>
          <a:xfrm>
            <a:off x="76200" y="762000"/>
            <a:ext cx="8229600" cy="609600"/>
          </a:xfrm>
        </p:spPr>
        <p:txBody>
          <a:bodyPr>
            <a:normAutofit/>
          </a:bodyPr>
          <a:lstStyle/>
          <a:p>
            <a:pPr algn="l"/>
            <a:r>
              <a:rPr lang="es-ES" sz="28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AJUSTES DE LAS PROTECCIONES</a:t>
            </a:r>
            <a:endParaRPr lang="es-ES" sz="28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pic>
        <p:nvPicPr>
          <p:cNvPr id="10"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graphicFrame>
        <p:nvGraphicFramePr>
          <p:cNvPr id="19" name="18 Tabla"/>
          <p:cNvGraphicFramePr>
            <a:graphicFrameLocks noGrp="1"/>
          </p:cNvGraphicFramePr>
          <p:nvPr/>
        </p:nvGraphicFramePr>
        <p:xfrm>
          <a:off x="1523999" y="2286000"/>
          <a:ext cx="6096000" cy="2802255"/>
        </p:xfrm>
        <a:graphic>
          <a:graphicData uri="http://schemas.openxmlformats.org/drawingml/2006/table">
            <a:tbl>
              <a:tblPr>
                <a:tableStyleId>{9D7B26C5-4107-4FEC-AEDC-1716B250A1EF}</a:tableStyleId>
              </a:tblPr>
              <a:tblGrid>
                <a:gridCol w="1438382"/>
                <a:gridCol w="2265516"/>
                <a:gridCol w="2392102"/>
              </a:tblGrid>
              <a:tr h="461010">
                <a:tc>
                  <a:txBody>
                    <a:bodyPr/>
                    <a:lstStyle/>
                    <a:p>
                      <a:pPr algn="just" fontAlgn="b"/>
                      <a:endParaRPr lang="es-ES" sz="1600" b="1" i="0" u="none" strike="noStrike" dirty="0">
                        <a:solidFill>
                          <a:schemeClr val="bg1"/>
                        </a:solidFill>
                        <a:effectLst/>
                        <a:latin typeface="+mn-lt"/>
                      </a:endParaRPr>
                    </a:p>
                  </a:txBody>
                  <a:tcPr marL="9525" marR="9525" marT="9525" marB="0" anchor="b">
                    <a:solidFill>
                      <a:schemeClr val="tx2"/>
                    </a:solidFill>
                  </a:tcPr>
                </a:tc>
                <a:tc>
                  <a:txBody>
                    <a:bodyPr/>
                    <a:lstStyle/>
                    <a:p>
                      <a:pPr algn="ctr" fontAlgn="b"/>
                      <a:r>
                        <a:rPr lang="es-ES" sz="1600" b="1" u="none" strike="noStrike" dirty="0" smtClean="0">
                          <a:solidFill>
                            <a:schemeClr val="bg1"/>
                          </a:solidFill>
                          <a:effectLst/>
                        </a:rPr>
                        <a:t>TRANSFORMADORES 1A</a:t>
                      </a:r>
                      <a:r>
                        <a:rPr lang="es-ES" sz="1600" b="1" u="none" strike="noStrike" baseline="0" dirty="0" smtClean="0">
                          <a:solidFill>
                            <a:schemeClr val="bg1"/>
                          </a:solidFill>
                          <a:effectLst/>
                        </a:rPr>
                        <a:t> Y 1B</a:t>
                      </a:r>
                      <a:endParaRPr lang="es-ES" sz="1600" b="1" i="0" u="none" strike="noStrike" dirty="0">
                        <a:solidFill>
                          <a:schemeClr val="bg1"/>
                        </a:solidFill>
                        <a:effectLst/>
                        <a:latin typeface="+mn-lt"/>
                      </a:endParaRPr>
                    </a:p>
                  </a:txBody>
                  <a:tcPr marL="9525" marR="9525" marT="9525" marB="0" anchor="b">
                    <a:solidFill>
                      <a:schemeClr val="tx2"/>
                    </a:solidFill>
                  </a:tcPr>
                </a:tc>
                <a:tc>
                  <a:txBody>
                    <a:bodyPr/>
                    <a:lstStyle/>
                    <a:p>
                      <a:pPr algn="ctr" fontAlgn="b"/>
                      <a:r>
                        <a:rPr lang="es-ES" sz="1600" b="1" u="none" strike="noStrike" dirty="0" smtClean="0">
                          <a:solidFill>
                            <a:schemeClr val="bg1"/>
                          </a:solidFill>
                          <a:effectLst/>
                        </a:rPr>
                        <a:t>TRANSFORMADORES 2A Y 2B</a:t>
                      </a:r>
                      <a:endParaRPr lang="es-ES" sz="1600" b="1" i="0" u="none" strike="noStrike" dirty="0">
                        <a:solidFill>
                          <a:schemeClr val="bg1"/>
                        </a:solidFill>
                        <a:effectLst/>
                        <a:latin typeface="+mn-lt"/>
                      </a:endParaRPr>
                    </a:p>
                  </a:txBody>
                  <a:tcPr marL="9525" marR="9525" marT="9525" marB="0" anchor="b">
                    <a:solidFill>
                      <a:schemeClr val="tx2"/>
                    </a:solidFill>
                  </a:tcPr>
                </a:tc>
              </a:tr>
              <a:tr h="461010">
                <a:tc>
                  <a:txBody>
                    <a:bodyPr/>
                    <a:lstStyle/>
                    <a:p>
                      <a:pPr algn="ctr" fontAlgn="b"/>
                      <a:r>
                        <a:rPr lang="en-US" sz="1600" b="1" u="none" strike="noStrike" dirty="0">
                          <a:effectLst>
                            <a:outerShdw blurRad="38100" dist="38100" dir="2700000" algn="tl">
                              <a:srgbClr val="000000">
                                <a:alpha val="43137"/>
                              </a:srgbClr>
                            </a:outerShdw>
                          </a:effectLst>
                        </a:rPr>
                        <a:t>51G</a:t>
                      </a:r>
                      <a:endParaRPr lang="en-US" sz="1600" b="1" i="0" u="none" strike="noStrike" dirty="0">
                        <a:solidFill>
                          <a:srgbClr val="000000"/>
                        </a:solidFill>
                        <a:effectLst>
                          <a:outerShdw blurRad="38100" dist="38100" dir="2700000" algn="tl">
                            <a:srgbClr val="000000">
                              <a:alpha val="43137"/>
                            </a:srgbClr>
                          </a:outerShdw>
                        </a:effectLst>
                        <a:latin typeface="Arial"/>
                      </a:endParaRPr>
                    </a:p>
                  </a:txBody>
                  <a:tcPr marL="9525" marR="9525" marT="9525" marB="0" anchor="b"/>
                </a:tc>
                <a:tc>
                  <a:txBody>
                    <a:bodyPr/>
                    <a:lstStyle/>
                    <a:p>
                      <a:pPr algn="just" fontAlgn="b"/>
                      <a:endParaRPr lang="es-ES" sz="1600" b="0" i="0" u="none" strike="noStrike" dirty="0">
                        <a:solidFill>
                          <a:srgbClr val="000000"/>
                        </a:solidFill>
                        <a:latin typeface="Arial"/>
                      </a:endParaRPr>
                    </a:p>
                  </a:txBody>
                  <a:tcPr marL="9525" marR="9525" marT="9525" marB="0" anchor="b"/>
                </a:tc>
                <a:tc>
                  <a:txBody>
                    <a:bodyPr/>
                    <a:lstStyle/>
                    <a:p>
                      <a:pPr algn="just" fontAlgn="b"/>
                      <a:endParaRPr lang="es-ES" sz="1600" b="0" i="0" u="none" strike="noStrike" dirty="0">
                        <a:solidFill>
                          <a:srgbClr val="000000"/>
                        </a:solidFill>
                        <a:latin typeface="Arial"/>
                      </a:endParaRPr>
                    </a:p>
                  </a:txBody>
                  <a:tcPr marL="9525" marR="9525" marT="9525" marB="0" anchor="b"/>
                </a:tc>
              </a:tr>
              <a:tr h="461010">
                <a:tc>
                  <a:txBody>
                    <a:bodyPr/>
                    <a:lstStyle/>
                    <a:p>
                      <a:pPr algn="just" fontAlgn="b"/>
                      <a:r>
                        <a:rPr lang="en-US" sz="1600" u="none" strike="noStrike" dirty="0"/>
                        <a:t>Input:</a:t>
                      </a:r>
                      <a:endParaRPr lang="en-US" sz="1600" b="0" i="0" u="none" strike="noStrike" dirty="0">
                        <a:solidFill>
                          <a:srgbClr val="000000"/>
                        </a:solidFill>
                        <a:latin typeface="Arial"/>
                      </a:endParaRPr>
                    </a:p>
                  </a:txBody>
                  <a:tcPr marL="9525" marR="9525" marT="9525" marB="0" anchor="b"/>
                </a:tc>
                <a:tc>
                  <a:txBody>
                    <a:bodyPr/>
                    <a:lstStyle/>
                    <a:p>
                      <a:pPr algn="ctr" fontAlgn="b"/>
                      <a:r>
                        <a:rPr lang="es-ES" sz="1600" u="none" strike="noStrike" dirty="0"/>
                        <a:t>RMS</a:t>
                      </a:r>
                      <a:endParaRPr lang="es-ES" sz="1600" b="0" i="0" u="none" strike="noStrike" dirty="0">
                        <a:solidFill>
                          <a:srgbClr val="000000"/>
                        </a:solidFill>
                        <a:latin typeface="Arial"/>
                      </a:endParaRPr>
                    </a:p>
                  </a:txBody>
                  <a:tcPr marL="9525" marR="9525" marT="9525" marB="0" anchor="b"/>
                </a:tc>
                <a:tc>
                  <a:txBody>
                    <a:bodyPr/>
                    <a:lstStyle/>
                    <a:p>
                      <a:pPr algn="ctr" fontAlgn="b"/>
                      <a:r>
                        <a:rPr lang="es-ES" sz="1600" u="none" strike="noStrike" dirty="0"/>
                        <a:t>RMS</a:t>
                      </a:r>
                      <a:endParaRPr lang="es-ES" sz="1600" b="0" i="0" u="none" strike="noStrike" dirty="0">
                        <a:solidFill>
                          <a:srgbClr val="000000"/>
                        </a:solidFill>
                        <a:latin typeface="Arial"/>
                      </a:endParaRPr>
                    </a:p>
                  </a:txBody>
                  <a:tcPr marL="9525" marR="9525" marT="9525" marB="0" anchor="b"/>
                </a:tc>
              </a:tr>
              <a:tr h="461010">
                <a:tc>
                  <a:txBody>
                    <a:bodyPr/>
                    <a:lstStyle/>
                    <a:p>
                      <a:pPr algn="just" fontAlgn="b"/>
                      <a:r>
                        <a:rPr lang="en-US" sz="1600" u="none" strike="noStrike"/>
                        <a:t>Pickup:</a:t>
                      </a:r>
                      <a:endParaRPr lang="en-US" sz="1600" b="0" i="0" u="none" strike="noStrike">
                        <a:solidFill>
                          <a:srgbClr val="000000"/>
                        </a:solidFill>
                        <a:latin typeface="Arial"/>
                      </a:endParaRPr>
                    </a:p>
                  </a:txBody>
                  <a:tcPr marL="9525" marR="9525" marT="9525" marB="0" anchor="b"/>
                </a:tc>
                <a:tc>
                  <a:txBody>
                    <a:bodyPr/>
                    <a:lstStyle/>
                    <a:p>
                      <a:pPr algn="ctr" fontAlgn="b"/>
                      <a:r>
                        <a:rPr lang="es-ES" sz="1600" u="none" strike="noStrike"/>
                        <a:t>0.600 pu</a:t>
                      </a:r>
                      <a:endParaRPr lang="es-ES" sz="1600" b="0" i="0" u="none" strike="noStrike">
                        <a:solidFill>
                          <a:srgbClr val="000000"/>
                        </a:solidFill>
                        <a:latin typeface="Arial"/>
                      </a:endParaRPr>
                    </a:p>
                  </a:txBody>
                  <a:tcPr marL="9525" marR="9525" marT="9525" marB="0" anchor="b"/>
                </a:tc>
                <a:tc>
                  <a:txBody>
                    <a:bodyPr/>
                    <a:lstStyle/>
                    <a:p>
                      <a:pPr algn="ctr" fontAlgn="b"/>
                      <a:r>
                        <a:rPr lang="es-ES" sz="1600" u="none" strike="noStrike" dirty="0"/>
                        <a:t>0.600 </a:t>
                      </a:r>
                      <a:r>
                        <a:rPr lang="es-ES" sz="1600" u="none" strike="noStrike" dirty="0" err="1"/>
                        <a:t>pu</a:t>
                      </a:r>
                      <a:endParaRPr lang="es-ES" sz="1600" b="0" i="0" u="none" strike="noStrike" dirty="0">
                        <a:solidFill>
                          <a:srgbClr val="000000"/>
                        </a:solidFill>
                        <a:latin typeface="Arial"/>
                      </a:endParaRPr>
                    </a:p>
                  </a:txBody>
                  <a:tcPr marL="9525" marR="9525" marT="9525" marB="0" anchor="b"/>
                </a:tc>
              </a:tr>
              <a:tr h="461010">
                <a:tc>
                  <a:txBody>
                    <a:bodyPr/>
                    <a:lstStyle/>
                    <a:p>
                      <a:pPr algn="just" fontAlgn="b"/>
                      <a:r>
                        <a:rPr lang="en-US" sz="1600" u="none" strike="noStrike"/>
                        <a:t>Curve:</a:t>
                      </a:r>
                      <a:endParaRPr lang="en-US" sz="1600" b="0" i="0" u="none" strike="noStrike">
                        <a:solidFill>
                          <a:srgbClr val="000000"/>
                        </a:solidFill>
                        <a:latin typeface="Arial"/>
                      </a:endParaRPr>
                    </a:p>
                  </a:txBody>
                  <a:tcPr marL="9525" marR="9525" marT="9525" marB="0" anchor="b"/>
                </a:tc>
                <a:tc>
                  <a:txBody>
                    <a:bodyPr/>
                    <a:lstStyle/>
                    <a:p>
                      <a:pPr algn="ctr" fontAlgn="b"/>
                      <a:r>
                        <a:rPr lang="es-ES" sz="1600" u="none" strike="noStrike"/>
                        <a:t>IAC Very Inv</a:t>
                      </a:r>
                      <a:endParaRPr lang="es-ES" sz="1600" b="0" i="0" u="none" strike="noStrike">
                        <a:solidFill>
                          <a:srgbClr val="000000"/>
                        </a:solidFill>
                        <a:latin typeface="Arial"/>
                      </a:endParaRPr>
                    </a:p>
                  </a:txBody>
                  <a:tcPr marL="9525" marR="9525" marT="9525" marB="0" anchor="b"/>
                </a:tc>
                <a:tc>
                  <a:txBody>
                    <a:bodyPr/>
                    <a:lstStyle/>
                    <a:p>
                      <a:pPr algn="ctr" fontAlgn="b"/>
                      <a:r>
                        <a:rPr lang="es-ES" sz="1600" u="none" strike="noStrike" dirty="0"/>
                        <a:t>IAC </a:t>
                      </a:r>
                      <a:r>
                        <a:rPr lang="es-ES" sz="1600" u="none" strike="noStrike" dirty="0" err="1"/>
                        <a:t>Very</a:t>
                      </a:r>
                      <a:r>
                        <a:rPr lang="es-ES" sz="1600" u="none" strike="noStrike" dirty="0"/>
                        <a:t> </a:t>
                      </a:r>
                      <a:r>
                        <a:rPr lang="es-ES" sz="1600" u="none" strike="noStrike" dirty="0" err="1"/>
                        <a:t>Inv</a:t>
                      </a:r>
                      <a:endParaRPr lang="es-ES" sz="1600" b="0" i="0" u="none" strike="noStrike" dirty="0">
                        <a:solidFill>
                          <a:srgbClr val="000000"/>
                        </a:solidFill>
                        <a:latin typeface="Arial"/>
                      </a:endParaRPr>
                    </a:p>
                  </a:txBody>
                  <a:tcPr marL="9525" marR="9525" marT="9525" marB="0" anchor="b"/>
                </a:tc>
              </a:tr>
              <a:tr h="461010">
                <a:tc>
                  <a:txBody>
                    <a:bodyPr/>
                    <a:lstStyle/>
                    <a:p>
                      <a:pPr algn="just" fontAlgn="b"/>
                      <a:r>
                        <a:rPr lang="en-US" sz="1600" u="none" strike="noStrike"/>
                        <a:t>TD Multiplier:</a:t>
                      </a:r>
                      <a:endParaRPr lang="en-US" sz="1600" b="0" i="0" u="none" strike="noStrike">
                        <a:solidFill>
                          <a:srgbClr val="000000"/>
                        </a:solidFill>
                        <a:latin typeface="Arial"/>
                      </a:endParaRPr>
                    </a:p>
                  </a:txBody>
                  <a:tcPr marL="9525" marR="9525" marT="9525" marB="0" anchor="b"/>
                </a:tc>
                <a:tc>
                  <a:txBody>
                    <a:bodyPr/>
                    <a:lstStyle/>
                    <a:p>
                      <a:pPr algn="ctr" fontAlgn="b"/>
                      <a:r>
                        <a:rPr lang="es-ES" sz="1600" u="none" strike="noStrike"/>
                        <a:t>6.00</a:t>
                      </a:r>
                      <a:endParaRPr lang="es-ES" sz="1600" b="0" i="0" u="none" strike="noStrike">
                        <a:solidFill>
                          <a:srgbClr val="000000"/>
                        </a:solidFill>
                        <a:latin typeface="Arial"/>
                      </a:endParaRPr>
                    </a:p>
                  </a:txBody>
                  <a:tcPr marL="9525" marR="9525" marT="9525" marB="0" anchor="b"/>
                </a:tc>
                <a:tc>
                  <a:txBody>
                    <a:bodyPr/>
                    <a:lstStyle/>
                    <a:p>
                      <a:pPr algn="ctr" fontAlgn="b"/>
                      <a:r>
                        <a:rPr lang="es-ES" sz="1600" u="none" strike="noStrike" dirty="0"/>
                        <a:t>6.00</a:t>
                      </a:r>
                      <a:endParaRPr lang="es-ES" sz="1600" b="0" i="0" u="none" strike="noStrike" dirty="0">
                        <a:solidFill>
                          <a:srgbClr val="000000"/>
                        </a:solidFill>
                        <a:latin typeface="Arial"/>
                      </a:endParaRPr>
                    </a:p>
                  </a:txBody>
                  <a:tcPr marL="9525" marR="9525" marT="9525" marB="0" anchor="b"/>
                </a:tc>
              </a:tr>
            </a:tbl>
          </a:graphicData>
        </a:graphic>
      </p:graphicFrame>
      <p:sp>
        <p:nvSpPr>
          <p:cNvPr id="9" name="2 Marcador de contenido"/>
          <p:cNvSpPr txBox="1">
            <a:spLocks/>
          </p:cNvSpPr>
          <p:nvPr/>
        </p:nvSpPr>
        <p:spPr>
          <a:xfrm>
            <a:off x="76200" y="1600200"/>
            <a:ext cx="9144000" cy="381000"/>
          </a:xfrm>
          <a:prstGeom prst="rect">
            <a:avLst/>
          </a:prstGeom>
        </p:spPr>
        <p:txBody>
          <a:bodyPr vert="horz" lIns="91440" tIns="45720" rIns="91440" bIns="45720" rtlCol="0">
            <a:noAutofit/>
          </a:bodyPr>
          <a:lstStyle/>
          <a:p>
            <a:r>
              <a:rPr lang="es-ES" sz="1400" b="1" dirty="0" smtClean="0">
                <a:solidFill>
                  <a:schemeClr val="accent4"/>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PROTECCIÓN SOBRECORRIENTE TEMPORIZADA DE TIERRA DE TRANSFORMADOR (51G)</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4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4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4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4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4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s-EC" sz="1400" dirty="0" smtClean="0">
              <a:solidFill>
                <a:schemeClr val="accent4"/>
              </a:solidFill>
              <a:effectLst>
                <a:outerShdw blurRad="38100" dist="38100" dir="2700000" algn="tl">
                  <a:srgbClr val="000000">
                    <a:alpha val="43137"/>
                  </a:srgbClr>
                </a:outerShdw>
              </a:effectLst>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4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4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p:cNvPicPr/>
          <p:nvPr/>
        </p:nvPicPr>
        <p:blipFill>
          <a:blip r:embed="rId3" cstate="print"/>
          <a:srcRect/>
          <a:stretch>
            <a:fillRect/>
          </a:stretch>
        </p:blipFill>
        <p:spPr bwMode="auto">
          <a:xfrm>
            <a:off x="1295400" y="1524000"/>
            <a:ext cx="5867400" cy="3048000"/>
          </a:xfrm>
          <a:prstGeom prst="rect">
            <a:avLst/>
          </a:prstGeom>
          <a:noFill/>
          <a:ln w="9525">
            <a:noFill/>
            <a:miter lim="800000"/>
            <a:headEnd/>
            <a:tailEnd/>
          </a:ln>
        </p:spPr>
      </p:pic>
      <p:sp>
        <p:nvSpPr>
          <p:cNvPr id="12" name="2 Marcador de contenido"/>
          <p:cNvSpPr txBox="1">
            <a:spLocks/>
          </p:cNvSpPr>
          <p:nvPr/>
        </p:nvSpPr>
        <p:spPr>
          <a:xfrm>
            <a:off x="76200" y="1295400"/>
            <a:ext cx="8763000" cy="4572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1900" b="1" noProof="0" dirty="0" smtClean="0">
                <a:solidFill>
                  <a:schemeClr val="tx1">
                    <a:lumMod val="50000"/>
                    <a:lumOff val="50000"/>
                  </a:schemeClr>
                </a:solidFill>
                <a:effectLst>
                  <a:outerShdw blurRad="38100" dist="38100" dir="2700000" algn="tl">
                    <a:srgbClr val="000000">
                      <a:alpha val="43137"/>
                    </a:srgbClr>
                  </a:outerShdw>
                </a:effectLst>
                <a:latin typeface="+mj-lt"/>
              </a:rPr>
              <a:t>PROTECCION DE LAS LINEAS DE SUBTRANSMISION – GE D60</a:t>
            </a:r>
            <a:endParaRPr kumimoji="0" lang="es-ES" sz="1900" b="0" i="0" u="none" strike="noStrike" kern="1200" cap="none" spc="0" normalizeH="0" baseline="0" noProof="0" dirty="0" smtClean="0">
              <a:ln>
                <a:noFill/>
              </a:ln>
              <a:solidFill>
                <a:schemeClr val="tx1">
                  <a:lumMod val="50000"/>
                  <a:lumOff val="50000"/>
                </a:schemeClr>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9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9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9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9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9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9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p:txBody>
      </p:sp>
      <p:sp>
        <p:nvSpPr>
          <p:cNvPr id="6" name="1 Título"/>
          <p:cNvSpPr>
            <a:spLocks noGrp="1"/>
          </p:cNvSpPr>
          <p:nvPr>
            <p:ph type="title"/>
          </p:nvPr>
        </p:nvSpPr>
        <p:spPr>
          <a:xfrm>
            <a:off x="76200" y="685800"/>
            <a:ext cx="8229600" cy="609600"/>
          </a:xfrm>
        </p:spPr>
        <p:txBody>
          <a:bodyPr>
            <a:normAutofit/>
          </a:bodyPr>
          <a:lstStyle/>
          <a:p>
            <a:pPr algn="l"/>
            <a:r>
              <a:rPr lang="es-ES" sz="28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AJUSTES DE LAS PROTECCIONES</a:t>
            </a:r>
            <a:endParaRPr lang="es-ES" sz="28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7" name="2 Marcador de contenido"/>
          <p:cNvSpPr>
            <a:spLocks noGrp="1"/>
          </p:cNvSpPr>
          <p:nvPr>
            <p:ph idx="1"/>
          </p:nvPr>
        </p:nvSpPr>
        <p:spPr>
          <a:xfrm>
            <a:off x="228600" y="4495800"/>
            <a:ext cx="8686800" cy="2514600"/>
          </a:xfrm>
        </p:spPr>
        <p:txBody>
          <a:bodyPr vert="horz" lIns="91440" tIns="45720" rIns="91440" bIns="45720" rtlCol="0">
            <a:normAutofit/>
          </a:bodyPr>
          <a:lstStyle/>
          <a:p>
            <a:r>
              <a:rPr lang="es-ES" sz="2000" dirty="0" smtClean="0">
                <a:latin typeface="Verdana" pitchFamily="34" charset="0"/>
                <a:ea typeface="Verdana" pitchFamily="34" charset="0"/>
                <a:cs typeface="Verdana" pitchFamily="34" charset="0"/>
              </a:rPr>
              <a:t>El D60 tiene habilitada la función de protección de impedancia para fallas entre fases.  </a:t>
            </a:r>
          </a:p>
          <a:p>
            <a:pPr marL="857250" lvl="1" indent="-457200">
              <a:buNone/>
            </a:pPr>
            <a:endParaRPr lang="es-ES" sz="1600" dirty="0" smtClean="0">
              <a:latin typeface="Verdana" pitchFamily="34" charset="0"/>
              <a:ea typeface="Verdana" pitchFamily="34" charset="0"/>
              <a:cs typeface="Verdana" pitchFamily="34" charset="0"/>
            </a:endParaRPr>
          </a:p>
          <a:p>
            <a:pPr marL="457200" indent="-457200"/>
            <a:r>
              <a:rPr lang="es-ES" sz="2000" dirty="0" smtClean="0">
                <a:latin typeface="Verdana" pitchFamily="34" charset="0"/>
                <a:ea typeface="Verdana" pitchFamily="34" charset="0"/>
                <a:cs typeface="Verdana" pitchFamily="34" charset="0"/>
              </a:rPr>
              <a:t>Los </a:t>
            </a:r>
            <a:r>
              <a:rPr lang="es-ES" sz="2000" dirty="0" err="1" smtClean="0">
                <a:latin typeface="Verdana" pitchFamily="34" charset="0"/>
                <a:ea typeface="Verdana" pitchFamily="34" charset="0"/>
                <a:cs typeface="Verdana" pitchFamily="34" charset="0"/>
              </a:rPr>
              <a:t>reles</a:t>
            </a:r>
            <a:r>
              <a:rPr lang="es-ES" sz="2000" dirty="0" smtClean="0">
                <a:latin typeface="Verdana" pitchFamily="34" charset="0"/>
                <a:ea typeface="Verdana" pitchFamily="34" charset="0"/>
                <a:cs typeface="Verdana" pitchFamily="34" charset="0"/>
              </a:rPr>
              <a:t> de cada </a:t>
            </a:r>
            <a:r>
              <a:rPr lang="es-ES" sz="2000" dirty="0" err="1" smtClean="0">
                <a:latin typeface="Verdana" pitchFamily="34" charset="0"/>
                <a:ea typeface="Verdana" pitchFamily="34" charset="0"/>
                <a:cs typeface="Verdana" pitchFamily="34" charset="0"/>
              </a:rPr>
              <a:t>linea</a:t>
            </a:r>
            <a:r>
              <a:rPr lang="es-ES" sz="2000" dirty="0" smtClean="0">
                <a:latin typeface="Verdana" pitchFamily="34" charset="0"/>
                <a:ea typeface="Verdana" pitchFamily="34" charset="0"/>
                <a:cs typeface="Verdana" pitchFamily="34" charset="0"/>
              </a:rPr>
              <a:t> han sido ajustados en cinco diferentes grupos de ajustes, los mismos que dependen de las configuraciones de la red 69kV de distribución.</a:t>
            </a:r>
          </a:p>
          <a:p>
            <a:pPr marL="857250" lvl="1" indent="-457200">
              <a:buFont typeface="+mj-lt"/>
              <a:buAutoNum type="arabicPeriod"/>
            </a:pPr>
            <a:endParaRPr lang="es-ES" sz="1600" dirty="0"/>
          </a:p>
        </p:txBody>
      </p:sp>
      <p:sp>
        <p:nvSpPr>
          <p:cNvPr id="8"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73</a:t>
            </a:fld>
            <a:endParaRPr lang="es-ES" b="1" dirty="0">
              <a:latin typeface="BankGothic Md BT" pitchFamily="34" charset="0"/>
            </a:endParaRPr>
          </a:p>
        </p:txBody>
      </p:sp>
      <p:pic>
        <p:nvPicPr>
          <p:cNvPr id="10"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pic>
        <p:nvPicPr>
          <p:cNvPr id="14" name="Picture 3"/>
          <p:cNvPicPr>
            <a:picLocks noChangeAspect="1" noChangeArrowheads="1"/>
          </p:cNvPicPr>
          <p:nvPr/>
        </p:nvPicPr>
        <p:blipFill>
          <a:blip r:embed="rId5" cstate="print"/>
          <a:srcRect/>
          <a:stretch>
            <a:fillRect/>
          </a:stretch>
        </p:blipFill>
        <p:spPr bwMode="auto">
          <a:xfrm>
            <a:off x="76200" y="66675"/>
            <a:ext cx="8991600"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Marcador de contenido"/>
          <p:cNvSpPr txBox="1">
            <a:spLocks/>
          </p:cNvSpPr>
          <p:nvPr/>
        </p:nvSpPr>
        <p:spPr>
          <a:xfrm>
            <a:off x="76200" y="1219200"/>
            <a:ext cx="8763000" cy="4572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1900" b="1" noProof="0" dirty="0" smtClean="0">
                <a:solidFill>
                  <a:schemeClr val="tx1">
                    <a:lumMod val="50000"/>
                    <a:lumOff val="50000"/>
                  </a:schemeClr>
                </a:solidFill>
                <a:effectLst>
                  <a:outerShdw blurRad="38100" dist="38100" dir="2700000" algn="tl">
                    <a:srgbClr val="000000">
                      <a:alpha val="43137"/>
                    </a:srgbClr>
                  </a:outerShdw>
                </a:effectLst>
                <a:latin typeface="+mj-lt"/>
              </a:rPr>
              <a:t>PROTECCION DE LAS LINEAS DE SUBTRANSMISION – GE D60</a:t>
            </a:r>
            <a:endParaRPr kumimoji="0" lang="es-ES" sz="1900" b="0" i="0" u="none" strike="noStrike" kern="1200" cap="none" spc="0" normalizeH="0" baseline="0" noProof="0" dirty="0" smtClean="0">
              <a:ln>
                <a:noFill/>
              </a:ln>
              <a:solidFill>
                <a:schemeClr val="tx1">
                  <a:lumMod val="50000"/>
                  <a:lumOff val="50000"/>
                </a:schemeClr>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9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9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9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9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9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9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p:txBody>
      </p:sp>
      <p:sp>
        <p:nvSpPr>
          <p:cNvPr id="11" name="2 Marcador de contenido"/>
          <p:cNvSpPr txBox="1">
            <a:spLocks/>
          </p:cNvSpPr>
          <p:nvPr/>
        </p:nvSpPr>
        <p:spPr>
          <a:xfrm>
            <a:off x="152400" y="1524000"/>
            <a:ext cx="8839200" cy="381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1600" b="1" noProof="0" dirty="0" smtClean="0">
                <a:solidFill>
                  <a:schemeClr val="accent4"/>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LINEA DE SUBTRANSMISION PORTETE</a:t>
            </a:r>
            <a:endParaRPr kumimoji="0" lang="es-ES" sz="1600" b="1"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s-EC" sz="1600" dirty="0" smtClean="0">
              <a:solidFill>
                <a:schemeClr val="accent4"/>
              </a:solidFill>
              <a:effectLst>
                <a:outerShdw blurRad="38100" dist="38100" dir="2700000" algn="tl">
                  <a:srgbClr val="000000">
                    <a:alpha val="43137"/>
                  </a:srgbClr>
                </a:outerShdw>
              </a:effectLst>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p:txBody>
      </p:sp>
      <p:sp>
        <p:nvSpPr>
          <p:cNvPr id="6" name="1 Título"/>
          <p:cNvSpPr>
            <a:spLocks noGrp="1"/>
          </p:cNvSpPr>
          <p:nvPr>
            <p:ph type="title"/>
          </p:nvPr>
        </p:nvSpPr>
        <p:spPr>
          <a:xfrm>
            <a:off x="76200" y="685800"/>
            <a:ext cx="8229600" cy="609600"/>
          </a:xfrm>
        </p:spPr>
        <p:txBody>
          <a:bodyPr>
            <a:normAutofit/>
          </a:bodyPr>
          <a:lstStyle/>
          <a:p>
            <a:pPr algn="l"/>
            <a:r>
              <a:rPr lang="es-ES" sz="28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AJUSTES DE LAS PROTECCIONES</a:t>
            </a:r>
            <a:endParaRPr lang="es-ES" sz="28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8" name="6 Marcador de número de diapositiva"/>
          <p:cNvSpPr>
            <a:spLocks noGrp="1"/>
          </p:cNvSpPr>
          <p:nvPr>
            <p:ph type="sldNum" sz="quarter" idx="12"/>
          </p:nvPr>
        </p:nvSpPr>
        <p:spPr>
          <a:xfrm>
            <a:off x="8686800" y="6629400"/>
            <a:ext cx="533400" cy="288925"/>
          </a:xfrm>
        </p:spPr>
        <p:txBody>
          <a:bodyPr/>
          <a:lstStyle/>
          <a:p>
            <a:pPr algn="ctr"/>
            <a:fld id="{48F2BEE1-7EDF-426D-B610-D5CA66B6E39D}" type="slidenum">
              <a:rPr lang="es-ES" sz="1600" b="1" smtClean="0">
                <a:latin typeface="BankGothic Md BT" pitchFamily="34" charset="0"/>
              </a:rPr>
              <a:pPr algn="ctr"/>
              <a:t>74</a:t>
            </a:fld>
            <a:endParaRPr lang="es-ES" b="1" dirty="0">
              <a:latin typeface="BankGothic Md BT" pitchFamily="34" charset="0"/>
            </a:endParaRPr>
          </a:p>
        </p:txBody>
      </p:sp>
      <p:pic>
        <p:nvPicPr>
          <p:cNvPr id="14"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graphicFrame>
        <p:nvGraphicFramePr>
          <p:cNvPr id="9" name="8 Tabla"/>
          <p:cNvGraphicFramePr>
            <a:graphicFrameLocks noGrp="1"/>
          </p:cNvGraphicFramePr>
          <p:nvPr/>
        </p:nvGraphicFramePr>
        <p:xfrm>
          <a:off x="381000" y="1828800"/>
          <a:ext cx="8382000" cy="2606040"/>
        </p:xfrm>
        <a:graphic>
          <a:graphicData uri="http://schemas.openxmlformats.org/drawingml/2006/table">
            <a:tbl>
              <a:tblPr/>
              <a:tblGrid>
                <a:gridCol w="890773"/>
                <a:gridCol w="2497076"/>
                <a:gridCol w="1692152"/>
                <a:gridCol w="3301999"/>
              </a:tblGrid>
              <a:tr h="0">
                <a:tc gridSpan="4">
                  <a:txBody>
                    <a:bodyPr/>
                    <a:lstStyle/>
                    <a:p>
                      <a:pPr algn="ctr">
                        <a:lnSpc>
                          <a:spcPct val="150000"/>
                        </a:lnSpc>
                        <a:spcAft>
                          <a:spcPts val="0"/>
                        </a:spcAft>
                      </a:pPr>
                      <a:r>
                        <a:rPr lang="en-US" sz="1800" b="1" dirty="0" smtClean="0">
                          <a:solidFill>
                            <a:schemeClr val="tx1"/>
                          </a:solidFill>
                          <a:effectLst>
                            <a:outerShdw blurRad="38100" dist="38100" dir="2700000" algn="tl">
                              <a:srgbClr val="000000">
                                <a:alpha val="43137"/>
                              </a:srgbClr>
                            </a:outerShdw>
                          </a:effectLst>
                          <a:latin typeface="+mj-lt"/>
                          <a:ea typeface="Times New Roman"/>
                          <a:cs typeface="Times New Roman"/>
                        </a:rPr>
                        <a:t>GRUPOS DE AJUSTES</a:t>
                      </a:r>
                      <a:endParaRPr lang="en-US" sz="1800" b="1" dirty="0">
                        <a:solidFill>
                          <a:schemeClr val="tx1"/>
                        </a:solidFill>
                        <a:effectLst>
                          <a:outerShdw blurRad="38100" dist="38100" dir="2700000" algn="tl">
                            <a:srgbClr val="000000">
                              <a:alpha val="43137"/>
                            </a:srgbClr>
                          </a:outerShdw>
                        </a:effectLst>
                        <a:latin typeface="+mj-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50000"/>
                        </a:lnSpc>
                        <a:spcAft>
                          <a:spcPts val="0"/>
                        </a:spcAft>
                      </a:pPr>
                      <a:endParaRPr lang="en-US" sz="2400">
                        <a:solidFill>
                          <a:schemeClr val="bg1"/>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pPr algn="ctr">
                        <a:lnSpc>
                          <a:spcPct val="150000"/>
                        </a:lnSpc>
                        <a:spcAft>
                          <a:spcPts val="0"/>
                        </a:spcAft>
                      </a:pPr>
                      <a:endParaRPr lang="en-US" sz="2400" dirty="0">
                        <a:solidFill>
                          <a:schemeClr val="bg1"/>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pPr algn="ctr">
                        <a:lnSpc>
                          <a:spcPct val="150000"/>
                        </a:lnSpc>
                        <a:spcAft>
                          <a:spcPts val="0"/>
                        </a:spcAft>
                      </a:pPr>
                      <a:endParaRPr lang="en-US" sz="2400" dirty="0">
                        <a:solidFill>
                          <a:schemeClr val="bg1"/>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0">
                <a:tc>
                  <a:txBody>
                    <a:bodyPr/>
                    <a:lstStyle/>
                    <a:p>
                      <a:pPr algn="ctr">
                        <a:lnSpc>
                          <a:spcPct val="150000"/>
                        </a:lnSpc>
                        <a:spcAft>
                          <a:spcPts val="0"/>
                        </a:spcAft>
                      </a:pPr>
                      <a:r>
                        <a:rPr lang="es-ES" sz="1600" b="1" dirty="0">
                          <a:solidFill>
                            <a:schemeClr val="bg1"/>
                          </a:solidFill>
                          <a:latin typeface="Arial"/>
                          <a:ea typeface="Times New Roman"/>
                          <a:cs typeface="Times New Roman"/>
                        </a:rPr>
                        <a:t>Grupo</a:t>
                      </a:r>
                      <a:endParaRPr lang="en-US" sz="2400" dirty="0">
                        <a:solidFill>
                          <a:schemeClr val="bg1"/>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50000"/>
                        </a:lnSpc>
                        <a:spcAft>
                          <a:spcPts val="0"/>
                        </a:spcAft>
                      </a:pPr>
                      <a:r>
                        <a:rPr lang="es-ES" sz="1600" b="1">
                          <a:solidFill>
                            <a:schemeClr val="bg1"/>
                          </a:solidFill>
                          <a:latin typeface="Arial"/>
                          <a:ea typeface="Times New Roman"/>
                          <a:cs typeface="Times New Roman"/>
                        </a:rPr>
                        <a:t>Total Km. Línea</a:t>
                      </a:r>
                      <a:endParaRPr lang="en-US" sz="2400">
                        <a:solidFill>
                          <a:schemeClr val="bg1"/>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50000"/>
                        </a:lnSpc>
                        <a:spcAft>
                          <a:spcPts val="0"/>
                        </a:spcAft>
                      </a:pPr>
                      <a:r>
                        <a:rPr lang="es-ES" sz="1600" b="1" dirty="0">
                          <a:solidFill>
                            <a:schemeClr val="bg1"/>
                          </a:solidFill>
                          <a:latin typeface="Arial"/>
                          <a:ea typeface="Times New Roman"/>
                          <a:cs typeface="Times New Roman"/>
                        </a:rPr>
                        <a:t>Desde</a:t>
                      </a:r>
                      <a:endParaRPr lang="en-US" sz="2400" dirty="0">
                        <a:solidFill>
                          <a:schemeClr val="bg1"/>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50000"/>
                        </a:lnSpc>
                        <a:spcAft>
                          <a:spcPts val="0"/>
                        </a:spcAft>
                      </a:pPr>
                      <a:r>
                        <a:rPr lang="es-ES" sz="1600" b="1" dirty="0">
                          <a:solidFill>
                            <a:schemeClr val="bg1"/>
                          </a:solidFill>
                          <a:latin typeface="Arial"/>
                          <a:ea typeface="Times New Roman"/>
                          <a:cs typeface="Times New Roman"/>
                        </a:rPr>
                        <a:t>Hasta</a:t>
                      </a:r>
                      <a:endParaRPr lang="en-US" sz="2400" dirty="0">
                        <a:solidFill>
                          <a:schemeClr val="bg1"/>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0">
                <a:tc>
                  <a:txBody>
                    <a:bodyPr/>
                    <a:lstStyle/>
                    <a:p>
                      <a:pPr algn="ctr">
                        <a:lnSpc>
                          <a:spcPct val="150000"/>
                        </a:lnSpc>
                        <a:spcAft>
                          <a:spcPts val="0"/>
                        </a:spcAft>
                      </a:pPr>
                      <a:r>
                        <a:rPr lang="es-ES" sz="1600">
                          <a:latin typeface="Arial"/>
                          <a:ea typeface="Times New Roman"/>
                          <a:cs typeface="Times New Roman"/>
                        </a:rPr>
                        <a:t>1</a:t>
                      </a:r>
                      <a:endParaRPr lang="en-US" sz="24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600" dirty="0">
                          <a:latin typeface="Arial"/>
                          <a:ea typeface="Times New Roman"/>
                          <a:cs typeface="Times New Roman"/>
                        </a:rPr>
                        <a:t>6.42</a:t>
                      </a:r>
                      <a:endParaRPr lang="en-US" sz="2400" dirty="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600" dirty="0">
                          <a:latin typeface="Arial"/>
                          <a:ea typeface="Times New Roman"/>
                          <a:cs typeface="Times New Roman"/>
                        </a:rPr>
                        <a:t>S/E Tinajero</a:t>
                      </a:r>
                      <a:endParaRPr lang="en-US" sz="2400" dirty="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600" dirty="0">
                          <a:latin typeface="Arial"/>
                          <a:ea typeface="Times New Roman"/>
                          <a:cs typeface="Times New Roman"/>
                        </a:rPr>
                        <a:t>S/E Astillero</a:t>
                      </a:r>
                      <a:endParaRPr lang="en-US" sz="2400" dirty="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0">
                <a:tc>
                  <a:txBody>
                    <a:bodyPr/>
                    <a:lstStyle/>
                    <a:p>
                      <a:pPr algn="ctr">
                        <a:lnSpc>
                          <a:spcPct val="150000"/>
                        </a:lnSpc>
                        <a:spcAft>
                          <a:spcPts val="0"/>
                        </a:spcAft>
                      </a:pPr>
                      <a:r>
                        <a:rPr lang="es-ES" sz="1600">
                          <a:latin typeface="Arial"/>
                          <a:ea typeface="Times New Roman"/>
                          <a:cs typeface="Times New Roman"/>
                        </a:rPr>
                        <a:t>2</a:t>
                      </a:r>
                      <a:endParaRPr lang="en-US" sz="24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s-ES" sz="1600">
                          <a:latin typeface="Arial"/>
                          <a:ea typeface="Times New Roman"/>
                          <a:cs typeface="Times New Roman"/>
                        </a:rPr>
                        <a:t>11.81</a:t>
                      </a:r>
                      <a:endParaRPr lang="en-US" sz="24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s-ES" sz="1600">
                          <a:latin typeface="Arial"/>
                          <a:ea typeface="Times New Roman"/>
                          <a:cs typeface="Times New Roman"/>
                        </a:rPr>
                        <a:t>S/E Tinajero</a:t>
                      </a:r>
                      <a:endParaRPr lang="en-US" sz="24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s-ES" sz="1600" dirty="0">
                          <a:latin typeface="Arial"/>
                          <a:ea typeface="Times New Roman"/>
                          <a:cs typeface="Times New Roman"/>
                        </a:rPr>
                        <a:t>S/E </a:t>
                      </a:r>
                      <a:r>
                        <a:rPr lang="es-ES" sz="1600" dirty="0" err="1">
                          <a:latin typeface="Arial"/>
                          <a:ea typeface="Times New Roman"/>
                          <a:cs typeface="Times New Roman"/>
                        </a:rPr>
                        <a:t>Riocentro</a:t>
                      </a:r>
                      <a:r>
                        <a:rPr lang="es-ES" sz="1600" dirty="0">
                          <a:latin typeface="Arial"/>
                          <a:ea typeface="Times New Roman"/>
                          <a:cs typeface="Times New Roman"/>
                        </a:rPr>
                        <a:t> Sur</a:t>
                      </a:r>
                      <a:endParaRPr lang="en-US" sz="24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gn="ctr">
                        <a:lnSpc>
                          <a:spcPct val="150000"/>
                        </a:lnSpc>
                        <a:spcAft>
                          <a:spcPts val="0"/>
                        </a:spcAft>
                      </a:pPr>
                      <a:r>
                        <a:rPr lang="es-ES" sz="1600">
                          <a:latin typeface="Arial"/>
                          <a:ea typeface="Times New Roman"/>
                          <a:cs typeface="Times New Roman"/>
                        </a:rPr>
                        <a:t>3</a:t>
                      </a:r>
                      <a:endParaRPr lang="en-US" sz="24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s-ES" sz="1600">
                          <a:latin typeface="Arial"/>
                          <a:ea typeface="Times New Roman"/>
                          <a:cs typeface="Times New Roman"/>
                        </a:rPr>
                        <a:t>10.91</a:t>
                      </a:r>
                      <a:endParaRPr lang="en-US" sz="24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s-ES" sz="1600" dirty="0">
                          <a:latin typeface="Arial"/>
                          <a:ea typeface="Times New Roman"/>
                          <a:cs typeface="Times New Roman"/>
                        </a:rPr>
                        <a:t>S/E Tinajero</a:t>
                      </a:r>
                      <a:endParaRPr lang="en-US" sz="2400" dirty="0">
                        <a:latin typeface="Times New Roman"/>
                        <a:ea typeface="Times New Roman"/>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n-US" sz="1600" dirty="0">
                          <a:latin typeface="Arial"/>
                          <a:ea typeface="Times New Roman"/>
                          <a:cs typeface="Times New Roman"/>
                        </a:rPr>
                        <a:t>S/E </a:t>
                      </a:r>
                      <a:r>
                        <a:rPr lang="en-US" sz="1600" dirty="0" err="1">
                          <a:latin typeface="Arial"/>
                          <a:ea typeface="Times New Roman"/>
                          <a:cs typeface="Times New Roman"/>
                        </a:rPr>
                        <a:t>Salitral</a:t>
                      </a:r>
                      <a:r>
                        <a:rPr lang="en-US" sz="1600" dirty="0">
                          <a:latin typeface="Arial"/>
                          <a:ea typeface="Times New Roman"/>
                          <a:cs typeface="Times New Roman"/>
                        </a:rPr>
                        <a:t> AT Chambers</a:t>
                      </a:r>
                      <a:endParaRPr lang="en-US" sz="2400" dirty="0">
                        <a:latin typeface="Times New Roman"/>
                        <a:ea typeface="Times New Roman"/>
                        <a:cs typeface="Times New Roman"/>
                      </a:endParaRPr>
                    </a:p>
                  </a:txBody>
                  <a:tcPr marL="68580" marR="68580" marT="0" marB="0">
                    <a:lnL>
                      <a:noFill/>
                    </a:lnL>
                    <a:lnR>
                      <a:noFill/>
                    </a:lnR>
                    <a:lnT>
                      <a:noFill/>
                    </a:lnT>
                    <a:lnB>
                      <a:noFill/>
                    </a:lnB>
                  </a:tcPr>
                </a:tc>
              </a:tr>
              <a:tr h="44450">
                <a:tc>
                  <a:txBody>
                    <a:bodyPr/>
                    <a:lstStyle/>
                    <a:p>
                      <a:pPr algn="ctr">
                        <a:lnSpc>
                          <a:spcPct val="150000"/>
                        </a:lnSpc>
                        <a:spcAft>
                          <a:spcPts val="0"/>
                        </a:spcAft>
                      </a:pPr>
                      <a:r>
                        <a:rPr lang="es-ES" sz="1600">
                          <a:latin typeface="Arial"/>
                          <a:ea typeface="Times New Roman"/>
                          <a:cs typeface="Times New Roman"/>
                        </a:rPr>
                        <a:t>4</a:t>
                      </a:r>
                      <a:endParaRPr lang="en-US" sz="24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s-ES" sz="1600">
                          <a:latin typeface="Arial"/>
                          <a:ea typeface="Times New Roman"/>
                          <a:cs typeface="Times New Roman"/>
                        </a:rPr>
                        <a:t>8.51</a:t>
                      </a:r>
                      <a:endParaRPr lang="en-US" sz="24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s-ES" sz="1600">
                          <a:latin typeface="Arial"/>
                          <a:ea typeface="Times New Roman"/>
                          <a:cs typeface="Times New Roman"/>
                        </a:rPr>
                        <a:t>S/E Tinajero</a:t>
                      </a:r>
                      <a:endParaRPr lang="en-US" sz="24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s-ES" sz="1600" dirty="0">
                          <a:latin typeface="Arial"/>
                          <a:ea typeface="Times New Roman"/>
                          <a:cs typeface="Times New Roman"/>
                        </a:rPr>
                        <a:t>S/E Salitral AS Sur</a:t>
                      </a:r>
                      <a:endParaRPr lang="en-US" sz="24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gn="ctr">
                        <a:lnSpc>
                          <a:spcPct val="150000"/>
                        </a:lnSpc>
                        <a:spcAft>
                          <a:spcPts val="0"/>
                        </a:spcAft>
                      </a:pPr>
                      <a:r>
                        <a:rPr lang="es-ES" sz="1600">
                          <a:latin typeface="Arial"/>
                          <a:ea typeface="Times New Roman"/>
                          <a:cs typeface="Times New Roman"/>
                        </a:rPr>
                        <a:t>5</a:t>
                      </a:r>
                      <a:endParaRPr lang="en-US" sz="2400">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dirty="0">
                          <a:latin typeface="Arial"/>
                          <a:ea typeface="Times New Roman"/>
                          <a:cs typeface="Times New Roman"/>
                        </a:rPr>
                        <a:t>12.91</a:t>
                      </a:r>
                      <a:endParaRPr lang="en-US" sz="2400" dirty="0">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dirty="0">
                          <a:latin typeface="Arial"/>
                          <a:ea typeface="Times New Roman"/>
                          <a:cs typeface="Times New Roman"/>
                        </a:rPr>
                        <a:t>S/E Tinajero</a:t>
                      </a:r>
                      <a:endParaRPr lang="en-US" sz="2400" dirty="0">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dirty="0">
                          <a:latin typeface="Arial"/>
                          <a:ea typeface="Times New Roman"/>
                          <a:cs typeface="Times New Roman"/>
                        </a:rPr>
                        <a:t>S/E </a:t>
                      </a:r>
                      <a:r>
                        <a:rPr lang="en-US" sz="1600" dirty="0" err="1">
                          <a:latin typeface="Arial"/>
                          <a:ea typeface="Times New Roman"/>
                          <a:cs typeface="Times New Roman"/>
                        </a:rPr>
                        <a:t>Salitral</a:t>
                      </a:r>
                      <a:r>
                        <a:rPr lang="en-US" sz="1600" dirty="0">
                          <a:latin typeface="Arial"/>
                          <a:ea typeface="Times New Roman"/>
                          <a:cs typeface="Times New Roman"/>
                        </a:rPr>
                        <a:t> AS </a:t>
                      </a:r>
                      <a:r>
                        <a:rPr lang="en-US" sz="1600" dirty="0" err="1">
                          <a:latin typeface="Arial"/>
                          <a:ea typeface="Times New Roman"/>
                          <a:cs typeface="Times New Roman"/>
                        </a:rPr>
                        <a:t>Garay</a:t>
                      </a:r>
                      <a:endParaRPr lang="en-US" sz="2400" dirty="0">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13" name="12 Tabla"/>
          <p:cNvGraphicFramePr>
            <a:graphicFrameLocks noGrp="1"/>
          </p:cNvGraphicFramePr>
          <p:nvPr/>
        </p:nvGraphicFramePr>
        <p:xfrm>
          <a:off x="304803" y="4419600"/>
          <a:ext cx="8686797" cy="2185854"/>
        </p:xfrm>
        <a:graphic>
          <a:graphicData uri="http://schemas.openxmlformats.org/drawingml/2006/table">
            <a:tbl>
              <a:tblPr/>
              <a:tblGrid>
                <a:gridCol w="1240971"/>
                <a:gridCol w="1240971"/>
                <a:gridCol w="1240971"/>
                <a:gridCol w="1240971"/>
                <a:gridCol w="1240971"/>
                <a:gridCol w="1240971"/>
                <a:gridCol w="1240971"/>
              </a:tblGrid>
              <a:tr h="283029">
                <a:tc rowSpan="2">
                  <a:txBody>
                    <a:bodyPr/>
                    <a:lstStyle/>
                    <a:p>
                      <a:pPr algn="ctr">
                        <a:spcAft>
                          <a:spcPts val="0"/>
                        </a:spcAft>
                      </a:pPr>
                      <a:r>
                        <a:rPr lang="es-ES" sz="1600" b="1" dirty="0">
                          <a:latin typeface="Arial"/>
                          <a:ea typeface="Times New Roman"/>
                          <a:cs typeface="Times New Roman"/>
                        </a:rPr>
                        <a:t>Grupo</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ES" sz="1600" b="1" dirty="0">
                          <a:latin typeface="Arial"/>
                          <a:ea typeface="Times New Roman"/>
                          <a:cs typeface="Times New Roman"/>
                        </a:rPr>
                        <a:t>Zona 1 (t</a:t>
                      </a:r>
                      <a:r>
                        <a:rPr lang="es-ES" sz="1600" b="1" baseline="-25000" dirty="0">
                          <a:latin typeface="Arial"/>
                          <a:ea typeface="Times New Roman"/>
                          <a:cs typeface="Times New Roman"/>
                        </a:rPr>
                        <a:t>op</a:t>
                      </a:r>
                      <a:r>
                        <a:rPr lang="es-ES" sz="1600" b="1" dirty="0">
                          <a:latin typeface="Arial"/>
                          <a:ea typeface="Times New Roman"/>
                          <a:cs typeface="Times New Roman"/>
                        </a:rPr>
                        <a:t> = 0ms)</a:t>
                      </a:r>
                      <a:endParaRPr lang="en-US"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just">
                        <a:spcAft>
                          <a:spcPts val="0"/>
                        </a:spcAft>
                      </a:pPr>
                      <a:r>
                        <a:rPr lang="es-ES" sz="1600" b="1" dirty="0">
                          <a:latin typeface="Arial"/>
                          <a:ea typeface="Times New Roman"/>
                          <a:cs typeface="Times New Roman"/>
                        </a:rPr>
                        <a:t>Zona 2 (t</a:t>
                      </a:r>
                      <a:r>
                        <a:rPr lang="es-ES" sz="1600" b="1" baseline="-25000" dirty="0">
                          <a:latin typeface="Arial"/>
                          <a:ea typeface="Times New Roman"/>
                          <a:cs typeface="Times New Roman"/>
                        </a:rPr>
                        <a:t>op</a:t>
                      </a:r>
                      <a:r>
                        <a:rPr lang="es-ES" sz="1600" b="1" dirty="0">
                          <a:latin typeface="Arial"/>
                          <a:ea typeface="Times New Roman"/>
                          <a:cs typeface="Times New Roman"/>
                        </a:rPr>
                        <a:t> = 300ms)</a:t>
                      </a:r>
                      <a:endParaRPr lang="en-US"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just">
                        <a:spcAft>
                          <a:spcPts val="0"/>
                        </a:spcAft>
                      </a:pPr>
                      <a:r>
                        <a:rPr lang="es-ES" sz="1600" b="1" dirty="0">
                          <a:latin typeface="Arial"/>
                          <a:ea typeface="Times New Roman"/>
                          <a:cs typeface="Times New Roman"/>
                        </a:rPr>
                        <a:t>Zona 3 (t</a:t>
                      </a:r>
                      <a:r>
                        <a:rPr lang="es-ES" sz="1600" b="1" baseline="-25000" dirty="0">
                          <a:latin typeface="Arial"/>
                          <a:ea typeface="Times New Roman"/>
                          <a:cs typeface="Times New Roman"/>
                        </a:rPr>
                        <a:t>op</a:t>
                      </a:r>
                      <a:r>
                        <a:rPr lang="es-ES" sz="1600" b="1" dirty="0">
                          <a:latin typeface="Arial"/>
                          <a:ea typeface="Times New Roman"/>
                          <a:cs typeface="Times New Roman"/>
                        </a:rPr>
                        <a:t> = 600ms)</a:t>
                      </a:r>
                      <a:endParaRPr lang="en-US"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283029">
                <a:tc vMerge="1">
                  <a:txBody>
                    <a:bodyPr/>
                    <a:lstStyle/>
                    <a:p>
                      <a:endParaRPr lang="es-ES"/>
                    </a:p>
                  </a:txBody>
                  <a:tcPr/>
                </a:tc>
                <a:tc>
                  <a:txBody>
                    <a:bodyPr/>
                    <a:lstStyle/>
                    <a:p>
                      <a:pPr algn="ctr">
                        <a:spcAft>
                          <a:spcPts val="0"/>
                        </a:spcAft>
                      </a:pPr>
                      <a:r>
                        <a:rPr lang="es-ES" sz="1600" dirty="0">
                          <a:solidFill>
                            <a:schemeClr val="bg1"/>
                          </a:solidFill>
                          <a:latin typeface="Arial"/>
                          <a:ea typeface="Times New Roman"/>
                          <a:cs typeface="Times New Roman"/>
                        </a:rPr>
                        <a:t>Magnitud [Ohm]</a:t>
                      </a:r>
                      <a:endParaRPr lang="en-US" sz="2400" dirty="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es-ES" sz="1600" dirty="0">
                          <a:solidFill>
                            <a:schemeClr val="bg1"/>
                          </a:solidFill>
                          <a:latin typeface="Arial"/>
                          <a:ea typeface="Times New Roman"/>
                          <a:cs typeface="Times New Roman"/>
                        </a:rPr>
                        <a:t>Angulo</a:t>
                      </a:r>
                      <a:endParaRPr lang="en-US" sz="2400" dirty="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es-ES" sz="1600" dirty="0">
                          <a:solidFill>
                            <a:schemeClr val="bg1"/>
                          </a:solidFill>
                          <a:latin typeface="Arial"/>
                          <a:ea typeface="Times New Roman"/>
                          <a:cs typeface="Times New Roman"/>
                        </a:rPr>
                        <a:t>Magnitud [Ohm]</a:t>
                      </a:r>
                      <a:endParaRPr lang="en-US" sz="2400" dirty="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es-ES" sz="1600" dirty="0">
                          <a:solidFill>
                            <a:schemeClr val="bg1"/>
                          </a:solidFill>
                          <a:latin typeface="Arial"/>
                          <a:ea typeface="Times New Roman"/>
                          <a:cs typeface="Times New Roman"/>
                        </a:rPr>
                        <a:t>Angulo</a:t>
                      </a:r>
                      <a:endParaRPr lang="en-US" sz="2400" dirty="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es-ES" sz="1600">
                          <a:solidFill>
                            <a:schemeClr val="bg1"/>
                          </a:solidFill>
                          <a:latin typeface="Arial"/>
                          <a:ea typeface="Times New Roman"/>
                          <a:cs typeface="Times New Roman"/>
                        </a:rPr>
                        <a:t>Magnitud [Ohm]</a:t>
                      </a:r>
                      <a:endParaRPr lang="en-US" sz="240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es-ES" sz="1600" dirty="0">
                          <a:solidFill>
                            <a:schemeClr val="bg1"/>
                          </a:solidFill>
                          <a:latin typeface="Arial"/>
                          <a:ea typeface="Times New Roman"/>
                          <a:cs typeface="Times New Roman"/>
                        </a:rPr>
                        <a:t>Angulo</a:t>
                      </a:r>
                      <a:endParaRPr lang="en-US" sz="2400" dirty="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83029">
                <a:tc>
                  <a:txBody>
                    <a:bodyPr/>
                    <a:lstStyle/>
                    <a:p>
                      <a:pPr algn="ctr">
                        <a:spcAft>
                          <a:spcPts val="0"/>
                        </a:spcAft>
                      </a:pPr>
                      <a:r>
                        <a:rPr lang="es-ES" sz="1600" b="1">
                          <a:latin typeface="Arial"/>
                          <a:ea typeface="Times New Roman"/>
                          <a:cs typeface="Times New Roman"/>
                        </a:rPr>
                        <a:t>1</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0.86</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72º</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1.07</a:t>
                      </a:r>
                      <a:endParaRPr lang="en-US"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72º</a:t>
                      </a:r>
                      <a:endParaRPr lang="en-US"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1.94</a:t>
                      </a:r>
                      <a:endParaRPr lang="en-US"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82º</a:t>
                      </a:r>
                      <a:endParaRPr lang="en-US"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029">
                <a:tc>
                  <a:txBody>
                    <a:bodyPr/>
                    <a:lstStyle/>
                    <a:p>
                      <a:pPr algn="ctr">
                        <a:spcAft>
                          <a:spcPts val="0"/>
                        </a:spcAft>
                      </a:pPr>
                      <a:r>
                        <a:rPr lang="es-ES" sz="1600" b="1">
                          <a:latin typeface="Arial"/>
                          <a:ea typeface="Times New Roman"/>
                          <a:cs typeface="Times New Roman"/>
                        </a:rPr>
                        <a:t>2</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1.2</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72º</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1.5</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72º</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2.36</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79º</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029">
                <a:tc>
                  <a:txBody>
                    <a:bodyPr/>
                    <a:lstStyle/>
                    <a:p>
                      <a:pPr algn="ctr">
                        <a:spcAft>
                          <a:spcPts val="0"/>
                        </a:spcAft>
                      </a:pPr>
                      <a:r>
                        <a:rPr lang="es-ES" sz="1600" b="1">
                          <a:latin typeface="Arial"/>
                          <a:ea typeface="Times New Roman"/>
                          <a:cs typeface="Times New Roman"/>
                        </a:rPr>
                        <a:t>3</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3.57</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71º</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4.46</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71º</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6.66</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77º</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029">
                <a:tc>
                  <a:txBody>
                    <a:bodyPr/>
                    <a:lstStyle/>
                    <a:p>
                      <a:pPr algn="ctr">
                        <a:spcAft>
                          <a:spcPts val="0"/>
                        </a:spcAft>
                      </a:pPr>
                      <a:r>
                        <a:rPr lang="es-ES" sz="1600" b="1">
                          <a:latin typeface="Arial"/>
                          <a:ea typeface="Times New Roman"/>
                          <a:cs typeface="Times New Roman"/>
                        </a:rPr>
                        <a:t>4</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3.39</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71º</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4.24</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71º</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6.45</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78º</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029">
                <a:tc>
                  <a:txBody>
                    <a:bodyPr/>
                    <a:lstStyle/>
                    <a:p>
                      <a:pPr algn="ctr">
                        <a:spcAft>
                          <a:spcPts val="0"/>
                        </a:spcAft>
                      </a:pPr>
                      <a:r>
                        <a:rPr lang="es-ES" sz="1600" b="1">
                          <a:latin typeface="Arial"/>
                          <a:ea typeface="Times New Roman"/>
                          <a:cs typeface="Times New Roman"/>
                        </a:rPr>
                        <a:t>5</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3.52</a:t>
                      </a:r>
                      <a:endParaRPr lang="en-US"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72º</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4.4</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72º</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6.62</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78º</a:t>
                      </a:r>
                      <a:endParaRPr lang="en-US"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Marcador de contenido"/>
          <p:cNvSpPr txBox="1">
            <a:spLocks/>
          </p:cNvSpPr>
          <p:nvPr/>
        </p:nvSpPr>
        <p:spPr>
          <a:xfrm>
            <a:off x="76200" y="1219200"/>
            <a:ext cx="8763000" cy="4572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1900" b="1" noProof="0" dirty="0" smtClean="0">
                <a:solidFill>
                  <a:schemeClr val="tx1">
                    <a:lumMod val="50000"/>
                    <a:lumOff val="50000"/>
                  </a:schemeClr>
                </a:solidFill>
                <a:effectLst>
                  <a:outerShdw blurRad="38100" dist="38100" dir="2700000" algn="tl">
                    <a:srgbClr val="000000">
                      <a:alpha val="43137"/>
                    </a:srgbClr>
                  </a:outerShdw>
                </a:effectLst>
                <a:latin typeface="+mj-lt"/>
              </a:rPr>
              <a:t>PROTECCION DE LAS LINEAS DE SUBTRANSMISION – GE D60</a:t>
            </a:r>
            <a:endParaRPr kumimoji="0" lang="es-ES" sz="1900" b="0" i="0" u="none" strike="noStrike" kern="1200" cap="none" spc="0" normalizeH="0" baseline="0" noProof="0" dirty="0" smtClean="0">
              <a:ln>
                <a:noFill/>
              </a:ln>
              <a:solidFill>
                <a:schemeClr val="tx1">
                  <a:lumMod val="50000"/>
                  <a:lumOff val="50000"/>
                </a:schemeClr>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9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9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9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9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9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9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n-ea"/>
              <a:cs typeface="+mn-cs"/>
            </a:endParaRPr>
          </a:p>
        </p:txBody>
      </p:sp>
      <p:sp>
        <p:nvSpPr>
          <p:cNvPr id="11" name="2 Marcador de contenido"/>
          <p:cNvSpPr txBox="1">
            <a:spLocks/>
          </p:cNvSpPr>
          <p:nvPr/>
        </p:nvSpPr>
        <p:spPr>
          <a:xfrm>
            <a:off x="152400" y="1524000"/>
            <a:ext cx="8839200" cy="381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90000"/>
              </a:lnSpc>
              <a:spcBef>
                <a:spcPct val="20000"/>
              </a:spcBef>
              <a:spcAft>
                <a:spcPts val="0"/>
              </a:spcAft>
              <a:buClrTx/>
              <a:buSzTx/>
              <a:tabLst/>
              <a:defRPr/>
            </a:pPr>
            <a:r>
              <a:rPr lang="es-ES" sz="1600" b="1" noProof="0" dirty="0" smtClean="0">
                <a:solidFill>
                  <a:schemeClr val="accent4"/>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LINEA DE SUBTRANSMISION </a:t>
            </a:r>
            <a:r>
              <a:rPr lang="es-ES" sz="1600" b="1" dirty="0" smtClean="0">
                <a:solidFill>
                  <a:schemeClr val="accent4"/>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CHAMBER</a:t>
            </a:r>
            <a:endParaRPr kumimoji="0" lang="es-ES" sz="1600" b="1"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s-EC" sz="1600" dirty="0" smtClean="0">
              <a:solidFill>
                <a:schemeClr val="accent4"/>
              </a:solidFill>
              <a:effectLst>
                <a:outerShdw blurRad="38100" dist="38100" dir="2700000" algn="tl">
                  <a:srgbClr val="000000">
                    <a:alpha val="43137"/>
                  </a:srgbClr>
                </a:outerShdw>
              </a:effectLst>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1600" b="0"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j-lt"/>
              <a:ea typeface="+mn-ea"/>
              <a:cs typeface="+mn-cs"/>
            </a:endParaRPr>
          </a:p>
        </p:txBody>
      </p:sp>
      <p:sp>
        <p:nvSpPr>
          <p:cNvPr id="6" name="1 Título"/>
          <p:cNvSpPr>
            <a:spLocks noGrp="1"/>
          </p:cNvSpPr>
          <p:nvPr>
            <p:ph type="title"/>
          </p:nvPr>
        </p:nvSpPr>
        <p:spPr>
          <a:xfrm>
            <a:off x="76200" y="685800"/>
            <a:ext cx="8229600" cy="609600"/>
          </a:xfrm>
        </p:spPr>
        <p:txBody>
          <a:bodyPr>
            <a:normAutofit/>
          </a:bodyPr>
          <a:lstStyle/>
          <a:p>
            <a:pPr algn="l"/>
            <a:r>
              <a:rPr lang="es-ES" sz="28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AJUSTES DE LAS PROTECCIONES</a:t>
            </a:r>
            <a:endParaRPr lang="es-ES" sz="28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8" name="6 Marcador de número de diapositiva"/>
          <p:cNvSpPr>
            <a:spLocks noGrp="1"/>
          </p:cNvSpPr>
          <p:nvPr>
            <p:ph type="sldNum" sz="quarter" idx="12"/>
          </p:nvPr>
        </p:nvSpPr>
        <p:spPr>
          <a:xfrm>
            <a:off x="8686800" y="6629400"/>
            <a:ext cx="533400" cy="288925"/>
          </a:xfrm>
        </p:spPr>
        <p:txBody>
          <a:bodyPr/>
          <a:lstStyle/>
          <a:p>
            <a:pPr algn="ctr"/>
            <a:fld id="{48F2BEE1-7EDF-426D-B610-D5CA66B6E39D}" type="slidenum">
              <a:rPr lang="es-ES" sz="1600" b="1" smtClean="0">
                <a:latin typeface="BankGothic Md BT" pitchFamily="34" charset="0"/>
              </a:rPr>
              <a:pPr algn="ctr"/>
              <a:t>75</a:t>
            </a:fld>
            <a:endParaRPr lang="es-ES" b="1" dirty="0">
              <a:latin typeface="BankGothic Md BT" pitchFamily="34" charset="0"/>
            </a:endParaRPr>
          </a:p>
        </p:txBody>
      </p:sp>
      <p:pic>
        <p:nvPicPr>
          <p:cNvPr id="14"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graphicFrame>
        <p:nvGraphicFramePr>
          <p:cNvPr id="9" name="8 Tabla"/>
          <p:cNvGraphicFramePr>
            <a:graphicFrameLocks noGrp="1"/>
          </p:cNvGraphicFramePr>
          <p:nvPr/>
        </p:nvGraphicFramePr>
        <p:xfrm>
          <a:off x="381000" y="1828800"/>
          <a:ext cx="8382000" cy="2720340"/>
        </p:xfrm>
        <a:graphic>
          <a:graphicData uri="http://schemas.openxmlformats.org/drawingml/2006/table">
            <a:tbl>
              <a:tblPr/>
              <a:tblGrid>
                <a:gridCol w="890773"/>
                <a:gridCol w="2497076"/>
                <a:gridCol w="1692152"/>
                <a:gridCol w="3301999"/>
              </a:tblGrid>
              <a:tr h="0">
                <a:tc gridSpan="4">
                  <a:txBody>
                    <a:bodyPr/>
                    <a:lstStyle/>
                    <a:p>
                      <a:pPr algn="ctr">
                        <a:lnSpc>
                          <a:spcPct val="150000"/>
                        </a:lnSpc>
                        <a:spcAft>
                          <a:spcPts val="0"/>
                        </a:spcAft>
                      </a:pPr>
                      <a:r>
                        <a:rPr lang="en-US" sz="1800" b="1" dirty="0" smtClean="0">
                          <a:solidFill>
                            <a:schemeClr val="tx1"/>
                          </a:solidFill>
                          <a:effectLst>
                            <a:outerShdw blurRad="38100" dist="38100" dir="2700000" algn="tl">
                              <a:srgbClr val="000000">
                                <a:alpha val="43137"/>
                              </a:srgbClr>
                            </a:outerShdw>
                          </a:effectLst>
                          <a:latin typeface="+mj-lt"/>
                          <a:ea typeface="Times New Roman"/>
                          <a:cs typeface="Times New Roman"/>
                        </a:rPr>
                        <a:t>GRUPOS DE AJUSTES</a:t>
                      </a:r>
                      <a:endParaRPr lang="en-US" sz="1800" b="1" dirty="0">
                        <a:solidFill>
                          <a:schemeClr val="tx1"/>
                        </a:solidFill>
                        <a:effectLst>
                          <a:outerShdw blurRad="38100" dist="38100" dir="2700000" algn="tl">
                            <a:srgbClr val="000000">
                              <a:alpha val="43137"/>
                            </a:srgbClr>
                          </a:outerShdw>
                        </a:effectLst>
                        <a:latin typeface="+mj-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50000"/>
                        </a:lnSpc>
                        <a:spcAft>
                          <a:spcPts val="0"/>
                        </a:spcAft>
                      </a:pPr>
                      <a:endParaRPr lang="en-US" sz="2400">
                        <a:solidFill>
                          <a:schemeClr val="bg1"/>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pPr algn="ctr">
                        <a:lnSpc>
                          <a:spcPct val="150000"/>
                        </a:lnSpc>
                        <a:spcAft>
                          <a:spcPts val="0"/>
                        </a:spcAft>
                      </a:pPr>
                      <a:endParaRPr lang="en-US" sz="2400" dirty="0">
                        <a:solidFill>
                          <a:schemeClr val="bg1"/>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pPr algn="ctr">
                        <a:lnSpc>
                          <a:spcPct val="150000"/>
                        </a:lnSpc>
                        <a:spcAft>
                          <a:spcPts val="0"/>
                        </a:spcAft>
                      </a:pPr>
                      <a:endParaRPr lang="en-US" sz="2400" dirty="0">
                        <a:solidFill>
                          <a:schemeClr val="bg1"/>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0">
                <a:tc>
                  <a:txBody>
                    <a:bodyPr/>
                    <a:lstStyle/>
                    <a:p>
                      <a:pPr algn="ctr">
                        <a:lnSpc>
                          <a:spcPct val="150000"/>
                        </a:lnSpc>
                        <a:spcAft>
                          <a:spcPts val="0"/>
                        </a:spcAft>
                      </a:pPr>
                      <a:r>
                        <a:rPr lang="es-ES" sz="1600" b="1" dirty="0">
                          <a:solidFill>
                            <a:schemeClr val="bg1"/>
                          </a:solidFill>
                          <a:latin typeface="Arial"/>
                          <a:ea typeface="Times New Roman"/>
                          <a:cs typeface="Times New Roman"/>
                        </a:rPr>
                        <a:t>Grupo</a:t>
                      </a:r>
                      <a:endParaRPr lang="en-US" sz="2400" dirty="0">
                        <a:solidFill>
                          <a:schemeClr val="bg1"/>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50000"/>
                        </a:lnSpc>
                        <a:spcAft>
                          <a:spcPts val="0"/>
                        </a:spcAft>
                      </a:pPr>
                      <a:r>
                        <a:rPr lang="es-ES" sz="1600" b="1">
                          <a:solidFill>
                            <a:schemeClr val="bg1"/>
                          </a:solidFill>
                          <a:latin typeface="Arial"/>
                          <a:ea typeface="Times New Roman"/>
                          <a:cs typeface="Times New Roman"/>
                        </a:rPr>
                        <a:t>Total Km. Línea</a:t>
                      </a:r>
                      <a:endParaRPr lang="en-US" sz="2400">
                        <a:solidFill>
                          <a:schemeClr val="bg1"/>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50000"/>
                        </a:lnSpc>
                        <a:spcAft>
                          <a:spcPts val="0"/>
                        </a:spcAft>
                      </a:pPr>
                      <a:r>
                        <a:rPr lang="es-ES" sz="1600" b="1" dirty="0">
                          <a:solidFill>
                            <a:schemeClr val="bg1"/>
                          </a:solidFill>
                          <a:latin typeface="Arial"/>
                          <a:ea typeface="Times New Roman"/>
                          <a:cs typeface="Times New Roman"/>
                        </a:rPr>
                        <a:t>Desde</a:t>
                      </a:r>
                      <a:endParaRPr lang="en-US" sz="2400" dirty="0">
                        <a:solidFill>
                          <a:schemeClr val="bg1"/>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50000"/>
                        </a:lnSpc>
                        <a:spcAft>
                          <a:spcPts val="0"/>
                        </a:spcAft>
                      </a:pPr>
                      <a:r>
                        <a:rPr lang="es-ES" sz="1600" b="1" dirty="0">
                          <a:solidFill>
                            <a:schemeClr val="bg1"/>
                          </a:solidFill>
                          <a:latin typeface="Arial"/>
                          <a:ea typeface="Times New Roman"/>
                          <a:cs typeface="Times New Roman"/>
                        </a:rPr>
                        <a:t>Hasta</a:t>
                      </a:r>
                      <a:endParaRPr lang="en-US" sz="2400" dirty="0">
                        <a:solidFill>
                          <a:schemeClr val="bg1"/>
                        </a:solidFill>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0">
                <a:tc>
                  <a:txBody>
                    <a:bodyPr/>
                    <a:lstStyle/>
                    <a:p>
                      <a:pPr algn="ctr">
                        <a:lnSpc>
                          <a:spcPct val="150000"/>
                        </a:lnSpc>
                        <a:spcAft>
                          <a:spcPts val="0"/>
                        </a:spcAft>
                      </a:pPr>
                      <a:r>
                        <a:rPr lang="es-ES" sz="1700">
                          <a:latin typeface="Arial"/>
                          <a:ea typeface="Times New Roman"/>
                          <a:cs typeface="Times New Roman"/>
                        </a:rPr>
                        <a:t>1</a:t>
                      </a:r>
                      <a:endParaRPr lang="en-US" sz="17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700">
                          <a:latin typeface="Arial"/>
                          <a:ea typeface="Times New Roman"/>
                          <a:cs typeface="Times New Roman"/>
                        </a:rPr>
                        <a:t>6.42</a:t>
                      </a:r>
                      <a:endParaRPr lang="en-US" sz="17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700">
                          <a:latin typeface="Arial"/>
                          <a:ea typeface="Times New Roman"/>
                          <a:cs typeface="Times New Roman"/>
                        </a:rPr>
                        <a:t>S/E Tinajero</a:t>
                      </a:r>
                      <a:endParaRPr lang="en-US" sz="17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700">
                          <a:latin typeface="Arial"/>
                          <a:ea typeface="Times New Roman"/>
                          <a:cs typeface="Times New Roman"/>
                        </a:rPr>
                        <a:t>S/E Esmeraldas</a:t>
                      </a:r>
                      <a:endParaRPr lang="en-US" sz="17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0">
                <a:tc>
                  <a:txBody>
                    <a:bodyPr/>
                    <a:lstStyle/>
                    <a:p>
                      <a:pPr algn="ctr">
                        <a:lnSpc>
                          <a:spcPct val="150000"/>
                        </a:lnSpc>
                        <a:spcAft>
                          <a:spcPts val="0"/>
                        </a:spcAft>
                      </a:pPr>
                      <a:r>
                        <a:rPr lang="es-ES" sz="1700">
                          <a:latin typeface="Arial"/>
                          <a:ea typeface="Times New Roman"/>
                          <a:cs typeface="Times New Roman"/>
                        </a:rPr>
                        <a:t>2</a:t>
                      </a:r>
                      <a:endParaRPr lang="en-US" sz="17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s-ES" sz="1700">
                          <a:latin typeface="Arial"/>
                          <a:ea typeface="Times New Roman"/>
                          <a:cs typeface="Times New Roman"/>
                        </a:rPr>
                        <a:t>11.81</a:t>
                      </a:r>
                      <a:endParaRPr lang="en-US" sz="17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s-ES" sz="1700">
                          <a:latin typeface="Arial"/>
                          <a:ea typeface="Times New Roman"/>
                          <a:cs typeface="Times New Roman"/>
                        </a:rPr>
                        <a:t>S/E Tinajero</a:t>
                      </a:r>
                      <a:endParaRPr lang="en-US" sz="17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s-ES" sz="1700">
                          <a:latin typeface="Arial"/>
                          <a:ea typeface="Times New Roman"/>
                          <a:cs typeface="Times New Roman"/>
                        </a:rPr>
                        <a:t>S/E Trinitaria</a:t>
                      </a:r>
                      <a:endParaRPr lang="en-US" sz="170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gn="ctr">
                        <a:lnSpc>
                          <a:spcPct val="150000"/>
                        </a:lnSpc>
                        <a:spcAft>
                          <a:spcPts val="0"/>
                        </a:spcAft>
                      </a:pPr>
                      <a:r>
                        <a:rPr lang="es-ES" sz="1700">
                          <a:latin typeface="Arial"/>
                          <a:ea typeface="Times New Roman"/>
                          <a:cs typeface="Times New Roman"/>
                        </a:rPr>
                        <a:t>3</a:t>
                      </a:r>
                      <a:endParaRPr lang="en-US" sz="17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s-ES" sz="1700">
                          <a:latin typeface="Arial"/>
                          <a:ea typeface="Times New Roman"/>
                          <a:cs typeface="Times New Roman"/>
                        </a:rPr>
                        <a:t>10.91</a:t>
                      </a:r>
                      <a:endParaRPr lang="en-US" sz="17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s-ES" sz="1700">
                          <a:latin typeface="Arial"/>
                          <a:ea typeface="Times New Roman"/>
                          <a:cs typeface="Times New Roman"/>
                        </a:rPr>
                        <a:t>S/E Tinajero</a:t>
                      </a:r>
                      <a:endParaRPr lang="en-US" sz="17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s-ES" sz="1700">
                          <a:latin typeface="Arial"/>
                          <a:ea typeface="Times New Roman"/>
                          <a:cs typeface="Times New Roman"/>
                        </a:rPr>
                        <a:t>S/E Pradera</a:t>
                      </a:r>
                      <a:endParaRPr lang="en-US" sz="1700">
                        <a:latin typeface="Times New Roman"/>
                        <a:ea typeface="Times New Roman"/>
                        <a:cs typeface="Times New Roman"/>
                      </a:endParaRPr>
                    </a:p>
                  </a:txBody>
                  <a:tcPr marL="68580" marR="68580" marT="0" marB="0">
                    <a:lnL>
                      <a:noFill/>
                    </a:lnL>
                    <a:lnR>
                      <a:noFill/>
                    </a:lnR>
                    <a:lnT>
                      <a:noFill/>
                    </a:lnT>
                    <a:lnB>
                      <a:noFill/>
                    </a:lnB>
                  </a:tcPr>
                </a:tc>
              </a:tr>
              <a:tr h="44450">
                <a:tc>
                  <a:txBody>
                    <a:bodyPr/>
                    <a:lstStyle/>
                    <a:p>
                      <a:pPr algn="ctr">
                        <a:lnSpc>
                          <a:spcPct val="150000"/>
                        </a:lnSpc>
                        <a:spcAft>
                          <a:spcPts val="0"/>
                        </a:spcAft>
                      </a:pPr>
                      <a:r>
                        <a:rPr lang="es-ES" sz="1700">
                          <a:latin typeface="Arial"/>
                          <a:ea typeface="Times New Roman"/>
                          <a:cs typeface="Times New Roman"/>
                        </a:rPr>
                        <a:t>4</a:t>
                      </a:r>
                      <a:endParaRPr lang="en-US" sz="17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s-ES" sz="1700">
                          <a:latin typeface="Arial"/>
                          <a:ea typeface="Times New Roman"/>
                          <a:cs typeface="Times New Roman"/>
                        </a:rPr>
                        <a:t>8.51</a:t>
                      </a:r>
                      <a:endParaRPr lang="en-US" sz="17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s-ES" sz="1700">
                          <a:latin typeface="Arial"/>
                          <a:ea typeface="Times New Roman"/>
                          <a:cs typeface="Times New Roman"/>
                        </a:rPr>
                        <a:t>S/E Tinajero</a:t>
                      </a:r>
                      <a:endParaRPr lang="en-US" sz="1700">
                        <a:latin typeface="Times New Roman"/>
                        <a:ea typeface="Times New Roman"/>
                        <a:cs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s-ES" sz="1700">
                          <a:latin typeface="Arial"/>
                          <a:ea typeface="Times New Roman"/>
                          <a:cs typeface="Times New Roman"/>
                        </a:rPr>
                        <a:t>S/E Astillero</a:t>
                      </a:r>
                      <a:endParaRPr lang="en-US" sz="170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gn="ctr">
                        <a:lnSpc>
                          <a:spcPct val="150000"/>
                        </a:lnSpc>
                        <a:spcAft>
                          <a:spcPts val="0"/>
                        </a:spcAft>
                      </a:pPr>
                      <a:r>
                        <a:rPr lang="es-ES" sz="1700">
                          <a:latin typeface="Arial"/>
                          <a:ea typeface="Times New Roman"/>
                          <a:cs typeface="Times New Roman"/>
                        </a:rPr>
                        <a:t>5</a:t>
                      </a:r>
                      <a:endParaRPr lang="en-US" sz="1700">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700">
                          <a:latin typeface="Arial"/>
                          <a:ea typeface="Times New Roman"/>
                          <a:cs typeface="Times New Roman"/>
                        </a:rPr>
                        <a:t>12.91</a:t>
                      </a:r>
                      <a:endParaRPr lang="en-US" sz="1700">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700">
                          <a:latin typeface="Arial"/>
                          <a:ea typeface="Times New Roman"/>
                          <a:cs typeface="Times New Roman"/>
                        </a:rPr>
                        <a:t>S/E Tinajero</a:t>
                      </a:r>
                      <a:endParaRPr lang="en-US" sz="1700">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700" dirty="0">
                          <a:latin typeface="Arial"/>
                          <a:ea typeface="Times New Roman"/>
                          <a:cs typeface="Times New Roman"/>
                        </a:rPr>
                        <a:t>S/E Garay2</a:t>
                      </a:r>
                      <a:endParaRPr lang="en-US" sz="1700" dirty="0">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13" name="12 Tabla"/>
          <p:cNvGraphicFramePr>
            <a:graphicFrameLocks noGrp="1"/>
          </p:cNvGraphicFramePr>
          <p:nvPr/>
        </p:nvGraphicFramePr>
        <p:xfrm>
          <a:off x="367214" y="4572000"/>
          <a:ext cx="8243386" cy="2185854"/>
        </p:xfrm>
        <a:graphic>
          <a:graphicData uri="http://schemas.openxmlformats.org/drawingml/2006/table">
            <a:tbl>
              <a:tblPr/>
              <a:tblGrid>
                <a:gridCol w="797560"/>
                <a:gridCol w="1240971"/>
                <a:gridCol w="1240971"/>
                <a:gridCol w="1240971"/>
                <a:gridCol w="1240971"/>
                <a:gridCol w="1240971"/>
                <a:gridCol w="1240971"/>
              </a:tblGrid>
              <a:tr h="283029">
                <a:tc rowSpan="2">
                  <a:txBody>
                    <a:bodyPr/>
                    <a:lstStyle/>
                    <a:p>
                      <a:pPr algn="ctr">
                        <a:spcAft>
                          <a:spcPts val="0"/>
                        </a:spcAft>
                      </a:pPr>
                      <a:r>
                        <a:rPr lang="es-ES" sz="1600" b="1" dirty="0">
                          <a:latin typeface="Arial"/>
                          <a:ea typeface="Times New Roman"/>
                          <a:cs typeface="Times New Roman"/>
                        </a:rPr>
                        <a:t>Grupo</a:t>
                      </a:r>
                      <a:endParaRPr lang="en-US"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ES" sz="1600" b="1" dirty="0">
                          <a:latin typeface="Arial"/>
                          <a:ea typeface="Times New Roman"/>
                          <a:cs typeface="Times New Roman"/>
                        </a:rPr>
                        <a:t>Zona 1 (t</a:t>
                      </a:r>
                      <a:r>
                        <a:rPr lang="es-ES" sz="1600" b="1" baseline="-25000" dirty="0">
                          <a:latin typeface="Arial"/>
                          <a:ea typeface="Times New Roman"/>
                          <a:cs typeface="Times New Roman"/>
                        </a:rPr>
                        <a:t>op</a:t>
                      </a:r>
                      <a:r>
                        <a:rPr lang="es-ES" sz="1600" b="1" dirty="0">
                          <a:latin typeface="Arial"/>
                          <a:ea typeface="Times New Roman"/>
                          <a:cs typeface="Times New Roman"/>
                        </a:rPr>
                        <a:t> = 0ms)</a:t>
                      </a:r>
                      <a:endParaRPr lang="en-US"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just">
                        <a:spcAft>
                          <a:spcPts val="0"/>
                        </a:spcAft>
                      </a:pPr>
                      <a:r>
                        <a:rPr lang="es-ES" sz="1600" b="1" dirty="0">
                          <a:latin typeface="Arial"/>
                          <a:ea typeface="Times New Roman"/>
                          <a:cs typeface="Times New Roman"/>
                        </a:rPr>
                        <a:t>Zona 2 (t</a:t>
                      </a:r>
                      <a:r>
                        <a:rPr lang="es-ES" sz="1600" b="1" baseline="-25000" dirty="0">
                          <a:latin typeface="Arial"/>
                          <a:ea typeface="Times New Roman"/>
                          <a:cs typeface="Times New Roman"/>
                        </a:rPr>
                        <a:t>op</a:t>
                      </a:r>
                      <a:r>
                        <a:rPr lang="es-ES" sz="1600" b="1" dirty="0">
                          <a:latin typeface="Arial"/>
                          <a:ea typeface="Times New Roman"/>
                          <a:cs typeface="Times New Roman"/>
                        </a:rPr>
                        <a:t> = 300ms)</a:t>
                      </a:r>
                      <a:endParaRPr lang="en-US"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just">
                        <a:spcAft>
                          <a:spcPts val="0"/>
                        </a:spcAft>
                      </a:pPr>
                      <a:r>
                        <a:rPr lang="es-ES" sz="1600" b="1" dirty="0">
                          <a:latin typeface="Arial"/>
                          <a:ea typeface="Times New Roman"/>
                          <a:cs typeface="Times New Roman"/>
                        </a:rPr>
                        <a:t>Zona 3 (t</a:t>
                      </a:r>
                      <a:r>
                        <a:rPr lang="es-ES" sz="1600" b="1" baseline="-25000" dirty="0">
                          <a:latin typeface="Arial"/>
                          <a:ea typeface="Times New Roman"/>
                          <a:cs typeface="Times New Roman"/>
                        </a:rPr>
                        <a:t>op</a:t>
                      </a:r>
                      <a:r>
                        <a:rPr lang="es-ES" sz="1600" b="1" dirty="0">
                          <a:latin typeface="Arial"/>
                          <a:ea typeface="Times New Roman"/>
                          <a:cs typeface="Times New Roman"/>
                        </a:rPr>
                        <a:t> = 600ms)</a:t>
                      </a:r>
                      <a:endParaRPr lang="en-US"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283029">
                <a:tc vMerge="1">
                  <a:txBody>
                    <a:bodyPr/>
                    <a:lstStyle/>
                    <a:p>
                      <a:endParaRPr lang="es-ES"/>
                    </a:p>
                  </a:txBody>
                  <a:tcPr/>
                </a:tc>
                <a:tc>
                  <a:txBody>
                    <a:bodyPr/>
                    <a:lstStyle/>
                    <a:p>
                      <a:pPr algn="ctr">
                        <a:spcAft>
                          <a:spcPts val="0"/>
                        </a:spcAft>
                      </a:pPr>
                      <a:r>
                        <a:rPr lang="es-ES" sz="1600" dirty="0">
                          <a:solidFill>
                            <a:schemeClr val="bg1"/>
                          </a:solidFill>
                          <a:latin typeface="Arial"/>
                          <a:ea typeface="Times New Roman"/>
                          <a:cs typeface="Times New Roman"/>
                        </a:rPr>
                        <a:t>Magnitud [Ohm]</a:t>
                      </a:r>
                      <a:endParaRPr lang="en-US" sz="2400" dirty="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es-ES" sz="1600" dirty="0">
                          <a:solidFill>
                            <a:schemeClr val="bg1"/>
                          </a:solidFill>
                          <a:latin typeface="Arial"/>
                          <a:ea typeface="Times New Roman"/>
                          <a:cs typeface="Times New Roman"/>
                        </a:rPr>
                        <a:t>Angulo</a:t>
                      </a:r>
                      <a:endParaRPr lang="en-US" sz="2400" dirty="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es-ES" sz="1600" dirty="0">
                          <a:solidFill>
                            <a:schemeClr val="bg1"/>
                          </a:solidFill>
                          <a:latin typeface="Arial"/>
                          <a:ea typeface="Times New Roman"/>
                          <a:cs typeface="Times New Roman"/>
                        </a:rPr>
                        <a:t>Magnitud [Ohm]</a:t>
                      </a:r>
                      <a:endParaRPr lang="en-US" sz="2400" dirty="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es-ES" sz="1600" dirty="0">
                          <a:solidFill>
                            <a:schemeClr val="bg1"/>
                          </a:solidFill>
                          <a:latin typeface="Arial"/>
                          <a:ea typeface="Times New Roman"/>
                          <a:cs typeface="Times New Roman"/>
                        </a:rPr>
                        <a:t>Angulo</a:t>
                      </a:r>
                      <a:endParaRPr lang="en-US" sz="2400" dirty="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es-ES" sz="1600">
                          <a:solidFill>
                            <a:schemeClr val="bg1"/>
                          </a:solidFill>
                          <a:latin typeface="Arial"/>
                          <a:ea typeface="Times New Roman"/>
                          <a:cs typeface="Times New Roman"/>
                        </a:rPr>
                        <a:t>Magnitud [Ohm]</a:t>
                      </a:r>
                      <a:endParaRPr lang="en-US" sz="240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es-ES" sz="1600" dirty="0">
                          <a:solidFill>
                            <a:schemeClr val="bg1"/>
                          </a:solidFill>
                          <a:latin typeface="Arial"/>
                          <a:ea typeface="Times New Roman"/>
                          <a:cs typeface="Times New Roman"/>
                        </a:rPr>
                        <a:t>Angulo</a:t>
                      </a:r>
                      <a:endParaRPr lang="en-US" sz="2400" dirty="0">
                        <a:solidFill>
                          <a:schemeClr val="bg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83029">
                <a:tc>
                  <a:txBody>
                    <a:bodyPr/>
                    <a:lstStyle/>
                    <a:p>
                      <a:pPr algn="ctr">
                        <a:spcAft>
                          <a:spcPts val="0"/>
                        </a:spcAft>
                      </a:pPr>
                      <a:r>
                        <a:rPr lang="es-ES" sz="1600" b="1">
                          <a:latin typeface="Arial"/>
                          <a:ea typeface="Times New Roman"/>
                          <a:cs typeface="Times New Roman"/>
                        </a:rPr>
                        <a:t>1</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0.58</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72º</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0.73</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72º</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1.6</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82º</a:t>
                      </a:r>
                      <a:endParaRPr lang="en-US"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029">
                <a:tc>
                  <a:txBody>
                    <a:bodyPr/>
                    <a:lstStyle/>
                    <a:p>
                      <a:pPr algn="ctr">
                        <a:spcAft>
                          <a:spcPts val="0"/>
                        </a:spcAft>
                      </a:pPr>
                      <a:r>
                        <a:rPr lang="es-ES" sz="1600" b="1">
                          <a:latin typeface="Arial"/>
                          <a:ea typeface="Times New Roman"/>
                          <a:cs typeface="Times New Roman"/>
                        </a:rPr>
                        <a:t>2</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1.07</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72º</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1.34</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72º</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2.2</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79º</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029">
                <a:tc>
                  <a:txBody>
                    <a:bodyPr/>
                    <a:lstStyle/>
                    <a:p>
                      <a:pPr algn="ctr">
                        <a:spcAft>
                          <a:spcPts val="0"/>
                        </a:spcAft>
                      </a:pPr>
                      <a:r>
                        <a:rPr lang="es-ES" sz="1600" b="1">
                          <a:latin typeface="Arial"/>
                          <a:ea typeface="Times New Roman"/>
                          <a:cs typeface="Times New Roman"/>
                        </a:rPr>
                        <a:t>3</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0.99</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72º</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1.24</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72º</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2.10</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79º</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029">
                <a:tc>
                  <a:txBody>
                    <a:bodyPr/>
                    <a:lstStyle/>
                    <a:p>
                      <a:pPr algn="ctr">
                        <a:spcAft>
                          <a:spcPts val="0"/>
                        </a:spcAft>
                      </a:pPr>
                      <a:r>
                        <a:rPr lang="es-ES" sz="1600" b="1">
                          <a:latin typeface="Arial"/>
                          <a:ea typeface="Times New Roman"/>
                          <a:cs typeface="Times New Roman"/>
                        </a:rPr>
                        <a:t>4</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0.77</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72º</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0.97</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72º</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1.83</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81º</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029">
                <a:tc>
                  <a:txBody>
                    <a:bodyPr/>
                    <a:lstStyle/>
                    <a:p>
                      <a:pPr algn="ctr">
                        <a:spcAft>
                          <a:spcPts val="0"/>
                        </a:spcAft>
                      </a:pPr>
                      <a:r>
                        <a:rPr lang="es-ES" sz="1600" b="1">
                          <a:latin typeface="Arial"/>
                          <a:ea typeface="Times New Roman"/>
                          <a:cs typeface="Times New Roman"/>
                        </a:rPr>
                        <a:t>5</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1.18</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71º</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1.48</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71º</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a:latin typeface="Arial"/>
                          <a:ea typeface="Times New Roman"/>
                          <a:cs typeface="Times New Roman"/>
                        </a:rPr>
                        <a:t>2.34</a:t>
                      </a:r>
                      <a:endParaRPr lang="en-US" sz="2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600" dirty="0">
                          <a:latin typeface="Arial"/>
                          <a:ea typeface="Times New Roman"/>
                          <a:cs typeface="Times New Roman"/>
                        </a:rPr>
                        <a:t>78º</a:t>
                      </a:r>
                      <a:endParaRPr lang="en-US" sz="2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p:cNvPicPr/>
          <p:nvPr/>
        </p:nvPicPr>
        <p:blipFill>
          <a:blip r:embed="rId3" cstate="print"/>
          <a:srcRect l="1153" t="-2942" r="5971" b="-4657"/>
          <a:stretch>
            <a:fillRect/>
          </a:stretch>
        </p:blipFill>
        <p:spPr bwMode="auto">
          <a:xfrm>
            <a:off x="4267200" y="1905000"/>
            <a:ext cx="4876800" cy="4953000"/>
          </a:xfrm>
          <a:prstGeom prst="rect">
            <a:avLst/>
          </a:prstGeom>
          <a:noFill/>
          <a:ln w="6350" cmpd="sng">
            <a:noFill/>
            <a:miter lim="800000"/>
            <a:headEnd/>
            <a:tailEnd/>
          </a:ln>
          <a:effectLst/>
        </p:spPr>
      </p:pic>
      <p:sp>
        <p:nvSpPr>
          <p:cNvPr id="2" name="1 Título"/>
          <p:cNvSpPr>
            <a:spLocks noGrp="1"/>
          </p:cNvSpPr>
          <p:nvPr>
            <p:ph type="title"/>
          </p:nvPr>
        </p:nvSpPr>
        <p:spPr>
          <a:xfrm>
            <a:off x="304800" y="914400"/>
            <a:ext cx="8229600" cy="609600"/>
          </a:xfrm>
        </p:spPr>
        <p:txBody>
          <a:bodyPr>
            <a:noAutofit/>
          </a:bodyPr>
          <a:lstStyle/>
          <a:p>
            <a:pPr algn="l"/>
            <a:r>
              <a:rPr lang="es-ES" sz="25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COORDINACION DE LAS PROTECCIONES</a:t>
            </a:r>
            <a:endParaRPr lang="es-ES" sz="25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3" name="2 Marcador de contenido"/>
          <p:cNvSpPr>
            <a:spLocks noGrp="1"/>
          </p:cNvSpPr>
          <p:nvPr>
            <p:ph idx="1"/>
          </p:nvPr>
        </p:nvSpPr>
        <p:spPr>
          <a:xfrm>
            <a:off x="0" y="1524000"/>
            <a:ext cx="8305800" cy="381000"/>
          </a:xfrm>
        </p:spPr>
        <p:txBody>
          <a:bodyPr vert="horz" lIns="91440" tIns="45720" rIns="91440" bIns="45720" rtlCol="0">
            <a:normAutofit/>
          </a:bodyPr>
          <a:lstStyle/>
          <a:p>
            <a:pPr lvl="0">
              <a:buNone/>
            </a:pPr>
            <a:r>
              <a:rPr lang="es-ES" sz="1800" b="1" dirty="0" smtClean="0">
                <a:solidFill>
                  <a:schemeClr val="bg2">
                    <a:lumMod val="25000"/>
                  </a:schemeClr>
                </a:solidFill>
                <a:effectLst>
                  <a:outerShdw blurRad="38100" dist="38100" dir="2700000" algn="tl">
                    <a:srgbClr val="000000">
                      <a:alpha val="43137"/>
                    </a:srgbClr>
                  </a:outerShdw>
                </a:effectLst>
              </a:rPr>
              <a:t>COORDINACION – PROTECCIONES DE LA BARRA 1</a:t>
            </a:r>
            <a:endParaRPr lang="es-ES" sz="1800" b="1" dirty="0" smtClean="0">
              <a:solidFill>
                <a:schemeClr val="bg2">
                  <a:lumMod val="25000"/>
                </a:schemeClr>
              </a:solidFill>
              <a:effectLst>
                <a:outerShdw blurRad="38100" dist="38100" dir="2700000" algn="tl">
                  <a:srgbClr val="000000">
                    <a:alpha val="43137"/>
                  </a:srgbClr>
                </a:outerShdw>
              </a:effectLst>
              <a:latin typeface="Verdana" pitchFamily="34" charset="0"/>
            </a:endParaRPr>
          </a:p>
          <a:p>
            <a:pPr algn="just"/>
            <a:endParaRPr lang="es-ES" sz="1800" b="1" dirty="0" smtClean="0">
              <a:solidFill>
                <a:schemeClr val="bg2">
                  <a:lumMod val="25000"/>
                </a:schemeClr>
              </a:solidFill>
              <a:effectLst>
                <a:outerShdw blurRad="38100" dist="38100" dir="2700000" algn="tl">
                  <a:srgbClr val="000000">
                    <a:alpha val="43137"/>
                  </a:srgbClr>
                </a:outerShdw>
              </a:effectLst>
              <a:latin typeface="Verdana" pitchFamily="34" charset="0"/>
            </a:endParaRPr>
          </a:p>
          <a:p>
            <a:endParaRPr lang="es-ES" sz="1800" b="1" dirty="0" smtClean="0">
              <a:solidFill>
                <a:schemeClr val="bg2">
                  <a:lumMod val="25000"/>
                </a:schemeClr>
              </a:solidFill>
              <a:effectLst>
                <a:outerShdw blurRad="38100" dist="38100" dir="2700000" algn="tl">
                  <a:srgbClr val="000000">
                    <a:alpha val="43137"/>
                  </a:srgbClr>
                </a:outerShdw>
              </a:effectLst>
              <a:latin typeface="Verdana" pitchFamily="34" charset="0"/>
            </a:endParaRPr>
          </a:p>
          <a:p>
            <a:endParaRPr lang="es-EC" sz="1800" b="1" dirty="0" smtClean="0">
              <a:solidFill>
                <a:schemeClr val="bg2">
                  <a:lumMod val="25000"/>
                </a:schemeClr>
              </a:solidFill>
              <a:effectLst>
                <a:outerShdw blurRad="38100" dist="38100" dir="2700000" algn="tl">
                  <a:srgbClr val="000000">
                    <a:alpha val="43137"/>
                  </a:srgbClr>
                </a:outerShdw>
              </a:effectLst>
              <a:latin typeface="Verdana" pitchFamily="34" charset="0"/>
            </a:endParaRPr>
          </a:p>
          <a:p>
            <a:pPr algn="just"/>
            <a:endParaRPr lang="es-ES" sz="1800" b="1" dirty="0" smtClean="0">
              <a:solidFill>
                <a:schemeClr val="bg2">
                  <a:lumMod val="25000"/>
                </a:schemeClr>
              </a:solidFill>
              <a:effectLst>
                <a:outerShdw blurRad="38100" dist="38100" dir="2700000" algn="tl">
                  <a:srgbClr val="000000">
                    <a:alpha val="43137"/>
                  </a:srgbClr>
                </a:outerShdw>
              </a:effectLst>
              <a:latin typeface="Verdana" pitchFamily="34" charset="0"/>
            </a:endParaRPr>
          </a:p>
        </p:txBody>
      </p:sp>
      <p:pic>
        <p:nvPicPr>
          <p:cNvPr id="2051" name="Picture 3"/>
          <p:cNvPicPr>
            <a:picLocks noChangeAspect="1" noChangeArrowheads="1"/>
          </p:cNvPicPr>
          <p:nvPr/>
        </p:nvPicPr>
        <p:blipFill>
          <a:blip r:embed="rId4" cstate="print"/>
          <a:srcRect/>
          <a:stretch>
            <a:fillRect/>
          </a:stretch>
        </p:blipFill>
        <p:spPr bwMode="auto">
          <a:xfrm>
            <a:off x="76200" y="66675"/>
            <a:ext cx="8991600" cy="771525"/>
          </a:xfrm>
          <a:prstGeom prst="rect">
            <a:avLst/>
          </a:prstGeom>
          <a:noFill/>
          <a:ln w="9525">
            <a:noFill/>
            <a:miter lim="800000"/>
            <a:headEnd/>
            <a:tailEnd/>
          </a:ln>
        </p:spPr>
      </p:pic>
      <p:graphicFrame>
        <p:nvGraphicFramePr>
          <p:cNvPr id="13" name="12 Tabla"/>
          <p:cNvGraphicFramePr>
            <a:graphicFrameLocks noGrp="1"/>
          </p:cNvGraphicFramePr>
          <p:nvPr/>
        </p:nvGraphicFramePr>
        <p:xfrm>
          <a:off x="228600" y="3505200"/>
          <a:ext cx="4038600" cy="1706880"/>
        </p:xfrm>
        <a:graphic>
          <a:graphicData uri="http://schemas.openxmlformats.org/drawingml/2006/table">
            <a:tbl>
              <a:tblPr/>
              <a:tblGrid>
                <a:gridCol w="1905000"/>
                <a:gridCol w="2133600"/>
              </a:tblGrid>
              <a:tr h="340676">
                <a:tc>
                  <a:txBody>
                    <a:bodyPr/>
                    <a:lstStyle/>
                    <a:p>
                      <a:pPr algn="ctr">
                        <a:spcAft>
                          <a:spcPts val="0"/>
                        </a:spcAft>
                      </a:pPr>
                      <a:r>
                        <a:rPr lang="es-ES" sz="1600" b="1" dirty="0" smtClean="0">
                          <a:solidFill>
                            <a:schemeClr val="bg1"/>
                          </a:solidFill>
                          <a:latin typeface="Arial"/>
                          <a:ea typeface="Times New Roman"/>
                          <a:cs typeface="Times New Roman"/>
                        </a:rPr>
                        <a:t>Componente</a:t>
                      </a:r>
                      <a:endParaRPr lang="es-ES" sz="1600" dirty="0">
                        <a:solidFill>
                          <a:schemeClr val="bg1"/>
                        </a:solidFill>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es-ES" sz="1600" b="1" dirty="0">
                          <a:solidFill>
                            <a:schemeClr val="bg1"/>
                          </a:solidFill>
                          <a:latin typeface="Arial"/>
                          <a:ea typeface="Times New Roman"/>
                          <a:cs typeface="Times New Roman"/>
                        </a:rPr>
                        <a:t>Corriente Max de Falla [A]</a:t>
                      </a:r>
                      <a:endParaRPr lang="es-ES" sz="1600" dirty="0">
                        <a:solidFill>
                          <a:schemeClr val="bg1"/>
                        </a:solidFill>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01560">
                <a:tc>
                  <a:txBody>
                    <a:bodyPr/>
                    <a:lstStyle/>
                    <a:p>
                      <a:pPr algn="ctr">
                        <a:spcAft>
                          <a:spcPts val="0"/>
                        </a:spcAft>
                      </a:pPr>
                      <a:r>
                        <a:rPr lang="es-ES" sz="1600" dirty="0">
                          <a:latin typeface="Arial"/>
                          <a:ea typeface="Times New Roman"/>
                          <a:cs typeface="Times New Roman"/>
                        </a:rPr>
                        <a:t>Generador 1 </a:t>
                      </a:r>
                      <a:endParaRPr lang="es-ES" sz="1600" dirty="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600" dirty="0" smtClean="0">
                          <a:latin typeface="Arial"/>
                          <a:ea typeface="Times New Roman"/>
                          <a:cs typeface="Times New Roman"/>
                        </a:rPr>
                        <a:t>13328.76</a:t>
                      </a:r>
                      <a:endParaRPr lang="es-ES" sz="1600" dirty="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01560">
                <a:tc>
                  <a:txBody>
                    <a:bodyPr/>
                    <a:lstStyle/>
                    <a:p>
                      <a:pPr algn="ctr">
                        <a:spcAft>
                          <a:spcPts val="0"/>
                        </a:spcAft>
                      </a:pPr>
                      <a:endParaRPr lang="es-ES" sz="1600" dirty="0" smtClean="0">
                        <a:latin typeface="Arial"/>
                        <a:ea typeface="Times New Roman"/>
                        <a:cs typeface="Times New Roman"/>
                      </a:endParaRPr>
                    </a:p>
                    <a:p>
                      <a:pPr algn="ctr">
                        <a:spcAft>
                          <a:spcPts val="0"/>
                        </a:spcAft>
                      </a:pPr>
                      <a:r>
                        <a:rPr lang="es-ES" sz="1600" dirty="0" smtClean="0">
                          <a:latin typeface="Arial"/>
                          <a:ea typeface="Times New Roman"/>
                          <a:cs typeface="Times New Roman"/>
                        </a:rPr>
                        <a:t>Transformador </a:t>
                      </a:r>
                      <a:r>
                        <a:rPr lang="es-ES" sz="1600" dirty="0">
                          <a:latin typeface="Arial"/>
                          <a:ea typeface="Times New Roman"/>
                          <a:cs typeface="Times New Roman"/>
                        </a:rPr>
                        <a:t>1A</a:t>
                      </a:r>
                      <a:endParaRPr lang="es-ES" sz="16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ES" sz="1600" dirty="0">
                          <a:latin typeface="Arial"/>
                          <a:ea typeface="Times New Roman"/>
                          <a:cs typeface="Times New Roman"/>
                        </a:rPr>
                        <a:t>6664.38</a:t>
                      </a:r>
                      <a:endParaRPr lang="es-ES" sz="1600" dirty="0">
                        <a:latin typeface="Times New Roman"/>
                        <a:ea typeface="Times New Roman"/>
                        <a:cs typeface="Times New Roman"/>
                      </a:endParaRPr>
                    </a:p>
                  </a:txBody>
                  <a:tcPr marL="44450" marR="44450" marT="0" marB="0" anchor="b">
                    <a:lnL>
                      <a:noFill/>
                    </a:lnL>
                    <a:lnR>
                      <a:noFill/>
                    </a:lnR>
                    <a:lnT>
                      <a:noFill/>
                    </a:lnT>
                    <a:lnB>
                      <a:noFill/>
                    </a:lnB>
                  </a:tcPr>
                </a:tc>
              </a:tr>
              <a:tr h="201560">
                <a:tc>
                  <a:txBody>
                    <a:bodyPr/>
                    <a:lstStyle/>
                    <a:p>
                      <a:pPr algn="ctr">
                        <a:spcAft>
                          <a:spcPts val="0"/>
                        </a:spcAft>
                      </a:pPr>
                      <a:endParaRPr lang="es-ES" sz="1600" dirty="0" smtClean="0">
                        <a:latin typeface="Arial"/>
                        <a:ea typeface="Times New Roman"/>
                        <a:cs typeface="Times New Roman"/>
                      </a:endParaRPr>
                    </a:p>
                    <a:p>
                      <a:pPr algn="ctr">
                        <a:spcAft>
                          <a:spcPts val="0"/>
                        </a:spcAft>
                      </a:pPr>
                      <a:r>
                        <a:rPr lang="es-ES" sz="1600" dirty="0" smtClean="0">
                          <a:latin typeface="Arial"/>
                          <a:ea typeface="Times New Roman"/>
                          <a:cs typeface="Times New Roman"/>
                        </a:rPr>
                        <a:t>Transformador </a:t>
                      </a:r>
                      <a:r>
                        <a:rPr lang="es-ES" sz="1600" dirty="0">
                          <a:latin typeface="Arial"/>
                          <a:ea typeface="Times New Roman"/>
                          <a:cs typeface="Times New Roman"/>
                        </a:rPr>
                        <a:t>1B</a:t>
                      </a:r>
                      <a:endParaRPr lang="es-ES" sz="16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ES" sz="1600" dirty="0">
                          <a:latin typeface="Arial"/>
                          <a:ea typeface="Times New Roman"/>
                          <a:cs typeface="Times New Roman"/>
                        </a:rPr>
                        <a:t>6664.38</a:t>
                      </a:r>
                      <a:endParaRPr lang="es-ES" sz="1600" dirty="0">
                        <a:latin typeface="Times New Roman"/>
                        <a:ea typeface="Times New Roman"/>
                        <a:cs typeface="Times New Roman"/>
                      </a:endParaRPr>
                    </a:p>
                  </a:txBody>
                  <a:tcPr marL="44450" marR="44450" marT="0" marB="0" anchor="b">
                    <a:lnL>
                      <a:noFill/>
                    </a:lnL>
                    <a:lnR>
                      <a:noFill/>
                    </a:lnR>
                    <a:lnT>
                      <a:noFill/>
                    </a:lnT>
                    <a:lnB>
                      <a:noFill/>
                    </a:lnB>
                  </a:tcPr>
                </a:tc>
              </a:tr>
            </a:tbl>
          </a:graphicData>
        </a:graphic>
      </p:graphicFrame>
      <p:sp>
        <p:nvSpPr>
          <p:cNvPr id="14" name="13 CuadroTexto"/>
          <p:cNvSpPr txBox="1"/>
          <p:nvPr/>
        </p:nvSpPr>
        <p:spPr>
          <a:xfrm>
            <a:off x="0" y="2895600"/>
            <a:ext cx="4800600" cy="338554"/>
          </a:xfrm>
          <a:prstGeom prst="rect">
            <a:avLst/>
          </a:prstGeom>
          <a:noFill/>
        </p:spPr>
        <p:txBody>
          <a:bodyPr wrap="square" rtlCol="0">
            <a:spAutoFit/>
          </a:bodyPr>
          <a:lstStyle/>
          <a:p>
            <a:r>
              <a:rPr lang="es-ES" sz="1600" b="1" dirty="0" smtClean="0">
                <a:latin typeface="Verdana" pitchFamily="34" charset="0"/>
                <a:ea typeface="Verdana" pitchFamily="34" charset="0"/>
                <a:cs typeface="Verdana" pitchFamily="34" charset="0"/>
              </a:rPr>
              <a:t>Corrientes vistas por los componentes</a:t>
            </a:r>
            <a:endParaRPr lang="es-ES" sz="1600" b="1" dirty="0">
              <a:latin typeface="Verdana" pitchFamily="34" charset="0"/>
              <a:ea typeface="Verdana" pitchFamily="34" charset="0"/>
              <a:cs typeface="Verdana" pitchFamily="34" charset="0"/>
            </a:endParaRPr>
          </a:p>
        </p:txBody>
      </p:sp>
      <p:grpSp>
        <p:nvGrpSpPr>
          <p:cNvPr id="18" name="17 Grupo"/>
          <p:cNvGrpSpPr/>
          <p:nvPr/>
        </p:nvGrpSpPr>
        <p:grpSpPr>
          <a:xfrm>
            <a:off x="7847806" y="3048000"/>
            <a:ext cx="838994" cy="685800"/>
            <a:chOff x="7847806" y="3048000"/>
            <a:chExt cx="838994" cy="685800"/>
          </a:xfrm>
        </p:grpSpPr>
        <p:cxnSp>
          <p:nvCxnSpPr>
            <p:cNvPr id="16" name="15 Conector recto de flecha"/>
            <p:cNvCxnSpPr/>
            <p:nvPr/>
          </p:nvCxnSpPr>
          <p:spPr>
            <a:xfrm rot="5400000">
              <a:off x="7505700" y="3390106"/>
              <a:ext cx="6858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7" name="16 CuadroTexto"/>
            <p:cNvSpPr txBox="1"/>
            <p:nvPr/>
          </p:nvSpPr>
          <p:spPr>
            <a:xfrm>
              <a:off x="7848600" y="3166646"/>
              <a:ext cx="838200" cy="338554"/>
            </a:xfrm>
            <a:prstGeom prst="rect">
              <a:avLst/>
            </a:prstGeom>
            <a:noFill/>
          </p:spPr>
          <p:txBody>
            <a:bodyPr wrap="square" rtlCol="0">
              <a:spAutoFit/>
            </a:bodyPr>
            <a:lstStyle/>
            <a:p>
              <a:r>
                <a:rPr lang="es-ES" sz="1600" b="1" dirty="0" smtClean="0">
                  <a:solidFill>
                    <a:srgbClr val="C00000"/>
                  </a:solidFill>
                </a:rPr>
                <a:t>13329</a:t>
              </a:r>
              <a:endParaRPr lang="es-ES" sz="1600" b="1" dirty="0">
                <a:solidFill>
                  <a:srgbClr val="C00000"/>
                </a:solidFill>
              </a:endParaRPr>
            </a:p>
          </p:txBody>
        </p:sp>
      </p:grpSp>
      <p:grpSp>
        <p:nvGrpSpPr>
          <p:cNvPr id="19" name="18 Grupo"/>
          <p:cNvGrpSpPr/>
          <p:nvPr/>
        </p:nvGrpSpPr>
        <p:grpSpPr>
          <a:xfrm>
            <a:off x="7543800" y="4419600"/>
            <a:ext cx="1600200" cy="609600"/>
            <a:chOff x="7847806" y="3048000"/>
            <a:chExt cx="1600200" cy="609600"/>
          </a:xfrm>
        </p:grpSpPr>
        <p:cxnSp>
          <p:nvCxnSpPr>
            <p:cNvPr id="20" name="19 Conector recto de flecha"/>
            <p:cNvCxnSpPr/>
            <p:nvPr/>
          </p:nvCxnSpPr>
          <p:spPr>
            <a:xfrm rot="5400000">
              <a:off x="7543800" y="3352006"/>
              <a:ext cx="6096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1" name="20 CuadroTexto"/>
            <p:cNvSpPr txBox="1"/>
            <p:nvPr/>
          </p:nvSpPr>
          <p:spPr>
            <a:xfrm>
              <a:off x="8609806" y="3276600"/>
              <a:ext cx="838200" cy="338554"/>
            </a:xfrm>
            <a:prstGeom prst="rect">
              <a:avLst/>
            </a:prstGeom>
            <a:noFill/>
          </p:spPr>
          <p:txBody>
            <a:bodyPr wrap="square" rtlCol="0">
              <a:spAutoFit/>
            </a:bodyPr>
            <a:lstStyle/>
            <a:p>
              <a:r>
                <a:rPr lang="es-ES" sz="1600" b="1" dirty="0" smtClean="0">
                  <a:solidFill>
                    <a:srgbClr val="C00000"/>
                  </a:solidFill>
                </a:rPr>
                <a:t>6664</a:t>
              </a:r>
              <a:endParaRPr lang="es-ES" sz="1600" b="1" dirty="0">
                <a:solidFill>
                  <a:srgbClr val="C00000"/>
                </a:solidFill>
              </a:endParaRPr>
            </a:p>
          </p:txBody>
        </p:sp>
      </p:grpSp>
      <p:grpSp>
        <p:nvGrpSpPr>
          <p:cNvPr id="23" name="22 Grupo"/>
          <p:cNvGrpSpPr/>
          <p:nvPr/>
        </p:nvGrpSpPr>
        <p:grpSpPr>
          <a:xfrm>
            <a:off x="4953000" y="4495800"/>
            <a:ext cx="1295400" cy="609600"/>
            <a:chOff x="6553200" y="3200400"/>
            <a:chExt cx="1295400" cy="609600"/>
          </a:xfrm>
        </p:grpSpPr>
        <p:cxnSp>
          <p:nvCxnSpPr>
            <p:cNvPr id="24" name="23 Conector recto de flecha"/>
            <p:cNvCxnSpPr/>
            <p:nvPr/>
          </p:nvCxnSpPr>
          <p:spPr>
            <a:xfrm rot="5400000">
              <a:off x="7581503" y="3466703"/>
              <a:ext cx="533400" cy="79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5" name="24 CuadroTexto"/>
            <p:cNvSpPr txBox="1"/>
            <p:nvPr/>
          </p:nvSpPr>
          <p:spPr>
            <a:xfrm>
              <a:off x="6553200" y="3471446"/>
              <a:ext cx="838200" cy="338554"/>
            </a:xfrm>
            <a:prstGeom prst="rect">
              <a:avLst/>
            </a:prstGeom>
            <a:noFill/>
          </p:spPr>
          <p:txBody>
            <a:bodyPr wrap="square" rtlCol="0">
              <a:spAutoFit/>
            </a:bodyPr>
            <a:lstStyle/>
            <a:p>
              <a:r>
                <a:rPr lang="es-ES" sz="1600" b="1" dirty="0" smtClean="0">
                  <a:solidFill>
                    <a:srgbClr val="C00000"/>
                  </a:solidFill>
                </a:rPr>
                <a:t>6664</a:t>
              </a:r>
              <a:endParaRPr lang="es-ES" sz="1600" b="1" dirty="0">
                <a:solidFill>
                  <a:srgbClr val="C00000"/>
                </a:solidFill>
              </a:endParaRPr>
            </a:p>
          </p:txBody>
        </p:sp>
      </p:grpSp>
      <p:sp>
        <p:nvSpPr>
          <p:cNvPr id="27" name="26 Rayo"/>
          <p:cNvSpPr/>
          <p:nvPr/>
        </p:nvSpPr>
        <p:spPr>
          <a:xfrm>
            <a:off x="6553200" y="6248400"/>
            <a:ext cx="304800" cy="533400"/>
          </a:xfrm>
          <a:prstGeom prst="lightningBolt">
            <a:avLst/>
          </a:prstGeom>
          <a:solidFill>
            <a:srgbClr val="C00000"/>
          </a:solidFill>
          <a:ln>
            <a:tailEnd type="arrow"/>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S"/>
          </a:p>
        </p:txBody>
      </p:sp>
      <p:sp>
        <p:nvSpPr>
          <p:cNvPr id="28" name="27 CuadroTexto"/>
          <p:cNvSpPr txBox="1"/>
          <p:nvPr/>
        </p:nvSpPr>
        <p:spPr>
          <a:xfrm>
            <a:off x="6781800" y="6214646"/>
            <a:ext cx="838200" cy="338554"/>
          </a:xfrm>
          <a:prstGeom prst="rect">
            <a:avLst/>
          </a:prstGeom>
          <a:noFill/>
        </p:spPr>
        <p:txBody>
          <a:bodyPr wrap="square" rtlCol="0">
            <a:spAutoFit/>
          </a:bodyPr>
          <a:lstStyle/>
          <a:p>
            <a:r>
              <a:rPr lang="es-ES" sz="1600" b="1" dirty="0" smtClean="0">
                <a:solidFill>
                  <a:srgbClr val="C00000"/>
                </a:solidFill>
              </a:rPr>
              <a:t>26014</a:t>
            </a:r>
            <a:endParaRPr lang="es-ES" sz="1600" b="1" dirty="0">
              <a:solidFill>
                <a:srgbClr val="C00000"/>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p:cNvPicPr/>
          <p:nvPr/>
        </p:nvPicPr>
        <p:blipFill>
          <a:blip r:embed="rId3" cstate="print"/>
          <a:srcRect l="1153" t="-2942" r="5971" b="-4657"/>
          <a:stretch>
            <a:fillRect/>
          </a:stretch>
        </p:blipFill>
        <p:spPr bwMode="auto">
          <a:xfrm>
            <a:off x="4267200" y="1905000"/>
            <a:ext cx="4876800" cy="4953000"/>
          </a:xfrm>
          <a:prstGeom prst="rect">
            <a:avLst/>
          </a:prstGeom>
          <a:noFill/>
          <a:ln w="6350" cmpd="sng">
            <a:noFill/>
            <a:miter lim="800000"/>
            <a:headEnd/>
            <a:tailEnd/>
          </a:ln>
          <a:effectLst/>
        </p:spPr>
      </p:pic>
      <p:sp>
        <p:nvSpPr>
          <p:cNvPr id="2" name="1 Título"/>
          <p:cNvSpPr>
            <a:spLocks noGrp="1"/>
          </p:cNvSpPr>
          <p:nvPr>
            <p:ph type="title"/>
          </p:nvPr>
        </p:nvSpPr>
        <p:spPr>
          <a:xfrm>
            <a:off x="304800" y="914400"/>
            <a:ext cx="8229600" cy="609600"/>
          </a:xfrm>
        </p:spPr>
        <p:txBody>
          <a:bodyPr>
            <a:noAutofit/>
          </a:bodyPr>
          <a:lstStyle/>
          <a:p>
            <a:pPr algn="l"/>
            <a:r>
              <a:rPr lang="es-ES" sz="25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COORDINACION DE LAS PROTECCIONES</a:t>
            </a:r>
            <a:endParaRPr lang="es-ES" sz="25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3" name="2 Marcador de contenido"/>
          <p:cNvSpPr>
            <a:spLocks noGrp="1"/>
          </p:cNvSpPr>
          <p:nvPr>
            <p:ph idx="1"/>
          </p:nvPr>
        </p:nvSpPr>
        <p:spPr>
          <a:xfrm>
            <a:off x="5105400" y="1524000"/>
            <a:ext cx="3352800" cy="381000"/>
          </a:xfrm>
        </p:spPr>
        <p:txBody>
          <a:bodyPr vert="horz" lIns="91440" tIns="45720" rIns="91440" bIns="45720" rtlCol="0">
            <a:normAutofit fontScale="92500"/>
          </a:bodyPr>
          <a:lstStyle/>
          <a:p>
            <a:pPr lvl="0">
              <a:buNone/>
            </a:pPr>
            <a:r>
              <a:rPr lang="es-ES" sz="1800" b="1" dirty="0" smtClean="0">
                <a:solidFill>
                  <a:schemeClr val="bg2">
                    <a:lumMod val="25000"/>
                  </a:schemeClr>
                </a:solidFill>
                <a:effectLst>
                  <a:outerShdw blurRad="38100" dist="38100" dir="2700000" algn="tl">
                    <a:srgbClr val="000000">
                      <a:alpha val="43137"/>
                    </a:srgbClr>
                  </a:outerShdw>
                </a:effectLst>
              </a:rPr>
              <a:t>CRITERIO DE COORDINACION</a:t>
            </a:r>
            <a:endParaRPr lang="es-ES" sz="1800" b="1" dirty="0" smtClean="0">
              <a:solidFill>
                <a:schemeClr val="bg2">
                  <a:lumMod val="25000"/>
                </a:schemeClr>
              </a:solidFill>
              <a:effectLst>
                <a:outerShdw blurRad="38100" dist="38100" dir="2700000" algn="tl">
                  <a:srgbClr val="000000">
                    <a:alpha val="43137"/>
                  </a:srgbClr>
                </a:outerShdw>
              </a:effectLst>
              <a:latin typeface="Verdana" pitchFamily="34" charset="0"/>
            </a:endParaRPr>
          </a:p>
          <a:p>
            <a:pPr algn="just"/>
            <a:endParaRPr lang="es-ES" sz="1800" b="1" dirty="0" smtClean="0">
              <a:solidFill>
                <a:schemeClr val="bg2">
                  <a:lumMod val="25000"/>
                </a:schemeClr>
              </a:solidFill>
              <a:effectLst>
                <a:outerShdw blurRad="38100" dist="38100" dir="2700000" algn="tl">
                  <a:srgbClr val="000000">
                    <a:alpha val="43137"/>
                  </a:srgbClr>
                </a:outerShdw>
              </a:effectLst>
              <a:latin typeface="Verdana" pitchFamily="34" charset="0"/>
            </a:endParaRPr>
          </a:p>
          <a:p>
            <a:endParaRPr lang="es-ES" sz="1800" b="1" dirty="0" smtClean="0">
              <a:solidFill>
                <a:schemeClr val="bg2">
                  <a:lumMod val="25000"/>
                </a:schemeClr>
              </a:solidFill>
              <a:effectLst>
                <a:outerShdw blurRad="38100" dist="38100" dir="2700000" algn="tl">
                  <a:srgbClr val="000000">
                    <a:alpha val="43137"/>
                  </a:srgbClr>
                </a:outerShdw>
              </a:effectLst>
              <a:latin typeface="Verdana" pitchFamily="34" charset="0"/>
            </a:endParaRPr>
          </a:p>
          <a:p>
            <a:endParaRPr lang="es-EC" sz="1800" b="1" dirty="0" smtClean="0">
              <a:solidFill>
                <a:schemeClr val="bg2">
                  <a:lumMod val="25000"/>
                </a:schemeClr>
              </a:solidFill>
              <a:effectLst>
                <a:outerShdw blurRad="38100" dist="38100" dir="2700000" algn="tl">
                  <a:srgbClr val="000000">
                    <a:alpha val="43137"/>
                  </a:srgbClr>
                </a:outerShdw>
              </a:effectLst>
              <a:latin typeface="Verdana" pitchFamily="34" charset="0"/>
            </a:endParaRPr>
          </a:p>
          <a:p>
            <a:pPr algn="just"/>
            <a:endParaRPr lang="es-ES" sz="1800" b="1" dirty="0" smtClean="0">
              <a:solidFill>
                <a:schemeClr val="bg2">
                  <a:lumMod val="25000"/>
                </a:schemeClr>
              </a:solidFill>
              <a:effectLst>
                <a:outerShdw blurRad="38100" dist="38100" dir="2700000" algn="tl">
                  <a:srgbClr val="000000">
                    <a:alpha val="43137"/>
                  </a:srgbClr>
                </a:outerShdw>
              </a:effectLst>
              <a:latin typeface="Verdana" pitchFamily="34" charset="0"/>
            </a:endParaRPr>
          </a:p>
        </p:txBody>
      </p:sp>
      <p:pic>
        <p:nvPicPr>
          <p:cNvPr id="2051" name="Picture 3"/>
          <p:cNvPicPr>
            <a:picLocks noChangeAspect="1" noChangeArrowheads="1"/>
          </p:cNvPicPr>
          <p:nvPr/>
        </p:nvPicPr>
        <p:blipFill>
          <a:blip r:embed="rId4" cstate="print"/>
          <a:srcRect/>
          <a:stretch>
            <a:fillRect/>
          </a:stretch>
        </p:blipFill>
        <p:spPr bwMode="auto">
          <a:xfrm>
            <a:off x="76200" y="66675"/>
            <a:ext cx="8991600" cy="771525"/>
          </a:xfrm>
          <a:prstGeom prst="rect">
            <a:avLst/>
          </a:prstGeom>
          <a:noFill/>
          <a:ln w="9525">
            <a:noFill/>
            <a:miter lim="800000"/>
            <a:headEnd/>
            <a:tailEnd/>
          </a:ln>
        </p:spPr>
      </p:pic>
      <p:grpSp>
        <p:nvGrpSpPr>
          <p:cNvPr id="4" name="17 Grupo"/>
          <p:cNvGrpSpPr/>
          <p:nvPr/>
        </p:nvGrpSpPr>
        <p:grpSpPr>
          <a:xfrm>
            <a:off x="7847806" y="3048000"/>
            <a:ext cx="838994" cy="685800"/>
            <a:chOff x="7847806" y="3048000"/>
            <a:chExt cx="838994" cy="685800"/>
          </a:xfrm>
        </p:grpSpPr>
        <p:cxnSp>
          <p:nvCxnSpPr>
            <p:cNvPr id="16" name="15 Conector recto de flecha"/>
            <p:cNvCxnSpPr/>
            <p:nvPr/>
          </p:nvCxnSpPr>
          <p:spPr>
            <a:xfrm rot="5400000">
              <a:off x="7505700" y="3390106"/>
              <a:ext cx="6858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7" name="16 CuadroTexto"/>
            <p:cNvSpPr txBox="1"/>
            <p:nvPr/>
          </p:nvSpPr>
          <p:spPr>
            <a:xfrm>
              <a:off x="7848600" y="3166646"/>
              <a:ext cx="838200" cy="338554"/>
            </a:xfrm>
            <a:prstGeom prst="rect">
              <a:avLst/>
            </a:prstGeom>
            <a:noFill/>
          </p:spPr>
          <p:txBody>
            <a:bodyPr wrap="square" rtlCol="0">
              <a:spAutoFit/>
            </a:bodyPr>
            <a:lstStyle/>
            <a:p>
              <a:r>
                <a:rPr lang="es-ES" sz="1600" b="1" dirty="0" smtClean="0">
                  <a:solidFill>
                    <a:srgbClr val="C00000"/>
                  </a:solidFill>
                </a:rPr>
                <a:t>13329</a:t>
              </a:r>
              <a:endParaRPr lang="es-ES" sz="1600" b="1" dirty="0">
                <a:solidFill>
                  <a:srgbClr val="C00000"/>
                </a:solidFill>
              </a:endParaRPr>
            </a:p>
          </p:txBody>
        </p:sp>
      </p:grpSp>
      <p:grpSp>
        <p:nvGrpSpPr>
          <p:cNvPr id="5" name="18 Grupo"/>
          <p:cNvGrpSpPr/>
          <p:nvPr/>
        </p:nvGrpSpPr>
        <p:grpSpPr>
          <a:xfrm>
            <a:off x="7543800" y="4419600"/>
            <a:ext cx="1600200" cy="609600"/>
            <a:chOff x="7847806" y="3048000"/>
            <a:chExt cx="1600200" cy="609600"/>
          </a:xfrm>
        </p:grpSpPr>
        <p:cxnSp>
          <p:nvCxnSpPr>
            <p:cNvPr id="20" name="19 Conector recto de flecha"/>
            <p:cNvCxnSpPr/>
            <p:nvPr/>
          </p:nvCxnSpPr>
          <p:spPr>
            <a:xfrm rot="5400000">
              <a:off x="7543800" y="3352006"/>
              <a:ext cx="6096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1" name="20 CuadroTexto"/>
            <p:cNvSpPr txBox="1"/>
            <p:nvPr/>
          </p:nvSpPr>
          <p:spPr>
            <a:xfrm>
              <a:off x="8609806" y="3276600"/>
              <a:ext cx="838200" cy="338554"/>
            </a:xfrm>
            <a:prstGeom prst="rect">
              <a:avLst/>
            </a:prstGeom>
            <a:noFill/>
          </p:spPr>
          <p:txBody>
            <a:bodyPr wrap="square" rtlCol="0">
              <a:spAutoFit/>
            </a:bodyPr>
            <a:lstStyle/>
            <a:p>
              <a:r>
                <a:rPr lang="es-ES" sz="1600" b="1" dirty="0" smtClean="0">
                  <a:solidFill>
                    <a:srgbClr val="C00000"/>
                  </a:solidFill>
                </a:rPr>
                <a:t>6664</a:t>
              </a:r>
              <a:endParaRPr lang="es-ES" sz="1600" b="1" dirty="0">
                <a:solidFill>
                  <a:srgbClr val="C00000"/>
                </a:solidFill>
              </a:endParaRPr>
            </a:p>
          </p:txBody>
        </p:sp>
      </p:grpSp>
      <p:grpSp>
        <p:nvGrpSpPr>
          <p:cNvPr id="6" name="22 Grupo"/>
          <p:cNvGrpSpPr/>
          <p:nvPr/>
        </p:nvGrpSpPr>
        <p:grpSpPr>
          <a:xfrm>
            <a:off x="4953000" y="4495800"/>
            <a:ext cx="1295400" cy="609600"/>
            <a:chOff x="6553200" y="3200400"/>
            <a:chExt cx="1295400" cy="609600"/>
          </a:xfrm>
        </p:grpSpPr>
        <p:cxnSp>
          <p:nvCxnSpPr>
            <p:cNvPr id="24" name="23 Conector recto de flecha"/>
            <p:cNvCxnSpPr/>
            <p:nvPr/>
          </p:nvCxnSpPr>
          <p:spPr>
            <a:xfrm rot="5400000">
              <a:off x="7581503" y="3466703"/>
              <a:ext cx="533400" cy="79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5" name="24 CuadroTexto"/>
            <p:cNvSpPr txBox="1"/>
            <p:nvPr/>
          </p:nvSpPr>
          <p:spPr>
            <a:xfrm>
              <a:off x="6553200" y="3471446"/>
              <a:ext cx="838200" cy="338554"/>
            </a:xfrm>
            <a:prstGeom prst="rect">
              <a:avLst/>
            </a:prstGeom>
            <a:noFill/>
          </p:spPr>
          <p:txBody>
            <a:bodyPr wrap="square" rtlCol="0">
              <a:spAutoFit/>
            </a:bodyPr>
            <a:lstStyle/>
            <a:p>
              <a:r>
                <a:rPr lang="es-ES" sz="1600" b="1" dirty="0" smtClean="0">
                  <a:solidFill>
                    <a:srgbClr val="C00000"/>
                  </a:solidFill>
                </a:rPr>
                <a:t>6664</a:t>
              </a:r>
              <a:endParaRPr lang="es-ES" sz="1600" b="1" dirty="0">
                <a:solidFill>
                  <a:srgbClr val="C00000"/>
                </a:solidFill>
              </a:endParaRPr>
            </a:p>
          </p:txBody>
        </p:sp>
      </p:grpSp>
      <p:sp>
        <p:nvSpPr>
          <p:cNvPr id="27" name="26 Rayo"/>
          <p:cNvSpPr/>
          <p:nvPr/>
        </p:nvSpPr>
        <p:spPr>
          <a:xfrm>
            <a:off x="6553200" y="6248400"/>
            <a:ext cx="304800" cy="533400"/>
          </a:xfrm>
          <a:prstGeom prst="lightningBolt">
            <a:avLst/>
          </a:prstGeom>
          <a:solidFill>
            <a:srgbClr val="C00000"/>
          </a:solidFill>
          <a:ln>
            <a:tailEnd type="arrow"/>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S"/>
          </a:p>
        </p:txBody>
      </p:sp>
      <p:sp>
        <p:nvSpPr>
          <p:cNvPr id="28" name="27 CuadroTexto"/>
          <p:cNvSpPr txBox="1"/>
          <p:nvPr/>
        </p:nvSpPr>
        <p:spPr>
          <a:xfrm>
            <a:off x="6781800" y="6214646"/>
            <a:ext cx="838200" cy="338554"/>
          </a:xfrm>
          <a:prstGeom prst="rect">
            <a:avLst/>
          </a:prstGeom>
          <a:noFill/>
        </p:spPr>
        <p:txBody>
          <a:bodyPr wrap="square" rtlCol="0">
            <a:spAutoFit/>
          </a:bodyPr>
          <a:lstStyle/>
          <a:p>
            <a:r>
              <a:rPr lang="es-ES" sz="1600" b="1" dirty="0" smtClean="0">
                <a:solidFill>
                  <a:srgbClr val="C00000"/>
                </a:solidFill>
              </a:rPr>
              <a:t>26014</a:t>
            </a:r>
            <a:endParaRPr lang="es-ES" sz="1600" b="1" dirty="0">
              <a:solidFill>
                <a:srgbClr val="C00000"/>
              </a:solidFill>
            </a:endParaRPr>
          </a:p>
        </p:txBody>
      </p:sp>
      <p:graphicFrame>
        <p:nvGraphicFramePr>
          <p:cNvPr id="26" name="25 Diagrama"/>
          <p:cNvGraphicFramePr/>
          <p:nvPr/>
        </p:nvGraphicFramePr>
        <p:xfrm>
          <a:off x="76200" y="1600200"/>
          <a:ext cx="4343400" cy="5105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nvGraphicFramePr>
        <p:xfrm>
          <a:off x="0" y="0"/>
          <a:ext cx="6629400" cy="6858000"/>
        </p:xfrm>
        <a:graphic>
          <a:graphicData uri="http://schemas.openxmlformats.org/drawingml/2006/chart">
            <c:chart xmlns:c="http://schemas.openxmlformats.org/drawingml/2006/chart" xmlns:r="http://schemas.openxmlformats.org/officeDocument/2006/relationships" r:id="rId3"/>
          </a:graphicData>
        </a:graphic>
      </p:graphicFrame>
      <p:pic>
        <p:nvPicPr>
          <p:cNvPr id="159746" name="Picture 2"/>
          <p:cNvPicPr>
            <a:picLocks noChangeAspect="1" noChangeArrowheads="1"/>
          </p:cNvPicPr>
          <p:nvPr/>
        </p:nvPicPr>
        <p:blipFill>
          <a:blip r:embed="rId4" cstate="print"/>
          <a:srcRect/>
          <a:stretch>
            <a:fillRect/>
          </a:stretch>
        </p:blipFill>
        <p:spPr bwMode="auto">
          <a:xfrm>
            <a:off x="6477000" y="3886200"/>
            <a:ext cx="2219325" cy="609600"/>
          </a:xfrm>
          <a:prstGeom prst="rect">
            <a:avLst/>
          </a:prstGeom>
          <a:noFill/>
          <a:ln w="9525">
            <a:noFill/>
            <a:miter lim="800000"/>
            <a:headEnd/>
            <a:tailEnd/>
          </a:ln>
        </p:spPr>
      </p:pic>
      <p:pic>
        <p:nvPicPr>
          <p:cNvPr id="159747" name="Picture 3"/>
          <p:cNvPicPr>
            <a:picLocks noChangeAspect="1" noChangeArrowheads="1"/>
          </p:cNvPicPr>
          <p:nvPr/>
        </p:nvPicPr>
        <p:blipFill>
          <a:blip r:embed="rId5" cstate="print"/>
          <a:srcRect/>
          <a:stretch>
            <a:fillRect/>
          </a:stretch>
        </p:blipFill>
        <p:spPr bwMode="auto">
          <a:xfrm>
            <a:off x="6477000" y="3257550"/>
            <a:ext cx="1971675" cy="628650"/>
          </a:xfrm>
          <a:prstGeom prst="rect">
            <a:avLst/>
          </a:prstGeom>
          <a:noFill/>
          <a:ln w="9525">
            <a:noFill/>
            <a:miter lim="800000"/>
            <a:headEnd/>
            <a:tailEnd/>
          </a:ln>
        </p:spPr>
      </p:pic>
      <p:pic>
        <p:nvPicPr>
          <p:cNvPr id="159748" name="Picture 4"/>
          <p:cNvPicPr>
            <a:picLocks noChangeAspect="1" noChangeArrowheads="1"/>
          </p:cNvPicPr>
          <p:nvPr/>
        </p:nvPicPr>
        <p:blipFill>
          <a:blip r:embed="rId6" cstate="print"/>
          <a:srcRect/>
          <a:stretch>
            <a:fillRect/>
          </a:stretch>
        </p:blipFill>
        <p:spPr bwMode="auto">
          <a:xfrm>
            <a:off x="6477000" y="4486275"/>
            <a:ext cx="2400300" cy="314325"/>
          </a:xfrm>
          <a:prstGeom prst="rect">
            <a:avLst/>
          </a:prstGeom>
          <a:noFill/>
          <a:ln w="9525">
            <a:noFill/>
            <a:miter lim="800000"/>
            <a:headEnd/>
            <a:tailEnd/>
          </a:ln>
        </p:spPr>
      </p:pic>
      <p:sp>
        <p:nvSpPr>
          <p:cNvPr id="159749" name="Text Box 5"/>
          <p:cNvSpPr txBox="1">
            <a:spLocks noChangeArrowheads="1"/>
          </p:cNvSpPr>
          <p:nvPr/>
        </p:nvSpPr>
        <p:spPr bwMode="auto">
          <a:xfrm rot="16200000">
            <a:off x="3213557" y="912167"/>
            <a:ext cx="1828799"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200" b="1" i="0" u="none" strike="noStrike" cap="none" normalizeH="0" baseline="0" dirty="0" smtClean="0">
                <a:ln>
                  <a:noFill/>
                </a:ln>
                <a:solidFill>
                  <a:srgbClr val="C00000"/>
                </a:solidFill>
                <a:effectLst/>
                <a:latin typeface="Arial" pitchFamily="34" charset="0"/>
                <a:cs typeface="Arial" pitchFamily="34" charset="0"/>
              </a:rPr>
              <a:t>6665 </a:t>
            </a:r>
            <a:r>
              <a:rPr kumimoji="0" lang="es-ES" sz="1200" b="1" i="0" u="none" strike="noStrike" cap="none" normalizeH="0" baseline="0" dirty="0" err="1" smtClean="0">
                <a:ln>
                  <a:noFill/>
                </a:ln>
                <a:solidFill>
                  <a:srgbClr val="C00000"/>
                </a:solidFill>
                <a:effectLst/>
                <a:latin typeface="Arial" pitchFamily="34" charset="0"/>
                <a:cs typeface="Arial" pitchFamily="34" charset="0"/>
              </a:rPr>
              <a:t>Amp</a:t>
            </a:r>
            <a:r>
              <a:rPr kumimoji="0" lang="es-ES" sz="1200" b="1" i="0" u="none" strike="noStrike" cap="none" normalizeH="0" baseline="0" dirty="0" smtClean="0">
                <a:ln>
                  <a:noFill/>
                </a:ln>
                <a:solidFill>
                  <a:srgbClr val="C00000"/>
                </a:solidFill>
                <a:effectLst/>
                <a:latin typeface="Arial" pitchFamily="34" charset="0"/>
                <a:cs typeface="Arial" pitchFamily="34" charset="0"/>
              </a:rPr>
              <a:t> vistos por el T60</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59750" name="Text Box 6"/>
          <p:cNvSpPr txBox="1">
            <a:spLocks noChangeArrowheads="1"/>
          </p:cNvSpPr>
          <p:nvPr/>
        </p:nvSpPr>
        <p:spPr bwMode="auto">
          <a:xfrm rot="16200000">
            <a:off x="4219890" y="1005831"/>
            <a:ext cx="2016125"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200" b="1" i="0" u="none" strike="noStrike" cap="none" normalizeH="0" baseline="0" dirty="0" smtClean="0">
                <a:ln>
                  <a:noFill/>
                </a:ln>
                <a:solidFill>
                  <a:srgbClr val="C00000"/>
                </a:solidFill>
                <a:effectLst/>
                <a:latin typeface="Arial" pitchFamily="34" charset="0"/>
                <a:cs typeface="Arial" pitchFamily="34" charset="0"/>
              </a:rPr>
              <a:t>13330 </a:t>
            </a:r>
            <a:r>
              <a:rPr kumimoji="0" lang="es-ES" sz="1200" b="1" i="0" u="none" strike="noStrike" cap="none" normalizeH="0" baseline="0" dirty="0" err="1" smtClean="0">
                <a:ln>
                  <a:noFill/>
                </a:ln>
                <a:solidFill>
                  <a:srgbClr val="C00000"/>
                </a:solidFill>
                <a:effectLst/>
                <a:latin typeface="Arial" pitchFamily="34" charset="0"/>
                <a:cs typeface="Arial" pitchFamily="34" charset="0"/>
              </a:rPr>
              <a:t>Amp</a:t>
            </a:r>
            <a:r>
              <a:rPr kumimoji="0" lang="es-ES" sz="1200" b="1" i="0" u="none" strike="noStrike" cap="none" normalizeH="0" baseline="0" dirty="0" smtClean="0">
                <a:ln>
                  <a:noFill/>
                </a:ln>
                <a:solidFill>
                  <a:srgbClr val="C00000"/>
                </a:solidFill>
                <a:effectLst/>
                <a:latin typeface="Arial" pitchFamily="34" charset="0"/>
                <a:cs typeface="Arial" pitchFamily="34" charset="0"/>
              </a:rPr>
              <a:t> vistos por el G60</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18 Imagen"/>
          <p:cNvPicPr/>
          <p:nvPr/>
        </p:nvPicPr>
        <p:blipFill>
          <a:blip r:embed="rId3" cstate="print"/>
          <a:srcRect l="-3439" t="-4359" r="6432" b="-5177"/>
          <a:stretch>
            <a:fillRect/>
          </a:stretch>
        </p:blipFill>
        <p:spPr bwMode="auto">
          <a:xfrm>
            <a:off x="4038599" y="1828800"/>
            <a:ext cx="5105401" cy="5181600"/>
          </a:xfrm>
          <a:prstGeom prst="rect">
            <a:avLst/>
          </a:prstGeom>
          <a:noFill/>
          <a:ln w="6350" cmpd="sng">
            <a:noFill/>
            <a:miter lim="800000"/>
            <a:headEnd/>
            <a:tailEnd/>
          </a:ln>
          <a:effectLst/>
        </p:spPr>
      </p:pic>
      <p:sp>
        <p:nvSpPr>
          <p:cNvPr id="2" name="1 Título"/>
          <p:cNvSpPr>
            <a:spLocks noGrp="1"/>
          </p:cNvSpPr>
          <p:nvPr>
            <p:ph type="title"/>
          </p:nvPr>
        </p:nvSpPr>
        <p:spPr>
          <a:xfrm>
            <a:off x="304800" y="914400"/>
            <a:ext cx="8229600" cy="609600"/>
          </a:xfrm>
        </p:spPr>
        <p:txBody>
          <a:bodyPr>
            <a:noAutofit/>
          </a:bodyPr>
          <a:lstStyle/>
          <a:p>
            <a:pPr algn="l"/>
            <a:r>
              <a:rPr lang="es-ES" sz="25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COORDINACION DE LAS PROTECCIONES</a:t>
            </a:r>
            <a:endParaRPr lang="es-ES" sz="25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3" name="2 Marcador de contenido"/>
          <p:cNvSpPr>
            <a:spLocks noGrp="1"/>
          </p:cNvSpPr>
          <p:nvPr>
            <p:ph idx="1"/>
          </p:nvPr>
        </p:nvSpPr>
        <p:spPr>
          <a:xfrm>
            <a:off x="0" y="1524000"/>
            <a:ext cx="8305800" cy="381000"/>
          </a:xfrm>
        </p:spPr>
        <p:txBody>
          <a:bodyPr vert="horz" lIns="91440" tIns="45720" rIns="91440" bIns="45720" rtlCol="0">
            <a:normAutofit/>
          </a:bodyPr>
          <a:lstStyle/>
          <a:p>
            <a:pPr lvl="0">
              <a:buNone/>
            </a:pPr>
            <a:r>
              <a:rPr lang="es-ES" sz="1800" b="1" dirty="0" smtClean="0">
                <a:solidFill>
                  <a:schemeClr val="bg2">
                    <a:lumMod val="25000"/>
                  </a:schemeClr>
                </a:solidFill>
                <a:effectLst>
                  <a:outerShdw blurRad="38100" dist="38100" dir="2700000" algn="tl">
                    <a:srgbClr val="000000">
                      <a:alpha val="43137"/>
                    </a:srgbClr>
                  </a:outerShdw>
                </a:effectLst>
              </a:rPr>
              <a:t>COORDINACION – PROTECCIONES DE LA BARRA 2</a:t>
            </a:r>
            <a:endParaRPr lang="es-ES" sz="1800" b="1" dirty="0" smtClean="0">
              <a:solidFill>
                <a:schemeClr val="bg2">
                  <a:lumMod val="25000"/>
                </a:schemeClr>
              </a:solidFill>
              <a:effectLst>
                <a:outerShdw blurRad="38100" dist="38100" dir="2700000" algn="tl">
                  <a:srgbClr val="000000">
                    <a:alpha val="43137"/>
                  </a:srgbClr>
                </a:outerShdw>
              </a:effectLst>
              <a:latin typeface="Verdana" pitchFamily="34" charset="0"/>
            </a:endParaRPr>
          </a:p>
          <a:p>
            <a:pPr algn="just"/>
            <a:endParaRPr lang="es-ES" sz="1800" b="1" dirty="0" smtClean="0">
              <a:solidFill>
                <a:schemeClr val="bg2">
                  <a:lumMod val="25000"/>
                </a:schemeClr>
              </a:solidFill>
              <a:effectLst>
                <a:outerShdw blurRad="38100" dist="38100" dir="2700000" algn="tl">
                  <a:srgbClr val="000000">
                    <a:alpha val="43137"/>
                  </a:srgbClr>
                </a:outerShdw>
              </a:effectLst>
              <a:latin typeface="Verdana" pitchFamily="34" charset="0"/>
            </a:endParaRPr>
          </a:p>
          <a:p>
            <a:endParaRPr lang="es-ES" sz="1800" b="1" dirty="0" smtClean="0">
              <a:solidFill>
                <a:schemeClr val="bg2">
                  <a:lumMod val="25000"/>
                </a:schemeClr>
              </a:solidFill>
              <a:effectLst>
                <a:outerShdw blurRad="38100" dist="38100" dir="2700000" algn="tl">
                  <a:srgbClr val="000000">
                    <a:alpha val="43137"/>
                  </a:srgbClr>
                </a:outerShdw>
              </a:effectLst>
              <a:latin typeface="Verdana" pitchFamily="34" charset="0"/>
            </a:endParaRPr>
          </a:p>
          <a:p>
            <a:endParaRPr lang="es-EC" sz="1800" b="1" dirty="0" smtClean="0">
              <a:solidFill>
                <a:schemeClr val="bg2">
                  <a:lumMod val="25000"/>
                </a:schemeClr>
              </a:solidFill>
              <a:effectLst>
                <a:outerShdw blurRad="38100" dist="38100" dir="2700000" algn="tl">
                  <a:srgbClr val="000000">
                    <a:alpha val="43137"/>
                  </a:srgbClr>
                </a:outerShdw>
              </a:effectLst>
              <a:latin typeface="Verdana" pitchFamily="34" charset="0"/>
            </a:endParaRPr>
          </a:p>
          <a:p>
            <a:pPr algn="just"/>
            <a:endParaRPr lang="es-ES" sz="1800" b="1" dirty="0" smtClean="0">
              <a:solidFill>
                <a:schemeClr val="bg2">
                  <a:lumMod val="25000"/>
                </a:schemeClr>
              </a:solidFill>
              <a:effectLst>
                <a:outerShdw blurRad="38100" dist="38100" dir="2700000" algn="tl">
                  <a:srgbClr val="000000">
                    <a:alpha val="43137"/>
                  </a:srgbClr>
                </a:outerShdw>
              </a:effectLst>
              <a:latin typeface="Verdana" pitchFamily="34" charset="0"/>
            </a:endParaRPr>
          </a:p>
        </p:txBody>
      </p:sp>
      <p:pic>
        <p:nvPicPr>
          <p:cNvPr id="2051" name="Picture 3"/>
          <p:cNvPicPr>
            <a:picLocks noChangeAspect="1" noChangeArrowheads="1"/>
          </p:cNvPicPr>
          <p:nvPr/>
        </p:nvPicPr>
        <p:blipFill>
          <a:blip r:embed="rId4" cstate="print"/>
          <a:srcRect/>
          <a:stretch>
            <a:fillRect/>
          </a:stretch>
        </p:blipFill>
        <p:spPr bwMode="auto">
          <a:xfrm>
            <a:off x="76200" y="66675"/>
            <a:ext cx="8991600" cy="771525"/>
          </a:xfrm>
          <a:prstGeom prst="rect">
            <a:avLst/>
          </a:prstGeom>
          <a:noFill/>
          <a:ln w="9525">
            <a:noFill/>
            <a:miter lim="800000"/>
            <a:headEnd/>
            <a:tailEnd/>
          </a:ln>
        </p:spPr>
      </p:pic>
      <p:sp>
        <p:nvSpPr>
          <p:cNvPr id="14" name="13 CuadroTexto"/>
          <p:cNvSpPr txBox="1"/>
          <p:nvPr/>
        </p:nvSpPr>
        <p:spPr>
          <a:xfrm>
            <a:off x="76200" y="3014246"/>
            <a:ext cx="4800600" cy="338554"/>
          </a:xfrm>
          <a:prstGeom prst="rect">
            <a:avLst/>
          </a:prstGeom>
          <a:noFill/>
        </p:spPr>
        <p:txBody>
          <a:bodyPr wrap="square" rtlCol="0">
            <a:spAutoFit/>
          </a:bodyPr>
          <a:lstStyle/>
          <a:p>
            <a:r>
              <a:rPr lang="es-ES" sz="1600" b="1" dirty="0" smtClean="0">
                <a:latin typeface="Verdana" pitchFamily="34" charset="0"/>
                <a:ea typeface="Verdana" pitchFamily="34" charset="0"/>
                <a:cs typeface="Verdana" pitchFamily="34" charset="0"/>
              </a:rPr>
              <a:t>Corrientes vistas por los componentes</a:t>
            </a:r>
            <a:endParaRPr lang="es-ES" sz="1600" b="1" dirty="0">
              <a:latin typeface="Verdana" pitchFamily="34" charset="0"/>
              <a:ea typeface="Verdana" pitchFamily="34" charset="0"/>
              <a:cs typeface="Verdana" pitchFamily="34" charset="0"/>
            </a:endParaRPr>
          </a:p>
        </p:txBody>
      </p:sp>
      <p:grpSp>
        <p:nvGrpSpPr>
          <p:cNvPr id="4" name="17 Grupo"/>
          <p:cNvGrpSpPr/>
          <p:nvPr/>
        </p:nvGrpSpPr>
        <p:grpSpPr>
          <a:xfrm>
            <a:off x="7847806" y="3048000"/>
            <a:ext cx="838994" cy="685800"/>
            <a:chOff x="7847806" y="3048000"/>
            <a:chExt cx="838994" cy="685800"/>
          </a:xfrm>
        </p:grpSpPr>
        <p:cxnSp>
          <p:nvCxnSpPr>
            <p:cNvPr id="16" name="15 Conector recto de flecha"/>
            <p:cNvCxnSpPr/>
            <p:nvPr/>
          </p:nvCxnSpPr>
          <p:spPr>
            <a:xfrm rot="5400000">
              <a:off x="7505700" y="3390106"/>
              <a:ext cx="6858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7" name="16 CuadroTexto"/>
            <p:cNvSpPr txBox="1"/>
            <p:nvPr/>
          </p:nvSpPr>
          <p:spPr>
            <a:xfrm>
              <a:off x="7848600" y="3166646"/>
              <a:ext cx="838200" cy="338554"/>
            </a:xfrm>
            <a:prstGeom prst="rect">
              <a:avLst/>
            </a:prstGeom>
            <a:noFill/>
          </p:spPr>
          <p:txBody>
            <a:bodyPr wrap="square" rtlCol="0">
              <a:spAutoFit/>
            </a:bodyPr>
            <a:lstStyle/>
            <a:p>
              <a:r>
                <a:rPr lang="es-ES" sz="1600" b="1" dirty="0" smtClean="0">
                  <a:solidFill>
                    <a:srgbClr val="C00000"/>
                  </a:solidFill>
                </a:rPr>
                <a:t>9364</a:t>
              </a:r>
              <a:endParaRPr lang="es-ES" sz="1600" b="1" dirty="0">
                <a:solidFill>
                  <a:srgbClr val="C00000"/>
                </a:solidFill>
              </a:endParaRPr>
            </a:p>
          </p:txBody>
        </p:sp>
      </p:grpSp>
      <p:grpSp>
        <p:nvGrpSpPr>
          <p:cNvPr id="5" name="18 Grupo"/>
          <p:cNvGrpSpPr/>
          <p:nvPr/>
        </p:nvGrpSpPr>
        <p:grpSpPr>
          <a:xfrm>
            <a:off x="7543800" y="4419600"/>
            <a:ext cx="1600200" cy="609600"/>
            <a:chOff x="7847806" y="3048000"/>
            <a:chExt cx="1600200" cy="609600"/>
          </a:xfrm>
        </p:grpSpPr>
        <p:cxnSp>
          <p:nvCxnSpPr>
            <p:cNvPr id="20" name="19 Conector recto de flecha"/>
            <p:cNvCxnSpPr/>
            <p:nvPr/>
          </p:nvCxnSpPr>
          <p:spPr>
            <a:xfrm rot="5400000">
              <a:off x="7543800" y="3352006"/>
              <a:ext cx="6096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1" name="20 CuadroTexto"/>
            <p:cNvSpPr txBox="1"/>
            <p:nvPr/>
          </p:nvSpPr>
          <p:spPr>
            <a:xfrm>
              <a:off x="8609806" y="3276600"/>
              <a:ext cx="838200" cy="338554"/>
            </a:xfrm>
            <a:prstGeom prst="rect">
              <a:avLst/>
            </a:prstGeom>
            <a:noFill/>
          </p:spPr>
          <p:txBody>
            <a:bodyPr wrap="square" rtlCol="0">
              <a:spAutoFit/>
            </a:bodyPr>
            <a:lstStyle/>
            <a:p>
              <a:r>
                <a:rPr lang="es-ES" sz="1600" b="1" dirty="0" smtClean="0">
                  <a:solidFill>
                    <a:srgbClr val="C00000"/>
                  </a:solidFill>
                </a:rPr>
                <a:t>4682</a:t>
              </a:r>
              <a:endParaRPr lang="es-ES" sz="1600" b="1" dirty="0">
                <a:solidFill>
                  <a:srgbClr val="C00000"/>
                </a:solidFill>
              </a:endParaRPr>
            </a:p>
          </p:txBody>
        </p:sp>
      </p:grpSp>
      <p:grpSp>
        <p:nvGrpSpPr>
          <p:cNvPr id="6" name="22 Grupo"/>
          <p:cNvGrpSpPr/>
          <p:nvPr/>
        </p:nvGrpSpPr>
        <p:grpSpPr>
          <a:xfrm>
            <a:off x="4953000" y="4495800"/>
            <a:ext cx="1295400" cy="609600"/>
            <a:chOff x="6553200" y="3200400"/>
            <a:chExt cx="1295400" cy="609600"/>
          </a:xfrm>
        </p:grpSpPr>
        <p:cxnSp>
          <p:nvCxnSpPr>
            <p:cNvPr id="24" name="23 Conector recto de flecha"/>
            <p:cNvCxnSpPr/>
            <p:nvPr/>
          </p:nvCxnSpPr>
          <p:spPr>
            <a:xfrm rot="5400000">
              <a:off x="7581503" y="3466703"/>
              <a:ext cx="533400" cy="79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5" name="24 CuadroTexto"/>
            <p:cNvSpPr txBox="1"/>
            <p:nvPr/>
          </p:nvSpPr>
          <p:spPr>
            <a:xfrm>
              <a:off x="6553200" y="3471446"/>
              <a:ext cx="838200" cy="338554"/>
            </a:xfrm>
            <a:prstGeom prst="rect">
              <a:avLst/>
            </a:prstGeom>
            <a:noFill/>
          </p:spPr>
          <p:txBody>
            <a:bodyPr wrap="square" rtlCol="0">
              <a:spAutoFit/>
            </a:bodyPr>
            <a:lstStyle/>
            <a:p>
              <a:r>
                <a:rPr lang="es-ES" sz="1600" b="1" dirty="0" smtClean="0">
                  <a:solidFill>
                    <a:srgbClr val="C00000"/>
                  </a:solidFill>
                </a:rPr>
                <a:t>4682</a:t>
              </a:r>
              <a:endParaRPr lang="es-ES" sz="1600" b="1" dirty="0">
                <a:solidFill>
                  <a:srgbClr val="C00000"/>
                </a:solidFill>
              </a:endParaRPr>
            </a:p>
          </p:txBody>
        </p:sp>
      </p:grpSp>
      <p:sp>
        <p:nvSpPr>
          <p:cNvPr id="27" name="26 Rayo"/>
          <p:cNvSpPr/>
          <p:nvPr/>
        </p:nvSpPr>
        <p:spPr>
          <a:xfrm>
            <a:off x="6553200" y="6248400"/>
            <a:ext cx="304800" cy="533400"/>
          </a:xfrm>
          <a:prstGeom prst="lightningBolt">
            <a:avLst/>
          </a:prstGeom>
          <a:solidFill>
            <a:srgbClr val="C00000"/>
          </a:solidFill>
          <a:ln>
            <a:tailEnd type="arrow"/>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S"/>
          </a:p>
        </p:txBody>
      </p:sp>
      <p:sp>
        <p:nvSpPr>
          <p:cNvPr id="28" name="27 CuadroTexto"/>
          <p:cNvSpPr txBox="1"/>
          <p:nvPr/>
        </p:nvSpPr>
        <p:spPr>
          <a:xfrm>
            <a:off x="6781800" y="6214646"/>
            <a:ext cx="838200" cy="338554"/>
          </a:xfrm>
          <a:prstGeom prst="rect">
            <a:avLst/>
          </a:prstGeom>
          <a:noFill/>
        </p:spPr>
        <p:txBody>
          <a:bodyPr wrap="square" rtlCol="0">
            <a:spAutoFit/>
          </a:bodyPr>
          <a:lstStyle/>
          <a:p>
            <a:r>
              <a:rPr lang="es-ES" sz="1600" b="1" dirty="0" smtClean="0">
                <a:solidFill>
                  <a:srgbClr val="C00000"/>
                </a:solidFill>
              </a:rPr>
              <a:t>26014</a:t>
            </a:r>
            <a:endParaRPr lang="es-ES" sz="1600" b="1" dirty="0">
              <a:solidFill>
                <a:srgbClr val="C00000"/>
              </a:solidFill>
            </a:endParaRPr>
          </a:p>
        </p:txBody>
      </p:sp>
      <p:graphicFrame>
        <p:nvGraphicFramePr>
          <p:cNvPr id="22" name="21 Tabla"/>
          <p:cNvGraphicFramePr>
            <a:graphicFrameLocks noGrp="1"/>
          </p:cNvGraphicFramePr>
          <p:nvPr/>
        </p:nvGraphicFramePr>
        <p:xfrm>
          <a:off x="228600" y="3505200"/>
          <a:ext cx="4038600" cy="1706880"/>
        </p:xfrm>
        <a:graphic>
          <a:graphicData uri="http://schemas.openxmlformats.org/drawingml/2006/table">
            <a:tbl>
              <a:tblPr/>
              <a:tblGrid>
                <a:gridCol w="1905000"/>
                <a:gridCol w="2133600"/>
              </a:tblGrid>
              <a:tr h="340676">
                <a:tc>
                  <a:txBody>
                    <a:bodyPr/>
                    <a:lstStyle/>
                    <a:p>
                      <a:pPr algn="ctr">
                        <a:spcAft>
                          <a:spcPts val="0"/>
                        </a:spcAft>
                      </a:pPr>
                      <a:r>
                        <a:rPr lang="es-ES" sz="1600" b="1" dirty="0" smtClean="0">
                          <a:solidFill>
                            <a:schemeClr val="bg1"/>
                          </a:solidFill>
                          <a:latin typeface="Arial"/>
                          <a:ea typeface="Times New Roman"/>
                          <a:cs typeface="Times New Roman"/>
                        </a:rPr>
                        <a:t>Componente</a:t>
                      </a:r>
                      <a:endParaRPr lang="es-ES" sz="1600" dirty="0">
                        <a:solidFill>
                          <a:schemeClr val="bg1"/>
                        </a:solidFill>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spcAft>
                          <a:spcPts val="0"/>
                        </a:spcAft>
                      </a:pPr>
                      <a:r>
                        <a:rPr lang="es-ES" sz="1600" b="1" dirty="0">
                          <a:solidFill>
                            <a:schemeClr val="bg1"/>
                          </a:solidFill>
                          <a:latin typeface="Arial"/>
                          <a:ea typeface="Times New Roman"/>
                          <a:cs typeface="Times New Roman"/>
                        </a:rPr>
                        <a:t>Corriente Max de Falla [A]</a:t>
                      </a:r>
                      <a:endParaRPr lang="es-ES" sz="1600" dirty="0">
                        <a:solidFill>
                          <a:schemeClr val="bg1"/>
                        </a:solidFill>
                        <a:latin typeface="Times New Roman"/>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01560">
                <a:tc>
                  <a:txBody>
                    <a:bodyPr/>
                    <a:lstStyle/>
                    <a:p>
                      <a:pPr algn="ctr">
                        <a:spcAft>
                          <a:spcPts val="0"/>
                        </a:spcAft>
                      </a:pPr>
                      <a:r>
                        <a:rPr lang="es-ES" sz="1600" dirty="0">
                          <a:latin typeface="Arial"/>
                          <a:ea typeface="Times New Roman"/>
                          <a:cs typeface="Times New Roman"/>
                        </a:rPr>
                        <a:t>Generador 1 </a:t>
                      </a:r>
                      <a:endParaRPr lang="es-ES" sz="1600" dirty="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600" dirty="0" smtClean="0">
                          <a:latin typeface="Arial"/>
                          <a:ea typeface="Times New Roman"/>
                          <a:cs typeface="Times New Roman"/>
                        </a:rPr>
                        <a:t>9364.23</a:t>
                      </a:r>
                      <a:endParaRPr lang="es-ES" sz="1600" dirty="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01560">
                <a:tc>
                  <a:txBody>
                    <a:bodyPr/>
                    <a:lstStyle/>
                    <a:p>
                      <a:pPr algn="ctr">
                        <a:spcAft>
                          <a:spcPts val="0"/>
                        </a:spcAft>
                      </a:pPr>
                      <a:endParaRPr lang="es-ES" sz="1600" dirty="0" smtClean="0">
                        <a:latin typeface="Arial"/>
                        <a:ea typeface="Times New Roman"/>
                        <a:cs typeface="Times New Roman"/>
                      </a:endParaRPr>
                    </a:p>
                    <a:p>
                      <a:pPr algn="ctr">
                        <a:spcAft>
                          <a:spcPts val="0"/>
                        </a:spcAft>
                      </a:pPr>
                      <a:r>
                        <a:rPr lang="es-ES" sz="1600" dirty="0" smtClean="0">
                          <a:latin typeface="Arial"/>
                          <a:ea typeface="Times New Roman"/>
                          <a:cs typeface="Times New Roman"/>
                        </a:rPr>
                        <a:t>Transformador </a:t>
                      </a:r>
                      <a:r>
                        <a:rPr lang="es-ES" sz="1600" dirty="0">
                          <a:latin typeface="Arial"/>
                          <a:ea typeface="Times New Roman"/>
                          <a:cs typeface="Times New Roman"/>
                        </a:rPr>
                        <a:t>1A</a:t>
                      </a:r>
                      <a:endParaRPr lang="es-ES" sz="16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ES" sz="1600" dirty="0" smtClean="0">
                          <a:latin typeface="Arial"/>
                          <a:ea typeface="Times New Roman"/>
                          <a:cs typeface="Times New Roman"/>
                        </a:rPr>
                        <a:t>4682.12</a:t>
                      </a:r>
                      <a:endParaRPr lang="es-ES" sz="1600" dirty="0">
                        <a:latin typeface="Times New Roman"/>
                        <a:ea typeface="Times New Roman"/>
                        <a:cs typeface="Times New Roman"/>
                      </a:endParaRPr>
                    </a:p>
                  </a:txBody>
                  <a:tcPr marL="44450" marR="44450" marT="0" marB="0" anchor="b">
                    <a:lnL>
                      <a:noFill/>
                    </a:lnL>
                    <a:lnR>
                      <a:noFill/>
                    </a:lnR>
                    <a:lnT>
                      <a:noFill/>
                    </a:lnT>
                    <a:lnB>
                      <a:noFill/>
                    </a:lnB>
                  </a:tcPr>
                </a:tc>
              </a:tr>
              <a:tr h="201560">
                <a:tc>
                  <a:txBody>
                    <a:bodyPr/>
                    <a:lstStyle/>
                    <a:p>
                      <a:pPr algn="ctr">
                        <a:spcAft>
                          <a:spcPts val="0"/>
                        </a:spcAft>
                      </a:pPr>
                      <a:endParaRPr lang="es-ES" sz="1600" dirty="0" smtClean="0">
                        <a:latin typeface="Arial"/>
                        <a:ea typeface="Times New Roman"/>
                        <a:cs typeface="Times New Roman"/>
                      </a:endParaRPr>
                    </a:p>
                    <a:p>
                      <a:pPr algn="ctr">
                        <a:spcAft>
                          <a:spcPts val="0"/>
                        </a:spcAft>
                      </a:pPr>
                      <a:r>
                        <a:rPr lang="es-ES" sz="1600" dirty="0" smtClean="0">
                          <a:latin typeface="Arial"/>
                          <a:ea typeface="Times New Roman"/>
                          <a:cs typeface="Times New Roman"/>
                        </a:rPr>
                        <a:t>Transformador </a:t>
                      </a:r>
                      <a:r>
                        <a:rPr lang="es-ES" sz="1600" dirty="0">
                          <a:latin typeface="Arial"/>
                          <a:ea typeface="Times New Roman"/>
                          <a:cs typeface="Times New Roman"/>
                        </a:rPr>
                        <a:t>1B</a:t>
                      </a:r>
                      <a:endParaRPr lang="es-ES" sz="1600" dirty="0">
                        <a:latin typeface="Times New Roman"/>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ES" sz="1600" dirty="0" smtClean="0">
                          <a:latin typeface="Arial"/>
                          <a:ea typeface="Times New Roman"/>
                          <a:cs typeface="Times New Roman"/>
                        </a:rPr>
                        <a:t>4682.12</a:t>
                      </a:r>
                      <a:endParaRPr lang="es-ES" sz="1600" dirty="0">
                        <a:latin typeface="Times New Roman"/>
                        <a:ea typeface="Times New Roman"/>
                        <a:cs typeface="Times New Roman"/>
                      </a:endParaRPr>
                    </a:p>
                  </a:txBody>
                  <a:tcPr marL="44450" marR="44450" marT="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9144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generadores</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3" name="2 Marcador de contenido"/>
          <p:cNvSpPr>
            <a:spLocks noGrp="1"/>
          </p:cNvSpPr>
          <p:nvPr>
            <p:ph idx="1"/>
          </p:nvPr>
        </p:nvSpPr>
        <p:spPr>
          <a:xfrm>
            <a:off x="533400" y="2057400"/>
            <a:ext cx="5257800" cy="1524000"/>
          </a:xfrm>
        </p:spPr>
        <p:txBody>
          <a:bodyPr vert="horz" lIns="91440" tIns="45720" rIns="91440" bIns="45720" rtlCol="0">
            <a:normAutofit/>
          </a:bodyPr>
          <a:lstStyle/>
          <a:p>
            <a:pPr algn="just">
              <a:lnSpc>
                <a:spcPct val="90000"/>
              </a:lnSpc>
              <a:buNone/>
            </a:pPr>
            <a:r>
              <a:rPr lang="es-ES" sz="2000" dirty="0" smtClean="0">
                <a:latin typeface="Verdana" pitchFamily="34" charset="0"/>
              </a:rPr>
              <a:t>General Electric de 60.000 kVA.</a:t>
            </a:r>
            <a:endParaRPr lang="es-EC" sz="2000" dirty="0" smtClean="0">
              <a:latin typeface="Verdana" pitchFamily="34" charset="0"/>
            </a:endParaRPr>
          </a:p>
          <a:p>
            <a:pPr algn="just">
              <a:lnSpc>
                <a:spcPct val="90000"/>
              </a:lnSpc>
              <a:buNone/>
            </a:pPr>
            <a:r>
              <a:rPr lang="es-ES" sz="2000" dirty="0" smtClean="0">
                <a:latin typeface="Verdana" pitchFamily="34" charset="0"/>
              </a:rPr>
              <a:t>Factor de potencia = 0.9,  </a:t>
            </a:r>
            <a:endParaRPr lang="es-EC" sz="2000" dirty="0" smtClean="0">
              <a:latin typeface="Verdana" pitchFamily="34" charset="0"/>
            </a:endParaRPr>
          </a:p>
          <a:p>
            <a:pPr algn="just">
              <a:lnSpc>
                <a:spcPct val="90000"/>
              </a:lnSpc>
              <a:buNone/>
            </a:pPr>
            <a:r>
              <a:rPr lang="es-ES" sz="2000" dirty="0" smtClean="0">
                <a:latin typeface="Verdana" pitchFamily="34" charset="0"/>
              </a:rPr>
              <a:t>Velocidad: 3.600 RPM,  60 Hz</a:t>
            </a:r>
            <a:endParaRPr lang="es-EC" sz="2000" dirty="0" smtClean="0">
              <a:latin typeface="Verdana" pitchFamily="34" charset="0"/>
            </a:endParaRPr>
          </a:p>
          <a:p>
            <a:pPr algn="just">
              <a:lnSpc>
                <a:spcPct val="90000"/>
              </a:lnSpc>
              <a:buNone/>
            </a:pPr>
            <a:r>
              <a:rPr lang="es-ES" sz="2000" dirty="0" smtClean="0">
                <a:latin typeface="Verdana" pitchFamily="34" charset="0"/>
              </a:rPr>
              <a:t>Voltaje: 13.800 V</a:t>
            </a:r>
            <a:endParaRPr lang="es-EC" sz="2000" dirty="0" smtClean="0">
              <a:latin typeface="Verdana" pitchFamily="34" charset="0"/>
            </a:endParaRPr>
          </a:p>
          <a:p>
            <a:pPr algn="just"/>
            <a:endParaRPr lang="es-ES" sz="2000" dirty="0" smtClean="0">
              <a:latin typeface="Verdana" pitchFamily="34" charset="0"/>
            </a:endParaRPr>
          </a:p>
          <a:p>
            <a:pPr algn="just"/>
            <a:endParaRPr lang="es-ES" sz="2000" dirty="0" smtClean="0">
              <a:latin typeface="Verdana" pitchFamily="34" charset="0"/>
            </a:endParaRPr>
          </a:p>
          <a:p>
            <a:pPr algn="just"/>
            <a:endParaRPr lang="es-ES" sz="2000" dirty="0" smtClean="0">
              <a:latin typeface="Verdana" pitchFamily="34" charset="0"/>
            </a:endParaRPr>
          </a:p>
          <a:p>
            <a:endParaRPr lang="es-ES" sz="2000" dirty="0" smtClean="0">
              <a:latin typeface="Verdana" pitchFamily="34" charset="0"/>
            </a:endParaRPr>
          </a:p>
          <a:p>
            <a:endParaRPr lang="es-EC" sz="2000" dirty="0" smtClean="0">
              <a:latin typeface="Verdana" pitchFamily="34" charset="0"/>
            </a:endParaRPr>
          </a:p>
          <a:p>
            <a:pPr algn="just"/>
            <a:endParaRPr lang="es-ES" sz="2000" dirty="0" smtClean="0">
              <a:latin typeface="Verdana"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sp>
        <p:nvSpPr>
          <p:cNvPr id="7"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8</a:t>
            </a:fld>
            <a:endParaRPr lang="es-ES" b="1" dirty="0">
              <a:latin typeface="BankGothic Md BT" pitchFamily="34" charset="0"/>
            </a:endParaRPr>
          </a:p>
        </p:txBody>
      </p:sp>
      <p:pic>
        <p:nvPicPr>
          <p:cNvPr id="8"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sp>
        <p:nvSpPr>
          <p:cNvPr id="9" name="8 Rectángulo"/>
          <p:cNvSpPr/>
          <p:nvPr/>
        </p:nvSpPr>
        <p:spPr>
          <a:xfrm>
            <a:off x="381000" y="1657290"/>
            <a:ext cx="4341573" cy="400110"/>
          </a:xfrm>
          <a:prstGeom prst="rect">
            <a:avLst/>
          </a:prstGeom>
        </p:spPr>
        <p:txBody>
          <a:bodyPr wrap="none">
            <a:spAutoFit/>
          </a:bodyPr>
          <a:lstStyle/>
          <a:p>
            <a:r>
              <a:rPr lang="es-ES" sz="2000" dirty="0" smtClean="0">
                <a:solidFill>
                  <a:schemeClr val="bg1">
                    <a:lumMod val="50000"/>
                  </a:schemeClr>
                </a:solidFill>
                <a:latin typeface="BankGothic Md BT" pitchFamily="34" charset="0"/>
              </a:rPr>
              <a:t>Turbina a Gas Nº 1  LM6000</a:t>
            </a:r>
            <a:endParaRPr lang="es-EC" sz="2000" dirty="0" smtClean="0">
              <a:solidFill>
                <a:schemeClr val="bg1">
                  <a:lumMod val="50000"/>
                </a:schemeClr>
              </a:solidFill>
              <a:latin typeface="BankGothic Md BT" pitchFamily="34" charset="0"/>
            </a:endParaRPr>
          </a:p>
        </p:txBody>
      </p:sp>
      <p:sp>
        <p:nvSpPr>
          <p:cNvPr id="10" name="2 Marcador de contenido"/>
          <p:cNvSpPr txBox="1">
            <a:spLocks/>
          </p:cNvSpPr>
          <p:nvPr/>
        </p:nvSpPr>
        <p:spPr>
          <a:xfrm>
            <a:off x="4495800" y="4438710"/>
            <a:ext cx="5257800" cy="1524000"/>
          </a:xfrm>
          <a:prstGeom prst="rect">
            <a:avLst/>
          </a:prstGeom>
        </p:spPr>
        <p:txBody>
          <a:bodyPr vert="horz" lIns="91440" tIns="45720" rIns="91440" bIns="45720" rtlCol="0">
            <a:normAutofit/>
          </a:bodyPr>
          <a:lstStyle/>
          <a:p>
            <a:pPr marL="342900" indent="-342900" algn="just">
              <a:lnSpc>
                <a:spcPct val="90000"/>
              </a:lnSpc>
              <a:spcBef>
                <a:spcPct val="20000"/>
              </a:spcBef>
            </a:pPr>
            <a:r>
              <a:rPr lang="es-ES" sz="2000" dirty="0" smtClean="0">
                <a:latin typeface="Verdana" pitchFamily="34" charset="0"/>
              </a:rPr>
              <a:t>General Electric de 48.000 kVA.</a:t>
            </a:r>
            <a:endParaRPr lang="es-EC" sz="2000" dirty="0" smtClean="0">
              <a:latin typeface="Verdana" pitchFamily="34" charset="0"/>
            </a:endParaRPr>
          </a:p>
          <a:p>
            <a:pPr marL="342900" indent="-342900" algn="just">
              <a:lnSpc>
                <a:spcPct val="90000"/>
              </a:lnSpc>
              <a:spcBef>
                <a:spcPct val="20000"/>
              </a:spcBef>
            </a:pPr>
            <a:r>
              <a:rPr lang="es-ES" sz="2000" dirty="0" smtClean="0">
                <a:latin typeface="Verdana" pitchFamily="34" charset="0"/>
              </a:rPr>
              <a:t>Factor de potencia = 0.85,  </a:t>
            </a:r>
            <a:endParaRPr lang="es-EC" sz="2000" dirty="0" smtClean="0">
              <a:latin typeface="Verdana" pitchFamily="34" charset="0"/>
            </a:endParaRPr>
          </a:p>
          <a:p>
            <a:pPr marL="342900" marR="0" lvl="0" indent="-342900" algn="just" fontAlgn="auto">
              <a:lnSpc>
                <a:spcPct val="90000"/>
              </a:lnSpc>
              <a:spcBef>
                <a:spcPct val="20000"/>
              </a:spcBef>
              <a:spcAft>
                <a:spcPts val="0"/>
              </a:spcAft>
              <a:buClrTx/>
              <a:buSzTx/>
              <a:tabLst/>
              <a:defRPr/>
            </a:pPr>
            <a:r>
              <a:rPr lang="es-ES" sz="2000" dirty="0" smtClean="0">
                <a:latin typeface="Verdana" pitchFamily="34" charset="0"/>
              </a:rPr>
              <a:t>Velocidad: 3.600 RPM,  60 Hz</a:t>
            </a:r>
            <a:endParaRPr lang="es-EC" sz="2000" dirty="0" smtClean="0">
              <a:latin typeface="Verdana" pitchFamily="34" charset="0"/>
            </a:endParaRPr>
          </a:p>
          <a:p>
            <a:pPr marL="342900" marR="0" lvl="0" indent="-342900" algn="just" fontAlgn="auto">
              <a:lnSpc>
                <a:spcPct val="90000"/>
              </a:lnSpc>
              <a:spcBef>
                <a:spcPct val="20000"/>
              </a:spcBef>
              <a:spcAft>
                <a:spcPts val="0"/>
              </a:spcAft>
              <a:buClrTx/>
              <a:buSzTx/>
              <a:tabLst/>
              <a:defRPr/>
            </a:pPr>
            <a:r>
              <a:rPr lang="es-ES" sz="2000" dirty="0" smtClean="0">
                <a:latin typeface="Verdana" pitchFamily="34" charset="0"/>
              </a:rPr>
              <a:t>Voltaje: 13.800 V</a:t>
            </a:r>
            <a:endParaRPr lang="es-EC" sz="2000" dirty="0" smtClean="0">
              <a:latin typeface="Verdana"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
        <p:nvSpPr>
          <p:cNvPr id="11" name="10 Rectángulo"/>
          <p:cNvSpPr/>
          <p:nvPr/>
        </p:nvSpPr>
        <p:spPr>
          <a:xfrm>
            <a:off x="4343400" y="4038600"/>
            <a:ext cx="4577215" cy="400110"/>
          </a:xfrm>
          <a:prstGeom prst="rect">
            <a:avLst/>
          </a:prstGeom>
        </p:spPr>
        <p:txBody>
          <a:bodyPr wrap="none">
            <a:spAutoFit/>
          </a:bodyPr>
          <a:lstStyle/>
          <a:p>
            <a:r>
              <a:rPr lang="es-ES" sz="2000" dirty="0" smtClean="0">
                <a:solidFill>
                  <a:schemeClr val="bg1">
                    <a:lumMod val="50000"/>
                  </a:schemeClr>
                </a:solidFill>
                <a:latin typeface="BankGothic Md BT" pitchFamily="34" charset="0"/>
              </a:rPr>
              <a:t>Turbina a Gas Nº 2  MS6001B</a:t>
            </a:r>
            <a:endParaRPr lang="es-EC" sz="2000" dirty="0" smtClean="0">
              <a:solidFill>
                <a:schemeClr val="bg1">
                  <a:lumMod val="50000"/>
                </a:schemeClr>
              </a:solidFill>
              <a:latin typeface="BankGothic Md BT" pitchFamily="34" charset="0"/>
            </a:endParaRPr>
          </a:p>
        </p:txBody>
      </p:sp>
      <p:pic>
        <p:nvPicPr>
          <p:cNvPr id="12" name="11 Imagen" descr="C:\fotos de unidades CAT\unidad 2 (FRAME6).jpg"/>
          <p:cNvPicPr/>
          <p:nvPr/>
        </p:nvPicPr>
        <p:blipFill>
          <a:blip r:embed="rId5" cstate="print"/>
          <a:srcRect t="6452" r="4255" b="6452"/>
          <a:stretch>
            <a:fillRect/>
          </a:stretch>
        </p:blipFill>
        <p:spPr bwMode="auto">
          <a:xfrm>
            <a:off x="609600" y="4038600"/>
            <a:ext cx="3429000" cy="2057400"/>
          </a:xfrm>
          <a:prstGeom prst="rect">
            <a:avLst/>
          </a:prstGeom>
          <a:ln>
            <a:solidFill>
              <a:schemeClr val="accent1"/>
            </a:solidFill>
          </a:ln>
          <a:effectLst>
            <a:outerShdw blurRad="190500" algn="tl" rotWithShape="0">
              <a:srgbClr val="000000">
                <a:alpha val="70000"/>
              </a:srgbClr>
            </a:outerShdw>
          </a:effectLst>
        </p:spPr>
      </p:pic>
      <p:pic>
        <p:nvPicPr>
          <p:cNvPr id="13" name="12 Imagen" descr="C:\fotos de unidades CAT\unidad 1  (LM6000).jpg"/>
          <p:cNvPicPr/>
          <p:nvPr/>
        </p:nvPicPr>
        <p:blipFill>
          <a:blip r:embed="rId6" cstate="print"/>
          <a:srcRect b="13333"/>
          <a:stretch>
            <a:fillRect/>
          </a:stretch>
        </p:blipFill>
        <p:spPr bwMode="auto">
          <a:xfrm>
            <a:off x="4876800" y="1371600"/>
            <a:ext cx="3505200" cy="2057400"/>
          </a:xfrm>
          <a:prstGeom prst="rect">
            <a:avLst/>
          </a:prstGeom>
          <a:ln>
            <a:solidFill>
              <a:schemeClr val="accent1"/>
            </a:solid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18 Imagen"/>
          <p:cNvPicPr/>
          <p:nvPr/>
        </p:nvPicPr>
        <p:blipFill>
          <a:blip r:embed="rId3" cstate="print"/>
          <a:srcRect l="-3439" t="-4359" r="6432" b="-5177"/>
          <a:stretch>
            <a:fillRect/>
          </a:stretch>
        </p:blipFill>
        <p:spPr bwMode="auto">
          <a:xfrm>
            <a:off x="4038599" y="1828800"/>
            <a:ext cx="5105401" cy="5181600"/>
          </a:xfrm>
          <a:prstGeom prst="rect">
            <a:avLst/>
          </a:prstGeom>
          <a:noFill/>
          <a:ln w="6350" cmpd="sng">
            <a:noFill/>
            <a:miter lim="800000"/>
            <a:headEnd/>
            <a:tailEnd/>
          </a:ln>
          <a:effectLst/>
        </p:spPr>
      </p:pic>
      <p:sp>
        <p:nvSpPr>
          <p:cNvPr id="2" name="1 Título"/>
          <p:cNvSpPr>
            <a:spLocks noGrp="1"/>
          </p:cNvSpPr>
          <p:nvPr>
            <p:ph type="title"/>
          </p:nvPr>
        </p:nvSpPr>
        <p:spPr>
          <a:xfrm>
            <a:off x="304800" y="914400"/>
            <a:ext cx="8229600" cy="609600"/>
          </a:xfrm>
        </p:spPr>
        <p:txBody>
          <a:bodyPr>
            <a:noAutofit/>
          </a:bodyPr>
          <a:lstStyle/>
          <a:p>
            <a:pPr algn="l"/>
            <a:r>
              <a:rPr lang="es-ES" sz="25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COORDINACION DE LAS PROTECCIONES</a:t>
            </a:r>
            <a:endParaRPr lang="es-ES" sz="25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pic>
        <p:nvPicPr>
          <p:cNvPr id="2051" name="Picture 3"/>
          <p:cNvPicPr>
            <a:picLocks noChangeAspect="1" noChangeArrowheads="1"/>
          </p:cNvPicPr>
          <p:nvPr/>
        </p:nvPicPr>
        <p:blipFill>
          <a:blip r:embed="rId4" cstate="print"/>
          <a:srcRect/>
          <a:stretch>
            <a:fillRect/>
          </a:stretch>
        </p:blipFill>
        <p:spPr bwMode="auto">
          <a:xfrm>
            <a:off x="76200" y="66675"/>
            <a:ext cx="8991600" cy="771525"/>
          </a:xfrm>
          <a:prstGeom prst="rect">
            <a:avLst/>
          </a:prstGeom>
          <a:noFill/>
          <a:ln w="9525">
            <a:noFill/>
            <a:miter lim="800000"/>
            <a:headEnd/>
            <a:tailEnd/>
          </a:ln>
        </p:spPr>
      </p:pic>
      <p:grpSp>
        <p:nvGrpSpPr>
          <p:cNvPr id="4" name="17 Grupo"/>
          <p:cNvGrpSpPr/>
          <p:nvPr/>
        </p:nvGrpSpPr>
        <p:grpSpPr>
          <a:xfrm>
            <a:off x="7847806" y="3048000"/>
            <a:ext cx="838994" cy="685800"/>
            <a:chOff x="7847806" y="3048000"/>
            <a:chExt cx="838994" cy="685800"/>
          </a:xfrm>
        </p:grpSpPr>
        <p:cxnSp>
          <p:nvCxnSpPr>
            <p:cNvPr id="16" name="15 Conector recto de flecha"/>
            <p:cNvCxnSpPr/>
            <p:nvPr/>
          </p:nvCxnSpPr>
          <p:spPr>
            <a:xfrm rot="5400000">
              <a:off x="7505700" y="3390106"/>
              <a:ext cx="6858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7" name="16 CuadroTexto"/>
            <p:cNvSpPr txBox="1"/>
            <p:nvPr/>
          </p:nvSpPr>
          <p:spPr>
            <a:xfrm>
              <a:off x="7848600" y="3166646"/>
              <a:ext cx="838200" cy="338554"/>
            </a:xfrm>
            <a:prstGeom prst="rect">
              <a:avLst/>
            </a:prstGeom>
            <a:noFill/>
          </p:spPr>
          <p:txBody>
            <a:bodyPr wrap="square" rtlCol="0">
              <a:spAutoFit/>
            </a:bodyPr>
            <a:lstStyle/>
            <a:p>
              <a:r>
                <a:rPr lang="es-ES" sz="1600" b="1" dirty="0" smtClean="0">
                  <a:solidFill>
                    <a:srgbClr val="C00000"/>
                  </a:solidFill>
                </a:rPr>
                <a:t>9364</a:t>
              </a:r>
              <a:endParaRPr lang="es-ES" sz="1600" b="1" dirty="0">
                <a:solidFill>
                  <a:srgbClr val="C00000"/>
                </a:solidFill>
              </a:endParaRPr>
            </a:p>
          </p:txBody>
        </p:sp>
      </p:grpSp>
      <p:grpSp>
        <p:nvGrpSpPr>
          <p:cNvPr id="5" name="18 Grupo"/>
          <p:cNvGrpSpPr/>
          <p:nvPr/>
        </p:nvGrpSpPr>
        <p:grpSpPr>
          <a:xfrm>
            <a:off x="7543800" y="4419600"/>
            <a:ext cx="1600200" cy="609600"/>
            <a:chOff x="7847806" y="3048000"/>
            <a:chExt cx="1600200" cy="609600"/>
          </a:xfrm>
        </p:grpSpPr>
        <p:cxnSp>
          <p:nvCxnSpPr>
            <p:cNvPr id="20" name="19 Conector recto de flecha"/>
            <p:cNvCxnSpPr/>
            <p:nvPr/>
          </p:nvCxnSpPr>
          <p:spPr>
            <a:xfrm rot="5400000">
              <a:off x="7543800" y="3352006"/>
              <a:ext cx="6096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1" name="20 CuadroTexto"/>
            <p:cNvSpPr txBox="1"/>
            <p:nvPr/>
          </p:nvSpPr>
          <p:spPr>
            <a:xfrm>
              <a:off x="8609806" y="3276600"/>
              <a:ext cx="838200" cy="338554"/>
            </a:xfrm>
            <a:prstGeom prst="rect">
              <a:avLst/>
            </a:prstGeom>
            <a:noFill/>
          </p:spPr>
          <p:txBody>
            <a:bodyPr wrap="square" rtlCol="0">
              <a:spAutoFit/>
            </a:bodyPr>
            <a:lstStyle/>
            <a:p>
              <a:r>
                <a:rPr lang="es-ES" sz="1600" b="1" dirty="0" smtClean="0">
                  <a:solidFill>
                    <a:srgbClr val="C00000"/>
                  </a:solidFill>
                </a:rPr>
                <a:t>4682</a:t>
              </a:r>
              <a:endParaRPr lang="es-ES" sz="1600" b="1" dirty="0">
                <a:solidFill>
                  <a:srgbClr val="C00000"/>
                </a:solidFill>
              </a:endParaRPr>
            </a:p>
          </p:txBody>
        </p:sp>
      </p:grpSp>
      <p:grpSp>
        <p:nvGrpSpPr>
          <p:cNvPr id="6" name="22 Grupo"/>
          <p:cNvGrpSpPr/>
          <p:nvPr/>
        </p:nvGrpSpPr>
        <p:grpSpPr>
          <a:xfrm>
            <a:off x="4953000" y="4495800"/>
            <a:ext cx="1295400" cy="609600"/>
            <a:chOff x="6553200" y="3200400"/>
            <a:chExt cx="1295400" cy="609600"/>
          </a:xfrm>
        </p:grpSpPr>
        <p:cxnSp>
          <p:nvCxnSpPr>
            <p:cNvPr id="24" name="23 Conector recto de flecha"/>
            <p:cNvCxnSpPr/>
            <p:nvPr/>
          </p:nvCxnSpPr>
          <p:spPr>
            <a:xfrm rot="5400000">
              <a:off x="7581503" y="3466703"/>
              <a:ext cx="533400" cy="79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5" name="24 CuadroTexto"/>
            <p:cNvSpPr txBox="1"/>
            <p:nvPr/>
          </p:nvSpPr>
          <p:spPr>
            <a:xfrm>
              <a:off x="6553200" y="3471446"/>
              <a:ext cx="838200" cy="338554"/>
            </a:xfrm>
            <a:prstGeom prst="rect">
              <a:avLst/>
            </a:prstGeom>
            <a:noFill/>
          </p:spPr>
          <p:txBody>
            <a:bodyPr wrap="square" rtlCol="0">
              <a:spAutoFit/>
            </a:bodyPr>
            <a:lstStyle/>
            <a:p>
              <a:r>
                <a:rPr lang="es-ES" sz="1600" b="1" dirty="0" smtClean="0">
                  <a:solidFill>
                    <a:srgbClr val="C00000"/>
                  </a:solidFill>
                </a:rPr>
                <a:t>4682</a:t>
              </a:r>
              <a:endParaRPr lang="es-ES" sz="1600" b="1" dirty="0">
                <a:solidFill>
                  <a:srgbClr val="C00000"/>
                </a:solidFill>
              </a:endParaRPr>
            </a:p>
          </p:txBody>
        </p:sp>
      </p:grpSp>
      <p:sp>
        <p:nvSpPr>
          <p:cNvPr id="27" name="26 Rayo"/>
          <p:cNvSpPr/>
          <p:nvPr/>
        </p:nvSpPr>
        <p:spPr>
          <a:xfrm>
            <a:off x="6553200" y="6248400"/>
            <a:ext cx="304800" cy="533400"/>
          </a:xfrm>
          <a:prstGeom prst="lightningBolt">
            <a:avLst/>
          </a:prstGeom>
          <a:solidFill>
            <a:srgbClr val="C00000"/>
          </a:solidFill>
          <a:ln>
            <a:tailEnd type="arrow"/>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S"/>
          </a:p>
        </p:txBody>
      </p:sp>
      <p:sp>
        <p:nvSpPr>
          <p:cNvPr id="28" name="27 CuadroTexto"/>
          <p:cNvSpPr txBox="1"/>
          <p:nvPr/>
        </p:nvSpPr>
        <p:spPr>
          <a:xfrm>
            <a:off x="6781800" y="6214646"/>
            <a:ext cx="838200" cy="338554"/>
          </a:xfrm>
          <a:prstGeom prst="rect">
            <a:avLst/>
          </a:prstGeom>
          <a:noFill/>
        </p:spPr>
        <p:txBody>
          <a:bodyPr wrap="square" rtlCol="0">
            <a:spAutoFit/>
          </a:bodyPr>
          <a:lstStyle/>
          <a:p>
            <a:r>
              <a:rPr lang="es-ES" sz="1600" b="1" dirty="0" smtClean="0">
                <a:solidFill>
                  <a:srgbClr val="C00000"/>
                </a:solidFill>
              </a:rPr>
              <a:t>26014</a:t>
            </a:r>
            <a:endParaRPr lang="es-ES" sz="1600" b="1" dirty="0">
              <a:solidFill>
                <a:srgbClr val="C00000"/>
              </a:solidFill>
            </a:endParaRPr>
          </a:p>
        </p:txBody>
      </p:sp>
      <p:graphicFrame>
        <p:nvGraphicFramePr>
          <p:cNvPr id="23" name="22 Diagrama"/>
          <p:cNvGraphicFramePr/>
          <p:nvPr/>
        </p:nvGraphicFramePr>
        <p:xfrm>
          <a:off x="76200" y="1600200"/>
          <a:ext cx="4343400" cy="5105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9" name="2 Marcador de contenido"/>
          <p:cNvSpPr>
            <a:spLocks noGrp="1"/>
          </p:cNvSpPr>
          <p:nvPr>
            <p:ph idx="1"/>
          </p:nvPr>
        </p:nvSpPr>
        <p:spPr>
          <a:xfrm>
            <a:off x="5105400" y="1524000"/>
            <a:ext cx="3352800" cy="381000"/>
          </a:xfrm>
        </p:spPr>
        <p:txBody>
          <a:bodyPr vert="horz" lIns="91440" tIns="45720" rIns="91440" bIns="45720" rtlCol="0">
            <a:normAutofit fontScale="92500"/>
          </a:bodyPr>
          <a:lstStyle/>
          <a:p>
            <a:pPr lvl="0">
              <a:buNone/>
            </a:pPr>
            <a:r>
              <a:rPr lang="es-ES" sz="1800" b="1" dirty="0" smtClean="0">
                <a:solidFill>
                  <a:schemeClr val="bg2">
                    <a:lumMod val="25000"/>
                  </a:schemeClr>
                </a:solidFill>
                <a:effectLst>
                  <a:outerShdw blurRad="38100" dist="38100" dir="2700000" algn="tl">
                    <a:srgbClr val="000000">
                      <a:alpha val="43137"/>
                    </a:srgbClr>
                  </a:outerShdw>
                </a:effectLst>
              </a:rPr>
              <a:t>CRITERIO DE COORDINACION</a:t>
            </a:r>
            <a:endParaRPr lang="es-ES" sz="1800" b="1" dirty="0" smtClean="0">
              <a:solidFill>
                <a:schemeClr val="bg2">
                  <a:lumMod val="25000"/>
                </a:schemeClr>
              </a:solidFill>
              <a:effectLst>
                <a:outerShdw blurRad="38100" dist="38100" dir="2700000" algn="tl">
                  <a:srgbClr val="000000">
                    <a:alpha val="43137"/>
                  </a:srgbClr>
                </a:outerShdw>
              </a:effectLst>
              <a:latin typeface="Verdana" pitchFamily="34" charset="0"/>
            </a:endParaRPr>
          </a:p>
          <a:p>
            <a:pPr algn="just"/>
            <a:endParaRPr lang="es-ES" sz="1800" b="1" dirty="0" smtClean="0">
              <a:solidFill>
                <a:schemeClr val="bg2">
                  <a:lumMod val="25000"/>
                </a:schemeClr>
              </a:solidFill>
              <a:effectLst>
                <a:outerShdw blurRad="38100" dist="38100" dir="2700000" algn="tl">
                  <a:srgbClr val="000000">
                    <a:alpha val="43137"/>
                  </a:srgbClr>
                </a:outerShdw>
              </a:effectLst>
              <a:latin typeface="Verdana" pitchFamily="34" charset="0"/>
            </a:endParaRPr>
          </a:p>
          <a:p>
            <a:endParaRPr lang="es-ES" sz="1800" b="1" dirty="0" smtClean="0">
              <a:solidFill>
                <a:schemeClr val="bg2">
                  <a:lumMod val="25000"/>
                </a:schemeClr>
              </a:solidFill>
              <a:effectLst>
                <a:outerShdw blurRad="38100" dist="38100" dir="2700000" algn="tl">
                  <a:srgbClr val="000000">
                    <a:alpha val="43137"/>
                  </a:srgbClr>
                </a:outerShdw>
              </a:effectLst>
              <a:latin typeface="Verdana" pitchFamily="34" charset="0"/>
            </a:endParaRPr>
          </a:p>
          <a:p>
            <a:endParaRPr lang="es-EC" sz="1800" b="1" dirty="0" smtClean="0">
              <a:solidFill>
                <a:schemeClr val="bg2">
                  <a:lumMod val="25000"/>
                </a:schemeClr>
              </a:solidFill>
              <a:effectLst>
                <a:outerShdw blurRad="38100" dist="38100" dir="2700000" algn="tl">
                  <a:srgbClr val="000000">
                    <a:alpha val="43137"/>
                  </a:srgbClr>
                </a:outerShdw>
              </a:effectLst>
              <a:latin typeface="Verdana" pitchFamily="34" charset="0"/>
            </a:endParaRPr>
          </a:p>
          <a:p>
            <a:pPr algn="just"/>
            <a:endParaRPr lang="es-ES" sz="1800" b="1" dirty="0" smtClean="0">
              <a:solidFill>
                <a:schemeClr val="bg2">
                  <a:lumMod val="25000"/>
                </a:schemeClr>
              </a:solidFill>
              <a:effectLst>
                <a:outerShdw blurRad="38100" dist="38100" dir="2700000" algn="tl">
                  <a:srgbClr val="000000">
                    <a:alpha val="43137"/>
                  </a:srgbClr>
                </a:outerShdw>
              </a:effectLst>
              <a:latin typeface="Verdana" pitchFamily="3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Gráfico"/>
          <p:cNvGraphicFramePr/>
          <p:nvPr/>
        </p:nvGraphicFramePr>
        <p:xfrm>
          <a:off x="0" y="0"/>
          <a:ext cx="6553199" cy="6858000"/>
        </p:xfrm>
        <a:graphic>
          <a:graphicData uri="http://schemas.openxmlformats.org/drawingml/2006/chart">
            <c:chart xmlns:c="http://schemas.openxmlformats.org/drawingml/2006/chart" xmlns:r="http://schemas.openxmlformats.org/officeDocument/2006/relationships" r:id="rId3"/>
          </a:graphicData>
        </a:graphic>
      </p:graphicFrame>
      <p:pic>
        <p:nvPicPr>
          <p:cNvPr id="159746" name="Picture 2"/>
          <p:cNvPicPr>
            <a:picLocks noChangeAspect="1" noChangeArrowheads="1"/>
          </p:cNvPicPr>
          <p:nvPr/>
        </p:nvPicPr>
        <p:blipFill>
          <a:blip r:embed="rId4" cstate="print"/>
          <a:srcRect/>
          <a:stretch>
            <a:fillRect/>
          </a:stretch>
        </p:blipFill>
        <p:spPr bwMode="auto">
          <a:xfrm>
            <a:off x="6477000" y="3886200"/>
            <a:ext cx="2219325" cy="609600"/>
          </a:xfrm>
          <a:prstGeom prst="rect">
            <a:avLst/>
          </a:prstGeom>
          <a:noFill/>
          <a:ln w="9525">
            <a:noFill/>
            <a:miter lim="800000"/>
            <a:headEnd/>
            <a:tailEnd/>
          </a:ln>
        </p:spPr>
      </p:pic>
      <p:pic>
        <p:nvPicPr>
          <p:cNvPr id="159747" name="Picture 3"/>
          <p:cNvPicPr>
            <a:picLocks noChangeAspect="1" noChangeArrowheads="1"/>
          </p:cNvPicPr>
          <p:nvPr/>
        </p:nvPicPr>
        <p:blipFill>
          <a:blip r:embed="rId5" cstate="print"/>
          <a:srcRect/>
          <a:stretch>
            <a:fillRect/>
          </a:stretch>
        </p:blipFill>
        <p:spPr bwMode="auto">
          <a:xfrm>
            <a:off x="6477000" y="3257550"/>
            <a:ext cx="1971675" cy="628650"/>
          </a:xfrm>
          <a:prstGeom prst="rect">
            <a:avLst/>
          </a:prstGeom>
          <a:noFill/>
          <a:ln w="9525">
            <a:noFill/>
            <a:miter lim="800000"/>
            <a:headEnd/>
            <a:tailEnd/>
          </a:ln>
        </p:spPr>
      </p:pic>
      <p:pic>
        <p:nvPicPr>
          <p:cNvPr id="159748" name="Picture 4"/>
          <p:cNvPicPr>
            <a:picLocks noChangeAspect="1" noChangeArrowheads="1"/>
          </p:cNvPicPr>
          <p:nvPr/>
        </p:nvPicPr>
        <p:blipFill>
          <a:blip r:embed="rId6" cstate="print"/>
          <a:srcRect/>
          <a:stretch>
            <a:fillRect/>
          </a:stretch>
        </p:blipFill>
        <p:spPr bwMode="auto">
          <a:xfrm>
            <a:off x="6477000" y="4486275"/>
            <a:ext cx="2400300" cy="314325"/>
          </a:xfrm>
          <a:prstGeom prst="rect">
            <a:avLst/>
          </a:prstGeom>
          <a:noFill/>
          <a:ln w="9525">
            <a:noFill/>
            <a:miter lim="800000"/>
            <a:headEnd/>
            <a:tailEnd/>
          </a:ln>
        </p:spPr>
      </p:pic>
      <p:sp>
        <p:nvSpPr>
          <p:cNvPr id="159749" name="Text Box 5"/>
          <p:cNvSpPr txBox="1">
            <a:spLocks noChangeArrowheads="1"/>
          </p:cNvSpPr>
          <p:nvPr/>
        </p:nvSpPr>
        <p:spPr bwMode="auto">
          <a:xfrm rot="16200000">
            <a:off x="2131368" y="1826568"/>
            <a:ext cx="1828799"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200" b="1" i="0" u="none" strike="noStrike" cap="none" normalizeH="0" baseline="0" dirty="0" smtClean="0">
                <a:ln>
                  <a:noFill/>
                </a:ln>
                <a:solidFill>
                  <a:srgbClr val="C00000"/>
                </a:solidFill>
                <a:effectLst/>
                <a:latin typeface="Arial" pitchFamily="34" charset="0"/>
                <a:cs typeface="Arial" pitchFamily="34" charset="0"/>
              </a:rPr>
              <a:t>4682 </a:t>
            </a:r>
            <a:r>
              <a:rPr kumimoji="0" lang="es-ES" sz="1200" b="1" i="0" u="none" strike="noStrike" cap="none" normalizeH="0" baseline="0" dirty="0" err="1" smtClean="0">
                <a:ln>
                  <a:noFill/>
                </a:ln>
                <a:solidFill>
                  <a:srgbClr val="C00000"/>
                </a:solidFill>
                <a:effectLst/>
                <a:latin typeface="Arial" pitchFamily="34" charset="0"/>
                <a:cs typeface="Arial" pitchFamily="34" charset="0"/>
              </a:rPr>
              <a:t>Amp</a:t>
            </a:r>
            <a:r>
              <a:rPr kumimoji="0" lang="es-ES" sz="1200" b="1" i="0" u="none" strike="noStrike" cap="none" normalizeH="0" baseline="0" dirty="0" smtClean="0">
                <a:ln>
                  <a:noFill/>
                </a:ln>
                <a:solidFill>
                  <a:srgbClr val="C00000"/>
                </a:solidFill>
                <a:effectLst/>
                <a:latin typeface="Arial" pitchFamily="34" charset="0"/>
                <a:cs typeface="Arial" pitchFamily="34" charset="0"/>
              </a:rPr>
              <a:t> vistos por el T60</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59750" name="Text Box 6"/>
          <p:cNvSpPr txBox="1">
            <a:spLocks noChangeArrowheads="1"/>
          </p:cNvSpPr>
          <p:nvPr/>
        </p:nvSpPr>
        <p:spPr bwMode="auto">
          <a:xfrm rot="16200000">
            <a:off x="3642370" y="1082030"/>
            <a:ext cx="2016125"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200" b="1" i="0" u="none" strike="noStrike" cap="none" normalizeH="0" baseline="0" dirty="0" smtClean="0">
                <a:ln>
                  <a:noFill/>
                </a:ln>
                <a:solidFill>
                  <a:srgbClr val="C00000"/>
                </a:solidFill>
                <a:effectLst/>
                <a:latin typeface="Arial" pitchFamily="34" charset="0"/>
                <a:cs typeface="Arial" pitchFamily="34" charset="0"/>
              </a:rPr>
              <a:t>9364 </a:t>
            </a:r>
            <a:r>
              <a:rPr kumimoji="0" lang="es-ES" sz="1200" b="1" i="0" u="none" strike="noStrike" cap="none" normalizeH="0" baseline="0" dirty="0" err="1" smtClean="0">
                <a:ln>
                  <a:noFill/>
                </a:ln>
                <a:solidFill>
                  <a:srgbClr val="C00000"/>
                </a:solidFill>
                <a:effectLst/>
                <a:latin typeface="Arial" pitchFamily="34" charset="0"/>
                <a:cs typeface="Arial" pitchFamily="34" charset="0"/>
              </a:rPr>
              <a:t>Amp</a:t>
            </a:r>
            <a:r>
              <a:rPr kumimoji="0" lang="es-ES" sz="1200" b="1" i="0" u="none" strike="noStrike" cap="none" normalizeH="0" baseline="0" dirty="0" smtClean="0">
                <a:ln>
                  <a:noFill/>
                </a:ln>
                <a:solidFill>
                  <a:srgbClr val="C00000"/>
                </a:solidFill>
                <a:effectLst/>
                <a:latin typeface="Arial" pitchFamily="34" charset="0"/>
                <a:cs typeface="Arial" pitchFamily="34" charset="0"/>
              </a:rPr>
              <a:t> vistos por el G60</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Rectángulo"/>
          <p:cNvSpPr/>
          <p:nvPr/>
        </p:nvSpPr>
        <p:spPr>
          <a:xfrm>
            <a:off x="7620000" y="3505200"/>
            <a:ext cx="990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a:solidFill>
                <a:schemeClr val="tx1"/>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914400"/>
            <a:ext cx="8229600" cy="609600"/>
          </a:xfrm>
        </p:spPr>
        <p:txBody>
          <a:bodyPr>
            <a:noAutofit/>
          </a:bodyPr>
          <a:lstStyle/>
          <a:p>
            <a:r>
              <a:rPr lang="es-ES" sz="25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RESUMEN DE AJUSTES – PROTECCION DE SOBRECORRIENTE</a:t>
            </a:r>
            <a:endParaRPr lang="es-ES" sz="25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graphicFrame>
        <p:nvGraphicFramePr>
          <p:cNvPr id="22" name="21 Tabla"/>
          <p:cNvGraphicFramePr>
            <a:graphicFrameLocks noGrp="1"/>
          </p:cNvGraphicFramePr>
          <p:nvPr/>
        </p:nvGraphicFramePr>
        <p:xfrm>
          <a:off x="457200" y="1928209"/>
          <a:ext cx="8153399" cy="3641520"/>
        </p:xfrm>
        <a:graphic>
          <a:graphicData uri="http://schemas.openxmlformats.org/drawingml/2006/table">
            <a:tbl>
              <a:tblPr/>
              <a:tblGrid>
                <a:gridCol w="2056024"/>
                <a:gridCol w="1219475"/>
                <a:gridCol w="1219475"/>
                <a:gridCol w="1219475"/>
                <a:gridCol w="1219475"/>
                <a:gridCol w="1219475"/>
              </a:tblGrid>
              <a:tr h="376443">
                <a:tc>
                  <a:txBody>
                    <a:bodyPr/>
                    <a:lstStyle/>
                    <a:p>
                      <a:pPr algn="ctr">
                        <a:lnSpc>
                          <a:spcPct val="115000"/>
                        </a:lnSpc>
                        <a:spcAft>
                          <a:spcPts val="0"/>
                        </a:spcAft>
                      </a:pPr>
                      <a:endParaRPr lang="es-ES" sz="1600" b="1" dirty="0">
                        <a:solidFill>
                          <a:schemeClr val="tx1"/>
                        </a:solidFill>
                        <a:effectLst>
                          <a:outerShdw blurRad="38100" dist="38100" dir="2700000" algn="tl">
                            <a:srgbClr val="000000">
                              <a:alpha val="43137"/>
                            </a:srgbClr>
                          </a:outerShdw>
                        </a:effectLst>
                        <a:latin typeface="Arial"/>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15000"/>
                        </a:lnSpc>
                        <a:spcAft>
                          <a:spcPts val="0"/>
                        </a:spcAft>
                      </a:pPr>
                      <a:r>
                        <a:rPr lang="es-ES" sz="1600" b="1" dirty="0" smtClean="0">
                          <a:solidFill>
                            <a:schemeClr val="tx1"/>
                          </a:solidFill>
                          <a:effectLst>
                            <a:outerShdw blurRad="38100" dist="38100" dir="2700000" algn="tl">
                              <a:srgbClr val="000000">
                                <a:alpha val="43137"/>
                              </a:srgbClr>
                            </a:outerShdw>
                          </a:effectLst>
                          <a:latin typeface="Times New Roman"/>
                          <a:ea typeface="Times New Roman"/>
                        </a:rPr>
                        <a:t>BARRA 1</a:t>
                      </a:r>
                      <a:endParaRPr lang="es-ES" sz="1600" b="1" dirty="0">
                        <a:solidFill>
                          <a:schemeClr val="tx1"/>
                        </a:solidFill>
                        <a:effectLst>
                          <a:outerShdw blurRad="38100" dist="38100" dir="2700000" algn="tl">
                            <a:srgbClr val="000000">
                              <a:alpha val="43137"/>
                            </a:srgbClr>
                          </a:outerShdw>
                        </a:effectLst>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0"/>
                        </a:spcAft>
                      </a:pPr>
                      <a:endParaRPr lang="es-ES" sz="1400" dirty="0">
                        <a:solidFill>
                          <a:schemeClr val="bg1"/>
                        </a:solidFill>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endParaRPr lang="es-ES" sz="1600" b="1" dirty="0">
                        <a:solidFill>
                          <a:schemeClr val="tx1"/>
                        </a:solidFill>
                        <a:effectLst>
                          <a:outerShdw blurRad="38100" dist="38100" dir="2700000" algn="tl">
                            <a:srgbClr val="000000">
                              <a:alpha val="43137"/>
                            </a:srgbClr>
                          </a:outerShdw>
                        </a:effectLst>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15000"/>
                        </a:lnSpc>
                        <a:spcAft>
                          <a:spcPts val="0"/>
                        </a:spcAft>
                      </a:pPr>
                      <a:r>
                        <a:rPr lang="es-ES" sz="1600" b="1" dirty="0" smtClean="0">
                          <a:solidFill>
                            <a:schemeClr val="tx1"/>
                          </a:solidFill>
                          <a:effectLst>
                            <a:outerShdw blurRad="38100" dist="38100" dir="2700000" algn="tl">
                              <a:srgbClr val="000000">
                                <a:alpha val="43137"/>
                              </a:srgbClr>
                            </a:outerShdw>
                          </a:effectLst>
                          <a:latin typeface="Times New Roman"/>
                          <a:ea typeface="Times New Roman"/>
                        </a:rPr>
                        <a:t>BARRA 2</a:t>
                      </a:r>
                      <a:endParaRPr lang="es-ES" sz="1600" b="1" dirty="0">
                        <a:solidFill>
                          <a:schemeClr val="tx1"/>
                        </a:solidFill>
                        <a:effectLst>
                          <a:outerShdw blurRad="38100" dist="38100" dir="2700000" algn="tl">
                            <a:srgbClr val="000000">
                              <a:alpha val="43137"/>
                            </a:srgbClr>
                          </a:outerShdw>
                        </a:effectLst>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0"/>
                        </a:spcAft>
                      </a:pPr>
                      <a:endParaRPr lang="es-ES" sz="1400" dirty="0">
                        <a:solidFill>
                          <a:schemeClr val="bg1"/>
                        </a:solidFill>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76443">
                <a:tc>
                  <a:txBody>
                    <a:bodyPr/>
                    <a:lstStyle/>
                    <a:p>
                      <a:pPr algn="ctr">
                        <a:lnSpc>
                          <a:spcPct val="115000"/>
                        </a:lnSpc>
                        <a:spcAft>
                          <a:spcPts val="0"/>
                        </a:spcAft>
                      </a:pPr>
                      <a:endParaRPr lang="es-ES" sz="1600" dirty="0">
                        <a:solidFill>
                          <a:schemeClr val="bg1"/>
                        </a:solidFill>
                        <a:latin typeface="Arial"/>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600" b="1" dirty="0">
                          <a:solidFill>
                            <a:schemeClr val="bg1"/>
                          </a:solidFill>
                          <a:latin typeface="Arial"/>
                          <a:ea typeface="Times New Roman"/>
                        </a:rPr>
                        <a:t>Relés T60</a:t>
                      </a:r>
                      <a:endParaRPr lang="es-ES" sz="1600" dirty="0">
                        <a:solidFill>
                          <a:schemeClr val="bg1"/>
                        </a:solidFill>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600" b="1" dirty="0">
                          <a:solidFill>
                            <a:schemeClr val="bg1"/>
                          </a:solidFill>
                          <a:latin typeface="Arial"/>
                          <a:ea typeface="Times New Roman"/>
                        </a:rPr>
                        <a:t>Relé G60</a:t>
                      </a:r>
                      <a:endParaRPr lang="es-ES" sz="1600" dirty="0">
                        <a:solidFill>
                          <a:schemeClr val="bg1"/>
                        </a:solidFill>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endParaRPr lang="es-ES" sz="1600" dirty="0">
                        <a:solidFill>
                          <a:schemeClr val="bg1"/>
                        </a:solidFill>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600" b="1" dirty="0">
                          <a:solidFill>
                            <a:schemeClr val="bg1"/>
                          </a:solidFill>
                          <a:latin typeface="Arial"/>
                          <a:ea typeface="Times New Roman"/>
                        </a:rPr>
                        <a:t>Relés T60</a:t>
                      </a:r>
                      <a:endParaRPr lang="es-ES" sz="1600" dirty="0">
                        <a:solidFill>
                          <a:schemeClr val="bg1"/>
                        </a:solidFill>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15000"/>
                        </a:lnSpc>
                        <a:spcAft>
                          <a:spcPts val="0"/>
                        </a:spcAft>
                      </a:pPr>
                      <a:r>
                        <a:rPr lang="es-ES" sz="1600" b="1" dirty="0">
                          <a:solidFill>
                            <a:schemeClr val="bg1"/>
                          </a:solidFill>
                          <a:latin typeface="Arial"/>
                          <a:ea typeface="Times New Roman"/>
                        </a:rPr>
                        <a:t>Relé G60</a:t>
                      </a:r>
                      <a:endParaRPr lang="es-ES" sz="1600" dirty="0">
                        <a:solidFill>
                          <a:schemeClr val="bg1"/>
                        </a:solidFill>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373871">
                <a:tc>
                  <a:txBody>
                    <a:bodyPr/>
                    <a:lstStyle/>
                    <a:p>
                      <a:pPr algn="ctr">
                        <a:lnSpc>
                          <a:spcPct val="100000"/>
                        </a:lnSpc>
                        <a:spcAft>
                          <a:spcPts val="0"/>
                        </a:spcAft>
                      </a:pPr>
                      <a:r>
                        <a:rPr lang="es-ES" sz="1600" b="1" dirty="0">
                          <a:latin typeface="Arial"/>
                          <a:ea typeface="Times New Roman"/>
                        </a:rPr>
                        <a:t>Voltaje de línea [KV]</a:t>
                      </a:r>
                      <a:endParaRPr lang="es-ES" sz="1600" dirty="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s-ES" sz="1600" dirty="0">
                          <a:latin typeface="Arial"/>
                          <a:ea typeface="Times New Roman"/>
                        </a:rPr>
                        <a:t>13.8</a:t>
                      </a:r>
                      <a:endParaRPr lang="es-ES" sz="1600" dirty="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s-ES" sz="1600" dirty="0">
                          <a:latin typeface="Arial"/>
                          <a:ea typeface="Times New Roman"/>
                        </a:rPr>
                        <a:t>13.8</a:t>
                      </a:r>
                      <a:endParaRPr lang="es-ES" sz="1600" dirty="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endParaRPr lang="es-ES" sz="1600" dirty="0">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ctr" defTabSz="914400" rtl="0" eaLnBrk="1" latinLnBrk="0" hangingPunct="1">
                        <a:lnSpc>
                          <a:spcPct val="100000"/>
                        </a:lnSpc>
                        <a:spcAft>
                          <a:spcPts val="0"/>
                        </a:spcAft>
                      </a:pPr>
                      <a:r>
                        <a:rPr lang="es-ES" sz="1600" kern="1200" dirty="0">
                          <a:solidFill>
                            <a:schemeClr val="tx1"/>
                          </a:solidFill>
                          <a:latin typeface="Arial"/>
                          <a:ea typeface="Times New Roman"/>
                          <a:cs typeface="+mn-cs"/>
                        </a:rPr>
                        <a:t>13.8</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ctr" defTabSz="914400" rtl="0" eaLnBrk="1" latinLnBrk="0" hangingPunct="1">
                        <a:lnSpc>
                          <a:spcPct val="100000"/>
                        </a:lnSpc>
                        <a:spcAft>
                          <a:spcPts val="0"/>
                        </a:spcAft>
                      </a:pPr>
                      <a:r>
                        <a:rPr lang="es-ES" sz="1600" kern="1200" dirty="0">
                          <a:solidFill>
                            <a:schemeClr val="tx1"/>
                          </a:solidFill>
                          <a:latin typeface="Arial"/>
                          <a:ea typeface="Times New Roman"/>
                          <a:cs typeface="+mn-cs"/>
                        </a:rPr>
                        <a:t>13.8</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300125">
                <a:tc>
                  <a:txBody>
                    <a:bodyPr/>
                    <a:lstStyle/>
                    <a:p>
                      <a:pPr algn="ctr">
                        <a:lnSpc>
                          <a:spcPct val="100000"/>
                        </a:lnSpc>
                        <a:spcAft>
                          <a:spcPts val="0"/>
                        </a:spcAft>
                      </a:pPr>
                      <a:r>
                        <a:rPr lang="es-ES" sz="1600" b="1" dirty="0">
                          <a:latin typeface="Arial"/>
                          <a:ea typeface="Times New Roman"/>
                        </a:rPr>
                        <a:t>Relación de CT</a:t>
                      </a:r>
                      <a:endParaRPr lang="es-ES" sz="1600" dirty="0">
                        <a:latin typeface="Times New Roman"/>
                        <a:ea typeface="Times New Roman"/>
                      </a:endParaRPr>
                    </a:p>
                  </a:txBody>
                  <a:tcPr marL="68580" marR="68580" marT="0" marB="0" anchor="ctr">
                    <a:lnL>
                      <a:noFill/>
                    </a:lnL>
                    <a:lnR>
                      <a:noFill/>
                    </a:lnR>
                    <a:lnT>
                      <a:noFill/>
                    </a:lnT>
                    <a:lnB>
                      <a:noFill/>
                    </a:lnB>
                  </a:tcPr>
                </a:tc>
                <a:tc>
                  <a:txBody>
                    <a:bodyPr/>
                    <a:lstStyle/>
                    <a:p>
                      <a:pPr algn="ctr">
                        <a:lnSpc>
                          <a:spcPct val="100000"/>
                        </a:lnSpc>
                        <a:spcAft>
                          <a:spcPts val="0"/>
                        </a:spcAft>
                      </a:pPr>
                      <a:r>
                        <a:rPr lang="es-ES" sz="1600" dirty="0">
                          <a:latin typeface="Arial"/>
                          <a:ea typeface="Times New Roman"/>
                        </a:rPr>
                        <a:t>2000/5</a:t>
                      </a:r>
                      <a:endParaRPr lang="es-ES" sz="1600" dirty="0">
                        <a:latin typeface="Times New Roman"/>
                        <a:ea typeface="Times New Roman"/>
                      </a:endParaRPr>
                    </a:p>
                  </a:txBody>
                  <a:tcPr marL="68580" marR="68580" marT="0" marB="0" anchor="ctr">
                    <a:lnL>
                      <a:noFill/>
                    </a:lnL>
                    <a:lnR>
                      <a:noFill/>
                    </a:lnR>
                    <a:lnT>
                      <a:noFill/>
                    </a:lnT>
                    <a:lnB>
                      <a:noFill/>
                    </a:lnB>
                  </a:tcPr>
                </a:tc>
                <a:tc>
                  <a:txBody>
                    <a:bodyPr/>
                    <a:lstStyle/>
                    <a:p>
                      <a:pPr algn="ctr">
                        <a:lnSpc>
                          <a:spcPct val="100000"/>
                        </a:lnSpc>
                        <a:spcAft>
                          <a:spcPts val="0"/>
                        </a:spcAft>
                      </a:pPr>
                      <a:r>
                        <a:rPr lang="es-ES" sz="1600" dirty="0">
                          <a:latin typeface="Arial"/>
                          <a:ea typeface="Times New Roman"/>
                        </a:rPr>
                        <a:t>3000/5</a:t>
                      </a:r>
                      <a:endParaRPr lang="es-ES" sz="1600" dirty="0">
                        <a:latin typeface="Times New Roman"/>
                        <a:ea typeface="Times New Roman"/>
                      </a:endParaRPr>
                    </a:p>
                  </a:txBody>
                  <a:tcPr marL="68580" marR="68580" marT="0" marB="0" anchor="ctr">
                    <a:lnL>
                      <a:noFill/>
                    </a:lnL>
                    <a:lnR>
                      <a:noFill/>
                    </a:lnR>
                    <a:lnT>
                      <a:noFill/>
                    </a:lnT>
                    <a:lnB>
                      <a:noFill/>
                    </a:lnB>
                  </a:tcPr>
                </a:tc>
                <a:tc>
                  <a:txBody>
                    <a:bodyPr/>
                    <a:lstStyle/>
                    <a:p>
                      <a:pPr algn="ctr">
                        <a:lnSpc>
                          <a:spcPct val="100000"/>
                        </a:lnSpc>
                        <a:spcAft>
                          <a:spcPts val="0"/>
                        </a:spcAft>
                      </a:pPr>
                      <a:endParaRPr lang="es-ES" sz="1600" dirty="0">
                        <a:latin typeface="Times New Roman"/>
                        <a:ea typeface="Times New Roman"/>
                      </a:endParaRPr>
                    </a:p>
                  </a:txBody>
                  <a:tcPr marL="68580" marR="68580" marT="0" marB="0" anchor="ctr">
                    <a:lnL>
                      <a:noFill/>
                    </a:lnL>
                    <a:lnR>
                      <a:noFill/>
                    </a:lnR>
                    <a:lnT>
                      <a:noFill/>
                    </a:lnT>
                    <a:lnB>
                      <a:noFill/>
                    </a:lnB>
                  </a:tcPr>
                </a:tc>
                <a:tc>
                  <a:txBody>
                    <a:bodyPr/>
                    <a:lstStyle/>
                    <a:p>
                      <a:pPr marL="0" algn="ctr" defTabSz="914400" rtl="0" eaLnBrk="1" latinLnBrk="0" hangingPunct="1">
                        <a:lnSpc>
                          <a:spcPct val="100000"/>
                        </a:lnSpc>
                        <a:spcAft>
                          <a:spcPts val="0"/>
                        </a:spcAft>
                      </a:pPr>
                      <a:r>
                        <a:rPr lang="es-ES" sz="1600" kern="1200" dirty="0">
                          <a:solidFill>
                            <a:schemeClr val="tx1"/>
                          </a:solidFill>
                          <a:latin typeface="Arial"/>
                          <a:ea typeface="Times New Roman"/>
                          <a:cs typeface="+mn-cs"/>
                        </a:rPr>
                        <a:t>2000/5</a:t>
                      </a:r>
                    </a:p>
                  </a:txBody>
                  <a:tcPr marL="68580" marR="68580" marT="0" marB="0" anchor="ctr">
                    <a:lnL>
                      <a:noFill/>
                    </a:lnL>
                    <a:lnR>
                      <a:noFill/>
                    </a:lnR>
                    <a:lnT>
                      <a:noFill/>
                    </a:lnT>
                    <a:lnB>
                      <a:noFill/>
                    </a:lnB>
                  </a:tcPr>
                </a:tc>
                <a:tc>
                  <a:txBody>
                    <a:bodyPr/>
                    <a:lstStyle/>
                    <a:p>
                      <a:pPr marL="0" algn="ctr" defTabSz="914400" rtl="0" eaLnBrk="1" latinLnBrk="0" hangingPunct="1">
                        <a:lnSpc>
                          <a:spcPct val="100000"/>
                        </a:lnSpc>
                        <a:spcAft>
                          <a:spcPts val="0"/>
                        </a:spcAft>
                      </a:pPr>
                      <a:r>
                        <a:rPr lang="es-ES" sz="1600" kern="1200" dirty="0">
                          <a:solidFill>
                            <a:schemeClr val="tx1"/>
                          </a:solidFill>
                          <a:latin typeface="Arial"/>
                          <a:ea typeface="Times New Roman"/>
                          <a:cs typeface="+mn-cs"/>
                        </a:rPr>
                        <a:t>3000/5</a:t>
                      </a:r>
                    </a:p>
                  </a:txBody>
                  <a:tcPr marL="68580" marR="68580" marT="0" marB="0" anchor="ctr">
                    <a:lnL>
                      <a:noFill/>
                    </a:lnL>
                    <a:lnR>
                      <a:noFill/>
                    </a:lnR>
                    <a:lnT>
                      <a:noFill/>
                    </a:lnT>
                    <a:lnB>
                      <a:noFill/>
                    </a:lnB>
                  </a:tcPr>
                </a:tc>
              </a:tr>
              <a:tr h="300125">
                <a:tc>
                  <a:txBody>
                    <a:bodyPr/>
                    <a:lstStyle/>
                    <a:p>
                      <a:pPr algn="ctr">
                        <a:lnSpc>
                          <a:spcPct val="100000"/>
                        </a:lnSpc>
                        <a:spcAft>
                          <a:spcPts val="0"/>
                        </a:spcAft>
                      </a:pPr>
                      <a:r>
                        <a:rPr lang="es-ES" sz="1600" b="1" dirty="0">
                          <a:latin typeface="Arial"/>
                          <a:ea typeface="Times New Roman"/>
                        </a:rPr>
                        <a:t>Corriente de ajuste [</a:t>
                      </a:r>
                      <a:r>
                        <a:rPr lang="es-ES" sz="1600" b="1" dirty="0" err="1">
                          <a:latin typeface="Arial"/>
                          <a:ea typeface="Times New Roman"/>
                        </a:rPr>
                        <a:t>p.u</a:t>
                      </a:r>
                      <a:r>
                        <a:rPr lang="es-ES" sz="1600" b="1" dirty="0">
                          <a:latin typeface="Arial"/>
                          <a:ea typeface="Times New Roman"/>
                        </a:rPr>
                        <a:t>]</a:t>
                      </a:r>
                      <a:endParaRPr lang="es-ES" sz="1600" dirty="0">
                        <a:latin typeface="Times New Roman"/>
                        <a:ea typeface="Times New Roman"/>
                      </a:endParaRPr>
                    </a:p>
                  </a:txBody>
                  <a:tcPr marL="68580" marR="68580" marT="0" marB="0" anchor="ctr">
                    <a:lnL>
                      <a:noFill/>
                    </a:lnL>
                    <a:lnR>
                      <a:noFill/>
                    </a:lnR>
                    <a:lnT>
                      <a:noFill/>
                    </a:lnT>
                    <a:lnB>
                      <a:noFill/>
                    </a:lnB>
                  </a:tcPr>
                </a:tc>
                <a:tc>
                  <a:txBody>
                    <a:bodyPr/>
                    <a:lstStyle/>
                    <a:p>
                      <a:pPr algn="ctr">
                        <a:lnSpc>
                          <a:spcPct val="100000"/>
                        </a:lnSpc>
                        <a:spcAft>
                          <a:spcPts val="0"/>
                        </a:spcAft>
                      </a:pPr>
                      <a:r>
                        <a:rPr lang="es-ES" sz="1600" dirty="0">
                          <a:latin typeface="Arial"/>
                          <a:ea typeface="Times New Roman"/>
                        </a:rPr>
                        <a:t>0.9</a:t>
                      </a:r>
                      <a:endParaRPr lang="es-ES" sz="1600" dirty="0">
                        <a:latin typeface="Times New Roman"/>
                        <a:ea typeface="Times New Roman"/>
                      </a:endParaRPr>
                    </a:p>
                  </a:txBody>
                  <a:tcPr marL="68580" marR="68580" marT="0" marB="0" anchor="ctr">
                    <a:lnL>
                      <a:noFill/>
                    </a:lnL>
                    <a:lnR>
                      <a:noFill/>
                    </a:lnR>
                    <a:lnT>
                      <a:noFill/>
                    </a:lnT>
                    <a:lnB>
                      <a:noFill/>
                    </a:lnB>
                  </a:tcPr>
                </a:tc>
                <a:tc>
                  <a:txBody>
                    <a:bodyPr/>
                    <a:lstStyle/>
                    <a:p>
                      <a:pPr algn="ctr">
                        <a:lnSpc>
                          <a:spcPct val="100000"/>
                        </a:lnSpc>
                        <a:spcAft>
                          <a:spcPts val="0"/>
                        </a:spcAft>
                      </a:pPr>
                      <a:r>
                        <a:rPr lang="es-ES" sz="1600" dirty="0">
                          <a:latin typeface="Arial"/>
                          <a:ea typeface="Times New Roman"/>
                        </a:rPr>
                        <a:t>1.6</a:t>
                      </a:r>
                      <a:endParaRPr lang="es-ES" sz="1600" dirty="0">
                        <a:latin typeface="Times New Roman"/>
                        <a:ea typeface="Times New Roman"/>
                      </a:endParaRPr>
                    </a:p>
                  </a:txBody>
                  <a:tcPr marL="68580" marR="68580" marT="0" marB="0" anchor="ctr">
                    <a:lnL>
                      <a:noFill/>
                    </a:lnL>
                    <a:lnR>
                      <a:noFill/>
                    </a:lnR>
                    <a:lnT>
                      <a:noFill/>
                    </a:lnT>
                    <a:lnB>
                      <a:noFill/>
                    </a:lnB>
                  </a:tcPr>
                </a:tc>
                <a:tc>
                  <a:txBody>
                    <a:bodyPr/>
                    <a:lstStyle/>
                    <a:p>
                      <a:pPr algn="ctr">
                        <a:lnSpc>
                          <a:spcPct val="100000"/>
                        </a:lnSpc>
                        <a:spcAft>
                          <a:spcPts val="0"/>
                        </a:spcAft>
                      </a:pPr>
                      <a:endParaRPr lang="es-ES" sz="1600" dirty="0">
                        <a:latin typeface="Times New Roman"/>
                        <a:ea typeface="Times New Roman"/>
                      </a:endParaRPr>
                    </a:p>
                  </a:txBody>
                  <a:tcPr marL="68580" marR="68580" marT="0" marB="0" anchor="ctr">
                    <a:lnL>
                      <a:noFill/>
                    </a:lnL>
                    <a:lnR>
                      <a:noFill/>
                    </a:lnR>
                    <a:lnT>
                      <a:noFill/>
                    </a:lnT>
                    <a:lnB>
                      <a:noFill/>
                    </a:lnB>
                  </a:tcPr>
                </a:tc>
                <a:tc>
                  <a:txBody>
                    <a:bodyPr/>
                    <a:lstStyle/>
                    <a:p>
                      <a:pPr marL="0" algn="ctr" defTabSz="914400" rtl="0" eaLnBrk="1" latinLnBrk="0" hangingPunct="1">
                        <a:lnSpc>
                          <a:spcPct val="100000"/>
                        </a:lnSpc>
                        <a:spcAft>
                          <a:spcPts val="0"/>
                        </a:spcAft>
                      </a:pPr>
                      <a:r>
                        <a:rPr lang="es-ES" sz="1600" kern="1200">
                          <a:solidFill>
                            <a:schemeClr val="tx1"/>
                          </a:solidFill>
                          <a:latin typeface="Arial"/>
                          <a:ea typeface="Times New Roman"/>
                          <a:cs typeface="+mn-cs"/>
                        </a:rPr>
                        <a:t>0.9</a:t>
                      </a:r>
                    </a:p>
                  </a:txBody>
                  <a:tcPr marL="68580" marR="68580" marT="0" marB="0" anchor="ctr">
                    <a:lnL>
                      <a:noFill/>
                    </a:lnL>
                    <a:lnR>
                      <a:noFill/>
                    </a:lnR>
                    <a:lnT>
                      <a:noFill/>
                    </a:lnT>
                    <a:lnB>
                      <a:noFill/>
                    </a:lnB>
                  </a:tcPr>
                </a:tc>
                <a:tc>
                  <a:txBody>
                    <a:bodyPr/>
                    <a:lstStyle/>
                    <a:p>
                      <a:pPr marL="0" algn="ctr" defTabSz="914400" rtl="0" eaLnBrk="1" latinLnBrk="0" hangingPunct="1">
                        <a:lnSpc>
                          <a:spcPct val="100000"/>
                        </a:lnSpc>
                        <a:spcAft>
                          <a:spcPts val="0"/>
                        </a:spcAft>
                      </a:pPr>
                      <a:r>
                        <a:rPr lang="es-ES" sz="1600" kern="1200" dirty="0">
                          <a:solidFill>
                            <a:schemeClr val="tx1"/>
                          </a:solidFill>
                          <a:latin typeface="Arial"/>
                          <a:ea typeface="Times New Roman"/>
                          <a:cs typeface="+mn-cs"/>
                        </a:rPr>
                        <a:t>1.3</a:t>
                      </a:r>
                    </a:p>
                  </a:txBody>
                  <a:tcPr marL="68580" marR="68580" marT="0" marB="0" anchor="ctr">
                    <a:lnL>
                      <a:noFill/>
                    </a:lnL>
                    <a:lnR>
                      <a:noFill/>
                    </a:lnR>
                    <a:lnT>
                      <a:noFill/>
                    </a:lnT>
                    <a:lnB>
                      <a:noFill/>
                    </a:lnB>
                  </a:tcPr>
                </a:tc>
              </a:tr>
              <a:tr h="300125">
                <a:tc>
                  <a:txBody>
                    <a:bodyPr/>
                    <a:lstStyle/>
                    <a:p>
                      <a:pPr algn="ctr">
                        <a:lnSpc>
                          <a:spcPct val="100000"/>
                        </a:lnSpc>
                        <a:spcAft>
                          <a:spcPts val="0"/>
                        </a:spcAft>
                      </a:pPr>
                      <a:r>
                        <a:rPr lang="es-ES" sz="1600" b="1" dirty="0">
                          <a:latin typeface="Arial"/>
                          <a:ea typeface="Times New Roman"/>
                        </a:rPr>
                        <a:t>I </a:t>
                      </a:r>
                      <a:r>
                        <a:rPr lang="es-ES" sz="1600" b="1" dirty="0" err="1">
                          <a:latin typeface="Arial"/>
                          <a:ea typeface="Times New Roman"/>
                        </a:rPr>
                        <a:t>pu</a:t>
                      </a:r>
                      <a:r>
                        <a:rPr lang="es-ES" sz="1600" b="1" dirty="0">
                          <a:latin typeface="Arial"/>
                          <a:ea typeface="Times New Roman"/>
                        </a:rPr>
                        <a:t> </a:t>
                      </a:r>
                      <a:r>
                        <a:rPr lang="es-ES" sz="1600" b="1" dirty="0" err="1">
                          <a:latin typeface="Arial"/>
                          <a:ea typeface="Times New Roman"/>
                        </a:rPr>
                        <a:t>Amp</a:t>
                      </a:r>
                      <a:r>
                        <a:rPr lang="es-ES" sz="1600" b="1" dirty="0">
                          <a:latin typeface="Arial"/>
                          <a:ea typeface="Times New Roman"/>
                        </a:rPr>
                        <a:t>. Primarios</a:t>
                      </a:r>
                      <a:endParaRPr lang="es-ES" sz="1600" dirty="0">
                        <a:latin typeface="Times New Roman"/>
                        <a:ea typeface="Times New Roman"/>
                      </a:endParaRPr>
                    </a:p>
                  </a:txBody>
                  <a:tcPr marL="68580" marR="68580" marT="0" marB="0" anchor="ctr">
                    <a:lnL>
                      <a:noFill/>
                    </a:lnL>
                    <a:lnR>
                      <a:noFill/>
                    </a:lnR>
                    <a:lnT>
                      <a:noFill/>
                    </a:lnT>
                    <a:lnB>
                      <a:noFill/>
                    </a:lnB>
                  </a:tcPr>
                </a:tc>
                <a:tc>
                  <a:txBody>
                    <a:bodyPr/>
                    <a:lstStyle/>
                    <a:p>
                      <a:pPr algn="ctr">
                        <a:lnSpc>
                          <a:spcPct val="100000"/>
                        </a:lnSpc>
                        <a:spcAft>
                          <a:spcPts val="0"/>
                        </a:spcAft>
                      </a:pPr>
                      <a:r>
                        <a:rPr lang="es-ES" sz="1600" dirty="0">
                          <a:latin typeface="Arial"/>
                          <a:ea typeface="Times New Roman"/>
                        </a:rPr>
                        <a:t>1800</a:t>
                      </a:r>
                      <a:endParaRPr lang="es-ES" sz="1600" dirty="0">
                        <a:latin typeface="Times New Roman"/>
                        <a:ea typeface="Times New Roman"/>
                      </a:endParaRPr>
                    </a:p>
                  </a:txBody>
                  <a:tcPr marL="68580" marR="68580" marT="0" marB="0" anchor="ctr">
                    <a:lnL>
                      <a:noFill/>
                    </a:lnL>
                    <a:lnR>
                      <a:noFill/>
                    </a:lnR>
                    <a:lnT>
                      <a:noFill/>
                    </a:lnT>
                    <a:lnB>
                      <a:noFill/>
                    </a:lnB>
                  </a:tcPr>
                </a:tc>
                <a:tc>
                  <a:txBody>
                    <a:bodyPr/>
                    <a:lstStyle/>
                    <a:p>
                      <a:pPr algn="ctr">
                        <a:lnSpc>
                          <a:spcPct val="100000"/>
                        </a:lnSpc>
                        <a:spcAft>
                          <a:spcPts val="0"/>
                        </a:spcAft>
                      </a:pPr>
                      <a:r>
                        <a:rPr lang="es-ES" sz="1600" dirty="0">
                          <a:latin typeface="Arial"/>
                          <a:ea typeface="Times New Roman"/>
                        </a:rPr>
                        <a:t>4800</a:t>
                      </a:r>
                      <a:endParaRPr lang="es-ES" sz="1600" dirty="0">
                        <a:latin typeface="Times New Roman"/>
                        <a:ea typeface="Times New Roman"/>
                      </a:endParaRPr>
                    </a:p>
                  </a:txBody>
                  <a:tcPr marL="68580" marR="68580" marT="0" marB="0" anchor="ctr">
                    <a:lnL>
                      <a:noFill/>
                    </a:lnL>
                    <a:lnR>
                      <a:noFill/>
                    </a:lnR>
                    <a:lnT>
                      <a:noFill/>
                    </a:lnT>
                    <a:lnB>
                      <a:noFill/>
                    </a:lnB>
                  </a:tcPr>
                </a:tc>
                <a:tc>
                  <a:txBody>
                    <a:bodyPr/>
                    <a:lstStyle/>
                    <a:p>
                      <a:pPr algn="ctr">
                        <a:lnSpc>
                          <a:spcPct val="100000"/>
                        </a:lnSpc>
                        <a:spcAft>
                          <a:spcPts val="0"/>
                        </a:spcAft>
                      </a:pPr>
                      <a:endParaRPr lang="es-ES" sz="1600" dirty="0">
                        <a:latin typeface="Times New Roman"/>
                        <a:ea typeface="Times New Roman"/>
                      </a:endParaRPr>
                    </a:p>
                  </a:txBody>
                  <a:tcPr marL="68580" marR="68580" marT="0" marB="0" anchor="ctr">
                    <a:lnL>
                      <a:noFill/>
                    </a:lnL>
                    <a:lnR>
                      <a:noFill/>
                    </a:lnR>
                    <a:lnT>
                      <a:noFill/>
                    </a:lnT>
                    <a:lnB>
                      <a:noFill/>
                    </a:lnB>
                  </a:tcPr>
                </a:tc>
                <a:tc>
                  <a:txBody>
                    <a:bodyPr/>
                    <a:lstStyle/>
                    <a:p>
                      <a:pPr marL="0" algn="ctr" defTabSz="914400" rtl="0" eaLnBrk="1" latinLnBrk="0" hangingPunct="1">
                        <a:lnSpc>
                          <a:spcPct val="100000"/>
                        </a:lnSpc>
                        <a:spcAft>
                          <a:spcPts val="0"/>
                        </a:spcAft>
                      </a:pPr>
                      <a:r>
                        <a:rPr lang="es-ES" sz="1600" kern="1200">
                          <a:solidFill>
                            <a:schemeClr val="tx1"/>
                          </a:solidFill>
                          <a:latin typeface="Arial"/>
                          <a:ea typeface="Times New Roman"/>
                          <a:cs typeface="+mn-cs"/>
                        </a:rPr>
                        <a:t>1800</a:t>
                      </a:r>
                    </a:p>
                  </a:txBody>
                  <a:tcPr marL="68580" marR="68580" marT="0" marB="0" anchor="ctr">
                    <a:lnL>
                      <a:noFill/>
                    </a:lnL>
                    <a:lnR>
                      <a:noFill/>
                    </a:lnR>
                    <a:lnT>
                      <a:noFill/>
                    </a:lnT>
                    <a:lnB>
                      <a:noFill/>
                    </a:lnB>
                  </a:tcPr>
                </a:tc>
                <a:tc>
                  <a:txBody>
                    <a:bodyPr/>
                    <a:lstStyle/>
                    <a:p>
                      <a:pPr marL="0" algn="ctr" defTabSz="914400" rtl="0" eaLnBrk="1" latinLnBrk="0" hangingPunct="1">
                        <a:lnSpc>
                          <a:spcPct val="100000"/>
                        </a:lnSpc>
                        <a:spcAft>
                          <a:spcPts val="0"/>
                        </a:spcAft>
                      </a:pPr>
                      <a:r>
                        <a:rPr lang="es-ES" sz="1600" kern="1200" dirty="0">
                          <a:solidFill>
                            <a:schemeClr val="tx1"/>
                          </a:solidFill>
                          <a:latin typeface="Arial"/>
                          <a:ea typeface="Times New Roman"/>
                          <a:cs typeface="+mn-cs"/>
                        </a:rPr>
                        <a:t>3900</a:t>
                      </a:r>
                    </a:p>
                  </a:txBody>
                  <a:tcPr marL="68580" marR="68580" marT="0" marB="0" anchor="ctr">
                    <a:lnL>
                      <a:noFill/>
                    </a:lnL>
                    <a:lnR>
                      <a:noFill/>
                    </a:lnR>
                    <a:lnT>
                      <a:noFill/>
                    </a:lnT>
                    <a:lnB>
                      <a:noFill/>
                    </a:lnB>
                  </a:tcPr>
                </a:tc>
              </a:tr>
              <a:tr h="525219">
                <a:tc>
                  <a:txBody>
                    <a:bodyPr/>
                    <a:lstStyle/>
                    <a:p>
                      <a:pPr algn="ctr">
                        <a:lnSpc>
                          <a:spcPct val="100000"/>
                        </a:lnSpc>
                        <a:spcAft>
                          <a:spcPts val="0"/>
                        </a:spcAft>
                      </a:pPr>
                      <a:r>
                        <a:rPr lang="es-ES" sz="1600" b="1" dirty="0">
                          <a:latin typeface="Arial"/>
                          <a:ea typeface="Times New Roman"/>
                        </a:rPr>
                        <a:t>Tipo de Curva</a:t>
                      </a:r>
                      <a:endParaRPr lang="es-ES" sz="1600" dirty="0">
                        <a:latin typeface="Times New Roman"/>
                        <a:ea typeface="Times New Roman"/>
                      </a:endParaRPr>
                    </a:p>
                  </a:txBody>
                  <a:tcPr marL="68580" marR="68580" marT="0" marB="0" anchor="ctr">
                    <a:lnL>
                      <a:noFill/>
                    </a:lnL>
                    <a:lnR>
                      <a:noFill/>
                    </a:lnR>
                    <a:lnT>
                      <a:noFill/>
                    </a:lnT>
                    <a:lnB>
                      <a:noFill/>
                    </a:lnB>
                  </a:tcPr>
                </a:tc>
                <a:tc>
                  <a:txBody>
                    <a:bodyPr/>
                    <a:lstStyle/>
                    <a:p>
                      <a:pPr algn="ctr">
                        <a:lnSpc>
                          <a:spcPct val="100000"/>
                        </a:lnSpc>
                        <a:spcAft>
                          <a:spcPts val="0"/>
                        </a:spcAft>
                      </a:pPr>
                      <a:r>
                        <a:rPr lang="es-ES" sz="1600" dirty="0">
                          <a:latin typeface="Arial"/>
                          <a:ea typeface="Times New Roman"/>
                        </a:rPr>
                        <a:t>IAC VERY INV</a:t>
                      </a:r>
                      <a:endParaRPr lang="es-ES" sz="1600" dirty="0">
                        <a:latin typeface="Times New Roman"/>
                        <a:ea typeface="Times New Roman"/>
                      </a:endParaRPr>
                    </a:p>
                  </a:txBody>
                  <a:tcPr marL="68580" marR="68580" marT="0" marB="0" anchor="ctr">
                    <a:lnL>
                      <a:noFill/>
                    </a:lnL>
                    <a:lnR>
                      <a:noFill/>
                    </a:lnR>
                    <a:lnT>
                      <a:noFill/>
                    </a:lnT>
                    <a:lnB>
                      <a:noFill/>
                    </a:lnB>
                  </a:tcPr>
                </a:tc>
                <a:tc>
                  <a:txBody>
                    <a:bodyPr/>
                    <a:lstStyle/>
                    <a:p>
                      <a:pPr algn="ctr">
                        <a:lnSpc>
                          <a:spcPct val="100000"/>
                        </a:lnSpc>
                        <a:spcAft>
                          <a:spcPts val="0"/>
                        </a:spcAft>
                      </a:pPr>
                      <a:r>
                        <a:rPr lang="es-ES" sz="1600" dirty="0">
                          <a:latin typeface="Arial"/>
                          <a:ea typeface="Times New Roman"/>
                        </a:rPr>
                        <a:t>IAC VERY INV</a:t>
                      </a:r>
                      <a:endParaRPr lang="es-ES" sz="1600" dirty="0">
                        <a:latin typeface="Times New Roman"/>
                        <a:ea typeface="Times New Roman"/>
                      </a:endParaRPr>
                    </a:p>
                  </a:txBody>
                  <a:tcPr marL="68580" marR="68580" marT="0" marB="0" anchor="ctr">
                    <a:lnL>
                      <a:noFill/>
                    </a:lnL>
                    <a:lnR>
                      <a:noFill/>
                    </a:lnR>
                    <a:lnT>
                      <a:noFill/>
                    </a:lnT>
                    <a:lnB>
                      <a:noFill/>
                    </a:lnB>
                  </a:tcPr>
                </a:tc>
                <a:tc>
                  <a:txBody>
                    <a:bodyPr/>
                    <a:lstStyle/>
                    <a:p>
                      <a:pPr algn="ctr">
                        <a:lnSpc>
                          <a:spcPct val="100000"/>
                        </a:lnSpc>
                        <a:spcAft>
                          <a:spcPts val="0"/>
                        </a:spcAft>
                      </a:pPr>
                      <a:endParaRPr lang="es-ES" sz="1600" dirty="0">
                        <a:latin typeface="Times New Roman"/>
                        <a:ea typeface="Times New Roman"/>
                      </a:endParaRPr>
                    </a:p>
                  </a:txBody>
                  <a:tcPr marL="68580" marR="68580" marT="0" marB="0" anchor="ctr">
                    <a:lnL>
                      <a:noFill/>
                    </a:lnL>
                    <a:lnR>
                      <a:noFill/>
                    </a:lnR>
                    <a:lnT>
                      <a:noFill/>
                    </a:lnT>
                    <a:lnB>
                      <a:noFill/>
                    </a:lnB>
                  </a:tcPr>
                </a:tc>
                <a:tc>
                  <a:txBody>
                    <a:bodyPr/>
                    <a:lstStyle/>
                    <a:p>
                      <a:pPr marL="0" algn="ctr" defTabSz="914400" rtl="0" eaLnBrk="1" latinLnBrk="0" hangingPunct="1">
                        <a:lnSpc>
                          <a:spcPct val="100000"/>
                        </a:lnSpc>
                        <a:spcAft>
                          <a:spcPts val="0"/>
                        </a:spcAft>
                      </a:pPr>
                      <a:r>
                        <a:rPr lang="es-ES" sz="1600" kern="1200">
                          <a:solidFill>
                            <a:schemeClr val="tx1"/>
                          </a:solidFill>
                          <a:latin typeface="Arial"/>
                          <a:ea typeface="Times New Roman"/>
                          <a:cs typeface="+mn-cs"/>
                        </a:rPr>
                        <a:t>IAC VERY INV</a:t>
                      </a:r>
                    </a:p>
                  </a:txBody>
                  <a:tcPr marL="68580" marR="68580" marT="0" marB="0" anchor="ctr">
                    <a:lnL>
                      <a:noFill/>
                    </a:lnL>
                    <a:lnR>
                      <a:noFill/>
                    </a:lnR>
                    <a:lnT>
                      <a:noFill/>
                    </a:lnT>
                    <a:lnB>
                      <a:noFill/>
                    </a:lnB>
                  </a:tcPr>
                </a:tc>
                <a:tc>
                  <a:txBody>
                    <a:bodyPr/>
                    <a:lstStyle/>
                    <a:p>
                      <a:pPr marL="0" algn="ctr" defTabSz="914400" rtl="0" eaLnBrk="1" latinLnBrk="0" hangingPunct="1">
                        <a:lnSpc>
                          <a:spcPct val="100000"/>
                        </a:lnSpc>
                        <a:spcAft>
                          <a:spcPts val="0"/>
                        </a:spcAft>
                      </a:pPr>
                      <a:r>
                        <a:rPr lang="es-ES" sz="1600" kern="1200" dirty="0">
                          <a:solidFill>
                            <a:schemeClr val="tx1"/>
                          </a:solidFill>
                          <a:latin typeface="Arial"/>
                          <a:ea typeface="Times New Roman"/>
                          <a:cs typeface="+mn-cs"/>
                        </a:rPr>
                        <a:t>IAC VERY INV</a:t>
                      </a:r>
                    </a:p>
                  </a:txBody>
                  <a:tcPr marL="68580" marR="68580" marT="0" marB="0" anchor="ctr">
                    <a:lnL>
                      <a:noFill/>
                    </a:lnL>
                    <a:lnR>
                      <a:noFill/>
                    </a:lnR>
                    <a:lnT>
                      <a:noFill/>
                    </a:lnT>
                    <a:lnB>
                      <a:noFill/>
                    </a:lnB>
                  </a:tcPr>
                </a:tc>
              </a:tr>
              <a:tr h="300125">
                <a:tc>
                  <a:txBody>
                    <a:bodyPr/>
                    <a:lstStyle/>
                    <a:p>
                      <a:pPr algn="ctr">
                        <a:lnSpc>
                          <a:spcPct val="100000"/>
                        </a:lnSpc>
                        <a:spcAft>
                          <a:spcPts val="0"/>
                        </a:spcAft>
                      </a:pPr>
                      <a:r>
                        <a:rPr lang="es-ES" sz="1600" b="1" dirty="0">
                          <a:latin typeface="Arial"/>
                          <a:ea typeface="Times New Roman"/>
                        </a:rPr>
                        <a:t>TD de selección</a:t>
                      </a:r>
                      <a:endParaRPr lang="es-ES" sz="1600" dirty="0">
                        <a:latin typeface="Times New Roman"/>
                        <a:ea typeface="Times New Roman"/>
                      </a:endParaRPr>
                    </a:p>
                  </a:txBody>
                  <a:tcPr marL="68580" marR="68580" marT="0" marB="0" anchor="ctr">
                    <a:lnL>
                      <a:noFill/>
                    </a:lnL>
                    <a:lnR>
                      <a:noFill/>
                    </a:lnR>
                    <a:lnT>
                      <a:noFill/>
                    </a:lnT>
                    <a:lnB>
                      <a:noFill/>
                    </a:lnB>
                  </a:tcPr>
                </a:tc>
                <a:tc>
                  <a:txBody>
                    <a:bodyPr/>
                    <a:lstStyle/>
                    <a:p>
                      <a:pPr algn="ctr">
                        <a:lnSpc>
                          <a:spcPct val="100000"/>
                        </a:lnSpc>
                        <a:spcAft>
                          <a:spcPts val="0"/>
                        </a:spcAft>
                      </a:pPr>
                      <a:r>
                        <a:rPr lang="es-ES" sz="1600" dirty="0">
                          <a:latin typeface="Arial"/>
                          <a:ea typeface="Times New Roman"/>
                        </a:rPr>
                        <a:t>5</a:t>
                      </a:r>
                      <a:endParaRPr lang="es-ES" sz="1600" dirty="0">
                        <a:latin typeface="Times New Roman"/>
                        <a:ea typeface="Times New Roman"/>
                      </a:endParaRPr>
                    </a:p>
                  </a:txBody>
                  <a:tcPr marL="68580" marR="68580" marT="0" marB="0" anchor="ctr">
                    <a:lnL>
                      <a:noFill/>
                    </a:lnL>
                    <a:lnR>
                      <a:noFill/>
                    </a:lnR>
                    <a:lnT>
                      <a:noFill/>
                    </a:lnT>
                    <a:lnB>
                      <a:noFill/>
                    </a:lnB>
                  </a:tcPr>
                </a:tc>
                <a:tc>
                  <a:txBody>
                    <a:bodyPr/>
                    <a:lstStyle/>
                    <a:p>
                      <a:pPr algn="ctr">
                        <a:lnSpc>
                          <a:spcPct val="100000"/>
                        </a:lnSpc>
                        <a:spcAft>
                          <a:spcPts val="0"/>
                        </a:spcAft>
                      </a:pPr>
                      <a:r>
                        <a:rPr lang="es-ES" sz="1600" dirty="0">
                          <a:latin typeface="Arial"/>
                          <a:ea typeface="Times New Roman"/>
                        </a:rPr>
                        <a:t>6</a:t>
                      </a:r>
                      <a:endParaRPr lang="es-ES" sz="1600" dirty="0">
                        <a:latin typeface="Times New Roman"/>
                        <a:ea typeface="Times New Roman"/>
                      </a:endParaRPr>
                    </a:p>
                  </a:txBody>
                  <a:tcPr marL="68580" marR="68580" marT="0" marB="0" anchor="ctr">
                    <a:lnL>
                      <a:noFill/>
                    </a:lnL>
                    <a:lnR>
                      <a:noFill/>
                    </a:lnR>
                    <a:lnT>
                      <a:noFill/>
                    </a:lnT>
                    <a:lnB>
                      <a:noFill/>
                    </a:lnB>
                  </a:tcPr>
                </a:tc>
                <a:tc>
                  <a:txBody>
                    <a:bodyPr/>
                    <a:lstStyle/>
                    <a:p>
                      <a:pPr algn="ctr">
                        <a:lnSpc>
                          <a:spcPct val="100000"/>
                        </a:lnSpc>
                        <a:spcAft>
                          <a:spcPts val="0"/>
                        </a:spcAft>
                      </a:pPr>
                      <a:endParaRPr lang="es-ES" sz="1600" dirty="0">
                        <a:latin typeface="Times New Roman"/>
                        <a:ea typeface="Times New Roman"/>
                      </a:endParaRPr>
                    </a:p>
                  </a:txBody>
                  <a:tcPr marL="68580" marR="68580" marT="0" marB="0" anchor="ctr">
                    <a:lnL>
                      <a:noFill/>
                    </a:lnL>
                    <a:lnR>
                      <a:noFill/>
                    </a:lnR>
                    <a:lnT>
                      <a:noFill/>
                    </a:lnT>
                    <a:lnB>
                      <a:noFill/>
                    </a:lnB>
                  </a:tcPr>
                </a:tc>
                <a:tc>
                  <a:txBody>
                    <a:bodyPr/>
                    <a:lstStyle/>
                    <a:p>
                      <a:pPr marL="0" algn="ctr" defTabSz="914400" rtl="0" eaLnBrk="1" latinLnBrk="0" hangingPunct="1">
                        <a:lnSpc>
                          <a:spcPct val="100000"/>
                        </a:lnSpc>
                        <a:spcAft>
                          <a:spcPts val="0"/>
                        </a:spcAft>
                      </a:pPr>
                      <a:r>
                        <a:rPr lang="es-ES" sz="1600" kern="1200">
                          <a:solidFill>
                            <a:schemeClr val="tx1"/>
                          </a:solidFill>
                          <a:latin typeface="Arial"/>
                          <a:ea typeface="Times New Roman"/>
                          <a:cs typeface="+mn-cs"/>
                        </a:rPr>
                        <a:t>5</a:t>
                      </a:r>
                    </a:p>
                  </a:txBody>
                  <a:tcPr marL="68580" marR="68580" marT="0" marB="0" anchor="ctr">
                    <a:lnL>
                      <a:noFill/>
                    </a:lnL>
                    <a:lnR>
                      <a:noFill/>
                    </a:lnR>
                    <a:lnT>
                      <a:noFill/>
                    </a:lnT>
                    <a:lnB>
                      <a:noFill/>
                    </a:lnB>
                  </a:tcPr>
                </a:tc>
                <a:tc>
                  <a:txBody>
                    <a:bodyPr/>
                    <a:lstStyle/>
                    <a:p>
                      <a:pPr marL="0" algn="ctr" defTabSz="914400" rtl="0" eaLnBrk="1" latinLnBrk="0" hangingPunct="1">
                        <a:lnSpc>
                          <a:spcPct val="100000"/>
                        </a:lnSpc>
                        <a:spcAft>
                          <a:spcPts val="0"/>
                        </a:spcAft>
                      </a:pPr>
                      <a:r>
                        <a:rPr lang="es-ES" sz="1600" kern="1200" dirty="0">
                          <a:solidFill>
                            <a:schemeClr val="tx1"/>
                          </a:solidFill>
                          <a:latin typeface="Arial"/>
                          <a:ea typeface="Times New Roman"/>
                          <a:cs typeface="+mn-cs"/>
                        </a:rPr>
                        <a:t>6</a:t>
                      </a:r>
                    </a:p>
                  </a:txBody>
                  <a:tcPr marL="68580" marR="68580" marT="0" marB="0" anchor="ctr">
                    <a:lnL>
                      <a:noFill/>
                    </a:lnL>
                    <a:lnR>
                      <a:noFill/>
                    </a:lnR>
                    <a:lnT>
                      <a:noFill/>
                    </a:lnT>
                    <a:lnB>
                      <a:noFill/>
                    </a:lnB>
                  </a:tcPr>
                </a:tc>
              </a:tr>
              <a:tr h="419566">
                <a:tc>
                  <a:txBody>
                    <a:bodyPr/>
                    <a:lstStyle/>
                    <a:p>
                      <a:pPr algn="ctr">
                        <a:lnSpc>
                          <a:spcPct val="100000"/>
                        </a:lnSpc>
                        <a:spcAft>
                          <a:spcPts val="0"/>
                        </a:spcAft>
                      </a:pPr>
                      <a:r>
                        <a:rPr lang="es-ES" sz="1600" b="1" dirty="0">
                          <a:latin typeface="Arial"/>
                          <a:ea typeface="Times New Roman"/>
                        </a:rPr>
                        <a:t>Punto de Coordinación</a:t>
                      </a:r>
                      <a:endParaRPr lang="es-ES" sz="1600" dirty="0">
                        <a:latin typeface="Times New Roman"/>
                        <a:ea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600" dirty="0">
                          <a:latin typeface="Arial"/>
                          <a:ea typeface="Times New Roman"/>
                        </a:rPr>
                        <a:t>6664.38</a:t>
                      </a:r>
                      <a:endParaRPr lang="es-ES" sz="1600" dirty="0">
                        <a:latin typeface="Times New Roman"/>
                        <a:ea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600" dirty="0">
                          <a:latin typeface="Arial"/>
                          <a:ea typeface="Times New Roman"/>
                        </a:rPr>
                        <a:t>13328.76</a:t>
                      </a:r>
                      <a:endParaRPr lang="es-ES" sz="1600" dirty="0">
                        <a:latin typeface="Times New Roman"/>
                        <a:ea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S" sz="1600" dirty="0">
                        <a:latin typeface="Times New Roman"/>
                        <a:ea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S" sz="1600" kern="1200">
                          <a:solidFill>
                            <a:schemeClr val="tx1"/>
                          </a:solidFill>
                          <a:latin typeface="Arial"/>
                          <a:ea typeface="Times New Roman"/>
                          <a:cs typeface="+mn-cs"/>
                        </a:rPr>
                        <a:t>4682.12</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s-ES" sz="1600" kern="1200" dirty="0">
                          <a:solidFill>
                            <a:schemeClr val="tx1"/>
                          </a:solidFill>
                          <a:latin typeface="Arial"/>
                          <a:ea typeface="Times New Roman"/>
                          <a:cs typeface="+mn-cs"/>
                        </a:rPr>
                        <a:t>9364.23</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82</a:t>
            </a:fld>
            <a:endParaRPr lang="es-ES" b="1" dirty="0">
              <a:latin typeface="BankGothic Md BT" pitchFamily="34" charset="0"/>
            </a:endParaRPr>
          </a:p>
        </p:txBody>
      </p:sp>
      <p:pic>
        <p:nvPicPr>
          <p:cNvPr id="6"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9144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CONCLUSIONES</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3" name="2 Marcador de contenido"/>
          <p:cNvSpPr>
            <a:spLocks noGrp="1"/>
          </p:cNvSpPr>
          <p:nvPr>
            <p:ph idx="1"/>
          </p:nvPr>
        </p:nvSpPr>
        <p:spPr>
          <a:xfrm>
            <a:off x="381000" y="1905000"/>
            <a:ext cx="8305800" cy="4343400"/>
          </a:xfrm>
        </p:spPr>
        <p:txBody>
          <a:bodyPr vert="horz" lIns="91440" tIns="45720" rIns="91440" bIns="45720" rtlCol="0">
            <a:normAutofit/>
          </a:bodyPr>
          <a:lstStyle/>
          <a:p>
            <a:r>
              <a:rPr lang="es-ES" sz="2400" dirty="0" smtClean="0">
                <a:latin typeface="Verdana" pitchFamily="34" charset="0"/>
              </a:rPr>
              <a:t>La resistencia de puesta a tierra en el generador a través de un transformador de distribución, limita la corriente de falla de línea – tierra a un valor bajo de corriente de falla. </a:t>
            </a:r>
          </a:p>
          <a:p>
            <a:pPr lvl="1"/>
            <a:r>
              <a:rPr lang="es-ES" sz="2000" dirty="0" smtClean="0">
                <a:latin typeface="Verdana" pitchFamily="34" charset="0"/>
              </a:rPr>
              <a:t>El generador es protegido contra esfuerzos mecánicos y daños internos. </a:t>
            </a:r>
          </a:p>
          <a:p>
            <a:pPr lvl="1" algn="just">
              <a:lnSpc>
                <a:spcPct val="90000"/>
              </a:lnSpc>
              <a:buNone/>
            </a:pPr>
            <a:endParaRPr lang="es-ES" sz="2000" dirty="0" smtClean="0">
              <a:latin typeface="Verdana" pitchFamily="34" charset="0"/>
            </a:endParaRPr>
          </a:p>
          <a:p>
            <a:pPr marL="342900" lvl="1" indent="-342900">
              <a:lnSpc>
                <a:spcPct val="90000"/>
              </a:lnSpc>
              <a:buFont typeface="Arial" pitchFamily="34" charset="0"/>
              <a:buChar char="•"/>
            </a:pPr>
            <a:r>
              <a:rPr lang="es-ES" sz="2400" dirty="0" smtClean="0">
                <a:latin typeface="Verdana" pitchFamily="34" charset="0"/>
              </a:rPr>
              <a:t>En caso de presentarse una corriente de falla, cuya magnitud tenga un valor pequeño como el que se espera para fallas de líneas a tierra, se espera que esta sea despejada oportunamente por la protección de sobrevoltaje de tierra (59G).</a:t>
            </a:r>
            <a:endParaRPr lang="en-US" sz="2400" dirty="0" smtClean="0">
              <a:latin typeface="Verdana" pitchFamily="34" charset="0"/>
            </a:endParaRPr>
          </a:p>
          <a:p>
            <a:pPr lvl="1" algn="just">
              <a:lnSpc>
                <a:spcPct val="90000"/>
              </a:lnSpc>
              <a:buNone/>
            </a:pPr>
            <a:endParaRPr lang="es-ES" sz="2000" dirty="0" smtClean="0">
              <a:latin typeface="Verdana" pitchFamily="34" charset="0"/>
            </a:endParaRPr>
          </a:p>
          <a:p>
            <a:pPr algn="just">
              <a:buNone/>
            </a:pPr>
            <a:endParaRPr lang="es-ES" sz="2400" dirty="0" smtClean="0">
              <a:latin typeface="Verdana" pitchFamily="34" charset="0"/>
            </a:endParaRPr>
          </a:p>
          <a:p>
            <a:pPr algn="just"/>
            <a:endParaRPr lang="es-ES" sz="2400" dirty="0" smtClean="0">
              <a:latin typeface="Verdana" pitchFamily="34" charset="0"/>
            </a:endParaRPr>
          </a:p>
          <a:p>
            <a:endParaRPr lang="es-ES" sz="2400" dirty="0" smtClean="0">
              <a:latin typeface="Verdana" pitchFamily="34" charset="0"/>
            </a:endParaRPr>
          </a:p>
          <a:p>
            <a:endParaRPr lang="es-EC" sz="2400" dirty="0" smtClean="0">
              <a:latin typeface="Verdana" pitchFamily="34" charset="0"/>
            </a:endParaRPr>
          </a:p>
          <a:p>
            <a:pPr algn="just"/>
            <a:endParaRPr lang="es-ES" sz="2400" dirty="0" smtClean="0">
              <a:latin typeface="Verdana"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sp>
        <p:nvSpPr>
          <p:cNvPr id="7"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83</a:t>
            </a:fld>
            <a:endParaRPr lang="es-ES" b="1" dirty="0">
              <a:latin typeface="BankGothic Md BT" pitchFamily="34" charset="0"/>
            </a:endParaRPr>
          </a:p>
        </p:txBody>
      </p:sp>
      <p:pic>
        <p:nvPicPr>
          <p:cNvPr id="8"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9144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CONCLUSIONES</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3" name="2 Marcador de contenido"/>
          <p:cNvSpPr>
            <a:spLocks noGrp="1"/>
          </p:cNvSpPr>
          <p:nvPr>
            <p:ph idx="1"/>
          </p:nvPr>
        </p:nvSpPr>
        <p:spPr>
          <a:xfrm>
            <a:off x="228600" y="1524000"/>
            <a:ext cx="8686800" cy="4876800"/>
          </a:xfrm>
        </p:spPr>
        <p:txBody>
          <a:bodyPr vert="horz" lIns="91440" tIns="45720" rIns="91440" bIns="45720" rtlCol="0">
            <a:normAutofit lnSpcReduction="10000"/>
          </a:bodyPr>
          <a:lstStyle/>
          <a:p>
            <a:pPr lvl="0"/>
            <a:r>
              <a:rPr lang="es-ES" sz="2000" dirty="0" smtClean="0">
                <a:latin typeface="Verdana" pitchFamily="34" charset="0"/>
                <a:ea typeface="Verdana" pitchFamily="34" charset="0"/>
                <a:cs typeface="Verdana" pitchFamily="34" charset="0"/>
              </a:rPr>
              <a:t>De acuerdo a los resultados obtenidos en los estudios de corto circuito, notamos que la capacidad de interrupción de los disyuntores apenas satisface las corrientes esperadas en las diferentes barras falladas. </a:t>
            </a:r>
          </a:p>
          <a:p>
            <a:pPr lvl="0"/>
            <a:endParaRPr lang="es-ES" sz="2000" dirty="0" smtClean="0">
              <a:latin typeface="Verdana" pitchFamily="34" charset="0"/>
              <a:ea typeface="Verdana" pitchFamily="34" charset="0"/>
              <a:cs typeface="Verdana" pitchFamily="34" charset="0"/>
            </a:endParaRPr>
          </a:p>
          <a:p>
            <a:pPr lvl="0"/>
            <a:r>
              <a:rPr lang="es-ES" sz="2000" dirty="0" smtClean="0">
                <a:latin typeface="Verdana" pitchFamily="34" charset="0"/>
                <a:ea typeface="Verdana" pitchFamily="34" charset="0"/>
                <a:cs typeface="Verdana" pitchFamily="34" charset="0"/>
              </a:rPr>
              <a:t>La  modernización del sistema de protección de la Central </a:t>
            </a:r>
            <a:r>
              <a:rPr lang="es-ES" sz="2000" dirty="0" err="1" smtClean="0">
                <a:latin typeface="Verdana" pitchFamily="34" charset="0"/>
                <a:ea typeface="Verdana" pitchFamily="34" charset="0"/>
                <a:cs typeface="Verdana" pitchFamily="34" charset="0"/>
              </a:rPr>
              <a:t>Alvaro</a:t>
            </a:r>
            <a:r>
              <a:rPr lang="es-ES" sz="2000" dirty="0" smtClean="0">
                <a:latin typeface="Verdana" pitchFamily="34" charset="0"/>
                <a:ea typeface="Verdana" pitchFamily="34" charset="0"/>
                <a:cs typeface="Verdana" pitchFamily="34" charset="0"/>
              </a:rPr>
              <a:t> Tinajero, a través de  la sustitución de los relés electromecánicos por relés de tipo numérico, permite un mejor desempeño en el despeje de fallas, además de ser más eficaz por los siguientes aspectos:</a:t>
            </a:r>
          </a:p>
          <a:p>
            <a:pPr lvl="1"/>
            <a:r>
              <a:rPr lang="es-ES" sz="2000" dirty="0" smtClean="0">
                <a:latin typeface="Verdana" pitchFamily="34" charset="0"/>
                <a:ea typeface="Verdana" pitchFamily="34" charset="0"/>
                <a:cs typeface="Verdana" pitchFamily="34" charset="0"/>
              </a:rPr>
              <a:t>Confiabilidad</a:t>
            </a:r>
          </a:p>
          <a:p>
            <a:pPr lvl="1"/>
            <a:r>
              <a:rPr lang="es-ES" sz="2000" dirty="0" smtClean="0">
                <a:latin typeface="Verdana" pitchFamily="34" charset="0"/>
                <a:ea typeface="Verdana" pitchFamily="34" charset="0"/>
                <a:cs typeface="Verdana" pitchFamily="34" charset="0"/>
              </a:rPr>
              <a:t>Velocidad</a:t>
            </a:r>
          </a:p>
          <a:p>
            <a:pPr lvl="1"/>
            <a:r>
              <a:rPr lang="es-ES" sz="2000" dirty="0" smtClean="0">
                <a:latin typeface="Verdana" pitchFamily="34" charset="0"/>
                <a:ea typeface="Verdana" pitchFamily="34" charset="0"/>
                <a:cs typeface="Verdana" pitchFamily="34" charset="0"/>
              </a:rPr>
              <a:t>Selectividad</a:t>
            </a:r>
          </a:p>
          <a:p>
            <a:pPr lvl="1"/>
            <a:r>
              <a:rPr lang="es-ES" sz="2000" dirty="0" smtClean="0">
                <a:latin typeface="Verdana" pitchFamily="34" charset="0"/>
                <a:ea typeface="Verdana" pitchFamily="34" charset="0"/>
                <a:cs typeface="Verdana" pitchFamily="34" charset="0"/>
              </a:rPr>
              <a:t>Simplicidad</a:t>
            </a:r>
          </a:p>
          <a:p>
            <a:pPr lvl="1"/>
            <a:r>
              <a:rPr lang="es-ES" sz="2000" dirty="0" smtClean="0">
                <a:latin typeface="Verdana" pitchFamily="34" charset="0"/>
                <a:ea typeface="Verdana" pitchFamily="34" charset="0"/>
                <a:cs typeface="Verdana" pitchFamily="34" charset="0"/>
              </a:rPr>
              <a:t>Flexibilidad Operacional</a:t>
            </a:r>
          </a:p>
          <a:p>
            <a:pPr algn="just">
              <a:buNone/>
            </a:pPr>
            <a:endParaRPr lang="es-ES" sz="2400" dirty="0" smtClean="0">
              <a:latin typeface="Verdana" pitchFamily="34" charset="0"/>
            </a:endParaRPr>
          </a:p>
          <a:p>
            <a:pPr algn="just"/>
            <a:endParaRPr lang="es-ES" sz="2400" dirty="0" smtClean="0">
              <a:latin typeface="Verdana" pitchFamily="34" charset="0"/>
            </a:endParaRPr>
          </a:p>
          <a:p>
            <a:endParaRPr lang="es-ES" sz="2400" dirty="0" smtClean="0">
              <a:latin typeface="Verdana" pitchFamily="34" charset="0"/>
            </a:endParaRPr>
          </a:p>
          <a:p>
            <a:endParaRPr lang="es-EC" sz="2400" dirty="0" smtClean="0">
              <a:latin typeface="Verdana" pitchFamily="34" charset="0"/>
            </a:endParaRPr>
          </a:p>
          <a:p>
            <a:pPr algn="just"/>
            <a:endParaRPr lang="es-ES" sz="2400" dirty="0" smtClean="0">
              <a:latin typeface="Verdana"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sp>
        <p:nvSpPr>
          <p:cNvPr id="7"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84</a:t>
            </a:fld>
            <a:endParaRPr lang="es-ES" b="1" dirty="0">
              <a:latin typeface="BankGothic Md BT" pitchFamily="34" charset="0"/>
            </a:endParaRPr>
          </a:p>
        </p:txBody>
      </p:sp>
      <p:pic>
        <p:nvPicPr>
          <p:cNvPr id="8"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914400"/>
            <a:ext cx="8229600" cy="609600"/>
          </a:xfrm>
        </p:spPr>
        <p:txBody>
          <a:bodyPr>
            <a:normAutofit/>
          </a:bodyPr>
          <a:lstStyle/>
          <a:p>
            <a:pPr algn="l"/>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RECOMENDACIONES</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3" name="2 Marcador de contenido"/>
          <p:cNvSpPr>
            <a:spLocks noGrp="1"/>
          </p:cNvSpPr>
          <p:nvPr>
            <p:ph idx="1"/>
          </p:nvPr>
        </p:nvSpPr>
        <p:spPr>
          <a:xfrm>
            <a:off x="228600" y="1600200"/>
            <a:ext cx="8686800" cy="4876800"/>
          </a:xfrm>
        </p:spPr>
        <p:txBody>
          <a:bodyPr vert="horz" lIns="91440" tIns="45720" rIns="91440" bIns="45720" rtlCol="0">
            <a:normAutofit fontScale="85000" lnSpcReduction="10000"/>
          </a:bodyPr>
          <a:lstStyle/>
          <a:p>
            <a:pPr lvl="0"/>
            <a:r>
              <a:rPr lang="es-ES" sz="2400" dirty="0" smtClean="0">
                <a:latin typeface="Verdana" pitchFamily="34" charset="0"/>
                <a:ea typeface="Verdana" pitchFamily="34" charset="0"/>
                <a:cs typeface="Verdana" pitchFamily="34" charset="0"/>
              </a:rPr>
              <a:t>Deberán verificarse que los interruptores satisfagan las capacidades de interrupción requeridas acorde con los cambios de las corrientes de corto circuito. </a:t>
            </a:r>
          </a:p>
          <a:p>
            <a:pPr algn="just">
              <a:buNone/>
            </a:pPr>
            <a:endParaRPr lang="es-ES" sz="2400" dirty="0" smtClean="0">
              <a:latin typeface="Verdana" pitchFamily="34" charset="0"/>
              <a:ea typeface="Verdana" pitchFamily="34" charset="0"/>
              <a:cs typeface="Verdana" pitchFamily="34" charset="0"/>
            </a:endParaRPr>
          </a:p>
          <a:p>
            <a:pPr lvl="0"/>
            <a:r>
              <a:rPr lang="es-ES" sz="2400" dirty="0" smtClean="0">
                <a:latin typeface="Verdana" pitchFamily="34" charset="0"/>
                <a:ea typeface="Verdana" pitchFamily="34" charset="0"/>
                <a:cs typeface="Verdana" pitchFamily="34" charset="0"/>
              </a:rPr>
              <a:t>Los ajustes son sensibles con los cambios en la topología del sistema; considerando que a futuro puede darse el crecimiento de la carga y un mayor número de ramificaciones de las líneas de subtransmisión </a:t>
            </a:r>
            <a:r>
              <a:rPr lang="es-ES" sz="2400" dirty="0" err="1" smtClean="0">
                <a:latin typeface="Verdana" pitchFamily="34" charset="0"/>
                <a:ea typeface="Verdana" pitchFamily="34" charset="0"/>
                <a:cs typeface="Verdana" pitchFamily="34" charset="0"/>
              </a:rPr>
              <a:t>Portete</a:t>
            </a:r>
            <a:r>
              <a:rPr lang="es-ES" sz="2400" dirty="0" smtClean="0">
                <a:latin typeface="Verdana" pitchFamily="34" charset="0"/>
                <a:ea typeface="Verdana" pitchFamily="34" charset="0"/>
                <a:cs typeface="Verdana" pitchFamily="34" charset="0"/>
              </a:rPr>
              <a:t> y </a:t>
            </a:r>
            <a:r>
              <a:rPr lang="es-ES" sz="2400" dirty="0" err="1" smtClean="0">
                <a:latin typeface="Verdana" pitchFamily="34" charset="0"/>
                <a:ea typeface="Verdana" pitchFamily="34" charset="0"/>
                <a:cs typeface="Verdana" pitchFamily="34" charset="0"/>
              </a:rPr>
              <a:t>Chamber</a:t>
            </a:r>
            <a:r>
              <a:rPr lang="es-ES" sz="2400" dirty="0" smtClean="0">
                <a:latin typeface="Verdana" pitchFamily="34" charset="0"/>
                <a:ea typeface="Verdana" pitchFamily="34" charset="0"/>
                <a:cs typeface="Verdana" pitchFamily="34" charset="0"/>
              </a:rPr>
              <a:t>, se necesitaran cambios en los ajustes de las protecciones para satisfacer la coordinación de protecciones. </a:t>
            </a:r>
            <a:endParaRPr lang="en-US" sz="2400" dirty="0" smtClean="0">
              <a:latin typeface="Verdana" pitchFamily="34" charset="0"/>
              <a:ea typeface="Verdana" pitchFamily="34" charset="0"/>
              <a:cs typeface="Verdana" pitchFamily="34" charset="0"/>
            </a:endParaRPr>
          </a:p>
          <a:p>
            <a:pPr algn="just"/>
            <a:endParaRPr lang="es-ES" sz="2400" dirty="0" smtClean="0">
              <a:latin typeface="Verdana" pitchFamily="34" charset="0"/>
              <a:ea typeface="Verdana" pitchFamily="34" charset="0"/>
              <a:cs typeface="Verdana" pitchFamily="34" charset="0"/>
            </a:endParaRPr>
          </a:p>
          <a:p>
            <a:pPr lvl="0"/>
            <a:r>
              <a:rPr lang="es-ES" sz="2400" dirty="0" smtClean="0">
                <a:latin typeface="Verdana" pitchFamily="34" charset="0"/>
                <a:ea typeface="Verdana" pitchFamily="34" charset="0"/>
                <a:cs typeface="Verdana" pitchFamily="34" charset="0"/>
              </a:rPr>
              <a:t>No todas las unidades de protección electromecánicas fueron reemplazadas, por lo que se recomienda continuar con la renovación de las unidades faltantes a relés de tipo digital, específicamente, los relés diferenciales de barra.</a:t>
            </a:r>
            <a:endParaRPr lang="en-US" sz="2400" dirty="0" smtClean="0">
              <a:latin typeface="Verdana" pitchFamily="34" charset="0"/>
              <a:ea typeface="Verdana" pitchFamily="34" charset="0"/>
              <a:cs typeface="Verdana" pitchFamily="34" charset="0"/>
            </a:endParaRPr>
          </a:p>
          <a:p>
            <a:pPr algn="just"/>
            <a:endParaRPr lang="es-ES" sz="2400" dirty="0" smtClean="0">
              <a:latin typeface="Verdana" pitchFamily="34" charset="0"/>
            </a:endParaRPr>
          </a:p>
          <a:p>
            <a:endParaRPr lang="es-ES" sz="2400" dirty="0" smtClean="0">
              <a:latin typeface="Verdana" pitchFamily="34" charset="0"/>
            </a:endParaRPr>
          </a:p>
          <a:p>
            <a:endParaRPr lang="es-EC" sz="2400" dirty="0" smtClean="0">
              <a:latin typeface="Verdana" pitchFamily="34" charset="0"/>
            </a:endParaRPr>
          </a:p>
          <a:p>
            <a:pPr algn="just"/>
            <a:endParaRPr lang="es-ES" sz="2400" dirty="0" smtClean="0">
              <a:latin typeface="Verdana"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sp>
        <p:nvSpPr>
          <p:cNvPr id="7"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85</a:t>
            </a:fld>
            <a:endParaRPr lang="es-ES" b="1" dirty="0">
              <a:latin typeface="BankGothic Md BT" pitchFamily="34" charset="0"/>
            </a:endParaRPr>
          </a:p>
        </p:txBody>
      </p:sp>
      <p:pic>
        <p:nvPicPr>
          <p:cNvPr id="8"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914400"/>
            <a:ext cx="8229600" cy="609600"/>
          </a:xfrm>
        </p:spPr>
        <p:txBody>
          <a:bodyPr>
            <a:normAutofit/>
          </a:bodyPr>
          <a:lstStyle/>
          <a:p>
            <a:pPr algn="l"/>
            <a:r>
              <a:rPr lang="es-ES" sz="3200" b="1" u="sng" dirty="0" err="1"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Subestacion</a:t>
            </a:r>
            <a:r>
              <a:rPr lang="es-ES" sz="3200" b="1" u="sng" dirty="0" smtClean="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rPr>
              <a:t> de elevación </a:t>
            </a:r>
            <a:endParaRPr lang="es-ES" sz="3200" b="1" u="sng" dirty="0">
              <a:solidFill>
                <a:schemeClr val="tx2">
                  <a:lumMod val="75000"/>
                </a:schemeClr>
              </a:solidFill>
              <a:effectLst>
                <a:outerShdw blurRad="38100" dist="38100" dir="2700000" algn="tl">
                  <a:srgbClr val="000000">
                    <a:alpha val="43137"/>
                  </a:srgbClr>
                </a:outerShdw>
              </a:effectLst>
              <a:latin typeface="BankGothic Md BT" pitchFamily="34" charset="0"/>
              <a:ea typeface="+mn-ea"/>
              <a:cs typeface="+mn-cs"/>
            </a:endParaRPr>
          </a:p>
        </p:txBody>
      </p:sp>
      <p:sp>
        <p:nvSpPr>
          <p:cNvPr id="3" name="2 Marcador de contenido"/>
          <p:cNvSpPr>
            <a:spLocks noGrp="1"/>
          </p:cNvSpPr>
          <p:nvPr>
            <p:ph idx="1"/>
          </p:nvPr>
        </p:nvSpPr>
        <p:spPr>
          <a:xfrm>
            <a:off x="381000" y="1676400"/>
            <a:ext cx="8305800" cy="2743200"/>
          </a:xfrm>
        </p:spPr>
        <p:txBody>
          <a:bodyPr vert="horz" lIns="91440" tIns="45720" rIns="91440" bIns="45720" rtlCol="0">
            <a:normAutofit/>
          </a:bodyPr>
          <a:lstStyle/>
          <a:p>
            <a:pPr algn="just">
              <a:lnSpc>
                <a:spcPct val="90000"/>
              </a:lnSpc>
            </a:pPr>
            <a:r>
              <a:rPr lang="es-ES" sz="2000" dirty="0" smtClean="0">
                <a:latin typeface="Verdana" pitchFamily="34" charset="0"/>
              </a:rPr>
              <a:t>La subestación eléctrica de elevación 13.8 kV a 69 kV tiene capacidad para 120 MVA. </a:t>
            </a:r>
          </a:p>
          <a:p>
            <a:pPr algn="just">
              <a:lnSpc>
                <a:spcPct val="90000"/>
              </a:lnSpc>
            </a:pPr>
            <a:endParaRPr lang="es-ES" sz="2000" dirty="0" smtClean="0">
              <a:latin typeface="Verdana" pitchFamily="34" charset="0"/>
            </a:endParaRPr>
          </a:p>
          <a:p>
            <a:pPr algn="just">
              <a:lnSpc>
                <a:spcPct val="90000"/>
              </a:lnSpc>
            </a:pPr>
            <a:r>
              <a:rPr lang="es-ES" sz="2000" dirty="0" smtClean="0">
                <a:latin typeface="Verdana" pitchFamily="34" charset="0"/>
              </a:rPr>
              <a:t>Su configuración en anillo le brinda confiabilidad y capacidad de transferencia de energía. </a:t>
            </a:r>
          </a:p>
          <a:p>
            <a:pPr algn="just">
              <a:lnSpc>
                <a:spcPct val="90000"/>
              </a:lnSpc>
            </a:pPr>
            <a:endParaRPr lang="es-ES" sz="2000" dirty="0" smtClean="0">
              <a:latin typeface="Verdana" pitchFamily="34" charset="0"/>
            </a:endParaRPr>
          </a:p>
          <a:p>
            <a:pPr algn="just">
              <a:lnSpc>
                <a:spcPct val="90000"/>
              </a:lnSpc>
            </a:pPr>
            <a:r>
              <a:rPr lang="es-ES" sz="2000" dirty="0" smtClean="0">
                <a:latin typeface="Verdana" pitchFamily="34" charset="0"/>
              </a:rPr>
              <a:t>Dispone de 3 posiciones para entrada de generación y 3 posiciones para líneas de subtransmisión 69 kV.</a:t>
            </a:r>
            <a:endParaRPr lang="es-EC" sz="2000" dirty="0" smtClean="0">
              <a:latin typeface="Verdana" pitchFamily="34" charset="0"/>
            </a:endParaRPr>
          </a:p>
          <a:p>
            <a:pPr algn="just">
              <a:lnSpc>
                <a:spcPct val="90000"/>
              </a:lnSpc>
            </a:pPr>
            <a:endParaRPr lang="es-ES" sz="2200" dirty="0" smtClean="0">
              <a:latin typeface="Verdana" pitchFamily="34" charset="0"/>
            </a:endParaRPr>
          </a:p>
          <a:p>
            <a:pPr algn="just">
              <a:buNone/>
            </a:pPr>
            <a:endParaRPr lang="es-ES" sz="2400" dirty="0" smtClean="0">
              <a:latin typeface="Verdana" pitchFamily="34" charset="0"/>
            </a:endParaRPr>
          </a:p>
          <a:p>
            <a:pPr algn="just"/>
            <a:endParaRPr lang="es-ES" sz="2400" dirty="0" smtClean="0">
              <a:latin typeface="Verdana" pitchFamily="34" charset="0"/>
            </a:endParaRPr>
          </a:p>
          <a:p>
            <a:pPr algn="just"/>
            <a:endParaRPr lang="es-ES" sz="2400" dirty="0" smtClean="0">
              <a:latin typeface="Verdana" pitchFamily="34" charset="0"/>
            </a:endParaRPr>
          </a:p>
          <a:p>
            <a:endParaRPr lang="es-ES" sz="2400" dirty="0" smtClean="0">
              <a:latin typeface="Verdana" pitchFamily="34" charset="0"/>
            </a:endParaRPr>
          </a:p>
          <a:p>
            <a:endParaRPr lang="es-EC" sz="2400" dirty="0" smtClean="0">
              <a:latin typeface="Verdana" pitchFamily="34" charset="0"/>
            </a:endParaRPr>
          </a:p>
          <a:p>
            <a:pPr algn="just"/>
            <a:endParaRPr lang="es-ES" sz="2400" dirty="0" smtClean="0">
              <a:latin typeface="Verdana"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76200" y="66675"/>
            <a:ext cx="8991600" cy="771525"/>
          </a:xfrm>
          <a:prstGeom prst="rect">
            <a:avLst/>
          </a:prstGeom>
          <a:noFill/>
          <a:ln w="9525">
            <a:noFill/>
            <a:miter lim="800000"/>
            <a:headEnd/>
            <a:tailEnd/>
          </a:ln>
        </p:spPr>
      </p:pic>
      <p:sp>
        <p:nvSpPr>
          <p:cNvPr id="7" name="6 Marcador de número de diapositiva"/>
          <p:cNvSpPr>
            <a:spLocks noGrp="1"/>
          </p:cNvSpPr>
          <p:nvPr>
            <p:ph type="sldNum" sz="quarter" idx="12"/>
          </p:nvPr>
        </p:nvSpPr>
        <p:spPr>
          <a:xfrm>
            <a:off x="8458200" y="6172200"/>
            <a:ext cx="533400" cy="288925"/>
          </a:xfrm>
        </p:spPr>
        <p:txBody>
          <a:bodyPr/>
          <a:lstStyle/>
          <a:p>
            <a:pPr algn="ctr"/>
            <a:fld id="{48F2BEE1-7EDF-426D-B610-D5CA66B6E39D}" type="slidenum">
              <a:rPr lang="es-ES" sz="1600" b="1" smtClean="0">
                <a:latin typeface="BankGothic Md BT" pitchFamily="34" charset="0"/>
              </a:rPr>
              <a:pPr algn="ctr"/>
              <a:t>9</a:t>
            </a:fld>
            <a:endParaRPr lang="es-ES" b="1" dirty="0">
              <a:latin typeface="BankGothic Md BT" pitchFamily="34" charset="0"/>
            </a:endParaRPr>
          </a:p>
        </p:txBody>
      </p:sp>
      <p:pic>
        <p:nvPicPr>
          <p:cNvPr id="8" name="5 Marcador de contenido" descr="ESPOL_FIEC.gif"/>
          <p:cNvPicPr>
            <a:picLocks noChangeAspect="1"/>
          </p:cNvPicPr>
          <p:nvPr/>
        </p:nvPicPr>
        <p:blipFill>
          <a:blip r:embed="rId4" cstate="print"/>
          <a:stretch>
            <a:fillRect/>
          </a:stretch>
        </p:blipFill>
        <p:spPr>
          <a:xfrm>
            <a:off x="8153400" y="6451854"/>
            <a:ext cx="990600" cy="406146"/>
          </a:xfrm>
          <a:prstGeom prst="rect">
            <a:avLst/>
          </a:prstGeom>
        </p:spPr>
      </p:pic>
      <p:pic>
        <p:nvPicPr>
          <p:cNvPr id="9" name="8 Imagen" descr="C:\fotos de unidades CAT\subestacion.jpg"/>
          <p:cNvPicPr/>
          <p:nvPr/>
        </p:nvPicPr>
        <p:blipFill>
          <a:blip r:embed="rId5" cstate="print"/>
          <a:srcRect b="19217"/>
          <a:stretch>
            <a:fillRect/>
          </a:stretch>
        </p:blipFill>
        <p:spPr bwMode="auto">
          <a:xfrm>
            <a:off x="2214452" y="4343400"/>
            <a:ext cx="4643548" cy="2209800"/>
          </a:xfrm>
          <a:prstGeom prst="rect">
            <a:avLst/>
          </a:prstGeom>
          <a:ln>
            <a:solidFill>
              <a:schemeClr val="accent1"/>
            </a:solid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tilo Roberto">
      <a:majorFont>
        <a:latin typeface="BankGothic Md BT"/>
        <a:ea typeface=""/>
        <a:cs typeface=""/>
      </a:majorFont>
      <a:minorFont>
        <a:latin typeface="Arial"/>
        <a:ea typeface=""/>
        <a:cs typeface=""/>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9567</TotalTime>
  <Words>5000</Words>
  <Application>Microsoft Office PowerPoint</Application>
  <PresentationFormat>Presentación en pantalla (4:3)</PresentationFormat>
  <Paragraphs>2161</Paragraphs>
  <Slides>85</Slides>
  <Notes>85</Notes>
  <HiddenSlides>0</HiddenSlides>
  <MMClips>0</MMClips>
  <ScaleCrop>false</ScaleCrop>
  <HeadingPairs>
    <vt:vector size="4" baseType="variant">
      <vt:variant>
        <vt:lpstr>Tema</vt:lpstr>
      </vt:variant>
      <vt:variant>
        <vt:i4>1</vt:i4>
      </vt:variant>
      <vt:variant>
        <vt:lpstr>Títulos de diapositiva</vt:lpstr>
      </vt:variant>
      <vt:variant>
        <vt:i4>85</vt:i4>
      </vt:variant>
    </vt:vector>
  </HeadingPairs>
  <TitlesOfParts>
    <vt:vector size="86" baseType="lpstr">
      <vt:lpstr>Tema de Office</vt:lpstr>
      <vt:lpstr>Diapositiva 1</vt:lpstr>
      <vt:lpstr>Introducción</vt:lpstr>
      <vt:lpstr>Introducción</vt:lpstr>
      <vt:lpstr>PRIMERA PARTE</vt:lpstr>
      <vt:lpstr>Descripción de las instalaciones</vt:lpstr>
      <vt:lpstr>Descripción de las instalaciones</vt:lpstr>
      <vt:lpstr>Descripción de las instalaciones</vt:lpstr>
      <vt:lpstr>generadores</vt:lpstr>
      <vt:lpstr>Subestacion de elevación </vt:lpstr>
      <vt:lpstr>TRANSFORMADORES DE PODER</vt:lpstr>
      <vt:lpstr>Lineas de subtransmision</vt:lpstr>
      <vt:lpstr>Sistemas de proteccion</vt:lpstr>
      <vt:lpstr>Sistemas de proteccion</vt:lpstr>
      <vt:lpstr>Descripción de las instalaciones</vt:lpstr>
      <vt:lpstr>Sistemas de proteccion</vt:lpstr>
      <vt:lpstr>Sistemas de proteccion</vt:lpstr>
      <vt:lpstr>SEGUNDA PARTE</vt:lpstr>
      <vt:lpstr>CRITERIOS ADOPTADOS</vt:lpstr>
      <vt:lpstr>CRITERIOS ADOPTADOS</vt:lpstr>
      <vt:lpstr>ANALISIS DE CASOS</vt:lpstr>
      <vt:lpstr>ANALISIS DE CASOS</vt:lpstr>
      <vt:lpstr>ANALISIS DE CASOS</vt:lpstr>
      <vt:lpstr>ANALISIS DE CASOS</vt:lpstr>
      <vt:lpstr>SIMULACION DEL SISTEMA</vt:lpstr>
      <vt:lpstr>SIMULACION DEL SISTEMA</vt:lpstr>
      <vt:lpstr>SIMULACION DEL SISTEMA</vt:lpstr>
      <vt:lpstr>SIMULACION DEL SISTEMA</vt:lpstr>
      <vt:lpstr>SIMULACION DEL SISTEMA</vt:lpstr>
      <vt:lpstr>SIMULACION DEL SISTEMA</vt:lpstr>
      <vt:lpstr>SIMULACION DEL SISTEMA</vt:lpstr>
      <vt:lpstr>SIMULACION DEL SISTEMA</vt:lpstr>
      <vt:lpstr>SIMULACION DEL SISTEMA</vt:lpstr>
      <vt:lpstr>SIMULACION DEL SISTEMA</vt:lpstr>
      <vt:lpstr>SIMULACION DEL SISTEMA</vt:lpstr>
      <vt:lpstr>SIMULACION DEL SISTEMA</vt:lpstr>
      <vt:lpstr>SIMULACION DEL SISTEMA</vt:lpstr>
      <vt:lpstr>SIMULACION DEL SISTEMA</vt:lpstr>
      <vt:lpstr>ANALISIS DE RESULTADOS</vt:lpstr>
      <vt:lpstr>TERCERA PARTE</vt:lpstr>
      <vt:lpstr>Objetivos del estudio</vt:lpstr>
      <vt:lpstr>ALCANCE</vt:lpstr>
      <vt:lpstr>DATOS DEL SISTEMA</vt:lpstr>
      <vt:lpstr>RESULTADOS</vt:lpstr>
      <vt:lpstr>ANALISIS DE RESULTADOS</vt:lpstr>
      <vt:lpstr>CUARTA PARTE</vt:lpstr>
      <vt:lpstr>OBJETIVOS</vt:lpstr>
      <vt:lpstr>ESQUEMAS DE PROTECCIONES</vt:lpstr>
      <vt:lpstr>ESQUEMAS DE PROTECCIONES</vt:lpstr>
      <vt:lpstr>ESQUEMAS DE PROTECCIONES</vt:lpstr>
      <vt:lpstr>ESQUEMAS DE PROTECCIONES</vt:lpstr>
      <vt:lpstr>ESQUEMAS DE PROTECCIONES</vt:lpstr>
      <vt:lpstr>ESQUEMAS DE PROTECCIONES</vt:lpstr>
      <vt:lpstr>AJUSTES DE LAS PROTECCIONES</vt:lpstr>
      <vt:lpstr>DESCRIPCION DE LAS PROTECCIONES</vt:lpstr>
      <vt:lpstr>AJUSTES DE LAS PROTECCIONES</vt:lpstr>
      <vt:lpstr>AJUSTES DE LAS PROTECCIONES</vt:lpstr>
      <vt:lpstr>AJUSTES DE LAS PROTECCIONES</vt:lpstr>
      <vt:lpstr>AJUSTES DE LAS PROTECCIONES</vt:lpstr>
      <vt:lpstr>AJUSTES DE LAS PROTECCIONES</vt:lpstr>
      <vt:lpstr>AJUSTES DE LAS PROTECCIONES</vt:lpstr>
      <vt:lpstr>AJUSTES DE LAS PROTECCIONES</vt:lpstr>
      <vt:lpstr>AJUSTES DE LAS PROTECCIONES</vt:lpstr>
      <vt:lpstr>AJUSTES DE LAS PROTECCIONES</vt:lpstr>
      <vt:lpstr>AJUSTES DE LAS PROTECCIONES</vt:lpstr>
      <vt:lpstr>AJUSTES DE LAS PROTECCIONES</vt:lpstr>
      <vt:lpstr>AJUSTES DE LAS PROTECCIONES</vt:lpstr>
      <vt:lpstr>AJUSTES DE LAS PROTECCIONES</vt:lpstr>
      <vt:lpstr>AJUSTES DE LAS PROTECCIONES</vt:lpstr>
      <vt:lpstr>AJUSTES DE LAS PROTECCIONES</vt:lpstr>
      <vt:lpstr>AJUSTES DE LAS PROTECCIONES</vt:lpstr>
      <vt:lpstr>AJUSTES DE LAS PROTECCIONES</vt:lpstr>
      <vt:lpstr>AJUSTES DE LAS PROTECCIONES</vt:lpstr>
      <vt:lpstr>AJUSTES DE LAS PROTECCIONES</vt:lpstr>
      <vt:lpstr>AJUSTES DE LAS PROTECCIONES</vt:lpstr>
      <vt:lpstr>AJUSTES DE LAS PROTECCIONES</vt:lpstr>
      <vt:lpstr>COORDINACION DE LAS PROTECCIONES</vt:lpstr>
      <vt:lpstr>COORDINACION DE LAS PROTECCIONES</vt:lpstr>
      <vt:lpstr>Diapositiva 78</vt:lpstr>
      <vt:lpstr>COORDINACION DE LAS PROTECCIONES</vt:lpstr>
      <vt:lpstr>COORDINACION DE LAS PROTECCIONES</vt:lpstr>
      <vt:lpstr>Diapositiva 81</vt:lpstr>
      <vt:lpstr>RESUMEN DE AJUSTES – PROTECCION DE SOBRECORRIENTE</vt:lpstr>
      <vt:lpstr>CONCLUSIONES</vt:lpstr>
      <vt:lpstr>CONCLUSIONES</vt:lpstr>
      <vt:lpstr>RECOMENDACIONES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Coord_Prot_Tinajero</dc:title>
  <dc:creator>Roberto Perez</dc:creator>
  <cp:lastModifiedBy>Roberto Perez</cp:lastModifiedBy>
  <cp:revision>496</cp:revision>
  <dcterms:created xsi:type="dcterms:W3CDTF">2010-09-09T20:45:23Z</dcterms:created>
  <dcterms:modified xsi:type="dcterms:W3CDTF">2011-07-12T06:22:17Z</dcterms:modified>
</cp:coreProperties>
</file>