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485" r:id="rId2"/>
    <p:sldId id="587" r:id="rId3"/>
    <p:sldId id="580" r:id="rId4"/>
    <p:sldId id="582" r:id="rId5"/>
    <p:sldId id="589" r:id="rId6"/>
    <p:sldId id="591" r:id="rId7"/>
    <p:sldId id="585" r:id="rId8"/>
    <p:sldId id="592" r:id="rId9"/>
    <p:sldId id="593" r:id="rId10"/>
    <p:sldId id="594" r:id="rId11"/>
    <p:sldId id="595" r:id="rId12"/>
    <p:sldId id="596" r:id="rId13"/>
    <p:sldId id="600" r:id="rId14"/>
    <p:sldId id="601" r:id="rId15"/>
    <p:sldId id="602" r:id="rId16"/>
    <p:sldId id="603" r:id="rId17"/>
    <p:sldId id="604" r:id="rId18"/>
    <p:sldId id="598" r:id="rId19"/>
    <p:sldId id="599" r:id="rId20"/>
    <p:sldId id="597" r:id="rId21"/>
  </p:sldIdLst>
  <p:sldSz cx="9144000" cy="6858000" type="screen4x3"/>
  <p:notesSz cx="6699250" cy="9836150"/>
  <p:custDataLst>
    <p:tags r:id="rId24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00" autoAdjust="0"/>
  </p:normalViewPr>
  <p:slideViewPr>
    <p:cSldViewPr snapToGrid="0">
      <p:cViewPr varScale="1">
        <p:scale>
          <a:sx n="66" d="100"/>
          <a:sy n="66" d="100"/>
        </p:scale>
        <p:origin x="-576" y="-108"/>
      </p:cViewPr>
      <p:guideLst>
        <p:guide orient="horz" pos="4319"/>
        <p:guide pos="213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FAA021-02EE-41D5-8E5F-B35A1E661D9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CC59875-E7CA-40C5-88D0-440DA8D5EEE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2375E-7BB3-4C6F-AADD-95824297C224}" type="slidenum">
              <a:rPr lang="en-GB" smtClean="0">
                <a:latin typeface="Arial" pitchFamily="34" charset="0"/>
              </a:rPr>
              <a:pPr/>
              <a:t>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12292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59875-E7CA-40C5-88D0-440DA8D5EEE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6E660-6B55-4723-8862-271F94F260BE}" type="slidenum">
              <a:rPr lang="en-GB" smtClean="0">
                <a:latin typeface="Arial" pitchFamily="34" charset="0"/>
              </a:rPr>
              <a:pPr/>
              <a:t>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54262-2DC7-4405-B37F-5661764AB915}" type="slidenum">
              <a:rPr lang="en-GB" smtClean="0">
                <a:latin typeface="Arial" pitchFamily="34" charset="0"/>
              </a:rPr>
              <a:pPr/>
              <a:t>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54262-2DC7-4405-B37F-5661764AB915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54262-2DC7-4405-B37F-5661764AB915}" type="slidenum">
              <a:rPr lang="en-GB" smtClean="0">
                <a:latin typeface="Arial" pitchFamily="34" charset="0"/>
              </a:rPr>
              <a:pPr/>
              <a:t>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59875-E7CA-40C5-88D0-440DA8D5EEE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59875-E7CA-40C5-88D0-440DA8D5EEE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59875-E7CA-40C5-88D0-440DA8D5EEE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benannt-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2887663"/>
            <a:ext cx="13811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PP 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6563" y="6005513"/>
            <a:ext cx="3225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81275" y="1639888"/>
            <a:ext cx="6081713" cy="909637"/>
          </a:xfrm>
        </p:spPr>
        <p:txBody>
          <a:bodyPr lIns="91440" rIns="9144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1275" y="2547938"/>
            <a:ext cx="60880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97674899-4D5B-40A2-91AA-6D46A7840A8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FE13E1B7-A0E5-4C74-9D68-B2F8A010157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3E567BFB-DB35-4C08-86A7-50461D7639A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FB960F7A-AD11-452B-A695-85176AB9FE8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DDDF6F7B-E9F1-45E5-B581-316B867AB10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C2E33D28-F4CC-4E80-851C-240F6A62EC4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7E5FAC20-DEAF-45FB-9EE9-AD340A757B8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A9671ECC-9CE2-4863-B993-940F4E6B18D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FC26050F-66F1-4A24-985D-40DFB72A2F2D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11C21D09-DA39-44ED-A07F-92013E79872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22300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879600"/>
            <a:ext cx="85248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225" y="6408738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27FE25E1-9222-4955-B8CF-B22C2683F5A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2053" name="Picture 17" descr="PP sm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61113" y="6350000"/>
            <a:ext cx="246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r"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400"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../Files/Urbano/voicemail.conf" TargetMode="External"/><Relationship Id="rId3" Type="http://schemas.openxmlformats.org/officeDocument/2006/relationships/image" Target="../media/image6.png"/><Relationship Id="rId7" Type="http://schemas.openxmlformats.org/officeDocument/2006/relationships/hyperlink" Target="../Files/Rural/dundi.con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Files/Urbano/dundi.conf" TargetMode="External"/><Relationship Id="rId5" Type="http://schemas.openxmlformats.org/officeDocument/2006/relationships/hyperlink" Target="../Files/Rural/extensions.conf" TargetMode="External"/><Relationship Id="rId4" Type="http://schemas.openxmlformats.org/officeDocument/2006/relationships/hyperlink" Target="../Files/Urbano/extensions.conf" TargetMode="External"/><Relationship Id="rId9" Type="http://schemas.openxmlformats.org/officeDocument/2006/relationships/hyperlink" Target="../Files/Rural/voicemail.con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video%20tesis%20ultimo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pinguinosycia.com/wp-content/uploads/2009/07/centos.png&amp;imgrefurl=http://www.pinguinosycia.com/centos-5-6-disponible/&amp;usg=__IG1ziiMglVswCL6WAvPTxZk1c6Y=&amp;h=250&amp;w=247&amp;sz=55&amp;hl=es&amp;start=19&amp;zoom=1&amp;um=1&amp;itbs=1&amp;tbnid=D7c-iAPtXB1vzM:&amp;tbnh=111&amp;tbnw=110&amp;prev=/search?q=centos&amp;um=1&amp;hl=es&amp;biw=1261&amp;bih=810&amp;tbm=isch&amp;ei=_2X1TZm0Iebn0QHPjNHzD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0" y="1392072"/>
            <a:ext cx="9144000" cy="2047164"/>
          </a:xfrm>
        </p:spPr>
        <p:txBody>
          <a:bodyPr/>
          <a:lstStyle/>
          <a:p>
            <a:pPr algn="just" eaLnBrk="1" hangingPunct="1"/>
            <a:r>
              <a:rPr lang="es-ES" sz="3200" dirty="0" smtClean="0"/>
              <a:t>Diseño del Modelo de una Red </a:t>
            </a:r>
            <a:r>
              <a:rPr lang="es-ES" sz="3200" dirty="0" err="1" smtClean="0"/>
              <a:t>WiFi</a:t>
            </a:r>
            <a:r>
              <a:rPr lang="es-ES" sz="3200" dirty="0" smtClean="0"/>
              <a:t> con Servicios de Telefonía IP con enlaces de larga distancia en zonas rurales como solución a la demanda de telefonía tradicional</a:t>
            </a:r>
            <a:endParaRPr lang="de-DE" sz="32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540991" y="5923129"/>
            <a:ext cx="3603010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accent3"/>
                </a:solidFill>
              </a:rPr>
              <a:t>Ángel Lacerna Córdova</a:t>
            </a:r>
          </a:p>
          <a:p>
            <a:pPr algn="r"/>
            <a:r>
              <a:rPr lang="es-ES" b="1" dirty="0" smtClean="0">
                <a:solidFill>
                  <a:schemeClr val="accent3"/>
                </a:solidFill>
              </a:rPr>
              <a:t>David Cañar Murillo</a:t>
            </a:r>
          </a:p>
          <a:p>
            <a:pPr algn="r"/>
            <a:endParaRPr lang="es-ES" b="1" dirty="0">
              <a:solidFill>
                <a:schemeClr val="accent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861" y="0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67" y="-25563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57875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Hardware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408738"/>
            <a:ext cx="3466216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10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841829" y="1483698"/>
            <a:ext cx="7750627" cy="4147835"/>
          </a:xfrm>
          <a:prstGeom prst="rect">
            <a:avLst/>
          </a:prstGeom>
        </p:spPr>
        <p:txBody>
          <a:bodyPr/>
          <a:lstStyle/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2000" kern="0" noProof="0" dirty="0" smtClean="0">
                <a:latin typeface="+mn-lt"/>
              </a:rPr>
              <a:t>Teléfono IP inalámbrico</a:t>
            </a:r>
            <a:endParaRPr lang="es-ES" sz="2000" kern="0" dirty="0" smtClean="0">
              <a:latin typeface="+mn-lt"/>
            </a:endParaRPr>
          </a:p>
          <a:p>
            <a:pPr marL="449263" lvl="1">
              <a:spcBef>
                <a:spcPct val="40000"/>
              </a:spcBef>
              <a:buClr>
                <a:schemeClr val="accent1"/>
              </a:buClr>
            </a:pPr>
            <a:r>
              <a:rPr lang="es-ES" kern="0" dirty="0" smtClean="0">
                <a:latin typeface="+mn-lt"/>
              </a:rPr>
              <a:t>Es </a:t>
            </a:r>
            <a:r>
              <a:rPr lang="es-ES" dirty="0" smtClean="0"/>
              <a:t>el </a:t>
            </a:r>
            <a:r>
              <a:rPr lang="es-ES" dirty="0"/>
              <a:t>principal recurso a utilizar en este proyecto para </a:t>
            </a:r>
            <a:r>
              <a:rPr lang="es-ES" dirty="0" smtClean="0"/>
              <a:t>permitir comunicar </a:t>
            </a:r>
            <a:r>
              <a:rPr lang="es-ES" dirty="0"/>
              <a:t>a los usuarios. </a:t>
            </a:r>
            <a:endParaRPr lang="es-ES" kern="0" dirty="0" smtClean="0">
              <a:latin typeface="+mn-lt"/>
            </a:endParaRP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</a:pPr>
            <a:endParaRPr lang="es-ES" kern="0" dirty="0">
              <a:latin typeface="+mn-lt"/>
            </a:endParaRPr>
          </a:p>
          <a:p>
            <a:pPr marL="261938" lvl="1" indent="-87313">
              <a:spcBef>
                <a:spcPct val="40000"/>
              </a:spcBef>
              <a:buClr>
                <a:schemeClr val="accent1"/>
              </a:buClr>
            </a:pPr>
            <a:r>
              <a:rPr lang="es-ES" b="1" kern="0" dirty="0" smtClean="0">
                <a:latin typeface="+mn-lt"/>
              </a:rPr>
              <a:t>Características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</a:pP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17600" y="3341919"/>
          <a:ext cx="4413736" cy="15849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35314"/>
                <a:gridCol w="3078422"/>
              </a:tblGrid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Protocolo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Soporte los estándares SIP v2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WiFi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Soporte estándar IEEE 802.11b / g</a:t>
                      </a:r>
                      <a:endParaRPr lang="es-E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Seguridad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latin typeface="+mn-lt"/>
                          <a:ea typeface="+mn-ea"/>
                        </a:rPr>
                        <a:t>Cifrado WEP, WPA-PSK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Codecs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G.711 (A-law y m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-law)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G.729ª</a:t>
                      </a:r>
                      <a:endParaRPr lang="es-E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roduct_photo" descr="http://www.voiplink.com/v/vspfiles/photos/QuickPhones-QA-342-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94851" y="3029562"/>
            <a:ext cx="1618636" cy="193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67" y="-25563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57875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Hardware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408738"/>
            <a:ext cx="3456790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11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841829" y="1483698"/>
            <a:ext cx="7750627" cy="4147835"/>
          </a:xfrm>
          <a:prstGeom prst="rect">
            <a:avLst/>
          </a:prstGeom>
        </p:spPr>
        <p:txBody>
          <a:bodyPr/>
          <a:lstStyle/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Punto de Acceso</a:t>
            </a:r>
            <a:endParaRPr lang="es-ES" sz="2000" kern="0" dirty="0" smtClean="0">
              <a:latin typeface="+mn-lt"/>
            </a:endParaRPr>
          </a:p>
          <a:p>
            <a:pPr marL="449263" lvl="1">
              <a:spcBef>
                <a:spcPct val="40000"/>
              </a:spcBef>
              <a:buClr>
                <a:schemeClr val="accent1"/>
              </a:buClr>
            </a:pPr>
            <a:r>
              <a:rPr lang="es-ES" kern="0" dirty="0" smtClean="0">
                <a:latin typeface="+mn-lt"/>
              </a:rPr>
              <a:t>Es </a:t>
            </a:r>
            <a:r>
              <a:rPr lang="es-ES" dirty="0" smtClean="0"/>
              <a:t>el </a:t>
            </a:r>
            <a:r>
              <a:rPr lang="es-ES" dirty="0"/>
              <a:t>intermediario entre el usuario y el servidor que otorga el </a:t>
            </a:r>
            <a:r>
              <a:rPr lang="es-ES" dirty="0" smtClean="0"/>
              <a:t>servicio al usar teléfonos IP inalámbricos. </a:t>
            </a:r>
            <a:endParaRPr lang="es-ES" kern="0" dirty="0" smtClean="0">
              <a:latin typeface="+mn-lt"/>
            </a:endParaRP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</a:pPr>
            <a:endParaRPr lang="es-ES" kern="0" dirty="0">
              <a:latin typeface="+mn-lt"/>
            </a:endParaRPr>
          </a:p>
          <a:p>
            <a:pPr marL="261938" lvl="1" indent="-87313">
              <a:spcBef>
                <a:spcPct val="40000"/>
              </a:spcBef>
              <a:buClr>
                <a:schemeClr val="accent1"/>
              </a:buClr>
            </a:pPr>
            <a:r>
              <a:rPr lang="es-ES" b="1" kern="0" dirty="0" smtClean="0">
                <a:latin typeface="+mn-lt"/>
              </a:rPr>
              <a:t>Características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</a:pP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17599" y="3341919"/>
          <a:ext cx="5573487" cy="12801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86181"/>
                <a:gridCol w="3887306"/>
              </a:tblGrid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Estándares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Versión 802.11n, 802.11a, 802.11g, 802.11b, 802.3, 802.3u, 802.3ab</a:t>
                      </a:r>
                      <a:endParaRPr lang="es-E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Puertos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Alimentación, Ethernet, Internet, USB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Seguridad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WEP, WPA, WPA2, RADIUS, Firewall SPI</a:t>
                      </a:r>
                      <a:endParaRPr lang="es-ES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il_fi" descr="http://tecnomagazine.net/images/linksys-wrt610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6213" y="3103848"/>
            <a:ext cx="1930774" cy="16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10" y="-199734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57875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Software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408738"/>
            <a:ext cx="3626472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12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841830" y="1541754"/>
            <a:ext cx="7344228" cy="4147835"/>
          </a:xfrm>
          <a:prstGeom prst="rect">
            <a:avLst/>
          </a:prstGeom>
        </p:spPr>
        <p:txBody>
          <a:bodyPr/>
          <a:lstStyle/>
          <a:p>
            <a:pPr marL="363538" indent="-3635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es-ES" kern="0" dirty="0" smtClean="0">
              <a:latin typeface="+mn-lt"/>
            </a:endParaRPr>
          </a:p>
          <a:p>
            <a:pPr marL="363538" indent="-3635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kern="0" dirty="0" smtClean="0">
                <a:latin typeface="+mn-lt"/>
              </a:rPr>
              <a:t>U</a:t>
            </a:r>
            <a:r>
              <a:rPr lang="es-EC" dirty="0" err="1" smtClean="0"/>
              <a:t>na</a:t>
            </a:r>
            <a:r>
              <a:rPr lang="es-EC" dirty="0" smtClean="0"/>
              <a:t> </a:t>
            </a:r>
            <a:r>
              <a:rPr lang="es-EC" dirty="0"/>
              <a:t>solución informática no sólo se conforma de elementos físicos, sino también de elementos lógicos; y es en este contexto </a:t>
            </a:r>
            <a:r>
              <a:rPr lang="es-EC" dirty="0" smtClean="0"/>
              <a:t>que utilizaremos </a:t>
            </a:r>
            <a:r>
              <a:rPr lang="es-EC" dirty="0"/>
              <a:t>como sistema operativo base </a:t>
            </a:r>
            <a:r>
              <a:rPr lang="es-EC" b="1" dirty="0"/>
              <a:t>Linux </a:t>
            </a:r>
            <a:r>
              <a:rPr lang="es-EC" b="1" dirty="0" err="1"/>
              <a:t>CentOS</a:t>
            </a:r>
            <a:r>
              <a:rPr lang="es-EC" b="1" dirty="0"/>
              <a:t> 5.3 </a:t>
            </a:r>
            <a:r>
              <a:rPr lang="es-EC" dirty="0" smtClean="0"/>
              <a:t>y </a:t>
            </a:r>
            <a:r>
              <a:rPr lang="es-EC" b="1" dirty="0" err="1" smtClean="0"/>
              <a:t>Asterisk</a:t>
            </a:r>
            <a:r>
              <a:rPr lang="es-EC" b="1" dirty="0" smtClean="0"/>
              <a:t> 1.4.13</a:t>
            </a:r>
            <a:r>
              <a:rPr lang="es-EC" dirty="0" smtClean="0"/>
              <a:t> </a:t>
            </a:r>
            <a:r>
              <a:rPr lang="es-EC" dirty="0"/>
              <a:t>como el software de central telefónica.</a:t>
            </a:r>
            <a:endParaRPr lang="es-ES" dirty="0"/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3538" marR="0" lvl="0" indent="-363538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s-ES" kern="0" dirty="0" smtClean="0">
                <a:latin typeface="+mn-lt"/>
              </a:rPr>
              <a:t>La escalabilidad que presenta este proyecto permite agregar más de una central </a:t>
            </a:r>
            <a:r>
              <a:rPr lang="es-ES" kern="0" dirty="0" err="1" smtClean="0">
                <a:latin typeface="+mn-lt"/>
              </a:rPr>
              <a:t>teléfonica</a:t>
            </a:r>
            <a:r>
              <a:rPr lang="es-ES" kern="0" dirty="0" smtClean="0">
                <a:latin typeface="+mn-lt"/>
              </a:rPr>
              <a:t> IP al esquema de red por medio del uso del protocolo </a:t>
            </a:r>
            <a:r>
              <a:rPr lang="es-ES" b="1" kern="0" dirty="0" smtClean="0">
                <a:latin typeface="+mn-lt"/>
              </a:rPr>
              <a:t>DUNDI</a:t>
            </a:r>
            <a:r>
              <a:rPr lang="es-ES" kern="0" dirty="0" smtClean="0">
                <a:latin typeface="+mn-lt"/>
              </a:rPr>
              <a:t> que se configurará en el servidor </a:t>
            </a:r>
            <a:r>
              <a:rPr lang="es-ES" kern="0" dirty="0" err="1" smtClean="0">
                <a:latin typeface="+mn-lt"/>
              </a:rPr>
              <a:t>Asterisk</a:t>
            </a:r>
            <a:r>
              <a:rPr lang="es-ES" kern="0" dirty="0" smtClean="0">
                <a:latin typeface="+mn-lt"/>
              </a:rPr>
              <a:t>.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10" y="-199734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57875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Configuración Asterisk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4" y="6408738"/>
            <a:ext cx="3871569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13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2341561" y="2340993"/>
            <a:ext cx="2888341" cy="2071350"/>
          </a:xfrm>
          <a:prstGeom prst="rect">
            <a:avLst/>
          </a:prstGeom>
        </p:spPr>
        <p:txBody>
          <a:bodyPr/>
          <a:lstStyle/>
          <a:p>
            <a:pPr marL="363538" indent="-3635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SIP.CONF</a:t>
            </a:r>
          </a:p>
          <a:p>
            <a:pPr marL="363538" indent="-3635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b="1" kern="0" dirty="0" smtClean="0">
                <a:latin typeface="+mn-lt"/>
              </a:rPr>
              <a:t>IAX.CONF</a:t>
            </a:r>
            <a:endParaRPr lang="es-ES" b="1" kern="0" dirty="0"/>
          </a:p>
          <a:p>
            <a:pPr marL="363538" indent="-3635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b="1" kern="0" dirty="0" smtClean="0">
                <a:latin typeface="+mn-lt"/>
              </a:rPr>
              <a:t>EXTENSIONS.CONF</a:t>
            </a:r>
          </a:p>
          <a:p>
            <a:pPr marL="363538" indent="-3635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b="1" kern="0" dirty="0" smtClean="0">
                <a:latin typeface="+mn-lt"/>
              </a:rPr>
              <a:t>DUNDI.CONF</a:t>
            </a:r>
          </a:p>
          <a:p>
            <a:pPr marL="363538" indent="-3635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b="1" kern="0" dirty="0" smtClean="0">
                <a:latin typeface="+mn-lt"/>
              </a:rPr>
              <a:t>VOICEMAIL.CONF</a:t>
            </a:r>
          </a:p>
          <a:p>
            <a:pPr marL="363538" indent="-3635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342" y="2485220"/>
            <a:ext cx="1828800" cy="111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10" y="10126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41386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SIP.CONF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4" y="6408738"/>
            <a:ext cx="3758447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14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359765" y="1259174"/>
            <a:ext cx="7629994" cy="494675"/>
          </a:xfrm>
          <a:prstGeom prst="rect">
            <a:avLst/>
          </a:prstGeom>
        </p:spPr>
        <p:txBody>
          <a:bodyPr/>
          <a:lstStyle/>
          <a:p>
            <a:pPr marL="363538" indent="-363538" algn="just">
              <a:spcBef>
                <a:spcPct val="40000"/>
              </a:spcBef>
              <a:buClr>
                <a:schemeClr val="accent1"/>
              </a:buClr>
            </a:pPr>
            <a:r>
              <a:rPr lang="es-ES_tradnl" dirty="0" smtClean="0"/>
              <a:t>Configuración </a:t>
            </a:r>
            <a:r>
              <a:rPr lang="es-ES_tradnl" dirty="0"/>
              <a:t>de las extensiones que utilizaran el protocolo SIP.</a:t>
            </a:r>
          </a:p>
          <a:p>
            <a:pPr marL="363538" indent="-363538" algn="just">
              <a:spcBef>
                <a:spcPct val="40000"/>
              </a:spcBef>
              <a:buClr>
                <a:schemeClr val="accent1"/>
              </a:buClr>
            </a:pP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307157" y="1913503"/>
          <a:ext cx="2633663" cy="20716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34863"/>
                <a:gridCol w="1398800"/>
              </a:tblGrid>
              <a:tr h="3365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/>
                        <a:t>CONFIGURACIÓN </a:t>
                      </a:r>
                      <a:r>
                        <a:rPr lang="es-ES" sz="1100" b="1" dirty="0" smtClean="0"/>
                        <a:t>EN </a:t>
                      </a:r>
                      <a:r>
                        <a:rPr lang="es-ES" sz="1100" b="1" dirty="0"/>
                        <a:t>ZONA URBANA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36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[</a:t>
                      </a:r>
                      <a:r>
                        <a:rPr lang="en-US" sz="1100" dirty="0" err="1"/>
                        <a:t>administracion</a:t>
                      </a:r>
                      <a:r>
                        <a:rPr lang="en-US" sz="1100" dirty="0"/>
                        <a:t>]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type=friend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secret=welcome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qualify=yes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nat</a:t>
                      </a:r>
                      <a:r>
                        <a:rPr lang="en-US" sz="1100" dirty="0"/>
                        <a:t>=no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host=dynamic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canreinvite</a:t>
                      </a:r>
                      <a:r>
                        <a:rPr lang="en-US" sz="1100" dirty="0"/>
                        <a:t>=no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context=internal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[</a:t>
                      </a:r>
                      <a:r>
                        <a:rPr lang="en-US" sz="1100" dirty="0" err="1"/>
                        <a:t>recepcion</a:t>
                      </a:r>
                      <a:r>
                        <a:rPr lang="en-US" sz="1100" dirty="0"/>
                        <a:t>]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type=friend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secret=welcome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qualify=yes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nat</a:t>
                      </a:r>
                      <a:r>
                        <a:rPr lang="en-US" sz="1100" dirty="0"/>
                        <a:t>=no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host=dynamic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canreinvite</a:t>
                      </a:r>
                      <a:r>
                        <a:rPr lang="en-US" sz="1100" dirty="0"/>
                        <a:t>=no</a:t>
                      </a:r>
                      <a:endParaRPr lang="es-ES" sz="11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/>
                        <a:t>context</a:t>
                      </a:r>
                      <a:r>
                        <a:rPr lang="es-EC" sz="1100" dirty="0"/>
                        <a:t>=</a:t>
                      </a:r>
                      <a:r>
                        <a:rPr lang="es-EC" sz="1100" dirty="0" err="1"/>
                        <a:t>internal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412230" y="4224813"/>
          <a:ext cx="4259580" cy="18445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35735"/>
                <a:gridCol w="1397000"/>
                <a:gridCol w="1426845"/>
              </a:tblGrid>
              <a:tr h="3022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/>
                        <a:t>CONFIGURACIÓN </a:t>
                      </a:r>
                      <a:r>
                        <a:rPr lang="es-ES" sz="1100" b="1" dirty="0"/>
                        <a:t>EN ZONA RURAL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3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[</a:t>
                      </a:r>
                      <a:r>
                        <a:rPr lang="en-US" sz="1100" dirty="0" err="1"/>
                        <a:t>david</a:t>
                      </a:r>
                      <a:r>
                        <a:rPr lang="en-US" sz="1100" dirty="0"/>
                        <a:t>]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type=friend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secret=1234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qualify=yes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nat</a:t>
                      </a:r>
                      <a:r>
                        <a:rPr lang="en-US" sz="1100" dirty="0"/>
                        <a:t>=no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host=dynamic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canreinvite</a:t>
                      </a:r>
                      <a:r>
                        <a:rPr lang="en-US" sz="1100" dirty="0"/>
                        <a:t>=no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/>
                        <a:t>context</a:t>
                      </a:r>
                      <a:r>
                        <a:rPr lang="es-EC" sz="1100" dirty="0"/>
                        <a:t>=</a:t>
                      </a:r>
                      <a:r>
                        <a:rPr lang="es-EC" sz="1100" dirty="0" err="1"/>
                        <a:t>internal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[gabriel]</a:t>
                      </a:r>
                      <a:endParaRPr lang="es-ES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type=friend</a:t>
                      </a:r>
                      <a:endParaRPr lang="es-ES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secret=1234</a:t>
                      </a:r>
                      <a:endParaRPr lang="es-ES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qualify=yes</a:t>
                      </a:r>
                      <a:endParaRPr lang="es-ES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nat=no</a:t>
                      </a:r>
                      <a:endParaRPr lang="es-ES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host=dynamic</a:t>
                      </a:r>
                      <a:endParaRPr lang="es-ES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canreinvite=no</a:t>
                      </a:r>
                      <a:endParaRPr lang="es-ES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context=internal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[angel]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type=friend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secret=1234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qualify=yes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nat</a:t>
                      </a:r>
                      <a:r>
                        <a:rPr lang="en-US" sz="1100" dirty="0"/>
                        <a:t>=no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host=dynamic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canreinvite</a:t>
                      </a:r>
                      <a:r>
                        <a:rPr lang="en-US" sz="1100" dirty="0"/>
                        <a:t>=no</a:t>
                      </a:r>
                      <a:endParaRPr lang="es-ES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/>
                        <a:t>context</a:t>
                      </a:r>
                      <a:r>
                        <a:rPr lang="es-EC" sz="1100" dirty="0"/>
                        <a:t>=</a:t>
                      </a:r>
                      <a:r>
                        <a:rPr lang="es-EC" sz="1100" dirty="0" err="1"/>
                        <a:t>internal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10" y="10126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41386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IAX.CONF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4" y="6408738"/>
            <a:ext cx="3918703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15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359765" y="1259174"/>
            <a:ext cx="7629994" cy="494675"/>
          </a:xfrm>
          <a:prstGeom prst="rect">
            <a:avLst/>
          </a:prstGeom>
        </p:spPr>
        <p:txBody>
          <a:bodyPr/>
          <a:lstStyle/>
          <a:p>
            <a:pPr marL="363538" indent="-363538" algn="just">
              <a:spcBef>
                <a:spcPct val="40000"/>
              </a:spcBef>
              <a:buClr>
                <a:schemeClr val="accent1"/>
              </a:buClr>
            </a:pPr>
            <a:r>
              <a:rPr lang="es-ES_tradnl" dirty="0" smtClean="0"/>
              <a:t>Configuración </a:t>
            </a:r>
            <a:r>
              <a:rPr lang="es-ES_tradnl" dirty="0"/>
              <a:t>de las extensiones que utilizaran el protocolo SIP.</a:t>
            </a:r>
          </a:p>
          <a:p>
            <a:pPr marL="363538" indent="-363538" algn="just">
              <a:spcBef>
                <a:spcPct val="40000"/>
              </a:spcBef>
              <a:buClr>
                <a:schemeClr val="accent1"/>
              </a:buClr>
            </a:pP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741966" y="2432363"/>
          <a:ext cx="3538913" cy="278916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38913"/>
              </a:tblGrid>
              <a:tr h="475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200" dirty="0" smtClean="0"/>
                        <a:t>CONFIGURACIÓN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EN </a:t>
                      </a:r>
                      <a:r>
                        <a:rPr lang="es-ES" sz="1200" dirty="0"/>
                        <a:t>ZONA </a:t>
                      </a:r>
                      <a:r>
                        <a:rPr lang="es-ES" sz="1200" dirty="0" smtClean="0"/>
                        <a:t>RURAL</a:t>
                      </a:r>
                      <a:r>
                        <a:rPr lang="es-ES" sz="1200" baseline="0" dirty="0" smtClean="0"/>
                        <a:t> Y URBANA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96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[general]</a:t>
                      </a: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autokill</a:t>
                      </a:r>
                      <a:r>
                        <a:rPr lang="en-US" sz="1200" dirty="0"/>
                        <a:t>=yes ;</a:t>
                      </a:r>
                      <a:r>
                        <a:rPr lang="en-US" sz="1200" dirty="0" err="1"/>
                        <a:t>evita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lazos</a:t>
                      </a: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jitterbuffer</a:t>
                      </a:r>
                      <a:r>
                        <a:rPr lang="en-US" sz="1200" dirty="0"/>
                        <a:t>=yes</a:t>
                      </a: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bindport</a:t>
                      </a:r>
                      <a:r>
                        <a:rPr lang="en-US" sz="1200" dirty="0"/>
                        <a:t>=4569</a:t>
                      </a: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calltokenoptional</a:t>
                      </a:r>
                      <a:r>
                        <a:rPr lang="en-US" sz="1200" dirty="0"/>
                        <a:t>=0.0.0.0/0.0.0.0</a:t>
                      </a: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requirecalltoken</a:t>
                      </a:r>
                      <a:r>
                        <a:rPr lang="en-US" sz="1200" dirty="0"/>
                        <a:t>=auto</a:t>
                      </a: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maxcallnumbers</a:t>
                      </a:r>
                      <a:r>
                        <a:rPr lang="en-US" sz="1200" dirty="0"/>
                        <a:t>=512  ;http://</a:t>
                      </a:r>
                      <a:r>
                        <a:rPr lang="en-US" sz="1200" dirty="0" smtClean="0"/>
                        <a:t>tinyurl.com/iax2seg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priv</a:t>
                      </a:r>
                      <a:r>
                        <a:rPr lang="en-US" sz="1200" dirty="0"/>
                        <a:t>]</a:t>
                      </a: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type=user</a:t>
                      </a: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context=</a:t>
                      </a:r>
                      <a:r>
                        <a:rPr lang="en-US" sz="1200" dirty="0" err="1"/>
                        <a:t>incomingdundi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10" y="10126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41386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EXTENSIONS.CONF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408738"/>
            <a:ext cx="3532204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16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3318" y="1324132"/>
            <a:ext cx="5636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 smtClean="0">
                <a:hlinkClick r:id="rId4" action="ppaction://hlinkfile"/>
              </a:rPr>
              <a:t>Ver archivo de configuración para zona urbana</a:t>
            </a:r>
            <a:endParaRPr lang="es-ES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s-ES" dirty="0"/>
          </a:p>
          <a:p>
            <a:pPr marL="360363" indent="-360363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 smtClean="0">
                <a:hlinkClick r:id="rId5" action="ppaction://hlinkfile"/>
              </a:rPr>
              <a:t>Ver archivo de configuración para zona rural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08668" y="2395067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DUNDI.CONF</a:t>
            </a:r>
            <a:endParaRPr kumimoji="0" lang="es-ES" sz="5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372383" y="4245639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VOICEMAIL.CONF</a:t>
            </a:r>
            <a:endParaRPr kumimoji="0" lang="es-ES" sz="5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09607" y="3189216"/>
            <a:ext cx="5636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 smtClean="0">
                <a:hlinkClick r:id="rId6" action="ppaction://hlinkfile"/>
              </a:rPr>
              <a:t>Ver archivo de configuración para zona urbana</a:t>
            </a:r>
            <a:endParaRPr lang="es-ES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s-ES" dirty="0"/>
          </a:p>
          <a:p>
            <a:pPr marL="360363" indent="-360363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 smtClean="0">
                <a:hlinkClick r:id="rId7" action="ppaction://hlinkfile"/>
              </a:rPr>
              <a:t>Ver archivo de configuración para zona rural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80575" y="5032532"/>
            <a:ext cx="5636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 smtClean="0">
                <a:hlinkClick r:id="rId8" action="ppaction://hlinkfile"/>
              </a:rPr>
              <a:t>Ver archivo de configuración para zona urbana</a:t>
            </a:r>
            <a:endParaRPr lang="es-ES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s-ES" dirty="0"/>
          </a:p>
          <a:p>
            <a:pPr marL="360363" indent="-360363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 smtClean="0">
                <a:hlinkClick r:id="rId9" action="ppaction://hlinkfile"/>
              </a:rPr>
              <a:t>Ver archivo de configuración para zona rural</a:t>
            </a:r>
            <a:endParaRPr lang="es-E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10" y="10126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41386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Pruebas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4" y="6408738"/>
            <a:ext cx="3494497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17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03947" y="2848132"/>
            <a:ext cx="563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 smtClean="0">
                <a:hlinkClick r:id="rId4" action="ppaction://hlinkfile"/>
              </a:rPr>
              <a:t>Ver video</a:t>
            </a:r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5" y="404590"/>
            <a:ext cx="8515350" cy="600075"/>
          </a:xfrm>
        </p:spPr>
        <p:txBody>
          <a:bodyPr/>
          <a:lstStyle/>
          <a:p>
            <a:r>
              <a:rPr lang="es-ES" sz="5000" b="0" dirty="0" smtClean="0"/>
              <a:t>Conclusiones</a:t>
            </a:r>
            <a:endParaRPr lang="es-ES" sz="5000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16000" y="1197433"/>
            <a:ext cx="7813449" cy="4680858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Debido a las necesidades de los entornos rurales que no disponen de servicio de telefonía, se realizó una solución para esta necesidad.</a:t>
            </a:r>
            <a:endParaRPr lang="es-E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EC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base a las pruebas y ejecución de este proyecto, es necesario implementar este servicio de  telefonía en la mayoría de los entornos rurales, para mejorar el flujo de la comunicación en el país.</a:t>
            </a:r>
            <a:endParaRPr lang="es-EC" sz="1400" dirty="0" smtClean="0"/>
          </a:p>
          <a:p>
            <a:pPr marL="342900" lvl="0" indent="-342900" algn="just">
              <a:buFont typeface="+mj-lt"/>
              <a:buAutoNum type="arabicPeriod"/>
            </a:pPr>
            <a:endParaRPr lang="es-EC" sz="1400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proyecto podría ser de mucha utilidad tanto en zonas rurales y áreas empresariales dentro del perímetro urbano.</a:t>
            </a:r>
            <a:endParaRPr lang="es-EC" sz="1400" dirty="0" smtClean="0"/>
          </a:p>
          <a:p>
            <a:pPr marL="342900" lvl="0" indent="-342900" algn="just">
              <a:buFont typeface="+mj-lt"/>
              <a:buAutoNum type="arabicPeriod"/>
            </a:pPr>
            <a:endParaRPr lang="es-EC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Debido a que la tecnología avanza, y estamos inmersos en ella debemos hacer el uso respectivo y acomodándonos a las necesidades del entorno. En esta solución </a:t>
            </a:r>
            <a:r>
              <a:rPr lang="es-EC" sz="1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utiliza la </a:t>
            </a: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tecnología WIFI, permitiendo el ahorro de cableado.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C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proyecto es rentable debido a su diseño, ya que permite establecer comunicación entre sus PBX y compartir su plan de marcado entre en los entornos urbanos y rurales.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C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proyecto es de bajo costo, debido a que se utiliza código abierto, la única inversión es en requerimientos hardware y mano de obra de instalación y configuración.</a:t>
            </a:r>
            <a:endParaRPr lang="es-E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s-ES" sz="1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4" y="6408738"/>
            <a:ext cx="3456789" cy="2476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ym typeface="Wingdings" pitchFamily="2" charset="2"/>
              </a:rPr>
              <a:t>VoIP en zonas rurales usando WiFi   </a:t>
            </a:r>
            <a:r>
              <a:rPr lang="de-DE" dirty="0" smtClean="0"/>
              <a:t>  Pag </a:t>
            </a:r>
            <a:fld id="{3E567BFB-DB35-4C08-86A7-50461D7639A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4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10" y="10126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5" y="433618"/>
            <a:ext cx="8515350" cy="600075"/>
          </a:xfrm>
        </p:spPr>
        <p:txBody>
          <a:bodyPr/>
          <a:lstStyle/>
          <a:p>
            <a:r>
              <a:rPr lang="es-ES" sz="5000" b="0" dirty="0" smtClean="0"/>
              <a:t>Recomendaciones</a:t>
            </a:r>
            <a:endParaRPr lang="es-ES" sz="5000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6971" y="1211942"/>
            <a:ext cx="7886020" cy="4506686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implementar esta tecnología, el proveedor de Internet deberá establecer una conexión punto a punto, o una conexión a internet en ambos extremos para establecer la comunicación 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C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Usar equipos que soporten VPN como </a:t>
            </a:r>
            <a:r>
              <a:rPr lang="es-EC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router’s</a:t>
            </a: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CISCO Serie 1800 IOS 12.4 o superior, para la transmisión de la voz y se necesitará configurar la VPN o túneles para la interconexión entre ambos servidores.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C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Hacer el uso de antenas sectoriales y repetidoras para la señal inalámbrica, para que abastezca todo el entorno rural. Es necesario hacer un estudio de campo en la zona geográfica donde se dará la cobertura del servicio y poder determinar las limitantes posibles.</a:t>
            </a:r>
            <a:endParaRPr lang="es-E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EC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debería de haber más de 20 usuarios conectados con teléfonos IP inalámbricos en cada servidor debido a que se pierde la calidad de servicio. Depende directamente del ancho de banda que se tenga.</a:t>
            </a:r>
            <a:endParaRPr lang="es-E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EC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Solicitar a la empresa de telefonía pública, hacer el uso del mismo número telefónico, con diferentes líneas para conectarlas en la tarjeta TDM400p, en los puertos FXO, y así poder realizar y recibir algunas llamadas de manera consecutiva.</a:t>
            </a:r>
            <a:endParaRPr lang="es-E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4" y="6408738"/>
            <a:ext cx="3824435" cy="2476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ym typeface="Wingdings" pitchFamily="2" charset="2"/>
              </a:rPr>
              <a:t>VoIP en zonas rurales usando WiFi   </a:t>
            </a:r>
            <a:r>
              <a:rPr lang="de-DE" dirty="0" smtClean="0"/>
              <a:t>  Pag </a:t>
            </a:r>
            <a:fld id="{3E567BFB-DB35-4C08-86A7-50461D7639A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" name="4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10" y="10126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7714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657" y="581102"/>
            <a:ext cx="4303486" cy="614054"/>
          </a:xfrm>
        </p:spPr>
        <p:txBody>
          <a:bodyPr/>
          <a:lstStyle/>
          <a:p>
            <a:r>
              <a:rPr lang="es-ES" sz="5000" b="0" dirty="0" smtClean="0"/>
              <a:t>Antecedentes</a:t>
            </a:r>
            <a:endParaRPr lang="es-ES" sz="5000" b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27315" y="1338564"/>
            <a:ext cx="4315508" cy="4467149"/>
          </a:xfrm>
        </p:spPr>
        <p:txBody>
          <a:bodyPr/>
          <a:lstStyle/>
          <a:p>
            <a:pPr marL="261938" indent="-261938" algn="just">
              <a:buFont typeface="Wingdings" pitchFamily="2" charset="2"/>
              <a:buChar char="ü"/>
            </a:pPr>
            <a:r>
              <a:rPr lang="es-ES" sz="1800" dirty="0" smtClean="0"/>
              <a:t>En la actualidad la brecha tecnológica alrededor del mundo se ha estado haciendo más pequeña debido a las numerosas facilidades de acceso a las tecnologías de información, la reducción de costos de adquisición, operación y mantenimiento. </a:t>
            </a:r>
          </a:p>
          <a:p>
            <a:pPr marL="261938" indent="-261938" algn="just">
              <a:buFont typeface="Wingdings" pitchFamily="2" charset="2"/>
              <a:buChar char="ü"/>
            </a:pPr>
            <a:endParaRPr lang="es-ES" sz="1800" dirty="0" smtClean="0"/>
          </a:p>
          <a:p>
            <a:pPr marL="261938" indent="-261938" algn="just">
              <a:buFont typeface="Wingdings" pitchFamily="2" charset="2"/>
              <a:buChar char="ü"/>
            </a:pPr>
            <a:endParaRPr lang="es-ES" sz="1800" dirty="0" smtClean="0"/>
          </a:p>
          <a:p>
            <a:pPr marL="261938" indent="-261938" algn="just">
              <a:buFont typeface="Wingdings" pitchFamily="2" charset="2"/>
              <a:buChar char="ü"/>
            </a:pPr>
            <a:r>
              <a:rPr lang="es-ES" sz="1800" dirty="0" smtClean="0"/>
              <a:t>En los últimos años se ha vuelto ampliamente popular </a:t>
            </a:r>
            <a:r>
              <a:rPr lang="es-ES" sz="1800" dirty="0" smtClean="0"/>
              <a:t>implementar a </a:t>
            </a:r>
            <a:r>
              <a:rPr lang="es-ES" sz="1800" dirty="0" smtClean="0"/>
              <a:t>nivel mundial un software para </a:t>
            </a:r>
            <a:r>
              <a:rPr lang="es-ES" sz="1800" dirty="0" smtClean="0"/>
              <a:t>centrales </a:t>
            </a:r>
            <a:r>
              <a:rPr lang="es-ES" sz="1800" dirty="0" smtClean="0"/>
              <a:t>telefónicas debido a su flexibilidad y por ser de código abierto llamado :</a:t>
            </a:r>
            <a:r>
              <a:rPr lang="es-ES" sz="1800" dirty="0" err="1" smtClean="0"/>
              <a:t>Asterisk</a:t>
            </a:r>
            <a:r>
              <a:rPr lang="es-ES" sz="18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408738"/>
            <a:ext cx="3645326" cy="2476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ym typeface="Wingdings" pitchFamily="2" charset="2"/>
              </a:rPr>
              <a:t>VoIP en zonas rurales usando WiFi   </a:t>
            </a:r>
            <a:r>
              <a:rPr lang="de-DE" dirty="0" smtClean="0"/>
              <a:t>  Pag </a:t>
            </a:r>
            <a:fld id="{FC26050F-66F1-4A24-985D-40DFB72A2F2D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25166"/>
          <a:stretch>
            <a:fillRect/>
          </a:stretch>
        </p:blipFill>
        <p:spPr bwMode="auto">
          <a:xfrm>
            <a:off x="5754622" y="4371117"/>
            <a:ext cx="2381250" cy="1005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4" name="Picture 2" descr="http://2.bp.blogspot.com/_gUA8s06xLm8/S9B-_yccUaI/AAAAAAAAA7Y/vim9S07Nzuw/s1600/avance+tecnologic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419" y="1447832"/>
            <a:ext cx="3048000" cy="233362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Preguntas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C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214563"/>
            <a:ext cx="31496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10" y="10126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386513"/>
            <a:ext cx="4173538" cy="269875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52A06F3D-52A4-4327-B995-968EE928DAC8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 smtClean="0">
              <a:latin typeface="Arial" pitchFamily="34" charset="0"/>
            </a:endParaRPr>
          </a:p>
        </p:txBody>
      </p:sp>
      <p:graphicFrame>
        <p:nvGraphicFramePr>
          <p:cNvPr id="1026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r:id="rId6" imgW="0" imgH="0" progId="">
              <p:embed/>
            </p:oleObj>
          </a:graphicData>
        </a:graphic>
      </p:graphicFrame>
      <p:pic>
        <p:nvPicPr>
          <p:cNvPr id="1028" name="Picture 7" descr="blu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700" y="-2540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3838" y="992188"/>
            <a:ext cx="8677275" cy="192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C" sz="3600" b="1" dirty="0" smtClean="0">
                <a:solidFill>
                  <a:schemeClr val="bg1"/>
                </a:solidFill>
              </a:rPr>
              <a:t>“</a:t>
            </a:r>
            <a:r>
              <a:rPr lang="es-ES_tradnl" sz="3600" dirty="0" smtClean="0">
                <a:solidFill>
                  <a:schemeClr val="bg1"/>
                </a:solidFill>
              </a:rPr>
              <a:t>El verdadero progreso es el que pone la tecnología al alcance de todos</a:t>
            </a:r>
            <a:r>
              <a:rPr lang="es-EC" sz="3600" b="1" dirty="0" smtClean="0">
                <a:solidFill>
                  <a:schemeClr val="bg1"/>
                </a:solidFill>
              </a:rPr>
              <a:t>.”</a:t>
            </a:r>
          </a:p>
          <a:p>
            <a:pPr algn="r">
              <a:lnSpc>
                <a:spcPct val="110000"/>
              </a:lnSpc>
            </a:pPr>
            <a:r>
              <a:rPr lang="es-EC" sz="3600" dirty="0" smtClean="0">
                <a:solidFill>
                  <a:schemeClr val="bg1"/>
                </a:solidFill>
                <a:ea typeface="ＭＳ Ｐゴシック" pitchFamily="34" charset="-128"/>
              </a:rPr>
              <a:t>Henry Ford</a:t>
            </a:r>
            <a:endParaRPr lang="de-DE" sz="3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030" name="Picture 9" descr="Unbenannt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2063" y="4487863"/>
            <a:ext cx="88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0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359525"/>
            <a:ext cx="3736975" cy="296863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0DDCB998-F752-4DFF-9610-E4FC8230729E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996287" y="1509486"/>
            <a:ext cx="7697335" cy="460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pPr marL="363538" lvl="2" indent="-363538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/>
              <a:t>Desarrollar un diseño e implementación de una red de comunicaciones </a:t>
            </a:r>
            <a:r>
              <a:rPr lang="es-ES" dirty="0" smtClean="0"/>
              <a:t>basada </a:t>
            </a:r>
            <a:r>
              <a:rPr lang="es-ES" dirty="0"/>
              <a:t>en tecnología IEEE802.11b/g (</a:t>
            </a:r>
            <a:r>
              <a:rPr lang="es-ES" dirty="0" err="1"/>
              <a:t>WiFi</a:t>
            </a:r>
            <a:r>
              <a:rPr lang="es-ES" dirty="0"/>
              <a:t>) con servicios de Telefonía </a:t>
            </a:r>
            <a:r>
              <a:rPr lang="es-ES" dirty="0" smtClean="0"/>
              <a:t>IP </a:t>
            </a:r>
            <a:r>
              <a:rPr lang="es-ES" dirty="0"/>
              <a:t>para enlaces de larga distancia en entornos rurales como solución a </a:t>
            </a:r>
            <a:r>
              <a:rPr lang="es-ES" dirty="0" smtClean="0"/>
              <a:t>la </a:t>
            </a:r>
            <a:r>
              <a:rPr lang="es-ES" dirty="0"/>
              <a:t>demanda de telefonía tradicional</a:t>
            </a:r>
            <a:r>
              <a:rPr lang="es-ES" dirty="0" smtClean="0"/>
              <a:t>.</a:t>
            </a:r>
          </a:p>
          <a:p>
            <a:pPr algn="just"/>
            <a:endParaRPr lang="es-ES" sz="2000" dirty="0"/>
          </a:p>
          <a:p>
            <a:pPr marL="711200" lvl="1" indent="-347663">
              <a:buClr>
                <a:schemeClr val="accent6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es-ES" sz="1500" dirty="0"/>
              <a:t>Eliminar las limitaciones de comunicación, haciendo un trabajo ágil y eficiente, mediante el uso compartido de la información y libre </a:t>
            </a:r>
            <a:r>
              <a:rPr lang="es-ES" sz="1500" dirty="0" smtClean="0"/>
              <a:t>comunicación</a:t>
            </a:r>
          </a:p>
          <a:p>
            <a:pPr marL="536575" lvl="1" indent="-274638">
              <a:buClr>
                <a:schemeClr val="accent6"/>
              </a:buClr>
              <a:tabLst>
                <a:tab pos="711200" algn="l"/>
              </a:tabLst>
            </a:pPr>
            <a:endParaRPr lang="es-ES" sz="1500" dirty="0"/>
          </a:p>
          <a:p>
            <a:pPr marL="711200" lvl="1" indent="-347663">
              <a:buClr>
                <a:schemeClr val="accent6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es-ES" sz="1500" dirty="0"/>
              <a:t>Promover el uso de software libre en centrales telefónicas como reemplazo a las centrales telefónicas propietarias</a:t>
            </a:r>
            <a:r>
              <a:rPr lang="es-ES" sz="1500" dirty="0" smtClean="0"/>
              <a:t>.</a:t>
            </a:r>
          </a:p>
          <a:p>
            <a:pPr marL="536575" lvl="1" indent="-274638">
              <a:buClr>
                <a:schemeClr val="accent6"/>
              </a:buClr>
              <a:tabLst>
                <a:tab pos="711200" algn="l"/>
              </a:tabLst>
            </a:pPr>
            <a:endParaRPr lang="es-ES" sz="1500" dirty="0"/>
          </a:p>
          <a:p>
            <a:pPr marL="711200" lvl="1" indent="-347663">
              <a:buClr>
                <a:schemeClr val="accent6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es-ES" sz="1500" dirty="0"/>
              <a:t>Reemplazar el uso de cables en teléfonos IP por teléfonos IP inalámbricos</a:t>
            </a:r>
            <a:r>
              <a:rPr lang="es-ES" sz="1500" dirty="0" smtClean="0"/>
              <a:t>.</a:t>
            </a:r>
          </a:p>
          <a:p>
            <a:pPr marL="536575" lvl="1" indent="-274638">
              <a:buClr>
                <a:schemeClr val="accent6"/>
              </a:buClr>
              <a:tabLst>
                <a:tab pos="711200" algn="l"/>
              </a:tabLst>
            </a:pPr>
            <a:endParaRPr lang="es-ES" sz="1500" dirty="0"/>
          </a:p>
          <a:p>
            <a:pPr marL="711200" lvl="1" indent="-347663">
              <a:buClr>
                <a:schemeClr val="accent6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es-ES" sz="1500" dirty="0"/>
              <a:t>Definir un plan de manejo de llamadas eficiente entre entorno urbano y rural y la red de telefonía pública</a:t>
            </a:r>
            <a:r>
              <a:rPr lang="es-ES" sz="1500" dirty="0" smtClean="0"/>
              <a:t>.</a:t>
            </a:r>
          </a:p>
          <a:p>
            <a:pPr marL="536575" lvl="1" indent="-274638">
              <a:buClr>
                <a:schemeClr val="accent6"/>
              </a:buClr>
              <a:tabLst>
                <a:tab pos="711200" algn="l"/>
              </a:tabLst>
            </a:pPr>
            <a:endParaRPr lang="es-ES" sz="1500" dirty="0"/>
          </a:p>
          <a:p>
            <a:pPr marL="711200" lvl="1" indent="-347663">
              <a:buClr>
                <a:schemeClr val="accent6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es-ES" sz="1500" dirty="0"/>
              <a:t>Utilizar estándares abiertos que han sido implementados con éxito en otras soluciones; que ofrecen escalabilidad, adaptabilidad y confiabilidad respecto a los cambios de tecnologías en la </a:t>
            </a:r>
            <a:r>
              <a:rPr lang="es-ES" sz="1500" dirty="0" smtClean="0"/>
              <a:t>actualidad</a:t>
            </a:r>
            <a:endParaRPr lang="es-ES" sz="1500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73381" y="403933"/>
            <a:ext cx="8515350" cy="600075"/>
          </a:xfrm>
        </p:spPr>
        <p:txBody>
          <a:bodyPr/>
          <a:lstStyle/>
          <a:p>
            <a:r>
              <a:rPr lang="es-ES" sz="5000" b="0" dirty="0" smtClean="0"/>
              <a:t>Objetivos</a:t>
            </a:r>
            <a:endParaRPr lang="es-ES" sz="5000" b="0" dirty="0"/>
          </a:p>
        </p:txBody>
      </p:sp>
      <p:sp>
        <p:nvSpPr>
          <p:cNvPr id="6" name="5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0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359525"/>
            <a:ext cx="3736975" cy="296863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0DDCB998-F752-4DFF-9610-E4FC8230729E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996288" y="1365646"/>
            <a:ext cx="7351008" cy="14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pPr marL="363538" lvl="2" indent="-363538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/>
              <a:t>El proyecto se basó en diseñar un modelo de una red de comunicaciones basada en tecnología IEEE802.11b/g (</a:t>
            </a:r>
            <a:r>
              <a:rPr lang="es-ES" dirty="0" err="1"/>
              <a:t>WiFi</a:t>
            </a:r>
            <a:r>
              <a:rPr lang="es-ES" dirty="0"/>
              <a:t>) aplicando servicios de Voz sobre IP basada en </a:t>
            </a:r>
            <a:r>
              <a:rPr lang="es-ES" dirty="0" err="1"/>
              <a:t>Asterisk</a:t>
            </a:r>
            <a:r>
              <a:rPr lang="es-ES" dirty="0"/>
              <a:t> </a:t>
            </a:r>
            <a:r>
              <a:rPr lang="es-ES" dirty="0" smtClean="0"/>
              <a:t>para </a:t>
            </a:r>
            <a:r>
              <a:rPr lang="es-ES" dirty="0"/>
              <a:t>sitios de área geográfica </a:t>
            </a:r>
            <a:r>
              <a:rPr lang="es-ES" dirty="0" smtClean="0"/>
              <a:t>rural.</a:t>
            </a:r>
          </a:p>
          <a:p>
            <a:pPr marL="363538" lvl="2" indent="-363538" algn="just">
              <a:buClr>
                <a:schemeClr val="accent6"/>
              </a:buClr>
            </a:pPr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73381" y="403933"/>
            <a:ext cx="8515350" cy="600075"/>
          </a:xfrm>
        </p:spPr>
        <p:txBody>
          <a:bodyPr/>
          <a:lstStyle/>
          <a:p>
            <a:r>
              <a:rPr lang="es-ES" sz="4400" dirty="0" smtClean="0"/>
              <a:t>Descripción</a:t>
            </a:r>
            <a:endParaRPr lang="es-ES" sz="4400" dirty="0"/>
          </a:p>
        </p:txBody>
      </p:sp>
      <p:grpSp>
        <p:nvGrpSpPr>
          <p:cNvPr id="11" name="10 Grupo"/>
          <p:cNvGrpSpPr/>
          <p:nvPr/>
        </p:nvGrpSpPr>
        <p:grpSpPr>
          <a:xfrm>
            <a:off x="4189242" y="2629155"/>
            <a:ext cx="4945331" cy="3531261"/>
            <a:chOff x="4184155" y="3326739"/>
            <a:chExt cx="4945331" cy="3531261"/>
          </a:xfrm>
        </p:grpSpPr>
        <p:grpSp>
          <p:nvGrpSpPr>
            <p:cNvPr id="10" name="9 Grupo"/>
            <p:cNvGrpSpPr/>
            <p:nvPr/>
          </p:nvGrpSpPr>
          <p:grpSpPr>
            <a:xfrm>
              <a:off x="4184155" y="3326739"/>
              <a:ext cx="4945331" cy="3531261"/>
              <a:chOff x="4169641" y="3326739"/>
              <a:chExt cx="4945331" cy="3531261"/>
            </a:xfrm>
          </p:grpSpPr>
          <p:pic>
            <p:nvPicPr>
              <p:cNvPr id="6" name="5 Imagen" descr="red principal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69641" y="3326739"/>
                <a:ext cx="4945331" cy="353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74" name="Text Box 2"/>
              <p:cNvSpPr txBox="1">
                <a:spLocks noChangeArrowheads="1"/>
              </p:cNvSpPr>
              <p:nvPr/>
            </p:nvSpPr>
            <p:spPr bwMode="auto">
              <a:xfrm>
                <a:off x="5975350" y="4163786"/>
                <a:ext cx="733425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INTERNET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4542065" y="3763282"/>
              <a:ext cx="8953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Entorno Urbano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7923893" y="5650139"/>
              <a:ext cx="8953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Entorno Rural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967509" y="3349315"/>
            <a:ext cx="3001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2" indent="-358775"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dirty="0" smtClean="0"/>
              <a:t>El diseño del modelo fue realizado siguiendo normas y estándares que al momento de implementarlo ofrecieron ventajas a nivel de costos y tecnología</a:t>
            </a:r>
          </a:p>
          <a:p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97105" y="6315959"/>
            <a:ext cx="25452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0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359525"/>
            <a:ext cx="3736975" cy="296863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0DDCB998-F752-4DFF-9610-E4FC8230729E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73381" y="403933"/>
            <a:ext cx="8515350" cy="600075"/>
          </a:xfrm>
        </p:spPr>
        <p:txBody>
          <a:bodyPr/>
          <a:lstStyle/>
          <a:p>
            <a:r>
              <a:rPr lang="es-ES" sz="5000" b="0" dirty="0" smtClean="0"/>
              <a:t>Modelo de Red</a:t>
            </a:r>
            <a:endParaRPr lang="es-ES" sz="5000" b="0" dirty="0"/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2" y="1132115"/>
            <a:ext cx="8548912" cy="50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3759200" y="1306286"/>
            <a:ext cx="264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26629" y="6371771"/>
            <a:ext cx="26561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0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57875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Metodología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4" y="6408738"/>
            <a:ext cx="3447364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841830" y="1454679"/>
            <a:ext cx="5036456" cy="4597778"/>
          </a:xfrm>
          <a:prstGeom prst="rect">
            <a:avLst/>
          </a:prstGeom>
        </p:spPr>
        <p:txBody>
          <a:bodyPr/>
          <a:lstStyle/>
          <a:p>
            <a:pPr marL="261938" indent="-2619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dirty="0"/>
              <a:t>Para la ejecución de nuestro proyecto, se instaló </a:t>
            </a:r>
            <a:r>
              <a:rPr lang="es-ES" dirty="0" err="1"/>
              <a:t>Asterisk</a:t>
            </a:r>
            <a:r>
              <a:rPr lang="es-ES" dirty="0"/>
              <a:t> en dos servidores con sistema operativo </a:t>
            </a:r>
            <a:r>
              <a:rPr lang="es-ES" dirty="0" smtClean="0"/>
              <a:t>Linux </a:t>
            </a:r>
            <a:r>
              <a:rPr lang="es-ES" dirty="0" err="1"/>
              <a:t>CentOS</a:t>
            </a:r>
            <a:r>
              <a:rPr lang="es-ES" dirty="0"/>
              <a:t> 5.3, en el cual se configuró todos los archivos necesarios para habilitar el servicio de telefonía IP. </a:t>
            </a:r>
          </a:p>
          <a:p>
            <a:pPr marL="261938" lvl="0" indent="-2619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dirty="0"/>
              <a:t>Se utilizó en el entorno urbano una tarjeta TDM400P, con canales FXO, para proveer la  salida y la entrada de llamadas hacia el entorno rural</a:t>
            </a:r>
            <a:r>
              <a:rPr lang="es-ES" dirty="0" smtClean="0"/>
              <a:t>.</a:t>
            </a:r>
          </a:p>
          <a:p>
            <a:pPr marL="261938" lvl="0" indent="-261938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dirty="0"/>
              <a:t>En el entorno rural se usó un Punto de Acceso (AP), con una configuración personalizada de acuerdo a los parámetros de seguridad requeridos para este tipo de </a:t>
            </a:r>
            <a:r>
              <a:rPr lang="es-ES" dirty="0" smtClean="0"/>
              <a:t>diseños en el que se conectarán los teléfonos IP inalámbricos.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36866" name="Picture 2" descr="http://t2.gstatic.com/images?q=tbn:ANd9GcRCD7HH2rBYQuff1SOvwHwwPDI7I1rxoA4w-TcpoQPNvT4X-AjNUd8ktD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793" y="1546746"/>
            <a:ext cx="1185674" cy="1196453"/>
          </a:xfrm>
          <a:prstGeom prst="rect">
            <a:avLst/>
          </a:prstGeom>
          <a:noFill/>
        </p:spPr>
      </p:pic>
      <p:pic>
        <p:nvPicPr>
          <p:cNvPr id="36874" name="Picture 10" descr="http://www.isoimsa.com/tienda/images/uploads/td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5389" y="2828042"/>
            <a:ext cx="2114610" cy="1800781"/>
          </a:xfrm>
          <a:prstGeom prst="rect">
            <a:avLst/>
          </a:prstGeom>
          <a:noFill/>
        </p:spPr>
      </p:pic>
      <p:pic>
        <p:nvPicPr>
          <p:cNvPr id="36876" name="Picture 12" descr="Wireless Access P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1629" y="4815766"/>
            <a:ext cx="1504092" cy="1238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0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57875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Componentes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5" y="6408738"/>
            <a:ext cx="3767874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8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841830" y="1977183"/>
            <a:ext cx="5036456" cy="4147835"/>
          </a:xfrm>
          <a:prstGeom prst="rect">
            <a:avLst/>
          </a:prstGeom>
        </p:spPr>
        <p:txBody>
          <a:bodyPr/>
          <a:lstStyle/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Hardware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sz="2000" kern="0" dirty="0" smtClean="0">
                <a:latin typeface="+mn-lt"/>
              </a:rPr>
              <a:t>Servidor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sz="2000" kern="0" noProof="0" dirty="0" smtClean="0">
                <a:latin typeface="+mn-lt"/>
              </a:rPr>
              <a:t>Teléfono IP inalámbrico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kumimoji="0" lang="es-ES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Punto</a:t>
            </a:r>
            <a:r>
              <a:rPr kumimoji="0" lang="es-E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Acceso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s-ES" sz="2000" kern="0" dirty="0" smtClean="0">
                <a:latin typeface="+mn-lt"/>
              </a:rPr>
              <a:t>Software</a:t>
            </a:r>
            <a:endParaRPr lang="es-ES" sz="2000" kern="0" dirty="0">
              <a:latin typeface="+mn-lt"/>
            </a:endParaRP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Linux</a:t>
            </a:r>
            <a:r>
              <a:rPr kumimoji="0" lang="es-E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Centos</a:t>
            </a:r>
            <a:r>
              <a:rPr kumimoji="0" lang="es-E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5.3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sz="2000" kern="0" baseline="0" dirty="0" err="1" smtClean="0">
                <a:latin typeface="+mn-lt"/>
              </a:rPr>
              <a:t>Asterisk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000" y="1500150"/>
            <a:ext cx="1119476" cy="128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5842" name="Picture 2" descr="http://withfriendship.com/images/e/21758/Asterisk-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692" y="5038791"/>
            <a:ext cx="1256252" cy="70467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35844" name="Picture 4" descr="http://sw.nohold.net/Cisco2/Images/6891-001.jpg"/>
          <p:cNvPicPr>
            <a:picLocks noChangeAspect="1" noChangeArrowheads="1"/>
          </p:cNvPicPr>
          <p:nvPr/>
        </p:nvPicPr>
        <p:blipFill>
          <a:blip r:embed="rId5" cstate="print"/>
          <a:srcRect t="65301" r="41819" b="6533"/>
          <a:stretch>
            <a:fillRect/>
          </a:stretch>
        </p:blipFill>
        <p:spPr bwMode="auto">
          <a:xfrm>
            <a:off x="4833463" y="3252247"/>
            <a:ext cx="3169893" cy="1376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0"/>
            <a:ext cx="7091139" cy="6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" y="578757"/>
            <a:ext cx="8515350" cy="600075"/>
          </a:xfrm>
        </p:spPr>
        <p:txBody>
          <a:bodyPr/>
          <a:lstStyle/>
          <a:p>
            <a:r>
              <a:rPr lang="de-DE" sz="5000" b="0" dirty="0" smtClean="0"/>
              <a:t>Hardware</a:t>
            </a:r>
            <a:endParaRPr lang="es-ES" sz="5000" b="0" dirty="0" smtClean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76224" y="6408738"/>
            <a:ext cx="3730167" cy="247650"/>
          </a:xfrm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VoIP en zonas rurales usando WiFi   </a:t>
            </a:r>
            <a:r>
              <a:rPr lang="de-DE" dirty="0" smtClean="0">
                <a:latin typeface="Arial" pitchFamily="34" charset="0"/>
                <a:sym typeface="Wingdings" pitchFamily="2" charset="2"/>
              </a:rPr>
              <a:t></a:t>
            </a:r>
            <a:r>
              <a:rPr lang="de-DE" dirty="0" smtClean="0">
                <a:latin typeface="Arial" pitchFamily="34" charset="0"/>
              </a:rPr>
              <a:t>  Pag </a:t>
            </a:r>
            <a:fld id="{9F6DF784-F317-4650-8B2E-AFFFD54B7643}" type="slidenum">
              <a:rPr lang="de-DE" smtClean="0">
                <a:latin typeface="Arial" pitchFamily="34" charset="0"/>
              </a:rPr>
              <a:pPr/>
              <a:t>9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841829" y="1483698"/>
            <a:ext cx="7750627" cy="4147835"/>
          </a:xfrm>
          <a:prstGeom prst="rect">
            <a:avLst/>
          </a:prstGeom>
        </p:spPr>
        <p:txBody>
          <a:bodyPr/>
          <a:lstStyle/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2000" kern="0" dirty="0" smtClean="0">
                <a:latin typeface="+mn-lt"/>
              </a:rPr>
              <a:t>Servidor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</a:pPr>
            <a:r>
              <a:rPr lang="es-ES" kern="0" dirty="0" smtClean="0">
                <a:latin typeface="+mn-lt"/>
              </a:rPr>
              <a:t>Se usará como PBX a un servidor </a:t>
            </a:r>
            <a:r>
              <a:rPr lang="es-ES" kern="0" dirty="0" err="1" smtClean="0">
                <a:latin typeface="+mn-lt"/>
              </a:rPr>
              <a:t>Asterisk</a:t>
            </a:r>
            <a:r>
              <a:rPr lang="es-ES" kern="0" dirty="0" smtClean="0">
                <a:latin typeface="+mn-lt"/>
              </a:rPr>
              <a:t> sobre la plataforma Linux (</a:t>
            </a:r>
            <a:r>
              <a:rPr lang="es-ES" kern="0" dirty="0" err="1" smtClean="0">
                <a:latin typeface="+mn-lt"/>
              </a:rPr>
              <a:t>Centos</a:t>
            </a:r>
            <a:r>
              <a:rPr lang="es-ES" kern="0" dirty="0" smtClean="0">
                <a:latin typeface="+mn-lt"/>
              </a:rPr>
              <a:t> 5.3)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</a:pPr>
            <a:endParaRPr lang="es-ES" kern="0" dirty="0">
              <a:latin typeface="+mn-lt"/>
            </a:endParaRPr>
          </a:p>
          <a:p>
            <a:pPr marL="261938" lvl="1" indent="-87313">
              <a:spcBef>
                <a:spcPct val="40000"/>
              </a:spcBef>
              <a:buClr>
                <a:schemeClr val="accent1"/>
              </a:buClr>
            </a:pPr>
            <a:r>
              <a:rPr lang="es-ES" b="1" kern="0" dirty="0" smtClean="0">
                <a:latin typeface="+mn-lt"/>
              </a:rPr>
              <a:t>Características</a:t>
            </a:r>
          </a:p>
          <a:p>
            <a:pPr marL="647700" lvl="1" indent="-190500">
              <a:spcBef>
                <a:spcPct val="40000"/>
              </a:spcBef>
              <a:buClr>
                <a:schemeClr val="accent1"/>
              </a:buClr>
            </a:pP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17600" y="3341919"/>
          <a:ext cx="4413736" cy="14630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28663"/>
                <a:gridCol w="2185073"/>
              </a:tblGrid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Procesador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/>
                        <a:t>Intel </a:t>
                      </a:r>
                      <a:r>
                        <a:rPr lang="es-ES" sz="1200" kern="1200" dirty="0" err="1" smtClean="0"/>
                        <a:t>Xeon</a:t>
                      </a:r>
                      <a:r>
                        <a:rPr lang="es-ES" sz="1200" kern="1200" dirty="0" smtClean="0"/>
                        <a:t> </a:t>
                      </a:r>
                      <a:r>
                        <a:rPr lang="es-ES" sz="1200" kern="1200" dirty="0" err="1" smtClean="0"/>
                        <a:t>Quad</a:t>
                      </a:r>
                      <a:r>
                        <a:rPr lang="es-ES" sz="1200" kern="1200" baseline="0" dirty="0" smtClean="0"/>
                        <a:t> </a:t>
                      </a:r>
                      <a:r>
                        <a:rPr lang="es-ES" sz="1200" kern="1200" baseline="0" dirty="0" err="1" smtClean="0"/>
                        <a:t>Core</a:t>
                      </a:r>
                      <a:r>
                        <a:rPr lang="es-ES" sz="1200" kern="1200" dirty="0" smtClean="0"/>
                        <a:t> 2,4 </a:t>
                      </a:r>
                      <a:r>
                        <a:rPr lang="es-ES" sz="1200" kern="1200" dirty="0" err="1" smtClean="0"/>
                        <a:t>Ghz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RAM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/>
                        <a:t>2 </a:t>
                      </a:r>
                      <a:r>
                        <a:rPr lang="es-ES_tradnl" sz="1200" dirty="0"/>
                        <a:t>GB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Disco Duro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/>
                        <a:t>250GB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Tarjeta de Red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/>
                        <a:t>10/100/1000 </a:t>
                      </a:r>
                      <a:r>
                        <a:rPr lang="es-ES_tradnl" sz="1200" dirty="0"/>
                        <a:t>Mbps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103086" y="4954820"/>
          <a:ext cx="4428248" cy="7315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64229"/>
                <a:gridCol w="2164019"/>
              </a:tblGrid>
              <a:tr h="38975">
                <a:tc>
                  <a:txBody>
                    <a:bodyPr/>
                    <a:lstStyle/>
                    <a:p>
                      <a:pPr marL="27051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Sistema Operativo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err="1" smtClean="0"/>
                        <a:t>Centos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dirty="0" smtClean="0"/>
                        <a:t>Linux 5.3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75">
                <a:tc>
                  <a:txBody>
                    <a:bodyPr/>
                    <a:lstStyle/>
                    <a:p>
                      <a:pPr marL="27051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Software IP PBX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es-ES_tradnl" sz="1200" dirty="0"/>
                        <a:t>Asterisk versión </a:t>
                      </a:r>
                      <a:r>
                        <a:rPr lang="es-ES_tradnl" sz="1200" dirty="0" smtClean="0"/>
                        <a:t>1.4.13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134" y="3347803"/>
            <a:ext cx="1894658" cy="2167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325386" y="6353666"/>
            <a:ext cx="2582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1397</Words>
  <Application>Microsoft Office PowerPoint</Application>
  <PresentationFormat>Presentación en pantalla (4:3)</PresentationFormat>
  <Paragraphs>221</Paragraphs>
  <Slides>20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Standarddesign</vt:lpstr>
      <vt:lpstr>Diseño del Modelo de una Red WiFi con Servicios de Telefonía IP con enlaces de larga distancia en zonas rurales como solución a la demanda de telefonía tradicional</vt:lpstr>
      <vt:lpstr>Antecedentes</vt:lpstr>
      <vt:lpstr>Diapositiva 3</vt:lpstr>
      <vt:lpstr>Objetivos</vt:lpstr>
      <vt:lpstr>Descripción</vt:lpstr>
      <vt:lpstr>Modelo de Red</vt:lpstr>
      <vt:lpstr>Metodología</vt:lpstr>
      <vt:lpstr>Componentes</vt:lpstr>
      <vt:lpstr>Hardware</vt:lpstr>
      <vt:lpstr>Hardware</vt:lpstr>
      <vt:lpstr>Hardware</vt:lpstr>
      <vt:lpstr>Software</vt:lpstr>
      <vt:lpstr>Configuración Asterisk</vt:lpstr>
      <vt:lpstr>SIP.CONF</vt:lpstr>
      <vt:lpstr>IAX.CONF</vt:lpstr>
      <vt:lpstr>EXTENSIONS.CONF</vt:lpstr>
      <vt:lpstr>Pruebas</vt:lpstr>
      <vt:lpstr>Conclusiones</vt:lpstr>
      <vt:lpstr>Recomendaciones</vt:lpstr>
      <vt:lpstr>Preguntas</vt:lpstr>
    </vt:vector>
  </TitlesOfParts>
  <Company>PresentationPoint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screen</dc:title>
  <dc:creator>PresentationPoint</dc:creator>
  <cp:lastModifiedBy> </cp:lastModifiedBy>
  <cp:revision>609</cp:revision>
  <cp:lastPrinted>2005-03-15T07:48:11Z</cp:lastPrinted>
  <dcterms:created xsi:type="dcterms:W3CDTF">2004-11-16T16:03:16Z</dcterms:created>
  <dcterms:modified xsi:type="dcterms:W3CDTF">2011-06-14T16:30:47Z</dcterms:modified>
</cp:coreProperties>
</file>