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80" r:id="rId13"/>
    <p:sldId id="279" r:id="rId14"/>
    <p:sldId id="278" r:id="rId15"/>
    <p:sldId id="265" r:id="rId16"/>
    <p:sldId id="266" r:id="rId17"/>
    <p:sldId id="267" r:id="rId18"/>
    <p:sldId id="272" r:id="rId19"/>
    <p:sldId id="273" r:id="rId20"/>
    <p:sldId id="274" r:id="rId21"/>
    <p:sldId id="275" r:id="rId22"/>
    <p:sldId id="268" r:id="rId23"/>
    <p:sldId id="271" r:id="rId24"/>
    <p:sldId id="269" r:id="rId25"/>
    <p:sldId id="27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78" autoAdjust="0"/>
    <p:restoredTop sz="94660"/>
  </p:normalViewPr>
  <p:slideViewPr>
    <p:cSldViewPr>
      <p:cViewPr varScale="1">
        <p:scale>
          <a:sx n="69" d="100"/>
          <a:sy n="69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dsaltos\Escritorio\ENCUES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saltos\Escritorio\ENCUE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title>
      <c:tx>
        <c:rich>
          <a:bodyPr/>
          <a:lstStyle/>
          <a:p>
            <a:pPr>
              <a:defRPr lang="es-EC"/>
            </a:pPr>
            <a:r>
              <a:rPr lang="es-ES"/>
              <a:t>¿Utilizaría uno de los Widgets?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lang="es-EC" b="1"/>
                </a:pPr>
                <a:endParaRPr lang="es-ES"/>
              </a:p>
            </c:txPr>
            <c:showPercent val="1"/>
            <c:showLeaderLines val="1"/>
          </c:dLbls>
          <c:cat>
            <c:strRef>
              <c:f>Hoja1!$B$9:$B$13</c:f>
              <c:strCache>
                <c:ptCount val="5"/>
                <c:pt idx="0">
                  <c:v>Seguro que sí</c:v>
                </c:pt>
                <c:pt idx="1">
                  <c:v>Probablemente sí</c:v>
                </c:pt>
                <c:pt idx="2">
                  <c:v>Puede que sí, puede que no</c:v>
                </c:pt>
                <c:pt idx="3">
                  <c:v>Probablemente no</c:v>
                </c:pt>
                <c:pt idx="4">
                  <c:v>Seguro que no</c:v>
                </c:pt>
              </c:strCache>
            </c:strRef>
          </c:cat>
          <c:val>
            <c:numRef>
              <c:f>Hoja1!$C$9:$C$13</c:f>
              <c:numCache>
                <c:formatCode>0.00%</c:formatCode>
                <c:ptCount val="5"/>
                <c:pt idx="0">
                  <c:v>0.71875000000000189</c:v>
                </c:pt>
                <c:pt idx="1">
                  <c:v>0.28125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es-EC"/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plotArea>
      <c:layout>
        <c:manualLayout>
          <c:layoutTarget val="inner"/>
          <c:xMode val="edge"/>
          <c:yMode val="edge"/>
          <c:x val="0.11920678367449949"/>
          <c:y val="0.16638103100540291"/>
          <c:w val="0.87240542656974684"/>
          <c:h val="0.62181440350167672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s-EC" b="1"/>
                </a:pPr>
                <a:endParaRPr lang="es-ES"/>
              </a:p>
            </c:txPr>
            <c:showVal val="1"/>
          </c:dLbls>
          <c:cat>
            <c:strRef>
              <c:f>Hoja1!$B$5:$B$8</c:f>
              <c:strCache>
                <c:ptCount val="4"/>
                <c:pt idx="0">
                  <c:v>Ranking académico</c:v>
                </c:pt>
                <c:pt idx="1">
                  <c:v>Contador de visitas</c:v>
                </c:pt>
                <c:pt idx="2">
                  <c:v>Contador de sesiones</c:v>
                </c:pt>
                <c:pt idx="3">
                  <c:v>Nube de palabras</c:v>
                </c:pt>
              </c:strCache>
            </c:strRef>
          </c:cat>
          <c:val>
            <c:numRef>
              <c:f>Hoja1!$C$5:$C$8</c:f>
              <c:numCache>
                <c:formatCode>0.00%</c:formatCode>
                <c:ptCount val="4"/>
                <c:pt idx="0" formatCode="0%">
                  <c:v>1</c:v>
                </c:pt>
                <c:pt idx="1">
                  <c:v>0.18750000000000044</c:v>
                </c:pt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</c:ser>
        <c:axId val="120766848"/>
        <c:axId val="120768384"/>
      </c:barChart>
      <c:catAx>
        <c:axId val="1207668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120768384"/>
        <c:crosses val="autoZero"/>
        <c:auto val="1"/>
        <c:lblAlgn val="ctr"/>
        <c:lblOffset val="100"/>
      </c:catAx>
      <c:valAx>
        <c:axId val="1207683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120766848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7"/>
  <c:chart>
    <c:title>
      <c:tx>
        <c:rich>
          <a:bodyPr/>
          <a:lstStyle/>
          <a:p>
            <a:pPr>
              <a:defRPr lang="es-EC"/>
            </a:pPr>
            <a:r>
              <a:rPr lang="es-ES" sz="1800" b="1" i="0" baseline="0"/>
              <a:t>¿Qué tan fácil de usar es?</a:t>
            </a:r>
            <a:endParaRPr lang="es-E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lang="es-EC" b="1"/>
                </a:pPr>
                <a:endParaRPr lang="es-ES"/>
              </a:p>
            </c:txPr>
            <c:showVal val="1"/>
          </c:dLbls>
          <c:cat>
            <c:strRef>
              <c:f>Hoja2!$B$36:$B$40</c:f>
              <c:strCache>
                <c:ptCount val="5"/>
                <c:pt idx="0">
                  <c:v>Muy difícil</c:v>
                </c:pt>
                <c:pt idx="1">
                  <c:v>Difícil</c:v>
                </c:pt>
                <c:pt idx="2">
                  <c:v>Ni muy fácil, ni muy difícil</c:v>
                </c:pt>
                <c:pt idx="3">
                  <c:v>Fácil</c:v>
                </c:pt>
                <c:pt idx="4">
                  <c:v>Muy fácil</c:v>
                </c:pt>
              </c:strCache>
            </c:strRef>
          </c:cat>
          <c:val>
            <c:numRef>
              <c:f>Hoja2!$C$36:$C$40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3.0000000000000002E-2</c:v>
                </c:pt>
                <c:pt idx="3">
                  <c:v>0.19</c:v>
                </c:pt>
                <c:pt idx="4">
                  <c:v>0.78</c:v>
                </c:pt>
              </c:numCache>
            </c:numRef>
          </c:val>
        </c:ser>
        <c:axId val="101698176"/>
        <c:axId val="102152064"/>
      </c:barChart>
      <c:catAx>
        <c:axId val="1016981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102152064"/>
        <c:crosses val="autoZero"/>
        <c:auto val="1"/>
        <c:lblAlgn val="ctr"/>
        <c:lblOffset val="100"/>
      </c:catAx>
      <c:valAx>
        <c:axId val="1021520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10169817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3953018372703613"/>
          <c:y val="0.16478037927378267"/>
          <c:w val="0.64098512685914755"/>
          <c:h val="0.62834054683561902"/>
        </c:manualLayout>
      </c:layout>
      <c:barChart>
        <c:barDir val="col"/>
        <c:grouping val="clustered"/>
        <c:ser>
          <c:idx val="0"/>
          <c:order val="0"/>
          <c:tx>
            <c:strRef>
              <c:f>datos!$C$66</c:f>
              <c:strCache>
                <c:ptCount val="1"/>
                <c:pt idx="0">
                  <c:v>Tipo letra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datos!$B$67:$B$70</c:f>
              <c:strCache>
                <c:ptCount val="4"/>
                <c:pt idx="0">
                  <c:v>Contador de visitas</c:v>
                </c:pt>
                <c:pt idx="1">
                  <c:v>Contador de sesiones</c:v>
                </c:pt>
                <c:pt idx="2">
                  <c:v>Ranking Académico</c:v>
                </c:pt>
                <c:pt idx="3">
                  <c:v>Nube de palabras</c:v>
                </c:pt>
              </c:strCache>
            </c:strRef>
          </c:cat>
          <c:val>
            <c:numRef>
              <c:f>datos!$C$67:$C$70</c:f>
              <c:numCache>
                <c:formatCode>0.00%</c:formatCode>
                <c:ptCount val="4"/>
                <c:pt idx="0">
                  <c:v>6.25E-2</c:v>
                </c:pt>
                <c:pt idx="1">
                  <c:v>0.125</c:v>
                </c:pt>
                <c:pt idx="2">
                  <c:v>3.1300000000000001E-2</c:v>
                </c:pt>
                <c:pt idx="3">
                  <c:v>0.21880000000000024</c:v>
                </c:pt>
              </c:numCache>
            </c:numRef>
          </c:val>
        </c:ser>
        <c:ser>
          <c:idx val="1"/>
          <c:order val="1"/>
          <c:tx>
            <c:strRef>
              <c:f>datos!$D$66</c:f>
              <c:strCache>
                <c:ptCount val="1"/>
                <c:pt idx="0">
                  <c:v>Color letra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datos!$B$67:$B$70</c:f>
              <c:strCache>
                <c:ptCount val="4"/>
                <c:pt idx="0">
                  <c:v>Contador de visitas</c:v>
                </c:pt>
                <c:pt idx="1">
                  <c:v>Contador de sesiones</c:v>
                </c:pt>
                <c:pt idx="2">
                  <c:v>Ranking Académico</c:v>
                </c:pt>
                <c:pt idx="3">
                  <c:v>Nube de palabras</c:v>
                </c:pt>
              </c:strCache>
            </c:strRef>
          </c:cat>
          <c:val>
            <c:numRef>
              <c:f>datos!$D$67:$D$70</c:f>
              <c:numCache>
                <c:formatCode>0.00%</c:formatCode>
                <c:ptCount val="4"/>
                <c:pt idx="0">
                  <c:v>6.25E-2</c:v>
                </c:pt>
                <c:pt idx="1">
                  <c:v>6.25E-2</c:v>
                </c:pt>
                <c:pt idx="2">
                  <c:v>0</c:v>
                </c:pt>
                <c:pt idx="3">
                  <c:v>0.1663</c:v>
                </c:pt>
              </c:numCache>
            </c:numRef>
          </c:val>
        </c:ser>
        <c:ser>
          <c:idx val="2"/>
          <c:order val="2"/>
          <c:tx>
            <c:strRef>
              <c:f>datos!$E$66</c:f>
              <c:strCache>
                <c:ptCount val="1"/>
                <c:pt idx="0">
                  <c:v>Imagen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datos!$B$67:$B$70</c:f>
              <c:strCache>
                <c:ptCount val="4"/>
                <c:pt idx="0">
                  <c:v>Contador de visitas</c:v>
                </c:pt>
                <c:pt idx="1">
                  <c:v>Contador de sesiones</c:v>
                </c:pt>
                <c:pt idx="2">
                  <c:v>Ranking Académico</c:v>
                </c:pt>
                <c:pt idx="3">
                  <c:v>Nube de palabras</c:v>
                </c:pt>
              </c:strCache>
            </c:strRef>
          </c:cat>
          <c:val>
            <c:numRef>
              <c:f>datos!$E$67:$E$70</c:f>
              <c:numCache>
                <c:formatCode>0.00%</c:formatCode>
                <c:ptCount val="4"/>
                <c:pt idx="0">
                  <c:v>0.18750000000000044</c:v>
                </c:pt>
                <c:pt idx="1">
                  <c:v>0.15630000000000024</c:v>
                </c:pt>
                <c:pt idx="2">
                  <c:v>6.25E-2</c:v>
                </c:pt>
                <c:pt idx="3">
                  <c:v>0.125</c:v>
                </c:pt>
              </c:numCache>
            </c:numRef>
          </c:val>
        </c:ser>
        <c:ser>
          <c:idx val="3"/>
          <c:order val="3"/>
          <c:tx>
            <c:strRef>
              <c:f>datos!$F$66</c:f>
              <c:strCache>
                <c:ptCount val="1"/>
                <c:pt idx="0">
                  <c:v>Color fondo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datos!$B$67:$B$70</c:f>
              <c:strCache>
                <c:ptCount val="4"/>
                <c:pt idx="0">
                  <c:v>Contador de visitas</c:v>
                </c:pt>
                <c:pt idx="1">
                  <c:v>Contador de sesiones</c:v>
                </c:pt>
                <c:pt idx="2">
                  <c:v>Ranking Académico</c:v>
                </c:pt>
                <c:pt idx="3">
                  <c:v>Nube de palabras</c:v>
                </c:pt>
              </c:strCache>
            </c:strRef>
          </c:cat>
          <c:val>
            <c:numRef>
              <c:f>datos!$F$67:$F$70</c:f>
              <c:numCache>
                <c:formatCode>0.00%</c:formatCode>
                <c:ptCount val="4"/>
                <c:pt idx="0">
                  <c:v>0.18750000000000044</c:v>
                </c:pt>
                <c:pt idx="1">
                  <c:v>0.18750000000000044</c:v>
                </c:pt>
                <c:pt idx="2">
                  <c:v>0.15630000000000024</c:v>
                </c:pt>
                <c:pt idx="3">
                  <c:v>0.125</c:v>
                </c:pt>
              </c:numCache>
            </c:numRef>
          </c:val>
        </c:ser>
        <c:ser>
          <c:idx val="4"/>
          <c:order val="4"/>
          <c:tx>
            <c:strRef>
              <c:f>datos!$G$66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lang="es-EC" b="1"/>
                </a:pPr>
                <a:endParaRPr lang="es-ES"/>
              </a:p>
            </c:txPr>
            <c:showVal val="1"/>
          </c:dLbls>
          <c:cat>
            <c:strRef>
              <c:f>datos!$B$67:$B$70</c:f>
              <c:strCache>
                <c:ptCount val="4"/>
                <c:pt idx="0">
                  <c:v>Contador de visitas</c:v>
                </c:pt>
                <c:pt idx="1">
                  <c:v>Contador de sesiones</c:v>
                </c:pt>
                <c:pt idx="2">
                  <c:v>Ranking Académico</c:v>
                </c:pt>
                <c:pt idx="3">
                  <c:v>Nube de palabras</c:v>
                </c:pt>
              </c:strCache>
            </c:strRef>
          </c:cat>
          <c:val>
            <c:numRef>
              <c:f>datos!$G$67:$G$70</c:f>
              <c:numCache>
                <c:formatCode>0.00%</c:formatCode>
                <c:ptCount val="4"/>
                <c:pt idx="0">
                  <c:v>0.5625</c:v>
                </c:pt>
                <c:pt idx="1">
                  <c:v>0.59379999999999999</c:v>
                </c:pt>
                <c:pt idx="2">
                  <c:v>0.75000000000000466</c:v>
                </c:pt>
                <c:pt idx="3">
                  <c:v>0.53129999999999999</c:v>
                </c:pt>
              </c:numCache>
            </c:numRef>
          </c:val>
        </c:ser>
        <c:axId val="101949824"/>
        <c:axId val="101951360"/>
      </c:barChart>
      <c:catAx>
        <c:axId val="1019498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101951360"/>
        <c:crosses val="autoZero"/>
        <c:auto val="1"/>
        <c:lblAlgn val="ctr"/>
        <c:lblOffset val="100"/>
      </c:catAx>
      <c:valAx>
        <c:axId val="10195136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101949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C"/>
          </a:pPr>
          <a:endParaRPr lang="es-ES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7"/>
  <c:chart>
    <c:title>
      <c:tx>
        <c:rich>
          <a:bodyPr/>
          <a:lstStyle/>
          <a:p>
            <a:pPr>
              <a:defRPr lang="es-EC"/>
            </a:pPr>
            <a:r>
              <a:rPr lang="en-US"/>
              <a:t>¿Recomendaría su uso?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Recomendaría su uso</c:v>
          </c:tx>
          <c:spPr>
            <a:solidFill>
              <a:srgbClr val="92D050"/>
            </a:solidFill>
          </c:spPr>
          <c:cat>
            <c:strRef>
              <c:f>datos!$B$22:$B$23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datos!$C$22:$C$23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axId val="102215040"/>
        <c:axId val="121878784"/>
      </c:barChart>
      <c:catAx>
        <c:axId val="10221504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121878784"/>
        <c:crosses val="autoZero"/>
        <c:auto val="1"/>
        <c:lblAlgn val="ctr"/>
        <c:lblOffset val="100"/>
      </c:catAx>
      <c:valAx>
        <c:axId val="12187878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10221504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B9604-2779-4608-8B57-7CF143F6E9DD}" type="doc">
      <dgm:prSet loTypeId="urn:microsoft.com/office/officeart/2005/8/layout/matrix3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08A6C9-4018-46DD-BDB4-7D5614C48CD5}">
      <dgm:prSet phldrT="[Texto]"/>
      <dgm:spPr/>
      <dgm:t>
        <a:bodyPr/>
        <a:lstStyle/>
        <a:p>
          <a:r>
            <a:rPr lang="es-ES" dirty="0" smtClean="0"/>
            <a:t>Módulo</a:t>
          </a:r>
          <a:endParaRPr lang="es-ES" dirty="0"/>
        </a:p>
      </dgm:t>
    </dgm:pt>
    <dgm:pt modelId="{D6151F74-2EF1-488A-8F5F-EBD01F9BE1C8}" type="parTrans" cxnId="{AC33524D-2EF4-48C0-9C3E-CD5B0BEA2C28}">
      <dgm:prSet/>
      <dgm:spPr/>
      <dgm:t>
        <a:bodyPr/>
        <a:lstStyle/>
        <a:p>
          <a:endParaRPr lang="es-ES"/>
        </a:p>
      </dgm:t>
    </dgm:pt>
    <dgm:pt modelId="{AB007A2A-744C-4C0E-8B15-EC914913D63F}" type="sibTrans" cxnId="{AC33524D-2EF4-48C0-9C3E-CD5B0BEA2C28}">
      <dgm:prSet/>
      <dgm:spPr/>
      <dgm:t>
        <a:bodyPr/>
        <a:lstStyle/>
        <a:p>
          <a:endParaRPr lang="es-ES"/>
        </a:p>
      </dgm:t>
    </dgm:pt>
    <dgm:pt modelId="{DE870B9D-709B-48D3-AFEC-3F0EE77EF5CF}">
      <dgm:prSet phldrT="[Texto]"/>
      <dgm:spPr/>
      <dgm:t>
        <a:bodyPr/>
        <a:lstStyle/>
        <a:p>
          <a:r>
            <a:rPr lang="es-ES" dirty="0" smtClean="0"/>
            <a:t>Interfaz </a:t>
          </a:r>
          <a:r>
            <a:rPr lang="es-ES" dirty="0" err="1" smtClean="0"/>
            <a:t>EntryPoint</a:t>
          </a:r>
          <a:endParaRPr lang="es-ES" dirty="0"/>
        </a:p>
      </dgm:t>
    </dgm:pt>
    <dgm:pt modelId="{D3026A11-F31F-4F15-974F-A85B500E8F0B}" type="parTrans" cxnId="{BC40B7A7-C4D9-4E2A-A9D1-44E271646D42}">
      <dgm:prSet/>
      <dgm:spPr/>
      <dgm:t>
        <a:bodyPr/>
        <a:lstStyle/>
        <a:p>
          <a:endParaRPr lang="es-ES"/>
        </a:p>
      </dgm:t>
    </dgm:pt>
    <dgm:pt modelId="{151137A3-4DDC-4C24-8116-A552651B1596}" type="sibTrans" cxnId="{BC40B7A7-C4D9-4E2A-A9D1-44E271646D42}">
      <dgm:prSet/>
      <dgm:spPr/>
      <dgm:t>
        <a:bodyPr/>
        <a:lstStyle/>
        <a:p>
          <a:endParaRPr lang="es-ES"/>
        </a:p>
      </dgm:t>
    </dgm:pt>
    <dgm:pt modelId="{C991D7B0-AA74-456E-988A-3F14ADC4BEAD}">
      <dgm:prSet phldrT="[Texto]"/>
      <dgm:spPr/>
      <dgm:t>
        <a:bodyPr/>
        <a:lstStyle/>
        <a:p>
          <a:r>
            <a:rPr lang="es-ES" dirty="0" smtClean="0"/>
            <a:t>Página Host</a:t>
          </a:r>
          <a:endParaRPr lang="es-ES" dirty="0"/>
        </a:p>
      </dgm:t>
    </dgm:pt>
    <dgm:pt modelId="{F1741394-1F9F-4EE4-8A88-1DB312246A2E}" type="parTrans" cxnId="{C3DAC252-0079-492F-949E-9BA487E0FC1A}">
      <dgm:prSet/>
      <dgm:spPr/>
      <dgm:t>
        <a:bodyPr/>
        <a:lstStyle/>
        <a:p>
          <a:endParaRPr lang="es-ES"/>
        </a:p>
      </dgm:t>
    </dgm:pt>
    <dgm:pt modelId="{021AF848-7FFC-4658-A198-BDDD2E543E87}" type="sibTrans" cxnId="{C3DAC252-0079-492F-949E-9BA487E0FC1A}">
      <dgm:prSet/>
      <dgm:spPr/>
      <dgm:t>
        <a:bodyPr/>
        <a:lstStyle/>
        <a:p>
          <a:endParaRPr lang="es-ES"/>
        </a:p>
      </dgm:t>
    </dgm:pt>
    <dgm:pt modelId="{838D6134-88AD-42AE-B040-2F72F5AC1814}">
      <dgm:prSet phldrT="[Texto]"/>
      <dgm:spPr/>
      <dgm:t>
        <a:bodyPr/>
        <a:lstStyle/>
        <a:p>
          <a:r>
            <a:rPr lang="es-ES" dirty="0" smtClean="0"/>
            <a:t>Clase </a:t>
          </a:r>
          <a:r>
            <a:rPr lang="es-ES" dirty="0" err="1" smtClean="0"/>
            <a:t>RootPanel</a:t>
          </a:r>
          <a:endParaRPr lang="es-ES" dirty="0"/>
        </a:p>
      </dgm:t>
    </dgm:pt>
    <dgm:pt modelId="{259423AA-01E6-457E-A674-321658A6CD0D}" type="parTrans" cxnId="{A295BDC7-9C4A-4A7A-A4CE-2416641DAFB2}">
      <dgm:prSet/>
      <dgm:spPr/>
      <dgm:t>
        <a:bodyPr/>
        <a:lstStyle/>
        <a:p>
          <a:endParaRPr lang="es-ES"/>
        </a:p>
      </dgm:t>
    </dgm:pt>
    <dgm:pt modelId="{F810FE52-E282-4B8E-928C-7B7EEDF368A2}" type="sibTrans" cxnId="{A295BDC7-9C4A-4A7A-A4CE-2416641DAFB2}">
      <dgm:prSet/>
      <dgm:spPr/>
      <dgm:t>
        <a:bodyPr/>
        <a:lstStyle/>
        <a:p>
          <a:endParaRPr lang="es-ES"/>
        </a:p>
      </dgm:t>
    </dgm:pt>
    <dgm:pt modelId="{AE295BD8-0061-4D4D-BD23-77999EC8AEE6}" type="pres">
      <dgm:prSet presAssocID="{6B3B9604-2779-4608-8B57-7CF143F6E9D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BA0107-60F5-4BFD-A620-51A8E0AE2D28}" type="pres">
      <dgm:prSet presAssocID="{6B3B9604-2779-4608-8B57-7CF143F6E9DD}" presName="diamond" presStyleLbl="bgShp" presStyleIdx="0" presStyleCnt="1"/>
      <dgm:spPr/>
    </dgm:pt>
    <dgm:pt modelId="{AE6D2C81-A904-4BF4-B8CD-1884E950D7F5}" type="pres">
      <dgm:prSet presAssocID="{6B3B9604-2779-4608-8B57-7CF143F6E9D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A4A003-4183-424D-A251-2A9985E4B88E}" type="pres">
      <dgm:prSet presAssocID="{6B3B9604-2779-4608-8B57-7CF143F6E9D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B77AF6-1E8D-4399-B1D1-3EA028E48BB5}" type="pres">
      <dgm:prSet presAssocID="{6B3B9604-2779-4608-8B57-7CF143F6E9D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53988-3D70-452A-BAE0-75DCB17BC4D0}" type="pres">
      <dgm:prSet presAssocID="{6B3B9604-2779-4608-8B57-7CF143F6E9D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DAC252-0079-492F-949E-9BA487E0FC1A}" srcId="{6B3B9604-2779-4608-8B57-7CF143F6E9DD}" destId="{C991D7B0-AA74-456E-988A-3F14ADC4BEAD}" srcOrd="2" destOrd="0" parTransId="{F1741394-1F9F-4EE4-8A88-1DB312246A2E}" sibTransId="{021AF848-7FFC-4658-A198-BDDD2E543E87}"/>
    <dgm:cxn modelId="{8C6AF47F-E0A8-4525-8D3A-B0DEE507064B}" type="presOf" srcId="{1308A6C9-4018-46DD-BDB4-7D5614C48CD5}" destId="{AE6D2C81-A904-4BF4-B8CD-1884E950D7F5}" srcOrd="0" destOrd="0" presId="urn:microsoft.com/office/officeart/2005/8/layout/matrix3"/>
    <dgm:cxn modelId="{DC8D400C-FA32-44A6-B6C9-D8B30C48A8FB}" type="presOf" srcId="{838D6134-88AD-42AE-B040-2F72F5AC1814}" destId="{B2653988-3D70-452A-BAE0-75DCB17BC4D0}" srcOrd="0" destOrd="0" presId="urn:microsoft.com/office/officeart/2005/8/layout/matrix3"/>
    <dgm:cxn modelId="{67250DEE-8226-4E4F-8565-EB88620B2AD8}" type="presOf" srcId="{C991D7B0-AA74-456E-988A-3F14ADC4BEAD}" destId="{F0B77AF6-1E8D-4399-B1D1-3EA028E48BB5}" srcOrd="0" destOrd="0" presId="urn:microsoft.com/office/officeart/2005/8/layout/matrix3"/>
    <dgm:cxn modelId="{DD0EEEF6-C6EF-4CDA-9F19-F89EE2555BB9}" type="presOf" srcId="{6B3B9604-2779-4608-8B57-7CF143F6E9DD}" destId="{AE295BD8-0061-4D4D-BD23-77999EC8AEE6}" srcOrd="0" destOrd="0" presId="urn:microsoft.com/office/officeart/2005/8/layout/matrix3"/>
    <dgm:cxn modelId="{A295BDC7-9C4A-4A7A-A4CE-2416641DAFB2}" srcId="{6B3B9604-2779-4608-8B57-7CF143F6E9DD}" destId="{838D6134-88AD-42AE-B040-2F72F5AC1814}" srcOrd="3" destOrd="0" parTransId="{259423AA-01E6-457E-A674-321658A6CD0D}" sibTransId="{F810FE52-E282-4B8E-928C-7B7EEDF368A2}"/>
    <dgm:cxn modelId="{F3D5B201-C501-41F5-80AC-77B047B13D32}" type="presOf" srcId="{DE870B9D-709B-48D3-AFEC-3F0EE77EF5CF}" destId="{DCA4A003-4183-424D-A251-2A9985E4B88E}" srcOrd="0" destOrd="0" presId="urn:microsoft.com/office/officeart/2005/8/layout/matrix3"/>
    <dgm:cxn modelId="{BC40B7A7-C4D9-4E2A-A9D1-44E271646D42}" srcId="{6B3B9604-2779-4608-8B57-7CF143F6E9DD}" destId="{DE870B9D-709B-48D3-AFEC-3F0EE77EF5CF}" srcOrd="1" destOrd="0" parTransId="{D3026A11-F31F-4F15-974F-A85B500E8F0B}" sibTransId="{151137A3-4DDC-4C24-8116-A552651B1596}"/>
    <dgm:cxn modelId="{AC33524D-2EF4-48C0-9C3E-CD5B0BEA2C28}" srcId="{6B3B9604-2779-4608-8B57-7CF143F6E9DD}" destId="{1308A6C9-4018-46DD-BDB4-7D5614C48CD5}" srcOrd="0" destOrd="0" parTransId="{D6151F74-2EF1-488A-8F5F-EBD01F9BE1C8}" sibTransId="{AB007A2A-744C-4C0E-8B15-EC914913D63F}"/>
    <dgm:cxn modelId="{013136D5-8338-4BD1-91D8-B0F30A4C46FD}" type="presParOf" srcId="{AE295BD8-0061-4D4D-BD23-77999EC8AEE6}" destId="{5BBA0107-60F5-4BFD-A620-51A8E0AE2D28}" srcOrd="0" destOrd="0" presId="urn:microsoft.com/office/officeart/2005/8/layout/matrix3"/>
    <dgm:cxn modelId="{7679FDEF-9CA3-467E-B6CF-4D3E8FFBED62}" type="presParOf" srcId="{AE295BD8-0061-4D4D-BD23-77999EC8AEE6}" destId="{AE6D2C81-A904-4BF4-B8CD-1884E950D7F5}" srcOrd="1" destOrd="0" presId="urn:microsoft.com/office/officeart/2005/8/layout/matrix3"/>
    <dgm:cxn modelId="{180EE289-23E7-4234-AE16-D2270A4E7C61}" type="presParOf" srcId="{AE295BD8-0061-4D4D-BD23-77999EC8AEE6}" destId="{DCA4A003-4183-424D-A251-2A9985E4B88E}" srcOrd="2" destOrd="0" presId="urn:microsoft.com/office/officeart/2005/8/layout/matrix3"/>
    <dgm:cxn modelId="{D524189C-4184-4F63-85A4-D915649BF73C}" type="presParOf" srcId="{AE295BD8-0061-4D4D-BD23-77999EC8AEE6}" destId="{F0B77AF6-1E8D-4399-B1D1-3EA028E48BB5}" srcOrd="3" destOrd="0" presId="urn:microsoft.com/office/officeart/2005/8/layout/matrix3"/>
    <dgm:cxn modelId="{CB8FA038-B7E5-49A0-96CB-4DAE3FB8024F}" type="presParOf" srcId="{AE295BD8-0061-4D4D-BD23-77999EC8AEE6}" destId="{B2653988-3D70-452A-BAE0-75DCB17BC4D0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AA987-5882-42A8-8D4C-452DAE7F9F18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7C0B1CC-313F-491D-89FC-0BDD9C8C92C2}">
      <dgm:prSet phldrT="[Texto]"/>
      <dgm:spPr/>
      <dgm:t>
        <a:bodyPr/>
        <a:lstStyle/>
        <a:p>
          <a:r>
            <a:rPr lang="es-ES" dirty="0" smtClean="0"/>
            <a:t>Repositorio de Widgets</a:t>
          </a:r>
          <a:endParaRPr lang="es-ES" dirty="0"/>
        </a:p>
      </dgm:t>
    </dgm:pt>
    <dgm:pt modelId="{D8E2E8C0-A8DD-4739-A860-5F1F738D4D38}" type="parTrans" cxnId="{9D8499E7-E254-40EE-8C69-36108B3EC81D}">
      <dgm:prSet/>
      <dgm:spPr/>
      <dgm:t>
        <a:bodyPr/>
        <a:lstStyle/>
        <a:p>
          <a:endParaRPr lang="es-ES"/>
        </a:p>
      </dgm:t>
    </dgm:pt>
    <dgm:pt modelId="{B2FCB2A0-D26A-42C6-A11A-E83B2B718F19}" type="sibTrans" cxnId="{9D8499E7-E254-40EE-8C69-36108B3EC81D}">
      <dgm:prSet/>
      <dgm:spPr/>
      <dgm:t>
        <a:bodyPr/>
        <a:lstStyle/>
        <a:p>
          <a:endParaRPr lang="es-ES"/>
        </a:p>
      </dgm:t>
    </dgm:pt>
    <dgm:pt modelId="{33FBAA10-FA0F-4ADC-A7A4-7E8EE61FA734}">
      <dgm:prSet phldrT="[Texto]"/>
      <dgm:spPr/>
      <dgm:t>
        <a:bodyPr/>
        <a:lstStyle/>
        <a:p>
          <a:r>
            <a:rPr lang="es-ES" dirty="0" smtClean="0"/>
            <a:t>Widget Contador de Visitas</a:t>
          </a:r>
          <a:endParaRPr lang="es-ES" dirty="0"/>
        </a:p>
      </dgm:t>
    </dgm:pt>
    <dgm:pt modelId="{A0564434-891D-4CB3-88A6-25330F3584A5}" type="parTrans" cxnId="{0A098F23-F458-461E-AB9C-56D3A38C678F}">
      <dgm:prSet/>
      <dgm:spPr/>
      <dgm:t>
        <a:bodyPr/>
        <a:lstStyle/>
        <a:p>
          <a:endParaRPr lang="es-ES"/>
        </a:p>
      </dgm:t>
    </dgm:pt>
    <dgm:pt modelId="{AB7CE1AE-15EC-4032-80E0-EE75607F4419}" type="sibTrans" cxnId="{0A098F23-F458-461E-AB9C-56D3A38C678F}">
      <dgm:prSet/>
      <dgm:spPr/>
      <dgm:t>
        <a:bodyPr/>
        <a:lstStyle/>
        <a:p>
          <a:endParaRPr lang="es-ES"/>
        </a:p>
      </dgm:t>
    </dgm:pt>
    <dgm:pt modelId="{6238F421-9A8D-4DA6-8FC2-9CDC51F983FD}">
      <dgm:prSet phldrT="[Texto]"/>
      <dgm:spPr/>
      <dgm:t>
        <a:bodyPr/>
        <a:lstStyle/>
        <a:p>
          <a:r>
            <a:rPr lang="es-ES" dirty="0" smtClean="0"/>
            <a:t>Widget Contador  de Sesiones</a:t>
          </a:r>
          <a:endParaRPr lang="es-ES" dirty="0"/>
        </a:p>
      </dgm:t>
    </dgm:pt>
    <dgm:pt modelId="{E1F51334-1EFD-47A4-8A25-F8CA455DA1F2}" type="parTrans" cxnId="{83E2C6F3-6FD2-48AE-8DA8-BB1E1569834B}">
      <dgm:prSet/>
      <dgm:spPr/>
      <dgm:t>
        <a:bodyPr/>
        <a:lstStyle/>
        <a:p>
          <a:endParaRPr lang="es-ES"/>
        </a:p>
      </dgm:t>
    </dgm:pt>
    <dgm:pt modelId="{0F489786-EB90-4F23-BF41-DFE4DC90F780}" type="sibTrans" cxnId="{83E2C6F3-6FD2-48AE-8DA8-BB1E1569834B}">
      <dgm:prSet/>
      <dgm:spPr/>
      <dgm:t>
        <a:bodyPr/>
        <a:lstStyle/>
        <a:p>
          <a:endParaRPr lang="es-ES"/>
        </a:p>
      </dgm:t>
    </dgm:pt>
    <dgm:pt modelId="{8CABF511-B69C-449F-A3CF-41D11B8AD3A9}">
      <dgm:prSet phldrT="[Texto]"/>
      <dgm:spPr/>
      <dgm:t>
        <a:bodyPr/>
        <a:lstStyle/>
        <a:p>
          <a:r>
            <a:rPr lang="es-ES" dirty="0" smtClean="0"/>
            <a:t>Widget Ranking Académico</a:t>
          </a:r>
          <a:endParaRPr lang="es-ES" dirty="0"/>
        </a:p>
      </dgm:t>
    </dgm:pt>
    <dgm:pt modelId="{FA239594-E96F-48FB-9C1A-6C22D39BAEC1}" type="parTrans" cxnId="{12F1605E-6D89-4930-88E1-B690A4A7CB8D}">
      <dgm:prSet/>
      <dgm:spPr/>
      <dgm:t>
        <a:bodyPr/>
        <a:lstStyle/>
        <a:p>
          <a:endParaRPr lang="es-ES"/>
        </a:p>
      </dgm:t>
    </dgm:pt>
    <dgm:pt modelId="{A4B18F92-86F9-4564-9B64-6A6A8FB757E7}" type="sibTrans" cxnId="{12F1605E-6D89-4930-88E1-B690A4A7CB8D}">
      <dgm:prSet/>
      <dgm:spPr/>
      <dgm:t>
        <a:bodyPr/>
        <a:lstStyle/>
        <a:p>
          <a:endParaRPr lang="es-ES"/>
        </a:p>
      </dgm:t>
    </dgm:pt>
    <dgm:pt modelId="{4C563F05-BC2D-44E5-9D9C-91C4E5AA8B25}">
      <dgm:prSet phldrT="[Texto]"/>
      <dgm:spPr/>
      <dgm:t>
        <a:bodyPr/>
        <a:lstStyle/>
        <a:p>
          <a:r>
            <a:rPr lang="es-ES" dirty="0" smtClean="0"/>
            <a:t>Widget Nube de Palabras</a:t>
          </a:r>
          <a:endParaRPr lang="es-ES" dirty="0"/>
        </a:p>
      </dgm:t>
    </dgm:pt>
    <dgm:pt modelId="{114767E4-210C-4D82-9DE5-2D1125C6C0EB}" type="parTrans" cxnId="{811BAB4C-9E66-45E9-91CF-6FD0A9C3955C}">
      <dgm:prSet/>
      <dgm:spPr/>
      <dgm:t>
        <a:bodyPr/>
        <a:lstStyle/>
        <a:p>
          <a:endParaRPr lang="es-ES"/>
        </a:p>
      </dgm:t>
    </dgm:pt>
    <dgm:pt modelId="{3882E207-1DCE-4783-AC07-D54DBD1C3BE7}" type="sibTrans" cxnId="{811BAB4C-9E66-45E9-91CF-6FD0A9C3955C}">
      <dgm:prSet/>
      <dgm:spPr/>
      <dgm:t>
        <a:bodyPr/>
        <a:lstStyle/>
        <a:p>
          <a:endParaRPr lang="es-ES"/>
        </a:p>
      </dgm:t>
    </dgm:pt>
    <dgm:pt modelId="{C47CFB30-D7EB-4B85-80A2-06BF5AE0161A}" type="pres">
      <dgm:prSet presAssocID="{4E2AA987-5882-42A8-8D4C-452DAE7F9F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58EE6A-F2B4-4445-A6F4-A45155EC9324}" type="pres">
      <dgm:prSet presAssocID="{4E2AA987-5882-42A8-8D4C-452DAE7F9F18}" presName="matrix" presStyleCnt="0"/>
      <dgm:spPr/>
    </dgm:pt>
    <dgm:pt modelId="{7A513862-1B92-465C-AAE9-EF609BEA900D}" type="pres">
      <dgm:prSet presAssocID="{4E2AA987-5882-42A8-8D4C-452DAE7F9F18}" presName="tile1" presStyleLbl="node1" presStyleIdx="0" presStyleCnt="4"/>
      <dgm:spPr/>
      <dgm:t>
        <a:bodyPr/>
        <a:lstStyle/>
        <a:p>
          <a:endParaRPr lang="es-ES"/>
        </a:p>
      </dgm:t>
    </dgm:pt>
    <dgm:pt modelId="{2666FA67-878B-49A0-B704-5FC981E86C87}" type="pres">
      <dgm:prSet presAssocID="{4E2AA987-5882-42A8-8D4C-452DAE7F9F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4D726-44F2-4A0F-9642-C7FE94306339}" type="pres">
      <dgm:prSet presAssocID="{4E2AA987-5882-42A8-8D4C-452DAE7F9F18}" presName="tile2" presStyleLbl="node1" presStyleIdx="1" presStyleCnt="4"/>
      <dgm:spPr/>
      <dgm:t>
        <a:bodyPr/>
        <a:lstStyle/>
        <a:p>
          <a:endParaRPr lang="es-ES"/>
        </a:p>
      </dgm:t>
    </dgm:pt>
    <dgm:pt modelId="{BAF560FC-957D-4478-A26E-EC52C0F3D7B1}" type="pres">
      <dgm:prSet presAssocID="{4E2AA987-5882-42A8-8D4C-452DAE7F9F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B9B79-E98F-4F6A-9B18-435C7BFEF070}" type="pres">
      <dgm:prSet presAssocID="{4E2AA987-5882-42A8-8D4C-452DAE7F9F18}" presName="tile3" presStyleLbl="node1" presStyleIdx="2" presStyleCnt="4"/>
      <dgm:spPr/>
      <dgm:t>
        <a:bodyPr/>
        <a:lstStyle/>
        <a:p>
          <a:endParaRPr lang="es-ES"/>
        </a:p>
      </dgm:t>
    </dgm:pt>
    <dgm:pt modelId="{DADCA059-26D5-4A08-92EC-3F83E69520CC}" type="pres">
      <dgm:prSet presAssocID="{4E2AA987-5882-42A8-8D4C-452DAE7F9F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05951-5061-4D05-BEC3-75B1588E4997}" type="pres">
      <dgm:prSet presAssocID="{4E2AA987-5882-42A8-8D4C-452DAE7F9F18}" presName="tile4" presStyleLbl="node1" presStyleIdx="3" presStyleCnt="4"/>
      <dgm:spPr/>
      <dgm:t>
        <a:bodyPr/>
        <a:lstStyle/>
        <a:p>
          <a:endParaRPr lang="es-ES"/>
        </a:p>
      </dgm:t>
    </dgm:pt>
    <dgm:pt modelId="{4AFE044A-ACDE-4E3A-BD3A-6994BA947AF1}" type="pres">
      <dgm:prSet presAssocID="{4E2AA987-5882-42A8-8D4C-452DAE7F9F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581CA-C4CD-4D35-935D-F56A1AAA5282}" type="pres">
      <dgm:prSet presAssocID="{4E2AA987-5882-42A8-8D4C-452DAE7F9F1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ACF86FA3-27B2-4ADC-AD09-9DABD0F371F8}" type="presOf" srcId="{4C563F05-BC2D-44E5-9D9C-91C4E5AA8B25}" destId="{12F05951-5061-4D05-BEC3-75B1588E4997}" srcOrd="0" destOrd="0" presId="urn:microsoft.com/office/officeart/2005/8/layout/matrix1"/>
    <dgm:cxn modelId="{CCA6A06D-6DC7-4FAE-8109-7DCA1EDCF70C}" type="presOf" srcId="{E7C0B1CC-313F-491D-89FC-0BDD9C8C92C2}" destId="{4D8581CA-C4CD-4D35-935D-F56A1AAA5282}" srcOrd="0" destOrd="0" presId="urn:microsoft.com/office/officeart/2005/8/layout/matrix1"/>
    <dgm:cxn modelId="{9D8499E7-E254-40EE-8C69-36108B3EC81D}" srcId="{4E2AA987-5882-42A8-8D4C-452DAE7F9F18}" destId="{E7C0B1CC-313F-491D-89FC-0BDD9C8C92C2}" srcOrd="0" destOrd="0" parTransId="{D8E2E8C0-A8DD-4739-A860-5F1F738D4D38}" sibTransId="{B2FCB2A0-D26A-42C6-A11A-E83B2B718F19}"/>
    <dgm:cxn modelId="{8D98098D-8BC1-4566-8DD7-B983506024EB}" type="presOf" srcId="{4E2AA987-5882-42A8-8D4C-452DAE7F9F18}" destId="{C47CFB30-D7EB-4B85-80A2-06BF5AE0161A}" srcOrd="0" destOrd="0" presId="urn:microsoft.com/office/officeart/2005/8/layout/matrix1"/>
    <dgm:cxn modelId="{60A43834-EEEE-402B-980E-FDDF7B7899B3}" type="presOf" srcId="{8CABF511-B69C-449F-A3CF-41D11B8AD3A9}" destId="{650B9B79-E98F-4F6A-9B18-435C7BFEF070}" srcOrd="0" destOrd="0" presId="urn:microsoft.com/office/officeart/2005/8/layout/matrix1"/>
    <dgm:cxn modelId="{C09C97D5-ACCB-4628-A547-6D29341C32D8}" type="presOf" srcId="{6238F421-9A8D-4DA6-8FC2-9CDC51F983FD}" destId="{8794D726-44F2-4A0F-9642-C7FE94306339}" srcOrd="0" destOrd="0" presId="urn:microsoft.com/office/officeart/2005/8/layout/matrix1"/>
    <dgm:cxn modelId="{12F1605E-6D89-4930-88E1-B690A4A7CB8D}" srcId="{E7C0B1CC-313F-491D-89FC-0BDD9C8C92C2}" destId="{8CABF511-B69C-449F-A3CF-41D11B8AD3A9}" srcOrd="2" destOrd="0" parTransId="{FA239594-E96F-48FB-9C1A-6C22D39BAEC1}" sibTransId="{A4B18F92-86F9-4564-9B64-6A6A8FB757E7}"/>
    <dgm:cxn modelId="{18802DF6-337B-4FCA-A409-BE5D361F11FA}" type="presOf" srcId="{6238F421-9A8D-4DA6-8FC2-9CDC51F983FD}" destId="{BAF560FC-957D-4478-A26E-EC52C0F3D7B1}" srcOrd="1" destOrd="0" presId="urn:microsoft.com/office/officeart/2005/8/layout/matrix1"/>
    <dgm:cxn modelId="{83E2C6F3-6FD2-48AE-8DA8-BB1E1569834B}" srcId="{E7C0B1CC-313F-491D-89FC-0BDD9C8C92C2}" destId="{6238F421-9A8D-4DA6-8FC2-9CDC51F983FD}" srcOrd="1" destOrd="0" parTransId="{E1F51334-1EFD-47A4-8A25-F8CA455DA1F2}" sibTransId="{0F489786-EB90-4F23-BF41-DFE4DC90F780}"/>
    <dgm:cxn modelId="{0A098F23-F458-461E-AB9C-56D3A38C678F}" srcId="{E7C0B1CC-313F-491D-89FC-0BDD9C8C92C2}" destId="{33FBAA10-FA0F-4ADC-A7A4-7E8EE61FA734}" srcOrd="0" destOrd="0" parTransId="{A0564434-891D-4CB3-88A6-25330F3584A5}" sibTransId="{AB7CE1AE-15EC-4032-80E0-EE75607F4419}"/>
    <dgm:cxn modelId="{E11BAC04-0830-4505-B9C6-D12FAF1A01B8}" type="presOf" srcId="{33FBAA10-FA0F-4ADC-A7A4-7E8EE61FA734}" destId="{7A513862-1B92-465C-AAE9-EF609BEA900D}" srcOrd="0" destOrd="0" presId="urn:microsoft.com/office/officeart/2005/8/layout/matrix1"/>
    <dgm:cxn modelId="{747A16B9-26BC-425C-98E5-B996DF749FDE}" type="presOf" srcId="{8CABF511-B69C-449F-A3CF-41D11B8AD3A9}" destId="{DADCA059-26D5-4A08-92EC-3F83E69520CC}" srcOrd="1" destOrd="0" presId="urn:microsoft.com/office/officeart/2005/8/layout/matrix1"/>
    <dgm:cxn modelId="{811BAB4C-9E66-45E9-91CF-6FD0A9C3955C}" srcId="{E7C0B1CC-313F-491D-89FC-0BDD9C8C92C2}" destId="{4C563F05-BC2D-44E5-9D9C-91C4E5AA8B25}" srcOrd="3" destOrd="0" parTransId="{114767E4-210C-4D82-9DE5-2D1125C6C0EB}" sibTransId="{3882E207-1DCE-4783-AC07-D54DBD1C3BE7}"/>
    <dgm:cxn modelId="{8E95C578-4CA9-4F21-B5CA-808C465FED40}" type="presOf" srcId="{33FBAA10-FA0F-4ADC-A7A4-7E8EE61FA734}" destId="{2666FA67-878B-49A0-B704-5FC981E86C87}" srcOrd="1" destOrd="0" presId="urn:microsoft.com/office/officeart/2005/8/layout/matrix1"/>
    <dgm:cxn modelId="{CB7E4DBF-A1A7-4FAE-B4BB-B82C8E61129E}" type="presOf" srcId="{4C563F05-BC2D-44E5-9D9C-91C4E5AA8B25}" destId="{4AFE044A-ACDE-4E3A-BD3A-6994BA947AF1}" srcOrd="1" destOrd="0" presId="urn:microsoft.com/office/officeart/2005/8/layout/matrix1"/>
    <dgm:cxn modelId="{32FE494F-6EB6-422C-B08D-20907A08167E}" type="presParOf" srcId="{C47CFB30-D7EB-4B85-80A2-06BF5AE0161A}" destId="{D258EE6A-F2B4-4445-A6F4-A45155EC9324}" srcOrd="0" destOrd="0" presId="urn:microsoft.com/office/officeart/2005/8/layout/matrix1"/>
    <dgm:cxn modelId="{A4137643-8D29-4D47-90C9-1CE1B86506CE}" type="presParOf" srcId="{D258EE6A-F2B4-4445-A6F4-A45155EC9324}" destId="{7A513862-1B92-465C-AAE9-EF609BEA900D}" srcOrd="0" destOrd="0" presId="urn:microsoft.com/office/officeart/2005/8/layout/matrix1"/>
    <dgm:cxn modelId="{2EEA392D-34CD-4F2F-B96D-88799E26DEA2}" type="presParOf" srcId="{D258EE6A-F2B4-4445-A6F4-A45155EC9324}" destId="{2666FA67-878B-49A0-B704-5FC981E86C87}" srcOrd="1" destOrd="0" presId="urn:microsoft.com/office/officeart/2005/8/layout/matrix1"/>
    <dgm:cxn modelId="{6874924B-7F9D-443C-B921-B83577C927E5}" type="presParOf" srcId="{D258EE6A-F2B4-4445-A6F4-A45155EC9324}" destId="{8794D726-44F2-4A0F-9642-C7FE94306339}" srcOrd="2" destOrd="0" presId="urn:microsoft.com/office/officeart/2005/8/layout/matrix1"/>
    <dgm:cxn modelId="{509C8632-0F3F-4E5F-8A2E-1688CA81016B}" type="presParOf" srcId="{D258EE6A-F2B4-4445-A6F4-A45155EC9324}" destId="{BAF560FC-957D-4478-A26E-EC52C0F3D7B1}" srcOrd="3" destOrd="0" presId="urn:microsoft.com/office/officeart/2005/8/layout/matrix1"/>
    <dgm:cxn modelId="{282BFAC6-0807-4F95-A44C-EF1251D66114}" type="presParOf" srcId="{D258EE6A-F2B4-4445-A6F4-A45155EC9324}" destId="{650B9B79-E98F-4F6A-9B18-435C7BFEF070}" srcOrd="4" destOrd="0" presId="urn:microsoft.com/office/officeart/2005/8/layout/matrix1"/>
    <dgm:cxn modelId="{DF7BC63C-0C4E-4034-B479-FF790D1F247B}" type="presParOf" srcId="{D258EE6A-F2B4-4445-A6F4-A45155EC9324}" destId="{DADCA059-26D5-4A08-92EC-3F83E69520CC}" srcOrd="5" destOrd="0" presId="urn:microsoft.com/office/officeart/2005/8/layout/matrix1"/>
    <dgm:cxn modelId="{7CE1B486-2F38-445A-A28B-2C9E21476351}" type="presParOf" srcId="{D258EE6A-F2B4-4445-A6F4-A45155EC9324}" destId="{12F05951-5061-4D05-BEC3-75B1588E4997}" srcOrd="6" destOrd="0" presId="urn:microsoft.com/office/officeart/2005/8/layout/matrix1"/>
    <dgm:cxn modelId="{60B53598-B0CB-4F4B-BA4E-23A2F075814B}" type="presParOf" srcId="{D258EE6A-F2B4-4445-A6F4-A45155EC9324}" destId="{4AFE044A-ACDE-4E3A-BD3A-6994BA947AF1}" srcOrd="7" destOrd="0" presId="urn:microsoft.com/office/officeart/2005/8/layout/matrix1"/>
    <dgm:cxn modelId="{21423308-082B-4B0A-B2CE-B50AAB52ABDC}" type="presParOf" srcId="{C47CFB30-D7EB-4B85-80A2-06BF5AE0161A}" destId="{4D8581CA-C4CD-4D35-935D-F56A1AAA5282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0.1363</cdr:x>
      <cdr:y>0</cdr:y>
    </cdr:from>
    <cdr:to>
      <cdr:x>0.91008</cdr:x>
      <cdr:y>0.11376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19125" y="0"/>
          <a:ext cx="35147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s-ES" sz="1800" b="1" dirty="0"/>
            <a:t>¿Qué widget llamó más la atención?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0.20208</cdr:x>
      <cdr:y>0.01042</cdr:y>
    </cdr:from>
    <cdr:to>
      <cdr:x>0.78542</cdr:x>
      <cdr:y>0.14931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23925" y="29964"/>
          <a:ext cx="2667000" cy="399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ES" sz="1800" b="1"/>
            <a:t>¿Qué cambios realizarías?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F6428-A3A9-40D1-A210-06C6FAC9B8D5}" type="datetimeFigureOut">
              <a:rPr lang="es-ES" smtClean="0"/>
              <a:pPr/>
              <a:t>10/12/2010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F54954-81BB-48F2-BECA-D6716C8EA3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CREACIÓN DE UN CONTENEDOR DE WIDGETS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5586882"/>
            <a:ext cx="3786214" cy="11997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dirty="0" smtClean="0"/>
              <a:t>Presentado por:</a:t>
            </a:r>
          </a:p>
          <a:p>
            <a:pPr algn="l"/>
            <a:r>
              <a:rPr lang="es-ES" dirty="0" smtClean="0"/>
              <a:t>          Denisse </a:t>
            </a:r>
            <a:r>
              <a:rPr lang="es-ES" dirty="0" smtClean="0"/>
              <a:t>Saltos</a:t>
            </a:r>
          </a:p>
          <a:p>
            <a:pPr algn="l"/>
            <a:r>
              <a:rPr lang="es-ES" dirty="0" smtClean="0"/>
              <a:t>          Tiziana </a:t>
            </a:r>
            <a:r>
              <a:rPr lang="es-ES" dirty="0" smtClean="0"/>
              <a:t>Herrera</a:t>
            </a:r>
            <a:endParaRPr lang="es-ES" dirty="0"/>
          </a:p>
        </p:txBody>
      </p:sp>
      <p:pic>
        <p:nvPicPr>
          <p:cNvPr id="4" name="3 Imagen" descr="LogoEspol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85794"/>
            <a:ext cx="1104900" cy="109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90349"/>
          </a:xfrm>
        </p:spPr>
        <p:txBody>
          <a:bodyPr/>
          <a:lstStyle/>
          <a:p>
            <a:r>
              <a:rPr lang="es-ES" dirty="0" smtClean="0"/>
              <a:t>Repositorio de Widgets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Funcionalidad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2107" t="17376" r="32056" b="13390"/>
          <a:stretch>
            <a:fillRect/>
          </a:stretch>
        </p:blipFill>
        <p:spPr bwMode="auto">
          <a:xfrm>
            <a:off x="2071670" y="2214554"/>
            <a:ext cx="3278499" cy="39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643570" y="2786058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 smtClean="0"/>
              <a:t>Tiene como finalidad explicar en breves pasos qué es un Widget y cómo cargarlo, así mismo muestra el código de los widgets creados para que sean utilizados por los usuarios.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Widget Contador de Sesiones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Funcionalidad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t="17873" r="88337" b="57507"/>
          <a:stretch>
            <a:fillRect/>
          </a:stretch>
        </p:blipFill>
        <p:spPr bwMode="auto">
          <a:xfrm>
            <a:off x="5786446" y="2357430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857356" y="2786058"/>
            <a:ext cx="3357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Permite </a:t>
            </a:r>
            <a:r>
              <a:rPr lang="es-ES_tradnl" dirty="0" smtClean="0"/>
              <a:t>al usuario conocer de manera visual cuántas veces él ha accedido a su página o blog, mediante la implementación de un cookie que guarda dicho </a:t>
            </a:r>
            <a:r>
              <a:rPr lang="es-ES_tradnl" dirty="0" smtClean="0"/>
              <a:t>registro.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Widget Contador </a:t>
            </a:r>
            <a:r>
              <a:rPr lang="es-ES" dirty="0" smtClean="0"/>
              <a:t>de Visitas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Funcionalidad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18478" r="91183" b="61685"/>
          <a:stretch>
            <a:fillRect/>
          </a:stretch>
        </p:blipFill>
        <p:spPr bwMode="auto">
          <a:xfrm>
            <a:off x="1785918" y="2786058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429124" y="2571744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Cuenta la cantidad de usuarios que han visitado el blog del estudiante y funciona capturando la dirección de origen de la página donde esté cargado el Widget, valida que exista dentro de la base de datos para continuar el conteo y en el caso de no existir crea un nuevo registro para dicha </a:t>
            </a:r>
            <a:r>
              <a:rPr lang="es-ES" dirty="0" smtClean="0"/>
              <a:t>página.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Widget Ranking Académico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Funcionalidad</a:t>
            </a:r>
            <a:endParaRPr lang="es-ES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643042" y="2714620"/>
            <a:ext cx="2170114" cy="2500330"/>
            <a:chOff x="4358" y="10188"/>
            <a:chExt cx="3640" cy="45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 l="34142" t="63533" r="43036" b="10925"/>
            <a:stretch>
              <a:fillRect/>
            </a:stretch>
          </p:blipFill>
          <p:spPr bwMode="auto">
            <a:xfrm>
              <a:off x="4468" y="11808"/>
              <a:ext cx="3530" cy="2964"/>
            </a:xfrm>
            <a:prstGeom prst="rect">
              <a:avLst/>
            </a:prstGeom>
            <a:noFill/>
          </p:spPr>
        </p:pic>
        <p:pic>
          <p:nvPicPr>
            <p:cNvPr id="1028" name="Imagen 1"/>
            <p:cNvPicPr>
              <a:picLocks noChangeAspect="1" noChangeArrowheads="1"/>
            </p:cNvPicPr>
            <p:nvPr/>
          </p:nvPicPr>
          <p:blipFill>
            <a:blip r:embed="rId3"/>
            <a:srcRect l="26242" t="42445" r="56877" b="44101"/>
            <a:stretch>
              <a:fillRect/>
            </a:stretch>
          </p:blipFill>
          <p:spPr bwMode="auto">
            <a:xfrm>
              <a:off x="4358" y="10188"/>
              <a:ext cx="2692" cy="1620"/>
            </a:xfrm>
            <a:prstGeom prst="rect">
              <a:avLst/>
            </a:prstGeom>
            <a:noFill/>
          </p:spPr>
        </p:pic>
      </p:grp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000628" y="2857496"/>
          <a:ext cx="3286148" cy="2571770"/>
        </p:xfrm>
        <a:graphic>
          <a:graphicData uri="http://schemas.openxmlformats.org/drawingml/2006/table">
            <a:tbl>
              <a:tblPr/>
              <a:tblGrid>
                <a:gridCol w="1784542"/>
                <a:gridCol w="1501606"/>
              </a:tblGrid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Rango de Notas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Resultados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0 – 39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40 – 59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60 – 79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80 – 100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11 Imagen"/>
          <p:cNvPicPr/>
          <p:nvPr/>
        </p:nvPicPr>
        <p:blipFill>
          <a:blip r:embed="rId3" cstate="print"/>
          <a:srcRect l="56804" t="44292" r="38792" b="50984"/>
          <a:stretch>
            <a:fillRect/>
          </a:stretch>
        </p:blipFill>
        <p:spPr bwMode="auto">
          <a:xfrm>
            <a:off x="7358082" y="3429000"/>
            <a:ext cx="448089" cy="3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3" cstate="print"/>
          <a:srcRect l="56877" t="49164" r="39456" b="44833"/>
          <a:stretch>
            <a:fillRect/>
          </a:stretch>
        </p:blipFill>
        <p:spPr bwMode="auto">
          <a:xfrm>
            <a:off x="7385792" y="3915211"/>
            <a:ext cx="3689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 l="56693" t="55315" r="39529" b="39517"/>
          <a:stretch>
            <a:fillRect/>
          </a:stretch>
        </p:blipFill>
        <p:spPr bwMode="auto">
          <a:xfrm>
            <a:off x="7371937" y="4459005"/>
            <a:ext cx="378515" cy="39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3" cstate="print"/>
          <a:srcRect l="56767" t="37993" r="39014" b="55856"/>
          <a:stretch>
            <a:fillRect/>
          </a:stretch>
        </p:blipFill>
        <p:spPr bwMode="auto">
          <a:xfrm>
            <a:off x="7344227" y="4943053"/>
            <a:ext cx="428211" cy="46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Widget Nube de Palabras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Funcionalidad</a:t>
            </a:r>
            <a:endParaRPr lang="es-ES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214414" y="2714620"/>
            <a:ext cx="3143272" cy="2538415"/>
            <a:chOff x="3148" y="6980"/>
            <a:chExt cx="4031" cy="354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 l="18787" t="26181" r="57062" b="59892"/>
            <a:stretch>
              <a:fillRect/>
            </a:stretch>
          </p:blipFill>
          <p:spPr bwMode="auto">
            <a:xfrm>
              <a:off x="3148" y="6980"/>
              <a:ext cx="2913" cy="1256"/>
            </a:xfrm>
            <a:prstGeom prst="rect">
              <a:avLst/>
            </a:prstGeom>
            <a:noFill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 l="19304" t="57628" r="54073" b="22195"/>
            <a:stretch>
              <a:fillRect/>
            </a:stretch>
          </p:blipFill>
          <p:spPr bwMode="auto">
            <a:xfrm>
              <a:off x="3148" y="8236"/>
              <a:ext cx="4031" cy="2291"/>
            </a:xfrm>
            <a:prstGeom prst="rect">
              <a:avLst/>
            </a:prstGeom>
            <a:noFill/>
          </p:spPr>
        </p:pic>
      </p:grp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857752" y="3143248"/>
          <a:ext cx="3256282" cy="2000264"/>
        </p:xfrm>
        <a:graphic>
          <a:graphicData uri="http://schemas.openxmlformats.org/drawingml/2006/table">
            <a:tbl>
              <a:tblPr/>
              <a:tblGrid>
                <a:gridCol w="1133225"/>
                <a:gridCol w="986351"/>
                <a:gridCol w="1136706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Rango de repetición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Tamaño Letra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Color Letra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0 – 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10 px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Rojo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11 – 20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12 px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Verde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21 – 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14 px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Gris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31 – 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16 px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Azul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&gt;= 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18 px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Naranja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st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37445"/>
            <a:ext cx="6215106" cy="470877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Estructura Básica de la Aplicación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http://hobbes:8080/ServerWidget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Pruebas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2000232" y="3071810"/>
          <a:ext cx="564360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85787" y="157161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Según la encuesta realizada </a:t>
            </a:r>
            <a:r>
              <a:rPr lang="es-ES" sz="2000" dirty="0" smtClean="0"/>
              <a:t>a </a:t>
            </a:r>
            <a:r>
              <a:rPr lang="es-ES" sz="2000" dirty="0" smtClean="0"/>
              <a:t>un grupo heterogéneo de 32 estudiantes de las diferentes Facultades de la ESPOL, podemos </a:t>
            </a:r>
            <a:r>
              <a:rPr lang="es-ES" sz="2000" dirty="0" smtClean="0"/>
              <a:t>tener </a:t>
            </a:r>
            <a:r>
              <a:rPr lang="es-ES" sz="2000" dirty="0" smtClean="0"/>
              <a:t>como</a:t>
            </a:r>
            <a:r>
              <a:rPr lang="es-ES" sz="2000" dirty="0" smtClean="0"/>
              <a:t> resultados que </a:t>
            </a:r>
            <a:r>
              <a:rPr lang="es-ES" sz="2000" dirty="0" smtClean="0"/>
              <a:t>el 72% de los estudiantes aseguran que sí utilizarían los widgets en su blog. </a:t>
            </a:r>
          </a:p>
          <a:p>
            <a:pPr algn="just"/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928794" y="2643182"/>
          <a:ext cx="571504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00100" y="1428736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Al </a:t>
            </a:r>
            <a:r>
              <a:rPr lang="es-ES" sz="2000" dirty="0" smtClean="0"/>
              <a:t>100% de los encuestados les llamó más la atención el Widget Académico y el 18.75% también votó por el Widget Contador de Visitas.  </a:t>
            </a:r>
          </a:p>
          <a:p>
            <a:pPr algn="just"/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785918" y="2285992"/>
          <a:ext cx="564360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28728" y="1428736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En </a:t>
            </a:r>
            <a:r>
              <a:rPr lang="es-ES" sz="2000" dirty="0" smtClean="0"/>
              <a:t>promedio, el 78% lo considera muy fácil de usar.</a:t>
            </a:r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1026" name="Picture 2" descr="http://4.bp.blogspot.com/_a2JFkXtBqOs/StJwomGdXSI/AAAAAAAAAGk/MomI0SnGDIk/s320/web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743200" cy="2743200"/>
          </a:xfrm>
          <a:prstGeom prst="rect">
            <a:avLst/>
          </a:prstGeom>
          <a:noFill/>
        </p:spPr>
      </p:pic>
      <p:pic>
        <p:nvPicPr>
          <p:cNvPr id="1028" name="Picture 4" descr="http://api.ning.com/files/0I198iCm5LEGUzMYAf7mDt1idlt*68R7iyQvmIlC1wHMSLL9OR0gH9GONi*cjPoWROuqD6Ms7J8uCGYBxPjB4rq2MTtZZaMf/top_50_widgets_memo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00240"/>
            <a:ext cx="4881556" cy="299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857356" y="3000348"/>
          <a:ext cx="578647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4348" y="1357298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widget Nube de palabras fue el de mayor votos en lo que respecta a cambios en tipo de letra (21.8%), color de letra (16.6%), Imagen (12.5%) y color de fondo (12.5%). Cabe recalcar que la suma de los porcentajes no da un 100% porque las respuestas fueron de selección múltiple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714480" y="3000372"/>
          <a:ext cx="5634061" cy="323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1538" y="1643050"/>
            <a:ext cx="7000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resultado más expresivo y alentador de esta encuesta es que el 100% de los estudiantes encuestados recomendarían el uso de los Widgets en los blogs. </a:t>
            </a:r>
          </a:p>
          <a:p>
            <a:pPr algn="just"/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97207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De la experiencia adquirida en el desarrollo de aplicaciones web utilizando el Framework GWT podemos concluir que:</a:t>
            </a:r>
          </a:p>
          <a:p>
            <a:pPr lvl="1" algn="just"/>
            <a:r>
              <a:rPr lang="es-ES" dirty="0"/>
              <a:t>Con GWT podemos generar aplicaciones web de manera fácil, rápida y sencilla evitando así todo el proceso de programación en capas y permitiendo la creación de este tipo de aplicaciones en un solo lenguaje como es Java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s-ES" dirty="0" smtClean="0"/>
              <a:t>Para crear aplicaciones que permitan cargar, leer y analizar archivos, es mucho mejor trabajar con Eclipse ya que el Framework realiza dichas operaciones de manera exitosa sobre el mismo.</a:t>
            </a:r>
          </a:p>
          <a:p>
            <a:pPr lvl="1" algn="just"/>
            <a:r>
              <a:rPr lang="es-ES" dirty="0" smtClean="0"/>
              <a:t>La ejecución de una aplicación en el compilador de GWT es más rápida que la ejecución de la misma aplicación en un browser, ahorrando tiempo de depuración en el desarrollo e implementación.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dirty="0"/>
              <a:t>Una manera de difundir información sobre charlas, seminarios, oportunidades de trabajo, etc., se lo podría lograr a través de la creación de una red de publicidad con widgets.</a:t>
            </a:r>
          </a:p>
          <a:p>
            <a:pPr lvl="0" algn="just"/>
            <a:r>
              <a:rPr lang="es-ES" dirty="0"/>
              <a:t>Para incrementar el uso de estas aplicaciones, se recomienda implementar widgets que permitan al estudiante tener información de su interés de forma rápida.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28662" y="221455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latin typeface="Berlin Sans FB" pitchFamily="34" charset="0"/>
              </a:rPr>
              <a:t>MUCHAS GRACIAS…</a:t>
            </a:r>
            <a:endParaRPr lang="es-ES" sz="6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Diseñar e implementar una interfaz web que servirá para mostrar y descargar los widgets creados. </a:t>
            </a:r>
          </a:p>
          <a:p>
            <a:pPr lvl="0"/>
            <a:r>
              <a:rPr lang="es-ES" dirty="0"/>
              <a:t>Diseñar e implementar cuatro widgets para uso del estudiante en su sitio web o blog.</a:t>
            </a:r>
          </a:p>
          <a:p>
            <a:pPr lvl="0"/>
            <a:r>
              <a:rPr lang="es-ES" dirty="0"/>
              <a:t>Evaluar la funcionalidad de la interfaz web y los widgets con ayuda de encuestas realizadas a un grupo de estudiantes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643306" y="5857892"/>
            <a:ext cx="2286016" cy="411147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Web Widgets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Visión General</a:t>
            </a:r>
            <a:endParaRPr lang="es-ES" dirty="0"/>
          </a:p>
        </p:txBody>
      </p:sp>
      <p:pic>
        <p:nvPicPr>
          <p:cNvPr id="15362" name="Picture 2" descr="http://www.masternewmedia.org/images/web_widgets_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327122" cy="401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488" y="5500702"/>
            <a:ext cx="3543296" cy="411147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Widgets de escritorio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Visión General</a:t>
            </a:r>
            <a:endParaRPr lang="es-ES" dirty="0"/>
          </a:p>
        </p:txBody>
      </p:sp>
      <p:pic>
        <p:nvPicPr>
          <p:cNvPr id="17412" name="Picture 4" descr="http://soft4all.info/img/software/yahoo-widget-eng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23875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286116" y="6072206"/>
            <a:ext cx="3543296" cy="41114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/>
              <a:t>Mobil</a:t>
            </a:r>
            <a:r>
              <a:rPr lang="es-ES" dirty="0" smtClean="0"/>
              <a:t> Widgets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Visión General</a:t>
            </a:r>
            <a:endParaRPr lang="es-ES" dirty="0"/>
          </a:p>
        </p:txBody>
      </p:sp>
      <p:pic>
        <p:nvPicPr>
          <p:cNvPr id="4" name="Picture 2" descr="http://www.melamorsicata.it/mela/wp-content/uploads/2007/10/widget-in-os-x-mob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27432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Arquitectura de Google Web </a:t>
            </a:r>
            <a:r>
              <a:rPr lang="es-ES" dirty="0" err="1" smtClean="0"/>
              <a:t>Toolkit</a:t>
            </a:r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3071802" y="1643050"/>
            <a:ext cx="3138490" cy="4071966"/>
            <a:chOff x="2786050" y="1785926"/>
            <a:chExt cx="3138490" cy="4071966"/>
          </a:xfrm>
        </p:grpSpPr>
        <p:pic>
          <p:nvPicPr>
            <p:cNvPr id="4" name="3 Imagen" descr="[estructura.png]"/>
            <p:cNvPicPr/>
            <p:nvPr/>
          </p:nvPicPr>
          <p:blipFill>
            <a:blip r:embed="rId2" cstate="print"/>
            <a:srcRect l="58200" t="18142" r="13000" b="66814"/>
            <a:stretch>
              <a:fillRect/>
            </a:stretch>
          </p:blipFill>
          <p:spPr bwMode="auto">
            <a:xfrm>
              <a:off x="3428992" y="1785926"/>
              <a:ext cx="1585914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4 Imagen" descr="[estructura.png]"/>
            <p:cNvPicPr/>
            <p:nvPr/>
          </p:nvPicPr>
          <p:blipFill>
            <a:blip r:embed="rId2" cstate="print"/>
            <a:srcRect r="41600" b="45575"/>
            <a:stretch>
              <a:fillRect/>
            </a:stretch>
          </p:blipFill>
          <p:spPr bwMode="auto">
            <a:xfrm>
              <a:off x="2786050" y="2214554"/>
              <a:ext cx="313849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5 Imagen" descr="[estructura.png]"/>
            <p:cNvPicPr/>
            <p:nvPr/>
          </p:nvPicPr>
          <p:blipFill>
            <a:blip r:embed="rId2" cstate="print"/>
            <a:srcRect l="58600" t="72566" b="13717"/>
            <a:stretch>
              <a:fillRect/>
            </a:stretch>
          </p:blipFill>
          <p:spPr bwMode="auto">
            <a:xfrm>
              <a:off x="3214678" y="4071942"/>
              <a:ext cx="211455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6 Imagen" descr="[estructura.png]"/>
            <p:cNvPicPr/>
            <p:nvPr/>
          </p:nvPicPr>
          <p:blipFill>
            <a:blip r:embed="rId2" cstate="print"/>
            <a:srcRect t="56195" r="42800"/>
            <a:stretch>
              <a:fillRect/>
            </a:stretch>
          </p:blipFill>
          <p:spPr bwMode="auto">
            <a:xfrm>
              <a:off x="2786050" y="4429132"/>
              <a:ext cx="3081340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Componentes básicos de una aplicación desarrollada con GWT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71538" y="1500174"/>
          <a:ext cx="7358114" cy="423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Funcionalidad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716</Words>
  <Application>Microsoft Office PowerPoint</Application>
  <PresentationFormat>Presentación en pantalla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Concurrencia</vt:lpstr>
      <vt:lpstr>CREACIÓN DE UN CONTENEDOR DE WIDGETS</vt:lpstr>
      <vt:lpstr>Introducción</vt:lpstr>
      <vt:lpstr>Objetivos</vt:lpstr>
      <vt:lpstr>Visión General</vt:lpstr>
      <vt:lpstr>Visión General</vt:lpstr>
      <vt:lpstr>Visión General</vt:lpstr>
      <vt:lpstr>Arquitectura de Google Web Toolkit</vt:lpstr>
      <vt:lpstr>Componentes básicos de una aplicación desarrollada con GWT</vt:lpstr>
      <vt:lpstr>Funcionalidad</vt:lpstr>
      <vt:lpstr>Funcionalidad</vt:lpstr>
      <vt:lpstr>Funcionalidad</vt:lpstr>
      <vt:lpstr>Funcionalidad</vt:lpstr>
      <vt:lpstr>Funcionalidad</vt:lpstr>
      <vt:lpstr>Funcionalidad</vt:lpstr>
      <vt:lpstr>Estructura Básica de la Aplicación</vt:lpstr>
      <vt:lpstr>Pruebas</vt:lpstr>
      <vt:lpstr>Resultados</vt:lpstr>
      <vt:lpstr>Resultados</vt:lpstr>
      <vt:lpstr>Resultados</vt:lpstr>
      <vt:lpstr>Resultados</vt:lpstr>
      <vt:lpstr>Resultados</vt:lpstr>
      <vt:lpstr>Conclusiones</vt:lpstr>
      <vt:lpstr>Conclusiones</vt:lpstr>
      <vt:lpstr>Recomendaciones</vt:lpstr>
      <vt:lpstr>MUCHAS GRACIAS…</vt:lpstr>
    </vt:vector>
  </TitlesOfParts>
  <Company>CampoSantoParqueDeLaPaz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Denisse</dc:creator>
  <cp:lastModifiedBy>Denisse</cp:lastModifiedBy>
  <cp:revision>30</cp:revision>
  <dcterms:created xsi:type="dcterms:W3CDTF">2010-10-12T20:41:29Z</dcterms:created>
  <dcterms:modified xsi:type="dcterms:W3CDTF">2010-10-12T23:18:13Z</dcterms:modified>
</cp:coreProperties>
</file>