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2"/>
  </p:notesMasterIdLst>
  <p:sldIdLst>
    <p:sldId id="289" r:id="rId2"/>
    <p:sldId id="290" r:id="rId3"/>
    <p:sldId id="291" r:id="rId4"/>
    <p:sldId id="292" r:id="rId5"/>
    <p:sldId id="293" r:id="rId6"/>
    <p:sldId id="294" r:id="rId7"/>
    <p:sldId id="295" r:id="rId8"/>
    <p:sldId id="296" r:id="rId9"/>
    <p:sldId id="297" r:id="rId10"/>
    <p:sldId id="298" r:id="rId11"/>
    <p:sldId id="299" r:id="rId12"/>
    <p:sldId id="270" r:id="rId13"/>
    <p:sldId id="277" r:id="rId14"/>
    <p:sldId id="267" r:id="rId15"/>
    <p:sldId id="286" r:id="rId16"/>
    <p:sldId id="278" r:id="rId17"/>
    <p:sldId id="280" r:id="rId18"/>
    <p:sldId id="283" r:id="rId19"/>
    <p:sldId id="282" r:id="rId20"/>
    <p:sldId id="281" r:id="rId2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54" autoAdjust="0"/>
  </p:normalViewPr>
  <p:slideViewPr>
    <p:cSldViewPr>
      <p:cViewPr>
        <p:scale>
          <a:sx n="66" d="100"/>
          <a:sy n="66" d="100"/>
        </p:scale>
        <p:origin x="-1284" y="-1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2086BDD-66C6-469E-BBBB-15EAB5AB045D}" type="datetimeFigureOut">
              <a:rPr lang="en-US"/>
              <a:pPr>
                <a:defRPr/>
              </a:pPr>
              <a:t>12/12/2010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A90EF4F-6918-4187-BC1B-66F4F03DDE63}" type="slidenum">
              <a:rPr lang="en-US"/>
              <a:pPr>
                <a:defRPr/>
              </a:pPr>
              <a:t>‹#›</a:t>
            </a:fld>
            <a:endParaRPr lang="en-US"/>
          </a:p>
        </p:txBody>
      </p:sp>
    </p:spTree>
    <p:extLst>
      <p:ext uri="{BB962C8B-B14F-4D97-AF65-F5344CB8AC3E}">
        <p14:creationId xmlns:p14="http://schemas.microsoft.com/office/powerpoint/2010/main" xmlns="" val="14638589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A8D9FC-FC7E-4963-B989-E4D30BB7CEF1}"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C87BDF-5389-46B0-80D6-39A1D350A1AB}" type="slidenum">
              <a:rPr lang="en-US"/>
              <a:pPr fontAlgn="base">
                <a:spcBef>
                  <a:spcPct val="0"/>
                </a:spcBef>
                <a:spcAft>
                  <a:spcPct val="0"/>
                </a:spcAft>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06D308-40A8-4BA7-B608-D86075E558AE}"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1"/>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55"/>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64"/>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65"/>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66"/>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E0FD9A79-A93D-4F7C-AF95-0280036C592A}" type="datetimeFigureOut">
              <a:rPr lang="es-ES"/>
              <a:pPr>
                <a:defRPr/>
              </a:pPr>
              <a:t>12/12/2010</a:t>
            </a:fld>
            <a:endParaRPr lang="es-ES"/>
          </a:p>
        </p:txBody>
      </p:sp>
      <p:sp>
        <p:nvSpPr>
          <p:cNvPr id="16" name="Footer Placeholder 16"/>
          <p:cNvSpPr>
            <a:spLocks noGrp="1"/>
          </p:cNvSpPr>
          <p:nvPr>
            <p:ph type="ftr" sz="quarter" idx="11"/>
          </p:nvPr>
        </p:nvSpPr>
        <p:spPr/>
        <p:txBody>
          <a:bodyPr/>
          <a:lstStyle>
            <a:lvl1pPr>
              <a:defRPr/>
            </a:lvl1pPr>
            <a:extLst/>
          </a:lstStyle>
          <a:p>
            <a:pPr>
              <a:defRPr/>
            </a:pPr>
            <a:endParaRPr lang="es-ES"/>
          </a:p>
        </p:txBody>
      </p:sp>
      <p:sp>
        <p:nvSpPr>
          <p:cNvPr id="17" name="Slide Number Placeholder 28"/>
          <p:cNvSpPr>
            <a:spLocks noGrp="1"/>
          </p:cNvSpPr>
          <p:nvPr>
            <p:ph type="sldNum" sz="quarter" idx="12"/>
          </p:nvPr>
        </p:nvSpPr>
        <p:spPr/>
        <p:txBody>
          <a:bodyPr/>
          <a:lstStyle>
            <a:lvl1pPr>
              <a:defRPr/>
            </a:lvl1pPr>
            <a:extLst/>
          </a:lstStyle>
          <a:p>
            <a:pPr>
              <a:defRPr/>
            </a:pPr>
            <a:fld id="{8EBFEEC8-43B7-4A1F-9401-5FF2AEDD6CD1}"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7D07885-7F15-4510-A2D1-C58C0AE0BB40}" type="datetimeFigureOut">
              <a:rPr lang="es-ES"/>
              <a:pPr>
                <a:defRPr/>
              </a:pPr>
              <a:t>12/12/2010</a:t>
            </a:fld>
            <a:endParaRPr lang="es-ES"/>
          </a:p>
        </p:txBody>
      </p:sp>
      <p:sp>
        <p:nvSpPr>
          <p:cNvPr id="5" name="Footer Placeholder 2"/>
          <p:cNvSpPr>
            <a:spLocks noGrp="1"/>
          </p:cNvSpPr>
          <p:nvPr>
            <p:ph type="ftr" sz="quarter" idx="11"/>
          </p:nvPr>
        </p:nvSpPr>
        <p:spPr/>
        <p:txBody>
          <a:bodyPr/>
          <a:lstStyle>
            <a:lvl1pPr>
              <a:defRPr/>
            </a:lvl1pPr>
          </a:lstStyle>
          <a:p>
            <a:pPr>
              <a:defRPr/>
            </a:pPr>
            <a:endParaRPr lang="es-ES"/>
          </a:p>
        </p:txBody>
      </p:sp>
      <p:sp>
        <p:nvSpPr>
          <p:cNvPr id="6" name="Slide Number Placeholder 22"/>
          <p:cNvSpPr>
            <a:spLocks noGrp="1"/>
          </p:cNvSpPr>
          <p:nvPr>
            <p:ph type="sldNum" sz="quarter" idx="12"/>
          </p:nvPr>
        </p:nvSpPr>
        <p:spPr/>
        <p:txBody>
          <a:bodyPr/>
          <a:lstStyle>
            <a:lvl1pPr>
              <a:defRPr/>
            </a:lvl1pPr>
          </a:lstStyle>
          <a:p>
            <a:pPr>
              <a:defRPr/>
            </a:pPr>
            <a:fld id="{DB08527F-9DF2-485E-A565-48329004D0C7}"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667B564-26DB-4705-8445-1D0B2869D508}" type="datetimeFigureOut">
              <a:rPr lang="es-ES"/>
              <a:pPr>
                <a:defRPr/>
              </a:pPr>
              <a:t>12/12/2010</a:t>
            </a:fld>
            <a:endParaRPr lang="es-ES"/>
          </a:p>
        </p:txBody>
      </p:sp>
      <p:sp>
        <p:nvSpPr>
          <p:cNvPr id="5" name="Footer Placeholder 2"/>
          <p:cNvSpPr>
            <a:spLocks noGrp="1"/>
          </p:cNvSpPr>
          <p:nvPr>
            <p:ph type="ftr" sz="quarter" idx="11"/>
          </p:nvPr>
        </p:nvSpPr>
        <p:spPr/>
        <p:txBody>
          <a:bodyPr/>
          <a:lstStyle>
            <a:lvl1pPr>
              <a:defRPr/>
            </a:lvl1pPr>
          </a:lstStyle>
          <a:p>
            <a:pPr>
              <a:defRPr/>
            </a:pPr>
            <a:endParaRPr lang="es-ES"/>
          </a:p>
        </p:txBody>
      </p:sp>
      <p:sp>
        <p:nvSpPr>
          <p:cNvPr id="6" name="Slide Number Placeholder 22"/>
          <p:cNvSpPr>
            <a:spLocks noGrp="1"/>
          </p:cNvSpPr>
          <p:nvPr>
            <p:ph type="sldNum" sz="quarter" idx="12"/>
          </p:nvPr>
        </p:nvSpPr>
        <p:spPr/>
        <p:txBody>
          <a:bodyPr/>
          <a:lstStyle>
            <a:lvl1pPr>
              <a:defRPr/>
            </a:lvl1pPr>
          </a:lstStyle>
          <a:p>
            <a:pPr>
              <a:defRPr/>
            </a:pPr>
            <a:fld id="{51D336E8-A953-414B-AACA-24CACE9E6E99}"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2A5A2FD-503B-40F1-A334-46E926D61B47}" type="datetimeFigureOut">
              <a:rPr lang="es-ES"/>
              <a:pPr>
                <a:defRPr/>
              </a:pPr>
              <a:t>12/12/2010</a:t>
            </a:fld>
            <a:endParaRPr lang="es-ES"/>
          </a:p>
        </p:txBody>
      </p:sp>
      <p:sp>
        <p:nvSpPr>
          <p:cNvPr id="5" name="Footer Placeholder 2"/>
          <p:cNvSpPr>
            <a:spLocks noGrp="1"/>
          </p:cNvSpPr>
          <p:nvPr>
            <p:ph type="ftr" sz="quarter" idx="11"/>
          </p:nvPr>
        </p:nvSpPr>
        <p:spPr/>
        <p:txBody>
          <a:bodyPr/>
          <a:lstStyle>
            <a:lvl1pPr>
              <a:defRPr/>
            </a:lvl1pPr>
          </a:lstStyle>
          <a:p>
            <a:pPr>
              <a:defRPr/>
            </a:pPr>
            <a:endParaRPr lang="es-ES"/>
          </a:p>
        </p:txBody>
      </p:sp>
      <p:sp>
        <p:nvSpPr>
          <p:cNvPr id="6" name="Slide Number Placeholder 22"/>
          <p:cNvSpPr>
            <a:spLocks noGrp="1"/>
          </p:cNvSpPr>
          <p:nvPr>
            <p:ph type="sldNum" sz="quarter" idx="12"/>
          </p:nvPr>
        </p:nvSpPr>
        <p:spPr/>
        <p:txBody>
          <a:bodyPr/>
          <a:lstStyle>
            <a:lvl1pPr>
              <a:defRPr/>
            </a:lvl1pPr>
          </a:lstStyle>
          <a:p>
            <a:pPr>
              <a:defRPr/>
            </a:pPr>
            <a:fld id="{2C34DEB4-5E3F-4D86-9166-8C287543DF27}"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1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B16D9368-1319-4D1F-A4CF-A2B160B536A1}" type="datetimeFigureOut">
              <a:rPr lang="es-ES"/>
              <a:pPr>
                <a:defRPr/>
              </a:pPr>
              <a:t>12/12/2010</a:t>
            </a:fld>
            <a:endParaRPr lang="es-ES"/>
          </a:p>
        </p:txBody>
      </p:sp>
      <p:sp>
        <p:nvSpPr>
          <p:cNvPr id="26" name="Footer Placeholder 4"/>
          <p:cNvSpPr>
            <a:spLocks noGrp="1"/>
          </p:cNvSpPr>
          <p:nvPr>
            <p:ph type="ftr" sz="quarter" idx="11"/>
          </p:nvPr>
        </p:nvSpPr>
        <p:spPr/>
        <p:txBody>
          <a:bodyPr/>
          <a:lstStyle>
            <a:lvl1pPr>
              <a:defRPr/>
            </a:lvl1pPr>
            <a:extLst/>
          </a:lstStyle>
          <a:p>
            <a:pPr>
              <a:defRPr/>
            </a:pPr>
            <a:endParaRPr lang="es-ES"/>
          </a:p>
        </p:txBody>
      </p:sp>
      <p:sp>
        <p:nvSpPr>
          <p:cNvPr id="27" name="Slide Number Placeholder 5"/>
          <p:cNvSpPr>
            <a:spLocks noGrp="1"/>
          </p:cNvSpPr>
          <p:nvPr>
            <p:ph type="sldNum" sz="quarter" idx="12"/>
          </p:nvPr>
        </p:nvSpPr>
        <p:spPr/>
        <p:txBody>
          <a:bodyPr/>
          <a:lstStyle>
            <a:lvl1pPr>
              <a:defRPr/>
            </a:lvl1pPr>
            <a:extLst/>
          </a:lstStyle>
          <a:p>
            <a:pPr>
              <a:defRPr/>
            </a:pPr>
            <a:fld id="{8160C4D8-0554-43AE-B33F-ED63A1231BF6}"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FD43C21-6018-4BB4-BA3C-8EE1644A27FE}" type="datetimeFigureOut">
              <a:rPr lang="es-ES"/>
              <a:pPr>
                <a:defRPr/>
              </a:pPr>
              <a:t>12/12/2010</a:t>
            </a:fld>
            <a:endParaRPr lang="es-ES"/>
          </a:p>
        </p:txBody>
      </p:sp>
      <p:sp>
        <p:nvSpPr>
          <p:cNvPr id="6" name="Footer Placeholder 5"/>
          <p:cNvSpPr>
            <a:spLocks noGrp="1"/>
          </p:cNvSpPr>
          <p:nvPr>
            <p:ph type="ftr" sz="quarter" idx="11"/>
          </p:nvPr>
        </p:nvSpPr>
        <p:spPr/>
        <p:txBody>
          <a:bodyPr/>
          <a:lstStyle>
            <a:lvl1pPr>
              <a:defRPr/>
            </a:lvl1pPr>
            <a:extLst/>
          </a:lstStyle>
          <a:p>
            <a:pPr>
              <a:defRPr/>
            </a:pPr>
            <a:endParaRPr lang="es-ES"/>
          </a:p>
        </p:txBody>
      </p:sp>
      <p:sp>
        <p:nvSpPr>
          <p:cNvPr id="7" name="Slide Number Placeholder 6"/>
          <p:cNvSpPr>
            <a:spLocks noGrp="1"/>
          </p:cNvSpPr>
          <p:nvPr>
            <p:ph type="sldNum" sz="quarter" idx="12"/>
          </p:nvPr>
        </p:nvSpPr>
        <p:spPr/>
        <p:txBody>
          <a:bodyPr/>
          <a:lstStyle>
            <a:lvl1pPr>
              <a:defRPr/>
            </a:lvl1pPr>
            <a:extLst/>
          </a:lstStyle>
          <a:p>
            <a:pPr>
              <a:defRPr/>
            </a:pPr>
            <a:fld id="{D812633D-4476-422B-91BF-992B1FA24550}"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D012A654-2C58-4963-BC80-5B71CB32E2EE}" type="datetimeFigureOut">
              <a:rPr lang="es-ES"/>
              <a:pPr>
                <a:defRPr/>
              </a:pPr>
              <a:t>12/12/2010</a:t>
            </a:fld>
            <a:endParaRPr lang="es-ES"/>
          </a:p>
        </p:txBody>
      </p:sp>
      <p:sp>
        <p:nvSpPr>
          <p:cNvPr id="18" name="Footer Placeholder 7"/>
          <p:cNvSpPr>
            <a:spLocks noGrp="1"/>
          </p:cNvSpPr>
          <p:nvPr>
            <p:ph type="ftr" sz="quarter" idx="11"/>
          </p:nvPr>
        </p:nvSpPr>
        <p:spPr/>
        <p:txBody>
          <a:bodyPr/>
          <a:lstStyle>
            <a:lvl1pPr>
              <a:defRPr/>
            </a:lvl1pPr>
            <a:extLst/>
          </a:lstStyle>
          <a:p>
            <a:pPr>
              <a:defRPr/>
            </a:pPr>
            <a:endParaRPr lang="es-ES"/>
          </a:p>
        </p:txBody>
      </p:sp>
      <p:sp>
        <p:nvSpPr>
          <p:cNvPr id="19" name="Slide Number Placeholder 8"/>
          <p:cNvSpPr>
            <a:spLocks noGrp="1"/>
          </p:cNvSpPr>
          <p:nvPr>
            <p:ph type="sldNum" sz="quarter" idx="12"/>
          </p:nvPr>
        </p:nvSpPr>
        <p:spPr/>
        <p:txBody>
          <a:bodyPr/>
          <a:lstStyle>
            <a:lvl1pPr>
              <a:defRPr/>
            </a:lvl1pPr>
            <a:extLst/>
          </a:lstStyle>
          <a:p>
            <a:pPr>
              <a:defRPr/>
            </a:pPr>
            <a:fld id="{9734691B-AAC9-443D-8A44-9A5279889737}"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475B807-2320-4792-B697-BA271A3F6CF4}" type="datetimeFigureOut">
              <a:rPr lang="es-ES"/>
              <a:pPr>
                <a:defRPr/>
              </a:pPr>
              <a:t>12/12/2010</a:t>
            </a:fld>
            <a:endParaRPr lang="es-ES"/>
          </a:p>
        </p:txBody>
      </p:sp>
      <p:sp>
        <p:nvSpPr>
          <p:cNvPr id="4" name="Footer Placeholder 2"/>
          <p:cNvSpPr>
            <a:spLocks noGrp="1"/>
          </p:cNvSpPr>
          <p:nvPr>
            <p:ph type="ftr" sz="quarter" idx="11"/>
          </p:nvPr>
        </p:nvSpPr>
        <p:spPr/>
        <p:txBody>
          <a:bodyPr/>
          <a:lstStyle>
            <a:lvl1pPr>
              <a:defRPr/>
            </a:lvl1pPr>
          </a:lstStyle>
          <a:p>
            <a:pPr>
              <a:defRPr/>
            </a:pPr>
            <a:endParaRPr lang="es-ES"/>
          </a:p>
        </p:txBody>
      </p:sp>
      <p:sp>
        <p:nvSpPr>
          <p:cNvPr id="5" name="Slide Number Placeholder 22"/>
          <p:cNvSpPr>
            <a:spLocks noGrp="1"/>
          </p:cNvSpPr>
          <p:nvPr>
            <p:ph type="sldNum" sz="quarter" idx="12"/>
          </p:nvPr>
        </p:nvSpPr>
        <p:spPr/>
        <p:txBody>
          <a:bodyPr/>
          <a:lstStyle>
            <a:lvl1pPr>
              <a:defRPr/>
            </a:lvl1pPr>
          </a:lstStyle>
          <a:p>
            <a:pPr>
              <a:defRPr/>
            </a:pPr>
            <a:fld id="{C9FA7B04-6E20-4A63-AA73-B6D6B63BD9FC}"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DECCA96C-B463-45C4-BAAC-38F5D0D0D28F}" type="datetimeFigureOut">
              <a:rPr lang="es-ES"/>
              <a:pPr>
                <a:defRPr/>
              </a:pPr>
              <a:t>12/12/2010</a:t>
            </a:fld>
            <a:endParaRPr lang="es-ES"/>
          </a:p>
        </p:txBody>
      </p:sp>
      <p:sp>
        <p:nvSpPr>
          <p:cNvPr id="3" name="Footer Placeholder 2"/>
          <p:cNvSpPr>
            <a:spLocks noGrp="1"/>
          </p:cNvSpPr>
          <p:nvPr>
            <p:ph type="ftr" sz="quarter" idx="11"/>
          </p:nvPr>
        </p:nvSpPr>
        <p:spPr/>
        <p:txBody>
          <a:bodyPr/>
          <a:lstStyle>
            <a:lvl1pPr>
              <a:defRPr/>
            </a:lvl1pPr>
            <a:extLst/>
          </a:lstStyle>
          <a:p>
            <a:pPr>
              <a:defRPr/>
            </a:pPr>
            <a:endParaRPr lang="es-ES"/>
          </a:p>
        </p:txBody>
      </p:sp>
      <p:sp>
        <p:nvSpPr>
          <p:cNvPr id="4" name="Slide Number Placeholder 3"/>
          <p:cNvSpPr>
            <a:spLocks noGrp="1"/>
          </p:cNvSpPr>
          <p:nvPr>
            <p:ph type="sldNum" sz="quarter" idx="12"/>
          </p:nvPr>
        </p:nvSpPr>
        <p:spPr/>
        <p:txBody>
          <a:bodyPr/>
          <a:lstStyle>
            <a:lvl1pPr>
              <a:defRPr/>
            </a:lvl1pPr>
            <a:extLst/>
          </a:lstStyle>
          <a:p>
            <a:pPr>
              <a:defRPr/>
            </a:pPr>
            <a:fld id="{DA51E71E-1A1F-4CFB-A7C4-890B958D0EF8}"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997F5B1-4EF2-4B44-9721-A110B0E3A26A}" type="datetimeFigureOut">
              <a:rPr lang="es-ES"/>
              <a:pPr>
                <a:defRPr/>
              </a:pPr>
              <a:t>12/12/2010</a:t>
            </a:fld>
            <a:endParaRPr lang="es-ES"/>
          </a:p>
        </p:txBody>
      </p:sp>
      <p:sp>
        <p:nvSpPr>
          <p:cNvPr id="6" name="Footer Placeholder 2"/>
          <p:cNvSpPr>
            <a:spLocks noGrp="1"/>
          </p:cNvSpPr>
          <p:nvPr>
            <p:ph type="ftr" sz="quarter" idx="11"/>
          </p:nvPr>
        </p:nvSpPr>
        <p:spPr/>
        <p:txBody>
          <a:bodyPr/>
          <a:lstStyle>
            <a:lvl1pPr>
              <a:defRPr/>
            </a:lvl1pPr>
          </a:lstStyle>
          <a:p>
            <a:pPr>
              <a:defRPr/>
            </a:pPr>
            <a:endParaRPr lang="es-ES"/>
          </a:p>
        </p:txBody>
      </p:sp>
      <p:sp>
        <p:nvSpPr>
          <p:cNvPr id="7" name="Slide Number Placeholder 22"/>
          <p:cNvSpPr>
            <a:spLocks noGrp="1"/>
          </p:cNvSpPr>
          <p:nvPr>
            <p:ph type="sldNum" sz="quarter" idx="12"/>
          </p:nvPr>
        </p:nvSpPr>
        <p:spPr/>
        <p:txBody>
          <a:bodyPr/>
          <a:lstStyle>
            <a:lvl1pPr>
              <a:defRPr/>
            </a:lvl1pPr>
          </a:lstStyle>
          <a:p>
            <a:pPr>
              <a:defRPr/>
            </a:pPr>
            <a:fld id="{A67A6857-A3BA-430D-BC9F-263149FCD855}"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9"/>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3"/>
          <p:cNvGrpSpPr>
            <a:grpSpLocks/>
          </p:cNvGrpSpPr>
          <p:nvPr/>
        </p:nvGrpSpPr>
        <p:grpSpPr bwMode="auto">
          <a:xfrm rot="5400000">
            <a:off x="8667751" y="1371600"/>
            <a:ext cx="131762" cy="128587"/>
            <a:chOff x="6668087" y="1297746"/>
            <a:chExt cx="161840" cy="156602"/>
          </a:xfrm>
        </p:grpSpPr>
        <p:cxnSp>
          <p:nvCxnSpPr>
            <p:cNvPr id="12" name="Straight Connector 10"/>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8320087" y="1474788"/>
            <a:ext cx="131763" cy="128588"/>
            <a:chOff x="6668087" y="1297746"/>
            <a:chExt cx="161840" cy="156602"/>
          </a:xfrm>
        </p:grpSpPr>
        <p:cxnSp>
          <p:nvCxnSpPr>
            <p:cNvPr id="16" name="Straight Connector 18"/>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EB36DCE4-52B9-4DBE-9BDF-0E3BFDD97EC9}" type="datetimeFigureOut">
              <a:rPr lang="es-ES"/>
              <a:pPr>
                <a:defRPr/>
              </a:pPr>
              <a:t>12/12/2010</a:t>
            </a:fld>
            <a:endParaRPr lang="es-E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s-E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9658E2F0-03C0-49E1-A6AF-80349BE5ACAB}"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defRPr>
            </a:lvl1pPr>
            <a:extLst/>
          </a:lstStyle>
          <a:p>
            <a:pPr>
              <a:defRPr/>
            </a:pPr>
            <a:fld id="{19E2C37E-143A-4E0F-8402-4B014F1E5D6E}" type="datetimeFigureOut">
              <a:rPr lang="es-ES"/>
              <a:pPr>
                <a:defRPr/>
              </a:pPr>
              <a:t>12/12/2010</a:t>
            </a:fld>
            <a:endParaRPr lang="es-E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s-E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defRPr>
            </a:lvl1pPr>
            <a:extLst/>
          </a:lstStyle>
          <a:p>
            <a:pPr>
              <a:defRPr/>
            </a:pPr>
            <a:fld id="{E9B33FE5-1F9D-4DC5-8CA6-04CCA41E3FE7}" type="slidenum">
              <a:rPr lang="es-ES"/>
              <a:pPr>
                <a:defRPr/>
              </a:pPr>
              <a:t>‹#›</a:t>
            </a:fld>
            <a:endParaRPr lang="es-ES"/>
          </a:p>
        </p:txBody>
      </p:sp>
    </p:spTree>
  </p:cSld>
  <p:clrMap bg1="dk1" tx1="lt1" bg2="dk2" tx2="lt2" accent1="accent1" accent2="accent2" accent3="accent3" accent4="accent4" accent5="accent5" accent6="accent6" hlink="hlink" folHlink="folHlink"/>
  <p:sldLayoutIdLst>
    <p:sldLayoutId id="2147483936" r:id="rId1"/>
    <p:sldLayoutId id="2147483931" r:id="rId2"/>
    <p:sldLayoutId id="2147483937" r:id="rId3"/>
    <p:sldLayoutId id="2147483938" r:id="rId4"/>
    <p:sldLayoutId id="2147483939" r:id="rId5"/>
    <p:sldLayoutId id="2147483932" r:id="rId6"/>
    <p:sldLayoutId id="2147483940" r:id="rId7"/>
    <p:sldLayoutId id="2147483933" r:id="rId8"/>
    <p:sldLayoutId id="2147483941" r:id="rId9"/>
    <p:sldLayoutId id="2147483934" r:id="rId10"/>
    <p:sldLayoutId id="2147483935" r:id="rId11"/>
  </p:sldLayoutIdLst>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611560" y="2636912"/>
            <a:ext cx="8175282" cy="2149410"/>
          </a:xfrm>
        </p:spPr>
        <p:txBody>
          <a:bodyPr>
            <a:normAutofit fontScale="90000"/>
          </a:bodyPr>
          <a:lstStyle/>
          <a:p>
            <a:pPr algn="ctr" fontAlgn="auto">
              <a:lnSpc>
                <a:spcPct val="150000"/>
              </a:lnSpc>
              <a:spcAft>
                <a:spcPts val="0"/>
              </a:spcAft>
              <a:defRPr/>
            </a:pPr>
            <a:r>
              <a:rPr lang="es-ES" sz="2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Baskerville Old Face" pitchFamily="18" charset="0"/>
              </a:rPr>
              <a:t>“</a:t>
            </a:r>
            <a:r>
              <a:rPr lang="es-EC" sz="2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Baskerville Old Face" pitchFamily="18" charset="0"/>
              </a:rPr>
              <a:t>Uso del transceptor infrarrojo Pololu Beacon en interfaz con el robot Pololu 3pi en optimización de rutinas de comportamiento coordinado con robot similar.</a:t>
            </a:r>
            <a:r>
              <a:rPr lang="es-ES" sz="2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Baskerville Old Face" pitchFamily="18" charset="0"/>
              </a:rPr>
              <a:t>”</a:t>
            </a:r>
            <a:r>
              <a:rPr lang="en-US" sz="28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2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2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2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rPr>
              <a:t/>
            </a:r>
            <a:br>
              <a:rPr lang="es-E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rPr>
            </a:br>
            <a:endParaRPr lang="es-ES" sz="3200"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itchFamily="82" charset="0"/>
            </a:endParaRPr>
          </a:p>
        </p:txBody>
      </p:sp>
      <p:sp>
        <p:nvSpPr>
          <p:cNvPr id="8" name="7 Subtítulo"/>
          <p:cNvSpPr>
            <a:spLocks noGrp="1"/>
          </p:cNvSpPr>
          <p:nvPr>
            <p:ph type="subTitle" idx="1"/>
          </p:nvPr>
        </p:nvSpPr>
        <p:spPr>
          <a:xfrm>
            <a:off x="1231900" y="1773238"/>
            <a:ext cx="6911975" cy="719137"/>
          </a:xfrm>
        </p:spPr>
        <p:txBody>
          <a:bodyPr>
            <a:normAutofit/>
          </a:bodyPr>
          <a:lstStyle/>
          <a:p>
            <a:pPr algn="ctr" fontAlgn="auto">
              <a:spcAft>
                <a:spcPts val="0"/>
              </a:spcAft>
              <a:buFont typeface="Wingdings"/>
              <a:buNone/>
              <a:defRPr/>
            </a:pPr>
            <a:r>
              <a:rPr lang="es-ES" sz="1800" spc="300" dirty="0" smtClean="0">
                <a:latin typeface="Broadway" pitchFamily="82" charset="0"/>
              </a:rPr>
              <a:t>TESINA DE SEMINARIO DE GRADUACION</a:t>
            </a:r>
            <a:r>
              <a:rPr lang="es-ES" sz="1800" b="1" spc="300" dirty="0" smtClean="0">
                <a:latin typeface="Broadway" pitchFamily="82" charset="0"/>
              </a:rPr>
              <a:t>:</a:t>
            </a:r>
            <a:endParaRPr lang="es-ES" sz="1800" b="1" spc="300" dirty="0">
              <a:latin typeface="Broadway" pitchFamily="82" charset="0"/>
            </a:endParaRPr>
          </a:p>
        </p:txBody>
      </p:sp>
      <p:pic>
        <p:nvPicPr>
          <p:cNvPr id="14339" name="Imagen 1" descr="Descripción: Descripción: index_r34_c2"/>
          <p:cNvPicPr>
            <a:picLocks noChangeAspect="1" noChangeArrowheads="1"/>
          </p:cNvPicPr>
          <p:nvPr/>
        </p:nvPicPr>
        <p:blipFill>
          <a:blip r:embed="rId3" cstate="print"/>
          <a:srcRect/>
          <a:stretch>
            <a:fillRect/>
          </a:stretch>
        </p:blipFill>
        <p:spPr bwMode="auto">
          <a:xfrm>
            <a:off x="4062413" y="500063"/>
            <a:ext cx="1295400" cy="1171575"/>
          </a:xfrm>
          <a:prstGeom prst="rect">
            <a:avLst/>
          </a:prstGeom>
          <a:noFill/>
          <a:ln w="9525">
            <a:noFill/>
            <a:miter lim="800000"/>
            <a:headEnd/>
            <a:tailEnd/>
          </a:ln>
        </p:spPr>
      </p:pic>
      <p:sp>
        <p:nvSpPr>
          <p:cNvPr id="10" name="6 Título"/>
          <p:cNvSpPr txBox="1">
            <a:spLocks/>
          </p:cNvSpPr>
          <p:nvPr/>
        </p:nvSpPr>
        <p:spPr>
          <a:xfrm>
            <a:off x="714348" y="4929198"/>
            <a:ext cx="7929618" cy="1285884"/>
          </a:xfrm>
          <a:prstGeom prst="rect">
            <a:avLst/>
          </a:prstGeom>
        </p:spPr>
        <p:txBody>
          <a:bodyPr>
            <a:normAutofit fontScale="55000" lnSpcReduction="20000"/>
          </a:bodyPr>
          <a:lstStyle/>
          <a:p>
            <a:pPr marR="9144" fontAlgn="auto">
              <a:spcAft>
                <a:spcPts val="0"/>
              </a:spcAft>
              <a:defRPr/>
            </a:pPr>
            <a:r>
              <a:rPr lang="es-ES" sz="3200" spc="300" dirty="0">
                <a:latin typeface="Broadway" pitchFamily="82" charset="0"/>
              </a:rPr>
              <a:t>INTEGRANTES:</a:t>
            </a:r>
            <a:r>
              <a:rPr lang="es-E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a:r>
            <a:br>
              <a:rPr lang="es-E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br>
            <a:r>
              <a:rPr lang="es-E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a:t>
            </a:r>
            <a:r>
              <a:rPr lang="es-ES" sz="3200" dirty="0">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t>María </a:t>
            </a:r>
            <a:r>
              <a:rPr lang="es-ES" sz="3200" dirty="0" err="1">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t>Leonela</a:t>
            </a:r>
            <a:r>
              <a:rPr lang="es-ES" sz="3200" dirty="0">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t> Cumbe G.</a:t>
            </a:r>
            <a:br>
              <a:rPr lang="es-ES" sz="3200" dirty="0">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br>
            <a:r>
              <a:rPr lang="es-ES" sz="3200" dirty="0">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t>					Vicente Javier Morales M.</a:t>
            </a:r>
            <a:br>
              <a:rPr lang="es-ES" sz="3200" dirty="0">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br>
            <a:r>
              <a:rPr lang="es-ES" sz="3200" dirty="0">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t>					Edison Orlando </a:t>
            </a:r>
            <a:r>
              <a:rPr lang="es-ES" sz="3200" dirty="0" err="1">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t>Pincay</a:t>
            </a:r>
            <a:r>
              <a:rPr lang="es-ES" sz="3200" dirty="0">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t> </a:t>
            </a:r>
            <a:r>
              <a:rPr lang="es-ES" sz="3200" dirty="0" err="1">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t>P</a:t>
            </a:r>
            <a:r>
              <a:rPr lang="es-ES" sz="3200" dirty="0">
                <a:ln w="12700">
                  <a:solidFill>
                    <a:schemeClr val="tx2">
                      <a:satMod val="155000"/>
                    </a:schemeClr>
                  </a:solidFill>
                  <a:prstDash val="solid"/>
                </a:ln>
                <a:solidFill>
                  <a:schemeClr val="bg1">
                    <a:lumMod val="50000"/>
                    <a:lumOff val="50000"/>
                  </a:schemeClr>
                </a:solidFill>
                <a:effectLst>
                  <a:outerShdw blurRad="41275" dist="20320" dir="1800000" algn="tl" rotWithShape="0">
                    <a:srgbClr val="000000">
                      <a:alpha val="40000"/>
                    </a:srgbClr>
                  </a:outerShdw>
                </a:effectLst>
                <a:latin typeface="+mj-lt"/>
              </a:rPr>
              <a:t>.</a:t>
            </a:r>
            <a:r>
              <a:rPr lang="es-ES" sz="3600" dirty="0">
                <a:ln w="12700">
                  <a:solidFill>
                    <a:schemeClr val="tx2">
                      <a:satMod val="155000"/>
                    </a:schemeClr>
                  </a:solidFill>
                  <a:prstDash val="solid"/>
                </a:ln>
                <a:solidFill>
                  <a:schemeClr val="tx1">
                    <a:lumMod val="65000"/>
                  </a:schemeClr>
                </a:solidFill>
                <a:effectLst>
                  <a:outerShdw blurRad="41275" dist="20320" dir="1800000" algn="tl" rotWithShape="0">
                    <a:srgbClr val="000000">
                      <a:alpha val="40000"/>
                    </a:srgbClr>
                  </a:outerShdw>
                </a:effectLst>
                <a:latin typeface="+mn-lt"/>
              </a:rPr>
              <a:t/>
            </a:r>
            <a:br>
              <a:rPr lang="es-ES" sz="3600" dirty="0">
                <a:ln w="12700">
                  <a:solidFill>
                    <a:schemeClr val="tx2">
                      <a:satMod val="155000"/>
                    </a:schemeClr>
                  </a:solidFill>
                  <a:prstDash val="solid"/>
                </a:ln>
                <a:solidFill>
                  <a:schemeClr val="tx1">
                    <a:lumMod val="65000"/>
                  </a:schemeClr>
                </a:solidFill>
                <a:effectLst>
                  <a:outerShdw blurRad="41275" dist="20320" dir="1800000" algn="tl" rotWithShape="0">
                    <a:srgbClr val="000000">
                      <a:alpha val="40000"/>
                    </a:srgbClr>
                  </a:outerShdw>
                </a:effectLst>
                <a:latin typeface="+mn-lt"/>
              </a:rPr>
            </a:br>
            <a:endParaRPr lang="es-ES" sz="3200" b="1" dirty="0">
              <a:ln w="12700">
                <a:solidFill>
                  <a:schemeClr val="tx2">
                    <a:satMod val="155000"/>
                  </a:schemeClr>
                </a:solidFill>
                <a:prstDash val="solid"/>
              </a:ln>
              <a:solidFill>
                <a:schemeClr val="tx1">
                  <a:lumMod val="65000"/>
                </a:schemeClr>
              </a:solidFill>
              <a:effectLst>
                <a:outerShdw blurRad="41275" dist="20320" dir="1800000" algn="tl" rotWithShape="0">
                  <a:srgbClr val="000000">
                    <a:alpha val="40000"/>
                  </a:srgbClr>
                </a:outerShdw>
              </a:effectLst>
              <a:latin typeface="Showcard Gothic" pitchFamily="82"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47056" y="1602666"/>
            <a:ext cx="8496944" cy="1754326"/>
          </a:xfrm>
          <a:prstGeom prst="rect">
            <a:avLst/>
          </a:prstGeom>
        </p:spPr>
        <p:txBody>
          <a:bodyPr>
            <a:spAutoFit/>
          </a:bodyPr>
          <a:lstStyle/>
          <a:p>
            <a:pPr fontAlgn="auto">
              <a:spcBef>
                <a:spcPts val="0"/>
              </a:spcBef>
              <a:spcAft>
                <a:spcPts val="0"/>
              </a:spcAft>
              <a:defRPr/>
            </a:pPr>
            <a:r>
              <a:rPr lang="es-EC" spc="300" dirty="0" err="1">
                <a:solidFill>
                  <a:schemeClr val="accent3"/>
                </a:solidFill>
                <a:effectLst>
                  <a:innerShdw blurRad="63500" dist="50800" dir="13500000">
                    <a:prstClr val="black">
                      <a:alpha val="50000"/>
                    </a:prstClr>
                  </a:innerShdw>
                </a:effectLst>
                <a:latin typeface="Broadway" pitchFamily="82" charset="0"/>
              </a:rPr>
              <a:t>Microntrolador</a:t>
            </a:r>
            <a:r>
              <a:rPr lang="es-EC" spc="300" dirty="0">
                <a:solidFill>
                  <a:schemeClr val="accent3"/>
                </a:solidFill>
                <a:effectLst>
                  <a:innerShdw blurRad="63500" dist="50800" dir="13500000">
                    <a:prstClr val="black">
                      <a:alpha val="50000"/>
                    </a:prstClr>
                  </a:innerShdw>
                </a:effectLst>
                <a:latin typeface="Broadway" pitchFamily="82" charset="0"/>
              </a:rPr>
              <a:t> PIC 16F886</a:t>
            </a:r>
          </a:p>
          <a:p>
            <a:pPr fontAlgn="auto">
              <a:spcBef>
                <a:spcPts val="0"/>
              </a:spcBef>
              <a:spcAft>
                <a:spcPts val="0"/>
              </a:spcAft>
              <a:defRPr/>
            </a:pPr>
            <a:r>
              <a:rPr lang="es-ES" dirty="0">
                <a:latin typeface="+mn-lt"/>
              </a:rPr>
              <a:t>En su arquitectura interna posee 8 niveles de profundidad en la pila, frecuencia de oscilación 8MHz, convertidor A/D con 10 bit de resolución, temporizadores TMR0, TMR1 y TMR2, modulo de PWM, permite RS-485, RS-232 la cual se está utilizando como comunicación en el proyecto, tiene los Puerto A, B y C.</a:t>
            </a:r>
            <a:endParaRPr lang="en-US" dirty="0">
              <a:latin typeface="+mn-lt"/>
            </a:endParaRPr>
          </a:p>
          <a:p>
            <a:pPr fontAlgn="auto">
              <a:spcBef>
                <a:spcPts val="0"/>
              </a:spcBef>
              <a:spcAft>
                <a:spcPts val="0"/>
              </a:spcAft>
              <a:defRPr/>
            </a:pPr>
            <a:endParaRPr lang="es-EC" spc="300" dirty="0">
              <a:solidFill>
                <a:schemeClr val="accent3"/>
              </a:solidFill>
              <a:effectLst>
                <a:innerShdw blurRad="63500" dist="50800" dir="13500000">
                  <a:prstClr val="black">
                    <a:alpha val="50000"/>
                  </a:prstClr>
                </a:innerShdw>
              </a:effectLst>
              <a:latin typeface="Broadway" pitchFamily="82" charset="0"/>
            </a:endParaRPr>
          </a:p>
        </p:txBody>
      </p:sp>
      <p:pic>
        <p:nvPicPr>
          <p:cNvPr id="24578" name="Picture 3"/>
          <p:cNvPicPr>
            <a:picLocks noChangeAspect="1" noChangeArrowheads="1"/>
          </p:cNvPicPr>
          <p:nvPr/>
        </p:nvPicPr>
        <p:blipFill>
          <a:blip r:embed="rId2" cstate="print"/>
          <a:srcRect l="24248" t="32111" r="19749" b="30241"/>
          <a:stretch>
            <a:fillRect/>
          </a:stretch>
        </p:blipFill>
        <p:spPr bwMode="auto">
          <a:xfrm>
            <a:off x="2843213" y="3284538"/>
            <a:ext cx="3816350" cy="3097212"/>
          </a:xfrm>
          <a:prstGeom prst="rect">
            <a:avLst/>
          </a:prstGeom>
          <a:noFill/>
          <a:ln w="9525">
            <a:noFill/>
            <a:miter lim="800000"/>
            <a:headEnd/>
            <a:tailEnd/>
          </a:ln>
        </p:spPr>
      </p:pic>
      <p:sp>
        <p:nvSpPr>
          <p:cNvPr id="6" name="5 CuadroTexto"/>
          <p:cNvSpPr txBox="1"/>
          <p:nvPr/>
        </p:nvSpPr>
        <p:spPr>
          <a:xfrm>
            <a:off x="642910" y="334012"/>
            <a:ext cx="8001056"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Herramientas de Hardware para la Implementación del </a:t>
            </a:r>
            <a:r>
              <a:rPr lang="es-ES" sz="2800" spc="300" dirty="0" err="1">
                <a:solidFill>
                  <a:srgbClr val="00B0F0"/>
                </a:solidFill>
                <a:effectLst>
                  <a:innerShdw blurRad="63500" dist="50800" dir="13500000">
                    <a:prstClr val="black">
                      <a:alpha val="50000"/>
                    </a:prstClr>
                  </a:innerShdw>
                </a:effectLst>
                <a:latin typeface="Broadway" pitchFamily="82" charset="0"/>
              </a:rPr>
              <a:t>ProyectoC</a:t>
            </a:r>
            <a:endParaRPr lang="es-ES" sz="2800" spc="300" dirty="0">
              <a:solidFill>
                <a:srgbClr val="00B0F0"/>
              </a:solidFill>
              <a:effectLst>
                <a:innerShdw blurRad="63500" dist="50800" dir="13500000">
                  <a:prstClr val="black">
                    <a:alpha val="50000"/>
                  </a:prstClr>
                </a:innerShdw>
              </a:effectLst>
              <a:latin typeface="Broadway"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00034" y="1000108"/>
            <a:ext cx="8208912" cy="2308324"/>
          </a:xfrm>
          <a:prstGeom prst="rect">
            <a:avLst/>
          </a:prstGeom>
        </p:spPr>
        <p:txBody>
          <a:bodyPr>
            <a:spAutoFit/>
          </a:bodyPr>
          <a:lstStyle/>
          <a:p>
            <a:pPr marL="0" lvl="2" fontAlgn="auto">
              <a:spcBef>
                <a:spcPts val="0"/>
              </a:spcBef>
              <a:spcAft>
                <a:spcPts val="0"/>
              </a:spcAft>
              <a:defRPr/>
            </a:pPr>
            <a:r>
              <a:rPr lang="es-ES" spc="300" dirty="0">
                <a:solidFill>
                  <a:schemeClr val="accent3"/>
                </a:solidFill>
                <a:effectLst>
                  <a:innerShdw blurRad="63500" dist="50800" dir="13500000">
                    <a:prstClr val="black">
                      <a:alpha val="50000"/>
                    </a:prstClr>
                  </a:innerShdw>
                </a:effectLst>
                <a:latin typeface="Broadway" pitchFamily="82" charset="0"/>
              </a:rPr>
              <a:t>Sensor de Distancia Sharp GP2Y0A21YK0F. </a:t>
            </a:r>
          </a:p>
          <a:p>
            <a:pPr marL="0" lvl="2" fontAlgn="auto">
              <a:spcBef>
                <a:spcPts val="0"/>
              </a:spcBef>
              <a:spcAft>
                <a:spcPts val="0"/>
              </a:spcAft>
              <a:defRPr/>
            </a:pPr>
            <a:r>
              <a:rPr lang="es-ES" b="1" dirty="0">
                <a:latin typeface="+mn-lt"/>
              </a:rPr>
              <a:t>Características:</a:t>
            </a:r>
          </a:p>
          <a:p>
            <a:pPr marL="0" lvl="2" fontAlgn="auto">
              <a:spcBef>
                <a:spcPts val="0"/>
              </a:spcBef>
              <a:spcAft>
                <a:spcPts val="0"/>
              </a:spcAft>
              <a:defRPr/>
            </a:pPr>
            <a:r>
              <a:rPr lang="es-ES" b="1" dirty="0">
                <a:latin typeface="+mn-lt"/>
              </a:rPr>
              <a:t>*</a:t>
            </a:r>
            <a:r>
              <a:rPr lang="es-ES" dirty="0">
                <a:latin typeface="+mn-lt"/>
              </a:rPr>
              <a:t>El rango de detección es de aproximadamente </a:t>
            </a:r>
            <a:r>
              <a:rPr lang="pt-BR" dirty="0">
                <a:latin typeface="+mn-lt"/>
              </a:rPr>
              <a:t>10 cm a 80 </a:t>
            </a:r>
            <a:r>
              <a:rPr lang="pt-BR">
                <a:latin typeface="+mn-lt"/>
              </a:rPr>
              <a:t>cm </a:t>
            </a:r>
            <a:endParaRPr lang="pt-BR" smtClean="0">
              <a:latin typeface="+mn-lt"/>
            </a:endParaRPr>
          </a:p>
          <a:p>
            <a:pPr marL="0" lvl="2" fontAlgn="auto">
              <a:spcBef>
                <a:spcPts val="0"/>
              </a:spcBef>
              <a:spcAft>
                <a:spcPts val="0"/>
              </a:spcAft>
              <a:defRPr/>
            </a:pPr>
            <a:r>
              <a:rPr lang="es-ES" smtClean="0">
                <a:latin typeface="+mn-lt"/>
              </a:rPr>
              <a:t>*</a:t>
            </a:r>
            <a:r>
              <a:rPr lang="es-ES" dirty="0" smtClean="0">
                <a:latin typeface="+mn-lt"/>
              </a:rPr>
              <a:t>Tipo de salida: tensión analógica</a:t>
            </a:r>
            <a:endParaRPr lang="en-US" dirty="0" smtClean="0">
              <a:latin typeface="+mn-lt"/>
            </a:endParaRPr>
          </a:p>
          <a:p>
            <a:pPr fontAlgn="auto">
              <a:spcBef>
                <a:spcPts val="0"/>
              </a:spcBef>
              <a:spcAft>
                <a:spcPts val="0"/>
              </a:spcAft>
              <a:defRPr/>
            </a:pPr>
            <a:r>
              <a:rPr lang="es-ES" dirty="0" smtClean="0">
                <a:latin typeface="+mn-lt"/>
              </a:rPr>
              <a:t>*</a:t>
            </a:r>
            <a:r>
              <a:rPr lang="es-ES" dirty="0">
                <a:latin typeface="+mn-lt"/>
              </a:rPr>
              <a:t>Voltaje de funcionamiento: 4,5 V a 5,5 V</a:t>
            </a:r>
            <a:endParaRPr lang="en-US" dirty="0">
              <a:latin typeface="+mn-lt"/>
            </a:endParaRPr>
          </a:p>
          <a:p>
            <a:pPr fontAlgn="auto">
              <a:spcBef>
                <a:spcPts val="0"/>
              </a:spcBef>
              <a:spcAft>
                <a:spcPts val="0"/>
              </a:spcAft>
              <a:defRPr/>
            </a:pPr>
            <a:r>
              <a:rPr lang="es-ES" dirty="0">
                <a:latin typeface="+mn-lt"/>
              </a:rPr>
              <a:t>*El consumo promedio actual: 30 </a:t>
            </a:r>
            <a:r>
              <a:rPr lang="es-ES" dirty="0" err="1">
                <a:latin typeface="+mn-lt"/>
              </a:rPr>
              <a:t>mA</a:t>
            </a:r>
            <a:r>
              <a:rPr lang="es-ES" dirty="0">
                <a:latin typeface="+mn-lt"/>
              </a:rPr>
              <a:t> </a:t>
            </a:r>
            <a:endParaRPr lang="en-US" dirty="0">
              <a:latin typeface="+mn-lt"/>
            </a:endParaRPr>
          </a:p>
          <a:p>
            <a:pPr marL="0" lvl="2" fontAlgn="auto">
              <a:spcBef>
                <a:spcPts val="0"/>
              </a:spcBef>
              <a:spcAft>
                <a:spcPts val="0"/>
              </a:spcAft>
              <a:defRPr/>
            </a:pPr>
            <a:endParaRPr lang="es-ES" spc="300" dirty="0">
              <a:solidFill>
                <a:schemeClr val="accent3"/>
              </a:solidFill>
              <a:effectLst>
                <a:innerShdw blurRad="63500" dist="50800" dir="13500000">
                  <a:prstClr val="black">
                    <a:alpha val="50000"/>
                  </a:prstClr>
                </a:innerShdw>
              </a:effectLst>
              <a:latin typeface="Broadway" pitchFamily="82" charset="0"/>
            </a:endParaRPr>
          </a:p>
          <a:p>
            <a:pPr marL="0" lvl="2" fontAlgn="auto">
              <a:spcBef>
                <a:spcPts val="0"/>
              </a:spcBef>
              <a:spcAft>
                <a:spcPts val="0"/>
              </a:spcAft>
              <a:defRPr/>
            </a:pPr>
            <a:endParaRPr lang="es-ES" dirty="0">
              <a:latin typeface="+mn-lt"/>
            </a:endParaRPr>
          </a:p>
        </p:txBody>
      </p:sp>
      <p:sp>
        <p:nvSpPr>
          <p:cNvPr id="6" name="5 Rectángulo redondeado"/>
          <p:cNvSpPr/>
          <p:nvPr/>
        </p:nvSpPr>
        <p:spPr>
          <a:xfrm>
            <a:off x="571472" y="3170419"/>
            <a:ext cx="8215370" cy="3473291"/>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s-ES" spc="300" dirty="0">
                <a:solidFill>
                  <a:schemeClr val="bg2">
                    <a:lumMod val="50000"/>
                  </a:schemeClr>
                </a:solidFill>
                <a:effectLst>
                  <a:innerShdw blurRad="63500" dist="50800" dir="13500000">
                    <a:prstClr val="black">
                      <a:alpha val="50000"/>
                    </a:prstClr>
                  </a:innerShdw>
                </a:effectLst>
                <a:latin typeface="Broadway" pitchFamily="82" charset="0"/>
              </a:rPr>
              <a:t>¿Por qué se lo utilizo?:</a:t>
            </a:r>
          </a:p>
          <a:p>
            <a:pPr marL="0" lvl="2" fontAlgn="auto">
              <a:spcBef>
                <a:spcPts val="0"/>
              </a:spcBef>
              <a:spcAft>
                <a:spcPts val="0"/>
              </a:spcAft>
              <a:defRPr/>
            </a:pPr>
            <a:r>
              <a:rPr lang="es-ES" dirty="0"/>
              <a:t>Fue necesario utilizar este sensor de distancia analógica por dos razones:</a:t>
            </a:r>
          </a:p>
          <a:p>
            <a:pPr marL="0" lvl="2" fontAlgn="auto">
              <a:spcBef>
                <a:spcPts val="0"/>
              </a:spcBef>
              <a:spcAft>
                <a:spcPts val="0"/>
              </a:spcAft>
              <a:defRPr/>
            </a:pPr>
            <a:endParaRPr lang="es-ES" dirty="0"/>
          </a:p>
          <a:p>
            <a:pPr marL="342900" lvl="2" indent="-342900" algn="just" fontAlgn="auto">
              <a:spcBef>
                <a:spcPts val="0"/>
              </a:spcBef>
              <a:spcAft>
                <a:spcPts val="0"/>
              </a:spcAft>
              <a:buFont typeface="+mj-lt"/>
              <a:buAutoNum type="arabicPeriod"/>
              <a:defRPr/>
            </a:pPr>
            <a:r>
              <a:rPr lang="es-ES" dirty="0"/>
              <a:t>Cuando el Robot esclavo alcanza la posición de Robot maestro o está una distancia de 10 cm los Transceptores infrarrojos se comportan de manera inestable es decir los emisores se activan aleatoriamente  en casi todas las direcciones y los receptores tratan de capturar estos datos, esto repercute el funcionamiento del Robot esclavo  haciendo que de vueltas de manera confusa.</a:t>
            </a:r>
          </a:p>
          <a:p>
            <a:pPr marL="342900" lvl="2" indent="-342900" algn="just" fontAlgn="auto">
              <a:spcBef>
                <a:spcPts val="0"/>
              </a:spcBef>
              <a:spcAft>
                <a:spcPts val="0"/>
              </a:spcAft>
              <a:buFont typeface="+mj-lt"/>
              <a:buAutoNum type="arabicPeriod"/>
              <a:defRPr/>
            </a:pPr>
            <a:endParaRPr lang="es-ES" dirty="0"/>
          </a:p>
          <a:p>
            <a:pPr marL="342900" lvl="2" indent="-342900" algn="just" fontAlgn="auto">
              <a:spcBef>
                <a:spcPts val="0"/>
              </a:spcBef>
              <a:spcAft>
                <a:spcPts val="0"/>
              </a:spcAft>
              <a:buFont typeface="+mj-lt"/>
              <a:buAutoNum type="arabicPeriod"/>
              <a:defRPr/>
            </a:pPr>
            <a:r>
              <a:rPr lang="es-ES" dirty="0"/>
              <a:t>Para prevenir colisiones entre los Robots u otros obstáculos.</a:t>
            </a:r>
          </a:p>
        </p:txBody>
      </p:sp>
      <p:pic>
        <p:nvPicPr>
          <p:cNvPr id="25603" name="Picture 3"/>
          <p:cNvPicPr>
            <a:picLocks noChangeAspect="1" noChangeArrowheads="1"/>
          </p:cNvPicPr>
          <p:nvPr/>
        </p:nvPicPr>
        <p:blipFill>
          <a:blip r:embed="rId3" cstate="print"/>
          <a:srcRect/>
          <a:stretch>
            <a:fillRect/>
          </a:stretch>
        </p:blipFill>
        <p:spPr bwMode="auto">
          <a:xfrm>
            <a:off x="5429250" y="1928813"/>
            <a:ext cx="3286125" cy="1143000"/>
          </a:xfrm>
          <a:prstGeom prst="rect">
            <a:avLst/>
          </a:prstGeom>
          <a:noFill/>
          <a:ln w="9525">
            <a:noFill/>
            <a:miter lim="800000"/>
            <a:headEnd/>
            <a:tailEnd/>
          </a:ln>
        </p:spPr>
      </p:pic>
      <p:sp>
        <p:nvSpPr>
          <p:cNvPr id="9" name="8 CuadroTexto"/>
          <p:cNvSpPr txBox="1"/>
          <p:nvPr/>
        </p:nvSpPr>
        <p:spPr>
          <a:xfrm>
            <a:off x="642910" y="71414"/>
            <a:ext cx="8001056"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Herramientas de Hardware para la Implementación del Proyecto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6 Rectángulo"/>
          <p:cNvSpPr>
            <a:spLocks noChangeArrowheads="1"/>
          </p:cNvSpPr>
          <p:nvPr/>
        </p:nvSpPr>
        <p:spPr bwMode="auto">
          <a:xfrm>
            <a:off x="539750" y="1844675"/>
            <a:ext cx="8208963" cy="923925"/>
          </a:xfrm>
          <a:prstGeom prst="rect">
            <a:avLst/>
          </a:prstGeom>
          <a:noFill/>
          <a:ln w="9525">
            <a:noFill/>
            <a:miter lim="800000"/>
            <a:headEnd/>
            <a:tailEnd/>
          </a:ln>
        </p:spPr>
        <p:txBody>
          <a:bodyPr>
            <a:spAutoFit/>
          </a:bodyPr>
          <a:lstStyle/>
          <a:p>
            <a:endParaRPr lang="es-ES">
              <a:latin typeface="Corbel" pitchFamily="34" charset="0"/>
            </a:endParaRPr>
          </a:p>
          <a:p>
            <a:endParaRPr lang="es-ES">
              <a:latin typeface="Corbel" pitchFamily="34" charset="0"/>
            </a:endParaRPr>
          </a:p>
          <a:p>
            <a:endParaRPr lang="en-US">
              <a:latin typeface="Corbel" pitchFamily="34" charset="0"/>
            </a:endParaRPr>
          </a:p>
        </p:txBody>
      </p:sp>
      <p:grpSp>
        <p:nvGrpSpPr>
          <p:cNvPr id="27650" name="21 Grupo"/>
          <p:cNvGrpSpPr>
            <a:grpSpLocks/>
          </p:cNvGrpSpPr>
          <p:nvPr/>
        </p:nvGrpSpPr>
        <p:grpSpPr bwMode="auto">
          <a:xfrm>
            <a:off x="857250" y="928688"/>
            <a:ext cx="7786688" cy="4214812"/>
            <a:chOff x="1115616" y="1916832"/>
            <a:chExt cx="8028384" cy="4248472"/>
          </a:xfrm>
        </p:grpSpPr>
        <p:sp>
          <p:nvSpPr>
            <p:cNvPr id="15" name="Rectangle 14"/>
            <p:cNvSpPr/>
            <p:nvPr/>
          </p:nvSpPr>
          <p:spPr>
            <a:xfrm>
              <a:off x="1115616" y="2348880"/>
              <a:ext cx="1800453"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4644504" y="2420888"/>
              <a:ext cx="1944489"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475656" y="2564904"/>
              <a:ext cx="1152128" cy="93610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500" dirty="0"/>
                <a:t>IR Beacon + Robot </a:t>
              </a:r>
              <a:r>
                <a:rPr lang="en-US" sz="1500" dirty="0" err="1"/>
                <a:t>Móvil</a:t>
              </a:r>
              <a:endParaRPr lang="en-US" sz="1500" dirty="0"/>
            </a:p>
          </p:txBody>
        </p:sp>
        <p:sp>
          <p:nvSpPr>
            <p:cNvPr id="7" name="Rectangle 6"/>
            <p:cNvSpPr/>
            <p:nvPr/>
          </p:nvSpPr>
          <p:spPr>
            <a:xfrm>
              <a:off x="5076056" y="2708920"/>
              <a:ext cx="1152128" cy="64807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500" dirty="0"/>
                <a:t>IR Beacon</a:t>
              </a:r>
            </a:p>
          </p:txBody>
        </p:sp>
        <p:sp>
          <p:nvSpPr>
            <p:cNvPr id="27662" name="Rectangle 7"/>
            <p:cNvSpPr>
              <a:spLocks noChangeArrowheads="1"/>
            </p:cNvSpPr>
            <p:nvPr/>
          </p:nvSpPr>
          <p:spPr bwMode="auto">
            <a:xfrm>
              <a:off x="1236389" y="1916832"/>
              <a:ext cx="1651734" cy="369332"/>
            </a:xfrm>
            <a:prstGeom prst="rect">
              <a:avLst/>
            </a:prstGeom>
            <a:noFill/>
            <a:ln w="9525">
              <a:noFill/>
              <a:miter lim="800000"/>
              <a:headEnd/>
              <a:tailEnd/>
            </a:ln>
          </p:spPr>
          <p:txBody>
            <a:bodyPr wrap="none">
              <a:spAutoFit/>
            </a:bodyPr>
            <a:lstStyle/>
            <a:p>
              <a:pPr algn="ctr"/>
              <a:r>
                <a:rPr lang="en-US">
                  <a:latin typeface="Corbel" pitchFamily="34" charset="0"/>
                </a:rPr>
                <a:t>Robot Maestro </a:t>
              </a:r>
            </a:p>
          </p:txBody>
        </p:sp>
        <p:sp>
          <p:nvSpPr>
            <p:cNvPr id="27663" name="Rectangle 8"/>
            <p:cNvSpPr>
              <a:spLocks noChangeArrowheads="1"/>
            </p:cNvSpPr>
            <p:nvPr/>
          </p:nvSpPr>
          <p:spPr bwMode="auto">
            <a:xfrm>
              <a:off x="5004048" y="1988840"/>
              <a:ext cx="1531508" cy="369332"/>
            </a:xfrm>
            <a:prstGeom prst="rect">
              <a:avLst/>
            </a:prstGeom>
            <a:noFill/>
            <a:ln w="9525">
              <a:noFill/>
              <a:miter lim="800000"/>
              <a:headEnd/>
              <a:tailEnd/>
            </a:ln>
          </p:spPr>
          <p:txBody>
            <a:bodyPr wrap="none">
              <a:spAutoFit/>
            </a:bodyPr>
            <a:lstStyle/>
            <a:p>
              <a:pPr algn="ctr"/>
              <a:r>
                <a:rPr lang="en-US">
                  <a:latin typeface="Corbel" pitchFamily="34" charset="0"/>
                </a:rPr>
                <a:t>Robot Esclavo</a:t>
              </a:r>
            </a:p>
          </p:txBody>
        </p:sp>
        <p:sp>
          <p:nvSpPr>
            <p:cNvPr id="11" name="Rectangle 10"/>
            <p:cNvSpPr/>
            <p:nvPr/>
          </p:nvSpPr>
          <p:spPr>
            <a:xfrm>
              <a:off x="5076056" y="4149080"/>
              <a:ext cx="1152128" cy="57606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500" dirty="0" err="1"/>
                <a:t>Circuito</a:t>
              </a:r>
              <a:r>
                <a:rPr lang="en-US" sz="1500" dirty="0"/>
                <a:t> </a:t>
              </a:r>
              <a:r>
                <a:rPr lang="en-US" sz="1500" dirty="0" err="1"/>
                <a:t>Moda</a:t>
              </a:r>
              <a:endParaRPr lang="en-US" sz="1500" dirty="0"/>
            </a:p>
          </p:txBody>
        </p:sp>
        <p:sp>
          <p:nvSpPr>
            <p:cNvPr id="13" name="Rectangle 12"/>
            <p:cNvSpPr/>
            <p:nvPr/>
          </p:nvSpPr>
          <p:spPr>
            <a:xfrm>
              <a:off x="4932040" y="5301208"/>
              <a:ext cx="1440160" cy="57606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500" dirty="0"/>
                <a:t>Pololu 3pi</a:t>
              </a:r>
            </a:p>
          </p:txBody>
        </p:sp>
        <p:cxnSp>
          <p:nvCxnSpPr>
            <p:cNvPr id="17" name="Elbow Connector 16"/>
            <p:cNvCxnSpPr>
              <a:stCxn id="0" idx="3"/>
              <a:endCxn id="0" idx="1"/>
            </p:cNvCxnSpPr>
            <p:nvPr/>
          </p:nvCxnSpPr>
          <p:spPr>
            <a:xfrm>
              <a:off x="2627996" y="3033756"/>
              <a:ext cx="2448616" cy="0"/>
            </a:xfrm>
            <a:prstGeom prst="bentConnector3">
              <a:avLst>
                <a:gd name="adj1" fmla="val 50000"/>
              </a:avLst>
            </a:prstGeom>
            <a:ln w="19050" cmpd="sng">
              <a:prstDash val="dash"/>
              <a:tailEnd type="arrow"/>
            </a:ln>
          </p:spPr>
          <p:style>
            <a:lnRef idx="1">
              <a:schemeClr val="accent2"/>
            </a:lnRef>
            <a:fillRef idx="0">
              <a:schemeClr val="accent2"/>
            </a:fillRef>
            <a:effectRef idx="0">
              <a:schemeClr val="accent2"/>
            </a:effectRef>
            <a:fontRef idx="minor">
              <a:schemeClr val="tx1"/>
            </a:fontRef>
          </p:style>
        </p:cxnSp>
        <p:sp>
          <p:nvSpPr>
            <p:cNvPr id="27671" name="TextBox 17"/>
            <p:cNvSpPr txBox="1">
              <a:spLocks noChangeArrowheads="1"/>
            </p:cNvSpPr>
            <p:nvPr/>
          </p:nvSpPr>
          <p:spPr bwMode="auto">
            <a:xfrm>
              <a:off x="3059832" y="2564904"/>
              <a:ext cx="1651414" cy="369332"/>
            </a:xfrm>
            <a:prstGeom prst="rect">
              <a:avLst/>
            </a:prstGeom>
            <a:noFill/>
            <a:ln w="9525">
              <a:noFill/>
              <a:miter lim="800000"/>
              <a:headEnd/>
              <a:tailEnd/>
            </a:ln>
          </p:spPr>
          <p:txBody>
            <a:bodyPr wrap="none">
              <a:spAutoFit/>
            </a:bodyPr>
            <a:lstStyle/>
            <a:p>
              <a:r>
                <a:rPr lang="en-US">
                  <a:latin typeface="Corbel" pitchFamily="34" charset="0"/>
                </a:rPr>
                <a:t>Señal Infrarroja</a:t>
              </a:r>
            </a:p>
          </p:txBody>
        </p:sp>
        <p:cxnSp>
          <p:nvCxnSpPr>
            <p:cNvPr id="33" name="Straight Arrow Connector 32"/>
            <p:cNvCxnSpPr>
              <a:stCxn id="0" idx="2"/>
              <a:endCxn id="0" idx="0"/>
            </p:cNvCxnSpPr>
            <p:nvPr/>
          </p:nvCxnSpPr>
          <p:spPr>
            <a:xfrm rot="5400000">
              <a:off x="5255896" y="3752217"/>
              <a:ext cx="792088" cy="1636"/>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27673" name="TextBox 38"/>
            <p:cNvSpPr txBox="1">
              <a:spLocks noChangeArrowheads="1"/>
            </p:cNvSpPr>
            <p:nvPr/>
          </p:nvSpPr>
          <p:spPr bwMode="auto">
            <a:xfrm>
              <a:off x="6588224" y="4005064"/>
              <a:ext cx="1617751" cy="923330"/>
            </a:xfrm>
            <a:prstGeom prst="rect">
              <a:avLst/>
            </a:prstGeom>
            <a:noFill/>
            <a:ln w="9525">
              <a:noFill/>
              <a:miter lim="800000"/>
              <a:headEnd/>
              <a:tailEnd/>
            </a:ln>
          </p:spPr>
          <p:txBody>
            <a:bodyPr wrap="none">
              <a:spAutoFit/>
            </a:bodyPr>
            <a:lstStyle/>
            <a:p>
              <a:r>
                <a:rPr lang="en-US">
                  <a:latin typeface="Corbel" pitchFamily="34" charset="0"/>
                </a:rPr>
                <a:t>Convertidor </a:t>
              </a:r>
            </a:p>
            <a:p>
              <a:r>
                <a:rPr lang="en-US">
                  <a:latin typeface="Corbel" pitchFamily="34" charset="0"/>
                </a:rPr>
                <a:t>paralelo / serial</a:t>
              </a:r>
            </a:p>
            <a:p>
              <a:r>
                <a:rPr lang="en-US">
                  <a:latin typeface="Corbel" pitchFamily="34" charset="0"/>
                </a:rPr>
                <a:t>Procesa datos </a:t>
              </a:r>
            </a:p>
          </p:txBody>
        </p:sp>
        <p:cxnSp>
          <p:nvCxnSpPr>
            <p:cNvPr id="40" name="Straight Arrow Connector 39"/>
            <p:cNvCxnSpPr>
              <a:stCxn id="0" idx="2"/>
              <a:endCxn id="0" idx="0"/>
            </p:cNvCxnSpPr>
            <p:nvPr/>
          </p:nvCxnSpPr>
          <p:spPr>
            <a:xfrm rot="5400000">
              <a:off x="5363908" y="5012357"/>
              <a:ext cx="576064" cy="1636"/>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27675" name="TextBox 45"/>
            <p:cNvSpPr txBox="1">
              <a:spLocks noChangeArrowheads="1"/>
            </p:cNvSpPr>
            <p:nvPr/>
          </p:nvSpPr>
          <p:spPr bwMode="auto">
            <a:xfrm>
              <a:off x="6668642" y="5373216"/>
              <a:ext cx="2475358" cy="369332"/>
            </a:xfrm>
            <a:prstGeom prst="rect">
              <a:avLst/>
            </a:prstGeom>
            <a:noFill/>
            <a:ln w="9525">
              <a:noFill/>
              <a:miter lim="800000"/>
              <a:headEnd/>
              <a:tailEnd/>
            </a:ln>
          </p:spPr>
          <p:txBody>
            <a:bodyPr wrap="none">
              <a:spAutoFit/>
            </a:bodyPr>
            <a:lstStyle/>
            <a:p>
              <a:r>
                <a:rPr lang="en-US">
                  <a:latin typeface="Corbel" pitchFamily="34" charset="0"/>
                </a:rPr>
                <a:t>Movimiento de Motores</a:t>
              </a:r>
            </a:p>
          </p:txBody>
        </p:sp>
        <p:sp>
          <p:nvSpPr>
            <p:cNvPr id="27676" name="TextBox 46"/>
            <p:cNvSpPr txBox="1">
              <a:spLocks noChangeArrowheads="1"/>
            </p:cNvSpPr>
            <p:nvPr/>
          </p:nvSpPr>
          <p:spPr bwMode="auto">
            <a:xfrm>
              <a:off x="1259632" y="3933056"/>
              <a:ext cx="1313180" cy="369332"/>
            </a:xfrm>
            <a:prstGeom prst="rect">
              <a:avLst/>
            </a:prstGeom>
            <a:noFill/>
            <a:ln w="9525">
              <a:noFill/>
              <a:miter lim="800000"/>
              <a:headEnd/>
              <a:tailEnd/>
            </a:ln>
          </p:spPr>
          <p:txBody>
            <a:bodyPr wrap="none">
              <a:spAutoFit/>
            </a:bodyPr>
            <a:lstStyle/>
            <a:p>
              <a:r>
                <a:rPr lang="en-US">
                  <a:latin typeface="Corbel" pitchFamily="34" charset="0"/>
                </a:rPr>
                <a:t>Orientación</a:t>
              </a:r>
            </a:p>
          </p:txBody>
        </p:sp>
        <p:sp>
          <p:nvSpPr>
            <p:cNvPr id="27677" name="TextBox 47"/>
            <p:cNvSpPr txBox="1">
              <a:spLocks noChangeArrowheads="1"/>
            </p:cNvSpPr>
            <p:nvPr/>
          </p:nvSpPr>
          <p:spPr bwMode="auto">
            <a:xfrm>
              <a:off x="6732240" y="2852936"/>
              <a:ext cx="1544334" cy="369332"/>
            </a:xfrm>
            <a:prstGeom prst="rect">
              <a:avLst/>
            </a:prstGeom>
            <a:noFill/>
            <a:ln w="9525">
              <a:noFill/>
              <a:miter lim="800000"/>
              <a:headEnd/>
              <a:tailEnd/>
            </a:ln>
          </p:spPr>
          <p:txBody>
            <a:bodyPr wrap="none">
              <a:spAutoFit/>
            </a:bodyPr>
            <a:lstStyle/>
            <a:p>
              <a:r>
                <a:rPr lang="en-US">
                  <a:latin typeface="Corbel" pitchFamily="34" charset="0"/>
                </a:rPr>
                <a:t>Recepta datos</a:t>
              </a:r>
            </a:p>
          </p:txBody>
        </p:sp>
      </p:grpSp>
      <p:pic>
        <p:nvPicPr>
          <p:cNvPr id="27651" name="Picture 2"/>
          <p:cNvPicPr>
            <a:picLocks noChangeAspect="1" noChangeArrowheads="1"/>
          </p:cNvPicPr>
          <p:nvPr/>
        </p:nvPicPr>
        <p:blipFill>
          <a:blip r:embed="rId3" cstate="print"/>
          <a:srcRect/>
          <a:stretch>
            <a:fillRect/>
          </a:stretch>
        </p:blipFill>
        <p:spPr bwMode="auto">
          <a:xfrm>
            <a:off x="928688" y="3929063"/>
            <a:ext cx="1543050" cy="1228725"/>
          </a:xfrm>
          <a:prstGeom prst="rect">
            <a:avLst/>
          </a:prstGeom>
          <a:noFill/>
          <a:ln w="9525">
            <a:noFill/>
            <a:miter lim="800000"/>
            <a:headEnd/>
            <a:tailEnd/>
          </a:ln>
        </p:spPr>
      </p:pic>
      <p:pic>
        <p:nvPicPr>
          <p:cNvPr id="27652" name="Picture 3"/>
          <p:cNvPicPr>
            <a:picLocks noChangeAspect="1" noChangeArrowheads="1"/>
          </p:cNvPicPr>
          <p:nvPr/>
        </p:nvPicPr>
        <p:blipFill>
          <a:blip r:embed="rId4" cstate="print"/>
          <a:srcRect/>
          <a:stretch>
            <a:fillRect/>
          </a:stretch>
        </p:blipFill>
        <p:spPr bwMode="auto">
          <a:xfrm>
            <a:off x="6429375" y="4819650"/>
            <a:ext cx="1643063" cy="1812925"/>
          </a:xfrm>
          <a:prstGeom prst="rect">
            <a:avLst/>
          </a:prstGeom>
          <a:noFill/>
          <a:ln w="9525">
            <a:noFill/>
            <a:miter lim="800000"/>
            <a:headEnd/>
            <a:tailEnd/>
          </a:ln>
        </p:spPr>
      </p:pic>
      <p:sp>
        <p:nvSpPr>
          <p:cNvPr id="23" name="22 CuadroTexto"/>
          <p:cNvSpPr txBox="1"/>
          <p:nvPr/>
        </p:nvSpPr>
        <p:spPr>
          <a:xfrm>
            <a:off x="642910" y="71414"/>
            <a:ext cx="8143932"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Diagrama de bloque de las etapas del proyecto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Rectángulo"/>
          <p:cNvSpPr>
            <a:spLocks noChangeArrowheads="1"/>
          </p:cNvSpPr>
          <p:nvPr/>
        </p:nvSpPr>
        <p:spPr bwMode="auto">
          <a:xfrm>
            <a:off x="611188" y="4292600"/>
            <a:ext cx="8208962" cy="2586038"/>
          </a:xfrm>
          <a:prstGeom prst="rect">
            <a:avLst/>
          </a:prstGeom>
          <a:noFill/>
          <a:ln w="9525">
            <a:noFill/>
            <a:miter lim="800000"/>
            <a:headEnd/>
            <a:tailEnd/>
          </a:ln>
        </p:spPr>
        <p:txBody>
          <a:bodyPr>
            <a:spAutoFit/>
          </a:bodyPr>
          <a:lstStyle/>
          <a:p>
            <a:endParaRPr lang="es-ES" dirty="0">
              <a:latin typeface="Corbel" pitchFamily="34" charset="0"/>
            </a:endParaRPr>
          </a:p>
          <a:p>
            <a:r>
              <a:rPr lang="es-ES" dirty="0">
                <a:latin typeface="Corbel" pitchFamily="34" charset="0"/>
              </a:rPr>
              <a:t>La comunicación entre el IR Beacon  y el Circuito Moda tiene una comunicación paralela; mientras que el Circuito Moda y el </a:t>
            </a:r>
            <a:r>
              <a:rPr lang="es-ES" dirty="0" err="1">
                <a:latin typeface="Corbel" pitchFamily="34" charset="0"/>
              </a:rPr>
              <a:t>Pololu</a:t>
            </a:r>
            <a:r>
              <a:rPr lang="es-ES" dirty="0">
                <a:latin typeface="Corbel" pitchFamily="34" charset="0"/>
              </a:rPr>
              <a:t> 3pi tiene una comunicación </a:t>
            </a:r>
            <a:r>
              <a:rPr lang="es-ES" dirty="0" smtClean="0">
                <a:latin typeface="Corbel" pitchFamily="34" charset="0"/>
              </a:rPr>
              <a:t>serial, </a:t>
            </a:r>
            <a:r>
              <a:rPr lang="es-ES" dirty="0">
                <a:latin typeface="Corbel" pitchFamily="34" charset="0"/>
              </a:rPr>
              <a:t>esto se realiza  por medio de los pines de transmisión y recepción  de cada microcontrolador antes mencionado.</a:t>
            </a:r>
          </a:p>
          <a:p>
            <a:endParaRPr lang="es-ES" dirty="0">
              <a:latin typeface="Corbel" pitchFamily="34" charset="0"/>
            </a:endParaRPr>
          </a:p>
          <a:p>
            <a:endParaRPr lang="es-ES" dirty="0">
              <a:latin typeface="Corbel" pitchFamily="34" charset="0"/>
            </a:endParaRPr>
          </a:p>
          <a:p>
            <a:endParaRPr lang="es-ES" dirty="0">
              <a:latin typeface="Corbel" pitchFamily="34" charset="0"/>
            </a:endParaRPr>
          </a:p>
          <a:p>
            <a:endParaRPr lang="en-US" dirty="0">
              <a:latin typeface="Corbel" pitchFamily="34" charset="0"/>
            </a:endParaRPr>
          </a:p>
        </p:txBody>
      </p:sp>
      <p:sp>
        <p:nvSpPr>
          <p:cNvPr id="8" name="7 CuadroTexto"/>
          <p:cNvSpPr txBox="1"/>
          <p:nvPr/>
        </p:nvSpPr>
        <p:spPr>
          <a:xfrm>
            <a:off x="642910" y="714356"/>
            <a:ext cx="8143932" cy="523220"/>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Interfaz de comunicación</a:t>
            </a:r>
          </a:p>
        </p:txBody>
      </p:sp>
      <p:pic>
        <p:nvPicPr>
          <p:cNvPr id="29701" name="Picture 5"/>
          <p:cNvPicPr>
            <a:picLocks noChangeAspect="1" noChangeArrowheads="1"/>
          </p:cNvPicPr>
          <p:nvPr/>
        </p:nvPicPr>
        <p:blipFill>
          <a:blip r:embed="rId2" cstate="print"/>
          <a:srcRect/>
          <a:stretch>
            <a:fillRect/>
          </a:stretch>
        </p:blipFill>
        <p:spPr bwMode="auto">
          <a:xfrm>
            <a:off x="827088" y="2205038"/>
            <a:ext cx="7920037" cy="195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23928" y="1844824"/>
            <a:ext cx="936104" cy="1944216"/>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dirty="0"/>
              <a:t>PIC</a:t>
            </a:r>
          </a:p>
          <a:p>
            <a:pPr algn="ctr" fontAlgn="auto">
              <a:spcBef>
                <a:spcPts val="0"/>
              </a:spcBef>
              <a:spcAft>
                <a:spcPts val="0"/>
              </a:spcAft>
              <a:defRPr/>
            </a:pPr>
            <a:r>
              <a:rPr lang="en-US" dirty="0"/>
              <a:t> 1</a:t>
            </a:r>
          </a:p>
          <a:p>
            <a:pPr algn="ctr" fontAlgn="auto">
              <a:spcBef>
                <a:spcPts val="0"/>
              </a:spcBef>
              <a:spcAft>
                <a:spcPts val="0"/>
              </a:spcAft>
              <a:defRPr/>
            </a:pPr>
            <a:r>
              <a:rPr lang="en-US" dirty="0"/>
              <a:t>6</a:t>
            </a:r>
          </a:p>
          <a:p>
            <a:pPr algn="ctr" fontAlgn="auto">
              <a:spcBef>
                <a:spcPts val="0"/>
              </a:spcBef>
              <a:spcAft>
                <a:spcPts val="0"/>
              </a:spcAft>
              <a:defRPr/>
            </a:pPr>
            <a:r>
              <a:rPr lang="en-US" dirty="0"/>
              <a:t>F</a:t>
            </a:r>
          </a:p>
          <a:p>
            <a:pPr algn="ctr" fontAlgn="auto">
              <a:spcBef>
                <a:spcPts val="0"/>
              </a:spcBef>
              <a:spcAft>
                <a:spcPts val="0"/>
              </a:spcAft>
              <a:defRPr/>
            </a:pPr>
            <a:r>
              <a:rPr lang="en-US" dirty="0"/>
              <a:t>8</a:t>
            </a:r>
          </a:p>
          <a:p>
            <a:pPr algn="ctr" fontAlgn="auto">
              <a:spcBef>
                <a:spcPts val="0"/>
              </a:spcBef>
              <a:spcAft>
                <a:spcPts val="0"/>
              </a:spcAft>
              <a:defRPr/>
            </a:pPr>
            <a:r>
              <a:rPr lang="en-US" dirty="0"/>
              <a:t>8</a:t>
            </a:r>
          </a:p>
          <a:p>
            <a:pPr algn="ctr" fontAlgn="auto">
              <a:spcBef>
                <a:spcPts val="0"/>
              </a:spcBef>
              <a:spcAft>
                <a:spcPts val="0"/>
              </a:spcAft>
              <a:defRPr/>
            </a:pPr>
            <a:r>
              <a:rPr lang="en-US" dirty="0"/>
              <a:t>6</a:t>
            </a:r>
          </a:p>
        </p:txBody>
      </p:sp>
      <p:sp>
        <p:nvSpPr>
          <p:cNvPr id="19" name="TextBox 18"/>
          <p:cNvSpPr txBox="1"/>
          <p:nvPr/>
        </p:nvSpPr>
        <p:spPr>
          <a:xfrm>
            <a:off x="1331913" y="2205038"/>
            <a:ext cx="1876425" cy="923925"/>
          </a:xfrm>
          <a:prstGeom prst="rect">
            <a:avLst/>
          </a:prstGeom>
          <a:noFill/>
        </p:spPr>
        <p:txBody>
          <a:bodyPr wrap="none">
            <a:spAutoFit/>
          </a:bodyPr>
          <a:lstStyle/>
          <a:p>
            <a:pPr fontAlgn="auto">
              <a:spcBef>
                <a:spcPts val="0"/>
              </a:spcBef>
              <a:spcAft>
                <a:spcPts val="0"/>
              </a:spcAft>
              <a:defRPr/>
            </a:pPr>
            <a:r>
              <a:rPr lang="en-US" dirty="0" err="1">
                <a:latin typeface="+mn-lt"/>
              </a:rPr>
              <a:t>Ingresan</a:t>
            </a:r>
            <a:r>
              <a:rPr lang="en-US" dirty="0">
                <a:latin typeface="+mn-lt"/>
              </a:rPr>
              <a:t> </a:t>
            </a:r>
            <a:r>
              <a:rPr lang="en-US" dirty="0" err="1">
                <a:latin typeface="+mn-lt"/>
              </a:rPr>
              <a:t>datos</a:t>
            </a:r>
            <a:endParaRPr lang="en-US" dirty="0">
              <a:latin typeface="+mn-lt"/>
            </a:endParaRPr>
          </a:p>
          <a:p>
            <a:pPr fontAlgn="auto">
              <a:spcBef>
                <a:spcPts val="0"/>
              </a:spcBef>
              <a:spcAft>
                <a:spcPts val="0"/>
              </a:spcAft>
              <a:defRPr/>
            </a:pPr>
            <a:r>
              <a:rPr lang="en-US" dirty="0">
                <a:latin typeface="+mn-lt"/>
              </a:rPr>
              <a:t> IR Beacon   </a:t>
            </a:r>
          </a:p>
          <a:p>
            <a:pPr fontAlgn="auto">
              <a:spcBef>
                <a:spcPts val="0"/>
              </a:spcBef>
              <a:spcAft>
                <a:spcPts val="0"/>
              </a:spcAft>
              <a:defRPr/>
            </a:pPr>
            <a:r>
              <a:rPr lang="en-US" dirty="0">
                <a:solidFill>
                  <a:schemeClr val="accent3">
                    <a:lumMod val="60000"/>
                    <a:lumOff val="40000"/>
                  </a:schemeClr>
                </a:solidFill>
                <a:latin typeface="+mn-lt"/>
              </a:rPr>
              <a:t>               	              4</a:t>
            </a:r>
          </a:p>
        </p:txBody>
      </p:sp>
      <p:sp>
        <p:nvSpPr>
          <p:cNvPr id="30725" name="6 Rectángulo"/>
          <p:cNvSpPr>
            <a:spLocks noChangeArrowheads="1"/>
          </p:cNvSpPr>
          <p:nvPr/>
        </p:nvSpPr>
        <p:spPr bwMode="auto">
          <a:xfrm>
            <a:off x="642938" y="5072063"/>
            <a:ext cx="8208962" cy="2032000"/>
          </a:xfrm>
          <a:prstGeom prst="rect">
            <a:avLst/>
          </a:prstGeom>
          <a:noFill/>
          <a:ln w="9525">
            <a:noFill/>
            <a:miter lim="800000"/>
            <a:headEnd/>
            <a:tailEnd/>
          </a:ln>
        </p:spPr>
        <p:txBody>
          <a:bodyPr>
            <a:spAutoFit/>
          </a:bodyPr>
          <a:lstStyle/>
          <a:p>
            <a:endParaRPr lang="es-ES">
              <a:latin typeface="Corbel" pitchFamily="34" charset="0"/>
            </a:endParaRPr>
          </a:p>
          <a:p>
            <a:r>
              <a:rPr lang="es-ES">
                <a:latin typeface="Corbel" pitchFamily="34" charset="0"/>
              </a:rPr>
              <a:t>IR Beacon envía datos hacia el PIC donde van a ser filtrados dando la orientación correcta para luego ser mostrada en los LEDs que corresponden a los cuatro puntos cardinales.</a:t>
            </a:r>
          </a:p>
          <a:p>
            <a:endParaRPr lang="es-ES">
              <a:latin typeface="Corbel" pitchFamily="34" charset="0"/>
            </a:endParaRPr>
          </a:p>
          <a:p>
            <a:endParaRPr lang="es-ES">
              <a:latin typeface="Corbel" pitchFamily="34" charset="0"/>
            </a:endParaRPr>
          </a:p>
          <a:p>
            <a:endParaRPr lang="en-US">
              <a:latin typeface="Corbel" pitchFamily="34" charset="0"/>
            </a:endParaRPr>
          </a:p>
        </p:txBody>
      </p:sp>
      <p:sp>
        <p:nvSpPr>
          <p:cNvPr id="23" name="Right Arrow 22"/>
          <p:cNvSpPr/>
          <p:nvPr/>
        </p:nvSpPr>
        <p:spPr>
          <a:xfrm>
            <a:off x="2483768" y="2492896"/>
            <a:ext cx="1224136" cy="144016"/>
          </a:xfrm>
          <a:prstGeom prst="rightArrow">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4" name="Right Arrow 23"/>
          <p:cNvSpPr/>
          <p:nvPr/>
        </p:nvSpPr>
        <p:spPr>
          <a:xfrm>
            <a:off x="5076056" y="2492896"/>
            <a:ext cx="1224136" cy="144016"/>
          </a:xfrm>
          <a:prstGeom prst="rightArrow">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28" name="Straight Connector 27"/>
          <p:cNvCxnSpPr/>
          <p:nvPr/>
        </p:nvCxnSpPr>
        <p:spPr>
          <a:xfrm rot="5400000" flipH="1" flipV="1">
            <a:off x="2736057" y="2312194"/>
            <a:ext cx="647700" cy="433387"/>
          </a:xfrm>
          <a:prstGeom prst="line">
            <a:avLst/>
          </a:prstGeom>
          <a:ln w="3175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rot="5400000" flipH="1" flipV="1">
            <a:off x="5184775" y="2384425"/>
            <a:ext cx="647700" cy="431800"/>
          </a:xfrm>
          <a:prstGeom prst="line">
            <a:avLst/>
          </a:prstGeom>
          <a:ln w="31750"/>
        </p:spPr>
        <p:style>
          <a:lnRef idx="1">
            <a:schemeClr val="accent4"/>
          </a:lnRef>
          <a:fillRef idx="0">
            <a:schemeClr val="accent4"/>
          </a:fillRef>
          <a:effectRef idx="0">
            <a:schemeClr val="accent4"/>
          </a:effectRef>
          <a:fontRef idx="minor">
            <a:schemeClr val="tx1"/>
          </a:fontRef>
        </p:style>
      </p:cxnSp>
      <p:sp>
        <p:nvSpPr>
          <p:cNvPr id="21" name="Rectangle 20"/>
          <p:cNvSpPr/>
          <p:nvPr/>
        </p:nvSpPr>
        <p:spPr>
          <a:xfrm>
            <a:off x="5292725" y="2133600"/>
            <a:ext cx="1871663" cy="922338"/>
          </a:xfrm>
          <a:prstGeom prst="rect">
            <a:avLst/>
          </a:prstGeom>
        </p:spPr>
        <p:txBody>
          <a:bodyPr>
            <a:spAutoFit/>
          </a:bodyPr>
          <a:lstStyle/>
          <a:p>
            <a:pPr fontAlgn="auto">
              <a:spcBef>
                <a:spcPts val="0"/>
              </a:spcBef>
              <a:spcAft>
                <a:spcPts val="0"/>
              </a:spcAft>
              <a:defRPr/>
            </a:pPr>
            <a:r>
              <a:rPr lang="en-US" dirty="0" err="1">
                <a:latin typeface="+mn-lt"/>
              </a:rPr>
              <a:t>Salen</a:t>
            </a:r>
            <a:r>
              <a:rPr lang="en-US" dirty="0">
                <a:latin typeface="+mn-lt"/>
              </a:rPr>
              <a:t> </a:t>
            </a:r>
            <a:r>
              <a:rPr lang="en-US" dirty="0" err="1">
                <a:latin typeface="+mn-lt"/>
              </a:rPr>
              <a:t>datos</a:t>
            </a:r>
            <a:r>
              <a:rPr lang="en-US" dirty="0">
                <a:latin typeface="+mn-lt"/>
              </a:rPr>
              <a:t>                  </a:t>
            </a:r>
          </a:p>
          <a:p>
            <a:pPr fontAlgn="auto">
              <a:spcBef>
                <a:spcPts val="0"/>
              </a:spcBef>
              <a:spcAft>
                <a:spcPts val="0"/>
              </a:spcAft>
              <a:defRPr/>
            </a:pPr>
            <a:r>
              <a:rPr lang="en-US" dirty="0">
                <a:latin typeface="+mn-lt"/>
              </a:rPr>
              <a:t>     </a:t>
            </a:r>
          </a:p>
          <a:p>
            <a:pPr fontAlgn="auto">
              <a:spcBef>
                <a:spcPts val="0"/>
              </a:spcBef>
              <a:spcAft>
                <a:spcPts val="0"/>
              </a:spcAft>
              <a:defRPr/>
            </a:pPr>
            <a:r>
              <a:rPr lang="en-US" dirty="0">
                <a:solidFill>
                  <a:schemeClr val="accent3">
                    <a:lumMod val="60000"/>
                    <a:lumOff val="40000"/>
                  </a:schemeClr>
                </a:solidFill>
                <a:latin typeface="+mn-lt"/>
              </a:rPr>
              <a:t>4</a:t>
            </a:r>
          </a:p>
        </p:txBody>
      </p:sp>
      <p:sp>
        <p:nvSpPr>
          <p:cNvPr id="30" name="Rectangle 29"/>
          <p:cNvSpPr/>
          <p:nvPr/>
        </p:nvSpPr>
        <p:spPr>
          <a:xfrm>
            <a:off x="6516216" y="1988840"/>
            <a:ext cx="792088" cy="1512168"/>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dirty="0"/>
              <a:t>L</a:t>
            </a:r>
          </a:p>
          <a:p>
            <a:pPr algn="ctr" fontAlgn="auto">
              <a:spcBef>
                <a:spcPts val="0"/>
              </a:spcBef>
              <a:spcAft>
                <a:spcPts val="0"/>
              </a:spcAft>
              <a:defRPr/>
            </a:pPr>
            <a:r>
              <a:rPr lang="en-US" dirty="0"/>
              <a:t>E</a:t>
            </a:r>
          </a:p>
          <a:p>
            <a:pPr algn="ctr" fontAlgn="auto">
              <a:spcBef>
                <a:spcPts val="0"/>
              </a:spcBef>
              <a:spcAft>
                <a:spcPts val="0"/>
              </a:spcAft>
              <a:defRPr/>
            </a:pPr>
            <a:r>
              <a:rPr lang="en-US" dirty="0"/>
              <a:t>D</a:t>
            </a:r>
          </a:p>
          <a:p>
            <a:pPr algn="ctr" fontAlgn="auto">
              <a:spcBef>
                <a:spcPts val="0"/>
              </a:spcBef>
              <a:spcAft>
                <a:spcPts val="0"/>
              </a:spcAft>
              <a:defRPr/>
            </a:pPr>
            <a:r>
              <a:rPr lang="en-US" dirty="0"/>
              <a:t>S</a:t>
            </a:r>
          </a:p>
        </p:txBody>
      </p:sp>
      <p:grpSp>
        <p:nvGrpSpPr>
          <p:cNvPr id="30738" name="27 Grupo"/>
          <p:cNvGrpSpPr>
            <a:grpSpLocks/>
          </p:cNvGrpSpPr>
          <p:nvPr/>
        </p:nvGrpSpPr>
        <p:grpSpPr bwMode="auto">
          <a:xfrm>
            <a:off x="1449388" y="1749425"/>
            <a:ext cx="6245225" cy="3359150"/>
            <a:chOff x="1176291" y="1420785"/>
            <a:chExt cx="6243723" cy="3359196"/>
          </a:xfrm>
        </p:grpSpPr>
        <p:sp>
          <p:nvSpPr>
            <p:cNvPr id="13" name="26 Rectángulo"/>
            <p:cNvSpPr/>
            <p:nvPr/>
          </p:nvSpPr>
          <p:spPr>
            <a:xfrm>
              <a:off x="1176291" y="1420785"/>
              <a:ext cx="6243723" cy="3359196"/>
            </a:xfrm>
            <a:prstGeom prst="rect">
              <a:avLst/>
            </a:prstGeom>
          </p:spPr>
          <p:style>
            <a:lnRef idx="1">
              <a:schemeClr val="dk1"/>
            </a:lnRef>
            <a:fillRef idx="2">
              <a:schemeClr val="dk1"/>
            </a:fillRef>
            <a:effectRef idx="1">
              <a:schemeClr val="dk1"/>
            </a:effectRef>
            <a:fontRef idx="minor">
              <a:schemeClr val="dk1"/>
            </a:fontRef>
          </p:style>
          <p:txBody>
            <a:bodyPr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a:p>
          </p:txBody>
        </p:sp>
        <p:sp>
          <p:nvSpPr>
            <p:cNvPr id="14" name="18 Rectángulo"/>
            <p:cNvSpPr/>
            <p:nvPr/>
          </p:nvSpPr>
          <p:spPr>
            <a:xfrm>
              <a:off x="5924949" y="2114533"/>
              <a:ext cx="693570" cy="2008214"/>
            </a:xfrm>
            <a:prstGeom prst="rect">
              <a:avLst/>
            </a:prstGeom>
          </p:spPr>
          <p:style>
            <a:lnRef idx="2">
              <a:schemeClr val="dk1"/>
            </a:lnRef>
            <a:fillRef idx="1">
              <a:schemeClr val="lt1"/>
            </a:fillRef>
            <a:effectRef idx="0">
              <a:schemeClr val="dk1"/>
            </a:effectRef>
            <a:fontRef idx="minor">
              <a:schemeClr val="dk1"/>
            </a:fontRef>
          </p:style>
          <p:txBody>
            <a:bodyPr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a:p>
          </p:txBody>
        </p:sp>
        <p:sp>
          <p:nvSpPr>
            <p:cNvPr id="15" name="3 Rectángulo"/>
            <p:cNvSpPr/>
            <p:nvPr/>
          </p:nvSpPr>
          <p:spPr>
            <a:xfrm>
              <a:off x="3914764" y="1931967"/>
              <a:ext cx="842154" cy="2336833"/>
            </a:xfrm>
            <a:prstGeom prst="rect">
              <a:avLst/>
            </a:prstGeom>
          </p:spPr>
          <p:style>
            <a:lnRef idx="1">
              <a:schemeClr val="accent6"/>
            </a:lnRef>
            <a:fillRef idx="2">
              <a:schemeClr val="accent6"/>
            </a:fillRef>
            <a:effectRef idx="1">
              <a:schemeClr val="accent6"/>
            </a:effectRef>
            <a:fontRef idx="minor">
              <a:schemeClr val="dk1"/>
            </a:fontRef>
          </p:style>
          <p:txBody>
            <a:bodyPr vert="wordArtVert" anchor="ctr">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s-ES" b="1" dirty="0" smtClean="0"/>
                <a:t>PIC 16F886</a:t>
              </a:r>
              <a:endParaRPr lang="es-ES" b="1" dirty="0"/>
            </a:p>
          </p:txBody>
        </p:sp>
        <p:grpSp>
          <p:nvGrpSpPr>
            <p:cNvPr id="30745" name="11 Grupo"/>
            <p:cNvGrpSpPr>
              <a:grpSpLocks/>
            </p:cNvGrpSpPr>
            <p:nvPr/>
          </p:nvGrpSpPr>
          <p:grpSpPr bwMode="auto">
            <a:xfrm>
              <a:off x="2417733" y="2844793"/>
              <a:ext cx="1497033" cy="511181"/>
              <a:chOff x="2381220" y="2990845"/>
              <a:chExt cx="1497033" cy="511181"/>
            </a:xfrm>
          </p:grpSpPr>
          <p:sp>
            <p:nvSpPr>
              <p:cNvPr id="36" name="4 Flecha derecha"/>
              <p:cNvSpPr/>
              <p:nvPr/>
            </p:nvSpPr>
            <p:spPr>
              <a:xfrm>
                <a:off x="2381220" y="3063871"/>
                <a:ext cx="1497033" cy="36513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a:p>
            </p:txBody>
          </p:sp>
          <p:cxnSp>
            <p:nvCxnSpPr>
              <p:cNvPr id="37" name="6 Conector recto"/>
              <p:cNvCxnSpPr/>
              <p:nvPr/>
            </p:nvCxnSpPr>
            <p:spPr>
              <a:xfrm rot="5400000">
                <a:off x="2873639" y="3155177"/>
                <a:ext cx="511182" cy="18251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7" name="7 CuadroTexto"/>
            <p:cNvSpPr txBox="1"/>
            <p:nvPr/>
          </p:nvSpPr>
          <p:spPr>
            <a:xfrm>
              <a:off x="1212794" y="2881305"/>
              <a:ext cx="1204623" cy="523882"/>
            </a:xfrm>
            <a:prstGeom prst="rect">
              <a:avLst/>
            </a:prstGeom>
            <a:noFill/>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sz="1400" dirty="0" smtClean="0">
                  <a:solidFill>
                    <a:schemeClr val="accent2">
                      <a:lumMod val="75000"/>
                    </a:schemeClr>
                  </a:solidFill>
                </a:rPr>
                <a:t>ENTRADA DEL</a:t>
              </a:r>
            </a:p>
            <a:p>
              <a:pPr algn="ctr" fontAlgn="auto">
                <a:spcBef>
                  <a:spcPts val="0"/>
                </a:spcBef>
                <a:spcAft>
                  <a:spcPts val="0"/>
                </a:spcAft>
                <a:defRPr/>
              </a:pPr>
              <a:r>
                <a:rPr lang="es-ES" sz="1400" dirty="0" smtClean="0">
                  <a:solidFill>
                    <a:schemeClr val="accent2">
                      <a:lumMod val="75000"/>
                    </a:schemeClr>
                  </a:solidFill>
                </a:rPr>
                <a:t> IR BEACON</a:t>
              </a:r>
              <a:endParaRPr lang="es-ES" sz="1400" dirty="0">
                <a:solidFill>
                  <a:schemeClr val="accent2">
                    <a:lumMod val="75000"/>
                  </a:schemeClr>
                </a:solidFill>
              </a:endParaRPr>
            </a:p>
          </p:txBody>
        </p:sp>
        <p:sp>
          <p:nvSpPr>
            <p:cNvPr id="18" name="10 CuadroTexto"/>
            <p:cNvSpPr txBox="1"/>
            <p:nvPr/>
          </p:nvSpPr>
          <p:spPr>
            <a:xfrm>
              <a:off x="3110988" y="3319461"/>
              <a:ext cx="301552" cy="369893"/>
            </a:xfrm>
            <a:prstGeom prst="rect">
              <a:avLst/>
            </a:prstGeom>
            <a:noFill/>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dirty="0" smtClean="0">
                  <a:solidFill>
                    <a:schemeClr val="accent2">
                      <a:lumMod val="75000"/>
                    </a:schemeClr>
                  </a:solidFill>
                </a:rPr>
                <a:t>4</a:t>
              </a:r>
              <a:endParaRPr lang="es-ES" dirty="0">
                <a:solidFill>
                  <a:schemeClr val="accent2">
                    <a:lumMod val="75000"/>
                  </a:schemeClr>
                </a:solidFill>
              </a:endParaRPr>
            </a:p>
          </p:txBody>
        </p:sp>
        <p:sp>
          <p:nvSpPr>
            <p:cNvPr id="20" name="12 Elipse"/>
            <p:cNvSpPr/>
            <p:nvPr/>
          </p:nvSpPr>
          <p:spPr>
            <a:xfrm>
              <a:off x="6162055" y="2297097"/>
              <a:ext cx="219078" cy="219078"/>
            </a:xfrm>
            <a:prstGeom prst="ellipse">
              <a:avLst/>
            </a:prstGeom>
            <a:solidFill>
              <a:srgbClr val="FFFF00"/>
            </a:solidFill>
          </p:spPr>
          <p:style>
            <a:lnRef idx="3">
              <a:schemeClr val="lt1"/>
            </a:lnRef>
            <a:fillRef idx="1">
              <a:schemeClr val="accent1"/>
            </a:fillRef>
            <a:effectRef idx="1">
              <a:schemeClr val="accent1"/>
            </a:effectRef>
            <a:fontRef idx="minor">
              <a:schemeClr val="lt1"/>
            </a:fontRef>
          </p:style>
          <p:txBody>
            <a:bodyPr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p>
          </p:txBody>
        </p:sp>
        <p:sp>
          <p:nvSpPr>
            <p:cNvPr id="25" name="13 Elipse"/>
            <p:cNvSpPr/>
            <p:nvPr/>
          </p:nvSpPr>
          <p:spPr>
            <a:xfrm>
              <a:off x="6162055" y="2747424"/>
              <a:ext cx="219078" cy="219078"/>
            </a:xfrm>
            <a:prstGeom prst="ellipse">
              <a:avLst/>
            </a:prstGeom>
          </p:spPr>
          <p:style>
            <a:lnRef idx="3">
              <a:schemeClr val="lt1"/>
            </a:lnRef>
            <a:fillRef idx="1">
              <a:schemeClr val="accent1"/>
            </a:fillRef>
            <a:effectRef idx="1">
              <a:schemeClr val="accent1"/>
            </a:effectRef>
            <a:fontRef idx="minor">
              <a:schemeClr val="lt1"/>
            </a:fontRef>
          </p:style>
          <p:txBody>
            <a:bodyPr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p>
          </p:txBody>
        </p:sp>
        <p:sp>
          <p:nvSpPr>
            <p:cNvPr id="26" name="14 Elipse"/>
            <p:cNvSpPr/>
            <p:nvPr/>
          </p:nvSpPr>
          <p:spPr>
            <a:xfrm>
              <a:off x="6162055" y="3197751"/>
              <a:ext cx="219078" cy="219078"/>
            </a:xfrm>
            <a:prstGeom prst="ellipse">
              <a:avLst/>
            </a:prstGeom>
          </p:spPr>
          <p:style>
            <a:lnRef idx="3">
              <a:schemeClr val="lt1"/>
            </a:lnRef>
            <a:fillRef idx="1">
              <a:schemeClr val="accent3"/>
            </a:fillRef>
            <a:effectRef idx="1">
              <a:schemeClr val="accent3"/>
            </a:effectRef>
            <a:fontRef idx="minor">
              <a:schemeClr val="lt1"/>
            </a:fontRef>
          </p:style>
          <p:txBody>
            <a:bodyPr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p>
          </p:txBody>
        </p:sp>
        <p:sp>
          <p:nvSpPr>
            <p:cNvPr id="27" name="15 Elipse"/>
            <p:cNvSpPr/>
            <p:nvPr/>
          </p:nvSpPr>
          <p:spPr>
            <a:xfrm>
              <a:off x="6162055" y="3648078"/>
              <a:ext cx="219078" cy="219078"/>
            </a:xfrm>
            <a:prstGeom prst="ellipse">
              <a:avLst/>
            </a:prstGeom>
            <a:solidFill>
              <a:srgbClr val="FF0000"/>
            </a:solidFill>
          </p:spPr>
          <p:style>
            <a:lnRef idx="3">
              <a:schemeClr val="lt1"/>
            </a:lnRef>
            <a:fillRef idx="1">
              <a:schemeClr val="accent1"/>
            </a:fillRef>
            <a:effectRef idx="1">
              <a:schemeClr val="accent1"/>
            </a:effectRef>
            <a:fontRef idx="minor">
              <a:schemeClr val="lt1"/>
            </a:fontRef>
          </p:style>
          <p:txBody>
            <a:bodyPr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p>
          </p:txBody>
        </p:sp>
        <p:grpSp>
          <p:nvGrpSpPr>
            <p:cNvPr id="30760" name="20 Grupo"/>
            <p:cNvGrpSpPr>
              <a:grpSpLocks/>
            </p:cNvGrpSpPr>
            <p:nvPr/>
          </p:nvGrpSpPr>
          <p:grpSpPr bwMode="auto">
            <a:xfrm>
              <a:off x="4754565" y="2881308"/>
              <a:ext cx="1131903" cy="474666"/>
              <a:chOff x="2381220" y="3027361"/>
              <a:chExt cx="1497033" cy="474666"/>
            </a:xfrm>
          </p:grpSpPr>
          <p:sp>
            <p:nvSpPr>
              <p:cNvPr id="34" name="21 Flecha derecha"/>
              <p:cNvSpPr/>
              <p:nvPr/>
            </p:nvSpPr>
            <p:spPr>
              <a:xfrm>
                <a:off x="2381220" y="3063871"/>
                <a:ext cx="1497033" cy="36513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a:p>
            </p:txBody>
          </p:sp>
          <p:cxnSp>
            <p:nvCxnSpPr>
              <p:cNvPr id="35" name="22 Conector recto"/>
              <p:cNvCxnSpPr/>
              <p:nvPr/>
            </p:nvCxnSpPr>
            <p:spPr>
              <a:xfrm rot="5400000">
                <a:off x="2907801" y="3158689"/>
                <a:ext cx="474669" cy="21200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2" name="23 CuadroTexto"/>
            <p:cNvSpPr txBox="1"/>
            <p:nvPr/>
          </p:nvSpPr>
          <p:spPr>
            <a:xfrm>
              <a:off x="5853528" y="1712889"/>
              <a:ext cx="836412" cy="369893"/>
            </a:xfrm>
            <a:prstGeom prst="rect">
              <a:avLst/>
            </a:prstGeom>
            <a:noFill/>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1400" dirty="0" smtClean="0">
                  <a:solidFill>
                    <a:schemeClr val="accent2">
                      <a:lumMod val="75000"/>
                    </a:schemeClr>
                  </a:solidFill>
                </a:rPr>
                <a:t>SALIDAS</a:t>
              </a:r>
              <a:r>
                <a:rPr lang="es-ES" dirty="0" smtClean="0"/>
                <a:t> </a:t>
              </a:r>
              <a:endParaRPr lang="es-ES" dirty="0"/>
            </a:p>
          </p:txBody>
        </p:sp>
        <p:sp>
          <p:nvSpPr>
            <p:cNvPr id="33" name="25 CuadroTexto"/>
            <p:cNvSpPr txBox="1"/>
            <p:nvPr/>
          </p:nvSpPr>
          <p:spPr>
            <a:xfrm>
              <a:off x="5220268" y="3314699"/>
              <a:ext cx="301552" cy="369892"/>
            </a:xfrm>
            <a:prstGeom prst="rect">
              <a:avLst/>
            </a:prstGeom>
            <a:noFill/>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dirty="0" smtClean="0">
                  <a:solidFill>
                    <a:schemeClr val="accent2">
                      <a:lumMod val="75000"/>
                    </a:schemeClr>
                  </a:solidFill>
                </a:rPr>
                <a:t>4</a:t>
              </a:r>
              <a:endParaRPr lang="es-ES" dirty="0">
                <a:solidFill>
                  <a:schemeClr val="accent2">
                    <a:lumMod val="75000"/>
                  </a:schemeClr>
                </a:solidFill>
              </a:endParaRPr>
            </a:p>
          </p:txBody>
        </p:sp>
      </p:grpSp>
      <p:sp>
        <p:nvSpPr>
          <p:cNvPr id="38" name="37 CuadroTexto"/>
          <p:cNvSpPr txBox="1"/>
          <p:nvPr/>
        </p:nvSpPr>
        <p:spPr>
          <a:xfrm>
            <a:off x="642910" y="619764"/>
            <a:ext cx="8143932" cy="523220"/>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Diseño  preliminar circuito moda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a:off x="2483768" y="2492896"/>
            <a:ext cx="1224136" cy="144016"/>
          </a:xfrm>
          <a:prstGeom prst="rightArrow">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4" name="Right Arrow 23"/>
          <p:cNvSpPr/>
          <p:nvPr/>
        </p:nvSpPr>
        <p:spPr>
          <a:xfrm>
            <a:off x="5076056" y="2492896"/>
            <a:ext cx="1224136" cy="144016"/>
          </a:xfrm>
          <a:prstGeom prst="rightArrow">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28" name="Straight Connector 27"/>
          <p:cNvCxnSpPr/>
          <p:nvPr/>
        </p:nvCxnSpPr>
        <p:spPr>
          <a:xfrm rot="5400000" flipH="1" flipV="1">
            <a:off x="2736057" y="2312194"/>
            <a:ext cx="647700" cy="433387"/>
          </a:xfrm>
          <a:prstGeom prst="line">
            <a:avLst/>
          </a:prstGeom>
          <a:ln w="3175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rot="5400000" flipH="1" flipV="1">
            <a:off x="5184775" y="2384425"/>
            <a:ext cx="647700" cy="431800"/>
          </a:xfrm>
          <a:prstGeom prst="line">
            <a:avLst/>
          </a:prstGeom>
          <a:ln w="31750"/>
        </p:spPr>
        <p:style>
          <a:lnRef idx="1">
            <a:schemeClr val="accent4"/>
          </a:lnRef>
          <a:fillRef idx="0">
            <a:schemeClr val="accent4"/>
          </a:fillRef>
          <a:effectRef idx="0">
            <a:schemeClr val="accent4"/>
          </a:effectRef>
          <a:fontRef idx="minor">
            <a:schemeClr val="tx1"/>
          </a:fontRef>
        </p:style>
      </p:cxnSp>
      <p:sp>
        <p:nvSpPr>
          <p:cNvPr id="21" name="Rectangle 20"/>
          <p:cNvSpPr/>
          <p:nvPr/>
        </p:nvSpPr>
        <p:spPr>
          <a:xfrm>
            <a:off x="5292725" y="2133600"/>
            <a:ext cx="1871663" cy="922338"/>
          </a:xfrm>
          <a:prstGeom prst="rect">
            <a:avLst/>
          </a:prstGeom>
        </p:spPr>
        <p:txBody>
          <a:bodyPr>
            <a:spAutoFit/>
          </a:bodyPr>
          <a:lstStyle/>
          <a:p>
            <a:pPr fontAlgn="auto">
              <a:spcBef>
                <a:spcPts val="0"/>
              </a:spcBef>
              <a:spcAft>
                <a:spcPts val="0"/>
              </a:spcAft>
              <a:defRPr/>
            </a:pPr>
            <a:r>
              <a:rPr lang="en-US" dirty="0" err="1">
                <a:latin typeface="+mn-lt"/>
              </a:rPr>
              <a:t>Salen</a:t>
            </a:r>
            <a:r>
              <a:rPr lang="en-US" dirty="0">
                <a:latin typeface="+mn-lt"/>
              </a:rPr>
              <a:t> </a:t>
            </a:r>
            <a:r>
              <a:rPr lang="en-US" dirty="0" err="1">
                <a:latin typeface="+mn-lt"/>
              </a:rPr>
              <a:t>datos</a:t>
            </a:r>
            <a:r>
              <a:rPr lang="en-US" dirty="0">
                <a:latin typeface="+mn-lt"/>
              </a:rPr>
              <a:t>                  </a:t>
            </a:r>
          </a:p>
          <a:p>
            <a:pPr fontAlgn="auto">
              <a:spcBef>
                <a:spcPts val="0"/>
              </a:spcBef>
              <a:spcAft>
                <a:spcPts val="0"/>
              </a:spcAft>
              <a:defRPr/>
            </a:pPr>
            <a:r>
              <a:rPr lang="en-US" dirty="0">
                <a:latin typeface="+mn-lt"/>
              </a:rPr>
              <a:t>     </a:t>
            </a:r>
          </a:p>
          <a:p>
            <a:pPr fontAlgn="auto">
              <a:spcBef>
                <a:spcPts val="0"/>
              </a:spcBef>
              <a:spcAft>
                <a:spcPts val="0"/>
              </a:spcAft>
              <a:defRPr/>
            </a:pPr>
            <a:r>
              <a:rPr lang="en-US" dirty="0">
                <a:solidFill>
                  <a:schemeClr val="accent3">
                    <a:lumMod val="60000"/>
                    <a:lumOff val="40000"/>
                  </a:schemeClr>
                </a:solidFill>
                <a:latin typeface="+mn-lt"/>
              </a:rPr>
              <a:t>4</a:t>
            </a:r>
          </a:p>
        </p:txBody>
      </p:sp>
      <p:grpSp>
        <p:nvGrpSpPr>
          <p:cNvPr id="31754" name="21 Grupo"/>
          <p:cNvGrpSpPr>
            <a:grpSpLocks/>
          </p:cNvGrpSpPr>
          <p:nvPr/>
        </p:nvGrpSpPr>
        <p:grpSpPr bwMode="auto">
          <a:xfrm>
            <a:off x="1943100" y="1822450"/>
            <a:ext cx="5257800" cy="3213100"/>
            <a:chOff x="1431881" y="1384272"/>
            <a:chExt cx="5257873" cy="3213144"/>
          </a:xfrm>
        </p:grpSpPr>
        <p:sp>
          <p:nvSpPr>
            <p:cNvPr id="38" name="20 Rectángulo"/>
            <p:cNvSpPr/>
            <p:nvPr/>
          </p:nvSpPr>
          <p:spPr>
            <a:xfrm>
              <a:off x="1431881" y="1384272"/>
              <a:ext cx="5257873" cy="3213144"/>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a:p>
          </p:txBody>
        </p:sp>
        <p:sp>
          <p:nvSpPr>
            <p:cNvPr id="39" name="1 Rectángulo"/>
            <p:cNvSpPr/>
            <p:nvPr/>
          </p:nvSpPr>
          <p:spPr>
            <a:xfrm>
              <a:off x="3659175" y="1785915"/>
              <a:ext cx="912825" cy="2373344"/>
            </a:xfrm>
            <a:prstGeom prst="rect">
              <a:avLst/>
            </a:prstGeom>
          </p:spPr>
          <p:style>
            <a:lnRef idx="1">
              <a:schemeClr val="accent6"/>
            </a:lnRef>
            <a:fillRef idx="3">
              <a:schemeClr val="accent6"/>
            </a:fillRef>
            <a:effectRef idx="2">
              <a:schemeClr val="accent6"/>
            </a:effectRef>
            <a:fontRef idx="minor">
              <a:schemeClr val="lt1"/>
            </a:fontRef>
          </p:style>
          <p:txBody>
            <a:bodyPr vert="wordArtVert" lIns="0" tIns="0" rIns="0" bIns="0" anchor="b" anchorCtr="1"/>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ES" dirty="0" smtClean="0"/>
                <a:t>POLOLU 3</a:t>
              </a:r>
              <a:r>
                <a:rPr lang="el-GR" dirty="0" smtClean="0"/>
                <a:t>π</a:t>
              </a:r>
              <a:endParaRPr lang="es-ES" dirty="0"/>
            </a:p>
          </p:txBody>
        </p:sp>
        <p:sp>
          <p:nvSpPr>
            <p:cNvPr id="40" name="5 Flecha derecha"/>
            <p:cNvSpPr/>
            <p:nvPr/>
          </p:nvSpPr>
          <p:spPr>
            <a:xfrm>
              <a:off x="4572000" y="2388379"/>
              <a:ext cx="584208" cy="219078"/>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a:p>
          </p:txBody>
        </p:sp>
        <p:sp>
          <p:nvSpPr>
            <p:cNvPr id="41" name="6 Flecha derecha"/>
            <p:cNvSpPr/>
            <p:nvPr/>
          </p:nvSpPr>
          <p:spPr>
            <a:xfrm>
              <a:off x="4572000" y="3337717"/>
              <a:ext cx="584208" cy="219078"/>
            </a:xfrm>
            <a:prstGeom prst="rightArrow">
              <a:avLst/>
            </a:prstGeom>
          </p:spPr>
          <p:style>
            <a:lnRef idx="1">
              <a:schemeClr val="dk1"/>
            </a:lnRef>
            <a:fillRef idx="2">
              <a:schemeClr val="dk1"/>
            </a:fillRef>
            <a:effectRef idx="1">
              <a:schemeClr val="dk1"/>
            </a:effectRef>
            <a:fontRef idx="minor">
              <a:schemeClr val="dk1"/>
            </a:fontRef>
          </p:style>
          <p:txBody>
            <a:bodyPr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a:p>
          </p:txBody>
        </p:sp>
        <p:pic>
          <p:nvPicPr>
            <p:cNvPr id="42" name="Picture 3"/>
            <p:cNvPicPr>
              <a:picLocks noChangeAspect="1" noChangeArrowheads="1"/>
            </p:cNvPicPr>
            <p:nvPr/>
          </p:nvPicPr>
          <p:blipFill>
            <a:blip r:embed="rId2" cstate="print"/>
            <a:srcRect l="10952" t="4165" r="12380" b="20536"/>
            <a:stretch>
              <a:fillRect/>
            </a:stretch>
          </p:blipFill>
          <p:spPr bwMode="auto">
            <a:xfrm rot="5400000">
              <a:off x="5101438" y="3247229"/>
              <a:ext cx="511182" cy="401644"/>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43" name="Picture 4"/>
            <p:cNvPicPr>
              <a:picLocks noChangeAspect="1" noChangeArrowheads="1"/>
            </p:cNvPicPr>
            <p:nvPr/>
          </p:nvPicPr>
          <p:blipFill>
            <a:blip r:embed="rId3" cstate="print"/>
            <a:srcRect l="5736" b="6295"/>
            <a:stretch>
              <a:fillRect/>
            </a:stretch>
          </p:blipFill>
          <p:spPr bwMode="auto">
            <a:xfrm rot="5400000">
              <a:off x="5083182" y="2297097"/>
              <a:ext cx="547694" cy="401644"/>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44" name="10 CuadroTexto"/>
            <p:cNvSpPr txBox="1"/>
            <p:nvPr/>
          </p:nvSpPr>
          <p:spPr>
            <a:xfrm>
              <a:off x="5521338" y="2260584"/>
              <a:ext cx="882662" cy="307979"/>
            </a:xfrm>
            <a:prstGeom prst="rect">
              <a:avLst/>
            </a:prstGeom>
            <a:noFill/>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1400" dirty="0" smtClean="0">
                  <a:solidFill>
                    <a:schemeClr val="bg2">
                      <a:lumMod val="25000"/>
                    </a:schemeClr>
                  </a:solidFill>
                </a:rPr>
                <a:t>MOTOR 2</a:t>
              </a:r>
              <a:endParaRPr lang="es-ES" sz="1400" dirty="0">
                <a:solidFill>
                  <a:schemeClr val="bg2">
                    <a:lumMod val="25000"/>
                  </a:schemeClr>
                </a:solidFill>
              </a:endParaRPr>
            </a:p>
          </p:txBody>
        </p:sp>
        <p:sp>
          <p:nvSpPr>
            <p:cNvPr id="45" name="11 CuadroTexto"/>
            <p:cNvSpPr txBox="1"/>
            <p:nvPr/>
          </p:nvSpPr>
          <p:spPr>
            <a:xfrm>
              <a:off x="5557851" y="3267073"/>
              <a:ext cx="882662" cy="307979"/>
            </a:xfrm>
            <a:prstGeom prst="rect">
              <a:avLst/>
            </a:prstGeom>
            <a:noFill/>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1400" dirty="0" smtClean="0">
                  <a:solidFill>
                    <a:schemeClr val="bg2">
                      <a:lumMod val="25000"/>
                    </a:schemeClr>
                  </a:solidFill>
                </a:rPr>
                <a:t>MOTOR 1</a:t>
              </a:r>
              <a:endParaRPr lang="es-ES" sz="1400" dirty="0">
                <a:solidFill>
                  <a:schemeClr val="bg2">
                    <a:lumMod val="25000"/>
                  </a:schemeClr>
                </a:solidFill>
              </a:endParaRPr>
            </a:p>
          </p:txBody>
        </p:sp>
        <p:cxnSp>
          <p:nvCxnSpPr>
            <p:cNvPr id="46" name="14 Conector recto de flecha"/>
            <p:cNvCxnSpPr/>
            <p:nvPr/>
          </p:nvCxnSpPr>
          <p:spPr>
            <a:xfrm>
              <a:off x="2709837" y="2660639"/>
              <a:ext cx="912825"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15 Conector recto de flecha"/>
            <p:cNvCxnSpPr/>
            <p:nvPr/>
          </p:nvCxnSpPr>
          <p:spPr>
            <a:xfrm>
              <a:off x="2709837" y="3136896"/>
              <a:ext cx="912825"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8" name="16 CuadroTexto"/>
            <p:cNvSpPr txBox="1"/>
            <p:nvPr/>
          </p:nvSpPr>
          <p:spPr>
            <a:xfrm>
              <a:off x="2408208" y="2544751"/>
              <a:ext cx="374655" cy="738197"/>
            </a:xfrm>
            <a:prstGeom prst="rect">
              <a:avLst/>
            </a:prstGeom>
            <a:noFill/>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1400" dirty="0" smtClean="0">
                  <a:solidFill>
                    <a:schemeClr val="accent2">
                      <a:lumMod val="75000"/>
                    </a:schemeClr>
                  </a:solidFill>
                </a:rPr>
                <a:t>RX</a:t>
              </a:r>
            </a:p>
            <a:p>
              <a:pPr fontAlgn="auto">
                <a:spcBef>
                  <a:spcPts val="0"/>
                </a:spcBef>
                <a:spcAft>
                  <a:spcPts val="0"/>
                </a:spcAft>
                <a:defRPr/>
              </a:pPr>
              <a:endParaRPr lang="es-ES" sz="1400" dirty="0">
                <a:solidFill>
                  <a:schemeClr val="accent2">
                    <a:lumMod val="75000"/>
                  </a:schemeClr>
                </a:solidFill>
              </a:endParaRPr>
            </a:p>
            <a:p>
              <a:pPr fontAlgn="auto">
                <a:spcBef>
                  <a:spcPts val="0"/>
                </a:spcBef>
                <a:spcAft>
                  <a:spcPts val="0"/>
                </a:spcAft>
                <a:defRPr/>
              </a:pPr>
              <a:r>
                <a:rPr lang="es-ES" sz="1400" dirty="0" smtClean="0">
                  <a:solidFill>
                    <a:schemeClr val="accent2">
                      <a:lumMod val="75000"/>
                    </a:schemeClr>
                  </a:solidFill>
                </a:rPr>
                <a:t>TX</a:t>
              </a:r>
              <a:endParaRPr lang="es-ES" sz="1400" dirty="0">
                <a:solidFill>
                  <a:schemeClr val="accent2">
                    <a:lumMod val="75000"/>
                  </a:schemeClr>
                </a:solidFill>
              </a:endParaRPr>
            </a:p>
          </p:txBody>
        </p:sp>
        <p:sp>
          <p:nvSpPr>
            <p:cNvPr id="49" name="17 CuadroTexto"/>
            <p:cNvSpPr txBox="1"/>
            <p:nvPr/>
          </p:nvSpPr>
          <p:spPr>
            <a:xfrm>
              <a:off x="3576624" y="2544751"/>
              <a:ext cx="374655" cy="738197"/>
            </a:xfrm>
            <a:prstGeom prst="rect">
              <a:avLst/>
            </a:prstGeom>
            <a:noFill/>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1400" dirty="0">
                  <a:solidFill>
                    <a:schemeClr val="accent1">
                      <a:lumMod val="50000"/>
                    </a:schemeClr>
                  </a:solidFill>
                </a:rPr>
                <a:t>T</a:t>
              </a:r>
              <a:r>
                <a:rPr lang="es-ES" sz="1400" dirty="0" smtClean="0">
                  <a:solidFill>
                    <a:schemeClr val="accent1">
                      <a:lumMod val="50000"/>
                    </a:schemeClr>
                  </a:solidFill>
                </a:rPr>
                <a:t>X</a:t>
              </a:r>
            </a:p>
            <a:p>
              <a:pPr fontAlgn="auto">
                <a:spcBef>
                  <a:spcPts val="0"/>
                </a:spcBef>
                <a:spcAft>
                  <a:spcPts val="0"/>
                </a:spcAft>
                <a:defRPr/>
              </a:pPr>
              <a:endParaRPr lang="es-ES" sz="1400" dirty="0">
                <a:solidFill>
                  <a:schemeClr val="accent1">
                    <a:lumMod val="50000"/>
                  </a:schemeClr>
                </a:solidFill>
              </a:endParaRPr>
            </a:p>
            <a:p>
              <a:pPr fontAlgn="auto">
                <a:spcBef>
                  <a:spcPts val="0"/>
                </a:spcBef>
                <a:spcAft>
                  <a:spcPts val="0"/>
                </a:spcAft>
                <a:defRPr/>
              </a:pPr>
              <a:r>
                <a:rPr lang="es-ES" sz="1400" dirty="0">
                  <a:solidFill>
                    <a:schemeClr val="accent1">
                      <a:lumMod val="50000"/>
                    </a:schemeClr>
                  </a:solidFill>
                </a:rPr>
                <a:t>R</a:t>
              </a:r>
              <a:r>
                <a:rPr lang="es-ES" sz="1400" dirty="0" smtClean="0">
                  <a:solidFill>
                    <a:schemeClr val="accent1">
                      <a:lumMod val="50000"/>
                    </a:schemeClr>
                  </a:solidFill>
                </a:rPr>
                <a:t>X</a:t>
              </a:r>
              <a:endParaRPr lang="es-ES" sz="1400" dirty="0">
                <a:solidFill>
                  <a:schemeClr val="accent1">
                    <a:lumMod val="50000"/>
                  </a:schemeClr>
                </a:solidFill>
              </a:endParaRPr>
            </a:p>
          </p:txBody>
        </p:sp>
        <p:sp>
          <p:nvSpPr>
            <p:cNvPr id="31774" name="18 CuadroTexto"/>
            <p:cNvSpPr txBox="1">
              <a:spLocks noChangeArrowheads="1"/>
            </p:cNvSpPr>
            <p:nvPr/>
          </p:nvSpPr>
          <p:spPr bwMode="auto">
            <a:xfrm>
              <a:off x="1431882" y="2041506"/>
              <a:ext cx="1891736" cy="523220"/>
            </a:xfrm>
            <a:prstGeom prst="rect">
              <a:avLst/>
            </a:prstGeom>
            <a:noFill/>
            <a:ln w="9525">
              <a:noFill/>
              <a:miter lim="800000"/>
              <a:headEnd/>
              <a:tailEnd/>
            </a:ln>
          </p:spPr>
          <p:txBody>
            <a:bodyPr wrap="none">
              <a:spAutoFit/>
            </a:bodyPr>
            <a:lstStyle/>
            <a:p>
              <a:pPr algn="ctr"/>
              <a:r>
                <a:rPr lang="es-ES" sz="1400">
                  <a:solidFill>
                    <a:srgbClr val="0070C0"/>
                  </a:solidFill>
                  <a:latin typeface="Corbel" pitchFamily="34" charset="0"/>
                </a:rPr>
                <a:t>SEÑALES ENVIADO POR</a:t>
              </a:r>
            </a:p>
            <a:p>
              <a:pPr algn="ctr"/>
              <a:r>
                <a:rPr lang="es-ES" sz="1400">
                  <a:solidFill>
                    <a:srgbClr val="0070C0"/>
                  </a:solidFill>
                  <a:latin typeface="Corbel" pitchFamily="34" charset="0"/>
                </a:rPr>
                <a:t>EL CIRCUITO MODA</a:t>
              </a:r>
            </a:p>
          </p:txBody>
        </p:sp>
        <p:sp>
          <p:nvSpPr>
            <p:cNvPr id="31775" name="19 CuadroTexto"/>
            <p:cNvSpPr txBox="1">
              <a:spLocks noChangeArrowheads="1"/>
            </p:cNvSpPr>
            <p:nvPr/>
          </p:nvSpPr>
          <p:spPr bwMode="auto">
            <a:xfrm>
              <a:off x="4864104" y="1493811"/>
              <a:ext cx="1606572" cy="523220"/>
            </a:xfrm>
            <a:prstGeom prst="rect">
              <a:avLst/>
            </a:prstGeom>
            <a:noFill/>
            <a:ln w="9525">
              <a:noFill/>
              <a:miter lim="800000"/>
              <a:headEnd/>
              <a:tailEnd/>
            </a:ln>
          </p:spPr>
          <p:txBody>
            <a:bodyPr>
              <a:spAutoFit/>
            </a:bodyPr>
            <a:lstStyle/>
            <a:p>
              <a:pPr algn="ctr"/>
              <a:r>
                <a:rPr lang="es-ES" sz="1400">
                  <a:solidFill>
                    <a:srgbClr val="0070C0"/>
                  </a:solidFill>
                  <a:latin typeface="Corbel" pitchFamily="34" charset="0"/>
                </a:rPr>
                <a:t>MOVIMIENTOS DE</a:t>
              </a:r>
            </a:p>
            <a:p>
              <a:pPr algn="ctr"/>
              <a:r>
                <a:rPr lang="es-ES" sz="1400">
                  <a:solidFill>
                    <a:srgbClr val="0070C0"/>
                  </a:solidFill>
                  <a:latin typeface="Corbel" pitchFamily="34" charset="0"/>
                </a:rPr>
                <a:t>LOS MOTORES </a:t>
              </a:r>
            </a:p>
          </p:txBody>
        </p:sp>
      </p:grpSp>
      <p:sp>
        <p:nvSpPr>
          <p:cNvPr id="26" name="25 CuadroTexto"/>
          <p:cNvSpPr txBox="1"/>
          <p:nvPr/>
        </p:nvSpPr>
        <p:spPr>
          <a:xfrm>
            <a:off x="642910" y="619764"/>
            <a:ext cx="8143932"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Diseño  preliminar  COMUNICACIÓN USART  A POLOLU 3PI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cstate="print"/>
          <a:srcRect/>
          <a:stretch>
            <a:fillRect/>
          </a:stretch>
        </p:blipFill>
        <p:spPr bwMode="auto">
          <a:xfrm>
            <a:off x="2662238" y="2349500"/>
            <a:ext cx="3819525" cy="2695575"/>
          </a:xfrm>
          <a:prstGeom prst="rect">
            <a:avLst/>
          </a:prstGeom>
          <a:noFill/>
          <a:ln w="9525">
            <a:noFill/>
            <a:miter lim="800000"/>
            <a:headEnd/>
            <a:tailEnd/>
          </a:ln>
        </p:spPr>
      </p:pic>
      <p:sp>
        <p:nvSpPr>
          <p:cNvPr id="5" name="4 CuadroTexto"/>
          <p:cNvSpPr txBox="1"/>
          <p:nvPr/>
        </p:nvSpPr>
        <p:spPr>
          <a:xfrm>
            <a:off x="642910" y="619764"/>
            <a:ext cx="8143932"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Conexión  serial de los pines de los </a:t>
            </a:r>
            <a:r>
              <a:rPr lang="es-ES" sz="2800" spc="300" dirty="0" err="1">
                <a:solidFill>
                  <a:srgbClr val="00B0F0"/>
                </a:solidFill>
                <a:effectLst>
                  <a:innerShdw blurRad="63500" dist="50800" dir="13500000">
                    <a:prstClr val="black">
                      <a:alpha val="50000"/>
                    </a:prstClr>
                  </a:innerShdw>
                </a:effectLst>
                <a:latin typeface="Broadway" pitchFamily="82" charset="0"/>
              </a:rPr>
              <a:t>microcontroladores</a:t>
            </a:r>
            <a:endParaRPr lang="es-ES" sz="2800" spc="300" dirty="0">
              <a:solidFill>
                <a:srgbClr val="00B0F0"/>
              </a:solidFill>
              <a:effectLst>
                <a:innerShdw blurRad="63500" dist="50800" dir="13500000">
                  <a:prstClr val="black">
                    <a:alpha val="50000"/>
                  </a:prstClr>
                </a:innerShdw>
              </a:effectLst>
              <a:latin typeface="Broadway"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cstate="print"/>
          <a:srcRect l="10661" t="2238" r="26875" b="4897"/>
          <a:stretch>
            <a:fillRect/>
          </a:stretch>
        </p:blipFill>
        <p:spPr bwMode="auto">
          <a:xfrm>
            <a:off x="1814513" y="908050"/>
            <a:ext cx="6357937" cy="5908675"/>
          </a:xfrm>
          <a:prstGeom prst="rect">
            <a:avLst/>
          </a:prstGeom>
          <a:noFill/>
          <a:ln w="9525">
            <a:noFill/>
            <a:miter lim="800000"/>
            <a:headEnd/>
            <a:tailEnd/>
          </a:ln>
        </p:spPr>
      </p:pic>
      <p:sp>
        <p:nvSpPr>
          <p:cNvPr id="5" name="4 CuadroTexto"/>
          <p:cNvSpPr txBox="1"/>
          <p:nvPr/>
        </p:nvSpPr>
        <p:spPr>
          <a:xfrm>
            <a:off x="785786" y="71414"/>
            <a:ext cx="8143932"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DIAGRAMA DE FLUJO DEL CIRCUITO MODA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cstate="print"/>
          <a:srcRect l="8485" t="1135" r="8553"/>
          <a:stretch>
            <a:fillRect/>
          </a:stretch>
        </p:blipFill>
        <p:spPr bwMode="auto">
          <a:xfrm>
            <a:off x="684213" y="928688"/>
            <a:ext cx="7920037" cy="5899150"/>
          </a:xfrm>
          <a:prstGeom prst="rect">
            <a:avLst/>
          </a:prstGeom>
          <a:noFill/>
          <a:ln w="9525">
            <a:noFill/>
            <a:miter lim="800000"/>
            <a:headEnd/>
            <a:tailEnd/>
          </a:ln>
        </p:spPr>
      </p:pic>
      <p:sp>
        <p:nvSpPr>
          <p:cNvPr id="5" name="4 CuadroTexto"/>
          <p:cNvSpPr txBox="1"/>
          <p:nvPr/>
        </p:nvSpPr>
        <p:spPr>
          <a:xfrm>
            <a:off x="714348" y="-24"/>
            <a:ext cx="8143932"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DIAGRAMA DE FLUJO DEL </a:t>
            </a:r>
            <a:r>
              <a:rPr lang="es-ES" sz="2800" spc="300" dirty="0" smtClean="0">
                <a:solidFill>
                  <a:srgbClr val="00B0F0"/>
                </a:solidFill>
                <a:effectLst>
                  <a:innerShdw blurRad="63500" dist="50800" dir="13500000">
                    <a:prstClr val="black">
                      <a:alpha val="50000"/>
                    </a:prstClr>
                  </a:innerShdw>
                </a:effectLst>
                <a:latin typeface="Broadway" pitchFamily="82" charset="0"/>
              </a:rPr>
              <a:t>POLOLU </a:t>
            </a:r>
            <a:r>
              <a:rPr lang="es-ES" sz="2800" spc="300" dirty="0">
                <a:solidFill>
                  <a:srgbClr val="00B0F0"/>
                </a:solidFill>
                <a:effectLst>
                  <a:innerShdw blurRad="63500" dist="50800" dir="13500000">
                    <a:prstClr val="black">
                      <a:alpha val="50000"/>
                    </a:prstClr>
                  </a:innerShdw>
                </a:effectLst>
                <a:latin typeface="Broadway" pitchFamily="82" charset="0"/>
              </a:rPr>
              <a:t>3pi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6013" y="1341438"/>
            <a:ext cx="7416800" cy="8402300"/>
          </a:xfrm>
          <a:prstGeom prst="rect">
            <a:avLst/>
          </a:prstGeom>
        </p:spPr>
        <p:txBody>
          <a:bodyPr>
            <a:spAutoFit/>
          </a:bodyPr>
          <a:lstStyle/>
          <a:p>
            <a:pPr marL="285750" indent="-285750" algn="just">
              <a:buFont typeface="Arial" charset="0"/>
              <a:buChar char="•"/>
            </a:pPr>
            <a:r>
              <a:rPr lang="es-ES" dirty="0">
                <a:latin typeface="Corbel" pitchFamily="34" charset="0"/>
              </a:rPr>
              <a:t>Para la realización de nuestro proyecto fue viable utilizar la comunicación infrarroja debido a que se requiere comunicar el Robot maestro y esclavo a distancias cortas menores a seis metros. Además este tipo de comunicación es económica.</a:t>
            </a:r>
          </a:p>
          <a:p>
            <a:pPr marL="285750" indent="-285750" algn="just">
              <a:buFont typeface="Arial" charset="0"/>
              <a:buChar char="•"/>
            </a:pPr>
            <a:endParaRPr lang="es-ES" dirty="0">
              <a:latin typeface="Corbel" pitchFamily="34" charset="0"/>
            </a:endParaRPr>
          </a:p>
          <a:p>
            <a:pPr marL="285750" indent="-285750" algn="just">
              <a:buFont typeface="Arial" charset="0"/>
              <a:buChar char="•"/>
            </a:pPr>
            <a:r>
              <a:rPr lang="es-ES" dirty="0">
                <a:latin typeface="Corbel" pitchFamily="34" charset="0"/>
              </a:rPr>
              <a:t>Podemos concluir que mediante nuestro proyecto se ha logrado implementar una interfaz de comunicación sencilla permitiendo a los </a:t>
            </a:r>
            <a:r>
              <a:rPr lang="es-ES" dirty="0" err="1">
                <a:latin typeface="Corbel" pitchFamily="34" charset="0"/>
              </a:rPr>
              <a:t>Pololu</a:t>
            </a:r>
            <a:r>
              <a:rPr lang="es-ES" dirty="0">
                <a:latin typeface="Corbel" pitchFamily="34" charset="0"/>
              </a:rPr>
              <a:t> IR Beacon y el </a:t>
            </a:r>
            <a:r>
              <a:rPr lang="es-ES" dirty="0" err="1">
                <a:latin typeface="Corbel" pitchFamily="34" charset="0"/>
              </a:rPr>
              <a:t>Pololu</a:t>
            </a:r>
            <a:r>
              <a:rPr lang="es-ES" dirty="0">
                <a:latin typeface="Corbel" pitchFamily="34" charset="0"/>
              </a:rPr>
              <a:t> 3pi puedan comunicarse de manera eficiente, logrando obtener datos enviados, capturados y analizados mediante el circuito implementado.</a:t>
            </a:r>
          </a:p>
          <a:p>
            <a:pPr marL="285750" indent="-285750">
              <a:buFont typeface="Arial" charset="0"/>
              <a:buChar char="•"/>
            </a:pPr>
            <a:endParaRPr lang="es-ES" dirty="0">
              <a:latin typeface="Corbel" pitchFamily="34" charset="0"/>
            </a:endParaRPr>
          </a:p>
          <a:p>
            <a:pPr marL="285750" indent="-285750">
              <a:buFont typeface="Arial" charset="0"/>
              <a:buChar char="•"/>
            </a:pPr>
            <a:r>
              <a:rPr lang="es-ES" dirty="0">
                <a:latin typeface="Corbel" pitchFamily="34" charset="0"/>
              </a:rPr>
              <a:t>Para el envío de la trama de datos en la comunicación USART entre el 16F886 y el </a:t>
            </a:r>
            <a:r>
              <a:rPr lang="es-ES" dirty="0" err="1">
                <a:latin typeface="Corbel" pitchFamily="34" charset="0"/>
              </a:rPr>
              <a:t>ATmega</a:t>
            </a:r>
            <a:r>
              <a:rPr lang="es-ES" dirty="0">
                <a:latin typeface="Corbel" pitchFamily="34" charset="0"/>
              </a:rPr>
              <a:t> 328P no es necesario utilizar el bit de paridad ya que no existe ninguna perturbación o ruido cerca del sistema, por ende no se tendría errores en la comunicación de datos. Además estos </a:t>
            </a:r>
            <a:r>
              <a:rPr lang="es-ES" dirty="0" err="1">
                <a:latin typeface="Corbel" pitchFamily="34" charset="0"/>
              </a:rPr>
              <a:t>microcontroladores</a:t>
            </a:r>
            <a:r>
              <a:rPr lang="es-ES" dirty="0">
                <a:latin typeface="Corbel" pitchFamily="34" charset="0"/>
              </a:rPr>
              <a:t> están conectados por medio un cable a una distancia pequeña más o menos 10 centímetros.</a:t>
            </a:r>
          </a:p>
          <a:p>
            <a:pPr marL="285750" indent="-285750">
              <a:buFont typeface="Arial" charset="0"/>
              <a:buChar char="•"/>
            </a:pPr>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p:txBody>
      </p:sp>
      <p:sp>
        <p:nvSpPr>
          <p:cNvPr id="4" name="3 CuadroTexto"/>
          <p:cNvSpPr txBox="1"/>
          <p:nvPr/>
        </p:nvSpPr>
        <p:spPr>
          <a:xfrm>
            <a:off x="714348" y="357166"/>
            <a:ext cx="8143932" cy="523220"/>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CONCLUSIONES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11560" y="1694498"/>
            <a:ext cx="5040560" cy="477054"/>
          </a:xfrm>
          <a:prstGeom prst="rect">
            <a:avLst/>
          </a:prstGeom>
          <a:noFill/>
        </p:spPr>
        <p:txBody>
          <a:bodyPr>
            <a:spAutoFit/>
          </a:bodyPr>
          <a:lstStyle/>
          <a:p>
            <a:pPr fontAlgn="auto">
              <a:spcBef>
                <a:spcPts val="0"/>
              </a:spcBef>
              <a:spcAft>
                <a:spcPts val="0"/>
              </a:spcAft>
              <a:defRPr/>
            </a:pPr>
            <a:r>
              <a:rPr lang="es-ES" sz="2500" spc="300" dirty="0">
                <a:solidFill>
                  <a:schemeClr val="accent3"/>
                </a:solidFill>
                <a:effectLst>
                  <a:innerShdw blurRad="63500" dist="50800" dir="13500000">
                    <a:prstClr val="black">
                      <a:alpha val="50000"/>
                    </a:prstClr>
                  </a:innerShdw>
                </a:effectLst>
                <a:latin typeface="Broadway" pitchFamily="82" charset="0"/>
              </a:rPr>
              <a:t>INTERFAZ:</a:t>
            </a:r>
          </a:p>
        </p:txBody>
      </p:sp>
      <p:sp>
        <p:nvSpPr>
          <p:cNvPr id="4" name="3 Rectángulo redondeado"/>
          <p:cNvSpPr/>
          <p:nvPr/>
        </p:nvSpPr>
        <p:spPr>
          <a:xfrm>
            <a:off x="1043608" y="2348880"/>
            <a:ext cx="4885714" cy="1328023"/>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s-ES" spc="300" dirty="0">
                <a:solidFill>
                  <a:schemeClr val="bg2">
                    <a:lumMod val="50000"/>
                  </a:schemeClr>
                </a:solidFill>
                <a:effectLst>
                  <a:innerShdw blurRad="63500" dist="50800" dir="13500000">
                    <a:prstClr val="black">
                      <a:alpha val="50000"/>
                    </a:prstClr>
                  </a:innerShdw>
                </a:effectLst>
                <a:latin typeface="Broadway" pitchFamily="82" charset="0"/>
              </a:rPr>
              <a:t>¿Qué es?:</a:t>
            </a:r>
          </a:p>
          <a:p>
            <a:pPr algn="just" fontAlgn="auto">
              <a:spcBef>
                <a:spcPts val="0"/>
              </a:spcBef>
              <a:spcAft>
                <a:spcPts val="0"/>
              </a:spcAft>
              <a:defRPr/>
            </a:pPr>
            <a:r>
              <a:rPr lang="es-ES" dirty="0"/>
              <a:t>Es la conexión entre dos ordenadores o máquinas de cualquier tipo dando una comunicación entre distintos niveles.</a:t>
            </a:r>
          </a:p>
        </p:txBody>
      </p:sp>
      <p:sp>
        <p:nvSpPr>
          <p:cNvPr id="11" name="10 Rectángulo redondeado"/>
          <p:cNvSpPr/>
          <p:nvPr/>
        </p:nvSpPr>
        <p:spPr>
          <a:xfrm>
            <a:off x="1035274" y="4221088"/>
            <a:ext cx="4894048" cy="102155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s-ES" spc="300" dirty="0">
                <a:solidFill>
                  <a:schemeClr val="bg2">
                    <a:lumMod val="50000"/>
                  </a:schemeClr>
                </a:solidFill>
                <a:effectLst>
                  <a:innerShdw blurRad="63500" dist="50800" dir="13500000">
                    <a:prstClr val="black">
                      <a:alpha val="50000"/>
                    </a:prstClr>
                  </a:innerShdw>
                </a:effectLst>
                <a:latin typeface="Broadway" pitchFamily="82" charset="0"/>
              </a:rPr>
              <a:t>¿Para qué sirve?:</a:t>
            </a:r>
          </a:p>
          <a:p>
            <a:pPr algn="just" fontAlgn="auto">
              <a:spcBef>
                <a:spcPts val="0"/>
              </a:spcBef>
              <a:spcAft>
                <a:spcPts val="0"/>
              </a:spcAft>
              <a:defRPr/>
            </a:pPr>
            <a:r>
              <a:rPr lang="es-ES" dirty="0"/>
              <a:t>Para realizar la comunicación entre el </a:t>
            </a:r>
            <a:r>
              <a:rPr lang="es-ES" dirty="0" err="1"/>
              <a:t>Pololu</a:t>
            </a:r>
            <a:r>
              <a:rPr lang="es-ES" dirty="0"/>
              <a:t> 3pi y transceptor infrarrojo IR </a:t>
            </a:r>
            <a:r>
              <a:rPr lang="es-ES" dirty="0" err="1"/>
              <a:t>Beacon</a:t>
            </a:r>
            <a:r>
              <a:rPr lang="es-ES" dirty="0"/>
              <a:t>.</a:t>
            </a:r>
          </a:p>
        </p:txBody>
      </p:sp>
      <p:pic>
        <p:nvPicPr>
          <p:cNvPr id="16388" name="5 Imagen"/>
          <p:cNvPicPr>
            <a:picLocks noChangeAspect="1" noChangeArrowheads="1"/>
          </p:cNvPicPr>
          <p:nvPr/>
        </p:nvPicPr>
        <p:blipFill>
          <a:blip r:embed="rId2" cstate="print"/>
          <a:srcRect/>
          <a:stretch>
            <a:fillRect/>
          </a:stretch>
        </p:blipFill>
        <p:spPr bwMode="auto">
          <a:xfrm>
            <a:off x="6143625" y="2643188"/>
            <a:ext cx="2571750" cy="2051050"/>
          </a:xfrm>
          <a:prstGeom prst="rect">
            <a:avLst/>
          </a:prstGeom>
          <a:noFill/>
          <a:ln w="9525">
            <a:noFill/>
            <a:miter lim="800000"/>
            <a:headEnd/>
            <a:tailEnd/>
          </a:ln>
        </p:spPr>
      </p:pic>
      <p:sp>
        <p:nvSpPr>
          <p:cNvPr id="7" name="6 CuadroTexto"/>
          <p:cNvSpPr txBox="1"/>
          <p:nvPr/>
        </p:nvSpPr>
        <p:spPr>
          <a:xfrm>
            <a:off x="1357290" y="714356"/>
            <a:ext cx="6929486" cy="523220"/>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ANTECEDENDES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16013" y="1341438"/>
            <a:ext cx="7416800" cy="3970337"/>
          </a:xfrm>
          <a:prstGeom prst="rect">
            <a:avLst/>
          </a:prstGeom>
        </p:spPr>
        <p:txBody>
          <a:bodyPr>
            <a:spAutoFit/>
          </a:bodyPr>
          <a:lstStyle/>
          <a:p>
            <a:pPr marL="285750" indent="-285750" fontAlgn="auto">
              <a:spcBef>
                <a:spcPts val="0"/>
              </a:spcBef>
              <a:spcAft>
                <a:spcPts val="0"/>
              </a:spcAft>
              <a:buFont typeface="Arial" pitchFamily="34" charset="0"/>
              <a:buChar char="•"/>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p:txBody>
      </p:sp>
      <p:sp>
        <p:nvSpPr>
          <p:cNvPr id="5" name="4 Rectángulo"/>
          <p:cNvSpPr/>
          <p:nvPr/>
        </p:nvSpPr>
        <p:spPr>
          <a:xfrm>
            <a:off x="1214438" y="1285875"/>
            <a:ext cx="7416800" cy="8402300"/>
          </a:xfrm>
          <a:prstGeom prst="rect">
            <a:avLst/>
          </a:prstGeom>
        </p:spPr>
        <p:txBody>
          <a:bodyPr>
            <a:spAutoFit/>
          </a:bodyPr>
          <a:lstStyle/>
          <a:p>
            <a:pPr marL="285750" indent="-285750"/>
            <a:endParaRPr lang="es-ES" dirty="0">
              <a:latin typeface="Corbel" pitchFamily="34" charset="0"/>
            </a:endParaRPr>
          </a:p>
          <a:p>
            <a:pPr marL="285750" indent="-285750" algn="just">
              <a:buFont typeface="Arial" charset="0"/>
              <a:buChar char="•"/>
            </a:pPr>
            <a:r>
              <a:rPr lang="es-ES" dirty="0">
                <a:latin typeface="Corbel" pitchFamily="34" charset="0"/>
              </a:rPr>
              <a:t>Se recomienda realizar las pruebas de los Robots en un lugar donde no incida la luz </a:t>
            </a:r>
            <a:r>
              <a:rPr lang="es-ES" dirty="0" smtClean="0">
                <a:latin typeface="Corbel" pitchFamily="34" charset="0"/>
              </a:rPr>
              <a:t>emitida por focos ahorradores u otro </a:t>
            </a:r>
            <a:r>
              <a:rPr lang="es-ES" dirty="0">
                <a:latin typeface="Corbel" pitchFamily="34" charset="0"/>
              </a:rPr>
              <a:t>tipo de luz similar que puedan alterar o confundir en la comunicación infrarroja, es decir el Beacon puede ver como una señal y actuar de manera aleatoria.</a:t>
            </a:r>
          </a:p>
          <a:p>
            <a:pPr marL="285750" indent="-285750" algn="just">
              <a:buFont typeface="Arial" charset="0"/>
              <a:buChar char="•"/>
            </a:pPr>
            <a:endParaRPr lang="es-ES" dirty="0">
              <a:latin typeface="Corbel" pitchFamily="34" charset="0"/>
            </a:endParaRPr>
          </a:p>
          <a:p>
            <a:pPr marL="285750" indent="-285750" algn="just">
              <a:buFont typeface="Arial" charset="0"/>
              <a:buChar char="•"/>
            </a:pPr>
            <a:r>
              <a:rPr lang="es-ES" dirty="0">
                <a:latin typeface="Corbel" pitchFamily="34" charset="0"/>
              </a:rPr>
              <a:t>Se recomienda estar bien informado o familiarizado con los datos teóricos  de los diferentes dispositivos que se van a usar en este proyecto puesto que de esta manera se  sabrá más de cada elemento y estaremos menos propensos a errores a la hora de implementarlo o hacer las diferentes pruebas.</a:t>
            </a:r>
          </a:p>
          <a:p>
            <a:pPr marL="285750" indent="-285750" algn="just">
              <a:buFont typeface="Arial" charset="0"/>
              <a:buChar char="•"/>
            </a:pPr>
            <a:endParaRPr lang="es-ES" dirty="0">
              <a:latin typeface="Corbel" pitchFamily="34" charset="0"/>
            </a:endParaRPr>
          </a:p>
          <a:p>
            <a:pPr marL="285750" lvl="0" indent="-285750" algn="just">
              <a:buFont typeface="Arial" charset="0"/>
              <a:buChar char="•"/>
            </a:pPr>
            <a:r>
              <a:rPr lang="es-ES" dirty="0">
                <a:latin typeface="Corbel" pitchFamily="34" charset="0"/>
              </a:rPr>
              <a:t>En el montaje de los </a:t>
            </a:r>
            <a:r>
              <a:rPr lang="es-ES" dirty="0" smtClean="0">
                <a:latin typeface="Corbel" pitchFamily="34" charset="0"/>
              </a:rPr>
              <a:t>Transceptores IR </a:t>
            </a:r>
            <a:r>
              <a:rPr lang="es-ES" dirty="0">
                <a:latin typeface="Corbel" pitchFamily="34" charset="0"/>
              </a:rPr>
              <a:t>Beacon se deben colocar de tal forma que el emisor este en la misma línea de visualización con el receptor, así logramos que la luz infrarroja incida directamente sobre el receptor evitando que se pierda la señal.</a:t>
            </a:r>
          </a:p>
          <a:p>
            <a:pPr marL="285750" indent="-285750">
              <a:buFont typeface="Arial" charset="0"/>
              <a:buChar char="•"/>
            </a:pPr>
            <a:endParaRPr lang="es-ES" dirty="0">
              <a:latin typeface="Corbel" pitchFamily="34" charset="0"/>
            </a:endParaRPr>
          </a:p>
          <a:p>
            <a:pPr marL="285750" indent="-285750">
              <a:buFont typeface="Arial" charset="0"/>
              <a:buChar char="•"/>
            </a:pPr>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a:p>
            <a:pPr marL="285750" indent="-285750"/>
            <a:endParaRPr lang="es-ES" dirty="0">
              <a:latin typeface="Corbel" pitchFamily="34" charset="0"/>
            </a:endParaRPr>
          </a:p>
        </p:txBody>
      </p:sp>
      <p:sp>
        <p:nvSpPr>
          <p:cNvPr id="6" name="5 CuadroTexto"/>
          <p:cNvSpPr txBox="1"/>
          <p:nvPr/>
        </p:nvSpPr>
        <p:spPr>
          <a:xfrm>
            <a:off x="714348" y="357166"/>
            <a:ext cx="8143932" cy="523220"/>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RECOMENDACIONES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5 Rectángulo"/>
          <p:cNvSpPr>
            <a:spLocks noChangeArrowheads="1"/>
          </p:cNvSpPr>
          <p:nvPr/>
        </p:nvSpPr>
        <p:spPr bwMode="auto">
          <a:xfrm>
            <a:off x="971550" y="1484313"/>
            <a:ext cx="7345363" cy="2031325"/>
          </a:xfrm>
          <a:prstGeom prst="rect">
            <a:avLst/>
          </a:prstGeom>
          <a:noFill/>
          <a:ln w="9525">
            <a:noFill/>
            <a:miter lim="800000"/>
            <a:headEnd/>
            <a:tailEnd/>
          </a:ln>
        </p:spPr>
        <p:txBody>
          <a:bodyPr>
            <a:spAutoFit/>
          </a:bodyPr>
          <a:lstStyle/>
          <a:p>
            <a:pPr algn="just"/>
            <a:r>
              <a:rPr lang="es-ES" dirty="0">
                <a:latin typeface="Corbel" pitchFamily="34" charset="0"/>
              </a:rPr>
              <a:t>Para el desarrollo de este proyecto utilizaremos dos transceptores infrarrojos </a:t>
            </a:r>
            <a:r>
              <a:rPr lang="es-ES" dirty="0" err="1">
                <a:latin typeface="Corbel" pitchFamily="34" charset="0"/>
              </a:rPr>
              <a:t>Pololu</a:t>
            </a:r>
            <a:r>
              <a:rPr lang="es-ES" dirty="0">
                <a:latin typeface="Corbel" pitchFamily="34" charset="0"/>
              </a:rPr>
              <a:t> IR Beacon, uno de ellos deberá realizar la interfaz con el </a:t>
            </a:r>
            <a:r>
              <a:rPr lang="es-ES" dirty="0" err="1">
                <a:latin typeface="Corbel" pitchFamily="34" charset="0"/>
              </a:rPr>
              <a:t>Pololu</a:t>
            </a:r>
            <a:r>
              <a:rPr lang="es-ES" dirty="0">
                <a:latin typeface="Corbel" pitchFamily="34" charset="0"/>
              </a:rPr>
              <a:t> 3pi </a:t>
            </a:r>
            <a:r>
              <a:rPr lang="es-ES" dirty="0" smtClean="0">
                <a:latin typeface="Corbel" pitchFamily="34" charset="0"/>
              </a:rPr>
              <a:t>al cual lo llamaremos Robot esclavo y </a:t>
            </a:r>
            <a:r>
              <a:rPr lang="es-ES" dirty="0">
                <a:latin typeface="Corbel" pitchFamily="34" charset="0"/>
              </a:rPr>
              <a:t>el otro Beacon en conjunto con algún Robot </a:t>
            </a:r>
            <a:r>
              <a:rPr lang="es-ES" dirty="0" smtClean="0">
                <a:latin typeface="Corbel" pitchFamily="34" charset="0"/>
              </a:rPr>
              <a:t>Móvil lo llamaremos Robot maestro. </a:t>
            </a:r>
            <a:r>
              <a:rPr lang="es-ES" dirty="0">
                <a:latin typeface="Corbel" pitchFamily="34" charset="0"/>
              </a:rPr>
              <a:t>Entonces nos centraremos en programar el Robot esclavo, este deberá interactuar simultáneamente a los movimientos del maestro. En la figura  se muestra una idea básica con relación a nuestro proyecto.</a:t>
            </a:r>
            <a:endParaRPr lang="en-US" dirty="0">
              <a:latin typeface="Corbel" pitchFamily="34" charset="0"/>
            </a:endParaRPr>
          </a:p>
        </p:txBody>
      </p:sp>
      <p:pic>
        <p:nvPicPr>
          <p:cNvPr id="17410" name="Imagen 1" descr="http://www.pololu.com/picture/0J383.300.gif"/>
          <p:cNvPicPr>
            <a:picLocks noChangeAspect="1" noChangeArrowheads="1"/>
          </p:cNvPicPr>
          <p:nvPr/>
        </p:nvPicPr>
        <p:blipFill>
          <a:blip r:embed="rId2" cstate="print"/>
          <a:srcRect l="3244"/>
          <a:stretch>
            <a:fillRect/>
          </a:stretch>
        </p:blipFill>
        <p:spPr bwMode="auto">
          <a:xfrm>
            <a:off x="2700338" y="4149725"/>
            <a:ext cx="4032250" cy="1435100"/>
          </a:xfrm>
          <a:prstGeom prst="rect">
            <a:avLst/>
          </a:prstGeom>
          <a:noFill/>
          <a:ln w="9525">
            <a:noFill/>
            <a:miter lim="800000"/>
            <a:headEnd/>
            <a:tailEnd/>
          </a:ln>
        </p:spPr>
      </p:pic>
      <p:sp>
        <p:nvSpPr>
          <p:cNvPr id="5" name="4 CuadroTexto"/>
          <p:cNvSpPr txBox="1"/>
          <p:nvPr/>
        </p:nvSpPr>
        <p:spPr>
          <a:xfrm>
            <a:off x="857224" y="714356"/>
            <a:ext cx="6929486" cy="477054"/>
          </a:xfrm>
          <a:prstGeom prst="rect">
            <a:avLst/>
          </a:prstGeom>
          <a:noFill/>
        </p:spPr>
        <p:txBody>
          <a:bodyPr>
            <a:spAutoFit/>
          </a:bodyPr>
          <a:lstStyle/>
          <a:p>
            <a:pPr algn="ctr" fontAlgn="auto">
              <a:spcBef>
                <a:spcPts val="0"/>
              </a:spcBef>
              <a:spcAft>
                <a:spcPts val="0"/>
              </a:spcAft>
              <a:defRPr/>
            </a:pPr>
            <a:r>
              <a:rPr lang="es-ES" sz="2500" spc="300" dirty="0">
                <a:solidFill>
                  <a:schemeClr val="accent3"/>
                </a:solidFill>
                <a:effectLst>
                  <a:innerShdw blurRad="63500" dist="50800" dir="13500000">
                    <a:prstClr val="black">
                      <a:alpha val="50000"/>
                    </a:prstClr>
                  </a:innerShdw>
                </a:effectLst>
                <a:latin typeface="Broadway" pitchFamily="82" charset="0"/>
              </a:rPr>
              <a:t>DESCRIPCIÓN DEL PROYECTO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28662" y="1071546"/>
            <a:ext cx="7387753" cy="1754326"/>
          </a:xfrm>
          <a:prstGeom prst="rect">
            <a:avLst/>
          </a:prstGeom>
        </p:spPr>
        <p:txBody>
          <a:bodyPr>
            <a:spAutoFit/>
          </a:bodyPr>
          <a:lstStyle/>
          <a:p>
            <a:pPr algn="just" fontAlgn="auto">
              <a:spcBef>
                <a:spcPts val="0"/>
              </a:spcBef>
              <a:spcAft>
                <a:spcPts val="0"/>
              </a:spcAft>
              <a:defRPr/>
            </a:pPr>
            <a:r>
              <a:rPr lang="es-EC" spc="300" dirty="0">
                <a:solidFill>
                  <a:schemeClr val="accent3"/>
                </a:solidFill>
                <a:effectLst>
                  <a:innerShdw blurRad="63500" dist="50800" dir="13500000">
                    <a:prstClr val="black">
                      <a:alpha val="50000"/>
                    </a:prstClr>
                  </a:innerShdw>
                </a:effectLst>
                <a:latin typeface="Broadway" pitchFamily="82" charset="0"/>
              </a:rPr>
              <a:t>Proyecto Sistemas </a:t>
            </a:r>
            <a:r>
              <a:rPr lang="es-EC" spc="300" dirty="0" smtClean="0">
                <a:solidFill>
                  <a:schemeClr val="accent3"/>
                </a:solidFill>
                <a:effectLst>
                  <a:innerShdw blurRad="63500" dist="50800" dir="13500000">
                    <a:prstClr val="black">
                      <a:alpha val="50000"/>
                    </a:prstClr>
                  </a:innerShdw>
                </a:effectLst>
                <a:latin typeface="Broadway" pitchFamily="82" charset="0"/>
              </a:rPr>
              <a:t>Robóticos </a:t>
            </a:r>
            <a:r>
              <a:rPr lang="es-EC" spc="300" dirty="0" err="1" smtClean="0">
                <a:solidFill>
                  <a:schemeClr val="accent3"/>
                </a:solidFill>
                <a:effectLst>
                  <a:innerShdw blurRad="63500" dist="50800" dir="13500000">
                    <a:prstClr val="black">
                      <a:alpha val="50000"/>
                    </a:prstClr>
                  </a:innerShdw>
                </a:effectLst>
                <a:latin typeface="Broadway" pitchFamily="82" charset="0"/>
              </a:rPr>
              <a:t>Teleoperados</a:t>
            </a:r>
            <a:r>
              <a:rPr lang="es-EC" spc="300" dirty="0">
                <a:solidFill>
                  <a:schemeClr val="accent3"/>
                </a:solidFill>
                <a:effectLst>
                  <a:innerShdw blurRad="63500" dist="50800" dir="13500000">
                    <a:prstClr val="black">
                      <a:alpha val="50000"/>
                    </a:prstClr>
                  </a:innerShdw>
                </a:effectLst>
                <a:latin typeface="Broadway" pitchFamily="82" charset="0"/>
              </a:rPr>
              <a:t>.</a:t>
            </a:r>
          </a:p>
          <a:p>
            <a:pPr algn="just" fontAlgn="auto">
              <a:spcBef>
                <a:spcPts val="0"/>
              </a:spcBef>
              <a:spcAft>
                <a:spcPts val="0"/>
              </a:spcAft>
              <a:defRPr/>
            </a:pPr>
            <a:endParaRPr lang="es-EC" spc="300" dirty="0">
              <a:solidFill>
                <a:schemeClr val="accent3"/>
              </a:solidFill>
              <a:effectLst>
                <a:innerShdw blurRad="63500" dist="50800" dir="13500000">
                  <a:prstClr val="black">
                    <a:alpha val="50000"/>
                  </a:prstClr>
                </a:innerShdw>
              </a:effectLst>
              <a:latin typeface="Broadway" pitchFamily="82" charset="0"/>
            </a:endParaRPr>
          </a:p>
          <a:p>
            <a:pPr algn="just" fontAlgn="auto">
              <a:spcBef>
                <a:spcPts val="0"/>
              </a:spcBef>
              <a:spcAft>
                <a:spcPts val="0"/>
              </a:spcAft>
              <a:defRPr/>
            </a:pPr>
            <a:r>
              <a:rPr lang="es-ES" dirty="0">
                <a:latin typeface="+mn-lt"/>
              </a:rPr>
              <a:t>Un sistema </a:t>
            </a:r>
            <a:r>
              <a:rPr lang="es-ES" dirty="0" err="1">
                <a:latin typeface="+mn-lt"/>
              </a:rPr>
              <a:t>teleoperado</a:t>
            </a:r>
            <a:r>
              <a:rPr lang="es-ES" dirty="0">
                <a:latin typeface="+mn-lt"/>
              </a:rPr>
              <a:t> se compone principalmente de una estación de </a:t>
            </a:r>
            <a:r>
              <a:rPr lang="es-ES" dirty="0" err="1">
                <a:latin typeface="+mn-lt"/>
              </a:rPr>
              <a:t>teleoperación</a:t>
            </a:r>
            <a:r>
              <a:rPr lang="es-ES" dirty="0">
                <a:latin typeface="+mn-lt"/>
              </a:rPr>
              <a:t>, un sistema de comunicación y esclavo, el esclavo puede ser un manipulador o un robot móvil equipado con un manipulador ubicado en un entorno remoto como el robot </a:t>
            </a:r>
            <a:r>
              <a:rPr lang="es-ES" dirty="0" err="1" smtClean="0">
                <a:latin typeface="+mn-lt"/>
              </a:rPr>
              <a:t>Andros</a:t>
            </a:r>
            <a:r>
              <a:rPr lang="es-ES" dirty="0" smtClean="0">
                <a:latin typeface="+mn-lt"/>
              </a:rPr>
              <a:t> </a:t>
            </a:r>
            <a:r>
              <a:rPr lang="es-ES" dirty="0" err="1" smtClean="0">
                <a:latin typeface="+mn-lt"/>
              </a:rPr>
              <a:t>Wolverine</a:t>
            </a:r>
            <a:r>
              <a:rPr lang="es-ES" dirty="0" smtClean="0">
                <a:latin typeface="+mn-lt"/>
              </a:rPr>
              <a:t> </a:t>
            </a:r>
            <a:r>
              <a:rPr lang="es-ES" dirty="0">
                <a:latin typeface="+mn-lt"/>
              </a:rPr>
              <a:t>de la empresa </a:t>
            </a:r>
            <a:r>
              <a:rPr lang="es-ES" dirty="0" err="1">
                <a:latin typeface="+mn-lt"/>
              </a:rPr>
              <a:t>Remotec</a:t>
            </a:r>
            <a:endParaRPr lang="es-EC" spc="300" dirty="0">
              <a:solidFill>
                <a:schemeClr val="accent3"/>
              </a:solidFill>
              <a:effectLst>
                <a:innerShdw blurRad="63500" dist="50800" dir="13500000">
                  <a:prstClr val="black">
                    <a:alpha val="50000"/>
                  </a:prstClr>
                </a:innerShdw>
              </a:effectLst>
              <a:latin typeface="Broadway" pitchFamily="82" charset="0"/>
            </a:endParaRPr>
          </a:p>
        </p:txBody>
      </p:sp>
      <p:pic>
        <p:nvPicPr>
          <p:cNvPr id="18434" name="7 Imagen"/>
          <p:cNvPicPr>
            <a:picLocks noChangeAspect="1" noChangeArrowheads="1"/>
          </p:cNvPicPr>
          <p:nvPr/>
        </p:nvPicPr>
        <p:blipFill>
          <a:blip r:embed="rId2" cstate="print"/>
          <a:srcRect b="16667"/>
          <a:stretch>
            <a:fillRect/>
          </a:stretch>
        </p:blipFill>
        <p:spPr bwMode="auto">
          <a:xfrm>
            <a:off x="2714625" y="3095625"/>
            <a:ext cx="4060825" cy="2047875"/>
          </a:xfrm>
          <a:prstGeom prst="rect">
            <a:avLst/>
          </a:prstGeom>
          <a:noFill/>
          <a:ln w="9525">
            <a:noFill/>
            <a:miter lim="800000"/>
            <a:headEnd/>
            <a:tailEnd/>
          </a:ln>
        </p:spPr>
      </p:pic>
      <p:sp>
        <p:nvSpPr>
          <p:cNvPr id="5" name="4 CuadroTexto"/>
          <p:cNvSpPr txBox="1"/>
          <p:nvPr/>
        </p:nvSpPr>
        <p:spPr>
          <a:xfrm>
            <a:off x="1357290" y="334012"/>
            <a:ext cx="6929486" cy="523220"/>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PROYECTO SIMILAR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700808"/>
            <a:ext cx="5616624" cy="1224136"/>
          </a:xfrm>
          <a:prstGeom prst="rect">
            <a:avLst/>
          </a:prstGeom>
        </p:spPr>
        <p:txBody>
          <a:bodyPr>
            <a:spAutoFit/>
          </a:bodyPr>
          <a:lstStyle/>
          <a:p>
            <a:pPr fontAlgn="auto">
              <a:spcBef>
                <a:spcPts val="0"/>
              </a:spcBef>
              <a:spcAft>
                <a:spcPts val="0"/>
              </a:spcAft>
              <a:defRPr/>
            </a:pPr>
            <a:r>
              <a:rPr lang="es-EC" spc="300" dirty="0">
                <a:solidFill>
                  <a:schemeClr val="accent3"/>
                </a:solidFill>
                <a:effectLst>
                  <a:innerShdw blurRad="63500" dist="50800" dir="13500000">
                    <a:prstClr val="black">
                      <a:alpha val="50000"/>
                    </a:prstClr>
                  </a:innerShdw>
                </a:effectLst>
                <a:latin typeface="Broadway" pitchFamily="82" charset="0"/>
              </a:rPr>
              <a:t>AVR Studio 4 de </a:t>
            </a:r>
            <a:r>
              <a:rPr lang="es-EC" spc="300" dirty="0" err="1">
                <a:solidFill>
                  <a:schemeClr val="accent3"/>
                </a:solidFill>
                <a:effectLst>
                  <a:innerShdw blurRad="63500" dist="50800" dir="13500000">
                    <a:prstClr val="black">
                      <a:alpha val="50000"/>
                    </a:prstClr>
                  </a:innerShdw>
                </a:effectLst>
                <a:latin typeface="Broadway" pitchFamily="82" charset="0"/>
              </a:rPr>
              <a:t>Atmel</a:t>
            </a:r>
            <a:endParaRPr lang="es-ES" spc="300" dirty="0">
              <a:solidFill>
                <a:schemeClr val="accent3"/>
              </a:solidFill>
              <a:effectLst>
                <a:innerShdw blurRad="63500" dist="50800" dir="13500000">
                  <a:prstClr val="black">
                    <a:alpha val="50000"/>
                  </a:prstClr>
                </a:innerShdw>
              </a:effectLst>
              <a:latin typeface="Broadway" pitchFamily="82" charset="0"/>
            </a:endParaRPr>
          </a:p>
          <a:p>
            <a:pPr algn="just" fontAlgn="auto">
              <a:spcBef>
                <a:spcPts val="0"/>
              </a:spcBef>
              <a:spcAft>
                <a:spcPts val="0"/>
              </a:spcAft>
              <a:defRPr/>
            </a:pPr>
            <a:r>
              <a:rPr lang="es-ES" dirty="0">
                <a:latin typeface="+mn-lt"/>
              </a:rPr>
              <a:t>Es un entorno de programación para el </a:t>
            </a:r>
            <a:r>
              <a:rPr lang="es-ES" dirty="0" err="1">
                <a:latin typeface="+mn-lt"/>
              </a:rPr>
              <a:t>microcontrolador</a:t>
            </a:r>
            <a:r>
              <a:rPr lang="es-ES" dirty="0">
                <a:latin typeface="+mn-lt"/>
              </a:rPr>
              <a:t> </a:t>
            </a:r>
            <a:r>
              <a:rPr lang="es-ES" dirty="0" err="1">
                <a:latin typeface="+mn-lt"/>
              </a:rPr>
              <a:t>ATmega</a:t>
            </a:r>
            <a:r>
              <a:rPr lang="es-ES" dirty="0">
                <a:latin typeface="+mn-lt"/>
              </a:rPr>
              <a:t> 328P del Pololu 3pi el cual realizará las tareas especificadas por el usuario.</a:t>
            </a:r>
            <a:endParaRPr lang="en-US" sz="1600" dirty="0">
              <a:latin typeface="+mn-lt"/>
            </a:endParaRPr>
          </a:p>
        </p:txBody>
      </p:sp>
      <p:sp>
        <p:nvSpPr>
          <p:cNvPr id="6" name="5 Rectángulo"/>
          <p:cNvSpPr/>
          <p:nvPr/>
        </p:nvSpPr>
        <p:spPr>
          <a:xfrm>
            <a:off x="611560" y="2852936"/>
            <a:ext cx="5691151" cy="1754326"/>
          </a:xfrm>
          <a:prstGeom prst="rect">
            <a:avLst/>
          </a:prstGeom>
        </p:spPr>
        <p:txBody>
          <a:bodyPr>
            <a:spAutoFit/>
          </a:bodyPr>
          <a:lstStyle/>
          <a:p>
            <a:pPr fontAlgn="auto">
              <a:spcBef>
                <a:spcPts val="0"/>
              </a:spcBef>
              <a:spcAft>
                <a:spcPts val="0"/>
              </a:spcAft>
              <a:defRPr/>
            </a:pPr>
            <a:r>
              <a:rPr lang="es-EC" spc="300" dirty="0">
                <a:solidFill>
                  <a:schemeClr val="accent3"/>
                </a:solidFill>
                <a:effectLst>
                  <a:innerShdw blurRad="63500" dist="50800" dir="13500000">
                    <a:prstClr val="black">
                      <a:alpha val="50000"/>
                    </a:prstClr>
                  </a:innerShdw>
                </a:effectLst>
                <a:latin typeface="Broadway" pitchFamily="82" charset="0"/>
              </a:rPr>
              <a:t>PIC-C </a:t>
            </a:r>
            <a:r>
              <a:rPr lang="es-ES" dirty="0">
                <a:latin typeface="+mn-lt"/>
              </a:rPr>
              <a:t> </a:t>
            </a:r>
          </a:p>
          <a:p>
            <a:pPr fontAlgn="auto">
              <a:spcBef>
                <a:spcPts val="0"/>
              </a:spcBef>
              <a:spcAft>
                <a:spcPts val="0"/>
              </a:spcAft>
              <a:defRPr/>
            </a:pPr>
            <a:r>
              <a:rPr lang="es-ES" dirty="0">
                <a:latin typeface="+mn-lt"/>
              </a:rPr>
              <a:t>Es un software que nos permite programar en lenguaje C, bajo esta herramienta se desarrolló la  programación del </a:t>
            </a:r>
            <a:r>
              <a:rPr lang="es-ES" dirty="0" err="1">
                <a:latin typeface="+mn-lt"/>
              </a:rPr>
              <a:t>microcontrolador</a:t>
            </a:r>
            <a:r>
              <a:rPr lang="es-ES" dirty="0">
                <a:latin typeface="+mn-lt"/>
              </a:rPr>
              <a:t> 16F886 que se encuentra en el Circuito Moda.</a:t>
            </a:r>
            <a:endParaRPr lang="en-US" dirty="0">
              <a:latin typeface="+mn-lt"/>
            </a:endParaRPr>
          </a:p>
          <a:p>
            <a:pPr fontAlgn="auto">
              <a:spcBef>
                <a:spcPts val="0"/>
              </a:spcBef>
              <a:spcAft>
                <a:spcPts val="0"/>
              </a:spcAft>
              <a:defRPr/>
            </a:pPr>
            <a:endParaRPr lang="es-EC" spc="300" dirty="0">
              <a:solidFill>
                <a:schemeClr val="accent3"/>
              </a:solidFill>
              <a:effectLst>
                <a:innerShdw blurRad="63500" dist="50800" dir="13500000">
                  <a:prstClr val="black">
                    <a:alpha val="50000"/>
                  </a:prstClr>
                </a:innerShdw>
              </a:effectLst>
              <a:latin typeface="Broadway" pitchFamily="82" charset="0"/>
            </a:endParaRPr>
          </a:p>
        </p:txBody>
      </p:sp>
      <p:sp>
        <p:nvSpPr>
          <p:cNvPr id="7" name="5 Rectángulo"/>
          <p:cNvSpPr/>
          <p:nvPr/>
        </p:nvSpPr>
        <p:spPr>
          <a:xfrm>
            <a:off x="683568" y="4437112"/>
            <a:ext cx="5691151" cy="1200329"/>
          </a:xfrm>
          <a:prstGeom prst="rect">
            <a:avLst/>
          </a:prstGeom>
        </p:spPr>
        <p:txBody>
          <a:bodyPr>
            <a:spAutoFit/>
          </a:bodyPr>
          <a:lstStyle/>
          <a:p>
            <a:pPr fontAlgn="auto">
              <a:spcBef>
                <a:spcPts val="0"/>
              </a:spcBef>
              <a:spcAft>
                <a:spcPts val="0"/>
              </a:spcAft>
              <a:defRPr/>
            </a:pPr>
            <a:r>
              <a:rPr lang="en-US" spc="300" dirty="0">
                <a:solidFill>
                  <a:schemeClr val="accent3"/>
                </a:solidFill>
                <a:effectLst>
                  <a:innerShdw blurRad="63500" dist="50800" dir="13500000">
                    <a:prstClr val="black">
                      <a:alpha val="50000"/>
                    </a:prstClr>
                  </a:innerShdw>
                </a:effectLst>
                <a:latin typeface="Broadway" pitchFamily="82" charset="0"/>
              </a:rPr>
              <a:t>Proteus </a:t>
            </a:r>
            <a:endParaRPr lang="es-ES" dirty="0">
              <a:latin typeface="+mn-lt"/>
            </a:endParaRPr>
          </a:p>
          <a:p>
            <a:pPr fontAlgn="auto">
              <a:spcBef>
                <a:spcPts val="0"/>
              </a:spcBef>
              <a:spcAft>
                <a:spcPts val="0"/>
              </a:spcAft>
              <a:defRPr/>
            </a:pPr>
            <a:r>
              <a:rPr lang="es-ES" dirty="0">
                <a:latin typeface="+mn-lt"/>
              </a:rPr>
              <a:t>Se utilizó para la simulación del proyecto que comprende en interactuar el hardware y software de manera virtual. </a:t>
            </a:r>
            <a:endParaRPr lang="en-US" dirty="0">
              <a:latin typeface="+mn-lt"/>
            </a:endParaRPr>
          </a:p>
          <a:p>
            <a:pPr fontAlgn="auto">
              <a:spcBef>
                <a:spcPts val="0"/>
              </a:spcBef>
              <a:spcAft>
                <a:spcPts val="0"/>
              </a:spcAft>
              <a:defRPr/>
            </a:pPr>
            <a:endParaRPr lang="es-EC" spc="300" dirty="0">
              <a:solidFill>
                <a:schemeClr val="accent3"/>
              </a:solidFill>
              <a:effectLst>
                <a:innerShdw blurRad="63500" dist="50800" dir="13500000">
                  <a:prstClr val="black">
                    <a:alpha val="50000"/>
                  </a:prstClr>
                </a:innerShdw>
              </a:effectLst>
              <a:latin typeface="Broadway" pitchFamily="82" charset="0"/>
            </a:endParaRPr>
          </a:p>
        </p:txBody>
      </p:sp>
      <p:pic>
        <p:nvPicPr>
          <p:cNvPr id="19460" name="Imagen 2"/>
          <p:cNvPicPr>
            <a:picLocks noChangeAspect="1" noChangeArrowheads="1"/>
          </p:cNvPicPr>
          <p:nvPr/>
        </p:nvPicPr>
        <p:blipFill>
          <a:blip r:embed="rId2" cstate="print"/>
          <a:srcRect/>
          <a:stretch>
            <a:fillRect/>
          </a:stretch>
        </p:blipFill>
        <p:spPr bwMode="auto">
          <a:xfrm>
            <a:off x="6875463" y="1700213"/>
            <a:ext cx="1441450" cy="1020762"/>
          </a:xfrm>
          <a:prstGeom prst="rect">
            <a:avLst/>
          </a:prstGeom>
          <a:noFill/>
          <a:ln w="9525">
            <a:noFill/>
            <a:miter lim="800000"/>
            <a:headEnd/>
            <a:tailEnd/>
          </a:ln>
        </p:spPr>
      </p:pic>
      <p:pic>
        <p:nvPicPr>
          <p:cNvPr id="19461" name="Imagen 3"/>
          <p:cNvPicPr>
            <a:picLocks noChangeAspect="1" noChangeArrowheads="1"/>
          </p:cNvPicPr>
          <p:nvPr/>
        </p:nvPicPr>
        <p:blipFill>
          <a:blip r:embed="rId3" cstate="print"/>
          <a:srcRect/>
          <a:stretch>
            <a:fillRect/>
          </a:stretch>
        </p:blipFill>
        <p:spPr bwMode="auto">
          <a:xfrm>
            <a:off x="6948488" y="4652963"/>
            <a:ext cx="1655762" cy="982662"/>
          </a:xfrm>
          <a:prstGeom prst="rect">
            <a:avLst/>
          </a:prstGeom>
          <a:noFill/>
          <a:ln w="9525">
            <a:noFill/>
            <a:miter lim="800000"/>
            <a:headEnd/>
            <a:tailEnd/>
          </a:ln>
        </p:spPr>
      </p:pic>
      <p:pic>
        <p:nvPicPr>
          <p:cNvPr id="19462" name="Picture 2"/>
          <p:cNvPicPr>
            <a:picLocks noChangeAspect="1" noChangeArrowheads="1"/>
          </p:cNvPicPr>
          <p:nvPr/>
        </p:nvPicPr>
        <p:blipFill>
          <a:blip r:embed="rId4" cstate="print"/>
          <a:srcRect l="24806" t="34019" r="63382" b="59364"/>
          <a:stretch>
            <a:fillRect/>
          </a:stretch>
        </p:blipFill>
        <p:spPr bwMode="auto">
          <a:xfrm>
            <a:off x="6443663" y="3141663"/>
            <a:ext cx="2470150" cy="863600"/>
          </a:xfrm>
          <a:prstGeom prst="rect">
            <a:avLst/>
          </a:prstGeom>
          <a:noFill/>
          <a:ln w="9525">
            <a:noFill/>
            <a:miter lim="800000"/>
            <a:headEnd/>
            <a:tailEnd/>
          </a:ln>
        </p:spPr>
      </p:pic>
      <p:sp>
        <p:nvSpPr>
          <p:cNvPr id="9" name="8 CuadroTexto"/>
          <p:cNvSpPr txBox="1"/>
          <p:nvPr/>
        </p:nvSpPr>
        <p:spPr>
          <a:xfrm>
            <a:off x="714348" y="334012"/>
            <a:ext cx="7858180"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Herramientas de Software para el desarrollo del Proyecto.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700808"/>
            <a:ext cx="7848872" cy="4539704"/>
          </a:xfrm>
          <a:prstGeom prst="rect">
            <a:avLst/>
          </a:prstGeom>
        </p:spPr>
        <p:txBody>
          <a:bodyPr>
            <a:spAutoFit/>
          </a:bodyPr>
          <a:lstStyle/>
          <a:p>
            <a:pPr fontAlgn="auto">
              <a:spcBef>
                <a:spcPts val="0"/>
              </a:spcBef>
              <a:spcAft>
                <a:spcPts val="0"/>
              </a:spcAft>
              <a:defRPr/>
            </a:pPr>
            <a:r>
              <a:rPr lang="en-US" spc="300" dirty="0">
                <a:solidFill>
                  <a:schemeClr val="accent3"/>
                </a:solidFill>
                <a:effectLst>
                  <a:innerShdw blurRad="63500" dist="50800" dir="13500000">
                    <a:prstClr val="black">
                      <a:alpha val="50000"/>
                    </a:prstClr>
                  </a:innerShdw>
                </a:effectLst>
                <a:latin typeface="Broadway" pitchFamily="82" charset="0"/>
              </a:rPr>
              <a:t>Los </a:t>
            </a:r>
            <a:r>
              <a:rPr lang="es-ES" spc="300" dirty="0">
                <a:solidFill>
                  <a:schemeClr val="accent3"/>
                </a:solidFill>
                <a:effectLst>
                  <a:innerShdw blurRad="63500" dist="50800" dir="13500000">
                    <a:prstClr val="black">
                      <a:alpha val="50000"/>
                    </a:prstClr>
                  </a:innerShdw>
                </a:effectLst>
                <a:latin typeface="Broadway" pitchFamily="82" charset="0"/>
              </a:rPr>
              <a:t>elementos</a:t>
            </a:r>
            <a:r>
              <a:rPr lang="en-US" spc="300" dirty="0">
                <a:solidFill>
                  <a:schemeClr val="accent3"/>
                </a:solidFill>
                <a:effectLst>
                  <a:innerShdw blurRad="63500" dist="50800" dir="13500000">
                    <a:prstClr val="black">
                      <a:alpha val="50000"/>
                    </a:prstClr>
                  </a:innerShdw>
                </a:effectLst>
                <a:latin typeface="Broadway" pitchFamily="82" charset="0"/>
              </a:rPr>
              <a:t> de Hardware son los </a:t>
            </a:r>
            <a:r>
              <a:rPr lang="es-ES" spc="300" dirty="0">
                <a:solidFill>
                  <a:schemeClr val="accent3"/>
                </a:solidFill>
                <a:effectLst>
                  <a:innerShdw blurRad="63500" dist="50800" dir="13500000">
                    <a:prstClr val="black">
                      <a:alpha val="50000"/>
                    </a:prstClr>
                  </a:innerShdw>
                </a:effectLst>
                <a:latin typeface="Broadway" pitchFamily="82" charset="0"/>
              </a:rPr>
              <a:t>siguientes</a:t>
            </a:r>
            <a:r>
              <a:rPr lang="en-US" spc="300" dirty="0">
                <a:solidFill>
                  <a:schemeClr val="accent3"/>
                </a:solidFill>
                <a:effectLst>
                  <a:innerShdw blurRad="63500" dist="50800" dir="13500000">
                    <a:prstClr val="black">
                      <a:alpha val="50000"/>
                    </a:prstClr>
                  </a:innerShdw>
                </a:effectLst>
                <a:latin typeface="Broadway" pitchFamily="82" charset="0"/>
              </a:rPr>
              <a:t>:</a:t>
            </a:r>
          </a:p>
          <a:p>
            <a:pPr fontAlgn="auto">
              <a:spcBef>
                <a:spcPts val="0"/>
              </a:spcBef>
              <a:spcAft>
                <a:spcPts val="0"/>
              </a:spcAft>
              <a:defRPr/>
            </a:pPr>
            <a:endParaRPr lang="es-ES" spc="300" dirty="0">
              <a:solidFill>
                <a:schemeClr val="accent3"/>
              </a:solidFill>
              <a:effectLst>
                <a:innerShdw blurRad="63500" dist="50800" dir="13500000">
                  <a:prstClr val="black">
                    <a:alpha val="50000"/>
                  </a:prstClr>
                </a:innerShdw>
              </a:effectLst>
              <a:latin typeface="Broadway" pitchFamily="82" charset="0"/>
            </a:endParaRPr>
          </a:p>
          <a:p>
            <a:pPr fontAlgn="auto">
              <a:lnSpc>
                <a:spcPct val="150000"/>
              </a:lnSpc>
              <a:spcBef>
                <a:spcPts val="0"/>
              </a:spcBef>
              <a:spcAft>
                <a:spcPts val="0"/>
              </a:spcAft>
              <a:defRPr/>
            </a:pPr>
            <a:r>
              <a:rPr lang="es-EC" dirty="0">
                <a:latin typeface="+mn-lt"/>
              </a:rPr>
              <a:t>1 Pololu 3pi</a:t>
            </a:r>
          </a:p>
          <a:p>
            <a:pPr fontAlgn="auto">
              <a:lnSpc>
                <a:spcPct val="150000"/>
              </a:lnSpc>
              <a:spcBef>
                <a:spcPts val="0"/>
              </a:spcBef>
              <a:spcAft>
                <a:spcPts val="0"/>
              </a:spcAft>
              <a:defRPr/>
            </a:pPr>
            <a:r>
              <a:rPr lang="es-EC" dirty="0">
                <a:latin typeface="+mn-lt"/>
              </a:rPr>
              <a:t>1 Programador AVR USB y su respectivo cable.</a:t>
            </a:r>
          </a:p>
          <a:p>
            <a:pPr fontAlgn="auto">
              <a:lnSpc>
                <a:spcPct val="150000"/>
              </a:lnSpc>
              <a:spcBef>
                <a:spcPts val="0"/>
              </a:spcBef>
              <a:spcAft>
                <a:spcPts val="0"/>
              </a:spcAft>
              <a:defRPr/>
            </a:pPr>
            <a:r>
              <a:rPr lang="es-EC" dirty="0">
                <a:latin typeface="+mn-lt"/>
              </a:rPr>
              <a:t>1 Par de transceptores infrarrojos IR Beacon</a:t>
            </a:r>
          </a:p>
          <a:p>
            <a:pPr fontAlgn="auto">
              <a:lnSpc>
                <a:spcPct val="150000"/>
              </a:lnSpc>
              <a:spcBef>
                <a:spcPts val="0"/>
              </a:spcBef>
              <a:spcAft>
                <a:spcPts val="0"/>
              </a:spcAft>
              <a:defRPr/>
            </a:pPr>
            <a:r>
              <a:rPr lang="es-EC" dirty="0">
                <a:latin typeface="+mn-lt"/>
              </a:rPr>
              <a:t>1 Circuito Moda.</a:t>
            </a:r>
          </a:p>
          <a:p>
            <a:pPr fontAlgn="auto">
              <a:lnSpc>
                <a:spcPct val="150000"/>
              </a:lnSpc>
              <a:spcBef>
                <a:spcPts val="0"/>
              </a:spcBef>
              <a:spcAft>
                <a:spcPts val="0"/>
              </a:spcAft>
              <a:defRPr/>
            </a:pPr>
            <a:r>
              <a:rPr lang="es-EC" dirty="0">
                <a:latin typeface="+mn-lt"/>
              </a:rPr>
              <a:t>4 Pilas recargables triple A</a:t>
            </a:r>
          </a:p>
          <a:p>
            <a:pPr fontAlgn="auto">
              <a:lnSpc>
                <a:spcPct val="150000"/>
              </a:lnSpc>
              <a:spcBef>
                <a:spcPts val="0"/>
              </a:spcBef>
              <a:spcAft>
                <a:spcPts val="0"/>
              </a:spcAft>
              <a:defRPr/>
            </a:pPr>
            <a:r>
              <a:rPr lang="es-EC" dirty="0">
                <a:latin typeface="+mn-lt"/>
              </a:rPr>
              <a:t>1 sensor de distancia</a:t>
            </a:r>
          </a:p>
          <a:p>
            <a:pPr fontAlgn="auto">
              <a:lnSpc>
                <a:spcPct val="150000"/>
              </a:lnSpc>
              <a:spcBef>
                <a:spcPts val="0"/>
              </a:spcBef>
              <a:spcAft>
                <a:spcPts val="0"/>
              </a:spcAft>
              <a:defRPr/>
            </a:pPr>
            <a:r>
              <a:rPr lang="es-EC" dirty="0">
                <a:latin typeface="+mn-lt"/>
              </a:rPr>
              <a:t>1 Robot Móvil </a:t>
            </a:r>
          </a:p>
          <a:p>
            <a:pPr fontAlgn="auto">
              <a:lnSpc>
                <a:spcPct val="150000"/>
              </a:lnSpc>
              <a:spcBef>
                <a:spcPts val="0"/>
              </a:spcBef>
              <a:spcAft>
                <a:spcPts val="0"/>
              </a:spcAft>
              <a:defRPr/>
            </a:pPr>
            <a:endParaRPr lang="es-EC" dirty="0">
              <a:latin typeface="+mn-lt"/>
            </a:endParaRPr>
          </a:p>
          <a:p>
            <a:pPr fontAlgn="auto">
              <a:spcBef>
                <a:spcPts val="0"/>
              </a:spcBef>
              <a:spcAft>
                <a:spcPts val="0"/>
              </a:spcAft>
              <a:defRPr/>
            </a:pPr>
            <a:r>
              <a:rPr lang="es-EC" dirty="0">
                <a:latin typeface="+mn-lt"/>
              </a:rPr>
              <a:t> </a:t>
            </a:r>
          </a:p>
          <a:p>
            <a:pPr marL="1200150" lvl="2" indent="-285750" algn="just" fontAlgn="auto">
              <a:spcBef>
                <a:spcPts val="0"/>
              </a:spcBef>
              <a:spcAft>
                <a:spcPts val="0"/>
              </a:spcAft>
              <a:buFont typeface="Wingdings" pitchFamily="2" charset="2"/>
              <a:buChar char="§"/>
              <a:defRPr/>
            </a:pPr>
            <a:endParaRPr lang="es-EC" dirty="0">
              <a:latin typeface="+mn-lt"/>
            </a:endParaRPr>
          </a:p>
          <a:p>
            <a:pPr lvl="1" algn="just" fontAlgn="auto">
              <a:spcBef>
                <a:spcPts val="0"/>
              </a:spcBef>
              <a:spcAft>
                <a:spcPts val="0"/>
              </a:spcAft>
              <a:defRPr/>
            </a:pPr>
            <a:endParaRPr lang="es-ES" sz="100" dirty="0">
              <a:latin typeface="+mn-lt"/>
            </a:endParaRPr>
          </a:p>
        </p:txBody>
      </p:sp>
      <p:pic>
        <p:nvPicPr>
          <p:cNvPr id="20482" name="4 Imagen"/>
          <p:cNvPicPr>
            <a:picLocks noChangeAspect="1" noChangeArrowheads="1"/>
          </p:cNvPicPr>
          <p:nvPr/>
        </p:nvPicPr>
        <p:blipFill>
          <a:blip r:embed="rId2" cstate="print"/>
          <a:srcRect/>
          <a:stretch>
            <a:fillRect/>
          </a:stretch>
        </p:blipFill>
        <p:spPr bwMode="auto">
          <a:xfrm>
            <a:off x="4929188" y="3214688"/>
            <a:ext cx="4071937" cy="3286125"/>
          </a:xfrm>
          <a:prstGeom prst="rect">
            <a:avLst/>
          </a:prstGeom>
          <a:noFill/>
          <a:ln w="9525">
            <a:noFill/>
            <a:miter lim="800000"/>
            <a:headEnd/>
            <a:tailEnd/>
          </a:ln>
        </p:spPr>
      </p:pic>
      <p:sp>
        <p:nvSpPr>
          <p:cNvPr id="6" name="5 CuadroTexto"/>
          <p:cNvSpPr txBox="1"/>
          <p:nvPr/>
        </p:nvSpPr>
        <p:spPr>
          <a:xfrm>
            <a:off x="642910" y="334012"/>
            <a:ext cx="8001056"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Herramientas de Hardware para la Implementación del Proyecto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Rectángulo"/>
          <p:cNvSpPr>
            <a:spLocks noChangeArrowheads="1"/>
          </p:cNvSpPr>
          <p:nvPr/>
        </p:nvSpPr>
        <p:spPr bwMode="auto">
          <a:xfrm>
            <a:off x="827088" y="1989138"/>
            <a:ext cx="8137525" cy="1314450"/>
          </a:xfrm>
          <a:prstGeom prst="rect">
            <a:avLst/>
          </a:prstGeom>
          <a:noFill/>
          <a:ln w="9525">
            <a:noFill/>
            <a:miter lim="800000"/>
            <a:headEnd/>
            <a:tailEnd/>
          </a:ln>
        </p:spPr>
        <p:txBody>
          <a:bodyPr>
            <a:spAutoFit/>
          </a:bodyPr>
          <a:lstStyle/>
          <a:p>
            <a:pPr algn="just"/>
            <a:r>
              <a:rPr lang="es-ES" sz="1600">
                <a:latin typeface="Corbel" pitchFamily="34" charset="0"/>
              </a:rPr>
              <a:t>El 3pi de Pololu es un pequeño robot autónomo de alto rendimiento, designado para competiciones de seguimiento de línea y resolución de laberintos. Alimentado por 4 pilas AAA  y un único sistema de tracción para los motores que trabaja a 9.25V, el 3pi es capaz de velocidades por encima de los 100cm/s mientras realiza vueltas precisas y cambios de sentido que no varían con el voltaje de las baterías.</a:t>
            </a:r>
            <a:endParaRPr lang="es-EC" sz="1500">
              <a:latin typeface="Corbel" pitchFamily="34" charset="0"/>
            </a:endParaRPr>
          </a:p>
        </p:txBody>
      </p:sp>
      <p:cxnSp>
        <p:nvCxnSpPr>
          <p:cNvPr id="6" name="5 Conector recto"/>
          <p:cNvCxnSpPr/>
          <p:nvPr/>
        </p:nvCxnSpPr>
        <p:spPr>
          <a:xfrm>
            <a:off x="1475655" y="4548188"/>
            <a:ext cx="6878845" cy="0"/>
          </a:xfrm>
          <a:prstGeom prst="line">
            <a:avLst/>
          </a:prstGeom>
        </p:spPr>
        <p:style>
          <a:lnRef idx="3">
            <a:schemeClr val="dk1"/>
          </a:lnRef>
          <a:fillRef idx="0">
            <a:schemeClr val="dk1"/>
          </a:fillRef>
          <a:effectRef idx="2">
            <a:schemeClr val="dk1"/>
          </a:effectRef>
          <a:fontRef idx="minor">
            <a:schemeClr val="tx1"/>
          </a:fontRef>
        </p:style>
      </p:cxnSp>
      <p:sp>
        <p:nvSpPr>
          <p:cNvPr id="5" name="4 Rectángulo"/>
          <p:cNvSpPr/>
          <p:nvPr/>
        </p:nvSpPr>
        <p:spPr>
          <a:xfrm>
            <a:off x="467544" y="1628800"/>
            <a:ext cx="4032448" cy="369332"/>
          </a:xfrm>
          <a:prstGeom prst="rect">
            <a:avLst/>
          </a:prstGeom>
        </p:spPr>
        <p:txBody>
          <a:bodyPr>
            <a:spAutoFit/>
          </a:bodyPr>
          <a:lstStyle/>
          <a:p>
            <a:pPr fontAlgn="auto">
              <a:spcBef>
                <a:spcPts val="0"/>
              </a:spcBef>
              <a:spcAft>
                <a:spcPts val="0"/>
              </a:spcAft>
              <a:defRPr/>
            </a:pPr>
            <a:r>
              <a:rPr lang="es-EC" spc="300" dirty="0" err="1">
                <a:solidFill>
                  <a:schemeClr val="accent3"/>
                </a:solidFill>
                <a:effectLst>
                  <a:innerShdw blurRad="63500" dist="50800" dir="13500000">
                    <a:prstClr val="black">
                      <a:alpha val="50000"/>
                    </a:prstClr>
                  </a:innerShdw>
                </a:effectLst>
                <a:latin typeface="Broadway" pitchFamily="82" charset="0"/>
              </a:rPr>
              <a:t>Palolu</a:t>
            </a:r>
            <a:r>
              <a:rPr lang="es-EC" spc="300" dirty="0">
                <a:solidFill>
                  <a:schemeClr val="accent3"/>
                </a:solidFill>
                <a:effectLst>
                  <a:innerShdw blurRad="63500" dist="50800" dir="13500000">
                    <a:prstClr val="black">
                      <a:alpha val="50000"/>
                    </a:prstClr>
                  </a:innerShdw>
                </a:effectLst>
                <a:latin typeface="Broadway" pitchFamily="82" charset="0"/>
              </a:rPr>
              <a:t> 3pi</a:t>
            </a:r>
          </a:p>
        </p:txBody>
      </p:sp>
      <p:pic>
        <p:nvPicPr>
          <p:cNvPr id="21508" name="Picture 2"/>
          <p:cNvPicPr>
            <a:picLocks noChangeAspect="1" noChangeArrowheads="1"/>
          </p:cNvPicPr>
          <p:nvPr/>
        </p:nvPicPr>
        <p:blipFill>
          <a:blip r:embed="rId2" cstate="print"/>
          <a:srcRect/>
          <a:stretch>
            <a:fillRect/>
          </a:stretch>
        </p:blipFill>
        <p:spPr bwMode="auto">
          <a:xfrm>
            <a:off x="2555875" y="3429000"/>
            <a:ext cx="4595813" cy="3429000"/>
          </a:xfrm>
          <a:prstGeom prst="rect">
            <a:avLst/>
          </a:prstGeom>
          <a:noFill/>
          <a:ln w="9525">
            <a:noFill/>
            <a:miter lim="800000"/>
            <a:headEnd/>
            <a:tailEnd/>
          </a:ln>
        </p:spPr>
      </p:pic>
      <p:sp>
        <p:nvSpPr>
          <p:cNvPr id="8" name="7 CuadroTexto"/>
          <p:cNvSpPr txBox="1"/>
          <p:nvPr/>
        </p:nvSpPr>
        <p:spPr>
          <a:xfrm>
            <a:off x="642910" y="334012"/>
            <a:ext cx="8001056"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Herramientas de Hardware para la Implementación del Proyecto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9552" y="1412776"/>
            <a:ext cx="8208912" cy="4524315"/>
          </a:xfrm>
          <a:prstGeom prst="rect">
            <a:avLst/>
          </a:prstGeom>
        </p:spPr>
        <p:txBody>
          <a:bodyPr>
            <a:spAutoFit/>
          </a:bodyPr>
          <a:lstStyle/>
          <a:p>
            <a:pPr fontAlgn="auto">
              <a:spcBef>
                <a:spcPts val="0"/>
              </a:spcBef>
              <a:spcAft>
                <a:spcPts val="0"/>
              </a:spcAft>
              <a:defRPr/>
            </a:pPr>
            <a:r>
              <a:rPr lang="es-EC" spc="300" dirty="0">
                <a:solidFill>
                  <a:schemeClr val="accent3"/>
                </a:solidFill>
                <a:effectLst>
                  <a:innerShdw blurRad="63500" dist="50800" dir="13500000">
                    <a:prstClr val="black">
                      <a:alpha val="50000"/>
                    </a:prstClr>
                  </a:innerShdw>
                </a:effectLst>
                <a:latin typeface="Broadway" pitchFamily="82" charset="0"/>
              </a:rPr>
              <a:t>Transceptor Infrarrojo IR Beacon.</a:t>
            </a:r>
          </a:p>
          <a:p>
            <a:pPr fontAlgn="auto">
              <a:spcBef>
                <a:spcPts val="0"/>
              </a:spcBef>
              <a:spcAft>
                <a:spcPts val="0"/>
              </a:spcAft>
              <a:defRPr/>
            </a:pPr>
            <a:r>
              <a:rPr lang="es-ES" dirty="0">
                <a:latin typeface="+mn-lt"/>
              </a:rPr>
              <a:t>El Pololu IR Beacon es una tarjeta  compacta la cual se utiliza en pares para permitir a los robots localizar a otros. Sus especificaciones son las siguientes:</a:t>
            </a:r>
            <a:endParaRPr lang="en-US" dirty="0">
              <a:latin typeface="+mn-lt"/>
            </a:endParaRPr>
          </a:p>
          <a:p>
            <a:pPr fontAlgn="auto">
              <a:spcBef>
                <a:spcPts val="0"/>
              </a:spcBef>
              <a:spcAft>
                <a:spcPts val="0"/>
              </a:spcAft>
              <a:defRPr/>
            </a:pPr>
            <a:r>
              <a:rPr lang="es-ES" dirty="0">
                <a:latin typeface="+mn-lt"/>
              </a:rPr>
              <a:t> </a:t>
            </a:r>
            <a:endParaRPr lang="en-US" dirty="0">
              <a:latin typeface="+mn-lt"/>
            </a:endParaRPr>
          </a:p>
          <a:p>
            <a:pPr fontAlgn="auto">
              <a:spcBef>
                <a:spcPts val="0"/>
              </a:spcBef>
              <a:spcAft>
                <a:spcPts val="0"/>
              </a:spcAft>
              <a:defRPr/>
            </a:pPr>
            <a:r>
              <a:rPr lang="es-ES" b="1" dirty="0">
                <a:latin typeface="+mn-lt"/>
              </a:rPr>
              <a:t>Modulación de Frecuencia IR: </a:t>
            </a:r>
            <a:r>
              <a:rPr lang="es-ES" dirty="0">
                <a:latin typeface="+mn-lt"/>
              </a:rPr>
              <a:t>56 </a:t>
            </a:r>
            <a:r>
              <a:rPr lang="es-ES" dirty="0" err="1">
                <a:latin typeface="+mn-lt"/>
              </a:rPr>
              <a:t>kHz</a:t>
            </a:r>
            <a:endParaRPr lang="en-US" dirty="0">
              <a:latin typeface="+mn-lt"/>
            </a:endParaRPr>
          </a:p>
          <a:p>
            <a:pPr fontAlgn="auto">
              <a:spcBef>
                <a:spcPts val="0"/>
              </a:spcBef>
              <a:spcAft>
                <a:spcPts val="0"/>
              </a:spcAft>
              <a:defRPr/>
            </a:pPr>
            <a:r>
              <a:rPr lang="es-ES" b="1" dirty="0">
                <a:latin typeface="+mn-lt"/>
              </a:rPr>
              <a:t>Salida de la  Velocidad de  actualización: </a:t>
            </a:r>
            <a:r>
              <a:rPr lang="es-ES" dirty="0">
                <a:latin typeface="+mn-lt"/>
              </a:rPr>
              <a:t>20 Hz</a:t>
            </a:r>
            <a:endParaRPr lang="en-US" dirty="0">
              <a:latin typeface="+mn-lt"/>
            </a:endParaRPr>
          </a:p>
          <a:p>
            <a:pPr fontAlgn="auto">
              <a:spcBef>
                <a:spcPts val="0"/>
              </a:spcBef>
              <a:spcAft>
                <a:spcPts val="0"/>
              </a:spcAft>
              <a:defRPr/>
            </a:pPr>
            <a:r>
              <a:rPr lang="es-ES" b="1" dirty="0">
                <a:latin typeface="+mn-lt"/>
              </a:rPr>
              <a:t>Rango de Detección: </a:t>
            </a:r>
            <a:r>
              <a:rPr lang="es-ES" dirty="0">
                <a:latin typeface="+mn-lt"/>
              </a:rPr>
              <a:t>0.015 –  6  metros.</a:t>
            </a:r>
            <a:endParaRPr lang="en-US" dirty="0">
              <a:latin typeface="+mn-lt"/>
            </a:endParaRPr>
          </a:p>
          <a:p>
            <a:pPr fontAlgn="auto">
              <a:spcBef>
                <a:spcPts val="0"/>
              </a:spcBef>
              <a:spcAft>
                <a:spcPts val="0"/>
              </a:spcAft>
              <a:defRPr/>
            </a:pPr>
            <a:r>
              <a:rPr lang="es-ES" b="1" dirty="0">
                <a:latin typeface="+mn-lt"/>
              </a:rPr>
              <a:t>Voltaje de alimentación: </a:t>
            </a:r>
            <a:r>
              <a:rPr lang="es-ES" dirty="0">
                <a:latin typeface="+mn-lt"/>
              </a:rPr>
              <a:t>6-16 V</a:t>
            </a:r>
            <a:endParaRPr lang="en-US" dirty="0">
              <a:latin typeface="+mn-lt"/>
            </a:endParaRPr>
          </a:p>
          <a:p>
            <a:pPr fontAlgn="auto">
              <a:spcBef>
                <a:spcPts val="0"/>
              </a:spcBef>
              <a:spcAft>
                <a:spcPts val="0"/>
              </a:spcAft>
              <a:defRPr/>
            </a:pPr>
            <a:r>
              <a:rPr lang="es-ES" b="1" dirty="0">
                <a:latin typeface="+mn-lt"/>
              </a:rPr>
              <a:t>Dato de Voltaje: </a:t>
            </a:r>
            <a:r>
              <a:rPr lang="es-ES" dirty="0">
                <a:latin typeface="+mn-lt"/>
              </a:rPr>
              <a:t>5 V</a:t>
            </a:r>
            <a:endParaRPr lang="en-US" dirty="0">
              <a:latin typeface="+mn-lt"/>
            </a:endParaRPr>
          </a:p>
          <a:p>
            <a:pPr fontAlgn="auto">
              <a:spcBef>
                <a:spcPts val="0"/>
              </a:spcBef>
              <a:spcAft>
                <a:spcPts val="0"/>
              </a:spcAft>
              <a:defRPr/>
            </a:pPr>
            <a:r>
              <a:rPr lang="es-ES" b="1" dirty="0">
                <a:latin typeface="+mn-lt"/>
              </a:rPr>
              <a:t>Número de detectores IR: </a:t>
            </a:r>
            <a:r>
              <a:rPr lang="es-ES" dirty="0">
                <a:latin typeface="+mn-lt"/>
              </a:rPr>
              <a:t>4</a:t>
            </a:r>
            <a:endParaRPr lang="en-US" dirty="0">
              <a:latin typeface="+mn-lt"/>
            </a:endParaRPr>
          </a:p>
          <a:p>
            <a:pPr fontAlgn="auto">
              <a:spcBef>
                <a:spcPts val="0"/>
              </a:spcBef>
              <a:spcAft>
                <a:spcPts val="0"/>
              </a:spcAft>
              <a:defRPr/>
            </a:pPr>
            <a:endParaRPr lang="es-EC" spc="300" dirty="0">
              <a:solidFill>
                <a:schemeClr val="accent3"/>
              </a:solidFill>
              <a:effectLst>
                <a:innerShdw blurRad="63500" dist="50800" dir="13500000">
                  <a:prstClr val="black">
                    <a:alpha val="50000"/>
                  </a:prstClr>
                </a:innerShdw>
              </a:effectLst>
              <a:latin typeface="Broadway" pitchFamily="82" charset="0"/>
            </a:endParaRPr>
          </a:p>
          <a:p>
            <a:pPr fontAlgn="auto">
              <a:spcBef>
                <a:spcPts val="0"/>
              </a:spcBef>
              <a:spcAft>
                <a:spcPts val="0"/>
              </a:spcAft>
              <a:defRPr/>
            </a:pPr>
            <a:r>
              <a:rPr lang="es-ES" dirty="0">
                <a:latin typeface="+mn-lt"/>
              </a:rPr>
              <a:t>El Pololu IR Beacon funciona de la siguiente manera; realiza la transmisión y recepción de la luz infrarrojas, cada Beacon  tiene cuatro emisores y cuatro receptores de infrarrojos los cuales se alternan entre emisores y receptores de infrarrojo para así no confundirse con la reflexión de sus propias transmisión. </a:t>
            </a:r>
            <a:endParaRPr lang="en-US" dirty="0">
              <a:latin typeface="+mn-lt"/>
            </a:endParaRPr>
          </a:p>
          <a:p>
            <a:pPr fontAlgn="auto">
              <a:spcBef>
                <a:spcPts val="0"/>
              </a:spcBef>
              <a:spcAft>
                <a:spcPts val="0"/>
              </a:spcAft>
              <a:defRPr/>
            </a:pPr>
            <a:endParaRPr lang="es-EC" spc="300" dirty="0">
              <a:solidFill>
                <a:schemeClr val="accent3"/>
              </a:solidFill>
              <a:effectLst>
                <a:innerShdw blurRad="63500" dist="50800" dir="13500000">
                  <a:prstClr val="black">
                    <a:alpha val="50000"/>
                  </a:prstClr>
                </a:innerShdw>
              </a:effectLst>
              <a:latin typeface="Broadway" pitchFamily="82" charset="0"/>
            </a:endParaRPr>
          </a:p>
        </p:txBody>
      </p:sp>
      <p:pic>
        <p:nvPicPr>
          <p:cNvPr id="22530" name="4 Imagen"/>
          <p:cNvPicPr>
            <a:picLocks noChangeAspect="1" noChangeArrowheads="1"/>
          </p:cNvPicPr>
          <p:nvPr/>
        </p:nvPicPr>
        <p:blipFill>
          <a:blip r:embed="rId2" cstate="print"/>
          <a:srcRect/>
          <a:stretch>
            <a:fillRect/>
          </a:stretch>
        </p:blipFill>
        <p:spPr bwMode="auto">
          <a:xfrm>
            <a:off x="5214938" y="2571750"/>
            <a:ext cx="3352800" cy="1857375"/>
          </a:xfrm>
          <a:prstGeom prst="rect">
            <a:avLst/>
          </a:prstGeom>
          <a:noFill/>
          <a:ln w="9525">
            <a:noFill/>
            <a:miter lim="800000"/>
            <a:headEnd/>
            <a:tailEnd/>
          </a:ln>
        </p:spPr>
      </p:pic>
      <p:sp>
        <p:nvSpPr>
          <p:cNvPr id="8" name="7 CuadroTexto"/>
          <p:cNvSpPr txBox="1"/>
          <p:nvPr/>
        </p:nvSpPr>
        <p:spPr>
          <a:xfrm>
            <a:off x="642910" y="334012"/>
            <a:ext cx="8001056"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Herramientas de Hardware para la Implementación del Proyecto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9552" y="1667917"/>
            <a:ext cx="8208912" cy="5078313"/>
          </a:xfrm>
          <a:prstGeom prst="rect">
            <a:avLst/>
          </a:prstGeom>
        </p:spPr>
        <p:txBody>
          <a:bodyPr>
            <a:spAutoFit/>
          </a:bodyPr>
          <a:lstStyle/>
          <a:p>
            <a:pPr fontAlgn="auto">
              <a:spcBef>
                <a:spcPts val="0"/>
              </a:spcBef>
              <a:spcAft>
                <a:spcPts val="0"/>
              </a:spcAft>
              <a:defRPr/>
            </a:pPr>
            <a:r>
              <a:rPr lang="es-EC" spc="300" dirty="0">
                <a:solidFill>
                  <a:schemeClr val="accent3"/>
                </a:solidFill>
                <a:effectLst>
                  <a:innerShdw blurRad="63500" dist="50800" dir="13500000">
                    <a:prstClr val="black">
                      <a:alpha val="50000"/>
                    </a:prstClr>
                  </a:innerShdw>
                </a:effectLst>
                <a:latin typeface="Broadway" pitchFamily="82" charset="0"/>
              </a:rPr>
              <a:t>Circuito Moda.</a:t>
            </a:r>
          </a:p>
          <a:p>
            <a:pPr fontAlgn="auto">
              <a:spcBef>
                <a:spcPts val="0"/>
              </a:spcBef>
              <a:spcAft>
                <a:spcPts val="0"/>
              </a:spcAft>
              <a:defRPr/>
            </a:pPr>
            <a:r>
              <a:rPr lang="es-ES" dirty="0">
                <a:latin typeface="+mn-lt"/>
              </a:rPr>
              <a:t>El Circuito Moda esta compuesto de </a:t>
            </a:r>
            <a:r>
              <a:rPr lang="es-ES" dirty="0" smtClean="0">
                <a:latin typeface="+mn-lt"/>
              </a:rPr>
              <a:t>los </a:t>
            </a:r>
            <a:r>
              <a:rPr lang="es-ES" dirty="0">
                <a:latin typeface="+mn-lt"/>
              </a:rPr>
              <a:t>siguientes elementos:</a:t>
            </a: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r>
              <a:rPr lang="es-ES" dirty="0">
                <a:latin typeface="+mn-lt"/>
              </a:rPr>
              <a:t>1 PIC 16F886 de Microchip</a:t>
            </a:r>
          </a:p>
          <a:p>
            <a:pPr fontAlgn="auto">
              <a:spcBef>
                <a:spcPts val="0"/>
              </a:spcBef>
              <a:spcAft>
                <a:spcPts val="0"/>
              </a:spcAft>
              <a:defRPr/>
            </a:pPr>
            <a:r>
              <a:rPr lang="es-ES" dirty="0">
                <a:latin typeface="+mn-lt"/>
              </a:rPr>
              <a:t> 4 </a:t>
            </a:r>
            <a:r>
              <a:rPr lang="es-ES" dirty="0" err="1">
                <a:latin typeface="+mn-lt"/>
              </a:rPr>
              <a:t>LEDs</a:t>
            </a:r>
            <a:r>
              <a:rPr lang="es-ES" dirty="0">
                <a:latin typeface="+mn-lt"/>
              </a:rPr>
              <a:t> </a:t>
            </a:r>
          </a:p>
          <a:p>
            <a:pPr fontAlgn="auto">
              <a:spcBef>
                <a:spcPts val="0"/>
              </a:spcBef>
              <a:spcAft>
                <a:spcPts val="0"/>
              </a:spcAft>
              <a:defRPr/>
            </a:pPr>
            <a:r>
              <a:rPr lang="es-ES" dirty="0" smtClean="0">
                <a:latin typeface="+mn-lt"/>
              </a:rPr>
              <a:t>Sócalo</a:t>
            </a:r>
            <a:endParaRPr lang="es-ES" dirty="0">
              <a:latin typeface="+mn-lt"/>
            </a:endParaRPr>
          </a:p>
          <a:p>
            <a:pPr fontAlgn="auto">
              <a:spcBef>
                <a:spcPts val="0"/>
              </a:spcBef>
              <a:spcAft>
                <a:spcPts val="0"/>
              </a:spcAft>
              <a:defRPr/>
            </a:pPr>
            <a:r>
              <a:rPr lang="es-ES" dirty="0">
                <a:latin typeface="+mn-lt"/>
              </a:rPr>
              <a:t>Resistencias 330 </a:t>
            </a:r>
            <a:r>
              <a:rPr lang="el-GR" dirty="0">
                <a:latin typeface="+mn-lt"/>
              </a:rPr>
              <a:t>Ω</a:t>
            </a:r>
            <a:endParaRPr lang="es-ES" dirty="0">
              <a:latin typeface="+mn-lt"/>
            </a:endParaRPr>
          </a:p>
          <a:p>
            <a:pPr fontAlgn="auto">
              <a:spcBef>
                <a:spcPts val="0"/>
              </a:spcBef>
              <a:spcAft>
                <a:spcPts val="0"/>
              </a:spcAft>
              <a:defRPr/>
            </a:pPr>
            <a:endParaRPr lang="es-ES" dirty="0" smtClean="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b="1" dirty="0">
              <a:latin typeface="+mn-lt"/>
            </a:endParaRPr>
          </a:p>
          <a:p>
            <a:pPr fontAlgn="auto">
              <a:spcBef>
                <a:spcPts val="0"/>
              </a:spcBef>
              <a:spcAft>
                <a:spcPts val="0"/>
              </a:spcAft>
              <a:defRPr/>
            </a:pPr>
            <a:r>
              <a:rPr lang="es-ES" b="1" dirty="0">
                <a:latin typeface="+mn-lt"/>
              </a:rPr>
              <a:t>El PIC se programó bajo la plataforma de  PIC-C de manera que  </a:t>
            </a:r>
            <a:r>
              <a:rPr lang="es-ES" b="1" dirty="0" smtClean="0">
                <a:latin typeface="+mn-lt"/>
              </a:rPr>
              <a:t>este tome </a:t>
            </a:r>
            <a:r>
              <a:rPr lang="es-ES" b="1" dirty="0">
                <a:latin typeface="+mn-lt"/>
              </a:rPr>
              <a:t>los datos de orientación del Robot maestro recibidos por el transceptor </a:t>
            </a:r>
            <a:r>
              <a:rPr lang="es-ES" b="1" dirty="0" err="1" smtClean="0">
                <a:latin typeface="+mn-lt"/>
              </a:rPr>
              <a:t>Pololu</a:t>
            </a:r>
            <a:r>
              <a:rPr lang="es-ES" b="1" dirty="0" smtClean="0">
                <a:latin typeface="+mn-lt"/>
              </a:rPr>
              <a:t> IR Beacon </a:t>
            </a:r>
            <a:r>
              <a:rPr lang="es-ES" b="1" dirty="0">
                <a:latin typeface="+mn-lt"/>
              </a:rPr>
              <a:t>del Robot esclavo para luego ser procesados y validados  haciendo el uso de la teoría Moda, además se realizo la interfaz de comunicación USART con el Pololu 3pi para realizar el respectivo movimiento. </a:t>
            </a:r>
            <a:endParaRPr lang="en-US" b="1" dirty="0">
              <a:latin typeface="+mn-lt"/>
            </a:endParaRPr>
          </a:p>
          <a:p>
            <a:pPr fontAlgn="auto">
              <a:spcBef>
                <a:spcPts val="0"/>
              </a:spcBef>
              <a:spcAft>
                <a:spcPts val="0"/>
              </a:spcAft>
              <a:defRPr/>
            </a:pPr>
            <a:endParaRPr lang="es-EC" spc="300" dirty="0">
              <a:solidFill>
                <a:schemeClr val="accent3"/>
              </a:solidFill>
              <a:effectLst>
                <a:innerShdw blurRad="63500" dist="50800" dir="13500000">
                  <a:prstClr val="black">
                    <a:alpha val="50000"/>
                  </a:prstClr>
                </a:innerShdw>
              </a:effectLst>
              <a:latin typeface="Broadway" pitchFamily="82" charset="0"/>
            </a:endParaRPr>
          </a:p>
        </p:txBody>
      </p:sp>
      <p:pic>
        <p:nvPicPr>
          <p:cNvPr id="23554" name="Picture 3"/>
          <p:cNvPicPr>
            <a:picLocks noChangeAspect="1" noChangeArrowheads="1"/>
          </p:cNvPicPr>
          <p:nvPr/>
        </p:nvPicPr>
        <p:blipFill>
          <a:blip r:embed="rId2" cstate="print"/>
          <a:srcRect l="20393" t="21408" r="20888" b="20903"/>
          <a:stretch>
            <a:fillRect/>
          </a:stretch>
        </p:blipFill>
        <p:spPr bwMode="auto">
          <a:xfrm>
            <a:off x="4211638" y="2276475"/>
            <a:ext cx="4411662" cy="2638425"/>
          </a:xfrm>
          <a:prstGeom prst="rect">
            <a:avLst/>
          </a:prstGeom>
          <a:noFill/>
          <a:ln w="9525">
            <a:noFill/>
            <a:miter lim="800000"/>
            <a:headEnd/>
            <a:tailEnd/>
          </a:ln>
        </p:spPr>
      </p:pic>
      <p:sp>
        <p:nvSpPr>
          <p:cNvPr id="6" name="5 CuadroTexto"/>
          <p:cNvSpPr txBox="1"/>
          <p:nvPr/>
        </p:nvSpPr>
        <p:spPr>
          <a:xfrm>
            <a:off x="642910" y="334012"/>
            <a:ext cx="8001056" cy="954107"/>
          </a:xfrm>
          <a:prstGeom prst="rect">
            <a:avLst/>
          </a:prstGeom>
          <a:noFill/>
        </p:spPr>
        <p:txBody>
          <a:bodyPr>
            <a:spAutoFit/>
          </a:bodyPr>
          <a:lstStyle/>
          <a:p>
            <a:pPr algn="ctr" fontAlgn="auto">
              <a:spcBef>
                <a:spcPts val="0"/>
              </a:spcBef>
              <a:spcAft>
                <a:spcPts val="0"/>
              </a:spcAft>
              <a:defRPr/>
            </a:pPr>
            <a:r>
              <a:rPr lang="es-ES" sz="2800" spc="300" dirty="0">
                <a:solidFill>
                  <a:srgbClr val="00B0F0"/>
                </a:solidFill>
                <a:effectLst>
                  <a:innerShdw blurRad="63500" dist="50800" dir="13500000">
                    <a:prstClr val="black">
                      <a:alpha val="50000"/>
                    </a:prstClr>
                  </a:innerShdw>
                </a:effectLst>
                <a:latin typeface="Broadway" pitchFamily="82" charset="0"/>
              </a:rPr>
              <a:t>Herramientas de Hardware para la Implementación del Proyecto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1570</TotalTime>
  <Words>1302</Words>
  <Application>Microsoft Office PowerPoint</Application>
  <PresentationFormat>On-screen Show (4:3)</PresentationFormat>
  <Paragraphs>197</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Metro</vt:lpstr>
      <vt:lpstr>“Uso del transceptor infrarrojo Pololu Beacon en interfaz con el robot Pololu 3pi en optimización de rutinas de comportamiento coordinado con robot similar.”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DEL ALGORITMO DE UNIFICACIÓN</dc:title>
  <dc:creator>LAB-FIEC</dc:creator>
  <cp:lastModifiedBy>Leonela</cp:lastModifiedBy>
  <cp:revision>153</cp:revision>
  <dcterms:created xsi:type="dcterms:W3CDTF">2011-01-24T15:13:39Z</dcterms:created>
  <dcterms:modified xsi:type="dcterms:W3CDTF">2010-12-12T05:37:53Z</dcterms:modified>
</cp:coreProperties>
</file>