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86" r:id="rId3"/>
    <p:sldId id="290" r:id="rId4"/>
    <p:sldId id="311" r:id="rId5"/>
    <p:sldId id="297" r:id="rId6"/>
    <p:sldId id="299" r:id="rId7"/>
    <p:sldId id="310" r:id="rId8"/>
    <p:sldId id="300" r:id="rId9"/>
    <p:sldId id="305" r:id="rId10"/>
    <p:sldId id="306" r:id="rId11"/>
    <p:sldId id="307" r:id="rId12"/>
    <p:sldId id="271" r:id="rId13"/>
    <p:sldId id="291" r:id="rId14"/>
    <p:sldId id="296" r:id="rId15"/>
    <p:sldId id="292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293" r:id="rId32"/>
    <p:sldId id="313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26/08/2011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662831"/>
            <a:ext cx="7416824" cy="965969"/>
          </a:xfrm>
        </p:spPr>
        <p:txBody>
          <a:bodyPr>
            <a:noAutofit/>
          </a:bodyPr>
          <a:lstStyle/>
          <a:p>
            <a:pPr marR="64008" algn="ctr">
              <a:buClr>
                <a:schemeClr val="accent1"/>
              </a:buClr>
              <a:buSzPct val="68000"/>
            </a:pPr>
            <a:r>
              <a:rPr lang="es-EC" sz="2800" dirty="0">
                <a:solidFill>
                  <a:schemeClr val="accent4">
                    <a:lumMod val="75000"/>
                  </a:schemeClr>
                </a:solidFill>
                <a:effectLst/>
                <a:latin typeface="Colonna MT" pitchFamily="82" charset="0"/>
              </a:rPr>
              <a:t>ADQUISICIÓN DE VIBRACIONES </a:t>
            </a:r>
            <a:r>
              <a:rPr lang="es-EC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Colonna MT" pitchFamily="82" charset="0"/>
              </a:rPr>
              <a:t>MECÁNICAS </a:t>
            </a:r>
            <a:r>
              <a:rPr lang="es-EC" sz="2800" dirty="0">
                <a:solidFill>
                  <a:schemeClr val="accent4">
                    <a:lumMod val="75000"/>
                  </a:schemeClr>
                </a:solidFill>
                <a:effectLst/>
                <a:latin typeface="Colonna MT" pitchFamily="82" charset="0"/>
              </a:rPr>
              <a:t>DE UN MOTOR EN FUNCIONAMIENTO USANDO LABVIEW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/>
              <a:latin typeface="Colonna MT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1484784"/>
            <a:ext cx="3098304" cy="64807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ESPOL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FIEC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043608" y="2249907"/>
            <a:ext cx="7056784" cy="387005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INFORME DE MATERIA DE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GRADUACIÓN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Colonna MT" pitchFamily="82" charset="0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5584" y="3258019"/>
            <a:ext cx="3098304" cy="387005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Profesor: 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Ing. Holger Cevallos</a:t>
            </a: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Integrantes: 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Douglas Acosta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  <a:ea typeface="+mj-ea"/>
                <a:cs typeface="+mj-cs"/>
              </a:rPr>
              <a:t>Johannex Molina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03240"/>
            <a:ext cx="492548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684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Transductor</a:t>
            </a:r>
            <a:r>
              <a:rPr lang="en-US" dirty="0" smtClean="0"/>
              <a:t> de </a:t>
            </a:r>
            <a:r>
              <a:rPr lang="en-US" dirty="0" err="1" smtClean="0"/>
              <a:t>Vibración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67544" y="1791493"/>
            <a:ext cx="4040188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Al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expuestos</a:t>
            </a:r>
            <a:r>
              <a:rPr lang="en-US" dirty="0" smtClean="0"/>
              <a:t> a </a:t>
            </a:r>
            <a:r>
              <a:rPr lang="en-US" dirty="0" err="1" smtClean="0"/>
              <a:t>vibración</a:t>
            </a:r>
            <a:r>
              <a:rPr lang="en-US" dirty="0" smtClean="0"/>
              <a:t>, el </a:t>
            </a:r>
            <a:r>
              <a:rPr lang="en-US" dirty="0" err="1" smtClean="0"/>
              <a:t>acelerometro</a:t>
            </a:r>
            <a:r>
              <a:rPr lang="en-US" dirty="0" smtClean="0"/>
              <a:t> genera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senal</a:t>
            </a:r>
            <a:r>
              <a:rPr lang="en-US" dirty="0" smtClean="0"/>
              <a:t> </a:t>
            </a:r>
            <a:r>
              <a:rPr lang="en-US" dirty="0" err="1" smtClean="0"/>
              <a:t>analógica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a la </a:t>
            </a:r>
            <a:r>
              <a:rPr lang="en-US" dirty="0" err="1" smtClean="0"/>
              <a:t>aceleración</a:t>
            </a:r>
            <a:r>
              <a:rPr lang="en-US" dirty="0" smtClean="0"/>
              <a:t> de la </a:t>
            </a:r>
            <a:r>
              <a:rPr lang="en-US" dirty="0" err="1" smtClean="0"/>
              <a:t>vibración</a:t>
            </a:r>
            <a:r>
              <a:rPr lang="en-US" dirty="0" smtClean="0"/>
              <a:t> </a:t>
            </a:r>
            <a:r>
              <a:rPr lang="en-US" dirty="0" err="1" smtClean="0"/>
              <a:t>aplicada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24" t="21919" r="16664" b="20867"/>
          <a:stretch/>
        </p:blipFill>
        <p:spPr bwMode="auto">
          <a:xfrm>
            <a:off x="4415876" y="1043875"/>
            <a:ext cx="4633548" cy="418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83968" y="1196752"/>
            <a:ext cx="1080120" cy="230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71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Principio de </a:t>
            </a:r>
            <a:r>
              <a:rPr lang="en-US" dirty="0" err="1" smtClean="0"/>
              <a:t>Operaci</a:t>
            </a:r>
            <a:r>
              <a:rPr lang="es-EC" dirty="0"/>
              <a:t>ó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Bajo</a:t>
            </a:r>
            <a:r>
              <a:rPr lang="en-US" dirty="0"/>
              <a:t> </a:t>
            </a:r>
            <a:r>
              <a:rPr lang="en-US" dirty="0" err="1" smtClean="0"/>
              <a:t>estrés</a:t>
            </a:r>
            <a:r>
              <a:rPr lang="en-US" dirty="0" smtClean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cargas</a:t>
            </a:r>
            <a:r>
              <a:rPr lang="en-US" dirty="0"/>
              <a:t> </a:t>
            </a:r>
            <a:r>
              <a:rPr lang="en-US" dirty="0" err="1" smtClean="0"/>
              <a:t>eléctricas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acumulan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superficies </a:t>
            </a:r>
            <a:r>
              <a:rPr lang="en-US" dirty="0" err="1"/>
              <a:t>opuestas</a:t>
            </a:r>
            <a:r>
              <a:rPr lang="en-US" dirty="0"/>
              <a:t> del </a:t>
            </a:r>
            <a:r>
              <a:rPr lang="en-US" dirty="0" err="1"/>
              <a:t>cristal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carga</a:t>
            </a:r>
            <a:r>
              <a:rPr lang="en-US" dirty="0"/>
              <a:t> </a:t>
            </a:r>
            <a:r>
              <a:rPr lang="en-US" dirty="0" err="1"/>
              <a:t>acumulada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proporcional</a:t>
            </a:r>
            <a:r>
              <a:rPr lang="en-US" dirty="0"/>
              <a:t> a 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aplicada</a:t>
            </a:r>
            <a:r>
              <a:rPr lang="en-US" dirty="0"/>
              <a:t> al </a:t>
            </a:r>
            <a:r>
              <a:rPr lang="en-US" dirty="0" err="1" smtClean="0"/>
              <a:t>cristal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 smtClean="0"/>
              <a:t>sísmica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acopla</a:t>
            </a:r>
            <a:r>
              <a:rPr lang="en-US" dirty="0"/>
              <a:t> al </a:t>
            </a:r>
            <a:r>
              <a:rPr lang="en-US" dirty="0" err="1" smtClean="0"/>
              <a:t>cristal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generada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causada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momento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opone</a:t>
            </a:r>
            <a:r>
              <a:rPr lang="en-US" dirty="0"/>
              <a:t> a la </a:t>
            </a:r>
            <a:r>
              <a:rPr lang="en-US" dirty="0" err="1" smtClean="0"/>
              <a:t>aceleración</a:t>
            </a:r>
            <a:r>
              <a:rPr lang="en-US" dirty="0" smtClean="0"/>
              <a:t> </a:t>
            </a:r>
            <a:r>
              <a:rPr lang="en-US" dirty="0" err="1" smtClean="0"/>
              <a:t>aplicada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Fuerza</a:t>
            </a:r>
            <a:r>
              <a:rPr lang="en-US" dirty="0"/>
              <a:t> y la </a:t>
            </a:r>
            <a:r>
              <a:rPr lang="en-US" dirty="0" err="1" smtClean="0"/>
              <a:t>señal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salida</a:t>
            </a:r>
            <a:r>
              <a:rPr lang="en-US" dirty="0"/>
              <a:t> </a:t>
            </a:r>
            <a:r>
              <a:rPr lang="en-US" dirty="0" err="1"/>
              <a:t>resultante</a:t>
            </a:r>
            <a:r>
              <a:rPr lang="en-US" dirty="0"/>
              <a:t>, son </a:t>
            </a:r>
            <a:r>
              <a:rPr lang="en-US" dirty="0" err="1"/>
              <a:t>proporcionales</a:t>
            </a:r>
            <a:r>
              <a:rPr lang="en-US" dirty="0"/>
              <a:t> a la </a:t>
            </a:r>
            <a:r>
              <a:rPr lang="en-US" dirty="0" err="1" smtClean="0"/>
              <a:t>aceleración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/>
              <a:t>la ley de Newton</a:t>
            </a:r>
          </a:p>
          <a:p>
            <a:endParaRPr lang="en-US" dirty="0"/>
          </a:p>
          <a:p>
            <a:endParaRPr lang="en-US" dirty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94" t="47188" r="28558" b="16044"/>
          <a:stretch/>
        </p:blipFill>
        <p:spPr bwMode="auto">
          <a:xfrm>
            <a:off x="4644008" y="2132856"/>
            <a:ext cx="4032448" cy="27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78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Esquema</a:t>
            </a:r>
            <a:r>
              <a:rPr lang="en-US" dirty="0" smtClean="0"/>
              <a:t> de </a:t>
            </a:r>
            <a:r>
              <a:rPr lang="en-US" dirty="0" err="1" smtClean="0"/>
              <a:t>Medición</a:t>
            </a:r>
            <a:r>
              <a:rPr lang="en-US" dirty="0" smtClean="0"/>
              <a:t> de </a:t>
            </a:r>
            <a:r>
              <a:rPr lang="en-US" dirty="0" err="1" smtClean="0"/>
              <a:t>Vibraciones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0" t="39732" r="70913" b="43403"/>
          <a:stretch/>
        </p:blipFill>
        <p:spPr bwMode="auto">
          <a:xfrm>
            <a:off x="683568" y="3109189"/>
            <a:ext cx="1447778" cy="123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52" t="37993" r="61177" b="44574"/>
          <a:stretch/>
        </p:blipFill>
        <p:spPr bwMode="auto">
          <a:xfrm>
            <a:off x="2195736" y="3072904"/>
            <a:ext cx="1204685" cy="12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72" t="40155" r="50142" b="43437"/>
          <a:stretch/>
        </p:blipFill>
        <p:spPr bwMode="auto">
          <a:xfrm>
            <a:off x="3609685" y="3145475"/>
            <a:ext cx="1219201" cy="11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53" t="38005" r="28195" b="43742"/>
          <a:stretch/>
        </p:blipFill>
        <p:spPr bwMode="auto">
          <a:xfrm>
            <a:off x="4850590" y="3069276"/>
            <a:ext cx="2675000" cy="12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08" t="37948" r="16660" b="45644"/>
          <a:stretch/>
        </p:blipFill>
        <p:spPr bwMode="auto">
          <a:xfrm>
            <a:off x="7525590" y="3050637"/>
            <a:ext cx="1388570" cy="11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255329" y="1700808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691680" y="4509120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5076056" y="4509120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3131840" y="1700808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6660232" y="1700808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CuadroTexto"/>
          <p:cNvSpPr txBox="1"/>
          <p:nvPr/>
        </p:nvSpPr>
        <p:spPr>
          <a:xfrm>
            <a:off x="467544" y="1916832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VIBRACIÓN DE LA MÁQUINA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347865" y="1916832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COMPACT DAQ</a:t>
            </a:r>
          </a:p>
          <a:p>
            <a:pPr algn="ctr"/>
            <a:r>
              <a:rPr lang="en-US" dirty="0" smtClean="0"/>
              <a:t>NI9172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876256" y="2060848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35696" y="47971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ACELEROMETRO</a:t>
            </a:r>
          </a:p>
          <a:p>
            <a:pPr algn="ctr"/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92080" y="47971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 9233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10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Banco de Pruebas</a:t>
            </a:r>
            <a:endParaRPr lang="es-EC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lipse"/>
          <p:cNvSpPr/>
          <p:nvPr/>
        </p:nvSpPr>
        <p:spPr>
          <a:xfrm>
            <a:off x="409569" y="1049079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985633" y="109147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DISCO DE CARGA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156176" y="1049079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732240" y="141451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MOTOR</a:t>
            </a:r>
          </a:p>
          <a:p>
            <a:pPr algn="ctr"/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395536" y="5085184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CuadroTexto"/>
          <p:cNvSpPr txBox="1"/>
          <p:nvPr/>
        </p:nvSpPr>
        <p:spPr>
          <a:xfrm>
            <a:off x="899592" y="530294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CAJERA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139952" y="5085184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CuadroTexto"/>
          <p:cNvSpPr txBox="1"/>
          <p:nvPr/>
        </p:nvSpPr>
        <p:spPr>
          <a:xfrm>
            <a:off x="4716016" y="530294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CAJERA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6444208" y="5013176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6444208" y="50131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PUNTO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ACCIONAMIENTO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779912" y="1052736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4355976" y="12687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ACOPLE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FLEXIBLE</a:t>
            </a:r>
            <a:endParaRPr lang="en-US" dirty="0"/>
          </a:p>
        </p:txBody>
      </p:sp>
      <p:sp>
        <p:nvSpPr>
          <p:cNvPr id="23" name="22 Elipse"/>
          <p:cNvSpPr/>
          <p:nvPr/>
        </p:nvSpPr>
        <p:spPr>
          <a:xfrm>
            <a:off x="2051720" y="1772816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2627784" y="199058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EJE DE ACERO</a:t>
            </a:r>
            <a:endParaRPr lang="en-US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1115616" y="2060848"/>
            <a:ext cx="28803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2843808" y="2780928"/>
            <a:ext cx="15805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5076056" y="2112520"/>
            <a:ext cx="72008" cy="13164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7092280" y="2048807"/>
            <a:ext cx="433652" cy="7321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763688" y="3861049"/>
            <a:ext cx="0" cy="11521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 flipV="1">
            <a:off x="4139952" y="4224926"/>
            <a:ext cx="792088" cy="860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8028384" y="4749229"/>
            <a:ext cx="39007" cy="3359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2154886" y="4197145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SOPORTE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METALICO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2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PUNTOS DE MEDICIÓN Y DE FALLAS</a:t>
            </a:r>
            <a:endParaRPr lang="en-US" sz="3200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377534" y="1516142"/>
            <a:ext cx="1008112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3563888" y="1484784"/>
            <a:ext cx="1008112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5220072" y="1484784"/>
            <a:ext cx="1008112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6534293" y="1495620"/>
            <a:ext cx="1008112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323528" y="5445224"/>
            <a:ext cx="2124236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2483768" y="5445224"/>
            <a:ext cx="1872208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4355976" y="5445224"/>
            <a:ext cx="1872208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521889" y="16617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79912" y="16195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36096" y="15691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50317" y="16195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endParaRPr lang="en-US" dirty="0"/>
          </a:p>
        </p:txBody>
      </p:sp>
      <p:cxnSp>
        <p:nvCxnSpPr>
          <p:cNvPr id="16" name="15 Conector recto de flecha"/>
          <p:cNvCxnSpPr>
            <a:stCxn id="5" idx="4"/>
          </p:cNvCxnSpPr>
          <p:nvPr/>
        </p:nvCxnSpPr>
        <p:spPr>
          <a:xfrm>
            <a:off x="881590" y="2092206"/>
            <a:ext cx="504056" cy="1658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125678" y="2060848"/>
            <a:ext cx="0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733937" y="2060848"/>
            <a:ext cx="0" cy="15338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038349" y="2071684"/>
            <a:ext cx="326861" cy="16453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51520" y="57277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DESBALANCE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971600" y="4293097"/>
            <a:ext cx="0" cy="11521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 flipV="1">
            <a:off x="1547664" y="4445497"/>
            <a:ext cx="1800200" cy="9997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3347864" y="4473988"/>
            <a:ext cx="720080" cy="971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339752" y="566298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HOLGURAS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MECÁNICAS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211960" y="581077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DESALINEACIÓN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 flipV="1">
            <a:off x="4355976" y="4149080"/>
            <a:ext cx="504056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5220072" y="4149082"/>
            <a:ext cx="47926" cy="12961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6300192" y="5408349"/>
            <a:ext cx="2088232" cy="1008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CuadroTexto"/>
          <p:cNvSpPr txBox="1"/>
          <p:nvPr/>
        </p:nvSpPr>
        <p:spPr>
          <a:xfrm>
            <a:off x="6285090" y="565025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RODAMIENTOS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DEFECTUOSOS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43 Conector recto de flecha"/>
          <p:cNvCxnSpPr>
            <a:stCxn id="42" idx="1"/>
          </p:cNvCxnSpPr>
          <p:nvPr/>
        </p:nvCxnSpPr>
        <p:spPr>
          <a:xfrm flipH="1" flipV="1">
            <a:off x="5796136" y="4112205"/>
            <a:ext cx="809870" cy="14437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 flipV="1">
            <a:off x="7496619" y="4112205"/>
            <a:ext cx="171725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Elipse"/>
          <p:cNvSpPr/>
          <p:nvPr/>
        </p:nvSpPr>
        <p:spPr>
          <a:xfrm>
            <a:off x="2267744" y="1963825"/>
            <a:ext cx="1440160" cy="7560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CuadroTexto"/>
          <p:cNvSpPr txBox="1"/>
          <p:nvPr/>
        </p:nvSpPr>
        <p:spPr>
          <a:xfrm>
            <a:off x="521889" y="47971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RADIAL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HORIZONTAL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289092" y="292684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RODAMIENTO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FIJO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2627784" y="2777155"/>
            <a:ext cx="1440160" cy="7560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52 Conector recto de flecha"/>
          <p:cNvCxnSpPr/>
          <p:nvPr/>
        </p:nvCxnSpPr>
        <p:spPr>
          <a:xfrm flipH="1">
            <a:off x="1700064" y="2719909"/>
            <a:ext cx="982065" cy="11495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3563888" y="3467331"/>
            <a:ext cx="504056" cy="4021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Elipse"/>
          <p:cNvSpPr/>
          <p:nvPr/>
        </p:nvSpPr>
        <p:spPr>
          <a:xfrm>
            <a:off x="4211960" y="2449726"/>
            <a:ext cx="1440160" cy="7560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CuadroTexto"/>
          <p:cNvSpPr txBox="1"/>
          <p:nvPr/>
        </p:nvSpPr>
        <p:spPr>
          <a:xfrm>
            <a:off x="3851653" y="256615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RODAMIENTO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LADO ACOPLE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876256" y="240362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RODAMIENTO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LIBRE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7236296" y="2242609"/>
            <a:ext cx="1440160" cy="7560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5004048" y="3176972"/>
            <a:ext cx="648072" cy="6924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H="1">
            <a:off x="7496619" y="2944111"/>
            <a:ext cx="470635" cy="9253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1509842" y="2965140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4860032" y="4149082"/>
            <a:ext cx="816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V="1">
            <a:off x="1517157" y="4005066"/>
            <a:ext cx="0" cy="576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1965438" y="214201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RODAMIENTO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LIBRE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619944" y="238722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RADIAL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VERTICAL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3204293" y="480493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AXIAL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88 Nube"/>
          <p:cNvSpPr/>
          <p:nvPr/>
        </p:nvSpPr>
        <p:spPr>
          <a:xfrm>
            <a:off x="1133618" y="2341867"/>
            <a:ext cx="1134126" cy="656826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89 Nube"/>
          <p:cNvSpPr/>
          <p:nvPr/>
        </p:nvSpPr>
        <p:spPr>
          <a:xfrm>
            <a:off x="881590" y="4788398"/>
            <a:ext cx="1368152" cy="656826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90 Nube"/>
          <p:cNvSpPr/>
          <p:nvPr/>
        </p:nvSpPr>
        <p:spPr>
          <a:xfrm>
            <a:off x="3797914" y="4653136"/>
            <a:ext cx="1134126" cy="656826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32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5" grpId="0"/>
      <p:bldP spid="33" grpId="0"/>
      <p:bldP spid="34" grpId="0"/>
      <p:bldP spid="42" grpId="0" animBg="1"/>
      <p:bldP spid="43" grpId="0"/>
      <p:bldP spid="49" grpId="0" animBg="1"/>
      <p:bldP spid="50" grpId="0"/>
      <p:bldP spid="51" grpId="0"/>
      <p:bldP spid="52" grpId="0" animBg="1"/>
      <p:bldP spid="57" grpId="0" animBg="1"/>
      <p:bldP spid="58" grpId="0"/>
      <p:bldP spid="59" grpId="0"/>
      <p:bldP spid="60" grpId="0" animBg="1"/>
      <p:bldP spid="84" grpId="0"/>
      <p:bldP spid="85" grpId="0"/>
      <p:bldP spid="88" grpId="0"/>
      <p:bldP spid="89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EQUIPO DE ADQUISICIÓN DE DATOS</a:t>
            </a:r>
            <a:endParaRPr lang="es-EC" dirty="0"/>
          </a:p>
        </p:txBody>
      </p:sp>
      <p:pic>
        <p:nvPicPr>
          <p:cNvPr id="4" name="3 Imagen" descr="C:\Documents and Settings\Douglas Acosta\Escritorio\Tesis DOC\FOTOS\IMG-20110527-00224.jpg"/>
          <p:cNvPicPr/>
          <p:nvPr/>
        </p:nvPicPr>
        <p:blipFill>
          <a:blip r:embed="rId2" cstate="print">
            <a:lum contrast="10000"/>
          </a:blip>
          <a:srcRect b="20879"/>
          <a:stretch>
            <a:fillRect/>
          </a:stretch>
        </p:blipFill>
        <p:spPr bwMode="auto">
          <a:xfrm>
            <a:off x="709090" y="1484784"/>
            <a:ext cx="75435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60" t="51191" r="21244" b="17262"/>
          <a:stretch/>
        </p:blipFill>
        <p:spPr bwMode="auto">
          <a:xfrm>
            <a:off x="250821" y="1576609"/>
            <a:ext cx="3889829" cy="230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-108520" y="836712"/>
            <a:ext cx="2124236" cy="6216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-180528" y="93514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COMPACT DAQ</a:t>
            </a:r>
          </a:p>
          <a:p>
            <a:pPr algn="ctr"/>
            <a:r>
              <a:rPr lang="en-US" sz="1400" dirty="0" smtClean="0"/>
              <a:t>9172</a:t>
            </a:r>
            <a:endParaRPr lang="en-US" sz="1400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043608" y="1367191"/>
            <a:ext cx="212039" cy="4188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896036" y="764704"/>
            <a:ext cx="2124236" cy="6216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CuadroTexto"/>
          <p:cNvSpPr txBox="1"/>
          <p:nvPr/>
        </p:nvSpPr>
        <p:spPr>
          <a:xfrm>
            <a:off x="4824028" y="86313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NI</a:t>
            </a:r>
          </a:p>
          <a:p>
            <a:pPr algn="ctr"/>
            <a:r>
              <a:rPr lang="en-US" sz="1400" dirty="0" smtClean="0"/>
              <a:t>9233</a:t>
            </a:r>
            <a:endParaRPr lang="en-US" sz="1400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6048164" y="1295183"/>
            <a:ext cx="936104" cy="6216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3707904" y="5589240"/>
            <a:ext cx="2124236" cy="6216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3635896" y="568767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CABLE</a:t>
            </a:r>
          </a:p>
          <a:p>
            <a:pPr algn="ctr"/>
            <a:r>
              <a:rPr lang="en-US" sz="1400" dirty="0" smtClean="0"/>
              <a:t>BNC</a:t>
            </a:r>
            <a:endParaRPr lang="en-US" sz="1400" dirty="0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5148064" y="4293096"/>
            <a:ext cx="2520280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2267744" y="4725144"/>
            <a:ext cx="2124236" cy="6216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2195736" y="482357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ACELEROMETRO</a:t>
            </a:r>
          </a:p>
          <a:p>
            <a:pPr algn="ctr"/>
            <a:r>
              <a:rPr lang="en-US" sz="1400" dirty="0" smtClean="0"/>
              <a:t>IEPE</a:t>
            </a:r>
            <a:endParaRPr lang="en-US" sz="1400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3707904" y="2924944"/>
            <a:ext cx="3456384" cy="18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4" t="19643" r="51140" b="43935"/>
          <a:stretch/>
        </p:blipFill>
        <p:spPr bwMode="auto">
          <a:xfrm>
            <a:off x="2319727" y="4014646"/>
            <a:ext cx="38898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9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 animBg="1"/>
      <p:bldP spid="18" grpId="0"/>
      <p:bldP spid="21" grpId="0" animBg="1"/>
      <p:bldP spid="22" grpId="0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082071"/>
            <a:ext cx="5110336" cy="1829761"/>
          </a:xfrm>
        </p:spPr>
        <p:txBody>
          <a:bodyPr/>
          <a:lstStyle/>
          <a:p>
            <a:pPr algn="l"/>
            <a:r>
              <a:rPr lang="es-ES_tradnl" dirty="0" smtClean="0"/>
              <a:t>Programa</a:t>
            </a:r>
            <a:br>
              <a:rPr lang="es-ES_tradnl" dirty="0" smtClean="0"/>
            </a:br>
            <a:r>
              <a:rPr lang="es-ES_tradnl" dirty="0" smtClean="0"/>
              <a:t>  en </a:t>
            </a:r>
            <a:r>
              <a:rPr lang="es-ES_tradnl" dirty="0" smtClean="0">
                <a:solidFill>
                  <a:schemeClr val="bg1"/>
                </a:solidFill>
                <a:effectLst/>
              </a:rPr>
              <a:t>LABVIEW</a:t>
            </a:r>
            <a:r>
              <a:rPr lang="es-ES_tradnl" dirty="0" smtClean="0">
                <a:effectLst/>
              </a:rPr>
              <a:t>  </a:t>
            </a:r>
            <a:r>
              <a:rPr lang="es-ES_tradnl" dirty="0" smtClean="0"/>
              <a:t>  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168352" cy="78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31971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6924"/>
            <a:ext cx="7322976" cy="52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s-EC" sz="2400" dirty="0" smtClean="0"/>
              <a:t>Mantenimiento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Predictivo</a:t>
            </a:r>
            <a:endParaRPr lang="en-US" sz="2400" dirty="0"/>
          </a:p>
          <a:p>
            <a:r>
              <a:rPr lang="en-US" sz="2400" dirty="0" err="1" smtClean="0"/>
              <a:t>Conceptos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Vibración</a:t>
            </a:r>
            <a:endParaRPr lang="en-US" sz="2400" dirty="0" smtClean="0"/>
          </a:p>
          <a:p>
            <a:r>
              <a:rPr lang="es-EC" sz="2400" dirty="0" smtClean="0"/>
              <a:t>Evaluación</a:t>
            </a:r>
            <a:r>
              <a:rPr lang="en-US" sz="2400" dirty="0" smtClean="0"/>
              <a:t> </a:t>
            </a:r>
            <a:r>
              <a:rPr lang="en-US" sz="2400" dirty="0" err="1" smtClean="0"/>
              <a:t>Vibratoria</a:t>
            </a:r>
            <a:endParaRPr lang="en-US" sz="2400" dirty="0" smtClean="0"/>
          </a:p>
          <a:p>
            <a:r>
              <a:rPr lang="en-US" sz="2400" dirty="0" err="1" smtClean="0"/>
              <a:t>Transductor</a:t>
            </a:r>
            <a:r>
              <a:rPr lang="en-US" sz="2400" dirty="0" smtClean="0"/>
              <a:t> de </a:t>
            </a:r>
            <a:r>
              <a:rPr lang="en-US" sz="2400" dirty="0" err="1" smtClean="0"/>
              <a:t>Vibración</a:t>
            </a:r>
            <a:endParaRPr lang="en-US" sz="2400" dirty="0" smtClean="0"/>
          </a:p>
          <a:p>
            <a:r>
              <a:rPr lang="en-US" sz="2400" dirty="0" err="1" smtClean="0"/>
              <a:t>Funciones</a:t>
            </a:r>
            <a:r>
              <a:rPr lang="en-US" sz="2400" dirty="0" smtClean="0"/>
              <a:t> de Labview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Análisis</a:t>
            </a:r>
            <a:r>
              <a:rPr lang="en-US" sz="2400" dirty="0" smtClean="0"/>
              <a:t> de </a:t>
            </a:r>
            <a:r>
              <a:rPr lang="en-US" sz="2400" dirty="0" err="1" smtClean="0"/>
              <a:t>Vibraciones</a:t>
            </a:r>
            <a:endParaRPr lang="en-US" sz="2400" dirty="0" smtClean="0"/>
          </a:p>
          <a:p>
            <a:r>
              <a:rPr lang="en-US" sz="2400" dirty="0" err="1" smtClean="0"/>
              <a:t>Conclusiones</a:t>
            </a:r>
            <a:r>
              <a:rPr lang="en-US" sz="2400" dirty="0" smtClean="0"/>
              <a:t> y </a:t>
            </a:r>
            <a:r>
              <a:rPr lang="en-US" sz="2400" dirty="0" err="1" smtClean="0"/>
              <a:t>Recomendaciones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76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2626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3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Programación</a:t>
            </a:r>
            <a:endParaRPr lang="es-EC" dirty="0"/>
          </a:p>
        </p:txBody>
      </p:sp>
      <p:pic>
        <p:nvPicPr>
          <p:cNvPr id="1026" name="Picture 2" descr="G:\pl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Importación de Señales</a:t>
            </a:r>
            <a:endParaRPr lang="es-EC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2539" t="19577" r="29570" b="5556"/>
          <a:stretch>
            <a:fillRect/>
          </a:stretch>
        </p:blipFill>
        <p:spPr bwMode="auto">
          <a:xfrm>
            <a:off x="2357422" y="1500174"/>
            <a:ext cx="4700135" cy="48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0480" t="9783" r="20616" b="12862"/>
          <a:stretch>
            <a:fillRect/>
          </a:stretch>
        </p:blipFill>
        <p:spPr bwMode="auto">
          <a:xfrm>
            <a:off x="1785918" y="1071546"/>
            <a:ext cx="5909828" cy="48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Severidad</a:t>
            </a:r>
            <a:endParaRPr lang="es-EC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718" t="10185" r="52763" b="11508"/>
          <a:stretch>
            <a:fillRect/>
          </a:stretch>
        </p:blipFill>
        <p:spPr bwMode="auto">
          <a:xfrm>
            <a:off x="2571736" y="1357298"/>
            <a:ext cx="3735178" cy="50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las Señales</a:t>
            </a:r>
            <a:endParaRPr lang="es-EC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3383" t="34854" r="65737" b="29984"/>
          <a:stretch>
            <a:fillRect/>
          </a:stretch>
        </p:blipFill>
        <p:spPr bwMode="auto">
          <a:xfrm>
            <a:off x="3000364" y="1357298"/>
            <a:ext cx="3429560" cy="46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8443" t="11775" r="17900" b="11594"/>
          <a:stretch>
            <a:fillRect/>
          </a:stretch>
        </p:blipFill>
        <p:spPr bwMode="auto">
          <a:xfrm>
            <a:off x="1643042" y="1571612"/>
            <a:ext cx="6176016" cy="46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Señal del Acelerómetro 1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560" t="11717" r="1536" b="62232"/>
          <a:stretch>
            <a:fillRect/>
          </a:stretch>
        </p:blipFill>
        <p:spPr bwMode="auto">
          <a:xfrm>
            <a:off x="0" y="2204864"/>
            <a:ext cx="9036496" cy="21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39799" t="8333" r="876" b="12683"/>
          <a:stretch>
            <a:fillRect/>
          </a:stretch>
        </p:blipFill>
        <p:spPr bwMode="auto">
          <a:xfrm>
            <a:off x="1285852" y="1229800"/>
            <a:ext cx="6715172" cy="48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31160" t="14035" r="45641" b="67161"/>
          <a:stretch>
            <a:fillRect/>
          </a:stretch>
        </p:blipFill>
        <p:spPr bwMode="auto">
          <a:xfrm>
            <a:off x="2000232" y="2071678"/>
            <a:ext cx="4966108" cy="32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Desarrollar un sistema de adquisición de datos para la lectura, cálculo y registro de vibraciones</a:t>
            </a:r>
            <a:r>
              <a:rPr lang="es-CO" dirty="0" smtClean="0"/>
              <a:t>.</a:t>
            </a:r>
          </a:p>
          <a:p>
            <a:endParaRPr lang="en-US" dirty="0"/>
          </a:p>
          <a:p>
            <a:r>
              <a:rPr lang="es-CO" dirty="0"/>
              <a:t>Simular tres tipos de fallas comunes que generen vibraciones en máquinas rotativas</a:t>
            </a:r>
            <a:r>
              <a:rPr lang="es-CO" dirty="0" smtClean="0"/>
              <a:t>.</a:t>
            </a:r>
          </a:p>
          <a:p>
            <a:endParaRPr lang="en-US" dirty="0"/>
          </a:p>
          <a:p>
            <a:r>
              <a:rPr lang="es-CO" dirty="0"/>
              <a:t>Interpretar los datos obtenidos para la muestra gráfica y numérica de los resultados.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6022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Reporte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1364" t="13847" r="38355" b="23530"/>
          <a:stretch>
            <a:fillRect/>
          </a:stretch>
        </p:blipFill>
        <p:spPr bwMode="auto">
          <a:xfrm>
            <a:off x="1928794" y="1173731"/>
            <a:ext cx="5218394" cy="50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93703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5600" dirty="0"/>
          </a:p>
          <a:p>
            <a:r>
              <a:rPr lang="es-ES" sz="7600" dirty="0" smtClean="0"/>
              <a:t>Sirve </a:t>
            </a:r>
            <a:r>
              <a:rPr lang="es-ES" sz="7600" dirty="0"/>
              <a:t>de Soporte en Ventas de Equipos Industriales</a:t>
            </a:r>
          </a:p>
          <a:p>
            <a:r>
              <a:rPr lang="es-ES" sz="7600" dirty="0"/>
              <a:t>Detecta e identifica los defectos sin necesidad de parar ni desmontar </a:t>
            </a:r>
            <a:r>
              <a:rPr lang="en-US" sz="7600" dirty="0"/>
              <a:t>la </a:t>
            </a:r>
            <a:r>
              <a:rPr lang="en-US" sz="7600" dirty="0" err="1" smtClean="0"/>
              <a:t>máquina</a:t>
            </a:r>
            <a:endParaRPr lang="en-US" sz="7600" dirty="0"/>
          </a:p>
          <a:p>
            <a:r>
              <a:rPr lang="es-ES" sz="7600" dirty="0"/>
              <a:t>Permite seguir la evolución del defecto en el transcurso del tiempo hasta que este se</a:t>
            </a:r>
          </a:p>
          <a:p>
            <a:pPr marL="109728" indent="0">
              <a:buNone/>
            </a:pPr>
            <a:r>
              <a:rPr lang="en-US" sz="7600" dirty="0" smtClean="0"/>
              <a:t>    </a:t>
            </a:r>
            <a:r>
              <a:rPr lang="en-US" sz="7600" dirty="0" err="1" smtClean="0"/>
              <a:t>convierta</a:t>
            </a:r>
            <a:r>
              <a:rPr lang="en-US" sz="7600" dirty="0" smtClean="0"/>
              <a:t> </a:t>
            </a:r>
            <a:r>
              <a:rPr lang="en-US" sz="7600" dirty="0"/>
              <a:t>en un </a:t>
            </a:r>
            <a:r>
              <a:rPr lang="en-US" sz="7600" dirty="0" err="1"/>
              <a:t>peligro</a:t>
            </a:r>
            <a:endParaRPr lang="en-US" sz="7600" dirty="0"/>
          </a:p>
          <a:p>
            <a:r>
              <a:rPr lang="es-ES" sz="7600" dirty="0"/>
              <a:t>Ayuda a programar con suficiente tiempo, el suministro </a:t>
            </a:r>
            <a:r>
              <a:rPr lang="es-ES" sz="7600" dirty="0" smtClean="0"/>
              <a:t>de </a:t>
            </a:r>
            <a:r>
              <a:rPr lang="es-ES" sz="7600" dirty="0"/>
              <a:t>repuesto y la mano de obra para acometer la reparación en particular</a:t>
            </a:r>
          </a:p>
          <a:p>
            <a:r>
              <a:rPr lang="es-ES" sz="7600" dirty="0"/>
              <a:t>Programa las correcciones dentro de un tiempo muerto o parada </a:t>
            </a:r>
            <a:r>
              <a:rPr lang="en-US" sz="7600" dirty="0" err="1"/>
              <a:t>rutinaria</a:t>
            </a:r>
            <a:r>
              <a:rPr lang="en-US" sz="7600" dirty="0"/>
              <a:t> del </a:t>
            </a:r>
            <a:r>
              <a:rPr lang="en-US" sz="7600" dirty="0" err="1"/>
              <a:t>proceso</a:t>
            </a:r>
            <a:r>
              <a:rPr lang="en-US" sz="7600" dirty="0"/>
              <a:t> </a:t>
            </a:r>
            <a:r>
              <a:rPr lang="en-US" sz="7600" dirty="0" err="1"/>
              <a:t>productivo</a:t>
            </a:r>
            <a:r>
              <a:rPr lang="en-US" sz="7600" dirty="0"/>
              <a:t>;</a:t>
            </a:r>
          </a:p>
          <a:p>
            <a:endParaRPr lang="en-US" sz="4400" dirty="0"/>
          </a:p>
          <a:p>
            <a:endParaRPr lang="es-ES" sz="5600" dirty="0" smtClean="0"/>
          </a:p>
          <a:p>
            <a:endParaRPr lang="es-ES" sz="5600" dirty="0" smtClean="0"/>
          </a:p>
          <a:p>
            <a:pPr marL="109728" indent="0">
              <a:buNone/>
            </a:pPr>
            <a:endParaRPr lang="en-US" sz="5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649002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dirty="0" smtClean="0"/>
              <a:t>Evita la sustitución </a:t>
            </a:r>
            <a:r>
              <a:rPr lang="es-ES" dirty="0"/>
              <a:t>completa de máquinas y elementos de </a:t>
            </a:r>
            <a:r>
              <a:rPr lang="es-ES" dirty="0" smtClean="0"/>
              <a:t>máquinas</a:t>
            </a:r>
            <a:endParaRPr lang="es-ES" dirty="0"/>
          </a:p>
          <a:p>
            <a:r>
              <a:rPr lang="en-US" dirty="0" err="1" smtClean="0"/>
              <a:t>Previene</a:t>
            </a:r>
            <a:r>
              <a:rPr lang="en-US" dirty="0" smtClean="0"/>
              <a:t> Largos </a:t>
            </a:r>
            <a:r>
              <a:rPr lang="en-US" dirty="0" err="1"/>
              <a:t>períodos</a:t>
            </a:r>
            <a:r>
              <a:rPr lang="en-US" dirty="0"/>
              <a:t> de </a:t>
            </a:r>
            <a:r>
              <a:rPr lang="en-US" dirty="0" err="1" smtClean="0"/>
              <a:t>mantenimiento</a:t>
            </a:r>
            <a:endParaRPr lang="en-US" dirty="0"/>
          </a:p>
          <a:p>
            <a:r>
              <a:rPr lang="es-ES" dirty="0" smtClean="0"/>
              <a:t>Reduce la adquisición elevada </a:t>
            </a:r>
            <a:r>
              <a:rPr lang="es-ES" dirty="0"/>
              <a:t>de máquinas de recambio y piezas de repuesto en </a:t>
            </a:r>
            <a:r>
              <a:rPr lang="es-ES" dirty="0" smtClean="0"/>
              <a:t>almacenes</a:t>
            </a:r>
            <a:endParaRPr lang="es-ES" dirty="0"/>
          </a:p>
          <a:p>
            <a:r>
              <a:rPr lang="es-ES" dirty="0"/>
              <a:t>Evita grandes daños en la producción en casos de fallas o averías </a:t>
            </a:r>
            <a:r>
              <a:rPr lang="es-ES" dirty="0" smtClean="0"/>
              <a:t>inesperadas</a:t>
            </a:r>
          </a:p>
          <a:p>
            <a:r>
              <a:rPr lang="es-ES" dirty="0"/>
              <a:t>Reduce el tiempo de reparación, ya que se tienen perfectamente identificados los elementos desgastados, averiados o, en general, posibles a </a:t>
            </a:r>
            <a:r>
              <a:rPr lang="es-ES" dirty="0" smtClean="0"/>
              <a:t>fallar</a:t>
            </a:r>
            <a:endParaRPr lang="es-ES" dirty="0"/>
          </a:p>
          <a:p>
            <a:endParaRPr lang="en-US" dirty="0"/>
          </a:p>
          <a:p>
            <a:endParaRPr lang="es-E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13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Recomendaciones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Durante los trabajos de construcción y armado de la planta  se pudo comprobar que  se trabajaba con desbalance, desalineación y excesiva sujeción de pernos. Estas fallas fueron corregidas una vez se desarrolló el programa, comprobando así la efectividad y necesidad del análisis de vibraciones como herramienta de diagnóstico en la instalación de un equipo</a:t>
            </a:r>
          </a:p>
          <a:p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896544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s-ES" sz="3600" dirty="0"/>
              <a:t>A través de los resultados obtenidos, se puede justificar la importancia de mantener un monitoreo constante de las vibraciones, que a pesar del alto costo de la instrumentación necesaria para realizar estos análisis o la contratación del servicio, se </a:t>
            </a:r>
            <a:r>
              <a:rPr lang="es-ES" sz="3600" dirty="0" smtClean="0"/>
              <a:t>conoce </a:t>
            </a:r>
            <a:r>
              <a:rPr lang="es-ES" sz="3600" dirty="0"/>
              <a:t>el estado real de operación de los equipos para garantizar su operación estable y segura para beneficio de las instalaciones industriales y el personal operativo</a:t>
            </a:r>
            <a:r>
              <a:rPr lang="es-ES" sz="3600" dirty="0" smtClean="0"/>
              <a:t>.</a:t>
            </a:r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Recalcar su importancia en Los Departamentos de Mantenimiento Eléctrico y Mecánico ya que permite tener el control total de la maquina</a:t>
            </a:r>
          </a:p>
          <a:p>
            <a:endParaRPr lang="es-E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316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Predictivo</a:t>
            </a:r>
            <a:endParaRPr lang="en-US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474840" cy="3941763"/>
          </a:xfrm>
        </p:spPr>
        <p:txBody>
          <a:bodyPr>
            <a:normAutofit fontScale="85000" lnSpcReduction="10000"/>
          </a:bodyPr>
          <a:lstStyle/>
          <a:p>
            <a:r>
              <a:rPr lang="es-ES" sz="1800" dirty="0"/>
              <a:t>El objetivo del mantenimiento es lograr que la maquinaria opere </a:t>
            </a:r>
            <a:r>
              <a:rPr lang="es-ES" sz="1800" dirty="0" smtClean="0"/>
              <a:t>sin problemas, especialmente aquella </a:t>
            </a:r>
            <a:r>
              <a:rPr lang="es-ES" sz="1800" dirty="0"/>
              <a:t>que es fundamental en el proceso de producción. </a:t>
            </a:r>
            <a:endParaRPr lang="es-ES" sz="1800" dirty="0" smtClean="0"/>
          </a:p>
          <a:p>
            <a:endParaRPr lang="es-ES" sz="1800" dirty="0" smtClean="0"/>
          </a:p>
          <a:p>
            <a:r>
              <a:rPr lang="es-ES" sz="1800" dirty="0" smtClean="0"/>
              <a:t>Es </a:t>
            </a:r>
            <a:r>
              <a:rPr lang="es-ES" sz="1800" dirty="0"/>
              <a:t>bien conocido que las </a:t>
            </a:r>
            <a:r>
              <a:rPr lang="es-ES" sz="1800" dirty="0" smtClean="0"/>
              <a:t>averías </a:t>
            </a:r>
            <a:r>
              <a:rPr lang="en-US" sz="1800" dirty="0" err="1" smtClean="0"/>
              <a:t>reparaciones</a:t>
            </a:r>
            <a:r>
              <a:rPr lang="en-US" sz="1800" dirty="0" smtClean="0"/>
              <a:t> </a:t>
            </a:r>
            <a:r>
              <a:rPr lang="es-ES" sz="1800" dirty="0" smtClean="0"/>
              <a:t>catastróficas </a:t>
            </a:r>
            <a:r>
              <a:rPr lang="es-ES" sz="1800" dirty="0"/>
              <a:t>e inesperadas dan lugar a elevados costos por: pérdidas en la producción </a:t>
            </a:r>
            <a:r>
              <a:rPr lang="es-ES" sz="1800" dirty="0" smtClean="0"/>
              <a:t>y reparaciones</a:t>
            </a:r>
          </a:p>
          <a:p>
            <a:endParaRPr lang="es-ES" sz="1800" dirty="0" smtClean="0"/>
          </a:p>
          <a:p>
            <a:r>
              <a:rPr lang="es-ES" sz="1800" dirty="0"/>
              <a:t>La moderna tecnología proporciona una serie </a:t>
            </a:r>
            <a:r>
              <a:rPr lang="es-ES" sz="1800" dirty="0" smtClean="0"/>
              <a:t>de métodos </a:t>
            </a:r>
            <a:r>
              <a:rPr lang="es-ES" sz="1800" dirty="0"/>
              <a:t>que permiten una evaluación exterior de las condiciones internas de la maquinaria; </a:t>
            </a:r>
            <a:r>
              <a:rPr lang="es-ES" sz="1800" dirty="0" smtClean="0"/>
              <a:t>sin desmontajes </a:t>
            </a:r>
            <a:r>
              <a:rPr lang="es-ES" sz="1800" dirty="0"/>
              <a:t>previos y sin afectar su funcionamiento normal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n-US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ES" sz="1500" dirty="0"/>
              <a:t>En todas las instalaciones y plantas industriales donde existe maquinaria de producción </a:t>
            </a:r>
            <a:r>
              <a:rPr lang="es-ES" sz="1500" dirty="0" smtClean="0"/>
              <a:t>con </a:t>
            </a:r>
            <a:r>
              <a:rPr lang="en-US" sz="1500" dirty="0" err="1" smtClean="0"/>
              <a:t>elementos</a:t>
            </a:r>
            <a:r>
              <a:rPr lang="en-US" sz="1500" dirty="0" smtClean="0"/>
              <a:t> </a:t>
            </a:r>
            <a:r>
              <a:rPr lang="en-US" sz="1500" dirty="0" err="1"/>
              <a:t>dotados</a:t>
            </a:r>
            <a:r>
              <a:rPr lang="en-US" sz="1500" dirty="0"/>
              <a:t> de </a:t>
            </a:r>
            <a:r>
              <a:rPr lang="en-US" sz="1500" dirty="0" err="1"/>
              <a:t>movimiento</a:t>
            </a:r>
            <a:r>
              <a:rPr lang="en-US" sz="1500" dirty="0"/>
              <a:t> </a:t>
            </a:r>
            <a:r>
              <a:rPr lang="en-US" sz="1500" dirty="0" err="1"/>
              <a:t>rotativo</a:t>
            </a:r>
            <a:r>
              <a:rPr lang="en-US" sz="1500" dirty="0"/>
              <a:t> o </a:t>
            </a:r>
            <a:r>
              <a:rPr lang="en-US" sz="1500" dirty="0" err="1"/>
              <a:t>alternativo</a:t>
            </a:r>
            <a:r>
              <a:rPr lang="en-US" sz="1500" dirty="0"/>
              <a:t>, se </a:t>
            </a:r>
            <a:r>
              <a:rPr lang="en-US" sz="1500" dirty="0" err="1"/>
              <a:t>hace</a:t>
            </a:r>
            <a:r>
              <a:rPr lang="en-US" sz="1500" dirty="0"/>
              <a:t> </a:t>
            </a:r>
            <a:r>
              <a:rPr lang="en-US" sz="1500" dirty="0" err="1"/>
              <a:t>necesario</a:t>
            </a:r>
            <a:r>
              <a:rPr lang="en-US" sz="1500" dirty="0"/>
              <a:t> </a:t>
            </a:r>
            <a:r>
              <a:rPr lang="en-US" sz="1500" dirty="0" err="1"/>
              <a:t>efectuar</a:t>
            </a:r>
            <a:r>
              <a:rPr lang="en-US" sz="1500" dirty="0"/>
              <a:t> </a:t>
            </a:r>
            <a:r>
              <a:rPr lang="en-US" sz="1500" dirty="0" smtClean="0"/>
              <a:t>un </a:t>
            </a:r>
            <a:r>
              <a:rPr lang="es-ES" sz="1500" dirty="0" smtClean="0"/>
              <a:t>mantenimiento </a:t>
            </a:r>
            <a:r>
              <a:rPr lang="es-ES" sz="1500" dirty="0"/>
              <a:t>de estas máquinas para conservarlas en correcto estado de servicio y garantizar </a:t>
            </a:r>
            <a:r>
              <a:rPr lang="es-ES" sz="1500" dirty="0" smtClean="0"/>
              <a:t>la seguridad </a:t>
            </a:r>
            <a:r>
              <a:rPr lang="es-ES" sz="1500" dirty="0"/>
              <a:t>y fiabilidad de la planta</a:t>
            </a:r>
            <a:r>
              <a:rPr lang="es-ES" sz="1500" dirty="0" smtClean="0"/>
              <a:t>.</a:t>
            </a:r>
          </a:p>
          <a:p>
            <a:endParaRPr lang="es-ES" sz="1500" dirty="0"/>
          </a:p>
          <a:p>
            <a:r>
              <a:rPr lang="es-ES" sz="1500" dirty="0" smtClean="0"/>
              <a:t>Consiste </a:t>
            </a:r>
            <a:r>
              <a:rPr lang="es-ES" sz="1500" dirty="0"/>
              <a:t>en </a:t>
            </a:r>
            <a:r>
              <a:rPr lang="es-ES" sz="1500" dirty="0" smtClean="0"/>
              <a:t>la configuración </a:t>
            </a:r>
            <a:r>
              <a:rPr lang="es-ES" sz="1500" dirty="0"/>
              <a:t>de una metodología que permita la vigilancia continua de las </a:t>
            </a:r>
            <a:r>
              <a:rPr lang="es-ES" sz="1500" dirty="0" smtClean="0"/>
              <a:t>máquinas, especialmente </a:t>
            </a:r>
            <a:r>
              <a:rPr lang="es-ES" sz="1500" dirty="0"/>
              <a:t>aquellas que son las principales y las de importancia relativa en </a:t>
            </a:r>
            <a:r>
              <a:rPr lang="es-ES" sz="1500" dirty="0" smtClean="0"/>
              <a:t>el proceso </a:t>
            </a:r>
            <a:r>
              <a:rPr lang="es-ES" sz="1500" dirty="0"/>
              <a:t>productivo de la empresa industrial.</a:t>
            </a:r>
            <a:endParaRPr lang="en-US" sz="15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25" t="25000" r="23375" b="15455"/>
          <a:stretch/>
        </p:blipFill>
        <p:spPr bwMode="auto">
          <a:xfrm>
            <a:off x="388569" y="1229188"/>
            <a:ext cx="8143871" cy="48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71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80242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finalidad del análisis de vibraciones es encontrar un aviso con suficiente tiempo para poder analizar causas y </a:t>
            </a:r>
            <a:r>
              <a:rPr lang="es-ES" dirty="0" smtClean="0"/>
              <a:t>la forma de resolver </a:t>
            </a:r>
            <a:r>
              <a:rPr lang="es-ES" dirty="0"/>
              <a:t>el problema ocasionando el paro mínimo posible en la máquina.</a:t>
            </a:r>
          </a:p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Vibración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83" t="44998" r="15522" b="14092"/>
          <a:stretch/>
        </p:blipFill>
        <p:spPr bwMode="auto">
          <a:xfrm>
            <a:off x="2987824" y="3676779"/>
            <a:ext cx="3408218" cy="29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93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 vibración es el movimiento de vaivén de </a:t>
            </a:r>
            <a:r>
              <a:rPr lang="es-ES" dirty="0" smtClean="0"/>
              <a:t>una máquina </a:t>
            </a:r>
            <a:r>
              <a:rPr lang="es-ES" dirty="0"/>
              <a:t>o elemento de </a:t>
            </a:r>
            <a:r>
              <a:rPr lang="es-ES" dirty="0" smtClean="0"/>
              <a:t>ella, </a:t>
            </a:r>
            <a:r>
              <a:rPr lang="es-ES" dirty="0"/>
              <a:t>en cualquier dirección del espacio desde su posición de </a:t>
            </a:r>
            <a:r>
              <a:rPr lang="es-ES" dirty="0" smtClean="0"/>
              <a:t>equilibrio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causa de </a:t>
            </a:r>
            <a:r>
              <a:rPr lang="es-ES" dirty="0" smtClean="0"/>
              <a:t>la vibración </a:t>
            </a:r>
            <a:r>
              <a:rPr lang="es-ES" dirty="0"/>
              <a:t>reside en problemas mecánicos como son: desequilibrio de elementos rotativos; desalineación en </a:t>
            </a:r>
            <a:r>
              <a:rPr lang="es-ES" dirty="0" err="1" smtClean="0"/>
              <a:t>acoplamientos;engranajes</a:t>
            </a:r>
            <a:r>
              <a:rPr lang="es-ES" dirty="0" smtClean="0"/>
              <a:t> </a:t>
            </a:r>
            <a:r>
              <a:rPr lang="es-ES" dirty="0"/>
              <a:t>desgastados o dañados; rodamientos deteriorados; fuerzas aerodinámicas o hidráulicas, y problemas </a:t>
            </a:r>
            <a:r>
              <a:rPr lang="es-ES" dirty="0" smtClean="0"/>
              <a:t>eléctricos</a:t>
            </a:r>
          </a:p>
          <a:p>
            <a:endParaRPr lang="es-ES" dirty="0" smtClean="0"/>
          </a:p>
          <a:p>
            <a:r>
              <a:rPr lang="es-ES" dirty="0"/>
              <a:t>Las características más importantes son: frecuencia, desplazamiento, velocidad, aceleración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7776864" cy="514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96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3682752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s-ES" sz="1400" dirty="0"/>
              <a:t>Los parámetros característicos de las vibraciones son</a:t>
            </a:r>
            <a:r>
              <a:rPr lang="es-ES" sz="1400" dirty="0" smtClean="0"/>
              <a:t>:</a:t>
            </a:r>
          </a:p>
          <a:p>
            <a:pPr marL="109728" indent="0">
              <a:buNone/>
            </a:pPr>
            <a:endParaRPr lang="es-ES" sz="1400" dirty="0"/>
          </a:p>
          <a:p>
            <a:r>
              <a:rPr lang="es-ES" sz="1400" i="1" dirty="0"/>
              <a:t>D</a:t>
            </a:r>
            <a:r>
              <a:rPr lang="es-ES" sz="1400" i="1" dirty="0" smtClean="0"/>
              <a:t>esplazamiento</a:t>
            </a:r>
            <a:r>
              <a:rPr lang="es-ES" sz="1400" i="1" dirty="0"/>
              <a:t>: </a:t>
            </a:r>
            <a:r>
              <a:rPr lang="es-ES" sz="1400" dirty="0"/>
              <a:t>Indica la cantidad de </a:t>
            </a:r>
            <a:r>
              <a:rPr lang="es-ES" sz="1400" dirty="0" smtClean="0"/>
              <a:t>movimiento que </a:t>
            </a:r>
            <a:r>
              <a:rPr lang="es-ES" sz="1400" dirty="0"/>
              <a:t>la masa experimenta con respecto a su </a:t>
            </a:r>
            <a:r>
              <a:rPr lang="es-ES" sz="1400" dirty="0" smtClean="0"/>
              <a:t>posición </a:t>
            </a:r>
            <a:r>
              <a:rPr lang="en-US" sz="1400" dirty="0" smtClean="0"/>
              <a:t>de </a:t>
            </a:r>
            <a:r>
              <a:rPr lang="en-US" sz="1400" dirty="0" err="1"/>
              <a:t>reposo</a:t>
            </a:r>
            <a:r>
              <a:rPr lang="en-US" sz="1400" dirty="0" smtClean="0"/>
              <a:t>.</a:t>
            </a:r>
          </a:p>
          <a:p>
            <a:pPr marL="109728" indent="0">
              <a:buNone/>
            </a:pPr>
            <a:endParaRPr lang="en-US" sz="1400" dirty="0"/>
          </a:p>
          <a:p>
            <a:r>
              <a:rPr lang="es-ES" sz="1400" i="1" dirty="0" smtClean="0"/>
              <a:t>Periodo</a:t>
            </a:r>
            <a:r>
              <a:rPr lang="es-ES" sz="1400" i="1" dirty="0"/>
              <a:t>: </a:t>
            </a:r>
            <a:r>
              <a:rPr lang="es-ES" sz="1400" dirty="0"/>
              <a:t>Es el tiempo que tarda la masa en </a:t>
            </a:r>
            <a:r>
              <a:rPr lang="es-ES" sz="1400" dirty="0" smtClean="0"/>
              <a:t>realizar </a:t>
            </a:r>
            <a:r>
              <a:rPr lang="en-US" sz="1400" dirty="0" smtClean="0"/>
              <a:t>un </a:t>
            </a:r>
            <a:r>
              <a:rPr lang="en-US" sz="1400" dirty="0" err="1"/>
              <a:t>ciclo</a:t>
            </a:r>
            <a:r>
              <a:rPr lang="en-US" sz="1400" dirty="0"/>
              <a:t> </a:t>
            </a:r>
            <a:r>
              <a:rPr lang="en-US" sz="1400" dirty="0" err="1"/>
              <a:t>completo</a:t>
            </a:r>
            <a:r>
              <a:rPr lang="en-US" sz="1400" dirty="0" smtClean="0"/>
              <a:t>.</a:t>
            </a:r>
          </a:p>
          <a:p>
            <a:pPr marL="109728" indent="0">
              <a:buNone/>
            </a:pPr>
            <a:endParaRPr lang="en-US" sz="1400" dirty="0"/>
          </a:p>
          <a:p>
            <a:r>
              <a:rPr lang="es-ES" sz="1400" i="1" dirty="0" smtClean="0"/>
              <a:t>Frecuencia</a:t>
            </a:r>
            <a:r>
              <a:rPr lang="es-ES" sz="1400" i="1" dirty="0"/>
              <a:t>: </a:t>
            </a:r>
            <a:r>
              <a:rPr lang="es-ES" sz="1400" dirty="0"/>
              <a:t>Es el número de ciclos que ocurren </a:t>
            </a:r>
            <a:r>
              <a:rPr lang="es-ES" sz="1400" dirty="0" smtClean="0"/>
              <a:t>en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/>
              <a:t>unidad</a:t>
            </a:r>
            <a:r>
              <a:rPr lang="en-US" sz="1400" dirty="0"/>
              <a:t> de </a:t>
            </a:r>
            <a:r>
              <a:rPr lang="en-US" sz="1400" dirty="0" err="1"/>
              <a:t>tiempo</a:t>
            </a:r>
            <a:r>
              <a:rPr lang="en-US" sz="1400" dirty="0" smtClean="0"/>
              <a:t>.</a:t>
            </a:r>
          </a:p>
          <a:p>
            <a:pPr marL="109728" indent="0">
              <a:buNone/>
            </a:pPr>
            <a:endParaRPr lang="en-US" sz="1400" dirty="0"/>
          </a:p>
          <a:p>
            <a:r>
              <a:rPr lang="es-ES" sz="1400" i="1" dirty="0" smtClean="0"/>
              <a:t>Velocidad</a:t>
            </a:r>
            <a:r>
              <a:rPr lang="es-ES" sz="1400" i="1" dirty="0"/>
              <a:t>: </a:t>
            </a:r>
            <a:r>
              <a:rPr lang="es-ES" sz="1400" dirty="0"/>
              <a:t>Se refiere a la proporción del cambio </a:t>
            </a:r>
            <a:r>
              <a:rPr lang="es-ES" sz="1400" dirty="0" smtClean="0"/>
              <a:t>deposición </a:t>
            </a:r>
            <a:r>
              <a:rPr lang="es-ES" sz="1400" dirty="0"/>
              <a:t>con respecto al tiempo</a:t>
            </a:r>
            <a:r>
              <a:rPr lang="es-ES" sz="1400" dirty="0" smtClean="0"/>
              <a:t>.</a:t>
            </a:r>
          </a:p>
          <a:p>
            <a:pPr marL="109728" indent="0">
              <a:buNone/>
            </a:pPr>
            <a:endParaRPr lang="es-ES" sz="1400" dirty="0"/>
          </a:p>
          <a:p>
            <a:r>
              <a:rPr lang="es-ES" sz="1400" i="1" dirty="0" smtClean="0"/>
              <a:t>Aceleración</a:t>
            </a:r>
            <a:r>
              <a:rPr lang="es-ES" sz="1400" dirty="0"/>
              <a:t>: Proporciona la medida del cambio </a:t>
            </a:r>
            <a:r>
              <a:rPr lang="es-ES" sz="1400" dirty="0" smtClean="0"/>
              <a:t>de la </a:t>
            </a:r>
            <a:r>
              <a:rPr lang="es-ES" sz="1400" dirty="0"/>
              <a:t>velocidad con respecto al tiempo.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9" t="27778" r="27156" b="21230"/>
          <a:stretch/>
        </p:blipFill>
        <p:spPr bwMode="auto">
          <a:xfrm>
            <a:off x="4067944" y="1562753"/>
            <a:ext cx="4896544" cy="422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71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La correspondencia </a:t>
            </a:r>
            <a:r>
              <a:rPr lang="es-ES" dirty="0" smtClean="0"/>
              <a:t>en Hz. identificará </a:t>
            </a:r>
            <a:r>
              <a:rPr lang="es-ES" dirty="0"/>
              <a:t>el problema y la pieza responsable de la vibración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/>
              <a:t>Los diferentes problemas son detectados por las frecuencias iguales a la </a:t>
            </a:r>
            <a:r>
              <a:rPr lang="es-ES" dirty="0" smtClean="0"/>
              <a:t>velocidad de </a:t>
            </a:r>
            <a:r>
              <a:rPr lang="es-ES" dirty="0"/>
              <a:t>giro o bien múltiplos suyos. Cada tipo de problema muestra una frecuencia de vibración distinta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/>
              <a:t>La amplitud de la vibración indica la importancia, gravedad del problema, esta característica da una idea de la condición de </a:t>
            </a:r>
            <a:r>
              <a:rPr lang="es-ES" dirty="0" smtClean="0"/>
              <a:t>la máquina.</a:t>
            </a:r>
          </a:p>
          <a:p>
            <a:endParaRPr lang="es-ES" dirty="0"/>
          </a:p>
          <a:p>
            <a:r>
              <a:rPr lang="es-ES" dirty="0"/>
              <a:t>El análisis de datos consta de dos etapas: adquisición e interpretación de los datos obtenidos al medir la vibración de la máquina. </a:t>
            </a:r>
          </a:p>
          <a:p>
            <a:endParaRPr lang="es-ES" dirty="0"/>
          </a:p>
          <a:p>
            <a:r>
              <a:rPr lang="es-ES" dirty="0"/>
              <a:t>El fin a alcanzar es determinar las condiciones mecánicas del equipo y detectar posibles fallos específicos, mecánicos o funcionales.</a:t>
            </a:r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89542"/>
            <a:ext cx="7920880" cy="53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1719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s-ES" dirty="0"/>
          </a:p>
          <a:p>
            <a:r>
              <a:rPr lang="es-ES" dirty="0" smtClean="0"/>
              <a:t>Determinar las </a:t>
            </a:r>
            <a:r>
              <a:rPr lang="es-ES" dirty="0"/>
              <a:t>características de diseño y funcionamiento de la máquina</a:t>
            </a:r>
          </a:p>
          <a:p>
            <a:r>
              <a:rPr lang="es-ES" dirty="0" smtClean="0"/>
              <a:t>Determinar </a:t>
            </a:r>
            <a:r>
              <a:rPr lang="es-ES" dirty="0"/>
              <a:t>la finalidad de </a:t>
            </a:r>
            <a:r>
              <a:rPr lang="es-ES" dirty="0" smtClean="0"/>
              <a:t>la </a:t>
            </a:r>
            <a:r>
              <a:rPr lang="es-ES" dirty="0"/>
              <a:t>vibración</a:t>
            </a:r>
          </a:p>
          <a:p>
            <a:r>
              <a:rPr lang="es-ES" dirty="0" smtClean="0"/>
              <a:t>Tomar </a:t>
            </a:r>
            <a:r>
              <a:rPr lang="es-ES" dirty="0"/>
              <a:t>datos antes y después de una </a:t>
            </a:r>
            <a:r>
              <a:rPr lang="es-ES" dirty="0" smtClean="0"/>
              <a:t>reparación</a:t>
            </a:r>
            <a:endParaRPr lang="es-ES" dirty="0"/>
          </a:p>
          <a:p>
            <a:r>
              <a:rPr lang="es-ES" dirty="0" smtClean="0"/>
              <a:t>Seleccionar </a:t>
            </a:r>
            <a:r>
              <a:rPr lang="es-ES" dirty="0"/>
              <a:t>los parámetros de medición</a:t>
            </a:r>
          </a:p>
          <a:p>
            <a:r>
              <a:rPr lang="es-ES" dirty="0" smtClean="0"/>
              <a:t>Determinar la </a:t>
            </a:r>
            <a:r>
              <a:rPr lang="es-ES" dirty="0"/>
              <a:t>posición y dirección de las medidas con </a:t>
            </a:r>
            <a:r>
              <a:rPr lang="es-ES" dirty="0" smtClean="0"/>
              <a:t>los </a:t>
            </a:r>
            <a:r>
              <a:rPr lang="en-US" dirty="0" err="1" smtClean="0"/>
              <a:t>transductores</a:t>
            </a:r>
            <a:endParaRPr lang="en-US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 </a:t>
            </a:r>
            <a:r>
              <a:rPr lang="en-US" dirty="0" err="1" smtClean="0"/>
              <a:t>Vibratoria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128792" cy="529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85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12789</TotalTime>
  <Words>1114</Words>
  <Application>Microsoft Office PowerPoint</Application>
  <PresentationFormat>Presentación en pantalla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Concurrencia</vt:lpstr>
      <vt:lpstr>ADQUISICIÓN DE VIBRACIONES MECÁNICAS DE UN MOTOR EN FUNCIONAMIENTO USANDO LABVIEW</vt:lpstr>
      <vt:lpstr>Temas</vt:lpstr>
      <vt:lpstr>Objetivos</vt:lpstr>
      <vt:lpstr>Mantenimiento Predictivo</vt:lpstr>
      <vt:lpstr>Por qué medir Vibración?</vt:lpstr>
      <vt:lpstr>Conceptos Básicos</vt:lpstr>
      <vt:lpstr>Diapositiva 7</vt:lpstr>
      <vt:lpstr>Diapositiva 8</vt:lpstr>
      <vt:lpstr>Evaluación  Vibratoria</vt:lpstr>
      <vt:lpstr>Transductor de Vibración</vt:lpstr>
      <vt:lpstr>Principio de Operación</vt:lpstr>
      <vt:lpstr>Esquema de Medición de Vibraciones</vt:lpstr>
      <vt:lpstr>Banco de Pruebas</vt:lpstr>
      <vt:lpstr>PUNTOS DE MEDICIÓN Y DE FALLAS</vt:lpstr>
      <vt:lpstr>EQUIPO DE ADQUISICIÓN DE DATOS</vt:lpstr>
      <vt:lpstr>Programa   en LABVIEW    </vt:lpstr>
      <vt:lpstr>Diapositiva 17</vt:lpstr>
      <vt:lpstr>Diapositiva 18</vt:lpstr>
      <vt:lpstr>Diapositiva 19</vt:lpstr>
      <vt:lpstr>Diapositiva 20</vt:lpstr>
      <vt:lpstr>Programación</vt:lpstr>
      <vt:lpstr>Importación de Señales</vt:lpstr>
      <vt:lpstr>Diapositiva 23</vt:lpstr>
      <vt:lpstr>Análisis de Severidad</vt:lpstr>
      <vt:lpstr>Análisis de las Señales</vt:lpstr>
      <vt:lpstr>Diapositiva 26</vt:lpstr>
      <vt:lpstr>Señal del Acelerómetro 1</vt:lpstr>
      <vt:lpstr>Diapositiva 28</vt:lpstr>
      <vt:lpstr>Diapositiva 29</vt:lpstr>
      <vt:lpstr>Reporte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Unknown</dc:creator>
  <cp:lastModifiedBy>Automatización Industrial</cp:lastModifiedBy>
  <cp:revision>98</cp:revision>
  <dcterms:created xsi:type="dcterms:W3CDTF">2011-07-03T04:52:52Z</dcterms:created>
  <dcterms:modified xsi:type="dcterms:W3CDTF">2011-08-26T16:30:21Z</dcterms:modified>
</cp:coreProperties>
</file>