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64"/>
  </p:notesMasterIdLst>
  <p:sldIdLst>
    <p:sldId id="256" r:id="rId2"/>
    <p:sldId id="257" r:id="rId3"/>
    <p:sldId id="273" r:id="rId4"/>
    <p:sldId id="305" r:id="rId5"/>
    <p:sldId id="268" r:id="rId6"/>
    <p:sldId id="259" r:id="rId7"/>
    <p:sldId id="274" r:id="rId8"/>
    <p:sldId id="275" r:id="rId9"/>
    <p:sldId id="281" r:id="rId10"/>
    <p:sldId id="279" r:id="rId11"/>
    <p:sldId id="280" r:id="rId12"/>
    <p:sldId id="260" r:id="rId13"/>
    <p:sldId id="282" r:id="rId14"/>
    <p:sldId id="284" r:id="rId15"/>
    <p:sldId id="285" r:id="rId16"/>
    <p:sldId id="286" r:id="rId17"/>
    <p:sldId id="287" r:id="rId18"/>
    <p:sldId id="288" r:id="rId19"/>
    <p:sldId id="297" r:id="rId20"/>
    <p:sldId id="299" r:id="rId21"/>
    <p:sldId id="294" r:id="rId22"/>
    <p:sldId id="296" r:id="rId23"/>
    <p:sldId id="262" r:id="rId24"/>
    <p:sldId id="293" r:id="rId25"/>
    <p:sldId id="291" r:id="rId26"/>
    <p:sldId id="289" r:id="rId27"/>
    <p:sldId id="290" r:id="rId28"/>
    <p:sldId id="300" r:id="rId29"/>
    <p:sldId id="302" r:id="rId30"/>
    <p:sldId id="306" r:id="rId31"/>
    <p:sldId id="307" r:id="rId32"/>
    <p:sldId id="308" r:id="rId33"/>
    <p:sldId id="304" r:id="rId34"/>
    <p:sldId id="309" r:id="rId35"/>
    <p:sldId id="311" r:id="rId36"/>
    <p:sldId id="310" r:id="rId37"/>
    <p:sldId id="312" r:id="rId38"/>
    <p:sldId id="314" r:id="rId39"/>
    <p:sldId id="315" r:id="rId40"/>
    <p:sldId id="316" r:id="rId41"/>
    <p:sldId id="330" r:id="rId42"/>
    <p:sldId id="331" r:id="rId43"/>
    <p:sldId id="332" r:id="rId44"/>
    <p:sldId id="333" r:id="rId45"/>
    <p:sldId id="317" r:id="rId46"/>
    <p:sldId id="318" r:id="rId47"/>
    <p:sldId id="319" r:id="rId48"/>
    <p:sldId id="320" r:id="rId49"/>
    <p:sldId id="321" r:id="rId50"/>
    <p:sldId id="322" r:id="rId51"/>
    <p:sldId id="323" r:id="rId52"/>
    <p:sldId id="325" r:id="rId53"/>
    <p:sldId id="324" r:id="rId54"/>
    <p:sldId id="326" r:id="rId55"/>
    <p:sldId id="328" r:id="rId56"/>
    <p:sldId id="337" r:id="rId57"/>
    <p:sldId id="338" r:id="rId58"/>
    <p:sldId id="339" r:id="rId59"/>
    <p:sldId id="329" r:id="rId60"/>
    <p:sldId id="334" r:id="rId61"/>
    <p:sldId id="335" r:id="rId62"/>
    <p:sldId id="336" r:id="rId6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ECE787-6712-4874-A58F-D934AF81F752}" type="datetimeFigureOut">
              <a:rPr lang="es-EC" smtClean="0"/>
              <a:pPr/>
              <a:t>24/09/2010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AAC14-9A51-4D60-A268-13A62D9E6942}"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6DDE9845-1C95-44C7-A33B-0506A794BB9A}" type="datetime1">
              <a:rPr lang="es-ES" smtClean="0"/>
              <a:pPr/>
              <a:t>24/09/2010</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56587FB-2A80-4A5E-A844-4A8F6D3FD7F1}" type="datetime1">
              <a:rPr lang="es-ES" smtClean="0"/>
              <a:pPr/>
              <a:t>24/09/2010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51B2265-D8BD-4DAF-B678-4E2578808F60}" type="datetime1">
              <a:rPr lang="es-ES" smtClean="0"/>
              <a:pPr/>
              <a:t>24/09/2010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D018BFFB-8EE2-4226-B8C3-09B11460BBDF}" type="datetime1">
              <a:rPr lang="es-ES" smtClean="0"/>
              <a:pPr/>
              <a:t>24/09/2010</a:t>
            </a:fld>
            <a:endParaRPr lang="es-ES"/>
          </a:p>
        </p:txBody>
      </p:sp>
      <p:sp>
        <p:nvSpPr>
          <p:cNvPr id="9" name="8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253ACFC1-2F26-4483-B263-C963D7EBB19E}" type="datetime1">
              <a:rPr lang="es-ES" smtClean="0"/>
              <a:pPr/>
              <a:t>24/09/2010</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05CB7114-DC24-4D1F-B424-63857DA2B027}" type="datetime1">
              <a:rPr lang="es-ES" smtClean="0"/>
              <a:pPr/>
              <a:t>24/09/2010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34205E49-CF14-4628-B59E-FE87F0E7DC51}" type="datetime1">
              <a:rPr lang="es-ES" smtClean="0"/>
              <a:pPr/>
              <a:t>24/09/2010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3EF7770D-73CB-457D-8375-73B68D6B00A2}" type="datetime1">
              <a:rPr lang="es-ES" smtClean="0"/>
              <a:pPr/>
              <a:t>24/09/2010</a:t>
            </a:fld>
            <a:endParaRPr lang="es-ES"/>
          </a:p>
        </p:txBody>
      </p:sp>
      <p:sp>
        <p:nvSpPr>
          <p:cNvPr id="7" name="6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1A9D2B6-83EB-45CB-B067-8DFC6CEAC412}" type="datetime1">
              <a:rPr lang="es-ES" smtClean="0"/>
              <a:pPr/>
              <a:t>24/09/2010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0148F6D2-B38B-4683-A4BD-798432B19A2F}" type="datetime1">
              <a:rPr lang="es-ES" smtClean="0"/>
              <a:pPr/>
              <a:t>24/09/2010</a:t>
            </a:fld>
            <a:endParaRPr lang="es-ES"/>
          </a:p>
        </p:txBody>
      </p:sp>
      <p:sp>
        <p:nvSpPr>
          <p:cNvPr id="22" name="21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A0529346-FA5C-4ACF-BD2C-33492C9EC478}" type="datetime1">
              <a:rPr lang="es-ES" smtClean="0"/>
              <a:pPr/>
              <a:t>24/09/2010</a:t>
            </a:fld>
            <a:endParaRPr lang="es-ES"/>
          </a:p>
        </p:txBody>
      </p:sp>
      <p:sp>
        <p:nvSpPr>
          <p:cNvPr id="18" name="17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CBCE73C-6436-4846-9218-576E9D63E4AC}" type="datetime1">
              <a:rPr lang="es-ES" smtClean="0"/>
              <a:pPr/>
              <a:t>24/09/2010</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57452" y="177316"/>
            <a:ext cx="6172200" cy="822792"/>
          </a:xfrm>
        </p:spPr>
        <p:txBody>
          <a:bodyPr>
            <a:normAutofit fontScale="90000"/>
          </a:bodyPr>
          <a:lstStyle/>
          <a:p>
            <a:pPr algn="ctr"/>
            <a:r>
              <a:rPr lang="es-ES" sz="2400" dirty="0" smtClean="0"/>
              <a:t>ESCUELA SUPERIOR POLITÉCNICA DEL LITORAL</a:t>
            </a:r>
            <a:endParaRPr lang="es-EC" sz="2400" dirty="0"/>
          </a:p>
        </p:txBody>
      </p:sp>
      <p:sp>
        <p:nvSpPr>
          <p:cNvPr id="3" name="2 Subtítulo"/>
          <p:cNvSpPr>
            <a:spLocks noGrp="1"/>
          </p:cNvSpPr>
          <p:nvPr>
            <p:ph type="subTitle" idx="1"/>
          </p:nvPr>
        </p:nvSpPr>
        <p:spPr>
          <a:xfrm>
            <a:off x="2257452" y="3145934"/>
            <a:ext cx="6172200" cy="783132"/>
          </a:xfrm>
        </p:spPr>
        <p:txBody>
          <a:bodyPr>
            <a:normAutofit fontScale="85000" lnSpcReduction="20000"/>
          </a:bodyPr>
          <a:lstStyle/>
          <a:p>
            <a:r>
              <a:rPr lang="es-ES" dirty="0" smtClean="0"/>
              <a:t>Tema:</a:t>
            </a:r>
          </a:p>
          <a:p>
            <a:pPr algn="just"/>
            <a:r>
              <a:rPr lang="es-ES" dirty="0" smtClean="0"/>
              <a:t>Identificación y diseño del controlador para un sistema regulador de temperatura en </a:t>
            </a:r>
            <a:r>
              <a:rPr lang="es-EC" dirty="0" smtClean="0"/>
              <a:t>un tanque</a:t>
            </a:r>
            <a:endParaRPr lang="es-EC" dirty="0"/>
          </a:p>
        </p:txBody>
      </p:sp>
      <p:pic>
        <p:nvPicPr>
          <p:cNvPr id="4" name="3 Imagen" descr="http://www.espol.edu.ec/espol/images/index_r34_c2.gif"/>
          <p:cNvPicPr/>
          <p:nvPr/>
        </p:nvPicPr>
        <p:blipFill>
          <a:blip r:embed="rId2" cstate="print"/>
          <a:srcRect/>
          <a:stretch>
            <a:fillRect/>
          </a:stretch>
        </p:blipFill>
        <p:spPr bwMode="auto">
          <a:xfrm>
            <a:off x="4716017" y="1000108"/>
            <a:ext cx="1368151" cy="1204756"/>
          </a:xfrm>
          <a:prstGeom prst="rect">
            <a:avLst/>
          </a:prstGeom>
          <a:noFill/>
        </p:spPr>
      </p:pic>
      <p:sp>
        <p:nvSpPr>
          <p:cNvPr id="5" name="4 Rectángulo"/>
          <p:cNvSpPr/>
          <p:nvPr/>
        </p:nvSpPr>
        <p:spPr>
          <a:xfrm>
            <a:off x="2143108" y="5121487"/>
            <a:ext cx="4791696" cy="307777"/>
          </a:xfrm>
          <a:prstGeom prst="rect">
            <a:avLst/>
          </a:prstGeom>
        </p:spPr>
        <p:txBody>
          <a:bodyPr wrap="none">
            <a:spAutoFit/>
          </a:bodyPr>
          <a:lstStyle/>
          <a:p>
            <a:r>
              <a:rPr lang="es-ES" sz="1400" b="1" dirty="0" smtClean="0"/>
              <a:t>SUSTENTACION DE LA TESINA DE SEMINARIO</a:t>
            </a:r>
            <a:endParaRPr lang="es-EC" sz="1400" dirty="0"/>
          </a:p>
        </p:txBody>
      </p:sp>
      <p:sp>
        <p:nvSpPr>
          <p:cNvPr id="13313" name="Rectangle 1"/>
          <p:cNvSpPr>
            <a:spLocks noChangeArrowheads="1"/>
          </p:cNvSpPr>
          <p:nvPr/>
        </p:nvSpPr>
        <p:spPr bwMode="auto">
          <a:xfrm>
            <a:off x="2214546" y="5598399"/>
            <a:ext cx="61436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j-lt"/>
                <a:ea typeface="Calibri" pitchFamily="34" charset="0"/>
                <a:cs typeface="Arial" pitchFamily="34" charset="0"/>
              </a:rPr>
              <a:t>Previo a la obtención del Título de:</a:t>
            </a:r>
            <a:endParaRPr kumimoji="0" lang="es-EC" sz="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j-lt"/>
                <a:ea typeface="Calibri" pitchFamily="34" charset="0"/>
                <a:cs typeface="Arial" pitchFamily="34" charset="0"/>
              </a:rPr>
              <a:t>INGENIERO EN ELECTRICIDAD ESPECIALIZACIÓN ELECTRÓNICA   Y  AUTOMATIZACIÓN INDUSTRIAL</a:t>
            </a:r>
            <a:r>
              <a:rPr kumimoji="0" lang="es-EC" sz="600" b="0" i="0" u="none" strike="noStrike" cap="none" normalizeH="0" baseline="0" dirty="0" smtClean="0">
                <a:ln>
                  <a:noFill/>
                </a:ln>
                <a:solidFill>
                  <a:schemeClr val="tx1"/>
                </a:solidFill>
                <a:effectLst/>
                <a:latin typeface="+mj-lt"/>
                <a:cs typeface="Arial" pitchFamily="34" charset="0"/>
              </a:rPr>
              <a:t> </a:t>
            </a:r>
            <a:endParaRPr kumimoji="0" lang="es-EC" sz="1800" b="0" i="0" u="none" strike="noStrike" cap="none" normalizeH="0" baseline="0" dirty="0" smtClean="0">
              <a:ln>
                <a:noFill/>
              </a:ln>
              <a:solidFill>
                <a:schemeClr val="tx1"/>
              </a:solidFill>
              <a:effectLst/>
              <a:latin typeface="+mj-lt"/>
              <a:cs typeface="Arial" pitchFamily="34" charset="0"/>
            </a:endParaRPr>
          </a:p>
        </p:txBody>
      </p:sp>
      <p:sp>
        <p:nvSpPr>
          <p:cNvPr id="7" name="6 Rectángulo"/>
          <p:cNvSpPr/>
          <p:nvPr/>
        </p:nvSpPr>
        <p:spPr>
          <a:xfrm>
            <a:off x="2643174" y="2263967"/>
            <a:ext cx="5715040" cy="307777"/>
          </a:xfrm>
          <a:prstGeom prst="rect">
            <a:avLst/>
          </a:prstGeom>
        </p:spPr>
        <p:txBody>
          <a:bodyPr wrap="square">
            <a:spAutoFit/>
          </a:bodyPr>
          <a:lstStyle/>
          <a:p>
            <a:r>
              <a:rPr lang="es-ES" sz="1400" b="1" dirty="0" smtClean="0"/>
              <a:t>Facultad de Ingeniería en Electricidad y Computación</a:t>
            </a:r>
            <a:endParaRPr lang="es-EC"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15328" cy="1143000"/>
          </a:xfrm>
        </p:spPr>
        <p:txBody>
          <a:bodyPr>
            <a:normAutofit/>
          </a:bodyPr>
          <a:lstStyle/>
          <a:p>
            <a:r>
              <a:rPr lang="es-EC" sz="2800" dirty="0" smtClean="0"/>
              <a:t>Antecedentes – Técnicas de identificación</a:t>
            </a:r>
            <a:endParaRPr lang="es-EC" sz="2800" dirty="0"/>
          </a:p>
        </p:txBody>
      </p:sp>
      <p:sp>
        <p:nvSpPr>
          <p:cNvPr id="3" name="2 Marcador de contenido"/>
          <p:cNvSpPr>
            <a:spLocks noGrp="1"/>
          </p:cNvSpPr>
          <p:nvPr>
            <p:ph sz="quarter" idx="1"/>
          </p:nvPr>
        </p:nvSpPr>
        <p:spPr/>
        <p:txBody>
          <a:bodyPr/>
          <a:lstStyle/>
          <a:p>
            <a:pPr algn="just"/>
            <a:r>
              <a:rPr lang="es-ES" dirty="0" smtClean="0"/>
              <a:t>La identificación de sistemas es la teoría y el arte de construir modelos matemáticos de sistemas dinámicos basándonos en las entradas y salidas observadas.</a:t>
            </a:r>
          </a:p>
          <a:p>
            <a:pPr algn="just"/>
            <a:endParaRPr lang="es-ES" dirty="0" smtClean="0"/>
          </a:p>
          <a:p>
            <a:pPr algn="just"/>
            <a:r>
              <a:rPr lang="es-ES" dirty="0" smtClean="0"/>
              <a:t>Construir modelos para sistemas desconocidos es un objetivo importante de la Ingeniería de control.</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pPr algn="just"/>
            <a:r>
              <a:rPr lang="es-EC" dirty="0" smtClean="0"/>
              <a:t>Estos modelos necesitan simular el comportamiento real en los casos en que existe un conocimiento previo limitado de la estructura del sistema.</a:t>
            </a:r>
          </a:p>
          <a:p>
            <a:pPr algn="just"/>
            <a:endParaRPr lang="es-EC" dirty="0" smtClean="0"/>
          </a:p>
          <a:p>
            <a:pPr algn="just"/>
            <a:r>
              <a:rPr lang="es-EC" dirty="0" smtClean="0"/>
              <a:t>“ Identificación es la determinación, en base a la entrada y la salida, de un sistema, dentro de una clase de sistemas especificada, al cual el sistema probado es equivalente.” </a:t>
            </a:r>
          </a:p>
          <a:p>
            <a:pPr lvl="6" algn="just">
              <a:buNone/>
            </a:pPr>
            <a:r>
              <a:rPr lang="es-ES" sz="2800" dirty="0" smtClean="0"/>
              <a:t>			</a:t>
            </a:r>
            <a:r>
              <a:rPr lang="es-ES" sz="2400" dirty="0" err="1" smtClean="0">
                <a:solidFill>
                  <a:schemeClr val="tx1"/>
                </a:solidFill>
              </a:rPr>
              <a:t>Lofti</a:t>
            </a:r>
            <a:r>
              <a:rPr lang="es-ES" sz="2400" dirty="0" smtClean="0">
                <a:solidFill>
                  <a:schemeClr val="tx1"/>
                </a:solidFill>
              </a:rPr>
              <a:t> </a:t>
            </a:r>
            <a:r>
              <a:rPr lang="es-ES" sz="2400" dirty="0" err="1" smtClean="0">
                <a:solidFill>
                  <a:schemeClr val="tx1"/>
                </a:solidFill>
              </a:rPr>
              <a:t>Zadeh</a:t>
            </a:r>
            <a:r>
              <a:rPr lang="es-ES" sz="2400" dirty="0" smtClean="0">
                <a:solidFill>
                  <a:schemeClr val="tx1"/>
                </a:solidFill>
              </a:rPr>
              <a:t> - 1962</a:t>
            </a:r>
            <a:endParaRPr lang="es-EC" sz="2400" dirty="0" smtClean="0">
              <a:solidFill>
                <a:schemeClr val="tx1"/>
              </a:solidFill>
            </a:endParaRPr>
          </a:p>
          <a:p>
            <a:pPr>
              <a:buNone/>
            </a:pPr>
            <a:endParaRPr lang="es-EC" dirty="0" smtClean="0"/>
          </a:p>
          <a:p>
            <a:endParaRPr lang="es-EC" dirty="0"/>
          </a:p>
        </p:txBody>
      </p:sp>
      <p:sp>
        <p:nvSpPr>
          <p:cNvPr id="4" name="1 Título"/>
          <p:cNvSpPr txBox="1">
            <a:spLocks/>
          </p:cNvSpPr>
          <p:nvPr/>
        </p:nvSpPr>
        <p:spPr>
          <a:xfrm>
            <a:off x="457200" y="274638"/>
            <a:ext cx="8115328"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800" b="0" i="0" u="none" strike="noStrike" kern="1200" cap="small" spc="0" normalizeH="0" baseline="0" noProof="0" dirty="0" smtClean="0">
                <a:ln>
                  <a:noFill/>
                </a:ln>
                <a:solidFill>
                  <a:schemeClr val="tx2"/>
                </a:solidFill>
                <a:effectLst/>
                <a:uLnTx/>
                <a:uFillTx/>
                <a:latin typeface="+mj-lt"/>
                <a:ea typeface="+mj-ea"/>
                <a:cs typeface="+mj-cs"/>
              </a:rPr>
              <a:t>Antecedentes – Técnicas de identificación</a:t>
            </a:r>
            <a:endParaRPr kumimoji="0" lang="es-EC" sz="2800" b="0" i="0" u="none" strike="noStrike" kern="1200" cap="small" spc="0" normalizeH="0" baseline="0" noProof="0" dirty="0">
              <a:ln>
                <a:noFill/>
              </a:ln>
              <a:solidFill>
                <a:schemeClr val="tx2"/>
              </a:solidFill>
              <a:effectLst/>
              <a:uLnTx/>
              <a:uFillTx/>
              <a:latin typeface="+mj-lt"/>
              <a:ea typeface="+mj-ea"/>
              <a:cs typeface="+mj-cs"/>
            </a:endParaRPr>
          </a:p>
        </p:txBody>
      </p:sp>
      <p:sp>
        <p:nvSpPr>
          <p:cNvPr id="5" name="4 Marcador de número de diapositiva"/>
          <p:cNvSpPr>
            <a:spLocks noGrp="1"/>
          </p:cNvSpPr>
          <p:nvPr>
            <p:ph type="sldNum" sz="quarter" idx="15"/>
          </p:nvPr>
        </p:nvSpPr>
        <p:spPr/>
        <p:txBody>
          <a:bodyPr/>
          <a:lstStyle/>
          <a:p>
            <a:fld id="{132FADFE-3B8F-471C-ABF0-DBC7717ECBBC}" type="slidenum">
              <a:rPr lang="es-ES" smtClean="0"/>
              <a:pPr/>
              <a:t>11</a:t>
            </a:fld>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Modelamiento matemático</a:t>
            </a:r>
            <a:endParaRPr lang="es-EC" dirty="0"/>
          </a:p>
        </p:txBody>
      </p:sp>
      <p:sp>
        <p:nvSpPr>
          <p:cNvPr id="3" name="2 Marcador de contenido"/>
          <p:cNvSpPr>
            <a:spLocks noGrp="1"/>
          </p:cNvSpPr>
          <p:nvPr>
            <p:ph sz="quarter" idx="1"/>
          </p:nvPr>
        </p:nvSpPr>
        <p:spPr>
          <a:xfrm>
            <a:off x="457200" y="1600200"/>
            <a:ext cx="7467600" cy="1612776"/>
          </a:xfrm>
        </p:spPr>
        <p:txBody>
          <a:bodyPr>
            <a:normAutofit lnSpcReduction="10000"/>
          </a:bodyPr>
          <a:lstStyle/>
          <a:p>
            <a:pPr algn="just"/>
            <a:r>
              <a:rPr lang="es-ES" sz="2000" dirty="0" smtClean="0"/>
              <a:t>El poder calorífico de enfriamiento que tiene el amoniaco, depende del flujo de masa de amoniaco total que se haga pasar por las tuberías de la camisa de enfriamiento, la ecuación que determina la energía total de enfriamiento es la siguiente:</a:t>
            </a:r>
            <a:endParaRPr lang="es-EC" sz="2000" dirty="0" smtClean="0"/>
          </a:p>
          <a:p>
            <a:endParaRPr lang="es-EC" dirty="0"/>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3"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8" name="Picture 8"/>
          <p:cNvPicPr>
            <a:picLocks noChangeAspect="1" noChangeArrowheads="1"/>
          </p:cNvPicPr>
          <p:nvPr/>
        </p:nvPicPr>
        <p:blipFill>
          <a:blip r:embed="rId2" cstate="print"/>
          <a:srcRect/>
          <a:stretch>
            <a:fillRect/>
          </a:stretch>
        </p:blipFill>
        <p:spPr bwMode="auto">
          <a:xfrm>
            <a:off x="2941140" y="3068960"/>
            <a:ext cx="2566964" cy="876913"/>
          </a:xfrm>
          <a:prstGeom prst="rect">
            <a:avLst/>
          </a:prstGeom>
          <a:noFill/>
          <a:ln w="9525">
            <a:noFill/>
            <a:miter lim="800000"/>
            <a:headEnd/>
            <a:tailEnd/>
          </a:ln>
        </p:spPr>
      </p:pic>
      <p:pic>
        <p:nvPicPr>
          <p:cNvPr id="10249" name="Picture 9"/>
          <p:cNvPicPr>
            <a:picLocks noChangeAspect="1" noChangeArrowheads="1"/>
          </p:cNvPicPr>
          <p:nvPr/>
        </p:nvPicPr>
        <p:blipFill>
          <a:blip r:embed="rId3" cstate="print"/>
          <a:srcRect/>
          <a:stretch>
            <a:fillRect/>
          </a:stretch>
        </p:blipFill>
        <p:spPr bwMode="auto">
          <a:xfrm>
            <a:off x="1403648" y="4005064"/>
            <a:ext cx="5580388" cy="1872208"/>
          </a:xfrm>
          <a:prstGeom prst="rect">
            <a:avLst/>
          </a:prstGeom>
          <a:noFill/>
          <a:ln w="9525">
            <a:noFill/>
            <a:miter lim="800000"/>
            <a:headEnd/>
            <a:tailEnd/>
          </a:ln>
        </p:spPr>
      </p:pic>
      <p:sp>
        <p:nvSpPr>
          <p:cNvPr id="8" name="7 Marcador de número de diapositiva"/>
          <p:cNvSpPr>
            <a:spLocks noGrp="1"/>
          </p:cNvSpPr>
          <p:nvPr>
            <p:ph type="sldNum" sz="quarter" idx="15"/>
          </p:nvPr>
        </p:nvSpPr>
        <p:spPr/>
        <p:txBody>
          <a:bodyPr/>
          <a:lstStyle/>
          <a:p>
            <a:fld id="{132FADFE-3B8F-471C-ABF0-DBC7717ECBBC}" type="slidenum">
              <a:rPr lang="es-ES" smtClean="0"/>
              <a:pPr/>
              <a:t>12</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Modelamiento matemático</a:t>
            </a:r>
            <a:endParaRPr lang="es-EC" dirty="0"/>
          </a:p>
        </p:txBody>
      </p:sp>
      <p:sp>
        <p:nvSpPr>
          <p:cNvPr id="3" name="2 Marcador de contenido"/>
          <p:cNvSpPr>
            <a:spLocks noGrp="1"/>
          </p:cNvSpPr>
          <p:nvPr>
            <p:ph sz="quarter" idx="1"/>
          </p:nvPr>
        </p:nvSpPr>
        <p:spPr>
          <a:xfrm>
            <a:off x="457200" y="1600200"/>
            <a:ext cx="7467600" cy="1612776"/>
          </a:xfrm>
        </p:spPr>
        <p:txBody>
          <a:bodyPr>
            <a:normAutofit/>
          </a:bodyPr>
          <a:lstStyle/>
          <a:p>
            <a:pPr algn="just"/>
            <a:r>
              <a:rPr lang="es-EC" sz="2000" dirty="0" smtClean="0"/>
              <a:t>En función del tiempo obtendremos la ecuación que nos indica la cantidad de energía que el amoniaco entrega a la camisa de enfriamiento.</a:t>
            </a:r>
          </a:p>
          <a:p>
            <a:endParaRPr lang="es-EC" dirty="0"/>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3"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34818" name="Picture 2"/>
          <p:cNvPicPr>
            <a:picLocks noChangeAspect="1" noChangeArrowheads="1"/>
          </p:cNvPicPr>
          <p:nvPr/>
        </p:nvPicPr>
        <p:blipFill>
          <a:blip r:embed="rId2" cstate="print"/>
          <a:srcRect/>
          <a:stretch>
            <a:fillRect/>
          </a:stretch>
        </p:blipFill>
        <p:spPr bwMode="auto">
          <a:xfrm>
            <a:off x="2987824" y="3350446"/>
            <a:ext cx="2880320" cy="1374698"/>
          </a:xfrm>
          <a:prstGeom prst="rect">
            <a:avLst/>
          </a:prstGeom>
          <a:noFill/>
          <a:ln w="9525">
            <a:noFill/>
            <a:miter lim="800000"/>
            <a:headEnd/>
            <a:tailEnd/>
          </a:ln>
        </p:spPr>
      </p:pic>
      <p:sp>
        <p:nvSpPr>
          <p:cNvPr id="7" name="6 Marcador de número de diapositiva"/>
          <p:cNvSpPr>
            <a:spLocks noGrp="1"/>
          </p:cNvSpPr>
          <p:nvPr>
            <p:ph type="sldNum" sz="quarter" idx="15"/>
          </p:nvPr>
        </p:nvSpPr>
        <p:spPr/>
        <p:txBody>
          <a:bodyPr/>
          <a:lstStyle/>
          <a:p>
            <a:fld id="{132FADFE-3B8F-471C-ABF0-DBC7717ECBBC}" type="slidenum">
              <a:rPr lang="es-ES" smtClean="0"/>
              <a:pPr/>
              <a:t>13</a:t>
            </a:fld>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Modelamiento matemático</a:t>
            </a:r>
            <a:endParaRPr lang="es-EC" dirty="0"/>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3"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Marcador de contenido"/>
          <p:cNvSpPr>
            <a:spLocks noGrp="1"/>
          </p:cNvSpPr>
          <p:nvPr>
            <p:ph sz="quarter" idx="1"/>
          </p:nvPr>
        </p:nvSpPr>
        <p:spPr>
          <a:xfrm>
            <a:off x="457200" y="1600200"/>
            <a:ext cx="7467600" cy="964704"/>
          </a:xfrm>
        </p:spPr>
        <p:txBody>
          <a:bodyPr/>
          <a:lstStyle/>
          <a:p>
            <a:r>
              <a:rPr lang="es-ES" dirty="0" smtClean="0"/>
              <a:t>Transferencia de calor desde la camisa de enfriamiento hacia el tanque:</a:t>
            </a:r>
            <a:endParaRPr lang="es-EC" dirty="0" smtClean="0"/>
          </a:p>
          <a:p>
            <a:endParaRPr lang="es-EC" dirty="0"/>
          </a:p>
        </p:txBody>
      </p:sp>
      <p:pic>
        <p:nvPicPr>
          <p:cNvPr id="35842" name="Picture 2"/>
          <p:cNvPicPr>
            <a:picLocks noChangeAspect="1" noChangeArrowheads="1"/>
          </p:cNvPicPr>
          <p:nvPr/>
        </p:nvPicPr>
        <p:blipFill>
          <a:blip r:embed="rId2" cstate="print"/>
          <a:srcRect r="6319"/>
          <a:stretch>
            <a:fillRect/>
          </a:stretch>
        </p:blipFill>
        <p:spPr bwMode="auto">
          <a:xfrm>
            <a:off x="899592" y="2564904"/>
            <a:ext cx="7256293" cy="3690941"/>
          </a:xfrm>
          <a:prstGeom prst="rect">
            <a:avLst/>
          </a:prstGeom>
          <a:noFill/>
          <a:ln w="9525">
            <a:noFill/>
            <a:miter lim="800000"/>
            <a:headEnd/>
            <a:tailEnd/>
          </a:ln>
        </p:spPr>
      </p:pic>
      <p:sp>
        <p:nvSpPr>
          <p:cNvPr id="7" name="6 Marcador de número de diapositiva"/>
          <p:cNvSpPr>
            <a:spLocks noGrp="1"/>
          </p:cNvSpPr>
          <p:nvPr>
            <p:ph type="sldNum" sz="quarter" idx="15"/>
          </p:nvPr>
        </p:nvSpPr>
        <p:spPr/>
        <p:txBody>
          <a:bodyPr/>
          <a:lstStyle/>
          <a:p>
            <a:fld id="{132FADFE-3B8F-471C-ABF0-DBC7717ECBBC}" type="slidenum">
              <a:rPr lang="es-ES" smtClean="0"/>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Modelamiento matemático</a:t>
            </a:r>
            <a:endParaRPr lang="es-EC" dirty="0"/>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3"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Marcador de contenido"/>
          <p:cNvSpPr>
            <a:spLocks noGrp="1"/>
          </p:cNvSpPr>
          <p:nvPr>
            <p:ph sz="quarter" idx="1"/>
          </p:nvPr>
        </p:nvSpPr>
        <p:spPr>
          <a:xfrm>
            <a:off x="457200" y="1600200"/>
            <a:ext cx="7467600" cy="1036712"/>
          </a:xfrm>
        </p:spPr>
        <p:txBody>
          <a:bodyPr/>
          <a:lstStyle/>
          <a:p>
            <a:r>
              <a:rPr lang="es-ES" dirty="0" smtClean="0"/>
              <a:t>Energía de enfriamiento transferida del tanque al líquido contenido dentro del </a:t>
            </a:r>
            <a:r>
              <a:rPr lang="es-ES" dirty="0" err="1" smtClean="0"/>
              <a:t>Unitanque</a:t>
            </a:r>
            <a:r>
              <a:rPr lang="es-ES" dirty="0" smtClean="0"/>
              <a:t>:</a:t>
            </a:r>
            <a:endParaRPr lang="es-EC" dirty="0"/>
          </a:p>
        </p:txBody>
      </p:sp>
      <p:pic>
        <p:nvPicPr>
          <p:cNvPr id="36866" name="Picture 2"/>
          <p:cNvPicPr>
            <a:picLocks noChangeAspect="1" noChangeArrowheads="1"/>
          </p:cNvPicPr>
          <p:nvPr/>
        </p:nvPicPr>
        <p:blipFill>
          <a:blip r:embed="rId2" cstate="print"/>
          <a:srcRect r="1854"/>
          <a:stretch>
            <a:fillRect/>
          </a:stretch>
        </p:blipFill>
        <p:spPr bwMode="auto">
          <a:xfrm>
            <a:off x="764745" y="2636912"/>
            <a:ext cx="7623679" cy="2895575"/>
          </a:xfrm>
          <a:prstGeom prst="rect">
            <a:avLst/>
          </a:prstGeom>
          <a:noFill/>
          <a:ln w="9525">
            <a:noFill/>
            <a:miter lim="800000"/>
            <a:headEnd/>
            <a:tailEnd/>
          </a:ln>
        </p:spPr>
      </p:pic>
      <p:sp>
        <p:nvSpPr>
          <p:cNvPr id="7" name="6 Marcador de número de diapositiva"/>
          <p:cNvSpPr>
            <a:spLocks noGrp="1"/>
          </p:cNvSpPr>
          <p:nvPr>
            <p:ph type="sldNum" sz="quarter" idx="15"/>
          </p:nvPr>
        </p:nvSpPr>
        <p:spPr/>
        <p:txBody>
          <a:bodyPr/>
          <a:lstStyle/>
          <a:p>
            <a:fld id="{132FADFE-3B8F-471C-ABF0-DBC7717ECBBC}" type="slidenum">
              <a:rPr lang="es-ES" smtClean="0"/>
              <a:pPr/>
              <a:t>15</a:t>
            </a:fld>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Modelamiento matemático</a:t>
            </a:r>
            <a:endParaRPr lang="es-EC" dirty="0"/>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3"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Marcador de contenido"/>
          <p:cNvSpPr>
            <a:spLocks noGrp="1"/>
          </p:cNvSpPr>
          <p:nvPr>
            <p:ph sz="quarter" idx="1"/>
          </p:nvPr>
        </p:nvSpPr>
        <p:spPr>
          <a:xfrm>
            <a:off x="457200" y="1600200"/>
            <a:ext cx="7467600" cy="820688"/>
          </a:xfrm>
        </p:spPr>
        <p:txBody>
          <a:bodyPr/>
          <a:lstStyle/>
          <a:p>
            <a:r>
              <a:rPr lang="es-EC" dirty="0" smtClean="0"/>
              <a:t>En función del tiempo nos queda:</a:t>
            </a:r>
            <a:endParaRPr lang="es-EC" dirty="0"/>
          </a:p>
        </p:txBody>
      </p:sp>
      <p:pic>
        <p:nvPicPr>
          <p:cNvPr id="37891" name="Picture 3"/>
          <p:cNvPicPr>
            <a:picLocks noChangeAspect="1" noChangeArrowheads="1"/>
          </p:cNvPicPr>
          <p:nvPr/>
        </p:nvPicPr>
        <p:blipFill>
          <a:blip r:embed="rId2" cstate="print"/>
          <a:srcRect/>
          <a:stretch>
            <a:fillRect/>
          </a:stretch>
        </p:blipFill>
        <p:spPr bwMode="auto">
          <a:xfrm>
            <a:off x="1998914" y="3068960"/>
            <a:ext cx="4805334" cy="1512168"/>
          </a:xfrm>
          <a:prstGeom prst="rect">
            <a:avLst/>
          </a:prstGeom>
          <a:noFill/>
          <a:ln w="9525">
            <a:noFill/>
            <a:miter lim="800000"/>
            <a:headEnd/>
            <a:tailEnd/>
          </a:ln>
        </p:spPr>
      </p:pic>
      <p:sp>
        <p:nvSpPr>
          <p:cNvPr id="8" name="7 Marcador de número de diapositiva"/>
          <p:cNvSpPr>
            <a:spLocks noGrp="1"/>
          </p:cNvSpPr>
          <p:nvPr>
            <p:ph type="sldNum" sz="quarter" idx="15"/>
          </p:nvPr>
        </p:nvSpPr>
        <p:spPr/>
        <p:txBody>
          <a:bodyPr/>
          <a:lstStyle/>
          <a:p>
            <a:fld id="{132FADFE-3B8F-471C-ABF0-DBC7717ECBBC}" type="slidenum">
              <a:rPr lang="es-ES" smtClean="0"/>
              <a:pPr/>
              <a:t>16</a:t>
            </a:fld>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Modelamiento matemático</a:t>
            </a:r>
            <a:endParaRPr lang="es-EC" dirty="0"/>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3"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Marcador de contenido"/>
          <p:cNvSpPr>
            <a:spLocks noGrp="1"/>
          </p:cNvSpPr>
          <p:nvPr>
            <p:ph sz="quarter" idx="1"/>
          </p:nvPr>
        </p:nvSpPr>
        <p:spPr>
          <a:xfrm>
            <a:off x="457200" y="1600200"/>
            <a:ext cx="7467600" cy="820688"/>
          </a:xfrm>
        </p:spPr>
        <p:txBody>
          <a:bodyPr>
            <a:normAutofit/>
          </a:bodyPr>
          <a:lstStyle/>
          <a:p>
            <a:r>
              <a:rPr lang="es-ES" sz="2300" dirty="0" smtClean="0"/>
              <a:t>La ecuación de modelamiento de la planta nos queda de la siguiente manera:</a:t>
            </a:r>
            <a:endParaRPr lang="es-EC" sz="2300" dirty="0"/>
          </a:p>
        </p:txBody>
      </p:sp>
      <p:pic>
        <p:nvPicPr>
          <p:cNvPr id="38914" name="Picture 2"/>
          <p:cNvPicPr>
            <a:picLocks noChangeAspect="1" noChangeArrowheads="1"/>
          </p:cNvPicPr>
          <p:nvPr/>
        </p:nvPicPr>
        <p:blipFill>
          <a:blip r:embed="rId2" cstate="print"/>
          <a:srcRect/>
          <a:stretch>
            <a:fillRect/>
          </a:stretch>
        </p:blipFill>
        <p:spPr bwMode="auto">
          <a:xfrm>
            <a:off x="1835696" y="2330604"/>
            <a:ext cx="5184576" cy="1026388"/>
          </a:xfrm>
          <a:prstGeom prst="rect">
            <a:avLst/>
          </a:prstGeom>
          <a:noFill/>
          <a:ln w="9525">
            <a:noFill/>
            <a:miter lim="800000"/>
            <a:headEnd/>
            <a:tailEnd/>
          </a:ln>
        </p:spPr>
      </p:pic>
      <p:sp>
        <p:nvSpPr>
          <p:cNvPr id="7" name="7 Marcador de contenido"/>
          <p:cNvSpPr txBox="1">
            <a:spLocks/>
          </p:cNvSpPr>
          <p:nvPr/>
        </p:nvSpPr>
        <p:spPr>
          <a:xfrm>
            <a:off x="467544" y="3212976"/>
            <a:ext cx="7467600" cy="72008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2300" b="0" i="0" u="none" strike="noStrike" kern="1200" cap="none" spc="0" normalizeH="0" baseline="0" noProof="0" dirty="0" smtClean="0">
                <a:ln>
                  <a:noFill/>
                </a:ln>
                <a:solidFill>
                  <a:schemeClr val="tx1"/>
                </a:solidFill>
                <a:effectLst/>
                <a:uLnTx/>
                <a:uFillTx/>
                <a:latin typeface="+mn-lt"/>
                <a:ea typeface="+mn-ea"/>
                <a:cs typeface="+mn-cs"/>
              </a:rPr>
              <a:t>De la cual despejando la temperatura tenemos:</a:t>
            </a:r>
            <a:endParaRPr kumimoji="0" lang="es-EC" sz="2300" b="0" i="0" u="none" strike="noStrike" kern="1200" cap="none" spc="0" normalizeH="0" baseline="0" noProof="0" dirty="0">
              <a:ln>
                <a:noFill/>
              </a:ln>
              <a:solidFill>
                <a:schemeClr val="tx1"/>
              </a:solidFill>
              <a:effectLst/>
              <a:uLnTx/>
              <a:uFillTx/>
              <a:latin typeface="+mn-lt"/>
              <a:ea typeface="+mn-ea"/>
              <a:cs typeface="+mn-cs"/>
            </a:endParaRPr>
          </a:p>
        </p:txBody>
      </p:sp>
      <p:pic>
        <p:nvPicPr>
          <p:cNvPr id="38917" name="Picture 5"/>
          <p:cNvPicPr>
            <a:picLocks noChangeAspect="1" noChangeArrowheads="1"/>
          </p:cNvPicPr>
          <p:nvPr/>
        </p:nvPicPr>
        <p:blipFill>
          <a:blip r:embed="rId3" cstate="print"/>
          <a:srcRect/>
          <a:stretch>
            <a:fillRect/>
          </a:stretch>
        </p:blipFill>
        <p:spPr bwMode="auto">
          <a:xfrm>
            <a:off x="883518" y="4530427"/>
            <a:ext cx="5200650" cy="2066925"/>
          </a:xfrm>
          <a:prstGeom prst="rect">
            <a:avLst/>
          </a:prstGeom>
          <a:noFill/>
          <a:ln w="9525">
            <a:noFill/>
            <a:miter lim="800000"/>
            <a:headEnd/>
            <a:tailEnd/>
          </a:ln>
        </p:spPr>
      </p:pic>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638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43240" y="3790867"/>
            <a:ext cx="2214578" cy="566827"/>
          </a:xfrm>
          <a:prstGeom prst="rect">
            <a:avLst/>
          </a:prstGeom>
          <a:noFill/>
        </p:spPr>
      </p:pic>
      <p:sp>
        <p:nvSpPr>
          <p:cNvPr id="12" name="11 Marcador de número de diapositiva"/>
          <p:cNvSpPr>
            <a:spLocks noGrp="1"/>
          </p:cNvSpPr>
          <p:nvPr>
            <p:ph type="sldNum" sz="quarter" idx="15"/>
          </p:nvPr>
        </p:nvSpPr>
        <p:spPr/>
        <p:txBody>
          <a:bodyPr/>
          <a:lstStyle/>
          <a:p>
            <a:fld id="{132FADFE-3B8F-471C-ABF0-DBC7717ECBBC}" type="slidenum">
              <a:rPr lang="es-ES" smtClean="0"/>
              <a:pPr/>
              <a:t>17</a:t>
            </a:fld>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Modelamiento matemático</a:t>
            </a:r>
            <a:endParaRPr lang="es-EC" dirty="0"/>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3"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Marcador de contenido"/>
          <p:cNvSpPr>
            <a:spLocks noGrp="1"/>
          </p:cNvSpPr>
          <p:nvPr>
            <p:ph sz="quarter" idx="1"/>
          </p:nvPr>
        </p:nvSpPr>
        <p:spPr>
          <a:xfrm>
            <a:off x="457200" y="1600200"/>
            <a:ext cx="7467600" cy="676672"/>
          </a:xfrm>
        </p:spPr>
        <p:txBody>
          <a:bodyPr/>
          <a:lstStyle/>
          <a:p>
            <a:r>
              <a:rPr lang="es-EC" dirty="0" smtClean="0"/>
              <a:t>Ecuación final que modela la planta:</a:t>
            </a:r>
            <a:endParaRPr lang="es-EC" dirty="0"/>
          </a:p>
        </p:txBody>
      </p:sp>
      <p:sp>
        <p:nvSpPr>
          <p:cNvPr id="7" name="7 Marcador de contenido"/>
          <p:cNvSpPr txBox="1">
            <a:spLocks/>
          </p:cNvSpPr>
          <p:nvPr/>
        </p:nvSpPr>
        <p:spPr>
          <a:xfrm>
            <a:off x="467544" y="4221088"/>
            <a:ext cx="7467600" cy="676672"/>
          </a:xfrm>
          <a:prstGeom prst="rect">
            <a:avLst/>
          </a:prstGeom>
        </p:spPr>
        <p:txBody>
          <a:bodyPr vert="horz">
            <a:normAutofit fontScale="85000" lnSpcReduction="10000"/>
          </a:bodyPr>
          <a:lstStyle/>
          <a:p>
            <a:pPr marL="274320" indent="-274320">
              <a:spcBef>
                <a:spcPts val="600"/>
              </a:spcBef>
              <a:buClr>
                <a:schemeClr val="accent1"/>
              </a:buClr>
              <a:buSzPct val="70000"/>
              <a:buFont typeface="Wingdings"/>
              <a:buChar char=""/>
            </a:pPr>
            <a:r>
              <a:rPr lang="es-ES" sz="2400" dirty="0" smtClean="0"/>
              <a:t>El modelo que se logra con las ecuaciones anteriores es teórico, por lo tanto se deben agregar perturbaciones.</a:t>
            </a:r>
            <a:endParaRPr lang="es-EC" sz="240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36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43174" y="2643182"/>
            <a:ext cx="3621740" cy="714380"/>
          </a:xfrm>
          <a:prstGeom prst="rect">
            <a:avLst/>
          </a:prstGeom>
          <a:noFill/>
        </p:spPr>
      </p:pic>
      <p:sp>
        <p:nvSpPr>
          <p:cNvPr id="10" name="9 Marcador de número de diapositiva"/>
          <p:cNvSpPr>
            <a:spLocks noGrp="1"/>
          </p:cNvSpPr>
          <p:nvPr>
            <p:ph type="sldNum" sz="quarter" idx="15"/>
          </p:nvPr>
        </p:nvSpPr>
        <p:spPr/>
        <p:txBody>
          <a:bodyPr/>
          <a:lstStyle/>
          <a:p>
            <a:fld id="{132FADFE-3B8F-471C-ABF0-DBC7717ECBBC}" type="slidenum">
              <a:rPr lang="es-ES" smtClean="0"/>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Perturbación del Ambiente</a:t>
            </a:r>
            <a:endParaRPr lang="es-EC" dirty="0"/>
          </a:p>
        </p:txBody>
      </p:sp>
      <p:sp>
        <p:nvSpPr>
          <p:cNvPr id="3" name="2 Marcador de contenido"/>
          <p:cNvSpPr>
            <a:spLocks noGrp="1"/>
          </p:cNvSpPr>
          <p:nvPr>
            <p:ph sz="quarter" idx="1"/>
          </p:nvPr>
        </p:nvSpPr>
        <p:spPr/>
        <p:txBody>
          <a:bodyPr/>
          <a:lstStyle/>
          <a:p>
            <a:pPr algn="just"/>
            <a:r>
              <a:rPr lang="es-ES" dirty="0" smtClean="0"/>
              <a:t>Las perdidas del ambiente fueron modeladas, colocándolas como una entrada, la cual le resta poder calorífico a el amoniaco.</a:t>
            </a:r>
          </a:p>
          <a:p>
            <a:pPr algn="just"/>
            <a:endParaRPr lang="es-ES" dirty="0" smtClean="0"/>
          </a:p>
          <a:p>
            <a:pPr algn="just"/>
            <a:r>
              <a:rPr lang="es-ES" dirty="0" smtClean="0"/>
              <a:t>Las perdidas fueron calculadas en 90 KJ/</a:t>
            </a:r>
            <a:r>
              <a:rPr lang="es-ES" dirty="0" err="1" smtClean="0"/>
              <a:t>seg</a:t>
            </a:r>
            <a:endParaRPr lang="es-ES" dirty="0" smtClean="0"/>
          </a:p>
          <a:p>
            <a:pPr algn="just"/>
            <a:endParaRPr lang="es-ES" dirty="0" smtClean="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19</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Integrantes</a:t>
            </a:r>
            <a:endParaRPr lang="es-EC" dirty="0"/>
          </a:p>
        </p:txBody>
      </p:sp>
      <p:sp>
        <p:nvSpPr>
          <p:cNvPr id="3" name="2 Marcador de contenido"/>
          <p:cNvSpPr>
            <a:spLocks noGrp="1"/>
          </p:cNvSpPr>
          <p:nvPr>
            <p:ph sz="quarter" idx="1"/>
          </p:nvPr>
        </p:nvSpPr>
        <p:spPr>
          <a:xfrm>
            <a:off x="500034" y="1528762"/>
            <a:ext cx="6000792" cy="2400304"/>
          </a:xfrm>
        </p:spPr>
        <p:txBody>
          <a:bodyPr>
            <a:normAutofit/>
          </a:bodyPr>
          <a:lstStyle/>
          <a:p>
            <a:r>
              <a:rPr lang="es-EC" sz="3200" dirty="0" smtClean="0"/>
              <a:t>Jorge </a:t>
            </a:r>
            <a:r>
              <a:rPr lang="es-EC" sz="3200" dirty="0" err="1" smtClean="0"/>
              <a:t>Niola</a:t>
            </a:r>
            <a:r>
              <a:rPr lang="es-EC" sz="3200" dirty="0" smtClean="0"/>
              <a:t> </a:t>
            </a:r>
            <a:r>
              <a:rPr lang="es-EC" sz="3200" dirty="0" err="1" smtClean="0"/>
              <a:t>Valarezo</a:t>
            </a:r>
            <a:endParaRPr lang="es-EC" sz="3200" dirty="0" smtClean="0"/>
          </a:p>
          <a:p>
            <a:r>
              <a:rPr lang="es-EC" sz="3200" dirty="0" err="1" smtClean="0"/>
              <a:t>Otton</a:t>
            </a:r>
            <a:r>
              <a:rPr lang="es-EC" sz="3200" dirty="0" smtClean="0"/>
              <a:t> Pino Ortiz</a:t>
            </a:r>
            <a:endParaRPr lang="es-EC" sz="3200"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Simulación en </a:t>
            </a:r>
            <a:r>
              <a:rPr lang="es-ES" dirty="0" err="1" smtClean="0"/>
              <a:t>Matlab-Simulink</a:t>
            </a:r>
            <a:endParaRPr lang="es-EC" dirty="0"/>
          </a:p>
        </p:txBody>
      </p:sp>
      <p:pic>
        <p:nvPicPr>
          <p:cNvPr id="46083" name="Picture 3"/>
          <p:cNvPicPr>
            <a:picLocks noChangeAspect="1" noChangeArrowheads="1"/>
          </p:cNvPicPr>
          <p:nvPr/>
        </p:nvPicPr>
        <p:blipFill>
          <a:blip r:embed="rId2" cstate="print"/>
          <a:srcRect l="7190" t="32850" r="9659" b="36281"/>
          <a:stretch>
            <a:fillRect/>
          </a:stretch>
        </p:blipFill>
        <p:spPr bwMode="auto">
          <a:xfrm>
            <a:off x="642910" y="2500306"/>
            <a:ext cx="7215238" cy="1928826"/>
          </a:xfrm>
          <a:prstGeom prst="rect">
            <a:avLst/>
          </a:prstGeom>
          <a:noFill/>
          <a:ln w="9525">
            <a:noFill/>
            <a:miter lim="800000"/>
            <a:headEnd/>
            <a:tailEnd/>
          </a:ln>
          <a:effectLst/>
        </p:spPr>
      </p:pic>
      <p:sp>
        <p:nvSpPr>
          <p:cNvPr id="4" name="3 Marcador de número de diapositiva"/>
          <p:cNvSpPr>
            <a:spLocks noGrp="1"/>
          </p:cNvSpPr>
          <p:nvPr>
            <p:ph type="sldNum" sz="quarter" idx="15"/>
          </p:nvPr>
        </p:nvSpPr>
        <p:spPr/>
        <p:txBody>
          <a:bodyPr/>
          <a:lstStyle/>
          <a:p>
            <a:fld id="{132FADFE-3B8F-471C-ABF0-DBC7717ECBBC}" type="slidenum">
              <a:rPr lang="es-ES" smtClean="0"/>
              <a:pPr/>
              <a:t>20</a:t>
            </a:fld>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Porcentaje de aproximación</a:t>
            </a:r>
            <a:endParaRPr lang="es-EC" dirty="0"/>
          </a:p>
        </p:txBody>
      </p:sp>
      <p:sp>
        <p:nvSpPr>
          <p:cNvPr id="3" name="2 Marcador de contenido"/>
          <p:cNvSpPr>
            <a:spLocks noGrp="1"/>
          </p:cNvSpPr>
          <p:nvPr>
            <p:ph sz="quarter" idx="1"/>
          </p:nvPr>
        </p:nvSpPr>
        <p:spPr/>
        <p:txBody>
          <a:bodyPr/>
          <a:lstStyle/>
          <a:p>
            <a:pPr algn="just"/>
            <a:r>
              <a:rPr lang="es-EC" dirty="0" smtClean="0"/>
              <a:t>Para poder usar el modelo matemático propuesto se debe comprobar que la respuesta del mismo sea al menos el 89% aproximado a la planta real.</a:t>
            </a:r>
          </a:p>
          <a:p>
            <a:pPr algn="just"/>
            <a:endParaRPr lang="es-EC" dirty="0" smtClean="0"/>
          </a:p>
          <a:p>
            <a:pPr algn="just"/>
            <a:r>
              <a:rPr lang="es-EC" dirty="0" smtClean="0"/>
              <a:t>El modelo matemático fue simulado bajo las mismas condiciones de Temperatura inicial de cerveza.</a:t>
            </a:r>
          </a:p>
          <a:p>
            <a:pPr algn="just">
              <a:buNone/>
            </a:pPr>
            <a:r>
              <a:rPr lang="es-EC" dirty="0" smtClean="0"/>
              <a:t>		</a:t>
            </a:r>
            <a:r>
              <a:rPr lang="es-EC" dirty="0" err="1" smtClean="0"/>
              <a:t>Tini</a:t>
            </a:r>
            <a:r>
              <a:rPr lang="es-EC" dirty="0" smtClean="0"/>
              <a:t> = </a:t>
            </a:r>
            <a:r>
              <a:rPr lang="es-EC" b="1" dirty="0" smtClean="0"/>
              <a:t>15.78</a:t>
            </a:r>
            <a:r>
              <a:rPr lang="es-EC" dirty="0" smtClean="0"/>
              <a:t> [C]</a:t>
            </a:r>
          </a:p>
          <a:p>
            <a:pPr algn="just">
              <a:buNone/>
            </a:pPr>
            <a:r>
              <a:rPr lang="es-EC" dirty="0" smtClean="0"/>
              <a:t>		</a:t>
            </a:r>
            <a:r>
              <a:rPr lang="es-EC" dirty="0" err="1" smtClean="0"/>
              <a:t>Tfin</a:t>
            </a:r>
            <a:r>
              <a:rPr lang="es-EC" dirty="0" smtClean="0"/>
              <a:t> = </a:t>
            </a:r>
            <a:r>
              <a:rPr lang="es-EC" b="1" dirty="0" smtClean="0"/>
              <a:t>5</a:t>
            </a:r>
            <a:r>
              <a:rPr lang="es-EC" dirty="0" smtClean="0"/>
              <a:t> [C]</a:t>
            </a:r>
          </a:p>
          <a:p>
            <a:pPr algn="just"/>
            <a:endParaRPr lang="es-ES" dirty="0" smtClean="0"/>
          </a:p>
          <a:p>
            <a:pPr algn="just"/>
            <a:r>
              <a:rPr lang="es-ES" dirty="0" smtClean="0"/>
              <a:t>El porcentaje de aproximación fue de </a:t>
            </a:r>
            <a:r>
              <a:rPr lang="es-ES" b="1" dirty="0" smtClean="0"/>
              <a:t>91.61%</a:t>
            </a:r>
            <a:endParaRPr lang="es-EC" b="1"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Validación de modelo</a:t>
            </a:r>
            <a:endParaRPr lang="es-EC" dirty="0"/>
          </a:p>
        </p:txBody>
      </p:sp>
      <p:sp>
        <p:nvSpPr>
          <p:cNvPr id="3" name="2 Marcador de contenido"/>
          <p:cNvSpPr>
            <a:spLocks noGrp="1"/>
          </p:cNvSpPr>
          <p:nvPr>
            <p:ph sz="quarter" idx="1"/>
          </p:nvPr>
        </p:nvSpPr>
        <p:spPr/>
        <p:txBody>
          <a:bodyPr/>
          <a:lstStyle/>
          <a:p>
            <a:endParaRPr lang="es-EC"/>
          </a:p>
        </p:txBody>
      </p:sp>
      <p:pic>
        <p:nvPicPr>
          <p:cNvPr id="4" name="3 Imagen"/>
          <p:cNvPicPr/>
          <p:nvPr/>
        </p:nvPicPr>
        <p:blipFill>
          <a:blip r:embed="rId2" cstate="print"/>
          <a:srcRect l="15286" t="28571" r="28809" b="19619"/>
          <a:stretch>
            <a:fillRect/>
          </a:stretch>
        </p:blipFill>
        <p:spPr bwMode="auto">
          <a:xfrm>
            <a:off x="357158" y="1571612"/>
            <a:ext cx="6929486" cy="4714908"/>
          </a:xfrm>
          <a:prstGeom prst="rect">
            <a:avLst/>
          </a:prstGeom>
          <a:noFill/>
          <a:ln w="9525">
            <a:noFill/>
            <a:miter lim="800000"/>
            <a:headEnd/>
            <a:tailEnd/>
          </a:ln>
        </p:spPr>
      </p:pic>
      <p:sp>
        <p:nvSpPr>
          <p:cNvPr id="5" name="4 CuadroTexto"/>
          <p:cNvSpPr txBox="1"/>
          <p:nvPr/>
        </p:nvSpPr>
        <p:spPr>
          <a:xfrm>
            <a:off x="7263460" y="3857628"/>
            <a:ext cx="1380506" cy="369332"/>
          </a:xfrm>
          <a:prstGeom prst="rect">
            <a:avLst/>
          </a:prstGeom>
          <a:noFill/>
        </p:spPr>
        <p:txBody>
          <a:bodyPr wrap="none" rtlCol="0">
            <a:spAutoFit/>
          </a:bodyPr>
          <a:lstStyle/>
          <a:p>
            <a:r>
              <a:rPr lang="es-ES" dirty="0" smtClean="0"/>
              <a:t>Simulación</a:t>
            </a:r>
            <a:endParaRPr lang="es-EC" dirty="0"/>
          </a:p>
        </p:txBody>
      </p:sp>
      <p:sp>
        <p:nvSpPr>
          <p:cNvPr id="6" name="5 CuadroTexto"/>
          <p:cNvSpPr txBox="1"/>
          <p:nvPr/>
        </p:nvSpPr>
        <p:spPr>
          <a:xfrm>
            <a:off x="7262416" y="3643314"/>
            <a:ext cx="667170" cy="369332"/>
          </a:xfrm>
          <a:prstGeom prst="rect">
            <a:avLst/>
          </a:prstGeom>
          <a:noFill/>
        </p:spPr>
        <p:txBody>
          <a:bodyPr wrap="none" rtlCol="0">
            <a:spAutoFit/>
          </a:bodyPr>
          <a:lstStyle/>
          <a:p>
            <a:r>
              <a:rPr lang="es-ES" dirty="0" smtClean="0"/>
              <a:t>Real</a:t>
            </a:r>
            <a:endParaRPr lang="es-EC" dirty="0"/>
          </a:p>
        </p:txBody>
      </p:sp>
      <p:sp>
        <p:nvSpPr>
          <p:cNvPr id="7" name="6 Marcador de número de diapositiva"/>
          <p:cNvSpPr>
            <a:spLocks noGrp="1"/>
          </p:cNvSpPr>
          <p:nvPr>
            <p:ph type="sldNum" sz="quarter" idx="15"/>
          </p:nvPr>
        </p:nvSpPr>
        <p:spPr/>
        <p:txBody>
          <a:bodyPr/>
          <a:lstStyle/>
          <a:p>
            <a:fld id="{132FADFE-3B8F-471C-ABF0-DBC7717ECBBC}" type="slidenum">
              <a:rPr lang="es-ES" smtClean="0"/>
              <a:pPr/>
              <a:t>22</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Señal PRBS </a:t>
            </a:r>
            <a:endParaRPr lang="es-EC" dirty="0"/>
          </a:p>
        </p:txBody>
      </p:sp>
      <p:sp>
        <p:nvSpPr>
          <p:cNvPr id="3" name="2 Marcador de contenido"/>
          <p:cNvSpPr>
            <a:spLocks noGrp="1"/>
          </p:cNvSpPr>
          <p:nvPr>
            <p:ph sz="quarter" idx="1"/>
          </p:nvPr>
        </p:nvSpPr>
        <p:spPr>
          <a:xfrm>
            <a:off x="457200" y="1600200"/>
            <a:ext cx="7467600" cy="1108720"/>
          </a:xfrm>
        </p:spPr>
        <p:txBody>
          <a:bodyPr/>
          <a:lstStyle/>
          <a:p>
            <a:pPr algn="just"/>
            <a:r>
              <a:rPr lang="es-ES" sz="2000" dirty="0" smtClean="0"/>
              <a:t>El diseño de la señal de entrada (señal PRBS), es realizado con el programa </a:t>
            </a:r>
            <a:r>
              <a:rPr lang="es-ES" sz="2000" i="1" dirty="0" smtClean="0"/>
              <a:t>Input </a:t>
            </a:r>
            <a:r>
              <a:rPr lang="es-ES" sz="2000" i="1" dirty="0" err="1" smtClean="0"/>
              <a:t>Design</a:t>
            </a:r>
            <a:r>
              <a:rPr lang="es-ES" sz="2000" i="1" dirty="0" smtClean="0"/>
              <a:t> </a:t>
            </a:r>
            <a:r>
              <a:rPr lang="es-ES" sz="2000" i="1" dirty="0" err="1" smtClean="0"/>
              <a:t>Gui</a:t>
            </a:r>
            <a:r>
              <a:rPr lang="es-ES" sz="2000" dirty="0" smtClean="0"/>
              <a:t>, aplicación realizada en </a:t>
            </a:r>
            <a:r>
              <a:rPr lang="es-ES" sz="2000" dirty="0" err="1" smtClean="0"/>
              <a:t>Matlab</a:t>
            </a:r>
            <a:r>
              <a:rPr lang="es-ES" sz="2000" dirty="0" smtClean="0"/>
              <a:t> por Daniel E. Rivera y Martin W. Braun.</a:t>
            </a:r>
            <a:endParaRPr lang="es-EC" sz="2000" dirty="0" smtClean="0"/>
          </a:p>
          <a:p>
            <a:endParaRPr lang="es-EC" dirty="0"/>
          </a:p>
        </p:txBody>
      </p:sp>
      <p:pic>
        <p:nvPicPr>
          <p:cNvPr id="4" name="3 Imagen"/>
          <p:cNvPicPr/>
          <p:nvPr/>
        </p:nvPicPr>
        <p:blipFill>
          <a:blip r:embed="rId2" cstate="print"/>
          <a:srcRect l="13219" t="32690" r="52477" b="23854"/>
          <a:stretch>
            <a:fillRect/>
          </a:stretch>
        </p:blipFill>
        <p:spPr bwMode="auto">
          <a:xfrm>
            <a:off x="2411760" y="2861528"/>
            <a:ext cx="4004945" cy="3159760"/>
          </a:xfrm>
          <a:prstGeom prst="rect">
            <a:avLst/>
          </a:prstGeom>
          <a:noFill/>
          <a:ln w="9525">
            <a:noFill/>
            <a:miter lim="800000"/>
            <a:headEnd/>
            <a:tailEnd/>
          </a:ln>
        </p:spPr>
      </p:pic>
      <p:sp>
        <p:nvSpPr>
          <p:cNvPr id="5" name="4 Marcador de número de diapositiva"/>
          <p:cNvSpPr>
            <a:spLocks noGrp="1"/>
          </p:cNvSpPr>
          <p:nvPr>
            <p:ph type="sldNum" sz="quarter" idx="15"/>
          </p:nvPr>
        </p:nvSpPr>
        <p:spPr/>
        <p:txBody>
          <a:bodyPr/>
          <a:lstStyle/>
          <a:p>
            <a:fld id="{132FADFE-3B8F-471C-ABF0-DBC7717ECBBC}" type="slidenum">
              <a:rPr lang="es-ES" smtClean="0"/>
              <a:pPr/>
              <a:t>23</a:t>
            </a:fld>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Qué debemos tomar en cuenta para diseñar la señal de entrada ? </a:t>
            </a:r>
            <a:endParaRPr lang="es-EC" dirty="0"/>
          </a:p>
        </p:txBody>
      </p:sp>
      <p:sp>
        <p:nvSpPr>
          <p:cNvPr id="3" name="2 Marcador de contenido"/>
          <p:cNvSpPr>
            <a:spLocks noGrp="1"/>
          </p:cNvSpPr>
          <p:nvPr>
            <p:ph sz="quarter" idx="1"/>
          </p:nvPr>
        </p:nvSpPr>
        <p:spPr>
          <a:xfrm>
            <a:off x="457200" y="1428736"/>
            <a:ext cx="7467600" cy="4873752"/>
          </a:xfrm>
        </p:spPr>
        <p:txBody>
          <a:bodyPr>
            <a:normAutofit/>
          </a:bodyPr>
          <a:lstStyle/>
          <a:p>
            <a:endParaRPr lang="es-EC" dirty="0" smtClean="0"/>
          </a:p>
          <a:p>
            <a:r>
              <a:rPr lang="es-EC" dirty="0" smtClean="0"/>
              <a:t>La señal debe ser amigable con la planta</a:t>
            </a:r>
            <a:br>
              <a:rPr lang="es-EC" dirty="0" smtClean="0"/>
            </a:br>
            <a:endParaRPr lang="es-EC" dirty="0" smtClean="0"/>
          </a:p>
          <a:p>
            <a:pPr lvl="1"/>
            <a:r>
              <a:rPr lang="es-EC" dirty="0" smtClean="0"/>
              <a:t>Debe tener la menor duración posible</a:t>
            </a:r>
            <a:br>
              <a:rPr lang="es-EC" dirty="0" smtClean="0"/>
            </a:br>
            <a:endParaRPr lang="es-EC" dirty="0" smtClean="0"/>
          </a:p>
          <a:p>
            <a:pPr lvl="1"/>
            <a:r>
              <a:rPr lang="es-EC" dirty="0" smtClean="0"/>
              <a:t>Debe ser diseñada teniendo en consideración el Tao de la planta.</a:t>
            </a:r>
            <a:br>
              <a:rPr lang="es-EC" dirty="0" smtClean="0"/>
            </a:br>
            <a:endParaRPr lang="es-EC" dirty="0" smtClean="0"/>
          </a:p>
          <a:p>
            <a:pPr lvl="1"/>
            <a:r>
              <a:rPr lang="es-EC" dirty="0" smtClean="0"/>
              <a:t>Tener en cuenta limitaciones de almacenamiento de datos.</a:t>
            </a:r>
          </a:p>
          <a:p>
            <a:endParaRPr lang="es-EC" dirty="0" smtClean="0"/>
          </a:p>
          <a:p>
            <a:pPr lvl="1"/>
            <a:r>
              <a:rPr lang="es-EC" dirty="0" smtClean="0"/>
              <a:t/>
            </a:r>
            <a:br>
              <a:rPr lang="es-EC" dirty="0" smtClean="0"/>
            </a:b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24</a:t>
            </a:fld>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Señales PRBS generadas</a:t>
            </a:r>
            <a:endParaRPr lang="es-EC" dirty="0"/>
          </a:p>
        </p:txBody>
      </p:sp>
      <p:graphicFrame>
        <p:nvGraphicFramePr>
          <p:cNvPr id="6" name="5 Marcador de contenido"/>
          <p:cNvGraphicFramePr>
            <a:graphicFrameLocks noGrp="1"/>
          </p:cNvGraphicFramePr>
          <p:nvPr>
            <p:ph sz="quarter" idx="1"/>
          </p:nvPr>
        </p:nvGraphicFramePr>
        <p:xfrm>
          <a:off x="1142975" y="2563182"/>
          <a:ext cx="6572297" cy="1508760"/>
        </p:xfrm>
        <a:graphic>
          <a:graphicData uri="http://schemas.openxmlformats.org/drawingml/2006/table">
            <a:tbl>
              <a:tblPr/>
              <a:tblGrid>
                <a:gridCol w="681850"/>
                <a:gridCol w="204187"/>
                <a:gridCol w="1057789"/>
                <a:gridCol w="1085800"/>
                <a:gridCol w="429013"/>
                <a:gridCol w="785786"/>
                <a:gridCol w="751877"/>
                <a:gridCol w="628776"/>
                <a:gridCol w="514521"/>
                <a:gridCol w="432698"/>
              </a:tblGrid>
              <a:tr h="190500">
                <a:tc gridSpan="2">
                  <a:txBody>
                    <a:bodyPr/>
                    <a:lstStyle/>
                    <a:p>
                      <a:pPr algn="ctr">
                        <a:spcAft>
                          <a:spcPts val="0"/>
                        </a:spcAft>
                      </a:pPr>
                      <a:r>
                        <a:rPr lang="es-ES" sz="1200" dirty="0">
                          <a:solidFill>
                            <a:srgbClr val="000000"/>
                          </a:solidFill>
                          <a:latin typeface="Arial"/>
                          <a:ea typeface="Times New Roman"/>
                          <a:cs typeface="Times New Roman"/>
                        </a:rPr>
                        <a:t>Nombre</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S" sz="1200">
                          <a:solidFill>
                            <a:srgbClr val="000000"/>
                          </a:solidFill>
                          <a:latin typeface="Arial"/>
                          <a:ea typeface="Times New Roman"/>
                          <a:cs typeface="Times New Roman"/>
                        </a:rPr>
                        <a:t>Tiempo Muestreo</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Tiempo de Cambio</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 Reg</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Long Señal</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Seg</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Min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Horas</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Días</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200" dirty="0" smtClean="0">
                          <a:solidFill>
                            <a:srgbClr val="000000"/>
                          </a:solidFill>
                          <a:latin typeface="Arial"/>
                          <a:ea typeface="Times New Roman"/>
                          <a:cs typeface="Times New Roman"/>
                        </a:rPr>
                        <a:t>PRBS</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4</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4</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14900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14900,0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248,3</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4,1</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0,2</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200">
                          <a:solidFill>
                            <a:srgbClr val="000000"/>
                          </a:solidFill>
                          <a:latin typeface="Arial"/>
                          <a:ea typeface="Times New Roman"/>
                          <a:cs typeface="Times New Roman"/>
                        </a:rPr>
                        <a:t>PRBS</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5</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5</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30900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30900,0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515,0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8,6</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0,4</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200">
                          <a:solidFill>
                            <a:srgbClr val="000000"/>
                          </a:solidFill>
                          <a:highlight>
                            <a:srgbClr val="C0C0C0"/>
                          </a:highlight>
                          <a:latin typeface="Arial"/>
                          <a:ea typeface="Times New Roman"/>
                          <a:cs typeface="Times New Roman"/>
                        </a:rPr>
                        <a:t>PRBS</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highlight>
                            <a:srgbClr val="C0C0C0"/>
                          </a:highlight>
                          <a:latin typeface="Arial"/>
                          <a:ea typeface="Times New Roman"/>
                          <a:cs typeface="Times New Roman"/>
                        </a:rPr>
                        <a:t>6</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highlight>
                            <a:srgbClr val="C0C0C0"/>
                          </a:highlight>
                          <a:latin typeface="Arial"/>
                          <a:ea typeface="Times New Roman"/>
                          <a:cs typeface="Times New Roman"/>
                        </a:rPr>
                        <a:t>100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highlight>
                            <a:srgbClr val="C0C0C0"/>
                          </a:highlight>
                          <a:latin typeface="Arial"/>
                          <a:ea typeface="Times New Roman"/>
                          <a:cs typeface="Times New Roman"/>
                        </a:rPr>
                        <a:t>1000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highlight>
                            <a:srgbClr val="C0C0C0"/>
                          </a:highlight>
                          <a:latin typeface="Arial"/>
                          <a:ea typeface="Times New Roman"/>
                          <a:cs typeface="Times New Roman"/>
                        </a:rPr>
                        <a:t>6</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highlight>
                            <a:srgbClr val="C0C0C0"/>
                          </a:highlight>
                          <a:latin typeface="Arial"/>
                          <a:ea typeface="Times New Roman"/>
                          <a:cs typeface="Times New Roman"/>
                        </a:rPr>
                        <a:t>62900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highlight>
                            <a:srgbClr val="C0C0C0"/>
                          </a:highlight>
                          <a:latin typeface="Arial"/>
                          <a:ea typeface="Times New Roman"/>
                          <a:cs typeface="Times New Roman"/>
                        </a:rPr>
                        <a:t>62900,0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highlight>
                            <a:srgbClr val="C0C0C0"/>
                          </a:highlight>
                          <a:latin typeface="Arial"/>
                          <a:ea typeface="Times New Roman"/>
                          <a:cs typeface="Times New Roman"/>
                        </a:rPr>
                        <a:t>1048,3</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highlight>
                            <a:srgbClr val="C0C0C0"/>
                          </a:highlight>
                          <a:latin typeface="Arial"/>
                          <a:ea typeface="Times New Roman"/>
                          <a:cs typeface="Times New Roman"/>
                        </a:rPr>
                        <a:t>17,5</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highlight>
                            <a:srgbClr val="C0C0C0"/>
                          </a:highlight>
                          <a:latin typeface="Arial"/>
                          <a:ea typeface="Times New Roman"/>
                          <a:cs typeface="Times New Roman"/>
                        </a:rPr>
                        <a:t>0,7</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200">
                          <a:solidFill>
                            <a:srgbClr val="000000"/>
                          </a:solidFill>
                          <a:latin typeface="Arial"/>
                          <a:ea typeface="Times New Roman"/>
                          <a:cs typeface="Times New Roman"/>
                        </a:rPr>
                        <a:t>PRBS</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7</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7</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126900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126900,0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2115,0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35,3</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1,5</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200">
                          <a:solidFill>
                            <a:srgbClr val="000000"/>
                          </a:solidFill>
                          <a:latin typeface="Arial"/>
                          <a:ea typeface="Times New Roman"/>
                          <a:cs typeface="Times New Roman"/>
                        </a:rPr>
                        <a:t>PRBS</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8</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8</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254900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254900,0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4248,3</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70,8</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3,0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S" sz="1200">
                          <a:solidFill>
                            <a:srgbClr val="000000"/>
                          </a:solidFill>
                          <a:latin typeface="Arial"/>
                          <a:ea typeface="Times New Roman"/>
                          <a:cs typeface="Times New Roman"/>
                        </a:rPr>
                        <a:t>PRBS</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9</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9</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510900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Arial"/>
                          <a:ea typeface="Times New Roman"/>
                          <a:cs typeface="Times New Roman"/>
                        </a:rPr>
                        <a:t>510900,0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8515,0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141,9</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Arial"/>
                          <a:ea typeface="Times New Roman"/>
                          <a:cs typeface="Times New Roman"/>
                        </a:rPr>
                        <a:t>5,9</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2000232" y="4143380"/>
            <a:ext cx="5059398" cy="369332"/>
          </a:xfrm>
          <a:prstGeom prst="rect">
            <a:avLst/>
          </a:prstGeom>
          <a:noFill/>
        </p:spPr>
        <p:txBody>
          <a:bodyPr wrap="none" rtlCol="0">
            <a:spAutoFit/>
          </a:bodyPr>
          <a:lstStyle/>
          <a:p>
            <a:r>
              <a:rPr lang="es-ES" dirty="0" smtClean="0"/>
              <a:t>Cuadro comparativo señales PRBS generadas</a:t>
            </a:r>
            <a:endParaRPr lang="es-EC" dirty="0"/>
          </a:p>
        </p:txBody>
      </p:sp>
      <p:sp>
        <p:nvSpPr>
          <p:cNvPr id="5" name="4 Marcador de número de diapositiva"/>
          <p:cNvSpPr>
            <a:spLocks noGrp="1"/>
          </p:cNvSpPr>
          <p:nvPr>
            <p:ph type="sldNum" sz="quarter" idx="15"/>
          </p:nvPr>
        </p:nvSpPr>
        <p:spPr/>
        <p:txBody>
          <a:bodyPr/>
          <a:lstStyle/>
          <a:p>
            <a:fld id="{132FADFE-3B8F-471C-ABF0-DBC7717ECBBC}" type="slidenum">
              <a:rPr lang="es-ES" smtClean="0"/>
              <a:pPr/>
              <a:t>25</a:t>
            </a:fld>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Señal PRBS </a:t>
            </a:r>
            <a:endParaRPr lang="es-EC" dirty="0"/>
          </a:p>
        </p:txBody>
      </p:sp>
      <p:sp>
        <p:nvSpPr>
          <p:cNvPr id="5" name="4 Marcador de contenido"/>
          <p:cNvSpPr>
            <a:spLocks noGrp="1"/>
          </p:cNvSpPr>
          <p:nvPr>
            <p:ph sz="quarter" idx="1"/>
          </p:nvPr>
        </p:nvSpPr>
        <p:spPr>
          <a:xfrm>
            <a:off x="488776" y="1628800"/>
            <a:ext cx="7467600" cy="388640"/>
          </a:xfrm>
        </p:spPr>
        <p:txBody>
          <a:bodyPr>
            <a:normAutofit fontScale="92500" lnSpcReduction="20000"/>
          </a:bodyPr>
          <a:lstStyle/>
          <a:p>
            <a:r>
              <a:rPr lang="es-EC" dirty="0" smtClean="0"/>
              <a:t>Señal a utilizarse:</a:t>
            </a:r>
            <a:endParaRPr lang="es-EC" dirty="0"/>
          </a:p>
        </p:txBody>
      </p:sp>
      <p:graphicFrame>
        <p:nvGraphicFramePr>
          <p:cNvPr id="6" name="5 Tabla"/>
          <p:cNvGraphicFramePr>
            <a:graphicFrameLocks noGrp="1"/>
          </p:cNvGraphicFramePr>
          <p:nvPr/>
        </p:nvGraphicFramePr>
        <p:xfrm>
          <a:off x="1000100" y="2768918"/>
          <a:ext cx="7000924" cy="556260"/>
        </p:xfrm>
        <a:graphic>
          <a:graphicData uri="http://schemas.openxmlformats.org/drawingml/2006/table">
            <a:tbl>
              <a:tblPr/>
              <a:tblGrid>
                <a:gridCol w="503805"/>
                <a:gridCol w="150487"/>
                <a:gridCol w="1210442"/>
                <a:gridCol w="1243155"/>
                <a:gridCol w="490718"/>
                <a:gridCol w="899652"/>
                <a:gridCol w="817865"/>
                <a:gridCol w="719720"/>
                <a:gridCol w="539790"/>
                <a:gridCol w="425290"/>
              </a:tblGrid>
              <a:tr h="190500">
                <a:tc gridSpan="2">
                  <a:txBody>
                    <a:bodyPr/>
                    <a:lstStyle/>
                    <a:p>
                      <a:pPr algn="ctr">
                        <a:spcAft>
                          <a:spcPts val="0"/>
                        </a:spcAft>
                      </a:pPr>
                      <a:r>
                        <a:rPr lang="es-ES" sz="1200" dirty="0">
                          <a:solidFill>
                            <a:srgbClr val="000000"/>
                          </a:solidFill>
                          <a:latin typeface="Arial"/>
                          <a:ea typeface="Times New Roman"/>
                          <a:cs typeface="Times New Roman"/>
                        </a:rPr>
                        <a:t>Nombre</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S" sz="1200">
                          <a:solidFill>
                            <a:srgbClr val="000000"/>
                          </a:solidFill>
                          <a:latin typeface="Arial"/>
                          <a:ea typeface="Times New Roman"/>
                          <a:cs typeface="Times New Roman"/>
                        </a:rPr>
                        <a:t>Tiempo Muestreo</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Tiempo de Cambio</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 Reg</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cs typeface="Times New Roman"/>
                        </a:rPr>
                        <a:t>Long Señal</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cs typeface="Times New Roman"/>
                        </a:rPr>
                        <a:t>Seg</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cs typeface="Times New Roman"/>
                        </a:rPr>
                        <a:t>Min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cs typeface="Times New Roman"/>
                        </a:rPr>
                        <a:t>Horas</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latin typeface="Arial"/>
                          <a:ea typeface="Times New Roman"/>
                          <a:cs typeface="Times New Roman"/>
                        </a:rPr>
                        <a:t>Días</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200">
                          <a:solidFill>
                            <a:srgbClr val="000000"/>
                          </a:solidFill>
                          <a:latin typeface="Arial"/>
                          <a:ea typeface="Times New Roman"/>
                          <a:cs typeface="Times New Roman"/>
                        </a:rPr>
                        <a:t>PRBS</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latin typeface="Arial"/>
                          <a:ea typeface="Times New Roman"/>
                          <a:cs typeface="Times New Roman"/>
                        </a:rPr>
                        <a:t>6</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1000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cs typeface="Times New Roman"/>
                        </a:rPr>
                        <a:t>6</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latin typeface="Arial"/>
                          <a:ea typeface="Times New Roman"/>
                          <a:cs typeface="Times New Roman"/>
                        </a:rPr>
                        <a:t>62900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latin typeface="Arial"/>
                          <a:ea typeface="Times New Roman"/>
                          <a:cs typeface="Times New Roman"/>
                        </a:rPr>
                        <a:t>62900,0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latin typeface="Arial"/>
                          <a:ea typeface="Times New Roman"/>
                          <a:cs typeface="Times New Roman"/>
                        </a:rPr>
                        <a:t>1048,3</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a:solidFill>
                            <a:srgbClr val="000000"/>
                          </a:solidFill>
                          <a:latin typeface="Arial"/>
                          <a:ea typeface="Times New Roman"/>
                          <a:cs typeface="Times New Roman"/>
                        </a:rPr>
                        <a:t>17,5</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dirty="0">
                          <a:solidFill>
                            <a:srgbClr val="000000"/>
                          </a:solidFill>
                          <a:latin typeface="Arial"/>
                          <a:ea typeface="Times New Roman"/>
                          <a:cs typeface="Times New Roman"/>
                        </a:rPr>
                        <a:t>0,7</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3413681" y="3500438"/>
            <a:ext cx="2372765" cy="369332"/>
          </a:xfrm>
          <a:prstGeom prst="rect">
            <a:avLst/>
          </a:prstGeom>
          <a:noFill/>
        </p:spPr>
        <p:txBody>
          <a:bodyPr wrap="none" rtlCol="0">
            <a:spAutoFit/>
          </a:bodyPr>
          <a:lstStyle/>
          <a:p>
            <a:r>
              <a:rPr lang="es-ES" dirty="0" smtClean="0"/>
              <a:t>Señal PRBS elegida</a:t>
            </a:r>
            <a:endParaRPr lang="es-EC" dirty="0"/>
          </a:p>
        </p:txBody>
      </p:sp>
      <p:sp>
        <p:nvSpPr>
          <p:cNvPr id="8" name="7 Marcador de número de diapositiva"/>
          <p:cNvSpPr>
            <a:spLocks noGrp="1"/>
          </p:cNvSpPr>
          <p:nvPr>
            <p:ph type="sldNum" sz="quarter" idx="15"/>
          </p:nvPr>
        </p:nvSpPr>
        <p:spPr/>
        <p:txBody>
          <a:bodyPr/>
          <a:lstStyle/>
          <a:p>
            <a:fld id="{132FADFE-3B8F-471C-ABF0-DBC7717ECBBC}" type="slidenum">
              <a:rPr lang="es-ES" smtClean="0"/>
              <a:pPr/>
              <a:t>26</a:t>
            </a:fld>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Señal PRBS </a:t>
            </a:r>
            <a:endParaRPr lang="es-EC" dirty="0"/>
          </a:p>
        </p:txBody>
      </p:sp>
      <p:pic>
        <p:nvPicPr>
          <p:cNvPr id="4" name="3 Imagen"/>
          <p:cNvPicPr/>
          <p:nvPr/>
        </p:nvPicPr>
        <p:blipFill>
          <a:blip r:embed="rId2" cstate="print"/>
          <a:srcRect l="5429" t="11587" r="5079" b="3824"/>
          <a:stretch>
            <a:fillRect/>
          </a:stretch>
        </p:blipFill>
        <p:spPr bwMode="auto">
          <a:xfrm>
            <a:off x="1643042" y="1500174"/>
            <a:ext cx="5929354" cy="4071966"/>
          </a:xfrm>
          <a:prstGeom prst="rect">
            <a:avLst/>
          </a:prstGeom>
          <a:noFill/>
          <a:ln w="9525">
            <a:noFill/>
            <a:miter lim="800000"/>
            <a:headEnd/>
            <a:tailEnd/>
          </a:ln>
        </p:spPr>
      </p:pic>
      <p:sp>
        <p:nvSpPr>
          <p:cNvPr id="5" name="4 CuadroTexto"/>
          <p:cNvSpPr txBox="1"/>
          <p:nvPr/>
        </p:nvSpPr>
        <p:spPr>
          <a:xfrm>
            <a:off x="3214678" y="5715016"/>
            <a:ext cx="2856872" cy="369332"/>
          </a:xfrm>
          <a:prstGeom prst="rect">
            <a:avLst/>
          </a:prstGeom>
          <a:noFill/>
        </p:spPr>
        <p:txBody>
          <a:bodyPr wrap="none" rtlCol="0">
            <a:spAutoFit/>
          </a:bodyPr>
          <a:lstStyle/>
          <a:p>
            <a:r>
              <a:rPr lang="es-ES" dirty="0" smtClean="0"/>
              <a:t>Forma de la señal PRBS </a:t>
            </a:r>
            <a:endParaRPr lang="es-EC" dirty="0"/>
          </a:p>
        </p:txBody>
      </p:sp>
      <p:sp>
        <p:nvSpPr>
          <p:cNvPr id="6" name="5 Marcador de número de diapositiva"/>
          <p:cNvSpPr>
            <a:spLocks noGrp="1"/>
          </p:cNvSpPr>
          <p:nvPr>
            <p:ph type="sldNum" sz="quarter" idx="15"/>
          </p:nvPr>
        </p:nvSpPr>
        <p:spPr/>
        <p:txBody>
          <a:bodyPr/>
          <a:lstStyle/>
          <a:p>
            <a:fld id="{132FADFE-3B8F-471C-ABF0-DBC7717ECBBC}" type="slidenum">
              <a:rPr lang="es-ES" smtClean="0"/>
              <a:pPr/>
              <a:t>27</a:t>
            </a:fld>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Diagrama de entradas y Salidas</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28</a:t>
            </a:fld>
            <a:endParaRPr lang="es-ES"/>
          </a:p>
        </p:txBody>
      </p:sp>
      <p:pic>
        <p:nvPicPr>
          <p:cNvPr id="47107" name="Picture 3"/>
          <p:cNvPicPr>
            <a:picLocks noChangeAspect="1" noChangeArrowheads="1"/>
          </p:cNvPicPr>
          <p:nvPr/>
        </p:nvPicPr>
        <p:blipFill>
          <a:blip r:embed="rId2" cstate="print"/>
          <a:srcRect l="11245" t="25000" r="23240" b="27143"/>
          <a:stretch>
            <a:fillRect/>
          </a:stretch>
        </p:blipFill>
        <p:spPr bwMode="auto">
          <a:xfrm>
            <a:off x="2143108" y="2357430"/>
            <a:ext cx="4643470" cy="23217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Descripción de modelo simulado</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29</a:t>
            </a:fld>
            <a:endParaRPr lang="es-ES"/>
          </a:p>
        </p:txBody>
      </p:sp>
      <p:pic>
        <p:nvPicPr>
          <p:cNvPr id="5" name="Picture 3"/>
          <p:cNvPicPr>
            <a:picLocks noChangeAspect="1" noChangeArrowheads="1"/>
          </p:cNvPicPr>
          <p:nvPr/>
        </p:nvPicPr>
        <p:blipFill>
          <a:blip r:embed="rId2" cstate="print"/>
          <a:srcRect l="7190" t="32850" r="9659" b="36281"/>
          <a:stretch>
            <a:fillRect/>
          </a:stretch>
        </p:blipFill>
        <p:spPr bwMode="auto">
          <a:xfrm>
            <a:off x="642910" y="2428868"/>
            <a:ext cx="7215238" cy="1928826"/>
          </a:xfrm>
          <a:prstGeom prst="rect">
            <a:avLst/>
          </a:prstGeom>
          <a:noFill/>
          <a:ln w="9525">
            <a:noFill/>
            <a:miter lim="800000"/>
            <a:headEnd/>
            <a:tailEnd/>
          </a:ln>
          <a:effectLst/>
        </p:spPr>
      </p:pic>
      <p:sp>
        <p:nvSpPr>
          <p:cNvPr id="6" name="5 Rectángulo"/>
          <p:cNvSpPr/>
          <p:nvPr/>
        </p:nvSpPr>
        <p:spPr>
          <a:xfrm>
            <a:off x="1428728" y="2357430"/>
            <a:ext cx="2071702"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1928794" y="3500438"/>
            <a:ext cx="1500835" cy="776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4286248" y="2714620"/>
            <a:ext cx="1500835" cy="776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6215074" y="2643182"/>
            <a:ext cx="1000132" cy="847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5786446" y="3643314"/>
            <a:ext cx="1643074" cy="633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sp>
        <p:nvSpPr>
          <p:cNvPr id="3" name="2 Marcador de contenido"/>
          <p:cNvSpPr>
            <a:spLocks noGrp="1"/>
          </p:cNvSpPr>
          <p:nvPr>
            <p:ph sz="quarter" idx="1"/>
          </p:nvPr>
        </p:nvSpPr>
        <p:spPr/>
        <p:txBody>
          <a:bodyPr/>
          <a:lstStyle/>
          <a:p>
            <a:pPr algn="just"/>
            <a:r>
              <a:rPr lang="es-ES" dirty="0" smtClean="0"/>
              <a:t>Los </a:t>
            </a:r>
            <a:r>
              <a:rPr lang="es-ES" dirty="0" err="1" smtClean="0"/>
              <a:t>transientes</a:t>
            </a:r>
            <a:r>
              <a:rPr lang="es-ES" dirty="0" smtClean="0"/>
              <a:t> eléctricos son muy cortos, caso contrario los </a:t>
            </a:r>
            <a:r>
              <a:rPr lang="es-ES" dirty="0" err="1" smtClean="0"/>
              <a:t>transientes</a:t>
            </a:r>
            <a:r>
              <a:rPr lang="es-ES" dirty="0" smtClean="0"/>
              <a:t> mecánicos que son mucho más largos.</a:t>
            </a:r>
          </a:p>
          <a:p>
            <a:pPr algn="just"/>
            <a:endParaRPr lang="es-ES" dirty="0" smtClean="0"/>
          </a:p>
          <a:p>
            <a:pPr algn="just"/>
            <a:r>
              <a:rPr lang="es-ES" dirty="0" smtClean="0"/>
              <a:t>La identificación de sistemas, nos brinda una herramienta poderosa, para poder modelar estos procesos, debido a que podemos estimar un </a:t>
            </a:r>
            <a:r>
              <a:rPr lang="es-ES" smtClean="0"/>
              <a:t>modelo </a:t>
            </a:r>
            <a:r>
              <a:rPr lang="es-ES" smtClean="0"/>
              <a:t>matemático.</a:t>
            </a:r>
            <a:endParaRPr lang="es-ES" dirty="0" smtClean="0"/>
          </a:p>
          <a:p>
            <a:pPr algn="just"/>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3</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del proceso</a:t>
            </a:r>
            <a:endParaRPr lang="es-EC" dirty="0"/>
          </a:p>
        </p:txBody>
      </p:sp>
      <p:sp>
        <p:nvSpPr>
          <p:cNvPr id="3" name="2 Marcador de contenido"/>
          <p:cNvSpPr>
            <a:spLocks noGrp="1"/>
          </p:cNvSpPr>
          <p:nvPr>
            <p:ph sz="quarter" idx="1"/>
          </p:nvPr>
        </p:nvSpPr>
        <p:spPr/>
        <p:txBody>
          <a:bodyPr/>
          <a:lstStyle/>
          <a:p>
            <a:pPr algn="just"/>
            <a:r>
              <a:rPr lang="es-EC" dirty="0" smtClean="0"/>
              <a:t>Se realizaron pruebas de identificación, de las cuales no se obtuvieron resultados satisfactorios.</a:t>
            </a:r>
          </a:p>
          <a:p>
            <a:pPr algn="just"/>
            <a:endParaRPr lang="es-EC" dirty="0" smtClean="0"/>
          </a:p>
          <a:p>
            <a:pPr algn="just"/>
            <a:r>
              <a:rPr lang="es-EC" dirty="0" smtClean="0"/>
              <a:t>Los resultados fueron:</a:t>
            </a:r>
          </a:p>
          <a:p>
            <a:pPr lvl="1" algn="just"/>
            <a:r>
              <a:rPr lang="es-EC" dirty="0" smtClean="0"/>
              <a:t>Gran aproximación de manera teórica (</a:t>
            </a:r>
            <a:r>
              <a:rPr lang="es-EC" dirty="0" err="1" smtClean="0"/>
              <a:t>Best</a:t>
            </a:r>
            <a:r>
              <a:rPr lang="es-EC" dirty="0" smtClean="0"/>
              <a:t> </a:t>
            </a:r>
            <a:r>
              <a:rPr lang="es-EC" dirty="0" err="1" smtClean="0"/>
              <a:t>Fits</a:t>
            </a:r>
            <a:r>
              <a:rPr lang="es-EC" dirty="0" smtClean="0"/>
              <a:t>)</a:t>
            </a:r>
          </a:p>
          <a:p>
            <a:pPr lvl="1" algn="just"/>
            <a:r>
              <a:rPr lang="es-EC" dirty="0" smtClean="0"/>
              <a:t>Al momento de validar de manera práctica el modelo identificado resultaban señales con baja aproximación.</a:t>
            </a:r>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30</a:t>
            </a:fld>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del proceso</a:t>
            </a:r>
            <a:endParaRPr lang="es-EC" dirty="0"/>
          </a:p>
        </p:txBody>
      </p:sp>
      <p:sp>
        <p:nvSpPr>
          <p:cNvPr id="3" name="2 Marcador de contenido"/>
          <p:cNvSpPr>
            <a:spLocks noGrp="1"/>
          </p:cNvSpPr>
          <p:nvPr>
            <p:ph sz="quarter" idx="1"/>
          </p:nvPr>
        </p:nvSpPr>
        <p:spPr/>
        <p:txBody>
          <a:bodyPr/>
          <a:lstStyle/>
          <a:p>
            <a:pPr algn="just"/>
            <a:r>
              <a:rPr lang="es-EC" dirty="0" smtClean="0"/>
              <a:t>Luego de realizar análisis al proceso y a la forma de identificación, se pudo concluir lo siguiente:</a:t>
            </a:r>
          </a:p>
          <a:p>
            <a:pPr lvl="1" algn="just"/>
            <a:r>
              <a:rPr lang="es-EC" dirty="0" smtClean="0"/>
              <a:t>El proceso tiene una clara tendencia a acumular la energía.</a:t>
            </a:r>
          </a:p>
          <a:p>
            <a:pPr lvl="1" algn="just"/>
            <a:r>
              <a:rPr lang="es-EC" dirty="0" smtClean="0"/>
              <a:t>La temperatura del ambiente tiene influencia sobre el proceso de enfriamiento</a:t>
            </a:r>
          </a:p>
          <a:p>
            <a:pPr lvl="1" algn="just"/>
            <a:r>
              <a:rPr lang="es-EC" dirty="0" smtClean="0"/>
              <a:t>El proceso tiene una respuesta natural, la cual se puede observar al dejar actuar el sistema sin realizar el enfriamiento mediante el amoniaco.</a:t>
            </a:r>
          </a:p>
          <a:p>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31</a:t>
            </a:fld>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del proceso</a:t>
            </a:r>
            <a:endParaRPr lang="es-EC" dirty="0"/>
          </a:p>
        </p:txBody>
      </p:sp>
      <p:sp>
        <p:nvSpPr>
          <p:cNvPr id="3" name="2 Marcador de contenido"/>
          <p:cNvSpPr>
            <a:spLocks noGrp="1"/>
          </p:cNvSpPr>
          <p:nvPr>
            <p:ph sz="quarter" idx="1"/>
          </p:nvPr>
        </p:nvSpPr>
        <p:spPr/>
        <p:txBody>
          <a:bodyPr/>
          <a:lstStyle/>
          <a:p>
            <a:pPr algn="just"/>
            <a:r>
              <a:rPr lang="es-EC" dirty="0" smtClean="0"/>
              <a:t>De acuerdo a las conclusiones anteriores sobre el proceso analizado, realizaremos el análisis del proceso por separado.</a:t>
            </a:r>
          </a:p>
          <a:p>
            <a:pPr algn="just"/>
            <a:endParaRPr lang="es-EC" dirty="0" smtClean="0"/>
          </a:p>
          <a:p>
            <a:pPr lvl="1" algn="just"/>
            <a:r>
              <a:rPr lang="es-EC" dirty="0" smtClean="0"/>
              <a:t>Análisis de respuesta del sistema de enfriamiento.</a:t>
            </a:r>
          </a:p>
          <a:p>
            <a:pPr lvl="1" algn="just"/>
            <a:r>
              <a:rPr lang="es-EC" dirty="0" smtClean="0"/>
              <a:t>Análisis de respuesta natural del sistema.</a:t>
            </a:r>
          </a:p>
          <a:p>
            <a:pPr lvl="1" algn="just">
              <a:buNone/>
            </a:pPr>
            <a:endParaRPr lang="es-EC" dirty="0" smtClean="0"/>
          </a:p>
          <a:p>
            <a:pPr algn="just"/>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32</a:t>
            </a:fld>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System</a:t>
            </a:r>
            <a:r>
              <a:rPr lang="es-EC" dirty="0" smtClean="0"/>
              <a:t> </a:t>
            </a:r>
            <a:r>
              <a:rPr lang="es-EC" dirty="0" err="1" smtClean="0"/>
              <a:t>Identification</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33</a:t>
            </a:fld>
            <a:endParaRPr lang="es-ES"/>
          </a:p>
        </p:txBody>
      </p:sp>
      <p:pic>
        <p:nvPicPr>
          <p:cNvPr id="5" name="4 Imagen"/>
          <p:cNvPicPr/>
          <p:nvPr/>
        </p:nvPicPr>
        <p:blipFill>
          <a:blip r:embed="rId2" cstate="print"/>
          <a:srcRect/>
          <a:stretch>
            <a:fillRect/>
          </a:stretch>
        </p:blipFill>
        <p:spPr bwMode="auto">
          <a:xfrm>
            <a:off x="1714480" y="2000240"/>
            <a:ext cx="5246519" cy="346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respuesta del sistema de enfriamiento</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34</a:t>
            </a:fld>
            <a:endParaRPr lang="es-ES"/>
          </a:p>
        </p:txBody>
      </p:sp>
      <p:pic>
        <p:nvPicPr>
          <p:cNvPr id="7" name="6 Imagen"/>
          <p:cNvPicPr/>
          <p:nvPr/>
        </p:nvPicPr>
        <p:blipFill>
          <a:blip r:embed="rId2" cstate="print"/>
          <a:srcRect l="1399" t="18750" r="39611" b="61607"/>
          <a:stretch>
            <a:fillRect/>
          </a:stretch>
        </p:blipFill>
        <p:spPr bwMode="auto">
          <a:xfrm>
            <a:off x="714348" y="3857628"/>
            <a:ext cx="7345008" cy="1782238"/>
          </a:xfrm>
          <a:prstGeom prst="rect">
            <a:avLst/>
          </a:prstGeom>
          <a:noFill/>
          <a:ln w="9525">
            <a:noFill/>
            <a:miter lim="800000"/>
            <a:headEnd/>
            <a:tailEnd/>
          </a:ln>
        </p:spPr>
      </p:pic>
      <p:sp>
        <p:nvSpPr>
          <p:cNvPr id="9" name="2 Marcador de contenido"/>
          <p:cNvSpPr>
            <a:spLocks noGrp="1"/>
          </p:cNvSpPr>
          <p:nvPr>
            <p:ph sz="quarter" idx="1"/>
          </p:nvPr>
        </p:nvSpPr>
        <p:spPr>
          <a:xfrm>
            <a:off x="457200" y="1600200"/>
            <a:ext cx="7472386" cy="2400304"/>
          </a:xfrm>
        </p:spPr>
        <p:txBody>
          <a:bodyPr/>
          <a:lstStyle/>
          <a:p>
            <a:pPr algn="just"/>
            <a:r>
              <a:rPr lang="es-EC" dirty="0" smtClean="0"/>
              <a:t>Se aplico la señal PRBS diseñada con anterioridad.</a:t>
            </a:r>
          </a:p>
          <a:p>
            <a:pPr algn="just"/>
            <a:r>
              <a:rPr lang="es-EC" dirty="0" smtClean="0"/>
              <a:t>Se utilizaran métodos </a:t>
            </a:r>
            <a:r>
              <a:rPr lang="es-EC" dirty="0" err="1" smtClean="0"/>
              <a:t>paramétricos</a:t>
            </a:r>
            <a:r>
              <a:rPr lang="es-EC" dirty="0" smtClean="0"/>
              <a:t> para  la identificación del sistema. </a:t>
            </a:r>
          </a:p>
          <a:p>
            <a:pPr lvl="1" algn="just">
              <a:buNone/>
            </a:pPr>
            <a:endParaRPr lang="es-EC" dirty="0" smtClean="0"/>
          </a:p>
          <a:p>
            <a:pPr algn="just"/>
            <a:endParaRPr lang="es-EC"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previo la identificación</a:t>
            </a:r>
            <a:endParaRPr lang="es-EC" dirty="0"/>
          </a:p>
        </p:txBody>
      </p:sp>
      <p:sp>
        <p:nvSpPr>
          <p:cNvPr id="3" name="2 Marcador de contenido"/>
          <p:cNvSpPr>
            <a:spLocks noGrp="1"/>
          </p:cNvSpPr>
          <p:nvPr>
            <p:ph sz="quarter" idx="1"/>
          </p:nvPr>
        </p:nvSpPr>
        <p:spPr/>
        <p:txBody>
          <a:bodyPr/>
          <a:lstStyle/>
          <a:p>
            <a:pPr algn="just"/>
            <a:r>
              <a:rPr lang="es-EC" dirty="0" smtClean="0"/>
              <a:t>Para la identificación el </a:t>
            </a:r>
            <a:r>
              <a:rPr lang="es-EC" dirty="0" err="1" smtClean="0"/>
              <a:t>System</a:t>
            </a:r>
            <a:r>
              <a:rPr lang="es-EC" dirty="0" smtClean="0"/>
              <a:t> </a:t>
            </a:r>
            <a:r>
              <a:rPr lang="es-EC" dirty="0" err="1" smtClean="0"/>
              <a:t>Identification</a:t>
            </a:r>
            <a:r>
              <a:rPr lang="es-EC" dirty="0" smtClean="0"/>
              <a:t> de </a:t>
            </a:r>
            <a:r>
              <a:rPr lang="es-EC" dirty="0" err="1" smtClean="0"/>
              <a:t>Matlab-Simulink</a:t>
            </a:r>
            <a:r>
              <a:rPr lang="es-EC" dirty="0" smtClean="0"/>
              <a:t> se tienen herramientas para el acondicionamiento de la señal. </a:t>
            </a:r>
          </a:p>
          <a:p>
            <a:pPr algn="just"/>
            <a:r>
              <a:rPr lang="es-EC" dirty="0" smtClean="0"/>
              <a:t>Las características de la señal de respuesta son las siguiente:</a:t>
            </a:r>
          </a:p>
          <a:p>
            <a:pPr lvl="1" algn="just"/>
            <a:r>
              <a:rPr lang="es-EC" dirty="0" smtClean="0"/>
              <a:t>Tendencia acumulativa</a:t>
            </a:r>
          </a:p>
          <a:p>
            <a:pPr lvl="1" algn="just"/>
            <a:r>
              <a:rPr lang="es-EC" dirty="0" smtClean="0"/>
              <a:t>Parte de un valor inicial, </a:t>
            </a:r>
            <a:r>
              <a:rPr lang="es-EC" dirty="0" err="1" smtClean="0"/>
              <a:t>Tin</a:t>
            </a:r>
            <a:endParaRPr lang="es-EC" dirty="0" smtClean="0"/>
          </a:p>
          <a:p>
            <a:pPr algn="just"/>
            <a:r>
              <a:rPr lang="es-EC" dirty="0" smtClean="0"/>
              <a:t>Por las características anteriores se decidió no realizarles ningún tipo de acondicionamiento a la señal de salida.</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35</a:t>
            </a:fld>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Selección de datos.</a:t>
            </a:r>
            <a:endParaRPr lang="es-EC" dirty="0"/>
          </a:p>
        </p:txBody>
      </p:sp>
      <p:sp>
        <p:nvSpPr>
          <p:cNvPr id="3" name="2 Marcador de contenido"/>
          <p:cNvSpPr>
            <a:spLocks noGrp="1"/>
          </p:cNvSpPr>
          <p:nvPr>
            <p:ph sz="quarter" idx="1"/>
          </p:nvPr>
        </p:nvSpPr>
        <p:spPr/>
        <p:txBody>
          <a:bodyPr/>
          <a:lstStyle/>
          <a:p>
            <a:pPr algn="just"/>
            <a:r>
              <a:rPr lang="es-EC" dirty="0" smtClean="0"/>
              <a:t>Debido a que tenemos un cantidad suficiente de datos, seleccionaremos 50% para la identificación y %50 para la validación.</a:t>
            </a:r>
          </a:p>
          <a:p>
            <a:pPr algn="just"/>
            <a:endParaRPr lang="es-EC" dirty="0" smtClean="0"/>
          </a:p>
          <a:p>
            <a:pPr algn="just"/>
            <a:r>
              <a:rPr lang="es-EC" dirty="0" smtClean="0"/>
              <a:t>Por medio de la opción “Seleccionar Rango” en </a:t>
            </a:r>
            <a:r>
              <a:rPr lang="es-EC" dirty="0" err="1" smtClean="0"/>
              <a:t>Matlab</a:t>
            </a:r>
            <a:r>
              <a:rPr lang="es-EC" dirty="0" smtClean="0"/>
              <a:t> podemos seleccionar los rangos que se crean convenientes.</a:t>
            </a:r>
          </a:p>
          <a:p>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36</a:t>
            </a:fld>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Modelos seleccionados respuesta de enfriamiento del proceso</a:t>
            </a:r>
            <a:endParaRPr lang="es-EC" dirty="0"/>
          </a:p>
        </p:txBody>
      </p:sp>
      <p:graphicFrame>
        <p:nvGraphicFramePr>
          <p:cNvPr id="5" name="4 Marcador de contenido"/>
          <p:cNvGraphicFramePr>
            <a:graphicFrameLocks noGrp="1"/>
          </p:cNvGraphicFramePr>
          <p:nvPr>
            <p:ph sz="quarter" idx="1"/>
          </p:nvPr>
        </p:nvGraphicFramePr>
        <p:xfrm>
          <a:off x="2928926" y="2285992"/>
          <a:ext cx="2814964" cy="2202660"/>
        </p:xfrm>
        <a:graphic>
          <a:graphicData uri="http://schemas.openxmlformats.org/drawingml/2006/table">
            <a:tbl>
              <a:tblPr/>
              <a:tblGrid>
                <a:gridCol w="1725100"/>
                <a:gridCol w="1089864"/>
              </a:tblGrid>
              <a:tr h="242055">
                <a:tc>
                  <a:txBody>
                    <a:bodyPr/>
                    <a:lstStyle/>
                    <a:p>
                      <a:pPr>
                        <a:spcAft>
                          <a:spcPts val="0"/>
                        </a:spcAft>
                      </a:pPr>
                      <a:r>
                        <a:rPr lang="es-ES" sz="1200" dirty="0" smtClean="0">
                          <a:solidFill>
                            <a:srgbClr val="000000"/>
                          </a:solidFill>
                          <a:latin typeface="Calibri"/>
                          <a:ea typeface="Times New Roman"/>
                          <a:cs typeface="Times New Roman"/>
                        </a:rPr>
                        <a:t>ARX</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Aproximación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204">
                <a:tc>
                  <a:txBody>
                    <a:bodyPr/>
                    <a:lstStyle/>
                    <a:p>
                      <a:pPr>
                        <a:spcAft>
                          <a:spcPts val="0"/>
                        </a:spcAft>
                      </a:pPr>
                      <a:r>
                        <a:rPr lang="es-ES" sz="1200">
                          <a:solidFill>
                            <a:srgbClr val="000000"/>
                          </a:solidFill>
                          <a:latin typeface="Calibri"/>
                          <a:ea typeface="Times New Roman"/>
                          <a:cs typeface="Times New Roman"/>
                        </a:rPr>
                        <a:t>arx221N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99,52%</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270">
                <a:tc>
                  <a:txBody>
                    <a:bodyPr/>
                    <a:lstStyle/>
                    <a:p>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55">
                <a:tc>
                  <a:txBody>
                    <a:bodyPr/>
                    <a:lstStyle/>
                    <a:p>
                      <a:pPr>
                        <a:spcAft>
                          <a:spcPts val="0"/>
                        </a:spcAft>
                      </a:pPr>
                      <a:r>
                        <a:rPr lang="es-ES" sz="1200" dirty="0" smtClean="0">
                          <a:solidFill>
                            <a:srgbClr val="000000"/>
                          </a:solidFill>
                          <a:latin typeface="Calibri"/>
                          <a:ea typeface="Times New Roman"/>
                          <a:cs typeface="Times New Roman"/>
                        </a:rPr>
                        <a:t>AMX</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Aproximación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204">
                <a:tc>
                  <a:txBody>
                    <a:bodyPr/>
                    <a:lstStyle/>
                    <a:p>
                      <a:pPr>
                        <a:spcAft>
                          <a:spcPts val="0"/>
                        </a:spcAft>
                      </a:pPr>
                      <a:r>
                        <a:rPr lang="es-ES" sz="1200">
                          <a:solidFill>
                            <a:srgbClr val="000000"/>
                          </a:solidFill>
                          <a:latin typeface="Calibri"/>
                          <a:ea typeface="Times New Roman"/>
                          <a:cs typeface="Times New Roman"/>
                        </a:rPr>
                        <a:t>amx2221N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99,54%</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270">
                <a:tc>
                  <a:txBody>
                    <a:bodyPr/>
                    <a:lstStyle/>
                    <a:p>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55">
                <a:tc>
                  <a:txBody>
                    <a:bodyPr/>
                    <a:lstStyle/>
                    <a:p>
                      <a:pPr>
                        <a:spcAft>
                          <a:spcPts val="0"/>
                        </a:spcAft>
                      </a:pPr>
                      <a:r>
                        <a:rPr lang="es-ES" sz="1200" dirty="0" smtClean="0">
                          <a:solidFill>
                            <a:srgbClr val="000000"/>
                          </a:solidFill>
                          <a:latin typeface="Calibri"/>
                          <a:ea typeface="Times New Roman"/>
                          <a:cs typeface="Times New Roman"/>
                        </a:rPr>
                        <a:t>OE</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Aproximación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204">
                <a:tc>
                  <a:txBody>
                    <a:bodyPr/>
                    <a:lstStyle/>
                    <a:p>
                      <a:pPr>
                        <a:spcAft>
                          <a:spcPts val="0"/>
                        </a:spcAft>
                      </a:pPr>
                      <a:r>
                        <a:rPr lang="es-ES" sz="1200">
                          <a:solidFill>
                            <a:srgbClr val="000000"/>
                          </a:solidFill>
                          <a:latin typeface="Calibri"/>
                          <a:ea typeface="Times New Roman"/>
                          <a:cs typeface="Times New Roman"/>
                        </a:rPr>
                        <a:t>oe221N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99,95%</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270">
                <a:tc>
                  <a:txBody>
                    <a:bodyPr/>
                    <a:lstStyle/>
                    <a:p>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55">
                <a:tc>
                  <a:txBody>
                    <a:bodyPr/>
                    <a:lstStyle/>
                    <a:p>
                      <a:pPr>
                        <a:spcAft>
                          <a:spcPts val="0"/>
                        </a:spcAft>
                      </a:pPr>
                      <a:r>
                        <a:rPr lang="en-US" sz="1200" dirty="0" smtClean="0">
                          <a:solidFill>
                            <a:srgbClr val="000000"/>
                          </a:solidFill>
                          <a:latin typeface="Calibri"/>
                          <a:ea typeface="Times New Roman"/>
                          <a:cs typeface="Times New Roman"/>
                        </a:rPr>
                        <a:t>BJ</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Aproximación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204">
                <a:tc>
                  <a:txBody>
                    <a:bodyPr/>
                    <a:lstStyle/>
                    <a:p>
                      <a:pPr>
                        <a:spcAft>
                          <a:spcPts val="0"/>
                        </a:spcAft>
                      </a:pPr>
                      <a:r>
                        <a:rPr lang="es-ES" sz="1200">
                          <a:solidFill>
                            <a:srgbClr val="000000"/>
                          </a:solidFill>
                          <a:latin typeface="Calibri"/>
                          <a:ea typeface="Times New Roman"/>
                          <a:cs typeface="Times New Roman"/>
                        </a:rPr>
                        <a:t>bj22221N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Calibri"/>
                          <a:ea typeface="Times New Roman"/>
                          <a:cs typeface="Times New Roman"/>
                        </a:rPr>
                        <a:t>99,95%</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5"/>
          </p:nvPr>
        </p:nvSpPr>
        <p:spPr/>
        <p:txBody>
          <a:bodyPr/>
          <a:lstStyle/>
          <a:p>
            <a:fld id="{132FADFE-3B8F-471C-ABF0-DBC7717ECBBC}" type="slidenum">
              <a:rPr lang="es-ES" smtClean="0"/>
              <a:pPr/>
              <a:t>37</a:t>
            </a:fld>
            <a:endParaRPr lang="es-ES"/>
          </a:p>
        </p:txBody>
      </p:sp>
      <p:sp>
        <p:nvSpPr>
          <p:cNvPr id="6" name="5 CuadroTexto"/>
          <p:cNvSpPr txBox="1"/>
          <p:nvPr/>
        </p:nvSpPr>
        <p:spPr>
          <a:xfrm>
            <a:off x="1390061" y="4572008"/>
            <a:ext cx="5610831" cy="369332"/>
          </a:xfrm>
          <a:prstGeom prst="rect">
            <a:avLst/>
          </a:prstGeom>
          <a:noFill/>
        </p:spPr>
        <p:txBody>
          <a:bodyPr wrap="none" rtlCol="0">
            <a:spAutoFit/>
          </a:bodyPr>
          <a:lstStyle/>
          <a:p>
            <a:r>
              <a:rPr lang="es-EC" dirty="0" smtClean="0"/>
              <a:t>Mejores aproximaciones respuesta de enfriamiento</a:t>
            </a:r>
            <a:endParaRPr lang="es-EC"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Modelos seleccionados respuesta natural del sistema</a:t>
            </a:r>
            <a:endParaRPr lang="es-EC" dirty="0"/>
          </a:p>
        </p:txBody>
      </p:sp>
      <p:graphicFrame>
        <p:nvGraphicFramePr>
          <p:cNvPr id="5" name="4 Marcador de contenido"/>
          <p:cNvGraphicFramePr>
            <a:graphicFrameLocks noGrp="1"/>
          </p:cNvGraphicFramePr>
          <p:nvPr>
            <p:ph sz="quarter" idx="1"/>
          </p:nvPr>
        </p:nvGraphicFramePr>
        <p:xfrm>
          <a:off x="2928926" y="2143116"/>
          <a:ext cx="2595570" cy="2095500"/>
        </p:xfrm>
        <a:graphic>
          <a:graphicData uri="http://schemas.openxmlformats.org/drawingml/2006/table">
            <a:tbl>
              <a:tblPr/>
              <a:tblGrid>
                <a:gridCol w="1586182"/>
                <a:gridCol w="1009388"/>
              </a:tblGrid>
              <a:tr h="190500">
                <a:tc>
                  <a:txBody>
                    <a:bodyPr/>
                    <a:lstStyle/>
                    <a:p>
                      <a:pPr>
                        <a:spcAft>
                          <a:spcPts val="0"/>
                        </a:spcAft>
                      </a:pPr>
                      <a:r>
                        <a:rPr lang="es-ES" sz="1200" dirty="0" smtClean="0">
                          <a:solidFill>
                            <a:srgbClr val="000000"/>
                          </a:solidFill>
                          <a:latin typeface="Calibri"/>
                          <a:ea typeface="Times New Roman"/>
                          <a:cs typeface="Times New Roman"/>
                        </a:rPr>
                        <a:t>ARX</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Aproximación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spcAft>
                          <a:spcPts val="0"/>
                        </a:spcAft>
                      </a:pPr>
                      <a:r>
                        <a:rPr lang="es-ES" sz="1200" dirty="0">
                          <a:solidFill>
                            <a:srgbClr val="000000"/>
                          </a:solidFill>
                          <a:latin typeface="Calibri"/>
                          <a:ea typeface="Times New Roman"/>
                          <a:cs typeface="Times New Roman"/>
                        </a:rPr>
                        <a:t>arx221A</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100,00%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200" dirty="0" smtClean="0">
                          <a:solidFill>
                            <a:srgbClr val="000000"/>
                          </a:solidFill>
                          <a:latin typeface="Calibri"/>
                          <a:ea typeface="Times New Roman"/>
                          <a:cs typeface="Times New Roman"/>
                        </a:rPr>
                        <a:t>AMX</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Aproximación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200">
                          <a:solidFill>
                            <a:srgbClr val="000000"/>
                          </a:solidFill>
                          <a:latin typeface="Calibri"/>
                          <a:ea typeface="Times New Roman"/>
                          <a:cs typeface="Times New Roman"/>
                        </a:rPr>
                        <a:t>amx2221A</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100,00%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200" dirty="0" smtClean="0">
                          <a:solidFill>
                            <a:srgbClr val="000000"/>
                          </a:solidFill>
                          <a:latin typeface="Calibri"/>
                          <a:ea typeface="Times New Roman"/>
                          <a:cs typeface="Times New Roman"/>
                        </a:rPr>
                        <a:t>OE</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Aproximación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200">
                          <a:solidFill>
                            <a:srgbClr val="000000"/>
                          </a:solidFill>
                          <a:latin typeface="Calibri"/>
                          <a:ea typeface="Times New Roman"/>
                          <a:cs typeface="Times New Roman"/>
                        </a:rPr>
                        <a:t>oe221A</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100,00%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n-US" sz="1200" dirty="0" smtClean="0">
                          <a:solidFill>
                            <a:srgbClr val="000000"/>
                          </a:solidFill>
                          <a:latin typeface="Calibri"/>
                          <a:ea typeface="Times New Roman"/>
                          <a:cs typeface="Times New Roman"/>
                        </a:rPr>
                        <a:t>BJ</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latin typeface="Calibri"/>
                          <a:ea typeface="Times New Roman"/>
                          <a:cs typeface="Times New Roman"/>
                        </a:rPr>
                        <a:t>Aproximación</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spcAft>
                          <a:spcPts val="0"/>
                        </a:spcAft>
                      </a:pPr>
                      <a:r>
                        <a:rPr lang="es-ES" sz="1200" dirty="0">
                          <a:solidFill>
                            <a:srgbClr val="000000"/>
                          </a:solidFill>
                          <a:latin typeface="Calibri"/>
                          <a:ea typeface="Times New Roman"/>
                          <a:cs typeface="Times New Roman"/>
                        </a:rPr>
                        <a:t>bj22221A</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Calibri"/>
                          <a:ea typeface="Times New Roman"/>
                          <a:cs typeface="Times New Roman"/>
                        </a:rPr>
                        <a:t>100,00%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Marcador de número de diapositiva"/>
          <p:cNvSpPr>
            <a:spLocks noGrp="1"/>
          </p:cNvSpPr>
          <p:nvPr>
            <p:ph type="sldNum" sz="quarter" idx="15"/>
          </p:nvPr>
        </p:nvSpPr>
        <p:spPr/>
        <p:txBody>
          <a:bodyPr/>
          <a:lstStyle/>
          <a:p>
            <a:fld id="{132FADFE-3B8F-471C-ABF0-DBC7717ECBBC}" type="slidenum">
              <a:rPr lang="es-ES" smtClean="0"/>
              <a:pPr/>
              <a:t>38</a:t>
            </a:fld>
            <a:endParaRPr lang="es-ES"/>
          </a:p>
        </p:txBody>
      </p:sp>
      <p:sp>
        <p:nvSpPr>
          <p:cNvPr id="6" name="5 CuadroTexto"/>
          <p:cNvSpPr txBox="1"/>
          <p:nvPr/>
        </p:nvSpPr>
        <p:spPr>
          <a:xfrm>
            <a:off x="1917728" y="4286256"/>
            <a:ext cx="4725974" cy="369332"/>
          </a:xfrm>
          <a:prstGeom prst="rect">
            <a:avLst/>
          </a:prstGeom>
          <a:noFill/>
        </p:spPr>
        <p:txBody>
          <a:bodyPr wrap="none" rtlCol="0">
            <a:spAutoFit/>
          </a:bodyPr>
          <a:lstStyle/>
          <a:p>
            <a:r>
              <a:rPr lang="es-EC" dirty="0" smtClean="0"/>
              <a:t>Mejores aproximaciones respuesta natural</a:t>
            </a:r>
            <a:endParaRPr lang="es-EC"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Validación modelos seleccionados</a:t>
            </a:r>
            <a:endParaRPr lang="es-EC" dirty="0"/>
          </a:p>
        </p:txBody>
      </p:sp>
      <p:sp>
        <p:nvSpPr>
          <p:cNvPr id="3" name="2 Marcador de contenido"/>
          <p:cNvSpPr>
            <a:spLocks noGrp="1"/>
          </p:cNvSpPr>
          <p:nvPr>
            <p:ph sz="quarter" idx="1"/>
          </p:nvPr>
        </p:nvSpPr>
        <p:spPr/>
        <p:txBody>
          <a:bodyPr/>
          <a:lstStyle/>
          <a:p>
            <a:pPr algn="just"/>
            <a:endParaRPr lang="es-EC" dirty="0" smtClean="0"/>
          </a:p>
          <a:p>
            <a:pPr algn="just"/>
            <a:endParaRPr lang="es-EC" dirty="0" smtClean="0"/>
          </a:p>
          <a:p>
            <a:pPr algn="just"/>
            <a:r>
              <a:rPr lang="es-EC" dirty="0" smtClean="0"/>
              <a:t>Para la validación de los modelos seleccionados realizaremos todas las combinaciones entre los 2 sistemas y presentaremos  una tabla en la cual podremos apreciar los resultados obtenidos</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39</a:t>
            </a:fld>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Justificación</a:t>
            </a:r>
            <a:endParaRPr lang="es-EC" dirty="0"/>
          </a:p>
        </p:txBody>
      </p:sp>
      <p:sp>
        <p:nvSpPr>
          <p:cNvPr id="3" name="2 Marcador de contenido"/>
          <p:cNvSpPr>
            <a:spLocks noGrp="1"/>
          </p:cNvSpPr>
          <p:nvPr>
            <p:ph sz="quarter" idx="1"/>
          </p:nvPr>
        </p:nvSpPr>
        <p:spPr>
          <a:xfrm>
            <a:off x="457200" y="1671638"/>
            <a:ext cx="7467600" cy="1614486"/>
          </a:xfrm>
        </p:spPr>
        <p:txBody>
          <a:bodyPr>
            <a:normAutofit/>
          </a:bodyPr>
          <a:lstStyle/>
          <a:p>
            <a:pPr algn="just"/>
            <a:r>
              <a:rPr lang="es-ES" dirty="0" smtClean="0"/>
              <a:t>La necesidad de tener un control absoluto sobre un proceso industrial, para la optimización de recursos.</a:t>
            </a:r>
          </a:p>
          <a:p>
            <a:pPr algn="just"/>
            <a:endParaRPr lang="es-EC" dirty="0" smtClean="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4</a:t>
            </a:fld>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Cuadro comparativo de análisis</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40</a:t>
            </a:fld>
            <a:endParaRPr lang="es-ES"/>
          </a:p>
        </p:txBody>
      </p:sp>
      <p:graphicFrame>
        <p:nvGraphicFramePr>
          <p:cNvPr id="7" name="6 Marcador de contenido"/>
          <p:cNvGraphicFramePr>
            <a:graphicFrameLocks noGrp="1"/>
          </p:cNvGraphicFramePr>
          <p:nvPr>
            <p:ph sz="quarter" idx="1"/>
          </p:nvPr>
        </p:nvGraphicFramePr>
        <p:xfrm>
          <a:off x="500034" y="1643050"/>
          <a:ext cx="7467600" cy="4145087"/>
        </p:xfrm>
        <a:graphic>
          <a:graphicData uri="http://schemas.openxmlformats.org/drawingml/2006/table">
            <a:tbl>
              <a:tblPr/>
              <a:tblGrid>
                <a:gridCol w="721140"/>
                <a:gridCol w="885611"/>
                <a:gridCol w="711652"/>
                <a:gridCol w="885611"/>
                <a:gridCol w="4263586"/>
              </a:tblGrid>
              <a:tr h="189854">
                <a:tc>
                  <a:txBody>
                    <a:bodyPr/>
                    <a:lstStyle/>
                    <a:p>
                      <a:pPr algn="ctr" fontAlgn="b"/>
                      <a:r>
                        <a:rPr lang="es-EC" sz="1100" b="0" i="0" u="none" strike="noStrike" dirty="0">
                          <a:solidFill>
                            <a:srgbClr val="000000"/>
                          </a:solidFill>
                          <a:latin typeface="Calibri"/>
                        </a:rPr>
                        <a:t>Modelo </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latin typeface="Calibri"/>
                        </a:rPr>
                        <a:t>Aproximación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Modelo </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latin typeface="Calibri"/>
                        </a:rPr>
                        <a:t>Aproximación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Comentario</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564">
                <a:tc>
                  <a:txBody>
                    <a:bodyPr/>
                    <a:lstStyle/>
                    <a:p>
                      <a:pPr algn="ctr"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ctr" fontAlgn="b"/>
                      <a:r>
                        <a:rPr lang="es-ES" sz="1200" b="0" i="0" u="none" strike="noStrike">
                          <a:solidFill>
                            <a:srgbClr val="000000"/>
                          </a:solidFill>
                          <a:latin typeface="Calibri"/>
                          <a:ea typeface="Times New Roman"/>
                        </a:rPr>
                        <a:t>arx221N</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99,52%</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arx221A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Buena </a:t>
                      </a:r>
                      <a:r>
                        <a:rPr lang="es-EC" sz="1100" b="0" i="0" u="none" strike="noStrike" dirty="0" smtClean="0">
                          <a:solidFill>
                            <a:srgbClr val="000000"/>
                          </a:solidFill>
                          <a:latin typeface="Calibri"/>
                        </a:rPr>
                        <a:t>aproximación</a:t>
                      </a:r>
                      <a:r>
                        <a:rPr lang="es-EC" sz="1100" b="0" i="0" u="none" strike="noStrike" dirty="0">
                          <a:solidFill>
                            <a:srgbClr val="000000"/>
                          </a:solidFill>
                          <a:latin typeface="Calibri"/>
                        </a:rPr>
                        <a:t>, a partir de cierto tiempo aumenta el error.</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ctr" fontAlgn="b"/>
                      <a:r>
                        <a:rPr lang="es-EC" sz="1200" b="0" i="0" u="none" strike="noStrike">
                          <a:solidFill>
                            <a:srgbClr val="000000"/>
                          </a:solidFill>
                          <a:latin typeface="Calibri"/>
                        </a:rPr>
                        <a:t>arx221N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99,52%</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amx2221A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Buena </a:t>
                      </a:r>
                      <a:r>
                        <a:rPr lang="es-EC" sz="1100" b="0" i="0" u="none" strike="noStrike" dirty="0" smtClean="0">
                          <a:solidFill>
                            <a:srgbClr val="000000"/>
                          </a:solidFill>
                          <a:latin typeface="Calibri"/>
                        </a:rPr>
                        <a:t>aproximación</a:t>
                      </a:r>
                      <a:r>
                        <a:rPr lang="es-EC" sz="1100" b="0" i="0" u="none" strike="noStrike" dirty="0">
                          <a:solidFill>
                            <a:srgbClr val="000000"/>
                          </a:solidFill>
                          <a:latin typeface="Calibri"/>
                        </a:rPr>
                        <a:t>, a partir de cierto tiempo aumenta el error.</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ctr" fontAlgn="b"/>
                      <a:r>
                        <a:rPr lang="es-EC" sz="1200" b="0" i="0" u="none" strike="noStrike">
                          <a:solidFill>
                            <a:srgbClr val="000000"/>
                          </a:solidFill>
                          <a:latin typeface="Calibri"/>
                        </a:rPr>
                        <a:t>arx221N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99,52%</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oe221A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Buena </a:t>
                      </a:r>
                      <a:r>
                        <a:rPr lang="es-EC" sz="1100" b="0" i="0" u="none" strike="noStrike" dirty="0" smtClean="0">
                          <a:solidFill>
                            <a:srgbClr val="000000"/>
                          </a:solidFill>
                          <a:latin typeface="Calibri"/>
                        </a:rPr>
                        <a:t>aproximación</a:t>
                      </a:r>
                      <a:r>
                        <a:rPr lang="es-EC" sz="1100" b="0" i="0" u="none" strike="noStrike" dirty="0">
                          <a:solidFill>
                            <a:srgbClr val="000000"/>
                          </a:solidFill>
                          <a:latin typeface="Calibri"/>
                        </a:rPr>
                        <a:t>, a partir de cierto tiempo aumenta el error.</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ctr" fontAlgn="b"/>
                      <a:r>
                        <a:rPr lang="es-EC" sz="1200" b="0" i="0" u="none" strike="noStrike">
                          <a:solidFill>
                            <a:srgbClr val="000000"/>
                          </a:solidFill>
                          <a:latin typeface="Calibri"/>
                        </a:rPr>
                        <a:t>arx221N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99,52%</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bj22221A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Buena </a:t>
                      </a:r>
                      <a:r>
                        <a:rPr lang="es-EC" sz="1100" b="0" i="0" u="none" strike="noStrike" dirty="0" smtClean="0">
                          <a:solidFill>
                            <a:srgbClr val="000000"/>
                          </a:solidFill>
                          <a:latin typeface="Calibri"/>
                        </a:rPr>
                        <a:t>aproximación</a:t>
                      </a:r>
                      <a:r>
                        <a:rPr lang="es-EC" sz="1100" b="0" i="0" u="none" strike="noStrike" dirty="0">
                          <a:solidFill>
                            <a:srgbClr val="000000"/>
                          </a:solidFill>
                          <a:latin typeface="Calibri"/>
                        </a:rPr>
                        <a:t>, a partir de cierto tiempo aumenta el error.</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854">
                <a:tc>
                  <a:txBody>
                    <a:bodyPr/>
                    <a:lstStyle/>
                    <a:p>
                      <a:pPr algn="ctr"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l" fontAlgn="b"/>
                      <a:r>
                        <a:rPr lang="es-ES" sz="1200" b="0" i="0" u="none" strike="noStrike">
                          <a:solidFill>
                            <a:srgbClr val="000000"/>
                          </a:solidFill>
                          <a:latin typeface="Calibri"/>
                          <a:ea typeface="Times New Roman"/>
                        </a:rPr>
                        <a:t>amx2221N</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99,54%</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arx221A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La </a:t>
                      </a:r>
                      <a:r>
                        <a:rPr lang="es-EC" sz="1100" b="0" i="0" u="none" strike="noStrike" dirty="0" smtClean="0">
                          <a:solidFill>
                            <a:srgbClr val="000000"/>
                          </a:solidFill>
                          <a:latin typeface="Calibri"/>
                        </a:rPr>
                        <a:t>aproximación </a:t>
                      </a:r>
                      <a:r>
                        <a:rPr lang="es-EC" sz="1100" b="0" i="0" u="none" strike="noStrike" dirty="0">
                          <a:solidFill>
                            <a:srgbClr val="000000"/>
                          </a:solidFill>
                          <a:latin typeface="Calibri"/>
                        </a:rPr>
                        <a:t>no fue buena la respuesta no es similar a la real</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l" fontAlgn="b"/>
                      <a:r>
                        <a:rPr lang="es-EC" sz="1200" b="0" i="0" u="none" strike="noStrike">
                          <a:solidFill>
                            <a:srgbClr val="000000"/>
                          </a:solidFill>
                          <a:latin typeface="Calibri"/>
                        </a:rPr>
                        <a:t>amx2221N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99,54%</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amx2221A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La </a:t>
                      </a:r>
                      <a:r>
                        <a:rPr lang="es-EC" sz="1100" b="0" i="0" u="none" strike="noStrike" dirty="0" smtClean="0">
                          <a:solidFill>
                            <a:srgbClr val="000000"/>
                          </a:solidFill>
                          <a:latin typeface="Calibri"/>
                        </a:rPr>
                        <a:t>aproximación </a:t>
                      </a:r>
                      <a:r>
                        <a:rPr lang="es-EC" sz="1100" b="0" i="0" u="none" strike="noStrike" dirty="0">
                          <a:solidFill>
                            <a:srgbClr val="000000"/>
                          </a:solidFill>
                          <a:latin typeface="Calibri"/>
                        </a:rPr>
                        <a:t>no fue buena la respuesta no es similar a la real</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l" fontAlgn="b"/>
                      <a:r>
                        <a:rPr lang="es-EC" sz="1200" b="0" i="0" u="none" strike="noStrike">
                          <a:solidFill>
                            <a:srgbClr val="000000"/>
                          </a:solidFill>
                          <a:latin typeface="Calibri"/>
                        </a:rPr>
                        <a:t>amx2221N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99,54%</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oe221A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La </a:t>
                      </a:r>
                      <a:r>
                        <a:rPr lang="es-EC" sz="1100" b="0" i="0" u="none" strike="noStrike" dirty="0" smtClean="0">
                          <a:solidFill>
                            <a:srgbClr val="000000"/>
                          </a:solidFill>
                          <a:latin typeface="Calibri"/>
                        </a:rPr>
                        <a:t>aproximación </a:t>
                      </a:r>
                      <a:r>
                        <a:rPr lang="es-EC" sz="1100" b="0" i="0" u="none" strike="noStrike" dirty="0">
                          <a:solidFill>
                            <a:srgbClr val="000000"/>
                          </a:solidFill>
                          <a:latin typeface="Calibri"/>
                        </a:rPr>
                        <a:t>no fue buena la respuesta no es similar a la real</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l" fontAlgn="b"/>
                      <a:r>
                        <a:rPr lang="es-EC" sz="1200" b="0" i="0" u="none" strike="noStrike">
                          <a:solidFill>
                            <a:srgbClr val="000000"/>
                          </a:solidFill>
                          <a:latin typeface="Calibri"/>
                        </a:rPr>
                        <a:t>amx2221N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99,54%</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200" b="0" i="0" u="none" strike="noStrike">
                          <a:solidFill>
                            <a:srgbClr val="000000"/>
                          </a:solidFill>
                          <a:latin typeface="Calibri"/>
                          <a:ea typeface="Times New Roman"/>
                        </a:rPr>
                        <a:t>bj22221A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La </a:t>
                      </a:r>
                      <a:r>
                        <a:rPr lang="es-EC" sz="1100" b="0" i="0" u="none" strike="noStrike" dirty="0" smtClean="0">
                          <a:solidFill>
                            <a:srgbClr val="000000"/>
                          </a:solidFill>
                          <a:latin typeface="Calibri"/>
                        </a:rPr>
                        <a:t>aproximación </a:t>
                      </a:r>
                      <a:r>
                        <a:rPr lang="es-EC" sz="1100" b="0" i="0" u="none" strike="noStrike" dirty="0">
                          <a:solidFill>
                            <a:srgbClr val="000000"/>
                          </a:solidFill>
                          <a:latin typeface="Calibri"/>
                        </a:rPr>
                        <a:t>no fue buena la respuesta no es similar a la real</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ctr"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9493" marR="9493" marT="94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l" fontAlgn="b"/>
                      <a:r>
                        <a:rPr lang="es-ES" sz="1200" b="0" i="0" u="none" strike="noStrike">
                          <a:solidFill>
                            <a:srgbClr val="000000"/>
                          </a:solidFill>
                          <a:latin typeface="Calibri"/>
                          <a:ea typeface="Times New Roman"/>
                        </a:rPr>
                        <a:t>oe221N</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99,95%</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arx221A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Excelente </a:t>
                      </a:r>
                      <a:r>
                        <a:rPr lang="es-EC" sz="1100" b="0" i="0" u="none" strike="noStrike" dirty="0" smtClean="0">
                          <a:solidFill>
                            <a:srgbClr val="000000"/>
                          </a:solidFill>
                          <a:latin typeface="Calibri"/>
                        </a:rPr>
                        <a:t>aproximación</a:t>
                      </a:r>
                      <a:r>
                        <a:rPr lang="es-EC" sz="1100" b="0" i="0" u="none" strike="noStrike" dirty="0">
                          <a:solidFill>
                            <a:srgbClr val="000000"/>
                          </a:solidFill>
                          <a:latin typeface="Calibri"/>
                        </a:rPr>
                        <a:t>, en todo momento las señales son las mismas</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l" fontAlgn="b"/>
                      <a:r>
                        <a:rPr lang="es-EC" sz="1200" b="0" i="0" u="none" strike="noStrike">
                          <a:solidFill>
                            <a:srgbClr val="000000"/>
                          </a:solidFill>
                          <a:latin typeface="Calibri"/>
                        </a:rPr>
                        <a:t>oe221N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99,95%</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amx2221A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Excelente </a:t>
                      </a:r>
                      <a:r>
                        <a:rPr lang="es-EC" sz="1100" b="0" i="0" u="none" strike="noStrike" dirty="0" smtClean="0">
                          <a:solidFill>
                            <a:srgbClr val="000000"/>
                          </a:solidFill>
                          <a:latin typeface="Calibri"/>
                        </a:rPr>
                        <a:t>aproximación</a:t>
                      </a:r>
                      <a:r>
                        <a:rPr lang="es-EC" sz="1100" b="0" i="0" u="none" strike="noStrike" dirty="0">
                          <a:solidFill>
                            <a:srgbClr val="000000"/>
                          </a:solidFill>
                          <a:latin typeface="Calibri"/>
                        </a:rPr>
                        <a:t>, en todo momento las señales son las mismas</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l" fontAlgn="b"/>
                      <a:r>
                        <a:rPr lang="es-EC" sz="1200" b="0" i="0" u="none" strike="noStrike">
                          <a:solidFill>
                            <a:srgbClr val="000000"/>
                          </a:solidFill>
                          <a:latin typeface="Calibri"/>
                        </a:rPr>
                        <a:t>oe221N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99,95%</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oe221A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Excelente </a:t>
                      </a:r>
                      <a:r>
                        <a:rPr lang="es-EC" sz="1100" b="0" i="0" u="none" strike="noStrike" dirty="0" smtClean="0">
                          <a:solidFill>
                            <a:srgbClr val="000000"/>
                          </a:solidFill>
                          <a:latin typeface="Calibri"/>
                        </a:rPr>
                        <a:t>aproximación</a:t>
                      </a:r>
                      <a:r>
                        <a:rPr lang="es-EC" sz="1100" b="0" i="0" u="none" strike="noStrike" dirty="0">
                          <a:solidFill>
                            <a:srgbClr val="000000"/>
                          </a:solidFill>
                          <a:latin typeface="Calibri"/>
                        </a:rPr>
                        <a:t>, en todo momento las señales son las mismas</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l" fontAlgn="b"/>
                      <a:r>
                        <a:rPr lang="es-EC" sz="1200" b="0" i="0" u="none" strike="noStrike">
                          <a:solidFill>
                            <a:srgbClr val="000000"/>
                          </a:solidFill>
                          <a:latin typeface="Calibri"/>
                        </a:rPr>
                        <a:t>oe221N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99,95%</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bj22221A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Excelente </a:t>
                      </a:r>
                      <a:r>
                        <a:rPr lang="es-EC" sz="1100" b="0" i="0" u="none" strike="noStrike" dirty="0" smtClean="0">
                          <a:solidFill>
                            <a:srgbClr val="000000"/>
                          </a:solidFill>
                          <a:latin typeface="Calibri"/>
                        </a:rPr>
                        <a:t>aproximación</a:t>
                      </a:r>
                      <a:r>
                        <a:rPr lang="es-EC" sz="1100" b="0" i="0" u="none" strike="noStrike" dirty="0">
                          <a:solidFill>
                            <a:srgbClr val="000000"/>
                          </a:solidFill>
                          <a:latin typeface="Calibri"/>
                        </a:rPr>
                        <a:t>, en todo momento las señales son las mismas</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ctr"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latin typeface="Calibri"/>
                      </a:endParaRPr>
                    </a:p>
                  </a:txBody>
                  <a:tcPr marL="9493" marR="9493" marT="94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l" fontAlgn="b"/>
                      <a:r>
                        <a:rPr lang="es-ES" sz="1200" b="0" i="0" u="none" strike="noStrike">
                          <a:solidFill>
                            <a:srgbClr val="000000"/>
                          </a:solidFill>
                          <a:latin typeface="Calibri"/>
                          <a:ea typeface="Times New Roman"/>
                        </a:rPr>
                        <a:t>bj22221N</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99,95%</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arx221A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Excelente </a:t>
                      </a:r>
                      <a:r>
                        <a:rPr lang="es-EC" sz="1100" b="0" i="0" u="none" strike="noStrike" dirty="0" smtClean="0">
                          <a:solidFill>
                            <a:srgbClr val="000000"/>
                          </a:solidFill>
                          <a:latin typeface="Calibri"/>
                        </a:rPr>
                        <a:t>aproximación</a:t>
                      </a:r>
                      <a:r>
                        <a:rPr lang="es-EC" sz="1100" b="0" i="0" u="none" strike="noStrike" dirty="0">
                          <a:solidFill>
                            <a:srgbClr val="000000"/>
                          </a:solidFill>
                          <a:latin typeface="Calibri"/>
                        </a:rPr>
                        <a:t>, en todo momento las señales son las mismas</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l" fontAlgn="b"/>
                      <a:r>
                        <a:rPr lang="es-EC" sz="1200" b="0" i="0" u="none" strike="noStrike">
                          <a:solidFill>
                            <a:srgbClr val="000000"/>
                          </a:solidFill>
                          <a:latin typeface="Calibri"/>
                        </a:rPr>
                        <a:t>bj22221N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99,95%</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amx2221A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Excelente </a:t>
                      </a:r>
                      <a:r>
                        <a:rPr lang="es-EC" sz="1100" b="0" i="0" u="none" strike="noStrike" dirty="0" smtClean="0">
                          <a:solidFill>
                            <a:srgbClr val="000000"/>
                          </a:solidFill>
                          <a:latin typeface="Calibri"/>
                        </a:rPr>
                        <a:t>aproximación</a:t>
                      </a:r>
                      <a:r>
                        <a:rPr lang="es-EC" sz="1100" b="0" i="0" u="none" strike="noStrike" dirty="0">
                          <a:solidFill>
                            <a:srgbClr val="000000"/>
                          </a:solidFill>
                          <a:latin typeface="Calibri"/>
                        </a:rPr>
                        <a:t>, en todo momento las señales son las mismas</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l" fontAlgn="b"/>
                      <a:r>
                        <a:rPr lang="es-EC" sz="1200" b="0" i="0" u="none" strike="noStrike">
                          <a:solidFill>
                            <a:srgbClr val="000000"/>
                          </a:solidFill>
                          <a:latin typeface="Calibri"/>
                        </a:rPr>
                        <a:t>bj22221N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99,95%</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oe221A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Excelente </a:t>
                      </a:r>
                      <a:r>
                        <a:rPr lang="es-EC" sz="1100" b="0" i="0" u="none" strike="noStrike" dirty="0" smtClean="0">
                          <a:solidFill>
                            <a:srgbClr val="000000"/>
                          </a:solidFill>
                          <a:latin typeface="Calibri"/>
                        </a:rPr>
                        <a:t>aproximación</a:t>
                      </a:r>
                      <a:r>
                        <a:rPr lang="es-EC" sz="1100" b="0" i="0" u="none" strike="noStrike" dirty="0">
                          <a:solidFill>
                            <a:srgbClr val="000000"/>
                          </a:solidFill>
                          <a:latin typeface="Calibri"/>
                        </a:rPr>
                        <a:t>, en todo momento las señales son las mismas</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47">
                <a:tc>
                  <a:txBody>
                    <a:bodyPr/>
                    <a:lstStyle/>
                    <a:p>
                      <a:pPr algn="l" fontAlgn="b"/>
                      <a:r>
                        <a:rPr lang="es-EC" sz="1200" b="0" i="0" u="none" strike="noStrike">
                          <a:solidFill>
                            <a:srgbClr val="000000"/>
                          </a:solidFill>
                          <a:latin typeface="Calibri"/>
                        </a:rPr>
                        <a:t>bj22221N</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latin typeface="Calibri"/>
                        </a:rPr>
                        <a:t>99,95%</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bj22221A</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ea typeface="Times New Roman"/>
                        </a:rPr>
                        <a:t>100,00%</a:t>
                      </a:r>
                      <a:endParaRPr lang="es-ES" sz="1200" b="0" i="0" u="none" strike="noStrike">
                        <a:solidFill>
                          <a:srgbClr val="000000"/>
                        </a:solidFill>
                        <a:latin typeface="Calibri"/>
                      </a:endParaRP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latin typeface="Calibri"/>
                        </a:rPr>
                        <a:t>Excelente </a:t>
                      </a:r>
                      <a:r>
                        <a:rPr lang="es-EC" sz="1100" b="0" i="0" u="none" strike="noStrike" dirty="0" smtClean="0">
                          <a:solidFill>
                            <a:srgbClr val="000000"/>
                          </a:solidFill>
                          <a:latin typeface="Calibri"/>
                        </a:rPr>
                        <a:t>aproximación</a:t>
                      </a:r>
                      <a:r>
                        <a:rPr lang="es-EC" sz="1100" b="0" i="0" u="none" strike="noStrike" dirty="0">
                          <a:solidFill>
                            <a:srgbClr val="000000"/>
                          </a:solidFill>
                          <a:latin typeface="Calibri"/>
                        </a:rPr>
                        <a:t>, en todo momento las señales son las mismas</a:t>
                      </a:r>
                    </a:p>
                  </a:txBody>
                  <a:tcPr marL="9493" marR="9493" marT="94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41</a:t>
            </a:fld>
            <a:endParaRPr lang="es-ES"/>
          </a:p>
        </p:txBody>
      </p:sp>
      <p:sp>
        <p:nvSpPr>
          <p:cNvPr id="675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7585" name="Imagen 78"/>
          <p:cNvPicPr>
            <a:picLocks noChangeAspect="1" noChangeArrowheads="1"/>
          </p:cNvPicPr>
          <p:nvPr/>
        </p:nvPicPr>
        <p:blipFill>
          <a:blip r:embed="rId2" cstate="print"/>
          <a:srcRect t="4643"/>
          <a:stretch>
            <a:fillRect/>
          </a:stretch>
        </p:blipFill>
        <p:spPr bwMode="auto">
          <a:xfrm>
            <a:off x="2209818" y="1790711"/>
            <a:ext cx="4933950" cy="3209925"/>
          </a:xfrm>
          <a:prstGeom prst="rect">
            <a:avLst/>
          </a:prstGeom>
          <a:noFill/>
        </p:spPr>
      </p:pic>
      <p:sp>
        <p:nvSpPr>
          <p:cNvPr id="67587" name="Rectangle 3"/>
          <p:cNvSpPr>
            <a:spLocks noChangeArrowheads="1"/>
          </p:cNvSpPr>
          <p:nvPr/>
        </p:nvSpPr>
        <p:spPr bwMode="auto">
          <a:xfrm>
            <a:off x="2006031" y="5143512"/>
            <a:ext cx="528061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Comparación de modelo Real vs modelos identificados arx221N y arx221A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sz="quarter" idx="1"/>
          </p:nvPr>
        </p:nvSpPr>
        <p:spPr/>
        <p:txBody>
          <a:bodyPr/>
          <a:lstStyle/>
          <a:p>
            <a:endParaRPr lang="es-EC"/>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42</a:t>
            </a:fld>
            <a:endParaRPr lang="es-ES"/>
          </a:p>
        </p:txBody>
      </p:sp>
      <p:sp>
        <p:nvSpPr>
          <p:cNvPr id="81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81921" name="Imagen 86"/>
          <p:cNvPicPr>
            <a:picLocks noChangeAspect="1" noChangeArrowheads="1"/>
          </p:cNvPicPr>
          <p:nvPr/>
        </p:nvPicPr>
        <p:blipFill>
          <a:blip r:embed="rId2" cstate="print"/>
          <a:srcRect t="4333"/>
          <a:stretch>
            <a:fillRect/>
          </a:stretch>
        </p:blipFill>
        <p:spPr bwMode="auto">
          <a:xfrm>
            <a:off x="2181241" y="1928802"/>
            <a:ext cx="4676775" cy="3048000"/>
          </a:xfrm>
          <a:prstGeom prst="rect">
            <a:avLst/>
          </a:prstGeom>
          <a:noFill/>
        </p:spPr>
      </p:pic>
      <p:sp>
        <p:nvSpPr>
          <p:cNvPr id="81923" name="Rectangle 3"/>
          <p:cNvSpPr>
            <a:spLocks noChangeArrowheads="1"/>
          </p:cNvSpPr>
          <p:nvPr/>
        </p:nvSpPr>
        <p:spPr bwMode="auto">
          <a:xfrm>
            <a:off x="1357290" y="5357826"/>
            <a:ext cx="561243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Comparación de modelo Real vs modelos identificados amx2221N y amx2221N</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43</a:t>
            </a:fld>
            <a:endParaRPr lang="es-ES"/>
          </a:p>
        </p:txBody>
      </p:sp>
      <p:sp>
        <p:nvSpPr>
          <p:cNvPr id="829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82945" name="Imagen 95"/>
          <p:cNvPicPr>
            <a:picLocks noChangeAspect="1" noChangeArrowheads="1"/>
          </p:cNvPicPr>
          <p:nvPr/>
        </p:nvPicPr>
        <p:blipFill>
          <a:blip r:embed="rId2" cstate="print"/>
          <a:srcRect t="4643"/>
          <a:stretch>
            <a:fillRect/>
          </a:stretch>
        </p:blipFill>
        <p:spPr bwMode="auto">
          <a:xfrm>
            <a:off x="2181241" y="1819285"/>
            <a:ext cx="4676775" cy="3038475"/>
          </a:xfrm>
          <a:prstGeom prst="rect">
            <a:avLst/>
          </a:prstGeom>
          <a:noFill/>
        </p:spPr>
      </p:pic>
      <p:sp>
        <p:nvSpPr>
          <p:cNvPr id="82947" name="Rectangle 3"/>
          <p:cNvSpPr>
            <a:spLocks noChangeArrowheads="1"/>
          </p:cNvSpPr>
          <p:nvPr/>
        </p:nvSpPr>
        <p:spPr bwMode="auto">
          <a:xfrm>
            <a:off x="1857356" y="5072074"/>
            <a:ext cx="574548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Comparación de modelo Real vs modelos identificados oe221N y arx221A</a:t>
            </a: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C" sz="600" b="0" i="0" u="none" strike="noStrike" cap="none" normalizeH="0" baseline="0" dirty="0" smtClean="0">
                <a:ln>
                  <a:noFill/>
                </a:ln>
                <a:solidFill>
                  <a:schemeClr val="tx1"/>
                </a:solidFill>
                <a:effectLst/>
                <a:latin typeface="Arial" pitchFamily="34" charset="0"/>
                <a:cs typeface="Arial" pitchFamily="34" charset="0"/>
              </a:rPr>
              <a:t> </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44</a:t>
            </a:fld>
            <a:endParaRPr lang="es-ES"/>
          </a:p>
        </p:txBody>
      </p:sp>
      <p:sp>
        <p:nvSpPr>
          <p:cNvPr id="839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83969" name="Imagen 116"/>
          <p:cNvPicPr>
            <a:picLocks noChangeAspect="1" noChangeArrowheads="1"/>
          </p:cNvPicPr>
          <p:nvPr/>
        </p:nvPicPr>
        <p:blipFill>
          <a:blip r:embed="rId2" cstate="print"/>
          <a:srcRect t="4375"/>
          <a:stretch>
            <a:fillRect/>
          </a:stretch>
        </p:blipFill>
        <p:spPr bwMode="auto">
          <a:xfrm>
            <a:off x="2143108" y="2000240"/>
            <a:ext cx="4676775" cy="3019425"/>
          </a:xfrm>
          <a:prstGeom prst="rect">
            <a:avLst/>
          </a:prstGeom>
          <a:noFill/>
        </p:spPr>
      </p:pic>
      <p:sp>
        <p:nvSpPr>
          <p:cNvPr id="83971" name="Rectangle 3"/>
          <p:cNvSpPr>
            <a:spLocks noChangeArrowheads="1"/>
          </p:cNvSpPr>
          <p:nvPr/>
        </p:nvSpPr>
        <p:spPr bwMode="auto">
          <a:xfrm>
            <a:off x="1928794" y="5500702"/>
            <a:ext cx="531267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Comparación de modelo Real vs modelos identificados bj22221N y oe221A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Modelos elegidos</a:t>
            </a:r>
            <a:endParaRPr lang="es-EC" dirty="0"/>
          </a:p>
        </p:txBody>
      </p:sp>
      <p:sp>
        <p:nvSpPr>
          <p:cNvPr id="3" name="2 Marcador de contenido"/>
          <p:cNvSpPr>
            <a:spLocks noGrp="1"/>
          </p:cNvSpPr>
          <p:nvPr>
            <p:ph sz="quarter" idx="1"/>
          </p:nvPr>
        </p:nvSpPr>
        <p:spPr/>
        <p:txBody>
          <a:bodyPr/>
          <a:lstStyle/>
          <a:p>
            <a:pPr algn="just"/>
            <a:r>
              <a:rPr lang="es-EC" dirty="0" smtClean="0"/>
              <a:t>De acuerdo a la tabla comparativa, las posibles combinaciones son las de OE y BJ, y se podría escoger cualquier de estas combinaciones.</a:t>
            </a:r>
            <a:br>
              <a:rPr lang="es-EC" dirty="0" smtClean="0"/>
            </a:br>
            <a:endParaRPr lang="es-EC" dirty="0" smtClean="0"/>
          </a:p>
          <a:p>
            <a:pPr algn="just"/>
            <a:r>
              <a:rPr lang="es-EC" dirty="0" smtClean="0"/>
              <a:t>El modelo escogido es OE221N y OE221A, en base a su buena respuesta en comparación de la planta real</a:t>
            </a:r>
          </a:p>
          <a:p>
            <a:pPr algn="just"/>
            <a:endParaRPr lang="es-EC" dirty="0" smtClean="0"/>
          </a:p>
          <a:p>
            <a:pPr algn="just"/>
            <a:endParaRPr lang="es-EC" dirty="0" smtClean="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45</a:t>
            </a:fld>
            <a:endParaRPr 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Respuesta a entrada paso, lazo abierto- modelo elegido</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46</a:t>
            </a:fld>
            <a:endParaRPr lang="es-ES"/>
          </a:p>
        </p:txBody>
      </p:sp>
      <p:pic>
        <p:nvPicPr>
          <p:cNvPr id="5" name="4 Imagen"/>
          <p:cNvPicPr/>
          <p:nvPr/>
        </p:nvPicPr>
        <p:blipFill>
          <a:blip r:embed="rId2" cstate="print"/>
          <a:srcRect t="4334"/>
          <a:stretch>
            <a:fillRect/>
          </a:stretch>
        </p:blipFill>
        <p:spPr bwMode="auto">
          <a:xfrm>
            <a:off x="428596" y="1571612"/>
            <a:ext cx="3720243" cy="2428892"/>
          </a:xfrm>
          <a:prstGeom prst="rect">
            <a:avLst/>
          </a:prstGeom>
          <a:noFill/>
          <a:ln w="9525">
            <a:noFill/>
            <a:miter lim="800000"/>
            <a:headEnd/>
            <a:tailEnd/>
          </a:ln>
        </p:spPr>
      </p:pic>
      <p:sp>
        <p:nvSpPr>
          <p:cNvPr id="6" name="5 CuadroTexto"/>
          <p:cNvSpPr txBox="1"/>
          <p:nvPr/>
        </p:nvSpPr>
        <p:spPr>
          <a:xfrm>
            <a:off x="928662" y="4274114"/>
            <a:ext cx="2507418" cy="369332"/>
          </a:xfrm>
          <a:prstGeom prst="rect">
            <a:avLst/>
          </a:prstGeom>
          <a:noFill/>
        </p:spPr>
        <p:txBody>
          <a:bodyPr wrap="none" rtlCol="0">
            <a:spAutoFit/>
          </a:bodyPr>
          <a:lstStyle/>
          <a:p>
            <a:r>
              <a:rPr lang="es-EC" dirty="0" smtClean="0"/>
              <a:t>Modelos Identificados</a:t>
            </a:r>
            <a:endParaRPr lang="es-EC" dirty="0"/>
          </a:p>
        </p:txBody>
      </p:sp>
      <p:pic>
        <p:nvPicPr>
          <p:cNvPr id="7" name="6 Imagen"/>
          <p:cNvPicPr/>
          <p:nvPr/>
        </p:nvPicPr>
        <p:blipFill>
          <a:blip r:embed="rId3" cstate="print"/>
          <a:srcRect t="4334"/>
          <a:stretch>
            <a:fillRect/>
          </a:stretch>
        </p:blipFill>
        <p:spPr bwMode="auto">
          <a:xfrm>
            <a:off x="4286248" y="1571612"/>
            <a:ext cx="3720242" cy="2428891"/>
          </a:xfrm>
          <a:prstGeom prst="rect">
            <a:avLst/>
          </a:prstGeom>
          <a:noFill/>
          <a:ln w="9525">
            <a:noFill/>
            <a:miter lim="800000"/>
            <a:headEnd/>
            <a:tailEnd/>
          </a:ln>
        </p:spPr>
      </p:pic>
      <p:sp>
        <p:nvSpPr>
          <p:cNvPr id="8" name="7 CuadroTexto"/>
          <p:cNvSpPr txBox="1"/>
          <p:nvPr/>
        </p:nvSpPr>
        <p:spPr>
          <a:xfrm>
            <a:off x="5392759" y="4261972"/>
            <a:ext cx="1608133" cy="369332"/>
          </a:xfrm>
          <a:prstGeom prst="rect">
            <a:avLst/>
          </a:prstGeom>
          <a:noFill/>
        </p:spPr>
        <p:txBody>
          <a:bodyPr wrap="none" rtlCol="0">
            <a:spAutoFit/>
          </a:bodyPr>
          <a:lstStyle/>
          <a:p>
            <a:r>
              <a:rPr lang="es-EC" dirty="0" smtClean="0"/>
              <a:t>Modelos Real</a:t>
            </a:r>
            <a:endParaRPr lang="es-EC" dirty="0"/>
          </a:p>
        </p:txBody>
      </p:sp>
      <p:sp>
        <p:nvSpPr>
          <p:cNvPr id="9" name="8 CuadroTexto"/>
          <p:cNvSpPr txBox="1"/>
          <p:nvPr/>
        </p:nvSpPr>
        <p:spPr>
          <a:xfrm>
            <a:off x="428596" y="5000636"/>
            <a:ext cx="8182048" cy="646331"/>
          </a:xfrm>
          <a:prstGeom prst="rect">
            <a:avLst/>
          </a:prstGeom>
          <a:noFill/>
        </p:spPr>
        <p:txBody>
          <a:bodyPr wrap="none" rtlCol="0">
            <a:spAutoFit/>
          </a:bodyPr>
          <a:lstStyle/>
          <a:p>
            <a:r>
              <a:rPr lang="es-EC" dirty="0" smtClean="0"/>
              <a:t>Gráficamente podemos darnos cuenta de que ambas señales son similares, </a:t>
            </a:r>
            <a:br>
              <a:rPr lang="es-EC" dirty="0" smtClean="0"/>
            </a:br>
            <a:r>
              <a:rPr lang="es-EC" dirty="0" smtClean="0"/>
              <a:t>y que la aproximación lograda es muy buena</a:t>
            </a:r>
            <a:endParaRPr lang="es-EC"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Planta Real – Respuesta a entrada paso en Lazo cerrado</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47</a:t>
            </a:fld>
            <a:endParaRPr lang="es-ES"/>
          </a:p>
        </p:txBody>
      </p:sp>
      <p:pic>
        <p:nvPicPr>
          <p:cNvPr id="5" name="4 Imagen"/>
          <p:cNvPicPr/>
          <p:nvPr/>
        </p:nvPicPr>
        <p:blipFill>
          <a:blip r:embed="rId2" cstate="print"/>
          <a:srcRect l="1141" t="13932" r="46635" b="60681"/>
          <a:stretch>
            <a:fillRect/>
          </a:stretch>
        </p:blipFill>
        <p:spPr bwMode="auto">
          <a:xfrm>
            <a:off x="345100" y="2357430"/>
            <a:ext cx="8013114" cy="2643206"/>
          </a:xfrm>
          <a:prstGeom prst="rect">
            <a:avLst/>
          </a:prstGeom>
          <a:noFill/>
          <a:ln w="9525">
            <a:noFill/>
            <a:miter lim="800000"/>
            <a:headEnd/>
            <a:tailEnd/>
          </a:ln>
        </p:spPr>
      </p:pic>
      <p:sp>
        <p:nvSpPr>
          <p:cNvPr id="7" name="6 Forma libre"/>
          <p:cNvSpPr/>
          <p:nvPr/>
        </p:nvSpPr>
        <p:spPr>
          <a:xfrm>
            <a:off x="3819525" y="3709988"/>
            <a:ext cx="85725" cy="102393"/>
          </a:xfrm>
          <a:custGeom>
            <a:avLst/>
            <a:gdLst>
              <a:gd name="connsiteX0" fmla="*/ 0 w 85725"/>
              <a:gd name="connsiteY0" fmla="*/ 0 h 102393"/>
              <a:gd name="connsiteX1" fmla="*/ 0 w 85725"/>
              <a:gd name="connsiteY1" fmla="*/ 102393 h 102393"/>
              <a:gd name="connsiteX2" fmla="*/ 85725 w 85725"/>
              <a:gd name="connsiteY2" fmla="*/ 83343 h 102393"/>
              <a:gd name="connsiteX3" fmla="*/ 83344 w 85725"/>
              <a:gd name="connsiteY3" fmla="*/ 26193 h 102393"/>
              <a:gd name="connsiteX4" fmla="*/ 0 w 85725"/>
              <a:gd name="connsiteY4" fmla="*/ 0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102393">
                <a:moveTo>
                  <a:pt x="0" y="0"/>
                </a:moveTo>
                <a:lnTo>
                  <a:pt x="0" y="102393"/>
                </a:lnTo>
                <a:lnTo>
                  <a:pt x="85725" y="83343"/>
                </a:lnTo>
                <a:cubicBezTo>
                  <a:pt x="84931" y="64293"/>
                  <a:pt x="84138" y="45243"/>
                  <a:pt x="83344" y="26193"/>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CuadroTexto"/>
          <p:cNvSpPr txBox="1"/>
          <p:nvPr/>
        </p:nvSpPr>
        <p:spPr>
          <a:xfrm>
            <a:off x="2432083" y="5000636"/>
            <a:ext cx="4068743" cy="369332"/>
          </a:xfrm>
          <a:prstGeom prst="rect">
            <a:avLst/>
          </a:prstGeom>
          <a:noFill/>
        </p:spPr>
        <p:txBody>
          <a:bodyPr wrap="none" rtlCol="0">
            <a:spAutoFit/>
          </a:bodyPr>
          <a:lstStyle/>
          <a:p>
            <a:r>
              <a:rPr lang="es-EC" dirty="0" smtClean="0"/>
              <a:t>Planta real con controlador ON/OFF</a:t>
            </a:r>
            <a:endParaRPr lang="es-EC"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sz="quarter" idx="1"/>
          </p:nvPr>
        </p:nvSpPr>
        <p:spPr>
          <a:xfrm>
            <a:off x="390548" y="5214950"/>
            <a:ext cx="7539038" cy="901812"/>
          </a:xfrm>
        </p:spPr>
        <p:txBody>
          <a:bodyPr/>
          <a:lstStyle/>
          <a:p>
            <a:pPr>
              <a:buNone/>
            </a:pPr>
            <a:r>
              <a:rPr lang="es-EC" dirty="0" smtClean="0"/>
              <a:t>   Gráfica de Respuesta a entrada paso en lazo cerrado con controlador ON/OFF – Planta Real</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48</a:t>
            </a:fld>
            <a:endParaRPr lang="es-ES"/>
          </a:p>
        </p:txBody>
      </p:sp>
      <p:pic>
        <p:nvPicPr>
          <p:cNvPr id="5" name="4 Imagen"/>
          <p:cNvPicPr/>
          <p:nvPr/>
        </p:nvPicPr>
        <p:blipFill>
          <a:blip r:embed="rId2" cstate="print"/>
          <a:srcRect t="4578"/>
          <a:stretch>
            <a:fillRect/>
          </a:stretch>
        </p:blipFill>
        <p:spPr bwMode="auto">
          <a:xfrm>
            <a:off x="428596" y="285728"/>
            <a:ext cx="7469324" cy="4857784"/>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Planta Identificada – Respuesta a entrada paso en Lazo cerrado</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49</a:t>
            </a:fld>
            <a:endParaRPr lang="es-ES"/>
          </a:p>
        </p:txBody>
      </p:sp>
      <p:pic>
        <p:nvPicPr>
          <p:cNvPr id="5" name="4 Imagen"/>
          <p:cNvPicPr/>
          <p:nvPr/>
        </p:nvPicPr>
        <p:blipFill>
          <a:blip r:embed="rId2" cstate="print"/>
          <a:srcRect l="1369" t="43344" r="40924" b="36532"/>
          <a:stretch>
            <a:fillRect/>
          </a:stretch>
        </p:blipFill>
        <p:spPr bwMode="auto">
          <a:xfrm>
            <a:off x="428596" y="2643182"/>
            <a:ext cx="7487294" cy="2000264"/>
          </a:xfrm>
          <a:prstGeom prst="rect">
            <a:avLst/>
          </a:prstGeom>
          <a:noFill/>
          <a:ln w="9525">
            <a:noFill/>
            <a:miter lim="800000"/>
            <a:headEnd/>
            <a:tailEnd/>
          </a:ln>
        </p:spPr>
      </p:pic>
      <p:sp>
        <p:nvSpPr>
          <p:cNvPr id="6" name="5 CuadroTexto"/>
          <p:cNvSpPr txBox="1"/>
          <p:nvPr/>
        </p:nvSpPr>
        <p:spPr>
          <a:xfrm>
            <a:off x="1714480" y="4786322"/>
            <a:ext cx="4915128" cy="369332"/>
          </a:xfrm>
          <a:prstGeom prst="rect">
            <a:avLst/>
          </a:prstGeom>
          <a:noFill/>
        </p:spPr>
        <p:txBody>
          <a:bodyPr wrap="none" rtlCol="0">
            <a:spAutoFit/>
          </a:bodyPr>
          <a:lstStyle/>
          <a:p>
            <a:r>
              <a:rPr lang="es-EC" dirty="0" smtClean="0"/>
              <a:t>Planta identificada con controlador ON/OFF</a:t>
            </a:r>
            <a:endParaRPr lang="es-EC"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sp>
        <p:nvSpPr>
          <p:cNvPr id="3" name="2 Marcador de contenido"/>
          <p:cNvSpPr>
            <a:spLocks noGrp="1"/>
          </p:cNvSpPr>
          <p:nvPr>
            <p:ph sz="quarter" idx="1"/>
          </p:nvPr>
        </p:nvSpPr>
        <p:spPr/>
        <p:txBody>
          <a:bodyPr/>
          <a:lstStyle/>
          <a:p>
            <a:pPr algn="just"/>
            <a:r>
              <a:rPr lang="es-ES" dirty="0" smtClean="0"/>
              <a:t>Aplicar los conocimientos adquiridos durante toda la carrera universitaria junto con los conocimientos adquiridos en el seminario de graduación.</a:t>
            </a:r>
          </a:p>
          <a:p>
            <a:endParaRPr lang="es-ES" dirty="0" smtClean="0"/>
          </a:p>
          <a:p>
            <a:pPr algn="just"/>
            <a:r>
              <a:rPr lang="es-EC" dirty="0" smtClean="0"/>
              <a:t>Demostrar la validez,      utilidad      y     conveniencia     de     las    técnica de identificación de Sistemas, aplicada a un proceso real.</a:t>
            </a:r>
          </a:p>
          <a:p>
            <a:endParaRPr lang="es-EC" dirty="0" smtClean="0"/>
          </a:p>
          <a:p>
            <a:pPr algn="just"/>
            <a:r>
              <a:rPr lang="es-ES" dirty="0" smtClean="0"/>
              <a:t>Aplicar técnicas para </a:t>
            </a:r>
            <a:r>
              <a:rPr lang="es-ES" dirty="0" err="1" smtClean="0"/>
              <a:t>modelamiento</a:t>
            </a:r>
            <a:r>
              <a:rPr lang="es-ES" dirty="0" smtClean="0"/>
              <a:t> y simulación de un sistema dinámico, mediante MATLAB.</a:t>
            </a:r>
          </a:p>
          <a:p>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a:t>
            </a:fld>
            <a:endParaRPr lang="es-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sz="quarter" idx="1"/>
          </p:nvPr>
        </p:nvSpPr>
        <p:spPr>
          <a:xfrm>
            <a:off x="457200" y="5214950"/>
            <a:ext cx="7467600" cy="1259002"/>
          </a:xfrm>
        </p:spPr>
        <p:txBody>
          <a:bodyPr/>
          <a:lstStyle/>
          <a:p>
            <a:pPr>
              <a:buNone/>
            </a:pPr>
            <a:r>
              <a:rPr lang="es-EC" dirty="0" smtClean="0"/>
              <a:t>   Gráfica de Respuesta a entrada paso en lazo cerrado con controlador ON/OFF – Planta Identificada</a:t>
            </a:r>
          </a:p>
          <a:p>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50</a:t>
            </a:fld>
            <a:endParaRPr lang="es-ES"/>
          </a:p>
        </p:txBody>
      </p:sp>
      <p:pic>
        <p:nvPicPr>
          <p:cNvPr id="5" name="4 Imagen"/>
          <p:cNvPicPr/>
          <p:nvPr/>
        </p:nvPicPr>
        <p:blipFill>
          <a:blip r:embed="rId2" cstate="print"/>
          <a:srcRect t="4334"/>
          <a:stretch>
            <a:fillRect/>
          </a:stretch>
        </p:blipFill>
        <p:spPr bwMode="auto">
          <a:xfrm>
            <a:off x="428596" y="285728"/>
            <a:ext cx="7440487" cy="4857784"/>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96908"/>
          </a:xfrm>
        </p:spPr>
        <p:txBody>
          <a:bodyPr>
            <a:normAutofit fontScale="90000"/>
          </a:bodyPr>
          <a:lstStyle/>
          <a:p>
            <a:r>
              <a:rPr lang="es-EC" dirty="0" smtClean="0"/>
              <a:t>Diseño de controlador PI para planta identificada</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51</a:t>
            </a:fld>
            <a:endParaRPr lang="es-ES"/>
          </a:p>
        </p:txBody>
      </p:sp>
      <p:pic>
        <p:nvPicPr>
          <p:cNvPr id="6" name="5 Imagen"/>
          <p:cNvPicPr/>
          <p:nvPr/>
        </p:nvPicPr>
        <p:blipFill>
          <a:blip r:embed="rId2" cstate="print"/>
          <a:srcRect l="1987" t="78947" r="39866" b="1839"/>
          <a:stretch>
            <a:fillRect/>
          </a:stretch>
        </p:blipFill>
        <p:spPr bwMode="auto">
          <a:xfrm>
            <a:off x="500034" y="2357430"/>
            <a:ext cx="7507256" cy="1857388"/>
          </a:xfrm>
          <a:prstGeom prst="rect">
            <a:avLst/>
          </a:prstGeom>
          <a:noFill/>
          <a:ln w="9525">
            <a:noFill/>
            <a:miter lim="800000"/>
            <a:headEnd/>
            <a:tailEnd/>
          </a:ln>
        </p:spPr>
      </p:pic>
      <p:sp>
        <p:nvSpPr>
          <p:cNvPr id="7" name="6 CuadroTexto"/>
          <p:cNvSpPr txBox="1"/>
          <p:nvPr/>
        </p:nvSpPr>
        <p:spPr>
          <a:xfrm>
            <a:off x="2143108" y="4500570"/>
            <a:ext cx="4245073" cy="369332"/>
          </a:xfrm>
          <a:prstGeom prst="rect">
            <a:avLst/>
          </a:prstGeom>
          <a:noFill/>
        </p:spPr>
        <p:txBody>
          <a:bodyPr wrap="none" rtlCol="0">
            <a:spAutoFit/>
          </a:bodyPr>
          <a:lstStyle/>
          <a:p>
            <a:r>
              <a:rPr lang="es-EC" dirty="0" smtClean="0"/>
              <a:t>Planta identificada con controlador PI</a:t>
            </a:r>
            <a:endParaRPr lang="es-EC"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Parámetros controlador PI</a:t>
            </a:r>
            <a:endParaRPr lang="es-EC" dirty="0"/>
          </a:p>
        </p:txBody>
      </p:sp>
      <p:sp>
        <p:nvSpPr>
          <p:cNvPr id="3" name="2 Marcador de contenido"/>
          <p:cNvSpPr>
            <a:spLocks noGrp="1"/>
          </p:cNvSpPr>
          <p:nvPr>
            <p:ph sz="quarter" idx="1"/>
          </p:nvPr>
        </p:nvSpPr>
        <p:spPr/>
        <p:txBody>
          <a:bodyPr/>
          <a:lstStyle/>
          <a:p>
            <a:r>
              <a:rPr lang="es-EC" dirty="0" err="1" smtClean="0"/>
              <a:t>Kp</a:t>
            </a:r>
            <a:r>
              <a:rPr lang="es-EC" dirty="0" smtClean="0"/>
              <a:t> = 2.8</a:t>
            </a:r>
          </a:p>
          <a:p>
            <a:r>
              <a:rPr lang="es-EC" dirty="0" smtClean="0"/>
              <a:t>Ti = 10000000</a:t>
            </a:r>
          </a:p>
          <a:p>
            <a:pPr>
              <a:buNone/>
            </a:pPr>
            <a:r>
              <a:rPr lang="es-EC" dirty="0" smtClean="0"/>
              <a:t>Estos parámetros fueron obtenidos a prueba y error, analizando la respuesta integradora y luego colocando un valor proporcional.</a:t>
            </a:r>
          </a:p>
          <a:p>
            <a:pPr>
              <a:buNone/>
            </a:pP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52</a:t>
            </a:fld>
            <a:endParaRPr lang="es-E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Respuesta planta identificada a entrada paso con controlador PI</a:t>
            </a:r>
            <a:endParaRPr lang="es-EC" dirty="0"/>
          </a:p>
        </p:txBody>
      </p:sp>
      <p:sp>
        <p:nvSpPr>
          <p:cNvPr id="3" name="2 Marcador de contenido"/>
          <p:cNvSpPr>
            <a:spLocks noGrp="1"/>
          </p:cNvSpPr>
          <p:nvPr>
            <p:ph sz="quarter" idx="1"/>
          </p:nvPr>
        </p:nvSpPr>
        <p:spPr/>
        <p:txBody>
          <a:bodyPr/>
          <a:lstStyle/>
          <a:p>
            <a:endParaRPr lang="es-EC"/>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53</a:t>
            </a:fld>
            <a:endParaRPr lang="es-ES"/>
          </a:p>
        </p:txBody>
      </p:sp>
      <p:pic>
        <p:nvPicPr>
          <p:cNvPr id="5" name="4 Imagen"/>
          <p:cNvPicPr/>
          <p:nvPr/>
        </p:nvPicPr>
        <p:blipFill>
          <a:blip r:embed="rId2" cstate="print"/>
          <a:srcRect t="10601"/>
          <a:stretch>
            <a:fillRect/>
          </a:stretch>
        </p:blipFill>
        <p:spPr bwMode="auto">
          <a:xfrm>
            <a:off x="428596" y="1500174"/>
            <a:ext cx="7572318" cy="485778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Planta identificada con controlador ON/OFF y con controlador PI</a:t>
            </a:r>
            <a:endParaRPr lang="es-EC" dirty="0"/>
          </a:p>
        </p:txBody>
      </p:sp>
      <p:sp>
        <p:nvSpPr>
          <p:cNvPr id="3" name="2 Marcador de contenido"/>
          <p:cNvSpPr>
            <a:spLocks noGrp="1"/>
          </p:cNvSpPr>
          <p:nvPr>
            <p:ph sz="quarter" idx="1"/>
          </p:nvPr>
        </p:nvSpPr>
        <p:spPr/>
        <p:txBody>
          <a:bodyPr/>
          <a:lstStyle/>
          <a:p>
            <a:endParaRPr lang="es-EC"/>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54</a:t>
            </a:fld>
            <a:endParaRPr lang="es-ES"/>
          </a:p>
        </p:txBody>
      </p:sp>
      <p:pic>
        <p:nvPicPr>
          <p:cNvPr id="5" name="4 Imagen"/>
          <p:cNvPicPr/>
          <p:nvPr/>
        </p:nvPicPr>
        <p:blipFill>
          <a:blip r:embed="rId2" cstate="print"/>
          <a:srcRect t="4644"/>
          <a:stretch>
            <a:fillRect/>
          </a:stretch>
        </p:blipFill>
        <p:spPr bwMode="auto">
          <a:xfrm>
            <a:off x="500034" y="1571612"/>
            <a:ext cx="7429552" cy="4929222"/>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sz="quarter" idx="1"/>
          </p:nvPr>
        </p:nvSpPr>
        <p:spPr/>
        <p:txBody>
          <a:bodyPr/>
          <a:lstStyle/>
          <a:p>
            <a:r>
              <a:rPr lang="es-ES" dirty="0" smtClean="0"/>
              <a:t>La señal PRBS debe diseñarse en base a las características del sistema previamente conocidas.</a:t>
            </a:r>
          </a:p>
          <a:p>
            <a:endParaRPr lang="es-ES" dirty="0" smtClean="0"/>
          </a:p>
          <a:p>
            <a:endParaRPr lang="es-ES" dirty="0" smtClean="0"/>
          </a:p>
          <a:p>
            <a:r>
              <a:rPr lang="es-ES" dirty="0" smtClean="0"/>
              <a:t>Se recomienda siempre tener en cuenta todas las perturbaciones externas que afectan el sistema.</a:t>
            </a:r>
          </a:p>
          <a:p>
            <a:endParaRPr lang="es-ES" dirty="0" smtClean="0"/>
          </a:p>
          <a:p>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55</a:t>
            </a:fld>
            <a:endParaRPr lang="es-E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sz="quarter" idx="1"/>
          </p:nvPr>
        </p:nvSpPr>
        <p:spPr/>
        <p:txBody>
          <a:bodyPr/>
          <a:lstStyle/>
          <a:p>
            <a:pPr algn="just"/>
            <a:r>
              <a:rPr lang="es-ES" dirty="0" smtClean="0"/>
              <a:t>Para poder identificar una planta se debe detener por completo el proceso normal de producción, es por esto que los costos se incrementan por que se podría perder tiempo de producción de producto por realizar la identificación, además que el tiempo debe ser el menor posible aun así los costos del proceso de identificación se incrementan.</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56</a:t>
            </a:fld>
            <a:endParaRPr lang="es-E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sz="quarter" idx="1"/>
          </p:nvPr>
        </p:nvSpPr>
        <p:spPr/>
        <p:txBody>
          <a:bodyPr/>
          <a:lstStyle/>
          <a:p>
            <a:pPr algn="just"/>
            <a:r>
              <a:rPr lang="es-ES" dirty="0" smtClean="0"/>
              <a:t>Se recomienda leer manuales de </a:t>
            </a:r>
            <a:r>
              <a:rPr lang="es-ES" dirty="0" err="1" smtClean="0"/>
              <a:t>Matlab-Simulink</a:t>
            </a:r>
            <a:r>
              <a:rPr lang="es-ES" dirty="0" smtClean="0"/>
              <a:t> para poder realizar todos los procesos y simulaciones pertinentes en este ambiente tan complejo de programación.</a:t>
            </a:r>
          </a:p>
          <a:p>
            <a:pPr algn="just"/>
            <a:r>
              <a:rPr lang="es-ES" dirty="0" smtClean="0"/>
              <a:t>Al momento de identificar un sistema se debe tener diseñada la señal de entrada teniendo la seguridad de que todas las características que tiene son las correctas, puesto que al momento de querer realizar la identificación se pueden cometer errores en las respuestas, es por esto que se recomienda siempre analizar el sistema a identificar antes de realizar la identificación.</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57</a:t>
            </a:fld>
            <a:endParaRPr lang="es-E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sz="quarter" idx="1"/>
          </p:nvPr>
        </p:nvSpPr>
        <p:spPr/>
        <p:txBody>
          <a:bodyPr/>
          <a:lstStyle/>
          <a:p>
            <a:r>
              <a:rPr lang="es-ES" dirty="0" smtClean="0"/>
              <a:t>Para poder simular un proceso y que este tenga una gran aproximación a la realidad se debe tener en consideración la mayoría de los factores que intervienen en el proceso.</a:t>
            </a:r>
          </a:p>
          <a:p>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58</a:t>
            </a:fld>
            <a:endParaRPr lang="es-E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sz="quarter" idx="1"/>
          </p:nvPr>
        </p:nvSpPr>
        <p:spPr/>
        <p:txBody>
          <a:bodyPr/>
          <a:lstStyle/>
          <a:p>
            <a:pPr algn="just"/>
            <a:r>
              <a:rPr lang="es-ES" dirty="0" smtClean="0"/>
              <a:t>Se demostró que mediante el proceso de identificación se puede conocer una planta de una manera más profunda analizando todos los factores que intervienen en su función de transferencia.</a:t>
            </a:r>
          </a:p>
          <a:p>
            <a:pPr algn="just"/>
            <a:endParaRPr lang="es-ES" dirty="0" smtClean="0"/>
          </a:p>
          <a:p>
            <a:pPr lvl="0" algn="just"/>
            <a:r>
              <a:rPr lang="es-EC" dirty="0" smtClean="0"/>
              <a:t>De todas las señales generadas, para la selección de la señal a usarse como entrada de la identificación se considero los siguientes factores:</a:t>
            </a:r>
            <a:endParaRPr lang="es-EC" sz="2000" dirty="0" smtClean="0"/>
          </a:p>
          <a:p>
            <a:pPr lvl="1" algn="just"/>
            <a:r>
              <a:rPr lang="es-EC" sz="2400" dirty="0" smtClean="0"/>
              <a:t>Tiempo de duración de la señal</a:t>
            </a:r>
            <a:endParaRPr lang="es-EC" sz="2000" dirty="0" smtClean="0"/>
          </a:p>
          <a:p>
            <a:pPr lvl="1" algn="just"/>
            <a:r>
              <a:rPr lang="es-ES" dirty="0" smtClean="0"/>
              <a:t>Cantidad de datos obtenidos de acuerdo al tiempo de muestreo</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59</a:t>
            </a:fld>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sp>
        <p:nvSpPr>
          <p:cNvPr id="3" name="2 Marcador de contenido"/>
          <p:cNvSpPr>
            <a:spLocks noGrp="1"/>
          </p:cNvSpPr>
          <p:nvPr>
            <p:ph sz="quarter" idx="1"/>
          </p:nvPr>
        </p:nvSpPr>
        <p:spPr/>
        <p:txBody>
          <a:bodyPr/>
          <a:lstStyle/>
          <a:p>
            <a:pPr algn="just"/>
            <a:r>
              <a:rPr lang="es-ES" dirty="0" smtClean="0"/>
              <a:t>En el control de temperatura intervienen factores como, condiciones ambientales, características de los materiales, eficiencia de los equipos de refrigeración etc. </a:t>
            </a:r>
          </a:p>
          <a:p>
            <a:endParaRPr lang="es-ES" dirty="0" smtClean="0"/>
          </a:p>
          <a:p>
            <a:endParaRPr lang="es-ES" dirty="0" smtClean="0"/>
          </a:p>
          <a:p>
            <a:pPr algn="just"/>
            <a:r>
              <a:rPr lang="es-ES" dirty="0" smtClean="0"/>
              <a:t>Para poder realizar el correcto control se deben tener en consideración todos estos factores que de una u otra forma afectan al proceso analizado.</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6</a:t>
            </a:fld>
            <a:endParaRPr lang="es-E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sz="quarter" idx="1"/>
          </p:nvPr>
        </p:nvSpPr>
        <p:spPr/>
        <p:txBody>
          <a:bodyPr/>
          <a:lstStyle/>
          <a:p>
            <a:pPr lvl="0" algn="just"/>
            <a:r>
              <a:rPr lang="es-EC" dirty="0" smtClean="0"/>
              <a:t>Para la validación del modelo matemático se uso datos reales de todo el proceso en los </a:t>
            </a:r>
            <a:r>
              <a:rPr lang="es-EC" dirty="0" err="1" smtClean="0"/>
              <a:t>unitanques</a:t>
            </a:r>
            <a:r>
              <a:rPr lang="es-EC" dirty="0" smtClean="0"/>
              <a:t>, usándose  los datos en la etapa de enfriamiento cuando se desea ir de 15 grados C° a 5 grados C°</a:t>
            </a:r>
          </a:p>
          <a:p>
            <a:pPr algn="just"/>
            <a:endParaRPr lang="es-EC" dirty="0" smtClean="0"/>
          </a:p>
          <a:p>
            <a:pPr algn="just"/>
            <a:r>
              <a:rPr lang="es-ES" dirty="0" smtClean="0"/>
              <a:t>Para la identificación de sistemas se debe tener conocimientos en control para poder realizar los análisis respectivos de las señales resultantes, además de conocer que como todo proceso tiene su tiempo de diseño, aplicación y análisis. Todos estos tiempos y costos deben estar previstos al momento de proponerse identificar un sistema.</a:t>
            </a:r>
          </a:p>
          <a:p>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60</a:t>
            </a:fld>
            <a:endParaRPr lang="es-E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sz="quarter" idx="1"/>
          </p:nvPr>
        </p:nvSpPr>
        <p:spPr/>
        <p:txBody>
          <a:bodyPr/>
          <a:lstStyle/>
          <a:p>
            <a:pPr algn="just"/>
            <a:r>
              <a:rPr lang="es-ES" dirty="0" smtClean="0"/>
              <a:t>Por medio de las pruebas realizadas, podemos concluir de que el controlador tipo PI logra obtener una mejora en la respuesta en estado estable.</a:t>
            </a:r>
          </a:p>
          <a:p>
            <a:pPr algn="just"/>
            <a:endParaRPr lang="es-ES" dirty="0" smtClean="0"/>
          </a:p>
          <a:p>
            <a:pPr algn="just"/>
            <a:r>
              <a:rPr lang="es-ES" dirty="0" smtClean="0"/>
              <a:t>Es necesario el uso de un bloque de saturación en el diagrama de bloques, ya que sin este la respuesta tiende a ir al infinito, lo cual no es cierto en la vida real.  El bloque de saturación limita la respuesta entre 27 ºC y -2 ºC.</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61</a:t>
            </a:fld>
            <a:endParaRPr lang="es-E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sz="quarter" idx="1"/>
          </p:nvPr>
        </p:nvSpPr>
        <p:spPr/>
        <p:txBody>
          <a:bodyPr/>
          <a:lstStyle/>
          <a:p>
            <a:pPr algn="just"/>
            <a:r>
              <a:rPr lang="es-ES" dirty="0" smtClean="0"/>
              <a:t>Para solucionar los problemas que se  presentan durante la identificación por efectos del medio ambiente, se realiza una superposición de las identificaciones independientes de la planta.  En la primera identificación la planta solo se ve afectada por el medio ambiente y en la segunda solo se ve afectada por el amoníaco.</a:t>
            </a:r>
          </a:p>
          <a:p>
            <a:pPr algn="just"/>
            <a:endParaRPr lang="es-ES" dirty="0" smtClean="0"/>
          </a:p>
          <a:p>
            <a:pPr lvl="0" algn="just"/>
            <a:r>
              <a:rPr lang="es-EC" dirty="0" smtClean="0"/>
              <a:t>En la selección de modelos de identificación para la respuesta natural del sistema, se utilizo la parsimonia.</a:t>
            </a:r>
          </a:p>
          <a:p>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62</a:t>
            </a:fld>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 </a:t>
            </a:r>
            <a:r>
              <a:rPr lang="es-EC" dirty="0" err="1" smtClean="0"/>
              <a:t>Unitanques</a:t>
            </a:r>
            <a:endParaRPr lang="es-EC" dirty="0"/>
          </a:p>
        </p:txBody>
      </p:sp>
      <p:sp>
        <p:nvSpPr>
          <p:cNvPr id="3" name="2 Marcador de contenido"/>
          <p:cNvSpPr>
            <a:spLocks noGrp="1"/>
          </p:cNvSpPr>
          <p:nvPr>
            <p:ph sz="quarter" idx="1"/>
          </p:nvPr>
        </p:nvSpPr>
        <p:spPr/>
        <p:txBody>
          <a:bodyPr/>
          <a:lstStyle/>
          <a:p>
            <a:pPr algn="just"/>
            <a:r>
              <a:rPr lang="es-ES" dirty="0" smtClean="0"/>
              <a:t>Históricamente el almacenamiento era necesario debido a la ausencia de refrigeración industrial, la necesidad de eliminar la levadura y la necesidad de controlar el nivel de CO</a:t>
            </a:r>
            <a:r>
              <a:rPr lang="es-ES" sz="1400" dirty="0" smtClean="0"/>
              <a:t>2</a:t>
            </a:r>
            <a:r>
              <a:rPr lang="es-ES" dirty="0" smtClean="0"/>
              <a:t> en la cerveza. </a:t>
            </a:r>
          </a:p>
          <a:p>
            <a:pPr algn="just"/>
            <a:endParaRPr lang="es-ES" dirty="0" smtClean="0"/>
          </a:p>
          <a:p>
            <a:pPr algn="just"/>
            <a:r>
              <a:rPr lang="es-ES" dirty="0" smtClean="0"/>
              <a:t>Consecuencia de esto las cervezas lager se producían durante el invierno y se almacenaban en bodegas heladas durante largos períodos de tiempo.</a:t>
            </a:r>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7</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 </a:t>
            </a:r>
            <a:r>
              <a:rPr lang="es-EC" dirty="0" err="1" smtClean="0"/>
              <a:t>Unitanques</a:t>
            </a:r>
            <a:endParaRPr lang="es-EC" dirty="0"/>
          </a:p>
        </p:txBody>
      </p:sp>
      <p:sp>
        <p:nvSpPr>
          <p:cNvPr id="3" name="2 Marcador de contenido"/>
          <p:cNvSpPr>
            <a:spLocks noGrp="1"/>
          </p:cNvSpPr>
          <p:nvPr>
            <p:ph sz="quarter" idx="1"/>
          </p:nvPr>
        </p:nvSpPr>
        <p:spPr/>
        <p:txBody>
          <a:bodyPr/>
          <a:lstStyle/>
          <a:p>
            <a:pPr algn="just"/>
            <a:r>
              <a:rPr lang="es-ES" dirty="0" smtClean="0"/>
              <a:t>En la actualidad, la maduración del sabor es considerado generalmente como la consecuencia más importante de la guarda y acabado de una cerveza. </a:t>
            </a:r>
          </a:p>
          <a:p>
            <a:pPr algn="just"/>
            <a:endParaRPr lang="es-ES" dirty="0" smtClean="0"/>
          </a:p>
          <a:p>
            <a:pPr algn="just"/>
            <a:endParaRPr lang="es-ES" dirty="0" smtClean="0"/>
          </a:p>
          <a:p>
            <a:pPr algn="just"/>
            <a:r>
              <a:rPr lang="es-ES" dirty="0" smtClean="0"/>
              <a:t>Dicha etapa cada vez se ha vuelto más importante a medida que se ha ido incrementando la tendencia a producir cervezas más ligeras. </a:t>
            </a:r>
            <a:endParaRPr lang="es-EC" dirty="0" smtClean="0"/>
          </a:p>
          <a:p>
            <a:endParaRPr lang="es-EC" dirty="0"/>
          </a:p>
        </p:txBody>
      </p:sp>
      <p:sp>
        <p:nvSpPr>
          <p:cNvPr id="4" name="3 Marcador de número de diapositiva"/>
          <p:cNvSpPr>
            <a:spLocks noGrp="1"/>
          </p:cNvSpPr>
          <p:nvPr>
            <p:ph type="sldNum" sz="quarter" idx="15"/>
          </p:nvPr>
        </p:nvSpPr>
        <p:spPr/>
        <p:txBody>
          <a:bodyPr/>
          <a:lstStyle/>
          <a:p>
            <a:fld id="{132FADFE-3B8F-471C-ABF0-DBC7717ECBBC}" type="slidenum">
              <a:rPr lang="es-ES" smtClean="0"/>
              <a:pPr/>
              <a:t>8</a:t>
            </a:fld>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7467600" cy="1143000"/>
          </a:xfrm>
        </p:spPr>
        <p:txBody>
          <a:bodyPr/>
          <a:lstStyle/>
          <a:p>
            <a:r>
              <a:rPr lang="es-EC" dirty="0" smtClean="0"/>
              <a:t>PROCESO REFRIGERACIÓN</a:t>
            </a:r>
            <a:endParaRPr lang="es-EC" dirty="0"/>
          </a:p>
        </p:txBody>
      </p:sp>
      <p:pic>
        <p:nvPicPr>
          <p:cNvPr id="5" name="4 Imagen"/>
          <p:cNvPicPr/>
          <p:nvPr/>
        </p:nvPicPr>
        <p:blipFill>
          <a:blip r:embed="rId2" cstate="print"/>
          <a:srcRect/>
          <a:stretch>
            <a:fillRect/>
          </a:stretch>
        </p:blipFill>
        <p:spPr bwMode="auto">
          <a:xfrm>
            <a:off x="1331640" y="1700808"/>
            <a:ext cx="6391220" cy="4076536"/>
          </a:xfrm>
          <a:prstGeom prst="rect">
            <a:avLst/>
          </a:prstGeom>
          <a:noFill/>
          <a:ln w="9525">
            <a:noFill/>
            <a:miter lim="800000"/>
            <a:headEnd/>
            <a:tailEnd/>
          </a:ln>
        </p:spPr>
      </p:pic>
      <p:sp>
        <p:nvSpPr>
          <p:cNvPr id="6" name="5 Marcador de número de diapositiva"/>
          <p:cNvSpPr>
            <a:spLocks noGrp="1"/>
          </p:cNvSpPr>
          <p:nvPr>
            <p:ph type="sldNum" sz="quarter" idx="15"/>
          </p:nvPr>
        </p:nvSpPr>
        <p:spPr/>
        <p:txBody>
          <a:bodyPr/>
          <a:lstStyle/>
          <a:p>
            <a:fld id="{132FADFE-3B8F-471C-ABF0-DBC7717ECBBC}" type="slidenum">
              <a:rPr lang="es-ES" smtClean="0"/>
              <a:pPr/>
              <a:t>9</a:t>
            </a:fld>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1068</TotalTime>
  <Words>2360</Words>
  <Application>Microsoft Office PowerPoint</Application>
  <PresentationFormat>Presentación en pantalla (4:3)</PresentationFormat>
  <Paragraphs>457</Paragraphs>
  <Slides>62</Slides>
  <Notes>0</Notes>
  <HiddenSlides>0</HiddenSlides>
  <MMClips>0</MMClips>
  <ScaleCrop>false</ScaleCrop>
  <HeadingPairs>
    <vt:vector size="4" baseType="variant">
      <vt:variant>
        <vt:lpstr>Tema</vt:lpstr>
      </vt:variant>
      <vt:variant>
        <vt:i4>1</vt:i4>
      </vt:variant>
      <vt:variant>
        <vt:lpstr>Títulos de diapositiva</vt:lpstr>
      </vt:variant>
      <vt:variant>
        <vt:i4>62</vt:i4>
      </vt:variant>
    </vt:vector>
  </HeadingPairs>
  <TitlesOfParts>
    <vt:vector size="63" baseType="lpstr">
      <vt:lpstr>Mirador</vt:lpstr>
      <vt:lpstr>ESCUELA SUPERIOR POLITÉCNICA DEL LITORAL</vt:lpstr>
      <vt:lpstr>Integrantes</vt:lpstr>
      <vt:lpstr>Introducción</vt:lpstr>
      <vt:lpstr>Justificación</vt:lpstr>
      <vt:lpstr>Objetivos</vt:lpstr>
      <vt:lpstr>Antecedentes</vt:lpstr>
      <vt:lpstr>Antecedentes Unitanques</vt:lpstr>
      <vt:lpstr>Antecedentes Unitanques</vt:lpstr>
      <vt:lpstr>PROCESO REFRIGERACIÓN</vt:lpstr>
      <vt:lpstr>Antecedentes – Técnicas de identificación</vt:lpstr>
      <vt:lpstr>Diapositiva 11</vt:lpstr>
      <vt:lpstr>Modelamiento matemático</vt:lpstr>
      <vt:lpstr>Modelamiento matemático</vt:lpstr>
      <vt:lpstr>Modelamiento matemático</vt:lpstr>
      <vt:lpstr>Modelamiento matemático</vt:lpstr>
      <vt:lpstr>Modelamiento matemático</vt:lpstr>
      <vt:lpstr>Modelamiento matemático</vt:lpstr>
      <vt:lpstr>Modelamiento matemático</vt:lpstr>
      <vt:lpstr>Perturbación del Ambiente</vt:lpstr>
      <vt:lpstr>Simulación en Matlab-Simulink</vt:lpstr>
      <vt:lpstr>Porcentaje de aproximación</vt:lpstr>
      <vt:lpstr>Validación de modelo</vt:lpstr>
      <vt:lpstr>Señal PRBS </vt:lpstr>
      <vt:lpstr>Qué debemos tomar en cuenta para diseñar la señal de entrada ? </vt:lpstr>
      <vt:lpstr>Señales PRBS generadas</vt:lpstr>
      <vt:lpstr>Señal PRBS </vt:lpstr>
      <vt:lpstr>Señal PRBS </vt:lpstr>
      <vt:lpstr>Diagrama de entradas y Salidas</vt:lpstr>
      <vt:lpstr>Descripción de modelo simulado</vt:lpstr>
      <vt:lpstr>Análisis del proceso</vt:lpstr>
      <vt:lpstr>Análisis del proceso</vt:lpstr>
      <vt:lpstr>Análisis del proceso</vt:lpstr>
      <vt:lpstr>System Identification</vt:lpstr>
      <vt:lpstr>Análisis de respuesta del sistema de enfriamiento</vt:lpstr>
      <vt:lpstr>Análisis previo la identificación</vt:lpstr>
      <vt:lpstr>Selección de datos.</vt:lpstr>
      <vt:lpstr>Modelos seleccionados respuesta de enfriamiento del proceso</vt:lpstr>
      <vt:lpstr>Modelos seleccionados respuesta natural del sistema</vt:lpstr>
      <vt:lpstr>Validación modelos seleccionados</vt:lpstr>
      <vt:lpstr>Cuadro comparativo de análisis</vt:lpstr>
      <vt:lpstr>Diapositiva 41</vt:lpstr>
      <vt:lpstr>Diapositiva 42</vt:lpstr>
      <vt:lpstr>Diapositiva 43</vt:lpstr>
      <vt:lpstr>Diapositiva 44</vt:lpstr>
      <vt:lpstr>Modelos elegidos</vt:lpstr>
      <vt:lpstr>Respuesta a entrada paso, lazo abierto- modelo elegido</vt:lpstr>
      <vt:lpstr>Planta Real – Respuesta a entrada paso en Lazo cerrado</vt:lpstr>
      <vt:lpstr>Diapositiva 48</vt:lpstr>
      <vt:lpstr>Planta Identificada – Respuesta a entrada paso en Lazo cerrado</vt:lpstr>
      <vt:lpstr>Diapositiva 50</vt:lpstr>
      <vt:lpstr>Diseño de controlador PI para planta identificada</vt:lpstr>
      <vt:lpstr>Parámetros controlador PI</vt:lpstr>
      <vt:lpstr>Respuesta planta identificada a entrada paso con controlador PI</vt:lpstr>
      <vt:lpstr>Planta identificada con controlador ON/OFF y con controlador PI</vt:lpstr>
      <vt:lpstr>Recomendaciones</vt:lpstr>
      <vt:lpstr>Recomendaciones</vt:lpstr>
      <vt:lpstr>Recomendaciones</vt:lpstr>
      <vt:lpstr>Recomendaciones</vt:lpstr>
      <vt:lpstr>Conclusiones</vt:lpstr>
      <vt:lpstr>Conclusiones</vt:lpstr>
      <vt:lpstr>Conclusiones</vt:lpstr>
      <vt:lpstr>Conclusiones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LITORAL</dc:title>
  <dc:creator>NiolaCorp</dc:creator>
  <cp:lastModifiedBy>Otton</cp:lastModifiedBy>
  <cp:revision>127</cp:revision>
  <dcterms:created xsi:type="dcterms:W3CDTF">2010-09-15T04:26:19Z</dcterms:created>
  <dcterms:modified xsi:type="dcterms:W3CDTF">2010-09-24T16:12:05Z</dcterms:modified>
</cp:coreProperties>
</file>