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4" r:id="rId15"/>
    <p:sldId id="269" r:id="rId16"/>
    <p:sldId id="270" r:id="rId17"/>
    <p:sldId id="272" r:id="rId18"/>
    <p:sldId id="273" r:id="rId19"/>
    <p:sldId id="280" r:id="rId20"/>
    <p:sldId id="275" r:id="rId21"/>
    <p:sldId id="276" r:id="rId22"/>
    <p:sldId id="277" r:id="rId23"/>
    <p:sldId id="282" r:id="rId24"/>
    <p:sldId id="284" r:id="rId25"/>
    <p:sldId id="283" r:id="rId26"/>
    <p:sldId id="281" r:id="rId27"/>
    <p:sldId id="285" r:id="rId28"/>
    <p:sldId id="278" r:id="rId29"/>
    <p:sldId id="279"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p:cViewPr>
        <p:scale>
          <a:sx n="68" d="100"/>
          <a:sy n="68" d="100"/>
        </p:scale>
        <p:origin x="-570"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C740C7-82B1-4CE8-BFB7-012D143D5F15}" type="datetimeFigureOut">
              <a:rPr lang="en-US" smtClean="0"/>
              <a:pPr/>
              <a:t>11/30/2011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5CD9F-AC02-46DA-A9DC-4EEC34B20323}"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F55CD9F-AC02-46DA-A9DC-4EEC34B20323}"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F55CD9F-AC02-46DA-A9DC-4EEC34B20323}"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19" name="18 Marcador de pie de página"/>
          <p:cNvSpPr>
            <a:spLocks noGrp="1"/>
          </p:cNvSpPr>
          <p:nvPr>
            <p:ph type="ftr" sz="quarter" idx="11"/>
          </p:nvPr>
        </p:nvSpPr>
        <p:spPr/>
        <p:txBody>
          <a:bodyPr/>
          <a:lstStyle/>
          <a:p>
            <a:endParaRPr lang="es-EC" dirty="0"/>
          </a:p>
        </p:txBody>
      </p:sp>
      <p:sp>
        <p:nvSpPr>
          <p:cNvPr id="27" name="26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7BEC0278-B4C7-4281-94CA-5531611AEEB3}"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73B451C-8AE2-44C3-93A5-EB5F8483F6FA}" type="datetimeFigureOut">
              <a:rPr lang="es-EC" smtClean="0"/>
              <a:pPr/>
              <a:t>30/11/2011</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a:xfrm>
            <a:off x="8077200" y="6356350"/>
            <a:ext cx="609600" cy="365125"/>
          </a:xfrm>
        </p:spPr>
        <p:txBody>
          <a:bodyPr/>
          <a:lstStyle/>
          <a:p>
            <a:fld id="{7BEC0278-B4C7-4281-94CA-5531611AEEB3}" type="slidenum">
              <a:rPr lang="es-EC" smtClean="0"/>
              <a:pPr/>
              <a:t>‹Nº›</a:t>
            </a:fld>
            <a:endParaRPr lang="es-EC"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3B451C-8AE2-44C3-93A5-EB5F8483F6FA}" type="datetimeFigureOut">
              <a:rPr lang="es-EC" smtClean="0"/>
              <a:pPr/>
              <a:t>30/11/2011</a:t>
            </a:fld>
            <a:endParaRPr lang="es-EC"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EC0278-B4C7-4281-94CA-5531611AEEB3}" type="slidenum">
              <a:rPr lang="es-EC" smtClean="0"/>
              <a:pPr/>
              <a:t>‹Nº›</a:t>
            </a:fld>
            <a:endParaRPr lang="es-EC"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713384"/>
            <a:ext cx="8359080" cy="2795736"/>
          </a:xfrm>
        </p:spPr>
        <p:txBody>
          <a:bodyPr>
            <a:noAutofit/>
          </a:bodyPr>
          <a:lstStyle/>
          <a:p>
            <a:pPr algn="ctr"/>
            <a:r>
              <a:rPr lang="es-EC" sz="3200" dirty="0" smtClean="0">
                <a:solidFill>
                  <a:schemeClr val="bg1">
                    <a:lumMod val="95000"/>
                    <a:lumOff val="5000"/>
                  </a:schemeClr>
                </a:solidFill>
              </a:rPr>
              <a:t>Sistema de adquisición de datos para la medición de parámetros radioeléctricos en antenas logarítmicas en la banda de 30 MHz a 1300 MHz utilizando LabVIEW</a:t>
            </a:r>
            <a:br>
              <a:rPr lang="es-EC" sz="3200" dirty="0" smtClean="0">
                <a:solidFill>
                  <a:schemeClr val="bg1">
                    <a:lumMod val="95000"/>
                    <a:lumOff val="5000"/>
                  </a:schemeClr>
                </a:solidFill>
              </a:rPr>
            </a:br>
            <a:endParaRPr lang="es-EC" sz="3200" dirty="0">
              <a:solidFill>
                <a:schemeClr val="bg1">
                  <a:lumMod val="95000"/>
                  <a:lumOff val="5000"/>
                </a:schemeClr>
              </a:solidFill>
            </a:endParaRPr>
          </a:p>
        </p:txBody>
      </p:sp>
      <p:sp>
        <p:nvSpPr>
          <p:cNvPr id="3" name="2 Subtítulo"/>
          <p:cNvSpPr>
            <a:spLocks noGrp="1"/>
          </p:cNvSpPr>
          <p:nvPr>
            <p:ph type="subTitle" idx="1"/>
          </p:nvPr>
        </p:nvSpPr>
        <p:spPr>
          <a:xfrm>
            <a:off x="965776" y="4524680"/>
            <a:ext cx="7854696" cy="848536"/>
          </a:xfrm>
        </p:spPr>
        <p:txBody>
          <a:bodyPr/>
          <a:lstStyle/>
          <a:p>
            <a:r>
              <a:rPr lang="es-EC" b="1" dirty="0" smtClean="0">
                <a:effectLst>
                  <a:outerShdw blurRad="38100" dist="38100" dir="2700000" algn="tl">
                    <a:srgbClr val="000000">
                      <a:alpha val="43137"/>
                    </a:srgbClr>
                  </a:outerShdw>
                </a:effectLst>
                <a:latin typeface="+mj-lt"/>
              </a:rPr>
              <a:t>Iván Javier Bravo Lalama</a:t>
            </a:r>
            <a:endParaRPr lang="es-EC" b="1"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Motores de paso</a:t>
            </a:r>
            <a:endParaRPr lang="es-EC"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935480"/>
            <a:ext cx="4329114" cy="4636792"/>
          </a:xfrm>
        </p:spPr>
        <p:txBody>
          <a:bodyPr>
            <a:normAutofit/>
          </a:bodyPr>
          <a:lstStyle/>
          <a:p>
            <a:pPr algn="just"/>
            <a:r>
              <a:rPr lang="es-EC" sz="1800" dirty="0" smtClean="0">
                <a:latin typeface="+mj-lt"/>
              </a:rPr>
              <a:t>Se define un motor como una máquina eléctrica rotativa que es capaz de transformar energía eléctrica en energía mecánica.</a:t>
            </a:r>
          </a:p>
          <a:p>
            <a:pPr algn="just"/>
            <a:endParaRPr lang="es-EC" sz="1100" dirty="0" smtClean="0">
              <a:latin typeface="+mj-lt"/>
            </a:endParaRPr>
          </a:p>
          <a:p>
            <a:pPr algn="just"/>
            <a:r>
              <a:rPr lang="es-EC" sz="1800" dirty="0" smtClean="0">
                <a:latin typeface="+mj-lt"/>
              </a:rPr>
              <a:t>La señal eléctrica de alimentación actúa a través de un tren de pulsos que suceden con una frecuencia previamente definida, a cada una de las bobinas que componen el estator. </a:t>
            </a:r>
          </a:p>
          <a:p>
            <a:pPr algn="just"/>
            <a:endParaRPr lang="es-EC" sz="1100" dirty="0" smtClean="0">
              <a:latin typeface="+mj-lt"/>
            </a:endParaRPr>
          </a:p>
          <a:p>
            <a:pPr algn="just"/>
            <a:r>
              <a:rPr lang="es-EC" sz="1800" dirty="0" smtClean="0">
                <a:latin typeface="+mj-lt"/>
              </a:rPr>
              <a:t>Cada vez que alguna de estas bobinas recibe un pulso, el motor se desplaza un paso, y queda fijo en esa posición.</a:t>
            </a:r>
          </a:p>
          <a:p>
            <a:pPr algn="just"/>
            <a:endParaRPr lang="es-EC" sz="1800" dirty="0">
              <a:latin typeface="+mj-lt"/>
            </a:endParaRPr>
          </a:p>
        </p:txBody>
      </p:sp>
      <p:pic>
        <p:nvPicPr>
          <p:cNvPr id="48130" name="Picture 2"/>
          <p:cNvPicPr>
            <a:picLocks noChangeAspect="1" noChangeArrowheads="1"/>
          </p:cNvPicPr>
          <p:nvPr/>
        </p:nvPicPr>
        <p:blipFill>
          <a:blip r:embed="rId2" cstate="print"/>
          <a:srcRect/>
          <a:stretch>
            <a:fillRect/>
          </a:stretch>
        </p:blipFill>
        <p:spPr bwMode="auto">
          <a:xfrm>
            <a:off x="5357818" y="1857364"/>
            <a:ext cx="2657503" cy="446245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Motores Unipolares</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algn="just"/>
            <a:r>
              <a:rPr lang="es-EC" sz="1800" dirty="0" smtClean="0">
                <a:latin typeface="+mj-lt"/>
              </a:rPr>
              <a:t>La forma de alimentar este motor consiste en poner a tierra la toma central e ir aplicando una secuencia determinada de pulsos  a un extremo de la bobina y después en el otro extremo pero nunca simultáneamente. </a:t>
            </a:r>
          </a:p>
          <a:p>
            <a:pPr algn="just"/>
            <a:endParaRPr lang="es-EC" sz="1800" dirty="0" smtClean="0">
              <a:latin typeface="+mj-lt"/>
            </a:endParaRPr>
          </a:p>
          <a:p>
            <a:pPr algn="just"/>
            <a:r>
              <a:rPr lang="es-EC" sz="1800" dirty="0" smtClean="0">
                <a:latin typeface="+mj-lt"/>
              </a:rPr>
              <a:t>De tal manera que la intensidad que circula por cada media bobina siempre lo hace en el mismo sentido, de ahí su nombre motores unipolares.</a:t>
            </a:r>
          </a:p>
          <a:p>
            <a:pPr algn="just">
              <a:buNone/>
            </a:pPr>
            <a:endParaRPr lang="es-EC" sz="1800" dirty="0">
              <a:latin typeface="+mj-lt"/>
            </a:endParaRPr>
          </a:p>
        </p:txBody>
      </p:sp>
      <p:pic>
        <p:nvPicPr>
          <p:cNvPr id="4" name="3 Imagen"/>
          <p:cNvPicPr/>
          <p:nvPr/>
        </p:nvPicPr>
        <p:blipFill>
          <a:blip r:embed="rId2" cstate="print"/>
          <a:srcRect/>
          <a:stretch>
            <a:fillRect/>
          </a:stretch>
        </p:blipFill>
        <p:spPr bwMode="auto">
          <a:xfrm>
            <a:off x="2555776" y="3933056"/>
            <a:ext cx="3960440" cy="194421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lstStyle/>
          <a:p>
            <a:r>
              <a:rPr lang="es-EC" b="1" dirty="0" smtClean="0">
                <a:effectLst>
                  <a:outerShdw blurRad="38100" dist="38100" dir="2700000" algn="tl">
                    <a:srgbClr val="000000">
                      <a:alpha val="43137"/>
                    </a:srgbClr>
                  </a:outerShdw>
                </a:effectLst>
              </a:rPr>
              <a:t>Tarjeta de adquisición de datos</a:t>
            </a:r>
            <a:endParaRPr lang="es-EC"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algn="just"/>
            <a:r>
              <a:rPr lang="es-EC" sz="1800" dirty="0" smtClean="0">
                <a:latin typeface="+mj-lt"/>
              </a:rPr>
              <a:t>La adquisición de señales, consiste en la toma de muestras del mundo real, sistema analógico, para generar datos que puedan ser manipulados por un ordenador, sistema digital. </a:t>
            </a:r>
          </a:p>
          <a:p>
            <a:pPr algn="just"/>
            <a:r>
              <a:rPr lang="es-EC" sz="1800" dirty="0" smtClean="0">
                <a:latin typeface="+mj-lt"/>
              </a:rPr>
              <a:t>Para la implementación de este proyecto hemos decidido utilizar la tarjeta de National Instruments NI USB- 6009.</a:t>
            </a:r>
          </a:p>
          <a:p>
            <a:endParaRPr lang="es-EC" sz="1800" dirty="0">
              <a:latin typeface="+mj-lt"/>
            </a:endParaRPr>
          </a:p>
        </p:txBody>
      </p:sp>
      <p:pic>
        <p:nvPicPr>
          <p:cNvPr id="5" name="4 Imagen"/>
          <p:cNvPicPr/>
          <p:nvPr/>
        </p:nvPicPr>
        <p:blipFill>
          <a:blip r:embed="rId2" cstate="print"/>
          <a:srcRect l="26637" t="36232" r="50153" b="27826"/>
          <a:stretch>
            <a:fillRect/>
          </a:stretch>
        </p:blipFill>
        <p:spPr bwMode="auto">
          <a:xfrm>
            <a:off x="3071802" y="3714752"/>
            <a:ext cx="2857520" cy="257176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noAutofit/>
          </a:bodyPr>
          <a:lstStyle/>
          <a:p>
            <a:r>
              <a:rPr lang="es-EC" b="1" dirty="0" smtClean="0"/>
              <a:t>Analizador de Espectros</a:t>
            </a:r>
            <a:endParaRPr lang="es-EC" dirty="0"/>
          </a:p>
        </p:txBody>
      </p:sp>
      <p:sp>
        <p:nvSpPr>
          <p:cNvPr id="3" name="2 Marcador de contenido"/>
          <p:cNvSpPr>
            <a:spLocks noGrp="1"/>
          </p:cNvSpPr>
          <p:nvPr>
            <p:ph idx="1"/>
          </p:nvPr>
        </p:nvSpPr>
        <p:spPr>
          <a:xfrm>
            <a:off x="395536" y="1920200"/>
            <a:ext cx="8229600" cy="4389120"/>
          </a:xfrm>
        </p:spPr>
        <p:txBody>
          <a:bodyPr>
            <a:normAutofit/>
          </a:bodyPr>
          <a:lstStyle/>
          <a:p>
            <a:pPr algn="just"/>
            <a:r>
              <a:rPr lang="es-EC" sz="1800" dirty="0" smtClean="0">
                <a:latin typeface="+mj-lt"/>
              </a:rPr>
              <a:t>El analizador de espectros es una herramienta capaz de representar las componentes espectrales de una determinada señal a partir de su transformada de Fourier.</a:t>
            </a:r>
          </a:p>
          <a:p>
            <a:pPr algn="just"/>
            <a:r>
              <a:rPr lang="es-EC" sz="1800" dirty="0" smtClean="0">
                <a:latin typeface="+mj-lt"/>
              </a:rPr>
              <a:t>Útil para medir la respuesta en frecuencia de equipos de telecomunicaciones (amplificadores, filtros, acopladores, </a:t>
            </a:r>
            <a:r>
              <a:rPr lang="es-EC" sz="1800" dirty="0" err="1" smtClean="0">
                <a:latin typeface="+mj-lt"/>
              </a:rPr>
              <a:t>etc</a:t>
            </a:r>
            <a:r>
              <a:rPr lang="es-EC" sz="1800" dirty="0" smtClean="0">
                <a:latin typeface="+mj-lt"/>
              </a:rPr>
              <a:t>) y para comprobar el espectro radioeléctrico en una zona determinada con la ayuda de una antena.</a:t>
            </a:r>
          </a:p>
          <a:p>
            <a:pPr algn="just"/>
            <a:r>
              <a:rPr lang="es-ES" sz="1800" dirty="0" smtClean="0">
                <a:latin typeface="+mj-lt"/>
              </a:rPr>
              <a:t>Analizador de espectros Agilent E4404B</a:t>
            </a:r>
            <a:endParaRPr lang="es-EC" sz="1800" dirty="0">
              <a:latin typeface="+mj-lt"/>
            </a:endParaRPr>
          </a:p>
        </p:txBody>
      </p:sp>
      <p:pic>
        <p:nvPicPr>
          <p:cNvPr id="4098" name="Picture 2" descr="http://www.electronicam.es/images/a_espectros.jpg"/>
          <p:cNvPicPr>
            <a:picLocks noChangeAspect="1" noChangeArrowheads="1"/>
          </p:cNvPicPr>
          <p:nvPr/>
        </p:nvPicPr>
        <p:blipFill>
          <a:blip r:embed="rId2" cstate="print"/>
          <a:srcRect/>
          <a:stretch>
            <a:fillRect/>
          </a:stretch>
        </p:blipFill>
        <p:spPr bwMode="auto">
          <a:xfrm>
            <a:off x="2987824" y="4365104"/>
            <a:ext cx="2808312" cy="20973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36912"/>
            <a:ext cx="8229600" cy="1143000"/>
          </a:xfrm>
        </p:spPr>
        <p:txBody>
          <a:bodyPr>
            <a:normAutofit/>
          </a:bodyPr>
          <a:lstStyle/>
          <a:p>
            <a:r>
              <a:rPr lang="es-EC" sz="6000" b="1" dirty="0" smtClean="0">
                <a:effectLst>
                  <a:outerShdw blurRad="38100" dist="38100" dir="2700000" algn="tl">
                    <a:srgbClr val="000000">
                      <a:alpha val="43137"/>
                    </a:srgbClr>
                  </a:outerShdw>
                </a:effectLst>
              </a:rPr>
              <a:t>Diseño e Implementación</a:t>
            </a:r>
            <a:endParaRPr lang="es-EC" sz="6000" b="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Diseño del soporte</a:t>
            </a:r>
            <a:endParaRPr lang="es-EC" b="1" dirty="0">
              <a:effectLst>
                <a:outerShdw blurRad="38100" dist="38100" dir="2700000" algn="tl">
                  <a:srgbClr val="000000">
                    <a:alpha val="43137"/>
                  </a:srgbClr>
                </a:outerShdw>
              </a:effectLst>
            </a:endParaRPr>
          </a:p>
        </p:txBody>
      </p:sp>
      <p:pic>
        <p:nvPicPr>
          <p:cNvPr id="4" name="3 Imagen" descr="C:\Users\hp\Desktop\Polarizacion Horizontal.JPG"/>
          <p:cNvPicPr/>
          <p:nvPr/>
        </p:nvPicPr>
        <p:blipFill>
          <a:blip r:embed="rId2" cstate="print"/>
          <a:srcRect/>
          <a:stretch>
            <a:fillRect/>
          </a:stretch>
        </p:blipFill>
        <p:spPr bwMode="auto">
          <a:xfrm>
            <a:off x="1763688" y="1988840"/>
            <a:ext cx="5583773" cy="385139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Circuito de potencia</a:t>
            </a:r>
            <a:endParaRPr lang="es-EC" dirty="0"/>
          </a:p>
        </p:txBody>
      </p:sp>
      <p:sp>
        <p:nvSpPr>
          <p:cNvPr id="3" name="2 Marcador de contenido"/>
          <p:cNvSpPr>
            <a:spLocks noGrp="1"/>
          </p:cNvSpPr>
          <p:nvPr>
            <p:ph idx="1"/>
          </p:nvPr>
        </p:nvSpPr>
        <p:spPr/>
        <p:txBody>
          <a:bodyPr>
            <a:normAutofit/>
          </a:bodyPr>
          <a:lstStyle/>
          <a:p>
            <a:pPr algn="just"/>
            <a:r>
              <a:rPr lang="es-ES" sz="1800" dirty="0" smtClean="0">
                <a:latin typeface="+mj-lt"/>
              </a:rPr>
              <a:t>Permite adaptar los niveles de potencia presentes en los puertos de las salidas digitales  de una DAQ para poder manejar un motor  de paso que por medio de un programa que será desarrollado  bajo entorno LabVIEW, podrá rotar la antena.</a:t>
            </a:r>
          </a:p>
          <a:p>
            <a:pPr algn="just"/>
            <a:endParaRPr lang="es-ES" sz="1800" dirty="0" smtClean="0">
              <a:latin typeface="+mj-lt"/>
            </a:endParaRPr>
          </a:p>
          <a:p>
            <a:pPr algn="just"/>
            <a:r>
              <a:rPr lang="es-ES" sz="1800" dirty="0" smtClean="0"/>
              <a:t>Los </a:t>
            </a:r>
            <a:r>
              <a:rPr lang="es-ES" sz="1800" dirty="0" err="1" smtClean="0"/>
              <a:t>LED’s</a:t>
            </a:r>
            <a:r>
              <a:rPr lang="es-ES" sz="1800" dirty="0" smtClean="0"/>
              <a:t> permiten monitorizar el adecuado funcionamiento del sistema.</a:t>
            </a:r>
            <a:endParaRPr lang="es-EC" sz="1800" dirty="0">
              <a:latin typeface="+mj-lt"/>
            </a:endParaRPr>
          </a:p>
        </p:txBody>
      </p:sp>
      <p:pic>
        <p:nvPicPr>
          <p:cNvPr id="4" name="3 Imagen" descr="C:\Users\hp\Desktop\IMGP0047.JPG"/>
          <p:cNvPicPr/>
          <p:nvPr/>
        </p:nvPicPr>
        <p:blipFill>
          <a:blip r:embed="rId2" cstate="print"/>
          <a:srcRect/>
          <a:stretch>
            <a:fillRect/>
          </a:stretch>
        </p:blipFill>
        <p:spPr bwMode="auto">
          <a:xfrm>
            <a:off x="2285984" y="3786190"/>
            <a:ext cx="3714776" cy="264320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Parámetros antena logarítmica</a:t>
            </a:r>
            <a:endParaRPr lang="es-EC" b="1" dirty="0">
              <a:effectLst>
                <a:outerShdw blurRad="38100" dist="38100" dir="2700000" algn="tl">
                  <a:srgbClr val="000000">
                    <a:alpha val="43137"/>
                  </a:srgbClr>
                </a:outerShdw>
              </a:effectLst>
            </a:endParaRPr>
          </a:p>
        </p:txBody>
      </p:sp>
      <p:pic>
        <p:nvPicPr>
          <p:cNvPr id="4" name="3 Imagen"/>
          <p:cNvPicPr/>
          <p:nvPr/>
        </p:nvPicPr>
        <p:blipFill>
          <a:blip r:embed="rId2" cstate="print"/>
          <a:srcRect t="5412" r="14712" b="9794"/>
          <a:stretch>
            <a:fillRect/>
          </a:stretch>
        </p:blipFill>
        <p:spPr bwMode="auto">
          <a:xfrm>
            <a:off x="683568" y="2132856"/>
            <a:ext cx="3240360" cy="3456384"/>
          </a:xfrm>
          <a:prstGeom prst="rect">
            <a:avLst/>
          </a:prstGeom>
          <a:noFill/>
          <a:ln w="9525">
            <a:noFill/>
            <a:miter lim="800000"/>
            <a:headEnd/>
            <a:tailEnd/>
          </a:ln>
        </p:spPr>
      </p:pic>
      <p:pic>
        <p:nvPicPr>
          <p:cNvPr id="29698" name="Picture 2"/>
          <p:cNvPicPr>
            <a:picLocks noChangeAspect="1" noChangeArrowheads="1"/>
          </p:cNvPicPr>
          <p:nvPr/>
        </p:nvPicPr>
        <p:blipFill>
          <a:blip r:embed="rId3" cstate="print"/>
          <a:srcRect l="13306" b="11752"/>
          <a:stretch>
            <a:fillRect/>
          </a:stretch>
        </p:blipFill>
        <p:spPr bwMode="auto">
          <a:xfrm>
            <a:off x="4128765" y="1988840"/>
            <a:ext cx="4691707" cy="180020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4" cstate="print"/>
          <a:srcRect l="11975" b="13825"/>
          <a:stretch>
            <a:fillRect/>
          </a:stretch>
        </p:blipFill>
        <p:spPr bwMode="auto">
          <a:xfrm>
            <a:off x="4128765" y="4365104"/>
            <a:ext cx="4763715" cy="158417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Programación en LabVIEW</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r>
              <a:rPr lang="es-ES" sz="1800" dirty="0" smtClean="0">
                <a:latin typeface="+mj-lt"/>
              </a:rPr>
              <a:t>HP </a:t>
            </a:r>
            <a:r>
              <a:rPr lang="es-ES" sz="1800" dirty="0" err="1" smtClean="0">
                <a:latin typeface="+mj-lt"/>
              </a:rPr>
              <a:t>Pavilion</a:t>
            </a:r>
            <a:r>
              <a:rPr lang="es-ES" sz="1800" dirty="0" smtClean="0">
                <a:latin typeface="+mj-lt"/>
              </a:rPr>
              <a:t> dv4 </a:t>
            </a:r>
            <a:r>
              <a:rPr lang="es-ES" sz="1800" dirty="0" err="1" smtClean="0">
                <a:latin typeface="+mj-lt"/>
              </a:rPr>
              <a:t>Notebook</a:t>
            </a:r>
            <a:r>
              <a:rPr lang="es-ES" sz="1800" dirty="0" smtClean="0">
                <a:latin typeface="+mj-lt"/>
              </a:rPr>
              <a:t> PC, procesador  AMD </a:t>
            </a:r>
            <a:r>
              <a:rPr lang="es-ES" sz="1800" dirty="0" err="1" smtClean="0">
                <a:latin typeface="+mj-lt"/>
              </a:rPr>
              <a:t>Athlom</a:t>
            </a:r>
            <a:r>
              <a:rPr lang="es-ES" sz="1800" dirty="0" smtClean="0">
                <a:latin typeface="+mj-lt"/>
              </a:rPr>
              <a:t>™ II Dual-Core de 2 GHz con memoria RAM de 3 GB y sistema operativo Windows 7 de 32 bits.</a:t>
            </a:r>
          </a:p>
          <a:p>
            <a:r>
              <a:rPr lang="es-ES" sz="1800" dirty="0" smtClean="0">
                <a:latin typeface="+mj-lt"/>
              </a:rPr>
              <a:t>Programas instalados:</a:t>
            </a:r>
          </a:p>
          <a:p>
            <a:pPr lvl="1"/>
            <a:r>
              <a:rPr lang="es-ES" sz="1800" dirty="0" smtClean="0">
                <a:latin typeface="+mj-lt"/>
              </a:rPr>
              <a:t>Agilent </a:t>
            </a:r>
            <a:r>
              <a:rPr lang="es-ES" sz="1800" dirty="0" err="1" smtClean="0">
                <a:latin typeface="+mj-lt"/>
              </a:rPr>
              <a:t>Connection</a:t>
            </a:r>
            <a:r>
              <a:rPr lang="es-ES" sz="1800" dirty="0" smtClean="0">
                <a:latin typeface="+mj-lt"/>
              </a:rPr>
              <a:t> Expert</a:t>
            </a:r>
            <a:endParaRPr lang="es-EC" sz="1800" dirty="0" smtClean="0">
              <a:latin typeface="+mj-lt"/>
            </a:endParaRPr>
          </a:p>
          <a:p>
            <a:pPr lvl="1"/>
            <a:r>
              <a:rPr lang="es-ES" sz="1800" dirty="0" smtClean="0">
                <a:latin typeface="+mj-lt"/>
              </a:rPr>
              <a:t>NI-VISA, NI-MAX</a:t>
            </a:r>
            <a:endParaRPr lang="es-EC" sz="1800" dirty="0" smtClean="0">
              <a:latin typeface="+mj-lt"/>
            </a:endParaRPr>
          </a:p>
          <a:p>
            <a:pPr lvl="1"/>
            <a:r>
              <a:rPr lang="es-ES" sz="1800" dirty="0" smtClean="0">
                <a:latin typeface="+mj-lt"/>
              </a:rPr>
              <a:t>LabVIEW 2010</a:t>
            </a:r>
            <a:endParaRPr lang="es-EC" sz="1800" dirty="0">
              <a:latin typeface="+mj-lt"/>
            </a:endParaRPr>
          </a:p>
        </p:txBody>
      </p:sp>
      <p:pic>
        <p:nvPicPr>
          <p:cNvPr id="32770" name="Picture 2" descr="http://www.testvonics.com/images/ni-visa02.gif"/>
          <p:cNvPicPr>
            <a:picLocks noChangeAspect="1" noChangeArrowheads="1"/>
          </p:cNvPicPr>
          <p:nvPr/>
        </p:nvPicPr>
        <p:blipFill>
          <a:blip r:embed="rId2" cstate="print"/>
          <a:srcRect l="5178" t="46970" r="55124" b="32901"/>
          <a:stretch>
            <a:fillRect/>
          </a:stretch>
        </p:blipFill>
        <p:spPr bwMode="auto">
          <a:xfrm>
            <a:off x="3347864" y="4581128"/>
            <a:ext cx="2576286" cy="1008112"/>
          </a:xfrm>
          <a:prstGeom prst="rect">
            <a:avLst/>
          </a:prstGeom>
          <a:noFill/>
        </p:spPr>
      </p:pic>
      <p:pic>
        <p:nvPicPr>
          <p:cNvPr id="32771" name="Picture 3"/>
          <p:cNvPicPr>
            <a:picLocks noChangeAspect="1" noChangeArrowheads="1"/>
          </p:cNvPicPr>
          <p:nvPr/>
        </p:nvPicPr>
        <p:blipFill>
          <a:blip r:embed="rId3" cstate="print"/>
          <a:srcRect l="27460" t="24570" r="27653" b="29126"/>
          <a:stretch>
            <a:fillRect/>
          </a:stretch>
        </p:blipFill>
        <p:spPr bwMode="auto">
          <a:xfrm>
            <a:off x="4860032" y="2708920"/>
            <a:ext cx="2664296" cy="1717770"/>
          </a:xfrm>
          <a:prstGeom prst="rect">
            <a:avLst/>
          </a:prstGeom>
          <a:noFill/>
          <a:ln w="9525">
            <a:noFill/>
            <a:miter lim="800000"/>
            <a:headEnd/>
            <a:tailEnd/>
          </a:ln>
        </p:spPr>
      </p:pic>
      <p:pic>
        <p:nvPicPr>
          <p:cNvPr id="32773" name="Picture 5" descr="http://www.erdosmiller.com/wp-content/uploads/2010/12/open_lv_2010.png"/>
          <p:cNvPicPr>
            <a:picLocks noChangeAspect="1" noChangeArrowheads="1"/>
          </p:cNvPicPr>
          <p:nvPr/>
        </p:nvPicPr>
        <p:blipFill>
          <a:blip r:embed="rId4" cstate="print"/>
          <a:srcRect b="63366"/>
          <a:stretch>
            <a:fillRect/>
          </a:stretch>
        </p:blipFill>
        <p:spPr bwMode="auto">
          <a:xfrm>
            <a:off x="6156176" y="4797152"/>
            <a:ext cx="2686050" cy="7920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fontScale="90000"/>
          </a:bodyPr>
          <a:lstStyle/>
          <a:p>
            <a:r>
              <a:rPr lang="en-US" dirty="0" err="1" smtClean="0"/>
              <a:t>Bloques</a:t>
            </a:r>
            <a:r>
              <a:rPr lang="en-US" dirty="0" smtClean="0"/>
              <a:t> del </a:t>
            </a:r>
            <a:r>
              <a:rPr lang="en-US" dirty="0" err="1" smtClean="0"/>
              <a:t>programa</a:t>
            </a:r>
            <a:r>
              <a:rPr lang="en-US" dirty="0" smtClean="0"/>
              <a:t> en </a:t>
            </a:r>
            <a:r>
              <a:rPr lang="en-US" dirty="0" err="1" smtClean="0"/>
              <a:t>Labview</a:t>
            </a:r>
            <a:endParaRPr lang="en-US" dirty="0"/>
          </a:p>
        </p:txBody>
      </p:sp>
      <p:sp>
        <p:nvSpPr>
          <p:cNvPr id="3" name="2 Marcador de contenido"/>
          <p:cNvSpPr>
            <a:spLocks noGrp="1"/>
          </p:cNvSpPr>
          <p:nvPr>
            <p:ph idx="1"/>
          </p:nvPr>
        </p:nvSpPr>
        <p:spPr/>
        <p:txBody>
          <a:bodyPr/>
          <a:lstStyle/>
          <a:p>
            <a:pPr>
              <a:buNone/>
            </a:pPr>
            <a:r>
              <a:rPr lang="en-US" sz="1800" dirty="0" smtClean="0">
                <a:latin typeface="+mj-lt"/>
              </a:rPr>
              <a:t>El </a:t>
            </a:r>
            <a:r>
              <a:rPr lang="en-US" sz="1800" dirty="0" err="1" smtClean="0">
                <a:latin typeface="+mj-lt"/>
              </a:rPr>
              <a:t>programa</a:t>
            </a:r>
            <a:r>
              <a:rPr lang="en-US" sz="1800" dirty="0" smtClean="0">
                <a:latin typeface="+mj-lt"/>
              </a:rPr>
              <a:t> </a:t>
            </a:r>
            <a:r>
              <a:rPr lang="en-US" sz="1800" dirty="0" err="1" smtClean="0">
                <a:latin typeface="+mj-lt"/>
              </a:rPr>
              <a:t>desarrollado</a:t>
            </a:r>
            <a:r>
              <a:rPr lang="en-US" sz="1800" dirty="0" smtClean="0">
                <a:latin typeface="+mj-lt"/>
              </a:rPr>
              <a:t> </a:t>
            </a:r>
            <a:r>
              <a:rPr lang="en-US" sz="1800" dirty="0" err="1" smtClean="0">
                <a:latin typeface="+mj-lt"/>
              </a:rPr>
              <a:t>tiene</a:t>
            </a:r>
            <a:r>
              <a:rPr lang="en-US" sz="1800" dirty="0" smtClean="0">
                <a:latin typeface="+mj-lt"/>
              </a:rPr>
              <a:t> los </a:t>
            </a:r>
            <a:r>
              <a:rPr lang="en-US" sz="1800" dirty="0" err="1" smtClean="0">
                <a:latin typeface="+mj-lt"/>
              </a:rPr>
              <a:t>siguientes</a:t>
            </a:r>
            <a:r>
              <a:rPr lang="en-US" sz="1800" dirty="0" smtClean="0">
                <a:latin typeface="+mj-lt"/>
              </a:rPr>
              <a:t> </a:t>
            </a:r>
            <a:r>
              <a:rPr lang="en-US" sz="1800" dirty="0" err="1" smtClean="0">
                <a:latin typeface="+mj-lt"/>
              </a:rPr>
              <a:t>bloques</a:t>
            </a:r>
            <a:r>
              <a:rPr lang="en-US" sz="1800" dirty="0" smtClean="0">
                <a:latin typeface="+mj-lt"/>
              </a:rPr>
              <a:t>:</a:t>
            </a:r>
          </a:p>
          <a:p>
            <a:pPr>
              <a:buNone/>
            </a:pPr>
            <a:endParaRPr lang="en-US" sz="1800" dirty="0" smtClean="0">
              <a:latin typeface="+mj-lt"/>
            </a:endParaRPr>
          </a:p>
          <a:p>
            <a:pPr algn="just"/>
            <a:r>
              <a:rPr lang="es-ES" sz="1800" dirty="0" smtClean="0">
                <a:latin typeface="+mj-lt"/>
              </a:rPr>
              <a:t>Inicializamos</a:t>
            </a:r>
          </a:p>
          <a:p>
            <a:pPr algn="just"/>
            <a:r>
              <a:rPr lang="es-ES" sz="1800" dirty="0" smtClean="0">
                <a:latin typeface="+mj-lt"/>
              </a:rPr>
              <a:t>Inicializamos Analizador de Espectros</a:t>
            </a:r>
          </a:p>
          <a:p>
            <a:pPr algn="just"/>
            <a:r>
              <a:rPr lang="es-ES" sz="1800" dirty="0" smtClean="0">
                <a:latin typeface="+mj-lt"/>
              </a:rPr>
              <a:t>Adquirimos Potencia</a:t>
            </a:r>
          </a:p>
          <a:p>
            <a:pPr algn="just"/>
            <a:r>
              <a:rPr lang="es-ES" sz="1800" dirty="0" smtClean="0">
                <a:latin typeface="+mj-lt"/>
              </a:rPr>
              <a:t>Giro Completo</a:t>
            </a:r>
          </a:p>
          <a:p>
            <a:pPr algn="just"/>
            <a:r>
              <a:rPr lang="es-ES" sz="1800" dirty="0" smtClean="0">
                <a:latin typeface="+mj-lt"/>
              </a:rPr>
              <a:t>Incrementamos Ángulo</a:t>
            </a:r>
          </a:p>
          <a:p>
            <a:pPr algn="just"/>
            <a:r>
              <a:rPr lang="es-ES" sz="1800" dirty="0" smtClean="0">
                <a:latin typeface="+mj-lt"/>
              </a:rPr>
              <a:t>Buscar Potencia Mayor</a:t>
            </a:r>
            <a:endParaRPr lang="en-US" sz="1800" dirty="0" smtClean="0">
              <a:latin typeface="+mj-lt"/>
            </a:endParaRPr>
          </a:p>
          <a:p>
            <a:pPr algn="just"/>
            <a:r>
              <a:rPr lang="es-ES" sz="1800" dirty="0" smtClean="0">
                <a:latin typeface="+mj-lt"/>
              </a:rPr>
              <a:t>Ubicarnos en la potencia deseada</a:t>
            </a:r>
          </a:p>
          <a:p>
            <a:pPr algn="just"/>
            <a:r>
              <a:rPr lang="es-ES" sz="1800" dirty="0" smtClean="0">
                <a:latin typeface="+mj-lt"/>
              </a:rPr>
              <a:t>Salir</a:t>
            </a:r>
            <a:endParaRPr lang="en-US" sz="1800" dirty="0" smtClean="0">
              <a:latin typeface="+mj-lt"/>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Introducción</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500034" y="1643050"/>
            <a:ext cx="8001056" cy="4389120"/>
          </a:xfrm>
        </p:spPr>
        <p:txBody>
          <a:bodyPr>
            <a:normAutofit/>
          </a:bodyPr>
          <a:lstStyle/>
          <a:p>
            <a:pPr algn="just"/>
            <a:r>
              <a:rPr lang="es-EC" sz="1800" dirty="0" smtClean="0">
                <a:latin typeface="+mj-lt"/>
              </a:rPr>
              <a:t>En un entorno donde la información a tiempo real es imprescindible para la correcta toma de decisiones, las antenas juegan un papel determinante. </a:t>
            </a:r>
          </a:p>
          <a:p>
            <a:pPr algn="just"/>
            <a:endParaRPr lang="es-EC" sz="1100" dirty="0" smtClean="0">
              <a:latin typeface="+mj-lt"/>
            </a:endParaRPr>
          </a:p>
          <a:p>
            <a:pPr algn="just"/>
            <a:r>
              <a:rPr lang="es-EC" sz="1800" dirty="0" smtClean="0">
                <a:latin typeface="+mj-lt"/>
              </a:rPr>
              <a:t>Gracias a ellas somos capaces de comunicarnos sin necesidad de cables y tenemos acceso a todo tipo de información en cualquier lugar y en tiempo real .</a:t>
            </a:r>
          </a:p>
          <a:p>
            <a:pPr algn="just">
              <a:spcBef>
                <a:spcPts val="274"/>
              </a:spcBef>
            </a:pPr>
            <a:endParaRPr lang="es-EC" sz="1800" dirty="0" smtClean="0">
              <a:latin typeface="+mj-lt"/>
            </a:endParaRPr>
          </a:p>
          <a:p>
            <a:pPr algn="just"/>
            <a:r>
              <a:rPr lang="es-EC" sz="1800" dirty="0" smtClean="0">
                <a:latin typeface="+mj-lt"/>
              </a:rPr>
              <a:t>Con el proyecto buscamos realizar un sistema de rotación de antenas, en este caso una  logarítmica,  instalada en un motor de paso, siendo la forma de  enviar y transmitir datos para el control de este rotor desde un PC por medio de </a:t>
            </a:r>
            <a:r>
              <a:rPr lang="es-EC" sz="1800" dirty="0" err="1" smtClean="0">
                <a:latin typeface="+mj-lt"/>
              </a:rPr>
              <a:t>Labview</a:t>
            </a:r>
            <a:r>
              <a:rPr lang="es-EC" sz="1800" dirty="0" smtClean="0">
                <a:latin typeface="+mj-lt"/>
              </a:rPr>
              <a:t> a través de una tarjeta de adquisición de datos conectada al motor de paso.</a:t>
            </a:r>
            <a:endParaRPr lang="en-US" sz="1800" dirty="0" smtClean="0">
              <a:latin typeface="+mj-lt"/>
            </a:endParaRPr>
          </a:p>
          <a:p>
            <a:endParaRPr lang="es-EC" sz="1800" dirty="0" smtClean="0">
              <a:latin typeface="+mj-lt"/>
            </a:endParaRPr>
          </a:p>
          <a:p>
            <a:endParaRPr lang="es-EC" sz="1100" dirty="0" smtClean="0">
              <a:latin typeface="+mj-lt"/>
            </a:endParaRPr>
          </a:p>
        </p:txBody>
      </p:sp>
      <p:pic>
        <p:nvPicPr>
          <p:cNvPr id="15362" name="Picture 2" descr="http://www.aicox.com/file_ext/division_satelite/gigasat/flyaway_antennas/flyaway.jpg"/>
          <p:cNvPicPr>
            <a:picLocks noChangeAspect="1" noChangeArrowheads="1"/>
          </p:cNvPicPr>
          <p:nvPr/>
        </p:nvPicPr>
        <p:blipFill>
          <a:blip r:embed="rId2" cstate="print"/>
          <a:srcRect/>
          <a:stretch>
            <a:fillRect/>
          </a:stretch>
        </p:blipFill>
        <p:spPr bwMode="auto">
          <a:xfrm>
            <a:off x="2071670" y="4857760"/>
            <a:ext cx="4857784" cy="182423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Entorno gráfico del programa</a:t>
            </a:r>
            <a:endParaRPr lang="es-EC" b="1" dirty="0">
              <a:effectLst>
                <a:outerShdw blurRad="38100" dist="38100" dir="2700000" algn="tl">
                  <a:srgbClr val="000000">
                    <a:alpha val="43137"/>
                  </a:srgbClr>
                </a:outerShdw>
              </a:effectLst>
            </a:endParaRPr>
          </a:p>
        </p:txBody>
      </p:sp>
      <p:pic>
        <p:nvPicPr>
          <p:cNvPr id="4" name="3 Imagen"/>
          <p:cNvPicPr/>
          <p:nvPr/>
        </p:nvPicPr>
        <p:blipFill>
          <a:blip r:embed="rId2" cstate="print"/>
          <a:srcRect l="1035" t="13576" r="3311" b="6291"/>
          <a:stretch>
            <a:fillRect/>
          </a:stretch>
        </p:blipFill>
        <p:spPr bwMode="auto">
          <a:xfrm>
            <a:off x="611560" y="2132856"/>
            <a:ext cx="7848872"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Estructura final del sistema</a:t>
            </a:r>
            <a:endParaRPr lang="es-EC" b="1" dirty="0">
              <a:effectLst>
                <a:outerShdw blurRad="38100" dist="38100" dir="2700000" algn="tl">
                  <a:srgbClr val="000000">
                    <a:alpha val="43137"/>
                  </a:srgbClr>
                </a:outerShdw>
              </a:effectLst>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6868" name="Object 4"/>
          <p:cNvGraphicFramePr>
            <a:graphicFrameLocks noChangeAspect="1"/>
          </p:cNvGraphicFramePr>
          <p:nvPr/>
        </p:nvGraphicFramePr>
        <p:xfrm>
          <a:off x="1763688" y="2204864"/>
          <a:ext cx="5803026" cy="3456384"/>
        </p:xfrm>
        <a:graphic>
          <a:graphicData uri="http://schemas.openxmlformats.org/presentationml/2006/ole">
            <p:oleObj spid="_x0000_s36868" name="Visio" r:id="rId3" imgW="6183630" imgH="3702050" progId="Visio.Drawing.11">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C" dirty="0" smtClean="0"/>
              <a:t>Pruebas realizadas</a:t>
            </a:r>
            <a:endParaRPr lang="es-EC" dirty="0"/>
          </a:p>
        </p:txBody>
      </p:sp>
      <p:sp>
        <p:nvSpPr>
          <p:cNvPr id="3" name="2 Marcador de contenido"/>
          <p:cNvSpPr>
            <a:spLocks noGrp="1"/>
          </p:cNvSpPr>
          <p:nvPr>
            <p:ph idx="1"/>
          </p:nvPr>
        </p:nvSpPr>
        <p:spPr>
          <a:xfrm>
            <a:off x="428596" y="1285860"/>
            <a:ext cx="8229600" cy="4389120"/>
          </a:xfrm>
        </p:spPr>
        <p:txBody>
          <a:bodyPr>
            <a:normAutofit/>
          </a:bodyPr>
          <a:lstStyle/>
          <a:p>
            <a:pPr>
              <a:buNone/>
            </a:pPr>
            <a:r>
              <a:rPr lang="es-EC" sz="1800" dirty="0" smtClean="0">
                <a:latin typeface="+mj-lt"/>
              </a:rPr>
              <a:t>                                                                Prueba 1</a:t>
            </a:r>
          </a:p>
          <a:p>
            <a:r>
              <a:rPr lang="es-EC" sz="1800" dirty="0" smtClean="0">
                <a:latin typeface="+mj-lt"/>
              </a:rPr>
              <a:t>Frecuencia: 700 MHz</a:t>
            </a:r>
          </a:p>
          <a:p>
            <a:r>
              <a:rPr lang="es-EC" sz="1800" dirty="0" smtClean="0">
                <a:latin typeface="+mj-lt"/>
              </a:rPr>
              <a:t>Amplitud: 6 </a:t>
            </a:r>
            <a:r>
              <a:rPr lang="es-EC" sz="1800" dirty="0" err="1" smtClean="0">
                <a:latin typeface="+mj-lt"/>
              </a:rPr>
              <a:t>dBm</a:t>
            </a:r>
            <a:endParaRPr lang="es-EC" sz="1800" dirty="0" smtClean="0">
              <a:latin typeface="+mj-lt"/>
            </a:endParaRPr>
          </a:p>
          <a:p>
            <a:r>
              <a:rPr lang="es-EC" sz="1800" dirty="0" smtClean="0">
                <a:latin typeface="+mj-lt"/>
              </a:rPr>
              <a:t>Medio: Alambrico</a:t>
            </a:r>
          </a:p>
          <a:p>
            <a:r>
              <a:rPr lang="es-EC" sz="1800" dirty="0" smtClean="0">
                <a:latin typeface="+mj-lt"/>
              </a:rPr>
              <a:t>Se habilita la salida del analizador a los 9 grados y se la deshabilita a los 36 grados.</a:t>
            </a:r>
          </a:p>
          <a:p>
            <a:endParaRPr lang="es-EC" sz="1800" dirty="0" smtClean="0">
              <a:latin typeface="+mj-lt"/>
            </a:endParaRPr>
          </a:p>
          <a:p>
            <a:endParaRPr lang="es-EC" sz="1800" dirty="0">
              <a:latin typeface="+mj-lt"/>
            </a:endParaRPr>
          </a:p>
        </p:txBody>
      </p:sp>
      <p:pic>
        <p:nvPicPr>
          <p:cNvPr id="4" name="3 Imagen"/>
          <p:cNvPicPr/>
          <p:nvPr/>
        </p:nvPicPr>
        <p:blipFill>
          <a:blip r:embed="rId2" cstate="print"/>
          <a:srcRect l="1631" t="16231" r="2174" b="9855"/>
          <a:stretch>
            <a:fillRect/>
          </a:stretch>
        </p:blipFill>
        <p:spPr bwMode="auto">
          <a:xfrm>
            <a:off x="1428728" y="3500438"/>
            <a:ext cx="5643602"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C" dirty="0" smtClean="0"/>
              <a:t>Pruebas realizadas</a:t>
            </a:r>
            <a:endParaRPr lang="es-EC" dirty="0"/>
          </a:p>
        </p:txBody>
      </p:sp>
      <p:sp>
        <p:nvSpPr>
          <p:cNvPr id="3" name="2 Marcador de contenido"/>
          <p:cNvSpPr>
            <a:spLocks noGrp="1"/>
          </p:cNvSpPr>
          <p:nvPr>
            <p:ph idx="1"/>
          </p:nvPr>
        </p:nvSpPr>
        <p:spPr>
          <a:xfrm>
            <a:off x="428596" y="1285860"/>
            <a:ext cx="8229600" cy="4389120"/>
          </a:xfrm>
        </p:spPr>
        <p:txBody>
          <a:bodyPr>
            <a:normAutofit/>
          </a:bodyPr>
          <a:lstStyle/>
          <a:p>
            <a:pPr>
              <a:buNone/>
            </a:pPr>
            <a:r>
              <a:rPr lang="es-EC" sz="1800" dirty="0" smtClean="0">
                <a:latin typeface="+mj-lt"/>
              </a:rPr>
              <a:t>                                                                Prueba 2</a:t>
            </a:r>
          </a:p>
          <a:p>
            <a:pPr algn="just"/>
            <a:r>
              <a:rPr lang="es-EC" sz="1800" dirty="0" smtClean="0">
                <a:latin typeface="+mj-lt"/>
              </a:rPr>
              <a:t>Frecuencia: 700 MHz</a:t>
            </a:r>
          </a:p>
          <a:p>
            <a:pPr algn="just"/>
            <a:r>
              <a:rPr lang="es-EC" sz="1800" dirty="0" smtClean="0">
                <a:latin typeface="+mj-lt"/>
              </a:rPr>
              <a:t>Amplitud: 6 </a:t>
            </a:r>
            <a:r>
              <a:rPr lang="es-EC" sz="1800" dirty="0" err="1" smtClean="0">
                <a:latin typeface="+mj-lt"/>
              </a:rPr>
              <a:t>dBm</a:t>
            </a:r>
            <a:r>
              <a:rPr lang="es-EC" sz="1800" dirty="0" smtClean="0">
                <a:latin typeface="+mj-lt"/>
              </a:rPr>
              <a:t>, pero es modificada periódicamente para obtener mediciones distintas</a:t>
            </a:r>
          </a:p>
          <a:p>
            <a:pPr algn="just"/>
            <a:r>
              <a:rPr lang="es-EC" sz="1800" dirty="0" smtClean="0">
                <a:latin typeface="+mj-lt"/>
              </a:rPr>
              <a:t>Medio: Cableado</a:t>
            </a:r>
          </a:p>
          <a:p>
            <a:pPr algn="just"/>
            <a:r>
              <a:rPr lang="es-EC" sz="1800" dirty="0" smtClean="0">
                <a:latin typeface="+mj-lt"/>
              </a:rPr>
              <a:t>Se habilita la salida del analizador a los 36 grados y se la deshabilita a los 252 grados.</a:t>
            </a:r>
          </a:p>
          <a:p>
            <a:endParaRPr lang="es-EC" sz="1800" dirty="0" smtClean="0">
              <a:latin typeface="+mj-lt"/>
            </a:endParaRPr>
          </a:p>
          <a:p>
            <a:endParaRPr lang="es-EC" sz="1800" dirty="0">
              <a:latin typeface="+mj-lt"/>
            </a:endParaRPr>
          </a:p>
        </p:txBody>
      </p:sp>
      <p:pic>
        <p:nvPicPr>
          <p:cNvPr id="5" name="4 Imagen"/>
          <p:cNvPicPr/>
          <p:nvPr/>
        </p:nvPicPr>
        <p:blipFill>
          <a:blip r:embed="rId2" cstate="print"/>
          <a:srcRect l="1812" t="18551" r="2150" b="7826"/>
          <a:stretch>
            <a:fillRect/>
          </a:stretch>
        </p:blipFill>
        <p:spPr bwMode="auto">
          <a:xfrm>
            <a:off x="1428728" y="3500438"/>
            <a:ext cx="5643602"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C" dirty="0" smtClean="0"/>
              <a:t>Pruebas realizadas</a:t>
            </a:r>
            <a:endParaRPr lang="es-EC" dirty="0"/>
          </a:p>
        </p:txBody>
      </p:sp>
      <p:sp>
        <p:nvSpPr>
          <p:cNvPr id="3" name="2 Marcador de contenido"/>
          <p:cNvSpPr>
            <a:spLocks noGrp="1"/>
          </p:cNvSpPr>
          <p:nvPr>
            <p:ph idx="1"/>
          </p:nvPr>
        </p:nvSpPr>
        <p:spPr>
          <a:xfrm>
            <a:off x="428596" y="1285860"/>
            <a:ext cx="8229600" cy="4389120"/>
          </a:xfrm>
        </p:spPr>
        <p:txBody>
          <a:bodyPr>
            <a:normAutofit/>
          </a:bodyPr>
          <a:lstStyle/>
          <a:p>
            <a:pPr>
              <a:buNone/>
            </a:pPr>
            <a:r>
              <a:rPr lang="es-EC" sz="1800" dirty="0" smtClean="0">
                <a:latin typeface="+mj-lt"/>
              </a:rPr>
              <a:t>                                                                Prueba 3</a:t>
            </a:r>
          </a:p>
          <a:p>
            <a:pPr algn="just"/>
            <a:r>
              <a:rPr lang="es-EC" sz="1800" dirty="0" smtClean="0">
                <a:latin typeface="+mj-lt"/>
              </a:rPr>
              <a:t>Frecuencia: 150 MHz</a:t>
            </a:r>
          </a:p>
          <a:p>
            <a:pPr algn="just"/>
            <a:r>
              <a:rPr lang="es-EC" sz="1800" dirty="0" smtClean="0">
                <a:latin typeface="+mj-lt"/>
              </a:rPr>
              <a:t>Amplitud: 20 </a:t>
            </a:r>
            <a:r>
              <a:rPr lang="es-EC" sz="1800" dirty="0" err="1" smtClean="0">
                <a:latin typeface="+mj-lt"/>
              </a:rPr>
              <a:t>dBm</a:t>
            </a:r>
            <a:endParaRPr lang="es-EC" sz="1800" dirty="0" smtClean="0">
              <a:latin typeface="+mj-lt"/>
            </a:endParaRPr>
          </a:p>
          <a:p>
            <a:pPr algn="just"/>
            <a:r>
              <a:rPr lang="es-EC" sz="1800" dirty="0" smtClean="0">
                <a:latin typeface="+mj-lt"/>
              </a:rPr>
              <a:t>Medio: Inalámbrico, se utiliza una antena omnidireccional en la salida del generador y una antena logarítmica en la entrada del analizador de espectros.</a:t>
            </a:r>
          </a:p>
          <a:p>
            <a:endParaRPr lang="es-EC" sz="1800" dirty="0" smtClean="0">
              <a:latin typeface="+mj-lt"/>
            </a:endParaRPr>
          </a:p>
          <a:p>
            <a:endParaRPr lang="es-EC" sz="1800" dirty="0">
              <a:latin typeface="+mj-lt"/>
            </a:endParaRPr>
          </a:p>
        </p:txBody>
      </p:sp>
      <p:pic>
        <p:nvPicPr>
          <p:cNvPr id="7" name="6 Imagen"/>
          <p:cNvPicPr/>
          <p:nvPr/>
        </p:nvPicPr>
        <p:blipFill>
          <a:blip r:embed="rId2" cstate="print"/>
          <a:srcRect/>
          <a:stretch>
            <a:fillRect/>
          </a:stretch>
        </p:blipFill>
        <p:spPr bwMode="auto">
          <a:xfrm>
            <a:off x="214282" y="3214686"/>
            <a:ext cx="5929322" cy="3286148"/>
          </a:xfrm>
          <a:prstGeom prst="rect">
            <a:avLst/>
          </a:prstGeom>
          <a:noFill/>
          <a:ln w="9525">
            <a:noFill/>
            <a:miter lim="800000"/>
            <a:headEnd/>
            <a:tailEnd/>
          </a:ln>
        </p:spPr>
      </p:pic>
      <p:pic>
        <p:nvPicPr>
          <p:cNvPr id="8" name="7 Imagen"/>
          <p:cNvPicPr/>
          <p:nvPr/>
        </p:nvPicPr>
        <p:blipFill>
          <a:blip r:embed="rId3" cstate="print"/>
          <a:srcRect l="30128" t="36667" r="42406" b="10769"/>
          <a:stretch>
            <a:fillRect/>
          </a:stretch>
        </p:blipFill>
        <p:spPr bwMode="auto">
          <a:xfrm>
            <a:off x="6215074" y="3214686"/>
            <a:ext cx="2745921" cy="3285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Resultados</a:t>
            </a:r>
            <a:endParaRPr lang="en-US" dirty="0"/>
          </a:p>
        </p:txBody>
      </p:sp>
      <p:pic>
        <p:nvPicPr>
          <p:cNvPr id="72706" name="Picture 2"/>
          <p:cNvPicPr>
            <a:picLocks noGrp="1" noChangeAspect="1" noChangeArrowheads="1"/>
          </p:cNvPicPr>
          <p:nvPr>
            <p:ph idx="1"/>
          </p:nvPr>
        </p:nvPicPr>
        <p:blipFill>
          <a:blip r:embed="rId2" cstate="print"/>
          <a:srcRect/>
          <a:stretch>
            <a:fillRect/>
          </a:stretch>
        </p:blipFill>
        <p:spPr bwMode="auto">
          <a:xfrm>
            <a:off x="1218563" y="2214554"/>
            <a:ext cx="6378908" cy="364333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lstStyle/>
          <a:p>
            <a:r>
              <a:rPr lang="en-US" dirty="0" err="1" smtClean="0"/>
              <a:t>Conclusiones</a:t>
            </a:r>
            <a:endParaRPr lang="en-US" dirty="0"/>
          </a:p>
        </p:txBody>
      </p:sp>
      <p:sp>
        <p:nvSpPr>
          <p:cNvPr id="3" name="2 Marcador de contenido"/>
          <p:cNvSpPr>
            <a:spLocks noGrp="1"/>
          </p:cNvSpPr>
          <p:nvPr>
            <p:ph idx="1"/>
          </p:nvPr>
        </p:nvSpPr>
        <p:spPr>
          <a:xfrm>
            <a:off x="500034" y="1357298"/>
            <a:ext cx="8229600" cy="4708230"/>
          </a:xfrm>
        </p:spPr>
        <p:txBody>
          <a:bodyPr>
            <a:noAutofit/>
          </a:bodyPr>
          <a:lstStyle/>
          <a:p>
            <a:pPr lvl="0" algn="just"/>
            <a:endParaRPr lang="es-ES" sz="1800" dirty="0" smtClean="0">
              <a:latin typeface="+mj-lt"/>
            </a:endParaRPr>
          </a:p>
          <a:p>
            <a:pPr lvl="0" algn="just"/>
            <a:r>
              <a:rPr lang="es-ES" sz="1800" dirty="0" smtClean="0">
                <a:latin typeface="+mj-lt"/>
              </a:rPr>
              <a:t>Se realizó con éxito la programación del sistema de adquisición de datos    para la medición de parámetros radioeléctricos en una antena logarítmica, obteniendo el correcto posicionamiento de la antena en la ubicación de la mayor potencia recibida por el analizador.</a:t>
            </a:r>
          </a:p>
          <a:p>
            <a:pPr lvl="0" algn="just">
              <a:spcBef>
                <a:spcPts val="200"/>
              </a:spcBef>
            </a:pPr>
            <a:endParaRPr lang="en-US" sz="1800" dirty="0" smtClean="0">
              <a:latin typeface="+mj-lt"/>
            </a:endParaRPr>
          </a:p>
          <a:p>
            <a:pPr lvl="0" algn="just"/>
            <a:r>
              <a:rPr lang="es-ES" sz="1800" dirty="0" smtClean="0">
                <a:latin typeface="+mj-lt"/>
              </a:rPr>
              <a:t>El sistema de adquisición fue creado para propósitos estudiantiles ya que depende de un costoso analizador de espectros marca </a:t>
            </a:r>
            <a:r>
              <a:rPr lang="es-ES" sz="1800" dirty="0" err="1" smtClean="0">
                <a:latin typeface="+mj-lt"/>
              </a:rPr>
              <a:t>Agilent</a:t>
            </a:r>
            <a:r>
              <a:rPr lang="es-ES" sz="1800" dirty="0" smtClean="0">
                <a:latin typeface="+mj-lt"/>
              </a:rPr>
              <a:t> y fue creado para poder implementar una aplicación práctica con el software </a:t>
            </a:r>
            <a:r>
              <a:rPr lang="es-ES" sz="1800" dirty="0" err="1" smtClean="0">
                <a:latin typeface="+mj-lt"/>
              </a:rPr>
              <a:t>LabVIEW</a:t>
            </a:r>
            <a:r>
              <a:rPr lang="es-ES" sz="1800" dirty="0" smtClean="0">
                <a:latin typeface="+mj-lt"/>
              </a:rPr>
              <a:t> aplicado a las telecomunicaciones.</a:t>
            </a:r>
          </a:p>
          <a:p>
            <a:pPr lvl="0" algn="just">
              <a:spcBef>
                <a:spcPts val="200"/>
              </a:spcBef>
            </a:pPr>
            <a:endParaRPr lang="en-US" sz="1800" dirty="0" smtClean="0">
              <a:latin typeface="+mj-lt"/>
            </a:endParaRPr>
          </a:p>
          <a:p>
            <a:pPr lvl="0" algn="just"/>
            <a:r>
              <a:rPr lang="es-ES" sz="1800" dirty="0" smtClean="0">
                <a:latin typeface="+mj-lt"/>
              </a:rPr>
              <a:t>Se puede realizar un sistema de medición de bajo costo, siempre y cuando poseamos un analizador de espectros y se puedan facilitar los drivers correspondientes entre </a:t>
            </a:r>
            <a:r>
              <a:rPr lang="es-ES" sz="1800" dirty="0" err="1" smtClean="0">
                <a:latin typeface="+mj-lt"/>
              </a:rPr>
              <a:t>LabVIEW</a:t>
            </a:r>
            <a:r>
              <a:rPr lang="es-ES" sz="1800" dirty="0" smtClean="0">
                <a:latin typeface="+mj-lt"/>
              </a:rPr>
              <a:t> y el analizador, mediante comunicación serial, GPIB, RS232.</a:t>
            </a:r>
          </a:p>
          <a:p>
            <a:pPr lvl="0" algn="just">
              <a:spcBef>
                <a:spcPts val="200"/>
              </a:spcBef>
            </a:pPr>
            <a:endParaRPr lang="en-US" sz="1800" dirty="0" smtClean="0">
              <a:latin typeface="+mj-lt"/>
            </a:endParaRPr>
          </a:p>
          <a:p>
            <a:pPr algn="just"/>
            <a:endParaRPr 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lstStyle/>
          <a:p>
            <a:r>
              <a:rPr lang="en-US" dirty="0" err="1" smtClean="0"/>
              <a:t>Conclusiones</a:t>
            </a:r>
            <a:endParaRPr lang="en-US" dirty="0"/>
          </a:p>
        </p:txBody>
      </p:sp>
      <p:sp>
        <p:nvSpPr>
          <p:cNvPr id="3" name="2 Marcador de contenido"/>
          <p:cNvSpPr>
            <a:spLocks noGrp="1"/>
          </p:cNvSpPr>
          <p:nvPr>
            <p:ph idx="1"/>
          </p:nvPr>
        </p:nvSpPr>
        <p:spPr>
          <a:xfrm>
            <a:off x="500034" y="1357298"/>
            <a:ext cx="8229600" cy="4708230"/>
          </a:xfrm>
        </p:spPr>
        <p:txBody>
          <a:bodyPr>
            <a:noAutofit/>
          </a:bodyPr>
          <a:lstStyle/>
          <a:p>
            <a:pPr lvl="0" algn="just"/>
            <a:endParaRPr lang="es-ES" sz="1800" dirty="0" smtClean="0">
              <a:latin typeface="+mj-lt"/>
            </a:endParaRPr>
          </a:p>
          <a:p>
            <a:pPr lvl="0" algn="just"/>
            <a:r>
              <a:rPr lang="es-ES" sz="1800" dirty="0" smtClean="0"/>
              <a:t>El peso y tamaño de la antena influye  en el posicionamiento final de la misma, ya que al moverse un paso, avanza más de lo debido. Este problema se puede evitar con un motor de pasos con mayor torque y que se mantenga fijo en ambos sentidos de rotación, es decir un motor de mejor calidad. </a:t>
            </a:r>
            <a:endParaRPr lang="en-US" sz="1800" dirty="0" smtClean="0"/>
          </a:p>
          <a:p>
            <a:pPr algn="just">
              <a:buNone/>
            </a:pPr>
            <a:endParaRPr lang="en-US" sz="1800" dirty="0" smtClean="0"/>
          </a:p>
          <a:p>
            <a:pPr lvl="0" algn="just"/>
            <a:r>
              <a:rPr lang="es-ES" sz="1800" dirty="0" smtClean="0"/>
              <a:t>El diagrama de radiación obtenido con nuestro proyecto es similar al de una antena logarítmica, las diferencias se deben a que los pasos del motor son relativamente  grandes, por lo que se pierden datos.</a:t>
            </a:r>
            <a:endParaRPr lang="en-US" sz="1800" dirty="0" smtClean="0"/>
          </a:p>
          <a:p>
            <a:pPr lvl="0" algn="just">
              <a:spcBef>
                <a:spcPts val="200"/>
              </a:spcBef>
            </a:pPr>
            <a:endParaRPr lang="en-US" sz="1800" dirty="0" smtClean="0">
              <a:latin typeface="+mj-lt"/>
            </a:endParaRPr>
          </a:p>
          <a:p>
            <a:pPr algn="just"/>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Recomendaciones</a:t>
            </a:r>
            <a:br>
              <a:rPr lang="es-EC" dirty="0" smtClean="0"/>
            </a:br>
            <a:endParaRPr lang="es-EC" dirty="0"/>
          </a:p>
        </p:txBody>
      </p:sp>
      <p:sp>
        <p:nvSpPr>
          <p:cNvPr id="3" name="2 Marcador de contenido"/>
          <p:cNvSpPr>
            <a:spLocks noGrp="1"/>
          </p:cNvSpPr>
          <p:nvPr>
            <p:ph idx="1"/>
          </p:nvPr>
        </p:nvSpPr>
        <p:spPr>
          <a:xfrm>
            <a:off x="428596" y="1428736"/>
            <a:ext cx="8229600" cy="4389120"/>
          </a:xfrm>
        </p:spPr>
        <p:txBody>
          <a:bodyPr>
            <a:normAutofit lnSpcReduction="10000"/>
          </a:bodyPr>
          <a:lstStyle/>
          <a:p>
            <a:pPr lvl="0" algn="just"/>
            <a:r>
              <a:rPr lang="es-ES" sz="1900" dirty="0" smtClean="0">
                <a:latin typeface="+mj-lt"/>
              </a:rPr>
              <a:t>Al momento de ejecutar el programa es preferible tener un punto de referencia previo para determinar con respecto a qué punto el sistema adquirió su máxima potencia para el posicionamiento.</a:t>
            </a:r>
            <a:endParaRPr lang="en-US" sz="1900" dirty="0" smtClean="0">
              <a:latin typeface="+mj-lt"/>
            </a:endParaRPr>
          </a:p>
          <a:p>
            <a:pPr algn="just"/>
            <a:endParaRPr lang="en-US" sz="1900" dirty="0" smtClean="0">
              <a:latin typeface="+mj-lt"/>
            </a:endParaRPr>
          </a:p>
          <a:p>
            <a:pPr lvl="0" algn="just"/>
            <a:r>
              <a:rPr lang="es-ES" sz="1900" dirty="0" smtClean="0">
                <a:latin typeface="+mj-lt"/>
              </a:rPr>
              <a:t>Mediante la compra de un motor de paso de mayor exactitud se pueden obtener mejores resultados en el sistema de medición.</a:t>
            </a:r>
            <a:endParaRPr lang="en-US" sz="1900" dirty="0" smtClean="0">
              <a:latin typeface="+mj-lt"/>
            </a:endParaRPr>
          </a:p>
          <a:p>
            <a:pPr algn="just"/>
            <a:endParaRPr lang="en-US" sz="1900" dirty="0" smtClean="0">
              <a:latin typeface="+mj-lt"/>
            </a:endParaRPr>
          </a:p>
          <a:p>
            <a:pPr lvl="0" algn="just"/>
            <a:r>
              <a:rPr lang="es-ES" sz="1900" dirty="0" smtClean="0">
                <a:latin typeface="+mj-lt"/>
              </a:rPr>
              <a:t>Se recomienda además tener una antena logarítmica más ligera debido a que la inercia de misma nos puede llevar a datos y resultados con un margen de error.</a:t>
            </a:r>
            <a:endParaRPr lang="en-US" sz="1900" dirty="0" smtClean="0">
              <a:latin typeface="+mj-lt"/>
            </a:endParaRPr>
          </a:p>
          <a:p>
            <a:pPr algn="just"/>
            <a:endParaRPr lang="en-US" sz="1900" dirty="0" smtClean="0">
              <a:latin typeface="+mj-lt"/>
            </a:endParaRPr>
          </a:p>
          <a:p>
            <a:pPr lvl="0" algn="just"/>
            <a:r>
              <a:rPr lang="es-ES" sz="1900" dirty="0" smtClean="0">
                <a:latin typeface="+mj-lt"/>
              </a:rPr>
              <a:t>El ancho de banda del canal ingresado no debe ser mayor a 2 MHz, ya que el analizador tendría muchos más cálculos que realizar en un mismo tiempo lo que ocasiona que se inhiba</a:t>
            </a:r>
            <a:r>
              <a:rPr lang="es-ES" dirty="0" smtClean="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algn="ctr">
              <a:buNone/>
            </a:pPr>
            <a:endParaRPr lang="es-EC" dirty="0" smtClean="0"/>
          </a:p>
          <a:p>
            <a:pPr algn="ctr">
              <a:buNone/>
            </a:pPr>
            <a:endParaRPr lang="es-EC" dirty="0" smtClean="0"/>
          </a:p>
          <a:p>
            <a:pPr algn="ctr">
              <a:buNone/>
            </a:pPr>
            <a:r>
              <a:rPr lang="es-EC" sz="4000" dirty="0" smtClean="0">
                <a:latin typeface="+mj-lt"/>
              </a:rPr>
              <a:t>Gracias por su atención</a:t>
            </a:r>
          </a:p>
          <a:p>
            <a:endParaRPr lang="es-EC"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Justificación del proyecto</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algn="just"/>
            <a:r>
              <a:rPr lang="es-EC" sz="1800" dirty="0" smtClean="0">
                <a:latin typeface="+mj-lt"/>
              </a:rPr>
              <a:t>El Laboratorio de Telecomunicaciones de la FIEC carece de experimentos aplicados en el ámbito profesional, por lo cual proponemos un sistema de posicionamiento de las antenas mediante la adquisición de datos usando LabVIEW para conocer los parámetros radioeléctricos de una antena logarítmica. </a:t>
            </a:r>
          </a:p>
          <a:p>
            <a:pPr algn="just"/>
            <a:endParaRPr lang="es-EC" sz="1800" dirty="0" smtClean="0">
              <a:latin typeface="+mj-lt"/>
            </a:endParaRPr>
          </a:p>
          <a:p>
            <a:pPr algn="just"/>
            <a:r>
              <a:rPr lang="es-EC" sz="1800" dirty="0" smtClean="0">
                <a:latin typeface="+mj-lt"/>
              </a:rPr>
              <a:t>El proyecto se presenta como un elemento didáctico de apoyo para la comprensión del uso de las antenas, generadores de funciones, analizadores de espectro y la importancia de la adquisición de datos en tiempo real para monitorear un enlace.</a:t>
            </a:r>
            <a:endParaRPr lang="es-EC" sz="18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Objetivos del proyecto</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935480"/>
            <a:ext cx="7972452" cy="4389120"/>
          </a:xfrm>
        </p:spPr>
        <p:txBody>
          <a:bodyPr>
            <a:normAutofit/>
          </a:bodyPr>
          <a:lstStyle/>
          <a:p>
            <a:pPr lvl="1" algn="just"/>
            <a:endParaRPr lang="es-EC" sz="1800" dirty="0" smtClean="0">
              <a:latin typeface="+mj-lt"/>
              <a:cs typeface="Times New Roman" pitchFamily="18" charset="0"/>
            </a:endParaRPr>
          </a:p>
          <a:p>
            <a:pPr lvl="1" algn="just"/>
            <a:r>
              <a:rPr lang="es-EC" sz="1800" dirty="0" smtClean="0">
                <a:latin typeface="+mj-lt"/>
                <a:cs typeface="Times New Roman" pitchFamily="18" charset="0"/>
              </a:rPr>
              <a:t>Controlar el movimiento en el eje </a:t>
            </a:r>
            <a:r>
              <a:rPr lang="es-EC" sz="1800" dirty="0" err="1" smtClean="0">
                <a:latin typeface="+mj-lt"/>
                <a:cs typeface="Times New Roman" pitchFamily="18" charset="0"/>
              </a:rPr>
              <a:t>azimutal</a:t>
            </a:r>
            <a:r>
              <a:rPr lang="es-EC" sz="1800" dirty="0" smtClean="0">
                <a:latin typeface="+mj-lt"/>
                <a:cs typeface="Times New Roman" pitchFamily="18" charset="0"/>
              </a:rPr>
              <a:t> con los resultados medidos y de forma automática la posición de una antena logarítmica.</a:t>
            </a:r>
          </a:p>
          <a:p>
            <a:pPr lvl="1" algn="just"/>
            <a:endParaRPr lang="en-US" sz="1800" dirty="0" smtClean="0">
              <a:latin typeface="+mj-lt"/>
              <a:cs typeface="Times New Roman" pitchFamily="18" charset="0"/>
            </a:endParaRPr>
          </a:p>
          <a:p>
            <a:pPr lvl="1" algn="just"/>
            <a:r>
              <a:rPr lang="es-EC" sz="1800" dirty="0" smtClean="0">
                <a:latin typeface="+mj-lt"/>
                <a:cs typeface="Times New Roman" pitchFamily="18" charset="0"/>
              </a:rPr>
              <a:t>Aprender a utilizar la consola de programación LABVIEW y sus ventajas para solucionar problemas complejos.</a:t>
            </a:r>
          </a:p>
          <a:p>
            <a:pPr lvl="1" algn="just"/>
            <a:endParaRPr lang="en-US" sz="1800" dirty="0" smtClean="0">
              <a:latin typeface="+mj-lt"/>
              <a:cs typeface="Times New Roman" pitchFamily="18" charset="0"/>
            </a:endParaRPr>
          </a:p>
          <a:p>
            <a:pPr lvl="1" algn="just"/>
            <a:r>
              <a:rPr lang="es-EC" sz="1800" dirty="0" smtClean="0">
                <a:latin typeface="+mj-lt"/>
                <a:cs typeface="Times New Roman" pitchFamily="18" charset="0"/>
              </a:rPr>
              <a:t>Adquirir todos los datos necesarios por DAQ para que estos sean procesados de manera gráfica mediante LABVIEW.</a:t>
            </a:r>
          </a:p>
          <a:p>
            <a:pPr lvl="1" algn="just"/>
            <a:endParaRPr lang="en-US" sz="1800" dirty="0" smtClean="0">
              <a:latin typeface="+mj-lt"/>
              <a:cs typeface="Times New Roman" pitchFamily="18" charset="0"/>
            </a:endParaRPr>
          </a:p>
          <a:p>
            <a:pPr lvl="1" algn="just"/>
            <a:r>
              <a:rPr lang="es-EC" sz="1800" dirty="0" smtClean="0">
                <a:latin typeface="+mj-lt"/>
                <a:cs typeface="Times New Roman" pitchFamily="18" charset="0"/>
              </a:rPr>
              <a:t>Diseñar un sistema de monitoreo y análisis de la antena logarítmica base y sus patrones de radiación.</a:t>
            </a:r>
            <a:endParaRPr lang="en-US" sz="1800" dirty="0" smtClean="0">
              <a:latin typeface="+mj-lt"/>
              <a:cs typeface="Times New Roman" pitchFamily="18" charset="0"/>
            </a:endParaRPr>
          </a:p>
          <a:p>
            <a:endParaRPr lang="es-EC" sz="1800" dirty="0" smtClean="0">
              <a:latin typeface="+mj-lt"/>
            </a:endParaRPr>
          </a:p>
          <a:p>
            <a:endParaRPr lang="es-EC" sz="18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Ondas Electromagnéticas</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935480"/>
            <a:ext cx="3538736" cy="4389120"/>
          </a:xfrm>
        </p:spPr>
        <p:txBody>
          <a:bodyPr>
            <a:normAutofit/>
          </a:bodyPr>
          <a:lstStyle/>
          <a:p>
            <a:pPr algn="just"/>
            <a:r>
              <a:rPr lang="es-EC" sz="1800" dirty="0" smtClean="0">
                <a:latin typeface="+mj-lt"/>
              </a:rPr>
              <a:t>Las ondas electromagnéticas cubren una amplia gama de frecuencias o de longitudes de ondas y pueden clasificarse según su principal fuente de generación. </a:t>
            </a:r>
          </a:p>
          <a:p>
            <a:pPr algn="just"/>
            <a:endParaRPr lang="es-EC" sz="1100" dirty="0" smtClean="0">
              <a:latin typeface="+mj-lt"/>
            </a:endParaRPr>
          </a:p>
          <a:p>
            <a:pPr algn="just"/>
            <a:r>
              <a:rPr lang="es-EC" sz="1800" dirty="0" smtClean="0">
                <a:latin typeface="+mj-lt"/>
              </a:rPr>
              <a:t>Las ondas de radiofrecuencia y las microondas son especialmente útiles porque en esta pequeña región del espectro las frecuencias se usan para las comunicaciones vía satélite y entre teléfonos móviles.</a:t>
            </a:r>
          </a:p>
          <a:p>
            <a:pPr algn="just"/>
            <a:endParaRPr lang="es-EC" sz="1800" dirty="0">
              <a:latin typeface="+mj-lt"/>
            </a:endParaRPr>
          </a:p>
        </p:txBody>
      </p:sp>
      <p:pic>
        <p:nvPicPr>
          <p:cNvPr id="52255" name="Picture 31"/>
          <p:cNvPicPr>
            <a:picLocks noChangeAspect="1" noChangeArrowheads="1"/>
          </p:cNvPicPr>
          <p:nvPr/>
        </p:nvPicPr>
        <p:blipFill>
          <a:blip r:embed="rId2" cstate="print"/>
          <a:srcRect/>
          <a:stretch>
            <a:fillRect/>
          </a:stretch>
        </p:blipFill>
        <p:spPr bwMode="auto">
          <a:xfrm>
            <a:off x="4357686" y="2071678"/>
            <a:ext cx="4071966"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16832"/>
            <a:ext cx="8496944" cy="4389120"/>
          </a:xfrm>
        </p:spPr>
        <p:txBody>
          <a:bodyPr>
            <a:noAutofit/>
          </a:bodyPr>
          <a:lstStyle/>
          <a:p>
            <a:pPr algn="just"/>
            <a:r>
              <a:rPr lang="es-EC" sz="1800" dirty="0" smtClean="0">
                <a:latin typeface="+mj-lt"/>
              </a:rPr>
              <a:t>Dentro del espectro electromagnético se encuentra el espectro de RF (Radio Frecuencia) que son las frecuencias en las cuales al aplicarle una corriente alterna a una antena, este produce un campo electromagnético en el cual se pueden transmitir datos.</a:t>
            </a:r>
          </a:p>
          <a:p>
            <a:pPr algn="just"/>
            <a:r>
              <a:rPr lang="es-EC" sz="1800" dirty="0" smtClean="0">
                <a:latin typeface="+mj-lt"/>
              </a:rPr>
              <a:t>Se ha escogido trabajar con una antena logarítmica en la banda de los 30 MHz a 1300 MHz que corresponde al rango de VHF y UHF, que van desde aplicaciones en telefonía móvil (GSM 900 MHz), comunicaciones punto a punto hasta aplicaciones militares. </a:t>
            </a:r>
          </a:p>
          <a:p>
            <a:pPr algn="just"/>
            <a:endParaRPr lang="es-EC" sz="1800" dirty="0">
              <a:latin typeface="+mj-lt"/>
            </a:endParaRPr>
          </a:p>
        </p:txBody>
      </p:sp>
      <p:sp>
        <p:nvSpPr>
          <p:cNvPr id="4"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Ondas Electromagnéticas</a:t>
            </a:r>
            <a:endParaRPr lang="es-EC" b="1" dirty="0">
              <a:effectLst>
                <a:outerShdw blurRad="38100" dist="38100" dir="2700000" algn="tl">
                  <a:srgbClr val="000000">
                    <a:alpha val="43137"/>
                  </a:srgbClr>
                </a:outerShdw>
              </a:effectLst>
            </a:endParaRPr>
          </a:p>
        </p:txBody>
      </p:sp>
      <p:pic>
        <p:nvPicPr>
          <p:cNvPr id="11265" name="Picture 1"/>
          <p:cNvPicPr>
            <a:picLocks noChangeAspect="1" noChangeArrowheads="1"/>
          </p:cNvPicPr>
          <p:nvPr/>
        </p:nvPicPr>
        <p:blipFill>
          <a:blip r:embed="rId2" cstate="print"/>
          <a:srcRect l="6106" r="2085" b="9275"/>
          <a:stretch>
            <a:fillRect/>
          </a:stretch>
        </p:blipFill>
        <p:spPr bwMode="auto">
          <a:xfrm>
            <a:off x="2267744" y="4340448"/>
            <a:ext cx="4968552" cy="2400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Antenas</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642910" y="1935480"/>
            <a:ext cx="7786742" cy="4389120"/>
          </a:xfrm>
        </p:spPr>
        <p:txBody>
          <a:bodyPr>
            <a:normAutofit/>
          </a:bodyPr>
          <a:lstStyle/>
          <a:p>
            <a:pPr algn="just"/>
            <a:r>
              <a:rPr lang="es-EC" sz="1800" dirty="0" smtClean="0">
                <a:latin typeface="+mj-lt"/>
              </a:rPr>
              <a:t>Una antena es un dispositivo diseñado para emitir o recibir ondas electromagnéticas hacia el espacio libre. </a:t>
            </a:r>
          </a:p>
          <a:p>
            <a:pPr algn="just"/>
            <a:endParaRPr lang="es-EC" sz="1100" dirty="0" smtClean="0">
              <a:latin typeface="+mj-lt"/>
            </a:endParaRPr>
          </a:p>
          <a:p>
            <a:pPr algn="just"/>
            <a:r>
              <a:rPr lang="es-EC" sz="1800" dirty="0" smtClean="0">
                <a:latin typeface="+mj-lt"/>
              </a:rPr>
              <a:t>Una antena transmisora transforma voltaje en ondas electromagnéticas y la receptora realiza la función inversa.</a:t>
            </a:r>
          </a:p>
          <a:p>
            <a:pPr algn="just"/>
            <a:endParaRPr lang="es-EC" sz="1100" dirty="0" smtClean="0">
              <a:latin typeface="+mj-lt"/>
            </a:endParaRPr>
          </a:p>
          <a:p>
            <a:pPr algn="just"/>
            <a:r>
              <a:rPr lang="es-EC" sz="1800" dirty="0" smtClean="0">
                <a:latin typeface="+mj-lt"/>
              </a:rPr>
              <a:t>Existe una amplia diversidad de antenas, dependiendo del uso que estas tengan. </a:t>
            </a:r>
          </a:p>
          <a:p>
            <a:pPr algn="just"/>
            <a:endParaRPr lang="es-EC" sz="1100" dirty="0" smtClean="0">
              <a:latin typeface="+mj-lt"/>
            </a:endParaRPr>
          </a:p>
          <a:p>
            <a:pPr algn="just"/>
            <a:r>
              <a:rPr lang="es-EC" sz="1800" dirty="0" smtClean="0">
                <a:latin typeface="+mj-lt"/>
              </a:rPr>
              <a:t>Las características de las antenas dependen de la relación entre las dimensiones y la longitud de onda de la señal de radiofrecuencia transmitida o recibida.</a:t>
            </a:r>
            <a:endParaRPr lang="es-EC" sz="18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Parámetros de una antena</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2208232"/>
            <a:ext cx="8229600" cy="4389120"/>
          </a:xfrm>
        </p:spPr>
        <p:txBody>
          <a:bodyPr>
            <a:normAutofit/>
          </a:bodyPr>
          <a:lstStyle/>
          <a:p>
            <a:pPr lvl="0"/>
            <a:r>
              <a:rPr lang="es-EC" sz="2000" dirty="0" smtClean="0">
                <a:latin typeface="+mj-lt"/>
              </a:rPr>
              <a:t>Diagrama de radiación</a:t>
            </a:r>
          </a:p>
          <a:p>
            <a:pPr lvl="0"/>
            <a:endParaRPr lang="es-EC" sz="1100" dirty="0" smtClean="0">
              <a:latin typeface="+mj-lt"/>
            </a:endParaRPr>
          </a:p>
          <a:p>
            <a:pPr lvl="0"/>
            <a:r>
              <a:rPr lang="es-EC" sz="2000" dirty="0" smtClean="0">
                <a:latin typeface="+mj-lt"/>
              </a:rPr>
              <a:t>Ancho de banda</a:t>
            </a:r>
          </a:p>
          <a:p>
            <a:pPr lvl="0">
              <a:buNone/>
            </a:pPr>
            <a:endParaRPr lang="es-EC" sz="1100" dirty="0" smtClean="0">
              <a:latin typeface="+mj-lt"/>
            </a:endParaRPr>
          </a:p>
          <a:p>
            <a:pPr lvl="0"/>
            <a:r>
              <a:rPr lang="es-EC" sz="2000" dirty="0" smtClean="0">
                <a:latin typeface="+mj-lt"/>
              </a:rPr>
              <a:t>Ganancia</a:t>
            </a:r>
          </a:p>
          <a:p>
            <a:pPr lvl="0"/>
            <a:endParaRPr lang="es-EC" sz="1100" dirty="0" smtClean="0">
              <a:latin typeface="+mj-lt"/>
            </a:endParaRPr>
          </a:p>
          <a:p>
            <a:pPr lvl="0"/>
            <a:r>
              <a:rPr lang="es-EC" sz="2000" dirty="0" smtClean="0">
                <a:latin typeface="+mj-lt"/>
              </a:rPr>
              <a:t>Eficiencia</a:t>
            </a:r>
          </a:p>
          <a:p>
            <a:pPr lvl="0"/>
            <a:endParaRPr lang="es-EC" sz="1100" dirty="0" smtClean="0">
              <a:latin typeface="+mj-lt"/>
            </a:endParaRPr>
          </a:p>
          <a:p>
            <a:pPr lvl="0"/>
            <a:r>
              <a:rPr lang="es-EC" sz="2000" dirty="0" smtClean="0">
                <a:latin typeface="+mj-lt"/>
              </a:rPr>
              <a:t>Impedancia de entrada</a:t>
            </a:r>
          </a:p>
          <a:p>
            <a:pPr lvl="0"/>
            <a:endParaRPr lang="es-EC" sz="1100" dirty="0" smtClean="0">
              <a:latin typeface="+mj-lt"/>
            </a:endParaRPr>
          </a:p>
          <a:p>
            <a:pPr lvl="0"/>
            <a:r>
              <a:rPr lang="es-EC" sz="2000" dirty="0" smtClean="0">
                <a:latin typeface="+mj-lt"/>
              </a:rPr>
              <a:t>Polarización</a:t>
            </a:r>
          </a:p>
          <a:p>
            <a:endParaRPr lang="es-EC" sz="2000" dirty="0">
              <a:latin typeface="+mj-lt"/>
            </a:endParaRPr>
          </a:p>
        </p:txBody>
      </p:sp>
      <p:pic>
        <p:nvPicPr>
          <p:cNvPr id="4" name="3 Imagen" descr="http://davidbayon.net/userfiles/image/antenas/diagrama_radiacion.jpg"/>
          <p:cNvPicPr/>
          <p:nvPr/>
        </p:nvPicPr>
        <p:blipFill>
          <a:blip r:embed="rId2" cstate="print"/>
          <a:srcRect/>
          <a:stretch>
            <a:fillRect/>
          </a:stretch>
        </p:blipFill>
        <p:spPr bwMode="auto">
          <a:xfrm>
            <a:off x="3779912" y="2132856"/>
            <a:ext cx="2304256" cy="2232248"/>
          </a:xfrm>
          <a:prstGeom prst="rect">
            <a:avLst/>
          </a:prstGeom>
          <a:ln>
            <a:noFill/>
          </a:ln>
          <a:effectLst>
            <a:outerShdw blurRad="190500" algn="tl" rotWithShape="0">
              <a:srgbClr val="000000">
                <a:alpha val="70000"/>
              </a:srgbClr>
            </a:outerShdw>
          </a:effectLst>
        </p:spPr>
      </p:pic>
      <p:pic>
        <p:nvPicPr>
          <p:cNvPr id="5" name="4 Imagen"/>
          <p:cNvPicPr/>
          <p:nvPr/>
        </p:nvPicPr>
        <p:blipFill>
          <a:blip r:embed="rId3" cstate="print"/>
          <a:srcRect/>
          <a:stretch>
            <a:fillRect/>
          </a:stretch>
        </p:blipFill>
        <p:spPr bwMode="auto">
          <a:xfrm>
            <a:off x="6068516" y="4365104"/>
            <a:ext cx="2895972" cy="207860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Antenas logarítmicas</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algn="just"/>
            <a:r>
              <a:rPr lang="es-EC" sz="1800" dirty="0" smtClean="0">
                <a:latin typeface="+mj-lt"/>
              </a:rPr>
              <a:t>Es una antena cuyos parámetros de impedancia o de radiación son una función periódica del logaritmo de la frecuencia de operación.</a:t>
            </a:r>
          </a:p>
          <a:p>
            <a:pPr algn="just"/>
            <a:r>
              <a:rPr lang="es-EC" sz="1800" dirty="0" smtClean="0">
                <a:latin typeface="+mj-lt"/>
              </a:rPr>
              <a:t> El diseño de estas antenas se realiza a partir de ciertas dimensiones, dado que las dimensiones de un dipolo o la separación que se van multiplicando por una constante. Uno de los diseños más conocidos es la agrupación logo periódica de dipolos.</a:t>
            </a:r>
          </a:p>
        </p:txBody>
      </p:sp>
      <p:pic>
        <p:nvPicPr>
          <p:cNvPr id="4" name="3 Imagen"/>
          <p:cNvPicPr/>
          <p:nvPr/>
        </p:nvPicPr>
        <p:blipFill>
          <a:blip r:embed="rId2" cstate="print"/>
          <a:srcRect/>
          <a:stretch>
            <a:fillRect/>
          </a:stretch>
        </p:blipFill>
        <p:spPr bwMode="auto">
          <a:xfrm>
            <a:off x="683568" y="4293096"/>
            <a:ext cx="4032448" cy="1512168"/>
          </a:xfrm>
          <a:prstGeom prst="rect">
            <a:avLst/>
          </a:prstGeom>
          <a:ln>
            <a:noFill/>
          </a:ln>
          <a:effectLst>
            <a:outerShdw blurRad="190500" algn="tl" rotWithShape="0">
              <a:srgbClr val="000000">
                <a:alpha val="70000"/>
              </a:srgbClr>
            </a:outerShdw>
          </a:effectLst>
        </p:spPr>
      </p:pic>
      <p:pic>
        <p:nvPicPr>
          <p:cNvPr id="5" name="4 Imagen" descr="http://www.comprawifi.com/images/uploads/antena32.jpg"/>
          <p:cNvPicPr/>
          <p:nvPr/>
        </p:nvPicPr>
        <p:blipFill>
          <a:blip r:embed="rId3" cstate="print"/>
          <a:srcRect/>
          <a:stretch>
            <a:fillRect/>
          </a:stretch>
        </p:blipFill>
        <p:spPr bwMode="auto">
          <a:xfrm>
            <a:off x="5004048" y="3933056"/>
            <a:ext cx="3312368" cy="2232248"/>
          </a:xfrm>
          <a:prstGeom prst="rect">
            <a:avLst/>
          </a:prstGeom>
          <a:ln>
            <a:noFill/>
          </a:ln>
          <a:effectLst>
            <a:outerShdw blurRad="190500" algn="tl" rotWithShape="0">
              <a:srgbClr val="000000">
                <a:alpha val="70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632</TotalTime>
  <Words>1503</Words>
  <Application>Microsoft Office PowerPoint</Application>
  <PresentationFormat>Presentación en pantalla (4:3)</PresentationFormat>
  <Paragraphs>137</Paragraphs>
  <Slides>29</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Flujo</vt:lpstr>
      <vt:lpstr>Visio</vt:lpstr>
      <vt:lpstr>Sistema de adquisición de datos para la medición de parámetros radioeléctricos en antenas logarítmicas en la banda de 30 MHz a 1300 MHz utilizando LabVIEW </vt:lpstr>
      <vt:lpstr>Introducción</vt:lpstr>
      <vt:lpstr>Justificación del proyecto</vt:lpstr>
      <vt:lpstr>Objetivos del proyecto</vt:lpstr>
      <vt:lpstr>Ondas Electromagnéticas</vt:lpstr>
      <vt:lpstr>Ondas Electromagnéticas</vt:lpstr>
      <vt:lpstr>Antenas</vt:lpstr>
      <vt:lpstr>Parámetros de una antena</vt:lpstr>
      <vt:lpstr>Antenas logarítmicas</vt:lpstr>
      <vt:lpstr>Motores de paso</vt:lpstr>
      <vt:lpstr>Motores Unipolares</vt:lpstr>
      <vt:lpstr>Tarjeta de adquisición de datos</vt:lpstr>
      <vt:lpstr>Analizador de Espectros</vt:lpstr>
      <vt:lpstr>Diseño e Implementación</vt:lpstr>
      <vt:lpstr>Diseño del soporte</vt:lpstr>
      <vt:lpstr>Circuito de potencia</vt:lpstr>
      <vt:lpstr>Parámetros antena logarítmica</vt:lpstr>
      <vt:lpstr>Programación en LabVIEW</vt:lpstr>
      <vt:lpstr>Bloques del programa en Labview</vt:lpstr>
      <vt:lpstr>Entorno gráfico del programa</vt:lpstr>
      <vt:lpstr>Estructura final del sistema</vt:lpstr>
      <vt:lpstr>Pruebas realizadas</vt:lpstr>
      <vt:lpstr>Pruebas realizadas</vt:lpstr>
      <vt:lpstr>Pruebas realizadas</vt:lpstr>
      <vt:lpstr>Resultados</vt:lpstr>
      <vt:lpstr>Conclusiones</vt:lpstr>
      <vt:lpstr>Conclusiones</vt:lpstr>
      <vt:lpstr>Recomendaciones </vt:lpstr>
      <vt:lpstr>Diapositiva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adquisición de datos para la medición de parámetros radioeléctricos en antenas logarítmicas en la banda de 30 MHz a 1300 MHz utilizando LabVIEW</dc:title>
  <dc:creator>hp</dc:creator>
  <cp:lastModifiedBy>hp</cp:lastModifiedBy>
  <cp:revision>68</cp:revision>
  <dcterms:created xsi:type="dcterms:W3CDTF">2011-10-09T17:18:14Z</dcterms:created>
  <dcterms:modified xsi:type="dcterms:W3CDTF">2011-12-01T01:39:33Z</dcterms:modified>
</cp:coreProperties>
</file>