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68" r:id="rId22"/>
    <p:sldId id="269" r:id="rId23"/>
    <p:sldId id="270" r:id="rId24"/>
    <p:sldId id="271" r:id="rId25"/>
    <p:sldId id="283" r:id="rId26"/>
    <p:sldId id="272" r:id="rId27"/>
    <p:sldId id="284" r:id="rId28"/>
    <p:sldId id="273" r:id="rId29"/>
    <p:sldId id="274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BE0FEB-EF2D-474C-A6CC-2F153BC8DE5F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0C812A3-5F3C-44A8-971F-41A1035311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FEB-EF2D-474C-A6CC-2F153BC8DE5F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2A3-5F3C-44A8-971F-41A1035311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FEB-EF2D-474C-A6CC-2F153BC8DE5F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2A3-5F3C-44A8-971F-41A1035311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FEB-EF2D-474C-A6CC-2F153BC8DE5F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2A3-5F3C-44A8-971F-41A1035311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FEB-EF2D-474C-A6CC-2F153BC8DE5F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2A3-5F3C-44A8-971F-41A1035311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FEB-EF2D-474C-A6CC-2F153BC8DE5F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2A3-5F3C-44A8-971F-41A1035311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BE0FEB-EF2D-474C-A6CC-2F153BC8DE5F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C812A3-5F3C-44A8-971F-41A10353112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BE0FEB-EF2D-474C-A6CC-2F153BC8DE5F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0C812A3-5F3C-44A8-971F-41A1035311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FEB-EF2D-474C-A6CC-2F153BC8DE5F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2A3-5F3C-44A8-971F-41A1035311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FEB-EF2D-474C-A6CC-2F153BC8DE5F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2A3-5F3C-44A8-971F-41A1035311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FEB-EF2D-474C-A6CC-2F153BC8DE5F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2A3-5F3C-44A8-971F-41A1035311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BE0FEB-EF2D-474C-A6CC-2F153BC8DE5F}" type="datetimeFigureOut">
              <a:rPr lang="es-ES" smtClean="0"/>
              <a:pPr/>
              <a:t>28/11/2010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0C812A3-5F3C-44A8-971F-41A1035311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APLICACIÓN DEL MODELO ANFIS A LA SINTETIZACION DE NOTAS MUSICALES Y SEÑALES DE VOZ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686568" cy="1752600"/>
          </a:xfrm>
        </p:spPr>
        <p:txBody>
          <a:bodyPr/>
          <a:lstStyle/>
          <a:p>
            <a:r>
              <a:rPr lang="es-ES" dirty="0" smtClean="0"/>
              <a:t>PROYECTO DE GRADO</a:t>
            </a:r>
          </a:p>
          <a:p>
            <a:r>
              <a:rPr lang="es-ES" dirty="0" smtClean="0"/>
              <a:t>CARLOS STALIN ALVARADO SANCHEZ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Sistemas Difusos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Basados en lógica difusa</a:t>
            </a:r>
          </a:p>
          <a:p>
            <a:r>
              <a:rPr lang="es-ES" dirty="0" smtClean="0"/>
              <a:t>Permite tratar información imprecisa</a:t>
            </a:r>
          </a:p>
          <a:p>
            <a:pPr lvl="1"/>
            <a:r>
              <a:rPr lang="es-ES" dirty="0" smtClean="0"/>
              <a:t>Si la persona mide más de 2m entonces es alta</a:t>
            </a:r>
          </a:p>
          <a:p>
            <a:pPr lvl="1"/>
            <a:r>
              <a:rPr lang="es-ES" dirty="0" smtClean="0"/>
              <a:t>Si la persona mide menos de 1m entonces es baja</a:t>
            </a:r>
          </a:p>
          <a:p>
            <a:r>
              <a:rPr lang="es-ES" dirty="0" smtClean="0"/>
              <a:t>Usado en:</a:t>
            </a:r>
          </a:p>
          <a:p>
            <a:pPr lvl="1"/>
            <a:r>
              <a:rPr lang="es-ES" dirty="0" smtClean="0"/>
              <a:t>Control de procesos industriales complejos</a:t>
            </a:r>
          </a:p>
          <a:p>
            <a:pPr lvl="1"/>
            <a:r>
              <a:rPr lang="es-ES" dirty="0" smtClean="0"/>
              <a:t>Resolución de compresión de datos</a:t>
            </a:r>
          </a:p>
          <a:p>
            <a:pPr lvl="1"/>
            <a:r>
              <a:rPr lang="es-ES" dirty="0" smtClean="0"/>
              <a:t>Sistemas de aire acondicionado, lavadoras etc.</a:t>
            </a:r>
          </a:p>
          <a:p>
            <a:pPr lvl="1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Sistemas Híbridos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Combinación de varios sistemas</a:t>
            </a:r>
          </a:p>
          <a:p>
            <a:r>
              <a:rPr lang="es-ES" dirty="0" smtClean="0"/>
              <a:t>ANFIS es una combinación de redes neuronales con sistemas difusos</a:t>
            </a:r>
          </a:p>
          <a:p>
            <a:r>
              <a:rPr lang="es-ES" dirty="0" smtClean="0"/>
              <a:t>La lógica difusa proporciona un mecanismo de inferencia sobre la incertidumbre y las redes neuronales ofrecen grandes ventajas computacionales, tales como el aprendizaje, adaptación, tolerancia a fallas, el paralelismo y la generalización</a:t>
            </a:r>
          </a:p>
          <a:p>
            <a:r>
              <a:rPr lang="es-ES" dirty="0" smtClean="0"/>
              <a:t>ANFIS utiliza:</a:t>
            </a:r>
          </a:p>
          <a:p>
            <a:pPr lvl="1"/>
            <a:r>
              <a:rPr lang="es-ES" dirty="0" smtClean="0"/>
              <a:t>Paso Forward (Método de mínimos cuadrados)</a:t>
            </a:r>
          </a:p>
          <a:p>
            <a:pPr lvl="1"/>
            <a:r>
              <a:rPr lang="es-ES" dirty="0" smtClean="0"/>
              <a:t>Paso Backward (Gradiente descendiente)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Topología de la red ANFIS</a:t>
            </a:r>
            <a:endParaRPr lang="es-E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571744"/>
            <a:ext cx="710907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ANFIS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Regla </a:t>
            </a:r>
            <a:r>
              <a:rPr lang="es-ES" dirty="0" smtClean="0"/>
              <a:t>1: Si x es A1 and y es B1, entonces f1 = p1 x + q1 y + r1</a:t>
            </a:r>
          </a:p>
          <a:p>
            <a:r>
              <a:rPr lang="es-ES" dirty="0" smtClean="0"/>
              <a:t>Regla 2: Si x es A2 and y es B2, entonces f2 = p2 x + q2 y + r2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4143380"/>
            <a:ext cx="6572296" cy="207170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ANFIS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Capa 1: </a:t>
            </a:r>
            <a:r>
              <a:rPr lang="es-ES" dirty="0" smtClean="0"/>
              <a:t>Las entradas en esta capa corresponden a las entradas </a:t>
            </a:r>
            <a:r>
              <a:rPr lang="es-ES" i="1" dirty="0" smtClean="0"/>
              <a:t>x </a:t>
            </a:r>
            <a:r>
              <a:rPr lang="es-ES" dirty="0" smtClean="0"/>
              <a:t>y </a:t>
            </a:r>
            <a:r>
              <a:rPr lang="es-ES" i="1" dirty="0" err="1" smtClean="0"/>
              <a:t>y</a:t>
            </a:r>
            <a:r>
              <a:rPr lang="es-ES" dirty="0" smtClean="0"/>
              <a:t>, y la salida del nodo es el grado de pertenencia para el cual la variable de entrada satisface el término lingüístico asociado a este </a:t>
            </a:r>
            <a:r>
              <a:rPr lang="es-ES" dirty="0" smtClean="0"/>
              <a:t>nodo</a:t>
            </a: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4500570"/>
            <a:ext cx="3214710" cy="164307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ANFIS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Capa 2: </a:t>
            </a:r>
            <a:r>
              <a:rPr lang="es-ES" dirty="0" smtClean="0"/>
              <a:t>Cada nodo calcula el grado de activación de la regla asociada a dicho nodo. Ambos nodos están representados con una T en figura 2, por el hecho de que ellos pueden representar cualquier t-norma para modelar la operación lógica and. Los nodos de esta capa son conocidos como nodos de reglas.</a:t>
            </a:r>
          </a:p>
          <a:p>
            <a:pPr>
              <a:buNone/>
            </a:pPr>
            <a:endParaRPr lang="es-ES" dirty="0" smtClean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5357826"/>
            <a:ext cx="4429156" cy="10001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ANFIS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Capa 3: </a:t>
            </a:r>
            <a:r>
              <a:rPr lang="es-ES" dirty="0" smtClean="0"/>
              <a:t>Cada nodo en esta capa está representado por una N en la figura 2, para indicar la normalización de los grados de activación. La salida del nodo es el grado de activación normalizado (con respecto a la suma de los grados de activación) de la regla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5214950"/>
            <a:ext cx="3571900" cy="121444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ANFIS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 </a:t>
            </a:r>
            <a:r>
              <a:rPr lang="es-ES" b="1" dirty="0" smtClean="0"/>
              <a:t>Capa 4: </a:t>
            </a:r>
            <a:r>
              <a:rPr lang="es-ES" dirty="0" smtClean="0"/>
              <a:t>La salida de los nodos corresponde al producto entre el grado de activación normalizado por la salida individual de cada </a:t>
            </a:r>
            <a:r>
              <a:rPr lang="es-ES" dirty="0" smtClean="0"/>
              <a:t>regla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pi</a:t>
            </a:r>
            <a:r>
              <a:rPr lang="es-ES" dirty="0" smtClean="0"/>
              <a:t>, qi,  ,ri y forman el conjunto de parámetros. Los parámetros de esta capa se conocen como parámetros del consecuente. </a:t>
            </a:r>
          </a:p>
          <a:p>
            <a:r>
              <a:rPr lang="es-ES" dirty="0" smtClean="0"/>
              <a:t>Esos parámetros, como se puede ver, son los coeficientes de las funciones lineales que forman el consecuente de las reglas. Son parámetros ajustables, como los de la capa 1. 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357562"/>
            <a:ext cx="3571900" cy="9286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ANFIS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Capa 5: </a:t>
            </a:r>
            <a:r>
              <a:rPr lang="es-ES" dirty="0" smtClean="0"/>
              <a:t>El único nodo de esta capa calcula la salida total del sistema (agregación) como la suma de todas las entradas individuales de este </a:t>
            </a:r>
            <a:r>
              <a:rPr lang="es-ES" dirty="0" smtClean="0"/>
              <a:t>nodo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429132"/>
            <a:ext cx="4000528" cy="15001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ANFIS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La primera capa representa la capa de pertenencia. </a:t>
            </a:r>
          </a:p>
          <a:p>
            <a:pPr lvl="0"/>
            <a:r>
              <a:rPr lang="es-ES" dirty="0" smtClean="0"/>
              <a:t>La segunda capa se usa para generar el grado de disparo de la regla (T-norma) </a:t>
            </a:r>
          </a:p>
          <a:p>
            <a:pPr lvl="0"/>
            <a:r>
              <a:rPr lang="es-ES" dirty="0" smtClean="0"/>
              <a:t>La tercera capa actúa de normalizador. </a:t>
            </a:r>
          </a:p>
          <a:p>
            <a:pPr lvl="0"/>
            <a:r>
              <a:rPr lang="es-ES" dirty="0" smtClean="0"/>
              <a:t>La cuarta capa calcula la salida </a:t>
            </a:r>
          </a:p>
          <a:p>
            <a:r>
              <a:rPr lang="es-ES" dirty="0" smtClean="0"/>
              <a:t>La última capa combina todas las salidas en una en su único nodo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 smtClean="0"/>
          </a:p>
          <a:p>
            <a:r>
              <a:rPr lang="es-ES" dirty="0" smtClean="0"/>
              <a:t>La red ANFIS</a:t>
            </a:r>
          </a:p>
          <a:p>
            <a:r>
              <a:rPr lang="es-ES" dirty="0" smtClean="0"/>
              <a:t>Arquitectura de CACIQUE</a:t>
            </a:r>
          </a:p>
          <a:p>
            <a:r>
              <a:rPr lang="es-ES" dirty="0" smtClean="0"/>
              <a:t>Resultados</a:t>
            </a:r>
          </a:p>
          <a:p>
            <a:r>
              <a:rPr lang="es-ES" dirty="0" smtClean="0"/>
              <a:t>Conclusiones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ANFIS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Paso Backward</a:t>
            </a:r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Donde </a:t>
            </a:r>
            <a:r>
              <a:rPr lang="es-ES" dirty="0" smtClean="0">
                <a:latin typeface="Symbol" pitchFamily="18" charset="2"/>
              </a:rPr>
              <a:t>h</a:t>
            </a:r>
            <a:r>
              <a:rPr lang="es-ES" dirty="0" smtClean="0"/>
              <a:t>  es la tasa de aprendizaje, que puede ser expresada </a:t>
            </a:r>
            <a:r>
              <a:rPr lang="es-ES" dirty="0" smtClean="0"/>
              <a:t>como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143248"/>
            <a:ext cx="1533525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5357826"/>
            <a:ext cx="2000250" cy="800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ANFIS</a:t>
            </a:r>
            <a:endParaRPr lang="es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6619875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Arquitectura de CACIQUE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143116"/>
            <a:ext cx="451485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Resultados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Notas musicales</a:t>
            </a:r>
          </a:p>
          <a:p>
            <a:pPr lvl="1"/>
            <a:r>
              <a:rPr lang="es-ES" dirty="0" smtClean="0"/>
              <a:t>Nota LA de una guitarra eléctrica</a:t>
            </a:r>
          </a:p>
          <a:p>
            <a:r>
              <a:rPr lang="es-ES" dirty="0" smtClean="0"/>
              <a:t>Señal de voz</a:t>
            </a:r>
          </a:p>
          <a:p>
            <a:pPr lvl="1"/>
            <a:r>
              <a:rPr lang="es-ES" dirty="0" smtClean="0"/>
              <a:t>Manna</a:t>
            </a:r>
          </a:p>
          <a:p>
            <a:r>
              <a:rPr lang="es-ES" dirty="0" smtClean="0"/>
              <a:t>Consideraciones</a:t>
            </a:r>
          </a:p>
          <a:p>
            <a:pPr lvl="1"/>
            <a:r>
              <a:rPr lang="es-ES" dirty="0" smtClean="0"/>
              <a:t>Cada señal se ha dividido en 10 segmentos(10 subseñales)</a:t>
            </a:r>
          </a:p>
          <a:p>
            <a:pPr lvl="1">
              <a:buNone/>
            </a:pPr>
            <a:endParaRPr lang="es-ES" dirty="0" smtClean="0"/>
          </a:p>
          <a:p>
            <a:pPr lvl="1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Nota Musical LA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857496"/>
            <a:ext cx="56483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300" dirty="0" smtClean="0"/>
              <a:t>Nota Musical LA </a:t>
            </a:r>
            <a:br>
              <a:rPr lang="es-ES" sz="2300" dirty="0" smtClean="0"/>
            </a:br>
            <a:r>
              <a:rPr lang="es-ES" sz="2300" dirty="0" smtClean="0"/>
              <a:t>Azul – Original</a:t>
            </a:r>
            <a:br>
              <a:rPr lang="es-ES" sz="2300" dirty="0" smtClean="0"/>
            </a:br>
            <a:r>
              <a:rPr lang="es-ES" sz="2300" dirty="0" smtClean="0"/>
              <a:t>Roja - Sintetizada</a:t>
            </a:r>
            <a:endParaRPr lang="es-ES" sz="23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3116"/>
            <a:ext cx="444817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4286256"/>
            <a:ext cx="4524375" cy="212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Señal de voz Manna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714620"/>
            <a:ext cx="57531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300" dirty="0" smtClean="0"/>
              <a:t>Señal de voz Manna</a:t>
            </a:r>
            <a:br>
              <a:rPr lang="es-ES" sz="2300" dirty="0" smtClean="0"/>
            </a:br>
            <a:r>
              <a:rPr lang="es-ES" sz="2300" dirty="0" smtClean="0"/>
              <a:t> Azul – Original</a:t>
            </a:r>
            <a:br>
              <a:rPr lang="es-ES" sz="2300" dirty="0" smtClean="0"/>
            </a:br>
            <a:r>
              <a:rPr lang="es-ES" sz="2300" dirty="0" smtClean="0"/>
              <a:t>Roja - Sintetizada</a:t>
            </a:r>
            <a:endParaRPr lang="es-ES" sz="23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500306"/>
            <a:ext cx="4448175" cy="1970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4500570"/>
            <a:ext cx="446722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325112"/>
          </a:xfrm>
        </p:spPr>
        <p:txBody>
          <a:bodyPr/>
          <a:lstStyle/>
          <a:p>
            <a:r>
              <a:rPr lang="es-ES" dirty="0" smtClean="0"/>
              <a:t>Resultado de Axel Röbel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143248"/>
            <a:ext cx="6286544" cy="27146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CACIQUE presentó excelentes resultados, logrando naturalidad como intangibilidad, debido a la red ANFIS, la señal original es digitalizada y aprendida logrando obtener una función en el tiempo de dicha señal, por consecuente la reproducción del sonido sintetizado es casi igual a la señal original</a:t>
            </a:r>
          </a:p>
          <a:p>
            <a:pPr lvl="0"/>
            <a:r>
              <a:rPr lang="es-ES" dirty="0" smtClean="0"/>
              <a:t>Al comparar con el método de Redes Neuronales aplicados a series de tiempos de Axel Röben se observo que el ANFIS presenta un mejor desempeño en las señales de voz</a:t>
            </a:r>
          </a:p>
          <a:p>
            <a:pPr lvl="0"/>
            <a:r>
              <a:rPr lang="es-ES" dirty="0" smtClean="0"/>
              <a:t>CACIQUE puede ser utilizado como base para crear un sintetizador formante - concatenativo de alta confiablidad, para ello se deberá implementar una base de conocimientos para guarda las funciones que permitirán concatenar sonidos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Introducción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Estado actual de la sintetización musical y de voz</a:t>
            </a:r>
          </a:p>
          <a:p>
            <a:pPr lvl="1"/>
            <a:r>
              <a:rPr lang="es-ES" dirty="0" smtClean="0"/>
              <a:t>Tecnologías </a:t>
            </a:r>
            <a:r>
              <a:rPr lang="es-ES" dirty="0" smtClean="0"/>
              <a:t>de síntesis musical</a:t>
            </a:r>
          </a:p>
          <a:p>
            <a:pPr lvl="1"/>
            <a:r>
              <a:rPr lang="es-ES" dirty="0" smtClean="0"/>
              <a:t>Tecnologías de síntesis de voz</a:t>
            </a:r>
          </a:p>
          <a:p>
            <a:pPr lvl="1"/>
            <a:r>
              <a:rPr lang="es-ES" dirty="0" smtClean="0"/>
              <a:t>El propósito de CACIQUE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Tecnologías de síntesis musical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Sintetizadores por Hardware</a:t>
            </a:r>
          </a:p>
          <a:p>
            <a:pPr lvl="1"/>
            <a:r>
              <a:rPr lang="es-ES" dirty="0" smtClean="0"/>
              <a:t>Síntesis aditiva</a:t>
            </a:r>
          </a:p>
          <a:p>
            <a:pPr lvl="1"/>
            <a:r>
              <a:rPr lang="es-ES" dirty="0" smtClean="0"/>
              <a:t>Síntesis substractiva</a:t>
            </a:r>
          </a:p>
          <a:p>
            <a:pPr lvl="1"/>
            <a:r>
              <a:rPr lang="es-ES" dirty="0" smtClean="0"/>
              <a:t>Modulación de frecuencia</a:t>
            </a:r>
          </a:p>
          <a:p>
            <a:pPr lvl="1"/>
            <a:r>
              <a:rPr lang="es-ES" dirty="0" smtClean="0"/>
              <a:t>Ejemplo: Los órganos musicales (usan el estándar MIDI)</a:t>
            </a:r>
          </a:p>
          <a:p>
            <a:r>
              <a:rPr lang="es-ES" dirty="0" smtClean="0"/>
              <a:t>Sintetizadores por software(softsynth)</a:t>
            </a:r>
          </a:p>
          <a:p>
            <a:pPr lvl="1"/>
            <a:r>
              <a:rPr lang="es-ES" dirty="0" smtClean="0"/>
              <a:t>Los emuladores(basados en algoritmos)</a:t>
            </a:r>
          </a:p>
          <a:p>
            <a:pPr lvl="1"/>
            <a:r>
              <a:rPr lang="es-ES" dirty="0" smtClean="0"/>
              <a:t>Basados en muestras</a:t>
            </a:r>
          </a:p>
          <a:p>
            <a:pPr lvl="1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Tecnologías de síntesis de voz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La calidad de una voz sintética se mide según:</a:t>
            </a:r>
          </a:p>
          <a:p>
            <a:pPr lvl="1"/>
            <a:r>
              <a:rPr lang="es-ES" dirty="0" smtClean="0"/>
              <a:t>Su inteligibilidad: ¿con qué facilidad/dificultad es entendida? </a:t>
            </a:r>
          </a:p>
          <a:p>
            <a:pPr lvl="1"/>
            <a:r>
              <a:rPr lang="es-ES" dirty="0" smtClean="0"/>
              <a:t>Su naturalidad: ¿en qué medida se asemeja a la voz real de un humano? </a:t>
            </a:r>
          </a:p>
          <a:p>
            <a:r>
              <a:rPr lang="es-ES" dirty="0" smtClean="0"/>
              <a:t>Síntesis Concatenativa (+naturalidad)</a:t>
            </a:r>
          </a:p>
          <a:p>
            <a:pPr lvl="1"/>
            <a:r>
              <a:rPr lang="es-ES" dirty="0" smtClean="0"/>
              <a:t>Selección de unidades</a:t>
            </a:r>
          </a:p>
          <a:p>
            <a:pPr lvl="1"/>
            <a:r>
              <a:rPr lang="es-ES" dirty="0" smtClean="0"/>
              <a:t>Síntesis de difonos</a:t>
            </a:r>
          </a:p>
          <a:p>
            <a:pPr lvl="1"/>
            <a:r>
              <a:rPr lang="es-ES" dirty="0" smtClean="0"/>
              <a:t>Síntesis especificada para un dominio</a:t>
            </a:r>
          </a:p>
          <a:p>
            <a:r>
              <a:rPr lang="es-ES" dirty="0" smtClean="0"/>
              <a:t>Síntesis de formantes(+ inteligibles)</a:t>
            </a:r>
          </a:p>
          <a:p>
            <a:pPr lvl="1"/>
            <a:r>
              <a:rPr lang="es-ES" dirty="0" smtClean="0"/>
              <a:t>Modelos acústicos</a:t>
            </a:r>
          </a:p>
          <a:p>
            <a:pPr lvl="1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propósito de CACIQUE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CACIQUE sintetizador musical y de voz</a:t>
            </a:r>
          </a:p>
          <a:p>
            <a:r>
              <a:rPr lang="es-ES" dirty="0" smtClean="0"/>
              <a:t>Emulador </a:t>
            </a:r>
          </a:p>
          <a:p>
            <a:r>
              <a:rPr lang="es-ES" dirty="0" smtClean="0"/>
              <a:t>Sintetizador formante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929066"/>
            <a:ext cx="792961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3643306" y="528638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F(x)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propósito de CACIQUE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Puede ser usado como la base de un sintetizador poderoso formante – concatenativo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71876"/>
            <a:ext cx="700092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 red ANFIS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Redes Neuronales</a:t>
            </a:r>
          </a:p>
          <a:p>
            <a:r>
              <a:rPr lang="es-ES" dirty="0" smtClean="0"/>
              <a:t>Sistemas Difusos</a:t>
            </a:r>
          </a:p>
          <a:p>
            <a:r>
              <a:rPr lang="es-ES" dirty="0" smtClean="0"/>
              <a:t>Sistemas Híbridos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Redes Neuronales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Emulan las redes neuronales biológicas</a:t>
            </a:r>
          </a:p>
          <a:p>
            <a:r>
              <a:rPr lang="es-ES" dirty="0" smtClean="0"/>
              <a:t>Desarrolladas hace más de 30 años</a:t>
            </a:r>
          </a:p>
          <a:p>
            <a:r>
              <a:rPr lang="es-ES" dirty="0" smtClean="0"/>
              <a:t>Generalizan y aprenden de la experiencia</a:t>
            </a:r>
          </a:p>
          <a:p>
            <a:r>
              <a:rPr lang="es-ES" dirty="0" smtClean="0"/>
              <a:t>Resuelven problemas que la computación clásica no los puede hacer (procesamiento en lote)</a:t>
            </a:r>
          </a:p>
          <a:p>
            <a:pPr lvl="1"/>
            <a:r>
              <a:rPr lang="es-ES" dirty="0" smtClean="0"/>
              <a:t>Procesamiento de imágenes y de voz</a:t>
            </a:r>
          </a:p>
          <a:p>
            <a:pPr lvl="1"/>
            <a:r>
              <a:rPr lang="es-ES" dirty="0" smtClean="0"/>
              <a:t>Reconocimiento de patrones </a:t>
            </a:r>
          </a:p>
          <a:p>
            <a:pPr lvl="1"/>
            <a:r>
              <a:rPr lang="es-ES" dirty="0" smtClean="0"/>
              <a:t>Planeamiento </a:t>
            </a:r>
          </a:p>
          <a:p>
            <a:pPr lvl="1"/>
            <a:r>
              <a:rPr lang="es-ES" dirty="0" smtClean="0"/>
              <a:t>Interfaces adaptivas para sistemas Hombre/máquina </a:t>
            </a:r>
          </a:p>
          <a:p>
            <a:pPr lvl="1"/>
            <a:r>
              <a:rPr lang="es-ES" dirty="0" smtClean="0"/>
              <a:t>Predicción </a:t>
            </a:r>
          </a:p>
          <a:p>
            <a:pPr lvl="1"/>
            <a:r>
              <a:rPr lang="es-ES" dirty="0" smtClean="0"/>
              <a:t>Control y optimización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219</TotalTime>
  <Words>931</Words>
  <Application>Microsoft Office PowerPoint</Application>
  <PresentationFormat>Presentación en pantalla (4:3)</PresentationFormat>
  <Paragraphs>126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Urbano</vt:lpstr>
      <vt:lpstr>APLICACIÓN DEL MODELO ANFIS A LA SINTETIZACION DE NOTAS MUSICALES Y SEÑALES DE VOZ</vt:lpstr>
      <vt:lpstr>Contenido</vt:lpstr>
      <vt:lpstr>Introducción </vt:lpstr>
      <vt:lpstr>Tecnologías de síntesis musical </vt:lpstr>
      <vt:lpstr>Tecnologías de síntesis de voz</vt:lpstr>
      <vt:lpstr>El propósito de CACIQUE</vt:lpstr>
      <vt:lpstr>El propósito de CACIQUE</vt:lpstr>
      <vt:lpstr>La red ANFIS </vt:lpstr>
      <vt:lpstr>Redes Neuronales </vt:lpstr>
      <vt:lpstr>Sistemas Difusos</vt:lpstr>
      <vt:lpstr>Sistemas Híbridos </vt:lpstr>
      <vt:lpstr>Topología de la red ANFIS</vt:lpstr>
      <vt:lpstr>Algoritmo ANFIS</vt:lpstr>
      <vt:lpstr>Algoritmo ANFIS</vt:lpstr>
      <vt:lpstr>Algoritmo ANFIS</vt:lpstr>
      <vt:lpstr>Algoritmo ANFIS</vt:lpstr>
      <vt:lpstr>Algoritmo ANFIS</vt:lpstr>
      <vt:lpstr>Algoritmo ANFIS</vt:lpstr>
      <vt:lpstr>Algoritmo ANFIS</vt:lpstr>
      <vt:lpstr>Algoritmo ANFIS</vt:lpstr>
      <vt:lpstr>Algoritmo ANFIS</vt:lpstr>
      <vt:lpstr>Arquitectura de CACIQUE  </vt:lpstr>
      <vt:lpstr>Resultados </vt:lpstr>
      <vt:lpstr>Resultados</vt:lpstr>
      <vt:lpstr>Nota Musical LA  Azul – Original Roja - Sintetizada</vt:lpstr>
      <vt:lpstr>Resultados</vt:lpstr>
      <vt:lpstr>Señal de voz Manna  Azul – Original Roja - Sintetizada</vt:lpstr>
      <vt:lpstr>Resultados</vt:lpstr>
      <vt:lpstr>Conclusiones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APLICACIÓN DEL MODELO ANFIS A LA SINTETIZACION DE NOTAS MUSICALES Y SEÑALES DE VOZ</dc:title>
  <dc:creator>ABEL</dc:creator>
  <cp:lastModifiedBy>ABEL</cp:lastModifiedBy>
  <cp:revision>3</cp:revision>
  <dcterms:created xsi:type="dcterms:W3CDTF">2010-11-25T23:19:08Z</dcterms:created>
  <dcterms:modified xsi:type="dcterms:W3CDTF">2010-11-29T02:08:04Z</dcterms:modified>
</cp:coreProperties>
</file>