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4" r:id="rId11"/>
    <p:sldId id="265" r:id="rId12"/>
    <p:sldId id="266" r:id="rId13"/>
    <p:sldId id="278" r:id="rId14"/>
    <p:sldId id="268" r:id="rId15"/>
    <p:sldId id="269" r:id="rId16"/>
    <p:sldId id="270" r:id="rId17"/>
    <p:sldId id="272" r:id="rId18"/>
    <p:sldId id="271" r:id="rId19"/>
    <p:sldId id="273" r:id="rId20"/>
    <p:sldId id="279" r:id="rId21"/>
    <p:sldId id="280" r:id="rId22"/>
    <p:sldId id="281" r:id="rId23"/>
    <p:sldId id="282" r:id="rId24"/>
    <p:sldId id="285" r:id="rId25"/>
    <p:sldId id="283" r:id="rId2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9333" autoAdjust="0"/>
  </p:normalViewPr>
  <p:slideViewPr>
    <p:cSldViewPr>
      <p:cViewPr>
        <p:scale>
          <a:sx n="119" d="100"/>
          <a:sy n="119" d="100"/>
        </p:scale>
        <p:origin x="570" y="1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62A869-61B5-4A92-9A15-9344F365787F}" type="datetimeFigureOut">
              <a:rPr lang="es-EC" smtClean="0"/>
              <a:pPr/>
              <a:t>23/10/2011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4FC75F-0F19-4624-8B55-7E5706E4F875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071810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es-EC" sz="3600" b="1" dirty="0">
                <a:solidFill>
                  <a:schemeClr val="tx1">
                    <a:lumMod val="85000"/>
                  </a:schemeClr>
                </a:solidFill>
              </a:rPr>
              <a:t>CONTROL DE PROCESOS DE ENERGÍAS </a:t>
            </a:r>
            <a:r>
              <a:rPr lang="es-EC" sz="3600" b="1" dirty="0" smtClean="0">
                <a:solidFill>
                  <a:schemeClr val="tx1">
                    <a:lumMod val="85000"/>
                  </a:schemeClr>
                </a:solidFill>
              </a:rPr>
              <a:t>RENOVABLES: PROCESO </a:t>
            </a:r>
            <a:r>
              <a:rPr lang="es-EC" sz="3600" b="1" dirty="0">
                <a:solidFill>
                  <a:schemeClr val="tx1">
                    <a:lumMod val="85000"/>
                  </a:schemeClr>
                </a:solidFill>
              </a:rPr>
              <a:t>DE PRODUCCIÓN DE BIODIESEL USANDO ALGAS. UNA ALTERNATIVA PARA NO AFECTAR EL ECOSISTEMA O LA CADENA ALIMENTARIA. ASPECTOS TÉCNICOS Y ECONÓMICOS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752600"/>
          </a:xfrm>
        </p:spPr>
        <p:txBody>
          <a:bodyPr>
            <a:normAutofit/>
          </a:bodyPr>
          <a:lstStyle/>
          <a:p>
            <a:pPr algn="just"/>
            <a:r>
              <a:rPr lang="es-EC" sz="2800" dirty="0" smtClean="0"/>
              <a:t>Expositores: </a:t>
            </a:r>
          </a:p>
          <a:p>
            <a:pPr algn="just"/>
            <a:r>
              <a:rPr lang="es-EC" sz="2800" dirty="0" smtClean="0"/>
              <a:t>- Flores Tomalá Daniel</a:t>
            </a:r>
          </a:p>
          <a:p>
            <a:pPr algn="just"/>
            <a:r>
              <a:rPr lang="es-EC" sz="2800" dirty="0" smtClean="0"/>
              <a:t>- Torres Badillo </a:t>
            </a:r>
            <a:r>
              <a:rPr lang="es-EC" sz="2800" dirty="0" err="1" smtClean="0"/>
              <a:t>Ronnie</a:t>
            </a:r>
            <a:endParaRPr lang="es-EC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Ubicación del Proyecto</a:t>
            </a:r>
            <a:endParaRPr lang="es-EC" dirty="0"/>
          </a:p>
        </p:txBody>
      </p:sp>
      <p:pic>
        <p:nvPicPr>
          <p:cNvPr id="4" name="3 Imagen" descr="C:\Users\Ronnie\Desktop\tereno\21042011(001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643182"/>
            <a:ext cx="2190307" cy="163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Marcador de contenido" descr="C:\Users\Ronnie\Desktop\tereno\21042011(002)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43182"/>
            <a:ext cx="2186247" cy="163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Ronnie\Desktop\tereno\21042011(008)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572008"/>
            <a:ext cx="2200940" cy="164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Ronnie\Desktop\tereno\21042011(003)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72008"/>
            <a:ext cx="2200940" cy="164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40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Materia Prima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El mar que rodea la Provincia de Santa Elena posee concentraciones de clorofila de 0,5 a 1,8 mg/m3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Investigaciones hechas en el año 2006 por el INOCAR, muestran diversidad de algas en las costas peninsulares.</a:t>
            </a:r>
            <a:endParaRPr lang="es-EC" dirty="0"/>
          </a:p>
        </p:txBody>
      </p:sp>
      <p:pic>
        <p:nvPicPr>
          <p:cNvPr id="4" name="33 Imagen" descr="transecta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7752" y="1643050"/>
            <a:ext cx="4286248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00570"/>
            <a:ext cx="30003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C:\Users\Ronnie\Desktop\tereno\21042011(00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429132"/>
            <a:ext cx="3571868" cy="214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Factores importantes.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Agua.</a:t>
            </a:r>
          </a:p>
          <a:p>
            <a:r>
              <a:rPr lang="es-EC" dirty="0" smtClean="0"/>
              <a:t>Luz solar</a:t>
            </a:r>
          </a:p>
          <a:p>
            <a:r>
              <a:rPr lang="es-EC" dirty="0" smtClean="0"/>
              <a:t>CO2</a:t>
            </a:r>
          </a:p>
          <a:p>
            <a:r>
              <a:rPr lang="es-EC" dirty="0" smtClean="0"/>
              <a:t>Nutrientes</a:t>
            </a:r>
            <a:endParaRPr lang="es-EC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857496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357298"/>
            <a:ext cx="257173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100" b="1" dirty="0" smtClean="0"/>
              <a:t>Procesos para la obtención de biocombustible</a:t>
            </a:r>
            <a:endParaRPr lang="es-EC" sz="31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80920" cy="5904656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55116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80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5686436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C" b="1" dirty="0" smtClean="0"/>
              <a:t>Cultivo de Microalgas.</a:t>
            </a:r>
          </a:p>
          <a:p>
            <a:pPr algn="just">
              <a:buFontTx/>
              <a:buChar char="-"/>
            </a:pPr>
            <a:r>
              <a:rPr lang="es-EC" dirty="0" smtClean="0"/>
              <a:t>Métodos de cultivos:</a:t>
            </a:r>
          </a:p>
          <a:p>
            <a:pPr algn="just">
              <a:buNone/>
            </a:pPr>
            <a:r>
              <a:rPr lang="es-EC" dirty="0" smtClean="0"/>
              <a:t>1.- En estanques al aire libre mar adentro</a:t>
            </a:r>
          </a:p>
          <a:p>
            <a:pPr algn="just">
              <a:buNone/>
            </a:pPr>
            <a:r>
              <a:rPr lang="es-EC" dirty="0" smtClean="0"/>
              <a:t>2.-En estanques al aire libre en la superficie terrestre</a:t>
            </a:r>
          </a:p>
          <a:p>
            <a:pPr algn="just">
              <a:buNone/>
            </a:pPr>
            <a:r>
              <a:rPr lang="es-EC" b="1" dirty="0" smtClean="0">
                <a:solidFill>
                  <a:schemeClr val="bg2">
                    <a:lumMod val="25000"/>
                  </a:schemeClr>
                </a:solidFill>
              </a:rPr>
              <a:t>3.-Empleando fotobiorreactores.</a:t>
            </a:r>
          </a:p>
          <a:p>
            <a:pPr algn="just">
              <a:buNone/>
            </a:pPr>
            <a:endParaRPr lang="es-EC" dirty="0" smtClean="0"/>
          </a:p>
          <a:p>
            <a:pPr algn="just">
              <a:buFontTx/>
              <a:buChar char="-"/>
            </a:pPr>
            <a:r>
              <a:rPr lang="es-EC" dirty="0" smtClean="0"/>
              <a:t>Ventajas y desventajas de los métodos citados.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14818"/>
            <a:ext cx="2838476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b="1" dirty="0" smtClean="0"/>
              <a:t>Proceso para la transformación de la materia prima en aceite</a:t>
            </a:r>
          </a:p>
          <a:p>
            <a:pPr algn="just">
              <a:buFontTx/>
              <a:buChar char="-"/>
            </a:pPr>
            <a:r>
              <a:rPr lang="es-EC" dirty="0" smtClean="0"/>
              <a:t>Filtrado</a:t>
            </a:r>
          </a:p>
          <a:p>
            <a:pPr algn="just">
              <a:buFontTx/>
              <a:buChar char="-"/>
            </a:pPr>
            <a:r>
              <a:rPr lang="es-EC" dirty="0" smtClean="0"/>
              <a:t>Secado</a:t>
            </a:r>
          </a:p>
          <a:p>
            <a:pPr algn="just">
              <a:buFontTx/>
              <a:buChar char="-"/>
            </a:pPr>
            <a:r>
              <a:rPr lang="es-EC" dirty="0" smtClean="0"/>
              <a:t>Extracción del aceite</a:t>
            </a:r>
          </a:p>
          <a:p>
            <a:pPr algn="just">
              <a:buFontTx/>
              <a:buChar char="-"/>
            </a:pPr>
            <a:r>
              <a:rPr lang="es-EC" dirty="0" smtClean="0"/>
              <a:t>Purificación del aceite</a:t>
            </a:r>
          </a:p>
          <a:p>
            <a:pPr algn="just">
              <a:buFontTx/>
              <a:buChar char="-"/>
            </a:pP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786322"/>
            <a:ext cx="1714512" cy="179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857760"/>
            <a:ext cx="228601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/>
          <p:cNvSpPr/>
          <p:nvPr/>
        </p:nvSpPr>
        <p:spPr>
          <a:xfrm>
            <a:off x="4214810" y="5286388"/>
            <a:ext cx="2143140" cy="71438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b="1" dirty="0" smtClean="0"/>
              <a:t>Proceso para la transformación de la materia prima en aceite</a:t>
            </a:r>
          </a:p>
          <a:p>
            <a:pPr algn="just">
              <a:buFontTx/>
              <a:buChar char="-"/>
            </a:pPr>
            <a:r>
              <a:rPr lang="es-EC" b="1" dirty="0" smtClean="0"/>
              <a:t>Filtrado.</a:t>
            </a:r>
          </a:p>
          <a:p>
            <a:pPr algn="just">
              <a:buNone/>
            </a:pPr>
            <a:endParaRPr lang="es-EC" b="1" dirty="0" smtClean="0"/>
          </a:p>
          <a:p>
            <a:pPr algn="just">
              <a:buNone/>
            </a:pPr>
            <a:r>
              <a:rPr lang="es-EC" dirty="0" smtClean="0"/>
              <a:t>1.- Empleando centrifugadora</a:t>
            </a:r>
          </a:p>
          <a:p>
            <a:pPr algn="just">
              <a:buNone/>
            </a:pPr>
            <a:r>
              <a:rPr lang="es-EC" dirty="0" smtClean="0"/>
              <a:t>2.- Unidad de filtro</a:t>
            </a:r>
          </a:p>
          <a:p>
            <a:pPr algn="ctr">
              <a:buNone/>
            </a:pPr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8108" r="18919"/>
          <a:stretch>
            <a:fillRect/>
          </a:stretch>
        </p:blipFill>
        <p:spPr bwMode="auto">
          <a:xfrm>
            <a:off x="5857884" y="2428868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43446"/>
            <a:ext cx="2571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b="1" dirty="0" smtClean="0"/>
              <a:t>Proceso para la transformación de la materia prima en aceite</a:t>
            </a:r>
          </a:p>
          <a:p>
            <a:pPr algn="just">
              <a:buFontTx/>
              <a:buChar char="-"/>
            </a:pPr>
            <a:r>
              <a:rPr lang="es-EC" b="1" dirty="0" smtClean="0"/>
              <a:t>Secado</a:t>
            </a:r>
          </a:p>
          <a:p>
            <a:pPr algn="just">
              <a:buNone/>
            </a:pP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1.- Secado Solar</a:t>
            </a:r>
          </a:p>
          <a:p>
            <a:pPr algn="just">
              <a:buNone/>
            </a:pPr>
            <a:r>
              <a:rPr lang="es-EC" dirty="0" smtClean="0"/>
              <a:t>2.- Sistema de filtro de tambor</a:t>
            </a:r>
          </a:p>
          <a:p>
            <a:pPr algn="just">
              <a:buNone/>
            </a:pPr>
            <a:r>
              <a:rPr lang="es-EC" dirty="0" smtClean="0"/>
              <a:t>3.- Secador </a:t>
            </a:r>
            <a:r>
              <a:rPr lang="es-EC" dirty="0" err="1" smtClean="0"/>
              <a:t>Spray</a:t>
            </a: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endParaRPr lang="es-EC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500306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643446"/>
            <a:ext cx="328614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786322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b="1" dirty="0" smtClean="0"/>
              <a:t>Proceso para la transformación de la materia prima en aceite</a:t>
            </a:r>
          </a:p>
          <a:p>
            <a:pPr algn="just">
              <a:buFontTx/>
              <a:buChar char="-"/>
            </a:pPr>
            <a:r>
              <a:rPr lang="es-EC" b="1" dirty="0" smtClean="0"/>
              <a:t>Extracción del aceite</a:t>
            </a:r>
          </a:p>
          <a:p>
            <a:pPr algn="just">
              <a:buNone/>
            </a:pPr>
            <a:r>
              <a:rPr lang="es-EC" dirty="0" smtClean="0"/>
              <a:t>1.- Prensado</a:t>
            </a:r>
          </a:p>
          <a:p>
            <a:pPr algn="just">
              <a:buNone/>
            </a:pPr>
            <a:r>
              <a:rPr lang="es-EC" dirty="0" smtClean="0"/>
              <a:t>2.- Extracción enzimática</a:t>
            </a:r>
          </a:p>
          <a:p>
            <a:pPr algn="just">
              <a:buNone/>
            </a:pPr>
            <a:r>
              <a:rPr lang="es-EC" b="1" dirty="0" smtClean="0">
                <a:solidFill>
                  <a:schemeClr val="accent6">
                    <a:lumMod val="75000"/>
                  </a:schemeClr>
                </a:solidFill>
              </a:rPr>
              <a:t>3.- Extracción con ultrasonido</a:t>
            </a:r>
          </a:p>
          <a:p>
            <a:pPr algn="just">
              <a:buNone/>
            </a:pPr>
            <a:r>
              <a:rPr lang="es-EC" dirty="0" smtClean="0"/>
              <a:t>4.- Extracción con fluidos supercríticos</a:t>
            </a:r>
          </a:p>
          <a:p>
            <a:pPr algn="just">
              <a:buNone/>
            </a:pPr>
            <a:endParaRPr lang="es-EC" dirty="0" smtClean="0"/>
          </a:p>
          <a:p>
            <a:pPr algn="just">
              <a:buFontTx/>
              <a:buChar char="-"/>
            </a:pPr>
            <a:endParaRPr lang="es-EC" b="1" dirty="0" smtClean="0"/>
          </a:p>
          <a:p>
            <a:pPr algn="just">
              <a:buNone/>
            </a:pPr>
            <a:endParaRPr lang="es-EC" b="1" dirty="0" smtClean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39833" t="23308" r="30042" b="5062"/>
          <a:stretch>
            <a:fillRect/>
          </a:stretch>
        </p:blipFill>
        <p:spPr bwMode="auto">
          <a:xfrm>
            <a:off x="5572132" y="2428868"/>
            <a:ext cx="1585022" cy="148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43004" t="15414" r="35494" b="14662"/>
          <a:stretch>
            <a:fillRect/>
          </a:stretch>
        </p:blipFill>
        <p:spPr bwMode="auto">
          <a:xfrm>
            <a:off x="6929454" y="3429000"/>
            <a:ext cx="2214546" cy="17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199321"/>
            <a:ext cx="2963166" cy="165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Proceso de obtención del biodiesel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C" b="1" dirty="0" smtClean="0"/>
              <a:t>Proceso para la transformación del aceite en biodiesel</a:t>
            </a:r>
          </a:p>
          <a:p>
            <a:pPr algn="just">
              <a:buFontTx/>
              <a:buChar char="-"/>
            </a:pPr>
            <a:r>
              <a:rPr lang="es-EC" dirty="0" smtClean="0"/>
              <a:t>Primer mezclador</a:t>
            </a:r>
          </a:p>
          <a:p>
            <a:pPr algn="just">
              <a:buFontTx/>
              <a:buChar char="-"/>
            </a:pPr>
            <a:r>
              <a:rPr lang="es-EC" dirty="0" smtClean="0"/>
              <a:t>Segundo mezclador</a:t>
            </a:r>
          </a:p>
          <a:p>
            <a:pPr algn="just">
              <a:buFontTx/>
              <a:buChar char="-"/>
            </a:pPr>
            <a:r>
              <a:rPr lang="es-EC" dirty="0" smtClean="0"/>
              <a:t>Saponificación y Neutralización.</a:t>
            </a:r>
          </a:p>
          <a:p>
            <a:pPr algn="just">
              <a:buFontTx/>
              <a:buChar char="-"/>
            </a:pPr>
            <a:r>
              <a:rPr lang="es-EC" dirty="0" smtClean="0"/>
              <a:t>Destilador</a:t>
            </a:r>
          </a:p>
          <a:p>
            <a:pPr algn="just">
              <a:buFontTx/>
              <a:buChar char="-"/>
            </a:pPr>
            <a:r>
              <a:rPr lang="es-EC" dirty="0" smtClean="0"/>
              <a:t>Decantador</a:t>
            </a:r>
          </a:p>
          <a:p>
            <a:pPr algn="just">
              <a:buFontTx/>
              <a:buChar char="-"/>
            </a:pPr>
            <a:r>
              <a:rPr lang="es-EC" dirty="0" smtClean="0"/>
              <a:t>Purificación del aceite: Lavado y Secado</a:t>
            </a:r>
          </a:p>
          <a:p>
            <a:pPr algn="just">
              <a:buFontTx/>
              <a:buChar char="-"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dirty="0" smtClean="0"/>
              <a:t>Descripción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El presente proyecto tiene como objetivo principal  realizar un estudio de proceso de producción de biodiesel usando algas marinas.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r>
              <a:rPr lang="es-EC" b="1" dirty="0" smtClean="0"/>
              <a:t>Puntos a tratar</a:t>
            </a:r>
          </a:p>
          <a:p>
            <a:r>
              <a:rPr lang="es-EC" dirty="0" smtClean="0"/>
              <a:t>Métodos para el crecimiento de las algas </a:t>
            </a:r>
          </a:p>
          <a:p>
            <a:r>
              <a:rPr lang="es-EC" dirty="0" smtClean="0"/>
              <a:t>Aspectos técnicos</a:t>
            </a:r>
          </a:p>
          <a:p>
            <a:r>
              <a:rPr lang="es-EC" dirty="0" smtClean="0"/>
              <a:t>Aspectos Económicos </a:t>
            </a:r>
          </a:p>
          <a:p>
            <a:r>
              <a:rPr lang="es-EC" dirty="0" smtClean="0"/>
              <a:t>Área de factibilidad </a:t>
            </a:r>
          </a:p>
          <a:p>
            <a:r>
              <a:rPr lang="es-EC" dirty="0" smtClean="0"/>
              <a:t>Análisis Económico a 20 años de proyección </a:t>
            </a:r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pPr>
              <a:buNone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0226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Proyecciones financieras e indicadores claves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Indicadores claves: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Proyección de 20 años</a:t>
            </a:r>
          </a:p>
          <a:p>
            <a:r>
              <a:rPr lang="es-EC" dirty="0" smtClean="0"/>
              <a:t>Tasa de 12 % de interés</a:t>
            </a:r>
          </a:p>
          <a:p>
            <a:r>
              <a:rPr lang="es-EC" dirty="0" smtClean="0"/>
              <a:t>Método del VAN</a:t>
            </a:r>
          </a:p>
          <a:p>
            <a:r>
              <a:rPr lang="es-EC" dirty="0" smtClean="0"/>
              <a:t>Cálculo del TIR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3226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Económico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Método VAN y TIR</a:t>
            </a:r>
          </a:p>
          <a:p>
            <a:r>
              <a:rPr lang="es-EC" dirty="0" smtClean="0"/>
              <a:t>Inversión</a:t>
            </a:r>
          </a:p>
          <a:p>
            <a:pPr>
              <a:buNone/>
            </a:pPr>
            <a:endParaRPr lang="es-EC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55776" y="3068960"/>
          <a:ext cx="3456384" cy="3441558"/>
        </p:xfrm>
        <a:graphic>
          <a:graphicData uri="http://schemas.openxmlformats.org/drawingml/2006/table">
            <a:tbl>
              <a:tblPr/>
              <a:tblGrid>
                <a:gridCol w="2433046"/>
                <a:gridCol w="1023338"/>
              </a:tblGrid>
              <a:tr h="2722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Times New Roman"/>
                        </a:rPr>
                        <a:t>Compra de algas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Times New Roman"/>
                        </a:rPr>
                        <a:t>$7500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Transporte y recepción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$36500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Fotobiorreactores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$ 10600000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Tratamiento del agua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$65530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Centrifugación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$15000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Secado solar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$25040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Método ultrasonido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$32638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Purificación aceite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$16500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Producción Biodiesel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$84500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Purificación Biodiesel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$35000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Compra del terreno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$ 1200000 (100 ha, $12/m2)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Total de inversión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Times New Roman"/>
                        </a:rPr>
                        <a:t>$12118208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03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Económico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Gastos Anuales</a:t>
            </a:r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Ingresos Anuales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07704" y="2564903"/>
          <a:ext cx="3312368" cy="1539236"/>
        </p:xfrm>
        <a:graphic>
          <a:graphicData uri="http://schemas.openxmlformats.org/drawingml/2006/table">
            <a:tbl>
              <a:tblPr/>
              <a:tblGrid>
                <a:gridCol w="2429254"/>
                <a:gridCol w="883114"/>
              </a:tblGrid>
              <a:tr h="280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Costo anual Secado solar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$271872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Costo anual de método ultrasonido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$178490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Mantenimiento del transporte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Gastos operativos fotobiorreactores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$6000000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Gastos de personal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$263400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Times New Roman"/>
                        </a:rPr>
                        <a:t>$6718762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47664" y="5157192"/>
          <a:ext cx="5467350" cy="852672"/>
        </p:xfrm>
        <a:graphic>
          <a:graphicData uri="http://schemas.openxmlformats.org/drawingml/2006/table">
            <a:tbl>
              <a:tblPr/>
              <a:tblGrid>
                <a:gridCol w="1868154"/>
                <a:gridCol w="1169897"/>
                <a:gridCol w="2429299"/>
              </a:tblGrid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Times New Roman"/>
                        </a:rPr>
                        <a:t>Ingreso anual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Costo aceite algal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Producción de biodiesel (litros anuales)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Arial"/>
                          <a:ea typeface="Times New Roman"/>
                          <a:cs typeface="Times New Roman"/>
                        </a:rPr>
                        <a:t>$8185580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Arial"/>
                          <a:ea typeface="Times New Roman"/>
                          <a:cs typeface="Times New Roman"/>
                        </a:rPr>
                        <a:t>$ </a:t>
                      </a:r>
                      <a:r>
                        <a:rPr lang="es-EC" sz="1200" dirty="0" smtClean="0">
                          <a:latin typeface="Arial"/>
                          <a:ea typeface="Times New Roman"/>
                          <a:cs typeface="Times New Roman"/>
                        </a:rPr>
                        <a:t>95/barril (159 litros)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latin typeface="Arial"/>
                          <a:ea typeface="Times New Roman"/>
                          <a:cs typeface="Times New Roman"/>
                        </a:rPr>
                        <a:t>13700000 =</a:t>
                      </a:r>
                      <a:r>
                        <a:rPr lang="es-EC" sz="11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es-EC" sz="11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86164 barriles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7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Análisis Económico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  <a:p>
            <a:pPr>
              <a:buNone/>
            </a:pPr>
            <a:endParaRPr lang="es-EC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220072" y="2348880"/>
          <a:ext cx="3403600" cy="3080004"/>
        </p:xfrm>
        <a:graphic>
          <a:graphicData uri="http://schemas.openxmlformats.org/drawingml/2006/table">
            <a:tbl>
              <a:tblPr/>
              <a:tblGrid>
                <a:gridCol w="1625600"/>
                <a:gridCol w="177800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Inversión inicial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12118208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Gastos anuales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6718762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Ingresos anuales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9047220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bruto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2328458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Amortización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605910,4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antes imp. y tasa o utilidades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1722547,6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antes impuestos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1464165,46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Beneficio neto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1098124,095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Anualidad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1704034,495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Periodo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609981,5943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13%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11560" y="2348880"/>
          <a:ext cx="3960440" cy="2699004"/>
        </p:xfrm>
        <a:graphic>
          <a:graphicData uri="http://schemas.openxmlformats.org/drawingml/2006/table">
            <a:tbl>
              <a:tblPr/>
              <a:tblGrid>
                <a:gridCol w="1978516"/>
                <a:gridCol w="1981924"/>
              </a:tblGrid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Times New Roman"/>
                        </a:rPr>
                        <a:t>Inversión inicial</a:t>
                      </a:r>
                      <a:endParaRPr lang="es-EC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$12118208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Gastos anuales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Times New Roman"/>
                        </a:rPr>
                        <a:t>$6718762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Ingresos anuales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$8185580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Beneficio bruto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$</a:t>
                      </a: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1466818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Amortización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$605910.4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Beneficio antes imp. y tasa o utilidades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$860907.6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Beneficio antes impuestos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$731771.46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Beneficio neto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$548828.595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Anualidad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Times New Roman"/>
                        </a:rPr>
                        <a:t>$1154738,995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Tasa 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Periodo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20 años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VAN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-3492950,176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Times New Roman"/>
                        </a:rPr>
                        <a:t>TIR</a:t>
                      </a:r>
                      <a:endParaRPr lang="es-EC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Times New Roman"/>
                        </a:rPr>
                        <a:t>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779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Aplicaciones Futuras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Directas</a:t>
            </a:r>
          </a:p>
          <a:p>
            <a:endParaRPr lang="es-EC" dirty="0"/>
          </a:p>
          <a:p>
            <a:r>
              <a:rPr lang="es-EC" dirty="0" smtClean="0"/>
              <a:t>Generación Eléctrica</a:t>
            </a:r>
          </a:p>
          <a:p>
            <a:r>
              <a:rPr lang="es-EC" dirty="0" smtClean="0"/>
              <a:t>Industria Automotriz</a:t>
            </a:r>
          </a:p>
          <a:p>
            <a:endParaRPr lang="es-EC" dirty="0"/>
          </a:p>
          <a:p>
            <a:pPr marL="0" indent="0">
              <a:buNone/>
            </a:pPr>
            <a:r>
              <a:rPr lang="es-EC" dirty="0" smtClean="0"/>
              <a:t>Indirectas</a:t>
            </a:r>
          </a:p>
          <a:p>
            <a:r>
              <a:rPr lang="es-EC" dirty="0" smtClean="0"/>
              <a:t>Industria Farmacéuticas</a:t>
            </a:r>
          </a:p>
          <a:p>
            <a:r>
              <a:rPr lang="es-EC" dirty="0" smtClean="0"/>
              <a:t>Sector Agrícola</a:t>
            </a:r>
          </a:p>
          <a:p>
            <a:r>
              <a:rPr lang="es-EC" dirty="0" smtClean="0"/>
              <a:t>Otras Aplicaciones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2092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19256" cy="2018488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3100" b="1" dirty="0" smtClean="0"/>
              <a:t>CONCLUSIONES </a:t>
            </a:r>
            <a:r>
              <a:rPr lang="es-EC" sz="3100" dirty="0" smtClean="0"/>
              <a:t/>
            </a:r>
            <a:br>
              <a:rPr lang="es-EC" sz="3100" dirty="0" smtClean="0"/>
            </a:br>
            <a:endParaRPr lang="es-EC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s-EC" dirty="0" smtClean="0"/>
          </a:p>
          <a:p>
            <a:pPr lvl="0"/>
            <a:r>
              <a:rPr lang="es-EC" dirty="0" smtClean="0"/>
              <a:t>El costo del barril de biocombustible a partir de algas marinas en el proyecto de análisis es de $95, considerando que el costo del barril de petróleo es de $113, con lo que se puede decir: Costo del barril de biocombustible = 0.84070 Costo del barril de petróleo. Valor que es más económico, más eficiente y no contamina el ambiente.</a:t>
            </a:r>
          </a:p>
          <a:p>
            <a:pPr lvl="0">
              <a:buNone/>
            </a:pPr>
            <a:endParaRPr lang="es-EC" dirty="0" smtClean="0"/>
          </a:p>
          <a:p>
            <a:r>
              <a:rPr lang="es-EC" dirty="0" smtClean="0"/>
              <a:t> El análisis económico a 20 años y al 12% de interés, y vendiendo el barril de biocombustible </a:t>
            </a:r>
            <a:r>
              <a:rPr lang="es-EC" dirty="0" err="1" smtClean="0"/>
              <a:t>algal</a:t>
            </a:r>
            <a:r>
              <a:rPr lang="es-EC" dirty="0" smtClean="0"/>
              <a:t> a $95 genera un valor actual neto de  - $3492950.176 y una tasa interna de retorno de 7%, lo cual no hace viable el proyecto de inversión. </a:t>
            </a:r>
          </a:p>
          <a:p>
            <a:r>
              <a:rPr lang="es-EC" dirty="0" smtClean="0"/>
              <a:t>Para que el proyecto sea factible el precio de cada barril </a:t>
            </a:r>
            <a:r>
              <a:rPr lang="es-EC" dirty="0" err="1" smtClean="0"/>
              <a:t>algal</a:t>
            </a:r>
            <a:r>
              <a:rPr lang="es-EC" dirty="0" smtClean="0"/>
              <a:t> se lo debería  vender en $105.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xmlns="" val="18822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Los cambios climáticos, el calentamiento global y los fenómenos naturales que actualmente se están presentando en todo el mundo.</a:t>
            </a:r>
          </a:p>
          <a:p>
            <a:pPr algn="just">
              <a:buNone/>
            </a:pP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Principal causa es: La contaminación ambiental.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643207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86190"/>
            <a:ext cx="342902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Contaminación Ambiental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 smtClean="0"/>
          </a:p>
          <a:p>
            <a:r>
              <a:rPr lang="es-EC" dirty="0" smtClean="0"/>
              <a:t>Principal contaminante: El petróleo y el carbón.</a:t>
            </a:r>
          </a:p>
          <a:p>
            <a:endParaRPr lang="es-EC" dirty="0" smtClean="0"/>
          </a:p>
          <a:p>
            <a:r>
              <a:rPr lang="es-EC" dirty="0" smtClean="0"/>
              <a:t>Emisiones contaminantes: CO2, CO y ácido sulfhídrico</a:t>
            </a:r>
          </a:p>
          <a:p>
            <a:endParaRPr lang="es-EC" dirty="0" smtClean="0"/>
          </a:p>
          <a:p>
            <a:r>
              <a:rPr lang="es-EC" dirty="0" smtClean="0"/>
              <a:t>El uso diario en: automotores, fábricas, etc. 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857760"/>
            <a:ext cx="278608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75" y="3929067"/>
            <a:ext cx="206692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C" dirty="0" smtClean="0"/>
              <a:t>Alternativas No contaminantes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5114932" cy="43891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dirty="0" smtClean="0"/>
              <a:t>Energía Renovable amigable con el medio ambiente, energía limpia e inagotable.</a:t>
            </a:r>
          </a:p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Tipos de energía renovable: Solar, eólica, hidráulica, biocombustibles, etc.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Biocombustibles.- Se obtienen de la materia orgánica mediante procesos biológicos.</a:t>
            </a:r>
          </a:p>
          <a:p>
            <a:pPr algn="just"/>
            <a:endParaRPr lang="es-EC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140" t="5224" r="8140" b="5224"/>
          <a:stretch>
            <a:fillRect/>
          </a:stretch>
        </p:blipFill>
        <p:spPr bwMode="auto">
          <a:xfrm>
            <a:off x="5572132" y="1785926"/>
            <a:ext cx="357186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BIOCOMBUSTIBLES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>
            <a:normAutofit lnSpcReduction="10000"/>
          </a:bodyPr>
          <a:lstStyle/>
          <a:p>
            <a:pPr algn="just"/>
            <a:endParaRPr lang="es-EC" dirty="0" smtClean="0"/>
          </a:p>
          <a:p>
            <a:pPr algn="just"/>
            <a:r>
              <a:rPr lang="es-EC" dirty="0" smtClean="0"/>
              <a:t>Poseen una gran ventaja debido a que la mayoría involucran el proceso de la fotosíntesis.</a:t>
            </a:r>
          </a:p>
          <a:p>
            <a:pPr algn="just"/>
            <a:r>
              <a:rPr lang="es-EC" dirty="0" smtClean="0"/>
              <a:t>Principales representantes: Etanol y Biodiesel.</a:t>
            </a:r>
          </a:p>
          <a:p>
            <a:pPr algn="just"/>
            <a:r>
              <a:rPr lang="es-EC" dirty="0" smtClean="0"/>
              <a:t>Etanol, mediante el proceso de fermentación.</a:t>
            </a:r>
          </a:p>
          <a:p>
            <a:pPr algn="just"/>
            <a:r>
              <a:rPr lang="es-EC" dirty="0" smtClean="0"/>
              <a:t>Biodiesel, mediante la transesterificación.</a:t>
            </a:r>
          </a:p>
          <a:p>
            <a:pPr algn="just"/>
            <a:endParaRPr lang="es-EC" dirty="0" smtClean="0"/>
          </a:p>
          <a:p>
            <a:pPr algn="just"/>
            <a:endParaRPr lang="es-EC" dirty="0" smtClean="0"/>
          </a:p>
          <a:p>
            <a:pPr algn="just"/>
            <a:endParaRPr lang="es-EC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96" y="1785927"/>
            <a:ext cx="32766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85926"/>
            <a:ext cx="46196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C" dirty="0" smtClean="0"/>
              <a:t>Biodiesel a partir de algas marinas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/>
              <a:t>Biocombustible de tercera generación.</a:t>
            </a:r>
          </a:p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/>
              <a:t>Ventajas del uso de biocombustible de tercera generación.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Se produce a partir de aceite vegetal transformándolos a través del proceso de transesterificación</a:t>
            </a:r>
          </a:p>
          <a:p>
            <a:endParaRPr lang="es-EC" dirty="0" smtClean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928802"/>
            <a:ext cx="4286248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Biodiesel a partir de algas marinas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48" y="1935480"/>
            <a:ext cx="4400552" cy="438912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endParaRPr lang="es-EC" dirty="0" smtClean="0"/>
          </a:p>
          <a:p>
            <a:pPr algn="just"/>
            <a:r>
              <a:rPr lang="es-EC" dirty="0" smtClean="0"/>
              <a:t>Las Microalgas son microorganismos fotosintéticos  que convierten la luz solar, el agua y el CO2 en biomasa de algas.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Ventajas y desventajas de la producción de biodiesel a partir de Microalgas marinas. </a:t>
            </a:r>
            <a:endParaRPr lang="es-EC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9136" t="36328" r="51647" b="25586"/>
          <a:stretch>
            <a:fillRect/>
          </a:stretch>
        </p:blipFill>
        <p:spPr bwMode="auto">
          <a:xfrm>
            <a:off x="642910" y="2285992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/>
              <a:t>Ubicación del Proyecto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5186370" cy="4389120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Vía  San Pablo – Monteverde. Santa Elena-Ecuador.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Playas, pesca y refinería = Economía de la Provincia de Santa Elena.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Pesca= Biodiversidad de fauna y flora marina</a:t>
            </a:r>
          </a:p>
          <a:p>
            <a:pPr>
              <a:buNone/>
            </a:pPr>
            <a:endParaRPr lang="es-EC" dirty="0" smtClean="0"/>
          </a:p>
          <a:p>
            <a:pPr algn="just"/>
            <a:r>
              <a:rPr lang="es-EC" dirty="0" smtClean="0"/>
              <a:t>Refinería de La Libertad = Centro refinador de petróleo = Emisión de gases contaminantes.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4688" b="8593"/>
          <a:stretch>
            <a:fillRect/>
          </a:stretch>
        </p:blipFill>
        <p:spPr bwMode="auto">
          <a:xfrm>
            <a:off x="5786446" y="2000240"/>
            <a:ext cx="31432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888</TotalTime>
  <Words>938</Words>
  <Application>Microsoft Office PowerPoint</Application>
  <PresentationFormat>Presentación en pantalla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Flujo</vt:lpstr>
      <vt:lpstr>CONTROL DE PROCESOS DE ENERGÍAS RENOVABLES: PROCESO DE PRODUCCIÓN DE BIODIESEL USANDO ALGAS. UNA ALTERNATIVA PARA NO AFECTAR EL ECOSISTEMA O LA CADENA ALIMENTARIA. ASPECTOS TÉCNICOS Y ECONÓMICOS</vt:lpstr>
      <vt:lpstr>Descripción del Proyecto</vt:lpstr>
      <vt:lpstr>Antecedentes</vt:lpstr>
      <vt:lpstr>Contaminación Ambiental</vt:lpstr>
      <vt:lpstr>Alternativas No contaminantes</vt:lpstr>
      <vt:lpstr>BIOCOMBUSTIBLES</vt:lpstr>
      <vt:lpstr>Biodiesel a partir de algas marinas</vt:lpstr>
      <vt:lpstr>Biodiesel a partir de algas marinas</vt:lpstr>
      <vt:lpstr>Ubicación del Proyecto</vt:lpstr>
      <vt:lpstr>Ubicación del Proyecto</vt:lpstr>
      <vt:lpstr>Materia Prima </vt:lpstr>
      <vt:lpstr>Factores importantes.</vt:lpstr>
      <vt:lpstr>Procesos para la obtención de biocombustible</vt:lpstr>
      <vt:lpstr>Proceso de obtención del biodiesel</vt:lpstr>
      <vt:lpstr>Proceso de obtención del biodiesel</vt:lpstr>
      <vt:lpstr>Proceso de obtención del biodiesel</vt:lpstr>
      <vt:lpstr>Proceso de obtención del biodiesel</vt:lpstr>
      <vt:lpstr>Proceso de obtención del biodiesel</vt:lpstr>
      <vt:lpstr>Proceso de obtención del biodiesel</vt:lpstr>
      <vt:lpstr>Proyecciones financieras e indicadores claves</vt:lpstr>
      <vt:lpstr>Análisis Económico del proyecto</vt:lpstr>
      <vt:lpstr>Análisis Económico del proyecto</vt:lpstr>
      <vt:lpstr>Análisis Económico del proyecto</vt:lpstr>
      <vt:lpstr>Aplicaciones Futuras</vt:lpstr>
      <vt:lpstr>   CONCLUSIONES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DE PROCESOS DE ENERGÍAS RENOVABLES: PROCESO DE PRODUCCIÓN DE BIODIESEL USANDO ALGAS. UNA ALTERNATIVA PARA NO AFECTAR EL ECOSISTEMA O LA CADENA ALIMENTARIA. ASPECTOS TÉCNICOS Y ECONÓMICOS</dc:title>
  <dc:creator>suarez</dc:creator>
  <cp:lastModifiedBy>OTILIO</cp:lastModifiedBy>
  <cp:revision>103</cp:revision>
  <dcterms:created xsi:type="dcterms:W3CDTF">2011-09-13T15:10:35Z</dcterms:created>
  <dcterms:modified xsi:type="dcterms:W3CDTF">2011-10-23T17:53:58Z</dcterms:modified>
</cp:coreProperties>
</file>