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57" r:id="rId2"/>
  </p:sldMasterIdLst>
  <p:sldIdLst>
    <p:sldId id="257" r:id="rId3"/>
    <p:sldId id="258" r:id="rId4"/>
    <p:sldId id="259" r:id="rId5"/>
    <p:sldId id="260" r:id="rId6"/>
    <p:sldId id="264" r:id="rId7"/>
    <p:sldId id="262" r:id="rId8"/>
    <p:sldId id="263" r:id="rId9"/>
    <p:sldId id="268" r:id="rId10"/>
    <p:sldId id="269" r:id="rId11"/>
    <p:sldId id="270" r:id="rId12"/>
    <p:sldId id="271" r:id="rId13"/>
    <p:sldId id="272" r:id="rId14"/>
    <p:sldId id="308" r:id="rId15"/>
    <p:sldId id="278" r:id="rId16"/>
    <p:sldId id="273" r:id="rId17"/>
    <p:sldId id="279" r:id="rId18"/>
    <p:sldId id="274" r:id="rId19"/>
    <p:sldId id="280" r:id="rId20"/>
    <p:sldId id="281" r:id="rId21"/>
    <p:sldId id="275" r:id="rId22"/>
    <p:sldId id="283" r:id="rId23"/>
    <p:sldId id="284" r:id="rId24"/>
    <p:sldId id="285" r:id="rId25"/>
    <p:sldId id="286" r:id="rId26"/>
    <p:sldId id="287" r:id="rId27"/>
    <p:sldId id="276" r:id="rId28"/>
    <p:sldId id="277" r:id="rId29"/>
    <p:sldId id="288" r:id="rId30"/>
    <p:sldId id="289" r:id="rId31"/>
    <p:sldId id="290" r:id="rId32"/>
    <p:sldId id="291" r:id="rId33"/>
    <p:sldId id="293" r:id="rId34"/>
    <p:sldId id="294" r:id="rId35"/>
    <p:sldId id="300" r:id="rId36"/>
    <p:sldId id="295" r:id="rId37"/>
    <p:sldId id="296" r:id="rId38"/>
    <p:sldId id="307" r:id="rId39"/>
    <p:sldId id="298" r:id="rId40"/>
    <p:sldId id="301" r:id="rId41"/>
    <p:sldId id="299" r:id="rId42"/>
    <p:sldId id="304" r:id="rId43"/>
    <p:sldId id="302" r:id="rId44"/>
    <p:sldId id="303" r:id="rId45"/>
    <p:sldId id="305" r:id="rId46"/>
    <p:sldId id="309" r:id="rId47"/>
    <p:sldId id="310" r:id="rId48"/>
    <p:sldId id="311" r:id="rId49"/>
    <p:sldId id="312" r:id="rId50"/>
    <p:sldId id="313" r:id="rId51"/>
    <p:sldId id="314" r:id="rId52"/>
    <p:sldId id="315" r:id="rId53"/>
    <p:sldId id="316" r:id="rId54"/>
    <p:sldId id="306" r:id="rId5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p:scale>
          <a:sx n="60" d="100"/>
          <a:sy n="60" d="100"/>
        </p:scale>
        <p:origin x="-804"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4" name="Picture 3" descr="footer_graphic.png"/>
          <p:cNvPicPr>
            <a:picLocks noChangeAspect="1"/>
          </p:cNvPicPr>
          <p:nvPr/>
        </p:nvPicPr>
        <p:blipFill>
          <a:blip r:embed="rId15" cstate="print"/>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espol.edu.ec/espol/images/index_r34_c2.gif"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0"/>
            <a:ext cx="8229600" cy="1143000"/>
          </a:xfrm>
        </p:spPr>
        <p:txBody>
          <a:bodyPr>
            <a:normAutofit/>
          </a:bodyPr>
          <a:lstStyle/>
          <a:p>
            <a:pPr algn="ctr"/>
            <a:r>
              <a:rPr lang="es-ES" sz="3100" b="1" dirty="0" smtClean="0"/>
              <a:t>ESCUELA SUPERIOR POLITECNICA DEL LITORAL</a:t>
            </a:r>
            <a:endParaRPr lang="es-EC" sz="3100" b="1" dirty="0"/>
          </a:p>
        </p:txBody>
      </p:sp>
      <p:sp>
        <p:nvSpPr>
          <p:cNvPr id="5" name="4 Marcador de contenido"/>
          <p:cNvSpPr>
            <a:spLocks noGrp="1"/>
          </p:cNvSpPr>
          <p:nvPr>
            <p:ph idx="1"/>
          </p:nvPr>
        </p:nvSpPr>
        <p:spPr>
          <a:xfrm>
            <a:off x="251520" y="1700808"/>
            <a:ext cx="8686800" cy="4525963"/>
          </a:xfrm>
        </p:spPr>
        <p:txBody>
          <a:bodyPr>
            <a:normAutofit fontScale="47500" lnSpcReduction="20000"/>
          </a:bodyPr>
          <a:lstStyle/>
          <a:p>
            <a:pPr algn="ctr">
              <a:buNone/>
            </a:pPr>
            <a:endParaRPr lang="es-ES" b="1" dirty="0" smtClean="0"/>
          </a:p>
          <a:p>
            <a:pPr algn="ctr">
              <a:lnSpc>
                <a:spcPct val="110000"/>
              </a:lnSpc>
              <a:spcBef>
                <a:spcPct val="0"/>
              </a:spcBef>
              <a:buNone/>
            </a:pPr>
            <a:r>
              <a:rPr lang="es-ES" sz="4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Facultad </a:t>
            </a:r>
            <a:r>
              <a:rPr lang="es-ES"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de Ingeniería en Electricidad y Computación</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C" sz="4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“Identificación y diseño del controlador para un sistema de control de posición vehicular usando GPS”</a:t>
            </a:r>
          </a:p>
          <a:p>
            <a:pPr algn="ctr">
              <a:lnSpc>
                <a:spcPct val="110000"/>
              </a:lnSpc>
              <a:spcBef>
                <a:spcPct val="0"/>
              </a:spcBef>
              <a:buNone/>
            </a:pPr>
            <a:endParaRPr lang="es-EC" sz="4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TESINA DE SEMINARIO	</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_tradnl"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Previo a la obtención del Título de:</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_tradnl"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INGENIERO </a:t>
            </a:r>
            <a:r>
              <a:rPr lang="es-EC" sz="4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EN ELECTRÓNICA Y TELECOMUNICACIONES</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S"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Presentada por</a:t>
            </a:r>
            <a:r>
              <a:rPr lang="es-ES" sz="4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t>
            </a:r>
            <a:endParaRPr lang="es-EC" sz="4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lnSpc>
                <a:spcPct val="110000"/>
              </a:lnSpc>
              <a:spcBef>
                <a:spcPct val="0"/>
              </a:spcBef>
              <a:buNone/>
            </a:pPr>
            <a:r>
              <a:rPr lang="es-EC" sz="4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Samanta Katherine Patiño Apolo</a:t>
            </a:r>
          </a:p>
          <a:p>
            <a:pPr algn="ctr">
              <a:lnSpc>
                <a:spcPct val="110000"/>
              </a:lnSpc>
              <a:spcBef>
                <a:spcPct val="0"/>
              </a:spcBef>
              <a:buNone/>
            </a:pPr>
            <a:r>
              <a:rPr lang="es-EC" sz="4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Henry Nelson Sares Quir</a:t>
            </a:r>
            <a:r>
              <a:rPr lang="es-EC" sz="44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oz </a:t>
            </a:r>
          </a:p>
          <a:p>
            <a:pPr algn="ctr">
              <a:buNone/>
            </a:pPr>
            <a:endParaRPr lang="es-EC" b="1" dirty="0"/>
          </a:p>
          <a:p>
            <a:endParaRPr lang="es-EC" dirty="0"/>
          </a:p>
        </p:txBody>
      </p:sp>
      <p:pic>
        <p:nvPicPr>
          <p:cNvPr id="6" name="5 Imagen" descr="http://www.espol.edu.ec/espol/images/index_r34_c2.gif"/>
          <p:cNvPicPr/>
          <p:nvPr/>
        </p:nvPicPr>
        <p:blipFill>
          <a:blip r:embed="rId2" r:link="rId3" cstate="print"/>
          <a:srcRect/>
          <a:stretch>
            <a:fillRect/>
          </a:stretch>
        </p:blipFill>
        <p:spPr bwMode="auto">
          <a:xfrm>
            <a:off x="3995936" y="620688"/>
            <a:ext cx="1296144" cy="1017053"/>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PLANTA VIRTUAL</a:t>
            </a:r>
            <a:endParaRPr lang="es-EC" dirty="0"/>
          </a:p>
        </p:txBody>
      </p:sp>
      <p:pic>
        <p:nvPicPr>
          <p:cNvPr id="4" name="3 Marcador de contenido"/>
          <p:cNvPicPr>
            <a:picLocks noGrp="1"/>
          </p:cNvPicPr>
          <p:nvPr>
            <p:ph idx="1"/>
          </p:nvPr>
        </p:nvPicPr>
        <p:blipFill>
          <a:blip r:embed="rId2" cstate="print"/>
          <a:srcRect l="5966" t="14614" r="1663" b="10359"/>
          <a:stretch>
            <a:fillRect/>
          </a:stretch>
        </p:blipFill>
        <p:spPr bwMode="auto">
          <a:xfrm>
            <a:off x="0" y="1196752"/>
            <a:ext cx="9144000" cy="56612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Respuesta escalón coordenada X</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467544" y="1340817"/>
            <a:ext cx="7344815" cy="4176366"/>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Respuesta escalón coordenada </a:t>
            </a:r>
            <a:r>
              <a:rPr lang="es-EC" dirty="0" smtClean="0"/>
              <a:t>Y</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467544" y="1412874"/>
            <a:ext cx="7416824" cy="4176366"/>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ETAPAS DE LA IDENTIFICACIÓN</a:t>
            </a:r>
            <a:endParaRPr lang="es-EC" dirty="0"/>
          </a:p>
        </p:txBody>
      </p:sp>
      <p:sp>
        <p:nvSpPr>
          <p:cNvPr id="3" name="2 Marcador de contenido"/>
          <p:cNvSpPr>
            <a:spLocks noGrp="1"/>
          </p:cNvSpPr>
          <p:nvPr>
            <p:ph idx="1"/>
          </p:nvPr>
        </p:nvSpPr>
        <p:spPr>
          <a:xfrm>
            <a:off x="381000" y="1412875"/>
            <a:ext cx="8382000" cy="3151632"/>
          </a:xfrm>
        </p:spPr>
        <p:txBody>
          <a:bodyPr/>
          <a:lstStyle/>
          <a:p>
            <a:pPr marL="514350" indent="-514350">
              <a:buFont typeface="+mj-lt"/>
              <a:buAutoNum type="arabicPeriod"/>
            </a:pPr>
            <a:r>
              <a:rPr lang="es-EC" dirty="0" smtClean="0"/>
              <a:t>Diseño del experimento y ejecución.</a:t>
            </a:r>
          </a:p>
          <a:p>
            <a:pPr marL="514350" indent="-514350">
              <a:buFont typeface="+mj-lt"/>
              <a:buAutoNum type="arabicPeriod"/>
            </a:pPr>
            <a:r>
              <a:rPr lang="es-EC" dirty="0" smtClean="0"/>
              <a:t>Pre-procesamiento de datos</a:t>
            </a:r>
          </a:p>
          <a:p>
            <a:pPr marL="514350" indent="-514350">
              <a:buFont typeface="+mj-lt"/>
              <a:buAutoNum type="arabicPeriod"/>
            </a:pPr>
            <a:r>
              <a:rPr lang="es-EC" dirty="0" smtClean="0"/>
              <a:t>Selección de estructura del momento</a:t>
            </a:r>
          </a:p>
          <a:p>
            <a:pPr marL="514350" indent="-514350">
              <a:buFont typeface="+mj-lt"/>
              <a:buAutoNum type="arabicPeriod"/>
            </a:pPr>
            <a:r>
              <a:rPr lang="es-EC" dirty="0" smtClean="0"/>
              <a:t>Estimación de parámetros</a:t>
            </a:r>
          </a:p>
          <a:p>
            <a:pPr marL="514350" indent="-514350">
              <a:buFont typeface="+mj-lt"/>
              <a:buAutoNum type="arabicPeriod"/>
            </a:pPr>
            <a:r>
              <a:rPr lang="es-EC" dirty="0" smtClean="0"/>
              <a:t>Validación del modelo</a:t>
            </a:r>
          </a:p>
          <a:p>
            <a:pPr marL="0" indent="0">
              <a:buNone/>
            </a:pPr>
            <a:endParaRPr lang="es-EC" dirty="0"/>
          </a:p>
        </p:txBody>
      </p:sp>
    </p:spTree>
    <p:extLst>
      <p:ext uri="{BB962C8B-B14F-4D97-AF65-F5344CB8AC3E}">
        <p14:creationId xmlns="" xmlns:p14="http://schemas.microsoft.com/office/powerpoint/2010/main" val="17558190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SEÑAL PRBS</a:t>
            </a:r>
            <a:endParaRPr lang="es-EC" dirty="0"/>
          </a:p>
        </p:txBody>
      </p:sp>
      <p:sp>
        <p:nvSpPr>
          <p:cNvPr id="3" name="2 Marcador de contenido"/>
          <p:cNvSpPr>
            <a:spLocks noGrp="1"/>
          </p:cNvSpPr>
          <p:nvPr>
            <p:ph idx="1"/>
          </p:nvPr>
        </p:nvSpPr>
        <p:spPr>
          <a:xfrm>
            <a:off x="381000" y="1412875"/>
            <a:ext cx="8382000" cy="886397"/>
          </a:xfrm>
        </p:spPr>
        <p:txBody>
          <a:bodyPr/>
          <a:lstStyle/>
          <a:p>
            <a:r>
              <a:rPr lang="es-ES" dirty="0" smtClean="0"/>
              <a:t>Para diseñar la señal de entrada PRBS, se utiliza la aplicación </a:t>
            </a:r>
            <a:r>
              <a:rPr lang="es-ES" i="1" dirty="0" smtClean="0"/>
              <a:t>Input </a:t>
            </a:r>
            <a:r>
              <a:rPr lang="es-ES" i="1" dirty="0" err="1" smtClean="0"/>
              <a:t>Design</a:t>
            </a:r>
            <a:r>
              <a:rPr lang="es-ES" i="1" dirty="0" smtClean="0"/>
              <a:t> </a:t>
            </a:r>
            <a:r>
              <a:rPr lang="es-ES" i="1" dirty="0" err="1" smtClean="0"/>
              <a:t>Gui</a:t>
            </a:r>
            <a:r>
              <a:rPr lang="es-ES" dirty="0" smtClean="0"/>
              <a:t>.</a:t>
            </a:r>
            <a:endParaRPr lang="es-EC" dirty="0"/>
          </a:p>
        </p:txBody>
      </p:sp>
      <p:pic>
        <p:nvPicPr>
          <p:cNvPr id="4" name="3 Imagen"/>
          <p:cNvPicPr/>
          <p:nvPr/>
        </p:nvPicPr>
        <p:blipFill>
          <a:blip r:embed="rId2" cstate="print"/>
          <a:srcRect l="13219" t="32690" r="52477" b="23854"/>
          <a:stretch>
            <a:fillRect/>
          </a:stretch>
        </p:blipFill>
        <p:spPr bwMode="auto">
          <a:xfrm>
            <a:off x="2411760" y="2708920"/>
            <a:ext cx="4148961" cy="3528392"/>
          </a:xfrm>
          <a:prstGeom prst="rect">
            <a:avLst/>
          </a:prstGeom>
          <a:noFill/>
          <a:ln w="9525">
            <a:noFill/>
            <a:miter lim="800000"/>
            <a:headEnd/>
            <a:tailEnd/>
          </a:ln>
          <a:effectLst>
            <a:glow rad="101600">
              <a:schemeClr val="accent2">
                <a:satMod val="175000"/>
                <a:alpha val="40000"/>
              </a:schemeClr>
            </a:glo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C" dirty="0" smtClean="0"/>
              <a:t>SEÑAL PRBS (Coordenada X)</a:t>
            </a:r>
            <a:br>
              <a:rPr lang="es-EC" dirty="0" smtClean="0"/>
            </a:br>
            <a:endParaRPr lang="es-EC" dirty="0"/>
          </a:p>
        </p:txBody>
      </p:sp>
      <p:pic>
        <p:nvPicPr>
          <p:cNvPr id="5133" name="Picture 13"/>
          <p:cNvPicPr>
            <a:picLocks noChangeAspect="1" noChangeArrowheads="1"/>
          </p:cNvPicPr>
          <p:nvPr/>
        </p:nvPicPr>
        <p:blipFill>
          <a:blip r:embed="rId2" cstate="print"/>
          <a:srcRect l="31265" t="29157" r="26674" b="9813"/>
          <a:stretch>
            <a:fillRect/>
          </a:stretch>
        </p:blipFill>
        <p:spPr bwMode="auto">
          <a:xfrm>
            <a:off x="1835696" y="1196752"/>
            <a:ext cx="5472608" cy="44644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C" dirty="0"/>
              <a:t>SEÑAL PRBS (Coordenada X)</a:t>
            </a:r>
            <a:br>
              <a:rPr lang="es-EC" dirty="0"/>
            </a:br>
            <a:endParaRPr lang="es-EC" dirty="0"/>
          </a:p>
        </p:txBody>
      </p:sp>
      <p:pic>
        <p:nvPicPr>
          <p:cNvPr id="4" name="3 Marcador de contenido"/>
          <p:cNvPicPr>
            <a:picLocks noGrp="1"/>
          </p:cNvPicPr>
          <p:nvPr>
            <p:ph idx="1"/>
          </p:nvPr>
        </p:nvPicPr>
        <p:blipFill>
          <a:blip r:embed="rId2" cstate="print"/>
          <a:srcRect l="9780" t="10423" r="3570" b="19156"/>
          <a:stretch>
            <a:fillRect/>
          </a:stretch>
        </p:blipFill>
        <p:spPr bwMode="auto">
          <a:xfrm>
            <a:off x="827584" y="1412874"/>
            <a:ext cx="7488832" cy="4320381"/>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C" dirty="0"/>
              <a:t>SEÑAL PRBS (Coordenada Y</a:t>
            </a:r>
            <a:r>
              <a:rPr lang="es-EC" dirty="0" smtClean="0"/>
              <a:t>)</a:t>
            </a:r>
            <a:r>
              <a:rPr lang="es-EC" dirty="0"/>
              <a:t/>
            </a:r>
            <a:br>
              <a:rPr lang="es-EC" dirty="0"/>
            </a:br>
            <a:endParaRPr lang="es-EC" dirty="0"/>
          </a:p>
        </p:txBody>
      </p:sp>
      <p:pic>
        <p:nvPicPr>
          <p:cNvPr id="4097" name="Picture 1"/>
          <p:cNvPicPr>
            <a:picLocks noChangeAspect="1" noChangeArrowheads="1"/>
          </p:cNvPicPr>
          <p:nvPr/>
        </p:nvPicPr>
        <p:blipFill>
          <a:blip r:embed="rId2" cstate="print"/>
          <a:srcRect l="31265" t="22266" r="26674" b="9813"/>
          <a:stretch>
            <a:fillRect/>
          </a:stretch>
        </p:blipFill>
        <p:spPr bwMode="auto">
          <a:xfrm>
            <a:off x="1835696" y="1124744"/>
            <a:ext cx="5472608" cy="4968552"/>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664797"/>
          </a:xfrm>
        </p:spPr>
        <p:txBody>
          <a:bodyPr/>
          <a:lstStyle/>
          <a:p>
            <a:r>
              <a:rPr lang="es-EC" dirty="0"/>
              <a:t>SEÑAL PRBS (Coordenada Y)</a:t>
            </a:r>
            <a:br>
              <a:rPr lang="es-EC" dirty="0"/>
            </a:br>
            <a:endParaRPr lang="es-EC" dirty="0"/>
          </a:p>
        </p:txBody>
      </p:sp>
      <p:pic>
        <p:nvPicPr>
          <p:cNvPr id="5" name="4 Marcador de contenido"/>
          <p:cNvPicPr>
            <a:picLocks noGrp="1"/>
          </p:cNvPicPr>
          <p:nvPr>
            <p:ph idx="1"/>
          </p:nvPr>
        </p:nvPicPr>
        <p:blipFill>
          <a:blip r:embed="rId2" cstate="print"/>
          <a:srcRect l="13273" t="11370" r="6029" b="12245"/>
          <a:stretch>
            <a:fillRect/>
          </a:stretch>
        </p:blipFill>
        <p:spPr bwMode="auto">
          <a:xfrm>
            <a:off x="611560" y="1412874"/>
            <a:ext cx="7920880" cy="4392389"/>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IDENTIFICACIÓN DEL SISTEMA</a:t>
            </a:r>
            <a:endParaRPr lang="es-EC" dirty="0"/>
          </a:p>
        </p:txBody>
      </p:sp>
      <p:sp>
        <p:nvSpPr>
          <p:cNvPr id="3" name="2 Marcador de contenido"/>
          <p:cNvSpPr>
            <a:spLocks noGrp="1"/>
          </p:cNvSpPr>
          <p:nvPr>
            <p:ph idx="1"/>
          </p:nvPr>
        </p:nvSpPr>
        <p:spPr>
          <a:xfrm>
            <a:off x="381000" y="1412875"/>
            <a:ext cx="8382000" cy="4776692"/>
          </a:xfrm>
        </p:spPr>
        <p:txBody>
          <a:bodyPr/>
          <a:lstStyle/>
          <a:p>
            <a:pPr>
              <a:buNone/>
            </a:pPr>
            <a:r>
              <a:rPr lang="es-EC" dirty="0" smtClean="0"/>
              <a:t>IDENTIFICACIÓN PARAMÉTRICA</a:t>
            </a:r>
          </a:p>
          <a:p>
            <a:pPr>
              <a:buNone/>
            </a:pPr>
            <a:r>
              <a:rPr lang="x-none" smtClean="0"/>
              <a:t>Los métodos utilizados fueron: </a:t>
            </a:r>
            <a:endParaRPr lang="es-EC" dirty="0" smtClean="0"/>
          </a:p>
          <a:p>
            <a:pPr>
              <a:buNone/>
            </a:pPr>
            <a:endParaRPr lang="es-EC" dirty="0" smtClean="0"/>
          </a:p>
          <a:p>
            <a:pPr lvl="1">
              <a:buFont typeface="Arial" pitchFamily="34" charset="0"/>
              <a:buChar char="•"/>
            </a:pPr>
            <a:r>
              <a:rPr lang="es-EC" sz="3200" dirty="0" smtClean="0"/>
              <a:t>ARX</a:t>
            </a:r>
          </a:p>
          <a:p>
            <a:pPr lvl="1">
              <a:buFont typeface="Arial" pitchFamily="34" charset="0"/>
              <a:buChar char="•"/>
            </a:pPr>
            <a:r>
              <a:rPr lang="es-EC" sz="3200" dirty="0" smtClean="0"/>
              <a:t>ARMAX</a:t>
            </a:r>
          </a:p>
          <a:p>
            <a:pPr lvl="1">
              <a:buFont typeface="Arial" pitchFamily="34" charset="0"/>
              <a:buChar char="•"/>
            </a:pPr>
            <a:r>
              <a:rPr lang="es-EC" sz="3200" dirty="0" smtClean="0"/>
              <a:t>B-J</a:t>
            </a:r>
          </a:p>
          <a:p>
            <a:pPr lvl="1">
              <a:buFont typeface="Arial" pitchFamily="34" charset="0"/>
              <a:buChar char="•"/>
            </a:pPr>
            <a:r>
              <a:rPr lang="es-EC" sz="3200" dirty="0" smtClean="0"/>
              <a:t>OE</a:t>
            </a:r>
          </a:p>
          <a:p>
            <a:pPr>
              <a:buNone/>
            </a:pPr>
            <a:endParaRPr lang="es-EC" dirty="0" smtClean="0"/>
          </a:p>
          <a:p>
            <a:pPr>
              <a:buNone/>
            </a:pPr>
            <a:endParaRPr lang="es-EC"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Introducción</a:t>
            </a:r>
          </a:p>
        </p:txBody>
      </p:sp>
      <p:sp>
        <p:nvSpPr>
          <p:cNvPr id="3" name="2 Marcador de contenido"/>
          <p:cNvSpPr>
            <a:spLocks noGrp="1"/>
          </p:cNvSpPr>
          <p:nvPr>
            <p:ph idx="1"/>
          </p:nvPr>
        </p:nvSpPr>
        <p:spPr>
          <a:xfrm>
            <a:off x="381000" y="1412875"/>
            <a:ext cx="8382000" cy="2954655"/>
          </a:xfrm>
        </p:spPr>
        <p:txBody>
          <a:bodyPr/>
          <a:lstStyle/>
          <a:p>
            <a:pPr algn="just">
              <a:lnSpc>
                <a:spcPct val="100000"/>
              </a:lnSpc>
            </a:pPr>
            <a:r>
              <a:rPr lang="es-ES" dirty="0" smtClean="0"/>
              <a:t>En el presente trabajo se realiza la identificación paramétrica para un sistema de  control de posición vehicular usando GPS, con fines académicos, para lo cual se utilizará un modelo virtual que cumpla con los requerimientos principales del sistema real.</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C" dirty="0" smtClean="0"/>
              <a:t>Análisis </a:t>
            </a:r>
            <a:r>
              <a:rPr lang="es-EC" dirty="0"/>
              <a:t>cualitativo de los métodos estudiados (coordenada x)</a:t>
            </a:r>
          </a:p>
        </p:txBody>
      </p:sp>
      <p:sp>
        <p:nvSpPr>
          <p:cNvPr id="5" name="4 CuadroTexto"/>
          <p:cNvSpPr txBox="1"/>
          <p:nvPr/>
        </p:nvSpPr>
        <p:spPr>
          <a:xfrm>
            <a:off x="827584" y="6165304"/>
            <a:ext cx="4536504" cy="369332"/>
          </a:xfrm>
          <a:prstGeom prst="rect">
            <a:avLst/>
          </a:prstGeom>
          <a:noFill/>
        </p:spPr>
        <p:txBody>
          <a:bodyPr wrap="square" rtlCol="0">
            <a:spAutoFit/>
          </a:bodyPr>
          <a:lstStyle/>
          <a:p>
            <a:r>
              <a:rPr lang="es-EC" dirty="0" smtClean="0"/>
              <a:t>1=bueno, 2=regular, 3=malo</a:t>
            </a:r>
            <a:endParaRPr lang="es-EC"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900" y="1816571"/>
            <a:ext cx="7696200" cy="427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ARMAX (</a:t>
            </a:r>
            <a:r>
              <a:rPr lang="es-EC" dirty="0" err="1" smtClean="0"/>
              <a:t>na</a:t>
            </a:r>
            <a:r>
              <a:rPr lang="es-EC" dirty="0" smtClean="0"/>
              <a:t>=2,nb=2, </a:t>
            </a:r>
            <a:r>
              <a:rPr lang="es-EC" dirty="0" err="1" smtClean="0"/>
              <a:t>nc</a:t>
            </a:r>
            <a:r>
              <a:rPr lang="es-EC" dirty="0" smtClean="0"/>
              <a:t>=2,nk=1)</a:t>
            </a:r>
            <a:endParaRPr lang="es-EC" dirty="0"/>
          </a:p>
        </p:txBody>
      </p:sp>
      <p:pic>
        <p:nvPicPr>
          <p:cNvPr id="5" name="4 Imagen"/>
          <p:cNvPicPr/>
          <p:nvPr/>
        </p:nvPicPr>
        <p:blipFill>
          <a:blip r:embed="rId2" cstate="print"/>
          <a:srcRect l="5834" t="8742" r="9717" b="14635"/>
          <a:stretch>
            <a:fillRect/>
          </a:stretch>
        </p:blipFill>
        <p:spPr bwMode="auto">
          <a:xfrm>
            <a:off x="935596" y="1484784"/>
            <a:ext cx="7272808" cy="41044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ARMAX (</a:t>
            </a:r>
            <a:r>
              <a:rPr lang="es-EC" dirty="0" err="1"/>
              <a:t>na</a:t>
            </a:r>
            <a:r>
              <a:rPr lang="es-EC" dirty="0"/>
              <a:t>=2,nb=2, </a:t>
            </a:r>
            <a:r>
              <a:rPr lang="es-EC" dirty="0" err="1"/>
              <a:t>nc</a:t>
            </a:r>
            <a:r>
              <a:rPr lang="es-EC" dirty="0"/>
              <a:t>=2,nk=1)</a:t>
            </a:r>
          </a:p>
        </p:txBody>
      </p:sp>
      <p:pic>
        <p:nvPicPr>
          <p:cNvPr id="5" name="4 Marcador de contenido"/>
          <p:cNvPicPr>
            <a:picLocks noGrp="1"/>
          </p:cNvPicPr>
          <p:nvPr>
            <p:ph idx="1"/>
          </p:nvPr>
        </p:nvPicPr>
        <p:blipFill>
          <a:blip r:embed="rId2" cstate="print"/>
          <a:srcRect l="9770" t="8752" r="1365" b="15317"/>
          <a:stretch>
            <a:fillRect/>
          </a:stretch>
        </p:blipFill>
        <p:spPr bwMode="auto">
          <a:xfrm>
            <a:off x="935597" y="1412874"/>
            <a:ext cx="7272807" cy="42483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ARMAX (</a:t>
            </a:r>
            <a:r>
              <a:rPr lang="es-EC" dirty="0" err="1"/>
              <a:t>na</a:t>
            </a:r>
            <a:r>
              <a:rPr lang="es-EC" dirty="0"/>
              <a:t>=2,nb=2, </a:t>
            </a:r>
            <a:r>
              <a:rPr lang="es-EC" dirty="0" err="1"/>
              <a:t>nc</a:t>
            </a:r>
            <a:r>
              <a:rPr lang="es-EC" dirty="0"/>
              <a:t>=2,nk=1)</a:t>
            </a:r>
          </a:p>
        </p:txBody>
      </p:sp>
      <p:pic>
        <p:nvPicPr>
          <p:cNvPr id="4" name="3 Imagen"/>
          <p:cNvPicPr/>
          <p:nvPr/>
        </p:nvPicPr>
        <p:blipFill>
          <a:blip r:embed="rId2" cstate="print"/>
          <a:srcRect l="10019" t="11345" r="3609" b="16961"/>
          <a:stretch>
            <a:fillRect/>
          </a:stretch>
        </p:blipFill>
        <p:spPr bwMode="auto">
          <a:xfrm>
            <a:off x="935596" y="1484784"/>
            <a:ext cx="7272808" cy="41764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ARMAX (</a:t>
            </a:r>
            <a:r>
              <a:rPr lang="es-EC" dirty="0" err="1"/>
              <a:t>na</a:t>
            </a:r>
            <a:r>
              <a:rPr lang="es-EC" dirty="0"/>
              <a:t>=2,nb=2, </a:t>
            </a:r>
            <a:r>
              <a:rPr lang="es-EC" dirty="0" err="1"/>
              <a:t>nc</a:t>
            </a:r>
            <a:r>
              <a:rPr lang="es-EC" dirty="0"/>
              <a:t>=2,nk=1)</a:t>
            </a:r>
          </a:p>
        </p:txBody>
      </p:sp>
      <p:pic>
        <p:nvPicPr>
          <p:cNvPr id="4" name="3 Imagen"/>
          <p:cNvPicPr/>
          <p:nvPr/>
        </p:nvPicPr>
        <p:blipFill>
          <a:blip r:embed="rId2" cstate="print"/>
          <a:srcRect l="8173" t="11825" r="2904" b="15536"/>
          <a:stretch>
            <a:fillRect/>
          </a:stretch>
        </p:blipFill>
        <p:spPr bwMode="auto">
          <a:xfrm>
            <a:off x="971600" y="1556792"/>
            <a:ext cx="7200800" cy="41044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ARMAX (</a:t>
            </a:r>
            <a:r>
              <a:rPr lang="es-EC" dirty="0" err="1"/>
              <a:t>na</a:t>
            </a:r>
            <a:r>
              <a:rPr lang="es-EC" dirty="0"/>
              <a:t>=2,nb=2, </a:t>
            </a:r>
            <a:r>
              <a:rPr lang="es-EC" dirty="0" err="1"/>
              <a:t>nc</a:t>
            </a:r>
            <a:r>
              <a:rPr lang="es-EC" dirty="0"/>
              <a:t>=2,nk=1)</a:t>
            </a:r>
          </a:p>
        </p:txBody>
      </p:sp>
      <p:pic>
        <p:nvPicPr>
          <p:cNvPr id="4" name="3 Imagen"/>
          <p:cNvPicPr/>
          <p:nvPr/>
        </p:nvPicPr>
        <p:blipFill>
          <a:blip r:embed="rId2" cstate="print"/>
          <a:srcRect l="4380" t="11977" r="64744" b="65209"/>
          <a:stretch>
            <a:fillRect/>
          </a:stretch>
        </p:blipFill>
        <p:spPr bwMode="auto">
          <a:xfrm>
            <a:off x="899592" y="1268760"/>
            <a:ext cx="3744295" cy="1795085"/>
          </a:xfrm>
          <a:prstGeom prst="rect">
            <a:avLst/>
          </a:prstGeom>
          <a:ln>
            <a:noFill/>
          </a:ln>
          <a:effectLst>
            <a:outerShdw blurRad="292100" dist="139700" dir="2700000" algn="tl" rotWithShape="0">
              <a:srgbClr val="333333">
                <a:alpha val="65000"/>
              </a:srgbClr>
            </a:outerShdw>
          </a:effectLst>
        </p:spPr>
      </p:pic>
      <p:pic>
        <p:nvPicPr>
          <p:cNvPr id="5" name="4 Imagen"/>
          <p:cNvPicPr/>
          <p:nvPr/>
        </p:nvPicPr>
        <p:blipFill>
          <a:blip r:embed="rId3" cstate="print"/>
          <a:srcRect/>
          <a:stretch>
            <a:fillRect/>
          </a:stretch>
        </p:blipFill>
        <p:spPr bwMode="auto">
          <a:xfrm>
            <a:off x="1979712" y="2564904"/>
            <a:ext cx="6272669" cy="33123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C" dirty="0"/>
              <a:t>Análisis cualitativo de los métodos estudiados (coordenada Y</a:t>
            </a:r>
            <a:r>
              <a:rPr lang="es-EC" dirty="0" smtClean="0"/>
              <a:t>)</a:t>
            </a:r>
            <a:endParaRPr lang="es-EC" dirty="0"/>
          </a:p>
        </p:txBody>
      </p:sp>
      <p:pic>
        <p:nvPicPr>
          <p:cNvPr id="2050" name="Picture 2"/>
          <p:cNvPicPr>
            <a:picLocks noGrp="1" noChangeAspect="1" noChangeArrowheads="1"/>
          </p:cNvPicPr>
          <p:nvPr>
            <p:ph idx="1"/>
          </p:nvPr>
        </p:nvPicPr>
        <p:blipFill>
          <a:blip r:embed="rId2" cstate="print"/>
          <a:srcRect l="30140" t="30285" r="24940" b="19766"/>
          <a:stretch>
            <a:fillRect/>
          </a:stretch>
        </p:blipFill>
        <p:spPr bwMode="auto">
          <a:xfrm>
            <a:off x="755576" y="1916832"/>
            <a:ext cx="7632848" cy="3672408"/>
          </a:xfrm>
          <a:prstGeom prst="rect">
            <a:avLst/>
          </a:prstGeom>
          <a:noFill/>
          <a:ln w="9525">
            <a:noFill/>
            <a:miter lim="800000"/>
            <a:headEnd/>
            <a:tailEnd/>
          </a:ln>
        </p:spPr>
      </p:pic>
      <p:sp>
        <p:nvSpPr>
          <p:cNvPr id="6" name="5 CuadroTexto"/>
          <p:cNvSpPr txBox="1"/>
          <p:nvPr/>
        </p:nvSpPr>
        <p:spPr>
          <a:xfrm>
            <a:off x="467544" y="5805264"/>
            <a:ext cx="4536504" cy="369332"/>
          </a:xfrm>
          <a:prstGeom prst="rect">
            <a:avLst/>
          </a:prstGeom>
          <a:noFill/>
        </p:spPr>
        <p:txBody>
          <a:bodyPr wrap="square" rtlCol="0">
            <a:spAutoFit/>
          </a:bodyPr>
          <a:lstStyle/>
          <a:p>
            <a:r>
              <a:rPr lang="es-EC" dirty="0" smtClean="0"/>
              <a:t>1=bueno, 2=regular, 3=malo</a:t>
            </a:r>
            <a:endParaRPr lang="es-EC"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a:t>METODO </a:t>
            </a:r>
            <a:r>
              <a:rPr lang="es-ES" dirty="0" smtClean="0"/>
              <a:t>ARX </a:t>
            </a:r>
            <a:r>
              <a:rPr lang="es-EC" dirty="0" smtClean="0"/>
              <a:t>(</a:t>
            </a:r>
            <a:r>
              <a:rPr lang="es-EC" dirty="0" err="1"/>
              <a:t>na</a:t>
            </a:r>
            <a:r>
              <a:rPr lang="es-EC" dirty="0"/>
              <a:t>=2,nb=2,nk=1)</a:t>
            </a:r>
            <a:br>
              <a:rPr lang="es-EC" dirty="0"/>
            </a:br>
            <a:endParaRPr lang="es-EC" dirty="0"/>
          </a:p>
        </p:txBody>
      </p:sp>
      <p:pic>
        <p:nvPicPr>
          <p:cNvPr id="4" name="3 Imagen"/>
          <p:cNvPicPr/>
          <p:nvPr/>
        </p:nvPicPr>
        <p:blipFill>
          <a:blip r:embed="rId2" cstate="print"/>
          <a:srcRect t="8091" b="12623"/>
          <a:stretch>
            <a:fillRect/>
          </a:stretch>
        </p:blipFill>
        <p:spPr bwMode="auto">
          <a:xfrm>
            <a:off x="395536" y="1484784"/>
            <a:ext cx="7344816" cy="41764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a:t>METODO ARX </a:t>
            </a:r>
            <a:r>
              <a:rPr lang="es-EC" dirty="0"/>
              <a:t>(</a:t>
            </a:r>
            <a:r>
              <a:rPr lang="es-EC" dirty="0" err="1"/>
              <a:t>na</a:t>
            </a:r>
            <a:r>
              <a:rPr lang="es-EC" dirty="0"/>
              <a:t>=2,nb=2,nk=1) </a:t>
            </a:r>
            <a:br>
              <a:rPr lang="es-EC" dirty="0"/>
            </a:br>
            <a:endParaRPr lang="es-EC" dirty="0"/>
          </a:p>
        </p:txBody>
      </p:sp>
      <p:pic>
        <p:nvPicPr>
          <p:cNvPr id="4" name="3 Imagen"/>
          <p:cNvPicPr/>
          <p:nvPr/>
        </p:nvPicPr>
        <p:blipFill>
          <a:blip r:embed="rId2" cstate="print"/>
          <a:srcRect l="7423" t="11740" b="12048"/>
          <a:stretch>
            <a:fillRect/>
          </a:stretch>
        </p:blipFill>
        <p:spPr bwMode="auto">
          <a:xfrm>
            <a:off x="863588" y="1340768"/>
            <a:ext cx="7416824" cy="42484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METODO ARX </a:t>
            </a:r>
            <a:r>
              <a:rPr lang="es-EC" dirty="0"/>
              <a:t>(</a:t>
            </a:r>
            <a:r>
              <a:rPr lang="es-EC" dirty="0" err="1"/>
              <a:t>na</a:t>
            </a:r>
            <a:r>
              <a:rPr lang="es-EC" dirty="0"/>
              <a:t>=2,nb=2,nk=1)</a:t>
            </a:r>
          </a:p>
        </p:txBody>
      </p:sp>
      <p:pic>
        <p:nvPicPr>
          <p:cNvPr id="4" name="3 Imagen"/>
          <p:cNvPicPr/>
          <p:nvPr/>
        </p:nvPicPr>
        <p:blipFill>
          <a:blip r:embed="rId2" cstate="print"/>
          <a:srcRect l="8532" t="11553" r="2260" b="12326"/>
          <a:stretch>
            <a:fillRect/>
          </a:stretch>
        </p:blipFill>
        <p:spPr bwMode="auto">
          <a:xfrm>
            <a:off x="899592" y="1340768"/>
            <a:ext cx="7344816" cy="43204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664797"/>
          </a:xfrm>
        </p:spPr>
        <p:txBody>
          <a:bodyPr/>
          <a:lstStyle/>
          <a:p>
            <a:r>
              <a:rPr lang="es-ES" dirty="0" smtClean="0"/>
              <a:t>Objetivos</a:t>
            </a:r>
            <a:endParaRPr lang="es-EC" dirty="0"/>
          </a:p>
        </p:txBody>
      </p:sp>
      <p:sp>
        <p:nvSpPr>
          <p:cNvPr id="3" name="2 Marcador de contenido"/>
          <p:cNvSpPr>
            <a:spLocks noGrp="1"/>
          </p:cNvSpPr>
          <p:nvPr>
            <p:ph idx="1"/>
          </p:nvPr>
        </p:nvSpPr>
        <p:spPr>
          <a:xfrm>
            <a:off x="381000" y="1412875"/>
            <a:ext cx="8382000" cy="4284250"/>
          </a:xfrm>
        </p:spPr>
        <p:txBody>
          <a:bodyPr/>
          <a:lstStyle/>
          <a:p>
            <a:pPr algn="just"/>
            <a:r>
              <a:rPr lang="es-ES" dirty="0" smtClean="0"/>
              <a:t>Demostrar que la identificación del sistema usando el método paramétrico es válido y de gran utilidad aplicado a un proceso real.</a:t>
            </a:r>
          </a:p>
          <a:p>
            <a:pPr algn="just"/>
            <a:endParaRPr lang="es-ES" dirty="0" smtClean="0"/>
          </a:p>
          <a:p>
            <a:pPr algn="just"/>
            <a:r>
              <a:rPr lang="es-EC" dirty="0" smtClean="0"/>
              <a:t>Diseñar un controlador, que sea capaz de responder a cambios de diferentes parámetros de la planta y a las diversas perturbaciones que esta puede experimentar.</a:t>
            </a:r>
          </a:p>
          <a:p>
            <a:pPr>
              <a:buNone/>
            </a:pPr>
            <a:endParaRPr lang="es-EC"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METODO ARX </a:t>
            </a:r>
            <a:r>
              <a:rPr lang="es-EC" dirty="0"/>
              <a:t>(</a:t>
            </a:r>
            <a:r>
              <a:rPr lang="es-EC" dirty="0" err="1"/>
              <a:t>na</a:t>
            </a:r>
            <a:r>
              <a:rPr lang="es-EC" dirty="0"/>
              <a:t>=2,nb=2,nk=1)</a:t>
            </a:r>
          </a:p>
        </p:txBody>
      </p:sp>
      <p:pic>
        <p:nvPicPr>
          <p:cNvPr id="4" name="3 Imagen"/>
          <p:cNvPicPr/>
          <p:nvPr/>
        </p:nvPicPr>
        <p:blipFill>
          <a:blip r:embed="rId2" cstate="print"/>
          <a:srcRect l="9783" t="12152" r="3674" b="12318"/>
          <a:stretch>
            <a:fillRect/>
          </a:stretch>
        </p:blipFill>
        <p:spPr bwMode="auto">
          <a:xfrm>
            <a:off x="863588" y="1484784"/>
            <a:ext cx="7416824" cy="41764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METODO ARX </a:t>
            </a:r>
            <a:r>
              <a:rPr lang="es-EC" dirty="0"/>
              <a:t>(</a:t>
            </a:r>
            <a:r>
              <a:rPr lang="es-EC" dirty="0" err="1"/>
              <a:t>na</a:t>
            </a:r>
            <a:r>
              <a:rPr lang="es-EC" dirty="0"/>
              <a:t>=2,nb=2,nk=1)</a:t>
            </a:r>
          </a:p>
        </p:txBody>
      </p:sp>
      <p:pic>
        <p:nvPicPr>
          <p:cNvPr id="4" name="3 Imagen"/>
          <p:cNvPicPr/>
          <p:nvPr/>
        </p:nvPicPr>
        <p:blipFill>
          <a:blip r:embed="rId2" cstate="print"/>
          <a:srcRect l="36674" t="16000" r="38950" b="67999"/>
          <a:stretch>
            <a:fillRect/>
          </a:stretch>
        </p:blipFill>
        <p:spPr bwMode="auto">
          <a:xfrm>
            <a:off x="395536" y="1268760"/>
            <a:ext cx="3833471" cy="1694480"/>
          </a:xfrm>
          <a:prstGeom prst="rect">
            <a:avLst/>
          </a:prstGeom>
          <a:ln>
            <a:noFill/>
          </a:ln>
          <a:effectLst>
            <a:outerShdw blurRad="292100" dist="139700" dir="2700000" algn="tl" rotWithShape="0">
              <a:srgbClr val="333333">
                <a:alpha val="65000"/>
              </a:srgbClr>
            </a:outerShdw>
          </a:effectLst>
        </p:spPr>
      </p:pic>
      <p:pic>
        <p:nvPicPr>
          <p:cNvPr id="5" name="4 Imagen"/>
          <p:cNvPicPr/>
          <p:nvPr/>
        </p:nvPicPr>
        <p:blipFill>
          <a:blip r:embed="rId3" cstate="print"/>
          <a:srcRect t="6789" b="570"/>
          <a:stretch>
            <a:fillRect/>
          </a:stretch>
        </p:blipFill>
        <p:spPr bwMode="auto">
          <a:xfrm>
            <a:off x="2312271" y="2852936"/>
            <a:ext cx="5904656" cy="30243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MODELO OBTENIDO</a:t>
            </a:r>
            <a:endParaRPr lang="es-EC" dirty="0"/>
          </a:p>
        </p:txBody>
      </p:sp>
      <p:sp>
        <p:nvSpPr>
          <p:cNvPr id="3" name="2 Marcador de contenido"/>
          <p:cNvSpPr>
            <a:spLocks noGrp="1"/>
          </p:cNvSpPr>
          <p:nvPr>
            <p:ph idx="1"/>
          </p:nvPr>
        </p:nvSpPr>
        <p:spPr>
          <a:xfrm>
            <a:off x="381000" y="1412875"/>
            <a:ext cx="8382000" cy="3828740"/>
          </a:xfrm>
        </p:spPr>
        <p:txBody>
          <a:bodyPr/>
          <a:lstStyle/>
          <a:p>
            <a:r>
              <a:rPr lang="es-EC" dirty="0" smtClean="0"/>
              <a:t>Modelo para señales discretas (coordenada X): </a:t>
            </a:r>
          </a:p>
          <a:p>
            <a:pPr>
              <a:buNone/>
            </a:pPr>
            <a:r>
              <a:rPr lang="es-EC" dirty="0" smtClean="0"/>
              <a:t>	</a:t>
            </a:r>
          </a:p>
          <a:p>
            <a:pPr>
              <a:buNone/>
            </a:pPr>
            <a:r>
              <a:rPr lang="es-EC" dirty="0" smtClean="0"/>
              <a:t>	A (q) y (t) = B (q) u (t) + C (q) e (t) </a:t>
            </a:r>
          </a:p>
          <a:p>
            <a:pPr>
              <a:buNone/>
            </a:pPr>
            <a:r>
              <a:rPr lang="es-EC" dirty="0" smtClean="0"/>
              <a:t>   </a:t>
            </a:r>
          </a:p>
          <a:p>
            <a:pPr lvl="2">
              <a:buNone/>
            </a:pPr>
            <a:r>
              <a:rPr lang="es-EC" dirty="0" smtClean="0"/>
              <a:t>A (q) = 1 - 1.197 q^-1 + 0.3241q^-2</a:t>
            </a:r>
          </a:p>
          <a:p>
            <a:pPr lvl="2">
              <a:buNone/>
            </a:pPr>
            <a:r>
              <a:rPr lang="es-EC" dirty="0" smtClean="0"/>
              <a:t>B (q) = 0.2808 q^-1 - 0.2539 q^-2   </a:t>
            </a:r>
          </a:p>
          <a:p>
            <a:pPr lvl="2">
              <a:buNone/>
            </a:pPr>
            <a:r>
              <a:rPr lang="es-EC" dirty="0" smtClean="0"/>
              <a:t>C (q) = 1 - 1.275 q^-1 + 0.404 q^-2   </a:t>
            </a:r>
          </a:p>
          <a:p>
            <a:endParaRPr lang="es-EC"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MODELO OBTENIDO</a:t>
            </a:r>
            <a:endParaRPr lang="es-EC" dirty="0"/>
          </a:p>
        </p:txBody>
      </p:sp>
      <p:sp>
        <p:nvSpPr>
          <p:cNvPr id="3" name="2 Marcador de contenido"/>
          <p:cNvSpPr>
            <a:spLocks noGrp="1"/>
          </p:cNvSpPr>
          <p:nvPr>
            <p:ph idx="1"/>
          </p:nvPr>
        </p:nvSpPr>
        <p:spPr>
          <a:xfrm>
            <a:off x="381000" y="1412875"/>
            <a:ext cx="8382000" cy="2880789"/>
          </a:xfrm>
        </p:spPr>
        <p:txBody>
          <a:bodyPr/>
          <a:lstStyle/>
          <a:p>
            <a:r>
              <a:rPr lang="es-EC" dirty="0" smtClean="0"/>
              <a:t>Modelo para señales discretas (coordenada Y): </a:t>
            </a:r>
          </a:p>
          <a:p>
            <a:endParaRPr lang="es-EC" dirty="0" smtClean="0"/>
          </a:p>
          <a:p>
            <a:pPr>
              <a:buNone/>
            </a:pPr>
            <a:r>
              <a:rPr lang="es-EC" dirty="0" smtClean="0"/>
              <a:t>	A (q) y (t) = B (q) u (t) + e (t)</a:t>
            </a:r>
          </a:p>
          <a:p>
            <a:pPr>
              <a:buNone/>
            </a:pPr>
            <a:endParaRPr lang="es-EC" dirty="0" smtClean="0"/>
          </a:p>
          <a:p>
            <a:pPr lvl="2">
              <a:buNone/>
            </a:pPr>
            <a:r>
              <a:rPr lang="en-US" dirty="0" smtClean="0"/>
              <a:t>A (q) = 1 - 1.196 q^-1 + 0.3274 q^-2                   </a:t>
            </a:r>
            <a:endParaRPr lang="es-EC" dirty="0" smtClean="0"/>
          </a:p>
          <a:p>
            <a:pPr lvl="2">
              <a:buNone/>
            </a:pPr>
            <a:r>
              <a:rPr lang="en-US" dirty="0" smtClean="0"/>
              <a:t>B (q) = 0.2801 q^-1 - 0.2515 q^-2 </a:t>
            </a:r>
            <a:endParaRPr lang="es-EC"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DEL CONTROLADOR</a:t>
            </a:r>
            <a:endParaRPr lang="es-EC" dirty="0"/>
          </a:p>
        </p:txBody>
      </p:sp>
      <p:sp>
        <p:nvSpPr>
          <p:cNvPr id="3" name="2 Marcador de contenido"/>
          <p:cNvSpPr>
            <a:spLocks noGrp="1"/>
          </p:cNvSpPr>
          <p:nvPr>
            <p:ph idx="1"/>
          </p:nvPr>
        </p:nvSpPr>
        <p:spPr>
          <a:xfrm>
            <a:off x="381000" y="1412875"/>
            <a:ext cx="8382000" cy="1428083"/>
          </a:xfrm>
        </p:spPr>
        <p:txBody>
          <a:bodyPr/>
          <a:lstStyle/>
          <a:p>
            <a:r>
              <a:rPr lang="es-EC" dirty="0" smtClean="0"/>
              <a:t>Ventana principal de SISO </a:t>
            </a:r>
            <a:r>
              <a:rPr lang="es-EC" dirty="0" err="1" smtClean="0"/>
              <a:t>Tool</a:t>
            </a:r>
            <a:r>
              <a:rPr lang="es-EC" dirty="0" smtClean="0"/>
              <a:t> </a:t>
            </a:r>
            <a:r>
              <a:rPr lang="es-ES" dirty="0" smtClean="0"/>
              <a:t>(Control and </a:t>
            </a:r>
            <a:r>
              <a:rPr lang="es-ES" dirty="0" err="1" smtClean="0"/>
              <a:t>Estimation</a:t>
            </a:r>
            <a:r>
              <a:rPr lang="es-ES" dirty="0" smtClean="0"/>
              <a:t> Tools Manager)</a:t>
            </a:r>
            <a:endParaRPr lang="es-EC" dirty="0" smtClean="0"/>
          </a:p>
          <a:p>
            <a:endParaRPr lang="es-EC" dirty="0"/>
          </a:p>
        </p:txBody>
      </p:sp>
      <p:pic>
        <p:nvPicPr>
          <p:cNvPr id="4" name="3 Imagen"/>
          <p:cNvPicPr/>
          <p:nvPr/>
        </p:nvPicPr>
        <p:blipFill>
          <a:blip r:embed="rId2" cstate="print"/>
          <a:srcRect l="20503" t="7847" r="20621" b="13671"/>
          <a:stretch>
            <a:fillRect/>
          </a:stretch>
        </p:blipFill>
        <p:spPr bwMode="auto">
          <a:xfrm>
            <a:off x="2051720" y="2636912"/>
            <a:ext cx="4680519" cy="38884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DEL CONTROLADOR</a:t>
            </a:r>
          </a:p>
        </p:txBody>
      </p:sp>
      <p:sp>
        <p:nvSpPr>
          <p:cNvPr id="3" name="2 Marcador de contenido"/>
          <p:cNvSpPr>
            <a:spLocks noGrp="1"/>
          </p:cNvSpPr>
          <p:nvPr>
            <p:ph idx="1"/>
          </p:nvPr>
        </p:nvSpPr>
        <p:spPr>
          <a:xfrm>
            <a:off x="381000" y="1412875"/>
            <a:ext cx="8382000" cy="1526572"/>
          </a:xfrm>
        </p:spPr>
        <p:txBody>
          <a:bodyPr/>
          <a:lstStyle/>
          <a:p>
            <a:r>
              <a:rPr lang="es-EC" dirty="0" smtClean="0"/>
              <a:t>Exportamos  planta a SISOTOOL</a:t>
            </a:r>
          </a:p>
          <a:p>
            <a:pPr>
              <a:buNone/>
            </a:pPr>
            <a:r>
              <a:rPr lang="es-EC" dirty="0" smtClean="0"/>
              <a:t>Coordenada X</a:t>
            </a:r>
          </a:p>
          <a:p>
            <a:endParaRPr lang="es-EC" dirty="0"/>
          </a:p>
        </p:txBody>
      </p:sp>
      <p:pic>
        <p:nvPicPr>
          <p:cNvPr id="4" name="3 Imagen"/>
          <p:cNvPicPr/>
          <p:nvPr/>
        </p:nvPicPr>
        <p:blipFill>
          <a:blip r:embed="rId2" cstate="print"/>
          <a:srcRect t="7850" b="9526"/>
          <a:stretch>
            <a:fillRect/>
          </a:stretch>
        </p:blipFill>
        <p:spPr bwMode="auto">
          <a:xfrm>
            <a:off x="719572" y="2564904"/>
            <a:ext cx="7704856" cy="35561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DEL CONTROLADOR</a:t>
            </a:r>
          </a:p>
        </p:txBody>
      </p:sp>
      <p:sp>
        <p:nvSpPr>
          <p:cNvPr id="5" name="2 Marcador de contenido"/>
          <p:cNvSpPr>
            <a:spLocks noGrp="1"/>
          </p:cNvSpPr>
          <p:nvPr>
            <p:ph idx="1"/>
          </p:nvPr>
        </p:nvSpPr>
        <p:spPr>
          <a:xfrm>
            <a:off x="381000" y="1412875"/>
            <a:ext cx="8382000" cy="2068259"/>
          </a:xfrm>
        </p:spPr>
        <p:txBody>
          <a:bodyPr/>
          <a:lstStyle/>
          <a:p>
            <a:pPr>
              <a:buNone/>
            </a:pPr>
            <a:r>
              <a:rPr lang="es-EC" dirty="0" smtClean="0"/>
              <a:t>Coordenada Y</a:t>
            </a:r>
          </a:p>
          <a:p>
            <a:pPr>
              <a:buNone/>
            </a:pPr>
            <a:endParaRPr lang="es-EC" dirty="0" smtClean="0"/>
          </a:p>
          <a:p>
            <a:pPr>
              <a:buNone/>
            </a:pPr>
            <a:endParaRPr lang="es-EC" dirty="0" smtClean="0"/>
          </a:p>
          <a:p>
            <a:endParaRPr lang="es-EC" dirty="0"/>
          </a:p>
        </p:txBody>
      </p:sp>
      <p:pic>
        <p:nvPicPr>
          <p:cNvPr id="4" name="3 Imagen"/>
          <p:cNvPicPr/>
          <p:nvPr/>
        </p:nvPicPr>
        <p:blipFill>
          <a:blip r:embed="rId2" cstate="print"/>
          <a:srcRect l="-21" t="8524" b="3883"/>
          <a:stretch>
            <a:fillRect/>
          </a:stretch>
        </p:blipFill>
        <p:spPr bwMode="auto">
          <a:xfrm>
            <a:off x="755576" y="2348880"/>
            <a:ext cx="7776864" cy="32403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DEL CONTROLADOR</a:t>
            </a:r>
          </a:p>
        </p:txBody>
      </p:sp>
      <p:sp>
        <p:nvSpPr>
          <p:cNvPr id="6" name="2 Marcador de contenido"/>
          <p:cNvSpPr>
            <a:spLocks noGrp="1"/>
          </p:cNvSpPr>
          <p:nvPr>
            <p:ph idx="1"/>
          </p:nvPr>
        </p:nvSpPr>
        <p:spPr/>
        <p:txBody>
          <a:bodyPr/>
          <a:lstStyle/>
          <a:p>
            <a:pPr>
              <a:buNone/>
            </a:pPr>
            <a:r>
              <a:rPr lang="es-EC" dirty="0" smtClean="0"/>
              <a:t>Trayectoria de raíces –  Diagramas de bode</a:t>
            </a:r>
          </a:p>
          <a:p>
            <a:pPr>
              <a:buNone/>
            </a:pPr>
            <a:r>
              <a:rPr lang="es-EC" dirty="0" smtClean="0"/>
              <a:t>Coordenada X </a:t>
            </a:r>
            <a:endParaRPr lang="es-EC" dirty="0"/>
          </a:p>
        </p:txBody>
      </p:sp>
      <p:pic>
        <p:nvPicPr>
          <p:cNvPr id="7" name="6 Imagen"/>
          <p:cNvPicPr/>
          <p:nvPr/>
        </p:nvPicPr>
        <p:blipFill>
          <a:blip r:embed="rId2" cstate="print"/>
          <a:srcRect l="908" t="7601" b="9994"/>
          <a:stretch>
            <a:fillRect/>
          </a:stretch>
        </p:blipFill>
        <p:spPr bwMode="auto">
          <a:xfrm>
            <a:off x="863588" y="2636912"/>
            <a:ext cx="7416824"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DEL CONTROLADOR</a:t>
            </a:r>
          </a:p>
        </p:txBody>
      </p:sp>
      <p:sp>
        <p:nvSpPr>
          <p:cNvPr id="6" name="2 Marcador de contenido"/>
          <p:cNvSpPr txBox="1">
            <a:spLocks/>
          </p:cNvSpPr>
          <p:nvPr/>
        </p:nvSpPr>
        <p:spPr>
          <a:xfrm>
            <a:off x="395536" y="1340768"/>
            <a:ext cx="8382000" cy="984885"/>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Controlador Proporcional Integral </a:t>
            </a:r>
          </a:p>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Respuesta escalón coordenada X</a:t>
            </a:r>
          </a:p>
        </p:txBody>
      </p:sp>
      <p:pic>
        <p:nvPicPr>
          <p:cNvPr id="8" name="7 Imagen"/>
          <p:cNvPicPr/>
          <p:nvPr/>
        </p:nvPicPr>
        <p:blipFill>
          <a:blip r:embed="rId2" cstate="print"/>
          <a:srcRect l="971" t="10343" b="8281"/>
          <a:stretch>
            <a:fillRect/>
          </a:stretch>
        </p:blipFill>
        <p:spPr bwMode="auto">
          <a:xfrm>
            <a:off x="755576" y="2564904"/>
            <a:ext cx="7632848" cy="39609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DEL CONTROLADOR</a:t>
            </a:r>
          </a:p>
        </p:txBody>
      </p:sp>
      <p:sp>
        <p:nvSpPr>
          <p:cNvPr id="3" name="2 Marcador de contenido"/>
          <p:cNvSpPr>
            <a:spLocks noGrp="1"/>
          </p:cNvSpPr>
          <p:nvPr>
            <p:ph idx="1"/>
          </p:nvPr>
        </p:nvSpPr>
        <p:spPr>
          <a:xfrm>
            <a:off x="381000" y="1412875"/>
            <a:ext cx="8382000" cy="1526572"/>
          </a:xfrm>
        </p:spPr>
        <p:txBody>
          <a:bodyPr/>
          <a:lstStyle/>
          <a:p>
            <a:pPr>
              <a:buNone/>
            </a:pPr>
            <a:r>
              <a:rPr lang="es-EC" dirty="0" smtClean="0"/>
              <a:t>Trayectoria de raíces –  Diagramas de bode</a:t>
            </a:r>
          </a:p>
          <a:p>
            <a:pPr>
              <a:buNone/>
            </a:pPr>
            <a:r>
              <a:rPr lang="es-EC" dirty="0" smtClean="0"/>
              <a:t>Coordenada Y </a:t>
            </a:r>
          </a:p>
          <a:p>
            <a:endParaRPr lang="es-EC" dirty="0"/>
          </a:p>
        </p:txBody>
      </p:sp>
      <p:pic>
        <p:nvPicPr>
          <p:cNvPr id="4" name="3 Imagen"/>
          <p:cNvPicPr/>
          <p:nvPr/>
        </p:nvPicPr>
        <p:blipFill>
          <a:blip r:embed="rId2" cstate="print"/>
          <a:srcRect l="1178" t="10682" r="699" b="5109"/>
          <a:stretch>
            <a:fillRect/>
          </a:stretch>
        </p:blipFill>
        <p:spPr bwMode="auto">
          <a:xfrm>
            <a:off x="827584" y="2852936"/>
            <a:ext cx="7488832" cy="33843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 </a:t>
            </a:r>
            <a:endParaRPr lang="es-EC" dirty="0"/>
          </a:p>
        </p:txBody>
      </p:sp>
      <p:sp>
        <p:nvSpPr>
          <p:cNvPr id="4" name="3 Marcador de contenido"/>
          <p:cNvSpPr>
            <a:spLocks noGrp="1"/>
          </p:cNvSpPr>
          <p:nvPr>
            <p:ph idx="1"/>
          </p:nvPr>
        </p:nvSpPr>
        <p:spPr>
          <a:xfrm>
            <a:off x="381000" y="1412875"/>
            <a:ext cx="8382000" cy="4087273"/>
          </a:xfrm>
        </p:spPr>
        <p:txBody>
          <a:bodyPr/>
          <a:lstStyle/>
          <a:p>
            <a:pPr algn="just"/>
            <a:r>
              <a:rPr lang="es-ES" dirty="0" smtClean="0"/>
              <a:t>Los Sistemas Inteligentes de Transporte surgen el década de los noventa, y tiene como objetivo desarrollar  vehículos autónomos.  La principal fuente de información para la navegación autónoma de vehículos son los Sistemas de Posicionamiento Global (GPS) que permiten realizar el guiado del vehículo en tiempo real  con una gran precisión.</a:t>
            </a:r>
            <a:endParaRPr lang="es-EC" dirty="0" smtClean="0"/>
          </a:p>
          <a:p>
            <a:endParaRPr lang="es-EC"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DEL CONTROLADOR</a:t>
            </a:r>
          </a:p>
        </p:txBody>
      </p:sp>
      <p:sp>
        <p:nvSpPr>
          <p:cNvPr id="3" name="2 Marcador de contenido"/>
          <p:cNvSpPr>
            <a:spLocks noGrp="1"/>
          </p:cNvSpPr>
          <p:nvPr>
            <p:ph idx="1"/>
          </p:nvPr>
        </p:nvSpPr>
        <p:spPr>
          <a:xfrm>
            <a:off x="323528" y="1268760"/>
            <a:ext cx="8382000" cy="1526572"/>
          </a:xfrm>
        </p:spPr>
        <p:txBody>
          <a:bodyPr/>
          <a:lstStyle/>
          <a:p>
            <a:pPr>
              <a:buNone/>
            </a:pPr>
            <a:r>
              <a:rPr lang="es-EC" dirty="0" smtClean="0"/>
              <a:t>Controlador Proporcional Integral </a:t>
            </a:r>
          </a:p>
          <a:p>
            <a:pPr>
              <a:buNone/>
            </a:pPr>
            <a:r>
              <a:rPr lang="es-EC" dirty="0" smtClean="0"/>
              <a:t>Respuesta escalón coordenada Y</a:t>
            </a:r>
          </a:p>
          <a:p>
            <a:endParaRPr lang="es-EC" dirty="0"/>
          </a:p>
        </p:txBody>
      </p:sp>
      <p:pic>
        <p:nvPicPr>
          <p:cNvPr id="4" name="3 Imagen"/>
          <p:cNvPicPr/>
          <p:nvPr/>
        </p:nvPicPr>
        <p:blipFill>
          <a:blip r:embed="rId2" cstate="print"/>
          <a:srcRect l="2120" t="11464" r="49" b="3475"/>
          <a:stretch>
            <a:fillRect/>
          </a:stretch>
        </p:blipFill>
        <p:spPr bwMode="auto">
          <a:xfrm>
            <a:off x="899592" y="2636912"/>
            <a:ext cx="7344816" cy="36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PRUEBAS DEL CONTROLADOR</a:t>
            </a:r>
          </a:p>
        </p:txBody>
      </p:sp>
      <p:sp>
        <p:nvSpPr>
          <p:cNvPr id="3" name="2 Marcador de contenido"/>
          <p:cNvSpPr>
            <a:spLocks noGrp="1"/>
          </p:cNvSpPr>
          <p:nvPr>
            <p:ph idx="1"/>
          </p:nvPr>
        </p:nvSpPr>
        <p:spPr>
          <a:xfrm>
            <a:off x="381000" y="1412875"/>
            <a:ext cx="8382000" cy="443198"/>
          </a:xfrm>
        </p:spPr>
        <p:txBody>
          <a:bodyPr/>
          <a:lstStyle/>
          <a:p>
            <a:r>
              <a:rPr lang="es-EC" dirty="0" smtClean="0"/>
              <a:t>Prueba adicional realizada en Simulink</a:t>
            </a:r>
          </a:p>
        </p:txBody>
      </p:sp>
      <p:pic>
        <p:nvPicPr>
          <p:cNvPr id="4" name="3 Imagen"/>
          <p:cNvPicPr/>
          <p:nvPr/>
        </p:nvPicPr>
        <p:blipFill>
          <a:blip r:embed="rId2" cstate="print"/>
          <a:srcRect l="12475" t="11182" r="40259" b="51388"/>
          <a:stretch>
            <a:fillRect/>
          </a:stretch>
        </p:blipFill>
        <p:spPr bwMode="auto">
          <a:xfrm>
            <a:off x="2051720" y="2348880"/>
            <a:ext cx="5040560" cy="34563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1412875"/>
            <a:ext cx="8382000" cy="443198"/>
          </a:xfrm>
        </p:spPr>
        <p:txBody>
          <a:bodyPr/>
          <a:lstStyle/>
          <a:p>
            <a:r>
              <a:rPr lang="es-EC" dirty="0" smtClean="0"/>
              <a:t>Coordenada X</a:t>
            </a:r>
            <a:endParaRPr lang="es-EC" dirty="0"/>
          </a:p>
        </p:txBody>
      </p:sp>
      <p:sp>
        <p:nvSpPr>
          <p:cNvPr id="4" name="3 Título"/>
          <p:cNvSpPr>
            <a:spLocks noGrp="1"/>
          </p:cNvSpPr>
          <p:nvPr>
            <p:ph type="title"/>
          </p:nvPr>
        </p:nvSpPr>
        <p:spPr/>
        <p:txBody>
          <a:bodyPr/>
          <a:lstStyle/>
          <a:p>
            <a:r>
              <a:rPr lang="es-EC" dirty="0" smtClean="0"/>
              <a:t>PRUEBAS DEL CONTROLADOR</a:t>
            </a:r>
            <a:endParaRPr lang="es-EC" dirty="0"/>
          </a:p>
        </p:txBody>
      </p:sp>
      <p:pic>
        <p:nvPicPr>
          <p:cNvPr id="5" name="4 Imagen"/>
          <p:cNvPicPr/>
          <p:nvPr/>
        </p:nvPicPr>
        <p:blipFill>
          <a:blip r:embed="rId2" cstate="print"/>
          <a:srcRect t="6238" b="5068"/>
          <a:stretch>
            <a:fillRect/>
          </a:stretch>
        </p:blipFill>
        <p:spPr bwMode="auto">
          <a:xfrm>
            <a:off x="791580" y="2276872"/>
            <a:ext cx="7560840"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PRUEBAS DEL CONTROLADOR</a:t>
            </a:r>
          </a:p>
        </p:txBody>
      </p:sp>
      <p:sp>
        <p:nvSpPr>
          <p:cNvPr id="3" name="2 Marcador de contenido"/>
          <p:cNvSpPr>
            <a:spLocks noGrp="1"/>
          </p:cNvSpPr>
          <p:nvPr>
            <p:ph idx="1"/>
          </p:nvPr>
        </p:nvSpPr>
        <p:spPr>
          <a:xfrm>
            <a:off x="381000" y="1412875"/>
            <a:ext cx="8382000" cy="443198"/>
          </a:xfrm>
        </p:spPr>
        <p:txBody>
          <a:bodyPr/>
          <a:lstStyle/>
          <a:p>
            <a:r>
              <a:rPr lang="es-EC" dirty="0" smtClean="0"/>
              <a:t>Coordenada y</a:t>
            </a:r>
            <a:endParaRPr lang="es-EC" dirty="0"/>
          </a:p>
        </p:txBody>
      </p:sp>
      <p:pic>
        <p:nvPicPr>
          <p:cNvPr id="4" name="3 Imagen"/>
          <p:cNvPicPr/>
          <p:nvPr/>
        </p:nvPicPr>
        <p:blipFill>
          <a:blip r:embed="rId2" cstate="print"/>
          <a:srcRect l="1237" t="8187" b="3509"/>
          <a:stretch>
            <a:fillRect/>
          </a:stretch>
        </p:blipFill>
        <p:spPr bwMode="auto">
          <a:xfrm>
            <a:off x="827584" y="2204864"/>
            <a:ext cx="7488832" cy="38164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FUNCIONES DE TRANSFERENCIA</a:t>
            </a:r>
            <a:endParaRPr lang="es-EC" dirty="0"/>
          </a:p>
        </p:txBody>
      </p:sp>
      <p:sp>
        <p:nvSpPr>
          <p:cNvPr id="3" name="2 Marcador de contenido"/>
          <p:cNvSpPr>
            <a:spLocks noGrp="1"/>
          </p:cNvSpPr>
          <p:nvPr>
            <p:ph idx="1"/>
          </p:nvPr>
        </p:nvSpPr>
        <p:spPr>
          <a:xfrm>
            <a:off x="230072" y="1412776"/>
            <a:ext cx="8382000" cy="4235006"/>
          </a:xfrm>
        </p:spPr>
        <p:txBody>
          <a:bodyPr/>
          <a:lstStyle/>
          <a:p>
            <a:endParaRPr lang="es-EC" dirty="0" smtClean="0"/>
          </a:p>
          <a:p>
            <a:r>
              <a:rPr lang="es-EC" dirty="0" smtClean="0"/>
              <a:t>Función de transferencia </a:t>
            </a:r>
          </a:p>
          <a:p>
            <a:pPr>
              <a:buNone/>
            </a:pPr>
            <a:r>
              <a:rPr lang="es-EC" dirty="0" smtClean="0"/>
              <a:t>    de la planta coordenada x</a:t>
            </a:r>
          </a:p>
          <a:p>
            <a:endParaRPr lang="es-EC" dirty="0" smtClean="0"/>
          </a:p>
          <a:p>
            <a:pPr>
              <a:buNone/>
            </a:pPr>
            <a:endParaRPr lang="es-EC" dirty="0" smtClean="0"/>
          </a:p>
          <a:p>
            <a:r>
              <a:rPr lang="es-EC" dirty="0" smtClean="0"/>
              <a:t>Función de transferencia</a:t>
            </a:r>
          </a:p>
          <a:p>
            <a:pPr>
              <a:buNone/>
            </a:pPr>
            <a:r>
              <a:rPr lang="es-EC" dirty="0" smtClean="0"/>
              <a:t>    de la planta coordenada y</a:t>
            </a:r>
          </a:p>
          <a:p>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pic>
        <p:nvPicPr>
          <p:cNvPr id="8" name="Picture 2"/>
          <p:cNvPicPr>
            <a:picLocks noChangeAspect="1" noChangeArrowheads="1"/>
          </p:cNvPicPr>
          <p:nvPr/>
        </p:nvPicPr>
        <p:blipFill>
          <a:blip r:embed="rId2" cstate="print"/>
          <a:srcRect l="51742" t="32110" r="6750" b="52140"/>
          <a:stretch>
            <a:fillRect/>
          </a:stretch>
        </p:blipFill>
        <p:spPr bwMode="auto">
          <a:xfrm>
            <a:off x="5292080" y="4221088"/>
            <a:ext cx="3312368" cy="792088"/>
          </a:xfrm>
          <a:prstGeom prst="rect">
            <a:avLst/>
          </a:prstGeom>
          <a:noFill/>
          <a:ln w="9525">
            <a:noFill/>
            <a:miter lim="800000"/>
            <a:headEnd/>
            <a:tailEnd/>
          </a:ln>
        </p:spPr>
      </p:pic>
      <p:pic>
        <p:nvPicPr>
          <p:cNvPr id="11"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7058" t="23060" r="14170" b="68104"/>
          <a:stretch/>
        </p:blipFill>
        <p:spPr bwMode="auto">
          <a:xfrm>
            <a:off x="5292080" y="2037200"/>
            <a:ext cx="3277906" cy="846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a:xfrm>
            <a:off x="230072" y="1412776"/>
            <a:ext cx="8382000" cy="5712333"/>
          </a:xfrm>
        </p:spPr>
        <p:txBody>
          <a:bodyPr/>
          <a:lstStyle/>
          <a:p>
            <a:endParaRPr lang="es-EC" dirty="0" smtClean="0"/>
          </a:p>
          <a:p>
            <a:pPr lvl="0" algn="just"/>
            <a:r>
              <a:rPr lang="es-EC" dirty="0" smtClean="0"/>
              <a:t>La identificación de sistemas usando las herramientas de </a:t>
            </a:r>
            <a:r>
              <a:rPr lang="es-EC" dirty="0" err="1" smtClean="0"/>
              <a:t>MatLab</a:t>
            </a:r>
            <a:r>
              <a:rPr lang="es-EC" dirty="0" smtClean="0"/>
              <a:t> nos permitió obtener de una manera eficiente los modelos matemáticos, siendo una excelente técnica a ser usada para fines académicos y de investigación ya que por la complejidad de proceso de ciertos modelos matemáticos no todos puede  ser obtenido de manera sencilla y económica.</a:t>
            </a:r>
          </a:p>
          <a:p>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a:xfrm>
            <a:off x="251520" y="1124744"/>
            <a:ext cx="8382000" cy="6382707"/>
          </a:xfrm>
        </p:spPr>
        <p:txBody>
          <a:bodyPr/>
          <a:lstStyle/>
          <a:p>
            <a:endParaRPr lang="es-EC" dirty="0" smtClean="0"/>
          </a:p>
          <a:p>
            <a:pPr lvl="0" algn="just"/>
            <a:r>
              <a:rPr lang="es-EC" dirty="0" smtClean="0"/>
              <a:t>La señal de entrada debe contener el mayor número de frecuencias posibles. Por ejemplo, una señal seno pura no es adecuada en un experimento de identificación, puesto que sólo se obtendrá la respuesta del sistema para la frecuencia de dicha señal. Por el contrario, las señales escalonadas (con cambios bruscos) son muy utilizadas, puesto que contienen un espectro suficientemente amplio de frecuencias.</a:t>
            </a:r>
          </a:p>
          <a:p>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a:xfrm>
            <a:off x="230072" y="1412777"/>
            <a:ext cx="8382000" cy="5712333"/>
          </a:xfrm>
        </p:spPr>
        <p:txBody>
          <a:bodyPr/>
          <a:lstStyle/>
          <a:p>
            <a:endParaRPr lang="es-EC" dirty="0" smtClean="0"/>
          </a:p>
          <a:p>
            <a:pPr lvl="0" algn="just"/>
            <a:r>
              <a:rPr lang="es-EC" dirty="0" smtClean="0"/>
              <a:t>Para cumplir con el  objetivo de la identificación y el desarrollo del controlador de la planta es indispensable que el sistema sea dinámico en donde el modelo debe ser preciso para fines de análisis, simulación, diseño y control para poder seguir trabajando en proyectos posteriores tomando como base todo el estudio previamente realizado.</a:t>
            </a:r>
          </a:p>
          <a:p>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a:xfrm>
            <a:off x="323528" y="1700808"/>
            <a:ext cx="8382000" cy="3240360"/>
          </a:xfrm>
        </p:spPr>
        <p:txBody>
          <a:bodyPr/>
          <a:lstStyle/>
          <a:p>
            <a:endParaRPr lang="es-EC" dirty="0" smtClean="0"/>
          </a:p>
          <a:p>
            <a:pPr lvl="0" algn="just"/>
            <a:r>
              <a:rPr lang="es-EC" dirty="0" smtClean="0"/>
              <a:t>De acuerdo con los criterios de prueba de la blancura, un buen modelo tiene la función de auto correlación residual en el interior del intervalo de confianza de las estimaciones correspondientes, lo que indica que los residuos no están correlacionados.</a:t>
            </a:r>
          </a:p>
          <a:p>
            <a:pPr algn="just"/>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C" dirty="0"/>
          </a:p>
        </p:txBody>
      </p:sp>
      <p:sp>
        <p:nvSpPr>
          <p:cNvPr id="3" name="2 Marcador de contenido"/>
          <p:cNvSpPr>
            <a:spLocks noGrp="1"/>
          </p:cNvSpPr>
          <p:nvPr>
            <p:ph idx="1"/>
          </p:nvPr>
        </p:nvSpPr>
        <p:spPr>
          <a:xfrm>
            <a:off x="251520" y="1412776"/>
            <a:ext cx="8382000" cy="6155531"/>
          </a:xfrm>
        </p:spPr>
        <p:txBody>
          <a:bodyPr/>
          <a:lstStyle/>
          <a:p>
            <a:endParaRPr lang="es-EC" dirty="0" smtClean="0"/>
          </a:p>
          <a:p>
            <a:pPr lvl="0" algn="just"/>
            <a:r>
              <a:rPr lang="es-EC" dirty="0" smtClean="0"/>
              <a:t>El proyecto realizado se basa en modelos virtuales y es necesario adaptar de la forma más real posible pero para poder hacer posible esto se necesita añadir al sistema perturbaciones, bloques de Zona muerta, bloques de saturación, ZOH (</a:t>
            </a:r>
            <a:r>
              <a:rPr lang="es-EC" dirty="0" err="1" smtClean="0"/>
              <a:t>Zero-Order</a:t>
            </a:r>
            <a:r>
              <a:rPr lang="es-EC" dirty="0" smtClean="0"/>
              <a:t> </a:t>
            </a:r>
            <a:r>
              <a:rPr lang="es-EC" dirty="0" err="1" smtClean="0"/>
              <a:t>Hold</a:t>
            </a:r>
            <a:r>
              <a:rPr lang="es-EC" dirty="0" smtClean="0"/>
              <a:t>) para hacer más lineal la señal de salida del sistema y hacer una buena elección del modelo a partir de las señales de entradas generadas.</a:t>
            </a:r>
          </a:p>
          <a:p>
            <a:pPr algn="just"/>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Antecedentes </a:t>
            </a:r>
          </a:p>
        </p:txBody>
      </p:sp>
      <p:sp>
        <p:nvSpPr>
          <p:cNvPr id="3" name="2 Marcador de contenido"/>
          <p:cNvSpPr>
            <a:spLocks noGrp="1"/>
          </p:cNvSpPr>
          <p:nvPr>
            <p:ph idx="1"/>
          </p:nvPr>
        </p:nvSpPr>
        <p:spPr>
          <a:xfrm>
            <a:off x="381000" y="1412875"/>
            <a:ext cx="8382000" cy="3102388"/>
          </a:xfrm>
        </p:spPr>
        <p:txBody>
          <a:bodyPr/>
          <a:lstStyle/>
          <a:p>
            <a:pPr algn="just"/>
            <a:r>
              <a:rPr lang="es-ES" dirty="0" smtClean="0"/>
              <a:t>El Sistema de Posicionamiento Global GPS es un sistema de localización que utiliza conjuntamente una red de ordenadores y una constelación de 24 satélites que permite conocer con gran exactitud </a:t>
            </a:r>
            <a:r>
              <a:rPr lang="es-EC" dirty="0" smtClean="0"/>
              <a:t>la altitud, longitud y latitud de cualquier objeto en la superficie terrestre.</a:t>
            </a:r>
            <a:endParaRPr lang="es-EC"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C" dirty="0"/>
          </a:p>
        </p:txBody>
      </p:sp>
      <p:sp>
        <p:nvSpPr>
          <p:cNvPr id="3" name="2 Marcador de contenido"/>
          <p:cNvSpPr>
            <a:spLocks noGrp="1"/>
          </p:cNvSpPr>
          <p:nvPr>
            <p:ph idx="1"/>
          </p:nvPr>
        </p:nvSpPr>
        <p:spPr>
          <a:xfrm>
            <a:off x="251520" y="1412776"/>
            <a:ext cx="8382000" cy="5269135"/>
          </a:xfrm>
        </p:spPr>
        <p:txBody>
          <a:bodyPr/>
          <a:lstStyle/>
          <a:p>
            <a:endParaRPr lang="es-EC" dirty="0" smtClean="0"/>
          </a:p>
          <a:p>
            <a:pPr algn="just"/>
            <a:r>
              <a:rPr lang="es-EC" dirty="0" smtClean="0"/>
              <a:t>Se recomienda tener los conocimientos apropiados sobre el manejo de </a:t>
            </a:r>
            <a:r>
              <a:rPr lang="es-EC" dirty="0" err="1" smtClean="0"/>
              <a:t>MatLab</a:t>
            </a:r>
            <a:r>
              <a:rPr lang="es-EC" dirty="0" smtClean="0"/>
              <a:t> y </a:t>
            </a:r>
            <a:r>
              <a:rPr lang="es-EC" dirty="0" err="1" smtClean="0"/>
              <a:t>Simulink</a:t>
            </a:r>
            <a:r>
              <a:rPr lang="es-EC" dirty="0" smtClean="0"/>
              <a:t> para poder desarrollar el proyecto sin inconvenientes ya que se necesitan hacer muchas pruebas y hay que llevar un correcto orden para realizar una correcta identificación y diseño de la planta.</a:t>
            </a:r>
          </a:p>
          <a:p>
            <a:pPr algn="just"/>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C" dirty="0"/>
          </a:p>
        </p:txBody>
      </p:sp>
      <p:sp>
        <p:nvSpPr>
          <p:cNvPr id="3" name="2 Marcador de contenido"/>
          <p:cNvSpPr>
            <a:spLocks noGrp="1"/>
          </p:cNvSpPr>
          <p:nvPr>
            <p:ph idx="1"/>
          </p:nvPr>
        </p:nvSpPr>
        <p:spPr>
          <a:xfrm>
            <a:off x="251520" y="1412776"/>
            <a:ext cx="8382000" cy="4382738"/>
          </a:xfrm>
        </p:spPr>
        <p:txBody>
          <a:bodyPr/>
          <a:lstStyle/>
          <a:p>
            <a:endParaRPr lang="es-EC" dirty="0" smtClean="0"/>
          </a:p>
          <a:p>
            <a:pPr lvl="0" algn="just"/>
            <a:r>
              <a:rPr lang="es-EC" dirty="0" smtClean="0"/>
              <a:t>En el diseño de controlador hay que considerar las limitaciones de la planta por lo tanto se debe tener cuidado en las especificaciones del mismo tales como el sobre nivel porcentual y el tiempo de estabilización.</a:t>
            </a:r>
          </a:p>
          <a:p>
            <a:pPr algn="just"/>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C" dirty="0"/>
          </a:p>
        </p:txBody>
      </p:sp>
      <p:sp>
        <p:nvSpPr>
          <p:cNvPr id="3" name="2 Marcador de contenido"/>
          <p:cNvSpPr>
            <a:spLocks noGrp="1"/>
          </p:cNvSpPr>
          <p:nvPr>
            <p:ph idx="1"/>
          </p:nvPr>
        </p:nvSpPr>
        <p:spPr>
          <a:xfrm>
            <a:off x="251520" y="1412776"/>
            <a:ext cx="8382000" cy="5269135"/>
          </a:xfrm>
        </p:spPr>
        <p:txBody>
          <a:bodyPr/>
          <a:lstStyle/>
          <a:p>
            <a:endParaRPr lang="es-EC" dirty="0" smtClean="0"/>
          </a:p>
          <a:p>
            <a:pPr lvl="0" algn="just"/>
            <a:r>
              <a:rPr lang="es-EC" dirty="0" smtClean="0"/>
              <a:t>Para hacer la identificación de un modelo que sea lo más real posible  se deben tomar en cuenta muchas variables tales como fricción del aire, aerodinámica del vehículo, geografía del terreno, ángulo de inclinación del volante, aceleración del vehículo tomando como pauta la planta analizada en este proyecto. </a:t>
            </a:r>
          </a:p>
          <a:p>
            <a:pPr algn="just"/>
            <a:endParaRPr lang="es-EC" dirty="0" smtClean="0"/>
          </a:p>
          <a:p>
            <a:pPr>
              <a:buNone/>
            </a:pPr>
            <a:endParaRPr lang="es-EC" dirty="0" smtClean="0"/>
          </a:p>
          <a:p>
            <a:pPr>
              <a:buNone/>
            </a:pPr>
            <a:endParaRPr lang="es-EC"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bg2"/>
            </a:prstShdw>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780928"/>
            <a:ext cx="8382000" cy="443198"/>
          </a:xfrm>
        </p:spPr>
        <p:txBody>
          <a:bodyPr/>
          <a:lstStyle/>
          <a:p>
            <a:pPr algn="ctr">
              <a:buNone/>
            </a:pPr>
            <a:r>
              <a:rPr lang="es-EC" dirty="0" smtClean="0"/>
              <a:t>GRACIAS…</a:t>
            </a:r>
            <a:endParaRPr lang="es-EC"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Antecedentes </a:t>
            </a:r>
          </a:p>
        </p:txBody>
      </p:sp>
      <p:sp>
        <p:nvSpPr>
          <p:cNvPr id="3" name="2 Marcador de contenido"/>
          <p:cNvSpPr>
            <a:spLocks noGrp="1"/>
          </p:cNvSpPr>
          <p:nvPr>
            <p:ph idx="1"/>
          </p:nvPr>
        </p:nvSpPr>
        <p:spPr>
          <a:xfrm>
            <a:off x="381000" y="1412875"/>
            <a:ext cx="8382000" cy="4185761"/>
          </a:xfrm>
        </p:spPr>
        <p:txBody>
          <a:bodyPr/>
          <a:lstStyle/>
          <a:p>
            <a:pPr algn="just"/>
            <a:r>
              <a:rPr lang="es-EC" dirty="0" smtClean="0"/>
              <a:t>Los métodos de identificación de sistemas se desarrollan en los años 70  y son de gran importancia para la ingeniería de control ya que es un objetivo importante construir modelos para sistemas desconocidos.</a:t>
            </a:r>
          </a:p>
          <a:p>
            <a:endParaRPr lang="es-EC" dirty="0" smtClean="0"/>
          </a:p>
          <a:p>
            <a:r>
              <a:rPr lang="es-EC" dirty="0" smtClean="0"/>
              <a:t>Un modelo matemático útil se obtiene a partir de datos experimentales de entradas y salidas del sistema</a:t>
            </a:r>
            <a:endParaRPr lang="es-EC"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PROCESO DE LA SOLUCIÓN</a:t>
            </a:r>
            <a:endParaRPr lang="es-EC" dirty="0"/>
          </a:p>
        </p:txBody>
      </p:sp>
      <p:sp>
        <p:nvSpPr>
          <p:cNvPr id="3" name="2 Marcador de contenido"/>
          <p:cNvSpPr>
            <a:spLocks noGrp="1"/>
          </p:cNvSpPr>
          <p:nvPr>
            <p:ph idx="1"/>
          </p:nvPr>
        </p:nvSpPr>
        <p:spPr>
          <a:xfrm>
            <a:off x="381000" y="1412875"/>
            <a:ext cx="8382000" cy="4659737"/>
          </a:xfrm>
        </p:spPr>
        <p:txBody>
          <a:bodyPr/>
          <a:lstStyle/>
          <a:p>
            <a:pPr algn="just"/>
            <a:r>
              <a:rPr lang="es-EC" dirty="0" smtClean="0"/>
              <a:t>Algunos de los requerimientos de la  planta en un sistema real son:</a:t>
            </a:r>
          </a:p>
          <a:p>
            <a:pPr lvl="1"/>
            <a:r>
              <a:rPr lang="es-EC" dirty="0" smtClean="0"/>
              <a:t>La  continuidad de la señal GPS </a:t>
            </a:r>
            <a:endParaRPr lang="es-EC" sz="2400" dirty="0" smtClean="0"/>
          </a:p>
          <a:p>
            <a:pPr lvl="1"/>
            <a:r>
              <a:rPr lang="es-EC" dirty="0" smtClean="0"/>
              <a:t>La fricción del pavimento con las llantas</a:t>
            </a:r>
            <a:endParaRPr lang="es-EC" sz="2400" dirty="0" smtClean="0"/>
          </a:p>
          <a:p>
            <a:pPr lvl="1"/>
            <a:r>
              <a:rPr lang="es-EC" dirty="0" smtClean="0"/>
              <a:t>La aerodinámica</a:t>
            </a:r>
            <a:endParaRPr lang="es-EC" sz="2400" dirty="0" smtClean="0"/>
          </a:p>
          <a:p>
            <a:pPr lvl="1"/>
            <a:r>
              <a:rPr lang="es-EC" dirty="0" smtClean="0"/>
              <a:t>La relación  que existe entre el giro del volante y llantas</a:t>
            </a:r>
            <a:endParaRPr lang="es-EC" sz="2400" dirty="0" smtClean="0"/>
          </a:p>
          <a:p>
            <a:pPr lvl="1"/>
            <a:r>
              <a:rPr lang="es-EC" dirty="0" smtClean="0"/>
              <a:t>Las perturbaciones ambientales</a:t>
            </a:r>
            <a:endParaRPr lang="es-EC" sz="2400" dirty="0" smtClean="0"/>
          </a:p>
          <a:p>
            <a:pPr lvl="1" algn="just">
              <a:buNone/>
            </a:pPr>
            <a:endParaRPr lang="es-EC" dirty="0" smtClean="0"/>
          </a:p>
          <a:p>
            <a:endParaRPr lang="es-EC"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 LA SOLUCIÓN</a:t>
            </a:r>
            <a:endParaRPr lang="es-EC" dirty="0"/>
          </a:p>
        </p:txBody>
      </p:sp>
      <p:sp>
        <p:nvSpPr>
          <p:cNvPr id="3" name="2 Marcador de contenido"/>
          <p:cNvSpPr>
            <a:spLocks noGrp="1"/>
          </p:cNvSpPr>
          <p:nvPr>
            <p:ph idx="1"/>
          </p:nvPr>
        </p:nvSpPr>
        <p:spPr>
          <a:xfrm>
            <a:off x="381000" y="1412875"/>
            <a:ext cx="8382000" cy="3742563"/>
          </a:xfrm>
        </p:spPr>
        <p:txBody>
          <a:bodyPr/>
          <a:lstStyle/>
          <a:p>
            <a:r>
              <a:rPr lang="es-EC" dirty="0" smtClean="0"/>
              <a:t>La dinámica del modelo está basada en la IMU (Unidad de Medición Inercial), dicho modelo es de segundo orden y  para hacer uso de este modelo se debe ejecutar Simulink y ubicar la librería </a:t>
            </a:r>
            <a:r>
              <a:rPr lang="es-EC" dirty="0" err="1" smtClean="0"/>
              <a:t>AerospaceBlockset→GNC→Navigation</a:t>
            </a:r>
            <a:r>
              <a:rPr lang="es-EC" dirty="0" smtClean="0"/>
              <a:t>→ </a:t>
            </a:r>
            <a:r>
              <a:rPr lang="es-EC" dirty="0" err="1" smtClean="0"/>
              <a:t>Three</a:t>
            </a:r>
            <a:r>
              <a:rPr lang="es-EC" dirty="0" smtClean="0"/>
              <a:t> </a:t>
            </a:r>
            <a:r>
              <a:rPr lang="es-EC" dirty="0" err="1" smtClean="0"/>
              <a:t>Axis→Inertial</a:t>
            </a:r>
            <a:r>
              <a:rPr lang="es-EC" dirty="0" smtClean="0"/>
              <a:t> </a:t>
            </a:r>
            <a:r>
              <a:rPr lang="es-EC" dirty="0" err="1" smtClean="0"/>
              <a:t>Mesuremente</a:t>
            </a:r>
            <a:r>
              <a:rPr lang="es-EC" dirty="0" smtClean="0"/>
              <a:t> </a:t>
            </a:r>
            <a:r>
              <a:rPr lang="es-EC" dirty="0" err="1" smtClean="0"/>
              <a:t>Unit</a:t>
            </a:r>
            <a:r>
              <a:rPr lang="es-EC" dirty="0" smtClean="0"/>
              <a:t>.</a:t>
            </a:r>
          </a:p>
          <a:p>
            <a:endParaRPr lang="es-EC" dirty="0" smtClean="0"/>
          </a:p>
          <a:p>
            <a:endParaRPr lang="es-EC" dirty="0"/>
          </a:p>
        </p:txBody>
      </p:sp>
      <p:pic>
        <p:nvPicPr>
          <p:cNvPr id="4" name="3 Imagen"/>
          <p:cNvPicPr/>
          <p:nvPr/>
        </p:nvPicPr>
        <p:blipFill>
          <a:blip r:embed="rId2" cstate="print"/>
          <a:srcRect/>
          <a:stretch>
            <a:fillRect/>
          </a:stretch>
        </p:blipFill>
        <p:spPr bwMode="auto">
          <a:xfrm>
            <a:off x="2555776" y="4509120"/>
            <a:ext cx="3384376" cy="12241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 LA SOLUCIÓN</a:t>
            </a:r>
          </a:p>
        </p:txBody>
      </p:sp>
      <p:sp>
        <p:nvSpPr>
          <p:cNvPr id="3" name="2 Marcador de contenido"/>
          <p:cNvSpPr>
            <a:spLocks noGrp="1"/>
          </p:cNvSpPr>
          <p:nvPr>
            <p:ph idx="1"/>
          </p:nvPr>
        </p:nvSpPr>
        <p:spPr>
          <a:xfrm>
            <a:off x="381000" y="1412875"/>
            <a:ext cx="8382000" cy="4284250"/>
          </a:xfrm>
        </p:spPr>
        <p:txBody>
          <a:bodyPr/>
          <a:lstStyle/>
          <a:p>
            <a:r>
              <a:rPr lang="es-EC" dirty="0" smtClean="0"/>
              <a:t>Además de bloques que representan al sensor GPS con su respectivo retardo, la relación que existe entre las coordenadas X y </a:t>
            </a:r>
            <a:r>
              <a:rPr lang="es-EC" dirty="0" err="1" smtClean="0"/>
              <a:t>Y</a:t>
            </a:r>
            <a:r>
              <a:rPr lang="es-EC" dirty="0" smtClean="0"/>
              <a:t>, el ruido presente en la planta, zonas muertas y saturación.</a:t>
            </a:r>
          </a:p>
          <a:p>
            <a:pPr>
              <a:buNone/>
            </a:pPr>
            <a:endParaRPr lang="es-EC" i="1" dirty="0" smtClean="0"/>
          </a:p>
          <a:p>
            <a:pPr>
              <a:buNone/>
            </a:pPr>
            <a:r>
              <a:rPr lang="es-EC" dirty="0" smtClean="0"/>
              <a:t>	A continuación se muestra el diseño final de la planta.</a:t>
            </a:r>
          </a:p>
          <a:p>
            <a:pPr>
              <a:buNone/>
            </a:pPr>
            <a:endParaRPr lang="es-EC"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TS010286717</Template>
  <TotalTime>497</TotalTime>
  <Words>1108</Words>
  <Application>Microsoft Office PowerPoint</Application>
  <PresentationFormat>Presentación en pantalla (4:3)</PresentationFormat>
  <Paragraphs>161</Paragraphs>
  <Slides>53</Slides>
  <Notes>0</Notes>
  <HiddenSlides>0</HiddenSlides>
  <MMClips>0</MMClips>
  <ScaleCrop>false</ScaleCrop>
  <HeadingPairs>
    <vt:vector size="4" baseType="variant">
      <vt:variant>
        <vt:lpstr>Tema</vt:lpstr>
      </vt:variant>
      <vt:variant>
        <vt:i4>2</vt:i4>
      </vt:variant>
      <vt:variant>
        <vt:lpstr>Títulos de diapositiva</vt:lpstr>
      </vt:variant>
      <vt:variant>
        <vt:i4>53</vt:i4>
      </vt:variant>
    </vt:vector>
  </HeadingPairs>
  <TitlesOfParts>
    <vt:vector size="55" baseType="lpstr">
      <vt:lpstr>7-00134_MS_Qwest_template_Segoe</vt:lpstr>
      <vt:lpstr>White with Courier font for code slides</vt:lpstr>
      <vt:lpstr>ESCUELA SUPERIOR POLITECNICA DEL LITORAL</vt:lpstr>
      <vt:lpstr>Introducción</vt:lpstr>
      <vt:lpstr>Objetivos</vt:lpstr>
      <vt:lpstr>Antecedentes </vt:lpstr>
      <vt:lpstr>Antecedentes </vt:lpstr>
      <vt:lpstr>Antecedentes </vt:lpstr>
      <vt:lpstr>PROCESO DE LA SOLUCIÓN</vt:lpstr>
      <vt:lpstr>DISEÑO DE LA SOLUCIÓN</vt:lpstr>
      <vt:lpstr>DISEÑO DE LA SOLUCIÓN</vt:lpstr>
      <vt:lpstr>PLANTA VIRTUAL</vt:lpstr>
      <vt:lpstr>Respuesta escalón coordenada X</vt:lpstr>
      <vt:lpstr>Respuesta escalón coordenada Y</vt:lpstr>
      <vt:lpstr>ETAPAS DE LA IDENTIFICACIÓN</vt:lpstr>
      <vt:lpstr>SEÑAL PRBS</vt:lpstr>
      <vt:lpstr>SEÑAL PRBS (Coordenada X) </vt:lpstr>
      <vt:lpstr>SEÑAL PRBS (Coordenada X) </vt:lpstr>
      <vt:lpstr>SEÑAL PRBS (Coordenada Y) </vt:lpstr>
      <vt:lpstr>SEÑAL PRBS (Coordenada Y) </vt:lpstr>
      <vt:lpstr>IDENTIFICACIÓN DEL SISTEMA</vt:lpstr>
      <vt:lpstr>Análisis cualitativo de los métodos estudiados (coordenada x)</vt:lpstr>
      <vt:lpstr>ARMAX (na=2,nb=2, nc=2,nk=1)</vt:lpstr>
      <vt:lpstr>ARMAX (na=2,nb=2, nc=2,nk=1)</vt:lpstr>
      <vt:lpstr>ARMAX (na=2,nb=2, nc=2,nk=1)</vt:lpstr>
      <vt:lpstr>ARMAX (na=2,nb=2, nc=2,nk=1)</vt:lpstr>
      <vt:lpstr>ARMAX (na=2,nb=2, nc=2,nk=1)</vt:lpstr>
      <vt:lpstr>Análisis cualitativo de los métodos estudiados (coordenada Y)</vt:lpstr>
      <vt:lpstr>METODO ARX (na=2,nb=2,nk=1) </vt:lpstr>
      <vt:lpstr>METODO ARX (na=2,nb=2,nk=1)  </vt:lpstr>
      <vt:lpstr>METODO ARX (na=2,nb=2,nk=1)</vt:lpstr>
      <vt:lpstr>METODO ARX (na=2,nb=2,nk=1)</vt:lpstr>
      <vt:lpstr>METODO ARX (na=2,nb=2,nk=1)</vt:lpstr>
      <vt:lpstr>MODELO OBTENIDO</vt:lpstr>
      <vt:lpstr>MODELO OBTENIDO</vt:lpstr>
      <vt:lpstr>DISEÑO DEL CONTROLADOR</vt:lpstr>
      <vt:lpstr>DISEÑO DEL CONTROLADOR</vt:lpstr>
      <vt:lpstr>DISEÑO DEL CONTROLADOR</vt:lpstr>
      <vt:lpstr>DISEÑO DEL CONTROLADOR</vt:lpstr>
      <vt:lpstr>DISEÑO DEL CONTROLADOR</vt:lpstr>
      <vt:lpstr>DISEÑO DEL CONTROLADOR</vt:lpstr>
      <vt:lpstr>DISEÑO DEL CONTROLADOR</vt:lpstr>
      <vt:lpstr>PRUEBAS DEL CONTROLADOR</vt:lpstr>
      <vt:lpstr>PRUEBAS DEL CONTROLADOR</vt:lpstr>
      <vt:lpstr>PRUEBAS DEL CONTROLADOR</vt:lpstr>
      <vt:lpstr>FUNCIONES DE TRANSFERENCIA</vt:lpstr>
      <vt:lpstr>Conclusiones</vt:lpstr>
      <vt:lpstr>Conclusiones</vt:lpstr>
      <vt:lpstr>Conclusiones</vt:lpstr>
      <vt:lpstr>Conclusiones</vt:lpstr>
      <vt:lpstr>Recomendaciones</vt:lpstr>
      <vt:lpstr>Recomendaciones</vt:lpstr>
      <vt:lpstr>Recomendaciones</vt:lpstr>
      <vt:lpstr>Recomendaciones</vt:lpstr>
      <vt:lpstr>Diapositiva 53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W. P.</dc:creator>
  <cp:lastModifiedBy>Henry_Sares</cp:lastModifiedBy>
  <cp:revision>50</cp:revision>
  <dcterms:created xsi:type="dcterms:W3CDTF">2011-11-13T19:15:26Z</dcterms:created>
  <dcterms:modified xsi:type="dcterms:W3CDTF">2011-11-16T01:26:48Z</dcterms:modified>
</cp:coreProperties>
</file>