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1"/>
  </p:sldMasterIdLst>
  <p:notesMasterIdLst>
    <p:notesMasterId r:id="rId42"/>
  </p:notesMasterIdLst>
  <p:sldIdLst>
    <p:sldId id="256" r:id="rId2"/>
    <p:sldId id="259" r:id="rId3"/>
    <p:sldId id="281" r:id="rId4"/>
    <p:sldId id="292" r:id="rId5"/>
    <p:sldId id="291" r:id="rId6"/>
    <p:sldId id="271" r:id="rId7"/>
    <p:sldId id="299" r:id="rId8"/>
    <p:sldId id="257" r:id="rId9"/>
    <p:sldId id="275" r:id="rId10"/>
    <p:sldId id="278" r:id="rId11"/>
    <p:sldId id="279" r:id="rId12"/>
    <p:sldId id="300" r:id="rId13"/>
    <p:sldId id="286" r:id="rId14"/>
    <p:sldId id="280" r:id="rId15"/>
    <p:sldId id="297" r:id="rId16"/>
    <p:sldId id="298" r:id="rId17"/>
    <p:sldId id="287" r:id="rId18"/>
    <p:sldId id="258" r:id="rId19"/>
    <p:sldId id="260" r:id="rId20"/>
    <p:sldId id="295" r:id="rId21"/>
    <p:sldId id="296" r:id="rId22"/>
    <p:sldId id="294" r:id="rId23"/>
    <p:sldId id="301" r:id="rId24"/>
    <p:sldId id="261" r:id="rId25"/>
    <p:sldId id="262" r:id="rId26"/>
    <p:sldId id="264" r:id="rId27"/>
    <p:sldId id="263" r:id="rId28"/>
    <p:sldId id="267" r:id="rId29"/>
    <p:sldId id="266" r:id="rId30"/>
    <p:sldId id="293" r:id="rId31"/>
    <p:sldId id="268" r:id="rId32"/>
    <p:sldId id="288" r:id="rId33"/>
    <p:sldId id="269" r:id="rId34"/>
    <p:sldId id="289" r:id="rId35"/>
    <p:sldId id="276" r:id="rId36"/>
    <p:sldId id="277" r:id="rId37"/>
    <p:sldId id="290" r:id="rId38"/>
    <p:sldId id="270" r:id="rId39"/>
    <p:sldId id="272" r:id="rId40"/>
    <p:sldId id="274"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4C"/>
    <a:srgbClr val="F38D1D"/>
    <a:srgbClr val="0A065E"/>
    <a:srgbClr val="4D1C1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0" d="100"/>
          <a:sy n="80" d="100"/>
        </p:scale>
        <p:origin x="-86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FD69D-244C-459A-A75E-2F404FC661C8}" type="datetimeFigureOut">
              <a:rPr lang="es-ES" smtClean="0"/>
              <a:t>04/10/2011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CC0BB-4975-48DA-BA0D-943E7AAD6FAB}" type="slidenum">
              <a:rPr lang="es-ES" smtClean="0"/>
              <a:t>‹Nº›</a:t>
            </a:fld>
            <a:endParaRPr lang="es-ES"/>
          </a:p>
        </p:txBody>
      </p:sp>
    </p:spTree>
    <p:extLst>
      <p:ext uri="{BB962C8B-B14F-4D97-AF65-F5344CB8AC3E}">
        <p14:creationId xmlns:p14="http://schemas.microsoft.com/office/powerpoint/2010/main" val="165796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ECCC0BB-4975-48DA-BA0D-943E7AAD6FAB}" type="slidenum">
              <a:rPr lang="es-ES" smtClean="0"/>
              <a:t>27</a:t>
            </a:fld>
            <a:endParaRPr lang="es-ES"/>
          </a:p>
        </p:txBody>
      </p:sp>
    </p:spTree>
    <p:extLst>
      <p:ext uri="{BB962C8B-B14F-4D97-AF65-F5344CB8AC3E}">
        <p14:creationId xmlns:p14="http://schemas.microsoft.com/office/powerpoint/2010/main" val="57686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ECCC0BB-4975-48DA-BA0D-943E7AAD6FAB}" type="slidenum">
              <a:rPr lang="es-ES" smtClean="0"/>
              <a:t>28</a:t>
            </a:fld>
            <a:endParaRPr lang="es-ES"/>
          </a:p>
        </p:txBody>
      </p:sp>
    </p:spTree>
    <p:extLst>
      <p:ext uri="{BB962C8B-B14F-4D97-AF65-F5344CB8AC3E}">
        <p14:creationId xmlns:p14="http://schemas.microsoft.com/office/powerpoint/2010/main" val="57686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ECCC0BB-4975-48DA-BA0D-943E7AAD6FAB}" type="slidenum">
              <a:rPr lang="es-ES" smtClean="0"/>
              <a:t>29</a:t>
            </a:fld>
            <a:endParaRPr lang="es-ES"/>
          </a:p>
        </p:txBody>
      </p:sp>
    </p:spTree>
    <p:extLst>
      <p:ext uri="{BB962C8B-B14F-4D97-AF65-F5344CB8AC3E}">
        <p14:creationId xmlns:p14="http://schemas.microsoft.com/office/powerpoint/2010/main" val="407593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8" name="7 Marcador de número de diapositiva"/>
          <p:cNvSpPr>
            <a:spLocks noGrp="1"/>
          </p:cNvSpPr>
          <p:nvPr>
            <p:ph type="sldNum" sz="quarter" idx="11"/>
          </p:nvPr>
        </p:nvSpPr>
        <p:spPr/>
        <p:txBody>
          <a:bodyPr/>
          <a:lstStyle/>
          <a:p>
            <a:fld id="{231A837D-1637-459B-9EC5-C267A0A97A3C}" type="slidenum">
              <a:rPr lang="es-ES" smtClean="0"/>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51A59BE-E5D7-4806-9BF6-ECE7B3A305D9}" type="datetimeFigureOut">
              <a:rPr lang="es-ES" smtClean="0"/>
              <a:t>04/10/2011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E51A59BE-E5D7-4806-9BF6-ECE7B3A305D9}" type="datetimeFigureOut">
              <a:rPr lang="es-ES" smtClean="0"/>
              <a:t>04/10/2011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A837D-1637-459B-9EC5-C267A0A97A3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1A59BE-E5D7-4806-9BF6-ECE7B3A305D9}" type="datetimeFigureOut">
              <a:rPr lang="es-ES" smtClean="0"/>
              <a:t>04/10/2011</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31A837D-1637-459B-9EC5-C267A0A97A3C}"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927960"/>
            <a:ext cx="6480048" cy="2301240"/>
          </a:xfrm>
        </p:spPr>
        <p:txBody>
          <a:bodyPr>
            <a:noAutofit/>
          </a:bodyPr>
          <a:lstStyle/>
          <a:p>
            <a:r>
              <a:rPr lang="es-EC" sz="24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Detección y extracción de placas de vehículos en señales de video</a:t>
            </a:r>
            <a:endParaRPr lang="es-ES" sz="24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684240" y="2780928"/>
            <a:ext cx="6480048" cy="1752600"/>
          </a:xfrm>
        </p:spPr>
        <p:txBody>
          <a:bodyPr>
            <a:normAutofit/>
          </a:bodyPr>
          <a:lstStyle/>
          <a:p>
            <a:r>
              <a:rPr lang="es-EC" dirty="0" smtClean="0">
                <a:solidFill>
                  <a:srgbClr val="4D1C1B"/>
                </a:solidFill>
                <a:effectLst>
                  <a:outerShdw blurRad="38100" dist="38100" dir="2700000" algn="tl">
                    <a:srgbClr val="000000">
                      <a:alpha val="43137"/>
                    </a:srgbClr>
                  </a:outerShdw>
                </a:effectLst>
                <a:latin typeface="Arial" pitchFamily="34" charset="0"/>
                <a:cs typeface="Arial" pitchFamily="34" charset="0"/>
              </a:rPr>
              <a:t>Helen Rodríguez Sánchez</a:t>
            </a:r>
          </a:p>
          <a:p>
            <a:r>
              <a:rPr lang="es-EC" dirty="0" smtClean="0">
                <a:solidFill>
                  <a:srgbClr val="4D1C1B"/>
                </a:solidFill>
                <a:effectLst>
                  <a:outerShdw blurRad="38100" dist="38100" dir="2700000" algn="tl">
                    <a:srgbClr val="000000">
                      <a:alpha val="43137"/>
                    </a:srgbClr>
                  </a:outerShdw>
                </a:effectLst>
                <a:latin typeface="Arial" pitchFamily="34" charset="0"/>
                <a:cs typeface="Arial" pitchFamily="34" charset="0"/>
              </a:rPr>
              <a:t>Robert Vera Santos</a:t>
            </a:r>
            <a:endParaRPr lang="es-ES" dirty="0">
              <a:solidFill>
                <a:srgbClr val="4D1C1B"/>
              </a:solidFill>
              <a:effectLst>
                <a:outerShdw blurRad="38100" dist="38100" dir="2700000" algn="tl">
                  <a:srgbClr val="000000">
                    <a:alpha val="43137"/>
                  </a:srgbClr>
                </a:outerShdw>
              </a:effectLst>
              <a:latin typeface="Arial" pitchFamily="34" charset="0"/>
              <a:cs typeface="Arial" pitchFamily="34" charset="0"/>
            </a:endParaRPr>
          </a:p>
        </p:txBody>
      </p:sp>
      <p:pic>
        <p:nvPicPr>
          <p:cNvPr id="12" name="11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13" y="-27384"/>
            <a:ext cx="955204" cy="952500"/>
          </a:xfrm>
          <a:prstGeom prst="rect">
            <a:avLst/>
          </a:prstGeom>
          <a:ln>
            <a:noFill/>
          </a:ln>
          <a:effectLst>
            <a:outerShdw blurRad="292100" dist="139700" dir="2700000" algn="tl" rotWithShape="0">
              <a:srgbClr val="333333">
                <a:alpha val="65000"/>
              </a:srgbClr>
            </a:outerShdw>
          </a:effectLst>
        </p:spPr>
      </p:pic>
      <p:grpSp>
        <p:nvGrpSpPr>
          <p:cNvPr id="16" name="15 Grupo"/>
          <p:cNvGrpSpPr/>
          <p:nvPr/>
        </p:nvGrpSpPr>
        <p:grpSpPr>
          <a:xfrm>
            <a:off x="7524328" y="0"/>
            <a:ext cx="1619672" cy="1439724"/>
            <a:chOff x="6286500" y="83051"/>
            <a:chExt cx="2857500" cy="2847975"/>
          </a:xfrm>
        </p:grpSpPr>
        <p:sp>
          <p:nvSpPr>
            <p:cNvPr id="15" name="14 Elipse"/>
            <p:cNvSpPr/>
            <p:nvPr/>
          </p:nvSpPr>
          <p:spPr>
            <a:xfrm>
              <a:off x="6453947" y="231162"/>
              <a:ext cx="2533158" cy="25202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13 Imagen"/>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86500" y="83051"/>
              <a:ext cx="2857500" cy="2847975"/>
            </a:xfrm>
            <a:prstGeom prst="rect">
              <a:avLst/>
            </a:prstGeom>
          </p:spPr>
        </p:pic>
      </p:grpSp>
    </p:spTree>
    <p:extLst>
      <p:ext uri="{BB962C8B-B14F-4D97-AF65-F5344CB8AC3E}">
        <p14:creationId xmlns:p14="http://schemas.microsoft.com/office/powerpoint/2010/main" val="1265855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467600" cy="1143000"/>
          </a:xfrm>
        </p:spPr>
        <p:txBody>
          <a:bodyPr vert="horz" lIns="45720" rIns="45720" anchor="ctr">
            <a:noAutofit/>
          </a:bodyPr>
          <a:lstStyle/>
          <a:p>
            <a: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Calibración con Hardware:</a:t>
            </a:r>
            <a:b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b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Catálogo </a:t>
            </a:r>
            <a:r>
              <a:rPr lang="es-EC" sz="4000" dirty="0">
                <a:solidFill>
                  <a:srgbClr val="04044C"/>
                </a:solidFill>
                <a:effectLst>
                  <a:outerShdw blurRad="38100" dist="38100" dir="2700000" algn="tl">
                    <a:srgbClr val="000000">
                      <a:alpha val="43137"/>
                    </a:srgbClr>
                  </a:outerShdw>
                </a:effectLst>
                <a:latin typeface="Arial" pitchFamily="34" charset="0"/>
                <a:cs typeface="Arial" pitchFamily="34" charset="0"/>
              </a:rPr>
              <a:t>de </a:t>
            </a: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cámara: Características</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Rectángulo"/>
          <p:cNvSpPr/>
          <p:nvPr/>
        </p:nvSpPr>
        <p:spPr>
          <a:xfrm>
            <a:off x="3150096" y="3020376"/>
            <a:ext cx="5166320" cy="1477328"/>
          </a:xfrm>
          <a:prstGeom prst="rect">
            <a:avLst/>
          </a:prstGeom>
        </p:spPr>
        <p:txBody>
          <a:bodyPr wrap="square">
            <a:spAutoFit/>
          </a:bodyPr>
          <a:lstStyle/>
          <a:p>
            <a:pPr algn="just"/>
            <a:r>
              <a:rPr lang="es-ES" b="1" dirty="0">
                <a:solidFill>
                  <a:srgbClr val="04044C"/>
                </a:solidFill>
              </a:rPr>
              <a:t>REG‑L1‑816XC‑01 Cámara para Lectura de</a:t>
            </a:r>
          </a:p>
          <a:p>
            <a:pPr algn="just"/>
            <a:r>
              <a:rPr lang="es-ES" b="1" dirty="0">
                <a:solidFill>
                  <a:srgbClr val="04044C"/>
                </a:solidFill>
              </a:rPr>
              <a:t>Matrículas</a:t>
            </a:r>
          </a:p>
          <a:p>
            <a:pPr algn="just"/>
            <a:r>
              <a:rPr lang="es-ES" dirty="0">
                <a:solidFill>
                  <a:srgbClr val="04044C"/>
                </a:solidFill>
              </a:rPr>
              <a:t>Lector de matrículas con LED, lente de 16 mm,</a:t>
            </a:r>
          </a:p>
          <a:p>
            <a:pPr algn="just"/>
            <a:r>
              <a:rPr lang="es-ES" dirty="0">
                <a:solidFill>
                  <a:srgbClr val="04044C"/>
                </a:solidFill>
              </a:rPr>
              <a:t>cámara SX8, CCIR, de 5 a 8 m (16 a 26 pies),</a:t>
            </a:r>
          </a:p>
          <a:p>
            <a:pPr algn="just"/>
            <a:r>
              <a:rPr lang="es-ES" dirty="0">
                <a:solidFill>
                  <a:srgbClr val="04044C"/>
                </a:solidFill>
              </a:rPr>
              <a:t>unidad de alimentación independiente</a:t>
            </a:r>
          </a:p>
        </p:txBody>
      </p:sp>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415" t="37288" r="47359" b="33259"/>
          <a:stretch/>
        </p:blipFill>
        <p:spPr bwMode="auto">
          <a:xfrm>
            <a:off x="755576" y="2636912"/>
            <a:ext cx="2343955" cy="224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8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45720" rIns="45720" anchor="ctr">
            <a:noAutofit/>
          </a:bodyPr>
          <a:lstStyle/>
          <a:p>
            <a: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Calibración con Hardware:</a:t>
            </a:r>
            <a:b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b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Datos </a:t>
            </a:r>
            <a:r>
              <a:rPr lang="es-EC" sz="4000" dirty="0">
                <a:solidFill>
                  <a:srgbClr val="04044C"/>
                </a:solidFill>
                <a:effectLst>
                  <a:outerShdw blurRad="38100" dist="38100" dir="2700000" algn="tl">
                    <a:srgbClr val="000000">
                      <a:alpha val="43137"/>
                    </a:srgbClr>
                  </a:outerShdw>
                </a:effectLst>
                <a:latin typeface="Arial" pitchFamily="34" charset="0"/>
                <a:cs typeface="Arial" pitchFamily="34" charset="0"/>
              </a:rPr>
              <a:t>del escenario</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lstStyle/>
          <a:p>
            <a:endParaRPr lang="es-ES"/>
          </a:p>
        </p:txBody>
      </p:sp>
      <p:pic>
        <p:nvPicPr>
          <p:cNvPr id="4" name="3 Imagen"/>
          <p:cNvPicPr/>
          <p:nvPr/>
        </p:nvPicPr>
        <p:blipFill rotWithShape="1">
          <a:blip r:embed="rId2" cstate="print"/>
          <a:srcRect l="13587" t="23768" r="21374" b="16232"/>
          <a:stretch/>
        </p:blipFill>
        <p:spPr bwMode="auto">
          <a:xfrm>
            <a:off x="539552" y="1772816"/>
            <a:ext cx="3960440" cy="2088232"/>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cstate="print"/>
          <a:srcRect l="11413" t="20290" r="20286" b="9855"/>
          <a:stretch/>
        </p:blipFill>
        <p:spPr bwMode="auto">
          <a:xfrm>
            <a:off x="4211960" y="3914993"/>
            <a:ext cx="3672408" cy="2250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33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4">
                    <a:lumMod val="75000"/>
                  </a:schemeClr>
                </a:solidFill>
                <a:effectLst>
                  <a:outerShdw blurRad="38100" dist="38100" dir="2700000" algn="tl">
                    <a:srgbClr val="000000">
                      <a:alpha val="43137"/>
                    </a:srgbClr>
                  </a:outerShdw>
                </a:effectLst>
              </a:rPr>
              <a:t>Calibración con Hardware:</a:t>
            </a:r>
            <a:br>
              <a:rPr lang="es-EC" dirty="0" smtClean="0">
                <a:solidFill>
                  <a:schemeClr val="accent4">
                    <a:lumMod val="75000"/>
                  </a:schemeClr>
                </a:solidFill>
                <a:effectLst>
                  <a:outerShdw blurRad="38100" dist="38100" dir="2700000" algn="tl">
                    <a:srgbClr val="000000">
                      <a:alpha val="43137"/>
                    </a:srgbClr>
                  </a:outerShdw>
                </a:effectLst>
              </a:rPr>
            </a:br>
            <a:r>
              <a:rPr lang="es-EC" dirty="0" smtClean="0">
                <a:solidFill>
                  <a:srgbClr val="04044C"/>
                </a:solidFill>
                <a:effectLst>
                  <a:outerShdw blurRad="38100" dist="38100" dir="2700000" algn="tl">
                    <a:srgbClr val="000000">
                      <a:alpha val="43137"/>
                    </a:srgbClr>
                  </a:outerShdw>
                </a:effectLst>
              </a:rPr>
              <a:t>Pruebas</a:t>
            </a:r>
            <a:endParaRPr lang="es-ES" dirty="0">
              <a:solidFill>
                <a:srgbClr val="04044C"/>
              </a:solidFill>
              <a:effectLst>
                <a:outerShdw blurRad="38100" dist="38100" dir="2700000" algn="tl">
                  <a:srgbClr val="000000">
                    <a:alpha val="43137"/>
                  </a:srgbClr>
                </a:outerShdw>
              </a:effectLst>
            </a:endParaRPr>
          </a:p>
        </p:txBody>
      </p:sp>
      <p:pic>
        <p:nvPicPr>
          <p:cNvPr id="8" name="36 Imagen" descr="P1050901.JPG"/>
          <p:cNvPicPr/>
          <p:nvPr/>
        </p:nvPicPr>
        <p:blipFill>
          <a:blip r:embed="rId2" cstate="print">
            <a:extLst>
              <a:ext uri="{28A0092B-C50C-407E-A947-70E740481C1C}">
                <a14:useLocalDpi xmlns:a14="http://schemas.microsoft.com/office/drawing/2010/main" val="0"/>
              </a:ext>
            </a:extLst>
          </a:blip>
          <a:stretch>
            <a:fillRect/>
          </a:stretch>
        </p:blipFill>
        <p:spPr>
          <a:xfrm>
            <a:off x="2343150" y="1785937"/>
            <a:ext cx="4457700" cy="3286125"/>
          </a:xfrm>
          <a:prstGeom prst="rect">
            <a:avLst/>
          </a:prstGeom>
        </p:spPr>
      </p:pic>
    </p:spTree>
    <p:extLst>
      <p:ext uri="{BB962C8B-B14F-4D97-AF65-F5344CB8AC3E}">
        <p14:creationId xmlns:p14="http://schemas.microsoft.com/office/powerpoint/2010/main" val="24532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4">
                    <a:lumMod val="75000"/>
                  </a:schemeClr>
                </a:solidFill>
                <a:effectLst>
                  <a:outerShdw blurRad="38100" dist="38100" dir="2700000" algn="tl">
                    <a:srgbClr val="000000">
                      <a:alpha val="43137"/>
                    </a:srgbClr>
                  </a:outerShdw>
                </a:effectLst>
              </a:rPr>
              <a:t>Calibración con Hardware:</a:t>
            </a:r>
            <a:br>
              <a:rPr lang="es-EC" dirty="0" smtClean="0">
                <a:solidFill>
                  <a:schemeClr val="accent4">
                    <a:lumMod val="75000"/>
                  </a:schemeClr>
                </a:solidFill>
                <a:effectLst>
                  <a:outerShdw blurRad="38100" dist="38100" dir="2700000" algn="tl">
                    <a:srgbClr val="000000">
                      <a:alpha val="43137"/>
                    </a:srgbClr>
                  </a:outerShdw>
                </a:effectLst>
              </a:rPr>
            </a:br>
            <a:r>
              <a:rPr lang="es-EC" dirty="0" smtClean="0">
                <a:solidFill>
                  <a:srgbClr val="04044C"/>
                </a:solidFill>
                <a:effectLst>
                  <a:outerShdw blurRad="38100" dist="38100" dir="2700000" algn="tl">
                    <a:srgbClr val="000000">
                      <a:alpha val="43137"/>
                    </a:srgbClr>
                  </a:outerShdw>
                </a:effectLst>
              </a:rPr>
              <a:t>Plantilla</a:t>
            </a:r>
            <a:endParaRPr lang="es-ES" dirty="0">
              <a:solidFill>
                <a:srgbClr val="04044C"/>
              </a:solidFill>
              <a:effectLst>
                <a:outerShdw blurRad="38100" dist="38100" dir="2700000" algn="tl">
                  <a:srgbClr val="000000">
                    <a:alpha val="43137"/>
                  </a:srgbClr>
                </a:outerShdw>
              </a:effectLst>
            </a:endParaRPr>
          </a:p>
        </p:txBody>
      </p:sp>
      <p:grpSp>
        <p:nvGrpSpPr>
          <p:cNvPr id="7" name="6 Grupo"/>
          <p:cNvGrpSpPr/>
          <p:nvPr/>
        </p:nvGrpSpPr>
        <p:grpSpPr>
          <a:xfrm>
            <a:off x="2699792" y="1412776"/>
            <a:ext cx="2952328" cy="4464496"/>
            <a:chOff x="3923347" y="2190750"/>
            <a:chExt cx="1297305" cy="2476500"/>
          </a:xfrm>
        </p:grpSpPr>
        <p:pic>
          <p:nvPicPr>
            <p:cNvPr id="5" name="4 Imagen" descr="C:\Users\Helen\Desktop\regionDetec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347" y="2190750"/>
              <a:ext cx="1297305" cy="2476500"/>
            </a:xfrm>
            <a:prstGeom prst="rect">
              <a:avLst/>
            </a:prstGeom>
            <a:noFill/>
            <a:ln>
              <a:noFill/>
            </a:ln>
          </p:spPr>
        </p:pic>
        <p:sp>
          <p:nvSpPr>
            <p:cNvPr id="6" name="464 Forma libre"/>
            <p:cNvSpPr>
              <a:spLocks/>
            </p:cNvSpPr>
            <p:nvPr/>
          </p:nvSpPr>
          <p:spPr bwMode="auto">
            <a:xfrm>
              <a:off x="4167094" y="2190750"/>
              <a:ext cx="895350" cy="2238375"/>
            </a:xfrm>
            <a:custGeom>
              <a:avLst/>
              <a:gdLst>
                <a:gd name="T0" fmla="*/ 895350 w 1885950"/>
                <a:gd name="T1" fmla="*/ 2139689 h 4752975"/>
                <a:gd name="T2" fmla="*/ 863696 w 1885950"/>
                <a:gd name="T3" fmla="*/ 1928860 h 4752975"/>
                <a:gd name="T4" fmla="*/ 854652 w 1885950"/>
                <a:gd name="T5" fmla="*/ 1722517 h 4752975"/>
                <a:gd name="T6" fmla="*/ 836564 w 1885950"/>
                <a:gd name="T7" fmla="*/ 1421974 h 4752975"/>
                <a:gd name="T8" fmla="*/ 841086 w 1885950"/>
                <a:gd name="T9" fmla="*/ 1184230 h 4752975"/>
                <a:gd name="T10" fmla="*/ 832042 w 1885950"/>
                <a:gd name="T11" fmla="*/ 1063116 h 4752975"/>
                <a:gd name="T12" fmla="*/ 832042 w 1885950"/>
                <a:gd name="T13" fmla="*/ 906116 h 4752975"/>
                <a:gd name="T14" fmla="*/ 841086 w 1885950"/>
                <a:gd name="T15" fmla="*/ 681830 h 4752975"/>
                <a:gd name="T16" fmla="*/ 836564 w 1885950"/>
                <a:gd name="T17" fmla="*/ 493429 h 4752975"/>
                <a:gd name="T18" fmla="*/ 841086 w 1885950"/>
                <a:gd name="T19" fmla="*/ 305029 h 4752975"/>
                <a:gd name="T20" fmla="*/ 841086 w 1885950"/>
                <a:gd name="T21" fmla="*/ 174943 h 4752975"/>
                <a:gd name="T22" fmla="*/ 841086 w 1885950"/>
                <a:gd name="T23" fmla="*/ 35886 h 4752975"/>
                <a:gd name="T24" fmla="*/ 791345 w 1885950"/>
                <a:gd name="T25" fmla="*/ 0 h 4752975"/>
                <a:gd name="T26" fmla="*/ 700905 w 1885950"/>
                <a:gd name="T27" fmla="*/ 4486 h 4752975"/>
                <a:gd name="T28" fmla="*/ 614988 w 1885950"/>
                <a:gd name="T29" fmla="*/ 4486 h 4752975"/>
                <a:gd name="T30" fmla="*/ 411499 w 1885950"/>
                <a:gd name="T31" fmla="*/ 0 h 4752975"/>
                <a:gd name="T32" fmla="*/ 348192 w 1885950"/>
                <a:gd name="T33" fmla="*/ 17943 h 4752975"/>
                <a:gd name="T34" fmla="*/ 262274 w 1885950"/>
                <a:gd name="T35" fmla="*/ 76257 h 4752975"/>
                <a:gd name="T36" fmla="*/ 180879 w 1885950"/>
                <a:gd name="T37" fmla="*/ 134572 h 4752975"/>
                <a:gd name="T38" fmla="*/ 117571 w 1885950"/>
                <a:gd name="T39" fmla="*/ 179429 h 4752975"/>
                <a:gd name="T40" fmla="*/ 45220 w 1885950"/>
                <a:gd name="T41" fmla="*/ 246715 h 4752975"/>
                <a:gd name="T42" fmla="*/ 0 w 1885950"/>
                <a:gd name="T43" fmla="*/ 300543 h 4752975"/>
                <a:gd name="T44" fmla="*/ 0 w 1885950"/>
                <a:gd name="T45" fmla="*/ 376801 h 4752975"/>
                <a:gd name="T46" fmla="*/ 0 w 1885950"/>
                <a:gd name="T47" fmla="*/ 497915 h 4752975"/>
                <a:gd name="T48" fmla="*/ 9044 w 1885950"/>
                <a:gd name="T49" fmla="*/ 610058 h 4752975"/>
                <a:gd name="T50" fmla="*/ 18088 w 1885950"/>
                <a:gd name="T51" fmla="*/ 699773 h 4752975"/>
                <a:gd name="T52" fmla="*/ 49742 w 1885950"/>
                <a:gd name="T53" fmla="*/ 776030 h 4752975"/>
                <a:gd name="T54" fmla="*/ 67830 w 1885950"/>
                <a:gd name="T55" fmla="*/ 906116 h 4752975"/>
                <a:gd name="T56" fmla="*/ 90439 w 1885950"/>
                <a:gd name="T57" fmla="*/ 959944 h 4752975"/>
                <a:gd name="T58" fmla="*/ 113049 w 1885950"/>
                <a:gd name="T59" fmla="*/ 1090030 h 4752975"/>
                <a:gd name="T60" fmla="*/ 140181 w 1885950"/>
                <a:gd name="T61" fmla="*/ 1202173 h 4752975"/>
                <a:gd name="T62" fmla="*/ 162791 w 1885950"/>
                <a:gd name="T63" fmla="*/ 1251516 h 4752975"/>
                <a:gd name="T64" fmla="*/ 176357 w 1885950"/>
                <a:gd name="T65" fmla="*/ 1323288 h 4752975"/>
                <a:gd name="T66" fmla="*/ 266796 w 1885950"/>
                <a:gd name="T67" fmla="*/ 1534117 h 4752975"/>
                <a:gd name="T68" fmla="*/ 312016 w 1885950"/>
                <a:gd name="T69" fmla="*/ 1619345 h 4752975"/>
                <a:gd name="T70" fmla="*/ 343670 w 1885950"/>
                <a:gd name="T71" fmla="*/ 1668688 h 4752975"/>
                <a:gd name="T72" fmla="*/ 375323 w 1885950"/>
                <a:gd name="T73" fmla="*/ 1722517 h 4752975"/>
                <a:gd name="T74" fmla="*/ 425065 w 1885950"/>
                <a:gd name="T75" fmla="*/ 1753917 h 4752975"/>
                <a:gd name="T76" fmla="*/ 492895 w 1885950"/>
                <a:gd name="T77" fmla="*/ 1816717 h 4752975"/>
                <a:gd name="T78" fmla="*/ 560724 w 1885950"/>
                <a:gd name="T79" fmla="*/ 1870546 h 4752975"/>
                <a:gd name="T80" fmla="*/ 642120 w 1885950"/>
                <a:gd name="T81" fmla="*/ 1937832 h 4752975"/>
                <a:gd name="T82" fmla="*/ 696383 w 1885950"/>
                <a:gd name="T83" fmla="*/ 2000632 h 4752975"/>
                <a:gd name="T84" fmla="*/ 777779 w 1885950"/>
                <a:gd name="T85" fmla="*/ 2130718 h 4752975"/>
                <a:gd name="T86" fmla="*/ 804911 w 1885950"/>
                <a:gd name="T87" fmla="*/ 2175575 h 4752975"/>
                <a:gd name="T88" fmla="*/ 832042 w 1885950"/>
                <a:gd name="T89" fmla="*/ 2206975 h 4752975"/>
                <a:gd name="T90" fmla="*/ 850130 w 1885950"/>
                <a:gd name="T91" fmla="*/ 2238375 h 4752975"/>
                <a:gd name="T92" fmla="*/ 850130 w 1885950"/>
                <a:gd name="T93" fmla="*/ 2175575 h 4752975"/>
                <a:gd name="T94" fmla="*/ 895350 w 1885950"/>
                <a:gd name="T95" fmla="*/ 2139689 h 4752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85950" h="4752975">
                  <a:moveTo>
                    <a:pt x="1885950" y="4543425"/>
                  </a:moveTo>
                  <a:lnTo>
                    <a:pt x="1819275" y="4095750"/>
                  </a:lnTo>
                  <a:lnTo>
                    <a:pt x="1800225" y="3657600"/>
                  </a:lnTo>
                  <a:lnTo>
                    <a:pt x="1762125" y="3019425"/>
                  </a:lnTo>
                  <a:lnTo>
                    <a:pt x="1771650" y="2514600"/>
                  </a:lnTo>
                  <a:lnTo>
                    <a:pt x="1752600" y="2257425"/>
                  </a:lnTo>
                  <a:lnTo>
                    <a:pt x="1752600" y="1924050"/>
                  </a:lnTo>
                  <a:lnTo>
                    <a:pt x="1771650" y="1447800"/>
                  </a:lnTo>
                  <a:lnTo>
                    <a:pt x="1762125" y="1047750"/>
                  </a:lnTo>
                  <a:lnTo>
                    <a:pt x="1771650" y="647700"/>
                  </a:lnTo>
                  <a:lnTo>
                    <a:pt x="1771650" y="371475"/>
                  </a:lnTo>
                  <a:lnTo>
                    <a:pt x="1771650" y="76200"/>
                  </a:lnTo>
                  <a:lnTo>
                    <a:pt x="1666875" y="0"/>
                  </a:lnTo>
                  <a:lnTo>
                    <a:pt x="1476375" y="9525"/>
                  </a:lnTo>
                  <a:lnTo>
                    <a:pt x="1295400" y="9525"/>
                  </a:lnTo>
                  <a:lnTo>
                    <a:pt x="866775" y="0"/>
                  </a:lnTo>
                  <a:lnTo>
                    <a:pt x="733425" y="38100"/>
                  </a:lnTo>
                  <a:lnTo>
                    <a:pt x="552450" y="161925"/>
                  </a:lnTo>
                  <a:lnTo>
                    <a:pt x="381000" y="285750"/>
                  </a:lnTo>
                  <a:lnTo>
                    <a:pt x="247650" y="381000"/>
                  </a:lnTo>
                  <a:lnTo>
                    <a:pt x="95250" y="523875"/>
                  </a:lnTo>
                  <a:lnTo>
                    <a:pt x="0" y="638175"/>
                  </a:lnTo>
                  <a:lnTo>
                    <a:pt x="0" y="800100"/>
                  </a:lnTo>
                  <a:lnTo>
                    <a:pt x="0" y="1057275"/>
                  </a:lnTo>
                  <a:lnTo>
                    <a:pt x="19050" y="1295400"/>
                  </a:lnTo>
                  <a:lnTo>
                    <a:pt x="38100" y="1485900"/>
                  </a:lnTo>
                  <a:lnTo>
                    <a:pt x="104775" y="1647825"/>
                  </a:lnTo>
                  <a:lnTo>
                    <a:pt x="142875" y="1924050"/>
                  </a:lnTo>
                  <a:lnTo>
                    <a:pt x="190500" y="2038350"/>
                  </a:lnTo>
                  <a:lnTo>
                    <a:pt x="238125" y="2314575"/>
                  </a:lnTo>
                  <a:lnTo>
                    <a:pt x="295275" y="2552700"/>
                  </a:lnTo>
                  <a:lnTo>
                    <a:pt x="342900" y="2657475"/>
                  </a:lnTo>
                  <a:lnTo>
                    <a:pt x="371475" y="2809875"/>
                  </a:lnTo>
                  <a:lnTo>
                    <a:pt x="561975" y="3257550"/>
                  </a:lnTo>
                  <a:lnTo>
                    <a:pt x="657225" y="3438525"/>
                  </a:lnTo>
                  <a:lnTo>
                    <a:pt x="723900" y="3543300"/>
                  </a:lnTo>
                  <a:lnTo>
                    <a:pt x="790575" y="3657600"/>
                  </a:lnTo>
                  <a:lnTo>
                    <a:pt x="895350" y="3724275"/>
                  </a:lnTo>
                  <a:lnTo>
                    <a:pt x="1038225" y="3857625"/>
                  </a:lnTo>
                  <a:lnTo>
                    <a:pt x="1181100" y="3971925"/>
                  </a:lnTo>
                  <a:lnTo>
                    <a:pt x="1352550" y="4114800"/>
                  </a:lnTo>
                  <a:lnTo>
                    <a:pt x="1466850" y="4248150"/>
                  </a:lnTo>
                  <a:lnTo>
                    <a:pt x="1638300" y="4524375"/>
                  </a:lnTo>
                  <a:lnTo>
                    <a:pt x="1695450" y="4619625"/>
                  </a:lnTo>
                  <a:lnTo>
                    <a:pt x="1752600" y="4686300"/>
                  </a:lnTo>
                  <a:lnTo>
                    <a:pt x="1790700" y="4752975"/>
                  </a:lnTo>
                  <a:lnTo>
                    <a:pt x="1790700" y="4619625"/>
                  </a:lnTo>
                  <a:lnTo>
                    <a:pt x="1885950" y="4543425"/>
                  </a:lnTo>
                  <a:close/>
                </a:path>
              </a:pathLst>
            </a:custGeom>
            <a:solidFill>
              <a:srgbClr val="FFFF5D">
                <a:alpha val="47842"/>
              </a:srgbClr>
            </a:solidFill>
            <a:ln w="25400">
              <a:solidFill>
                <a:srgbClr val="F2FD67"/>
              </a:solidFill>
              <a:round/>
              <a:headEnd/>
              <a:tailEnd/>
            </a:ln>
          </p:spPr>
          <p:txBody>
            <a:bodyPr vert="horz" wrap="square" lIns="91440" tIns="45720" rIns="91440" bIns="45720" numCol="1" anchor="ctr" anchorCtr="0" compatLnSpc="1">
              <a:prstTxWarp prst="textNoShape">
                <a:avLst/>
              </a:prstTxWarp>
            </a:bodyPr>
            <a:lstStyle/>
            <a:p>
              <a:endParaRPr lang="es-ES"/>
            </a:p>
          </p:txBody>
        </p:sp>
      </p:grpSp>
      <p:sp>
        <p:nvSpPr>
          <p:cNvPr id="4" name="3 CuadroTexto"/>
          <p:cNvSpPr txBox="1"/>
          <p:nvPr/>
        </p:nvSpPr>
        <p:spPr>
          <a:xfrm>
            <a:off x="5634117" y="5445224"/>
            <a:ext cx="954107" cy="369332"/>
          </a:xfrm>
          <a:prstGeom prst="rect">
            <a:avLst/>
          </a:prstGeom>
          <a:noFill/>
        </p:spPr>
        <p:txBody>
          <a:bodyPr wrap="none" rtlCol="0">
            <a:spAutoFit/>
          </a:bodyPr>
          <a:lstStyle/>
          <a:p>
            <a:r>
              <a:rPr lang="es-EC" dirty="0" smtClean="0">
                <a:solidFill>
                  <a:schemeClr val="bg2">
                    <a:lumMod val="50000"/>
                  </a:schemeClr>
                </a:solidFill>
              </a:rPr>
              <a:t>cámara</a:t>
            </a:r>
            <a:endParaRPr lang="es-ES" dirty="0">
              <a:solidFill>
                <a:schemeClr val="bg2">
                  <a:lumMod val="50000"/>
                </a:schemeClr>
              </a:solidFill>
            </a:endParaRPr>
          </a:p>
        </p:txBody>
      </p:sp>
    </p:spTree>
    <p:extLst>
      <p:ext uri="{BB962C8B-B14F-4D97-AF65-F5344CB8AC3E}">
        <p14:creationId xmlns:p14="http://schemas.microsoft.com/office/powerpoint/2010/main" val="18192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smtClean="0">
                <a:solidFill>
                  <a:srgbClr val="04044C"/>
                </a:solidFill>
              </a:rPr>
              <a:t>Datos del catálogo de la cámara</a:t>
            </a:r>
          </a:p>
          <a:p>
            <a:pPr algn="just"/>
            <a:r>
              <a:rPr lang="es-EC" dirty="0" smtClean="0">
                <a:solidFill>
                  <a:srgbClr val="04044C"/>
                </a:solidFill>
              </a:rPr>
              <a:t>Datos del escenario</a:t>
            </a:r>
          </a:p>
          <a:p>
            <a:pPr algn="just"/>
            <a:r>
              <a:rPr lang="es-EC" b="1" dirty="0" smtClean="0">
                <a:solidFill>
                  <a:srgbClr val="04044C"/>
                </a:solidFill>
              </a:rPr>
              <a:t>Datos experimentales</a:t>
            </a:r>
          </a:p>
        </p:txBody>
      </p:sp>
      <p:sp>
        <p:nvSpPr>
          <p:cNvPr id="4" name="1 Título"/>
          <p:cNvSpPr>
            <a:spLocks noGrp="1"/>
          </p:cNvSpPr>
          <p:nvPr>
            <p:ph type="title"/>
          </p:nvPr>
        </p:nvSpPr>
        <p:spPr/>
        <p:txBody>
          <a:bodyPr>
            <a:noAutofit/>
          </a:bodyPr>
          <a:lstStyle/>
          <a:p>
            <a: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Calibración con Hardware</a:t>
            </a:r>
            <a:endParaRPr lang="es-ES" sz="40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40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503437"/>
            <a:ext cx="7467600" cy="4525963"/>
          </a:xfrm>
        </p:spPr>
        <p:txBody>
          <a:bodyPr/>
          <a:lstStyle/>
          <a:p>
            <a:pPr algn="just"/>
            <a:r>
              <a:rPr lang="es-EC" dirty="0" smtClean="0">
                <a:solidFill>
                  <a:srgbClr val="04044C"/>
                </a:solidFill>
              </a:rPr>
              <a:t>Visual </a:t>
            </a:r>
            <a:r>
              <a:rPr lang="es-EC" dirty="0">
                <a:solidFill>
                  <a:srgbClr val="04044C"/>
                </a:solidFill>
              </a:rPr>
              <a:t>S</a:t>
            </a:r>
            <a:r>
              <a:rPr lang="es-EC" dirty="0" smtClean="0">
                <a:solidFill>
                  <a:srgbClr val="04044C"/>
                </a:solidFill>
              </a:rPr>
              <a:t>tudio 2008</a:t>
            </a:r>
          </a:p>
          <a:p>
            <a:pPr algn="just"/>
            <a:r>
              <a:rPr lang="es-EC" dirty="0" smtClean="0">
                <a:solidFill>
                  <a:srgbClr val="04044C"/>
                </a:solidFill>
              </a:rPr>
              <a:t>OpenCV</a:t>
            </a:r>
          </a:p>
          <a:p>
            <a:pPr lvl="1" algn="just"/>
            <a:r>
              <a:rPr lang="es-EC" dirty="0" err="1" smtClean="0">
                <a:solidFill>
                  <a:srgbClr val="04044C"/>
                </a:solidFill>
              </a:rPr>
              <a:t>Highgui</a:t>
            </a:r>
            <a:endParaRPr lang="es-EC" dirty="0" smtClean="0">
              <a:solidFill>
                <a:srgbClr val="04044C"/>
              </a:solidFill>
            </a:endParaRPr>
          </a:p>
          <a:p>
            <a:pPr lvl="1" algn="just"/>
            <a:r>
              <a:rPr lang="es-EC" dirty="0" smtClean="0">
                <a:solidFill>
                  <a:srgbClr val="04044C"/>
                </a:solidFill>
              </a:rPr>
              <a:t>VideoInput</a:t>
            </a:r>
          </a:p>
          <a:p>
            <a:pPr lvl="1" algn="just"/>
            <a:r>
              <a:rPr lang="es-EC" dirty="0" err="1" smtClean="0">
                <a:solidFill>
                  <a:srgbClr val="04044C"/>
                </a:solidFill>
              </a:rPr>
              <a:t>CvBlobs</a:t>
            </a:r>
            <a:endParaRPr lang="es-EC" dirty="0" smtClean="0">
              <a:solidFill>
                <a:srgbClr val="04044C"/>
              </a:solidFill>
            </a:endParaRPr>
          </a:p>
        </p:txBody>
      </p:sp>
      <p:sp>
        <p:nvSpPr>
          <p:cNvPr id="4" name="1 Título"/>
          <p:cNvSpPr>
            <a:spLocks noGrp="1"/>
          </p:cNvSpPr>
          <p:nvPr>
            <p:ph type="title"/>
          </p:nvPr>
        </p:nvSpPr>
        <p:spPr>
          <a:xfrm>
            <a:off x="457200" y="629816"/>
            <a:ext cx="7467600" cy="1143000"/>
          </a:xfrm>
        </p:spPr>
        <p:txBody>
          <a:bodyPr>
            <a:noAutofit/>
          </a:bodyPr>
          <a:lstStyle/>
          <a:p>
            <a:r>
              <a:rPr lang="es-EC" sz="40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Calibración del sistema de adquisición de imágenes</a:t>
            </a:r>
            <a: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a:t>
            </a: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r>
            <a:b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Calibración con Software</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626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Autofit/>
          </a:bodyPr>
          <a:lstStyle/>
          <a:p>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Calibración con Software</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991" b="23884"/>
          <a:stretch/>
        </p:blipFill>
        <p:spPr bwMode="auto">
          <a:xfrm>
            <a:off x="725554" y="1484784"/>
            <a:ext cx="6438733" cy="4195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2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vert="horz" lIns="45720" rIns="45720" anchor="ctr">
            <a:normAutofit/>
          </a:bodyPr>
          <a:lstStyle/>
          <a:p>
            <a:r>
              <a:rPr lang="es-EC" dirty="0" smtClean="0">
                <a:solidFill>
                  <a:srgbClr val="04044C"/>
                </a:solidFill>
                <a:effectLst>
                  <a:outerShdw blurRad="38100" dist="38100" dir="2700000" algn="tl">
                    <a:srgbClr val="000000">
                      <a:alpha val="43137"/>
                    </a:srgbClr>
                  </a:outerShdw>
                </a:effectLst>
              </a:rPr>
              <a:t>Índice general</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C" dirty="0" smtClean="0">
                <a:solidFill>
                  <a:srgbClr val="04044C"/>
                </a:solidFill>
              </a:rPr>
              <a:t>Instalación y Calibración de un sistema ANPR</a:t>
            </a:r>
          </a:p>
          <a:p>
            <a:pPr algn="just"/>
            <a:r>
              <a:rPr lang="es-EC" b="1" dirty="0" smtClean="0">
                <a:solidFill>
                  <a:srgbClr val="04044C"/>
                </a:solidFill>
              </a:rPr>
              <a:t>Detección y extracción de placas</a:t>
            </a:r>
          </a:p>
          <a:p>
            <a:pPr algn="just"/>
            <a:r>
              <a:rPr lang="es-EC" dirty="0">
                <a:solidFill>
                  <a:srgbClr val="04044C"/>
                </a:solidFill>
                <a:latin typeface="Arial" pitchFamily="34" charset="0"/>
                <a:cs typeface="Arial" pitchFamily="34" charset="0"/>
              </a:rPr>
              <a:t>Seguimiento de la placa en señal de </a:t>
            </a:r>
            <a:r>
              <a:rPr lang="es-EC" dirty="0" smtClean="0">
                <a:solidFill>
                  <a:srgbClr val="04044C"/>
                </a:solidFill>
                <a:latin typeface="Arial" pitchFamily="34" charset="0"/>
                <a:cs typeface="Arial" pitchFamily="34" charset="0"/>
              </a:rPr>
              <a:t>video</a:t>
            </a:r>
          </a:p>
          <a:p>
            <a:pPr algn="just"/>
            <a:r>
              <a:rPr lang="es-EC" dirty="0" smtClean="0">
                <a:solidFill>
                  <a:srgbClr val="04044C"/>
                </a:solidFill>
                <a:latin typeface="Arial" pitchFamily="34" charset="0"/>
                <a:cs typeface="Arial" pitchFamily="34" charset="0"/>
              </a:rPr>
              <a:t>Resultados experimentales</a:t>
            </a:r>
          </a:p>
          <a:p>
            <a:pPr algn="just"/>
            <a:r>
              <a:rPr lang="es-EC" dirty="0" smtClean="0">
                <a:solidFill>
                  <a:srgbClr val="04044C"/>
                </a:solidFill>
                <a:latin typeface="Arial" pitchFamily="34" charset="0"/>
                <a:cs typeface="Arial" pitchFamily="34" charset="0"/>
              </a:rPr>
              <a:t>Conclusiones y trabajos futuros</a:t>
            </a:r>
            <a:endParaRPr lang="es-ES" dirty="0">
              <a:solidFill>
                <a:schemeClr val="bg2">
                  <a:lumMod val="50000"/>
                </a:schemeClr>
              </a:solidFill>
            </a:endParaRPr>
          </a:p>
        </p:txBody>
      </p:sp>
    </p:spTree>
    <p:extLst>
      <p:ext uri="{BB962C8B-B14F-4D97-AF65-F5344CB8AC3E}">
        <p14:creationId xmlns:p14="http://schemas.microsoft.com/office/powerpoint/2010/main" val="1919392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Detección y extracción de placas</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078116" cy="36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48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Captura de imagen:</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Selección de dispositivo</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rotWithShape="1">
          <a:blip r:embed="rId2" cstate="print"/>
          <a:srcRect r="36727" b="61628"/>
          <a:stretch/>
        </p:blipFill>
        <p:spPr bwMode="auto">
          <a:xfrm>
            <a:off x="1187624" y="1916832"/>
            <a:ext cx="6408712"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40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A065E"/>
                </a:solidFill>
                <a:effectLst>
                  <a:outerShdw blurRad="38100" dist="38100" dir="2700000" algn="tl">
                    <a:srgbClr val="000000">
                      <a:alpha val="43137"/>
                    </a:srgbClr>
                  </a:outerShdw>
                </a:effectLst>
                <a:latin typeface="Arial" pitchFamily="34" charset="0"/>
                <a:cs typeface="Arial" pitchFamily="34" charset="0"/>
              </a:rPr>
              <a:t>Resumen del proyecto</a:t>
            </a:r>
            <a:endParaRPr lang="es-ES" dirty="0">
              <a:solidFill>
                <a:srgbClr val="0A065E"/>
              </a:solidFill>
              <a:effectLst>
                <a:outerShdw blurRad="38100" dist="38100" dir="2700000" algn="tl">
                  <a:srgbClr val="000000">
                    <a:alpha val="43137"/>
                  </a:srgbClr>
                </a:outerShdw>
              </a:effectLst>
              <a:latin typeface="Arial" pitchFamily="34" charset="0"/>
              <a:cs typeface="Arial" pitchFamily="34" charset="0"/>
            </a:endParaRPr>
          </a:p>
        </p:txBody>
      </p:sp>
      <p:pic>
        <p:nvPicPr>
          <p:cNvPr id="2093"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60" y="1625699"/>
            <a:ext cx="69342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37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7467600" cy="1143000"/>
          </a:xfrm>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Captura de imagen:</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Obtener imagen de la señal de video</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 name="10 Imagen" descr="camara.jpg"/>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91974" y="2492896"/>
            <a:ext cx="1440160" cy="1080120"/>
          </a:xfrm>
          <a:prstGeom prst="rect">
            <a:avLst/>
          </a:prstGeom>
        </p:spPr>
      </p:pic>
      <p:pic>
        <p:nvPicPr>
          <p:cNvPr id="7" name="11 Imagen" descr="15709-FUENTE_ALIMENTACION_24V_AC3A.jpg"/>
          <p:cNvPicPr/>
          <p:nvPr/>
        </p:nvPicPr>
        <p:blipFill>
          <a:blip r:embed="rId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1560" y="2492896"/>
            <a:ext cx="936104" cy="1080120"/>
          </a:xfrm>
          <a:prstGeom prst="rect">
            <a:avLst/>
          </a:prstGeom>
        </p:spPr>
      </p:pic>
      <p:pic>
        <p:nvPicPr>
          <p:cNvPr id="8" name="12 Imagen" descr="Tripode_camara.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2191" y="2492896"/>
            <a:ext cx="1181100" cy="1080120"/>
          </a:xfrm>
          <a:prstGeom prst="rect">
            <a:avLst/>
          </a:prstGeom>
        </p:spPr>
      </p:pic>
      <p:pic>
        <p:nvPicPr>
          <p:cNvPr id="9" name="461 Imagen" descr="conexant-fusion-878a.jpg"/>
          <p:cNvPicPr/>
          <p:nvPr/>
        </p:nvPicPr>
        <p:blipFill>
          <a:blip r:embed="rId5" cstate="print">
            <a:clrChange>
              <a:clrFrom>
                <a:srgbClr val="EFEEF3"/>
              </a:clrFrom>
              <a:clrTo>
                <a:srgbClr val="EFEEF3">
                  <a:alpha val="0"/>
                </a:srgbClr>
              </a:clrTo>
            </a:clrChange>
          </a:blip>
          <a:stretch>
            <a:fillRect/>
          </a:stretch>
        </p:blipFill>
        <p:spPr>
          <a:xfrm>
            <a:off x="4740215" y="4072195"/>
            <a:ext cx="1368152" cy="1080120"/>
          </a:xfrm>
          <a:prstGeom prst="rect">
            <a:avLst/>
          </a:prstGeom>
        </p:spPr>
      </p:pic>
      <p:pic>
        <p:nvPicPr>
          <p:cNvPr id="10" name="19 Imagen" descr="comjutador.jpg"/>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123728" y="4149080"/>
            <a:ext cx="1152128" cy="1008112"/>
          </a:xfrm>
          <a:prstGeom prst="rect">
            <a:avLst/>
          </a:prstGeom>
        </p:spPr>
      </p:pic>
      <p:sp>
        <p:nvSpPr>
          <p:cNvPr id="3" name="2 Flecha derecha"/>
          <p:cNvSpPr/>
          <p:nvPr/>
        </p:nvSpPr>
        <p:spPr>
          <a:xfrm>
            <a:off x="2411760" y="2852936"/>
            <a:ext cx="504056" cy="288032"/>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11 Flecha derecha"/>
          <p:cNvSpPr/>
          <p:nvPr/>
        </p:nvSpPr>
        <p:spPr>
          <a:xfrm>
            <a:off x="5580112" y="2852936"/>
            <a:ext cx="504056" cy="288032"/>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10 Flecha doblada hacia arriba"/>
          <p:cNvSpPr/>
          <p:nvPr/>
        </p:nvSpPr>
        <p:spPr>
          <a:xfrm rot="5400000" flipV="1">
            <a:off x="6312341" y="4144203"/>
            <a:ext cx="659043" cy="648072"/>
          </a:xfrm>
          <a:prstGeom prst="bentUpArrow">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4" name="13 Flecha derecha"/>
          <p:cNvSpPr/>
          <p:nvPr/>
        </p:nvSpPr>
        <p:spPr>
          <a:xfrm flipH="1">
            <a:off x="3807998" y="4468239"/>
            <a:ext cx="504056" cy="288032"/>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4505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7467600" cy="1143000"/>
          </a:xfrm>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Captura de imagen:</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Obtener imagen de la señal de video</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3" name="2 Grupo"/>
          <p:cNvGrpSpPr/>
          <p:nvPr/>
        </p:nvGrpSpPr>
        <p:grpSpPr>
          <a:xfrm>
            <a:off x="2051720" y="2119882"/>
            <a:ext cx="4740530" cy="3829398"/>
            <a:chOff x="2483769" y="2047875"/>
            <a:chExt cx="4740530" cy="3829398"/>
          </a:xfrm>
        </p:grpSpPr>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9" y="2047875"/>
              <a:ext cx="4740530" cy="382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46" y="2204865"/>
              <a:ext cx="4464534" cy="278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3638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Segmentación de regiones</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Proceso de binarización</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Imagen 28"/>
          <p:cNvPicPr>
            <a:picLocks noChangeAspect="1" noChangeArrowheads="1"/>
          </p:cNvPicPr>
          <p:nvPr/>
        </p:nvPicPr>
        <p:blipFill>
          <a:blip r:embed="rId2">
            <a:extLst>
              <a:ext uri="{28A0092B-C50C-407E-A947-70E740481C1C}">
                <a14:useLocalDpi xmlns:a14="http://schemas.microsoft.com/office/drawing/2010/main" val="0"/>
              </a:ext>
            </a:extLst>
          </a:blip>
          <a:srcRect t="8145" r="39999" b="16861"/>
          <a:stretch>
            <a:fillRect/>
          </a:stretch>
        </p:blipFill>
        <p:spPr bwMode="auto">
          <a:xfrm>
            <a:off x="971600" y="1739446"/>
            <a:ext cx="2828240" cy="2207407"/>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38"/>
          <p:cNvPicPr>
            <a:picLocks noChangeAspect="1" noChangeArrowheads="1"/>
          </p:cNvPicPr>
          <p:nvPr/>
        </p:nvPicPr>
        <p:blipFill>
          <a:blip r:embed="rId3">
            <a:extLst>
              <a:ext uri="{28A0092B-C50C-407E-A947-70E740481C1C}">
                <a14:useLocalDpi xmlns:a14="http://schemas.microsoft.com/office/drawing/2010/main" val="0"/>
              </a:ext>
            </a:extLst>
          </a:blip>
          <a:srcRect l="11273" t="18024" r="28365" b="6926"/>
          <a:stretch>
            <a:fillRect/>
          </a:stretch>
        </p:blipFill>
        <p:spPr bwMode="auto">
          <a:xfrm>
            <a:off x="4572000" y="1739447"/>
            <a:ext cx="2828239" cy="2193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6" name="5 Grupo"/>
          <p:cNvGrpSpPr/>
          <p:nvPr/>
        </p:nvGrpSpPr>
        <p:grpSpPr>
          <a:xfrm>
            <a:off x="2839778" y="4213967"/>
            <a:ext cx="2884350" cy="2222693"/>
            <a:chOff x="2159732" y="1772816"/>
            <a:chExt cx="4824536" cy="3741957"/>
          </a:xfrm>
        </p:grpSpPr>
        <p:pic>
          <p:nvPicPr>
            <p:cNvPr id="7" name="Imagen 38"/>
            <p:cNvPicPr>
              <a:picLocks noChangeAspect="1" noChangeArrowheads="1"/>
            </p:cNvPicPr>
            <p:nvPr/>
          </p:nvPicPr>
          <p:blipFill>
            <a:blip r:embed="rId3">
              <a:extLst>
                <a:ext uri="{28A0092B-C50C-407E-A947-70E740481C1C}">
                  <a14:useLocalDpi xmlns:a14="http://schemas.microsoft.com/office/drawing/2010/main" val="0"/>
                </a:ext>
              </a:extLst>
            </a:blip>
            <a:srcRect l="11273" t="18024" r="28365" b="6926"/>
            <a:stretch>
              <a:fillRect/>
            </a:stretch>
          </p:blipFill>
          <p:spPr bwMode="auto">
            <a:xfrm>
              <a:off x="2159732" y="1772816"/>
              <a:ext cx="4824536" cy="374195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644008" y="2132856"/>
              <a:ext cx="5040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491880" y="2861320"/>
              <a:ext cx="64807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195865" y="2276872"/>
              <a:ext cx="251963"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644280" y="4725144"/>
              <a:ext cx="1251756"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220072" y="2112446"/>
              <a:ext cx="100811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076056" y="321297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4922120" y="4450959"/>
              <a:ext cx="130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3923928" y="2492896"/>
              <a:ext cx="441968" cy="95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267744" y="1978819"/>
              <a:ext cx="2098152" cy="22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545856" y="2132856"/>
              <a:ext cx="3699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068216" y="2524708"/>
              <a:ext cx="495672" cy="112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3644280" y="2488704"/>
              <a:ext cx="184980" cy="148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4644008" y="2656962"/>
              <a:ext cx="576064" cy="123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2562532" y="5145278"/>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3188713" y="5069741"/>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5575152" y="5031309"/>
              <a:ext cx="1229096" cy="341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999056" y="4106285"/>
              <a:ext cx="725072" cy="258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4257950" y="1962431"/>
              <a:ext cx="530074" cy="6003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6309606" y="1962431"/>
              <a:ext cx="530074" cy="458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5148064" y="2718944"/>
              <a:ext cx="1691616" cy="39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711024" y="3871437"/>
              <a:ext cx="221016" cy="133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5503112" y="3354395"/>
              <a:ext cx="941096" cy="434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4293472" y="5239588"/>
              <a:ext cx="602564" cy="20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5064616" y="388182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Rectángulo"/>
            <p:cNvSpPr/>
            <p:nvPr/>
          </p:nvSpPr>
          <p:spPr>
            <a:xfrm>
              <a:off x="5868144" y="4293096"/>
              <a:ext cx="971536"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Rectángulo"/>
            <p:cNvSpPr/>
            <p:nvPr/>
          </p:nvSpPr>
          <p:spPr>
            <a:xfrm>
              <a:off x="5724128" y="3212976"/>
              <a:ext cx="1152128" cy="339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00464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Segmentación de regiones</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Proceso de binarización</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Imagen 28"/>
          <p:cNvPicPr>
            <a:picLocks noChangeAspect="1" noChangeArrowheads="1"/>
          </p:cNvPicPr>
          <p:nvPr/>
        </p:nvPicPr>
        <p:blipFill>
          <a:blip r:embed="rId2">
            <a:extLst>
              <a:ext uri="{28A0092B-C50C-407E-A947-70E740481C1C}">
                <a14:useLocalDpi xmlns:a14="http://schemas.microsoft.com/office/drawing/2010/main" val="0"/>
              </a:ext>
            </a:extLst>
          </a:blip>
          <a:srcRect t="8145" r="39999" b="16861"/>
          <a:stretch>
            <a:fillRect/>
          </a:stretch>
        </p:blipFill>
        <p:spPr bwMode="auto">
          <a:xfrm>
            <a:off x="971600" y="2171494"/>
            <a:ext cx="3456384" cy="2697666"/>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38"/>
          <p:cNvPicPr>
            <a:picLocks noChangeAspect="1" noChangeArrowheads="1"/>
          </p:cNvPicPr>
          <p:nvPr/>
        </p:nvPicPr>
        <p:blipFill>
          <a:blip r:embed="rId3">
            <a:extLst>
              <a:ext uri="{28A0092B-C50C-407E-A947-70E740481C1C}">
                <a14:useLocalDpi xmlns:a14="http://schemas.microsoft.com/office/drawing/2010/main" val="0"/>
              </a:ext>
            </a:extLst>
          </a:blip>
          <a:srcRect l="11273" t="18024" r="28365" b="6926"/>
          <a:stretch>
            <a:fillRect/>
          </a:stretch>
        </p:blipFill>
        <p:spPr bwMode="auto">
          <a:xfrm>
            <a:off x="4572000" y="2171494"/>
            <a:ext cx="3456384" cy="2680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2944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Segmentación de regiones:</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Generación de Blobs</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CuadroTexto"/>
          <p:cNvSpPr txBox="1"/>
          <p:nvPr/>
        </p:nvSpPr>
        <p:spPr>
          <a:xfrm>
            <a:off x="1043608" y="6237312"/>
            <a:ext cx="6912768" cy="369332"/>
          </a:xfrm>
          <a:prstGeom prst="rect">
            <a:avLst/>
          </a:prstGeom>
          <a:noFill/>
        </p:spPr>
        <p:txBody>
          <a:bodyPr wrap="square" rtlCol="0">
            <a:spAutoFit/>
          </a:bodyPr>
          <a:lstStyle/>
          <a:p>
            <a:pPr algn="ctr"/>
            <a:r>
              <a:rPr lang="es-EC" b="1" dirty="0" smtClean="0">
                <a:solidFill>
                  <a:schemeClr val="bg2">
                    <a:lumMod val="50000"/>
                  </a:schemeClr>
                </a:solidFill>
                <a:latin typeface="Arial" pitchFamily="34" charset="0"/>
                <a:cs typeface="Arial" pitchFamily="34" charset="0"/>
              </a:rPr>
              <a:t>Usando librería </a:t>
            </a:r>
            <a:r>
              <a:rPr lang="es-EC" b="1" dirty="0" err="1" smtClean="0">
                <a:solidFill>
                  <a:schemeClr val="bg2">
                    <a:lumMod val="50000"/>
                  </a:schemeClr>
                </a:solidFill>
                <a:latin typeface="Arial" pitchFamily="34" charset="0"/>
                <a:cs typeface="Arial" pitchFamily="34" charset="0"/>
              </a:rPr>
              <a:t>cvBlobs</a:t>
            </a:r>
            <a:r>
              <a:rPr lang="es-EC" b="1" dirty="0" smtClean="0">
                <a:solidFill>
                  <a:schemeClr val="bg2">
                    <a:lumMod val="50000"/>
                  </a:schemeClr>
                </a:solidFill>
                <a:latin typeface="Arial" pitchFamily="34" charset="0"/>
                <a:cs typeface="Arial" pitchFamily="34" charset="0"/>
              </a:rPr>
              <a:t> de OpenCV</a:t>
            </a:r>
            <a:endParaRPr lang="es-ES" b="1" dirty="0">
              <a:solidFill>
                <a:schemeClr val="bg2">
                  <a:lumMod val="50000"/>
                </a:schemeClr>
              </a:solidFill>
              <a:latin typeface="Arial" pitchFamily="34" charset="0"/>
              <a:cs typeface="Arial" pitchFamily="34" charset="0"/>
            </a:endParaRPr>
          </a:p>
        </p:txBody>
      </p:sp>
      <p:grpSp>
        <p:nvGrpSpPr>
          <p:cNvPr id="6" name="5 Grupo"/>
          <p:cNvGrpSpPr/>
          <p:nvPr/>
        </p:nvGrpSpPr>
        <p:grpSpPr>
          <a:xfrm>
            <a:off x="2159732" y="1772816"/>
            <a:ext cx="4824536" cy="3741957"/>
            <a:chOff x="2159732" y="1772816"/>
            <a:chExt cx="4824536" cy="3741957"/>
          </a:xfrm>
        </p:grpSpPr>
        <p:pic>
          <p:nvPicPr>
            <p:cNvPr id="1025" name="Imagen 38"/>
            <p:cNvPicPr>
              <a:picLocks noChangeAspect="1" noChangeArrowheads="1"/>
            </p:cNvPicPr>
            <p:nvPr/>
          </p:nvPicPr>
          <p:blipFill>
            <a:blip r:embed="rId2">
              <a:extLst>
                <a:ext uri="{28A0092B-C50C-407E-A947-70E740481C1C}">
                  <a14:useLocalDpi xmlns:a14="http://schemas.microsoft.com/office/drawing/2010/main" val="0"/>
                </a:ext>
              </a:extLst>
            </a:blip>
            <a:srcRect l="11273" t="18024" r="28365" b="6926"/>
            <a:stretch>
              <a:fillRect/>
            </a:stretch>
          </p:blipFill>
          <p:spPr bwMode="auto">
            <a:xfrm>
              <a:off x="2159732" y="1772816"/>
              <a:ext cx="4824536" cy="3741957"/>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644008" y="2132856"/>
              <a:ext cx="5040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491880" y="2861320"/>
              <a:ext cx="64807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195865" y="2276872"/>
              <a:ext cx="251963"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644280" y="4725144"/>
              <a:ext cx="1251756"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220072" y="2112446"/>
              <a:ext cx="100811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076056" y="321297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4922120" y="4450959"/>
              <a:ext cx="130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3923928" y="2492896"/>
              <a:ext cx="441968" cy="95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267744" y="1978819"/>
              <a:ext cx="2098152" cy="22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545856" y="2132856"/>
              <a:ext cx="3699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3068216" y="2524708"/>
              <a:ext cx="495672" cy="112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644280" y="2488704"/>
              <a:ext cx="184980" cy="148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4644008" y="2656962"/>
              <a:ext cx="576064" cy="123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2562532" y="5145278"/>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3188713" y="5069741"/>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5575152" y="5031309"/>
              <a:ext cx="1229096" cy="341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999056" y="4106285"/>
              <a:ext cx="725072" cy="258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257950" y="1962431"/>
              <a:ext cx="530074" cy="6003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309606" y="1962431"/>
              <a:ext cx="530074" cy="458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5148064" y="2718944"/>
              <a:ext cx="1691616" cy="39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4711024" y="3871437"/>
              <a:ext cx="221016" cy="133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5503112" y="3354395"/>
              <a:ext cx="941096" cy="434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293472" y="5239588"/>
              <a:ext cx="602564" cy="20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5064616" y="388182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Rectángulo"/>
            <p:cNvSpPr/>
            <p:nvPr/>
          </p:nvSpPr>
          <p:spPr>
            <a:xfrm>
              <a:off x="5868144" y="4293096"/>
              <a:ext cx="971536"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Rectángulo"/>
            <p:cNvSpPr/>
            <p:nvPr/>
          </p:nvSpPr>
          <p:spPr>
            <a:xfrm>
              <a:off x="5724128" y="3212976"/>
              <a:ext cx="1152128" cy="339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219102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Detección de placa:</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t>
            </a:r>
            <a:b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Filtros de regiones</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57200" y="2104256"/>
            <a:ext cx="7467600" cy="2476872"/>
          </a:xfrm>
        </p:spPr>
        <p:txBody>
          <a:bodyPr>
            <a:normAutofit/>
          </a:bodyPr>
          <a:lstStyle/>
          <a:p>
            <a:pPr>
              <a:buFont typeface="Wingdings" pitchFamily="2" charset="2"/>
              <a:buChar char="§"/>
            </a:pPr>
            <a:r>
              <a:rPr lang="es-EC" dirty="0" smtClean="0">
                <a:solidFill>
                  <a:schemeClr val="bg2">
                    <a:lumMod val="50000"/>
                  </a:schemeClr>
                </a:solidFill>
                <a:latin typeface="Arial" pitchFamily="34" charset="0"/>
                <a:cs typeface="Arial" pitchFamily="34" charset="0"/>
              </a:rPr>
              <a:t>Alto – Ancho</a:t>
            </a:r>
          </a:p>
          <a:p>
            <a:pPr>
              <a:buFont typeface="Wingdings" pitchFamily="2" charset="2"/>
              <a:buChar char="§"/>
            </a:pPr>
            <a:r>
              <a:rPr lang="es-EC" dirty="0" smtClean="0">
                <a:solidFill>
                  <a:schemeClr val="bg2">
                    <a:lumMod val="50000"/>
                  </a:schemeClr>
                </a:solidFill>
                <a:latin typeface="Arial" pitchFamily="34" charset="0"/>
                <a:cs typeface="Arial" pitchFamily="34" charset="0"/>
              </a:rPr>
              <a:t>Firma de blob</a:t>
            </a:r>
          </a:p>
          <a:p>
            <a:pPr>
              <a:buFont typeface="Wingdings" pitchFamily="2" charset="2"/>
              <a:buChar char="§"/>
            </a:pPr>
            <a:r>
              <a:rPr lang="es-EC" dirty="0" smtClean="0">
                <a:solidFill>
                  <a:schemeClr val="bg2">
                    <a:lumMod val="50000"/>
                  </a:schemeClr>
                </a:solidFill>
                <a:latin typeface="Arial" pitchFamily="34" charset="0"/>
                <a:cs typeface="Arial" pitchFamily="34" charset="0"/>
              </a:rPr>
              <a:t>Media de blob en binario</a:t>
            </a:r>
          </a:p>
          <a:p>
            <a:pPr>
              <a:buFont typeface="Wingdings" pitchFamily="2" charset="2"/>
              <a:buChar char="§"/>
            </a:pPr>
            <a:r>
              <a:rPr lang="es-EC" dirty="0" smtClean="0">
                <a:solidFill>
                  <a:schemeClr val="bg2">
                    <a:lumMod val="50000"/>
                  </a:schemeClr>
                </a:solidFill>
                <a:latin typeface="Arial" pitchFamily="34" charset="0"/>
                <a:cs typeface="Arial" pitchFamily="34" charset="0"/>
              </a:rPr>
              <a:t>Media de blob en escala de grises</a:t>
            </a:r>
          </a:p>
        </p:txBody>
      </p:sp>
    </p:spTree>
    <p:extLst>
      <p:ext uri="{BB962C8B-B14F-4D97-AF65-F5344CB8AC3E}">
        <p14:creationId xmlns:p14="http://schemas.microsoft.com/office/powerpoint/2010/main" val="37128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1763688" y="2304458"/>
            <a:ext cx="1584176"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283968" y="2679347"/>
            <a:ext cx="0" cy="1569327"/>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4427984" y="2448475"/>
            <a:ext cx="3096344"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1619672" y="2564904"/>
            <a:ext cx="0" cy="180020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p:txBody>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Filtro:</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Ancho - Alto</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4" name="3 Grupo"/>
          <p:cNvGrpSpPr/>
          <p:nvPr/>
        </p:nvGrpSpPr>
        <p:grpSpPr>
          <a:xfrm>
            <a:off x="1763688" y="2564904"/>
            <a:ext cx="1584176" cy="1800200"/>
            <a:chOff x="4896036" y="1844824"/>
            <a:chExt cx="684076" cy="864096"/>
          </a:xfrm>
        </p:grpSpPr>
        <p:pic>
          <p:nvPicPr>
            <p:cNvPr id="5" name="4 Imagen"/>
            <p:cNvPicPr/>
            <p:nvPr/>
          </p:nvPicPr>
          <p:blipFill rotWithShape="1">
            <a:blip r:embed="rId2" cstate="print"/>
            <a:srcRect l="42626" t="24278" r="51806" b="63214"/>
            <a:stretch/>
          </p:blipFill>
          <p:spPr bwMode="auto">
            <a:xfrm>
              <a:off x="4896036" y="1844824"/>
              <a:ext cx="684076" cy="864096"/>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4896036" y="1844824"/>
              <a:ext cx="68407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8" name="7 Imagen"/>
          <p:cNvPicPr/>
          <p:nvPr/>
        </p:nvPicPr>
        <p:blipFill rotWithShape="1">
          <a:blip r:embed="rId2" cstate="print"/>
          <a:srcRect l="27596" t="40005" r="63801" b="51886"/>
          <a:stretch/>
        </p:blipFill>
        <p:spPr bwMode="auto">
          <a:xfrm>
            <a:off x="4499992" y="2679347"/>
            <a:ext cx="3024336" cy="1569327"/>
          </a:xfrm>
          <a:prstGeom prst="rect">
            <a:avLst/>
          </a:prstGeom>
          <a:ln>
            <a:noFill/>
          </a:ln>
          <a:extLst>
            <a:ext uri="{53640926-AAD7-44D8-BBD7-CCE9431645EC}">
              <a14:shadowObscured xmlns:a14="http://schemas.microsoft.com/office/drawing/2010/main"/>
            </a:ext>
          </a:extLst>
        </p:spPr>
      </p:pic>
      <p:sp>
        <p:nvSpPr>
          <p:cNvPr id="9" name="8 Rectángulo"/>
          <p:cNvSpPr/>
          <p:nvPr/>
        </p:nvSpPr>
        <p:spPr>
          <a:xfrm>
            <a:off x="4499992" y="2679347"/>
            <a:ext cx="3024336" cy="1569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230015" y="3240562"/>
            <a:ext cx="461665" cy="502702"/>
          </a:xfrm>
          <a:prstGeom prst="rect">
            <a:avLst/>
          </a:prstGeom>
          <a:noFill/>
        </p:spPr>
        <p:txBody>
          <a:bodyPr vert="vert270" wrap="none" rtlCol="0">
            <a:spAutoFit/>
          </a:bodyPr>
          <a:lstStyle/>
          <a:p>
            <a:r>
              <a:rPr lang="es-EC" b="1" dirty="0" smtClean="0">
                <a:solidFill>
                  <a:schemeClr val="bg2">
                    <a:lumMod val="50000"/>
                  </a:schemeClr>
                </a:solidFill>
                <a:latin typeface="Arial" pitchFamily="34" charset="0"/>
                <a:cs typeface="Arial" pitchFamily="34" charset="0"/>
              </a:rPr>
              <a:t>alto</a:t>
            </a:r>
            <a:endParaRPr lang="es-ES" b="1" dirty="0">
              <a:solidFill>
                <a:schemeClr val="bg2">
                  <a:lumMod val="50000"/>
                </a:schemeClr>
              </a:solidFill>
              <a:latin typeface="Arial" pitchFamily="34" charset="0"/>
              <a:cs typeface="Arial" pitchFamily="34" charset="0"/>
            </a:endParaRPr>
          </a:p>
        </p:txBody>
      </p:sp>
      <p:sp>
        <p:nvSpPr>
          <p:cNvPr id="29" name="28 CuadroTexto"/>
          <p:cNvSpPr txBox="1"/>
          <p:nvPr/>
        </p:nvSpPr>
        <p:spPr>
          <a:xfrm>
            <a:off x="3923928" y="3240562"/>
            <a:ext cx="461665" cy="502702"/>
          </a:xfrm>
          <a:prstGeom prst="rect">
            <a:avLst/>
          </a:prstGeom>
          <a:noFill/>
        </p:spPr>
        <p:txBody>
          <a:bodyPr vert="vert270" wrap="none" rtlCol="0">
            <a:spAutoFit/>
          </a:bodyPr>
          <a:lstStyle/>
          <a:p>
            <a:r>
              <a:rPr lang="es-EC" b="1" dirty="0" smtClean="0">
                <a:solidFill>
                  <a:schemeClr val="bg2">
                    <a:lumMod val="50000"/>
                  </a:schemeClr>
                </a:solidFill>
                <a:latin typeface="Arial" pitchFamily="34" charset="0"/>
                <a:cs typeface="Arial" pitchFamily="34" charset="0"/>
              </a:rPr>
              <a:t>alto</a:t>
            </a:r>
            <a:endParaRPr lang="es-ES" b="1" dirty="0">
              <a:solidFill>
                <a:schemeClr val="bg2">
                  <a:lumMod val="50000"/>
                </a:schemeClr>
              </a:solidFill>
              <a:latin typeface="Arial" pitchFamily="34" charset="0"/>
              <a:cs typeface="Arial" pitchFamily="34" charset="0"/>
            </a:endParaRPr>
          </a:p>
        </p:txBody>
      </p:sp>
      <p:sp>
        <p:nvSpPr>
          <p:cNvPr id="28" name="27 CuadroTexto"/>
          <p:cNvSpPr txBox="1"/>
          <p:nvPr/>
        </p:nvSpPr>
        <p:spPr>
          <a:xfrm>
            <a:off x="5436096" y="2132856"/>
            <a:ext cx="864339" cy="369332"/>
          </a:xfrm>
          <a:prstGeom prst="rect">
            <a:avLst/>
          </a:prstGeom>
          <a:noFill/>
        </p:spPr>
        <p:txBody>
          <a:bodyPr wrap="none" rtlCol="0">
            <a:spAutoFit/>
          </a:bodyPr>
          <a:lstStyle/>
          <a:p>
            <a:r>
              <a:rPr lang="es-EC" b="1" dirty="0" smtClean="0">
                <a:solidFill>
                  <a:schemeClr val="bg2">
                    <a:lumMod val="50000"/>
                  </a:schemeClr>
                </a:solidFill>
                <a:latin typeface="Arial" pitchFamily="34" charset="0"/>
                <a:cs typeface="Arial" pitchFamily="34" charset="0"/>
              </a:rPr>
              <a:t>ancho</a:t>
            </a:r>
            <a:endParaRPr lang="es-ES" b="1" dirty="0">
              <a:solidFill>
                <a:schemeClr val="bg2">
                  <a:lumMod val="50000"/>
                </a:schemeClr>
              </a:solidFill>
              <a:latin typeface="Arial" pitchFamily="34" charset="0"/>
              <a:cs typeface="Arial" pitchFamily="34" charset="0"/>
            </a:endParaRPr>
          </a:p>
        </p:txBody>
      </p:sp>
      <p:sp>
        <p:nvSpPr>
          <p:cNvPr id="20" name="19 CuadroTexto"/>
          <p:cNvSpPr txBox="1"/>
          <p:nvPr/>
        </p:nvSpPr>
        <p:spPr>
          <a:xfrm>
            <a:off x="2123728" y="1988840"/>
            <a:ext cx="864339" cy="369332"/>
          </a:xfrm>
          <a:prstGeom prst="rect">
            <a:avLst/>
          </a:prstGeom>
          <a:noFill/>
        </p:spPr>
        <p:txBody>
          <a:bodyPr wrap="none" rtlCol="0">
            <a:spAutoFit/>
          </a:bodyPr>
          <a:lstStyle/>
          <a:p>
            <a:r>
              <a:rPr lang="es-EC" b="1" dirty="0" smtClean="0">
                <a:solidFill>
                  <a:schemeClr val="bg2">
                    <a:lumMod val="50000"/>
                  </a:schemeClr>
                </a:solidFill>
                <a:latin typeface="Arial" pitchFamily="34" charset="0"/>
                <a:cs typeface="Arial" pitchFamily="34" charset="0"/>
              </a:rPr>
              <a:t>ancho</a:t>
            </a:r>
            <a:endParaRPr lang="es-ES"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3163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Filtro: </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Firma de blob</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 name="5 Grupo"/>
          <p:cNvGrpSpPr/>
          <p:nvPr/>
        </p:nvGrpSpPr>
        <p:grpSpPr>
          <a:xfrm>
            <a:off x="1763688" y="2420888"/>
            <a:ext cx="1584176" cy="1800200"/>
            <a:chOff x="4896036" y="1844824"/>
            <a:chExt cx="684076" cy="864096"/>
          </a:xfrm>
        </p:grpSpPr>
        <p:pic>
          <p:nvPicPr>
            <p:cNvPr id="4" name="3 Imagen"/>
            <p:cNvPicPr/>
            <p:nvPr/>
          </p:nvPicPr>
          <p:blipFill rotWithShape="1">
            <a:blip r:embed="rId3" cstate="print"/>
            <a:srcRect l="42626" t="24278" r="51806" b="63214"/>
            <a:stretch/>
          </p:blipFill>
          <p:spPr bwMode="auto">
            <a:xfrm>
              <a:off x="4896036" y="1844824"/>
              <a:ext cx="684076" cy="864096"/>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4896036" y="1844824"/>
              <a:ext cx="68407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8" name="7 Conector recto"/>
          <p:cNvCxnSpPr>
            <a:stCxn id="5" idx="1"/>
            <a:endCxn id="4" idx="3"/>
          </p:cNvCxnSpPr>
          <p:nvPr/>
        </p:nvCxnSpPr>
        <p:spPr>
          <a:xfrm>
            <a:off x="1763688" y="3320988"/>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8 Imagen"/>
          <p:cNvPicPr/>
          <p:nvPr/>
        </p:nvPicPr>
        <p:blipFill rotWithShape="1">
          <a:blip r:embed="rId3" cstate="print"/>
          <a:srcRect l="27596" t="40005" r="63801" b="51886"/>
          <a:stretch/>
        </p:blipFill>
        <p:spPr bwMode="auto">
          <a:xfrm>
            <a:off x="4499992" y="2520482"/>
            <a:ext cx="3024336" cy="1569327"/>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4499992" y="2520482"/>
            <a:ext cx="3024336" cy="1569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p:cNvCxnSpPr>
            <a:stCxn id="10" idx="1"/>
            <a:endCxn id="10" idx="3"/>
          </p:cNvCxnSpPr>
          <p:nvPr/>
        </p:nvCxnSpPr>
        <p:spPr>
          <a:xfrm>
            <a:off x="4499992" y="3305146"/>
            <a:ext cx="3024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3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Filtro: </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Media de blobs en binario</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79" name="178 Grupo"/>
          <p:cNvGrpSpPr/>
          <p:nvPr/>
        </p:nvGrpSpPr>
        <p:grpSpPr>
          <a:xfrm>
            <a:off x="2051720" y="2465412"/>
            <a:ext cx="1584176" cy="1827684"/>
            <a:chOff x="2051720" y="2465412"/>
            <a:chExt cx="1584176" cy="1827684"/>
          </a:xfrm>
        </p:grpSpPr>
        <p:pic>
          <p:nvPicPr>
            <p:cNvPr id="4" name="3 Imagen"/>
            <p:cNvPicPr/>
            <p:nvPr/>
          </p:nvPicPr>
          <p:blipFill rotWithShape="1">
            <a:blip r:embed="rId3" cstate="print"/>
            <a:srcRect l="42626" t="24278" r="51806" b="63214"/>
            <a:stretch/>
          </p:blipFill>
          <p:spPr bwMode="auto">
            <a:xfrm>
              <a:off x="2051720" y="2492896"/>
              <a:ext cx="1584176" cy="1772716"/>
            </a:xfrm>
            <a:prstGeom prst="rect">
              <a:avLst/>
            </a:prstGeom>
            <a:ln>
              <a:solidFill>
                <a:schemeClr val="tx1">
                  <a:alpha val="36078"/>
                </a:schemeClr>
              </a:solidFill>
            </a:ln>
            <a:extLst>
              <a:ext uri="{53640926-AAD7-44D8-BBD7-CCE9431645EC}">
                <a14:shadowObscured xmlns:a14="http://schemas.microsoft.com/office/drawing/2010/main"/>
              </a:ext>
            </a:extLst>
          </p:spPr>
        </p:pic>
        <p:sp>
          <p:nvSpPr>
            <p:cNvPr id="7" name="6 Rectángulo"/>
            <p:cNvSpPr/>
            <p:nvPr/>
          </p:nvSpPr>
          <p:spPr>
            <a:xfrm>
              <a:off x="2051720" y="2492896"/>
              <a:ext cx="1584176" cy="1800200"/>
            </a:xfrm>
            <a:prstGeom prst="rect">
              <a:avLst/>
            </a:prstGeom>
            <a:noFill/>
            <a:ln>
              <a:solidFill>
                <a:schemeClr val="tx1">
                  <a:alpha val="3607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recto"/>
            <p:cNvCxnSpPr/>
            <p:nvPr/>
          </p:nvCxnSpPr>
          <p:spPr>
            <a:xfrm>
              <a:off x="2411760" y="2492896"/>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195736"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2267744"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339752"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48376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555776"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63616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699792"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771800"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84380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2915816"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2987824"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059832"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131840"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320384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3275856"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3347864"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3419872"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3491880"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356388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2051720" y="2969468"/>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051720" y="2897460"/>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051720" y="2825452"/>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2051720" y="3041476"/>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2051720" y="3113484"/>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2051720" y="3185492"/>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2051720" y="3257500"/>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2051720" y="3329508"/>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051720" y="3401516"/>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2051720" y="3473524"/>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2051720" y="3545532"/>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2051720" y="3617540"/>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2051720" y="3689548"/>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2051720" y="3761556"/>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2051720" y="3833564"/>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051720" y="3905572"/>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2051720" y="4121596"/>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2051720" y="4049588"/>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2051720" y="4193604"/>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2051720" y="2753444"/>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2051720" y="2681436"/>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2051720" y="2609428"/>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2051720" y="3977580"/>
              <a:ext cx="1584176" cy="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2123728" y="2465412"/>
              <a:ext cx="0" cy="1800200"/>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grpSp>
      <p:grpSp>
        <p:nvGrpSpPr>
          <p:cNvPr id="180" name="179 Grupo"/>
          <p:cNvGrpSpPr/>
          <p:nvPr/>
        </p:nvGrpSpPr>
        <p:grpSpPr>
          <a:xfrm>
            <a:off x="4499992" y="2492896"/>
            <a:ext cx="3024336" cy="1596913"/>
            <a:chOff x="4499992" y="2492896"/>
            <a:chExt cx="3024336" cy="1596913"/>
          </a:xfrm>
        </p:grpSpPr>
        <p:pic>
          <p:nvPicPr>
            <p:cNvPr id="9" name="8 Imagen"/>
            <p:cNvPicPr/>
            <p:nvPr/>
          </p:nvPicPr>
          <p:blipFill rotWithShape="1">
            <a:blip r:embed="rId3" cstate="print"/>
            <a:srcRect l="27596" t="40005" r="63801" b="51886"/>
            <a:stretch/>
          </p:blipFill>
          <p:spPr bwMode="auto">
            <a:xfrm>
              <a:off x="4499992" y="2520482"/>
              <a:ext cx="3024336" cy="1569327"/>
            </a:xfrm>
            <a:prstGeom prst="rect">
              <a:avLst/>
            </a:prstGeom>
            <a:ln>
              <a:solidFill>
                <a:schemeClr val="tx1">
                  <a:alpha val="36078"/>
                </a:schemeClr>
              </a:solidFill>
            </a:ln>
            <a:extLst>
              <a:ext uri="{53640926-AAD7-44D8-BBD7-CCE9431645EC}">
                <a14:shadowObscured xmlns:a14="http://schemas.microsoft.com/office/drawing/2010/main"/>
              </a:ext>
            </a:extLst>
          </p:spPr>
        </p:pic>
        <p:cxnSp>
          <p:nvCxnSpPr>
            <p:cNvPr id="112" name="111 Conector recto"/>
            <p:cNvCxnSpPr/>
            <p:nvPr/>
          </p:nvCxnSpPr>
          <p:spPr>
            <a:xfrm>
              <a:off x="4499992" y="2520380"/>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457200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4" name="113 Conector recto"/>
            <p:cNvCxnSpPr/>
            <p:nvPr/>
          </p:nvCxnSpPr>
          <p:spPr>
            <a:xfrm>
              <a:off x="464400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472440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478802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a:off x="486003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8" name="117 Conector recto"/>
            <p:cNvCxnSpPr/>
            <p:nvPr/>
          </p:nvCxnSpPr>
          <p:spPr>
            <a:xfrm>
              <a:off x="493204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500404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507605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1" name="120 Conector recto"/>
            <p:cNvCxnSpPr/>
            <p:nvPr/>
          </p:nvCxnSpPr>
          <p:spPr>
            <a:xfrm>
              <a:off x="514806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a:off x="522007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a:off x="529208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a:off x="536408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a:off x="543609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550810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a:off x="558011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8" name="127 Conector recto"/>
            <p:cNvCxnSpPr/>
            <p:nvPr/>
          </p:nvCxnSpPr>
          <p:spPr>
            <a:xfrm>
              <a:off x="565212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a:off x="572412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a:off x="579613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586814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2" name="131 Conector recto"/>
            <p:cNvCxnSpPr/>
            <p:nvPr/>
          </p:nvCxnSpPr>
          <p:spPr>
            <a:xfrm>
              <a:off x="594015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a:off x="601216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4" name="133 Conector recto"/>
            <p:cNvCxnSpPr/>
            <p:nvPr/>
          </p:nvCxnSpPr>
          <p:spPr>
            <a:xfrm>
              <a:off x="608416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a:off x="615617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6" name="135 Conector recto"/>
            <p:cNvCxnSpPr/>
            <p:nvPr/>
          </p:nvCxnSpPr>
          <p:spPr>
            <a:xfrm>
              <a:off x="622818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a:off x="630019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8" name="137 Conector recto"/>
            <p:cNvCxnSpPr/>
            <p:nvPr/>
          </p:nvCxnSpPr>
          <p:spPr>
            <a:xfrm>
              <a:off x="637220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a:off x="644420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a:off x="651621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p:nvPr/>
          </p:nvCxnSpPr>
          <p:spPr>
            <a:xfrm>
              <a:off x="658822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2" name="141 Conector recto"/>
            <p:cNvCxnSpPr/>
            <p:nvPr/>
          </p:nvCxnSpPr>
          <p:spPr>
            <a:xfrm>
              <a:off x="666023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3" name="142 Conector recto"/>
            <p:cNvCxnSpPr/>
            <p:nvPr/>
          </p:nvCxnSpPr>
          <p:spPr>
            <a:xfrm>
              <a:off x="673224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4" name="143 Conector recto"/>
            <p:cNvCxnSpPr/>
            <p:nvPr/>
          </p:nvCxnSpPr>
          <p:spPr>
            <a:xfrm>
              <a:off x="680424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5" name="144 Conector recto"/>
            <p:cNvCxnSpPr/>
            <p:nvPr/>
          </p:nvCxnSpPr>
          <p:spPr>
            <a:xfrm>
              <a:off x="687625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6" name="145 Conector recto"/>
            <p:cNvCxnSpPr/>
            <p:nvPr/>
          </p:nvCxnSpPr>
          <p:spPr>
            <a:xfrm>
              <a:off x="694826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7" name="146 Conector recto"/>
            <p:cNvCxnSpPr/>
            <p:nvPr/>
          </p:nvCxnSpPr>
          <p:spPr>
            <a:xfrm>
              <a:off x="702027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8" name="147 Conector recto"/>
            <p:cNvCxnSpPr/>
            <p:nvPr/>
          </p:nvCxnSpPr>
          <p:spPr>
            <a:xfrm>
              <a:off x="709228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49" name="148 Conector recto"/>
            <p:cNvCxnSpPr/>
            <p:nvPr/>
          </p:nvCxnSpPr>
          <p:spPr>
            <a:xfrm>
              <a:off x="716428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0" name="149 Conector recto"/>
            <p:cNvCxnSpPr/>
            <p:nvPr/>
          </p:nvCxnSpPr>
          <p:spPr>
            <a:xfrm>
              <a:off x="7236296"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1" name="150 Conector recto"/>
            <p:cNvCxnSpPr/>
            <p:nvPr/>
          </p:nvCxnSpPr>
          <p:spPr>
            <a:xfrm>
              <a:off x="7308304"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2" name="151 Conector recto"/>
            <p:cNvCxnSpPr/>
            <p:nvPr/>
          </p:nvCxnSpPr>
          <p:spPr>
            <a:xfrm>
              <a:off x="7380312"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3" name="152 Conector recto"/>
            <p:cNvCxnSpPr/>
            <p:nvPr/>
          </p:nvCxnSpPr>
          <p:spPr>
            <a:xfrm>
              <a:off x="7452320"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4" name="153 Conector recto"/>
            <p:cNvCxnSpPr/>
            <p:nvPr/>
          </p:nvCxnSpPr>
          <p:spPr>
            <a:xfrm>
              <a:off x="7524328" y="2492896"/>
              <a:ext cx="0" cy="155669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6" name="155 Conector recto"/>
            <p:cNvCxnSpPr/>
            <p:nvPr/>
          </p:nvCxnSpPr>
          <p:spPr>
            <a:xfrm>
              <a:off x="4499992" y="252038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7" name="156 Conector recto"/>
            <p:cNvCxnSpPr/>
            <p:nvPr/>
          </p:nvCxnSpPr>
          <p:spPr>
            <a:xfrm>
              <a:off x="4499992" y="263681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8" name="157 Conector recto"/>
            <p:cNvCxnSpPr/>
            <p:nvPr/>
          </p:nvCxnSpPr>
          <p:spPr>
            <a:xfrm>
              <a:off x="4499992" y="270892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59" name="158 Conector recto"/>
            <p:cNvCxnSpPr/>
            <p:nvPr/>
          </p:nvCxnSpPr>
          <p:spPr>
            <a:xfrm>
              <a:off x="4499992" y="2780826"/>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a:off x="4499992" y="2852834"/>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1" name="160 Conector recto"/>
            <p:cNvCxnSpPr/>
            <p:nvPr/>
          </p:nvCxnSpPr>
          <p:spPr>
            <a:xfrm>
              <a:off x="4499992" y="2924944"/>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a:off x="4499992" y="2996952"/>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3" name="162 Conector recto"/>
            <p:cNvCxnSpPr/>
            <p:nvPr/>
          </p:nvCxnSpPr>
          <p:spPr>
            <a:xfrm>
              <a:off x="4499992" y="306896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a:off x="4499992" y="3140968"/>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5" name="164 Conector recto"/>
            <p:cNvCxnSpPr/>
            <p:nvPr/>
          </p:nvCxnSpPr>
          <p:spPr>
            <a:xfrm>
              <a:off x="4499992" y="3212976"/>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a:off x="4499992" y="3284984"/>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7" name="166 Conector recto"/>
            <p:cNvCxnSpPr/>
            <p:nvPr/>
          </p:nvCxnSpPr>
          <p:spPr>
            <a:xfrm>
              <a:off x="4499992" y="3356992"/>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8" name="167 Conector recto"/>
            <p:cNvCxnSpPr/>
            <p:nvPr/>
          </p:nvCxnSpPr>
          <p:spPr>
            <a:xfrm>
              <a:off x="4499992" y="342900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69" name="168 Conector recto"/>
            <p:cNvCxnSpPr/>
            <p:nvPr/>
          </p:nvCxnSpPr>
          <p:spPr>
            <a:xfrm>
              <a:off x="4499992" y="3501008"/>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0" name="169 Conector recto"/>
            <p:cNvCxnSpPr/>
            <p:nvPr/>
          </p:nvCxnSpPr>
          <p:spPr>
            <a:xfrm>
              <a:off x="4499992" y="3573016"/>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1" name="170 Conector recto"/>
            <p:cNvCxnSpPr/>
            <p:nvPr/>
          </p:nvCxnSpPr>
          <p:spPr>
            <a:xfrm>
              <a:off x="4499992" y="3645024"/>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2" name="171 Conector recto"/>
            <p:cNvCxnSpPr/>
            <p:nvPr/>
          </p:nvCxnSpPr>
          <p:spPr>
            <a:xfrm>
              <a:off x="4499992" y="3717032"/>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3" name="172 Conector recto"/>
            <p:cNvCxnSpPr/>
            <p:nvPr/>
          </p:nvCxnSpPr>
          <p:spPr>
            <a:xfrm>
              <a:off x="4499992" y="3789040"/>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4" name="173 Conector recto"/>
            <p:cNvCxnSpPr/>
            <p:nvPr/>
          </p:nvCxnSpPr>
          <p:spPr>
            <a:xfrm>
              <a:off x="4499992" y="3861048"/>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5" name="174 Conector recto"/>
            <p:cNvCxnSpPr/>
            <p:nvPr/>
          </p:nvCxnSpPr>
          <p:spPr>
            <a:xfrm>
              <a:off x="4499992" y="3933056"/>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6" name="175 Conector recto"/>
            <p:cNvCxnSpPr/>
            <p:nvPr/>
          </p:nvCxnSpPr>
          <p:spPr>
            <a:xfrm>
              <a:off x="4499992" y="4005064"/>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cxnSp>
          <p:nvCxnSpPr>
            <p:cNvPr id="177" name="176 Conector recto"/>
            <p:cNvCxnSpPr/>
            <p:nvPr/>
          </p:nvCxnSpPr>
          <p:spPr>
            <a:xfrm>
              <a:off x="4499992" y="4077072"/>
              <a:ext cx="3024336" cy="102"/>
            </a:xfrm>
            <a:prstGeom prst="line">
              <a:avLst/>
            </a:prstGeom>
            <a:ln w="28575">
              <a:solidFill>
                <a:schemeClr val="tx1">
                  <a:alpha val="36078"/>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86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467600" cy="1143000"/>
          </a:xfrm>
        </p:spPr>
        <p:txBody>
          <a:bodyPr>
            <a:normAutofit fontScale="90000"/>
          </a:bodyPr>
          <a:lstStyle/>
          <a:p>
            <a:r>
              <a:rPr lang="es-EC" dirty="0" smtClean="0">
                <a:solidFill>
                  <a:schemeClr val="bg2"/>
                </a:solidFill>
                <a:effectLst>
                  <a:outerShdw blurRad="38100" dist="38100" dir="2700000" algn="tl">
                    <a:srgbClr val="000000">
                      <a:alpha val="43137"/>
                    </a:srgbClr>
                  </a:outerShdw>
                </a:effectLst>
                <a:latin typeface="Arial" pitchFamily="34" charset="0"/>
                <a:cs typeface="Arial" pitchFamily="34" charset="0"/>
              </a:rPr>
              <a:t>Filtro: </a:t>
            </a:r>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Media de blobs en escala de grises</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96" name="295 Grupo"/>
          <p:cNvGrpSpPr/>
          <p:nvPr/>
        </p:nvGrpSpPr>
        <p:grpSpPr>
          <a:xfrm>
            <a:off x="2188657" y="2378621"/>
            <a:ext cx="1519247" cy="1935417"/>
            <a:chOff x="2188657" y="2378621"/>
            <a:chExt cx="1519247" cy="1935417"/>
          </a:xfrm>
        </p:grpSpPr>
        <p:pic>
          <p:nvPicPr>
            <p:cNvPr id="4" name="Imagen 28"/>
            <p:cNvPicPr>
              <a:picLocks noChangeAspect="1" noChangeArrowheads="1"/>
            </p:cNvPicPr>
            <p:nvPr/>
          </p:nvPicPr>
          <p:blipFill rotWithShape="1">
            <a:blip r:embed="rId3">
              <a:extLst>
                <a:ext uri="{28A0092B-C50C-407E-A947-70E740481C1C}">
                  <a14:useLocalDpi xmlns:a14="http://schemas.microsoft.com/office/drawing/2010/main" val="0"/>
                </a:ext>
              </a:extLst>
            </a:blip>
            <a:srcRect l="31322" t="15298" r="63132" b="73434"/>
            <a:stretch/>
          </p:blipFill>
          <p:spPr bwMode="auto">
            <a:xfrm>
              <a:off x="2188657" y="2395389"/>
              <a:ext cx="1512168" cy="1918649"/>
            </a:xfrm>
            <a:prstGeom prst="rect">
              <a:avLst/>
            </a:prstGeom>
            <a:noFill/>
            <a:ln>
              <a:solidFill>
                <a:srgbClr val="000000">
                  <a:alpha val="38824"/>
                </a:srgbClr>
              </a:solidFill>
            </a:ln>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a:off x="2188657" y="2395389"/>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195736" y="2492896"/>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195736" y="2564904"/>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195736" y="2636912"/>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195736" y="270892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195736" y="2780928"/>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195736" y="2852936"/>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195736" y="2924944"/>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195736" y="2996952"/>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195736" y="306896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195736" y="3140968"/>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195736" y="3212976"/>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195736" y="3284984"/>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2195736" y="3356992"/>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195736" y="342900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195736" y="3501008"/>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195736" y="3573016"/>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195736" y="3645024"/>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195736" y="3717032"/>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195736" y="378904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195736" y="3861048"/>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2195736" y="3933056"/>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2195736" y="4005064"/>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2195736" y="4077072"/>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2195736" y="414908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2195736" y="4221088"/>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2195736" y="4301480"/>
              <a:ext cx="1512168"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2195736" y="2395389"/>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2267744"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2339752"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411760"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2483768"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55776"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627784"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2699792"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2771800"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2843808"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2915816"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2987824"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3059832"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3131840"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3203848"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3275856"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3347864"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3419872"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491880"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3563888" y="2378621"/>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3635896"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3707904" y="2387005"/>
              <a:ext cx="0" cy="1906091"/>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grpSp>
      <p:grpSp>
        <p:nvGrpSpPr>
          <p:cNvPr id="297" name="296 Grupo"/>
          <p:cNvGrpSpPr/>
          <p:nvPr/>
        </p:nvGrpSpPr>
        <p:grpSpPr>
          <a:xfrm>
            <a:off x="4427984" y="2492896"/>
            <a:ext cx="2820852" cy="1711912"/>
            <a:chOff x="4427984" y="2492896"/>
            <a:chExt cx="2820852" cy="1711912"/>
          </a:xfrm>
        </p:grpSpPr>
        <p:pic>
          <p:nvPicPr>
            <p:cNvPr id="5" name="Imagen 28"/>
            <p:cNvPicPr>
              <a:picLocks noChangeAspect="1" noChangeArrowheads="1"/>
            </p:cNvPicPr>
            <p:nvPr/>
          </p:nvPicPr>
          <p:blipFill rotWithShape="1">
            <a:blip r:embed="rId3">
              <a:extLst>
                <a:ext uri="{28A0092B-C50C-407E-A947-70E740481C1C}">
                  <a14:useLocalDpi xmlns:a14="http://schemas.microsoft.com/office/drawing/2010/main" val="0"/>
                </a:ext>
              </a:extLst>
            </a:blip>
            <a:srcRect l="16771" t="30106" r="75067" b="62016"/>
            <a:stretch/>
          </p:blipFill>
          <p:spPr bwMode="auto">
            <a:xfrm>
              <a:off x="4427984" y="2504620"/>
              <a:ext cx="2820852" cy="1700188"/>
            </a:xfrm>
            <a:prstGeom prst="rect">
              <a:avLst/>
            </a:prstGeom>
            <a:noFill/>
            <a:ln>
              <a:solidFill>
                <a:srgbClr val="000000">
                  <a:alpha val="38824"/>
                </a:srgbClr>
              </a:solidFill>
            </a:ln>
            <a:extLst>
              <a:ext uri="{909E8E84-426E-40DD-AFC4-6F175D3DCCD1}">
                <a14:hiddenFill xmlns:a14="http://schemas.microsoft.com/office/drawing/2010/main">
                  <a:solidFill>
                    <a:srgbClr val="FFFFFF"/>
                  </a:solidFill>
                </a14:hiddenFill>
              </a:ext>
            </a:extLst>
          </p:spPr>
        </p:pic>
        <p:cxnSp>
          <p:nvCxnSpPr>
            <p:cNvPr id="112" name="111 Conector recto"/>
            <p:cNvCxnSpPr/>
            <p:nvPr/>
          </p:nvCxnSpPr>
          <p:spPr>
            <a:xfrm>
              <a:off x="478802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486003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4" name="113 Conector recto"/>
            <p:cNvCxnSpPr/>
            <p:nvPr/>
          </p:nvCxnSpPr>
          <p:spPr>
            <a:xfrm>
              <a:off x="493204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500404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507605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a:off x="514806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8" name="117 Conector recto"/>
            <p:cNvCxnSpPr/>
            <p:nvPr/>
          </p:nvCxnSpPr>
          <p:spPr>
            <a:xfrm>
              <a:off x="522007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529208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536408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21" name="120 Conector recto"/>
            <p:cNvCxnSpPr/>
            <p:nvPr/>
          </p:nvCxnSpPr>
          <p:spPr>
            <a:xfrm>
              <a:off x="543609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a:off x="550810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a:off x="558011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4" name="243 Conector recto"/>
            <p:cNvCxnSpPr/>
            <p:nvPr/>
          </p:nvCxnSpPr>
          <p:spPr>
            <a:xfrm>
              <a:off x="565212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5" name="244 Conector recto"/>
            <p:cNvCxnSpPr/>
            <p:nvPr/>
          </p:nvCxnSpPr>
          <p:spPr>
            <a:xfrm>
              <a:off x="572412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579613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a:off x="586814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594015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49" name="248 Conector recto"/>
            <p:cNvCxnSpPr/>
            <p:nvPr/>
          </p:nvCxnSpPr>
          <p:spPr>
            <a:xfrm>
              <a:off x="601216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0" name="249 Conector recto"/>
            <p:cNvCxnSpPr/>
            <p:nvPr/>
          </p:nvCxnSpPr>
          <p:spPr>
            <a:xfrm>
              <a:off x="608416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1" name="250 Conector recto"/>
            <p:cNvCxnSpPr/>
            <p:nvPr/>
          </p:nvCxnSpPr>
          <p:spPr>
            <a:xfrm>
              <a:off x="615617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2" name="251 Conector recto"/>
            <p:cNvCxnSpPr/>
            <p:nvPr/>
          </p:nvCxnSpPr>
          <p:spPr>
            <a:xfrm>
              <a:off x="622818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3" name="252 Conector recto"/>
            <p:cNvCxnSpPr/>
            <p:nvPr/>
          </p:nvCxnSpPr>
          <p:spPr>
            <a:xfrm>
              <a:off x="630019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4" name="253 Conector recto"/>
            <p:cNvCxnSpPr/>
            <p:nvPr/>
          </p:nvCxnSpPr>
          <p:spPr>
            <a:xfrm>
              <a:off x="637220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5" name="254 Conector recto"/>
            <p:cNvCxnSpPr/>
            <p:nvPr/>
          </p:nvCxnSpPr>
          <p:spPr>
            <a:xfrm>
              <a:off x="644420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a:off x="651621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7" name="256 Conector recto"/>
            <p:cNvCxnSpPr/>
            <p:nvPr/>
          </p:nvCxnSpPr>
          <p:spPr>
            <a:xfrm>
              <a:off x="658822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8" name="257 Conector recto"/>
            <p:cNvCxnSpPr/>
            <p:nvPr/>
          </p:nvCxnSpPr>
          <p:spPr>
            <a:xfrm>
              <a:off x="666023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59" name="258 Conector recto"/>
            <p:cNvCxnSpPr/>
            <p:nvPr/>
          </p:nvCxnSpPr>
          <p:spPr>
            <a:xfrm>
              <a:off x="673224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a:off x="680424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1" name="260 Conector recto"/>
            <p:cNvCxnSpPr/>
            <p:nvPr/>
          </p:nvCxnSpPr>
          <p:spPr>
            <a:xfrm>
              <a:off x="687625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2" name="261 Conector recto"/>
            <p:cNvCxnSpPr/>
            <p:nvPr/>
          </p:nvCxnSpPr>
          <p:spPr>
            <a:xfrm>
              <a:off x="694826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3" name="262 Conector recto"/>
            <p:cNvCxnSpPr/>
            <p:nvPr/>
          </p:nvCxnSpPr>
          <p:spPr>
            <a:xfrm>
              <a:off x="702027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a:off x="709228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5" name="264 Conector recto"/>
            <p:cNvCxnSpPr/>
            <p:nvPr/>
          </p:nvCxnSpPr>
          <p:spPr>
            <a:xfrm>
              <a:off x="716428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6" name="265 Conector recto"/>
            <p:cNvCxnSpPr/>
            <p:nvPr/>
          </p:nvCxnSpPr>
          <p:spPr>
            <a:xfrm>
              <a:off x="724883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7" name="266 Conector recto"/>
            <p:cNvCxnSpPr/>
            <p:nvPr/>
          </p:nvCxnSpPr>
          <p:spPr>
            <a:xfrm>
              <a:off x="4427984"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8" name="267 Conector recto"/>
            <p:cNvCxnSpPr/>
            <p:nvPr/>
          </p:nvCxnSpPr>
          <p:spPr>
            <a:xfrm>
              <a:off x="4499992"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69" name="268 Conector recto"/>
            <p:cNvCxnSpPr/>
            <p:nvPr/>
          </p:nvCxnSpPr>
          <p:spPr>
            <a:xfrm>
              <a:off x="4572000"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0" name="269 Conector recto"/>
            <p:cNvCxnSpPr/>
            <p:nvPr/>
          </p:nvCxnSpPr>
          <p:spPr>
            <a:xfrm>
              <a:off x="4644008"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1" name="270 Conector recto"/>
            <p:cNvCxnSpPr/>
            <p:nvPr/>
          </p:nvCxnSpPr>
          <p:spPr>
            <a:xfrm>
              <a:off x="4716016" y="2492896"/>
              <a:ext cx="0" cy="1690067"/>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3" name="272 Conector recto"/>
            <p:cNvCxnSpPr/>
            <p:nvPr/>
          </p:nvCxnSpPr>
          <p:spPr>
            <a:xfrm>
              <a:off x="4427984" y="263691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4" name="273 Conector recto"/>
            <p:cNvCxnSpPr/>
            <p:nvPr/>
          </p:nvCxnSpPr>
          <p:spPr>
            <a:xfrm>
              <a:off x="4427984" y="256490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5" name="274 Conector recto"/>
            <p:cNvCxnSpPr/>
            <p:nvPr/>
          </p:nvCxnSpPr>
          <p:spPr>
            <a:xfrm>
              <a:off x="4427984" y="271730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6" name="275 Conector recto"/>
            <p:cNvCxnSpPr/>
            <p:nvPr/>
          </p:nvCxnSpPr>
          <p:spPr>
            <a:xfrm>
              <a:off x="4427984" y="2780928"/>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7" name="276 Conector recto"/>
            <p:cNvCxnSpPr/>
            <p:nvPr/>
          </p:nvCxnSpPr>
          <p:spPr>
            <a:xfrm>
              <a:off x="4427984" y="2933328"/>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8" name="277 Conector recto"/>
            <p:cNvCxnSpPr/>
            <p:nvPr/>
          </p:nvCxnSpPr>
          <p:spPr>
            <a:xfrm>
              <a:off x="4427984" y="284455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79" name="278 Conector recto"/>
            <p:cNvCxnSpPr/>
            <p:nvPr/>
          </p:nvCxnSpPr>
          <p:spPr>
            <a:xfrm>
              <a:off x="4427984" y="299695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0" name="279 Conector recto"/>
            <p:cNvCxnSpPr/>
            <p:nvPr/>
          </p:nvCxnSpPr>
          <p:spPr>
            <a:xfrm>
              <a:off x="4427984" y="3068960"/>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1" name="280 Conector recto"/>
            <p:cNvCxnSpPr/>
            <p:nvPr/>
          </p:nvCxnSpPr>
          <p:spPr>
            <a:xfrm>
              <a:off x="4427984" y="3221360"/>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2" name="281 Conector recto"/>
            <p:cNvCxnSpPr/>
            <p:nvPr/>
          </p:nvCxnSpPr>
          <p:spPr>
            <a:xfrm>
              <a:off x="4427984" y="3140968"/>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3" name="282 Conector recto"/>
            <p:cNvCxnSpPr/>
            <p:nvPr/>
          </p:nvCxnSpPr>
          <p:spPr>
            <a:xfrm>
              <a:off x="4427984" y="3293368"/>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4" name="283 Conector recto"/>
            <p:cNvCxnSpPr/>
            <p:nvPr/>
          </p:nvCxnSpPr>
          <p:spPr>
            <a:xfrm>
              <a:off x="4427984" y="335699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5" name="284 Conector recto"/>
            <p:cNvCxnSpPr/>
            <p:nvPr/>
          </p:nvCxnSpPr>
          <p:spPr>
            <a:xfrm>
              <a:off x="4427984" y="350939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6" name="285 Conector recto"/>
            <p:cNvCxnSpPr/>
            <p:nvPr/>
          </p:nvCxnSpPr>
          <p:spPr>
            <a:xfrm>
              <a:off x="4427984" y="3429000"/>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7" name="286 Conector recto"/>
            <p:cNvCxnSpPr/>
            <p:nvPr/>
          </p:nvCxnSpPr>
          <p:spPr>
            <a:xfrm>
              <a:off x="4427984" y="3581400"/>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8" name="287 Conector recto"/>
            <p:cNvCxnSpPr/>
            <p:nvPr/>
          </p:nvCxnSpPr>
          <p:spPr>
            <a:xfrm>
              <a:off x="4427984" y="364502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89" name="288 Conector recto"/>
            <p:cNvCxnSpPr/>
            <p:nvPr/>
          </p:nvCxnSpPr>
          <p:spPr>
            <a:xfrm>
              <a:off x="4427984" y="379742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0" name="289 Conector recto"/>
            <p:cNvCxnSpPr/>
            <p:nvPr/>
          </p:nvCxnSpPr>
          <p:spPr>
            <a:xfrm>
              <a:off x="4427984" y="371703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1" name="290 Conector recto"/>
            <p:cNvCxnSpPr/>
            <p:nvPr/>
          </p:nvCxnSpPr>
          <p:spPr>
            <a:xfrm>
              <a:off x="4427984" y="3869432"/>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2" name="291 Conector recto"/>
            <p:cNvCxnSpPr/>
            <p:nvPr/>
          </p:nvCxnSpPr>
          <p:spPr>
            <a:xfrm>
              <a:off x="4427984" y="3933056"/>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3" name="292 Conector recto"/>
            <p:cNvCxnSpPr/>
            <p:nvPr/>
          </p:nvCxnSpPr>
          <p:spPr>
            <a:xfrm>
              <a:off x="4427984" y="4085456"/>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4" name="293 Conector recto"/>
            <p:cNvCxnSpPr/>
            <p:nvPr/>
          </p:nvCxnSpPr>
          <p:spPr>
            <a:xfrm>
              <a:off x="4427984" y="400506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cxnSp>
          <p:nvCxnSpPr>
            <p:cNvPr id="295" name="294 Conector recto"/>
            <p:cNvCxnSpPr/>
            <p:nvPr/>
          </p:nvCxnSpPr>
          <p:spPr>
            <a:xfrm>
              <a:off x="4427984" y="4157464"/>
              <a:ext cx="2820852" cy="0"/>
            </a:xfrm>
            <a:prstGeom prst="line">
              <a:avLst/>
            </a:prstGeom>
            <a:ln w="28575">
              <a:solidFill>
                <a:srgbClr val="000000">
                  <a:alpha val="38824"/>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825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rPr>
              <a:t>Justificación</a:t>
            </a:r>
            <a:endParaRPr lang="es-ES" dirty="0">
              <a:solidFill>
                <a:srgbClr val="04044C"/>
              </a:solidFill>
              <a:effectLst>
                <a:outerShdw blurRad="38100" dist="38100" dir="2700000" algn="tl">
                  <a:srgbClr val="000000">
                    <a:alpha val="43137"/>
                  </a:srgbClr>
                </a:outerShdw>
              </a:effectLst>
            </a:endParaRPr>
          </a:p>
        </p:txBody>
      </p:sp>
      <p:pic>
        <p:nvPicPr>
          <p:cNvPr id="11" name="5 Imagen"/>
          <p:cNvPicPr>
            <a:picLocks noChangeAspect="1"/>
          </p:cNvPicPr>
          <p:nvPr/>
        </p:nvPicPr>
        <p:blipFill>
          <a:blip r:embed="rId2"/>
          <a:stretch>
            <a:fillRect/>
          </a:stretch>
        </p:blipFill>
        <p:spPr>
          <a:xfrm>
            <a:off x="4965548" y="2708920"/>
            <a:ext cx="2658755" cy="2304256"/>
          </a:xfrm>
          <a:prstGeom prst="rect">
            <a:avLst/>
          </a:prstGeom>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35" y="3436976"/>
            <a:ext cx="2963907" cy="222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34" y="1506621"/>
            <a:ext cx="4104582" cy="177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2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41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Detección de placas:</a:t>
            </a:r>
            <a:r>
              <a:rPr lang="es-EC" sz="41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
            </a:r>
            <a:br>
              <a:rPr lang="es-EC" sz="41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br>
            <a:r>
              <a:rPr lang="es-EC" sz="41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Datos</a:t>
            </a:r>
            <a:r>
              <a:rPr lang="es-EC" dirty="0" smtClean="0"/>
              <a:t> </a:t>
            </a:r>
            <a:r>
              <a:rPr lang="es-EC" sz="4100" dirty="0">
                <a:solidFill>
                  <a:srgbClr val="04044C"/>
                </a:solidFill>
                <a:effectLst>
                  <a:outerShdw blurRad="38100" dist="38100" dir="2700000" algn="tl">
                    <a:srgbClr val="000000">
                      <a:alpha val="43137"/>
                    </a:srgbClr>
                  </a:outerShdw>
                </a:effectLst>
                <a:latin typeface="Arial" pitchFamily="34" charset="0"/>
                <a:cs typeface="Arial" pitchFamily="34" charset="0"/>
              </a:rPr>
              <a:t>para</a:t>
            </a:r>
            <a:r>
              <a:rPr lang="es-EC" dirty="0" smtClean="0"/>
              <a:t> </a:t>
            </a:r>
            <a:r>
              <a:rPr lang="es-EC" sz="4100" dirty="0">
                <a:solidFill>
                  <a:srgbClr val="04044C"/>
                </a:solidFill>
                <a:effectLst>
                  <a:outerShdw blurRad="38100" dist="38100" dir="2700000" algn="tl">
                    <a:srgbClr val="000000">
                      <a:alpha val="43137"/>
                    </a:srgbClr>
                  </a:outerShdw>
                </a:effectLst>
                <a:latin typeface="Arial" pitchFamily="34" charset="0"/>
                <a:cs typeface="Arial" pitchFamily="34" charset="0"/>
              </a:rPr>
              <a:t>filtros</a:t>
            </a:r>
            <a:endParaRPr lang="es-ES" sz="41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lstStyle/>
          <a:p>
            <a:endParaRPr lang="es-E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20230" r="36777" b="24575"/>
          <a:stretch/>
        </p:blipFill>
        <p:spPr bwMode="auto">
          <a:xfrm>
            <a:off x="467544" y="1628800"/>
            <a:ext cx="7708236" cy="420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74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Detección de placa</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3 Imagen"/>
          <p:cNvPicPr/>
          <p:nvPr/>
        </p:nvPicPr>
        <p:blipFill rotWithShape="1">
          <a:blip r:embed="rId2" cstate="print"/>
          <a:srcRect l="3261" t="14493" r="37135" b="10145"/>
          <a:stretch/>
        </p:blipFill>
        <p:spPr bwMode="auto">
          <a:xfrm>
            <a:off x="4355976" y="1988840"/>
            <a:ext cx="3672408" cy="2808312"/>
          </a:xfrm>
          <a:prstGeom prst="rect">
            <a:avLst/>
          </a:prstGeom>
          <a:ln>
            <a:noFill/>
          </a:ln>
          <a:extLst>
            <a:ext uri="{53640926-AAD7-44D8-BBD7-CCE9431645EC}">
              <a14:shadowObscured xmlns:a14="http://schemas.microsoft.com/office/drawing/2010/main"/>
            </a:ext>
          </a:extLst>
        </p:spPr>
      </p:pic>
      <p:grpSp>
        <p:nvGrpSpPr>
          <p:cNvPr id="5" name="4 Grupo"/>
          <p:cNvGrpSpPr/>
          <p:nvPr/>
        </p:nvGrpSpPr>
        <p:grpSpPr>
          <a:xfrm>
            <a:off x="528034" y="1984021"/>
            <a:ext cx="3618669" cy="2813131"/>
            <a:chOff x="2159732" y="1772816"/>
            <a:chExt cx="4824536" cy="3741957"/>
          </a:xfrm>
        </p:grpSpPr>
        <p:pic>
          <p:nvPicPr>
            <p:cNvPr id="6" name="Imagen 38"/>
            <p:cNvPicPr>
              <a:picLocks noChangeAspect="1" noChangeArrowheads="1"/>
            </p:cNvPicPr>
            <p:nvPr/>
          </p:nvPicPr>
          <p:blipFill>
            <a:blip r:embed="rId3">
              <a:extLst>
                <a:ext uri="{28A0092B-C50C-407E-A947-70E740481C1C}">
                  <a14:useLocalDpi xmlns:a14="http://schemas.microsoft.com/office/drawing/2010/main" val="0"/>
                </a:ext>
              </a:extLst>
            </a:blip>
            <a:srcRect l="11273" t="18024" r="28365" b="6926"/>
            <a:stretch>
              <a:fillRect/>
            </a:stretch>
          </p:blipFill>
          <p:spPr bwMode="auto">
            <a:xfrm>
              <a:off x="2159732" y="1772816"/>
              <a:ext cx="4824536" cy="374195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44008" y="2132856"/>
              <a:ext cx="5040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3491880" y="2861320"/>
              <a:ext cx="64807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195865" y="2276872"/>
              <a:ext cx="251963"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644280" y="4725144"/>
              <a:ext cx="1251756"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220072" y="2112446"/>
              <a:ext cx="1008112" cy="42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076056" y="321297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4922120" y="4450959"/>
              <a:ext cx="130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3923928" y="2492896"/>
              <a:ext cx="441968" cy="95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267744" y="1978819"/>
              <a:ext cx="2098152" cy="22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545856" y="2132856"/>
              <a:ext cx="3699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3068216" y="2524708"/>
              <a:ext cx="495672" cy="112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644280" y="2488704"/>
              <a:ext cx="184980" cy="148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4644008" y="2656962"/>
              <a:ext cx="576064" cy="123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2562532" y="5145278"/>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3188713" y="5069741"/>
              <a:ext cx="753519" cy="227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5575152" y="5031309"/>
              <a:ext cx="1229096" cy="341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999056" y="4106285"/>
              <a:ext cx="725072" cy="258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257950" y="1962431"/>
              <a:ext cx="530074" cy="6003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309606" y="1962431"/>
              <a:ext cx="530074" cy="458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5148064" y="2718944"/>
              <a:ext cx="1691616" cy="39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4711024" y="3871437"/>
              <a:ext cx="221016" cy="133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5503112" y="3354395"/>
              <a:ext cx="941096" cy="434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293472" y="5239588"/>
              <a:ext cx="602564" cy="20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5064616" y="3881826"/>
              <a:ext cx="576064"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30 Rectángulo"/>
            <p:cNvSpPr/>
            <p:nvPr/>
          </p:nvSpPr>
          <p:spPr>
            <a:xfrm>
              <a:off x="5868144" y="4293096"/>
              <a:ext cx="971536" cy="267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Rectángulo"/>
            <p:cNvSpPr/>
            <p:nvPr/>
          </p:nvSpPr>
          <p:spPr>
            <a:xfrm>
              <a:off x="5724128" y="3212976"/>
              <a:ext cx="1152128" cy="339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04851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vert="horz" lIns="45720" rIns="45720" anchor="ctr">
            <a:normAutofit/>
          </a:bodyPr>
          <a:lstStyle/>
          <a:p>
            <a:r>
              <a:rPr lang="es-EC" dirty="0" smtClean="0">
                <a:solidFill>
                  <a:srgbClr val="04044C"/>
                </a:solidFill>
                <a:effectLst>
                  <a:outerShdw blurRad="38100" dist="38100" dir="2700000" algn="tl">
                    <a:srgbClr val="000000">
                      <a:alpha val="43137"/>
                    </a:srgbClr>
                  </a:outerShdw>
                </a:effectLst>
              </a:rPr>
              <a:t>Índice general</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C" dirty="0" smtClean="0">
                <a:solidFill>
                  <a:srgbClr val="04044C"/>
                </a:solidFill>
              </a:rPr>
              <a:t>Instalación y Calibración de un sistema ANPR</a:t>
            </a:r>
          </a:p>
          <a:p>
            <a:pPr algn="just"/>
            <a:r>
              <a:rPr lang="es-EC" dirty="0" smtClean="0">
                <a:solidFill>
                  <a:srgbClr val="04044C"/>
                </a:solidFill>
              </a:rPr>
              <a:t>Detección y extracción de placas</a:t>
            </a:r>
          </a:p>
          <a:p>
            <a:pPr algn="just"/>
            <a:r>
              <a:rPr lang="es-EC" b="1" dirty="0">
                <a:solidFill>
                  <a:srgbClr val="04044C"/>
                </a:solidFill>
                <a:latin typeface="Arial" pitchFamily="34" charset="0"/>
                <a:cs typeface="Arial" pitchFamily="34" charset="0"/>
              </a:rPr>
              <a:t>Seguimiento de la placa en señal de </a:t>
            </a:r>
            <a:r>
              <a:rPr lang="es-EC" b="1" dirty="0" smtClean="0">
                <a:solidFill>
                  <a:srgbClr val="04044C"/>
                </a:solidFill>
                <a:latin typeface="Arial" pitchFamily="34" charset="0"/>
                <a:cs typeface="Arial" pitchFamily="34" charset="0"/>
              </a:rPr>
              <a:t>video</a:t>
            </a:r>
          </a:p>
          <a:p>
            <a:pPr algn="just"/>
            <a:r>
              <a:rPr lang="es-EC" dirty="0" smtClean="0">
                <a:solidFill>
                  <a:srgbClr val="04044C"/>
                </a:solidFill>
                <a:latin typeface="Arial" pitchFamily="34" charset="0"/>
                <a:cs typeface="Arial" pitchFamily="34" charset="0"/>
              </a:rPr>
              <a:t>Resultados experimentales</a:t>
            </a:r>
          </a:p>
          <a:p>
            <a:pPr algn="just"/>
            <a:r>
              <a:rPr lang="es-EC" dirty="0" smtClean="0">
                <a:solidFill>
                  <a:srgbClr val="04044C"/>
                </a:solidFill>
                <a:latin typeface="Arial" pitchFamily="34" charset="0"/>
                <a:cs typeface="Arial" pitchFamily="34" charset="0"/>
              </a:rPr>
              <a:t>Conclusiones y trabajos futuros</a:t>
            </a:r>
            <a:endParaRPr lang="es-ES" dirty="0">
              <a:solidFill>
                <a:schemeClr val="bg2">
                  <a:lumMod val="50000"/>
                </a:schemeClr>
              </a:solidFill>
            </a:endParaRPr>
          </a:p>
        </p:txBody>
      </p:sp>
    </p:spTree>
    <p:extLst>
      <p:ext uri="{BB962C8B-B14F-4D97-AF65-F5344CB8AC3E}">
        <p14:creationId xmlns:p14="http://schemas.microsoft.com/office/powerpoint/2010/main" val="1919392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smtClean="0">
                <a:solidFill>
                  <a:srgbClr val="04044C"/>
                </a:solidFill>
                <a:effectLst>
                  <a:outerShdw blurRad="38100" dist="38100" dir="2700000" algn="tl">
                    <a:srgbClr val="000000">
                      <a:alpha val="43137"/>
                    </a:srgbClr>
                  </a:outerShdw>
                </a:effectLst>
                <a:cs typeface="Arial" pitchFamily="34" charset="0"/>
              </a:rPr>
              <a:t>Seguimiento de la placa en señal de video</a:t>
            </a:r>
            <a:endParaRPr lang="es-ES" dirty="0">
              <a:solidFill>
                <a:srgbClr val="04044C"/>
              </a:solidFill>
              <a:effectLst>
                <a:outerShdw blurRad="38100" dist="38100" dir="2700000" algn="tl">
                  <a:srgbClr val="000000">
                    <a:alpha val="43137"/>
                  </a:srgbClr>
                </a:outerShdw>
              </a:effectLst>
              <a:cs typeface="Arial"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408712" cy="4320480"/>
          </a:xfrm>
          <a:prstGeom prst="rect">
            <a:avLst/>
          </a:prstGeom>
          <a:noFill/>
        </p:spPr>
      </p:pic>
      <p:sp>
        <p:nvSpPr>
          <p:cNvPr id="3" name="2 Rectángulo"/>
          <p:cNvSpPr/>
          <p:nvPr/>
        </p:nvSpPr>
        <p:spPr>
          <a:xfrm>
            <a:off x="1331640" y="3429000"/>
            <a:ext cx="864096" cy="861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5 Imagen"/>
          <p:cNvPicPr>
            <a:picLocks noChangeAspect="1"/>
          </p:cNvPicPr>
          <p:nvPr/>
        </p:nvPicPr>
        <p:blipFill rotWithShape="1">
          <a:blip r:embed="rId3"/>
          <a:srcRect l="39842" t="39030" r="33325" b="40479"/>
          <a:stretch/>
        </p:blipFill>
        <p:spPr>
          <a:xfrm>
            <a:off x="1405161" y="3645988"/>
            <a:ext cx="790575" cy="503092"/>
          </a:xfrm>
          <a:prstGeom prst="rect">
            <a:avLst/>
          </a:prstGeom>
        </p:spPr>
      </p:pic>
    </p:spTree>
    <p:extLst>
      <p:ext uri="{BB962C8B-B14F-4D97-AF65-F5344CB8AC3E}">
        <p14:creationId xmlns:p14="http://schemas.microsoft.com/office/powerpoint/2010/main" val="2877348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vert="horz" lIns="45720" rIns="45720" anchor="ctr">
            <a:normAutofit/>
          </a:bodyPr>
          <a:lstStyle/>
          <a:p>
            <a:r>
              <a:rPr lang="es-EC" dirty="0" smtClean="0">
                <a:solidFill>
                  <a:srgbClr val="04044C"/>
                </a:solidFill>
                <a:effectLst>
                  <a:outerShdw blurRad="38100" dist="38100" dir="2700000" algn="tl">
                    <a:srgbClr val="000000">
                      <a:alpha val="43137"/>
                    </a:srgbClr>
                  </a:outerShdw>
                </a:effectLst>
              </a:rPr>
              <a:t>Índice general</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C" dirty="0" smtClean="0">
                <a:solidFill>
                  <a:srgbClr val="04044C"/>
                </a:solidFill>
              </a:rPr>
              <a:t>Instalación y Calibración de un sistema ANPR</a:t>
            </a:r>
          </a:p>
          <a:p>
            <a:pPr algn="just"/>
            <a:r>
              <a:rPr lang="es-EC" dirty="0" smtClean="0">
                <a:solidFill>
                  <a:srgbClr val="04044C"/>
                </a:solidFill>
              </a:rPr>
              <a:t>Detección y extracción de placas</a:t>
            </a:r>
          </a:p>
          <a:p>
            <a:pPr algn="just"/>
            <a:r>
              <a:rPr lang="es-EC" dirty="0">
                <a:solidFill>
                  <a:srgbClr val="04044C"/>
                </a:solidFill>
                <a:latin typeface="Arial" pitchFamily="34" charset="0"/>
                <a:cs typeface="Arial" pitchFamily="34" charset="0"/>
              </a:rPr>
              <a:t>Seguimiento de la placa en señal de </a:t>
            </a:r>
            <a:r>
              <a:rPr lang="es-EC" dirty="0" smtClean="0">
                <a:solidFill>
                  <a:srgbClr val="04044C"/>
                </a:solidFill>
                <a:latin typeface="Arial" pitchFamily="34" charset="0"/>
                <a:cs typeface="Arial" pitchFamily="34" charset="0"/>
              </a:rPr>
              <a:t>video</a:t>
            </a:r>
          </a:p>
          <a:p>
            <a:pPr algn="just"/>
            <a:r>
              <a:rPr lang="es-EC" b="1" dirty="0" smtClean="0">
                <a:solidFill>
                  <a:srgbClr val="04044C"/>
                </a:solidFill>
                <a:latin typeface="Arial" pitchFamily="34" charset="0"/>
                <a:cs typeface="Arial" pitchFamily="34" charset="0"/>
              </a:rPr>
              <a:t>Resultados experimentales</a:t>
            </a:r>
          </a:p>
          <a:p>
            <a:pPr algn="just"/>
            <a:r>
              <a:rPr lang="es-EC" dirty="0" smtClean="0">
                <a:solidFill>
                  <a:srgbClr val="04044C"/>
                </a:solidFill>
                <a:latin typeface="Arial" pitchFamily="34" charset="0"/>
                <a:cs typeface="Arial" pitchFamily="34" charset="0"/>
              </a:rPr>
              <a:t>Conclusiones y trabajos futuros</a:t>
            </a:r>
            <a:endParaRPr lang="es-ES" dirty="0">
              <a:solidFill>
                <a:schemeClr val="bg2">
                  <a:lumMod val="50000"/>
                </a:schemeClr>
              </a:solidFill>
            </a:endParaRPr>
          </a:p>
        </p:txBody>
      </p:sp>
    </p:spTree>
    <p:extLst>
      <p:ext uri="{BB962C8B-B14F-4D97-AF65-F5344CB8AC3E}">
        <p14:creationId xmlns:p14="http://schemas.microsoft.com/office/powerpoint/2010/main" val="1919392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solidFill>
                  <a:srgbClr val="04044C"/>
                </a:solidFill>
                <a:effectLst>
                  <a:outerShdw blurRad="38100" dist="38100" dir="2700000" algn="tl">
                    <a:srgbClr val="000000">
                      <a:alpha val="43137"/>
                    </a:srgbClr>
                  </a:outerShdw>
                </a:effectLst>
                <a:cs typeface="Arial" pitchFamily="34" charset="0"/>
              </a:rPr>
              <a:t>Resultados experimentales</a:t>
            </a:r>
            <a:endParaRPr lang="es-ES" dirty="0">
              <a:solidFill>
                <a:srgbClr val="04044C"/>
              </a:solidFill>
              <a:effectLst>
                <a:outerShdw blurRad="38100" dist="38100" dir="2700000" algn="tl">
                  <a:srgbClr val="000000">
                    <a:alpha val="43137"/>
                  </a:srgbClr>
                </a:outerShdw>
              </a:effectLst>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32" t="8354" r="25000" b="23697"/>
          <a:stretch/>
        </p:blipFill>
        <p:spPr bwMode="auto">
          <a:xfrm>
            <a:off x="1619672" y="1520687"/>
            <a:ext cx="5400600" cy="39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EC" dirty="0" smtClean="0">
                <a:solidFill>
                  <a:srgbClr val="04044C"/>
                </a:solidFill>
                <a:effectLst>
                  <a:outerShdw blurRad="38100" dist="38100" dir="2700000" algn="tl">
                    <a:srgbClr val="000000">
                      <a:alpha val="43137"/>
                    </a:srgbClr>
                  </a:outerShdw>
                </a:effectLst>
                <a:cs typeface="Arial" pitchFamily="34" charset="0"/>
              </a:rPr>
              <a:t>Resultados experimentales</a:t>
            </a:r>
            <a:endParaRPr lang="es-ES" dirty="0">
              <a:solidFill>
                <a:srgbClr val="04044C"/>
              </a:solidFill>
              <a:effectLst>
                <a:outerShdw blurRad="38100" dist="38100" dir="2700000" algn="tl">
                  <a:srgbClr val="000000">
                    <a:alpha val="43137"/>
                  </a:srgbClr>
                </a:outerShdw>
              </a:effectLst>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7" t="8480" r="25000" b="24264"/>
          <a:stretch/>
        </p:blipFill>
        <p:spPr bwMode="auto">
          <a:xfrm>
            <a:off x="1619672" y="1628800"/>
            <a:ext cx="529797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6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vert="horz" lIns="45720" rIns="45720" anchor="ctr">
            <a:normAutofit/>
          </a:bodyPr>
          <a:lstStyle/>
          <a:p>
            <a:r>
              <a:rPr lang="es-EC" dirty="0" smtClean="0">
                <a:solidFill>
                  <a:srgbClr val="04044C"/>
                </a:solidFill>
                <a:effectLst>
                  <a:outerShdw blurRad="38100" dist="38100" dir="2700000" algn="tl">
                    <a:srgbClr val="000000">
                      <a:alpha val="43137"/>
                    </a:srgbClr>
                  </a:outerShdw>
                </a:effectLst>
              </a:rPr>
              <a:t>Índice general</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C" dirty="0" smtClean="0">
                <a:solidFill>
                  <a:srgbClr val="04044C"/>
                </a:solidFill>
              </a:rPr>
              <a:t>Instalación y Calibración de un sistema ANPR</a:t>
            </a:r>
          </a:p>
          <a:p>
            <a:pPr algn="just"/>
            <a:r>
              <a:rPr lang="es-EC" dirty="0" smtClean="0">
                <a:solidFill>
                  <a:srgbClr val="04044C"/>
                </a:solidFill>
              </a:rPr>
              <a:t>Detección y extracción de placas</a:t>
            </a:r>
          </a:p>
          <a:p>
            <a:pPr algn="just"/>
            <a:r>
              <a:rPr lang="es-EC" dirty="0">
                <a:solidFill>
                  <a:srgbClr val="04044C"/>
                </a:solidFill>
                <a:latin typeface="Arial" pitchFamily="34" charset="0"/>
                <a:cs typeface="Arial" pitchFamily="34" charset="0"/>
              </a:rPr>
              <a:t>Seguimiento de la placa en señal de </a:t>
            </a:r>
            <a:r>
              <a:rPr lang="es-EC" dirty="0" smtClean="0">
                <a:solidFill>
                  <a:srgbClr val="04044C"/>
                </a:solidFill>
                <a:latin typeface="Arial" pitchFamily="34" charset="0"/>
                <a:cs typeface="Arial" pitchFamily="34" charset="0"/>
              </a:rPr>
              <a:t>video</a:t>
            </a:r>
          </a:p>
          <a:p>
            <a:pPr algn="just"/>
            <a:r>
              <a:rPr lang="es-EC" dirty="0" smtClean="0">
                <a:solidFill>
                  <a:srgbClr val="04044C"/>
                </a:solidFill>
                <a:latin typeface="Arial" pitchFamily="34" charset="0"/>
                <a:cs typeface="Arial" pitchFamily="34" charset="0"/>
              </a:rPr>
              <a:t>Resultados experimentales</a:t>
            </a:r>
          </a:p>
          <a:p>
            <a:pPr algn="just"/>
            <a:r>
              <a:rPr lang="es-EC" b="1" dirty="0" smtClean="0">
                <a:solidFill>
                  <a:srgbClr val="04044C"/>
                </a:solidFill>
                <a:latin typeface="Arial" pitchFamily="34" charset="0"/>
                <a:cs typeface="Arial" pitchFamily="34" charset="0"/>
              </a:rPr>
              <a:t>Conclusiones y trabajos futuros</a:t>
            </a:r>
            <a:endParaRPr lang="es-ES" b="1" dirty="0">
              <a:solidFill>
                <a:schemeClr val="bg2">
                  <a:lumMod val="50000"/>
                </a:schemeClr>
              </a:solidFill>
            </a:endParaRPr>
          </a:p>
        </p:txBody>
      </p:sp>
    </p:spTree>
    <p:extLst>
      <p:ext uri="{BB962C8B-B14F-4D97-AF65-F5344CB8AC3E}">
        <p14:creationId xmlns:p14="http://schemas.microsoft.com/office/powerpoint/2010/main" val="1919392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Conclusión</a:t>
            </a:r>
            <a:endParaRPr lang="es-ES"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buFont typeface="Wingdings" pitchFamily="2" charset="2"/>
              <a:buChar char="§"/>
            </a:pPr>
            <a:r>
              <a:rPr lang="es-EC" sz="2800" dirty="0" smtClean="0">
                <a:solidFill>
                  <a:schemeClr val="bg2">
                    <a:lumMod val="75000"/>
                  </a:schemeClr>
                </a:solidFill>
              </a:rPr>
              <a:t>Instalación y calibración</a:t>
            </a:r>
          </a:p>
          <a:p>
            <a:pPr algn="just">
              <a:buFont typeface="Wingdings" pitchFamily="2" charset="2"/>
              <a:buChar char="§"/>
            </a:pPr>
            <a:r>
              <a:rPr lang="es-EC" sz="2800" dirty="0" smtClean="0">
                <a:solidFill>
                  <a:schemeClr val="bg2">
                    <a:lumMod val="75000"/>
                  </a:schemeClr>
                </a:solidFill>
              </a:rPr>
              <a:t>Adquisición de la señal de video</a:t>
            </a:r>
          </a:p>
          <a:p>
            <a:pPr algn="just">
              <a:buFont typeface="Wingdings" pitchFamily="2" charset="2"/>
              <a:buChar char="§"/>
            </a:pPr>
            <a:r>
              <a:rPr lang="es-EC" sz="2800" dirty="0" smtClean="0">
                <a:solidFill>
                  <a:schemeClr val="bg2">
                    <a:lumMod val="75000"/>
                  </a:schemeClr>
                </a:solidFill>
              </a:rPr>
              <a:t>Detección y extracción de la placa</a:t>
            </a:r>
            <a:endParaRPr lang="es-ES" sz="2800" dirty="0">
              <a:solidFill>
                <a:schemeClr val="bg2">
                  <a:lumMod val="75000"/>
                </a:schemeClr>
              </a:solidFill>
            </a:endParaRPr>
          </a:p>
        </p:txBody>
      </p:sp>
    </p:spTree>
    <p:extLst>
      <p:ext uri="{BB962C8B-B14F-4D97-AF65-F5344CB8AC3E}">
        <p14:creationId xmlns:p14="http://schemas.microsoft.com/office/powerpoint/2010/main" val="25552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rPr>
              <a:t>Futuros trabajos</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S" sz="2400" dirty="0">
                <a:solidFill>
                  <a:schemeClr val="bg2">
                    <a:lumMod val="75000"/>
                  </a:schemeClr>
                </a:solidFill>
              </a:rPr>
              <a:t>Se puede incluir al sistema, una plantilla de los 24 puntos, que se refleje en la señal de video, de tal forma, tener una idea en qué posición estén cada uno de los 24 puntos en el carril del </a:t>
            </a:r>
            <a:r>
              <a:rPr lang="es-ES" sz="2400" dirty="0" smtClean="0">
                <a:solidFill>
                  <a:schemeClr val="bg2">
                    <a:lumMod val="75000"/>
                  </a:schemeClr>
                </a:solidFill>
              </a:rPr>
              <a:t>vehículo.</a:t>
            </a:r>
          </a:p>
          <a:p>
            <a:pPr algn="just"/>
            <a:r>
              <a:rPr lang="es-EC" sz="2400" dirty="0" smtClean="0">
                <a:solidFill>
                  <a:schemeClr val="bg2">
                    <a:lumMod val="75000"/>
                  </a:schemeClr>
                </a:solidFill>
              </a:rPr>
              <a:t>Aplicar metodología a diferentes escenarios con los cuales se debe variar la parte de instalación y calibración.</a:t>
            </a:r>
            <a:endParaRPr lang="es-ES" sz="2400" dirty="0">
              <a:solidFill>
                <a:schemeClr val="bg2">
                  <a:lumMod val="75000"/>
                </a:schemeClr>
              </a:solidFill>
            </a:endParaRPr>
          </a:p>
        </p:txBody>
      </p:sp>
    </p:spTree>
    <p:extLst>
      <p:ext uri="{BB962C8B-B14F-4D97-AF65-F5344CB8AC3E}">
        <p14:creationId xmlns:p14="http://schemas.microsoft.com/office/powerpoint/2010/main" val="234023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rPr>
              <a:t>Justificación</a:t>
            </a:r>
            <a:endParaRPr lang="es-ES" dirty="0">
              <a:solidFill>
                <a:srgbClr val="04044C"/>
              </a:solidFill>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2778224" cy="208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56792"/>
            <a:ext cx="356716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5" y="3809909"/>
            <a:ext cx="3456384" cy="149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412" y="3809909"/>
            <a:ext cx="2363844" cy="157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927960"/>
            <a:ext cx="6480048" cy="2301240"/>
          </a:xfrm>
        </p:spPr>
        <p:txBody>
          <a:bodyPr>
            <a:noAutofit/>
          </a:bodyPr>
          <a:lstStyle/>
          <a:p>
            <a:r>
              <a:rPr lang="es-EC" sz="24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Detección y extracción de placas de vehículos en señales de video</a:t>
            </a:r>
            <a:endParaRPr lang="es-ES" sz="24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684240" y="2780928"/>
            <a:ext cx="6480048" cy="1752600"/>
          </a:xfrm>
        </p:spPr>
        <p:txBody>
          <a:bodyPr>
            <a:normAutofit/>
          </a:bodyPr>
          <a:lstStyle/>
          <a:p>
            <a:r>
              <a:rPr lang="es-EC" dirty="0" smtClean="0">
                <a:solidFill>
                  <a:srgbClr val="4D1C1B"/>
                </a:solidFill>
                <a:effectLst>
                  <a:outerShdw blurRad="38100" dist="38100" dir="2700000" algn="tl">
                    <a:srgbClr val="000000">
                      <a:alpha val="43137"/>
                    </a:srgbClr>
                  </a:outerShdw>
                </a:effectLst>
                <a:latin typeface="Arial" pitchFamily="34" charset="0"/>
                <a:cs typeface="Arial" pitchFamily="34" charset="0"/>
              </a:rPr>
              <a:t>Helen Rodríguez Sánchez</a:t>
            </a:r>
          </a:p>
          <a:p>
            <a:r>
              <a:rPr lang="es-EC" dirty="0" smtClean="0">
                <a:solidFill>
                  <a:srgbClr val="4D1C1B"/>
                </a:solidFill>
                <a:effectLst>
                  <a:outerShdw blurRad="38100" dist="38100" dir="2700000" algn="tl">
                    <a:srgbClr val="000000">
                      <a:alpha val="43137"/>
                    </a:srgbClr>
                  </a:outerShdw>
                </a:effectLst>
                <a:latin typeface="Arial" pitchFamily="34" charset="0"/>
                <a:cs typeface="Arial" pitchFamily="34" charset="0"/>
              </a:rPr>
              <a:t>Robert Vera Santos</a:t>
            </a:r>
            <a:endParaRPr lang="es-ES" dirty="0">
              <a:solidFill>
                <a:srgbClr val="4D1C1B"/>
              </a:solidFill>
              <a:effectLst>
                <a:outerShdw blurRad="38100" dist="38100" dir="2700000" algn="tl">
                  <a:srgbClr val="000000">
                    <a:alpha val="43137"/>
                  </a:srgbClr>
                </a:outerShdw>
              </a:effectLst>
              <a:latin typeface="Arial" pitchFamily="34" charset="0"/>
              <a:cs typeface="Arial" pitchFamily="34" charset="0"/>
            </a:endParaRPr>
          </a:p>
        </p:txBody>
      </p:sp>
      <p:pic>
        <p:nvPicPr>
          <p:cNvPr id="12" name="11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13" y="-27384"/>
            <a:ext cx="955204" cy="952500"/>
          </a:xfrm>
          <a:prstGeom prst="rect">
            <a:avLst/>
          </a:prstGeom>
          <a:ln>
            <a:noFill/>
          </a:ln>
          <a:effectLst>
            <a:outerShdw blurRad="292100" dist="139700" dir="2700000" algn="tl" rotWithShape="0">
              <a:srgbClr val="333333">
                <a:alpha val="65000"/>
              </a:srgbClr>
            </a:outerShdw>
          </a:effectLst>
        </p:spPr>
      </p:pic>
      <p:grpSp>
        <p:nvGrpSpPr>
          <p:cNvPr id="16" name="15 Grupo"/>
          <p:cNvGrpSpPr/>
          <p:nvPr/>
        </p:nvGrpSpPr>
        <p:grpSpPr>
          <a:xfrm>
            <a:off x="7524328" y="0"/>
            <a:ext cx="1619672" cy="1439724"/>
            <a:chOff x="6286500" y="83051"/>
            <a:chExt cx="2857500" cy="2847975"/>
          </a:xfrm>
        </p:grpSpPr>
        <p:sp>
          <p:nvSpPr>
            <p:cNvPr id="15" name="14 Elipse"/>
            <p:cNvSpPr/>
            <p:nvPr/>
          </p:nvSpPr>
          <p:spPr>
            <a:xfrm>
              <a:off x="6453947" y="231162"/>
              <a:ext cx="2533158" cy="25202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13 Imagen"/>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86500" y="83051"/>
              <a:ext cx="2857500" cy="2847975"/>
            </a:xfrm>
            <a:prstGeom prst="rect">
              <a:avLst/>
            </a:prstGeom>
          </p:spPr>
        </p:pic>
      </p:grpSp>
    </p:spTree>
    <p:extLst>
      <p:ext uri="{BB962C8B-B14F-4D97-AF65-F5344CB8AC3E}">
        <p14:creationId xmlns:p14="http://schemas.microsoft.com/office/powerpoint/2010/main" val="6543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rPr>
              <a:t>Justificación</a:t>
            </a:r>
            <a:endParaRPr lang="es-ES" dirty="0">
              <a:solidFill>
                <a:srgbClr val="04044C"/>
              </a:solidFill>
              <a:effectLst>
                <a:outerShdw blurRad="38100" dist="38100" dir="2700000" algn="tl">
                  <a:srgbClr val="000000">
                    <a:alpha val="43137"/>
                  </a:srgbClr>
                </a:outerShdw>
              </a:effectLst>
            </a:endParaRPr>
          </a:p>
        </p:txBody>
      </p:sp>
      <p:pic>
        <p:nvPicPr>
          <p:cNvPr id="5" name="3 Imagen"/>
          <p:cNvPicPr>
            <a:picLocks noChangeAspect="1"/>
          </p:cNvPicPr>
          <p:nvPr/>
        </p:nvPicPr>
        <p:blipFill>
          <a:blip r:embed="rId2"/>
          <a:stretch>
            <a:fillRect/>
          </a:stretch>
        </p:blipFill>
        <p:spPr>
          <a:xfrm>
            <a:off x="548871" y="1628800"/>
            <a:ext cx="3159033" cy="210602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628799"/>
            <a:ext cx="3159034" cy="210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480"/>
          <a:stretch/>
        </p:blipFill>
        <p:spPr bwMode="auto">
          <a:xfrm>
            <a:off x="467544" y="3861047"/>
            <a:ext cx="1862889" cy="192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7" y="3984847"/>
            <a:ext cx="2921371" cy="17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09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4044C"/>
                </a:solidFill>
                <a:effectLst>
                  <a:outerShdw blurRad="38100" dist="38100" dir="2700000" algn="tl">
                    <a:srgbClr val="000000">
                      <a:alpha val="43137"/>
                    </a:srgbClr>
                  </a:outerShdw>
                </a:effectLst>
              </a:rPr>
              <a:t>Introducción</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C" dirty="0" smtClean="0">
                <a:solidFill>
                  <a:srgbClr val="04044C"/>
                </a:solidFill>
              </a:rPr>
              <a:t>Sistema ANPR</a:t>
            </a:r>
          </a:p>
          <a:p>
            <a:pPr algn="just"/>
            <a:r>
              <a:rPr lang="es-EC" dirty="0" smtClean="0">
                <a:solidFill>
                  <a:srgbClr val="04044C"/>
                </a:solidFill>
              </a:rPr>
              <a:t>Cámara: </a:t>
            </a:r>
            <a:r>
              <a:rPr lang="es-ES" sz="2400" b="1" dirty="0">
                <a:solidFill>
                  <a:srgbClr val="04044C"/>
                </a:solidFill>
                <a:latin typeface="+mj-lt"/>
              </a:rPr>
              <a:t>REG‑L1‑816XC‑01</a:t>
            </a:r>
            <a:endParaRPr lang="es-EC" dirty="0" smtClean="0">
              <a:solidFill>
                <a:srgbClr val="04044C"/>
              </a:solidFill>
              <a:latin typeface="+mj-lt"/>
            </a:endParaRPr>
          </a:p>
          <a:p>
            <a:pPr algn="just"/>
            <a:r>
              <a:rPr lang="es-EC" dirty="0" smtClean="0">
                <a:solidFill>
                  <a:srgbClr val="04044C"/>
                </a:solidFill>
              </a:rPr>
              <a:t>Escenario</a:t>
            </a:r>
            <a:endParaRPr lang="es-ES" dirty="0">
              <a:solidFill>
                <a:srgbClr val="04044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77072"/>
            <a:ext cx="4173438" cy="140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vert="horz" lIns="45720" rIns="45720" anchor="ctr">
            <a:normAutofit/>
          </a:bodyPr>
          <a:lstStyle/>
          <a:p>
            <a:r>
              <a:rPr lang="es-EC" dirty="0" smtClean="0">
                <a:solidFill>
                  <a:srgbClr val="04044C"/>
                </a:solidFill>
                <a:effectLst>
                  <a:outerShdw blurRad="38100" dist="38100" dir="2700000" algn="tl">
                    <a:srgbClr val="000000">
                      <a:alpha val="43137"/>
                    </a:srgbClr>
                  </a:outerShdw>
                </a:effectLst>
              </a:rPr>
              <a:t>Índice general</a:t>
            </a:r>
            <a:endParaRPr lang="es-ES" dirty="0">
              <a:solidFill>
                <a:srgbClr val="04044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C" b="1" dirty="0" smtClean="0">
                <a:solidFill>
                  <a:srgbClr val="04044C"/>
                </a:solidFill>
              </a:rPr>
              <a:t>Instalación y Calibración de un sistema ANPR</a:t>
            </a:r>
          </a:p>
          <a:p>
            <a:pPr algn="just"/>
            <a:r>
              <a:rPr lang="es-EC" dirty="0" smtClean="0">
                <a:solidFill>
                  <a:srgbClr val="04044C"/>
                </a:solidFill>
              </a:rPr>
              <a:t>Detección y extracción de placas</a:t>
            </a:r>
          </a:p>
          <a:p>
            <a:pPr algn="just"/>
            <a:r>
              <a:rPr lang="es-EC" dirty="0">
                <a:solidFill>
                  <a:srgbClr val="04044C"/>
                </a:solidFill>
                <a:latin typeface="Arial" pitchFamily="34" charset="0"/>
                <a:cs typeface="Arial" pitchFamily="34" charset="0"/>
              </a:rPr>
              <a:t>Seguimiento de la placa en señal de </a:t>
            </a:r>
            <a:r>
              <a:rPr lang="es-EC" dirty="0" smtClean="0">
                <a:solidFill>
                  <a:srgbClr val="04044C"/>
                </a:solidFill>
                <a:latin typeface="Arial" pitchFamily="34" charset="0"/>
                <a:cs typeface="Arial" pitchFamily="34" charset="0"/>
              </a:rPr>
              <a:t>video</a:t>
            </a:r>
          </a:p>
          <a:p>
            <a:pPr algn="just"/>
            <a:r>
              <a:rPr lang="es-EC" dirty="0" smtClean="0">
                <a:solidFill>
                  <a:srgbClr val="04044C"/>
                </a:solidFill>
                <a:latin typeface="Arial" pitchFamily="34" charset="0"/>
                <a:cs typeface="Arial" pitchFamily="34" charset="0"/>
              </a:rPr>
              <a:t>Resultados experimentales</a:t>
            </a:r>
          </a:p>
          <a:p>
            <a:pPr algn="just"/>
            <a:r>
              <a:rPr lang="es-EC" dirty="0" smtClean="0">
                <a:solidFill>
                  <a:srgbClr val="04044C"/>
                </a:solidFill>
                <a:latin typeface="Arial" pitchFamily="34" charset="0"/>
                <a:cs typeface="Arial" pitchFamily="34" charset="0"/>
              </a:rPr>
              <a:t>Conclusiones y trabajos futuros</a:t>
            </a:r>
            <a:endParaRPr lang="es-ES" dirty="0">
              <a:solidFill>
                <a:schemeClr val="bg2">
                  <a:lumMod val="50000"/>
                </a:schemeClr>
              </a:solidFill>
            </a:endParaRPr>
          </a:p>
        </p:txBody>
      </p:sp>
    </p:spTree>
    <p:extLst>
      <p:ext uri="{BB962C8B-B14F-4D97-AF65-F5344CB8AC3E}">
        <p14:creationId xmlns:p14="http://schemas.microsoft.com/office/powerpoint/2010/main" val="1053231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82"/>
            <a:ext cx="69310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Autofit/>
          </a:bodyPr>
          <a:lstStyle/>
          <a:p>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Instalación y Calibración de un sistema ANPR</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Rectángulo redondeado"/>
          <p:cNvSpPr/>
          <p:nvPr/>
        </p:nvSpPr>
        <p:spPr>
          <a:xfrm>
            <a:off x="1115616" y="5301208"/>
            <a:ext cx="5040560" cy="432048"/>
          </a:xfrm>
          <a:prstGeom prst="roundRect">
            <a:avLst/>
          </a:prstGeom>
          <a:solidFill>
            <a:srgbClr val="F38D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Solución implementada</a:t>
            </a:r>
            <a:endParaRPr lang="es-ES" dirty="0"/>
          </a:p>
        </p:txBody>
      </p:sp>
    </p:spTree>
    <p:extLst>
      <p:ext uri="{BB962C8B-B14F-4D97-AF65-F5344CB8AC3E}">
        <p14:creationId xmlns:p14="http://schemas.microsoft.com/office/powerpoint/2010/main" val="1938226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575445"/>
            <a:ext cx="7467600" cy="4525963"/>
          </a:xfrm>
        </p:spPr>
        <p:txBody>
          <a:bodyPr/>
          <a:lstStyle/>
          <a:p>
            <a:pPr algn="just"/>
            <a:r>
              <a:rPr lang="es-EC" dirty="0" smtClean="0">
                <a:solidFill>
                  <a:srgbClr val="04044C"/>
                </a:solidFill>
              </a:rPr>
              <a:t>Datos del catálogo de la cámara</a:t>
            </a:r>
          </a:p>
          <a:p>
            <a:pPr algn="just"/>
            <a:r>
              <a:rPr lang="es-EC" dirty="0" smtClean="0">
                <a:solidFill>
                  <a:srgbClr val="04044C"/>
                </a:solidFill>
              </a:rPr>
              <a:t>Datos del escenario</a:t>
            </a:r>
          </a:p>
          <a:p>
            <a:pPr algn="just"/>
            <a:r>
              <a:rPr lang="es-EC" dirty="0" smtClean="0">
                <a:solidFill>
                  <a:srgbClr val="04044C"/>
                </a:solidFill>
              </a:rPr>
              <a:t>Datos experimentales</a:t>
            </a:r>
          </a:p>
        </p:txBody>
      </p:sp>
      <p:sp>
        <p:nvSpPr>
          <p:cNvPr id="4" name="1 Título"/>
          <p:cNvSpPr>
            <a:spLocks noGrp="1"/>
          </p:cNvSpPr>
          <p:nvPr>
            <p:ph type="title"/>
          </p:nvPr>
        </p:nvSpPr>
        <p:spPr>
          <a:xfrm>
            <a:off x="457200" y="629816"/>
            <a:ext cx="7467600" cy="1143000"/>
          </a:xfrm>
        </p:spPr>
        <p:txBody>
          <a:bodyPr>
            <a:noAutofit/>
          </a:bodyPr>
          <a:lstStyle/>
          <a:p>
            <a: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Calibración del sistema de adquisición de imágenes:</a:t>
            </a:r>
            <a:br>
              <a:rPr lang="es-EC" sz="4000"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br>
            <a:r>
              <a:rPr lang="es-EC" sz="4000" dirty="0" smtClean="0">
                <a:solidFill>
                  <a:srgbClr val="04044C"/>
                </a:solidFill>
                <a:effectLst>
                  <a:outerShdw blurRad="38100" dist="38100" dir="2700000" algn="tl">
                    <a:srgbClr val="000000">
                      <a:alpha val="43137"/>
                    </a:srgbClr>
                  </a:outerShdw>
                </a:effectLst>
                <a:latin typeface="Arial" pitchFamily="34" charset="0"/>
                <a:cs typeface="Arial" pitchFamily="34" charset="0"/>
              </a:rPr>
              <a:t>Calibración con Hardware</a:t>
            </a:r>
            <a:endParaRPr lang="es-ES" sz="4000" dirty="0">
              <a:solidFill>
                <a:srgbClr val="04044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230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écnico">
  <a:themeElements>
    <a:clrScheme name="Personalizado 11">
      <a:dk1>
        <a:srgbClr val="000000"/>
      </a:dk1>
      <a:lt1>
        <a:srgbClr val="FFFFFF"/>
      </a:lt1>
      <a:dk2>
        <a:srgbClr val="618097"/>
      </a:dk2>
      <a:lt2>
        <a:srgbClr val="343437"/>
      </a:lt2>
      <a:accent1>
        <a:srgbClr val="6F6F74"/>
      </a:accent1>
      <a:accent2>
        <a:srgbClr val="A7B789"/>
      </a:accent2>
      <a:accent3>
        <a:srgbClr val="000000"/>
      </a:accent3>
      <a:accent4>
        <a:srgbClr val="92A9B9"/>
      </a:accent4>
      <a:accent5>
        <a:srgbClr val="9C8265"/>
      </a:accent5>
      <a:accent6>
        <a:srgbClr val="8D6974"/>
      </a:accent6>
      <a:hlink>
        <a:srgbClr val="46464A"/>
      </a:hlink>
      <a:folHlink>
        <a:srgbClr val="343437"/>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4152</TotalTime>
  <Words>494</Words>
  <Application>Microsoft Office PowerPoint</Application>
  <PresentationFormat>Presentación en pantalla (4:3)</PresentationFormat>
  <Paragraphs>107</Paragraphs>
  <Slides>40</Slides>
  <Notes>3</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Técnico</vt:lpstr>
      <vt:lpstr>Detección y extracción de placas de vehículos en señales de video</vt:lpstr>
      <vt:lpstr>Resumen del proyecto</vt:lpstr>
      <vt:lpstr>Justificación</vt:lpstr>
      <vt:lpstr>Justificación</vt:lpstr>
      <vt:lpstr>Justificación</vt:lpstr>
      <vt:lpstr>Introducción</vt:lpstr>
      <vt:lpstr>Índice general</vt:lpstr>
      <vt:lpstr>Instalación y Calibración de un sistema ANPR</vt:lpstr>
      <vt:lpstr>Calibración del sistema de adquisición de imágenes: Calibración con Hardware</vt:lpstr>
      <vt:lpstr>Calibración con Hardware: Catálogo de cámara: Características</vt:lpstr>
      <vt:lpstr>Calibración con Hardware: Datos del escenario</vt:lpstr>
      <vt:lpstr>Calibración con Hardware: Pruebas</vt:lpstr>
      <vt:lpstr>Calibración con Hardware: Plantilla</vt:lpstr>
      <vt:lpstr>Calibración con Hardware</vt:lpstr>
      <vt:lpstr>Calibración del sistema de adquisición de imágenes: Calibración con Software</vt:lpstr>
      <vt:lpstr>Calibración con Software</vt:lpstr>
      <vt:lpstr>Índice general</vt:lpstr>
      <vt:lpstr>Detección y extracción de placas</vt:lpstr>
      <vt:lpstr>Captura de imagen: Selección de dispositivo</vt:lpstr>
      <vt:lpstr>Captura de imagen: Obtener imagen de la señal de video</vt:lpstr>
      <vt:lpstr>Captura de imagen: Obtener imagen de la señal de video</vt:lpstr>
      <vt:lpstr>Segmentación de regiones: Proceso de binarización</vt:lpstr>
      <vt:lpstr>Segmentación de regiones: Proceso de binarización</vt:lpstr>
      <vt:lpstr>Segmentación de regiones: Generación de Blobs</vt:lpstr>
      <vt:lpstr>Detección de placa:  Filtros de regiones</vt:lpstr>
      <vt:lpstr>Filtro: Ancho - Alto</vt:lpstr>
      <vt:lpstr>Filtro: Firma de blob</vt:lpstr>
      <vt:lpstr>Filtro: Media de blobs en binario</vt:lpstr>
      <vt:lpstr>Filtro: Media de blobs en escala de grises</vt:lpstr>
      <vt:lpstr>Detección de placas: Datos para filtros</vt:lpstr>
      <vt:lpstr>Detección de placa</vt:lpstr>
      <vt:lpstr>Índice general</vt:lpstr>
      <vt:lpstr>Seguimiento de la placa en señal de video</vt:lpstr>
      <vt:lpstr>Índice general</vt:lpstr>
      <vt:lpstr>Resultados experimentales</vt:lpstr>
      <vt:lpstr>Resultados experimentales</vt:lpstr>
      <vt:lpstr>Índice general</vt:lpstr>
      <vt:lpstr>Conclusión</vt:lpstr>
      <vt:lpstr>Futuros trabajos</vt:lpstr>
      <vt:lpstr>Detección y extracción de placas de vehículos en señales de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Detección y extracción de placas de vehículos en señales de video</dc:title>
  <dc:creator>Helen</dc:creator>
  <cp:lastModifiedBy>Helen</cp:lastModifiedBy>
  <cp:revision>93</cp:revision>
  <dcterms:created xsi:type="dcterms:W3CDTF">2011-09-03T20:16:06Z</dcterms:created>
  <dcterms:modified xsi:type="dcterms:W3CDTF">2011-10-04T05:52:24Z</dcterms:modified>
</cp:coreProperties>
</file>